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Override PartName="/ppt/notesSlides/notesSlide5.xml" ContentType="application/vnd.openxmlformats-officedocument.presentationml.notesSlide+xml"/>
  <Override PartName="/ppt/media/image2.jpeg" ContentType="image/jpeg"/>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4.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lvl="0"/>
          </a:p>
        </p:txBody>
      </p:sp>
      <p:sp>
        <p:nvSpPr>
          <p:cNvPr id="40" name="Shape 4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lvl="0"/>
          </a:p>
        </p:txBody>
      </p:sp>
      <p:sp>
        <p:nvSpPr>
          <p:cNvPr id="45" name="Shape 45"/>
          <p:cNvSpPr/>
          <p:nvPr>
            <p:ph type="body" sz="quarter" idx="1"/>
          </p:nvPr>
        </p:nvSpPr>
        <p:spPr>
          <a:prstGeom prst="rect">
            <a:avLst/>
          </a:prstGeom>
        </p:spPr>
        <p:txBody>
          <a:bodyPr/>
          <a:lstStyle>
            <a:lvl1pPr>
              <a:defRPr sz="1000"/>
            </a:lvl1pPr>
          </a:lstStyle>
          <a:p>
            <a:pPr lvl="0">
              <a:defRPr sz="1800"/>
            </a:pPr>
            <a:r>
              <a:rPr sz="1000"/>
              <a:t>Hi. My name is Mira Lee. M.D. from Korea and had some clinical experience in the U.S. as well. Honored to have a chance to talk about our healthcare system and hope to be a good story for your movement here too.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lvl="0"/>
          </a:p>
        </p:txBody>
      </p:sp>
      <p:sp>
        <p:nvSpPr>
          <p:cNvPr id="132" name="Shape 132"/>
          <p:cNvSpPr/>
          <p:nvPr>
            <p:ph type="body" sz="quarter" idx="1"/>
          </p:nvPr>
        </p:nvSpPr>
        <p:spPr>
          <a:prstGeom prst="rect">
            <a:avLst/>
          </a:prstGeom>
        </p:spPr>
        <p:txBody>
          <a:bodyPr/>
          <a:lstStyle/>
          <a:p>
            <a:pPr lvl="0">
              <a:defRPr sz="1800"/>
            </a:pPr>
            <a:r>
              <a:rPr sz="1000"/>
              <a:t>Still, our system is far from perfection. We need to address fast increasing health expenditure. We also need to improve way too low benefits which is a big burden to people and has become a glitch for private insurance industry to expand. </a:t>
            </a:r>
            <a:endParaRPr sz="1000"/>
          </a:p>
          <a:p>
            <a:pPr lvl="0">
              <a:defRPr sz="1800"/>
            </a:pPr>
            <a:endParaRPr sz="1000"/>
          </a:p>
          <a:p>
            <a:pPr lvl="0">
              <a:defRPr sz="1800"/>
            </a:pPr>
            <a:r>
              <a:rPr sz="1000"/>
              <a:t>The challenge related to privatization looks a big obstacle here, with the recent few corporate-friendly administrations. Our government constantly have tried to pass pertinent laws and for some laws, actually succeeded in passing for healthcare providers to be privatized. </a:t>
            </a:r>
            <a:endParaRPr sz="1000"/>
          </a:p>
          <a:p>
            <a:pPr lvl="0">
              <a:defRPr sz="1800"/>
            </a:pPr>
            <a:endParaRPr sz="1000"/>
          </a:p>
          <a:p>
            <a:pPr lvl="0">
              <a:defRPr sz="1800"/>
            </a:pPr>
            <a:r>
              <a:rPr sz="1000"/>
              <a:t>A photo here is the one of the big scale protests against privatization. This protest was specifically organized by physicians who are realizing that physicians are not the exception to become corporations’ victim.</a:t>
            </a:r>
            <a:endParaRPr sz="1000"/>
          </a:p>
          <a:p>
            <a:pPr lvl="0">
              <a:defRPr sz="1800"/>
            </a:pPr>
            <a:endParaRPr sz="1000"/>
          </a:p>
          <a:p>
            <a:pPr lvl="0">
              <a:defRPr sz="1800"/>
            </a:pPr>
            <a:r>
              <a:rPr sz="1000"/>
              <a:t>Korean constitution clearly explicits that the health of All citizens shall be protected by the STATE. But we also know through our history that we, all citizens should fight for that as well. This is not an ended war. Thanks.</a:t>
            </a:r>
            <a:endParaRPr sz="1000"/>
          </a:p>
          <a:p>
            <a:pPr lvl="0">
              <a:defRPr sz="1800"/>
            </a:pP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lvl="0"/>
          </a:p>
        </p:txBody>
      </p:sp>
      <p:sp>
        <p:nvSpPr>
          <p:cNvPr id="139" name="Shape 139"/>
          <p:cNvSpPr/>
          <p:nvPr>
            <p:ph type="body" sz="quarter" idx="1"/>
          </p:nvPr>
        </p:nvSpPr>
        <p:spPr>
          <a:prstGeom prst="rect">
            <a:avLst/>
          </a:prstGeom>
        </p:spPr>
        <p:txBody>
          <a:bodyPr/>
          <a:lstStyle/>
          <a:p>
            <a:pPr lvl="0">
              <a:defRPr sz="1800"/>
            </a:pPr>
            <a:endParaRPr sz="1000"/>
          </a:p>
          <a:p>
            <a:pPr lvl="0">
              <a:defRPr sz="1800"/>
            </a:pPr>
            <a:r>
              <a:rPr sz="1000"/>
              <a:t>Privatization</a:t>
            </a:r>
            <a:endParaRPr sz="1000"/>
          </a:p>
          <a:p>
            <a:pPr lvl="0">
              <a:defRPr sz="1800"/>
            </a:pPr>
            <a:r>
              <a:rPr sz="1000"/>
              <a:t>  친기업적인 정부: 건보 보장성 악화 (보장성 추세)</a:t>
            </a:r>
            <a:endParaRPr sz="1000"/>
          </a:p>
          <a:p>
            <a:pPr lvl="0">
              <a:defRPr sz="1800"/>
            </a:pPr>
            <a:r>
              <a:rPr sz="1000"/>
              <a:t>  민간보험시장 확대</a:t>
            </a:r>
            <a:endParaRPr sz="1000"/>
          </a:p>
          <a:p>
            <a:pPr lvl="0">
              <a:defRPr sz="1800"/>
            </a:pPr>
            <a:r>
              <a:rPr sz="1000"/>
              <a:t>  최근의 현상들</a:t>
            </a:r>
            <a:endParaRPr sz="1000"/>
          </a:p>
          <a:p>
            <a:pPr lvl="0">
              <a:defRPr sz="1800"/>
            </a:pPr>
            <a:r>
              <a:rPr sz="1000"/>
              <a:t>의료비 상승</a:t>
            </a:r>
            <a:endParaRPr sz="1000"/>
          </a:p>
          <a:p>
            <a:pPr lvl="0">
              <a:defRPr sz="1800"/>
            </a:pPr>
            <a:r>
              <a:rPr sz="1000"/>
              <a:t>  의료전달체계 부재</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lvl="0"/>
          </a:p>
        </p:txBody>
      </p:sp>
      <p:sp>
        <p:nvSpPr>
          <p:cNvPr id="146" name="Shape 146"/>
          <p:cNvSpPr/>
          <p:nvPr>
            <p:ph type="body" sz="quarter" idx="1"/>
          </p:nvPr>
        </p:nvSpPr>
        <p:spPr>
          <a:prstGeom prst="rect">
            <a:avLst/>
          </a:prstGeom>
        </p:spPr>
        <p:txBody>
          <a:bodyPr/>
          <a:lstStyle/>
          <a:p>
            <a:pPr lvl="0">
              <a:defRPr sz="1800"/>
            </a:pPr>
            <a:endParaRPr sz="1000"/>
          </a:p>
          <a:p>
            <a:pPr lvl="0">
              <a:defRPr sz="1800"/>
            </a:pPr>
            <a:r>
              <a:rPr sz="1000"/>
              <a:t>Privatization</a:t>
            </a:r>
            <a:endParaRPr sz="1000"/>
          </a:p>
          <a:p>
            <a:pPr lvl="0">
              <a:defRPr sz="1800"/>
            </a:pPr>
            <a:r>
              <a:rPr sz="1000"/>
              <a:t>  친기업적인 정부: 건보 보장성 악화 (보장성 추세)</a:t>
            </a:r>
            <a:endParaRPr sz="1000"/>
          </a:p>
          <a:p>
            <a:pPr lvl="0">
              <a:defRPr sz="1800"/>
            </a:pPr>
            <a:r>
              <a:rPr sz="1000"/>
              <a:t>  민간보험시장 확대</a:t>
            </a:r>
            <a:endParaRPr sz="1000"/>
          </a:p>
          <a:p>
            <a:pPr lvl="0">
              <a:defRPr sz="1800"/>
            </a:pPr>
            <a:r>
              <a:rPr sz="1000"/>
              <a:t>  최근의 현상들</a:t>
            </a:r>
            <a:endParaRPr sz="1000"/>
          </a:p>
          <a:p>
            <a:pPr lvl="0">
              <a:defRPr sz="1800"/>
            </a:pPr>
            <a:r>
              <a:rPr sz="1000"/>
              <a:t>의료비 상승</a:t>
            </a:r>
            <a:endParaRPr sz="1000"/>
          </a:p>
          <a:p>
            <a:pPr lvl="0">
              <a:defRPr sz="1800"/>
            </a:pPr>
            <a:r>
              <a:rPr sz="1000"/>
              <a:t>  의료전달체계 부재</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sldImg"/>
          </p:nvPr>
        </p:nvSpPr>
        <p:spPr>
          <a:prstGeom prst="rect">
            <a:avLst/>
          </a:prstGeom>
        </p:spPr>
        <p:txBody>
          <a:bodyPr/>
          <a:lstStyle/>
          <a:p>
            <a:pPr lvl="0"/>
          </a:p>
        </p:txBody>
      </p:sp>
      <p:sp>
        <p:nvSpPr>
          <p:cNvPr id="53" name="Shape 53"/>
          <p:cNvSpPr/>
          <p:nvPr>
            <p:ph type="body" sz="quarter" idx="1"/>
          </p:nvPr>
        </p:nvSpPr>
        <p:spPr>
          <a:prstGeom prst="rect">
            <a:avLst/>
          </a:prstGeom>
        </p:spPr>
        <p:txBody>
          <a:bodyPr/>
          <a:lstStyle>
            <a:lvl1pPr>
              <a:defRPr sz="1000"/>
            </a:lvl1pPr>
          </a:lstStyle>
          <a:p>
            <a:pPr lvl="0">
              <a:defRPr sz="1800"/>
            </a:pPr>
            <a:r>
              <a:rPr sz="1000"/>
              <a:t>As you see here, South Korea is located between China and Japan and has confronted North Korea since 1947. 50million people. Can easier to figure out by comparing that of California which is around 40 million. For the size, similar with Minnesota.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lvl="0"/>
          </a:p>
        </p:txBody>
      </p:sp>
      <p:sp>
        <p:nvSpPr>
          <p:cNvPr id="58" name="Shape 58"/>
          <p:cNvSpPr/>
          <p:nvPr>
            <p:ph type="body" sz="quarter" idx="1"/>
          </p:nvPr>
        </p:nvSpPr>
        <p:spPr>
          <a:prstGeom prst="rect">
            <a:avLst/>
          </a:prstGeom>
        </p:spPr>
        <p:txBody>
          <a:bodyPr/>
          <a:lstStyle/>
          <a:p>
            <a:pPr lvl="0">
              <a:defRPr sz="1800"/>
            </a:pPr>
            <a:r>
              <a:rPr sz="1000"/>
              <a:t>Korean healthcare system is National Health Insurance, a single payer system. 98.6% according to </a:t>
            </a:r>
            <a:r>
              <a:rPr sz="1000">
                <a:solidFill>
                  <a:srgbClr val="AB1500"/>
                </a:solidFill>
              </a:rPr>
              <a:t>?? year data, </a:t>
            </a:r>
            <a:r>
              <a:rPr sz="1000"/>
              <a:t>covered by this and the rest is covered by 의료보호, consisting universal coverage. Free choice for physicians and institutions as well. It is illegal for healthcare providers to refuse any patients.</a:t>
            </a:r>
            <a:endParaRPr sz="1000"/>
          </a:p>
          <a:p>
            <a:pPr lvl="0">
              <a:defRPr sz="1800"/>
            </a:pPr>
            <a:endParaRPr sz="1000"/>
          </a:p>
          <a:p>
            <a:pPr lvl="0">
              <a:defRPr sz="1800"/>
            </a:pPr>
            <a:r>
              <a:rPr sz="1000"/>
              <a:t>GDP for health expenditure is 7.5%. The red arrow is Korea, small input, compared to other OECD countries. Red line is OECD average and the green arrow is the U.S. </a:t>
            </a:r>
            <a:endParaRPr sz="1000"/>
          </a:p>
          <a:p>
            <a:pPr lvl="0">
              <a:defRPr sz="1800"/>
            </a:pPr>
            <a:endParaRPr sz="1000"/>
          </a:p>
          <a:p>
            <a:pPr lvl="0">
              <a:defRPr sz="1800"/>
            </a:pPr>
            <a:r>
              <a:rPr sz="1000"/>
              <a:t>Public financing but the healthcare is mostly delivered by private providers.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lvl="0"/>
          </a:p>
        </p:txBody>
      </p:sp>
      <p:sp>
        <p:nvSpPr>
          <p:cNvPr id="66" name="Shape 66"/>
          <p:cNvSpPr/>
          <p:nvPr>
            <p:ph type="body" sz="quarter" idx="1"/>
          </p:nvPr>
        </p:nvSpPr>
        <p:spPr>
          <a:prstGeom prst="rect">
            <a:avLst/>
          </a:prstGeom>
        </p:spPr>
        <p:txBody>
          <a:bodyPr/>
          <a:lstStyle/>
          <a:p>
            <a:pPr lvl="0">
              <a:defRPr sz="1800"/>
            </a:pPr>
            <a:r>
              <a:rPr sz="1000"/>
              <a:t>Korean healthcare system is National Health Insurance, a single payer system. 98.6% according to </a:t>
            </a:r>
            <a:r>
              <a:rPr sz="1000">
                <a:solidFill>
                  <a:srgbClr val="AB1500"/>
                </a:solidFill>
              </a:rPr>
              <a:t>?? year data, </a:t>
            </a:r>
            <a:r>
              <a:rPr sz="1000"/>
              <a:t>covered by this and the rest is covered by 의료보호, consisting universal coverage. Free choice for physicians and institutions as well. It is illegal for healthcare providers to refuse any patients.</a:t>
            </a:r>
            <a:endParaRPr sz="1000"/>
          </a:p>
          <a:p>
            <a:pPr lvl="0">
              <a:defRPr sz="1800"/>
            </a:pPr>
            <a:endParaRPr sz="1000"/>
          </a:p>
          <a:p>
            <a:pPr lvl="0">
              <a:defRPr sz="1800"/>
            </a:pPr>
            <a:r>
              <a:rPr sz="1000"/>
              <a:t>GDP for health expenditure is 7.5%. The red arrow is Korea, small input, compared to other OECD countries. Red line is OECD average and the green arrow is the U.S. </a:t>
            </a:r>
            <a:endParaRPr sz="1000"/>
          </a:p>
          <a:p>
            <a:pPr lvl="0">
              <a:defRPr sz="1800"/>
            </a:pPr>
            <a:endParaRPr sz="1000"/>
          </a:p>
          <a:p>
            <a:pPr lvl="0">
              <a:defRPr sz="1800"/>
            </a:pPr>
            <a:r>
              <a:rPr sz="1000"/>
              <a:t>Public financing but the healthcare is mostly delivered by private providers.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lvl="0"/>
          </a:p>
        </p:txBody>
      </p:sp>
      <p:sp>
        <p:nvSpPr>
          <p:cNvPr id="74" name="Shape 74"/>
          <p:cNvSpPr/>
          <p:nvPr>
            <p:ph type="body" sz="quarter" idx="1"/>
          </p:nvPr>
        </p:nvSpPr>
        <p:spPr>
          <a:prstGeom prst="rect">
            <a:avLst/>
          </a:prstGeom>
        </p:spPr>
        <p:txBody>
          <a:bodyPr/>
          <a:lstStyle/>
          <a:p>
            <a:pPr lvl="0">
              <a:defRPr sz="1800"/>
            </a:pPr>
            <a:r>
              <a:rPr sz="1000"/>
              <a:t>For the relatively small input, our public health outcomes look decent. </a:t>
            </a:r>
            <a:endParaRPr sz="1000"/>
          </a:p>
          <a:p>
            <a:pPr lvl="0">
              <a:defRPr sz="1800"/>
            </a:pPr>
            <a:endParaRPr sz="1000"/>
          </a:p>
          <a:p>
            <a:pPr lvl="0">
              <a:defRPr sz="1800"/>
            </a:pPr>
            <a:r>
              <a:rPr sz="1000"/>
              <a:t>Life expectancy at birth, accruing to 2011 data is the yellow arrow here. The distance between black dots and the top end of the line is the improvement since 1970. Which is obviously bigger than other countries.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lvl="0"/>
          </a:p>
        </p:txBody>
      </p:sp>
      <p:sp>
        <p:nvSpPr>
          <p:cNvPr id="82" name="Shape 82"/>
          <p:cNvSpPr/>
          <p:nvPr>
            <p:ph type="body" sz="quarter" idx="1"/>
          </p:nvPr>
        </p:nvSpPr>
        <p:spPr>
          <a:prstGeom prst="rect">
            <a:avLst/>
          </a:prstGeom>
        </p:spPr>
        <p:txBody>
          <a:bodyPr/>
          <a:lstStyle>
            <a:lvl1pPr>
              <a:defRPr sz="1000"/>
            </a:lvl1pPr>
          </a:lstStyle>
          <a:p>
            <a:pPr lvl="0">
              <a:defRPr sz="1800"/>
            </a:pPr>
            <a:r>
              <a:rPr sz="1000"/>
              <a:t>Another indicator here is infant mortality rates.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lvl="0"/>
          </a:p>
        </p:txBody>
      </p:sp>
      <p:sp>
        <p:nvSpPr>
          <p:cNvPr id="116" name="Shape 116"/>
          <p:cNvSpPr/>
          <p:nvPr>
            <p:ph type="body" sz="quarter" idx="1"/>
          </p:nvPr>
        </p:nvSpPr>
        <p:spPr>
          <a:prstGeom prst="rect">
            <a:avLst/>
          </a:prstGeom>
        </p:spPr>
        <p:txBody>
          <a:bodyPr/>
          <a:lstStyle/>
          <a:p>
            <a:pPr lvl="0">
              <a:defRPr sz="1800"/>
            </a:pPr>
            <a:r>
              <a:rPr sz="1000"/>
              <a:t>In 1977, our healthcare system started as a social health insurance. First it was applied to the companies with 500 or more workers. Coverage was only 8.7%. Immediately, problems related to this multi-payers system arose, such as high administration cost and, more importantly, inequality. Over the expansion of coverage, big workplace medical insurance funds with healthy members had a solid financial situation that did not have pay big premium while smaller funds forced members to pay higher premium. There was limitations of institutions and physicians that patients could see, depending on medical funds. In 1984, the debate about medical insurance integration started, first, in the administration itself, and shared with academics, though the debate did not continue due to the authoritarian government’ reluctance. In 1989, the health insurance coverage expanded to self-employed. Now it became universal coverage. Ironically, this became the big starting point of healthcare movement보건의료운동. Since the government did not want to subsidize for the premium of the self-employed, farmers were outrageous at their exorbitant premium. They boycotted paying premiums and continued the resistance, allied with progressive public health academics who had started organizing by themselves even before . With support of, the healthcare insurance integration bill passed the congress의회. But it was vetoed by the authoritarian president back then. </a:t>
            </a:r>
            <a:endParaRPr sz="1000"/>
          </a:p>
          <a:p>
            <a:pPr lvl="0">
              <a:defRPr sz="1800"/>
            </a:pPr>
            <a:endParaRPr sz="1000"/>
          </a:p>
          <a:p>
            <a:pPr lvl="0">
              <a:defRPr sz="1800"/>
            </a:pPr>
            <a:r>
              <a:rPr sz="1000"/>
              <a:t>The coalition of farmers and academics reorganized National Committee for Medical Insurance Integration(의보대책회의?)…. 활동을 ‘장황하게’ ㅋㅋㅋ</a:t>
            </a:r>
            <a:endParaRPr sz="1000"/>
          </a:p>
          <a:p>
            <a:pPr lvl="0">
              <a:defRPr sz="1800"/>
            </a:pPr>
            <a:endParaRPr sz="1000"/>
          </a:p>
          <a:p>
            <a:pPr lvl="0">
              <a:defRPr sz="1800"/>
            </a:pPr>
            <a:r>
              <a:rPr sz="1000"/>
              <a:t>In 1998, there came the political change. The relatively more progressive politician got elected as president. President Kim Dae-Joong. He was supportive of the medical insurance integration. And the bill was finally passed. </a:t>
            </a:r>
            <a:endParaRPr sz="1000"/>
          </a:p>
          <a:p>
            <a:pPr lvl="0">
              <a:defRPr sz="1800"/>
            </a:pPr>
            <a:endParaRPr sz="1000"/>
          </a:p>
          <a:p>
            <a:pPr lvl="0">
              <a:defRPr sz="1800"/>
            </a:pPr>
            <a:r>
              <a:rPr sz="1000"/>
              <a:t>But the resistance to reverse it was harsh </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lvl="0"/>
          </a:p>
        </p:txBody>
      </p:sp>
      <p:sp>
        <p:nvSpPr>
          <p:cNvPr id="123" name="Shape 123"/>
          <p:cNvSpPr/>
          <p:nvPr>
            <p:ph type="body" sz="quarter" idx="1"/>
          </p:nvPr>
        </p:nvSpPr>
        <p:spPr>
          <a:prstGeom prst="rect">
            <a:avLst/>
          </a:prstGeom>
        </p:spPr>
        <p:txBody>
          <a:bodyPr/>
          <a:lstStyle>
            <a:lvl1pPr>
              <a:defRPr sz="1000"/>
            </a:lvl1pPr>
          </a:lstStyle>
          <a:p>
            <a:pPr lvl="0">
              <a:defRPr sz="1800"/>
            </a:pPr>
            <a:r>
              <a:rPr sz="1000"/>
              <a:t>After the integration, 367 health funds became one national health insurance. Administration cost decreased from 3.4% from 8%. And out-of-pocket expenditure decreased. </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lvl="0"/>
          </a:p>
        </p:txBody>
      </p:sp>
      <p:sp>
        <p:nvSpPr>
          <p:cNvPr id="128" name="Shape 128"/>
          <p:cNvSpPr/>
          <p:nvPr>
            <p:ph type="body" sz="quarter" idx="1"/>
          </p:nvPr>
        </p:nvSpPr>
        <p:spPr>
          <a:prstGeom prst="rect">
            <a:avLst/>
          </a:prstGeom>
        </p:spPr>
        <p:txBody>
          <a:bodyPr/>
          <a:lstStyle>
            <a:lvl1pPr>
              <a:defRPr sz="1000"/>
            </a:lvl1pPr>
          </a:lstStyle>
          <a:p>
            <a:pPr lvl="0">
              <a:defRPr sz="1800"/>
            </a:pPr>
            <a:r>
              <a:rPr sz="1000"/>
              <a:t>Shown here, it has decreased by 4.2% between 2000 and 2011.</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lIns="0" tIns="0" rIns="0" bIns="0" anchor="b"/>
          <a:lstStyle/>
          <a:p>
            <a:pPr lvl="0">
              <a:defRPr sz="1800"/>
            </a:pPr>
            <a:r>
              <a:rPr sz="8400"/>
              <a:t>Title Text</a:t>
            </a:r>
          </a:p>
        </p:txBody>
      </p:sp>
      <p:sp>
        <p:nvSpPr>
          <p:cNvPr id="6" name="Shape 6"/>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5" name="Shape 25"/>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6" name="Shape 26"/>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8" name="Shape 28"/>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9" name="Shape 29"/>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8400"/>
              <a:t>Title Text</a:t>
            </a:r>
          </a:p>
        </p:txBody>
      </p:sp>
      <p:sp>
        <p:nvSpPr>
          <p:cNvPr id="32" name="Shape 32"/>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pPr>
            <a:r>
              <a:rPr sz="8400"/>
              <a:t>Title Text</a:t>
            </a:r>
          </a:p>
        </p:txBody>
      </p:sp>
      <p:sp>
        <p:nvSpPr>
          <p:cNvPr id="35" name="Shape 35"/>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pPr>
            <a:r>
              <a:rPr sz="8400"/>
              <a:t>Title Text</a:t>
            </a:r>
          </a:p>
        </p:txBody>
      </p:sp>
      <p:sp>
        <p:nvSpPr>
          <p:cNvPr id="38" name="Shape 38"/>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8400"/>
              <a:t>Title Text</a:t>
            </a:r>
          </a:p>
        </p:txBody>
      </p:sp>
      <p:sp>
        <p:nvSpPr>
          <p:cNvPr id="9" name="Shape 9"/>
          <p:cNvSpPr/>
          <p:nvPr>
            <p:ph type="body" idx="1"/>
          </p:nvPr>
        </p:nvSpPr>
        <p:spPr>
          <a:prstGeom prst="rect">
            <a:avLst/>
          </a:prstGeom>
        </p:spPr>
        <p:txBody>
          <a:body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pPr>
            <a:r>
              <a:rPr sz="8400"/>
              <a:t>Title Text</a:t>
            </a:r>
          </a:p>
        </p:txBody>
      </p:sp>
      <p:sp>
        <p:nvSpPr>
          <p:cNvPr id="12" name="Shape 12"/>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1270000" y="2971800"/>
            <a:ext cx="10464800" cy="3810000"/>
          </a:xfrm>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23" name="Shape 23"/>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8400"/>
              <a:t>Title Text</a:t>
            </a:r>
          </a:p>
        </p:txBody>
      </p:sp>
      <p:sp>
        <p:nvSpPr>
          <p:cNvPr id="3" name="Shape 3"/>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algn="ctr" defTabSz="584200">
        <a:defRPr sz="8400">
          <a:latin typeface="+mn-lt"/>
          <a:ea typeface="+mn-ea"/>
          <a:cs typeface="+mn-cs"/>
          <a:sym typeface="Gill Sans"/>
        </a:defRPr>
      </a:lvl1pPr>
      <a:lvl2pPr indent="228600" algn="ctr" defTabSz="584200">
        <a:defRPr sz="8400">
          <a:latin typeface="+mn-lt"/>
          <a:ea typeface="+mn-ea"/>
          <a:cs typeface="+mn-cs"/>
          <a:sym typeface="Gill Sans"/>
        </a:defRPr>
      </a:lvl2pPr>
      <a:lvl3pPr indent="457200" algn="ctr" defTabSz="584200">
        <a:defRPr sz="8400">
          <a:latin typeface="+mn-lt"/>
          <a:ea typeface="+mn-ea"/>
          <a:cs typeface="+mn-cs"/>
          <a:sym typeface="Gill Sans"/>
        </a:defRPr>
      </a:lvl3pPr>
      <a:lvl4pPr indent="685800" algn="ctr" defTabSz="584200">
        <a:defRPr sz="8400">
          <a:latin typeface="+mn-lt"/>
          <a:ea typeface="+mn-ea"/>
          <a:cs typeface="+mn-cs"/>
          <a:sym typeface="Gill Sans"/>
        </a:defRPr>
      </a:lvl4pPr>
      <a:lvl5pPr indent="914400" algn="ctr" defTabSz="584200">
        <a:defRPr sz="8400">
          <a:latin typeface="+mn-lt"/>
          <a:ea typeface="+mn-ea"/>
          <a:cs typeface="+mn-cs"/>
          <a:sym typeface="Gill Sans"/>
        </a:defRPr>
      </a:lvl5pPr>
      <a:lvl6pPr indent="1143000" algn="ctr" defTabSz="584200">
        <a:defRPr sz="8400">
          <a:latin typeface="+mn-lt"/>
          <a:ea typeface="+mn-ea"/>
          <a:cs typeface="+mn-cs"/>
          <a:sym typeface="Gill Sans"/>
        </a:defRPr>
      </a:lvl6pPr>
      <a:lvl7pPr indent="1371600" algn="ctr" defTabSz="584200">
        <a:defRPr sz="8400">
          <a:latin typeface="+mn-lt"/>
          <a:ea typeface="+mn-ea"/>
          <a:cs typeface="+mn-cs"/>
          <a:sym typeface="Gill Sans"/>
        </a:defRPr>
      </a:lvl7pPr>
      <a:lvl8pPr indent="1600200" algn="ctr" defTabSz="584200">
        <a:defRPr sz="8400">
          <a:latin typeface="+mn-lt"/>
          <a:ea typeface="+mn-ea"/>
          <a:cs typeface="+mn-cs"/>
          <a:sym typeface="Gill Sans"/>
        </a:defRPr>
      </a:lvl8pPr>
      <a:lvl9pPr indent="1828800" algn="ctr" defTabSz="584200">
        <a:defRPr sz="8400">
          <a:latin typeface="+mn-lt"/>
          <a:ea typeface="+mn-ea"/>
          <a:cs typeface="+mn-cs"/>
          <a:sym typeface="Gill Sans"/>
        </a:defRPr>
      </a:lvl9pPr>
    </p:titleStyle>
    <p:bodyStyle>
      <a:lvl1pPr marL="889000" indent="-571500" defTabSz="584200">
        <a:spcBef>
          <a:spcPts val="2400"/>
        </a:spcBef>
        <a:buSzPct val="171000"/>
        <a:buChar char="•"/>
        <a:defRPr sz="4200">
          <a:latin typeface="+mn-lt"/>
          <a:ea typeface="+mn-ea"/>
          <a:cs typeface="+mn-cs"/>
          <a:sym typeface="Gill Sans"/>
        </a:defRPr>
      </a:lvl1pPr>
      <a:lvl2pPr marL="1333500" indent="-571500" defTabSz="584200">
        <a:spcBef>
          <a:spcPts val="2400"/>
        </a:spcBef>
        <a:buSzPct val="171000"/>
        <a:buChar char="•"/>
        <a:defRPr sz="4200">
          <a:latin typeface="+mn-lt"/>
          <a:ea typeface="+mn-ea"/>
          <a:cs typeface="+mn-cs"/>
          <a:sym typeface="Gill Sans"/>
        </a:defRPr>
      </a:lvl2pPr>
      <a:lvl3pPr marL="1778000" indent="-571500" defTabSz="584200">
        <a:spcBef>
          <a:spcPts val="2400"/>
        </a:spcBef>
        <a:buSzPct val="171000"/>
        <a:buChar char="•"/>
        <a:defRPr sz="4200">
          <a:latin typeface="+mn-lt"/>
          <a:ea typeface="+mn-ea"/>
          <a:cs typeface="+mn-cs"/>
          <a:sym typeface="Gill Sans"/>
        </a:defRPr>
      </a:lvl3pPr>
      <a:lvl4pPr marL="2222500" indent="-571500" defTabSz="584200">
        <a:spcBef>
          <a:spcPts val="2400"/>
        </a:spcBef>
        <a:buSzPct val="171000"/>
        <a:buChar char="•"/>
        <a:defRPr sz="4200">
          <a:latin typeface="+mn-lt"/>
          <a:ea typeface="+mn-ea"/>
          <a:cs typeface="+mn-cs"/>
          <a:sym typeface="Gill Sans"/>
        </a:defRPr>
      </a:lvl4pPr>
      <a:lvl5pPr marL="2667000" indent="-571500" defTabSz="584200">
        <a:spcBef>
          <a:spcPts val="2400"/>
        </a:spcBef>
        <a:buSzPct val="171000"/>
        <a:buChar char="•"/>
        <a:defRPr sz="4200">
          <a:latin typeface="+mn-lt"/>
          <a:ea typeface="+mn-ea"/>
          <a:cs typeface="+mn-cs"/>
          <a:sym typeface="Gill Sans"/>
        </a:defRPr>
      </a:lvl5pPr>
      <a:lvl6pPr marL="3022600" indent="-571500" defTabSz="584200">
        <a:spcBef>
          <a:spcPts val="2400"/>
        </a:spcBef>
        <a:buSzPct val="171000"/>
        <a:buChar char="•"/>
        <a:defRPr sz="4200">
          <a:latin typeface="+mn-lt"/>
          <a:ea typeface="+mn-ea"/>
          <a:cs typeface="+mn-cs"/>
          <a:sym typeface="Gill Sans"/>
        </a:defRPr>
      </a:lvl6pPr>
      <a:lvl7pPr marL="3378200" indent="-571500" defTabSz="584200">
        <a:spcBef>
          <a:spcPts val="2400"/>
        </a:spcBef>
        <a:buSzPct val="171000"/>
        <a:buChar char="•"/>
        <a:defRPr sz="4200">
          <a:latin typeface="+mn-lt"/>
          <a:ea typeface="+mn-ea"/>
          <a:cs typeface="+mn-cs"/>
          <a:sym typeface="Gill Sans"/>
        </a:defRPr>
      </a:lvl7pPr>
      <a:lvl8pPr marL="3733800" indent="-571500" defTabSz="584200">
        <a:spcBef>
          <a:spcPts val="2400"/>
        </a:spcBef>
        <a:buSzPct val="171000"/>
        <a:buChar char="•"/>
        <a:defRPr sz="4200">
          <a:latin typeface="+mn-lt"/>
          <a:ea typeface="+mn-ea"/>
          <a:cs typeface="+mn-cs"/>
          <a:sym typeface="Gill Sans"/>
        </a:defRPr>
      </a:lvl8pPr>
      <a:lvl9pPr marL="4089400" indent="-571500" defTabSz="584200">
        <a:spcBef>
          <a:spcPts val="2400"/>
        </a:spcBef>
        <a:buSzPct val="171000"/>
        <a:buChar char="•"/>
        <a:defRPr sz="4200">
          <a:latin typeface="+mn-lt"/>
          <a:ea typeface="+mn-ea"/>
          <a:cs typeface="+mn-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eg"/><Relationship Id="rId4"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jpeg"/><Relationship Id="rId4"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xfrm>
            <a:off x="1257300" y="1689040"/>
            <a:ext cx="10464800" cy="3302001"/>
          </a:xfrm>
          <a:prstGeom prst="rect">
            <a:avLst/>
          </a:prstGeom>
        </p:spPr>
        <p:txBody>
          <a:bodyPr lIns="50800" tIns="50800" rIns="50800" bIns="50800" anchor="ctr"/>
          <a:lstStyle>
            <a:lvl1pPr>
              <a:defRPr sz="7200"/>
            </a:lvl1pPr>
          </a:lstStyle>
          <a:p>
            <a:pPr lvl="0">
              <a:defRPr sz="1800"/>
            </a:pPr>
            <a:r>
              <a:rPr sz="7200"/>
              <a:t>The Healthcare System of Republic of Korea</a:t>
            </a:r>
          </a:p>
        </p:txBody>
      </p:sp>
      <p:sp>
        <p:nvSpPr>
          <p:cNvPr id="43" name="Shape 43"/>
          <p:cNvSpPr/>
          <p:nvPr>
            <p:ph type="body" idx="1"/>
          </p:nvPr>
        </p:nvSpPr>
        <p:spPr>
          <a:xfrm>
            <a:off x="1196517" y="5183667"/>
            <a:ext cx="10464801" cy="3484172"/>
          </a:xfrm>
          <a:prstGeom prst="rect">
            <a:avLst/>
          </a:prstGeom>
        </p:spPr>
        <p:txBody>
          <a:bodyPr/>
          <a:lstStyle/>
          <a:p>
            <a:pPr lvl="0">
              <a:defRPr sz="1800"/>
            </a:pPr>
            <a:r>
              <a:rPr sz="3600"/>
              <a:t>Physicians for National Program</a:t>
            </a:r>
            <a:endParaRPr sz="3600"/>
          </a:p>
          <a:p>
            <a:pPr lvl="0">
              <a:defRPr sz="1800"/>
            </a:pPr>
            <a:r>
              <a:rPr sz="3600"/>
              <a:t>2014 Annual Meeting</a:t>
            </a:r>
            <a:endParaRPr sz="3600"/>
          </a:p>
          <a:p>
            <a:pPr lvl="0">
              <a:defRPr sz="1800"/>
            </a:pPr>
            <a:endParaRPr sz="3600"/>
          </a:p>
          <a:p>
            <a:pPr lvl="0">
              <a:defRPr sz="1800"/>
            </a:pPr>
            <a:endParaRPr sz="3600"/>
          </a:p>
          <a:p>
            <a:pPr lvl="0">
              <a:defRPr sz="1800"/>
            </a:pPr>
            <a:r>
              <a:rPr sz="3600"/>
              <a:t>Mira Lee, M.D.</a:t>
            </a:r>
            <a:endParaRPr sz="3600"/>
          </a:p>
          <a:p>
            <a:pPr lvl="0">
              <a:defRPr sz="1800"/>
            </a:pPr>
            <a:r>
              <a:rPr sz="3600"/>
              <a:t>November 2014</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pasted-image.png"/>
          <p:cNvPicPr/>
          <p:nvPr/>
        </p:nvPicPr>
        <p:blipFill>
          <a:blip r:embed="rId3">
            <a:extLst/>
          </a:blip>
          <a:stretch>
            <a:fillRect/>
          </a:stretch>
        </p:blipFill>
        <p:spPr>
          <a:xfrm>
            <a:off x="-26050" y="-99887"/>
            <a:ext cx="15563152" cy="9955051"/>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lvl1pPr>
              <a:defRPr sz="6400"/>
            </a:lvl1pPr>
          </a:lstStyle>
          <a:p>
            <a:pPr lvl="0">
              <a:defRPr sz="1800"/>
            </a:pPr>
            <a:r>
              <a:rPr sz="6400"/>
              <a:t>Low benefits</a:t>
            </a:r>
          </a:p>
        </p:txBody>
      </p:sp>
      <p:pic>
        <p:nvPicPr>
          <p:cNvPr id="135" name="pasted-image.png"/>
          <p:cNvPicPr/>
          <p:nvPr/>
        </p:nvPicPr>
        <p:blipFill>
          <a:blip r:embed="rId3">
            <a:extLst/>
          </a:blip>
          <a:stretch>
            <a:fillRect/>
          </a:stretch>
        </p:blipFill>
        <p:spPr>
          <a:xfrm>
            <a:off x="128544" y="2473410"/>
            <a:ext cx="12903214" cy="6338422"/>
          </a:xfrm>
          <a:prstGeom prst="rect">
            <a:avLst/>
          </a:prstGeom>
          <a:ln w="12700">
            <a:miter lim="400000"/>
          </a:ln>
        </p:spPr>
      </p:pic>
      <p:sp>
        <p:nvSpPr>
          <p:cNvPr id="136" name="Shape 136"/>
          <p:cNvSpPr/>
          <p:nvPr/>
        </p:nvSpPr>
        <p:spPr>
          <a:xfrm flipH="1" rot="5400000">
            <a:off x="5043498" y="3958177"/>
            <a:ext cx="1259770" cy="4386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blipFill>
            <a:blip r:embed="rId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37" name="Shape 137"/>
          <p:cNvSpPr/>
          <p:nvPr/>
        </p:nvSpPr>
        <p:spPr>
          <a:xfrm flipH="1" rot="5400000">
            <a:off x="864191" y="2300084"/>
            <a:ext cx="1259770" cy="4386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solidFill>
            <a:srgbClr val="C82506"/>
          </a:solidFill>
          <a:ln w="12700">
            <a:miter lim="400000"/>
          </a:ln>
          <a:effectLst>
            <a:outerShdw sx="100000" sy="100000" kx="0" ky="0" algn="b" rotWithShape="0" blurRad="50800" dist="12700" dir="0">
              <a:srgbClr val="000000">
                <a:alpha val="50000"/>
              </a:srgbClr>
            </a:outerShdw>
          </a:effectLst>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pasted-image.png"/>
          <p:cNvPicPr/>
          <p:nvPr/>
        </p:nvPicPr>
        <p:blipFill>
          <a:blip r:embed="rId3">
            <a:extLst/>
          </a:blip>
          <a:stretch>
            <a:fillRect/>
          </a:stretch>
        </p:blipFill>
        <p:spPr>
          <a:xfrm>
            <a:off x="-128822" y="2442288"/>
            <a:ext cx="13004801" cy="6819744"/>
          </a:xfrm>
          <a:prstGeom prst="rect">
            <a:avLst/>
          </a:prstGeom>
          <a:ln w="12700">
            <a:miter lim="400000"/>
          </a:ln>
        </p:spPr>
      </p:pic>
      <p:sp>
        <p:nvSpPr>
          <p:cNvPr id="142" name="Shape 142"/>
          <p:cNvSpPr/>
          <p:nvPr>
            <p:ph type="title"/>
          </p:nvPr>
        </p:nvSpPr>
        <p:spPr>
          <a:xfrm>
            <a:off x="-12821" y="254000"/>
            <a:ext cx="13101538" cy="2438400"/>
          </a:xfrm>
          <a:prstGeom prst="rect">
            <a:avLst/>
          </a:prstGeom>
        </p:spPr>
        <p:txBody>
          <a:bodyPr/>
          <a:lstStyle>
            <a:lvl1pPr>
              <a:defRPr sz="6400"/>
            </a:lvl1pPr>
          </a:lstStyle>
          <a:p>
            <a:pPr lvl="0">
              <a:defRPr sz="1800"/>
            </a:pPr>
            <a:r>
              <a:rPr sz="6400"/>
              <a:t>Skyrocketing health expenditure </a:t>
            </a:r>
          </a:p>
        </p:txBody>
      </p:sp>
      <p:sp>
        <p:nvSpPr>
          <p:cNvPr id="143" name="Shape 143"/>
          <p:cNvSpPr/>
          <p:nvPr/>
        </p:nvSpPr>
        <p:spPr>
          <a:xfrm rot="5400000">
            <a:off x="8208817" y="6497793"/>
            <a:ext cx="1259770" cy="4386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blipFill>
            <a:blip r:embed="rId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44" name="Shape 144"/>
          <p:cNvSpPr/>
          <p:nvPr/>
        </p:nvSpPr>
        <p:spPr>
          <a:xfrm rot="5400000">
            <a:off x="11869197" y="6569584"/>
            <a:ext cx="1259770" cy="4386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solidFill>
            <a:srgbClr val="C82506"/>
          </a:solidFill>
          <a:ln w="12700">
            <a:miter lim="400000"/>
          </a:ln>
          <a:effectLst>
            <a:outerShdw sx="100000" sy="100000" kx="0" ky="0" algn="b" rotWithShape="0" blurRad="50800" dist="12700" dir="0">
              <a:srgbClr val="000000">
                <a:alpha val="50000"/>
              </a:srgbClr>
            </a:outerShdw>
          </a:effectLst>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flipV="1">
            <a:off x="14779694" y="681072"/>
            <a:ext cx="1" cy="8274220"/>
          </a:xfrm>
          <a:prstGeom prst="line">
            <a:avLst/>
          </a:prstGeom>
          <a:ln w="25400">
            <a:solidFill/>
            <a:miter lim="400000"/>
          </a:ln>
        </p:spPr>
        <p:txBody>
          <a:bodyPr lIns="50800" tIns="50800" rIns="50800" bIns="5080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49" name="Shape 149"/>
          <p:cNvSpPr/>
          <p:nvPr/>
        </p:nvSpPr>
        <p:spPr>
          <a:xfrm>
            <a:off x="5458394" y="9623854"/>
            <a:ext cx="2804900" cy="1270001"/>
          </a:xfrm>
          <a:prstGeom prst="rect">
            <a:avLst/>
          </a:prstGeom>
          <a:solidFill>
            <a:srgbClr val="FFFF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50" name="Shape 150"/>
          <p:cNvSpPr/>
          <p:nvPr/>
        </p:nvSpPr>
        <p:spPr>
          <a:xfrm>
            <a:off x="7736496" y="8079302"/>
            <a:ext cx="3504101"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500">
                <a:solidFill>
                  <a:srgbClr val="FFFFFF"/>
                </a:solidFill>
                <a:latin typeface="Gill Sans SemiBold"/>
                <a:ea typeface="Gill Sans SemiBold"/>
                <a:cs typeface="Gill Sans SemiBold"/>
                <a:sym typeface="Gill Sans SemiBold"/>
              </a:defRPr>
            </a:lvl1pPr>
          </a:lstStyle>
          <a:p>
            <a:pPr lvl="0">
              <a:defRPr sz="1800">
                <a:solidFill>
                  <a:srgbClr val="000000"/>
                </a:solidFill>
              </a:defRPr>
            </a:pPr>
            <a:r>
              <a:rPr sz="3500">
                <a:solidFill>
                  <a:srgbClr val="FFFFFF"/>
                </a:solidFill>
              </a:rPr>
              <a:t>unions</a:t>
            </a:r>
          </a:p>
        </p:txBody>
      </p:sp>
      <p:sp>
        <p:nvSpPr>
          <p:cNvPr id="151" name="Shape 151"/>
          <p:cNvSpPr/>
          <p:nvPr/>
        </p:nvSpPr>
        <p:spPr>
          <a:xfrm>
            <a:off x="-2286" y="677882"/>
            <a:ext cx="13046852"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Universalization of Medical Insurance</a:t>
            </a:r>
          </a:p>
        </p:txBody>
      </p:sp>
      <p:grpSp>
        <p:nvGrpSpPr>
          <p:cNvPr id="155" name="Group 155"/>
          <p:cNvGrpSpPr/>
          <p:nvPr/>
        </p:nvGrpSpPr>
        <p:grpSpPr>
          <a:xfrm>
            <a:off x="652944" y="2435269"/>
            <a:ext cx="5842186" cy="990601"/>
            <a:chOff x="0" y="0"/>
            <a:chExt cx="5842185" cy="990600"/>
          </a:xfrm>
        </p:grpSpPr>
        <p:sp>
          <p:nvSpPr>
            <p:cNvPr id="152" name="Shape 152"/>
            <p:cNvSpPr/>
            <p:nvPr/>
          </p:nvSpPr>
          <p:spPr>
            <a:xfrm>
              <a:off x="4972855" y="495731"/>
              <a:ext cx="869331" cy="439864"/>
            </a:xfrm>
            <a:prstGeom prst="rightArrow">
              <a:avLst>
                <a:gd name="adj1" fmla="val 32000"/>
                <a:gd name="adj2" fmla="val 124112"/>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53" name="Shape 153"/>
            <p:cNvSpPr/>
            <p:nvPr/>
          </p:nvSpPr>
          <p:spPr>
            <a:xfrm>
              <a:off x="3936896" y="402795"/>
              <a:ext cx="87630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3000"/>
              </a:lvl1pPr>
            </a:lstStyle>
            <a:p>
              <a:pPr lvl="0">
                <a:defRPr sz="1800"/>
              </a:pPr>
              <a:r>
                <a:rPr sz="3000"/>
                <a:t>1977</a:t>
              </a:r>
            </a:p>
          </p:txBody>
        </p:sp>
        <p:sp>
          <p:nvSpPr>
            <p:cNvPr id="154" name="Shape 154"/>
            <p:cNvSpPr/>
            <p:nvPr/>
          </p:nvSpPr>
          <p:spPr>
            <a:xfrm>
              <a:off x="0" y="0"/>
              <a:ext cx="4488060" cy="990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Corporation </a:t>
              </a:r>
              <a:endParaRPr sz="3000"/>
            </a:p>
            <a:p>
              <a:pPr lvl="0" algn="l">
                <a:defRPr sz="1800"/>
              </a:pPr>
              <a:r>
                <a:rPr sz="3000"/>
                <a:t> with workers &gt; 500 </a:t>
              </a:r>
            </a:p>
          </p:txBody>
        </p:sp>
      </p:grpSp>
      <p:grpSp>
        <p:nvGrpSpPr>
          <p:cNvPr id="159" name="Group 159"/>
          <p:cNvGrpSpPr/>
          <p:nvPr/>
        </p:nvGrpSpPr>
        <p:grpSpPr>
          <a:xfrm>
            <a:off x="648138" y="3484907"/>
            <a:ext cx="5842187" cy="990601"/>
            <a:chOff x="0" y="0"/>
            <a:chExt cx="5842185" cy="990600"/>
          </a:xfrm>
        </p:grpSpPr>
        <p:sp>
          <p:nvSpPr>
            <p:cNvPr id="156" name="Shape 156"/>
            <p:cNvSpPr/>
            <p:nvPr/>
          </p:nvSpPr>
          <p:spPr>
            <a:xfrm>
              <a:off x="4972855" y="495731"/>
              <a:ext cx="869331" cy="439864"/>
            </a:xfrm>
            <a:prstGeom prst="rightArrow">
              <a:avLst>
                <a:gd name="adj1" fmla="val 32000"/>
                <a:gd name="adj2" fmla="val 124112"/>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57" name="Shape 157"/>
            <p:cNvSpPr/>
            <p:nvPr/>
          </p:nvSpPr>
          <p:spPr>
            <a:xfrm>
              <a:off x="3936896" y="402796"/>
              <a:ext cx="87630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3000"/>
              </a:lvl1pPr>
            </a:lstStyle>
            <a:p>
              <a:pPr lvl="0">
                <a:defRPr sz="1800"/>
              </a:pPr>
              <a:r>
                <a:rPr sz="3000"/>
                <a:t>1979</a:t>
              </a:r>
            </a:p>
          </p:txBody>
        </p:sp>
        <p:sp>
          <p:nvSpPr>
            <p:cNvPr id="158" name="Shape 158"/>
            <p:cNvSpPr/>
            <p:nvPr/>
          </p:nvSpPr>
          <p:spPr>
            <a:xfrm>
              <a:off x="0" y="0"/>
              <a:ext cx="4488060"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Corporation </a:t>
              </a:r>
              <a:endParaRPr sz="3000"/>
            </a:p>
            <a:p>
              <a:pPr lvl="0" algn="l">
                <a:defRPr sz="1800"/>
              </a:pPr>
              <a:r>
                <a:rPr sz="3000"/>
                <a:t> with workers &gt; 300 </a:t>
              </a:r>
            </a:p>
          </p:txBody>
        </p:sp>
      </p:grpSp>
      <p:grpSp>
        <p:nvGrpSpPr>
          <p:cNvPr id="163" name="Group 163"/>
          <p:cNvGrpSpPr/>
          <p:nvPr/>
        </p:nvGrpSpPr>
        <p:grpSpPr>
          <a:xfrm>
            <a:off x="6792315" y="3880323"/>
            <a:ext cx="5891545" cy="990601"/>
            <a:chOff x="0" y="0"/>
            <a:chExt cx="5891543" cy="990600"/>
          </a:xfrm>
        </p:grpSpPr>
        <p:sp>
          <p:nvSpPr>
            <p:cNvPr id="160" name="Shape 160"/>
            <p:cNvSpPr/>
            <p:nvPr/>
          </p:nvSpPr>
          <p:spPr>
            <a:xfrm flipH="1">
              <a:off x="0" y="94481"/>
              <a:ext cx="869330" cy="439864"/>
            </a:xfrm>
            <a:prstGeom prst="rightArrow">
              <a:avLst>
                <a:gd name="adj1" fmla="val 32000"/>
                <a:gd name="adj2" fmla="val 124112"/>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61" name="Shape 161"/>
            <p:cNvSpPr/>
            <p:nvPr/>
          </p:nvSpPr>
          <p:spPr>
            <a:xfrm>
              <a:off x="1017146" y="24541"/>
              <a:ext cx="87630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3000"/>
              </a:lvl1pPr>
            </a:lstStyle>
            <a:p>
              <a:pPr lvl="0">
                <a:defRPr sz="1800"/>
              </a:pPr>
              <a:r>
                <a:rPr sz="3000"/>
                <a:t>1979</a:t>
              </a:r>
            </a:p>
          </p:txBody>
        </p:sp>
        <p:sp>
          <p:nvSpPr>
            <p:cNvPr id="162" name="Shape 162"/>
            <p:cNvSpPr/>
            <p:nvPr/>
          </p:nvSpPr>
          <p:spPr>
            <a:xfrm>
              <a:off x="2215786" y="0"/>
              <a:ext cx="3675758" cy="990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000"/>
                <a:t>Government workers </a:t>
              </a:r>
              <a:endParaRPr sz="3000"/>
            </a:p>
            <a:p>
              <a:pPr lvl="0" algn="l">
                <a:defRPr sz="1800"/>
              </a:pPr>
              <a:r>
                <a:rPr sz="3000"/>
                <a:t>&amp; teachers</a:t>
              </a:r>
            </a:p>
          </p:txBody>
        </p:sp>
      </p:grpSp>
      <p:grpSp>
        <p:nvGrpSpPr>
          <p:cNvPr id="167" name="Group 167"/>
          <p:cNvGrpSpPr/>
          <p:nvPr/>
        </p:nvGrpSpPr>
        <p:grpSpPr>
          <a:xfrm>
            <a:off x="621365" y="4490609"/>
            <a:ext cx="5842187" cy="990601"/>
            <a:chOff x="0" y="0"/>
            <a:chExt cx="5842185" cy="990600"/>
          </a:xfrm>
        </p:grpSpPr>
        <p:sp>
          <p:nvSpPr>
            <p:cNvPr id="164" name="Shape 164"/>
            <p:cNvSpPr/>
            <p:nvPr/>
          </p:nvSpPr>
          <p:spPr>
            <a:xfrm>
              <a:off x="4972855" y="495731"/>
              <a:ext cx="869331" cy="439864"/>
            </a:xfrm>
            <a:prstGeom prst="rightArrow">
              <a:avLst>
                <a:gd name="adj1" fmla="val 32000"/>
                <a:gd name="adj2" fmla="val 124112"/>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65" name="Shape 165"/>
            <p:cNvSpPr/>
            <p:nvPr/>
          </p:nvSpPr>
          <p:spPr>
            <a:xfrm>
              <a:off x="3936896" y="402796"/>
              <a:ext cx="87630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3000"/>
              </a:lvl1pPr>
            </a:lstStyle>
            <a:p>
              <a:pPr lvl="0">
                <a:defRPr sz="1800"/>
              </a:pPr>
              <a:r>
                <a:rPr sz="3000"/>
                <a:t>1981</a:t>
              </a:r>
            </a:p>
          </p:txBody>
        </p:sp>
        <p:sp>
          <p:nvSpPr>
            <p:cNvPr id="166" name="Shape 166"/>
            <p:cNvSpPr/>
            <p:nvPr/>
          </p:nvSpPr>
          <p:spPr>
            <a:xfrm>
              <a:off x="0" y="0"/>
              <a:ext cx="4488060"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Corporation </a:t>
              </a:r>
              <a:endParaRPr sz="3000"/>
            </a:p>
            <a:p>
              <a:pPr lvl="0" algn="l">
                <a:defRPr sz="1800"/>
              </a:pPr>
              <a:r>
                <a:rPr sz="3000"/>
                <a:t> with workers &gt; 100 </a:t>
              </a:r>
            </a:p>
          </p:txBody>
        </p:sp>
      </p:grpSp>
      <p:grpSp>
        <p:nvGrpSpPr>
          <p:cNvPr id="171" name="Group 171"/>
          <p:cNvGrpSpPr/>
          <p:nvPr/>
        </p:nvGrpSpPr>
        <p:grpSpPr>
          <a:xfrm>
            <a:off x="638528" y="5496312"/>
            <a:ext cx="5842186" cy="990601"/>
            <a:chOff x="0" y="0"/>
            <a:chExt cx="5842185" cy="990600"/>
          </a:xfrm>
        </p:grpSpPr>
        <p:sp>
          <p:nvSpPr>
            <p:cNvPr id="168" name="Shape 168"/>
            <p:cNvSpPr/>
            <p:nvPr/>
          </p:nvSpPr>
          <p:spPr>
            <a:xfrm>
              <a:off x="4972855" y="495731"/>
              <a:ext cx="869331" cy="439864"/>
            </a:xfrm>
            <a:prstGeom prst="rightArrow">
              <a:avLst>
                <a:gd name="adj1" fmla="val 32000"/>
                <a:gd name="adj2" fmla="val 124112"/>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69" name="Shape 169"/>
            <p:cNvSpPr/>
            <p:nvPr/>
          </p:nvSpPr>
          <p:spPr>
            <a:xfrm>
              <a:off x="3936896" y="402796"/>
              <a:ext cx="87630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3000"/>
              </a:lvl1pPr>
            </a:lstStyle>
            <a:p>
              <a:pPr lvl="0">
                <a:defRPr sz="1800"/>
              </a:pPr>
              <a:r>
                <a:rPr sz="3000"/>
                <a:t>1983</a:t>
              </a:r>
            </a:p>
          </p:txBody>
        </p:sp>
        <p:sp>
          <p:nvSpPr>
            <p:cNvPr id="170" name="Shape 170"/>
            <p:cNvSpPr/>
            <p:nvPr/>
          </p:nvSpPr>
          <p:spPr>
            <a:xfrm>
              <a:off x="0" y="0"/>
              <a:ext cx="4488060"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Corporation </a:t>
              </a:r>
              <a:endParaRPr sz="3000"/>
            </a:p>
            <a:p>
              <a:pPr lvl="0" algn="l">
                <a:defRPr sz="1800"/>
              </a:pPr>
              <a:r>
                <a:rPr sz="3000"/>
                <a:t> with workers &gt; 16</a:t>
              </a:r>
            </a:p>
          </p:txBody>
        </p:sp>
      </p:grpSp>
      <p:grpSp>
        <p:nvGrpSpPr>
          <p:cNvPr id="175" name="Group 175"/>
          <p:cNvGrpSpPr/>
          <p:nvPr/>
        </p:nvGrpSpPr>
        <p:grpSpPr>
          <a:xfrm>
            <a:off x="589787" y="7270880"/>
            <a:ext cx="5864154" cy="990601"/>
            <a:chOff x="0" y="0"/>
            <a:chExt cx="5864152" cy="990600"/>
          </a:xfrm>
        </p:grpSpPr>
        <p:sp>
          <p:nvSpPr>
            <p:cNvPr id="172" name="Shape 172"/>
            <p:cNvSpPr/>
            <p:nvPr/>
          </p:nvSpPr>
          <p:spPr>
            <a:xfrm>
              <a:off x="4994822" y="451795"/>
              <a:ext cx="869331" cy="439864"/>
            </a:xfrm>
            <a:prstGeom prst="rightArrow">
              <a:avLst>
                <a:gd name="adj1" fmla="val 32000"/>
                <a:gd name="adj2" fmla="val 124112"/>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73" name="Shape 173"/>
            <p:cNvSpPr/>
            <p:nvPr/>
          </p:nvSpPr>
          <p:spPr>
            <a:xfrm>
              <a:off x="3936896" y="402796"/>
              <a:ext cx="87630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3000"/>
              </a:lvl1pPr>
            </a:lstStyle>
            <a:p>
              <a:pPr lvl="0">
                <a:defRPr sz="1800"/>
              </a:pPr>
              <a:r>
                <a:rPr sz="3000"/>
                <a:t>1988</a:t>
              </a:r>
            </a:p>
          </p:txBody>
        </p:sp>
        <p:sp>
          <p:nvSpPr>
            <p:cNvPr id="174" name="Shape 174"/>
            <p:cNvSpPr/>
            <p:nvPr/>
          </p:nvSpPr>
          <p:spPr>
            <a:xfrm>
              <a:off x="0" y="0"/>
              <a:ext cx="4488060"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Corporation </a:t>
              </a:r>
              <a:endParaRPr sz="3000"/>
            </a:p>
            <a:p>
              <a:pPr lvl="0" algn="l">
                <a:defRPr sz="1800"/>
              </a:pPr>
              <a:r>
                <a:rPr sz="3000"/>
                <a:t> with workers &gt; 5</a:t>
              </a:r>
            </a:p>
          </p:txBody>
        </p:sp>
      </p:grpSp>
      <p:grpSp>
        <p:nvGrpSpPr>
          <p:cNvPr id="179" name="Group 179"/>
          <p:cNvGrpSpPr/>
          <p:nvPr/>
        </p:nvGrpSpPr>
        <p:grpSpPr>
          <a:xfrm>
            <a:off x="6787510" y="7612578"/>
            <a:ext cx="4604553" cy="568069"/>
            <a:chOff x="0" y="0"/>
            <a:chExt cx="4604552" cy="568067"/>
          </a:xfrm>
        </p:grpSpPr>
        <p:sp>
          <p:nvSpPr>
            <p:cNvPr id="176" name="Shape 176"/>
            <p:cNvSpPr/>
            <p:nvPr/>
          </p:nvSpPr>
          <p:spPr>
            <a:xfrm flipH="1">
              <a:off x="0" y="91906"/>
              <a:ext cx="869330" cy="439864"/>
            </a:xfrm>
            <a:prstGeom prst="rightArrow">
              <a:avLst>
                <a:gd name="adj1" fmla="val 32000"/>
                <a:gd name="adj2" fmla="val 124112"/>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77" name="Shape 177"/>
            <p:cNvSpPr/>
            <p:nvPr/>
          </p:nvSpPr>
          <p:spPr>
            <a:xfrm>
              <a:off x="1017146" y="21967"/>
              <a:ext cx="87630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3000"/>
              </a:lvl1pPr>
            </a:lstStyle>
            <a:p>
              <a:pPr lvl="0">
                <a:defRPr sz="1800"/>
              </a:pPr>
              <a:r>
                <a:rPr sz="3000"/>
                <a:t>1988</a:t>
              </a:r>
            </a:p>
          </p:txBody>
        </p:sp>
        <p:sp>
          <p:nvSpPr>
            <p:cNvPr id="178" name="Shape 178"/>
            <p:cNvSpPr/>
            <p:nvPr/>
          </p:nvSpPr>
          <p:spPr>
            <a:xfrm>
              <a:off x="2215786" y="0"/>
              <a:ext cx="2388767"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000"/>
              </a:lvl1pPr>
            </a:lstStyle>
            <a:p>
              <a:pPr lvl="0">
                <a:defRPr sz="1800"/>
              </a:pPr>
              <a:r>
                <a:rPr sz="3000"/>
                <a:t>Regional: Rural</a:t>
              </a:r>
            </a:p>
          </p:txBody>
        </p:sp>
      </p:grpSp>
      <p:grpSp>
        <p:nvGrpSpPr>
          <p:cNvPr id="183" name="Group 183"/>
          <p:cNvGrpSpPr/>
          <p:nvPr/>
        </p:nvGrpSpPr>
        <p:grpSpPr>
          <a:xfrm>
            <a:off x="6804672" y="8091059"/>
            <a:ext cx="4411992" cy="553739"/>
            <a:chOff x="0" y="0"/>
            <a:chExt cx="4411990" cy="553737"/>
          </a:xfrm>
        </p:grpSpPr>
        <p:sp>
          <p:nvSpPr>
            <p:cNvPr id="180" name="Shape 180"/>
            <p:cNvSpPr/>
            <p:nvPr/>
          </p:nvSpPr>
          <p:spPr>
            <a:xfrm flipH="1">
              <a:off x="0" y="113874"/>
              <a:ext cx="869330" cy="439864"/>
            </a:xfrm>
            <a:prstGeom prst="rightArrow">
              <a:avLst>
                <a:gd name="adj1" fmla="val 32000"/>
                <a:gd name="adj2" fmla="val 124112"/>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81" name="Shape 181"/>
            <p:cNvSpPr/>
            <p:nvPr/>
          </p:nvSpPr>
          <p:spPr>
            <a:xfrm>
              <a:off x="995178" y="0"/>
              <a:ext cx="87630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3000"/>
              </a:lvl1pPr>
            </a:lstStyle>
            <a:p>
              <a:pPr lvl="0">
                <a:defRPr sz="1800"/>
              </a:pPr>
              <a:r>
                <a:rPr sz="3000"/>
                <a:t>1989</a:t>
              </a:r>
            </a:p>
          </p:txBody>
        </p:sp>
        <p:sp>
          <p:nvSpPr>
            <p:cNvPr id="182" name="Shape 182"/>
            <p:cNvSpPr/>
            <p:nvPr/>
          </p:nvSpPr>
          <p:spPr>
            <a:xfrm>
              <a:off x="2193818" y="0"/>
              <a:ext cx="2218173"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000"/>
              </a:lvl1pPr>
            </a:lstStyle>
            <a:p>
              <a:pPr lvl="0">
                <a:defRPr sz="1800"/>
              </a:pPr>
              <a:r>
                <a:rPr sz="3000"/>
                <a:t>Regional: City</a:t>
              </a:r>
            </a:p>
          </p:txBody>
        </p:sp>
      </p:grpSp>
      <p:sp>
        <p:nvSpPr>
          <p:cNvPr id="184" name="Shape 184"/>
          <p:cNvSpPr/>
          <p:nvPr/>
        </p:nvSpPr>
        <p:spPr>
          <a:xfrm flipV="1">
            <a:off x="6632145" y="2067010"/>
            <a:ext cx="1" cy="6890121"/>
          </a:xfrm>
          <a:prstGeom prst="line">
            <a:avLst/>
          </a:prstGeom>
          <a:ln w="50800">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lvl1pPr>
              <a:defRPr sz="6400"/>
            </a:lvl1pPr>
          </a:lstStyle>
          <a:p>
            <a:pPr lvl="0">
              <a:defRPr sz="1800"/>
            </a:pPr>
            <a:r>
              <a:rPr sz="6400"/>
              <a:t>Republic of Korea</a:t>
            </a:r>
          </a:p>
        </p:txBody>
      </p:sp>
      <p:pic>
        <p:nvPicPr>
          <p:cNvPr id="48" name="droppedImage.png"/>
          <p:cNvPicPr/>
          <p:nvPr/>
        </p:nvPicPr>
        <p:blipFill>
          <a:blip r:embed="rId3">
            <a:extLst/>
          </a:blip>
          <a:stretch>
            <a:fillRect/>
          </a:stretch>
        </p:blipFill>
        <p:spPr>
          <a:xfrm>
            <a:off x="1701800" y="2692400"/>
            <a:ext cx="9593298" cy="5753101"/>
          </a:xfrm>
          <a:prstGeom prst="rect">
            <a:avLst/>
          </a:prstGeom>
          <a:ln w="12700">
            <a:miter lim="400000"/>
          </a:ln>
        </p:spPr>
      </p:pic>
      <p:sp>
        <p:nvSpPr>
          <p:cNvPr id="49" name="Shape 49"/>
          <p:cNvSpPr/>
          <p:nvPr/>
        </p:nvSpPr>
        <p:spPr>
          <a:xfrm>
            <a:off x="8260334" y="5310060"/>
            <a:ext cx="776670" cy="73352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0800">
            <a:solidFill>
              <a:srgbClr val="AB1500"/>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50" name="Shape 50"/>
          <p:cNvSpPr/>
          <p:nvPr/>
        </p:nvSpPr>
        <p:spPr>
          <a:xfrm>
            <a:off x="1625600" y="2717800"/>
            <a:ext cx="8588045" cy="7266"/>
          </a:xfrm>
          <a:prstGeom prst="line">
            <a:avLst/>
          </a:prstGeom>
          <a:ln w="88900">
            <a:solidFill>
              <a:srgbClr val="FFFFFF"/>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51" name="Shape 51"/>
          <p:cNvSpPr/>
          <p:nvPr/>
        </p:nvSpPr>
        <p:spPr>
          <a:xfrm flipH="1">
            <a:off x="1728655" y="2751137"/>
            <a:ext cx="13891" cy="4786248"/>
          </a:xfrm>
          <a:prstGeom prst="line">
            <a:avLst/>
          </a:prstGeom>
          <a:ln w="88900">
            <a:solidFill>
              <a:srgbClr val="FFFFFF"/>
            </a:solidFill>
            <a:miter lim="400000"/>
          </a:ln>
        </p:spPr>
        <p:txBody>
          <a:bodyPr lIns="0" tIns="0" rIns="0" bIns="0" anchor="ctr"/>
          <a:lstStyle/>
          <a:p>
            <a:pPr lvl="0" algn="l" defTabSz="457200">
              <a:defRPr sz="1200">
                <a:latin typeface="Helvetica"/>
                <a:ea typeface="Helvetica"/>
                <a:cs typeface="Helvetica"/>
                <a:sym typeface="Helvetica"/>
              </a:defRPr>
            </a:p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lvl1pPr>
              <a:defRPr sz="6400"/>
            </a:lvl1pPr>
          </a:lstStyle>
          <a:p>
            <a:pPr lvl="0">
              <a:defRPr sz="1800"/>
            </a:pPr>
            <a:r>
              <a:rPr sz="6400"/>
              <a:t>Healthcare system in Korea</a:t>
            </a:r>
          </a:p>
        </p:txBody>
      </p:sp>
      <p:sp>
        <p:nvSpPr>
          <p:cNvPr id="56" name="Shape 56"/>
          <p:cNvSpPr/>
          <p:nvPr>
            <p:ph type="body" idx="1"/>
          </p:nvPr>
        </p:nvSpPr>
        <p:spPr>
          <a:prstGeom prst="rect">
            <a:avLst/>
          </a:prstGeom>
        </p:spPr>
        <p:txBody>
          <a:bodyPr lIns="0" tIns="0" rIns="0" bIns="0" anchor="t"/>
          <a:lstStyle/>
          <a:p>
            <a:pPr lvl="0">
              <a:defRPr sz="1800"/>
            </a:pPr>
            <a:r>
              <a:rPr sz="3500"/>
              <a:t>National Health Insurance </a:t>
            </a:r>
            <a:endParaRPr sz="3500"/>
          </a:p>
          <a:p>
            <a:pPr lvl="1">
              <a:defRPr sz="1800"/>
            </a:pPr>
            <a:r>
              <a:rPr sz="3500"/>
              <a:t>Universal coverage</a:t>
            </a:r>
            <a:endParaRPr sz="3500"/>
          </a:p>
          <a:p>
            <a:pPr lvl="1">
              <a:defRPr sz="1800"/>
            </a:pPr>
            <a:r>
              <a:rPr sz="3500"/>
              <a:t>Free choice for physicians and institutions</a:t>
            </a:r>
            <a:endParaRPr sz="3500"/>
          </a:p>
          <a:p>
            <a:pPr lvl="1">
              <a:defRPr sz="1800"/>
            </a:pPr>
            <a:r>
              <a:rPr sz="3500"/>
              <a:t>GDP for healthcare:  7.5% </a:t>
            </a:r>
            <a:r>
              <a:rPr sz="2400"/>
              <a:t>(2012, WHO)</a:t>
            </a:r>
            <a:endParaRPr sz="2400"/>
          </a:p>
          <a:p>
            <a:pPr lvl="1">
              <a:defRPr sz="1800"/>
            </a:pPr>
            <a:endParaRPr sz="3500"/>
          </a:p>
          <a:p>
            <a:pPr lvl="0">
              <a:defRPr sz="1800"/>
            </a:pPr>
            <a:r>
              <a:rPr sz="3500"/>
              <a:t>Private healthcare providers &gt;90%</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4" name="Group 64"/>
          <p:cNvGrpSpPr/>
          <p:nvPr/>
        </p:nvGrpSpPr>
        <p:grpSpPr>
          <a:xfrm>
            <a:off x="-144671" y="1349534"/>
            <a:ext cx="13216323" cy="7309003"/>
            <a:chOff x="0" y="0"/>
            <a:chExt cx="13216321" cy="7309001"/>
          </a:xfrm>
        </p:grpSpPr>
        <p:grpSp>
          <p:nvGrpSpPr>
            <p:cNvPr id="62" name="Group 62"/>
            <p:cNvGrpSpPr/>
            <p:nvPr/>
          </p:nvGrpSpPr>
          <p:grpSpPr>
            <a:xfrm>
              <a:off x="0" y="261134"/>
              <a:ext cx="13216322" cy="7047868"/>
              <a:chOff x="0" y="0"/>
              <a:chExt cx="13216321" cy="7047867"/>
            </a:xfrm>
          </p:grpSpPr>
          <p:pic>
            <p:nvPicPr>
              <p:cNvPr id="60" name="health expenditure by public and private.jpg"/>
              <p:cNvPicPr/>
              <p:nvPr/>
            </p:nvPicPr>
            <p:blipFill>
              <a:blip r:embed="rId3">
                <a:extLst/>
              </a:blip>
              <a:stretch>
                <a:fillRect/>
              </a:stretch>
            </p:blipFill>
            <p:spPr>
              <a:xfrm>
                <a:off x="0" y="0"/>
                <a:ext cx="13216322" cy="7047868"/>
              </a:xfrm>
              <a:prstGeom prst="rect">
                <a:avLst/>
              </a:prstGeom>
              <a:ln w="12700" cap="flat">
                <a:noFill/>
                <a:miter lim="400000"/>
              </a:ln>
              <a:effectLst/>
            </p:spPr>
          </p:pic>
          <p:sp>
            <p:nvSpPr>
              <p:cNvPr id="61" name="Shape 61"/>
              <p:cNvSpPr/>
              <p:nvPr/>
            </p:nvSpPr>
            <p:spPr>
              <a:xfrm flipH="1" rot="5400000">
                <a:off x="8046309" y="3288739"/>
                <a:ext cx="1259770" cy="4386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sp>
          <p:nvSpPr>
            <p:cNvPr id="63" name="Shape 63"/>
            <p:cNvSpPr/>
            <p:nvPr/>
          </p:nvSpPr>
          <p:spPr>
            <a:xfrm flipH="1" rot="5400000">
              <a:off x="370429" y="410552"/>
              <a:ext cx="1259770" cy="4386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blipFill rotWithShape="1">
              <a:blip r:embed="rId5"/>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spTree>
  </p:cSld>
  <p:clrMapOvr>
    <a:masterClrMapping/>
  </p:clrMapOvr>
  <p:transition spd="slow"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2" name="Group 72"/>
          <p:cNvGrpSpPr/>
          <p:nvPr/>
        </p:nvGrpSpPr>
        <p:grpSpPr>
          <a:xfrm>
            <a:off x="-396767" y="1439231"/>
            <a:ext cx="13823015" cy="7711789"/>
            <a:chOff x="0" y="0"/>
            <a:chExt cx="13823013" cy="7711788"/>
          </a:xfrm>
        </p:grpSpPr>
        <p:grpSp>
          <p:nvGrpSpPr>
            <p:cNvPr id="70" name="Group 70"/>
            <p:cNvGrpSpPr/>
            <p:nvPr/>
          </p:nvGrpSpPr>
          <p:grpSpPr>
            <a:xfrm>
              <a:off x="0" y="0"/>
              <a:ext cx="13823014" cy="7711789"/>
              <a:chOff x="0" y="0"/>
              <a:chExt cx="13823013" cy="7711788"/>
            </a:xfrm>
          </p:grpSpPr>
          <p:pic>
            <p:nvPicPr>
              <p:cNvPr id="68" name="pasted-image.jpg"/>
              <p:cNvPicPr/>
              <p:nvPr/>
            </p:nvPicPr>
            <p:blipFill>
              <a:blip r:embed="rId3">
                <a:extLst/>
              </a:blip>
              <a:stretch>
                <a:fillRect/>
              </a:stretch>
            </p:blipFill>
            <p:spPr>
              <a:xfrm>
                <a:off x="0" y="0"/>
                <a:ext cx="13823014" cy="7711789"/>
              </a:xfrm>
              <a:prstGeom prst="rect">
                <a:avLst/>
              </a:prstGeom>
              <a:ln w="12700" cap="flat">
                <a:noFill/>
                <a:miter lim="400000"/>
              </a:ln>
              <a:effectLst/>
            </p:spPr>
          </p:pic>
          <p:sp>
            <p:nvSpPr>
              <p:cNvPr id="69" name="Shape 69"/>
              <p:cNvSpPr/>
              <p:nvPr/>
            </p:nvSpPr>
            <p:spPr>
              <a:xfrm flipH="1" rot="5400000">
                <a:off x="8232248" y="1288655"/>
                <a:ext cx="1166650" cy="4062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sp>
          <p:nvSpPr>
            <p:cNvPr id="71" name="Shape 71"/>
            <p:cNvSpPr/>
            <p:nvPr/>
          </p:nvSpPr>
          <p:spPr>
            <a:xfrm flipH="1" rot="5400000">
              <a:off x="5115743" y="1040034"/>
              <a:ext cx="1259770" cy="4386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solidFill>
              <a:srgbClr val="F5D328"/>
            </a:solidFill>
            <a:ln w="12700" cap="flat">
              <a:noFill/>
              <a:miter lim="400000"/>
            </a:ln>
            <a:effectLst>
              <a:outerShdw sx="100000" sy="100000" kx="0" ky="0" algn="b" rotWithShape="0" blurRad="50800" dist="12700" dir="0">
                <a:srgbClr val="000000">
                  <a:alpha val="50000"/>
                </a:srgbClr>
              </a:outerShdw>
            </a:effectLst>
          </p:spPr>
          <p:txBody>
            <a:bodyPr wrap="square" lIns="0" tIns="0" rIns="0" bIns="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spTree>
  </p:cSld>
  <p:clrMapOvr>
    <a:masterClrMapping/>
  </p:clrMapOvr>
  <p:transition spd="slow"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flipH="1" rot="5400000">
            <a:off x="2412157" y="6162970"/>
            <a:ext cx="1356597" cy="472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solidFill>
            <a:srgbClr val="F5D328"/>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nvGrpSpPr>
          <p:cNvPr id="79" name="Group 79"/>
          <p:cNvGrpSpPr/>
          <p:nvPr/>
        </p:nvGrpSpPr>
        <p:grpSpPr>
          <a:xfrm>
            <a:off x="-112381" y="1358516"/>
            <a:ext cx="13173785" cy="7505994"/>
            <a:chOff x="0" y="0"/>
            <a:chExt cx="13173783" cy="7505993"/>
          </a:xfrm>
        </p:grpSpPr>
        <p:pic>
          <p:nvPicPr>
            <p:cNvPr id="77" name="infant mortality.jpg"/>
            <p:cNvPicPr/>
            <p:nvPr/>
          </p:nvPicPr>
          <p:blipFill>
            <a:blip r:embed="rId3">
              <a:extLst/>
            </a:blip>
            <a:stretch>
              <a:fillRect/>
            </a:stretch>
          </p:blipFill>
          <p:spPr>
            <a:xfrm>
              <a:off x="0" y="0"/>
              <a:ext cx="13173784" cy="7505994"/>
            </a:xfrm>
            <a:prstGeom prst="rect">
              <a:avLst/>
            </a:prstGeom>
            <a:ln w="12700" cap="flat">
              <a:noFill/>
              <a:miter lim="400000"/>
            </a:ln>
            <a:effectLst/>
          </p:spPr>
        </p:pic>
        <p:sp>
          <p:nvSpPr>
            <p:cNvPr id="78" name="Shape 78"/>
            <p:cNvSpPr/>
            <p:nvPr/>
          </p:nvSpPr>
          <p:spPr>
            <a:xfrm flipH="1" rot="5400000">
              <a:off x="9443782" y="4605590"/>
              <a:ext cx="1259770" cy="4386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sp>
        <p:nvSpPr>
          <p:cNvPr id="80" name="Shape 80"/>
          <p:cNvSpPr/>
          <p:nvPr/>
        </p:nvSpPr>
        <p:spPr>
          <a:xfrm flipH="1" rot="5400000">
            <a:off x="2428448" y="6330345"/>
            <a:ext cx="1259770" cy="4386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76" y="15391"/>
                </a:moveTo>
                <a:lnTo>
                  <a:pt x="12576" y="21600"/>
                </a:lnTo>
                <a:lnTo>
                  <a:pt x="0" y="10800"/>
                </a:lnTo>
                <a:lnTo>
                  <a:pt x="12576" y="0"/>
                </a:lnTo>
                <a:lnTo>
                  <a:pt x="12576" y="6209"/>
                </a:lnTo>
                <a:lnTo>
                  <a:pt x="21600" y="6209"/>
                </a:lnTo>
                <a:lnTo>
                  <a:pt x="21600" y="15391"/>
                </a:lnTo>
                <a:close/>
              </a:path>
            </a:pathLst>
          </a:custGeom>
          <a:solidFill>
            <a:srgbClr val="F5D328"/>
          </a:solidFill>
          <a:ln w="12700">
            <a:miter lim="400000"/>
          </a:ln>
          <a:effectLst>
            <a:outerShdw sx="100000" sy="100000" kx="0" ky="0" algn="b" rotWithShape="0" blurRad="50800" dist="12700" dir="0">
              <a:srgbClr val="000000">
                <a:alpha val="50000"/>
              </a:srgbClr>
            </a:outerShdw>
          </a:effectLst>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slow"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6" name="Group 86"/>
          <p:cNvGrpSpPr/>
          <p:nvPr/>
        </p:nvGrpSpPr>
        <p:grpSpPr>
          <a:xfrm>
            <a:off x="5787153" y="2943062"/>
            <a:ext cx="7028447" cy="6365241"/>
            <a:chOff x="0" y="0"/>
            <a:chExt cx="7028446" cy="6365239"/>
          </a:xfrm>
        </p:grpSpPr>
        <p:sp>
          <p:nvSpPr>
            <p:cNvPr id="84" name="Shape 84"/>
            <p:cNvSpPr/>
            <p:nvPr/>
          </p:nvSpPr>
          <p:spPr>
            <a:xfrm rot="16200000">
              <a:off x="331603" y="-331604"/>
              <a:ext cx="6365240" cy="702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94" y="3620"/>
                  </a:moveTo>
                  <a:lnTo>
                    <a:pt x="4594" y="0"/>
                  </a:lnTo>
                  <a:lnTo>
                    <a:pt x="0" y="10800"/>
                  </a:lnTo>
                  <a:lnTo>
                    <a:pt x="4594" y="21600"/>
                  </a:lnTo>
                  <a:lnTo>
                    <a:pt x="4594" y="17980"/>
                  </a:lnTo>
                  <a:lnTo>
                    <a:pt x="21600" y="17980"/>
                  </a:lnTo>
                  <a:lnTo>
                    <a:pt x="21600" y="3620"/>
                  </a:lnTo>
                  <a:close/>
                </a:path>
              </a:pathLst>
            </a:custGeom>
            <a:gradFill flip="none" rotWithShape="1">
              <a:gsLst>
                <a:gs pos="0">
                  <a:srgbClr val="FBFBFB"/>
                </a:gs>
                <a:gs pos="33618">
                  <a:srgbClr val="DE8C80"/>
                </a:gs>
                <a:gs pos="100000">
                  <a:srgbClr val="C01D04"/>
                </a:gs>
              </a:gsLst>
              <a:lin ang="10800000" scaled="0"/>
            </a:gra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85" name="Shape 85"/>
            <p:cNvSpPr/>
            <p:nvPr/>
          </p:nvSpPr>
          <p:spPr>
            <a:xfrm>
              <a:off x="1791795" y="1108296"/>
              <a:ext cx="3504101" cy="330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endParaRPr sz="3500">
                <a:solidFill>
                  <a:srgbClr val="FFFFFF"/>
                </a:solidFill>
                <a:latin typeface="Gill Sans SemiBold"/>
                <a:ea typeface="Gill Sans SemiBold"/>
                <a:cs typeface="Gill Sans SemiBold"/>
                <a:sym typeface="Gill Sans SemiBold"/>
              </a:endParaRPr>
            </a:p>
            <a:p>
              <a:pPr lvl="0">
                <a:defRPr sz="1800"/>
              </a:pPr>
              <a:r>
                <a:rPr sz="3500">
                  <a:solidFill>
                    <a:srgbClr val="FFFFFF"/>
                  </a:solidFill>
                  <a:latin typeface="Gill Sans SemiBold"/>
                  <a:ea typeface="Gill Sans SemiBold"/>
                  <a:cs typeface="Gill Sans SemiBold"/>
                  <a:sym typeface="Gill Sans SemiBold"/>
                </a:rPr>
                <a:t>Coalition</a:t>
              </a:r>
              <a:endParaRPr sz="3500">
                <a:solidFill>
                  <a:srgbClr val="FFFFFF"/>
                </a:solidFill>
                <a:latin typeface="Gill Sans SemiBold"/>
                <a:ea typeface="Gill Sans SemiBold"/>
                <a:cs typeface="Gill Sans SemiBold"/>
                <a:sym typeface="Gill Sans SemiBold"/>
              </a:endParaRPr>
            </a:p>
            <a:p>
              <a:pPr lvl="0">
                <a:defRPr sz="1800"/>
              </a:pPr>
              <a:r>
                <a:rPr sz="3500">
                  <a:solidFill>
                    <a:srgbClr val="FFFFFF"/>
                  </a:solidFill>
                  <a:latin typeface="Gill Sans SemiBold"/>
                  <a:ea typeface="Gill Sans SemiBold"/>
                  <a:cs typeface="Gill Sans SemiBold"/>
                  <a:sym typeface="Gill Sans SemiBold"/>
                </a:rPr>
                <a:t>of</a:t>
              </a:r>
              <a:endParaRPr sz="3500">
                <a:solidFill>
                  <a:srgbClr val="FFFFFF"/>
                </a:solidFill>
                <a:latin typeface="Gill Sans SemiBold"/>
                <a:ea typeface="Gill Sans SemiBold"/>
                <a:cs typeface="Gill Sans SemiBold"/>
                <a:sym typeface="Gill Sans SemiBold"/>
              </a:endParaRPr>
            </a:p>
            <a:p>
              <a:pPr lvl="0">
                <a:defRPr sz="1800"/>
              </a:pPr>
              <a:r>
                <a:rPr sz="3500">
                  <a:solidFill>
                    <a:srgbClr val="FFFFFF"/>
                  </a:solidFill>
                  <a:latin typeface="Gill Sans SemiBold"/>
                  <a:ea typeface="Gill Sans SemiBold"/>
                  <a:cs typeface="Gill Sans SemiBold"/>
                  <a:sym typeface="Gill Sans SemiBold"/>
                </a:rPr>
                <a:t> farmers,</a:t>
              </a:r>
              <a:endParaRPr sz="3500">
                <a:solidFill>
                  <a:srgbClr val="FFFFFF"/>
                </a:solidFill>
                <a:latin typeface="Gill Sans SemiBold"/>
                <a:ea typeface="Gill Sans SemiBold"/>
                <a:cs typeface="Gill Sans SemiBold"/>
                <a:sym typeface="Gill Sans SemiBold"/>
              </a:endParaRPr>
            </a:p>
            <a:p>
              <a:pPr lvl="0">
                <a:defRPr sz="1800"/>
              </a:pPr>
              <a:r>
                <a:rPr sz="3500">
                  <a:solidFill>
                    <a:srgbClr val="FFFFFF"/>
                  </a:solidFill>
                  <a:latin typeface="Gill Sans SemiBold"/>
                  <a:ea typeface="Gill Sans SemiBold"/>
                  <a:cs typeface="Gill Sans SemiBold"/>
                  <a:sym typeface="Gill Sans SemiBold"/>
                </a:rPr>
                <a:t> progressive academics, </a:t>
              </a:r>
            </a:p>
          </p:txBody>
        </p:sp>
      </p:grpSp>
      <p:sp>
        <p:nvSpPr>
          <p:cNvPr id="87" name="Shape 87"/>
          <p:cNvSpPr/>
          <p:nvPr/>
        </p:nvSpPr>
        <p:spPr>
          <a:xfrm flipV="1">
            <a:off x="5547389" y="806951"/>
            <a:ext cx="1" cy="8274220"/>
          </a:xfrm>
          <a:prstGeom prst="line">
            <a:avLst/>
          </a:prstGeom>
          <a:ln w="25400">
            <a:solidFill/>
            <a:miter lim="400000"/>
          </a:ln>
        </p:spPr>
        <p:txBody>
          <a:bodyPr lIns="50800" tIns="50800" rIns="50800" bIns="5080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88" name="Shape 88"/>
          <p:cNvSpPr/>
          <p:nvPr/>
        </p:nvSpPr>
        <p:spPr>
          <a:xfrm>
            <a:off x="5436427" y="9118600"/>
            <a:ext cx="2804899" cy="1270000"/>
          </a:xfrm>
          <a:prstGeom prst="rect">
            <a:avLst/>
          </a:prstGeom>
          <a:solidFill>
            <a:srgbClr val="FFFF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nvGrpSpPr>
          <p:cNvPr id="91" name="Group 91"/>
          <p:cNvGrpSpPr/>
          <p:nvPr/>
        </p:nvGrpSpPr>
        <p:grpSpPr>
          <a:xfrm>
            <a:off x="370298" y="743156"/>
            <a:ext cx="5179307" cy="990601"/>
            <a:chOff x="0" y="0"/>
            <a:chExt cx="5179306" cy="990600"/>
          </a:xfrm>
        </p:grpSpPr>
        <p:sp>
          <p:nvSpPr>
            <p:cNvPr id="89" name="Shape 89"/>
            <p:cNvSpPr/>
            <p:nvPr/>
          </p:nvSpPr>
          <p:spPr>
            <a:xfrm>
              <a:off x="4309976" y="73541"/>
              <a:ext cx="869331" cy="439864"/>
            </a:xfrm>
            <a:prstGeom prst="rightArrow">
              <a:avLst>
                <a:gd name="adj1" fmla="val 32000"/>
                <a:gd name="adj2" fmla="val 124112"/>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90" name="Shape 90"/>
            <p:cNvSpPr/>
            <p:nvPr/>
          </p:nvSpPr>
          <p:spPr>
            <a:xfrm>
              <a:off x="-1" y="0"/>
              <a:ext cx="4172286"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r">
                <a:defRPr sz="1800"/>
              </a:pPr>
              <a:r>
                <a:rPr sz="3000"/>
                <a:t>Implemented as SHI 1977</a:t>
              </a:r>
              <a:endParaRPr sz="3000"/>
            </a:p>
            <a:p>
              <a:pPr lvl="0" algn="l">
                <a:defRPr sz="1800"/>
              </a:pPr>
              <a:r>
                <a:rPr sz="3000"/>
                <a:t>  with coverage 8.7%</a:t>
              </a:r>
            </a:p>
          </p:txBody>
        </p:sp>
      </p:grpSp>
      <p:grpSp>
        <p:nvGrpSpPr>
          <p:cNvPr id="94" name="Group 94"/>
          <p:cNvGrpSpPr/>
          <p:nvPr/>
        </p:nvGrpSpPr>
        <p:grpSpPr>
          <a:xfrm>
            <a:off x="5563190" y="960887"/>
            <a:ext cx="6992234" cy="990601"/>
            <a:chOff x="0" y="0"/>
            <a:chExt cx="6992232" cy="990600"/>
          </a:xfrm>
        </p:grpSpPr>
        <p:sp>
          <p:nvSpPr>
            <p:cNvPr id="92" name="Shape 92"/>
            <p:cNvSpPr/>
            <p:nvPr/>
          </p:nvSpPr>
          <p:spPr>
            <a:xfrm>
              <a:off x="0" y="34201"/>
              <a:ext cx="916586" cy="501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770" y="14256"/>
                  </a:moveTo>
                  <a:lnTo>
                    <a:pt x="13770" y="21600"/>
                  </a:lnTo>
                  <a:lnTo>
                    <a:pt x="0" y="10800"/>
                  </a:lnTo>
                  <a:lnTo>
                    <a:pt x="13770" y="0"/>
                  </a:lnTo>
                  <a:lnTo>
                    <a:pt x="13770" y="7344"/>
                  </a:lnTo>
                  <a:lnTo>
                    <a:pt x="21600" y="7344"/>
                  </a:lnTo>
                  <a:lnTo>
                    <a:pt x="21600" y="14256"/>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93" name="Shape 93"/>
            <p:cNvSpPr/>
            <p:nvPr/>
          </p:nvSpPr>
          <p:spPr>
            <a:xfrm>
              <a:off x="1013227" y="0"/>
              <a:ext cx="5979006"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1980  Problems arose related to </a:t>
              </a:r>
              <a:endParaRPr sz="3000"/>
            </a:p>
            <a:p>
              <a:pPr lvl="0" algn="l">
                <a:defRPr sz="1800"/>
              </a:pPr>
              <a:r>
                <a:rPr sz="3000"/>
                <a:t>         multipayer system</a:t>
              </a:r>
            </a:p>
          </p:txBody>
        </p:sp>
      </p:grpSp>
      <p:grpSp>
        <p:nvGrpSpPr>
          <p:cNvPr id="97" name="Group 97"/>
          <p:cNvGrpSpPr/>
          <p:nvPr/>
        </p:nvGrpSpPr>
        <p:grpSpPr>
          <a:xfrm>
            <a:off x="539067" y="3406051"/>
            <a:ext cx="5024124" cy="631398"/>
            <a:chOff x="0" y="0"/>
            <a:chExt cx="5024123" cy="631396"/>
          </a:xfrm>
        </p:grpSpPr>
        <p:sp>
          <p:nvSpPr>
            <p:cNvPr id="95" name="Shape 95"/>
            <p:cNvSpPr/>
            <p:nvPr/>
          </p:nvSpPr>
          <p:spPr>
            <a:xfrm>
              <a:off x="4154793" y="191533"/>
              <a:ext cx="869331" cy="439864"/>
            </a:xfrm>
            <a:prstGeom prst="rightArrow">
              <a:avLst>
                <a:gd name="adj1" fmla="val 32000"/>
                <a:gd name="adj2" fmla="val 124112"/>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96" name="Shape 96"/>
            <p:cNvSpPr/>
            <p:nvPr/>
          </p:nvSpPr>
          <p:spPr>
            <a:xfrm>
              <a:off x="-1" y="-1"/>
              <a:ext cx="3996669"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Universal coverage  </a:t>
              </a:r>
              <a:r>
                <a:rPr sz="3000"/>
                <a:t>1989</a:t>
              </a:r>
            </a:p>
          </p:txBody>
        </p:sp>
      </p:grpSp>
      <p:grpSp>
        <p:nvGrpSpPr>
          <p:cNvPr id="100" name="Group 100"/>
          <p:cNvGrpSpPr/>
          <p:nvPr/>
        </p:nvGrpSpPr>
        <p:grpSpPr>
          <a:xfrm>
            <a:off x="5554093" y="3514946"/>
            <a:ext cx="7347627" cy="990601"/>
            <a:chOff x="0" y="0"/>
            <a:chExt cx="7347625" cy="990600"/>
          </a:xfrm>
        </p:grpSpPr>
        <p:sp>
          <p:nvSpPr>
            <p:cNvPr id="98" name="Shape 98"/>
            <p:cNvSpPr/>
            <p:nvPr/>
          </p:nvSpPr>
          <p:spPr>
            <a:xfrm>
              <a:off x="0" y="34200"/>
              <a:ext cx="916586" cy="501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770" y="14256"/>
                  </a:moveTo>
                  <a:lnTo>
                    <a:pt x="13770" y="21600"/>
                  </a:lnTo>
                  <a:lnTo>
                    <a:pt x="0" y="10800"/>
                  </a:lnTo>
                  <a:lnTo>
                    <a:pt x="13770" y="0"/>
                  </a:lnTo>
                  <a:lnTo>
                    <a:pt x="13770" y="7344"/>
                  </a:lnTo>
                  <a:lnTo>
                    <a:pt x="21600" y="7344"/>
                  </a:lnTo>
                  <a:lnTo>
                    <a:pt x="21600" y="14256"/>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99" name="Shape 99"/>
            <p:cNvSpPr/>
            <p:nvPr/>
          </p:nvSpPr>
          <p:spPr>
            <a:xfrm>
              <a:off x="967861" y="0"/>
              <a:ext cx="6379765"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1989  Farmers’ resistance,</a:t>
              </a:r>
              <a:endParaRPr sz="3000"/>
            </a:p>
            <a:p>
              <a:pPr lvl="0" algn="l">
                <a:defRPr sz="1800"/>
              </a:pPr>
              <a:r>
                <a:rPr sz="3000"/>
                <a:t>         allied with progressive academics</a:t>
              </a:r>
            </a:p>
          </p:txBody>
        </p:sp>
      </p:grpSp>
      <p:grpSp>
        <p:nvGrpSpPr>
          <p:cNvPr id="103" name="Group 103"/>
          <p:cNvGrpSpPr/>
          <p:nvPr/>
        </p:nvGrpSpPr>
        <p:grpSpPr>
          <a:xfrm>
            <a:off x="412004" y="3883364"/>
            <a:ext cx="5142090" cy="1524917"/>
            <a:chOff x="0" y="0"/>
            <a:chExt cx="5142089" cy="1524915"/>
          </a:xfrm>
        </p:grpSpPr>
        <p:sp>
          <p:nvSpPr>
            <p:cNvPr id="101" name="Shape 101"/>
            <p:cNvSpPr/>
            <p:nvPr/>
          </p:nvSpPr>
          <p:spPr>
            <a:xfrm>
              <a:off x="4272759" y="0"/>
              <a:ext cx="869331" cy="439864"/>
            </a:xfrm>
            <a:prstGeom prst="rightArrow">
              <a:avLst>
                <a:gd name="adj1" fmla="val 32000"/>
                <a:gd name="adj2" fmla="val 124112"/>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02" name="Shape 102"/>
            <p:cNvSpPr/>
            <p:nvPr/>
          </p:nvSpPr>
          <p:spPr>
            <a:xfrm>
              <a:off x="0" y="89815"/>
              <a:ext cx="4137623" cy="143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r">
                <a:defRPr sz="1800"/>
              </a:pPr>
              <a:r>
                <a:rPr sz="3000"/>
                <a:t>Integration              </a:t>
              </a:r>
              <a:r>
                <a:rPr sz="3000"/>
                <a:t>1989</a:t>
              </a:r>
              <a:endParaRPr sz="3000"/>
            </a:p>
            <a:p>
              <a:pPr lvl="0" algn="l">
                <a:defRPr sz="1800"/>
              </a:pPr>
              <a:r>
                <a:rPr sz="3000"/>
                <a:t> to single payer   </a:t>
              </a:r>
              <a:endParaRPr sz="3000"/>
            </a:p>
            <a:p>
              <a:pPr lvl="0" algn="l">
                <a:defRPr sz="1800"/>
              </a:pPr>
              <a:r>
                <a:rPr sz="3000"/>
                <a:t>  vetoed by President Rho</a:t>
              </a:r>
            </a:p>
          </p:txBody>
        </p:sp>
      </p:grpSp>
      <p:grpSp>
        <p:nvGrpSpPr>
          <p:cNvPr id="106" name="Group 106"/>
          <p:cNvGrpSpPr/>
          <p:nvPr/>
        </p:nvGrpSpPr>
        <p:grpSpPr>
          <a:xfrm>
            <a:off x="390113" y="7194992"/>
            <a:ext cx="5186664" cy="889001"/>
            <a:chOff x="0" y="6350"/>
            <a:chExt cx="5186662" cy="889000"/>
          </a:xfrm>
        </p:grpSpPr>
        <p:sp>
          <p:nvSpPr>
            <p:cNvPr id="104" name="Shape 104"/>
            <p:cNvSpPr/>
            <p:nvPr/>
          </p:nvSpPr>
          <p:spPr>
            <a:xfrm>
              <a:off x="4317332" y="29092"/>
              <a:ext cx="869331" cy="439864"/>
            </a:xfrm>
            <a:prstGeom prst="rightArrow">
              <a:avLst>
                <a:gd name="adj1" fmla="val 32000"/>
                <a:gd name="adj2" fmla="val 124112"/>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05" name="Shape 105"/>
            <p:cNvSpPr/>
            <p:nvPr/>
          </p:nvSpPr>
          <p:spPr>
            <a:xfrm>
              <a:off x="0" y="6350"/>
              <a:ext cx="4189371"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defRPr sz="1800"/>
              </a:pPr>
              <a:r>
                <a:rPr sz="3000"/>
                <a:t>Integration law        1999</a:t>
              </a:r>
              <a:endParaRPr sz="3000"/>
            </a:p>
            <a:p>
              <a:pPr lvl="0" algn="l">
                <a:defRPr sz="1800"/>
              </a:pPr>
              <a:r>
                <a:rPr sz="3000"/>
                <a:t> passed</a:t>
              </a:r>
            </a:p>
          </p:txBody>
        </p:sp>
      </p:grpSp>
      <p:grpSp>
        <p:nvGrpSpPr>
          <p:cNvPr id="109" name="Group 109"/>
          <p:cNvGrpSpPr/>
          <p:nvPr/>
        </p:nvGrpSpPr>
        <p:grpSpPr>
          <a:xfrm>
            <a:off x="402748" y="6069004"/>
            <a:ext cx="5187615" cy="1193890"/>
            <a:chOff x="0" y="6350"/>
            <a:chExt cx="5187613" cy="1193889"/>
          </a:xfrm>
        </p:grpSpPr>
        <p:sp>
          <p:nvSpPr>
            <p:cNvPr id="107" name="Shape 107"/>
            <p:cNvSpPr/>
            <p:nvPr/>
          </p:nvSpPr>
          <p:spPr>
            <a:xfrm>
              <a:off x="4318284" y="760376"/>
              <a:ext cx="869330" cy="439864"/>
            </a:xfrm>
            <a:prstGeom prst="rightArrow">
              <a:avLst>
                <a:gd name="adj1" fmla="val 32000"/>
                <a:gd name="adj2" fmla="val 124112"/>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08" name="Shape 108"/>
            <p:cNvSpPr/>
            <p:nvPr/>
          </p:nvSpPr>
          <p:spPr>
            <a:xfrm>
              <a:off x="0" y="6350"/>
              <a:ext cx="4175945"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President Kim</a:t>
              </a:r>
              <a:endParaRPr sz="3000"/>
            </a:p>
            <a:p>
              <a:pPr lvl="0" algn="l">
                <a:defRPr sz="1800"/>
              </a:pPr>
              <a:r>
                <a:rPr sz="3000"/>
                <a:t>elected                    1998</a:t>
              </a:r>
            </a:p>
          </p:txBody>
        </p:sp>
      </p:grpSp>
      <p:grpSp>
        <p:nvGrpSpPr>
          <p:cNvPr id="112" name="Group 112"/>
          <p:cNvGrpSpPr/>
          <p:nvPr/>
        </p:nvGrpSpPr>
        <p:grpSpPr>
          <a:xfrm>
            <a:off x="397727" y="8192090"/>
            <a:ext cx="5169953" cy="990601"/>
            <a:chOff x="0" y="6350"/>
            <a:chExt cx="5169952" cy="990600"/>
          </a:xfrm>
        </p:grpSpPr>
        <p:sp>
          <p:nvSpPr>
            <p:cNvPr id="110" name="Shape 110"/>
            <p:cNvSpPr/>
            <p:nvPr/>
          </p:nvSpPr>
          <p:spPr>
            <a:xfrm>
              <a:off x="4300622" y="20939"/>
              <a:ext cx="869331" cy="439864"/>
            </a:xfrm>
            <a:prstGeom prst="rightArrow">
              <a:avLst>
                <a:gd name="adj1" fmla="val 32000"/>
                <a:gd name="adj2" fmla="val 124112"/>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11" name="Shape 111"/>
            <p:cNvSpPr/>
            <p:nvPr/>
          </p:nvSpPr>
          <p:spPr>
            <a:xfrm>
              <a:off x="0" y="6350"/>
              <a:ext cx="4175945"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3000"/>
                <a:t>Completed              2003</a:t>
              </a:r>
              <a:endParaRPr sz="3000"/>
            </a:p>
            <a:p>
              <a:pPr lvl="0" algn="l">
                <a:defRPr sz="1800"/>
              </a:pPr>
              <a:r>
                <a:rPr sz="3000"/>
                <a:t> financial integration</a:t>
              </a:r>
            </a:p>
          </p:txBody>
        </p:sp>
      </p:grpSp>
      <p:sp>
        <p:nvSpPr>
          <p:cNvPr id="113" name="Shape 113"/>
          <p:cNvSpPr/>
          <p:nvPr/>
        </p:nvSpPr>
        <p:spPr>
          <a:xfrm>
            <a:off x="7660584" y="7235751"/>
            <a:ext cx="3504101"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500">
                <a:solidFill>
                  <a:srgbClr val="FFFFFF"/>
                </a:solidFill>
                <a:latin typeface="Gill Sans SemiBold"/>
                <a:ea typeface="Gill Sans SemiBold"/>
                <a:cs typeface="Gill Sans SemiBold"/>
                <a:sym typeface="Gill Sans SemiBold"/>
              </a:defRPr>
            </a:lvl1pPr>
          </a:lstStyle>
          <a:p>
            <a:pPr lvl="0">
              <a:defRPr sz="1800">
                <a:solidFill>
                  <a:srgbClr val="000000"/>
                </a:solidFill>
              </a:defRPr>
            </a:pPr>
            <a:r>
              <a:rPr sz="3500">
                <a:solidFill>
                  <a:srgbClr val="FFFFFF"/>
                </a:solidFill>
              </a:rPr>
              <a:t>civic groups,</a:t>
            </a:r>
          </a:p>
        </p:txBody>
      </p:sp>
      <p:sp>
        <p:nvSpPr>
          <p:cNvPr id="114" name="Shape 114"/>
          <p:cNvSpPr/>
          <p:nvPr/>
        </p:nvSpPr>
        <p:spPr>
          <a:xfrm>
            <a:off x="7560756" y="7793724"/>
            <a:ext cx="3504101"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500">
                <a:solidFill>
                  <a:srgbClr val="FFFFFF"/>
                </a:solidFill>
                <a:latin typeface="Gill Sans SemiBold"/>
                <a:ea typeface="Gill Sans SemiBold"/>
                <a:cs typeface="Gill Sans SemiBold"/>
                <a:sym typeface="Gill Sans SemiBold"/>
              </a:defRPr>
            </a:lvl1pPr>
          </a:lstStyle>
          <a:p>
            <a:pPr lvl="0">
              <a:defRPr sz="1800">
                <a:solidFill>
                  <a:srgbClr val="000000"/>
                </a:solidFill>
              </a:defRPr>
            </a:pPr>
            <a:r>
              <a:rPr sz="3500">
                <a:solidFill>
                  <a:srgbClr val="FFFFFF"/>
                </a:solidFill>
              </a:rPr>
              <a:t>labor unions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6" fill="hold">
                                  <p:stCondLst>
                                    <p:cond delay="0"/>
                                  </p:stCondLst>
                                  <p:iterate type="el" backwards="0">
                                    <p:tmAbs val="0"/>
                                  </p:iterate>
                                  <p:childTnLst>
                                    <p:set>
                                      <p:cBhvr>
                                        <p:cTn id="26" fill="hold"/>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7" fill="hold">
                                  <p:stCondLst>
                                    <p:cond delay="0"/>
                                  </p:stCondLst>
                                  <p:iterate type="el" backwards="0">
                                    <p:tmAbs val="0"/>
                                  </p:iterate>
                                  <p:childTnLst>
                                    <p:set>
                                      <p:cBhvr>
                                        <p:cTn id="30" fill="hold"/>
                                        <p:tgtEl>
                                          <p:spTgt spid="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8" fill="hold">
                                  <p:stCondLst>
                                    <p:cond delay="0"/>
                                  </p:stCondLst>
                                  <p:iterate type="el" backwards="0">
                                    <p:tmAbs val="0"/>
                                  </p:iterate>
                                  <p:childTnLst>
                                    <p:set>
                                      <p:cBhvr>
                                        <p:cTn id="34" fill="hold"/>
                                        <p:tgtEl>
                                          <p:spTgt spid="1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9" fill="hold">
                                  <p:stCondLst>
                                    <p:cond delay="0"/>
                                  </p:stCondLst>
                                  <p:iterate type="el" backwards="0">
                                    <p:tmAbs val="0"/>
                                  </p:iterate>
                                  <p:childTnLst>
                                    <p:set>
                                      <p:cBhvr>
                                        <p:cTn id="38" fill="hold"/>
                                        <p:tgtEl>
                                          <p:spTgt spid="1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0" fill="hold">
                                  <p:stCondLst>
                                    <p:cond delay="0"/>
                                  </p:stCondLst>
                                  <p:iterate type="el" backwards="0">
                                    <p:tmAbs val="0"/>
                                  </p:iterate>
                                  <p:childTnLst>
                                    <p:set>
                                      <p:cBhvr>
                                        <p:cTn id="42" fill="hold"/>
                                        <p:tgtEl>
                                          <p:spTgt spid="1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1" fill="hold">
                                  <p:stCondLst>
                                    <p:cond delay="0"/>
                                  </p:stCondLst>
                                  <p:iterate type="el" backwards="0">
                                    <p:tmAbs val="0"/>
                                  </p:iterate>
                                  <p:childTnLst>
                                    <p:set>
                                      <p:cBhvr>
                                        <p:cTn id="46" fill="hold"/>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 grpId="6"/>
      <p:bldP build="whole" bldLvl="1" animBg="1" rev="0" advAuto="0" spid="112" grpId="11"/>
      <p:bldP build="whole" bldLvl="1" animBg="1" rev="0" advAuto="0" spid="114" grpId="8"/>
      <p:bldP build="whole" bldLvl="1" animBg="1" rev="0" advAuto="0" spid="109" grpId="9"/>
      <p:bldP build="whole" bldLvl="1" animBg="1" rev="0" advAuto="0" spid="103" grpId="5"/>
      <p:bldP build="whole" bldLvl="1" animBg="1" rev="0" advAuto="0" spid="97" grpId="3"/>
      <p:bldP build="whole" bldLvl="1" animBg="1" rev="0" advAuto="0" spid="91" grpId="1"/>
      <p:bldP build="whole" bldLvl="1" animBg="1" rev="0" advAuto="0" spid="94" grpId="2"/>
      <p:bldP build="whole" bldLvl="1" animBg="1" rev="0" advAuto="0" spid="100" grpId="4"/>
      <p:bldP build="whole" bldLvl="1" animBg="1" rev="0" advAuto="0" spid="113" grpId="7"/>
      <p:bldP build="whole" bldLvl="1" animBg="1" rev="0" advAuto="0" spid="106" grpId="10"/>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prstGeom prst="rect">
            <a:avLst/>
          </a:prstGeom>
        </p:spPr>
        <p:txBody>
          <a:bodyPr/>
          <a:lstStyle>
            <a:lvl1pPr>
              <a:defRPr sz="6400"/>
            </a:lvl1pPr>
          </a:lstStyle>
          <a:p>
            <a:pPr lvl="0">
              <a:defRPr sz="1800"/>
            </a:pPr>
            <a:r>
              <a:rPr sz="6400"/>
              <a:t>After integration</a:t>
            </a:r>
          </a:p>
        </p:txBody>
      </p:sp>
      <p:sp>
        <p:nvSpPr>
          <p:cNvPr id="119" name="Shape 119"/>
          <p:cNvSpPr/>
          <p:nvPr>
            <p:ph type="body" idx="1"/>
          </p:nvPr>
        </p:nvSpPr>
        <p:spPr>
          <a:xfrm>
            <a:off x="1270000" y="2768600"/>
            <a:ext cx="10745950" cy="6517832"/>
          </a:xfrm>
          <a:prstGeom prst="rect">
            <a:avLst/>
          </a:prstGeom>
        </p:spPr>
        <p:txBody>
          <a:bodyPr lIns="0" tIns="0" rIns="0" bIns="0" anchor="t"/>
          <a:lstStyle/>
          <a:p>
            <a:pPr lvl="0" marL="793750" indent="-476250">
              <a:defRPr sz="1800"/>
            </a:pPr>
            <a:r>
              <a:rPr sz="3500"/>
              <a:t>National Health Insurance </a:t>
            </a:r>
            <a:endParaRPr sz="3500"/>
          </a:p>
          <a:p>
            <a:pPr lvl="1" marL="0" indent="228600">
              <a:buSzTx/>
              <a:buNone/>
              <a:defRPr sz="1800"/>
            </a:pPr>
            <a:r>
              <a:rPr sz="3500"/>
              <a:t>			 367 medical insurance funds :</a:t>
            </a:r>
            <a:endParaRPr sz="3500"/>
          </a:p>
          <a:p>
            <a:pPr lvl="8" marL="0" indent="1828800">
              <a:buSzTx/>
              <a:buNone/>
              <a:defRPr sz="1800"/>
            </a:pPr>
            <a:r>
              <a:rPr sz="3500"/>
              <a:t>          139 employees’ funds				</a:t>
            </a:r>
            <a:endParaRPr sz="3500"/>
          </a:p>
          <a:p>
            <a:pPr lvl="8" marL="0" indent="1828800">
              <a:buSzTx/>
              <a:buNone/>
              <a:defRPr sz="1800"/>
            </a:pPr>
            <a:r>
              <a:rPr sz="3500"/>
              <a:t>          227 regional funds</a:t>
            </a:r>
            <a:endParaRPr sz="3500"/>
          </a:p>
          <a:p>
            <a:pPr lvl="8" marL="0" indent="1828800">
              <a:buSzTx/>
              <a:buNone/>
              <a:defRPr sz="1800"/>
            </a:pPr>
            <a:r>
              <a:rPr sz="3500"/>
              <a:t>          1 government workers and teachers’ fund	</a:t>
            </a:r>
            <a:endParaRPr sz="3500"/>
          </a:p>
          <a:p>
            <a:pPr lvl="0" marL="793750" indent="-476250">
              <a:defRPr sz="1800"/>
            </a:pPr>
            <a:r>
              <a:rPr sz="3500"/>
              <a:t>Administration cost    8%        3.4% (2009)</a:t>
            </a:r>
            <a:endParaRPr sz="3500"/>
          </a:p>
          <a:p>
            <a:pPr lvl="0" marL="793750" indent="-476250">
              <a:defRPr sz="1800"/>
            </a:pPr>
            <a:r>
              <a:rPr sz="3500"/>
              <a:t>Out-of-pocket expenditure decreased.</a:t>
            </a:r>
          </a:p>
        </p:txBody>
      </p:sp>
      <p:sp>
        <p:nvSpPr>
          <p:cNvPr id="120" name="Shape 120"/>
          <p:cNvSpPr/>
          <p:nvPr/>
        </p:nvSpPr>
        <p:spPr>
          <a:xfrm flipH="1">
            <a:off x="2472896" y="3895887"/>
            <a:ext cx="554788" cy="1"/>
          </a:xfrm>
          <a:prstGeom prst="line">
            <a:avLst/>
          </a:prstGeom>
          <a:ln w="50800">
            <a:solidFill/>
            <a:miter lim="400000"/>
            <a:tailEnd type="triangle"/>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121" name="Shape 121"/>
          <p:cNvSpPr/>
          <p:nvPr/>
        </p:nvSpPr>
        <p:spPr>
          <a:xfrm>
            <a:off x="6924306" y="7665401"/>
            <a:ext cx="594505" cy="1"/>
          </a:xfrm>
          <a:prstGeom prst="line">
            <a:avLst/>
          </a:prstGeom>
          <a:ln w="50800">
            <a:solidFill/>
            <a:miter lim="400000"/>
            <a:tailEnd type="triangle"/>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change in out of pocket expenditure.jpg"/>
          <p:cNvPicPr/>
          <p:nvPr/>
        </p:nvPicPr>
        <p:blipFill>
          <a:blip r:embed="rId3">
            <a:extLst/>
          </a:blip>
          <a:stretch>
            <a:fillRect/>
          </a:stretch>
        </p:blipFill>
        <p:spPr>
          <a:xfrm>
            <a:off x="3130047" y="-51976"/>
            <a:ext cx="6936535" cy="9942365"/>
          </a:xfrm>
          <a:prstGeom prst="rect">
            <a:avLst/>
          </a:prstGeom>
          <a:ln w="12700">
            <a:miter lim="400000"/>
          </a:ln>
        </p:spPr>
      </p:pic>
      <p:sp>
        <p:nvSpPr>
          <p:cNvPr id="126" name="Shape 126"/>
          <p:cNvSpPr/>
          <p:nvPr/>
        </p:nvSpPr>
        <p:spPr>
          <a:xfrm>
            <a:off x="7568372" y="7848363"/>
            <a:ext cx="1262234" cy="339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696" y="14256"/>
                </a:moveTo>
                <a:lnTo>
                  <a:pt x="12696" y="21600"/>
                </a:lnTo>
                <a:lnTo>
                  <a:pt x="0" y="10800"/>
                </a:lnTo>
                <a:lnTo>
                  <a:pt x="12696" y="0"/>
                </a:lnTo>
                <a:lnTo>
                  <a:pt x="12696" y="7344"/>
                </a:lnTo>
                <a:lnTo>
                  <a:pt x="21600" y="7344"/>
                </a:lnTo>
                <a:lnTo>
                  <a:pt x="21600" y="14256"/>
                </a:lnTo>
                <a:close/>
              </a:path>
            </a:pathLst>
          </a:cu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