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1413" r:id="rId2"/>
    <p:sldId id="1412" r:id="rId3"/>
    <p:sldId id="1414" r:id="rId4"/>
    <p:sldId id="1406" r:id="rId5"/>
    <p:sldId id="1408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FDFD"/>
    <a:srgbClr val="666666"/>
    <a:srgbClr val="171483"/>
    <a:srgbClr val="83C2DF"/>
    <a:srgbClr val="569BD5"/>
    <a:srgbClr val="F2F2F2"/>
    <a:srgbClr val="B3B3B3"/>
    <a:srgbClr val="000000"/>
    <a:srgbClr val="181618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09" autoAdjust="0"/>
    <p:restoredTop sz="99539" autoAdjust="0"/>
  </p:normalViewPr>
  <p:slideViewPr>
    <p:cSldViewPr snapToGrid="0">
      <p:cViewPr varScale="1">
        <p:scale>
          <a:sx n="90" d="100"/>
          <a:sy n="90" d="100"/>
        </p:scale>
        <p:origin x="-584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01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49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6BB0F5-B18E-49BF-82D7-5A3DEE366287}" type="datetimeFigureOut">
              <a:rPr lang="en-US" smtClean="0"/>
              <a:pPr/>
              <a:t>2014-10-18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026ED2-2FD1-4886-989E-098E068F89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764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9596" y="1325366"/>
            <a:ext cx="4136204" cy="466446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25366"/>
            <a:ext cx="4136204" cy="466446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75000"/>
              </a:schemeClr>
            </a:gs>
            <a:gs pos="50000">
              <a:schemeClr val="bg1">
                <a:lumMod val="90000"/>
              </a:schemeClr>
            </a:gs>
            <a:gs pos="100000">
              <a:srgbClr val="D8E4B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9596" y="171898"/>
            <a:ext cx="842480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9596" y="1315092"/>
            <a:ext cx="8424809" cy="46747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 flipH="1">
            <a:off x="0" y="6000109"/>
            <a:ext cx="9144000" cy="857892"/>
          </a:xfrm>
          <a:prstGeom prst="rect">
            <a:avLst/>
          </a:prstGeom>
          <a:gradFill>
            <a:gsLst>
              <a:gs pos="27000">
                <a:schemeClr val="accent1"/>
              </a:gs>
              <a:gs pos="50000">
                <a:schemeClr val="accent1"/>
              </a:gs>
              <a:gs pos="100000">
                <a:schemeClr val="tx1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PNHP-logo.jpg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8" t="4936" r="2437" b="13073"/>
          <a:stretch/>
        </p:blipFill>
        <p:spPr>
          <a:xfrm>
            <a:off x="5545665" y="6053315"/>
            <a:ext cx="3547533" cy="762349"/>
          </a:xfrm>
          <a:prstGeom prst="rect">
            <a:avLst/>
          </a:prstGeom>
          <a:ln>
            <a:solidFill>
              <a:srgbClr val="F2F2F2"/>
            </a:solidFill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4" r:id="rId3"/>
    <p:sldLayoutId id="2147483650" r:id="rId4"/>
    <p:sldLayoutId id="2147483652" r:id="rId5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Franklin Gothic Medium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•"/>
        <a:defRPr sz="3200" kern="1200">
          <a:solidFill>
            <a:schemeClr val="tx1"/>
          </a:solidFill>
          <a:latin typeface="Franklin Gothic Medium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•"/>
        <a:defRPr sz="2800" kern="1200">
          <a:solidFill>
            <a:schemeClr val="tx1"/>
          </a:solidFill>
          <a:latin typeface="Franklin Gothic Medium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•"/>
        <a:defRPr sz="2400" kern="1200">
          <a:solidFill>
            <a:schemeClr val="tx1"/>
          </a:solidFill>
          <a:latin typeface="Franklin Gothic Medium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•"/>
        <a:defRPr sz="2000" kern="1200">
          <a:solidFill>
            <a:schemeClr val="tx1"/>
          </a:solidFill>
          <a:latin typeface="Franklin Gothic Medium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•"/>
        <a:defRPr sz="1800" kern="1200">
          <a:solidFill>
            <a:schemeClr val="tx1"/>
          </a:solidFill>
          <a:latin typeface="Franklin Gothic Medium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Lessons from Middle </a:t>
            </a:r>
            <a:r>
              <a:rPr lang="en-US" dirty="0" smtClean="0"/>
              <a:t>Earth</a:t>
            </a:r>
            <a:br>
              <a:rPr lang="en-US" dirty="0" smtClean="0"/>
            </a:br>
            <a:r>
              <a:rPr lang="en-US" sz="3600" dirty="0" smtClean="0"/>
              <a:t>Health care in New Zealand</a:t>
            </a:r>
            <a:endParaRPr lang="en-US" sz="3600" dirty="0"/>
          </a:p>
        </p:txBody>
      </p:sp>
      <p:pic>
        <p:nvPicPr>
          <p:cNvPr id="4" name="Picture 3" descr="IMG_20130714_133619_027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60" y="1493288"/>
            <a:ext cx="7466880" cy="4209271"/>
          </a:xfrm>
          <a:prstGeom prst="rect">
            <a:avLst/>
          </a:prstGeom>
          <a:ln>
            <a:solidFill>
              <a:srgbClr val="0033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27010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/>
              <a:t>Good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F</a:t>
            </a:r>
            <a:r>
              <a:rPr lang="en-US" b="1" dirty="0" smtClean="0"/>
              <a:t>air</a:t>
            </a:r>
            <a:r>
              <a:rPr lang="en-US" dirty="0"/>
              <a:t>:</a:t>
            </a:r>
            <a:r>
              <a:rPr lang="en-US" dirty="0" smtClean="0"/>
              <a:t> </a:t>
            </a:r>
            <a:r>
              <a:rPr lang="en-US" dirty="0" smtClean="0"/>
              <a:t>all Kiwis get “a fair go” in life</a:t>
            </a:r>
          </a:p>
          <a:p>
            <a:r>
              <a:rPr lang="en-US" b="1" dirty="0" smtClean="0"/>
              <a:t>Comprehensive</a:t>
            </a:r>
            <a:r>
              <a:rPr lang="en-US" dirty="0"/>
              <a:t>:</a:t>
            </a:r>
            <a:r>
              <a:rPr lang="en-US" dirty="0" smtClean="0"/>
              <a:t> </a:t>
            </a:r>
            <a:r>
              <a:rPr lang="en-US" dirty="0" smtClean="0"/>
              <a:t>Most Kiwis don’t opt to add </a:t>
            </a:r>
            <a:r>
              <a:rPr lang="en-US" dirty="0" smtClean="0"/>
              <a:t>private insurance</a:t>
            </a:r>
            <a:endParaRPr lang="en-US" dirty="0" smtClean="0"/>
          </a:p>
          <a:p>
            <a:r>
              <a:rPr lang="en-US" dirty="0" smtClean="0"/>
              <a:t>A</a:t>
            </a:r>
            <a:r>
              <a:rPr lang="en-US" b="1" dirty="0" smtClean="0"/>
              <a:t>ffordable</a:t>
            </a:r>
            <a:r>
              <a:rPr lang="en-US" dirty="0"/>
              <a:t>:</a:t>
            </a:r>
            <a:r>
              <a:rPr lang="en-US" dirty="0" smtClean="0"/>
              <a:t> </a:t>
            </a:r>
            <a:r>
              <a:rPr lang="en-US" dirty="0" smtClean="0"/>
              <a:t>specialty care fully covered; varying co-pays for GP care, $5NZ for many prescription meds; accidental injury and “medical misadventures” fully covered</a:t>
            </a:r>
          </a:p>
          <a:p>
            <a:r>
              <a:rPr lang="en-US" dirty="0" smtClean="0"/>
              <a:t>A</a:t>
            </a:r>
            <a:r>
              <a:rPr lang="en-US" b="1" dirty="0" smtClean="0"/>
              <a:t>ccessible</a:t>
            </a:r>
            <a:r>
              <a:rPr lang="en-US" dirty="0"/>
              <a:t>:</a:t>
            </a:r>
            <a:r>
              <a:rPr lang="en-US" dirty="0" smtClean="0"/>
              <a:t> </a:t>
            </a:r>
            <a:r>
              <a:rPr lang="en-US" dirty="0" smtClean="0"/>
              <a:t>20 DHB’s funded by </a:t>
            </a:r>
            <a:r>
              <a:rPr lang="en-US" dirty="0" err="1" smtClean="0"/>
              <a:t>MoH</a:t>
            </a:r>
            <a:endParaRPr lang="en-US" dirty="0" smtClean="0"/>
          </a:p>
          <a:p>
            <a:r>
              <a:rPr lang="en-US" dirty="0" smtClean="0"/>
              <a:t>C</a:t>
            </a:r>
            <a:r>
              <a:rPr lang="en-US" b="1" dirty="0" smtClean="0"/>
              <a:t>ollaborative</a:t>
            </a:r>
            <a:r>
              <a:rPr lang="en-US" dirty="0"/>
              <a:t>:</a:t>
            </a:r>
            <a:r>
              <a:rPr lang="en-US" dirty="0" smtClean="0"/>
              <a:t> </a:t>
            </a:r>
            <a:r>
              <a:rPr lang="en-US" dirty="0" smtClean="0"/>
              <a:t>specialists </a:t>
            </a:r>
            <a:r>
              <a:rPr lang="en-US" dirty="0" smtClean="0"/>
              <a:t>encouraged </a:t>
            </a:r>
            <a:r>
              <a:rPr lang="en-US" dirty="0" smtClean="0"/>
              <a:t>(and paid) to coordinate care with GP’s</a:t>
            </a:r>
          </a:p>
          <a:p>
            <a:r>
              <a:rPr lang="en-US" dirty="0" smtClean="0"/>
              <a:t>E</a:t>
            </a:r>
            <a:r>
              <a:rPr lang="en-US" b="1" dirty="0" smtClean="0"/>
              <a:t>ffective</a:t>
            </a:r>
            <a:r>
              <a:rPr lang="en-US" b="1" dirty="0"/>
              <a:t>:</a:t>
            </a:r>
            <a:r>
              <a:rPr lang="en-US" b="1" dirty="0" smtClean="0"/>
              <a:t> </a:t>
            </a:r>
            <a:r>
              <a:rPr lang="en-US" dirty="0" smtClean="0"/>
              <a:t>life expectancy #24 vs. US #51</a:t>
            </a:r>
            <a:endParaRPr lang="en-US" b="1" dirty="0" smtClean="0"/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The </a:t>
            </a:r>
            <a:r>
              <a:rPr lang="en-US" sz="4000" dirty="0" smtClean="0"/>
              <a:t>“Not So Good”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</a:t>
            </a:r>
            <a:r>
              <a:rPr lang="en-US" dirty="0" smtClean="0"/>
              <a:t>omprehensive</a:t>
            </a:r>
            <a:r>
              <a:rPr lang="en-US" dirty="0" smtClean="0"/>
              <a:t>…</a:t>
            </a:r>
            <a:r>
              <a:rPr lang="en-US" b="1" dirty="0" smtClean="0"/>
              <a:t>but</a:t>
            </a:r>
            <a:r>
              <a:rPr lang="en-US" b="1" dirty="0"/>
              <a:t> </a:t>
            </a:r>
            <a:r>
              <a:rPr lang="en-US" dirty="0" smtClean="0"/>
              <a:t>excludes </a:t>
            </a:r>
            <a:r>
              <a:rPr lang="en-US" dirty="0" smtClean="0"/>
              <a:t>adult dental care, optometry, much </a:t>
            </a:r>
            <a:r>
              <a:rPr lang="en-US" dirty="0" smtClean="0"/>
              <a:t>ambulance </a:t>
            </a:r>
            <a:r>
              <a:rPr lang="en-US" dirty="0" smtClean="0"/>
              <a:t>transport and treatment.  Long term </a:t>
            </a:r>
            <a:r>
              <a:rPr lang="en-US" dirty="0" smtClean="0"/>
              <a:t>care asset </a:t>
            </a:r>
            <a:r>
              <a:rPr lang="en-US" dirty="0" smtClean="0"/>
              <a:t>tested. Co-pays for physiotherapy, chiropractic, complementary medicine.</a:t>
            </a:r>
          </a:p>
          <a:p>
            <a:r>
              <a:rPr lang="en-US" dirty="0" smtClean="0"/>
              <a:t>GP co-pays </a:t>
            </a:r>
          </a:p>
          <a:p>
            <a:r>
              <a:rPr lang="en-US" dirty="0" smtClean="0"/>
              <a:t>Wait lists for elective surgeries</a:t>
            </a:r>
          </a:p>
          <a:p>
            <a:r>
              <a:rPr lang="en-US" dirty="0" smtClean="0"/>
              <a:t>Missed appointment frequency </a:t>
            </a:r>
            <a:r>
              <a:rPr lang="en-US" dirty="0" smtClean="0"/>
              <a:t>high</a:t>
            </a:r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79874" y="927839"/>
            <a:ext cx="4964126" cy="2384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2800" dirty="0" smtClean="0">
                <a:latin typeface="Franklin Gothic Medium" pitchFamily="34" charset="0"/>
              </a:rPr>
              <a:t>“The American system </a:t>
            </a:r>
          </a:p>
          <a:p>
            <a:pPr algn="ctr">
              <a:lnSpc>
                <a:spcPct val="110000"/>
              </a:lnSpc>
            </a:pPr>
            <a:r>
              <a:rPr lang="en-US" sz="2800" dirty="0" smtClean="0">
                <a:latin typeface="Franklin Gothic Medium" pitchFamily="34" charset="0"/>
              </a:rPr>
              <a:t>is gloriously free </a:t>
            </a:r>
          </a:p>
          <a:p>
            <a:pPr algn="ctr">
              <a:lnSpc>
                <a:spcPct val="110000"/>
              </a:lnSpc>
            </a:pPr>
            <a:r>
              <a:rPr lang="en-US" sz="2000" dirty="0" smtClean="0">
                <a:latin typeface="Franklin Gothic Medium" pitchFamily="34" charset="0"/>
              </a:rPr>
              <a:t>(and we cherish our liberty </a:t>
            </a:r>
          </a:p>
          <a:p>
            <a:pPr algn="ctr">
              <a:lnSpc>
                <a:spcPct val="110000"/>
              </a:lnSpc>
            </a:pPr>
            <a:r>
              <a:rPr lang="en-US" sz="2000" dirty="0" smtClean="0">
                <a:latin typeface="Franklin Gothic Medium" pitchFamily="34" charset="0"/>
              </a:rPr>
              <a:t>and freedom more than ever) </a:t>
            </a:r>
            <a:endParaRPr lang="en-US" sz="2800" dirty="0" smtClean="0">
              <a:latin typeface="Franklin Gothic Medium" pitchFamily="34" charset="0"/>
            </a:endParaRPr>
          </a:p>
          <a:p>
            <a:pPr algn="ctr">
              <a:lnSpc>
                <a:spcPct val="110000"/>
              </a:lnSpc>
            </a:pPr>
            <a:r>
              <a:rPr lang="en-US" sz="4000" dirty="0" smtClean="0">
                <a:latin typeface="Franklin Gothic Medium" pitchFamily="34" charset="0"/>
              </a:rPr>
              <a:t>but it is not very fair.”</a:t>
            </a:r>
          </a:p>
        </p:txBody>
      </p:sp>
      <p:pic>
        <p:nvPicPr>
          <p:cNvPr id="4" name="Picture 3" descr="Screen Shot 2014-08-21 at 1.31.06 PM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3" t="3679" r="5645" b="5565"/>
          <a:stretch/>
        </p:blipFill>
        <p:spPr>
          <a:xfrm>
            <a:off x="213868" y="168613"/>
            <a:ext cx="3898724" cy="5668520"/>
          </a:xfrm>
          <a:prstGeom prst="rect">
            <a:avLst/>
          </a:prstGeom>
          <a:ln>
            <a:solidFill>
              <a:srgbClr val="0033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854142" y="4264304"/>
            <a:ext cx="32898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 smtClean="0">
                <a:latin typeface="Franklin Gothic Book"/>
                <a:cs typeface="Franklin Gothic Book"/>
              </a:rPr>
              <a:t>David Hackett Fischer, 2012</a:t>
            </a:r>
            <a:endParaRPr lang="en-US" sz="2000" dirty="0">
              <a:latin typeface="Franklin Gothic Book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1166454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Kia </a:t>
            </a:r>
            <a:r>
              <a:rPr lang="en-US" smtClean="0"/>
              <a:t>Ora</a:t>
            </a:r>
            <a:endParaRPr lang="en-US" dirty="0"/>
          </a:p>
        </p:txBody>
      </p:sp>
      <p:pic>
        <p:nvPicPr>
          <p:cNvPr id="5" name="Picture 4" descr="IMG_20140206_153329_259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10"/>
          <a:stretch/>
        </p:blipFill>
        <p:spPr>
          <a:xfrm>
            <a:off x="842072" y="1288137"/>
            <a:ext cx="7459856" cy="4362810"/>
          </a:xfrm>
          <a:prstGeom prst="rect">
            <a:avLst/>
          </a:prstGeom>
          <a:ln>
            <a:solidFill>
              <a:srgbClr val="0033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61726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PNHP1">
      <a:dk1>
        <a:srgbClr val="003300"/>
      </a:dk1>
      <a:lt1>
        <a:srgbClr val="EBF1DD"/>
      </a:lt1>
      <a:dk2>
        <a:srgbClr val="4F6128"/>
      </a:dk2>
      <a:lt2>
        <a:srgbClr val="EFECF3"/>
      </a:lt2>
      <a:accent1>
        <a:srgbClr val="01A290"/>
      </a:accent1>
      <a:accent2>
        <a:srgbClr val="28476D"/>
      </a:accent2>
      <a:accent3>
        <a:srgbClr val="9E88B8"/>
      </a:accent3>
      <a:accent4>
        <a:srgbClr val="C00000"/>
      </a:accent4>
      <a:accent5>
        <a:srgbClr val="FFC000"/>
      </a:accent5>
      <a:accent6>
        <a:srgbClr val="8CFF8C"/>
      </a:accent6>
      <a:hlink>
        <a:srgbClr val="5F497A"/>
      </a:hlink>
      <a:folHlink>
        <a:srgbClr val="B2A2C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 w="9525" cmpd="sng">
          <a:solidFill>
            <a:schemeClr val="bg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sz="2000" dirty="0">
            <a:latin typeface="Franklin Gothic Medium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115059</TotalTime>
  <Words>176</Words>
  <Application>Microsoft Macintosh PowerPoint</Application>
  <PresentationFormat>On-screen Show (4:3)</PresentationFormat>
  <Paragraphs>20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Lessons from Middle Earth Health care in New Zealand</vt:lpstr>
      <vt:lpstr>The Good</vt:lpstr>
      <vt:lpstr>The “Not So Good”</vt:lpstr>
      <vt:lpstr>PowerPoint Presentation</vt:lpstr>
      <vt:lpstr>Kia Ora</vt:lpstr>
    </vt:vector>
  </TitlesOfParts>
  <Manager/>
  <Company>PNHP-STL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EWeisbart</dc:creator>
  <cp:keywords/>
  <dc:description/>
  <cp:lastModifiedBy>Karen Palmer</cp:lastModifiedBy>
  <cp:revision>2309</cp:revision>
  <dcterms:created xsi:type="dcterms:W3CDTF">2009-10-25T08:48:05Z</dcterms:created>
  <dcterms:modified xsi:type="dcterms:W3CDTF">2014-10-19T03:26:42Z</dcterms:modified>
  <cp:category/>
</cp:coreProperties>
</file>