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1"/>
  </p:notesMasterIdLst>
  <p:sldIdLst>
    <p:sldId id="256" r:id="rId3"/>
    <p:sldId id="269" r:id="rId4"/>
    <p:sldId id="266" r:id="rId5"/>
    <p:sldId id="268" r:id="rId6"/>
    <p:sldId id="273" r:id="rId7"/>
    <p:sldId id="272" r:id="rId8"/>
    <p:sldId id="276" r:id="rId9"/>
    <p:sldId id="300" r:id="rId10"/>
    <p:sldId id="281" r:id="rId11"/>
    <p:sldId id="270" r:id="rId12"/>
    <p:sldId id="277" r:id="rId13"/>
    <p:sldId id="294" r:id="rId14"/>
    <p:sldId id="278" r:id="rId15"/>
    <p:sldId id="296" r:id="rId16"/>
    <p:sldId id="282" r:id="rId17"/>
    <p:sldId id="283" r:id="rId18"/>
    <p:sldId id="284" r:id="rId19"/>
    <p:sldId id="285" r:id="rId20"/>
    <p:sldId id="295" r:id="rId21"/>
    <p:sldId id="286" r:id="rId22"/>
    <p:sldId id="297" r:id="rId23"/>
    <p:sldId id="288" r:id="rId24"/>
    <p:sldId id="287" r:id="rId25"/>
    <p:sldId id="292" r:id="rId26"/>
    <p:sldId id="293" r:id="rId27"/>
    <p:sldId id="298" r:id="rId28"/>
    <p:sldId id="271" r:id="rId29"/>
    <p:sldId id="299" r:id="rId30"/>
  </p:sldIdLst>
  <p:sldSz cx="9144000" cy="5143500" type="screen16x9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85008" autoAdjust="0"/>
  </p:normalViewPr>
  <p:slideViewPr>
    <p:cSldViewPr>
      <p:cViewPr varScale="1">
        <p:scale>
          <a:sx n="103" d="100"/>
          <a:sy n="103" d="100"/>
        </p:scale>
        <p:origin x="666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  <a:extLst/>
          </a:lstStyle>
          <a:p>
            <a:fld id="{A8ADFD5B-A66C-449C-B6E8-FB716D07777D}" type="datetimeFigureOut">
              <a:rPr lang="en-US" smtClean="0"/>
              <a:pPr/>
              <a:t>2/17/2015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  <a:extLst/>
          </a:lstStyle>
          <a:p>
            <a:fld id="{CA5D3BF3-D352-46FC-8343-31F56E6730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60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extLst/>
          </a:lstStyle>
          <a:p>
            <a:fld id="{CA5D3BF3-D352-46FC-8343-31F56E6730E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148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>
              <a:latin typeface="Lucida Grande" charset="0"/>
              <a:ea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413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040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63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06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5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92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7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12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43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515100" cy="514350"/>
          </a:xfrm>
        </p:spPr>
        <p:txBody>
          <a:bodyPr anchor="ctr"/>
          <a:lstStyle>
            <a:lvl1pPr marL="0" indent="0" algn="l" eaLnBrk="1" latinLnBrk="0" hangingPunct="1">
              <a:buNone/>
              <a:defRPr kumimoji="0" sz="2800">
                <a:solidFill>
                  <a:srgbClr val="FFFFFF"/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pPr eaLnBrk="1" latinLnBrk="1" hangingPunct="1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 eaLnBrk="1" latinLnBrk="0" hangingPunct="1">
              <a:defRPr kumimoji="0" sz="20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en-US" smtClean="0">
                <a:solidFill>
                  <a:srgbClr val="FFFFFF"/>
                </a:solidFill>
              </a:rPr>
              <a:pPr algn="ctr"/>
              <a:t>2/17/2015</a:t>
            </a:fld>
            <a:endParaRPr kumimoji="0"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8F82E0A0-C266-4798-8C8F-B9F91E9DA37E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12" name="Rectangle 11"/>
          <p:cNvSpPr>
            <a:spLocks noGrp="1"/>
          </p:cNvSpPr>
          <p:nvPr>
            <p:ph type="title"/>
          </p:nvPr>
        </p:nvSpPr>
        <p:spPr>
          <a:xfrm>
            <a:off x="2362200" y="2343150"/>
            <a:ext cx="6477000" cy="2038350"/>
          </a:xfrm>
        </p:spPr>
        <p:txBody>
          <a:bodyPr rtlCol="0" anchor="b"/>
          <a:lstStyle>
            <a:lvl1pPr eaLnBrk="1" latinLnBrk="0" hangingPunct="1">
              <a:defRPr kumimoji="0" cap="all" baseline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254919"/>
          </a:xfrm>
        </p:spPr>
        <p:txBody>
          <a:bodyPr anchor="t"/>
          <a:lstStyle>
            <a:lvl1pPr eaLnBrk="1" latinLnBrk="0" hangingPunct="1">
              <a:buNone/>
              <a:defRPr kumimoji="0" sz="2800">
                <a:solidFill>
                  <a:schemeClr val="tx2"/>
                </a:solidFill>
              </a:defRPr>
            </a:lvl1pPr>
            <a:lvl2pPr eaLnBrk="1" latinLnBrk="0" hangingPunct="1">
              <a:buNone/>
              <a:defRPr kumimoji="0" sz="1800">
                <a:solidFill>
                  <a:schemeClr val="tx1">
                    <a:tint val="75000"/>
                  </a:schemeClr>
                </a:solidFill>
              </a:defRPr>
            </a:lvl2pPr>
            <a:lvl3pPr eaLnBrk="1" latinLnBrk="0" hangingPunct="1">
              <a:buNone/>
              <a:defRPr kumimoji="0" sz="1600">
                <a:solidFill>
                  <a:schemeClr val="tx1">
                    <a:tint val="75000"/>
                  </a:schemeClr>
                </a:solidFill>
              </a:defRPr>
            </a:lvl3pPr>
            <a:lvl4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4pPr>
            <a:lvl5pPr eaLnBrk="1" latinLnBrk="0" hangingPunct="1">
              <a:buNone/>
              <a:defRPr kumimoji="0"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 eaLnBrk="1" latinLnBrk="0" hangingPunct="1">
              <a:buNone/>
              <a:defRPr kumimoji="0" sz="4400" b="0" cap="none">
                <a:solidFill>
                  <a:srgbClr val="FFFFFF"/>
                </a:solidFill>
              </a:defRPr>
            </a:lvl1pPr>
            <a:extLst/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CF9F07-3BC7-4570-B054-79111B0A380C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 eaLnBrk="1" latinLnBrk="0" hangingPunct="1">
              <a:defRPr kumimoji="0" sz="240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352551"/>
            <a:ext cx="3886200" cy="3268624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352549"/>
            <a:ext cx="3886200" cy="3268625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18110"/>
            <a:ext cx="8153400" cy="1005840"/>
          </a:xfrm>
        </p:spPr>
        <p:txBody>
          <a:bodyPr anchor="b"/>
          <a:lstStyle>
            <a:lvl1pPr eaLnBrk="1" latinLnBrk="0" hangingPunct="1">
              <a:defRPr kumimoji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919818"/>
            <a:ext cx="3886200" cy="26289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>
            <a:extLst/>
          </a:lstStyle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609600" y="1362287"/>
            <a:ext cx="3886200" cy="530352"/>
          </a:xfrm>
          <a:solidFill>
            <a:schemeClr val="accent2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9"/>
          </p:nvPr>
        </p:nvSpPr>
        <p:spPr>
          <a:xfrm>
            <a:off x="4800600" y="1362287"/>
            <a:ext cx="3886200" cy="530352"/>
          </a:xfrm>
          <a:solidFill>
            <a:schemeClr val="accent4"/>
          </a:solidFill>
        </p:spPr>
        <p:txBody>
          <a:bodyPr rtlCol="0" anchor="ctr"/>
          <a:lstStyle>
            <a:lvl1pPr eaLnBrk="1" latinLnBrk="0" hangingPunct="1">
              <a:buFontTx/>
              <a:buNone/>
              <a:defRPr kumimoji="0" sz="2000" b="1">
                <a:solidFill>
                  <a:srgbClr val="FFFFFF"/>
                </a:solidFill>
              </a:defRPr>
            </a:lvl1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DFADB5D-B7A0-47E3-AD2D-B1A6F8614213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2968126-03FC-49C0-B9B8-2B561CCC3D90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 eaLnBrk="1" latinLnBrk="0" hangingPunct="1">
              <a:defRPr kumimoji="0">
                <a:solidFill>
                  <a:schemeClr val="tx2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chemeClr val="tx2"/>
                </a:solidFill>
              </a:rPr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</p:spPr>
        <p:txBody>
          <a:bodyPr anchor="b"/>
          <a:lstStyle>
            <a:lvl1pPr algn="l" eaLnBrk="1" latinLnBrk="0" hangingPunct="1">
              <a:buNone/>
              <a:defRPr kumimoji="0" sz="4200" b="0"/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49A8198-4617-485E-9585-4840B69DBBA6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>
                <a:solidFill>
                  <a:srgbClr val="FFFFFF"/>
                </a:solidFill>
              </a:defRPr>
            </a:lvl1pPr>
            <a:extLst/>
          </a:lstStyle>
          <a:p>
            <a:fld id="{A3F7CB7D-F184-43C7-B6FD-03D728E1BBFF}" type="slidenum">
              <a:rPr kumimoji="0" lang="en-US" smtClean="0">
                <a:solidFill>
                  <a:srgbClr val="FFFFFF"/>
                </a:solidFill>
              </a:rPr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28750"/>
            <a:ext cx="1600200" cy="31242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 eaLnBrk="1" latinLnBrk="0" hangingPunct="1">
              <a:spcAft>
                <a:spcPts val="1000"/>
              </a:spcAft>
              <a:buNone/>
              <a:defRPr kumimoji="0" sz="1800"/>
            </a:lvl1pPr>
            <a:lvl2pPr eaLnBrk="1" latinLnBrk="0" hangingPunct="1">
              <a:buNone/>
              <a:defRPr kumimoji="0" sz="1200"/>
            </a:lvl2pPr>
            <a:lvl3pPr eaLnBrk="1" latinLnBrk="0" hangingPunct="1">
              <a:buNone/>
              <a:defRPr kumimoji="0" sz="1000"/>
            </a:lvl3pPr>
            <a:lvl4pPr eaLnBrk="1" latinLnBrk="0" hangingPunct="1">
              <a:buNone/>
              <a:defRPr kumimoji="0" sz="900"/>
            </a:lvl4pPr>
            <a:lvl5pPr eaLnBrk="1" latinLnBrk="0" hangingPunct="1"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362200" y="1428750"/>
            <a:ext cx="6400800" cy="3200400"/>
          </a:xfrm>
        </p:spPr>
        <p:txBody>
          <a:bodyPr/>
          <a:lstStyle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  <a:p>
            <a:pPr lvl="1" eaLnBrk="1" latinLnBrk="1" hangingPunct="1"/>
            <a:r>
              <a:rPr lang="en-US" smtClean="0"/>
              <a:t>Second level</a:t>
            </a:r>
          </a:p>
          <a:p>
            <a:pPr lvl="2" eaLnBrk="1" latinLnBrk="1" hangingPunct="1"/>
            <a:r>
              <a:rPr lang="en-US" smtClean="0"/>
              <a:t>Third level</a:t>
            </a:r>
          </a:p>
          <a:p>
            <a:pPr lvl="3" eaLnBrk="1" latinLnBrk="1" hangingPunct="1"/>
            <a:r>
              <a:rPr lang="en-US" smtClean="0"/>
              <a:t>Fourth level</a:t>
            </a:r>
          </a:p>
          <a:p>
            <a:pPr lvl="4" eaLnBrk="1" latinLnBrk="1" hangingPunct="1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57668" y="0"/>
            <a:ext cx="7586332" cy="3419856"/>
          </a:xfrm>
          <a:solidFill>
            <a:schemeClr val="tx2">
              <a:shade val="50000"/>
            </a:schemeClr>
          </a:solidFill>
          <a:ln>
            <a:noFill/>
          </a:ln>
        </p:spPr>
        <p:txBody>
          <a:bodyPr/>
          <a:lstStyle>
            <a:lvl1pPr eaLnBrk="1" latinLnBrk="0" hangingPunct="1">
              <a:buNone/>
              <a:defRPr kumimoji="0"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 eaLnBrk="1" latinLnBrk="0" hangingPunct="1">
              <a:buFontTx/>
              <a:buNone/>
              <a:defRPr kumimoji="0" sz="1700"/>
            </a:lvl1pPr>
            <a:lvl2pPr eaLnBrk="1" latinLnBrk="0" hangingPunct="1">
              <a:buFontTx/>
              <a:buNone/>
              <a:defRPr kumimoji="0" sz="1200"/>
            </a:lvl2pPr>
            <a:lvl3pPr eaLnBrk="1" latinLnBrk="0" hangingPunct="1">
              <a:buFontTx/>
              <a:buNone/>
              <a:defRPr kumimoji="0" sz="1000"/>
            </a:lvl3pPr>
            <a:lvl4pPr eaLnBrk="1" latinLnBrk="0" hangingPunct="1">
              <a:buFontTx/>
              <a:buNone/>
              <a:defRPr kumimoji="0" sz="900"/>
            </a:lvl4pPr>
            <a:lvl5pPr eaLnBrk="1" latinLnBrk="0" hangingPunct="1">
              <a:buFontTx/>
              <a:buNone/>
              <a:defRPr kumimoji="0" sz="900"/>
            </a:lvl5pPr>
            <a:extLst/>
          </a:lstStyle>
          <a:p>
            <a:pPr lvl="0" eaLnBrk="1" latinLnBrk="1" hangingPunct="1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89520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43300"/>
            <a:ext cx="7315200" cy="457200"/>
          </a:xfrm>
        </p:spPr>
        <p:txBody>
          <a:bodyPr anchor="ctr"/>
          <a:lstStyle>
            <a:lvl1pPr algn="l" eaLnBrk="1" latinLnBrk="0" hangingPunct="1">
              <a:buNone/>
              <a:defRPr kumimoji="0" sz="2800" b="0">
                <a:solidFill>
                  <a:srgbClr val="FFFFFF"/>
                </a:solidFill>
              </a:defRPr>
            </a:lvl1pPr>
            <a:extLst/>
          </a:lstStyle>
          <a:p>
            <a:pPr eaLnBrk="1" latinLnBrk="1" hangingPunct="1"/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>
            <a:extLst/>
          </a:lstStyle>
          <a:p>
            <a:fld id="{E4606EA6-EFEA-4C30-9264-4F9291A5780D}" type="datetime1">
              <a:rPr kumimoji="0" lang="en-US" smtClean="0"/>
              <a:pPr/>
              <a:t>2/17/2015</a:t>
            </a:fld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 eaLnBrk="1" latinLnBrk="0" hangingPunct="1">
              <a:defRPr kumimoji="0" sz="2800"/>
            </a:lvl1pPr>
            <a:extLst/>
          </a:lstStyle>
          <a:p>
            <a:pPr algn="ctr"/>
            <a:fld id="{8F82E0A0-C266-4798-8C8F-B9F91E9DA37E}" type="slidenum">
              <a:rPr kumimoji="0" lang="en-US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>
            <a:extLst/>
          </a:lstStyle>
          <a:p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352550"/>
            <a:ext cx="8153400" cy="324231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1" hangingPunct="1"/>
            <a:r>
              <a:rPr kumimoji="0" lang="en-US" smtClean="0"/>
              <a:t>Click to edit Master text styles</a:t>
            </a:r>
          </a:p>
          <a:p>
            <a:pPr lvl="1" eaLnBrk="1" latinLnBrk="1" hangingPunct="1"/>
            <a:r>
              <a:rPr kumimoji="0" lang="en-US" smtClean="0"/>
              <a:t>Second level</a:t>
            </a:r>
          </a:p>
          <a:p>
            <a:pPr lvl="2" eaLnBrk="1" latinLnBrk="1" hangingPunct="1"/>
            <a:r>
              <a:rPr kumimoji="0" lang="en-US" smtClean="0"/>
              <a:t>Third level</a:t>
            </a:r>
          </a:p>
          <a:p>
            <a:pPr lvl="3" eaLnBrk="1" latinLnBrk="1" hangingPunct="1"/>
            <a:r>
              <a:rPr kumimoji="0" lang="en-US" smtClean="0"/>
              <a:t>Fourth level</a:t>
            </a:r>
          </a:p>
          <a:p>
            <a:pPr lvl="4" eaLnBrk="1" latinLnBrk="1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kumimoji="0" lang="en-US" smtClean="0"/>
              <a:pPr/>
              <a:t>2/17/2015</a:t>
            </a:fld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09517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12946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12946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12350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18110"/>
            <a:ext cx="8153400" cy="100584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pPr eaLnBrk="1" latinLnBrk="1" hangingPunct="1"/>
            <a:r>
              <a:rPr kumimoji="0"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sz="42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None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ShruthiBhuma@gmail.com" TargetMode="External"/><Relationship Id="rId2" Type="http://schemas.openxmlformats.org/officeDocument/2006/relationships/hyperlink" Target="mailto:SwathiBhuma@gmail.com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Effective Lobby Visits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>
            <a:extLst/>
          </a:lstStyle>
          <a:p>
            <a:pPr algn="r"/>
            <a:r>
              <a:rPr lang="en-US" sz="2000" dirty="0" smtClean="0"/>
              <a:t>Swathi and Shruthi Bhuma</a:t>
            </a:r>
          </a:p>
          <a:p>
            <a:pPr algn="r"/>
            <a:r>
              <a:rPr lang="en-US" sz="2000" dirty="0" smtClean="0"/>
              <a:t>California Health Professional Student Alliance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Meeting Structure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1447800" y="2190750"/>
            <a:ext cx="7123113" cy="158115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lnSpc>
                <a:spcPct val="90000"/>
              </a:lnSpc>
            </a:pPr>
            <a:r>
              <a:rPr lang="en-US" i="1" dirty="0" smtClean="0"/>
              <a:t>“Past events have shown me that I’m not good at improvisation. However, I excel at preparation.”</a:t>
            </a:r>
          </a:p>
          <a:p>
            <a:pPr algn="r">
              <a:lnSpc>
                <a:spcPct val="90000"/>
              </a:lnSpc>
            </a:pPr>
            <a:r>
              <a:rPr lang="en-US" dirty="0" smtClean="0"/>
              <a:t>Jemma Simmons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IIIR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Introduce</a:t>
            </a:r>
          </a:p>
          <a:p>
            <a:pPr lvl="1"/>
            <a:r>
              <a:rPr lang="en-US" dirty="0" smtClean="0"/>
              <a:t>Individuals and Represented Organizations</a:t>
            </a:r>
          </a:p>
          <a:p>
            <a:pPr lvl="1"/>
            <a:r>
              <a:rPr lang="en-US" dirty="0" smtClean="0"/>
              <a:t>Topic of Interest</a:t>
            </a:r>
          </a:p>
          <a:p>
            <a:r>
              <a:rPr lang="en-US" dirty="0" smtClean="0"/>
              <a:t>Inquire</a:t>
            </a:r>
          </a:p>
          <a:p>
            <a:pPr lvl="1"/>
            <a:r>
              <a:rPr lang="en-US" dirty="0" smtClean="0"/>
              <a:t>General Stance on Topic of Interest (In Support/Against/Undecided)</a:t>
            </a:r>
          </a:p>
          <a:p>
            <a:pPr lvl="1"/>
            <a:r>
              <a:rPr lang="en-US" dirty="0" smtClean="0"/>
              <a:t>Level of Support from Legislator (Supporter/Co-Author)</a:t>
            </a:r>
          </a:p>
          <a:p>
            <a:r>
              <a:rPr lang="en-US" dirty="0" smtClean="0"/>
              <a:t>Inform</a:t>
            </a:r>
          </a:p>
          <a:p>
            <a:pPr lvl="1"/>
            <a:r>
              <a:rPr lang="en-US" dirty="0" smtClean="0"/>
              <a:t>Themed Spiel(s)/Argument(s) Illustrating Need and Urgency</a:t>
            </a:r>
          </a:p>
          <a:p>
            <a:pPr lvl="2">
              <a:buFont typeface="Wingdings" panose="05000000000000000000" pitchFamily="2" charset="2"/>
              <a:buChar char="q"/>
            </a:pPr>
            <a:r>
              <a:rPr lang="en-US" dirty="0" smtClean="0"/>
              <a:t>Story + Facts + Data</a:t>
            </a:r>
          </a:p>
          <a:p>
            <a:r>
              <a:rPr lang="en-US" dirty="0" smtClean="0"/>
              <a:t>Request</a:t>
            </a:r>
          </a:p>
          <a:p>
            <a:pPr lvl="1"/>
            <a:r>
              <a:rPr lang="en-US" dirty="0" smtClean="0"/>
              <a:t>Action Step for Legislator </a:t>
            </a:r>
          </a:p>
          <a:p>
            <a:pPr lvl="1"/>
            <a:endParaRPr lang="en-US" dirty="0"/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086600" y="1847493"/>
            <a:ext cx="1676400" cy="26292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en-US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7239000" y="1962150"/>
            <a:ext cx="1371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b="1" dirty="0" smtClean="0">
                <a:solidFill>
                  <a:schemeClr val="bg1"/>
                </a:solidFill>
              </a:rPr>
              <a:t>Anticipate 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Interruptions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Concerns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Clarifications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Organizational History  Questions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Alliances &amp; Coalition Questions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altLang="en-US" sz="1200" dirty="0" smtClean="0">
                <a:solidFill>
                  <a:schemeClr val="bg1"/>
                </a:solidFill>
              </a:rPr>
              <a:t>Related </a:t>
            </a:r>
            <a:r>
              <a:rPr lang="en-US" altLang="en-US" sz="1200" dirty="0">
                <a:solidFill>
                  <a:schemeClr val="bg1"/>
                </a:solidFill>
              </a:rPr>
              <a:t>Health </a:t>
            </a:r>
            <a:r>
              <a:rPr lang="en-US" altLang="en-US" sz="1200" dirty="0" smtClean="0">
                <a:solidFill>
                  <a:schemeClr val="bg1"/>
                </a:solidFill>
              </a:rPr>
              <a:t>Issues &amp; Bills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3400" y="315277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u="sng" dirty="0" smtClean="0">
                <a:solidFill>
                  <a:schemeClr val="accent2"/>
                </a:solidFill>
              </a:rPr>
              <a:t>Lobby Visit Duration: ~15 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accent2"/>
                </a:solidFill>
              </a:rPr>
              <a:t>IIIR Method: ~7-10 Min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200" dirty="0" smtClean="0">
                <a:solidFill>
                  <a:schemeClr val="accent2"/>
                </a:solidFill>
              </a:rPr>
              <a:t>Legislator’s Response/Questions: ~ 5-8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Pre-Meeting Tasks</a:t>
            </a:r>
            <a:endParaRPr lang="en-US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1411287" y="2209800"/>
            <a:ext cx="7123113" cy="158115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10000"/>
              </a:lnSpc>
            </a:pPr>
            <a:r>
              <a:rPr lang="en-US" i="1" dirty="0" smtClean="0"/>
              <a:t>“If I am to speak for 10 minutes, I need a week for preparation; if 15 minutes, three days; if half an hour, two days; if an hour, I am ready now.”</a:t>
            </a:r>
          </a:p>
          <a:p>
            <a:pPr algn="r">
              <a:lnSpc>
                <a:spcPct val="110000"/>
              </a:lnSpc>
            </a:pPr>
            <a:r>
              <a:rPr lang="en-US" dirty="0" smtClean="0"/>
              <a:t>Woodrow Wilson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70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 Legislator + Political Climate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Party Affiliation</a:t>
            </a:r>
          </a:p>
          <a:p>
            <a:r>
              <a:rPr lang="en-US" sz="2300" dirty="0" smtClean="0"/>
              <a:t>Biographical Information</a:t>
            </a:r>
          </a:p>
          <a:p>
            <a:r>
              <a:rPr lang="en-US" sz="2300" dirty="0" smtClean="0"/>
              <a:t>Committee Appointments</a:t>
            </a:r>
          </a:p>
          <a:p>
            <a:r>
              <a:rPr lang="en-US" sz="2300" dirty="0" smtClean="0"/>
              <a:t>Key Issues of Concern (Platform)</a:t>
            </a:r>
          </a:p>
          <a:p>
            <a:r>
              <a:rPr lang="en-US" sz="2300" dirty="0" smtClean="0"/>
              <a:t>Voting Record</a:t>
            </a:r>
          </a:p>
          <a:p>
            <a:r>
              <a:rPr lang="en-US" sz="2300" dirty="0" smtClean="0"/>
              <a:t>Publically Stated Views and Options</a:t>
            </a:r>
          </a:p>
          <a:p>
            <a:r>
              <a:rPr lang="en-US" sz="2300" dirty="0" smtClean="0"/>
              <a:t>District Demographics</a:t>
            </a:r>
          </a:p>
          <a:p>
            <a:r>
              <a:rPr lang="en-US" sz="2300" dirty="0" smtClean="0"/>
              <a:t>Previous Lobby Day Notes</a:t>
            </a:r>
          </a:p>
          <a:p>
            <a:r>
              <a:rPr lang="en-US" sz="2300" dirty="0" smtClean="0"/>
              <a:t>State/National Priorities and Politics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19487" t="9573" r="20384" b="6553"/>
          <a:stretch/>
        </p:blipFill>
        <p:spPr bwMode="auto">
          <a:xfrm>
            <a:off x="6858000" y="1372539"/>
            <a:ext cx="2056582" cy="218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http://clallamrepublicans.org/wp-content/uploads/2012/05/Project-Vote-Smart-artwor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384365"/>
            <a:ext cx="2617698" cy="95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cdn.arstechnica.net/wp-content/uploads/2009/04/open_secrets_logo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6" b="15109"/>
          <a:stretch/>
        </p:blipFill>
        <p:spPr bwMode="auto">
          <a:xfrm>
            <a:off x="4953000" y="2393624"/>
            <a:ext cx="1828800" cy="863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maplight.org/files/MapLight_Logo_Partner_sm_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86150"/>
            <a:ext cx="2013015" cy="65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naco.org/programs/CSI/Lists/Photos/CHR%20and%20Roadmap%20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631" y="4276075"/>
            <a:ext cx="2996951" cy="769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0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49103" t="25299" r="21282" b="9059"/>
          <a:stretch/>
        </p:blipFill>
        <p:spPr bwMode="auto">
          <a:xfrm>
            <a:off x="2743200" y="411431"/>
            <a:ext cx="3505200" cy="437011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2857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Sample Legislator Report Card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3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Formulate “Ask”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National or State Bill </a:t>
            </a:r>
          </a:p>
          <a:p>
            <a:pPr lvl="1"/>
            <a:r>
              <a:rPr lang="en-US" dirty="0" smtClean="0"/>
              <a:t>Author/Co-Author—Will you encourage colleagues and actively promote this bill?</a:t>
            </a:r>
          </a:p>
          <a:p>
            <a:pPr lvl="1"/>
            <a:r>
              <a:rPr lang="en-US" dirty="0" smtClean="0"/>
              <a:t>Supporter—Will you Co-Author?</a:t>
            </a:r>
          </a:p>
          <a:p>
            <a:pPr lvl="1"/>
            <a:r>
              <a:rPr lang="en-US" dirty="0" smtClean="0"/>
              <a:t>Undecided—What information do you need to become supportive?</a:t>
            </a:r>
          </a:p>
          <a:p>
            <a:pPr lvl="1"/>
            <a:r>
              <a:rPr lang="en-US" dirty="0" smtClean="0"/>
              <a:t>Opponent—What information might change your position?</a:t>
            </a:r>
          </a:p>
          <a:p>
            <a:r>
              <a:rPr lang="en-US" dirty="0" smtClean="0"/>
              <a:t>State or District Financial Study </a:t>
            </a:r>
          </a:p>
          <a:p>
            <a:r>
              <a:rPr lang="en-US" dirty="0" smtClean="0"/>
              <a:t>State Innovation Waiver Request</a:t>
            </a:r>
          </a:p>
          <a:p>
            <a:pPr marL="36576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 descr="http://leanqcd.com/wp-content/uploads/2010/08/As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0847"/>
            <a:ext cx="983103" cy="98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63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Roles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Team Leader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accent1"/>
                </a:solidFill>
              </a:rPr>
              <a:t>(1Person)</a:t>
            </a:r>
          </a:p>
          <a:p>
            <a:r>
              <a:rPr lang="en-US" b="1" dirty="0" smtClean="0"/>
              <a:t>Note-Taker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(1Person)</a:t>
            </a:r>
          </a:p>
          <a:p>
            <a:r>
              <a:rPr lang="en-US" b="1" dirty="0"/>
              <a:t>*</a:t>
            </a:r>
            <a:r>
              <a:rPr lang="en-US" b="1" dirty="0" smtClean="0"/>
              <a:t>Story Tellers </a:t>
            </a:r>
            <a:r>
              <a:rPr lang="en-US" dirty="0" smtClean="0">
                <a:solidFill>
                  <a:schemeClr val="accent1"/>
                </a:solidFill>
              </a:rPr>
              <a:t>(1-2 People)</a:t>
            </a:r>
          </a:p>
          <a:p>
            <a:pPr lvl="1"/>
            <a:r>
              <a:rPr lang="en-US" dirty="0" smtClean="0"/>
              <a:t>Moral/Social Justice </a:t>
            </a:r>
          </a:p>
          <a:p>
            <a:r>
              <a:rPr lang="en-US" b="1" dirty="0" smtClean="0"/>
              <a:t>*Content Experts </a:t>
            </a:r>
            <a:r>
              <a:rPr lang="en-US" dirty="0" smtClean="0">
                <a:solidFill>
                  <a:schemeClr val="accent1"/>
                </a:solidFill>
              </a:rPr>
              <a:t>(2-3 People)</a:t>
            </a:r>
          </a:p>
          <a:p>
            <a:pPr lvl="1"/>
            <a:r>
              <a:rPr lang="en-US" dirty="0" smtClean="0"/>
              <a:t>ACA vs. Single Payer</a:t>
            </a:r>
          </a:p>
          <a:p>
            <a:pPr lvl="1"/>
            <a:r>
              <a:rPr lang="en-US" dirty="0" smtClean="0"/>
              <a:t>State/National Economics </a:t>
            </a:r>
          </a:p>
          <a:p>
            <a:pPr lvl="1"/>
            <a:r>
              <a:rPr lang="en-US" dirty="0" smtClean="0"/>
              <a:t>Insurance Company Bureaucracy/Paperwork</a:t>
            </a:r>
          </a:p>
          <a:p>
            <a:r>
              <a:rPr lang="en-US" b="1" dirty="0" smtClean="0"/>
              <a:t>Hard Hitters </a:t>
            </a:r>
            <a:r>
              <a:rPr lang="en-US" dirty="0" smtClean="0">
                <a:solidFill>
                  <a:schemeClr val="accent1"/>
                </a:solidFill>
              </a:rPr>
              <a:t>(Everyone)</a:t>
            </a:r>
          </a:p>
          <a:p>
            <a:r>
              <a:rPr lang="en-US" b="1" dirty="0" smtClean="0"/>
              <a:t>Follow-Up/Social </a:t>
            </a:r>
            <a:r>
              <a:rPr lang="en-US" b="1" dirty="0"/>
              <a:t>Media </a:t>
            </a:r>
            <a:r>
              <a:rPr lang="en-US" b="1" dirty="0" smtClean="0"/>
              <a:t>Person </a:t>
            </a:r>
            <a:r>
              <a:rPr lang="en-US" dirty="0" smtClean="0">
                <a:solidFill>
                  <a:schemeClr val="accent1"/>
                </a:solidFill>
              </a:rPr>
              <a:t>(1Person)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820157" y="209157"/>
            <a:ext cx="1828800" cy="7987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781800" y="268754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Ideal Group Size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3-5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2" name="Picture 2" descr="http://www.management-mentors.com/Portals/41809/images/dreamstime_xs_13403027-resized-6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360539"/>
            <a:ext cx="1870075" cy="187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883122" y="2437102"/>
            <a:ext cx="3124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en-US" sz="1200" dirty="0" smtClean="0">
                <a:solidFill>
                  <a:srgbClr val="FF0000"/>
                </a:solidFill>
              </a:rPr>
              <a:t>*The </a:t>
            </a:r>
            <a:r>
              <a:rPr lang="en-US" sz="1200" dirty="0">
                <a:solidFill>
                  <a:srgbClr val="FF0000"/>
                </a:solidFill>
              </a:rPr>
              <a:t>roles of Story Tellers and Content Experts overlap, but here we’ve split them into two categories to show </a:t>
            </a:r>
            <a:r>
              <a:rPr lang="en-US" sz="1200" dirty="0" smtClean="0">
                <a:solidFill>
                  <a:srgbClr val="FF0000"/>
                </a:solidFill>
              </a:rPr>
              <a:t>what the emphasis of the message should be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54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Roles in Context of IIIR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Introduce</a:t>
            </a:r>
          </a:p>
          <a:p>
            <a:pPr lvl="1"/>
            <a:r>
              <a:rPr lang="en-US" b="1" dirty="0" smtClean="0"/>
              <a:t>Team Leader </a:t>
            </a:r>
          </a:p>
          <a:p>
            <a:pPr lvl="1"/>
            <a:r>
              <a:rPr lang="en-US" b="1" dirty="0" smtClean="0"/>
              <a:t>Everyone Else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Inquire</a:t>
            </a:r>
          </a:p>
          <a:p>
            <a:pPr lvl="1"/>
            <a:r>
              <a:rPr lang="en-US" b="1" dirty="0" smtClean="0"/>
              <a:t>Team Leader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Inform</a:t>
            </a:r>
          </a:p>
          <a:p>
            <a:pPr lvl="1"/>
            <a:r>
              <a:rPr lang="en-US" b="1" dirty="0" smtClean="0"/>
              <a:t>Story Tellers</a:t>
            </a:r>
          </a:p>
          <a:p>
            <a:pPr lvl="1"/>
            <a:r>
              <a:rPr lang="en-US" b="1" dirty="0" smtClean="0"/>
              <a:t>Content Experts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Request</a:t>
            </a:r>
          </a:p>
          <a:p>
            <a:pPr lvl="1"/>
            <a:r>
              <a:rPr lang="en-US" b="1" dirty="0" smtClean="0"/>
              <a:t>Follow-Up/Social Media Person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581400" y="4629150"/>
            <a:ext cx="39999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dirty="0" smtClean="0"/>
              <a:t>**General Roles: (1) Hard Hitters (2) Note-Taker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47217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Put Together Legislator “Goodie-Bag”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Legislative Folder</a:t>
            </a:r>
          </a:p>
          <a:p>
            <a:pPr lvl="1"/>
            <a:r>
              <a:rPr lang="en-US" dirty="0" smtClean="0"/>
              <a:t>Single Payer Basic Fact Sheet</a:t>
            </a:r>
          </a:p>
          <a:p>
            <a:pPr lvl="1"/>
            <a:r>
              <a:rPr lang="en-US" dirty="0" smtClean="0"/>
              <a:t>Bill Fact-Sheet</a:t>
            </a:r>
          </a:p>
          <a:p>
            <a:pPr lvl="1"/>
            <a:r>
              <a:rPr lang="en-US" dirty="0" smtClean="0"/>
              <a:t>Financial Study</a:t>
            </a:r>
          </a:p>
          <a:p>
            <a:pPr lvl="1"/>
            <a:r>
              <a:rPr lang="en-US" dirty="0" smtClean="0"/>
              <a:t>Comparison of ACA vs Single Payer</a:t>
            </a:r>
          </a:p>
          <a:p>
            <a:pPr lvl="1"/>
            <a:r>
              <a:rPr lang="en-US" dirty="0" err="1" smtClean="0"/>
              <a:t>SNaHP</a:t>
            </a:r>
            <a:r>
              <a:rPr lang="en-US" dirty="0" smtClean="0"/>
              <a:t>/PNHP Brochure </a:t>
            </a:r>
          </a:p>
          <a:p>
            <a:r>
              <a:rPr lang="en-US" dirty="0" smtClean="0"/>
              <a:t>Thank You Card</a:t>
            </a:r>
          </a:p>
          <a:p>
            <a:r>
              <a:rPr lang="en-US" dirty="0" smtClean="0"/>
              <a:t>Business Card/Contact Information</a:t>
            </a:r>
          </a:p>
          <a:p>
            <a:r>
              <a:rPr lang="en-US" dirty="0" smtClean="0"/>
              <a:t>“The Healthcare Movie” DVD</a:t>
            </a:r>
          </a:p>
          <a:p>
            <a:pPr lvl="1"/>
            <a:endParaRPr lang="en-US" dirty="0"/>
          </a:p>
        </p:txBody>
      </p:sp>
      <p:pic>
        <p:nvPicPr>
          <p:cNvPr id="2054" name="Picture 6" descr="http://images.clipartpanda.com/oxford-clipart-ESS_57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428750"/>
            <a:ext cx="3743325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cp.c-ij.com/en/contents/3042/g00266/images/thankyou0031_k08sle_th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8" r="16045"/>
          <a:stretch/>
        </p:blipFill>
        <p:spPr bwMode="auto">
          <a:xfrm>
            <a:off x="5029200" y="3573887"/>
            <a:ext cx="993829" cy="146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hpjc.org/sites/www.hpjc.org/files/images/healthcareMovi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066561"/>
            <a:ext cx="2290199" cy="714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“You're never ready for what you have to do. You just do it. That makes you </a:t>
            </a:r>
            <a:r>
              <a:rPr lang="en-US" i="1" dirty="0" smtClean="0"/>
              <a:t>ready.”</a:t>
            </a:r>
          </a:p>
          <a:p>
            <a:pPr algn="r"/>
            <a:r>
              <a:rPr lang="en-US" dirty="0" smtClean="0"/>
              <a:t>Flora </a:t>
            </a:r>
            <a:r>
              <a:rPr lang="en-US" dirty="0" err="1" smtClean="0"/>
              <a:t>Rheta</a:t>
            </a:r>
            <a:r>
              <a:rPr lang="en-US" dirty="0" smtClean="0"/>
              <a:t> Schreiber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Day of Meeting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5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65735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i="1" dirty="0" smtClean="0"/>
              <a:t>“No matter what, no matter when, no matter who, any </a:t>
            </a:r>
            <a:r>
              <a:rPr lang="en-US" i="1" strike="sngStrike" dirty="0" smtClean="0"/>
              <a:t>man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student</a:t>
            </a:r>
            <a:r>
              <a:rPr lang="en-US" i="1" dirty="0" smtClean="0"/>
              <a:t> has a chance to sweep any </a:t>
            </a:r>
            <a:r>
              <a:rPr lang="en-US" i="1" strike="sngStrike" dirty="0" smtClean="0"/>
              <a:t>woman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chemeClr val="accent2"/>
                </a:solidFill>
              </a:rPr>
              <a:t>legislator</a:t>
            </a:r>
            <a:r>
              <a:rPr lang="en-US" i="1" dirty="0" smtClean="0"/>
              <a:t> off her</a:t>
            </a:r>
            <a:r>
              <a:rPr lang="en-US" i="1" dirty="0" smtClean="0">
                <a:solidFill>
                  <a:schemeClr val="accent2"/>
                </a:solidFill>
              </a:rPr>
              <a:t>/his</a:t>
            </a:r>
            <a:r>
              <a:rPr lang="en-US" i="1" dirty="0" smtClean="0"/>
              <a:t> feet. Just need the right broom.”</a:t>
            </a:r>
          </a:p>
          <a:p>
            <a:pPr algn="r"/>
            <a:r>
              <a:rPr lang="en-US" dirty="0" smtClean="0"/>
              <a:t>Alex Hitchens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Basic Principles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Big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Confirm Appointment Time and Group Size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Dress to Impress (Business Casual + White Coat)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/>
              <a:t>Moisturize your Hands and Freshen your Breath </a:t>
            </a:r>
            <a:endParaRPr lang="en-US" alt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Final Team Pow-Wow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Go to Office at least 10 minutes early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Selfie and Social Media Time (End of Visit)</a:t>
            </a:r>
            <a:endParaRPr lang="en-US" dirty="0"/>
          </a:p>
        </p:txBody>
      </p:sp>
      <p:pic>
        <p:nvPicPr>
          <p:cNvPr id="6148" name="Picture 4" descr="http://www.jewell.edu/gen/william_and_jewell_generated_bin/images/basic_module/checklis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474" y="2876550"/>
            <a:ext cx="1193152" cy="132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85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5811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i="1" dirty="0" smtClean="0"/>
              <a:t>“It was character that got us out of bed, commitment that moved us into action, and discipline that enabled us to follow through.”</a:t>
            </a:r>
          </a:p>
          <a:p>
            <a:pPr algn="r"/>
            <a:r>
              <a:rPr lang="en-US" dirty="0" smtClean="0"/>
              <a:t>Zip </a:t>
            </a:r>
            <a:r>
              <a:rPr lang="en-US" dirty="0" err="1" smtClean="0"/>
              <a:t>Ziglar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Post Meeting Tasks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8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35280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Debrief with Group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Review Note-taker’s notes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altLang="en-US" dirty="0" smtClean="0"/>
              <a:t>Fill out Legislative Visit Report Form (send to lead lobby day coordinator)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Discuss </a:t>
            </a:r>
            <a:r>
              <a:rPr lang="en-US" dirty="0"/>
              <a:t>any requests for additional information made by the L</a:t>
            </a:r>
            <a:r>
              <a:rPr lang="en-US" dirty="0" smtClean="0"/>
              <a:t>egislative office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Send Thank You Note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Names of Everyone you met with including Legislator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Restate Issue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 smtClean="0"/>
              <a:t>Thank them for commitment to ___________ action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 smtClean="0"/>
              <a:t>Maintain Communication </a:t>
            </a:r>
            <a:r>
              <a:rPr lang="en-US" altLang="en-US" dirty="0"/>
              <a:t>with </a:t>
            </a:r>
            <a:r>
              <a:rPr lang="en-US" altLang="en-US" dirty="0" smtClean="0"/>
              <a:t>Legislative Office</a:t>
            </a:r>
            <a:endParaRPr lang="en-US" altLang="en-US" dirty="0"/>
          </a:p>
        </p:txBody>
      </p:sp>
      <p:pic>
        <p:nvPicPr>
          <p:cNvPr id="7170" name="Picture 2" descr="http://www.vapartners.ca/wp-content/uploads/2012/10/Follow-U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647950"/>
            <a:ext cx="1873661" cy="177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80975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i="1" dirty="0" smtClean="0"/>
              <a:t>“If </a:t>
            </a:r>
            <a:r>
              <a:rPr lang="en-US" i="1" dirty="0"/>
              <a:t>you know the enemy and know yourself, you need not fear the result of a hundred battles. If you know yourself but not the enemy, for every victory gained you will also suffer a defeat. If you know neither the enemy nor the yourself, you will succumb in every </a:t>
            </a:r>
            <a:r>
              <a:rPr lang="en-US" i="1" dirty="0" smtClean="0"/>
              <a:t>battle.”</a:t>
            </a:r>
            <a:endParaRPr lang="en-US" i="1" dirty="0"/>
          </a:p>
          <a:p>
            <a:pPr algn="r"/>
            <a:r>
              <a:rPr lang="en-US" dirty="0"/>
              <a:t>Sun Tzu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Troubleshooting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Obstacles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Staying on Topic</a:t>
            </a:r>
          </a:p>
          <a:p>
            <a:pPr lvl="1"/>
            <a:r>
              <a:rPr lang="en-US" dirty="0" smtClean="0"/>
              <a:t>Facilitation is Key</a:t>
            </a:r>
          </a:p>
          <a:p>
            <a:r>
              <a:rPr lang="en-US" dirty="0" smtClean="0"/>
              <a:t>Answering “Hard” Questions</a:t>
            </a:r>
          </a:p>
          <a:p>
            <a:pPr lvl="1"/>
            <a:r>
              <a:rPr lang="en-US" dirty="0"/>
              <a:t>Don’t Know? Don’t BS!</a:t>
            </a:r>
          </a:p>
          <a:p>
            <a:pPr lvl="1"/>
            <a:r>
              <a:rPr lang="en-US" dirty="0"/>
              <a:t>Grey-Area </a:t>
            </a:r>
            <a:r>
              <a:rPr lang="en-US" dirty="0" smtClean="0"/>
              <a:t>Questions</a:t>
            </a:r>
            <a:endParaRPr lang="en-US" dirty="0"/>
          </a:p>
          <a:p>
            <a:r>
              <a:rPr lang="en-US" dirty="0" smtClean="0"/>
              <a:t>Avoiding Analysis Paralysis </a:t>
            </a:r>
            <a:endParaRPr lang="en-US" dirty="0"/>
          </a:p>
        </p:txBody>
      </p:sp>
      <p:pic>
        <p:nvPicPr>
          <p:cNvPr id="8198" name="Picture 6" descr="https://media.licdn.com/mpr/mpr/p/7/005/071/06a/34c46b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962150"/>
            <a:ext cx="2209800" cy="1657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82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5717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Appointment </a:t>
            </a:r>
            <a:r>
              <a:rPr lang="en-US" dirty="0"/>
              <a:t>Set-Up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Meeting Structure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Tasks (Pre-Meeting, Day of Meeting, Post-Meeting)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Troubleshooting</a:t>
            </a: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2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272415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Appointment Set Up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Phone Scripts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Email Templates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Generic Meeting Request Form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Content Preparation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IIIR Handout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/>
              <a:t>Generic Legislator </a:t>
            </a:r>
            <a:r>
              <a:rPr lang="en-US" dirty="0" smtClean="0"/>
              <a:t>Report Card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Legislative Leader Checklist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Follow Up</a:t>
            </a:r>
          </a:p>
          <a:p>
            <a:pPr marL="777240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Generic Legislative Visit Summary Form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pic>
        <p:nvPicPr>
          <p:cNvPr id="9220" name="Picture 4" descr="http://www.pathwayshealth.org/shared-images/online-educational-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394" y="2419350"/>
            <a:ext cx="2292606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7123113" cy="173355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600" i="1" dirty="0" smtClean="0"/>
              <a:t>“No one is born a good citizen; no nation is born a democracy. Rather, both are processes that continue to evolve over a lifetime.”</a:t>
            </a:r>
          </a:p>
          <a:p>
            <a:pPr algn="r"/>
            <a:r>
              <a:rPr lang="en-US" sz="2600" dirty="0" smtClean="0"/>
              <a:t>Kofi Annan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Stay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43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  <a:hlinkClick r:id="rId2"/>
              </a:rPr>
              <a:t>SwathiBhuma@gmail.com</a:t>
            </a:r>
            <a:endParaRPr lang="en-US" dirty="0" smtClean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1"/>
                </a:solidFill>
                <a:hlinkClick r:id="rId3"/>
              </a:rPr>
              <a:t>ShruthiBhuma@gmail.com</a:t>
            </a:r>
            <a:endParaRPr lang="en-US" dirty="0" smtClean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4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40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 smtClean="0"/>
              <a:t>Civics </a:t>
            </a:r>
            <a:r>
              <a:rPr lang="en-US" sz="7200" dirty="0"/>
              <a:t>101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/>
              <a:t>Appointment </a:t>
            </a:r>
            <a:r>
              <a:rPr lang="en-US" sz="7200" dirty="0" smtClean="0"/>
              <a:t>Set-Up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 smtClean="0"/>
              <a:t>Meeting 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 smtClean="0"/>
              <a:t>Tasks (Pre-Meeting, Day of Meeting, Post-Meeting)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 smtClean="0"/>
              <a:t>Troubleshooting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7200" dirty="0" smtClean="0"/>
              <a:t>Recap &amp; Resources</a:t>
            </a:r>
            <a:endParaRPr lang="en-US" sz="7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9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2600" i="1" dirty="0" smtClean="0"/>
              <a:t>“If you can’t describe what you are doing as a process, you don’t know what you’re doing.”</a:t>
            </a:r>
          </a:p>
          <a:p>
            <a:pPr algn="r"/>
            <a:r>
              <a:rPr lang="en-US" sz="2600" dirty="0" smtClean="0"/>
              <a:t>W. Edwards Deming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Civics 101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9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Legislative Process (State)</a:t>
            </a:r>
            <a:endParaRPr lang="en-US" dirty="0"/>
          </a:p>
        </p:txBody>
      </p:sp>
      <p:pic>
        <p:nvPicPr>
          <p:cNvPr id="4" name="Content Placeholder 3" descr="HowAbillBecomesALaw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7400" y="1352550"/>
            <a:ext cx="4804042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The Legislative Process </a:t>
            </a:r>
            <a:r>
              <a:rPr lang="en-US" dirty="0" smtClean="0"/>
              <a:t>(National)</a:t>
            </a:r>
            <a:endParaRPr lang="en-US" dirty="0"/>
          </a:p>
        </p:txBody>
      </p:sp>
      <p:pic>
        <p:nvPicPr>
          <p:cNvPr id="4" name="Content Placeholder 3" descr="http://www.mikewirthart.com/wp-content/uploads/2010/06/howlawsmadeWIRTH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04472" y="1352550"/>
            <a:ext cx="6744128" cy="373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21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371600" y="2190750"/>
            <a:ext cx="7123113" cy="125491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i="1" dirty="0" smtClean="0"/>
              <a:t>“You </a:t>
            </a:r>
            <a:r>
              <a:rPr lang="en-US" i="1" dirty="0"/>
              <a:t>will never get a second chance to make a first </a:t>
            </a:r>
            <a:r>
              <a:rPr lang="en-US" i="1" dirty="0" smtClean="0"/>
              <a:t>impression.”</a:t>
            </a:r>
          </a:p>
          <a:p>
            <a:pPr algn="r">
              <a:lnSpc>
                <a:spcPct val="90000"/>
              </a:lnSpc>
            </a:pPr>
            <a:r>
              <a:rPr lang="en-US" dirty="0" smtClean="0"/>
              <a:t>Will Rodgers</a:t>
            </a:r>
            <a:endParaRPr lang="en-US" dirty="0"/>
          </a:p>
          <a:p>
            <a:pPr algn="ctr">
              <a:lnSpc>
                <a:spcPct val="90000"/>
              </a:lnSpc>
            </a:pPr>
            <a:r>
              <a:rPr lang="en-US" dirty="0"/>
              <a:t>					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Appointment Set-Up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1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YOUR Legislator(s)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 l="2344" t="20950" r="4688" b="52083"/>
          <a:stretch>
            <a:fillRect/>
          </a:stretch>
        </p:blipFill>
        <p:spPr bwMode="auto">
          <a:xfrm>
            <a:off x="609599" y="1428750"/>
            <a:ext cx="7848601" cy="266699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057400" y="4171950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accent2"/>
                </a:solidFill>
              </a:rPr>
              <a:t>Warning: </a:t>
            </a:r>
            <a:r>
              <a:rPr lang="en-US" sz="1600" dirty="0" smtClean="0">
                <a:solidFill>
                  <a:schemeClr val="accent2"/>
                </a:solidFill>
              </a:rPr>
              <a:t>This website requires your 9-Digit </a:t>
            </a:r>
            <a:r>
              <a:rPr lang="en-US" sz="1600" dirty="0" err="1" smtClean="0">
                <a:solidFill>
                  <a:schemeClr val="accent2"/>
                </a:solidFill>
              </a:rPr>
              <a:t>Zipcode</a:t>
            </a:r>
            <a:r>
              <a:rPr lang="en-US" sz="1600" dirty="0" smtClean="0">
                <a:solidFill>
                  <a:schemeClr val="accent2"/>
                </a:solidFill>
              </a:rPr>
              <a:t>. </a:t>
            </a:r>
          </a:p>
          <a:p>
            <a:pPr algn="ctr"/>
            <a:r>
              <a:rPr lang="en-US" sz="1600" dirty="0" smtClean="0">
                <a:solidFill>
                  <a:schemeClr val="accent2"/>
                </a:solidFill>
              </a:rPr>
              <a:t>To find out your 9-Digit </a:t>
            </a:r>
            <a:r>
              <a:rPr lang="en-US" sz="1600" dirty="0" err="1" smtClean="0">
                <a:solidFill>
                  <a:schemeClr val="accent2"/>
                </a:solidFill>
              </a:rPr>
              <a:t>Zipcode</a:t>
            </a:r>
            <a:r>
              <a:rPr lang="en-US" sz="1600" dirty="0" smtClean="0">
                <a:solidFill>
                  <a:schemeClr val="accent2"/>
                </a:solidFill>
              </a:rPr>
              <a:t> go to </a:t>
            </a:r>
            <a:r>
              <a:rPr lang="en-US" sz="1600" dirty="0" smtClean="0">
                <a:solidFill>
                  <a:schemeClr val="accent4"/>
                </a:solidFill>
              </a:rPr>
              <a:t>http://</a:t>
            </a:r>
            <a:r>
              <a:rPr lang="en-US" sz="1600" u="sng" dirty="0" smtClean="0">
                <a:solidFill>
                  <a:schemeClr val="accent4"/>
                </a:solidFill>
              </a:rPr>
              <a:t>1.usa.gov/1ltSLIp</a:t>
            </a:r>
            <a:endParaRPr lang="en-US" sz="1600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492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67206059"/>
              </p:ext>
            </p:extLst>
          </p:nvPr>
        </p:nvGraphicFramePr>
        <p:xfrm>
          <a:off x="609600" y="1352550"/>
          <a:ext cx="8153400" cy="3733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5486400"/>
              </a:tblGrid>
              <a:tr h="7725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Timeline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Task</a:t>
                      </a:r>
                      <a:endParaRPr lang="en-US" sz="2400" dirty="0"/>
                    </a:p>
                  </a:txBody>
                  <a:tcPr>
                    <a:solidFill>
                      <a:schemeClr val="accent4"/>
                    </a:solidFill>
                  </a:tcPr>
                </a:tc>
              </a:tr>
              <a:tr h="62659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T-4 Weeks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1: </a:t>
                      </a:r>
                      <a:r>
                        <a:rPr lang="en-US" sz="1800" dirty="0" smtClean="0"/>
                        <a:t>Determine Office Scheduling Preference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6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T-3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2:</a:t>
                      </a:r>
                      <a:r>
                        <a:rPr lang="en-US" sz="1800" dirty="0" smtClean="0"/>
                        <a:t> Draft and Send Meeting Request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65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T-2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Step 3:</a:t>
                      </a:r>
                      <a:r>
                        <a:rPr lang="en-US" sz="1800" dirty="0" smtClean="0"/>
                        <a:t> Follow up and Confirm Appointment Details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08151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T-1 Weeks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chemeClr val="accent2"/>
                          </a:solidFill>
                        </a:rPr>
                        <a:t>*Step 4: </a:t>
                      </a:r>
                      <a:r>
                        <a:rPr lang="en-US" sz="1800" dirty="0" smtClean="0"/>
                        <a:t>For Lobby Days-Reschedule Overlapping Appointment Times &amp; Beware of Overlapping Districts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019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descreenPresentation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5000"/>
                <a:satMod val="150000"/>
              </a:schemeClr>
            </a:gs>
            <a:gs pos="35000">
              <a:schemeClr val="phClr">
                <a:shade val="60000"/>
                <a:satMod val="150000"/>
              </a:schemeClr>
            </a:gs>
            <a:gs pos="100000">
              <a:schemeClr val="phClr">
                <a:tint val="97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92F831A-BD16-4DAF-8CAE-F21564186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 presentation</Template>
  <TotalTime>0</TotalTime>
  <Words>940</Words>
  <Application>Microsoft Office PowerPoint</Application>
  <PresentationFormat>On-screen Show (16:9)</PresentationFormat>
  <Paragraphs>189</Paragraphs>
  <Slides>28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Grande</vt:lpstr>
      <vt:lpstr>Tw Cen MT</vt:lpstr>
      <vt:lpstr>Wingdings</vt:lpstr>
      <vt:lpstr>Wingdings 2</vt:lpstr>
      <vt:lpstr>WidescreenPresentation16x9</vt:lpstr>
      <vt:lpstr>Effective Lobby Visits</vt:lpstr>
      <vt:lpstr>Basic Principles</vt:lpstr>
      <vt:lpstr>Agenda</vt:lpstr>
      <vt:lpstr>Civics 101</vt:lpstr>
      <vt:lpstr>The Legislative Process (State)</vt:lpstr>
      <vt:lpstr>The Legislative Process (National)</vt:lpstr>
      <vt:lpstr>Appointment Set-Up</vt:lpstr>
      <vt:lpstr>Who is YOUR Legislator(s)</vt:lpstr>
      <vt:lpstr>Logistics</vt:lpstr>
      <vt:lpstr>Meeting Structure</vt:lpstr>
      <vt:lpstr>IIIR Method</vt:lpstr>
      <vt:lpstr>Pre-Meeting Tasks</vt:lpstr>
      <vt:lpstr>Research Legislator + Political Climate</vt:lpstr>
      <vt:lpstr>PowerPoint Presentation</vt:lpstr>
      <vt:lpstr>Formulate “Ask”</vt:lpstr>
      <vt:lpstr>Assign Roles </vt:lpstr>
      <vt:lpstr>Roles in Context of IIIR</vt:lpstr>
      <vt:lpstr>Put Together Legislator “Goodie-Bag”</vt:lpstr>
      <vt:lpstr>Day of Meeting Tasks</vt:lpstr>
      <vt:lpstr>The Big Day</vt:lpstr>
      <vt:lpstr>Post Meeting Tasks</vt:lpstr>
      <vt:lpstr>Follow Up </vt:lpstr>
      <vt:lpstr>Troubleshooting</vt:lpstr>
      <vt:lpstr>Common Obstacles</vt:lpstr>
      <vt:lpstr>Recap</vt:lpstr>
      <vt:lpstr>Resources</vt:lpstr>
      <vt:lpstr>Stay Involved</vt:lpstr>
      <vt:lpstr>Contact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2015-02-11T01:57:59Z</dcterms:created>
  <dcterms:modified xsi:type="dcterms:W3CDTF">2015-02-17T15:56:36Z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TC101769309990</vt:lpwstr>
  </property>
</Properties>
</file>