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20.xml" ContentType="application/vnd.openxmlformats-officedocument.drawingml.chart+xml"/>
  <Override PartName="/ppt/theme/themeOverride6.xml" ContentType="application/vnd.openxmlformats-officedocument.themeOverride+xml"/>
  <Override PartName="/ppt/charts/chart2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22.xml" ContentType="application/vnd.openxmlformats-officedocument.drawingml.chart+xml"/>
  <Override PartName="/ppt/theme/themeOverride7.xml" ContentType="application/vnd.openxmlformats-officedocument.themeOverride+xml"/>
  <Override PartName="/ppt/charts/chart2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theme/themeOverride9.xml" ContentType="application/vnd.openxmlformats-officedocument.themeOverride+xml"/>
  <Override PartName="/ppt/charts/chart28.xml" ContentType="application/vnd.openxmlformats-officedocument.drawingml.chart+xml"/>
  <Override PartName="/ppt/theme/themeOverride10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30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theme/themeOverride11.xml" ContentType="application/vnd.openxmlformats-officedocument.themeOverr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theme/themeOverride12.xml" ContentType="application/vnd.openxmlformats-officedocument.themeOverride+xml"/>
  <Override PartName="/ppt/charts/chart42.xml" ContentType="application/vnd.openxmlformats-officedocument.drawingml.chart+xml"/>
  <Override PartName="/ppt/theme/themeOverride13.xml" ContentType="application/vnd.openxmlformats-officedocument.themeOverride+xml"/>
  <Override PartName="/ppt/charts/chart43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44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45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46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theme/themeOverride14.xml" ContentType="application/vnd.openxmlformats-officedocument.themeOverride+xml"/>
  <Override PartName="/ppt/charts/chart49.xml" ContentType="application/vnd.openxmlformats-officedocument.drawingml.chart+xml"/>
  <Override PartName="/ppt/theme/themeOverride15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0.xml" ContentType="application/vnd.openxmlformats-officedocument.drawingml.chart+xml"/>
  <Override PartName="/ppt/drawings/drawing1.xml" ContentType="application/vnd.openxmlformats-officedocument.drawingml.chartshapes+xml"/>
  <Override PartName="/ppt/charts/chart5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theme/themeOverride16.xml" ContentType="application/vnd.openxmlformats-officedocument.themeOverride+xml"/>
  <Override PartName="/ppt/charts/chart54.xml" ContentType="application/vnd.openxmlformats-officedocument.drawingml.chart+xml"/>
  <Override PartName="/ppt/theme/themeOverride17.xml" ContentType="application/vnd.openxmlformats-officedocument.themeOverr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6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6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6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65.xml" ContentType="application/vnd.openxmlformats-officedocument.drawingml.chart+xml"/>
  <Override PartName="/ppt/drawings/drawing2.xml" ContentType="application/vnd.openxmlformats-officedocument.drawingml.chartshapes+xml"/>
  <Override PartName="/ppt/charts/chart6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theme/themeOverride18.xml" ContentType="application/vnd.openxmlformats-officedocument.themeOverride+xml"/>
  <Override PartName="/ppt/charts/chart70.xml" ContentType="application/vnd.openxmlformats-officedocument.drawingml.chart+xml"/>
  <Override PartName="/ppt/theme/themeOverride19.xml" ContentType="application/vnd.openxmlformats-officedocument.themeOverride+xml"/>
  <Override PartName="/ppt/charts/chart71.xml" ContentType="application/vnd.openxmlformats-officedocument.drawingml.chart+xml"/>
  <Override PartName="/ppt/theme/themeOverride20.xml" ContentType="application/vnd.openxmlformats-officedocument.themeOverride+xml"/>
  <Override PartName="/ppt/charts/chart72.xml" ContentType="application/vnd.openxmlformats-officedocument.drawingml.chart+xml"/>
  <Override PartName="/ppt/theme/themeOverride21.xml" ContentType="application/vnd.openxmlformats-officedocument.themeOverride+xml"/>
  <Override PartName="/ppt/charts/chart73.xml" ContentType="application/vnd.openxmlformats-officedocument.drawingml.chart+xml"/>
  <Override PartName="/ppt/theme/themeOverride22.xml" ContentType="application/vnd.openxmlformats-officedocument.themeOverride+xml"/>
  <Override PartName="/ppt/charts/chart74.xml" ContentType="application/vnd.openxmlformats-officedocument.drawingml.chart+xml"/>
  <Override PartName="/ppt/theme/themeOverride23.xml" ContentType="application/vnd.openxmlformats-officedocument.themeOverride+xml"/>
  <Override PartName="/ppt/charts/chart75.xml" ContentType="application/vnd.openxmlformats-officedocument.drawingml.chart+xml"/>
  <Override PartName="/ppt/theme/themeOverride24.xml" ContentType="application/vnd.openxmlformats-officedocument.themeOverride+xml"/>
  <Override PartName="/ppt/charts/chart76.xml" ContentType="application/vnd.openxmlformats-officedocument.drawingml.chart+xml"/>
  <Override PartName="/ppt/theme/themeOverride25.xml" ContentType="application/vnd.openxmlformats-officedocument.themeOverride+xml"/>
  <Override PartName="/ppt/charts/chart77.xml" ContentType="application/vnd.openxmlformats-officedocument.drawingml.chart+xml"/>
  <Override PartName="/ppt/theme/themeOverride2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7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80.xml" ContentType="application/vnd.openxmlformats-officedocument.drawingml.chart+xml"/>
  <Override PartName="/ppt/theme/themeOverride27.xml" ContentType="application/vnd.openxmlformats-officedocument.themeOverride+xml"/>
  <Override PartName="/ppt/charts/chart81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82.xml" ContentType="application/vnd.openxmlformats-officedocument.drawingml.chart+xml"/>
  <Override PartName="/ppt/theme/themeOverride28.xml" ContentType="application/vnd.openxmlformats-officedocument.themeOverride+xml"/>
  <Override PartName="/ppt/charts/chart83.xml" ContentType="application/vnd.openxmlformats-officedocument.drawingml.chart+xml"/>
  <Override PartName="/ppt/theme/themeOverride29.xml" ContentType="application/vnd.openxmlformats-officedocument.themeOverride+xml"/>
  <Override PartName="/ppt/charts/chart84.xml" ContentType="application/vnd.openxmlformats-officedocument.drawingml.chart+xml"/>
  <Override PartName="/ppt/theme/themeOverride30.xml" ContentType="application/vnd.openxmlformats-officedocument.themeOverride+xml"/>
  <Override PartName="/ppt/charts/chart85.xml" ContentType="application/vnd.openxmlformats-officedocument.drawingml.chart+xml"/>
  <Override PartName="/ppt/theme/themeOverride31.xml" ContentType="application/vnd.openxmlformats-officedocument.themeOverride+xml"/>
  <Override PartName="/ppt/charts/chart86.xml" ContentType="application/vnd.openxmlformats-officedocument.drawingml.chart+xml"/>
  <Override PartName="/ppt/theme/themeOverride3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theme/themeOverride33.xml" ContentType="application/vnd.openxmlformats-officedocument.themeOverride+xml"/>
  <Override PartName="/ppt/charts/chart90.xml" ContentType="application/vnd.openxmlformats-officedocument.drawingml.chart+xml"/>
  <Override PartName="/ppt/theme/themeOverride34.xml" ContentType="application/vnd.openxmlformats-officedocument.themeOverride+xml"/>
  <Override PartName="/ppt/charts/chart91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709" r:id="rId1"/>
  </p:sldMasterIdLst>
  <p:notesMasterIdLst>
    <p:notesMasterId r:id="rId138"/>
  </p:notesMasterIdLst>
  <p:sldIdLst>
    <p:sldId id="2045" r:id="rId2"/>
    <p:sldId id="2181" r:id="rId3"/>
    <p:sldId id="2182" r:id="rId4"/>
    <p:sldId id="2048" r:id="rId5"/>
    <p:sldId id="2183" r:id="rId6"/>
    <p:sldId id="2184" r:id="rId7"/>
    <p:sldId id="2185" r:id="rId8"/>
    <p:sldId id="2186" r:id="rId9"/>
    <p:sldId id="2187" r:id="rId10"/>
    <p:sldId id="2188" r:id="rId11"/>
    <p:sldId id="2189" r:id="rId12"/>
    <p:sldId id="2190" r:id="rId13"/>
    <p:sldId id="2191" r:id="rId14"/>
    <p:sldId id="2192" r:id="rId15"/>
    <p:sldId id="2193" r:id="rId16"/>
    <p:sldId id="2194" r:id="rId17"/>
    <p:sldId id="2195" r:id="rId18"/>
    <p:sldId id="2062" r:id="rId19"/>
    <p:sldId id="2196" r:id="rId20"/>
    <p:sldId id="2197" r:id="rId21"/>
    <p:sldId id="2065" r:id="rId22"/>
    <p:sldId id="2198" r:id="rId23"/>
    <p:sldId id="2199" r:id="rId24"/>
    <p:sldId id="2200" r:id="rId25"/>
    <p:sldId id="2201" r:id="rId26"/>
    <p:sldId id="2202" r:id="rId27"/>
    <p:sldId id="2203" r:id="rId28"/>
    <p:sldId id="2204" r:id="rId29"/>
    <p:sldId id="2205" r:id="rId30"/>
    <p:sldId id="2206" r:id="rId31"/>
    <p:sldId id="2207" r:id="rId32"/>
    <p:sldId id="2208" r:id="rId33"/>
    <p:sldId id="2209" r:id="rId34"/>
    <p:sldId id="2210" r:id="rId35"/>
    <p:sldId id="2079" r:id="rId36"/>
    <p:sldId id="2211" r:id="rId37"/>
    <p:sldId id="2212" r:id="rId38"/>
    <p:sldId id="2082" r:id="rId39"/>
    <p:sldId id="2213" r:id="rId40"/>
    <p:sldId id="2214" r:id="rId41"/>
    <p:sldId id="2215" r:id="rId42"/>
    <p:sldId id="2216" r:id="rId43"/>
    <p:sldId id="2217" r:id="rId44"/>
    <p:sldId id="2218" r:id="rId45"/>
    <p:sldId id="2219" r:id="rId46"/>
    <p:sldId id="2220" r:id="rId47"/>
    <p:sldId id="2221" r:id="rId48"/>
    <p:sldId id="2222" r:id="rId49"/>
    <p:sldId id="2223" r:id="rId50"/>
    <p:sldId id="2224" r:id="rId51"/>
    <p:sldId id="2225" r:id="rId52"/>
    <p:sldId id="2226" r:id="rId53"/>
    <p:sldId id="2227" r:id="rId54"/>
    <p:sldId id="2228" r:id="rId55"/>
    <p:sldId id="2229" r:id="rId56"/>
    <p:sldId id="2100" r:id="rId57"/>
    <p:sldId id="2230" r:id="rId58"/>
    <p:sldId id="2231" r:id="rId59"/>
    <p:sldId id="2232" r:id="rId60"/>
    <p:sldId id="2233" r:id="rId61"/>
    <p:sldId id="2234" r:id="rId62"/>
    <p:sldId id="2235" r:id="rId63"/>
    <p:sldId id="2236" r:id="rId64"/>
    <p:sldId id="2237" r:id="rId65"/>
    <p:sldId id="2238" r:id="rId66"/>
    <p:sldId id="2239" r:id="rId67"/>
    <p:sldId id="2240" r:id="rId68"/>
    <p:sldId id="2241" r:id="rId69"/>
    <p:sldId id="2242" r:id="rId70"/>
    <p:sldId id="2243" r:id="rId71"/>
    <p:sldId id="2244" r:id="rId72"/>
    <p:sldId id="2245" r:id="rId73"/>
    <p:sldId id="2246" r:id="rId74"/>
    <p:sldId id="2247" r:id="rId75"/>
    <p:sldId id="2248" r:id="rId76"/>
    <p:sldId id="2249" r:id="rId77"/>
    <p:sldId id="2250" r:id="rId78"/>
    <p:sldId id="2251" r:id="rId79"/>
    <p:sldId id="2252" r:id="rId80"/>
    <p:sldId id="2124" r:id="rId81"/>
    <p:sldId id="2253" r:id="rId82"/>
    <p:sldId id="2254" r:id="rId83"/>
    <p:sldId id="2255" r:id="rId84"/>
    <p:sldId id="2256" r:id="rId85"/>
    <p:sldId id="2257" r:id="rId86"/>
    <p:sldId id="2258" r:id="rId87"/>
    <p:sldId id="2259" r:id="rId88"/>
    <p:sldId id="2260" r:id="rId89"/>
    <p:sldId id="2261" r:id="rId90"/>
    <p:sldId id="2262" r:id="rId91"/>
    <p:sldId id="2263" r:id="rId92"/>
    <p:sldId id="2264" r:id="rId93"/>
    <p:sldId id="2265" r:id="rId94"/>
    <p:sldId id="2266" r:id="rId95"/>
    <p:sldId id="2267" r:id="rId96"/>
    <p:sldId id="2268" r:id="rId97"/>
    <p:sldId id="2269" r:id="rId98"/>
    <p:sldId id="2270" r:id="rId99"/>
    <p:sldId id="2271" r:id="rId100"/>
    <p:sldId id="2272" r:id="rId101"/>
    <p:sldId id="2273" r:id="rId102"/>
    <p:sldId id="2274" r:id="rId103"/>
    <p:sldId id="2275" r:id="rId104"/>
    <p:sldId id="2276" r:id="rId105"/>
    <p:sldId id="2277" r:id="rId106"/>
    <p:sldId id="2278" r:id="rId107"/>
    <p:sldId id="2279" r:id="rId108"/>
    <p:sldId id="2280" r:id="rId109"/>
    <p:sldId id="2281" r:id="rId110"/>
    <p:sldId id="2282" r:id="rId111"/>
    <p:sldId id="2283" r:id="rId112"/>
    <p:sldId id="2284" r:id="rId113"/>
    <p:sldId id="2285" r:id="rId114"/>
    <p:sldId id="2286" r:id="rId115"/>
    <p:sldId id="2287" r:id="rId116"/>
    <p:sldId id="2288" r:id="rId117"/>
    <p:sldId id="2289" r:id="rId118"/>
    <p:sldId id="2290" r:id="rId119"/>
    <p:sldId id="2291" r:id="rId120"/>
    <p:sldId id="2292" r:id="rId121"/>
    <p:sldId id="2293" r:id="rId122"/>
    <p:sldId id="2294" r:id="rId123"/>
    <p:sldId id="2295" r:id="rId124"/>
    <p:sldId id="2296" r:id="rId125"/>
    <p:sldId id="2297" r:id="rId126"/>
    <p:sldId id="2298" r:id="rId127"/>
    <p:sldId id="2299" r:id="rId128"/>
    <p:sldId id="2300" r:id="rId129"/>
    <p:sldId id="2301" r:id="rId130"/>
    <p:sldId id="2302" r:id="rId131"/>
    <p:sldId id="2303" r:id="rId132"/>
    <p:sldId id="2304" r:id="rId133"/>
    <p:sldId id="2305" r:id="rId134"/>
    <p:sldId id="2306" r:id="rId135"/>
    <p:sldId id="2307" r:id="rId136"/>
    <p:sldId id="2308" r:id="rId1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684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5625" indent="31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000099"/>
    <a:srgbClr val="0000FF"/>
    <a:srgbClr val="0000CC"/>
    <a:srgbClr val="FFFF6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602" autoAdjust="0"/>
    <p:restoredTop sz="96956" autoAdjust="0"/>
  </p:normalViewPr>
  <p:slideViewPr>
    <p:cSldViewPr snapToGrid="0">
      <p:cViewPr varScale="1">
        <p:scale>
          <a:sx n="88" d="100"/>
          <a:sy n="88" d="100"/>
        </p:scale>
        <p:origin x="200" y="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8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notesMaster" Target="notesMasters/notesMaster1.xml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microsoft.com/office/2011/relationships/chartStyle" Target="style8.xml"/><Relationship Id="rId2" Type="http://schemas.microsoft.com/office/2011/relationships/chartColorStyle" Target="colors8.xml"/><Relationship Id="rId3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microsoft.com/office/2011/relationships/chartStyle" Target="style9.xml"/><Relationship Id="rId2" Type="http://schemas.microsoft.com/office/2011/relationships/chartColorStyle" Target="colors9.xml"/><Relationship Id="rId3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microsoft.com/office/2011/relationships/chartStyle" Target="style10.xml"/><Relationship Id="rId2" Type="http://schemas.microsoft.com/office/2011/relationships/chartColorStyle" Target="colors10.xml"/><Relationship Id="rId3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microsoft.com/office/2011/relationships/chartStyle" Target="style11.xml"/><Relationship Id="rId2" Type="http://schemas.microsoft.com/office/2011/relationships/chartColorStyle" Target="colors11.xml"/><Relationship Id="rId3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microsoft.com/office/2011/relationships/chartStyle" Target="style12.xml"/><Relationship Id="rId2" Type="http://schemas.microsoft.com/office/2011/relationships/chartColorStyle" Target="colors12.xml"/><Relationship Id="rId3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microsoft.com/office/2011/relationships/chartStyle" Target="style13.xml"/><Relationship Id="rId2" Type="http://schemas.microsoft.com/office/2011/relationships/chartColorStyle" Target="colors13.xml"/><Relationship Id="rId3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microsoft.com/office/2011/relationships/chartStyle" Target="style14.xml"/><Relationship Id="rId2" Type="http://schemas.microsoft.com/office/2011/relationships/chartColorStyle" Target="colors14.xml"/><Relationship Id="rId3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microsoft.com/office/2011/relationships/chartStyle" Target="style15.xml"/><Relationship Id="rId2" Type="http://schemas.microsoft.com/office/2011/relationships/chartColorStyle" Target="colors15.xml"/><Relationship Id="rId3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microsoft.com/office/2011/relationships/chartStyle" Target="style16.xml"/><Relationship Id="rId2" Type="http://schemas.microsoft.com/office/2011/relationships/chartColorStyle" Target="colors16.xml"/><Relationship Id="rId3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microsoft.com/office/2011/relationships/chartStyle" Target="style17.xml"/><Relationship Id="rId2" Type="http://schemas.microsoft.com/office/2011/relationships/chartColorStyle" Target="colors17.xml"/><Relationship Id="rId3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microsoft.com/office/2011/relationships/chartStyle" Target="style18.xml"/><Relationship Id="rId2" Type="http://schemas.microsoft.com/office/2011/relationships/chartColorStyle" Target="colors18.xml"/><Relationship Id="rId3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Relationship Id="rId2" Type="http://schemas.openxmlformats.org/officeDocument/2006/relationships/chartUserShapes" Target="../drawings/drawing1.xml"/></Relationships>
</file>

<file path=ppt/charts/_rels/chart51.xml.rels><?xml version="1.0" encoding="UTF-8" standalone="yes"?>
<Relationships xmlns="http://schemas.openxmlformats.org/package/2006/relationships"><Relationship Id="rId1" Type="http://schemas.microsoft.com/office/2011/relationships/chartStyle" Target="style19.xml"/><Relationship Id="rId2" Type="http://schemas.microsoft.com/office/2011/relationships/chartColorStyle" Target="colors19.xml"/><Relationship Id="rId3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microsoft.com/office/2011/relationships/chartStyle" Target="style20.xml"/><Relationship Id="rId2" Type="http://schemas.microsoft.com/office/2011/relationships/chartColorStyle" Target="colors20.xml"/><Relationship Id="rId3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microsoft.com/office/2011/relationships/chartStyle" Target="style21.xml"/><Relationship Id="rId2" Type="http://schemas.microsoft.com/office/2011/relationships/chartColorStyle" Target="colors21.xml"/><Relationship Id="rId3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microsoft.com/office/2011/relationships/chartStyle" Target="style22.xml"/><Relationship Id="rId2" Type="http://schemas.microsoft.com/office/2011/relationships/chartColorStyle" Target="colors22.xml"/><Relationship Id="rId3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microsoft.com/office/2011/relationships/chartStyle" Target="style23.xml"/><Relationship Id="rId2" Type="http://schemas.microsoft.com/office/2011/relationships/chartColorStyle" Target="colors23.xml"/><Relationship Id="rId3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microsoft.com/office/2011/relationships/chartStyle" Target="style24.xml"/><Relationship Id="rId2" Type="http://schemas.microsoft.com/office/2011/relationships/chartColorStyle" Target="colors24.xml"/><Relationship Id="rId3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Relationship Id="rId2" Type="http://schemas.openxmlformats.org/officeDocument/2006/relationships/chartUserShapes" Target="../drawings/drawing2.xml"/></Relationships>
</file>

<file path=ppt/charts/_rels/chart66.xml.rels><?xml version="1.0" encoding="UTF-8" standalone="yes"?>
<Relationships xmlns="http://schemas.openxmlformats.org/package/2006/relationships"><Relationship Id="rId1" Type="http://schemas.microsoft.com/office/2011/relationships/chartStyle" Target="style25.xml"/><Relationship Id="rId2" Type="http://schemas.microsoft.com/office/2011/relationships/chartColorStyle" Target="colors25.xml"/><Relationship Id="rId3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microsoft.com/office/2011/relationships/chartStyle" Target="style26.xml"/><Relationship Id="rId2" Type="http://schemas.microsoft.com/office/2011/relationships/chartColorStyle" Target="colors26.xml"/><Relationship Id="rId3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microsoft.com/office/2011/relationships/chartStyle" Target="style27.xml"/><Relationship Id="rId2" Type="http://schemas.microsoft.com/office/2011/relationships/chartColorStyle" Target="colors27.xml"/><Relationship Id="rId3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package" Target="../embeddings/Microsoft_Excel_Worksheet8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microsoft.com/office/2011/relationships/chartStyle" Target="style28.xml"/><Relationship Id="rId2" Type="http://schemas.microsoft.com/office/2011/relationships/chartColorStyle" Target="colors28.xml"/><Relationship Id="rId3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Relationship Id="rId2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package" Target="../embeddings/Microsoft_Excel_Worksheet8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package" Target="../embeddings/Microsoft_Excel_Worksheet90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6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7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8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79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1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2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3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4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85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  <a:effectLst/>
            </c:spPr>
          </c:dPt>
          <c:cat>
            <c:numRef>
              <c:f>Sheet1!$A$2:$A$87</c:f>
              <c:numCache>
                <c:formatCode>0</c:formatCode>
                <c:ptCount val="86"/>
                <c:pt idx="0">
                  <c:v>1940.0</c:v>
                </c:pt>
                <c:pt idx="1">
                  <c:v>1941.0</c:v>
                </c:pt>
                <c:pt idx="2">
                  <c:v>1942.0</c:v>
                </c:pt>
                <c:pt idx="3">
                  <c:v>1943.0</c:v>
                </c:pt>
                <c:pt idx="4">
                  <c:v>1944.0</c:v>
                </c:pt>
                <c:pt idx="5">
                  <c:v>1945.0</c:v>
                </c:pt>
                <c:pt idx="6">
                  <c:v>1946.0</c:v>
                </c:pt>
                <c:pt idx="7">
                  <c:v>1947.0</c:v>
                </c:pt>
                <c:pt idx="8">
                  <c:v>1948.0</c:v>
                </c:pt>
                <c:pt idx="9">
                  <c:v>1949.0</c:v>
                </c:pt>
                <c:pt idx="10">
                  <c:v>1950.0</c:v>
                </c:pt>
                <c:pt idx="11">
                  <c:v>1951.0</c:v>
                </c:pt>
                <c:pt idx="12">
                  <c:v>1952.0</c:v>
                </c:pt>
                <c:pt idx="13">
                  <c:v>1953.0</c:v>
                </c:pt>
                <c:pt idx="14">
                  <c:v>1954.0</c:v>
                </c:pt>
                <c:pt idx="15">
                  <c:v>1955.0</c:v>
                </c:pt>
                <c:pt idx="16">
                  <c:v>1956.0</c:v>
                </c:pt>
                <c:pt idx="17">
                  <c:v>1957.0</c:v>
                </c:pt>
                <c:pt idx="18">
                  <c:v>1958.0</c:v>
                </c:pt>
                <c:pt idx="19">
                  <c:v>1959.0</c:v>
                </c:pt>
                <c:pt idx="20">
                  <c:v>1960.0</c:v>
                </c:pt>
                <c:pt idx="21">
                  <c:v>1961.0</c:v>
                </c:pt>
                <c:pt idx="22">
                  <c:v>1962.0</c:v>
                </c:pt>
                <c:pt idx="23">
                  <c:v>1963.0</c:v>
                </c:pt>
                <c:pt idx="24">
                  <c:v>1964.0</c:v>
                </c:pt>
                <c:pt idx="25">
                  <c:v>1965.0</c:v>
                </c:pt>
                <c:pt idx="26">
                  <c:v>1966.0</c:v>
                </c:pt>
                <c:pt idx="27">
                  <c:v>1967.0</c:v>
                </c:pt>
                <c:pt idx="28">
                  <c:v>1968.0</c:v>
                </c:pt>
                <c:pt idx="29">
                  <c:v>1969.0</c:v>
                </c:pt>
                <c:pt idx="30">
                  <c:v>1970.0</c:v>
                </c:pt>
                <c:pt idx="31">
                  <c:v>1971.0</c:v>
                </c:pt>
                <c:pt idx="32">
                  <c:v>1972.0</c:v>
                </c:pt>
                <c:pt idx="33">
                  <c:v>1973.0</c:v>
                </c:pt>
                <c:pt idx="34">
                  <c:v>1974.0</c:v>
                </c:pt>
                <c:pt idx="35">
                  <c:v>1975.0</c:v>
                </c:pt>
                <c:pt idx="36">
                  <c:v>1976.0</c:v>
                </c:pt>
                <c:pt idx="37">
                  <c:v>1977.0</c:v>
                </c:pt>
                <c:pt idx="38">
                  <c:v>1978.0</c:v>
                </c:pt>
                <c:pt idx="39">
                  <c:v>1979.0</c:v>
                </c:pt>
                <c:pt idx="40">
                  <c:v>1980.0</c:v>
                </c:pt>
                <c:pt idx="41">
                  <c:v>1981.0</c:v>
                </c:pt>
                <c:pt idx="42">
                  <c:v>1982.0</c:v>
                </c:pt>
                <c:pt idx="43">
                  <c:v>1983.0</c:v>
                </c:pt>
                <c:pt idx="44">
                  <c:v>1984.0</c:v>
                </c:pt>
                <c:pt idx="45">
                  <c:v>1985.0</c:v>
                </c:pt>
                <c:pt idx="46">
                  <c:v>1986.0</c:v>
                </c:pt>
                <c:pt idx="47">
                  <c:v>1987.0</c:v>
                </c:pt>
                <c:pt idx="48">
                  <c:v>1988.0</c:v>
                </c:pt>
                <c:pt idx="49">
                  <c:v>1989.0</c:v>
                </c:pt>
                <c:pt idx="50">
                  <c:v>1990.0</c:v>
                </c:pt>
                <c:pt idx="51">
                  <c:v>1991.0</c:v>
                </c:pt>
                <c:pt idx="52">
                  <c:v>1992.0</c:v>
                </c:pt>
                <c:pt idx="53">
                  <c:v>1993.0</c:v>
                </c:pt>
                <c:pt idx="54">
                  <c:v>1994.0</c:v>
                </c:pt>
                <c:pt idx="55">
                  <c:v>1995.0</c:v>
                </c:pt>
                <c:pt idx="56">
                  <c:v>1996.0</c:v>
                </c:pt>
                <c:pt idx="57">
                  <c:v>1997.0</c:v>
                </c:pt>
                <c:pt idx="58">
                  <c:v>1998.0</c:v>
                </c:pt>
                <c:pt idx="59">
                  <c:v>1999.0</c:v>
                </c:pt>
                <c:pt idx="60">
                  <c:v>2000.0</c:v>
                </c:pt>
                <c:pt idx="61">
                  <c:v>2001.0</c:v>
                </c:pt>
                <c:pt idx="62">
                  <c:v>2002.0</c:v>
                </c:pt>
                <c:pt idx="63">
                  <c:v>2003.0</c:v>
                </c:pt>
                <c:pt idx="64">
                  <c:v>2004.0</c:v>
                </c:pt>
                <c:pt idx="65">
                  <c:v>2005.0</c:v>
                </c:pt>
                <c:pt idx="66">
                  <c:v>2006.0</c:v>
                </c:pt>
                <c:pt idx="67">
                  <c:v>2007.0</c:v>
                </c:pt>
                <c:pt idx="68">
                  <c:v>2008.0</c:v>
                </c:pt>
                <c:pt idx="69">
                  <c:v>2009.0</c:v>
                </c:pt>
                <c:pt idx="70">
                  <c:v>2010.0</c:v>
                </c:pt>
                <c:pt idx="71">
                  <c:v>2011.0</c:v>
                </c:pt>
                <c:pt idx="72">
                  <c:v>2012.0</c:v>
                </c:pt>
                <c:pt idx="73">
                  <c:v>2013.0</c:v>
                </c:pt>
                <c:pt idx="74">
                  <c:v>2014.0</c:v>
                </c:pt>
                <c:pt idx="75">
                  <c:v>2015.0</c:v>
                </c:pt>
                <c:pt idx="76">
                  <c:v>2016.0</c:v>
                </c:pt>
                <c:pt idx="77">
                  <c:v>2017.0</c:v>
                </c:pt>
                <c:pt idx="78">
                  <c:v>2018.0</c:v>
                </c:pt>
                <c:pt idx="79">
                  <c:v>2019.0</c:v>
                </c:pt>
                <c:pt idx="80">
                  <c:v>2020.0</c:v>
                </c:pt>
                <c:pt idx="81">
                  <c:v>2021.0</c:v>
                </c:pt>
                <c:pt idx="82">
                  <c:v>2022.0</c:v>
                </c:pt>
                <c:pt idx="83">
                  <c:v>2023.0</c:v>
                </c:pt>
                <c:pt idx="84">
                  <c:v>2024.0</c:v>
                </c:pt>
                <c:pt idx="85">
                  <c:v>2025.0</c:v>
                </c:pt>
              </c:numCache>
            </c:numRef>
          </c:cat>
          <c:val>
            <c:numRef>
              <c:f>Sheet1!$B$2:$B$87</c:f>
              <c:numCache>
                <c:formatCode>General</c:formatCode>
                <c:ptCount val="86"/>
                <c:pt idx="0">
                  <c:v>97.38029</c:v>
                </c:pt>
                <c:pt idx="1">
                  <c:v>94.03497</c:v>
                </c:pt>
                <c:pt idx="2">
                  <c:v>90.77195</c:v>
                </c:pt>
                <c:pt idx="3">
                  <c:v>84.31942</c:v>
                </c:pt>
                <c:pt idx="4">
                  <c:v>79.53551</c:v>
                </c:pt>
                <c:pt idx="5">
                  <c:v>77.92727</c:v>
                </c:pt>
                <c:pt idx="6">
                  <c:v>78.55391</c:v>
                </c:pt>
                <c:pt idx="7">
                  <c:v>73.42077</c:v>
                </c:pt>
                <c:pt idx="8">
                  <c:v>68.68092999999998</c:v>
                </c:pt>
                <c:pt idx="9">
                  <c:v>66.52764</c:v>
                </c:pt>
                <c:pt idx="10">
                  <c:v>60.05635</c:v>
                </c:pt>
                <c:pt idx="11">
                  <c:v>58.0</c:v>
                </c:pt>
                <c:pt idx="12">
                  <c:v>56.0</c:v>
                </c:pt>
                <c:pt idx="13">
                  <c:v>54.0</c:v>
                </c:pt>
                <c:pt idx="14">
                  <c:v>52.0</c:v>
                </c:pt>
                <c:pt idx="15">
                  <c:v>49.70031</c:v>
                </c:pt>
                <c:pt idx="16">
                  <c:v>49.0</c:v>
                </c:pt>
                <c:pt idx="17">
                  <c:v>48.0</c:v>
                </c:pt>
                <c:pt idx="18">
                  <c:v>47.0</c:v>
                </c:pt>
                <c:pt idx="19">
                  <c:v>46.0</c:v>
                </c:pt>
                <c:pt idx="20">
                  <c:v>45.39944</c:v>
                </c:pt>
                <c:pt idx="21">
                  <c:v>45.1571</c:v>
                </c:pt>
                <c:pt idx="22">
                  <c:v>44.28731</c:v>
                </c:pt>
                <c:pt idx="23">
                  <c:v>43.23962</c:v>
                </c:pt>
                <c:pt idx="24">
                  <c:v>43.1156</c:v>
                </c:pt>
                <c:pt idx="25">
                  <c:v>43.16782</c:v>
                </c:pt>
                <c:pt idx="26">
                  <c:v>41.62975</c:v>
                </c:pt>
                <c:pt idx="27">
                  <c:v>25.62083</c:v>
                </c:pt>
                <c:pt idx="28">
                  <c:v>23.82573</c:v>
                </c:pt>
                <c:pt idx="29">
                  <c:v>23.0</c:v>
                </c:pt>
                <c:pt idx="30">
                  <c:v>22.0</c:v>
                </c:pt>
                <c:pt idx="31">
                  <c:v>21.0</c:v>
                </c:pt>
                <c:pt idx="32">
                  <c:v>20.0</c:v>
                </c:pt>
                <c:pt idx="33">
                  <c:v>19.0</c:v>
                </c:pt>
                <c:pt idx="34">
                  <c:v>18.5</c:v>
                </c:pt>
                <c:pt idx="35">
                  <c:v>18.27727</c:v>
                </c:pt>
                <c:pt idx="36">
                  <c:v>18.93003</c:v>
                </c:pt>
                <c:pt idx="37">
                  <c:v>19.41961</c:v>
                </c:pt>
                <c:pt idx="38">
                  <c:v>19.82758</c:v>
                </c:pt>
                <c:pt idx="39">
                  <c:v>19.94997</c:v>
                </c:pt>
                <c:pt idx="40">
                  <c:v>20.0726</c:v>
                </c:pt>
                <c:pt idx="41">
                  <c:v>22.15303</c:v>
                </c:pt>
                <c:pt idx="42">
                  <c:v>23.59727</c:v>
                </c:pt>
                <c:pt idx="43">
                  <c:v>24.97622</c:v>
                </c:pt>
                <c:pt idx="44">
                  <c:v>26.06143</c:v>
                </c:pt>
                <c:pt idx="45">
                  <c:v>26.5918</c:v>
                </c:pt>
                <c:pt idx="46">
                  <c:v>26.7142</c:v>
                </c:pt>
                <c:pt idx="47">
                  <c:v>25.31566</c:v>
                </c:pt>
                <c:pt idx="48">
                  <c:v>26.66523</c:v>
                </c:pt>
                <c:pt idx="49">
                  <c:v>27.24048</c:v>
                </c:pt>
                <c:pt idx="50">
                  <c:v>28.32896</c:v>
                </c:pt>
                <c:pt idx="51">
                  <c:v>28.88462</c:v>
                </c:pt>
                <c:pt idx="52">
                  <c:v>30.51652</c:v>
                </c:pt>
                <c:pt idx="53">
                  <c:v>32.3932</c:v>
                </c:pt>
                <c:pt idx="54">
                  <c:v>32.3932</c:v>
                </c:pt>
                <c:pt idx="55">
                  <c:v>33.12755</c:v>
                </c:pt>
                <c:pt idx="56">
                  <c:v>33.2384</c:v>
                </c:pt>
                <c:pt idx="57">
                  <c:v>34.7412</c:v>
                </c:pt>
                <c:pt idx="58">
                  <c:v>35.5368</c:v>
                </c:pt>
                <c:pt idx="59">
                  <c:v>34.27003</c:v>
                </c:pt>
                <c:pt idx="60">
                  <c:v>33.96858</c:v>
                </c:pt>
                <c:pt idx="61">
                  <c:v>35.15403</c:v>
                </c:pt>
                <c:pt idx="62">
                  <c:v>37.1448</c:v>
                </c:pt>
                <c:pt idx="63">
                  <c:v>38.36914</c:v>
                </c:pt>
                <c:pt idx="64">
                  <c:v>38.45223</c:v>
                </c:pt>
                <c:pt idx="65">
                  <c:v>39.61646</c:v>
                </c:pt>
                <c:pt idx="66">
                  <c:v>41.54358</c:v>
                </c:pt>
                <c:pt idx="67">
                  <c:v>40.36079</c:v>
                </c:pt>
                <c:pt idx="68">
                  <c:v>40.96456</c:v>
                </c:pt>
                <c:pt idx="69">
                  <c:v>44.79582</c:v>
                </c:pt>
                <c:pt idx="70">
                  <c:v>44.2</c:v>
                </c:pt>
                <c:pt idx="71">
                  <c:v>42.97389</c:v>
                </c:pt>
                <c:pt idx="72">
                  <c:v>42.432</c:v>
                </c:pt>
                <c:pt idx="73">
                  <c:v>41.95</c:v>
                </c:pt>
                <c:pt idx="74">
                  <c:v>32.97</c:v>
                </c:pt>
                <c:pt idx="75">
                  <c:v>30.0</c:v>
                </c:pt>
                <c:pt idx="76">
                  <c:v>29.0</c:v>
                </c:pt>
                <c:pt idx="77">
                  <c:v>27.0</c:v>
                </c:pt>
                <c:pt idx="78">
                  <c:v>27.0</c:v>
                </c:pt>
                <c:pt idx="79">
                  <c:v>26.0</c:v>
                </c:pt>
                <c:pt idx="80">
                  <c:v>26.0</c:v>
                </c:pt>
                <c:pt idx="81">
                  <c:v>26.0</c:v>
                </c:pt>
                <c:pt idx="82">
                  <c:v>26.0</c:v>
                </c:pt>
                <c:pt idx="83">
                  <c:v>27.0</c:v>
                </c:pt>
                <c:pt idx="84">
                  <c:v>27.0</c:v>
                </c:pt>
                <c:pt idx="85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068668064"/>
        <c:axId val="2068670240"/>
      </c:barChart>
      <c:catAx>
        <c:axId val="206866806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867024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2068670240"/>
        <c:scaling>
          <c:orientation val="minMax"/>
          <c:max val="10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8668064"/>
        <c:crosses val="autoZero"/>
        <c:crossBetween val="between"/>
        <c:majorUnit val="20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Deductible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Visit When Sick</c:v>
                </c:pt>
                <c:pt idx="1">
                  <c:v>Preventive Care</c:v>
                </c:pt>
                <c:pt idx="2">
                  <c:v>Test or Treatment</c:v>
                </c:pt>
                <c:pt idx="3">
                  <c:v>Medication</c:v>
                </c:pt>
                <c:pt idx="4">
                  <c:v>Usual Physician*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0.29</c:v>
                </c:pt>
                <c:pt idx="1">
                  <c:v>0.24</c:v>
                </c:pt>
                <c:pt idx="2">
                  <c:v>0.23</c:v>
                </c:pt>
                <c:pt idx="3">
                  <c:v>0.18</c:v>
                </c:pt>
                <c:pt idx="4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 Private Insurance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Visit When Sick</c:v>
                </c:pt>
                <c:pt idx="1">
                  <c:v>Preventive Care</c:v>
                </c:pt>
                <c:pt idx="2">
                  <c:v>Test or Treatment</c:v>
                </c:pt>
                <c:pt idx="3">
                  <c:v>Medication</c:v>
                </c:pt>
                <c:pt idx="4">
                  <c:v>Usual Physician*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0.15</c:v>
                </c:pt>
                <c:pt idx="1">
                  <c:v>0.14</c:v>
                </c:pt>
                <c:pt idx="2">
                  <c:v>0.15</c:v>
                </c:pt>
                <c:pt idx="3">
                  <c:v>0.13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6"/>
        <c:axId val="1989298192"/>
        <c:axId val="-1217666272"/>
      </c:barChart>
      <c:catAx>
        <c:axId val="1989298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7666272"/>
        <c:crosses val="autoZero"/>
        <c:auto val="1"/>
        <c:lblAlgn val="ctr"/>
        <c:lblOffset val="100"/>
        <c:noMultiLvlLbl val="0"/>
      </c:catAx>
      <c:valAx>
        <c:axId val="-12176662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198929819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843674930340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Insured</c:v>
                </c:pt>
                <c:pt idx="1">
                  <c:v>Under-insured</c:v>
                </c:pt>
                <c:pt idx="2">
                  <c:v>Uninsured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1.0</c:v>
                </c:pt>
                <c:pt idx="1">
                  <c:v>1.21</c:v>
                </c:pt>
                <c:pt idx="2">
                  <c:v>1.38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987902080"/>
        <c:axId val="1862751248"/>
      </c:barChart>
      <c:catAx>
        <c:axId val="1987902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38100">
            <a:solidFill>
              <a:srgbClr val="003300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862751248"/>
        <c:crossesAt val="0.0"/>
        <c:auto val="1"/>
        <c:lblAlgn val="ctr"/>
        <c:lblOffset val="0"/>
        <c:noMultiLvlLbl val="0"/>
      </c:catAx>
      <c:valAx>
        <c:axId val="1862751248"/>
        <c:scaling>
          <c:orientation val="minMax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987902080"/>
        <c:crossesAt val="1.0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 Copay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 Used Meds</c:v>
                </c:pt>
                <c:pt idx="1">
                  <c:v>Asthma Admits/1000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41.7</c:v>
                </c:pt>
                <c:pt idx="1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Copay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% of Days Used Meds</c:v>
                </c:pt>
                <c:pt idx="1">
                  <c:v>Asthma Admits/1000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40.3</c:v>
                </c:pt>
                <c:pt idx="1">
                  <c:v>24.0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9"/>
        <c:axId val="1868392480"/>
        <c:axId val="2019501088"/>
      </c:barChart>
      <c:catAx>
        <c:axId val="186839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9501088"/>
        <c:crosses val="autoZero"/>
        <c:auto val="1"/>
        <c:lblAlgn val="ctr"/>
        <c:lblOffset val="100"/>
        <c:noMultiLvlLbl val="0"/>
      </c:catAx>
      <c:valAx>
        <c:axId val="2019501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8392480"/>
        <c:crosses val="autoZero"/>
        <c:crossBetween val="between"/>
        <c:majorUnit val="10.0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658654644739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0-4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Free Care</c:v>
                </c:pt>
                <c:pt idx="1">
                  <c:v>25% Copay</c:v>
                </c:pt>
                <c:pt idx="2">
                  <c:v>95% Copay_x000d_(Like HSA)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Age 5-13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Free Care</c:v>
                </c:pt>
                <c:pt idx="1">
                  <c:v>25% Copay</c:v>
                </c:pt>
                <c:pt idx="2">
                  <c:v>95% Copay_x000d_(Like HSA)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0.15</c:v>
                </c:pt>
                <c:pt idx="1">
                  <c:v>0.21</c:v>
                </c:pt>
                <c:pt idx="2">
                  <c:v>0.32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2061433664"/>
        <c:axId val="2018817040"/>
      </c:barChart>
      <c:catAx>
        <c:axId val="2061433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18817040"/>
        <c:crosses val="autoZero"/>
        <c:auto val="1"/>
        <c:lblAlgn val="ctr"/>
        <c:lblOffset val="100"/>
        <c:noMultiLvlLbl val="0"/>
      </c:catAx>
      <c:valAx>
        <c:axId val="2018817040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%" sourceLinked="1"/>
        <c:majorTickMark val="out"/>
        <c:minorTickMark val="none"/>
        <c:tickLblPos val="nextTo"/>
        <c:crossAx val="2061433664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242230588250765"/>
          <c:y val="0.897201402866997"/>
          <c:w val="0.449432937045848"/>
          <c:h val="0.08140906490901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83868780410941"/>
          <c:y val="0.0261713876603467"/>
          <c:w val="0.520119072010554"/>
          <c:h val="0.8983543505648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1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2"/>
            <c:bubble3D val="0"/>
            <c:spPr>
              <a:ln>
                <a:solidFill>
                  <a:srgbClr val="003300"/>
                </a:solidFill>
              </a:ln>
            </c:spPr>
          </c:dPt>
          <c:dPt>
            <c:idx val="3"/>
            <c:bubble3D val="0"/>
            <c:spPr>
              <a:ln>
                <a:solidFill>
                  <a:srgbClr val="003300"/>
                </a:solidFill>
              </a:ln>
            </c:spPr>
          </c:dPt>
          <c:dLbls>
            <c:dLbl>
              <c:idx val="0"/>
              <c:layout>
                <c:manualLayout>
                  <c:x val="0.053454171897321"/>
                  <c:y val="-0.01024306541692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723085414908984"/>
                  <c:y val="-0.0044100838577935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475857444816104"/>
                  <c:y val="-0.00259488811128515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437781751471"/>
                  <c:y val="-0.207591048902812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4143629311475"/>
                  <c:y val="0.210862855463915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003300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28575" cmpd="sng"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VA / Military</c:v>
                </c:pt>
                <c:pt idx="1">
                  <c:v>Medicare</c:v>
                </c:pt>
                <c:pt idx="2">
                  <c:v>Medicaid</c:v>
                </c:pt>
                <c:pt idx="3">
                  <c:v>Uninsured</c:v>
                </c:pt>
                <c:pt idx="4">
                  <c:v>Private Insurance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0.05</c:v>
                </c:pt>
                <c:pt idx="3">
                  <c:v>0.22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Problem paying</c:v>
                </c:pt>
                <c:pt idx="1">
                  <c:v>Collection agency call</c:v>
                </c:pt>
                <c:pt idx="2">
                  <c:v>Paying over time</c:v>
                </c:pt>
                <c:pt idx="3">
                  <c:v>Any med bill / debt prob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0.23</c:v>
                </c:pt>
                <c:pt idx="1">
                  <c:v>0.13</c:v>
                </c:pt>
                <c:pt idx="2">
                  <c:v>0.21</c:v>
                </c:pt>
                <c:pt idx="3">
                  <c:v>0.34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Problem paying</c:v>
                </c:pt>
                <c:pt idx="1">
                  <c:v>Collection agency call</c:v>
                </c:pt>
                <c:pt idx="2">
                  <c:v>Paying over time</c:v>
                </c:pt>
                <c:pt idx="3">
                  <c:v>Any med bill / debt prob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0.29</c:v>
                </c:pt>
                <c:pt idx="1">
                  <c:v>0.16</c:v>
                </c:pt>
                <c:pt idx="2">
                  <c:v>0.24</c:v>
                </c:pt>
                <c:pt idx="3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Problem paying</c:v>
                </c:pt>
                <c:pt idx="1">
                  <c:v>Collection agency call</c:v>
                </c:pt>
                <c:pt idx="2">
                  <c:v>Paying over time</c:v>
                </c:pt>
                <c:pt idx="3">
                  <c:v>Any med bill / debt prob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</c:v>
                </c:pt>
                <c:pt idx="1">
                  <c:v>0.18</c:v>
                </c:pt>
                <c:pt idx="2">
                  <c:v>0.26</c:v>
                </c:pt>
                <c:pt idx="3">
                  <c:v>0.41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Problem paying</c:v>
                </c:pt>
                <c:pt idx="1">
                  <c:v>Collection agency call</c:v>
                </c:pt>
                <c:pt idx="2">
                  <c:v>Paying over time</c:v>
                </c:pt>
                <c:pt idx="3">
                  <c:v>Any med bill / debt prob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0.23</c:v>
                </c:pt>
                <c:pt idx="1">
                  <c:v>0.15</c:v>
                </c:pt>
                <c:pt idx="2">
                  <c:v>0.22</c:v>
                </c:pt>
                <c:pt idx="3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-7"/>
        <c:axId val="1852253728"/>
        <c:axId val="1868388240"/>
      </c:barChart>
      <c:catAx>
        <c:axId val="1852253728"/>
        <c:scaling>
          <c:orientation val="minMax"/>
        </c:scaling>
        <c:delete val="0"/>
        <c:axPos val="b"/>
        <c:majorGridlines>
          <c:spPr>
            <a:ln w="76200" cap="flat" cmpd="sng" algn="ctr">
              <a:solidFill>
                <a:schemeClr val="bg1">
                  <a:lumMod val="9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8388240"/>
        <c:crosses val="autoZero"/>
        <c:auto val="1"/>
        <c:lblAlgn val="ctr"/>
        <c:lblOffset val="100"/>
        <c:noMultiLvlLbl val="0"/>
      </c:catAx>
      <c:valAx>
        <c:axId val="186838824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52253728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10203123973643"/>
          <c:y val="0.890500302738098"/>
          <c:w val="0.654110227638467"/>
          <c:h val="0.08671585226380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728170624466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0.072589461823790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0550801507456757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003300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Bottom 20%</c:v>
                </c:pt>
                <c:pt idx="1">
                  <c:v>Second 20%</c:v>
                </c:pt>
                <c:pt idx="2">
                  <c:v>Middle 20%</c:v>
                </c:pt>
                <c:pt idx="3">
                  <c:v>Fourth 20%</c:v>
                </c:pt>
                <c:pt idx="4">
                  <c:v>Top 20%</c:v>
                </c:pt>
                <c:pt idx="5">
                  <c:v>Top 5%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-0.117</c:v>
                </c:pt>
                <c:pt idx="1">
                  <c:v>0.03</c:v>
                </c:pt>
                <c:pt idx="2">
                  <c:v>0.124</c:v>
                </c:pt>
                <c:pt idx="3">
                  <c:v>0.259</c:v>
                </c:pt>
                <c:pt idx="4">
                  <c:v>0.544</c:v>
                </c:pt>
                <c:pt idx="5">
                  <c:v>0.779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864934928"/>
        <c:axId val="1852604336"/>
      </c:barChart>
      <c:catAx>
        <c:axId val="1864934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 cmpd="sng">
            <a:solidFill>
              <a:srgbClr val="060505"/>
            </a:solidFill>
          </a:ln>
        </c:spPr>
        <c:crossAx val="1852604336"/>
        <c:crosses val="autoZero"/>
        <c:auto val="1"/>
        <c:lblAlgn val="ctr"/>
        <c:lblOffset val="100"/>
        <c:noMultiLvlLbl val="0"/>
      </c:catAx>
      <c:valAx>
        <c:axId val="1852604336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%" sourceLinked="0"/>
        <c:majorTickMark val="out"/>
        <c:minorTickMark val="none"/>
        <c:tickLblPos val="nextTo"/>
        <c:crossAx val="1864934928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658654644739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32.3</c:v>
                </c:pt>
                <c:pt idx="1">
                  <c:v>28.3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9E88B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31.4</c:v>
                </c:pt>
                <c:pt idx="1">
                  <c:v>29.7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Sheet1!$D$2:$D$3</c:f>
              <c:numCache>
                <c:formatCode>0.0</c:formatCode>
                <c:ptCount val="2"/>
                <c:pt idx="0">
                  <c:v>32.4</c:v>
                </c:pt>
                <c:pt idx="1">
                  <c:v>32.4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Sheet1!$E$2:$E$3</c:f>
              <c:numCache>
                <c:formatCode>0.0</c:formatCode>
                <c:ptCount val="2"/>
                <c:pt idx="0">
                  <c:v>33.4</c:v>
                </c:pt>
                <c:pt idx="1">
                  <c:v>33.1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</c:v>
                </c:pt>
              </c:strCache>
            </c:strRef>
          </c:tx>
          <c:spPr>
            <a:solidFill>
              <a:srgbClr val="C00000">
                <a:lumMod val="75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Turned 50 in 1980</c:v>
                </c:pt>
                <c:pt idx="1">
                  <c:v>Turned 50 in 2010</c:v>
                </c:pt>
              </c:strCache>
            </c:strRef>
          </c:cat>
          <c:val>
            <c:numRef>
              <c:f>Sheet1!$F$2:$F$3</c:f>
              <c:numCache>
                <c:formatCode>0.0</c:formatCode>
                <c:ptCount val="2"/>
                <c:pt idx="0">
                  <c:v>36.2</c:v>
                </c:pt>
                <c:pt idx="1">
                  <c:v>41.9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217903696"/>
        <c:axId val="-1217863232"/>
      </c:barChart>
      <c:catAx>
        <c:axId val="-1217903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7863232"/>
        <c:crosses val="autoZero"/>
        <c:auto val="1"/>
        <c:lblAlgn val="ctr"/>
        <c:lblOffset val="100"/>
        <c:noMultiLvlLbl val="0"/>
      </c:catAx>
      <c:valAx>
        <c:axId val="-1217863232"/>
        <c:scaling>
          <c:orientation val="minMax"/>
          <c:min val="20.0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" sourceLinked="0"/>
        <c:majorTickMark val="out"/>
        <c:minorTickMark val="none"/>
        <c:tickLblPos val="nextTo"/>
        <c:crossAx val="-1217903696"/>
        <c:crosses val="autoZero"/>
        <c:crossBetween val="between"/>
        <c:majorUnit val="5.0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69385297165384"/>
          <c:y val="0.897201402866997"/>
          <c:w val="0.787736972866483"/>
          <c:h val="0.08140906490901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Mexico</c:v>
                </c:pt>
                <c:pt idx="1">
                  <c:v>USA</c:v>
                </c:pt>
                <c:pt idx="2">
                  <c:v>Australia</c:v>
                </c:pt>
                <c:pt idx="3">
                  <c:v>France</c:v>
                </c:pt>
                <c:pt idx="4">
                  <c:v>UK</c:v>
                </c:pt>
                <c:pt idx="5">
                  <c:v>Sweden</c:v>
                </c:pt>
                <c:pt idx="6">
                  <c:v>Germany</c:v>
                </c:pt>
                <c:pt idx="7">
                  <c:v>Finland</c:v>
                </c:pt>
                <c:pt idx="8">
                  <c:v>Denmark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0.227</c:v>
                </c:pt>
                <c:pt idx="1">
                  <c:v>0.209</c:v>
                </c:pt>
                <c:pt idx="2">
                  <c:v>0.129</c:v>
                </c:pt>
                <c:pt idx="3">
                  <c:v>0.114</c:v>
                </c:pt>
                <c:pt idx="4">
                  <c:v>0.104</c:v>
                </c:pt>
                <c:pt idx="5">
                  <c:v>0.083</c:v>
                </c:pt>
                <c:pt idx="6">
                  <c:v>0.074</c:v>
                </c:pt>
                <c:pt idx="7">
                  <c:v>0.029</c:v>
                </c:pt>
                <c:pt idx="8">
                  <c:v>0.027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060984416"/>
        <c:axId val="-2028863856"/>
      </c:barChart>
      <c:catAx>
        <c:axId val="2060984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2028863856"/>
        <c:crosses val="autoZero"/>
        <c:auto val="1"/>
        <c:lblAlgn val="ctr"/>
        <c:lblOffset val="100"/>
        <c:noMultiLvlLbl val="0"/>
      </c:catAx>
      <c:valAx>
        <c:axId val="-202886385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0984416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USA</c:v>
                </c:pt>
                <c:pt idx="1">
                  <c:v>Russia</c:v>
                </c:pt>
                <c:pt idx="2">
                  <c:v>Iran</c:v>
                </c:pt>
                <c:pt idx="3">
                  <c:v>UK</c:v>
                </c:pt>
                <c:pt idx="4">
                  <c:v>China</c:v>
                </c:pt>
                <c:pt idx="5">
                  <c:v>Canada</c:v>
                </c:pt>
                <c:pt idx="6">
                  <c:v>Italy</c:v>
                </c:pt>
                <c:pt idx="7">
                  <c:v>France</c:v>
                </c:pt>
                <c:pt idx="8">
                  <c:v>Germany</c:v>
                </c:pt>
                <c:pt idx="9">
                  <c:v>Japan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716.0</c:v>
                </c:pt>
                <c:pt idx="1">
                  <c:v>475.0</c:v>
                </c:pt>
                <c:pt idx="2">
                  <c:v>284.0</c:v>
                </c:pt>
                <c:pt idx="3">
                  <c:v>148.0</c:v>
                </c:pt>
                <c:pt idx="4">
                  <c:v>121.0</c:v>
                </c:pt>
                <c:pt idx="5">
                  <c:v>118.0</c:v>
                </c:pt>
                <c:pt idx="6">
                  <c:v>106.0</c:v>
                </c:pt>
                <c:pt idx="7">
                  <c:v>98.0</c:v>
                </c:pt>
                <c:pt idx="8">
                  <c:v>79.0</c:v>
                </c:pt>
                <c:pt idx="9">
                  <c:v>51.0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axId val="-2041530544"/>
        <c:axId val="-1959694896"/>
      </c:barChart>
      <c:catAx>
        <c:axId val="-2041530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59694896"/>
        <c:crosses val="autoZero"/>
        <c:auto val="1"/>
        <c:lblAlgn val="ctr"/>
        <c:lblOffset val="100"/>
        <c:noMultiLvlLbl val="0"/>
      </c:catAx>
      <c:valAx>
        <c:axId val="-195969489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2041530544"/>
        <c:crosses val="autoZero"/>
        <c:crossBetween val="between"/>
        <c:majorUnit val="100.0"/>
      </c:valAx>
      <c:spPr>
        <a:solidFill>
          <a:schemeClr val="bg1"/>
        </a:solidFill>
        <a:ln>
          <a:solidFill>
            <a:srgbClr val="060505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0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Sheet1!$B$2:$B$4</c:f>
              <c:numCache>
                <c:formatCode>0.0%</c:formatCode>
                <c:ptCount val="3"/>
                <c:pt idx="0">
                  <c:v>0.428</c:v>
                </c:pt>
                <c:pt idx="1">
                  <c:v>0.401</c:v>
                </c:pt>
                <c:pt idx="2">
                  <c:v>0.318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50800" dist="127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0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Sheet1!$C$2:$C$4</c:f>
              <c:numCache>
                <c:formatCode>0.0%</c:formatCode>
                <c:ptCount val="3"/>
                <c:pt idx="0">
                  <c:v>0.259</c:v>
                </c:pt>
                <c:pt idx="1">
                  <c:v>0.255</c:v>
                </c:pt>
                <c:pt idx="2">
                  <c:v>0.172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0</c:formatCode>
                <c:ptCount val="3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</c:numCache>
            </c:numRef>
          </c:cat>
          <c:val>
            <c:numRef>
              <c:f>Sheet1!$D$2:$D$4</c:f>
              <c:numCache>
                <c:formatCode>0.0%</c:formatCode>
                <c:ptCount val="3"/>
                <c:pt idx="0">
                  <c:v>0.16</c:v>
                </c:pt>
                <c:pt idx="1">
                  <c:v>0.148</c:v>
                </c:pt>
                <c:pt idx="2">
                  <c:v>0.105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2"/>
        <c:axId val="1996624192"/>
        <c:axId val="1865904432"/>
      </c:barChart>
      <c:catAx>
        <c:axId val="199662419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5904432"/>
        <c:crosses val="autoZero"/>
        <c:auto val="1"/>
        <c:lblAlgn val="ctr"/>
        <c:lblOffset val="100"/>
        <c:noMultiLvlLbl val="0"/>
      </c:catAx>
      <c:valAx>
        <c:axId val="1865904432"/>
        <c:scaling>
          <c:orientation val="minMax"/>
          <c:max val="0.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996624192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63896175464322"/>
          <c:y val="0.890178643118375"/>
          <c:w val="0.57897848487655"/>
          <c:h val="0.0869705834526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81340520722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Hispanic*</c:v>
                </c:pt>
                <c:pt idx="2">
                  <c:v>Black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79.1</c:v>
                </c:pt>
                <c:pt idx="1">
                  <c:v>81.6</c:v>
                </c:pt>
                <c:pt idx="2">
                  <c:v>75.5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1864111248"/>
        <c:axId val="-1961346400"/>
      </c:barChart>
      <c:catAx>
        <c:axId val="186411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1961346400"/>
        <c:crosses val="autoZero"/>
        <c:auto val="1"/>
        <c:lblAlgn val="ctr"/>
        <c:lblOffset val="100"/>
        <c:noMultiLvlLbl val="0"/>
      </c:catAx>
      <c:valAx>
        <c:axId val="-1961346400"/>
        <c:scaling>
          <c:orientation val="minMax"/>
          <c:max val="85.0"/>
          <c:min val="50.0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1864111248"/>
        <c:crosses val="autoZero"/>
        <c:crossBetween val="between"/>
        <c:majorUnit val="10.0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927874316132"/>
          <c:y val="0.0459051603979217"/>
          <c:w val="0.785330873872373"/>
          <c:h val="0.82668913626986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Sheet1!$A$2:$A$69</c:f>
              <c:numCache>
                <c:formatCode>0</c:formatCode>
                <c:ptCount val="68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  <c:pt idx="63">
                  <c:v>2010.0</c:v>
                </c:pt>
                <c:pt idx="64">
                  <c:v>2011.0</c:v>
                </c:pt>
                <c:pt idx="65">
                  <c:v>2012.0</c:v>
                </c:pt>
                <c:pt idx="66">
                  <c:v>2013.0</c:v>
                </c:pt>
                <c:pt idx="67">
                  <c:v>2014.0</c:v>
                </c:pt>
              </c:numCache>
            </c:numRef>
          </c:cat>
          <c:val>
            <c:numRef>
              <c:f>Sheet1!$B$2:$B$69</c:f>
              <c:numCache>
                <c:formatCode>"$"#,##0.00</c:formatCode>
                <c:ptCount val="68"/>
                <c:pt idx="0">
                  <c:v>30838.95</c:v>
                </c:pt>
                <c:pt idx="1">
                  <c:v>29875.48</c:v>
                </c:pt>
                <c:pt idx="2">
                  <c:v>29508.44</c:v>
                </c:pt>
                <c:pt idx="3">
                  <c:v>31094.13</c:v>
                </c:pt>
                <c:pt idx="4">
                  <c:v>32246.02</c:v>
                </c:pt>
                <c:pt idx="5">
                  <c:v>33779.48</c:v>
                </c:pt>
                <c:pt idx="6">
                  <c:v>35862.77</c:v>
                </c:pt>
                <c:pt idx="7">
                  <c:v>35131.59</c:v>
                </c:pt>
                <c:pt idx="8">
                  <c:v>37486.16</c:v>
                </c:pt>
                <c:pt idx="9">
                  <c:v>39961.16</c:v>
                </c:pt>
                <c:pt idx="10">
                  <c:v>40068.52</c:v>
                </c:pt>
                <c:pt idx="11">
                  <c:v>39921.99</c:v>
                </c:pt>
                <c:pt idx="12">
                  <c:v>42228.71</c:v>
                </c:pt>
                <c:pt idx="13">
                  <c:v>42851.07</c:v>
                </c:pt>
                <c:pt idx="14">
                  <c:v>43518.43</c:v>
                </c:pt>
                <c:pt idx="15">
                  <c:v>44806.7</c:v>
                </c:pt>
                <c:pt idx="16">
                  <c:v>46499.74</c:v>
                </c:pt>
                <c:pt idx="17">
                  <c:v>48124.59</c:v>
                </c:pt>
                <c:pt idx="18">
                  <c:v>50136.79</c:v>
                </c:pt>
                <c:pt idx="19">
                  <c:v>52568.26</c:v>
                </c:pt>
                <c:pt idx="20">
                  <c:v>53640.38</c:v>
                </c:pt>
                <c:pt idx="21">
                  <c:v>56057.34</c:v>
                </c:pt>
                <c:pt idx="22">
                  <c:v>58781.86</c:v>
                </c:pt>
                <c:pt idx="23">
                  <c:v>58609.23</c:v>
                </c:pt>
                <c:pt idx="24">
                  <c:v>58552.65</c:v>
                </c:pt>
                <c:pt idx="25">
                  <c:v>61509.29</c:v>
                </c:pt>
                <c:pt idx="26">
                  <c:v>63100.77</c:v>
                </c:pt>
                <c:pt idx="27">
                  <c:v>61091.47</c:v>
                </c:pt>
                <c:pt idx="28">
                  <c:v>60035.32</c:v>
                </c:pt>
                <c:pt idx="29">
                  <c:v>61853.12</c:v>
                </c:pt>
                <c:pt idx="30">
                  <c:v>62635.08</c:v>
                </c:pt>
                <c:pt idx="31">
                  <c:v>64348.43</c:v>
                </c:pt>
                <c:pt idx="32">
                  <c:v>65314.63</c:v>
                </c:pt>
                <c:pt idx="33">
                  <c:v>62936.83</c:v>
                </c:pt>
                <c:pt idx="34">
                  <c:v>61722.55</c:v>
                </c:pt>
                <c:pt idx="35">
                  <c:v>60857.89</c:v>
                </c:pt>
                <c:pt idx="36">
                  <c:v>61153.85</c:v>
                </c:pt>
                <c:pt idx="37">
                  <c:v>63012.27</c:v>
                </c:pt>
                <c:pt idx="38">
                  <c:v>64066.98</c:v>
                </c:pt>
                <c:pt idx="39">
                  <c:v>66473.78</c:v>
                </c:pt>
                <c:pt idx="40">
                  <c:v>67413.88</c:v>
                </c:pt>
                <c:pt idx="41">
                  <c:v>67793.98</c:v>
                </c:pt>
                <c:pt idx="42">
                  <c:v>68606.4</c:v>
                </c:pt>
                <c:pt idx="43">
                  <c:v>66790.06</c:v>
                </c:pt>
                <c:pt idx="44">
                  <c:v>65600.42</c:v>
                </c:pt>
                <c:pt idx="45">
                  <c:v>65178.26</c:v>
                </c:pt>
                <c:pt idx="46">
                  <c:v>64315.06</c:v>
                </c:pt>
                <c:pt idx="47">
                  <c:v>65236.29</c:v>
                </c:pt>
                <c:pt idx="48">
                  <c:v>66172.03</c:v>
                </c:pt>
                <c:pt idx="49">
                  <c:v>67454.51</c:v>
                </c:pt>
                <c:pt idx="50">
                  <c:v>68884.95</c:v>
                </c:pt>
                <c:pt idx="51">
                  <c:v>71120.57</c:v>
                </c:pt>
                <c:pt idx="52">
                  <c:v>72791.85</c:v>
                </c:pt>
                <c:pt idx="53">
                  <c:v>73219.81</c:v>
                </c:pt>
                <c:pt idx="54">
                  <c:v>72624.76</c:v>
                </c:pt>
                <c:pt idx="55">
                  <c:v>72663.25</c:v>
                </c:pt>
                <c:pt idx="56">
                  <c:v>73067.47</c:v>
                </c:pt>
                <c:pt idx="57">
                  <c:v>72380.03</c:v>
                </c:pt>
                <c:pt idx="58">
                  <c:v>71938.7</c:v>
                </c:pt>
                <c:pt idx="59">
                  <c:v>71959.32</c:v>
                </c:pt>
                <c:pt idx="60">
                  <c:v>73567.92</c:v>
                </c:pt>
                <c:pt idx="61">
                  <c:v>71476.74000000001</c:v>
                </c:pt>
                <c:pt idx="62">
                  <c:v>69039.1</c:v>
                </c:pt>
                <c:pt idx="63">
                  <c:v>68570.27</c:v>
                </c:pt>
                <c:pt idx="64">
                  <c:v>66869.55</c:v>
                </c:pt>
                <c:pt idx="65">
                  <c:v>67732.97</c:v>
                </c:pt>
                <c:pt idx="66">
                  <c:v>68819.12</c:v>
                </c:pt>
                <c:pt idx="67">
                  <c:v>70721.93999999999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76200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Sheet1!$A$2:$A$69</c:f>
              <c:numCache>
                <c:formatCode>0</c:formatCode>
                <c:ptCount val="68"/>
                <c:pt idx="0">
                  <c:v>1947.0</c:v>
                </c:pt>
                <c:pt idx="1">
                  <c:v>1948.0</c:v>
                </c:pt>
                <c:pt idx="2">
                  <c:v>1949.0</c:v>
                </c:pt>
                <c:pt idx="3">
                  <c:v>1950.0</c:v>
                </c:pt>
                <c:pt idx="4">
                  <c:v>1951.0</c:v>
                </c:pt>
                <c:pt idx="5">
                  <c:v>1952.0</c:v>
                </c:pt>
                <c:pt idx="6">
                  <c:v>1953.0</c:v>
                </c:pt>
                <c:pt idx="7">
                  <c:v>1954.0</c:v>
                </c:pt>
                <c:pt idx="8">
                  <c:v>1955.0</c:v>
                </c:pt>
                <c:pt idx="9">
                  <c:v>1956.0</c:v>
                </c:pt>
                <c:pt idx="10">
                  <c:v>1957.0</c:v>
                </c:pt>
                <c:pt idx="11">
                  <c:v>1958.0</c:v>
                </c:pt>
                <c:pt idx="12">
                  <c:v>1959.0</c:v>
                </c:pt>
                <c:pt idx="13">
                  <c:v>1960.0</c:v>
                </c:pt>
                <c:pt idx="14">
                  <c:v>1961.0</c:v>
                </c:pt>
                <c:pt idx="15">
                  <c:v>1962.0</c:v>
                </c:pt>
                <c:pt idx="16">
                  <c:v>1963.0</c:v>
                </c:pt>
                <c:pt idx="17">
                  <c:v>1964.0</c:v>
                </c:pt>
                <c:pt idx="18">
                  <c:v>1965.0</c:v>
                </c:pt>
                <c:pt idx="19">
                  <c:v>1966.0</c:v>
                </c:pt>
                <c:pt idx="20">
                  <c:v>1967.0</c:v>
                </c:pt>
                <c:pt idx="21">
                  <c:v>1968.0</c:v>
                </c:pt>
                <c:pt idx="22">
                  <c:v>1969.0</c:v>
                </c:pt>
                <c:pt idx="23">
                  <c:v>1970.0</c:v>
                </c:pt>
                <c:pt idx="24">
                  <c:v>1971.0</c:v>
                </c:pt>
                <c:pt idx="25">
                  <c:v>1972.0</c:v>
                </c:pt>
                <c:pt idx="26">
                  <c:v>1973.0</c:v>
                </c:pt>
                <c:pt idx="27">
                  <c:v>1974.0</c:v>
                </c:pt>
                <c:pt idx="28">
                  <c:v>1975.0</c:v>
                </c:pt>
                <c:pt idx="29">
                  <c:v>1976.0</c:v>
                </c:pt>
                <c:pt idx="30">
                  <c:v>1977.0</c:v>
                </c:pt>
                <c:pt idx="31">
                  <c:v>1978.0</c:v>
                </c:pt>
                <c:pt idx="32">
                  <c:v>1979.0</c:v>
                </c:pt>
                <c:pt idx="33">
                  <c:v>1980.0</c:v>
                </c:pt>
                <c:pt idx="34">
                  <c:v>1981.0</c:v>
                </c:pt>
                <c:pt idx="35">
                  <c:v>1982.0</c:v>
                </c:pt>
                <c:pt idx="36">
                  <c:v>1983.0</c:v>
                </c:pt>
                <c:pt idx="37">
                  <c:v>1984.0</c:v>
                </c:pt>
                <c:pt idx="38">
                  <c:v>1985.0</c:v>
                </c:pt>
                <c:pt idx="39">
                  <c:v>1986.0</c:v>
                </c:pt>
                <c:pt idx="40">
                  <c:v>1987.0</c:v>
                </c:pt>
                <c:pt idx="41">
                  <c:v>1988.0</c:v>
                </c:pt>
                <c:pt idx="42">
                  <c:v>1989.0</c:v>
                </c:pt>
                <c:pt idx="43">
                  <c:v>1990.0</c:v>
                </c:pt>
                <c:pt idx="44">
                  <c:v>1991.0</c:v>
                </c:pt>
                <c:pt idx="45">
                  <c:v>1992.0</c:v>
                </c:pt>
                <c:pt idx="46">
                  <c:v>1993.0</c:v>
                </c:pt>
                <c:pt idx="47">
                  <c:v>1994.0</c:v>
                </c:pt>
                <c:pt idx="48">
                  <c:v>1995.0</c:v>
                </c:pt>
                <c:pt idx="49">
                  <c:v>1996.0</c:v>
                </c:pt>
                <c:pt idx="50">
                  <c:v>1997.0</c:v>
                </c:pt>
                <c:pt idx="51">
                  <c:v>1998.0</c:v>
                </c:pt>
                <c:pt idx="52">
                  <c:v>1999.0</c:v>
                </c:pt>
                <c:pt idx="53">
                  <c:v>2000.0</c:v>
                </c:pt>
                <c:pt idx="54">
                  <c:v>2001.0</c:v>
                </c:pt>
                <c:pt idx="55">
                  <c:v>2002.0</c:v>
                </c:pt>
                <c:pt idx="56">
                  <c:v>2003.0</c:v>
                </c:pt>
                <c:pt idx="57">
                  <c:v>2004.0</c:v>
                </c:pt>
                <c:pt idx="58">
                  <c:v>2005.0</c:v>
                </c:pt>
                <c:pt idx="59">
                  <c:v>2006.0</c:v>
                </c:pt>
                <c:pt idx="60">
                  <c:v>2007.0</c:v>
                </c:pt>
                <c:pt idx="61">
                  <c:v>2008.0</c:v>
                </c:pt>
                <c:pt idx="62">
                  <c:v>2009.0</c:v>
                </c:pt>
                <c:pt idx="63">
                  <c:v>2010.0</c:v>
                </c:pt>
                <c:pt idx="64">
                  <c:v>2011.0</c:v>
                </c:pt>
                <c:pt idx="65">
                  <c:v>2012.0</c:v>
                </c:pt>
                <c:pt idx="66">
                  <c:v>2013.0</c:v>
                </c:pt>
                <c:pt idx="67">
                  <c:v>2014.0</c:v>
                </c:pt>
              </c:numCache>
            </c:numRef>
          </c:cat>
          <c:val>
            <c:numRef>
              <c:f>Sheet1!$C$2:$C$69</c:f>
              <c:numCache>
                <c:formatCode>"$"#,##0.00</c:formatCode>
                <c:ptCount val="68"/>
                <c:pt idx="0">
                  <c:v>15771.2</c:v>
                </c:pt>
                <c:pt idx="1">
                  <c:v>15956.91</c:v>
                </c:pt>
                <c:pt idx="2">
                  <c:v>15064.68</c:v>
                </c:pt>
                <c:pt idx="3">
                  <c:v>16869.43</c:v>
                </c:pt>
                <c:pt idx="4">
                  <c:v>16979.69</c:v>
                </c:pt>
                <c:pt idx="5">
                  <c:v>19196.44</c:v>
                </c:pt>
                <c:pt idx="6">
                  <c:v>20108.97</c:v>
                </c:pt>
                <c:pt idx="7">
                  <c:v>19566.39</c:v>
                </c:pt>
                <c:pt idx="8">
                  <c:v>20673.31</c:v>
                </c:pt>
                <c:pt idx="9">
                  <c:v>21027.3</c:v>
                </c:pt>
                <c:pt idx="10">
                  <c:v>21421.9</c:v>
                </c:pt>
                <c:pt idx="11">
                  <c:v>20447.0</c:v>
                </c:pt>
                <c:pt idx="12">
                  <c:v>21813.62</c:v>
                </c:pt>
                <c:pt idx="13">
                  <c:v>23721.36</c:v>
                </c:pt>
                <c:pt idx="14">
                  <c:v>23217.95</c:v>
                </c:pt>
                <c:pt idx="15">
                  <c:v>23994.11</c:v>
                </c:pt>
                <c:pt idx="16">
                  <c:v>24606.32</c:v>
                </c:pt>
                <c:pt idx="17">
                  <c:v>26931.89</c:v>
                </c:pt>
                <c:pt idx="18">
                  <c:v>27609.4</c:v>
                </c:pt>
                <c:pt idx="19">
                  <c:v>31514.84</c:v>
                </c:pt>
                <c:pt idx="20">
                  <c:v>31757.12</c:v>
                </c:pt>
                <c:pt idx="21">
                  <c:v>33621.34</c:v>
                </c:pt>
                <c:pt idx="22">
                  <c:v>36004.95</c:v>
                </c:pt>
                <c:pt idx="23">
                  <c:v>35952.71</c:v>
                </c:pt>
                <c:pt idx="24">
                  <c:v>35333.24</c:v>
                </c:pt>
                <c:pt idx="25">
                  <c:v>36557.68</c:v>
                </c:pt>
                <c:pt idx="26">
                  <c:v>36418.41</c:v>
                </c:pt>
                <c:pt idx="27">
                  <c:v>36477.89</c:v>
                </c:pt>
                <c:pt idx="28">
                  <c:v>36939.24</c:v>
                </c:pt>
                <c:pt idx="29">
                  <c:v>36792.7</c:v>
                </c:pt>
                <c:pt idx="30">
                  <c:v>35781.53</c:v>
                </c:pt>
                <c:pt idx="31">
                  <c:v>38112.89</c:v>
                </c:pt>
                <c:pt idx="32">
                  <c:v>36985.65</c:v>
                </c:pt>
                <c:pt idx="33">
                  <c:v>36416.95</c:v>
                </c:pt>
                <c:pt idx="34">
                  <c:v>34818.23</c:v>
                </c:pt>
                <c:pt idx="35">
                  <c:v>33635.85</c:v>
                </c:pt>
                <c:pt idx="36">
                  <c:v>34441.03</c:v>
                </c:pt>
                <c:pt idx="37">
                  <c:v>35119.98</c:v>
                </c:pt>
                <c:pt idx="38">
                  <c:v>36891.35</c:v>
                </c:pt>
                <c:pt idx="39">
                  <c:v>37982.32</c:v>
                </c:pt>
                <c:pt idx="40">
                  <c:v>38314.55</c:v>
                </c:pt>
                <c:pt idx="41">
                  <c:v>38638.07</c:v>
                </c:pt>
                <c:pt idx="42">
                  <c:v>38539.42</c:v>
                </c:pt>
                <c:pt idx="43">
                  <c:v>38759.94</c:v>
                </c:pt>
                <c:pt idx="44">
                  <c:v>37412.18</c:v>
                </c:pt>
                <c:pt idx="45">
                  <c:v>35568.26</c:v>
                </c:pt>
                <c:pt idx="46">
                  <c:v>35253.46</c:v>
                </c:pt>
                <c:pt idx="47">
                  <c:v>39408.42</c:v>
                </c:pt>
                <c:pt idx="48">
                  <c:v>40296.29</c:v>
                </c:pt>
                <c:pt idx="49">
                  <c:v>39972.76</c:v>
                </c:pt>
                <c:pt idx="50">
                  <c:v>42141.65</c:v>
                </c:pt>
                <c:pt idx="51">
                  <c:v>42658.12</c:v>
                </c:pt>
                <c:pt idx="52">
                  <c:v>43691.06</c:v>
                </c:pt>
                <c:pt idx="53">
                  <c:v>47026.35</c:v>
                </c:pt>
                <c:pt idx="54">
                  <c:v>45642.93</c:v>
                </c:pt>
                <c:pt idx="55">
                  <c:v>44831.76</c:v>
                </c:pt>
                <c:pt idx="56">
                  <c:v>44930.75</c:v>
                </c:pt>
                <c:pt idx="57">
                  <c:v>44758.89</c:v>
                </c:pt>
                <c:pt idx="58">
                  <c:v>43010.06</c:v>
                </c:pt>
                <c:pt idx="59">
                  <c:v>44939.0</c:v>
                </c:pt>
                <c:pt idx="60">
                  <c:v>45838.17</c:v>
                </c:pt>
                <c:pt idx="61">
                  <c:v>43852.85</c:v>
                </c:pt>
                <c:pt idx="62">
                  <c:v>42396.87</c:v>
                </c:pt>
                <c:pt idx="63">
                  <c:v>41807.05</c:v>
                </c:pt>
                <c:pt idx="64">
                  <c:v>42457.36</c:v>
                </c:pt>
                <c:pt idx="65">
                  <c:v>41775.42</c:v>
                </c:pt>
                <c:pt idx="66">
                  <c:v>42499.98</c:v>
                </c:pt>
                <c:pt idx="67">
                  <c:v>43779.99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152336"/>
        <c:axId val="-1979755600"/>
      </c:lineChart>
      <c:catAx>
        <c:axId val="18681523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79755600"/>
        <c:crosses val="autoZero"/>
        <c:auto val="1"/>
        <c:lblAlgn val="ctr"/>
        <c:lblOffset val="100"/>
        <c:tickLblSkip val="10"/>
        <c:noMultiLvlLbl val="0"/>
      </c:catAx>
      <c:valAx>
        <c:axId val="-197975560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8152336"/>
        <c:crossesAt val="1.0"/>
        <c:crossBetween val="between"/>
        <c:majorUnit val="20000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8134052072241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at Birth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Non-Hispanic Whites</c:v>
                </c:pt>
                <c:pt idx="1">
                  <c:v>Blacks</c:v>
                </c:pt>
                <c:pt idx="2">
                  <c:v>Hispanics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</c:v>
                </c:pt>
                <c:pt idx="1">
                  <c:v>-0.121</c:v>
                </c:pt>
                <c:pt idx="2">
                  <c:v>-0.1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-1958914688"/>
        <c:axId val="1920131200"/>
      </c:barChart>
      <c:catAx>
        <c:axId val="-195891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2400"/>
            </a:pPr>
            <a:endParaRPr lang="en-US"/>
          </a:p>
        </c:txPr>
        <c:crossAx val="1920131200"/>
        <c:crossesAt val="0.0"/>
        <c:auto val="1"/>
        <c:lblAlgn val="ctr"/>
        <c:lblOffset val="100"/>
        <c:noMultiLvlLbl val="0"/>
      </c:catAx>
      <c:valAx>
        <c:axId val="1920131200"/>
        <c:scaling>
          <c:orientation val="minMax"/>
          <c:max val="0.2"/>
          <c:min val="-0.15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-1958914688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18943729755179"/>
          <c:y val="0.0450181115200984"/>
          <c:w val="0.915864530030533"/>
          <c:h val="0.530167315947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Car Searched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7.84132181809427E-18"/>
                  <c:y val="0.0168367353702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Springfield,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5.2</c:v>
                </c:pt>
                <c:pt idx="1">
                  <c:v>2.7</c:v>
                </c:pt>
                <c:pt idx="2">
                  <c:v>2.1</c:v>
                </c:pt>
                <c:pt idx="3">
                  <c:v>2.8</c:v>
                </c:pt>
                <c:pt idx="4">
                  <c:v>2.7</c:v>
                </c:pt>
                <c:pt idx="5">
                  <c:v>2.2</c:v>
                </c:pt>
                <c:pt idx="6">
                  <c:v>1.5</c:v>
                </c:pt>
                <c:pt idx="7">
                  <c:v>2.6</c:v>
                </c:pt>
                <c:pt idx="8">
                  <c:v>2.9</c:v>
                </c:pt>
                <c:pt idx="9">
                  <c:v>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Contraband Found*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6826436361883E-17"/>
                  <c:y val="0.08282745793136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8956015570115"/>
                      <c:h val="0.08607792005776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"/>
                  <c:y val="0.0744090902462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"/>
                  <c:y val="0.09908286192683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171085361491918"/>
                  <c:y val="0.0744090902462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"/>
                  <c:y val="0.090858271366634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"/>
                  <c:y val="0.082633680806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00171085361491918"/>
                  <c:y val="0.082633680806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25461149089506E-16"/>
                  <c:y val="0.07440909024622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25461149089506E-16"/>
                  <c:y val="0.06618427873149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0"/>
                  <c:y val="0.0826336808064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Chicago</c:v>
                </c:pt>
                <c:pt idx="1">
                  <c:v>Springfield, IL</c:v>
                </c:pt>
                <c:pt idx="2">
                  <c:v>Illinois SP</c:v>
                </c:pt>
                <c:pt idx="3">
                  <c:v>Charlotte NC</c:v>
                </c:pt>
                <c:pt idx="4">
                  <c:v>Raleigh NC</c:v>
                </c:pt>
                <c:pt idx="5">
                  <c:v>Greensboro NC</c:v>
                </c:pt>
                <c:pt idx="6">
                  <c:v>NC SP</c:v>
                </c:pt>
                <c:pt idx="7">
                  <c:v>CT SP</c:v>
                </c:pt>
                <c:pt idx="8">
                  <c:v>New Haven</c:v>
                </c:pt>
                <c:pt idx="9">
                  <c:v>Torrington CT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0.7</c:v>
                </c:pt>
                <c:pt idx="1">
                  <c:v>0.7</c:v>
                </c:pt>
                <c:pt idx="2">
                  <c:v>1.0</c:v>
                </c:pt>
                <c:pt idx="3">
                  <c:v>0.7</c:v>
                </c:pt>
                <c:pt idx="4">
                  <c:v>0.9</c:v>
                </c:pt>
                <c:pt idx="5">
                  <c:v>0.8</c:v>
                </c:pt>
                <c:pt idx="6">
                  <c:v>0.8</c:v>
                </c:pt>
                <c:pt idx="7">
                  <c:v>0.7</c:v>
                </c:pt>
                <c:pt idx="8">
                  <c:v>0.6</c:v>
                </c:pt>
                <c:pt idx="9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67"/>
        <c:axId val="1850480032"/>
        <c:axId val="1866880352"/>
      </c:barChart>
      <c:catAx>
        <c:axId val="18504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6880352"/>
        <c:crosses val="autoZero"/>
        <c:auto val="1"/>
        <c:lblAlgn val="ctr"/>
        <c:lblOffset val="100"/>
        <c:noMultiLvlLbl val="0"/>
      </c:catAx>
      <c:valAx>
        <c:axId val="186688035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5048003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458322827576"/>
          <c:y val="0.0320638750247006"/>
          <c:w val="0.549093455582757"/>
          <c:h val="0.94417297045749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rgbClr val="003300"/>
              </a:solidFill>
            </a:ln>
          </c:spPr>
          <c:dLbls>
            <c:dLbl>
              <c:idx val="4"/>
              <c:spPr/>
              <c:txPr>
                <a:bodyPr/>
                <a:lstStyle/>
                <a:p>
                  <a:pPr>
                    <a:defRPr>
                      <a:solidFill>
                        <a:srgbClr val="0033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Heart Disease</c:v>
                </c:pt>
                <c:pt idx="1">
                  <c:v>All Other</c:v>
                </c:pt>
                <c:pt idx="2">
                  <c:v>HIV</c:v>
                </c:pt>
                <c:pt idx="3">
                  <c:v>Homicide</c:v>
                </c:pt>
                <c:pt idx="4">
                  <c:v>Stroke</c:v>
                </c:pt>
                <c:pt idx="5">
                  <c:v>Cancer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</c:v>
                </c:pt>
                <c:pt idx="1">
                  <c:v>0.22</c:v>
                </c:pt>
                <c:pt idx="2">
                  <c:v>0.07</c:v>
                </c:pt>
                <c:pt idx="3">
                  <c:v>0.11</c:v>
                </c:pt>
                <c:pt idx="4">
                  <c:v>0.09</c:v>
                </c:pt>
                <c:pt idx="5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Sheet1!$A$2:$A$40</c:f>
              <c:numCache>
                <c:formatCode>General</c:formatCode>
                <c:ptCount val="39"/>
                <c:pt idx="0">
                  <c:v>1976.0</c:v>
                </c:pt>
                <c:pt idx="1">
                  <c:v>1977.0</c:v>
                </c:pt>
                <c:pt idx="2">
                  <c:v>1978.0</c:v>
                </c:pt>
                <c:pt idx="3">
                  <c:v>1979.0</c:v>
                </c:pt>
                <c:pt idx="4">
                  <c:v>1980.0</c:v>
                </c:pt>
                <c:pt idx="5">
                  <c:v>1981.0</c:v>
                </c:pt>
                <c:pt idx="6">
                  <c:v>1982.0</c:v>
                </c:pt>
                <c:pt idx="7">
                  <c:v>1983.0</c:v>
                </c:pt>
                <c:pt idx="8">
                  <c:v>1984.0</c:v>
                </c:pt>
                <c:pt idx="9">
                  <c:v>1985.0</c:v>
                </c:pt>
                <c:pt idx="10">
                  <c:v>1986.0</c:v>
                </c:pt>
                <c:pt idx="11">
                  <c:v>1987.0</c:v>
                </c:pt>
                <c:pt idx="12">
                  <c:v>1988.0</c:v>
                </c:pt>
                <c:pt idx="13">
                  <c:v>1989.0</c:v>
                </c:pt>
                <c:pt idx="14">
                  <c:v>1990.0</c:v>
                </c:pt>
                <c:pt idx="15">
                  <c:v>1991.0</c:v>
                </c:pt>
                <c:pt idx="16">
                  <c:v>1992.0</c:v>
                </c:pt>
                <c:pt idx="17">
                  <c:v>1993.0</c:v>
                </c:pt>
                <c:pt idx="18">
                  <c:v>1994.0</c:v>
                </c:pt>
                <c:pt idx="19">
                  <c:v>1995.0</c:v>
                </c:pt>
                <c:pt idx="20">
                  <c:v>1996.0</c:v>
                </c:pt>
                <c:pt idx="21">
                  <c:v>1997.0</c:v>
                </c:pt>
                <c:pt idx="22">
                  <c:v>1998.0</c:v>
                </c:pt>
                <c:pt idx="23">
                  <c:v>1999.0</c:v>
                </c:pt>
                <c:pt idx="24">
                  <c:v>2000.0</c:v>
                </c:pt>
                <c:pt idx="25">
                  <c:v>2001.0</c:v>
                </c:pt>
                <c:pt idx="26">
                  <c:v>2002.0</c:v>
                </c:pt>
                <c:pt idx="27">
                  <c:v>2003.0</c:v>
                </c:pt>
                <c:pt idx="28">
                  <c:v>2004.0</c:v>
                </c:pt>
                <c:pt idx="29">
                  <c:v>2005.0</c:v>
                </c:pt>
                <c:pt idx="30">
                  <c:v>2006.0</c:v>
                </c:pt>
                <c:pt idx="31">
                  <c:v>2007.0</c:v>
                </c:pt>
                <c:pt idx="32">
                  <c:v>2008.0</c:v>
                </c:pt>
                <c:pt idx="33">
                  <c:v>2009.0</c:v>
                </c:pt>
                <c:pt idx="34">
                  <c:v>2010.0</c:v>
                </c:pt>
                <c:pt idx="35">
                  <c:v>2011.0</c:v>
                </c:pt>
                <c:pt idx="36">
                  <c:v>2012.0</c:v>
                </c:pt>
                <c:pt idx="37">
                  <c:v>2013.0</c:v>
                </c:pt>
                <c:pt idx="38">
                  <c:v>2014.0</c:v>
                </c:pt>
              </c:numCache>
            </c:numRef>
          </c:cat>
          <c:val>
            <c:numRef>
              <c:f>Sheet1!$B$2:$B$40</c:f>
              <c:numCache>
                <c:formatCode>0.00%</c:formatCode>
                <c:ptCount val="39"/>
                <c:pt idx="0">
                  <c:v>0.067</c:v>
                </c:pt>
                <c:pt idx="1">
                  <c:v>0.067</c:v>
                </c:pt>
                <c:pt idx="2">
                  <c:v>0.064</c:v>
                </c:pt>
                <c:pt idx="3">
                  <c:v>0.067</c:v>
                </c:pt>
                <c:pt idx="4">
                  <c:v>0.068</c:v>
                </c:pt>
                <c:pt idx="5">
                  <c:v>0.069</c:v>
                </c:pt>
                <c:pt idx="6">
                  <c:v>0.066</c:v>
                </c:pt>
                <c:pt idx="7">
                  <c:v>0.068</c:v>
                </c:pt>
                <c:pt idx="8">
                  <c:v>0.068</c:v>
                </c:pt>
                <c:pt idx="9">
                  <c:v>0.066</c:v>
                </c:pt>
                <c:pt idx="10">
                  <c:v>0.07</c:v>
                </c:pt>
                <c:pt idx="11">
                  <c:v>0.074</c:v>
                </c:pt>
                <c:pt idx="12">
                  <c:v>0.071</c:v>
                </c:pt>
                <c:pt idx="13">
                  <c:v>0.071</c:v>
                </c:pt>
                <c:pt idx="14">
                  <c:v>0.075</c:v>
                </c:pt>
                <c:pt idx="15">
                  <c:v>0.076</c:v>
                </c:pt>
                <c:pt idx="16">
                  <c:v>0.082</c:v>
                </c:pt>
                <c:pt idx="17">
                  <c:v>0.087</c:v>
                </c:pt>
                <c:pt idx="18">
                  <c:v>0.088</c:v>
                </c:pt>
                <c:pt idx="19">
                  <c:v>0.09</c:v>
                </c:pt>
                <c:pt idx="20">
                  <c:v>0.086</c:v>
                </c:pt>
                <c:pt idx="21">
                  <c:v>0.083</c:v>
                </c:pt>
                <c:pt idx="22">
                  <c:v>0.081</c:v>
                </c:pt>
                <c:pt idx="23">
                  <c:v>0.079</c:v>
                </c:pt>
                <c:pt idx="24">
                  <c:v>0.075</c:v>
                </c:pt>
                <c:pt idx="25">
                  <c:v>0.074</c:v>
                </c:pt>
                <c:pt idx="26">
                  <c:v>0.073</c:v>
                </c:pt>
                <c:pt idx="27">
                  <c:v>0.0737</c:v>
                </c:pt>
                <c:pt idx="28">
                  <c:v>0.0741</c:v>
                </c:pt>
                <c:pt idx="29">
                  <c:v>0.0734</c:v>
                </c:pt>
                <c:pt idx="30">
                  <c:v>0.0725</c:v>
                </c:pt>
                <c:pt idx="31">
                  <c:v>0.0722</c:v>
                </c:pt>
                <c:pt idx="32">
                  <c:v>0.071</c:v>
                </c:pt>
                <c:pt idx="33">
                  <c:v>0.0709</c:v>
                </c:pt>
                <c:pt idx="34">
                  <c:v>0.0699</c:v>
                </c:pt>
                <c:pt idx="35">
                  <c:v>0.0694</c:v>
                </c:pt>
                <c:pt idx="36">
                  <c:v>0.0686</c:v>
                </c:pt>
                <c:pt idx="37">
                  <c:v>0.0661</c:v>
                </c:pt>
                <c:pt idx="38">
                  <c:v>0.0639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27"/>
        <c:axId val="2063462576"/>
        <c:axId val="1863496880"/>
      </c:barChart>
      <c:catAx>
        <c:axId val="206346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3496880"/>
        <c:crosses val="autoZero"/>
        <c:auto val="1"/>
        <c:lblAlgn val="ctr"/>
        <c:lblOffset val="100"/>
        <c:tickLblSkip val="5"/>
        <c:noMultiLvlLbl val="0"/>
      </c:catAx>
      <c:valAx>
        <c:axId val="1863496880"/>
        <c:scaling>
          <c:orientation val="minMax"/>
          <c:max val="0.2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3462576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592569353353"/>
          <c:y val="0.0327461524346453"/>
          <c:w val="0.853480683348801"/>
          <c:h val="0.762134406001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 Mortality Rate</c:v>
                </c:pt>
                <c:pt idx="1">
                  <c:v>New CAD Event</c:v>
                </c:pt>
                <c:pt idx="2">
                  <c:v>Stroke</c:v>
                </c:pt>
              </c:strCache>
            </c:strRef>
          </c:cat>
          <c:val>
            <c:numRef>
              <c:f>Sheet1!$B$2:$B$4</c:f>
              <c:numCache>
                <c:formatCode>0.00</c:formatCode>
                <c:ptCount val="3"/>
                <c:pt idx="0">
                  <c:v>0.78</c:v>
                </c:pt>
                <c:pt idx="1">
                  <c:v>0.63</c:v>
                </c:pt>
                <c:pt idx="2">
                  <c:v>0.99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1847131664"/>
        <c:axId val="1847370064"/>
      </c:barChart>
      <c:catAx>
        <c:axId val="184713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47370064"/>
        <c:crosses val="autoZero"/>
        <c:auto val="1"/>
        <c:lblAlgn val="ctr"/>
        <c:lblOffset val="100"/>
        <c:noMultiLvlLbl val="0"/>
      </c:catAx>
      <c:valAx>
        <c:axId val="1847370064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.0" sourceLinked="0"/>
        <c:majorTickMark val="out"/>
        <c:minorTickMark val="none"/>
        <c:tickLblPos val="nextTo"/>
        <c:crossAx val="1847131664"/>
        <c:crosses val="autoZero"/>
        <c:crossBetween val="between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5586228826635"/>
          <c:y val="0.0291788288648137"/>
          <c:w val="0.962487028165485"/>
          <c:h val="0.7933516047956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US Born</c:v>
                </c:pt>
                <c:pt idx="1">
                  <c:v>Foreign Born_x000d_Citizens</c:v>
                </c:pt>
                <c:pt idx="2">
                  <c:v>Non-Citizens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-30.9</c:v>
                </c:pt>
                <c:pt idx="1">
                  <c:v>3.7</c:v>
                </c:pt>
                <c:pt idx="2">
                  <c:v>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4661168"/>
        <c:axId val="2055405888"/>
      </c:barChart>
      <c:catAx>
        <c:axId val="2034661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50800">
            <a:solidFill>
              <a:srgbClr val="003300"/>
            </a:solidFill>
          </a:ln>
        </c:spPr>
        <c:crossAx val="2055405888"/>
        <c:crosses val="autoZero"/>
        <c:auto val="1"/>
        <c:lblAlgn val="ctr"/>
        <c:lblOffset val="100"/>
        <c:noMultiLvlLbl val="0"/>
      </c:catAx>
      <c:valAx>
        <c:axId val="2055405888"/>
        <c:scaling>
          <c:orientation val="minMax"/>
        </c:scaling>
        <c:delete val="1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&quot;$&quot;#,##0" sourceLinked="0"/>
        <c:majorTickMark val="out"/>
        <c:minorTickMark val="none"/>
        <c:tickLblPos val="nextTo"/>
        <c:crossAx val="2034661168"/>
        <c:crosses val="autoZero"/>
        <c:crossBetween val="between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38435350443978"/>
          <c:y val="0.0445156658442574"/>
          <c:w val="0.90006332426227"/>
          <c:h val="0.7166185083726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4"/>
              <c:layout>
                <c:manualLayout>
                  <c:x val="0.0"/>
                  <c:y val="-0.044515665844257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Any Inappropriate Use</c:v>
                </c:pt>
                <c:pt idx="1">
                  <c:v>CHF _x000d_&lt;90 Days</c:v>
                </c:pt>
                <c:pt idx="2">
                  <c:v>MI _x000d_&lt;40 Days</c:v>
                </c:pt>
                <c:pt idx="3">
                  <c:v>NYHA _x000d_Class IV _x000d_CHF</c:v>
                </c:pt>
                <c:pt idx="4">
                  <c:v>CABG _x000d_&lt;90 Days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0.225</c:v>
                </c:pt>
                <c:pt idx="1">
                  <c:v>0.14</c:v>
                </c:pt>
                <c:pt idx="2">
                  <c:v>0.083</c:v>
                </c:pt>
                <c:pt idx="3">
                  <c:v>0.027</c:v>
                </c:pt>
                <c:pt idx="4">
                  <c:v>0.007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2067052320"/>
        <c:axId val="2069402496"/>
      </c:barChart>
      <c:catAx>
        <c:axId val="2067052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2069402496"/>
        <c:crosses val="autoZero"/>
        <c:auto val="1"/>
        <c:lblAlgn val="ctr"/>
        <c:lblOffset val="100"/>
        <c:noMultiLvlLbl val="0"/>
      </c:catAx>
      <c:valAx>
        <c:axId val="2069402496"/>
        <c:scaling>
          <c:orientation val="minMax"/>
          <c:max val="0.25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2067052320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450405700592"/>
          <c:y val="0.0521294777335109"/>
          <c:w val="0.541929437213354"/>
          <c:h val="0.90379645333374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241192411602447"/>
                  <c:y val="0.1651979393178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610433304779"/>
                      <c:h val="0.25407404443580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12305216652389"/>
                  <c:y val="-0.08740751386322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63804200190176"/>
                      <c:h val="0.21777775237354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245947474892309"/>
                  <c:y val="0.04719048735019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Appropriate</c:v>
                </c:pt>
                <c:pt idx="1">
                  <c:v>Inappropriate</c:v>
                </c:pt>
                <c:pt idx="2">
                  <c:v>Uncertain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0.339</c:v>
                </c:pt>
                <c:pt idx="1">
                  <c:v>0.22</c:v>
                </c:pt>
                <c:pt idx="2" formatCode="0.00%">
                  <c:v>0.413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Pt>
            <c:idx val="28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3300"/>
                </a:solidFill>
              </a:ln>
            </c:spPr>
          </c:dPt>
          <c:cat>
            <c:numRef>
              <c:f>Sheet1!$A$2:$A$30</c:f>
              <c:numCache>
                <c:formatCode>General</c:formatCode>
                <c:ptCount val="29"/>
                <c:pt idx="0">
                  <c:v>1987.0</c:v>
                </c:pt>
                <c:pt idx="1">
                  <c:v>1988.0</c:v>
                </c:pt>
                <c:pt idx="2">
                  <c:v>1989.0</c:v>
                </c:pt>
                <c:pt idx="3">
                  <c:v>1990.0</c:v>
                </c:pt>
                <c:pt idx="4">
                  <c:v>1991.0</c:v>
                </c:pt>
                <c:pt idx="5">
                  <c:v>1992.0</c:v>
                </c:pt>
                <c:pt idx="6">
                  <c:v>1993.0</c:v>
                </c:pt>
                <c:pt idx="7">
                  <c:v>1994.0</c:v>
                </c:pt>
                <c:pt idx="8">
                  <c:v>1995.0</c:v>
                </c:pt>
                <c:pt idx="9">
                  <c:v>1996.0</c:v>
                </c:pt>
                <c:pt idx="10">
                  <c:v>1997.0</c:v>
                </c:pt>
                <c:pt idx="11">
                  <c:v>1998.0</c:v>
                </c:pt>
                <c:pt idx="12">
                  <c:v>1999.0</c:v>
                </c:pt>
                <c:pt idx="13">
                  <c:v>2000.0</c:v>
                </c:pt>
                <c:pt idx="14">
                  <c:v>2001.0</c:v>
                </c:pt>
                <c:pt idx="15">
                  <c:v>2002.0</c:v>
                </c:pt>
                <c:pt idx="16">
                  <c:v>2003.0</c:v>
                </c:pt>
                <c:pt idx="17">
                  <c:v>2004.0</c:v>
                </c:pt>
                <c:pt idx="18">
                  <c:v>2005.0</c:v>
                </c:pt>
                <c:pt idx="19">
                  <c:v>2006.0</c:v>
                </c:pt>
                <c:pt idx="20">
                  <c:v>2007.0</c:v>
                </c:pt>
                <c:pt idx="21">
                  <c:v>2008.0</c:v>
                </c:pt>
                <c:pt idx="22">
                  <c:v>2009.0</c:v>
                </c:pt>
                <c:pt idx="23">
                  <c:v>2010.0</c:v>
                </c:pt>
                <c:pt idx="24">
                  <c:v>2011.0</c:v>
                </c:pt>
                <c:pt idx="25">
                  <c:v>2012.0</c:v>
                </c:pt>
                <c:pt idx="26">
                  <c:v>2013.0</c:v>
                </c:pt>
                <c:pt idx="27">
                  <c:v>2014.0</c:v>
                </c:pt>
                <c:pt idx="28">
                  <c:v>2015.0</c:v>
                </c:pt>
              </c:numCache>
            </c:numRef>
          </c:cat>
          <c:val>
            <c:numRef>
              <c:f>Sheet1!$B$2:$B$30</c:f>
              <c:numCache>
                <c:formatCode>0.000</c:formatCode>
                <c:ptCount val="29"/>
                <c:pt idx="0">
                  <c:v>21.1</c:v>
                </c:pt>
                <c:pt idx="1">
                  <c:v>21.6</c:v>
                </c:pt>
                <c:pt idx="2">
                  <c:v>22.1</c:v>
                </c:pt>
                <c:pt idx="3">
                  <c:v>25.2</c:v>
                </c:pt>
                <c:pt idx="4">
                  <c:v>27.8</c:v>
                </c:pt>
                <c:pt idx="5">
                  <c:v>30.3</c:v>
                </c:pt>
                <c:pt idx="6">
                  <c:v>32.6</c:v>
                </c:pt>
                <c:pt idx="7">
                  <c:v>32.5</c:v>
                </c:pt>
                <c:pt idx="8">
                  <c:v>32.8</c:v>
                </c:pt>
                <c:pt idx="9">
                  <c:v>32.4</c:v>
                </c:pt>
                <c:pt idx="10">
                  <c:v>29.856</c:v>
                </c:pt>
                <c:pt idx="11">
                  <c:v>28.754</c:v>
                </c:pt>
                <c:pt idx="12">
                  <c:v>29.1</c:v>
                </c:pt>
                <c:pt idx="13">
                  <c:v>29.5</c:v>
                </c:pt>
                <c:pt idx="14">
                  <c:v>31.6</c:v>
                </c:pt>
                <c:pt idx="15">
                  <c:v>33.246</c:v>
                </c:pt>
                <c:pt idx="16">
                  <c:v>35.647</c:v>
                </c:pt>
                <c:pt idx="17">
                  <c:v>37.955</c:v>
                </c:pt>
                <c:pt idx="18">
                  <c:v>38.104</c:v>
                </c:pt>
                <c:pt idx="19">
                  <c:v>38.281</c:v>
                </c:pt>
                <c:pt idx="20">
                  <c:v>39.55</c:v>
                </c:pt>
                <c:pt idx="21">
                  <c:v>42.64</c:v>
                </c:pt>
                <c:pt idx="22">
                  <c:v>47.85</c:v>
                </c:pt>
                <c:pt idx="23">
                  <c:v>48.58</c:v>
                </c:pt>
                <c:pt idx="24">
                  <c:v>50.835</c:v>
                </c:pt>
                <c:pt idx="25">
                  <c:v>50.903</c:v>
                </c:pt>
                <c:pt idx="26">
                  <c:v>55.7</c:v>
                </c:pt>
                <c:pt idx="27">
                  <c:v>61.65</c:v>
                </c:pt>
                <c:pt idx="28">
                  <c:v>63.65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axId val="2055916256"/>
        <c:axId val="1849897632"/>
      </c:barChart>
      <c:catAx>
        <c:axId val="205591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849897632"/>
        <c:crosses val="autoZero"/>
        <c:auto val="1"/>
        <c:lblAlgn val="ctr"/>
        <c:lblOffset val="100"/>
        <c:tickLblSkip val="5"/>
        <c:noMultiLvlLbl val="0"/>
      </c:catAx>
      <c:valAx>
        <c:axId val="1849897632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205591625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cat>
            <c:numRef>
              <c:f>Sheet1!$A$2:$A$47</c:f>
              <c:numCache>
                <c:formatCode>0</c:formatCode>
                <c:ptCount val="46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</c:numCache>
            </c:numRef>
          </c:cat>
          <c:val>
            <c:numRef>
              <c:f>Sheet1!$B$2:$B$47</c:f>
              <c:numCache>
                <c:formatCode>0.0%</c:formatCode>
                <c:ptCount val="46"/>
                <c:pt idx="0">
                  <c:v>0.0</c:v>
                </c:pt>
                <c:pt idx="1">
                  <c:v>0.185</c:v>
                </c:pt>
                <c:pt idx="2">
                  <c:v>0.258</c:v>
                </c:pt>
                <c:pt idx="3">
                  <c:v>0.468</c:v>
                </c:pt>
                <c:pt idx="4">
                  <c:v>0.607</c:v>
                </c:pt>
                <c:pt idx="5">
                  <c:v>0.75</c:v>
                </c:pt>
                <c:pt idx="6">
                  <c:v>0.856</c:v>
                </c:pt>
                <c:pt idx="7">
                  <c:v>0.964</c:v>
                </c:pt>
                <c:pt idx="8">
                  <c:v>1.091</c:v>
                </c:pt>
                <c:pt idx="9">
                  <c:v>1.186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</c:v>
                </c:pt>
                <c:pt idx="16">
                  <c:v>2.428</c:v>
                </c:pt>
                <c:pt idx="17">
                  <c:v>3.031</c:v>
                </c:pt>
                <c:pt idx="18">
                  <c:v>3.626</c:v>
                </c:pt>
                <c:pt idx="19">
                  <c:v>4.261</c:v>
                </c:pt>
                <c:pt idx="20">
                  <c:v>4.484</c:v>
                </c:pt>
                <c:pt idx="21">
                  <c:v>4.861</c:v>
                </c:pt>
                <c:pt idx="22">
                  <c:v>6.697999999999998</c:v>
                </c:pt>
                <c:pt idx="23">
                  <c:v>9.567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22.502</c:v>
                </c:pt>
                <c:pt idx="32">
                  <c:v>23.795</c:v>
                </c:pt>
                <c:pt idx="33">
                  <c:v>25.53</c:v>
                </c:pt>
                <c:pt idx="34">
                  <c:v>26.324</c:v>
                </c:pt>
                <c:pt idx="35">
                  <c:v>25.844</c:v>
                </c:pt>
                <c:pt idx="36">
                  <c:v>25.372</c:v>
                </c:pt>
                <c:pt idx="37">
                  <c:v>26.104</c:v>
                </c:pt>
                <c:pt idx="38">
                  <c:v>28.058</c:v>
                </c:pt>
                <c:pt idx="39">
                  <c:v>29.458</c:v>
                </c:pt>
                <c:pt idx="40">
                  <c:v>30.613</c:v>
                </c:pt>
                <c:pt idx="41">
                  <c:v>29.274</c:v>
                </c:pt>
                <c:pt idx="42">
                  <c:v>29.636</c:v>
                </c:pt>
                <c:pt idx="43">
                  <c:v>29.614</c:v>
                </c:pt>
                <c:pt idx="44">
                  <c:v>30.335</c:v>
                </c:pt>
                <c:pt idx="45">
                  <c:v>30.541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Sheet1!$A$2:$A$47</c:f>
              <c:numCache>
                <c:formatCode>0</c:formatCode>
                <c:ptCount val="46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  <c:pt idx="42">
                  <c:v>2012.0</c:v>
                </c:pt>
                <c:pt idx="43">
                  <c:v>2013.0</c:v>
                </c:pt>
                <c:pt idx="44">
                  <c:v>2014.0</c:v>
                </c:pt>
                <c:pt idx="45">
                  <c:v>2015.0</c:v>
                </c:pt>
              </c:numCache>
            </c:numRef>
          </c:cat>
          <c:val>
            <c:numRef>
              <c:f>Sheet1!$C$2:$C$47</c:f>
              <c:numCache>
                <c:formatCode>0.000000%</c:formatCode>
                <c:ptCount val="46"/>
                <c:pt idx="0">
                  <c:v>0.01857585</c:v>
                </c:pt>
                <c:pt idx="1">
                  <c:v>0.04334365</c:v>
                </c:pt>
                <c:pt idx="2">
                  <c:v>0.07739938</c:v>
                </c:pt>
                <c:pt idx="3">
                  <c:v>0.1052632</c:v>
                </c:pt>
                <c:pt idx="4">
                  <c:v>0.1547988</c:v>
                </c:pt>
                <c:pt idx="5">
                  <c:v>0.2012384</c:v>
                </c:pt>
                <c:pt idx="6">
                  <c:v>0.250774</c:v>
                </c:pt>
                <c:pt idx="7">
                  <c:v>0.2662539</c:v>
                </c:pt>
                <c:pt idx="8">
                  <c:v>0.3250774</c:v>
                </c:pt>
                <c:pt idx="9">
                  <c:v>0.374613</c:v>
                </c:pt>
                <c:pt idx="10">
                  <c:v>0.4272446</c:v>
                </c:pt>
                <c:pt idx="11">
                  <c:v>0.4551084</c:v>
                </c:pt>
                <c:pt idx="12">
                  <c:v>0.5077399</c:v>
                </c:pt>
                <c:pt idx="13">
                  <c:v>0.5603715</c:v>
                </c:pt>
                <c:pt idx="14">
                  <c:v>0.6130031</c:v>
                </c:pt>
                <c:pt idx="15">
                  <c:v>0.6656347</c:v>
                </c:pt>
                <c:pt idx="16">
                  <c:v>0.6965944</c:v>
                </c:pt>
                <c:pt idx="17">
                  <c:v>0.7430341</c:v>
                </c:pt>
                <c:pt idx="18">
                  <c:v>0.755418</c:v>
                </c:pt>
                <c:pt idx="19">
                  <c:v>0.7863777</c:v>
                </c:pt>
                <c:pt idx="20">
                  <c:v>0.8266254</c:v>
                </c:pt>
                <c:pt idx="21">
                  <c:v>0.8637771</c:v>
                </c:pt>
                <c:pt idx="22">
                  <c:v>0.8668731</c:v>
                </c:pt>
                <c:pt idx="23">
                  <c:v>0.9752322</c:v>
                </c:pt>
                <c:pt idx="24">
                  <c:v>1.024768</c:v>
                </c:pt>
                <c:pt idx="25">
                  <c:v>1.145511</c:v>
                </c:pt>
                <c:pt idx="26">
                  <c:v>1.188854</c:v>
                </c:pt>
                <c:pt idx="27">
                  <c:v>1.241486</c:v>
                </c:pt>
                <c:pt idx="28">
                  <c:v>1.291022</c:v>
                </c:pt>
                <c:pt idx="29">
                  <c:v>1.229102</c:v>
                </c:pt>
                <c:pt idx="30">
                  <c:v>1.226006</c:v>
                </c:pt>
                <c:pt idx="31">
                  <c:v>1.356037</c:v>
                </c:pt>
                <c:pt idx="32">
                  <c:v>1.402477</c:v>
                </c:pt>
                <c:pt idx="33">
                  <c:v>1.43839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1.633746</c:v>
                </c:pt>
                <c:pt idx="37">
                  <c:v>1.647988</c:v>
                </c:pt>
                <c:pt idx="38">
                  <c:v>1.595975</c:v>
                </c:pt>
                <c:pt idx="39">
                  <c:v>1.616099</c:v>
                </c:pt>
                <c:pt idx="40">
                  <c:v>1.439938</c:v>
                </c:pt>
                <c:pt idx="41">
                  <c:v>1.526935</c:v>
                </c:pt>
                <c:pt idx="42">
                  <c:v>1.673684</c:v>
                </c:pt>
                <c:pt idx="43">
                  <c:v>1.82291</c:v>
                </c:pt>
                <c:pt idx="44">
                  <c:v>1.914241</c:v>
                </c:pt>
                <c:pt idx="45">
                  <c:v>1.73467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4731008"/>
        <c:axId val="1868352192"/>
      </c:areaChart>
      <c:catAx>
        <c:axId val="184473100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8352192"/>
        <c:crosses val="autoZero"/>
        <c:auto val="1"/>
        <c:lblAlgn val="ctr"/>
        <c:lblOffset val="100"/>
        <c:tickLblSkip val="5"/>
        <c:noMultiLvlLbl val="0"/>
      </c:catAx>
      <c:valAx>
        <c:axId val="186835219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44731008"/>
        <c:crossesAt val="1.0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2800" b="0">
              <a:latin typeface="Franklin Gothic Medium"/>
              <a:cs typeface="Franklin Gothic Medium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43913727018186"/>
          <c:y val="0.254101131889764"/>
          <c:w val="0.814813755561395"/>
          <c:h val="0.708047490157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Highest Quality Hospitals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800000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6350" cap="rnd" cmpd="sng" algn="ctr">
                <a:solidFill>
                  <a:schemeClr val="bg1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227435573899727"/>
                  <c:y val="-0.2718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For Profit</c:v>
                </c:pt>
                <c:pt idx="1">
                  <c:v>Non-Profit/Gov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2800" b="0">
              <a:latin typeface="Franklin Gothic Medium"/>
              <a:cs typeface="Franklin Gothic Medium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943913727018186"/>
          <c:y val="0.254101131889764"/>
          <c:w val="0.814813755561395"/>
          <c:h val="0.708047490157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Lowest Quality Hospitals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EBF1DD"/>
              </a:solidFill>
            </a:ln>
          </c:spPr>
          <c:dPt>
            <c:idx val="0"/>
            <c:bubble3D val="0"/>
            <c:spPr>
              <a:solidFill>
                <a:srgbClr val="800000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5148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1"/>
              <c:layout>
                <c:manualLayout>
                  <c:x val="0.319329415815656"/>
                  <c:y val="-0.242797490157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For Profit</c:v>
                </c:pt>
                <c:pt idx="1">
                  <c:v>Non-Profit/Gov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0.21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0"/>
      </c:pieChart>
    </c:plotArea>
    <c:plotVisOnly val="1"/>
    <c:dispBlanksAs val="gap"/>
    <c:showDLblsOverMax val="0"/>
  </c:chart>
  <c:spPr>
    <a:solidFill>
      <a:schemeClr val="bg1"/>
    </a:solidFill>
    <a:ln>
      <a:solidFill>
        <a:srgbClr val="003300"/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For-Profit_x000d_Hospitals</c:v>
                </c:pt>
                <c:pt idx="1">
                  <c:v>Non-Profit_x000d_Hospitals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 formatCode="0.00%">
                  <c:v>0.272</c:v>
                </c:pt>
                <c:pt idx="1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8717856"/>
        <c:axId val="1953245024"/>
      </c:barChart>
      <c:catAx>
        <c:axId val="206871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53245024"/>
        <c:crosses val="autoZero"/>
        <c:auto val="1"/>
        <c:lblAlgn val="ctr"/>
        <c:lblOffset val="100"/>
        <c:noMultiLvlLbl val="0"/>
      </c:catAx>
      <c:valAx>
        <c:axId val="1953245024"/>
        <c:scaling>
          <c:orientation val="minMax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68717856"/>
        <c:crosses val="autoZero"/>
        <c:crossBetween val="between"/>
        <c:majorUnit val="0.05"/>
      </c:valAx>
      <c:spPr>
        <a:solidFill>
          <a:schemeClr val="bg1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0.772</c:v>
                </c:pt>
                <c:pt idx="1">
                  <c:v>0.86</c:v>
                </c:pt>
                <c:pt idx="2">
                  <c:v>0.569</c:v>
                </c:pt>
                <c:pt idx="3">
                  <c:v>0.716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Overall_x000d_Quality</c:v>
                </c:pt>
                <c:pt idx="1">
                  <c:v>Process_x000d_of Care</c:v>
                </c:pt>
                <c:pt idx="2">
                  <c:v>Functional_x000d_Improvement</c:v>
                </c:pt>
                <c:pt idx="3">
                  <c:v>Avoiding_x000d_Hosp. Admit</c:v>
                </c:pt>
              </c:strCache>
            </c:strRef>
          </c:cat>
          <c:val>
            <c:numRef>
              <c:f>Sheet1!$C$2:$C$5</c:f>
              <c:numCache>
                <c:formatCode>0.0%</c:formatCode>
                <c:ptCount val="4"/>
                <c:pt idx="0">
                  <c:v>0.787</c:v>
                </c:pt>
                <c:pt idx="1">
                  <c:v>0.874</c:v>
                </c:pt>
                <c:pt idx="2">
                  <c:v>0.601</c:v>
                </c:pt>
                <c:pt idx="3">
                  <c:v>0.735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2034779904"/>
        <c:axId val="2034781360"/>
      </c:barChart>
      <c:catAx>
        <c:axId val="203477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4781360"/>
        <c:crosses val="autoZero"/>
        <c:auto val="1"/>
        <c:lblAlgn val="ctr"/>
        <c:lblOffset val="100"/>
        <c:noMultiLvlLbl val="0"/>
      </c:catAx>
      <c:valAx>
        <c:axId val="2034781360"/>
        <c:scaling>
          <c:orientation val="minMax"/>
          <c:max val="0.9"/>
          <c:min val="0.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34779904"/>
        <c:crosses val="autoZero"/>
        <c:crossBetween val="between"/>
        <c:majorUnit val="0.1"/>
      </c:valAx>
      <c:spPr>
        <a:solidFill>
          <a:srgbClr val="EBF1DD"/>
        </a:solidFill>
        <a:ln>
          <a:solidFill>
            <a:srgbClr val="003300"/>
          </a:solidFill>
        </a:ln>
      </c:spPr>
    </c:plotArea>
    <c:legend>
      <c:legendPos val="b"/>
      <c:layout>
        <c:manualLayout>
          <c:xMode val="edge"/>
          <c:yMode val="edge"/>
          <c:x val="0.280961765485782"/>
          <c:y val="0.901492683649152"/>
          <c:w val="0.430799766874177"/>
          <c:h val="0.07801068044191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1300871744221"/>
          <c:y val="0.0435553513064891"/>
          <c:w val="0.837846481068423"/>
          <c:h val="0.667779792697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rgbClr val="8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Sheet1!$B$2:$B$4</c:f>
              <c:numCache>
                <c:formatCode>"$"#,##0;[Red]"$"#,##0</c:formatCode>
                <c:ptCount val="3"/>
                <c:pt idx="0">
                  <c:v>4827.0</c:v>
                </c:pt>
                <c:pt idx="1">
                  <c:v>1279.0</c:v>
                </c:pt>
                <c:pt idx="2">
                  <c:v>724.0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.0"/>
                  <c:y val="0.0042078625176042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Total_x000d_Excluding Profit</c:v>
                </c:pt>
                <c:pt idx="1">
                  <c:v>Administration</c:v>
                </c:pt>
                <c:pt idx="2">
                  <c:v>Profit</c:v>
                </c:pt>
              </c:strCache>
            </c:strRef>
          </c:cat>
          <c:val>
            <c:numRef>
              <c:f>Sheet1!$C$2:$C$4</c:f>
              <c:numCache>
                <c:formatCode>"$"#,##0;[Red]"$"#,##0</c:formatCode>
                <c:ptCount val="3"/>
                <c:pt idx="0">
                  <c:v>4075.0</c:v>
                </c:pt>
                <c:pt idx="1">
                  <c:v>681.0</c:v>
                </c:pt>
                <c:pt idx="2">
                  <c:v>261.0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2040849008"/>
        <c:axId val="2063087200"/>
      </c:barChart>
      <c:catAx>
        <c:axId val="204084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3087200"/>
        <c:crosses val="autoZero"/>
        <c:auto val="1"/>
        <c:lblAlgn val="ctr"/>
        <c:lblOffset val="100"/>
        <c:noMultiLvlLbl val="0"/>
      </c:catAx>
      <c:valAx>
        <c:axId val="2063087200"/>
        <c:scaling>
          <c:orientation val="minMax"/>
          <c:max val="5000.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040849008"/>
        <c:crosses val="autoZero"/>
        <c:crossBetween val="between"/>
        <c:majorUnit val="1000.0"/>
      </c:valAx>
      <c:spPr>
        <a:solidFill>
          <a:srgbClr val="EBF1DD"/>
        </a:solidFill>
        <a:ln>
          <a:solidFill>
            <a:srgbClr val="003300"/>
          </a:solidFill>
        </a:ln>
      </c:spPr>
    </c:plotArea>
    <c:legend>
      <c:legendPos val="b"/>
      <c:layout>
        <c:manualLayout>
          <c:xMode val="edge"/>
          <c:yMode val="edge"/>
          <c:x val="0.383621009768284"/>
          <c:y val="0.901492683649152"/>
          <c:w val="0.430799766874177"/>
          <c:h val="0.07801068044191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1993.0</c:v>
                </c:pt>
                <c:pt idx="1">
                  <c:v>1994.0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8">
                  <c:v>2007.0</c:v>
                </c:pt>
                <c:pt idx="9">
                  <c:v>2008.0</c:v>
                </c:pt>
                <c:pt idx="10">
                  <c:v>2009.0</c:v>
                </c:pt>
                <c:pt idx="11">
                  <c:v>2010.0</c:v>
                </c:pt>
                <c:pt idx="12">
                  <c:v>2011.0</c:v>
                </c:pt>
                <c:pt idx="13">
                  <c:v>2012.0</c:v>
                </c:pt>
                <c:pt idx="14">
                  <c:v>2013.0</c:v>
                </c:pt>
              </c:numCache>
            </c:numRef>
          </c:cat>
          <c:val>
            <c:numRef>
              <c:f>Sheet1!$B$2:$B$16</c:f>
              <c:numCache>
                <c:formatCode>0%</c:formatCode>
                <c:ptCount val="15"/>
                <c:pt idx="0">
                  <c:v>0.06</c:v>
                </c:pt>
                <c:pt idx="1">
                  <c:v>0.09</c:v>
                </c:pt>
                <c:pt idx="3">
                  <c:v>0.3</c:v>
                </c:pt>
                <c:pt idx="4">
                  <c:v>0.31</c:v>
                </c:pt>
                <c:pt idx="5">
                  <c:v>0.33</c:v>
                </c:pt>
                <c:pt idx="6">
                  <c:v>0.36</c:v>
                </c:pt>
                <c:pt idx="8">
                  <c:v>0.52</c:v>
                </c:pt>
                <c:pt idx="9">
                  <c:v>0.53</c:v>
                </c:pt>
                <c:pt idx="10">
                  <c:v>0.54</c:v>
                </c:pt>
                <c:pt idx="11">
                  <c:v>0.56</c:v>
                </c:pt>
                <c:pt idx="12">
                  <c:v>0.57</c:v>
                </c:pt>
                <c:pt idx="13">
                  <c:v>0.59</c:v>
                </c:pt>
                <c:pt idx="14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4725520"/>
        <c:axId val="2034727632"/>
      </c:barChart>
      <c:catAx>
        <c:axId val="203472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2000"/>
            </a:pPr>
            <a:endParaRPr lang="en-US"/>
          </a:p>
        </c:txPr>
        <c:crossAx val="2034727632"/>
        <c:crosses val="autoZero"/>
        <c:auto val="1"/>
        <c:lblAlgn val="ctr"/>
        <c:lblOffset val="100"/>
        <c:noMultiLvlLbl val="0"/>
      </c:catAx>
      <c:valAx>
        <c:axId val="20347276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4725520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Pt>
            <c:idx val="2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3300"/>
                </a:solidFill>
              </a:ln>
            </c:spPr>
          </c:dPt>
          <c:dPt>
            <c:idx val="2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3300"/>
                </a:solidFill>
              </a:ln>
            </c:spPr>
          </c:dPt>
          <c:dPt>
            <c:idx val="2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rgbClr val="003300"/>
                </a:solidFill>
              </a:ln>
            </c:spPr>
          </c:dPt>
          <c:dPt>
            <c:idx val="25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3300"/>
                </a:solidFill>
              </a:ln>
            </c:spPr>
          </c:dPt>
          <c:dPt>
            <c:idx val="26"/>
            <c:invertIfNegative val="0"/>
            <c:bubble3D val="0"/>
            <c:spPr>
              <a:solidFill>
                <a:srgbClr val="0000FF"/>
              </a:solidFill>
              <a:ln>
                <a:solidFill>
                  <a:srgbClr val="0033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>
                  <c:v>1990.0</c:v>
                </c:pt>
                <c:pt idx="1">
                  <c:v>1991.0</c:v>
                </c:pt>
                <c:pt idx="2">
                  <c:v>1992.0</c:v>
                </c:pt>
                <c:pt idx="3">
                  <c:v>1993.0</c:v>
                </c:pt>
                <c:pt idx="4">
                  <c:v>1994.0</c:v>
                </c:pt>
                <c:pt idx="5">
                  <c:v>1995.0</c:v>
                </c:pt>
                <c:pt idx="6">
                  <c:v>1996.0</c:v>
                </c:pt>
                <c:pt idx="7">
                  <c:v>1997.0</c:v>
                </c:pt>
                <c:pt idx="8">
                  <c:v>1998.0</c:v>
                </c:pt>
                <c:pt idx="9">
                  <c:v>1999.0</c:v>
                </c:pt>
                <c:pt idx="10">
                  <c:v>2000.0</c:v>
                </c:pt>
                <c:pt idx="11">
                  <c:v>2001.0</c:v>
                </c:pt>
                <c:pt idx="12">
                  <c:v>2002.0</c:v>
                </c:pt>
                <c:pt idx="13">
                  <c:v>2003.0</c:v>
                </c:pt>
                <c:pt idx="14">
                  <c:v>2004.0</c:v>
                </c:pt>
                <c:pt idx="15">
                  <c:v>2005.0</c:v>
                </c:pt>
                <c:pt idx="16">
                  <c:v>2006.0</c:v>
                </c:pt>
                <c:pt idx="17">
                  <c:v>2007.0</c:v>
                </c:pt>
                <c:pt idx="18">
                  <c:v>2008.0</c:v>
                </c:pt>
                <c:pt idx="19">
                  <c:v>2009.0</c:v>
                </c:pt>
                <c:pt idx="20">
                  <c:v>2010.0</c:v>
                </c:pt>
                <c:pt idx="21">
                  <c:v>2011.0</c:v>
                </c:pt>
                <c:pt idx="22">
                  <c:v>2012.0</c:v>
                </c:pt>
                <c:pt idx="23">
                  <c:v>2013.0</c:v>
                </c:pt>
                <c:pt idx="24">
                  <c:v>2014.0</c:v>
                </c:pt>
                <c:pt idx="25">
                  <c:v>2015.0</c:v>
                </c:pt>
                <c:pt idx="26">
                  <c:v>2016.0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40.0</c:v>
                </c:pt>
                <c:pt idx="1">
                  <c:v>45.0</c:v>
                </c:pt>
                <c:pt idx="2">
                  <c:v>48.0</c:v>
                </c:pt>
                <c:pt idx="3">
                  <c:v>51.0</c:v>
                </c:pt>
                <c:pt idx="4">
                  <c:v>55.0</c:v>
                </c:pt>
                <c:pt idx="5">
                  <c:v>61.0</c:v>
                </c:pt>
                <c:pt idx="6">
                  <c:v>67.0</c:v>
                </c:pt>
                <c:pt idx="7">
                  <c:v>75.0</c:v>
                </c:pt>
                <c:pt idx="8">
                  <c:v>85.0</c:v>
                </c:pt>
                <c:pt idx="9">
                  <c:v>105.0</c:v>
                </c:pt>
                <c:pt idx="10">
                  <c:v>121.0</c:v>
                </c:pt>
                <c:pt idx="11">
                  <c:v>139.0</c:v>
                </c:pt>
                <c:pt idx="12">
                  <c:v>158.0</c:v>
                </c:pt>
                <c:pt idx="13">
                  <c:v>176.0</c:v>
                </c:pt>
                <c:pt idx="14">
                  <c:v>192.0</c:v>
                </c:pt>
                <c:pt idx="15">
                  <c:v>205.0</c:v>
                </c:pt>
                <c:pt idx="16">
                  <c:v>224.0</c:v>
                </c:pt>
                <c:pt idx="17">
                  <c:v>236.0</c:v>
                </c:pt>
                <c:pt idx="18">
                  <c:v>243.0</c:v>
                </c:pt>
                <c:pt idx="19">
                  <c:v>255.0</c:v>
                </c:pt>
                <c:pt idx="20">
                  <c:v>256.0</c:v>
                </c:pt>
                <c:pt idx="21">
                  <c:v>262.0</c:v>
                </c:pt>
                <c:pt idx="22">
                  <c:v>263.0</c:v>
                </c:pt>
                <c:pt idx="23">
                  <c:v>271.0</c:v>
                </c:pt>
                <c:pt idx="24">
                  <c:v>305.0</c:v>
                </c:pt>
                <c:pt idx="25">
                  <c:v>328.0</c:v>
                </c:pt>
                <c:pt idx="26">
                  <c:v>343.0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055632480"/>
        <c:axId val="1867269792"/>
      </c:barChart>
      <c:catAx>
        <c:axId val="205563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7269792"/>
        <c:crosses val="autoZero"/>
        <c:auto val="1"/>
        <c:lblAlgn val="ctr"/>
        <c:lblOffset val="100"/>
        <c:tickLblSkip val="5"/>
        <c:noMultiLvlLbl val="0"/>
      </c:catAx>
      <c:valAx>
        <c:axId val="186726979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055632480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Drug Companies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  <c:pt idx="17">
                  <c:v>2012.0</c:v>
                </c:pt>
                <c:pt idx="18">
                  <c:v>2013.0</c:v>
                </c:pt>
                <c:pt idx="19">
                  <c:v>2014.0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0.14</c:v>
                </c:pt>
                <c:pt idx="1">
                  <c:v>0.17</c:v>
                </c:pt>
                <c:pt idx="2">
                  <c:v>0.16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0.17</c:v>
                </c:pt>
                <c:pt idx="8">
                  <c:v>0.14</c:v>
                </c:pt>
                <c:pt idx="9">
                  <c:v>0.16</c:v>
                </c:pt>
                <c:pt idx="10">
                  <c:v>0.16</c:v>
                </c:pt>
                <c:pt idx="11">
                  <c:v>0.2</c:v>
                </c:pt>
                <c:pt idx="12">
                  <c:v>0.16</c:v>
                </c:pt>
                <c:pt idx="13">
                  <c:v>0.19</c:v>
                </c:pt>
                <c:pt idx="15">
                  <c:v>0.15</c:v>
                </c:pt>
                <c:pt idx="17">
                  <c:v>0.16</c:v>
                </c:pt>
                <c:pt idx="18">
                  <c:v>0.23</c:v>
                </c:pt>
                <c:pt idx="19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Fortune 500 Median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3"/>
              <c:layout>
                <c:manualLayout>
                  <c:x val="-0.0104952822879715"/>
                  <c:y val="0.007939665012676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1995.0</c:v>
                </c:pt>
                <c:pt idx="1">
                  <c:v>1996.0</c:v>
                </c:pt>
                <c:pt idx="2">
                  <c:v>1997.0</c:v>
                </c:pt>
                <c:pt idx="3">
                  <c:v>1998.0</c:v>
                </c:pt>
                <c:pt idx="4">
                  <c:v>1999.0</c:v>
                </c:pt>
                <c:pt idx="5">
                  <c:v>2000.0</c:v>
                </c:pt>
                <c:pt idx="6">
                  <c:v>2001.0</c:v>
                </c:pt>
                <c:pt idx="7">
                  <c:v>2002.0</c:v>
                </c:pt>
                <c:pt idx="8">
                  <c:v>2003.0</c:v>
                </c:pt>
                <c:pt idx="9">
                  <c:v>2004.0</c:v>
                </c:pt>
                <c:pt idx="10">
                  <c:v>2005.0</c:v>
                </c:pt>
                <c:pt idx="11">
                  <c:v>2006.0</c:v>
                </c:pt>
                <c:pt idx="12">
                  <c:v>2007.0</c:v>
                </c:pt>
                <c:pt idx="13">
                  <c:v>2008.0</c:v>
                </c:pt>
                <c:pt idx="14">
                  <c:v>2009.0</c:v>
                </c:pt>
                <c:pt idx="15">
                  <c:v>2010.0</c:v>
                </c:pt>
                <c:pt idx="16">
                  <c:v>2011.0</c:v>
                </c:pt>
                <c:pt idx="17">
                  <c:v>2012.0</c:v>
                </c:pt>
                <c:pt idx="18">
                  <c:v>2013.0</c:v>
                </c:pt>
                <c:pt idx="19">
                  <c:v>2014.0</c:v>
                </c:pt>
              </c:numCache>
            </c:numRef>
          </c:cat>
          <c:val>
            <c:numRef>
              <c:f>Sheet1!$C$2:$C$21</c:f>
              <c:numCache>
                <c:formatCode>0%</c:formatCode>
                <c:ptCount val="20"/>
                <c:pt idx="0">
                  <c:v>0.05</c:v>
                </c:pt>
                <c:pt idx="1">
                  <c:v>0.05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0.03</c:v>
                </c:pt>
                <c:pt idx="7">
                  <c:v>0.03</c:v>
                </c:pt>
                <c:pt idx="8">
                  <c:v>0.05</c:v>
                </c:pt>
                <c:pt idx="9">
                  <c:v>0.05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0.01</c:v>
                </c:pt>
                <c:pt idx="15">
                  <c:v>0.07</c:v>
                </c:pt>
                <c:pt idx="18">
                  <c:v>0.06</c:v>
                </c:pt>
                <c:pt idx="19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62"/>
        <c:axId val="2068584192"/>
        <c:axId val="2062780416"/>
      </c:barChart>
      <c:catAx>
        <c:axId val="206858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2780416"/>
        <c:crosses val="autoZero"/>
        <c:auto val="1"/>
        <c:lblAlgn val="ctr"/>
        <c:lblOffset val="100"/>
        <c:tickLblSkip val="5"/>
        <c:noMultiLvlLbl val="0"/>
      </c:catAx>
      <c:valAx>
        <c:axId val="206278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858419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5"/>
          <c:y val="0.003125"/>
          <c:w val="0.661101373859016"/>
          <c:h val="0.9749682826214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00FF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800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0244918207082404"/>
                  <c:y val="-0.08717233640861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Manufacturing</c:v>
                </c:pt>
                <c:pt idx="1">
                  <c:v>Profits
(After Taxes)</c:v>
                </c:pt>
                <c:pt idx="2">
                  <c:v>Taxes</c:v>
                </c:pt>
                <c:pt idx="3">
                  <c:v>R&amp;D</c:v>
                </c:pt>
                <c:pt idx="4">
                  <c:v>Marketing/
Admin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0.27</c:v>
                </c:pt>
                <c:pt idx="1">
                  <c:v>0.18</c:v>
                </c:pt>
                <c:pt idx="2">
                  <c:v>0.07</c:v>
                </c:pt>
                <c:pt idx="3">
                  <c:v>0.13</c:v>
                </c:pt>
                <c:pt idx="4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Had a doctor visit</c:v>
                </c:pt>
                <c:pt idx="1">
                  <c:v>Aware of hypertension</c:v>
                </c:pt>
                <c:pt idx="2">
                  <c:v>Hypertension controlled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5.0</c:v>
                </c:pt>
                <c:pt idx="1">
                  <c:v>1.8</c:v>
                </c:pt>
                <c:pt idx="2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2"/>
        <c:axId val="2068683760"/>
        <c:axId val="2068685984"/>
      </c:barChart>
      <c:catAx>
        <c:axId val="206868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8685984"/>
        <c:crosses val="autoZero"/>
        <c:auto val="1"/>
        <c:lblAlgn val="ctr"/>
        <c:lblOffset val="100"/>
        <c:noMultiLvlLbl val="0"/>
      </c:catAx>
      <c:valAx>
        <c:axId val="2068685984"/>
        <c:scaling>
          <c:orientation val="minMax"/>
          <c:max val="6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8683760"/>
        <c:crosses val="autoZero"/>
        <c:crossBetween val="between"/>
        <c:majorUnit val="1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03431955034497"/>
          <c:y val="0.0435553513064891"/>
          <c:w val="0.880301556956918"/>
          <c:h val="0.742946174063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For-Profit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0.0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3.5</c:v>
                </c:pt>
                <c:pt idx="3">
                  <c:v>4.0</c:v>
                </c:pt>
                <c:pt idx="4">
                  <c:v>4.5</c:v>
                </c:pt>
                <c:pt idx="5">
                  <c:v>5.0</c:v>
                </c:pt>
              </c:numCache>
            </c:numRef>
          </c:cat>
          <c:val>
            <c:numRef>
              <c:f>Sheet1!$B$2:$B$7</c:f>
              <c:numCache>
                <c:formatCode>0.0%</c:formatCode>
                <c:ptCount val="6"/>
                <c:pt idx="0">
                  <c:v>0.048</c:v>
                </c:pt>
                <c:pt idx="1">
                  <c:v>0.207</c:v>
                </c:pt>
                <c:pt idx="2">
                  <c:v>0.359</c:v>
                </c:pt>
                <c:pt idx="3">
                  <c:v>0.243</c:v>
                </c:pt>
                <c:pt idx="4">
                  <c:v>0.132</c:v>
                </c:pt>
                <c:pt idx="5">
                  <c:v>0.012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0.0625846498083519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613752163498991"/>
                      <c:h val="0.052298068050801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Sheet1!$A$2:$A$7</c:f>
              <c:numCache>
                <c:formatCode>0.0</c:formatCode>
                <c:ptCount val="6"/>
                <c:pt idx="0">
                  <c:v>2.5</c:v>
                </c:pt>
                <c:pt idx="1">
                  <c:v>3.0</c:v>
                </c:pt>
                <c:pt idx="2">
                  <c:v>3.5</c:v>
                </c:pt>
                <c:pt idx="3">
                  <c:v>4.0</c:v>
                </c:pt>
                <c:pt idx="4">
                  <c:v>4.5</c:v>
                </c:pt>
                <c:pt idx="5">
                  <c:v>5.0</c:v>
                </c:pt>
              </c:numCache>
            </c:numRef>
          </c:cat>
          <c:val>
            <c:numRef>
              <c:f>Sheet1!$C$2:$C$7</c:f>
              <c:numCache>
                <c:formatCode>0.0%</c:formatCode>
                <c:ptCount val="6"/>
                <c:pt idx="0">
                  <c:v>0.0</c:v>
                </c:pt>
                <c:pt idx="1">
                  <c:v>0.119</c:v>
                </c:pt>
                <c:pt idx="2">
                  <c:v>0.186</c:v>
                </c:pt>
                <c:pt idx="3">
                  <c:v>0.348</c:v>
                </c:pt>
                <c:pt idx="4">
                  <c:v>0.271</c:v>
                </c:pt>
                <c:pt idx="5">
                  <c:v>0.076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8"/>
        <c:axId val="1849751856"/>
        <c:axId val="2034803104"/>
      </c:barChart>
      <c:catAx>
        <c:axId val="1849751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34803104"/>
        <c:crosses val="autoZero"/>
        <c:auto val="1"/>
        <c:lblAlgn val="ctr"/>
        <c:lblOffset val="100"/>
        <c:noMultiLvlLbl val="0"/>
      </c:catAx>
      <c:valAx>
        <c:axId val="2034803104"/>
        <c:scaling>
          <c:orientation val="minMax"/>
          <c:max val="0.4"/>
          <c:min val="0.0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849751856"/>
        <c:crosses val="autoZero"/>
        <c:crossBetween val="between"/>
        <c:majorUnit val="0.1"/>
      </c:valAx>
      <c:spPr>
        <a:solidFill>
          <a:srgbClr val="EBF1DD"/>
        </a:solidFill>
        <a:ln>
          <a:solidFill>
            <a:srgbClr val="003300"/>
          </a:solidFill>
        </a:ln>
      </c:spPr>
    </c:plotArea>
    <c:legend>
      <c:legendPos val="b"/>
      <c:layout>
        <c:manualLayout>
          <c:xMode val="edge"/>
          <c:yMode val="edge"/>
          <c:x val="0.183503320977978"/>
          <c:y val="0.867658612031929"/>
          <c:w val="0.585464785114402"/>
          <c:h val="0.11184476776499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Publicly Traded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51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14.0</c:v>
                </c:pt>
                <c:pt idx="1">
                  <c:v>59.0</c:v>
                </c:pt>
                <c:pt idx="2">
                  <c:v>50.0</c:v>
                </c:pt>
                <c:pt idx="3">
                  <c:v>66.0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Non-Profit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51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Administrative _x000d_Costs</c:v>
                </c:pt>
                <c:pt idx="1">
                  <c:v>Preventive _x000d_Care Scores</c:v>
                </c:pt>
                <c:pt idx="2">
                  <c:v>Chronic Disease _x000d_Care Score</c:v>
                </c:pt>
                <c:pt idx="3">
                  <c:v>Consumer _x000d_Rating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10.0</c:v>
                </c:pt>
                <c:pt idx="1">
                  <c:v>71.0</c:v>
                </c:pt>
                <c:pt idx="2">
                  <c:v>60.0</c:v>
                </c:pt>
                <c:pt idx="3">
                  <c:v>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2032209248"/>
        <c:axId val="2059591472"/>
      </c:barChart>
      <c:catAx>
        <c:axId val="2032209248"/>
        <c:scaling>
          <c:orientation val="minMax"/>
        </c:scaling>
        <c:delete val="0"/>
        <c:axPos val="b"/>
        <c:majorGridlines>
          <c:spPr>
            <a:ln>
              <a:solidFill>
                <a:srgbClr val="EBF1DD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2059591472"/>
        <c:crosses val="autoZero"/>
        <c:auto val="1"/>
        <c:lblAlgn val="ctr"/>
        <c:lblOffset val="100"/>
        <c:noMultiLvlLbl val="0"/>
      </c:catAx>
      <c:valAx>
        <c:axId val="2059591472"/>
        <c:scaling>
          <c:orientation val="minMax"/>
          <c:max val="80.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1"/>
        <c:majorTickMark val="out"/>
        <c:minorTickMark val="none"/>
        <c:tickLblPos val="nextTo"/>
        <c:crossAx val="2032209248"/>
        <c:crosses val="autoZero"/>
        <c:crossBetween val="between"/>
        <c:majorUnit val="20.0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70430121122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2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Aetna</c:v>
                </c:pt>
                <c:pt idx="1">
                  <c:v>Wellpoint/ Anthem</c:v>
                </c:pt>
                <c:pt idx="2">
                  <c:v>United Healthcare</c:v>
                </c:pt>
                <c:pt idx="3">
                  <c:v>Humana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0.199</c:v>
                </c:pt>
                <c:pt idx="1">
                  <c:v>0.188</c:v>
                </c:pt>
                <c:pt idx="2">
                  <c:v>0.187</c:v>
                </c:pt>
                <c:pt idx="3">
                  <c:v>0.159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-1217787824"/>
        <c:axId val="-1217697456"/>
      </c:barChart>
      <c:catAx>
        <c:axId val="-12177878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003300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-1217697456"/>
        <c:crossesAt val="0.0"/>
        <c:auto val="1"/>
        <c:lblAlgn val="ctr"/>
        <c:lblOffset val="0"/>
        <c:noMultiLvlLbl val="0"/>
      </c:catAx>
      <c:valAx>
        <c:axId val="-1217697456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-1217787824"/>
        <c:crossesAt val="1.0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Sheet1!$A$2:$A$46</c:f>
              <c:numCache>
                <c:formatCode>General</c:formatCode>
                <c:ptCount val="45"/>
                <c:pt idx="0">
                  <c:v>2015.0</c:v>
                </c:pt>
                <c:pt idx="1">
                  <c:v>2014.0</c:v>
                </c:pt>
                <c:pt idx="2">
                  <c:v>2013.0</c:v>
                </c:pt>
                <c:pt idx="3">
                  <c:v>2012.0</c:v>
                </c:pt>
                <c:pt idx="4">
                  <c:v>2011.0</c:v>
                </c:pt>
                <c:pt idx="5">
                  <c:v>2010.0</c:v>
                </c:pt>
                <c:pt idx="6">
                  <c:v>2009.0</c:v>
                </c:pt>
                <c:pt idx="7">
                  <c:v>2008.0</c:v>
                </c:pt>
                <c:pt idx="8">
                  <c:v>2007.0</c:v>
                </c:pt>
                <c:pt idx="9">
                  <c:v>2006.0</c:v>
                </c:pt>
                <c:pt idx="10">
                  <c:v>2005.0</c:v>
                </c:pt>
                <c:pt idx="11">
                  <c:v>2004.0</c:v>
                </c:pt>
                <c:pt idx="12">
                  <c:v>2003.0</c:v>
                </c:pt>
                <c:pt idx="13">
                  <c:v>2002.0</c:v>
                </c:pt>
                <c:pt idx="14">
                  <c:v>2001.0</c:v>
                </c:pt>
                <c:pt idx="15">
                  <c:v>2000.0</c:v>
                </c:pt>
                <c:pt idx="16">
                  <c:v>1999.0</c:v>
                </c:pt>
                <c:pt idx="17">
                  <c:v>1998.0</c:v>
                </c:pt>
                <c:pt idx="18">
                  <c:v>1997.0</c:v>
                </c:pt>
                <c:pt idx="19">
                  <c:v>1996.0</c:v>
                </c:pt>
                <c:pt idx="20">
                  <c:v>1995.0</c:v>
                </c:pt>
                <c:pt idx="21">
                  <c:v>1994.0</c:v>
                </c:pt>
                <c:pt idx="22">
                  <c:v>1993.0</c:v>
                </c:pt>
                <c:pt idx="23">
                  <c:v>1992.0</c:v>
                </c:pt>
                <c:pt idx="24">
                  <c:v>1991.0</c:v>
                </c:pt>
                <c:pt idx="25">
                  <c:v>1990.0</c:v>
                </c:pt>
                <c:pt idx="26">
                  <c:v>1989.0</c:v>
                </c:pt>
                <c:pt idx="27">
                  <c:v>1988.0</c:v>
                </c:pt>
                <c:pt idx="28">
                  <c:v>1987.0</c:v>
                </c:pt>
                <c:pt idx="29">
                  <c:v>1986.0</c:v>
                </c:pt>
                <c:pt idx="30">
                  <c:v>1985.0</c:v>
                </c:pt>
                <c:pt idx="31">
                  <c:v>1984.0</c:v>
                </c:pt>
                <c:pt idx="32">
                  <c:v>1983.0</c:v>
                </c:pt>
                <c:pt idx="33">
                  <c:v>1982.0</c:v>
                </c:pt>
                <c:pt idx="34">
                  <c:v>1981.0</c:v>
                </c:pt>
                <c:pt idx="35">
                  <c:v>1980.0</c:v>
                </c:pt>
                <c:pt idx="36">
                  <c:v>1979.0</c:v>
                </c:pt>
                <c:pt idx="37">
                  <c:v>1978.0</c:v>
                </c:pt>
                <c:pt idx="38">
                  <c:v>1977.0</c:v>
                </c:pt>
                <c:pt idx="39">
                  <c:v>1976.0</c:v>
                </c:pt>
                <c:pt idx="40">
                  <c:v>1975.0</c:v>
                </c:pt>
                <c:pt idx="41">
                  <c:v>1974.0</c:v>
                </c:pt>
                <c:pt idx="42">
                  <c:v>1973.0</c:v>
                </c:pt>
                <c:pt idx="43">
                  <c:v>1972.0</c:v>
                </c:pt>
                <c:pt idx="44">
                  <c:v>1971.0</c:v>
                </c:pt>
              </c:numCache>
            </c:numRef>
          </c:cat>
          <c:val>
            <c:numRef>
              <c:f>Sheet1!$B$2:$B$46</c:f>
              <c:numCache>
                <c:formatCode>General</c:formatCode>
                <c:ptCount val="45"/>
                <c:pt idx="0">
                  <c:v>17.0</c:v>
                </c:pt>
                <c:pt idx="1">
                  <c:v>18.0</c:v>
                </c:pt>
                <c:pt idx="2">
                  <c:v>15.0</c:v>
                </c:pt>
                <c:pt idx="3">
                  <c:v>13.0</c:v>
                </c:pt>
                <c:pt idx="4">
                  <c:v>14.0</c:v>
                </c:pt>
                <c:pt idx="5">
                  <c:v>20.0</c:v>
                </c:pt>
                <c:pt idx="6">
                  <c:v>8.0</c:v>
                </c:pt>
                <c:pt idx="7">
                  <c:v>10.0</c:v>
                </c:pt>
                <c:pt idx="8">
                  <c:v>11.0</c:v>
                </c:pt>
                <c:pt idx="9">
                  <c:v>11.0</c:v>
                </c:pt>
                <c:pt idx="10">
                  <c:v>15.0</c:v>
                </c:pt>
                <c:pt idx="11">
                  <c:v>15.0</c:v>
                </c:pt>
                <c:pt idx="12">
                  <c:v>23.0</c:v>
                </c:pt>
                <c:pt idx="13">
                  <c:v>28.0</c:v>
                </c:pt>
                <c:pt idx="14">
                  <c:v>28.0</c:v>
                </c:pt>
                <c:pt idx="15">
                  <c:v>25.0</c:v>
                </c:pt>
                <c:pt idx="16">
                  <c:v>16.0</c:v>
                </c:pt>
                <c:pt idx="17">
                  <c:v>10.0</c:v>
                </c:pt>
                <c:pt idx="18">
                  <c:v>4.0</c:v>
                </c:pt>
                <c:pt idx="19">
                  <c:v>5.0</c:v>
                </c:pt>
                <c:pt idx="20">
                  <c:v>7.0</c:v>
                </c:pt>
                <c:pt idx="21">
                  <c:v>7.0</c:v>
                </c:pt>
                <c:pt idx="22">
                  <c:v>6.0</c:v>
                </c:pt>
                <c:pt idx="23">
                  <c:v>10.0</c:v>
                </c:pt>
                <c:pt idx="24">
                  <c:v>14.0</c:v>
                </c:pt>
                <c:pt idx="25">
                  <c:v>13.0</c:v>
                </c:pt>
                <c:pt idx="27">
                  <c:v>17.0</c:v>
                </c:pt>
                <c:pt idx="28">
                  <c:v>15.0</c:v>
                </c:pt>
                <c:pt idx="29">
                  <c:v>10.0</c:v>
                </c:pt>
                <c:pt idx="30">
                  <c:v>13.0</c:v>
                </c:pt>
                <c:pt idx="31">
                  <c:v>7.0</c:v>
                </c:pt>
                <c:pt idx="32">
                  <c:v>7.0</c:v>
                </c:pt>
                <c:pt idx="33">
                  <c:v>5.0</c:v>
                </c:pt>
                <c:pt idx="34">
                  <c:v>10.0</c:v>
                </c:pt>
                <c:pt idx="35">
                  <c:v>14.0</c:v>
                </c:pt>
                <c:pt idx="36">
                  <c:v>13.0</c:v>
                </c:pt>
                <c:pt idx="37">
                  <c:v>12.0</c:v>
                </c:pt>
                <c:pt idx="42">
                  <c:v>4.0</c:v>
                </c:pt>
                <c:pt idx="43">
                  <c:v>2.0</c:v>
                </c:pt>
                <c:pt idx="44">
                  <c:v>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axId val="1917679632"/>
        <c:axId val="1868395136"/>
      </c:barChart>
      <c:catAx>
        <c:axId val="1917679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8395136"/>
        <c:crosses val="autoZero"/>
        <c:auto val="1"/>
        <c:lblAlgn val="ctr"/>
        <c:lblOffset val="100"/>
        <c:tickLblSkip val="10"/>
        <c:noMultiLvlLbl val="0"/>
      </c:catAx>
      <c:valAx>
        <c:axId val="1868395136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91767963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9243421929831"/>
          <c:y val="0.231728751875683"/>
          <c:w val="0.771633480892043"/>
          <c:h val="0.829249966668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Overhead</c:v>
                </c:pt>
                <c:pt idx="1">
                  <c:v>Medical Services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0.022</c:v>
                </c:pt>
                <c:pt idx="1">
                  <c:v>0.978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9243421929831"/>
          <c:y val="0.231728751875683"/>
          <c:w val="0.771633480892043"/>
          <c:h val="0.829249966668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Advantage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Overhead</c:v>
                </c:pt>
                <c:pt idx="1">
                  <c:v>Profit</c:v>
                </c:pt>
                <c:pt idx="2">
                  <c:v>Medical Servicers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0.091</c:v>
                </c:pt>
                <c:pt idx="1">
                  <c:v>0.045</c:v>
                </c:pt>
                <c:pt idx="2">
                  <c:v>0.863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1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1985.0</c:v>
                </c:pt>
                <c:pt idx="1">
                  <c:v>1986.0</c:v>
                </c:pt>
                <c:pt idx="2">
                  <c:v>1987.0</c:v>
                </c:pt>
                <c:pt idx="3">
                  <c:v>1988.0</c:v>
                </c:pt>
                <c:pt idx="4">
                  <c:v>1989.0</c:v>
                </c:pt>
                <c:pt idx="5">
                  <c:v>1990.0</c:v>
                </c:pt>
                <c:pt idx="6">
                  <c:v>1991.0</c:v>
                </c:pt>
                <c:pt idx="7">
                  <c:v>1992.0</c:v>
                </c:pt>
                <c:pt idx="8">
                  <c:v>1993.0</c:v>
                </c:pt>
                <c:pt idx="9">
                  <c:v>1994.0</c:v>
                </c:pt>
                <c:pt idx="10">
                  <c:v>1995.0</c:v>
                </c:pt>
                <c:pt idx="11">
                  <c:v>1996.0</c:v>
                </c:pt>
                <c:pt idx="12">
                  <c:v>1997.0</c:v>
                </c:pt>
                <c:pt idx="13">
                  <c:v>1998.0</c:v>
                </c:pt>
                <c:pt idx="14">
                  <c:v>1999.0</c:v>
                </c:pt>
                <c:pt idx="15">
                  <c:v>2000.0</c:v>
                </c:pt>
                <c:pt idx="16">
                  <c:v>2001.0</c:v>
                </c:pt>
                <c:pt idx="17">
                  <c:v>2002.0</c:v>
                </c:pt>
                <c:pt idx="18">
                  <c:v>2003.0</c:v>
                </c:pt>
                <c:pt idx="19">
                  <c:v>2004.0</c:v>
                </c:pt>
                <c:pt idx="20">
                  <c:v>2005.0</c:v>
                </c:pt>
                <c:pt idx="21">
                  <c:v>2006.0</c:v>
                </c:pt>
                <c:pt idx="22">
                  <c:v>2007.0</c:v>
                </c:pt>
                <c:pt idx="23">
                  <c:v>2008.0</c:v>
                </c:pt>
                <c:pt idx="24">
                  <c:v>2009.0</c:v>
                </c:pt>
                <c:pt idx="25">
                  <c:v>2010.0</c:v>
                </c:pt>
                <c:pt idx="26">
                  <c:v>2011.0</c:v>
                </c:pt>
                <c:pt idx="27">
                  <c:v>2012.0</c:v>
                </c:pt>
                <c:pt idx="28">
                  <c:v>2013.0</c:v>
                </c:pt>
                <c:pt idx="29">
                  <c:v>2014.0</c:v>
                </c:pt>
                <c:pt idx="30">
                  <c:v>2015.0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0.441</c:v>
                </c:pt>
                <c:pt idx="1">
                  <c:v>0.814</c:v>
                </c:pt>
                <c:pt idx="2">
                  <c:v>1.013</c:v>
                </c:pt>
                <c:pt idx="3">
                  <c:v>1.069</c:v>
                </c:pt>
                <c:pt idx="4">
                  <c:v>1.134</c:v>
                </c:pt>
                <c:pt idx="5">
                  <c:v>1.264</c:v>
                </c:pt>
                <c:pt idx="6">
                  <c:v>1.389</c:v>
                </c:pt>
                <c:pt idx="7">
                  <c:v>1.566</c:v>
                </c:pt>
                <c:pt idx="8">
                  <c:v>1.815</c:v>
                </c:pt>
                <c:pt idx="9">
                  <c:v>2.268</c:v>
                </c:pt>
                <c:pt idx="10">
                  <c:v>3.089</c:v>
                </c:pt>
                <c:pt idx="11">
                  <c:v>3.961</c:v>
                </c:pt>
                <c:pt idx="12">
                  <c:v>5.049</c:v>
                </c:pt>
                <c:pt idx="13">
                  <c:v>5.976</c:v>
                </c:pt>
                <c:pt idx="14">
                  <c:v>6.219</c:v>
                </c:pt>
                <c:pt idx="15">
                  <c:v>6.3</c:v>
                </c:pt>
                <c:pt idx="16">
                  <c:v>5.5</c:v>
                </c:pt>
                <c:pt idx="17">
                  <c:v>4.9</c:v>
                </c:pt>
                <c:pt idx="18">
                  <c:v>4.6</c:v>
                </c:pt>
                <c:pt idx="19">
                  <c:v>4.7</c:v>
                </c:pt>
                <c:pt idx="20">
                  <c:v>5.2</c:v>
                </c:pt>
                <c:pt idx="21">
                  <c:v>7.3</c:v>
                </c:pt>
                <c:pt idx="22">
                  <c:v>8.6</c:v>
                </c:pt>
                <c:pt idx="23">
                  <c:v>9.8</c:v>
                </c:pt>
                <c:pt idx="24">
                  <c:v>10.0</c:v>
                </c:pt>
                <c:pt idx="25">
                  <c:v>11.4</c:v>
                </c:pt>
                <c:pt idx="26">
                  <c:v>12.2</c:v>
                </c:pt>
                <c:pt idx="27">
                  <c:v>13.658</c:v>
                </c:pt>
                <c:pt idx="28">
                  <c:v>14.388</c:v>
                </c:pt>
                <c:pt idx="29">
                  <c:v>15.7</c:v>
                </c:pt>
                <c:pt idx="30">
                  <c:v>16.8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7"/>
        <c:axId val="1846174864"/>
        <c:axId val="-2072878288"/>
      </c:barChart>
      <c:catAx>
        <c:axId val="184617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2072878288"/>
        <c:crosses val="autoZero"/>
        <c:auto val="1"/>
        <c:lblAlgn val="ctr"/>
        <c:lblOffset val="100"/>
        <c:tickLblSkip val="5"/>
        <c:noMultiLvlLbl val="0"/>
      </c:catAx>
      <c:valAx>
        <c:axId val="-2072878288"/>
        <c:scaling>
          <c:orientation val="minMax"/>
          <c:max val="18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46174864"/>
        <c:crosses val="autoZero"/>
        <c:crossBetween val="between"/>
        <c:majorUnit val="5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Pt>
            <c:idx val="9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cat>
          <c:val>
            <c:numRef>
              <c:f>Sheet1!$B$2:$B$11</c:f>
              <c:numCache>
                <c:formatCode>0.00%</c:formatCode>
                <c:ptCount val="10"/>
                <c:pt idx="0" formatCode="General">
                  <c:v>0.0</c:v>
                </c:pt>
                <c:pt idx="1">
                  <c:v>0.001</c:v>
                </c:pt>
                <c:pt idx="2">
                  <c:v>0.006</c:v>
                </c:pt>
                <c:pt idx="3">
                  <c:v>0.012</c:v>
                </c:pt>
                <c:pt idx="4" formatCode="0%">
                  <c:v>0.02</c:v>
                </c:pt>
                <c:pt idx="5">
                  <c:v>0.034</c:v>
                </c:pt>
                <c:pt idx="6">
                  <c:v>0.054</c:v>
                </c:pt>
                <c:pt idx="7">
                  <c:v>0.091</c:v>
                </c:pt>
                <c:pt idx="8">
                  <c:v>0.165</c:v>
                </c:pt>
                <c:pt idx="9">
                  <c:v>0.618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2563696"/>
        <c:axId val="2034730880"/>
      </c:barChart>
      <c:catAx>
        <c:axId val="206256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4730880"/>
        <c:crosses val="autoZero"/>
        <c:auto val="1"/>
        <c:lblAlgn val="ctr"/>
        <c:lblOffset val="100"/>
        <c:noMultiLvlLbl val="0"/>
      </c:catAx>
      <c:valAx>
        <c:axId val="20347308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6256369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9834631336628"/>
          <c:y val="0.0423338523915854"/>
          <c:w val="0.680933575849568"/>
          <c:h val="0.764405689479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Medicare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2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0.035</c:v>
                </c:pt>
                <c:pt idx="1">
                  <c:v>0.035</c:v>
                </c:pt>
                <c:pt idx="2">
                  <c:v>0.03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solidFill>
              <a:srgbClr val="C00000">
                <a:lumMod val="75000"/>
              </a:srgbClr>
            </a:solidFill>
            <a:ln>
              <a:solidFill>
                <a:srgbClr val="EBF1DD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No NH use _x000d_during 2010</c:v>
                </c:pt>
                <c:pt idx="1">
                  <c:v>Short term_x000d_NH stay</c:v>
                </c:pt>
                <c:pt idx="2">
                  <c:v>Long term_x000d_NH stay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0.04</c:v>
                </c:pt>
                <c:pt idx="1">
                  <c:v>0.09</c:v>
                </c:pt>
                <c:pt idx="2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-7"/>
        <c:axId val="1852190112"/>
        <c:axId val="2019009488"/>
      </c:barChart>
      <c:catAx>
        <c:axId val="1852190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525" cmpd="sng">
            <a:solidFill>
              <a:srgbClr val="003300"/>
            </a:solidFill>
          </a:ln>
        </c:spPr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2019009488"/>
        <c:crossesAt val="0.0"/>
        <c:auto val="1"/>
        <c:lblAlgn val="ctr"/>
        <c:lblOffset val="0"/>
        <c:noMultiLvlLbl val="0"/>
      </c:catAx>
      <c:valAx>
        <c:axId val="201900948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852190112"/>
        <c:crossesAt val="1.0"/>
        <c:crossBetween val="between"/>
        <c:majorUnit val="0.05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.00145684102721287"/>
          <c:y val="0.490579488790125"/>
          <c:w val="0.178860043691465"/>
          <c:h val="0.308434833863244"/>
        </c:manualLayout>
      </c:layout>
      <c:overlay val="1"/>
      <c:txPr>
        <a:bodyPr/>
        <a:lstStyle/>
        <a:p>
          <a:pPr>
            <a:defRPr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7246417436157"/>
          <c:y val="0.0447357073246457"/>
          <c:w val="0.608814508601147"/>
          <c:h val="0.6972001103914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Dx before _x000d_turning age 65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51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Elected FFS_x000d_Medicare_x000d_at age 65</c:v>
                </c:pt>
                <c:pt idx="1">
                  <c:v>Elected Medicare_x000d_Advantage_x000d_at age 65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0.66</c:v>
                </c:pt>
                <c:pt idx="1">
                  <c:v>0.48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Dx after _x000d_turning age 65</c:v>
                </c:pt>
              </c:strCache>
            </c:strRef>
          </c:tx>
          <c:spPr>
            <a:solidFill>
              <a:srgbClr val="C00000">
                <a:lumMod val="75000"/>
              </a:srgbClr>
            </a:solidFill>
            <a:ln>
              <a:solidFill>
                <a:srgbClr val="005148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Elected FFS_x000d_Medicare_x000d_at age 65</c:v>
                </c:pt>
                <c:pt idx="1">
                  <c:v>Elected Medicare_x000d_Advantage_x000d_at age 65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0.69</c:v>
                </c:pt>
                <c:pt idx="1">
                  <c:v>0.64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1846192544"/>
        <c:axId val="2040339696"/>
      </c:barChart>
      <c:catAx>
        <c:axId val="1846192544"/>
        <c:scaling>
          <c:orientation val="minMax"/>
        </c:scaling>
        <c:delete val="0"/>
        <c:axPos val="b"/>
        <c:majorGridlines>
          <c:spPr>
            <a:ln>
              <a:solidFill>
                <a:srgbClr val="EBF1DD"/>
              </a:solidFill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mpd="sng">
            <a:solidFill>
              <a:schemeClr val="tx1"/>
            </a:solidFill>
          </a:ln>
        </c:spPr>
        <c:crossAx val="2040339696"/>
        <c:crosses val="autoZero"/>
        <c:auto val="1"/>
        <c:lblAlgn val="ctr"/>
        <c:lblOffset val="100"/>
        <c:noMultiLvlLbl val="0"/>
      </c:catAx>
      <c:valAx>
        <c:axId val="2040339696"/>
        <c:scaling>
          <c:orientation val="minMax"/>
          <c:max val="0.75"/>
          <c:min val="0.4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1846192544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.0115208104844818"/>
          <c:y val="0.448257453579529"/>
          <c:w val="0.219388662252473"/>
          <c:h val="0.28968443566679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Private Insurance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0.89</c:v>
                </c:pt>
                <c:pt idx="1">
                  <c:v>0.98</c:v>
                </c:pt>
                <c:pt idx="2">
                  <c:v>0.51</c:v>
                </c:pt>
                <c:pt idx="3">
                  <c:v>1.0</c:v>
                </c:pt>
                <c:pt idx="4">
                  <c:v>0.89</c:v>
                </c:pt>
                <c:pt idx="5">
                  <c:v>0.91</c:v>
                </c:pt>
                <c:pt idx="6">
                  <c:v>1.0</c:v>
                </c:pt>
                <c:pt idx="7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Insurance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All</c:v>
                </c:pt>
                <c:pt idx="1">
                  <c:v>Ortho</c:v>
                </c:pt>
                <c:pt idx="2">
                  <c:v>Psych</c:v>
                </c:pt>
                <c:pt idx="3">
                  <c:v>Asthma</c:v>
                </c:pt>
                <c:pt idx="4">
                  <c:v>Neuro</c:v>
                </c:pt>
                <c:pt idx="5">
                  <c:v>Endoc</c:v>
                </c:pt>
                <c:pt idx="6">
                  <c:v>ENT</c:v>
                </c:pt>
                <c:pt idx="7">
                  <c:v>Derm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0.34</c:v>
                </c:pt>
                <c:pt idx="1">
                  <c:v>0.2</c:v>
                </c:pt>
                <c:pt idx="2">
                  <c:v>0.17</c:v>
                </c:pt>
                <c:pt idx="3">
                  <c:v>0.45</c:v>
                </c:pt>
                <c:pt idx="4">
                  <c:v>0.46</c:v>
                </c:pt>
                <c:pt idx="5">
                  <c:v>0.57</c:v>
                </c:pt>
                <c:pt idx="6">
                  <c:v>0.37</c:v>
                </c:pt>
                <c:pt idx="7">
                  <c:v>0.29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50"/>
        <c:axId val="2068693168"/>
        <c:axId val="1862319808"/>
      </c:barChart>
      <c:catAx>
        <c:axId val="2068693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2319808"/>
        <c:crosses val="autoZero"/>
        <c:auto val="1"/>
        <c:lblAlgn val="ctr"/>
        <c:lblOffset val="100"/>
        <c:noMultiLvlLbl val="0"/>
      </c:catAx>
      <c:valAx>
        <c:axId val="1862319808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68693168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 score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0.211</c:v>
                </c:pt>
                <c:pt idx="1">
                  <c:v>0.219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Accurate score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All patients_x000d_in plan</c:v>
                </c:pt>
                <c:pt idx="1">
                  <c:v>Patients sampled_x000d_for HEDIS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0.269</c:v>
                </c:pt>
                <c:pt idx="1">
                  <c:v>0.262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2067495040"/>
        <c:axId val="1983469904"/>
      </c:barChart>
      <c:catAx>
        <c:axId val="2067495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83469904"/>
        <c:crosses val="autoZero"/>
        <c:auto val="1"/>
        <c:lblAlgn val="ctr"/>
        <c:lblOffset val="100"/>
        <c:noMultiLvlLbl val="0"/>
      </c:catAx>
      <c:valAx>
        <c:axId val="1983469904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67495040"/>
        <c:crosses val="autoZero"/>
        <c:crossBetween val="between"/>
        <c:majorUnit val="0.1"/>
      </c:valAx>
      <c:spPr>
        <a:solidFill>
          <a:schemeClr val="bg1"/>
        </a:solidFill>
        <a:ln>
          <a:solidFill>
            <a:srgbClr val="003300"/>
          </a:solidFill>
        </a:ln>
      </c:spPr>
    </c:plotArea>
    <c:legend>
      <c:legendPos val="b"/>
      <c:layout>
        <c:manualLayout>
          <c:xMode val="edge"/>
          <c:yMode val="edge"/>
          <c:x val="0.156565675867675"/>
          <c:y val="0.881326520493931"/>
          <c:w val="0.782000883294318"/>
          <c:h val="0.09398082527905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  <c:userShapes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2010_x000d_Q3</c:v>
                </c:pt>
                <c:pt idx="1">
                  <c:v>2010_x000d_Q4</c:v>
                </c:pt>
                <c:pt idx="2">
                  <c:v>2011_x000d_Q1</c:v>
                </c:pt>
                <c:pt idx="3">
                  <c:v>2011_x000d_Q2</c:v>
                </c:pt>
                <c:pt idx="4">
                  <c:v>2011_x000d_Q3</c:v>
                </c:pt>
                <c:pt idx="5">
                  <c:v>2011_x000d_Q4</c:v>
                </c:pt>
                <c:pt idx="6">
                  <c:v>2012_x000d_Q1</c:v>
                </c:pt>
                <c:pt idx="7">
                  <c:v>2012_x000d_Q2</c:v>
                </c:pt>
                <c:pt idx="8">
                  <c:v>2012_x000d_Q3</c:v>
                </c:pt>
                <c:pt idx="9">
                  <c:v>2012_x000d_Q4</c:v>
                </c:pt>
                <c:pt idx="10">
                  <c:v>2013_x000d_Q1</c:v>
                </c:pt>
                <c:pt idx="11">
                  <c:v>2013_x000d_Q2</c:v>
                </c:pt>
                <c:pt idx="12">
                  <c:v>2013_x000d_Q3</c:v>
                </c:pt>
                <c:pt idx="13">
                  <c:v>2013_x000d_Q4</c:v>
                </c:pt>
                <c:pt idx="14">
                  <c:v>2014_x000d_Q1</c:v>
                </c:pt>
                <c:pt idx="15">
                  <c:v>2014_x000d_Q2</c:v>
                </c:pt>
                <c:pt idx="16">
                  <c:v>2014_x000d_Q3</c:v>
                </c:pt>
                <c:pt idx="17">
                  <c:v>2014_x000d_Q4</c:v>
                </c:pt>
                <c:pt idx="18">
                  <c:v>2015_x000d_Q1</c:v>
                </c:pt>
              </c:strCache>
            </c:strRef>
          </c:cat>
          <c:val>
            <c:numRef>
              <c:f>Sheet1!$B$2:$B$20</c:f>
              <c:numCache>
                <c:formatCode>0</c:formatCode>
                <c:ptCount val="19"/>
                <c:pt idx="0">
                  <c:v>10.0</c:v>
                </c:pt>
                <c:pt idx="1">
                  <c:v>42.0</c:v>
                </c:pt>
                <c:pt idx="2">
                  <c:v>64.0</c:v>
                </c:pt>
                <c:pt idx="3">
                  <c:v>70.0</c:v>
                </c:pt>
                <c:pt idx="4">
                  <c:v>72.0</c:v>
                </c:pt>
                <c:pt idx="5">
                  <c:v>84.0</c:v>
                </c:pt>
                <c:pt idx="6">
                  <c:v>174.0</c:v>
                </c:pt>
                <c:pt idx="7">
                  <c:v>219.0</c:v>
                </c:pt>
                <c:pt idx="8">
                  <c:v>322.0</c:v>
                </c:pt>
                <c:pt idx="9">
                  <c:v>336.0</c:v>
                </c:pt>
                <c:pt idx="10">
                  <c:v>447.0</c:v>
                </c:pt>
                <c:pt idx="11">
                  <c:v>458.0</c:v>
                </c:pt>
                <c:pt idx="12">
                  <c:v>472.0</c:v>
                </c:pt>
                <c:pt idx="13">
                  <c:v>490.0</c:v>
                </c:pt>
                <c:pt idx="14">
                  <c:v>621.0</c:v>
                </c:pt>
                <c:pt idx="15">
                  <c:v>633.0</c:v>
                </c:pt>
                <c:pt idx="16">
                  <c:v>647.0</c:v>
                </c:pt>
                <c:pt idx="17">
                  <c:v>657.0</c:v>
                </c:pt>
                <c:pt idx="18">
                  <c:v>744.0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2798384"/>
        <c:axId val="2008854656"/>
      </c:lineChart>
      <c:catAx>
        <c:axId val="2062798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08854656"/>
        <c:crosses val="autoZero"/>
        <c:auto val="1"/>
        <c:lblAlgn val="ctr"/>
        <c:lblOffset val="100"/>
        <c:tickLblSkip val="2"/>
        <c:noMultiLvlLbl val="0"/>
      </c:catAx>
      <c:valAx>
        <c:axId val="200885465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2798384"/>
        <c:crossesAt val="1.0"/>
        <c:crossBetween val="midCat"/>
        <c:majorUnit val="200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Fee-For-Service</c:v>
                </c:pt>
                <c:pt idx="1">
                  <c:v>Capitation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79937728"/>
        <c:axId val="2060879984"/>
      </c:barChart>
      <c:catAx>
        <c:axId val="-1979937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60879984"/>
        <c:crosses val="autoZero"/>
        <c:auto val="1"/>
        <c:lblAlgn val="ctr"/>
        <c:lblOffset val="100"/>
        <c:noMultiLvlLbl val="0"/>
      </c:catAx>
      <c:valAx>
        <c:axId val="2060879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1979937728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63038689602261"/>
          <c:h val="0.69360871696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rgbClr val="003300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Diastolic Blood Pressure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1"/>
                <c:pt idx="0">
                  <c:v>87.8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 Fee-For-Service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>
                    <a:defRPr sz="20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Diastolic Blood Pressure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1"/>
                <c:pt idx="0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3"/>
        <c:axId val="1846111312"/>
        <c:axId val="1990570656"/>
      </c:barChart>
      <c:catAx>
        <c:axId val="184611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38100">
            <a:solidFill>
              <a:srgbClr val="003300"/>
            </a:solidFill>
          </a:ln>
        </c:spPr>
        <c:crossAx val="1990570656"/>
        <c:crossesAt val="0.0"/>
        <c:auto val="1"/>
        <c:lblAlgn val="ctr"/>
        <c:lblOffset val="0"/>
        <c:noMultiLvlLbl val="0"/>
      </c:catAx>
      <c:valAx>
        <c:axId val="1990570656"/>
        <c:scaling>
          <c:orientation val="minMax"/>
          <c:max val="100.0"/>
          <c:min val="70.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846111312"/>
        <c:crossesAt val="1.0"/>
        <c:crossBetween val="between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9463671014"/>
          <c:y val="0.0423338523915854"/>
          <c:w val="0.817219617482568"/>
          <c:h val="0.69360871696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HMO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2800">
                      <a:solidFill>
                        <a:srgbClr val="EBF1DD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Relative Risk of Dying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1"/>
                <c:pt idx="0">
                  <c:v>1.21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Free Fee-For-Service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1"/>
                <c:pt idx="0">
                  <c:v>Relative Risk of Dying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1"/>
                <c:pt idx="0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3"/>
        <c:axId val="2040208544"/>
        <c:axId val="1844448576"/>
      </c:barChart>
      <c:catAx>
        <c:axId val="2040208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high"/>
        <c:spPr>
          <a:ln w="38100">
            <a:solidFill>
              <a:srgbClr val="003300"/>
            </a:solidFill>
          </a:ln>
        </c:spPr>
        <c:crossAx val="1844448576"/>
        <c:crossesAt val="0.0"/>
        <c:auto val="1"/>
        <c:lblAlgn val="ctr"/>
        <c:lblOffset val="0"/>
        <c:noMultiLvlLbl val="0"/>
      </c:catAx>
      <c:valAx>
        <c:axId val="1844448576"/>
        <c:scaling>
          <c:orientation val="minMax"/>
          <c:max val="1.3"/>
          <c:min val="0.8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2040208544"/>
        <c:crossesAt val="1.0"/>
        <c:crossBetween val="between"/>
        <c:majorUnit val="0.1"/>
      </c:valAx>
      <c:spPr>
        <a:solidFill>
          <a:srgbClr val="EBF1DD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/>
          <a:cs typeface="Franklin Gothic Medium"/>
        </a:defRPr>
      </a:pPr>
      <a:endParaRPr lang="en-US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0.537</c:v>
                </c:pt>
                <c:pt idx="1">
                  <c:v>0.607000000000001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003300"/>
              </a:solidFill>
            </a:ln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Depression Detected</c:v>
                </c:pt>
                <c:pt idx="1">
                  <c:v>Appropriately Treated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0.418</c:v>
                </c:pt>
                <c:pt idx="1">
                  <c:v>0.464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7"/>
        <c:axId val="1990116880"/>
        <c:axId val="-1218000320"/>
      </c:barChart>
      <c:catAx>
        <c:axId val="1990116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218000320"/>
        <c:crosses val="autoZero"/>
        <c:auto val="1"/>
        <c:lblAlgn val="ctr"/>
        <c:lblOffset val="100"/>
        <c:noMultiLvlLbl val="0"/>
      </c:catAx>
      <c:valAx>
        <c:axId val="-1218000320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%" sourceLinked="0"/>
        <c:majorTickMark val="out"/>
        <c:minorTickMark val="none"/>
        <c:tickLblPos val="nextTo"/>
        <c:crossAx val="199011688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77498212529"/>
          <c:y val="0.047929625984252"/>
          <c:w val="0.750257878890069"/>
          <c:h val="0.7974687499999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Fee-For-Service</c:v>
                </c:pt>
              </c:strCache>
            </c:strRef>
          </c:tx>
          <c:spPr>
            <a:ln w="762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1.3</c:v>
                </c:pt>
                <c:pt idx="1">
                  <c:v>1.2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Managed Care</c:v>
                </c:pt>
              </c:strCache>
            </c:strRef>
          </c:tx>
          <c:spPr>
            <a:ln w="76200">
              <a:solidFill>
                <a:srgbClr val="8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0740395892439638"/>
                  <c:y val="-0.06667962598425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tx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Baseline</c:v>
                </c:pt>
                <c:pt idx="1">
                  <c:v>2 Years</c:v>
                </c:pt>
              </c:strCache>
            </c:strRef>
          </c:cat>
          <c:val>
            <c:numRef>
              <c:f>Sheet1!$C$2:$C$3</c:f>
              <c:numCache>
                <c:formatCode>0.00</c:formatCode>
                <c:ptCount val="2"/>
                <c:pt idx="0">
                  <c:v>1.5</c:v>
                </c:pt>
                <c:pt idx="1">
                  <c:v>2.0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58776064"/>
        <c:axId val="1949653968"/>
      </c:lineChart>
      <c:catAx>
        <c:axId val="-1958776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949653968"/>
        <c:crosses val="autoZero"/>
        <c:auto val="1"/>
        <c:lblAlgn val="ctr"/>
        <c:lblOffset val="100"/>
        <c:noMultiLvlLbl val="0"/>
      </c:catAx>
      <c:valAx>
        <c:axId val="1949653968"/>
        <c:scaling>
          <c:orientation val="minMax"/>
          <c:min val="1.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-1958776064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Nonprofit Buyers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EBF1DD"/>
              </a:solidFill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16.0</c:v>
                </c:pt>
                <c:pt idx="1">
                  <c:v>22.0</c:v>
                </c:pt>
                <c:pt idx="2">
                  <c:v>38.0</c:v>
                </c:pt>
                <c:pt idx="3">
                  <c:v>38.0</c:v>
                </c:pt>
                <c:pt idx="4">
                  <c:v>34.0</c:v>
                </c:pt>
                <c:pt idx="5">
                  <c:v>40.0</c:v>
                </c:pt>
                <c:pt idx="6">
                  <c:v>52.0</c:v>
                </c:pt>
                <c:pt idx="7">
                  <c:v>67.0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For-profit Buyers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34.0</c:v>
                </c:pt>
                <c:pt idx="1">
                  <c:v>32.0</c:v>
                </c:pt>
                <c:pt idx="2">
                  <c:v>22.0</c:v>
                </c:pt>
                <c:pt idx="3">
                  <c:v>22.0</c:v>
                </c:pt>
                <c:pt idx="4">
                  <c:v>16.0</c:v>
                </c:pt>
                <c:pt idx="5">
                  <c:v>36.0</c:v>
                </c:pt>
                <c:pt idx="6">
                  <c:v>41.0</c:v>
                </c:pt>
                <c:pt idx="7">
                  <c:v>38.0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66186672"/>
        <c:axId val="2039961520"/>
      </c:barChart>
      <c:catAx>
        <c:axId val="186618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9961520"/>
        <c:crosses val="autoZero"/>
        <c:auto val="1"/>
        <c:lblAlgn val="ctr"/>
        <c:lblOffset val="100"/>
        <c:noMultiLvlLbl val="0"/>
      </c:catAx>
      <c:valAx>
        <c:axId val="2039961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6186672"/>
        <c:crosses val="autoZero"/>
        <c:crossBetween val="between"/>
      </c:valAx>
      <c:spPr>
        <a:solidFill>
          <a:srgbClr val="EBF1DD"/>
        </a:solidFill>
        <a:ln>
          <a:solidFill>
            <a:schemeClr val="tx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1200615157480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2004</c:v>
                </c:pt>
                <c:pt idx="2">
                  <c:v>2011</c:v>
                </c:pt>
                <c:pt idx="3">
                  <c:v>2012</c:v>
                </c:pt>
                <c:pt idx="4">
                  <c:v>2014_x000d_(Projected)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 formatCode="0%">
                  <c:v>0.11</c:v>
                </c:pt>
                <c:pt idx="2" formatCode="0%">
                  <c:v>0.5</c:v>
                </c:pt>
                <c:pt idx="3" formatCode="0%">
                  <c:v>0.63</c:v>
                </c:pt>
                <c:pt idx="4" formatCode="0%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34140064"/>
        <c:axId val="1867101248"/>
      </c:barChart>
      <c:catAx>
        <c:axId val="20341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7101248"/>
        <c:crosses val="autoZero"/>
        <c:auto val="1"/>
        <c:lblAlgn val="ctr"/>
        <c:lblOffset val="100"/>
        <c:noMultiLvlLbl val="0"/>
      </c:catAx>
      <c:valAx>
        <c:axId val="18671012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4140064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</c:v>
                </c:pt>
                <c:pt idx="1">
                  <c:v>Due to utilization</c:v>
                </c:pt>
              </c:strCache>
            </c:strRef>
          </c:cat>
          <c:val>
            <c:numRef>
              <c:f>Sheet1!$B$2:$B$3</c:f>
              <c:numCache>
                <c:formatCode>"$"#,##0_);[Red]\("$"#,##0\)</c:formatCode>
                <c:ptCount val="2"/>
                <c:pt idx="0">
                  <c:v>75.0</c:v>
                </c:pt>
                <c:pt idx="1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1950318624"/>
        <c:axId val="2034693568"/>
      </c:barChart>
      <c:catAx>
        <c:axId val="19503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34693568"/>
        <c:crosses val="autoZero"/>
        <c:auto val="1"/>
        <c:lblAlgn val="ctr"/>
        <c:lblOffset val="100"/>
        <c:noMultiLvlLbl val="0"/>
      </c:catAx>
      <c:valAx>
        <c:axId val="203469356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950318624"/>
        <c:crosses val="autoZero"/>
        <c:crossBetween val="between"/>
        <c:majorUnit val="20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Sheet1!$A$2:$A$8</c:f>
              <c:numCache>
                <c:formatCode>0</c:formatCode>
                <c:ptCount val="7"/>
                <c:pt idx="0">
                  <c:v>2008.0</c:v>
                </c:pt>
                <c:pt idx="1">
                  <c:v>2009.0</c:v>
                </c:pt>
                <c:pt idx="2">
                  <c:v>2010.0</c:v>
                </c:pt>
                <c:pt idx="3">
                  <c:v>2011.0</c:v>
                </c:pt>
                <c:pt idx="4">
                  <c:v>2012.0</c:v>
                </c:pt>
                <c:pt idx="5">
                  <c:v>2013.0</c:v>
                </c:pt>
                <c:pt idx="6">
                  <c:v>2014.0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32.4</c:v>
                </c:pt>
                <c:pt idx="1">
                  <c:v>35.2</c:v>
                </c:pt>
                <c:pt idx="2">
                  <c:v>38.3</c:v>
                </c:pt>
                <c:pt idx="3">
                  <c:v>40.6</c:v>
                </c:pt>
                <c:pt idx="4">
                  <c:v>43.9</c:v>
                </c:pt>
                <c:pt idx="5">
                  <c:v>45.5</c:v>
                </c:pt>
                <c:pt idx="6">
                  <c:v>52.2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12"/>
        <c:axId val="2063426144"/>
        <c:axId val="1850474496"/>
      </c:barChart>
      <c:catAx>
        <c:axId val="206342614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50474496"/>
        <c:crosses val="autoZero"/>
        <c:auto val="1"/>
        <c:lblAlgn val="ctr"/>
        <c:lblOffset val="100"/>
        <c:noMultiLvlLbl val="0"/>
      </c:catAx>
      <c:valAx>
        <c:axId val="1850474496"/>
        <c:scaling>
          <c:orientation val="minMax"/>
          <c:max val="60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63426144"/>
        <c:crosses val="autoZero"/>
        <c:crossBetween val="between"/>
        <c:majorUnit val="10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.00173130193905817"/>
                  <c:y val="0.0250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Mammogram</c:v>
                </c:pt>
                <c:pt idx="1">
                  <c:v>Pap Smear</c:v>
                </c:pt>
                <c:pt idx="2">
                  <c:v>Depressed</c:v>
                </c:pt>
                <c:pt idx="3">
                  <c:v>DM Taking_x000d_Meds</c:v>
                </c:pt>
                <c:pt idx="4">
                  <c:v>Ruinous_x000d_Med Costs</c:v>
                </c:pt>
                <c:pt idx="5">
                  <c:v>Deaths_x000d_(High_x000d_Estimate)</c:v>
                </c:pt>
                <c:pt idx="6">
                  <c:v>Deaths_x000d_(Low_x000d_Estimate)</c:v>
                </c:pt>
              </c:strCache>
            </c:strRef>
          </c:cat>
          <c:val>
            <c:numRef>
              <c:f>Sheet1!$B$2:$B$8</c:f>
              <c:numCache>
                <c:formatCode>_-* #,##0_-;\-* #,##0_-;_-* "-"??_-;_-@_-</c:formatCode>
                <c:ptCount val="7"/>
                <c:pt idx="0">
                  <c:v>193735.0</c:v>
                </c:pt>
                <c:pt idx="1">
                  <c:v>441260.0</c:v>
                </c:pt>
                <c:pt idx="2">
                  <c:v>-708195.0</c:v>
                </c:pt>
                <c:pt idx="3">
                  <c:v>420273.0</c:v>
                </c:pt>
                <c:pt idx="4">
                  <c:v>-239557.0</c:v>
                </c:pt>
                <c:pt idx="5">
                  <c:v>-16945.0</c:v>
                </c:pt>
                <c:pt idx="6">
                  <c:v>-7076.0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88049952"/>
        <c:axId val="2068016112"/>
      </c:barChart>
      <c:catAx>
        <c:axId val="198804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57150" cmpd="sng">
            <a:solidFill>
              <a:schemeClr val="accent1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latin typeface="Franklin Gothic Book"/>
                <a:cs typeface="Franklin Gothic Book"/>
              </a:defRPr>
            </a:pPr>
            <a:endParaRPr lang="en-US"/>
          </a:p>
        </c:txPr>
        <c:crossAx val="2068016112"/>
        <c:crosses val="autoZero"/>
        <c:auto val="1"/>
        <c:lblAlgn val="ctr"/>
        <c:lblOffset val="100"/>
        <c:noMultiLvlLbl val="0"/>
      </c:catAx>
      <c:valAx>
        <c:axId val="2068016112"/>
        <c:scaling>
          <c:orientation val="minMax"/>
        </c:scaling>
        <c:delete val="1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988049952"/>
        <c:crosses val="autoZero"/>
        <c:crossBetween val="between"/>
      </c:valAx>
      <c:spPr>
        <a:solidFill>
          <a:schemeClr val="bg1"/>
        </a:solidFill>
        <a:ln>
          <a:solidFill>
            <a:srgbClr val="00330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Doctor_x000d_or Clinic_x000d_Visit</c:v>
                </c:pt>
                <c:pt idx="1">
                  <c:v>Prescription</c:v>
                </c:pt>
                <c:pt idx="2">
                  <c:v>Test or_x000d_Treatment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0.25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Doctor_x000d_or Clinic_x000d_Visit</c:v>
                </c:pt>
                <c:pt idx="1">
                  <c:v>Prescription</c:v>
                </c:pt>
                <c:pt idx="2">
                  <c:v>Test or_x000d_Treatment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0.26</c:v>
                </c:pt>
                <c:pt idx="1">
                  <c:v>0.26</c:v>
                </c:pt>
                <c:pt idx="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Doctor_x000d_or Clinic_x000d_Visit</c:v>
                </c:pt>
                <c:pt idx="1">
                  <c:v>Prescription</c:v>
                </c:pt>
                <c:pt idx="2">
                  <c:v>Test or_x000d_Treatment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0.23</c:v>
                </c:pt>
                <c:pt idx="1">
                  <c:v>0.19</c:v>
                </c:pt>
                <c:pt idx="2">
                  <c:v>0.19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9"/>
        <c:axId val="2019243232"/>
        <c:axId val="1845797280"/>
      </c:barChart>
      <c:catAx>
        <c:axId val="201924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45797280"/>
        <c:crosses val="autoZero"/>
        <c:auto val="1"/>
        <c:lblAlgn val="ctr"/>
        <c:lblOffset val="100"/>
        <c:noMultiLvlLbl val="0"/>
      </c:catAx>
      <c:valAx>
        <c:axId val="18457972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1924323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27431419332755"/>
          <c:y val="0.896353924775872"/>
          <c:w val="0.523132137205646"/>
          <c:h val="0.0820802063531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Exchange_x000d_Bronze</c:v>
                </c:pt>
                <c:pt idx="1">
                  <c:v>Exchange_x000d_Silver</c:v>
                </c:pt>
                <c:pt idx="2">
                  <c:v>Average _x000d_Employer_x000d_Plan _x000d_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5331.0</c:v>
                </c:pt>
                <c:pt idx="1">
                  <c:v>2563.0</c:v>
                </c:pt>
                <c:pt idx="2">
                  <c:v>1318.0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-27"/>
        <c:axId val="2046276832"/>
        <c:axId val="2046278288"/>
      </c:barChart>
      <c:catAx>
        <c:axId val="204627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46278288"/>
        <c:crosses val="autoZero"/>
        <c:auto val="1"/>
        <c:lblAlgn val="ctr"/>
        <c:lblOffset val="100"/>
        <c:noMultiLvlLbl val="0"/>
      </c:catAx>
      <c:valAx>
        <c:axId val="2046278288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4627683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9243421929831"/>
          <c:y val="0.231728751875683"/>
          <c:w val="0.771633480892043"/>
          <c:h val="0.829249966668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effectLst>
              <a:glow rad="63500">
                <a:schemeClr val="tx1"/>
              </a:glow>
            </a:effectLst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63500">
                  <a:schemeClr val="tx1"/>
                </a:glo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63500">
                  <a:schemeClr val="tx1"/>
                </a:glo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tx1"/>
                </a:glow>
              </a:effectLst>
            </c:spPr>
          </c:dPt>
          <c:dLbls>
            <c:dLbl>
              <c:idx val="0"/>
              <c:layout>
                <c:manualLayout>
                  <c:x val="-0.303690910631258"/>
                  <c:y val="0.2528439972445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535074662216327"/>
                      <c:h val="0.308735828214456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6848682388608"/>
                  <c:y val="-0.1617304630597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0906969202291"/>
                      <c:h val="0.2614541055138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31750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Ultra-Narrow</c:v>
                </c:pt>
                <c:pt idx="1">
                  <c:v>Broad</c:v>
                </c:pt>
                <c:pt idx="2">
                  <c:v>Narrow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0.04</c:v>
                </c:pt>
                <c:pt idx="2">
                  <c:v>0.37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209243421929831"/>
          <c:y val="0.231728751875683"/>
          <c:w val="0.771633480892043"/>
          <c:h val="0.82924996666894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Medicare Advantage</c:v>
                </c:pt>
              </c:strCache>
            </c:strRef>
          </c:tx>
          <c:spPr>
            <a:effectLst>
              <a:glow rad="63500">
                <a:schemeClr val="tx1"/>
              </a:glow>
            </a:effectLst>
          </c:spPr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63500">
                  <a:schemeClr val="tx1"/>
                </a:glo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>
                <a:glow rad="63500">
                  <a:schemeClr val="tx1"/>
                </a:glow>
              </a:effectLst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glow rad="63500">
                  <a:schemeClr val="tx1"/>
                </a:glow>
              </a:effectLst>
            </c:spPr>
          </c:dPt>
          <c:dLbls>
            <c:dLbl>
              <c:idx val="0"/>
              <c:layout>
                <c:manualLayout>
                  <c:x val="0.131304407038435"/>
                  <c:y val="0.2794591548492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971020565815"/>
                      <c:h val="0.252843997244598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11137569415091"/>
                  <c:y val="-0.012375419581672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337251672521"/>
                      <c:h val="0.26082854452600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953772008774359"/>
                  <c:y val="-0.1756600401909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8412471395881"/>
                      <c:h val="0.26145410551380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Ultra-Narrow</c:v>
                </c:pt>
                <c:pt idx="1">
                  <c:v>Broad</c:v>
                </c:pt>
                <c:pt idx="2">
                  <c:v>Narrow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</c:v>
                </c:pt>
                <c:pt idx="1">
                  <c:v>0.21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Franklin Gothic Medium" charset="0"/>
          <a:ea typeface="Franklin Gothic Medium" charset="0"/>
          <a:cs typeface="Franklin Gothic Medium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Without ACA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0.020101255511996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"/>
                  <c:y val="0.01091128680053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Sheet1!$B$2:$B$11</c:f>
              <c:numCache>
                <c:formatCode>"$"#,##0;[Red]"$"#,##0</c:formatCode>
                <c:ptCount val="10"/>
                <c:pt idx="0">
                  <c:v>215.0</c:v>
                </c:pt>
                <c:pt idx="1">
                  <c:v>225.0</c:v>
                </c:pt>
                <c:pt idx="2">
                  <c:v>234.0</c:v>
                </c:pt>
                <c:pt idx="3">
                  <c:v>235.0</c:v>
                </c:pt>
                <c:pt idx="4">
                  <c:v>256.0</c:v>
                </c:pt>
                <c:pt idx="5">
                  <c:v>269.0</c:v>
                </c:pt>
                <c:pt idx="6">
                  <c:v>286.0</c:v>
                </c:pt>
                <c:pt idx="7">
                  <c:v>306.0</c:v>
                </c:pt>
                <c:pt idx="8">
                  <c:v>326.0</c:v>
                </c:pt>
                <c:pt idx="9">
                  <c:v>348.0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ACA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.0"/>
                  <c:y val="0.0112150362599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6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  <c:pt idx="5">
                  <c:v>2018.0</c:v>
                </c:pt>
                <c:pt idx="6">
                  <c:v>2019.0</c:v>
                </c:pt>
                <c:pt idx="7">
                  <c:v>2020.0</c:v>
                </c:pt>
                <c:pt idx="8">
                  <c:v>2021.0</c:v>
                </c:pt>
                <c:pt idx="9">
                  <c:v>2022.0</c:v>
                </c:pt>
              </c:numCache>
            </c:numRef>
          </c:cat>
          <c:val>
            <c:numRef>
              <c:f>Sheet1!$C$2:$C$11</c:f>
              <c:numCache>
                <c:formatCode>"$"#,##0;[Red]"$"#,##0</c:formatCode>
                <c:ptCount val="10"/>
                <c:pt idx="0">
                  <c:v>217.0</c:v>
                </c:pt>
                <c:pt idx="1">
                  <c:v>241.0</c:v>
                </c:pt>
                <c:pt idx="2">
                  <c:v>260.0</c:v>
                </c:pt>
                <c:pt idx="3">
                  <c:v>271.0</c:v>
                </c:pt>
                <c:pt idx="4">
                  <c:v>284.0</c:v>
                </c:pt>
                <c:pt idx="5">
                  <c:v>298.0</c:v>
                </c:pt>
                <c:pt idx="6">
                  <c:v>319.0</c:v>
                </c:pt>
                <c:pt idx="7">
                  <c:v>339.0</c:v>
                </c:pt>
                <c:pt idx="8">
                  <c:v>362.0</c:v>
                </c:pt>
                <c:pt idx="9">
                  <c:v>384.0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61303488"/>
        <c:axId val="2067797776"/>
      </c:barChart>
      <c:catAx>
        <c:axId val="-19613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7797776"/>
        <c:crosses val="autoZero"/>
        <c:auto val="1"/>
        <c:lblAlgn val="ctr"/>
        <c:lblOffset val="100"/>
        <c:tickLblSkip val="2"/>
        <c:noMultiLvlLbl val="0"/>
      </c:catAx>
      <c:valAx>
        <c:axId val="2067797776"/>
        <c:scaling>
          <c:orientation val="minMax"/>
          <c:max val="400.0"/>
          <c:min val="200.0"/>
        </c:scaling>
        <c:delete val="0"/>
        <c:axPos val="l"/>
        <c:majorGridlines/>
        <c:numFmt formatCode="&quot;$&quot;#,##0;[Red]&quot;$&quot;#,##0" sourceLinked="1"/>
        <c:majorTickMark val="out"/>
        <c:minorTickMark val="none"/>
        <c:tickLblPos val="nextTo"/>
        <c:crossAx val="-1961303488"/>
        <c:crosses val="autoZero"/>
        <c:crossBetween val="between"/>
        <c:majorUnit val="50.0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ayout>
        <c:manualLayout>
          <c:xMode val="edge"/>
          <c:yMode val="edge"/>
          <c:x val="0.294013285304086"/>
          <c:y val="0.895770603626807"/>
          <c:w val="0.522422821385779"/>
          <c:h val="0.08254215457624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  <c:userShapes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2724975541092"/>
          <c:y val="0.0878844850027663"/>
          <c:w val="0.552849489599076"/>
          <c:h val="0.8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glow rad="38100">
                <a:schemeClr val="tx1"/>
              </a:glow>
            </a:effectLst>
          </c:spPr>
          <c:dPt>
            <c:idx val="0"/>
            <c:bubble3D val="0"/>
            <c:explosion val="15"/>
            <c:spPr>
              <a:solidFill>
                <a:schemeClr val="accent4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Pt>
            <c:idx val="4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Pt>
            <c:idx val="5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>
                <a:glow rad="38100">
                  <a:schemeClr val="tx1"/>
                </a:glow>
              </a:effectLst>
            </c:spPr>
          </c:dPt>
          <c:dLbls>
            <c:dLbl>
              <c:idx val="0"/>
              <c:layout>
                <c:manualLayout>
                  <c:x val="0.117081985046694"/>
                  <c:y val="0.1548453585168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2647219766965"/>
                      <c:h val="0.180229843519641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Franklin Gothic Book" charset="0"/>
                      <a:ea typeface="Franklin Gothic Book" charset="0"/>
                      <a:cs typeface="Franklin Gothic Book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75114957182546"/>
                  <c:y val="-0.15380819243278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8572526739361"/>
                  <c:y val="-0.1773615965921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Private</c:v>
                </c:pt>
                <c:pt idx="1">
                  <c:v>Tax Subsidies</c:v>
                </c:pt>
                <c:pt idx="2">
                  <c:v>Govt Workers Benefits</c:v>
                </c:pt>
                <c:pt idx="3">
                  <c:v>VA, Public Health, etc.</c:v>
                </c:pt>
                <c:pt idx="4">
                  <c:v>Medicaid</c:v>
                </c:pt>
                <c:pt idx="5">
                  <c:v>Medicare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0.35</c:v>
                </c:pt>
                <c:pt idx="1">
                  <c:v>0.1</c:v>
                </c:pt>
                <c:pt idx="2">
                  <c:v>0.06</c:v>
                </c:pt>
                <c:pt idx="3">
                  <c:v>0.11</c:v>
                </c:pt>
                <c:pt idx="4">
                  <c:v>0.17</c:v>
                </c:pt>
                <c:pt idx="5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39110270278"/>
          <c:y val="0.0843765477086865"/>
          <c:w val="0.814914794076739"/>
          <c:h val="0.7195932369911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 anchor="t" anchorCtr="0"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JAP</c:v>
                </c:pt>
                <c:pt idx="2">
                  <c:v>FRA</c:v>
                </c:pt>
                <c:pt idx="3">
                  <c:v>CAN</c:v>
                </c:pt>
                <c:pt idx="4">
                  <c:v>GER</c:v>
                </c:pt>
                <c:pt idx="5">
                  <c:v>SWE</c:v>
                </c:pt>
                <c:pt idx="6">
                  <c:v>HOL</c:v>
                </c:pt>
                <c:pt idx="7">
                  <c:v>SWI</c:v>
                </c:pt>
                <c:pt idx="8">
                  <c:v>USA</c:v>
                </c:pt>
              </c:strCache>
            </c:strRef>
          </c:cat>
          <c:val>
            <c:numRef>
              <c:f>Sheet1!$B$2:$B$10</c:f>
              <c:numCache>
                <c:formatCode>_("$"* #,##0_);_("$"* \(#,##0\);_("$"* "-"??_);_(@_)</c:formatCode>
                <c:ptCount val="9"/>
                <c:pt idx="0">
                  <c:v>3240.0</c:v>
                </c:pt>
                <c:pt idx="1">
                  <c:v>3710.0</c:v>
                </c:pt>
                <c:pt idx="2">
                  <c:v>4120.0</c:v>
                </c:pt>
                <c:pt idx="3">
                  <c:v>4430.0</c:v>
                </c:pt>
                <c:pt idx="4">
                  <c:v>4720.0</c:v>
                </c:pt>
                <c:pt idx="5">
                  <c:v>5000.0</c:v>
                </c:pt>
                <c:pt idx="6">
                  <c:v>5220.0</c:v>
                </c:pt>
                <c:pt idx="7">
                  <c:v>6470.0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Public</c:v>
                </c:pt>
              </c:strCache>
            </c:strRef>
          </c:tx>
          <c:spPr>
            <a:solidFill>
              <a:srgbClr val="0000FF"/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8"/>
              <c:layout>
                <c:manualLayout>
                  <c:x val="-0.00302986203392014"/>
                  <c:y val="-0.1585256350890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JAP</c:v>
                </c:pt>
                <c:pt idx="2">
                  <c:v>FRA</c:v>
                </c:pt>
                <c:pt idx="3">
                  <c:v>CAN</c:v>
                </c:pt>
                <c:pt idx="4">
                  <c:v>GER</c:v>
                </c:pt>
                <c:pt idx="5">
                  <c:v>SWE</c:v>
                </c:pt>
                <c:pt idx="6">
                  <c:v>HOL</c:v>
                </c:pt>
                <c:pt idx="7">
                  <c:v>SWI</c:v>
                </c:pt>
                <c:pt idx="8">
                  <c:v>USA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8" formatCode="_(&quot;$&quot;* #,##0_);_(&quot;$&quot;* \(#,##0\);_(&quot;$&quot;* &quot;-&quot;??_);_(@_)">
                  <c:v>6292.0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US Private</c:v>
                </c:pt>
              </c:strCache>
            </c:strRef>
          </c:tx>
          <c:spPr>
            <a:solidFill>
              <a:srgbClr val="800000"/>
            </a:solidFill>
            <a:ln>
              <a:solidFill>
                <a:srgbClr val="EBF1DD"/>
              </a:solidFill>
            </a:ln>
          </c:spPr>
          <c:invertIfNegative val="0"/>
          <c:dLbls>
            <c:dLbl>
              <c:idx val="8"/>
              <c:layout>
                <c:manualLayout>
                  <c:x val="-0.0045447930508803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JAP</c:v>
                </c:pt>
                <c:pt idx="2">
                  <c:v>FRA</c:v>
                </c:pt>
                <c:pt idx="3">
                  <c:v>CAN</c:v>
                </c:pt>
                <c:pt idx="4">
                  <c:v>GER</c:v>
                </c:pt>
                <c:pt idx="5">
                  <c:v>SWE</c:v>
                </c:pt>
                <c:pt idx="6">
                  <c:v>HOL</c:v>
                </c:pt>
                <c:pt idx="7">
                  <c:v>SWI</c:v>
                </c:pt>
                <c:pt idx="8">
                  <c:v>USA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8" formatCode="_(&quot;$&quot;* #,##0_);_(&quot;$&quot;* \(#,##0\);_(&quot;$&quot;* &quot;-&quot;??_);_(@_)">
                  <c:v>3398.0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100"/>
        <c:axId val="-1285159664"/>
        <c:axId val="1866982400"/>
      </c:barChart>
      <c:catAx>
        <c:axId val="-128515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1866982400"/>
        <c:crosses val="autoZero"/>
        <c:auto val="1"/>
        <c:lblAlgn val="ctr"/>
        <c:lblOffset val="100"/>
        <c:noMultiLvlLbl val="0"/>
      </c:catAx>
      <c:valAx>
        <c:axId val="1866982400"/>
        <c:scaling>
          <c:orientation val="minMax"/>
          <c:max val="11000.0"/>
          <c:min val="0.0"/>
        </c:scaling>
        <c:delete val="0"/>
        <c:axPos val="l"/>
        <c:majorGridlines>
          <c:spPr>
            <a:ln>
              <a:solidFill>
                <a:srgbClr val="003300"/>
              </a:solidFill>
              <a:prstDash val="sysDot"/>
            </a:ln>
          </c:spPr>
        </c:majorGridlines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Franklin Gothic Book"/>
                <a:cs typeface="Franklin Gothic Book"/>
              </a:defRPr>
            </a:pPr>
            <a:endParaRPr lang="en-US"/>
          </a:p>
        </c:txPr>
        <c:crossAx val="-1285159664"/>
        <c:crosses val="autoZero"/>
        <c:crossBetween val="between"/>
        <c:majorUnit val="2000.0"/>
      </c:valAx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overlay val="0"/>
      <c:txPr>
        <a:bodyPr/>
        <a:lstStyle/>
        <a:p>
          <a:pPr>
            <a:defRPr>
              <a:latin typeface="Franklin Gothic Book"/>
              <a:cs typeface="Franklin Gothic Book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Franklin Gothic Medium" pitchFamily="34" charset="0"/>
        </a:defRPr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GER</c:v>
                </c:pt>
                <c:pt idx="2">
                  <c:v>UK</c:v>
                </c:pt>
                <c:pt idx="3">
                  <c:v>CAN</c:v>
                </c:pt>
                <c:pt idx="4">
                  <c:v>SWE</c:v>
                </c:pt>
                <c:pt idx="5">
                  <c:v>FRA</c:v>
                </c:pt>
                <c:pt idx="6">
                  <c:v>ITA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78.8</c:v>
                </c:pt>
                <c:pt idx="1">
                  <c:v>80.9</c:v>
                </c:pt>
                <c:pt idx="2">
                  <c:v>81.1</c:v>
                </c:pt>
                <c:pt idx="3">
                  <c:v>81.6</c:v>
                </c:pt>
                <c:pt idx="4">
                  <c:v>82.0</c:v>
                </c:pt>
                <c:pt idx="5">
                  <c:v>82.3</c:v>
                </c:pt>
                <c:pt idx="6">
                  <c:v>82.8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917845984"/>
        <c:axId val="2018630208"/>
      </c:barChart>
      <c:catAx>
        <c:axId val="1917845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18630208"/>
        <c:crosses val="autoZero"/>
        <c:auto val="1"/>
        <c:lblAlgn val="ctr"/>
        <c:lblOffset val="100"/>
        <c:noMultiLvlLbl val="0"/>
      </c:catAx>
      <c:valAx>
        <c:axId val="201863020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917845984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</c:v>
                </c:pt>
                <c:pt idx="2">
                  <c:v>FRA</c:v>
                </c:pt>
                <c:pt idx="3">
                  <c:v>AUSTRL</c:v>
                </c:pt>
                <c:pt idx="4">
                  <c:v>GER</c:v>
                </c:pt>
                <c:pt idx="5">
                  <c:v>ITA</c:v>
                </c:pt>
                <c:pt idx="6">
                  <c:v>SWE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6.0</c:v>
                </c:pt>
                <c:pt idx="1">
                  <c:v>4.8</c:v>
                </c:pt>
                <c:pt idx="2">
                  <c:v>3.6</c:v>
                </c:pt>
                <c:pt idx="3">
                  <c:v>3.6</c:v>
                </c:pt>
                <c:pt idx="4">
                  <c:v>3.3</c:v>
                </c:pt>
                <c:pt idx="5">
                  <c:v>2.9</c:v>
                </c:pt>
                <c:pt idx="6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67555376"/>
        <c:axId val="2040476224"/>
      </c:barChart>
      <c:catAx>
        <c:axId val="206755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40476224"/>
        <c:crosses val="autoZero"/>
        <c:auto val="1"/>
        <c:lblAlgn val="ctr"/>
        <c:lblOffset val="100"/>
        <c:noMultiLvlLbl val="0"/>
      </c:catAx>
      <c:valAx>
        <c:axId val="2040476224"/>
        <c:scaling>
          <c:orientation val="minMax"/>
          <c:max val="7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7555376"/>
        <c:crosses val="autoZero"/>
        <c:crossBetween val="between"/>
        <c:majorUnit val="1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303.0</c:v>
                </c:pt>
                <c:pt idx="1">
                  <c:v>343.0</c:v>
                </c:pt>
                <c:pt idx="2">
                  <c:v>433.0</c:v>
                </c:pt>
                <c:pt idx="3">
                  <c:v>533.0</c:v>
                </c:pt>
                <c:pt idx="4">
                  <c:v>646.0</c:v>
                </c:pt>
                <c:pt idx="5">
                  <c:v>747.0</c:v>
                </c:pt>
                <c:pt idx="6">
                  <c:v>802.0</c:v>
                </c:pt>
                <c:pt idx="7">
                  <c:v>883.0</c:v>
                </c:pt>
                <c:pt idx="8">
                  <c:v>989.0</c:v>
                </c:pt>
                <c:pt idx="9">
                  <c:v>1077.0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-1960959424"/>
        <c:axId val="2056894064"/>
      </c:barChart>
      <c:catAx>
        <c:axId val="-19609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56894064"/>
        <c:crosses val="autoZero"/>
        <c:auto val="1"/>
        <c:lblAlgn val="ctr"/>
        <c:lblOffset val="100"/>
        <c:tickLblSkip val="2"/>
        <c:noMultiLvlLbl val="0"/>
      </c:catAx>
      <c:valAx>
        <c:axId val="2056894064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-196095942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Maternal Mortality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UK</c:v>
                </c:pt>
                <c:pt idx="2">
                  <c:v>FRA</c:v>
                </c:pt>
                <c:pt idx="3">
                  <c:v>AUSTRL</c:v>
                </c:pt>
                <c:pt idx="4">
                  <c:v>CAN</c:v>
                </c:pt>
                <c:pt idx="5">
                  <c:v>GER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12.7</c:v>
                </c:pt>
                <c:pt idx="1">
                  <c:v>6.4</c:v>
                </c:pt>
                <c:pt idx="2">
                  <c:v>6.1</c:v>
                </c:pt>
                <c:pt idx="3">
                  <c:v>5.2</c:v>
                </c:pt>
                <c:pt idx="4">
                  <c:v>4.8</c:v>
                </c:pt>
                <c:pt idx="5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37678672"/>
        <c:axId val="-1285416768"/>
      </c:barChart>
      <c:catAx>
        <c:axId val="2037678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-1285416768"/>
        <c:crosses val="autoZero"/>
        <c:auto val="1"/>
        <c:lblAlgn val="ctr"/>
        <c:lblOffset val="100"/>
        <c:noMultiLvlLbl val="0"/>
      </c:catAx>
      <c:valAx>
        <c:axId val="-1285416768"/>
        <c:scaling>
          <c:orientation val="minMax"/>
          <c:max val="14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37678672"/>
        <c:crosses val="autoZero"/>
        <c:crossBetween val="between"/>
        <c:majorUnit val="2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SWE</c:v>
                </c:pt>
                <c:pt idx="2">
                  <c:v>AUSTRL</c:v>
                </c:pt>
                <c:pt idx="3">
                  <c:v>CAN</c:v>
                </c:pt>
                <c:pt idx="4">
                  <c:v>ITA</c:v>
                </c:pt>
                <c:pt idx="5">
                  <c:v>UK</c:v>
                </c:pt>
                <c:pt idx="6">
                  <c:v>FRA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0.137</c:v>
                </c:pt>
                <c:pt idx="1">
                  <c:v>0.107</c:v>
                </c:pt>
                <c:pt idx="2">
                  <c:v>0.128</c:v>
                </c:pt>
                <c:pt idx="3">
                  <c:v>0.149</c:v>
                </c:pt>
                <c:pt idx="4">
                  <c:v>0.197</c:v>
                </c:pt>
                <c:pt idx="5">
                  <c:v>0.2</c:v>
                </c:pt>
                <c:pt idx="6">
                  <c:v>0.241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46343040"/>
        <c:axId val="-1958824128"/>
      </c:barChart>
      <c:catAx>
        <c:axId val="20463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-1958824128"/>
        <c:crosses val="autoZero"/>
        <c:auto val="1"/>
        <c:lblAlgn val="ctr"/>
        <c:lblOffset val="100"/>
        <c:noMultiLvlLbl val="0"/>
      </c:catAx>
      <c:valAx>
        <c:axId val="-1958824128"/>
        <c:scaling>
          <c:orientation val="minMax"/>
          <c:max val="0.25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46343040"/>
        <c:crosses val="autoZero"/>
        <c:crossBetween val="between"/>
        <c:majorUnit val="0.05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USA</c:v>
                </c:pt>
                <c:pt idx="1">
                  <c:v>CAN</c:v>
                </c:pt>
                <c:pt idx="2">
                  <c:v>UK</c:v>
                </c:pt>
                <c:pt idx="3">
                  <c:v>FRA</c:v>
                </c:pt>
                <c:pt idx="4">
                  <c:v>SWE</c:v>
                </c:pt>
                <c:pt idx="5">
                  <c:v>GER</c:v>
                </c:pt>
                <c:pt idx="6">
                  <c:v>ITA</c:v>
                </c:pt>
                <c:pt idx="7">
                  <c:v>JAP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0.145</c:v>
                </c:pt>
                <c:pt idx="1">
                  <c:v>0.156</c:v>
                </c:pt>
                <c:pt idx="2">
                  <c:v>0.176</c:v>
                </c:pt>
                <c:pt idx="3">
                  <c:v>0.177</c:v>
                </c:pt>
                <c:pt idx="4">
                  <c:v>0.193</c:v>
                </c:pt>
                <c:pt idx="5">
                  <c:v>0.208</c:v>
                </c:pt>
                <c:pt idx="6">
                  <c:v>0.214</c:v>
                </c:pt>
                <c:pt idx="7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866977056"/>
        <c:axId val="2056341264"/>
      </c:barChart>
      <c:catAx>
        <c:axId val="186697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56341264"/>
        <c:crosses val="autoZero"/>
        <c:auto val="1"/>
        <c:lblAlgn val="ctr"/>
        <c:lblOffset val="100"/>
        <c:noMultiLvlLbl val="0"/>
      </c:catAx>
      <c:valAx>
        <c:axId val="2056341264"/>
        <c:scaling>
          <c:orientation val="minMax"/>
          <c:max val="0.28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866977056"/>
        <c:crosses val="autoZero"/>
        <c:crossBetween val="between"/>
        <c:majorUnit val="0.05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Canada</c:v>
                </c:pt>
                <c:pt idx="2">
                  <c:v>UK</c:v>
                </c:pt>
                <c:pt idx="3">
                  <c:v>Australia</c:v>
                </c:pt>
                <c:pt idx="4">
                  <c:v>France</c:v>
                </c:pt>
                <c:pt idx="5">
                  <c:v>Switzerland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0.6</c:v>
                </c:pt>
                <c:pt idx="1">
                  <c:v>0.6</c:v>
                </c:pt>
                <c:pt idx="2">
                  <c:v>0.7</c:v>
                </c:pt>
                <c:pt idx="3">
                  <c:v>0.8</c:v>
                </c:pt>
                <c:pt idx="4">
                  <c:v>0.9</c:v>
                </c:pt>
                <c:pt idx="5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867051168"/>
        <c:axId val="-1285160896"/>
      </c:barChart>
      <c:catAx>
        <c:axId val="186705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-1285160896"/>
        <c:crosses val="autoZero"/>
        <c:auto val="1"/>
        <c:lblAlgn val="ctr"/>
        <c:lblOffset val="100"/>
        <c:noMultiLvlLbl val="0"/>
      </c:catAx>
      <c:valAx>
        <c:axId val="-1285160896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867051168"/>
        <c:crosses val="autoZero"/>
        <c:crossBetween val="between"/>
        <c:majorUnit val="0.2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Smoking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DEN</c:v>
                </c:pt>
                <c:pt idx="2">
                  <c:v>UK</c:v>
                </c:pt>
                <c:pt idx="3">
                  <c:v>FRA</c:v>
                </c:pt>
                <c:pt idx="4">
                  <c:v>AUSTRL</c:v>
                </c:pt>
                <c:pt idx="5">
                  <c:v>CAN</c:v>
                </c:pt>
                <c:pt idx="6">
                  <c:v>JAP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4.0</c:v>
                </c:pt>
                <c:pt idx="1">
                  <c:v>4.5</c:v>
                </c:pt>
                <c:pt idx="2">
                  <c:v>5.0</c:v>
                </c:pt>
                <c:pt idx="3">
                  <c:v>6.4</c:v>
                </c:pt>
                <c:pt idx="4">
                  <c:v>7.3</c:v>
                </c:pt>
                <c:pt idx="5">
                  <c:v>7.7</c:v>
                </c:pt>
                <c:pt idx="6">
                  <c:v>12.9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996860240"/>
        <c:axId val="2067542832"/>
      </c:barChart>
      <c:catAx>
        <c:axId val="1996860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7542832"/>
        <c:crosses val="autoZero"/>
        <c:auto val="1"/>
        <c:lblAlgn val="ctr"/>
        <c:lblOffset val="100"/>
        <c:noMultiLvlLbl val="0"/>
      </c:catAx>
      <c:valAx>
        <c:axId val="2067542832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996860240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NURSES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USA</c:v>
                </c:pt>
                <c:pt idx="1">
                  <c:v>CAN</c:v>
                </c:pt>
                <c:pt idx="2">
                  <c:v>IRE</c:v>
                </c:pt>
                <c:pt idx="3">
                  <c:v>GER</c:v>
                </c:pt>
                <c:pt idx="4">
                  <c:v>AUSTRL</c:v>
                </c:pt>
                <c:pt idx="5">
                  <c:v>DEN</c:v>
                </c:pt>
                <c:pt idx="6">
                  <c:v>NOR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11.1</c:v>
                </c:pt>
                <c:pt idx="1">
                  <c:v>10.6</c:v>
                </c:pt>
                <c:pt idx="2">
                  <c:v>12.4</c:v>
                </c:pt>
                <c:pt idx="3">
                  <c:v>12.8</c:v>
                </c:pt>
                <c:pt idx="4">
                  <c:v>12.8</c:v>
                </c:pt>
                <c:pt idx="5">
                  <c:v>17.6</c:v>
                </c:pt>
                <c:pt idx="6">
                  <c:v>19.9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-2040734176"/>
        <c:axId val="-1958828592"/>
      </c:barChart>
      <c:catAx>
        <c:axId val="-2040734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-1958828592"/>
        <c:crosses val="autoZero"/>
        <c:auto val="1"/>
        <c:lblAlgn val="ctr"/>
        <c:lblOffset val="100"/>
        <c:noMultiLvlLbl val="0"/>
      </c:catAx>
      <c:valAx>
        <c:axId val="-1958828592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-2040734176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cat>
            <c:strRef>
              <c:f>Sheet1!$A$2:$A$10</c:f>
              <c:strCache>
                <c:ptCount val="9"/>
                <c:pt idx="0">
                  <c:v>SWE</c:v>
                </c:pt>
                <c:pt idx="1">
                  <c:v>SWI</c:v>
                </c:pt>
                <c:pt idx="2">
                  <c:v>DEN</c:v>
                </c:pt>
                <c:pt idx="3">
                  <c:v>NET</c:v>
                </c:pt>
                <c:pt idx="4">
                  <c:v>UK</c:v>
                </c:pt>
                <c:pt idx="5">
                  <c:v>CAN</c:v>
                </c:pt>
                <c:pt idx="6">
                  <c:v>AUSL</c:v>
                </c:pt>
                <c:pt idx="7">
                  <c:v>USA</c:v>
                </c:pt>
                <c:pt idx="8">
                  <c:v>GER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60951376"/>
        <c:axId val="2067482880"/>
      </c:barChart>
      <c:catAx>
        <c:axId val="206095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7482880"/>
        <c:crosses val="autoZero"/>
        <c:auto val="1"/>
        <c:lblAlgn val="ctr"/>
        <c:lblOffset val="100"/>
        <c:noMultiLvlLbl val="0"/>
      </c:catAx>
      <c:valAx>
        <c:axId val="2067482880"/>
        <c:scaling>
          <c:orientation val="minMax"/>
          <c:max val="6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0951376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5148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00000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USA</c:v>
                </c:pt>
                <c:pt idx="1">
                  <c:v>CAN</c:v>
                </c:pt>
                <c:pt idx="2">
                  <c:v>HOL</c:v>
                </c:pt>
                <c:pt idx="3">
                  <c:v>GER</c:v>
                </c:pt>
                <c:pt idx="4">
                  <c:v>FRA</c:v>
                </c:pt>
                <c:pt idx="5">
                  <c:v>SWI</c:v>
                </c:pt>
              </c:strCache>
            </c:strRef>
          </c:cat>
          <c:val>
            <c:numRef>
              <c:f>Sheet1!$B$2:$B$7</c:f>
              <c:numCache>
                <c:formatCode>"$"#,##0</c:formatCode>
                <c:ptCount val="6"/>
                <c:pt idx="0">
                  <c:v>829.0</c:v>
                </c:pt>
                <c:pt idx="1">
                  <c:v>160.0</c:v>
                </c:pt>
                <c:pt idx="2">
                  <c:v>208.0</c:v>
                </c:pt>
                <c:pt idx="3">
                  <c:v>245.0</c:v>
                </c:pt>
                <c:pt idx="4">
                  <c:v>253.0</c:v>
                </c:pt>
                <c:pt idx="5">
                  <c:v>268.0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19321792"/>
        <c:axId val="2019323248"/>
      </c:barChart>
      <c:catAx>
        <c:axId val="20193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19323248"/>
        <c:crosses val="autoZero"/>
        <c:auto val="1"/>
        <c:lblAlgn val="ctr"/>
        <c:lblOffset val="100"/>
        <c:noMultiLvlLbl val="0"/>
      </c:catAx>
      <c:valAx>
        <c:axId val="2019323248"/>
        <c:scaling>
          <c:orientation val="minMax"/>
          <c:max val="100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19321792"/>
        <c:crosses val="autoZero"/>
        <c:crossBetween val="between"/>
        <c:majorUnit val="200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20333456432227"/>
          <c:y val="0.0461263993081685"/>
          <c:w val="0.871417609829359"/>
          <c:h val="0.82993396122933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</c:numCache>
            </c:numRef>
          </c:cat>
          <c:val>
            <c:numRef>
              <c:f>Sheet1!$B$2:$B$60</c:f>
              <c:numCache>
                <c:formatCode>General</c:formatCode>
                <c:ptCount val="59"/>
                <c:pt idx="0">
                  <c:v>26.4</c:v>
                </c:pt>
                <c:pt idx="1">
                  <c:v>26.0</c:v>
                </c:pt>
                <c:pt idx="2">
                  <c:v>26.3</c:v>
                </c:pt>
                <c:pt idx="3">
                  <c:v>27.1</c:v>
                </c:pt>
                <c:pt idx="4">
                  <c:v>26.4</c:v>
                </c:pt>
                <c:pt idx="5">
                  <c:v>26.0</c:v>
                </c:pt>
                <c:pt idx="6">
                  <c:v>25.3</c:v>
                </c:pt>
                <c:pt idx="7">
                  <c:v>25.3</c:v>
                </c:pt>
                <c:pt idx="8">
                  <c:v>25.2</c:v>
                </c:pt>
                <c:pt idx="9">
                  <c:v>24.8</c:v>
                </c:pt>
                <c:pt idx="10">
                  <c:v>24.7</c:v>
                </c:pt>
                <c:pt idx="11">
                  <c:v>23.7</c:v>
                </c:pt>
                <c:pt idx="12">
                  <c:v>22.4</c:v>
                </c:pt>
                <c:pt idx="13">
                  <c:v>21.8</c:v>
                </c:pt>
                <c:pt idx="14">
                  <c:v>20.9</c:v>
                </c:pt>
                <c:pt idx="15">
                  <c:v>20.0</c:v>
                </c:pt>
                <c:pt idx="16">
                  <c:v>19.1</c:v>
                </c:pt>
                <c:pt idx="17">
                  <c:v>18.5</c:v>
                </c:pt>
                <c:pt idx="18">
                  <c:v>17.7</c:v>
                </c:pt>
                <c:pt idx="19">
                  <c:v>16.7</c:v>
                </c:pt>
                <c:pt idx="20">
                  <c:v>16.1</c:v>
                </c:pt>
                <c:pt idx="21">
                  <c:v>15.2</c:v>
                </c:pt>
                <c:pt idx="22">
                  <c:v>14.1</c:v>
                </c:pt>
                <c:pt idx="23">
                  <c:v>13.8</c:v>
                </c:pt>
                <c:pt idx="24">
                  <c:v>13.1</c:v>
                </c:pt>
                <c:pt idx="25">
                  <c:v>12.6</c:v>
                </c:pt>
                <c:pt idx="26">
                  <c:v>11.9</c:v>
                </c:pt>
                <c:pt idx="27">
                  <c:v>11.5</c:v>
                </c:pt>
                <c:pt idx="28">
                  <c:v>11.2</c:v>
                </c:pt>
                <c:pt idx="29">
                  <c:v>10.8</c:v>
                </c:pt>
                <c:pt idx="30">
                  <c:v>10.6</c:v>
                </c:pt>
                <c:pt idx="31">
                  <c:v>10.4</c:v>
                </c:pt>
                <c:pt idx="32">
                  <c:v>10.1</c:v>
                </c:pt>
                <c:pt idx="33">
                  <c:v>10.0</c:v>
                </c:pt>
                <c:pt idx="34">
                  <c:v>9.8</c:v>
                </c:pt>
                <c:pt idx="35">
                  <c:v>9.2</c:v>
                </c:pt>
                <c:pt idx="36">
                  <c:v>8.9</c:v>
                </c:pt>
                <c:pt idx="37">
                  <c:v>8.5</c:v>
                </c:pt>
                <c:pt idx="38">
                  <c:v>8.4</c:v>
                </c:pt>
                <c:pt idx="39">
                  <c:v>8.0</c:v>
                </c:pt>
                <c:pt idx="40">
                  <c:v>7.6</c:v>
                </c:pt>
                <c:pt idx="41">
                  <c:v>7.3</c:v>
                </c:pt>
                <c:pt idx="42">
                  <c:v>7.2</c:v>
                </c:pt>
                <c:pt idx="43">
                  <c:v>7.2</c:v>
                </c:pt>
                <c:pt idx="44">
                  <c:v>7.0</c:v>
                </c:pt>
                <c:pt idx="45">
                  <c:v>6.9</c:v>
                </c:pt>
                <c:pt idx="46">
                  <c:v>6.8</c:v>
                </c:pt>
                <c:pt idx="47">
                  <c:v>7.0</c:v>
                </c:pt>
                <c:pt idx="48">
                  <c:v>6.9</c:v>
                </c:pt>
                <c:pt idx="49">
                  <c:v>6.8</c:v>
                </c:pt>
                <c:pt idx="50">
                  <c:v>6.8</c:v>
                </c:pt>
                <c:pt idx="51">
                  <c:v>6.7</c:v>
                </c:pt>
                <c:pt idx="52">
                  <c:v>6.8</c:v>
                </c:pt>
                <c:pt idx="53">
                  <c:v>6.6</c:v>
                </c:pt>
                <c:pt idx="54">
                  <c:v>6.4</c:v>
                </c:pt>
                <c:pt idx="55">
                  <c:v>6.149999999999999</c:v>
                </c:pt>
                <c:pt idx="56">
                  <c:v>6.07</c:v>
                </c:pt>
                <c:pt idx="57">
                  <c:v>6.0</c:v>
                </c:pt>
                <c:pt idx="58">
                  <c:v>5.96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Sheet1!$A$2:$A$60</c:f>
              <c:numCache>
                <c:formatCode>General</c:formatCode>
                <c:ptCount val="59"/>
                <c:pt idx="0">
                  <c:v>1955.0</c:v>
                </c:pt>
                <c:pt idx="1">
                  <c:v>1956.0</c:v>
                </c:pt>
                <c:pt idx="2">
                  <c:v>1957.0</c:v>
                </c:pt>
                <c:pt idx="3">
                  <c:v>1958.0</c:v>
                </c:pt>
                <c:pt idx="4">
                  <c:v>1959.0</c:v>
                </c:pt>
                <c:pt idx="5">
                  <c:v>1960.0</c:v>
                </c:pt>
                <c:pt idx="6">
                  <c:v>1961.0</c:v>
                </c:pt>
                <c:pt idx="7">
                  <c:v>1962.0</c:v>
                </c:pt>
                <c:pt idx="8">
                  <c:v>1963.0</c:v>
                </c:pt>
                <c:pt idx="9">
                  <c:v>1964.0</c:v>
                </c:pt>
                <c:pt idx="10">
                  <c:v>1965.0</c:v>
                </c:pt>
                <c:pt idx="11">
                  <c:v>1966.0</c:v>
                </c:pt>
                <c:pt idx="12">
                  <c:v>1967.0</c:v>
                </c:pt>
                <c:pt idx="13">
                  <c:v>1968.0</c:v>
                </c:pt>
                <c:pt idx="14">
                  <c:v>1969.0</c:v>
                </c:pt>
                <c:pt idx="15">
                  <c:v>1970.0</c:v>
                </c:pt>
                <c:pt idx="16">
                  <c:v>1971.0</c:v>
                </c:pt>
                <c:pt idx="17">
                  <c:v>1972.0</c:v>
                </c:pt>
                <c:pt idx="18">
                  <c:v>1973.0</c:v>
                </c:pt>
                <c:pt idx="19">
                  <c:v>1974.0</c:v>
                </c:pt>
                <c:pt idx="20">
                  <c:v>1975.0</c:v>
                </c:pt>
                <c:pt idx="21">
                  <c:v>1976.0</c:v>
                </c:pt>
                <c:pt idx="22">
                  <c:v>1977.0</c:v>
                </c:pt>
                <c:pt idx="23">
                  <c:v>1978.0</c:v>
                </c:pt>
                <c:pt idx="24">
                  <c:v>1979.0</c:v>
                </c:pt>
                <c:pt idx="25">
                  <c:v>1980.0</c:v>
                </c:pt>
                <c:pt idx="26">
                  <c:v>1981.0</c:v>
                </c:pt>
                <c:pt idx="27">
                  <c:v>1982.0</c:v>
                </c:pt>
                <c:pt idx="28">
                  <c:v>1983.0</c:v>
                </c:pt>
                <c:pt idx="29">
                  <c:v>1984.0</c:v>
                </c:pt>
                <c:pt idx="30">
                  <c:v>1985.0</c:v>
                </c:pt>
                <c:pt idx="31">
                  <c:v>1986.0</c:v>
                </c:pt>
                <c:pt idx="32">
                  <c:v>1987.0</c:v>
                </c:pt>
                <c:pt idx="33">
                  <c:v>1988.0</c:v>
                </c:pt>
                <c:pt idx="34">
                  <c:v>1989.0</c:v>
                </c:pt>
                <c:pt idx="35">
                  <c:v>1990.0</c:v>
                </c:pt>
                <c:pt idx="36">
                  <c:v>1991.0</c:v>
                </c:pt>
                <c:pt idx="37">
                  <c:v>1992.0</c:v>
                </c:pt>
                <c:pt idx="38">
                  <c:v>1993.0</c:v>
                </c:pt>
                <c:pt idx="39">
                  <c:v>1994.0</c:v>
                </c:pt>
                <c:pt idx="40">
                  <c:v>1995.0</c:v>
                </c:pt>
                <c:pt idx="41">
                  <c:v>1996.0</c:v>
                </c:pt>
                <c:pt idx="42">
                  <c:v>1997.0</c:v>
                </c:pt>
                <c:pt idx="43">
                  <c:v>1998.0</c:v>
                </c:pt>
                <c:pt idx="44">
                  <c:v>1999.0</c:v>
                </c:pt>
                <c:pt idx="45">
                  <c:v>2000.0</c:v>
                </c:pt>
                <c:pt idx="46">
                  <c:v>2001.0</c:v>
                </c:pt>
                <c:pt idx="47">
                  <c:v>2002.0</c:v>
                </c:pt>
                <c:pt idx="48">
                  <c:v>2003.0</c:v>
                </c:pt>
                <c:pt idx="49">
                  <c:v>2004.0</c:v>
                </c:pt>
                <c:pt idx="50">
                  <c:v>2005.0</c:v>
                </c:pt>
                <c:pt idx="51">
                  <c:v>2006.0</c:v>
                </c:pt>
                <c:pt idx="52">
                  <c:v>2007.0</c:v>
                </c:pt>
                <c:pt idx="53">
                  <c:v>2008.0</c:v>
                </c:pt>
                <c:pt idx="54">
                  <c:v>2009.0</c:v>
                </c:pt>
                <c:pt idx="55">
                  <c:v>2010.0</c:v>
                </c:pt>
                <c:pt idx="56">
                  <c:v>2011.0</c:v>
                </c:pt>
                <c:pt idx="57">
                  <c:v>2012.0</c:v>
                </c:pt>
                <c:pt idx="58">
                  <c:v>2013.0</c:v>
                </c:pt>
              </c:numCache>
            </c:numRef>
          </c:cat>
          <c:val>
            <c:numRef>
              <c:f>Sheet1!$C$2:$C$60</c:f>
              <c:numCache>
                <c:formatCode>General</c:formatCode>
                <c:ptCount val="59"/>
                <c:pt idx="0">
                  <c:v>31.3</c:v>
                </c:pt>
                <c:pt idx="1">
                  <c:v>31.9</c:v>
                </c:pt>
                <c:pt idx="2">
                  <c:v>30.9</c:v>
                </c:pt>
                <c:pt idx="3">
                  <c:v>30.2</c:v>
                </c:pt>
                <c:pt idx="4">
                  <c:v>28.4</c:v>
                </c:pt>
                <c:pt idx="5">
                  <c:v>27.3</c:v>
                </c:pt>
                <c:pt idx="6">
                  <c:v>27.2</c:v>
                </c:pt>
                <c:pt idx="7">
                  <c:v>27.6</c:v>
                </c:pt>
                <c:pt idx="8">
                  <c:v>26.3</c:v>
                </c:pt>
                <c:pt idx="9">
                  <c:v>24.7</c:v>
                </c:pt>
                <c:pt idx="10">
                  <c:v>23.6</c:v>
                </c:pt>
                <c:pt idx="11">
                  <c:v>23.1</c:v>
                </c:pt>
                <c:pt idx="12">
                  <c:v>22.0</c:v>
                </c:pt>
                <c:pt idx="13">
                  <c:v>20.8</c:v>
                </c:pt>
                <c:pt idx="14">
                  <c:v>19.3</c:v>
                </c:pt>
                <c:pt idx="15">
                  <c:v>18.8</c:v>
                </c:pt>
                <c:pt idx="16">
                  <c:v>17.5</c:v>
                </c:pt>
                <c:pt idx="17">
                  <c:v>17.1</c:v>
                </c:pt>
                <c:pt idx="18">
                  <c:v>15.5</c:v>
                </c:pt>
                <c:pt idx="19">
                  <c:v>15.0</c:v>
                </c:pt>
                <c:pt idx="20">
                  <c:v>14.3</c:v>
                </c:pt>
                <c:pt idx="21">
                  <c:v>13.5</c:v>
                </c:pt>
                <c:pt idx="22">
                  <c:v>12.4</c:v>
                </c:pt>
                <c:pt idx="23">
                  <c:v>12.0</c:v>
                </c:pt>
                <c:pt idx="24">
                  <c:v>10.9</c:v>
                </c:pt>
                <c:pt idx="25">
                  <c:v>10.4</c:v>
                </c:pt>
                <c:pt idx="26">
                  <c:v>9.6</c:v>
                </c:pt>
                <c:pt idx="27">
                  <c:v>9.1</c:v>
                </c:pt>
                <c:pt idx="28">
                  <c:v>8.5</c:v>
                </c:pt>
                <c:pt idx="29">
                  <c:v>8.1</c:v>
                </c:pt>
                <c:pt idx="30">
                  <c:v>8.0</c:v>
                </c:pt>
                <c:pt idx="31">
                  <c:v>7.9</c:v>
                </c:pt>
                <c:pt idx="32">
                  <c:v>7.3</c:v>
                </c:pt>
                <c:pt idx="33">
                  <c:v>7.2</c:v>
                </c:pt>
                <c:pt idx="34">
                  <c:v>7.1</c:v>
                </c:pt>
                <c:pt idx="35">
                  <c:v>6.8</c:v>
                </c:pt>
                <c:pt idx="36">
                  <c:v>6.4</c:v>
                </c:pt>
                <c:pt idx="37">
                  <c:v>6.3</c:v>
                </c:pt>
                <c:pt idx="38">
                  <c:v>6.3</c:v>
                </c:pt>
                <c:pt idx="39">
                  <c:v>6.3</c:v>
                </c:pt>
                <c:pt idx="40">
                  <c:v>6.0</c:v>
                </c:pt>
                <c:pt idx="41">
                  <c:v>5.6</c:v>
                </c:pt>
                <c:pt idx="42">
                  <c:v>5.5</c:v>
                </c:pt>
                <c:pt idx="43">
                  <c:v>5.3</c:v>
                </c:pt>
                <c:pt idx="44">
                  <c:v>5.3</c:v>
                </c:pt>
                <c:pt idx="45">
                  <c:v>5.3</c:v>
                </c:pt>
                <c:pt idx="46">
                  <c:v>5.2</c:v>
                </c:pt>
                <c:pt idx="47">
                  <c:v>5.4</c:v>
                </c:pt>
                <c:pt idx="48">
                  <c:v>5.3</c:v>
                </c:pt>
                <c:pt idx="49">
                  <c:v>5.3</c:v>
                </c:pt>
                <c:pt idx="50">
                  <c:v>5.4</c:v>
                </c:pt>
                <c:pt idx="51">
                  <c:v>5.1</c:v>
                </c:pt>
                <c:pt idx="52">
                  <c:v>5.1</c:v>
                </c:pt>
                <c:pt idx="53">
                  <c:v>5.1</c:v>
                </c:pt>
                <c:pt idx="54">
                  <c:v>4.9</c:v>
                </c:pt>
                <c:pt idx="55">
                  <c:v>5.0</c:v>
                </c:pt>
                <c:pt idx="56">
                  <c:v>4.8</c:v>
                </c:pt>
                <c:pt idx="57">
                  <c:v>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54006928"/>
        <c:axId val="1868169520"/>
      </c:lineChart>
      <c:catAx>
        <c:axId val="185400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68169520"/>
        <c:crosses val="autoZero"/>
        <c:auto val="1"/>
        <c:lblAlgn val="ctr"/>
        <c:lblOffset val="100"/>
        <c:tickLblSkip val="10"/>
        <c:noMultiLvlLbl val="0"/>
      </c:catAx>
      <c:valAx>
        <c:axId val="1868169520"/>
        <c:scaling>
          <c:orientation val="minMax"/>
          <c:max val="35.0"/>
          <c:min val="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54006928"/>
        <c:crosses val="autoZero"/>
        <c:crossBetween val="between"/>
        <c:majorUnit val="10.0"/>
      </c:valAx>
      <c:spPr>
        <a:solidFill>
          <a:schemeClr val="bg1"/>
        </a:solidFill>
        <a:ln>
          <a:solidFill>
            <a:schemeClr val="accent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2005.0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68.5</c:v>
                </c:pt>
                <c:pt idx="1">
                  <c:v>71.3</c:v>
                </c:pt>
                <c:pt idx="2">
                  <c:v>72.5</c:v>
                </c:pt>
                <c:pt idx="3">
                  <c:v>75.3</c:v>
                </c:pt>
                <c:pt idx="4">
                  <c:v>77.6</c:v>
                </c:pt>
                <c:pt idx="5">
                  <c:v>79.3</c:v>
                </c:pt>
                <c:pt idx="6">
                  <c:v>80.4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1950.0</c:v>
                </c:pt>
                <c:pt idx="1">
                  <c:v>1960.0</c:v>
                </c:pt>
                <c:pt idx="2">
                  <c:v>1970.0</c:v>
                </c:pt>
                <c:pt idx="3">
                  <c:v>1980.0</c:v>
                </c:pt>
                <c:pt idx="4">
                  <c:v>1990.0</c:v>
                </c:pt>
                <c:pt idx="5">
                  <c:v>2000.0</c:v>
                </c:pt>
                <c:pt idx="6">
                  <c:v>2005.0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68.2</c:v>
                </c:pt>
                <c:pt idx="1">
                  <c:v>69.7</c:v>
                </c:pt>
                <c:pt idx="2">
                  <c:v>70.8</c:v>
                </c:pt>
                <c:pt idx="3">
                  <c:v>73.7</c:v>
                </c:pt>
                <c:pt idx="4">
                  <c:v>75.4</c:v>
                </c:pt>
                <c:pt idx="5">
                  <c:v>77.0</c:v>
                </c:pt>
                <c:pt idx="6">
                  <c:v>77.8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"/>
        <c:overlap val="-5"/>
        <c:axId val="1851795856"/>
        <c:axId val="1846486096"/>
      </c:barChart>
      <c:catAx>
        <c:axId val="185179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46486096"/>
        <c:crosses val="autoZero"/>
        <c:auto val="1"/>
        <c:lblAlgn val="ctr"/>
        <c:lblOffset val="100"/>
        <c:noMultiLvlLbl val="0"/>
      </c:catAx>
      <c:valAx>
        <c:axId val="1846486096"/>
        <c:scaling>
          <c:orientation val="minMax"/>
          <c:max val="82.0"/>
          <c:min val="60.0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851795856"/>
        <c:crosses val="autoZero"/>
        <c:crossBetween val="between"/>
        <c:majorUnit val="5.0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56250631015031"/>
          <c:y val="0.893080675816524"/>
          <c:w val="0.398772922610901"/>
          <c:h val="0.08467238313786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Families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Deductible $2500/5000</c:v>
                </c:pt>
                <c:pt idx="1">
                  <c:v>OOP Limit $6000/12000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0.49</c:v>
                </c:pt>
                <c:pt idx="1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Uninsured Families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Franklin Gothic Book" charset="0"/>
                    <a:ea typeface="Franklin Gothic Book" charset="0"/>
                    <a:cs typeface="Franklin Gothic Book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Deductible $2500/5000</c:v>
                </c:pt>
                <c:pt idx="1">
                  <c:v>OOP Limit $6000/12000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0.81</c:v>
                </c:pt>
                <c:pt idx="1">
                  <c:v>0.89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2"/>
        <c:overlap val="-13"/>
        <c:axId val="1996256208"/>
        <c:axId val="2019174800"/>
      </c:barChart>
      <c:catAx>
        <c:axId val="199625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19174800"/>
        <c:crosses val="autoZero"/>
        <c:auto val="1"/>
        <c:lblAlgn val="ctr"/>
        <c:lblOffset val="100"/>
        <c:noMultiLvlLbl val="0"/>
      </c:catAx>
      <c:valAx>
        <c:axId val="2019174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996256208"/>
        <c:crosses val="autoZero"/>
        <c:crossBetween val="between"/>
        <c:majorUnit val="0.2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393978212772"/>
          <c:y val="0.0454527559759637"/>
          <c:w val="0.86899089696708"/>
          <c:h val="0.6586546447390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Poorest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0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Sheet1!$B$2:$B$3</c:f>
              <c:numCache>
                <c:formatCode>0</c:formatCode>
                <c:ptCount val="2"/>
                <c:pt idx="0">
                  <c:v>48.0</c:v>
                </c:pt>
                <c:pt idx="1">
                  <c:v>55.0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Q2</c:v>
                </c:pt>
              </c:strCache>
            </c:strRef>
          </c:tx>
          <c:spPr>
            <a:solidFill>
              <a:srgbClr val="9E88B8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Sheet1!$A$2:$A$3</c:f>
              <c:numCache>
                <c:formatCode>0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Sheet1!$C$2:$C$3</c:f>
              <c:numCache>
                <c:formatCode>0</c:formatCode>
                <c:ptCount val="2"/>
                <c:pt idx="0">
                  <c:v>51.0</c:v>
                </c:pt>
                <c:pt idx="1">
                  <c:v>57.0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Q3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0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Sheet1!$D$2:$D$3</c:f>
              <c:numCache>
                <c:formatCode>0</c:formatCode>
                <c:ptCount val="2"/>
                <c:pt idx="0">
                  <c:v>53.0</c:v>
                </c:pt>
                <c:pt idx="1">
                  <c:v>59.0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Q4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0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Sheet1!$E$2:$E$3</c:f>
              <c:numCache>
                <c:formatCode>0</c:formatCode>
                <c:ptCount val="2"/>
                <c:pt idx="0">
                  <c:v>54.0</c:v>
                </c:pt>
                <c:pt idx="1">
                  <c:v>59.0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Richest</c:v>
                </c:pt>
              </c:strCache>
            </c:strRef>
          </c:tx>
          <c:spPr>
            <a:solidFill>
              <a:srgbClr val="C00000">
                <a:lumMod val="75000"/>
              </a:srgb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0</c:formatCode>
                <c:ptCount val="2"/>
                <c:pt idx="0">
                  <c:v>1991.0</c:v>
                </c:pt>
                <c:pt idx="1">
                  <c:v>2006.0</c:v>
                </c:pt>
              </c:numCache>
            </c:numRef>
          </c:cat>
          <c:val>
            <c:numRef>
              <c:f>Sheet1!$F$2:$F$3</c:f>
              <c:numCache>
                <c:formatCode>0</c:formatCode>
                <c:ptCount val="2"/>
                <c:pt idx="0">
                  <c:v>55.0</c:v>
                </c:pt>
                <c:pt idx="1">
                  <c:v>60.0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7"/>
        <c:axId val="2058683952"/>
        <c:axId val="1865319280"/>
      </c:barChart>
      <c:catAx>
        <c:axId val="205868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65319280"/>
        <c:crosses val="autoZero"/>
        <c:auto val="1"/>
        <c:lblAlgn val="ctr"/>
        <c:lblOffset val="100"/>
        <c:noMultiLvlLbl val="0"/>
      </c:catAx>
      <c:valAx>
        <c:axId val="1865319280"/>
        <c:scaling>
          <c:orientation val="minMax"/>
          <c:max val="65.0"/>
          <c:min val="20.0"/>
        </c:scaling>
        <c:delete val="0"/>
        <c:axPos val="l"/>
        <c:majorGridlines>
          <c:spPr>
            <a:ln w="9525" cmpd="sng">
              <a:solidFill>
                <a:schemeClr val="tx1"/>
              </a:solidFill>
              <a:prstDash val="dot"/>
            </a:ln>
          </c:spPr>
        </c:majorGridlines>
        <c:numFmt formatCode="0" sourceLinked="0"/>
        <c:majorTickMark val="out"/>
        <c:minorTickMark val="none"/>
        <c:tickLblPos val="nextTo"/>
        <c:crossAx val="2058683952"/>
        <c:crosses val="autoZero"/>
        <c:crossBetween val="between"/>
        <c:majorUnit val="10.0"/>
      </c:valAx>
      <c:spPr>
        <a:solidFill>
          <a:schemeClr val="bg1"/>
        </a:solidFill>
        <a:ln>
          <a:solidFill>
            <a:srgbClr val="06050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169385297165384"/>
          <c:y val="0.897201402866997"/>
          <c:w val="0.769969822425026"/>
          <c:h val="0.081409064909019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2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76200" cap="rnd">
              <a:solidFill>
                <a:schemeClr val="accent4">
                  <a:lumMod val="75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Sheet1!$B$2:$B$57</c:f>
              <c:numCache>
                <c:formatCode>0.00%</c:formatCode>
                <c:ptCount val="56"/>
                <c:pt idx="0">
                  <c:v>0.052</c:v>
                </c:pt>
                <c:pt idx="1">
                  <c:v>0.054</c:v>
                </c:pt>
                <c:pt idx="2">
                  <c:v>0.055</c:v>
                </c:pt>
                <c:pt idx="3">
                  <c:v>0.057</c:v>
                </c:pt>
                <c:pt idx="4">
                  <c:v>0.058</c:v>
                </c:pt>
                <c:pt idx="5">
                  <c:v>0.059</c:v>
                </c:pt>
                <c:pt idx="6">
                  <c:v>0.059</c:v>
                </c:pt>
                <c:pt idx="7">
                  <c:v>0.063</c:v>
                </c:pt>
                <c:pt idx="8">
                  <c:v>0.065</c:v>
                </c:pt>
                <c:pt idx="9">
                  <c:v>0.068</c:v>
                </c:pt>
                <c:pt idx="10">
                  <c:v>0.072</c:v>
                </c:pt>
                <c:pt idx="11">
                  <c:v>0.074</c:v>
                </c:pt>
                <c:pt idx="12">
                  <c:v>0.075</c:v>
                </c:pt>
                <c:pt idx="13">
                  <c:v>0.075</c:v>
                </c:pt>
                <c:pt idx="14">
                  <c:v>0.078</c:v>
                </c:pt>
                <c:pt idx="15">
                  <c:v>0.082</c:v>
                </c:pt>
                <c:pt idx="16">
                  <c:v>0.084</c:v>
                </c:pt>
                <c:pt idx="17">
                  <c:v>0.085</c:v>
                </c:pt>
                <c:pt idx="18">
                  <c:v>0.085</c:v>
                </c:pt>
                <c:pt idx="19">
                  <c:v>0.086</c:v>
                </c:pt>
                <c:pt idx="20">
                  <c:v>0.091</c:v>
                </c:pt>
                <c:pt idx="21">
                  <c:v>0.094</c:v>
                </c:pt>
                <c:pt idx="22">
                  <c:v>0.102</c:v>
                </c:pt>
                <c:pt idx="23">
                  <c:v>0.104</c:v>
                </c:pt>
                <c:pt idx="24">
                  <c:v>0.103</c:v>
                </c:pt>
                <c:pt idx="25">
                  <c:v>0.105</c:v>
                </c:pt>
                <c:pt idx="26">
                  <c:v>0.106</c:v>
                </c:pt>
                <c:pt idx="27">
                  <c:v>0.109</c:v>
                </c:pt>
                <c:pt idx="28">
                  <c:v>0.113</c:v>
                </c:pt>
                <c:pt idx="29">
                  <c:v>0.117</c:v>
                </c:pt>
                <c:pt idx="30">
                  <c:v>0.123</c:v>
                </c:pt>
                <c:pt idx="31">
                  <c:v>0.131</c:v>
                </c:pt>
                <c:pt idx="32">
                  <c:v>0.135</c:v>
                </c:pt>
                <c:pt idx="33">
                  <c:v>0.137</c:v>
                </c:pt>
                <c:pt idx="34">
                  <c:v>0.137</c:v>
                </c:pt>
                <c:pt idx="35">
                  <c:v>0.138</c:v>
                </c:pt>
                <c:pt idx="36">
                  <c:v>0.137</c:v>
                </c:pt>
                <c:pt idx="37">
                  <c:v>0.136</c:v>
                </c:pt>
                <c:pt idx="38">
                  <c:v>0.136</c:v>
                </c:pt>
                <c:pt idx="39">
                  <c:v>0.137</c:v>
                </c:pt>
                <c:pt idx="40">
                  <c:v>0.138</c:v>
                </c:pt>
                <c:pt idx="41">
                  <c:v>0.141</c:v>
                </c:pt>
                <c:pt idx="42">
                  <c:v>0.149</c:v>
                </c:pt>
                <c:pt idx="43">
                  <c:v>0.158</c:v>
                </c:pt>
                <c:pt idx="44">
                  <c:v>0.155</c:v>
                </c:pt>
                <c:pt idx="45">
                  <c:v>0.155</c:v>
                </c:pt>
                <c:pt idx="46">
                  <c:v>0.156</c:v>
                </c:pt>
                <c:pt idx="47">
                  <c:v>0.159</c:v>
                </c:pt>
                <c:pt idx="48">
                  <c:v>0.164</c:v>
                </c:pt>
                <c:pt idx="49">
                  <c:v>0.174</c:v>
                </c:pt>
                <c:pt idx="50">
                  <c:v>0.174</c:v>
                </c:pt>
                <c:pt idx="51">
                  <c:v>0.174</c:v>
                </c:pt>
                <c:pt idx="52">
                  <c:v>0.174</c:v>
                </c:pt>
                <c:pt idx="53">
                  <c:v>0.174</c:v>
                </c:pt>
                <c:pt idx="54">
                  <c:v>0.177</c:v>
                </c:pt>
                <c:pt idx="55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Canada</c:v>
                </c:pt>
              </c:strCache>
            </c:strRef>
          </c:tx>
          <c:spPr>
            <a:ln w="76200" cap="rnd">
              <a:solidFill>
                <a:schemeClr val="accent1">
                  <a:lumMod val="5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Sheet1!$A$2:$A$57</c:f>
              <c:numCache>
                <c:formatCode>General</c:formatCode>
                <c:ptCount val="56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  <c:pt idx="51">
                  <c:v>2011.0</c:v>
                </c:pt>
                <c:pt idx="52">
                  <c:v>2012.0</c:v>
                </c:pt>
                <c:pt idx="53">
                  <c:v>2013.0</c:v>
                </c:pt>
                <c:pt idx="54">
                  <c:v>2014.0</c:v>
                </c:pt>
                <c:pt idx="55">
                  <c:v>2015.0</c:v>
                </c:pt>
              </c:numCache>
            </c:numRef>
          </c:cat>
          <c:val>
            <c:numRef>
              <c:f>Sheet1!$C$2:$C$57</c:f>
              <c:numCache>
                <c:formatCode>0.00%</c:formatCode>
                <c:ptCount val="56"/>
                <c:pt idx="0">
                  <c:v>0.0553</c:v>
                </c:pt>
                <c:pt idx="1">
                  <c:v>0.059</c:v>
                </c:pt>
                <c:pt idx="2">
                  <c:v>0.0586</c:v>
                </c:pt>
                <c:pt idx="3">
                  <c:v>0.0597</c:v>
                </c:pt>
                <c:pt idx="4">
                  <c:v>0.0596</c:v>
                </c:pt>
                <c:pt idx="5">
                  <c:v>0.0603</c:v>
                </c:pt>
                <c:pt idx="6">
                  <c:v>0.0606</c:v>
                </c:pt>
                <c:pt idx="7">
                  <c:v>0.0636</c:v>
                </c:pt>
                <c:pt idx="8">
                  <c:v>0.0661</c:v>
                </c:pt>
                <c:pt idx="9">
                  <c:v>0.0672</c:v>
                </c:pt>
                <c:pt idx="10">
                  <c:v>0.0712</c:v>
                </c:pt>
                <c:pt idx="11">
                  <c:v>0.0742</c:v>
                </c:pt>
                <c:pt idx="12">
                  <c:v>0.0726</c:v>
                </c:pt>
                <c:pt idx="13">
                  <c:v>0.0693</c:v>
                </c:pt>
                <c:pt idx="14">
                  <c:v>0.0682</c:v>
                </c:pt>
                <c:pt idx="15">
                  <c:v>0.07</c:v>
                </c:pt>
                <c:pt idx="16">
                  <c:v>0.07</c:v>
                </c:pt>
                <c:pt idx="17">
                  <c:v>0.07</c:v>
                </c:pt>
                <c:pt idx="18">
                  <c:v>0.07</c:v>
                </c:pt>
                <c:pt idx="19">
                  <c:v>0.068</c:v>
                </c:pt>
                <c:pt idx="20">
                  <c:v>0.071</c:v>
                </c:pt>
                <c:pt idx="21">
                  <c:v>0.073</c:v>
                </c:pt>
                <c:pt idx="22">
                  <c:v>0.081</c:v>
                </c:pt>
                <c:pt idx="23">
                  <c:v>0.083</c:v>
                </c:pt>
                <c:pt idx="24">
                  <c:v>0.082</c:v>
                </c:pt>
                <c:pt idx="25">
                  <c:v>0.082</c:v>
                </c:pt>
                <c:pt idx="26">
                  <c:v>0.085</c:v>
                </c:pt>
                <c:pt idx="27">
                  <c:v>0.084</c:v>
                </c:pt>
                <c:pt idx="28">
                  <c:v>0.083</c:v>
                </c:pt>
                <c:pt idx="29">
                  <c:v>0.085</c:v>
                </c:pt>
                <c:pt idx="30">
                  <c:v>0.09</c:v>
                </c:pt>
                <c:pt idx="31">
                  <c:v>0.097</c:v>
                </c:pt>
                <c:pt idx="32">
                  <c:v>0.1</c:v>
                </c:pt>
                <c:pt idx="33">
                  <c:v>0.098</c:v>
                </c:pt>
                <c:pt idx="34">
                  <c:v>0.095</c:v>
                </c:pt>
                <c:pt idx="35">
                  <c:v>0.091</c:v>
                </c:pt>
                <c:pt idx="36">
                  <c:v>0.089</c:v>
                </c:pt>
                <c:pt idx="37">
                  <c:v>0.089</c:v>
                </c:pt>
                <c:pt idx="38">
                  <c:v>0.092</c:v>
                </c:pt>
                <c:pt idx="39">
                  <c:v>0.092</c:v>
                </c:pt>
                <c:pt idx="40">
                  <c:v>0.091</c:v>
                </c:pt>
                <c:pt idx="41">
                  <c:v>0.097</c:v>
                </c:pt>
                <c:pt idx="42">
                  <c:v>0.1</c:v>
                </c:pt>
                <c:pt idx="43">
                  <c:v>0.102</c:v>
                </c:pt>
                <c:pt idx="44">
                  <c:v>0.102</c:v>
                </c:pt>
                <c:pt idx="45">
                  <c:v>0.102</c:v>
                </c:pt>
                <c:pt idx="46">
                  <c:v>0.104</c:v>
                </c:pt>
                <c:pt idx="47">
                  <c:v>0.102</c:v>
                </c:pt>
                <c:pt idx="48">
                  <c:v>0.105</c:v>
                </c:pt>
                <c:pt idx="49">
                  <c:v>0.116</c:v>
                </c:pt>
                <c:pt idx="50">
                  <c:v>0.116</c:v>
                </c:pt>
                <c:pt idx="51">
                  <c:v>0.113</c:v>
                </c:pt>
                <c:pt idx="52">
                  <c:v>0.113</c:v>
                </c:pt>
                <c:pt idx="53">
                  <c:v>0.112</c:v>
                </c:pt>
                <c:pt idx="54">
                  <c:v>0.11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59087072"/>
        <c:axId val="1983779552"/>
      </c:lineChart>
      <c:catAx>
        <c:axId val="20590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1983779552"/>
        <c:crosses val="autoZero"/>
        <c:auto val="1"/>
        <c:lblAlgn val="ctr"/>
        <c:lblOffset val="100"/>
        <c:tickLblSkip val="10"/>
        <c:noMultiLvlLbl val="0"/>
      </c:catAx>
      <c:valAx>
        <c:axId val="1983779552"/>
        <c:scaling>
          <c:orientation val="minMax"/>
          <c:max val="0.19"/>
          <c:min val="0.05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2059087072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Franklin Gothic Book" charset="0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70250022743723"/>
          <c:h val="0.79923345494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840.0</c:v>
                </c:pt>
                <c:pt idx="1">
                  <c:v>187.0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56975104"/>
        <c:axId val="2068725888"/>
      </c:barChart>
      <c:catAx>
        <c:axId val="2056975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8725888"/>
        <c:crosses val="autoZero"/>
        <c:auto val="1"/>
        <c:lblAlgn val="ctr"/>
        <c:lblOffset val="100"/>
        <c:noMultiLvlLbl val="0"/>
      </c:catAx>
      <c:valAx>
        <c:axId val="2068725888"/>
        <c:scaling>
          <c:orientation val="minMax"/>
          <c:max val="900.0"/>
          <c:min val="0.0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56975104"/>
        <c:crosses val="autoZero"/>
        <c:crossBetween val="between"/>
        <c:majorUnit val="200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70250022743723"/>
          <c:h val="0.79923345494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538.0</c:v>
                </c:pt>
                <c:pt idx="1">
                  <c:v>130.0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849794192"/>
        <c:axId val="2041436448"/>
      </c:barChart>
      <c:catAx>
        <c:axId val="184979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41436448"/>
        <c:crosses val="autoZero"/>
        <c:auto val="1"/>
        <c:lblAlgn val="ctr"/>
        <c:lblOffset val="100"/>
        <c:noMultiLvlLbl val="0"/>
      </c:catAx>
      <c:valAx>
        <c:axId val="2041436448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849794192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28342785220276"/>
          <c:h val="0.7992334549401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USA</c:v>
                </c:pt>
                <c:pt idx="1">
                  <c:v>Canada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3199.0</c:v>
                </c:pt>
                <c:pt idx="1">
                  <c:v>741.0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1847265136"/>
        <c:axId val="1853387920"/>
      </c:barChart>
      <c:catAx>
        <c:axId val="184726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853387920"/>
        <c:crosses val="autoZero"/>
        <c:auto val="1"/>
        <c:lblAlgn val="ctr"/>
        <c:lblOffset val="100"/>
        <c:noMultiLvlLbl val="0"/>
      </c:catAx>
      <c:valAx>
        <c:axId val="1853387920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1847265136"/>
        <c:crosses val="autoZero"/>
        <c:crossBetween val="between"/>
        <c:majorUnit val="1000.0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8097727223439"/>
          <c:y val="0.0453739865197858"/>
          <c:w val="0.590100131033855"/>
          <c:h val="0.9092520269604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800000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0.248526158964921"/>
                  <c:y val="0.0098706809859878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26845968591429"/>
                  <c:y val="-0.02173180674422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Bureaucracy</c:v>
                </c:pt>
                <c:pt idx="1">
                  <c:v>All Other</c:v>
                </c:pt>
              </c:strCache>
            </c:strRef>
          </c:cat>
          <c:val>
            <c:numRef>
              <c:f>Sheet1!$B$2:$B$3</c:f>
              <c:numCache>
                <c:formatCode>"$"#,##0</c:formatCode>
                <c:ptCount val="2"/>
                <c:pt idx="0">
                  <c:v>2460.0</c:v>
                </c:pt>
                <c:pt idx="1">
                  <c:v>3181.0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29804248486673"/>
          <c:y val="0.0453739865197858"/>
          <c:w val="0.894500901769891"/>
          <c:h val="0.7367110858169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1A290">
                <a:lumMod val="50000"/>
              </a:srgbClr>
            </a:solidFill>
            <a:ln>
              <a:solidFill>
                <a:srgbClr val="003300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10"/>
              <c:layout>
                <c:manualLayout>
                  <c:x val="-1.27026946520466E-16"/>
                  <c:y val="0.0152022820235999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27026946520466E-16"/>
                  <c:y val="0.0104105872915429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27026946520466E-16"/>
                  <c:y val="0.0133606319825027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solidFill>
                        <a:srgbClr val="003300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.0"/>
                  <c:y val="0.05284987094999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rgbClr val="EBF1DD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Sheet1!$A$2:$A$20</c:f>
              <c:numCache>
                <c:formatCode>General</c:formatCode>
                <c:ptCount val="19"/>
                <c:pt idx="0">
                  <c:v>1996.0</c:v>
                </c:pt>
                <c:pt idx="1">
                  <c:v>1997.0</c:v>
                </c:pt>
                <c:pt idx="2">
                  <c:v>1998.0</c:v>
                </c:pt>
                <c:pt idx="3">
                  <c:v>1999.0</c:v>
                </c:pt>
                <c:pt idx="4">
                  <c:v>2000.0</c:v>
                </c:pt>
                <c:pt idx="5">
                  <c:v>2001.0</c:v>
                </c:pt>
                <c:pt idx="6">
                  <c:v>2002.0</c:v>
                </c:pt>
                <c:pt idx="7">
                  <c:v>2003.0</c:v>
                </c:pt>
                <c:pt idx="8">
                  <c:v>2004.0</c:v>
                </c:pt>
                <c:pt idx="9">
                  <c:v>2005.0</c:v>
                </c:pt>
                <c:pt idx="10">
                  <c:v>2006.0</c:v>
                </c:pt>
                <c:pt idx="11">
                  <c:v>2007.0</c:v>
                </c:pt>
                <c:pt idx="12">
                  <c:v>2008.0</c:v>
                </c:pt>
                <c:pt idx="13">
                  <c:v>2009.0</c:v>
                </c:pt>
                <c:pt idx="14">
                  <c:v>2010.0</c:v>
                </c:pt>
                <c:pt idx="15">
                  <c:v>2011.0</c:v>
                </c:pt>
                <c:pt idx="16">
                  <c:v>2012.0</c:v>
                </c:pt>
                <c:pt idx="17">
                  <c:v>2013.0</c:v>
                </c:pt>
                <c:pt idx="18">
                  <c:v>2014.0</c:v>
                </c:pt>
              </c:numCache>
            </c:numRef>
          </c:cat>
          <c:val>
            <c:numRef>
              <c:f>Sheet1!$B$2:$B$20</c:f>
              <c:numCache>
                <c:formatCode>0</c:formatCode>
                <c:ptCount val="19"/>
                <c:pt idx="0">
                  <c:v>508.0</c:v>
                </c:pt>
                <c:pt idx="1">
                  <c:v>431.0</c:v>
                </c:pt>
                <c:pt idx="2">
                  <c:v>249.0</c:v>
                </c:pt>
                <c:pt idx="3">
                  <c:v>242.0</c:v>
                </c:pt>
                <c:pt idx="4">
                  <c:v>164.0</c:v>
                </c:pt>
                <c:pt idx="5">
                  <c:v>275.0</c:v>
                </c:pt>
                <c:pt idx="6">
                  <c:v>244.0</c:v>
                </c:pt>
                <c:pt idx="7">
                  <c:v>55.0</c:v>
                </c:pt>
                <c:pt idx="8">
                  <c:v>-85.0</c:v>
                </c:pt>
                <c:pt idx="9">
                  <c:v>-61.0</c:v>
                </c:pt>
                <c:pt idx="10">
                  <c:v>-31.0</c:v>
                </c:pt>
                <c:pt idx="11">
                  <c:v>-20.0</c:v>
                </c:pt>
                <c:pt idx="12">
                  <c:v>-107.0</c:v>
                </c:pt>
                <c:pt idx="13">
                  <c:v>-92.0</c:v>
                </c:pt>
                <c:pt idx="14">
                  <c:v>-29.0</c:v>
                </c:pt>
                <c:pt idx="15">
                  <c:v>-99.0</c:v>
                </c:pt>
                <c:pt idx="16">
                  <c:v>-77.0</c:v>
                </c:pt>
                <c:pt idx="17">
                  <c:v>-40.0</c:v>
                </c:pt>
                <c:pt idx="18">
                  <c:v>-10.0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2059876448"/>
        <c:axId val="2068449312"/>
      </c:barChart>
      <c:catAx>
        <c:axId val="20598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28575" cmpd="sng">
            <a:solidFill>
              <a:srgbClr val="060505"/>
            </a:solidFill>
          </a:ln>
        </c:spPr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68449312"/>
        <c:crosses val="autoZero"/>
        <c:auto val="1"/>
        <c:lblAlgn val="ctr"/>
        <c:lblOffset val="100"/>
        <c:tickLblSkip val="2"/>
        <c:noMultiLvlLbl val="0"/>
      </c:catAx>
      <c:valAx>
        <c:axId val="2068449312"/>
        <c:scaling>
          <c:orientation val="minMax"/>
        </c:scaling>
        <c:delete val="0"/>
        <c:axPos val="l"/>
        <c:majorGridlines>
          <c:spPr>
            <a:ln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Franklin Gothic Book"/>
                <a:cs typeface="Franklin Gothic Book"/>
              </a:defRPr>
            </a:pPr>
            <a:endParaRPr lang="en-US"/>
          </a:p>
        </c:txPr>
        <c:crossAx val="2059876448"/>
        <c:crosses val="autoZero"/>
        <c:crossBetween val="between"/>
        <c:minorUnit val="0.002"/>
      </c:valAx>
      <c:spPr>
        <a:solidFill>
          <a:schemeClr val="bg1"/>
        </a:solidFill>
        <a:ln>
          <a:solidFill>
            <a:srgbClr val="0033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76522580301808"/>
          <c:y val="0.0302126981383337"/>
          <c:w val="0.998234861269828"/>
          <c:h val="0.9483455675652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1979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800000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00FF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Private Enterprise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</c:v>
                </c:pt>
                <c:pt idx="1">
                  <c:v>0.48</c:v>
                </c:pt>
                <c:pt idx="2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16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176522580301808"/>
          <c:y val="0.0302126981383337"/>
          <c:w val="0.998234861269828"/>
          <c:h val="0.94834556756520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800000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00FF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Sheet1!$A$2:$A$4</c:f>
              <c:strCache>
                <c:ptCount val="3"/>
                <c:pt idx="0">
                  <c:v>Government</c:v>
                </c:pt>
                <c:pt idx="1">
                  <c:v>Private Enterprise</c:v>
                </c:pt>
                <c:pt idx="2">
                  <c:v>Don't Know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0.59</c:v>
                </c:pt>
                <c:pt idx="1">
                  <c:v>0.32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8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2717178214646"/>
          <c:y val="0.0176542422796225"/>
          <c:w val="0.56944678770471"/>
          <c:h val="0.966634005069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rgbClr val="EBF1DD"/>
                </a:solidFill>
              </a:ln>
            </c:spPr>
          </c:dPt>
          <c:dPt>
            <c:idx val="2"/>
            <c:bubble3D val="0"/>
            <c:spPr>
              <a:solidFill>
                <a:srgbClr val="800000"/>
              </a:solidFill>
              <a:ln>
                <a:solidFill>
                  <a:srgbClr val="EBF1DD"/>
                </a:solidFill>
              </a:ln>
            </c:spPr>
          </c:dPt>
          <c:dPt>
            <c:idx val="3"/>
            <c:bubble3D val="0"/>
            <c:spPr>
              <a:solidFill>
                <a:srgbClr val="800000"/>
              </a:solidFill>
              <a:ln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Favor</c:v>
                </c:pt>
                <c:pt idx="1">
                  <c:v>Oppose - Not liberal enough</c:v>
                </c:pt>
                <c:pt idx="2">
                  <c:v>Oppose - Too liberal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0.43</c:v>
                </c:pt>
                <c:pt idx="1">
                  <c:v>0.16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solidFill>
                <a:srgbClr val="0033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EBF1DD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Preentive</c:v>
                </c:pt>
                <c:pt idx="1">
                  <c:v>Office Visit</c:v>
                </c:pt>
                <c:pt idx="2">
                  <c:v>Mental Health</c:v>
                </c:pt>
                <c:pt idx="3">
                  <c:v>ED</c:v>
                </c:pt>
                <c:pt idx="4">
                  <c:v>Inpatient</c:v>
                </c:pt>
                <c:pt idx="5">
                  <c:v>Drugs</c:v>
                </c:pt>
                <c:pt idx="6">
                  <c:v>Imaging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-0.115</c:v>
                </c:pt>
                <c:pt idx="1">
                  <c:v>-0.19</c:v>
                </c:pt>
                <c:pt idx="2">
                  <c:v>-0.08</c:v>
                </c:pt>
                <c:pt idx="3">
                  <c:v>-0.27</c:v>
                </c:pt>
                <c:pt idx="4">
                  <c:v>-0.15</c:v>
                </c:pt>
                <c:pt idx="5">
                  <c:v>-0.205</c:v>
                </c:pt>
                <c:pt idx="6">
                  <c:v>-0.22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067009344"/>
        <c:axId val="1865761200"/>
      </c:barChart>
      <c:catAx>
        <c:axId val="20670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1865761200"/>
        <c:crosses val="autoZero"/>
        <c:auto val="1"/>
        <c:lblAlgn val="ctr"/>
        <c:lblOffset val="100"/>
        <c:noMultiLvlLbl val="0"/>
      </c:catAx>
      <c:valAx>
        <c:axId val="186576120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067009344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Franklin Gothic Book"/>
          <a:cs typeface="Franklin Gothic Book"/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521553890452054"/>
          <c:y val="0.0176542422796225"/>
          <c:w val="0.899691102605533"/>
          <c:h val="0.923505301774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2002</c:v>
                </c:pt>
              </c:strCache>
            </c:strRef>
          </c:tx>
          <c:dPt>
            <c:idx val="0"/>
            <c:bubble3D val="0"/>
            <c:spPr>
              <a:solidFill>
                <a:srgbClr val="01A290">
                  <a:lumMod val="50000"/>
                </a:srgbClr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999999"/>
              </a:solidFill>
              <a:ln>
                <a:solidFill>
                  <a:srgbClr val="EBF1DD"/>
                </a:solidFill>
              </a:ln>
            </c:spPr>
          </c:dPt>
          <c:dPt>
            <c:idx val="2"/>
            <c:bubble3D val="0"/>
            <c:spPr>
              <a:solidFill>
                <a:srgbClr val="EFECF3">
                  <a:lumMod val="25000"/>
                </a:srgbClr>
              </a:solidFill>
              <a:ln>
                <a:solidFill>
                  <a:srgbClr val="EBF1DD"/>
                </a:solidFill>
              </a:ln>
            </c:spPr>
          </c:dPt>
          <c:dPt>
            <c:idx val="3"/>
            <c:bubble3D val="0"/>
            <c:spPr>
              <a:solidFill>
                <a:srgbClr val="800000"/>
              </a:solidFill>
              <a:ln>
                <a:solidFill>
                  <a:srgbClr val="FFFFFF"/>
                </a:solidFill>
              </a:ln>
            </c:spPr>
          </c:dPt>
          <c:dPt>
            <c:idx val="4"/>
            <c:bubble3D val="0"/>
            <c:spPr>
              <a:solidFill>
                <a:srgbClr val="0000FF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>
                      <a:solidFill>
                        <a:srgbClr val="EBF1DD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Single Payer</c:v>
                </c:pt>
                <c:pt idx="1">
                  <c:v>Other</c:v>
                </c:pt>
                <c:pt idx="2">
                  <c:v>ACA / MA Reform</c:v>
                </c:pt>
                <c:pt idx="3">
                  <c:v>Pre-Reform System</c:v>
                </c:pt>
                <c:pt idx="4">
                  <c:v>Public Option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0.38</c:v>
                </c:pt>
                <c:pt idx="1">
                  <c:v>0.04</c:v>
                </c:pt>
                <c:pt idx="2">
                  <c:v>0.19</c:v>
                </c:pt>
                <c:pt idx="3">
                  <c:v>0.15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5"/>
          <c:y val="0.003125"/>
          <c:w val="0.606250000000001"/>
          <c:h val="0.909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5148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800000"/>
              </a:solidFill>
              <a:ln w="6350" cap="rnd" cmpd="sng" algn="ctr">
                <a:solidFill>
                  <a:srgbClr val="EBF1DD"/>
                </a:solidFill>
                <a:prstDash val="solid"/>
              </a:ln>
              <a:effectLst>
                <a:outerShdw blurRad="39000" dist="254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0000FF"/>
              </a:solidFill>
              <a:ln w="6350" cap="rnd" cmpd="sng" algn="ctr">
                <a:solidFill>
                  <a:schemeClr val="bg1"/>
                </a:solidFill>
                <a:prstDash val="solid"/>
              </a:ln>
              <a:effectLst>
                <a:outerShdw blurRad="45000" dist="25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268485728346457"/>
                  <c:y val="0.0954021498421584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49409776902887"/>
                  <c:y val="-0.11560768307903"/>
                </c:manualLayout>
              </c:layout>
              <c:spPr/>
              <c:txPr>
                <a:bodyPr/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863351377952756"/>
                  <c:y val="-0.0030759823395865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chemeClr val="tx1"/>
                      </a:solidFill>
                      <a:latin typeface="Franklin Gothic Book"/>
                      <a:cs typeface="Franklin Gothic Book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  <a:latin typeface="Franklin Gothic Book"/>
                    <a:cs typeface="Franklin Gothic Book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Single Payer</c:v>
                </c:pt>
                <c:pt idx="1">
                  <c:v>Current System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7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CC45E-011C-804C-B1C5-F80F7EB0DD9B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5FF133-0D91-1340-BA7E-DC1AFF715F1A}">
      <dgm:prSet phldrT="[Text]" custT="1"/>
      <dgm:spPr>
        <a:solidFill>
          <a:srgbClr val="005148"/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400" smtClean="0">
              <a:latin typeface="Franklin Gothic Medium"/>
              <a:cs typeface="Franklin Gothic Medium"/>
            </a:rPr>
            <a:t>Sometimes Lethal</a:t>
          </a:r>
          <a:endParaRPr lang="en-US" sz="2400" dirty="0">
            <a:latin typeface="Franklin Gothic Medium"/>
            <a:cs typeface="Franklin Gothic Medium"/>
          </a:endParaRPr>
        </a:p>
      </dgm:t>
    </dgm:pt>
    <dgm:pt modelId="{682FC6C8-AC0A-E940-AB4E-3EF03614CC86}" type="parTrans" cxnId="{56B55244-2FE0-CD41-8826-70861677BE76}">
      <dgm:prSet/>
      <dgm:spPr/>
      <dgm:t>
        <a:bodyPr/>
        <a:lstStyle/>
        <a:p>
          <a:endParaRPr lang="en-US"/>
        </a:p>
      </dgm:t>
    </dgm:pt>
    <dgm:pt modelId="{22D22AF8-D0F8-294A-B669-D734CDE011DC}" type="sibTrans" cxnId="{56B55244-2FE0-CD41-8826-70861677BE76}">
      <dgm:prSet/>
      <dgm:spPr/>
      <dgm:t>
        <a:bodyPr/>
        <a:lstStyle/>
        <a:p>
          <a:endParaRPr lang="en-US"/>
        </a:p>
      </dgm:t>
    </dgm:pt>
    <dgm:pt modelId="{FC2AFC5D-F619-DA4D-BF66-E25F4C6E361B}">
      <dgm:prSet phldrT="[Text]" custT="1"/>
      <dgm:spPr>
        <a:solidFill>
          <a:schemeClr val="bg1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3300"/>
              </a:solidFill>
              <a:latin typeface="Franklin Gothic Book"/>
              <a:cs typeface="Franklin Gothic Book"/>
            </a:rPr>
            <a:t>In hospital death rate for non-evidence based ICD implant</a:t>
          </a:r>
          <a:r>
            <a:rPr lang="en-US" sz="2000" baseline="0" dirty="0" smtClean="0">
              <a:solidFill>
                <a:srgbClr val="003300"/>
              </a:solidFill>
              <a:latin typeface="Franklin Gothic Book"/>
              <a:cs typeface="Franklin Gothic Book"/>
            </a:rPr>
            <a:t> 0.6%</a:t>
          </a:r>
          <a:endParaRPr lang="en-US" sz="2000" dirty="0"/>
        </a:p>
      </dgm:t>
    </dgm:pt>
    <dgm:pt modelId="{3DFE769E-9A1C-0C4B-91E6-B1278E0CD3C0}" type="parTrans" cxnId="{DD104341-FC28-2843-8F4F-535DC0EDB2DE}">
      <dgm:prSet/>
      <dgm:spPr/>
      <dgm:t>
        <a:bodyPr/>
        <a:lstStyle/>
        <a:p>
          <a:endParaRPr lang="en-US"/>
        </a:p>
      </dgm:t>
    </dgm:pt>
    <dgm:pt modelId="{23243E67-7DF3-DF46-91D3-830F0ED6B4EE}" type="sibTrans" cxnId="{DD104341-FC28-2843-8F4F-535DC0EDB2DE}">
      <dgm:prSet/>
      <dgm:spPr/>
      <dgm:t>
        <a:bodyPr/>
        <a:lstStyle/>
        <a:p>
          <a:endParaRPr lang="en-US"/>
        </a:p>
      </dgm:t>
    </dgm:pt>
    <dgm:pt modelId="{E4865BD2-0F49-6F40-954E-6EC5E4FBF9A6}">
      <dgm:prSet phldrT="[Text]" custT="1"/>
      <dgm:spPr>
        <a:solidFill>
          <a:schemeClr val="bg1">
            <a:lumMod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dirty="0" smtClean="0">
              <a:solidFill>
                <a:srgbClr val="003300"/>
              </a:solidFill>
              <a:latin typeface="Franklin Gothic Book"/>
              <a:cs typeface="Franklin Gothic Book"/>
            </a:rPr>
            <a:t>Cost of ICD implant ~$25,000</a:t>
          </a:r>
          <a:endParaRPr lang="en-US" sz="2000" dirty="0"/>
        </a:p>
      </dgm:t>
    </dgm:pt>
    <dgm:pt modelId="{86987386-76B3-644D-BE14-1D6F3D0F28E3}" type="parTrans" cxnId="{D84EC83C-3CC8-924E-A933-702AF2B3BA07}">
      <dgm:prSet/>
      <dgm:spPr/>
      <dgm:t>
        <a:bodyPr/>
        <a:lstStyle/>
        <a:p>
          <a:endParaRPr lang="en-US"/>
        </a:p>
      </dgm:t>
    </dgm:pt>
    <dgm:pt modelId="{1395AD05-5B14-9F41-A687-CADFB6FA0632}" type="sibTrans" cxnId="{D84EC83C-3CC8-924E-A933-702AF2B3BA07}">
      <dgm:prSet/>
      <dgm:spPr/>
      <dgm:t>
        <a:bodyPr/>
        <a:lstStyle/>
        <a:p>
          <a:endParaRPr lang="en-US"/>
        </a:p>
      </dgm:t>
    </dgm:pt>
    <dgm:pt modelId="{02AB2861-D77F-A34F-8CCA-DDB5A000D618}" type="pres">
      <dgm:prSet presAssocID="{C21CC45E-011C-804C-B1C5-F80F7EB0DD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D786C8-9F34-0445-A38E-50ADAB0FB97E}" type="pres">
      <dgm:prSet presAssocID="{D95FF133-0D91-1340-BA7E-DC1AFF715F1A}" presName="composite" presStyleCnt="0"/>
      <dgm:spPr/>
    </dgm:pt>
    <dgm:pt modelId="{910F847D-7054-E943-B148-58BFDE8E9F01}" type="pres">
      <dgm:prSet presAssocID="{D95FF133-0D91-1340-BA7E-DC1AFF715F1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FD83-3BC9-384A-BBDF-B4A5FE02BF51}" type="pres">
      <dgm:prSet presAssocID="{D95FF133-0D91-1340-BA7E-DC1AFF715F1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4EC83C-3CC8-924E-A933-702AF2B3BA07}" srcId="{D95FF133-0D91-1340-BA7E-DC1AFF715F1A}" destId="{E4865BD2-0F49-6F40-954E-6EC5E4FBF9A6}" srcOrd="1" destOrd="0" parTransId="{86987386-76B3-644D-BE14-1D6F3D0F28E3}" sibTransId="{1395AD05-5B14-9F41-A687-CADFB6FA0632}"/>
    <dgm:cxn modelId="{F8797B3E-8E9E-6640-9BD5-9DF3F1E7FAAE}" type="presOf" srcId="{D95FF133-0D91-1340-BA7E-DC1AFF715F1A}" destId="{910F847D-7054-E943-B148-58BFDE8E9F01}" srcOrd="0" destOrd="0" presId="urn:microsoft.com/office/officeart/2005/8/layout/hList1"/>
    <dgm:cxn modelId="{3F99C919-3C51-1C40-8638-1953D87F8837}" type="presOf" srcId="{FC2AFC5D-F619-DA4D-BF66-E25F4C6E361B}" destId="{F8B4FD83-3BC9-384A-BBDF-B4A5FE02BF51}" srcOrd="0" destOrd="0" presId="urn:microsoft.com/office/officeart/2005/8/layout/hList1"/>
    <dgm:cxn modelId="{30C840AD-C3FF-7B47-B167-CD8425D55609}" type="presOf" srcId="{C21CC45E-011C-804C-B1C5-F80F7EB0DD9B}" destId="{02AB2861-D77F-A34F-8CCA-DDB5A000D618}" srcOrd="0" destOrd="0" presId="urn:microsoft.com/office/officeart/2005/8/layout/hList1"/>
    <dgm:cxn modelId="{56B55244-2FE0-CD41-8826-70861677BE76}" srcId="{C21CC45E-011C-804C-B1C5-F80F7EB0DD9B}" destId="{D95FF133-0D91-1340-BA7E-DC1AFF715F1A}" srcOrd="0" destOrd="0" parTransId="{682FC6C8-AC0A-E940-AB4E-3EF03614CC86}" sibTransId="{22D22AF8-D0F8-294A-B669-D734CDE011DC}"/>
    <dgm:cxn modelId="{DD104341-FC28-2843-8F4F-535DC0EDB2DE}" srcId="{D95FF133-0D91-1340-BA7E-DC1AFF715F1A}" destId="{FC2AFC5D-F619-DA4D-BF66-E25F4C6E361B}" srcOrd="0" destOrd="0" parTransId="{3DFE769E-9A1C-0C4B-91E6-B1278E0CD3C0}" sibTransId="{23243E67-7DF3-DF46-91D3-830F0ED6B4EE}"/>
    <dgm:cxn modelId="{3A305CBF-44EC-974A-8565-499A0BF6D333}" type="presOf" srcId="{E4865BD2-0F49-6F40-954E-6EC5E4FBF9A6}" destId="{F8B4FD83-3BC9-384A-BBDF-B4A5FE02BF51}" srcOrd="0" destOrd="1" presId="urn:microsoft.com/office/officeart/2005/8/layout/hList1"/>
    <dgm:cxn modelId="{C52FC17D-F60E-BD46-837A-F97EA28FD613}" type="presParOf" srcId="{02AB2861-D77F-A34F-8CCA-DDB5A000D618}" destId="{22D786C8-9F34-0445-A38E-50ADAB0FB97E}" srcOrd="0" destOrd="0" presId="urn:microsoft.com/office/officeart/2005/8/layout/hList1"/>
    <dgm:cxn modelId="{83A80593-E304-E147-B0A4-01BC25DE4E5A}" type="presParOf" srcId="{22D786C8-9F34-0445-A38E-50ADAB0FB97E}" destId="{910F847D-7054-E943-B148-58BFDE8E9F01}" srcOrd="0" destOrd="0" presId="urn:microsoft.com/office/officeart/2005/8/layout/hList1"/>
    <dgm:cxn modelId="{8D80FD86-3A7B-5345-8E04-7CA16BBE12E1}" type="presParOf" srcId="{22D786C8-9F34-0445-A38E-50ADAB0FB97E}" destId="{F8B4FD83-3BC9-384A-BBDF-B4A5FE02BF51}" srcOrd="1" destOrd="0" presId="urn:microsoft.com/office/officeart/2005/8/layout/hList1"/>
  </dgm:cxnLst>
  <dgm:bg>
    <a:effectLst>
      <a:outerShdw blurRad="50800" dist="38100" dir="2700000" algn="tl" rotWithShape="0">
        <a:srgbClr val="000000">
          <a:alpha val="43000"/>
        </a:srgb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E5DE49B-62F6-4E4C-A794-37AB6E19B8CE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25DB84-070D-DA4D-8495-1A10EF5F97A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Excellent hospitals, empty beds</a:t>
          </a:r>
          <a:endParaRPr lang="en-US" sz="32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54939265-22A2-8542-96F3-2CFAF4492B77}" type="parTrans" cxnId="{AB9FC1BC-C917-7F46-A690-F329E0BD4A54}">
      <dgm:prSet/>
      <dgm:spPr/>
      <dgm:t>
        <a:bodyPr/>
        <a:lstStyle/>
        <a:p>
          <a:endParaRPr lang="en-US"/>
        </a:p>
      </dgm:t>
    </dgm:pt>
    <dgm:pt modelId="{3305F89E-A482-2D46-8EBB-25EA22540E13}" type="sibTrans" cxnId="{AB9FC1BC-C917-7F46-A690-F329E0BD4A54}">
      <dgm:prSet/>
      <dgm:spPr/>
      <dgm:t>
        <a:bodyPr/>
        <a:lstStyle/>
        <a:p>
          <a:endParaRPr lang="en-US"/>
        </a:p>
      </dgm:t>
    </dgm:pt>
    <dgm:pt modelId="{A9D617C3-D4B8-9D46-8E10-83C1A4D712B1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Enough well-trained professionals</a:t>
          </a:r>
          <a:endParaRPr lang="en-US" sz="32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A7A424B5-2CA2-5C46-A397-9F76212D4BE7}" type="parTrans" cxnId="{AC34A140-546B-FB4E-858A-F7AFC3737C9E}">
      <dgm:prSet/>
      <dgm:spPr/>
      <dgm:t>
        <a:bodyPr/>
        <a:lstStyle/>
        <a:p>
          <a:endParaRPr lang="en-US"/>
        </a:p>
      </dgm:t>
    </dgm:pt>
    <dgm:pt modelId="{C3392F5D-1178-7C4B-A3C3-6FD5ACCF246D}" type="sibTrans" cxnId="{AC34A140-546B-FB4E-858A-F7AFC3737C9E}">
      <dgm:prSet/>
      <dgm:spPr/>
      <dgm:t>
        <a:bodyPr/>
        <a:lstStyle/>
        <a:p>
          <a:endParaRPr lang="en-US"/>
        </a:p>
      </dgm:t>
    </dgm:pt>
    <dgm:pt modelId="{A1BEC134-4DD6-8C4A-A86E-41816DDE343C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Superb </a:t>
          </a:r>
        </a:p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research</a:t>
          </a:r>
          <a:endParaRPr lang="en-US" sz="32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7E229FE9-1404-754E-BB82-326D7D01986A}" type="parTrans" cxnId="{01FA0EB1-2AEC-EA45-8054-A5043AC9747D}">
      <dgm:prSet/>
      <dgm:spPr/>
      <dgm:t>
        <a:bodyPr/>
        <a:lstStyle/>
        <a:p>
          <a:endParaRPr lang="en-US"/>
        </a:p>
      </dgm:t>
    </dgm:pt>
    <dgm:pt modelId="{C32BEEBD-11C0-004D-907C-426492C632C6}" type="sibTrans" cxnId="{01FA0EB1-2AEC-EA45-8054-A5043AC9747D}">
      <dgm:prSet/>
      <dgm:spPr/>
      <dgm:t>
        <a:bodyPr/>
        <a:lstStyle/>
        <a:p>
          <a:endParaRPr lang="en-US"/>
        </a:p>
      </dgm:t>
    </dgm:pt>
    <dgm:pt modelId="{584E5379-C868-AD4A-B75A-444798A027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Current spending </a:t>
          </a:r>
        </a:p>
        <a:p>
          <a:pPr rtl="0">
            <a:spcAft>
              <a:spcPts val="0"/>
            </a:spcAft>
          </a:pPr>
          <a:r>
            <a:rPr lang="en-US" sz="3200" dirty="0" smtClean="0">
              <a:solidFill>
                <a:schemeClr val="tx1"/>
              </a:solidFill>
              <a:latin typeface="Franklin Gothic Book"/>
              <a:cs typeface="Franklin Gothic Book"/>
            </a:rPr>
            <a:t>is sufficient</a:t>
          </a:r>
          <a:endParaRPr lang="en-US" sz="3200" dirty="0">
            <a:solidFill>
              <a:schemeClr val="tx1"/>
            </a:solidFill>
            <a:latin typeface="Franklin Gothic Book"/>
            <a:cs typeface="Franklin Gothic Book"/>
          </a:endParaRPr>
        </a:p>
      </dgm:t>
    </dgm:pt>
    <dgm:pt modelId="{F00F8C16-0DC7-5A4C-A737-A77B14946F68}" type="parTrans" cxnId="{B5044AA6-A1CA-7B4C-A904-AAF4D88D5127}">
      <dgm:prSet/>
      <dgm:spPr/>
      <dgm:t>
        <a:bodyPr/>
        <a:lstStyle/>
        <a:p>
          <a:endParaRPr lang="en-US"/>
        </a:p>
      </dgm:t>
    </dgm:pt>
    <dgm:pt modelId="{D66A5FC8-70B3-2349-A88B-E89A9EE4B361}" type="sibTrans" cxnId="{B5044AA6-A1CA-7B4C-A904-AAF4D88D5127}">
      <dgm:prSet/>
      <dgm:spPr/>
      <dgm:t>
        <a:bodyPr/>
        <a:lstStyle/>
        <a:p>
          <a:endParaRPr lang="en-US"/>
        </a:p>
      </dgm:t>
    </dgm:pt>
    <dgm:pt modelId="{2C15C096-FE4F-0240-9BF0-91E7FF5C5881}">
      <dgm:prSet custT="1"/>
      <dgm:spPr>
        <a:solidFill>
          <a:srgbClr val="005148"/>
        </a:solidFill>
        <a:ln>
          <a:solidFill>
            <a:schemeClr val="bg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sz="4400" dirty="0" smtClean="0">
              <a:solidFill>
                <a:srgbClr val="EBF1DD"/>
              </a:solidFill>
              <a:latin typeface="Franklin Gothic Medium"/>
              <a:cs typeface="Franklin Gothic Medium"/>
            </a:rPr>
            <a:t>We already have what it takes</a:t>
          </a:r>
          <a:endParaRPr lang="en-US" sz="4400" dirty="0">
            <a:solidFill>
              <a:srgbClr val="EBF1DD"/>
            </a:solidFill>
            <a:latin typeface="Franklin Gothic Medium"/>
            <a:cs typeface="Franklin Gothic Medium"/>
          </a:endParaRPr>
        </a:p>
      </dgm:t>
    </dgm:pt>
    <dgm:pt modelId="{E409D903-0B45-554B-9E59-9F71D441BD63}" type="parTrans" cxnId="{3250FD9F-4F8A-AF47-8454-A95AB0D27A49}">
      <dgm:prSet/>
      <dgm:spPr/>
      <dgm:t>
        <a:bodyPr/>
        <a:lstStyle/>
        <a:p>
          <a:endParaRPr lang="en-US"/>
        </a:p>
      </dgm:t>
    </dgm:pt>
    <dgm:pt modelId="{5E347C0E-9CE1-224C-B928-69E093E349B0}" type="sibTrans" cxnId="{3250FD9F-4F8A-AF47-8454-A95AB0D27A49}">
      <dgm:prSet/>
      <dgm:spPr/>
      <dgm:t>
        <a:bodyPr/>
        <a:lstStyle/>
        <a:p>
          <a:endParaRPr lang="en-US"/>
        </a:p>
      </dgm:t>
    </dgm:pt>
    <dgm:pt modelId="{9B9F1324-5D63-8A49-836A-9D775929C6F8}" type="pres">
      <dgm:prSet presAssocID="{1E5DE49B-62F6-4E4C-A794-37AB6E19B8CE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F572A-7D26-104F-84D7-6D1D0F164BD0}" type="pres">
      <dgm:prSet presAssocID="{1E5DE49B-62F6-4E4C-A794-37AB6E19B8CE}" presName="matrix" presStyleCnt="0"/>
      <dgm:spPr/>
    </dgm:pt>
    <dgm:pt modelId="{39BD7941-6E14-524F-A39C-668325BEAFAB}" type="pres">
      <dgm:prSet presAssocID="{1E5DE49B-62F6-4E4C-A794-37AB6E19B8CE}" presName="tile1" presStyleLbl="node1" presStyleIdx="0" presStyleCnt="4"/>
      <dgm:spPr/>
      <dgm:t>
        <a:bodyPr/>
        <a:lstStyle/>
        <a:p>
          <a:endParaRPr lang="en-US"/>
        </a:p>
      </dgm:t>
    </dgm:pt>
    <dgm:pt modelId="{EF57D2E8-C22D-4F46-9195-AF3D3EB980B1}" type="pres">
      <dgm:prSet presAssocID="{1E5DE49B-62F6-4E4C-A794-37AB6E19B8C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66025-66F6-0543-93FB-3EECD7DCB9A2}" type="pres">
      <dgm:prSet presAssocID="{1E5DE49B-62F6-4E4C-A794-37AB6E19B8CE}" presName="tile2" presStyleLbl="node1" presStyleIdx="1" presStyleCnt="4"/>
      <dgm:spPr/>
      <dgm:t>
        <a:bodyPr/>
        <a:lstStyle/>
        <a:p>
          <a:endParaRPr lang="en-US"/>
        </a:p>
      </dgm:t>
    </dgm:pt>
    <dgm:pt modelId="{9E2AB775-104D-6944-8932-661666580B62}" type="pres">
      <dgm:prSet presAssocID="{1E5DE49B-62F6-4E4C-A794-37AB6E19B8C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6E5AE3-CC87-2F40-AB9D-0EC68BF1809F}" type="pres">
      <dgm:prSet presAssocID="{1E5DE49B-62F6-4E4C-A794-37AB6E19B8CE}" presName="tile3" presStyleLbl="node1" presStyleIdx="2" presStyleCnt="4"/>
      <dgm:spPr/>
      <dgm:t>
        <a:bodyPr/>
        <a:lstStyle/>
        <a:p>
          <a:endParaRPr lang="en-US"/>
        </a:p>
      </dgm:t>
    </dgm:pt>
    <dgm:pt modelId="{93853BAC-E8EF-9A4D-B94C-A340AF8AC8F4}" type="pres">
      <dgm:prSet presAssocID="{1E5DE49B-62F6-4E4C-A794-37AB6E19B8C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211AB-05CD-8F49-951B-E892B642C2E7}" type="pres">
      <dgm:prSet presAssocID="{1E5DE49B-62F6-4E4C-A794-37AB6E19B8CE}" presName="tile4" presStyleLbl="node1" presStyleIdx="3" presStyleCnt="4"/>
      <dgm:spPr/>
      <dgm:t>
        <a:bodyPr/>
        <a:lstStyle/>
        <a:p>
          <a:endParaRPr lang="en-US"/>
        </a:p>
      </dgm:t>
    </dgm:pt>
    <dgm:pt modelId="{893F1905-44C1-4545-B4AF-91F3F4C0AF17}" type="pres">
      <dgm:prSet presAssocID="{1E5DE49B-62F6-4E4C-A794-37AB6E19B8C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D81E7-D601-964C-B003-1A5190F01AA1}" type="pres">
      <dgm:prSet presAssocID="{1E5DE49B-62F6-4E4C-A794-37AB6E19B8CE}" presName="centerTile" presStyleLbl="fgShp" presStyleIdx="0" presStyleCnt="1" custScaleX="190000" custScaleY="12705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90E58-D1AA-6940-8C18-CFA77F83F43D}" type="presOf" srcId="{584E5379-C868-AD4A-B75A-444798A0276D}" destId="{893F1905-44C1-4545-B4AF-91F3F4C0AF17}" srcOrd="1" destOrd="0" presId="urn:microsoft.com/office/officeart/2005/8/layout/matrix1"/>
    <dgm:cxn modelId="{3250FD9F-4F8A-AF47-8454-A95AB0D27A49}" srcId="{1E5DE49B-62F6-4E4C-A794-37AB6E19B8CE}" destId="{2C15C096-FE4F-0240-9BF0-91E7FF5C5881}" srcOrd="0" destOrd="0" parTransId="{E409D903-0B45-554B-9E59-9F71D441BD63}" sibTransId="{5E347C0E-9CE1-224C-B928-69E093E349B0}"/>
    <dgm:cxn modelId="{B5044AA6-A1CA-7B4C-A904-AAF4D88D5127}" srcId="{2C15C096-FE4F-0240-9BF0-91E7FF5C5881}" destId="{584E5379-C868-AD4A-B75A-444798A0276D}" srcOrd="3" destOrd="0" parTransId="{F00F8C16-0DC7-5A4C-A737-A77B14946F68}" sibTransId="{D66A5FC8-70B3-2349-A88B-E89A9EE4B361}"/>
    <dgm:cxn modelId="{D019ABEA-0597-4F43-926F-41A93E75F2BA}" type="presOf" srcId="{1725DB84-070D-DA4D-8495-1A10EF5F97A1}" destId="{EF57D2E8-C22D-4F46-9195-AF3D3EB980B1}" srcOrd="1" destOrd="0" presId="urn:microsoft.com/office/officeart/2005/8/layout/matrix1"/>
    <dgm:cxn modelId="{F2635DE8-8CC1-294A-92EF-5E1E1AD20A9F}" type="presOf" srcId="{A9D617C3-D4B8-9D46-8E10-83C1A4D712B1}" destId="{31566025-66F6-0543-93FB-3EECD7DCB9A2}" srcOrd="0" destOrd="0" presId="urn:microsoft.com/office/officeart/2005/8/layout/matrix1"/>
    <dgm:cxn modelId="{50F4B322-C116-B14D-8257-49CAB52F92D8}" type="presOf" srcId="{2C15C096-FE4F-0240-9BF0-91E7FF5C5881}" destId="{42BD81E7-D601-964C-B003-1A5190F01AA1}" srcOrd="0" destOrd="0" presId="urn:microsoft.com/office/officeart/2005/8/layout/matrix1"/>
    <dgm:cxn modelId="{AB9FC1BC-C917-7F46-A690-F329E0BD4A54}" srcId="{2C15C096-FE4F-0240-9BF0-91E7FF5C5881}" destId="{1725DB84-070D-DA4D-8495-1A10EF5F97A1}" srcOrd="0" destOrd="0" parTransId="{54939265-22A2-8542-96F3-2CFAF4492B77}" sibTransId="{3305F89E-A482-2D46-8EBB-25EA22540E13}"/>
    <dgm:cxn modelId="{B3FDC1B1-7E92-4C44-9E75-112D542D97C1}" type="presOf" srcId="{A1BEC134-4DD6-8C4A-A86E-41816DDE343C}" destId="{93853BAC-E8EF-9A4D-B94C-A340AF8AC8F4}" srcOrd="1" destOrd="0" presId="urn:microsoft.com/office/officeart/2005/8/layout/matrix1"/>
    <dgm:cxn modelId="{01FA0EB1-2AEC-EA45-8054-A5043AC9747D}" srcId="{2C15C096-FE4F-0240-9BF0-91E7FF5C5881}" destId="{A1BEC134-4DD6-8C4A-A86E-41816DDE343C}" srcOrd="2" destOrd="0" parTransId="{7E229FE9-1404-754E-BB82-326D7D01986A}" sibTransId="{C32BEEBD-11C0-004D-907C-426492C632C6}"/>
    <dgm:cxn modelId="{EA638B68-68B5-E94A-9E5D-134BFBEE83D4}" type="presOf" srcId="{1E5DE49B-62F6-4E4C-A794-37AB6E19B8CE}" destId="{9B9F1324-5D63-8A49-836A-9D775929C6F8}" srcOrd="0" destOrd="0" presId="urn:microsoft.com/office/officeart/2005/8/layout/matrix1"/>
    <dgm:cxn modelId="{B3671162-4388-A64F-A6E7-E43353C68364}" type="presOf" srcId="{1725DB84-070D-DA4D-8495-1A10EF5F97A1}" destId="{39BD7941-6E14-524F-A39C-668325BEAFAB}" srcOrd="0" destOrd="0" presId="urn:microsoft.com/office/officeart/2005/8/layout/matrix1"/>
    <dgm:cxn modelId="{AC34A140-546B-FB4E-858A-F7AFC3737C9E}" srcId="{2C15C096-FE4F-0240-9BF0-91E7FF5C5881}" destId="{A9D617C3-D4B8-9D46-8E10-83C1A4D712B1}" srcOrd="1" destOrd="0" parTransId="{A7A424B5-2CA2-5C46-A397-9F76212D4BE7}" sibTransId="{C3392F5D-1178-7C4B-A3C3-6FD5ACCF246D}"/>
    <dgm:cxn modelId="{8C845AFC-6B9C-AB4B-897E-EDF71C5C4FD8}" type="presOf" srcId="{584E5379-C868-AD4A-B75A-444798A0276D}" destId="{69C211AB-05CD-8F49-951B-E892B642C2E7}" srcOrd="0" destOrd="0" presId="urn:microsoft.com/office/officeart/2005/8/layout/matrix1"/>
    <dgm:cxn modelId="{38D7EBE2-B5C5-CB47-9357-FD1D51CBDDE4}" type="presOf" srcId="{A1BEC134-4DD6-8C4A-A86E-41816DDE343C}" destId="{4C6E5AE3-CC87-2F40-AB9D-0EC68BF1809F}" srcOrd="0" destOrd="0" presId="urn:microsoft.com/office/officeart/2005/8/layout/matrix1"/>
    <dgm:cxn modelId="{BF5295F9-268F-554D-B0A4-22E4F9BA5333}" type="presOf" srcId="{A9D617C3-D4B8-9D46-8E10-83C1A4D712B1}" destId="{9E2AB775-104D-6944-8932-661666580B62}" srcOrd="1" destOrd="0" presId="urn:microsoft.com/office/officeart/2005/8/layout/matrix1"/>
    <dgm:cxn modelId="{3AE184A8-99EF-2A4B-857D-25B8AF4C7177}" type="presParOf" srcId="{9B9F1324-5D63-8A49-836A-9D775929C6F8}" destId="{950F572A-7D26-104F-84D7-6D1D0F164BD0}" srcOrd="0" destOrd="0" presId="urn:microsoft.com/office/officeart/2005/8/layout/matrix1"/>
    <dgm:cxn modelId="{4CE2D717-19A6-D24B-8A94-363316AA0805}" type="presParOf" srcId="{950F572A-7D26-104F-84D7-6D1D0F164BD0}" destId="{39BD7941-6E14-524F-A39C-668325BEAFAB}" srcOrd="0" destOrd="0" presId="urn:microsoft.com/office/officeart/2005/8/layout/matrix1"/>
    <dgm:cxn modelId="{14F60AF8-4AB6-D740-B8AF-B6189BDE5169}" type="presParOf" srcId="{950F572A-7D26-104F-84D7-6D1D0F164BD0}" destId="{EF57D2E8-C22D-4F46-9195-AF3D3EB980B1}" srcOrd="1" destOrd="0" presId="urn:microsoft.com/office/officeart/2005/8/layout/matrix1"/>
    <dgm:cxn modelId="{3711B106-401C-6A47-9BAF-DB113A3CB430}" type="presParOf" srcId="{950F572A-7D26-104F-84D7-6D1D0F164BD0}" destId="{31566025-66F6-0543-93FB-3EECD7DCB9A2}" srcOrd="2" destOrd="0" presId="urn:microsoft.com/office/officeart/2005/8/layout/matrix1"/>
    <dgm:cxn modelId="{DB2512E7-0658-4F44-8D55-7B6723D7D893}" type="presParOf" srcId="{950F572A-7D26-104F-84D7-6D1D0F164BD0}" destId="{9E2AB775-104D-6944-8932-661666580B62}" srcOrd="3" destOrd="0" presId="urn:microsoft.com/office/officeart/2005/8/layout/matrix1"/>
    <dgm:cxn modelId="{05F81882-7EA4-CC41-9863-3C41A8D6D2B6}" type="presParOf" srcId="{950F572A-7D26-104F-84D7-6D1D0F164BD0}" destId="{4C6E5AE3-CC87-2F40-AB9D-0EC68BF1809F}" srcOrd="4" destOrd="0" presId="urn:microsoft.com/office/officeart/2005/8/layout/matrix1"/>
    <dgm:cxn modelId="{4F92CE54-882D-7C49-9966-FA51D9600263}" type="presParOf" srcId="{950F572A-7D26-104F-84D7-6D1D0F164BD0}" destId="{93853BAC-E8EF-9A4D-B94C-A340AF8AC8F4}" srcOrd="5" destOrd="0" presId="urn:microsoft.com/office/officeart/2005/8/layout/matrix1"/>
    <dgm:cxn modelId="{11175A54-A2B9-AA44-9696-19310DAF66EE}" type="presParOf" srcId="{950F572A-7D26-104F-84D7-6D1D0F164BD0}" destId="{69C211AB-05CD-8F49-951B-E892B642C2E7}" srcOrd="6" destOrd="0" presId="urn:microsoft.com/office/officeart/2005/8/layout/matrix1"/>
    <dgm:cxn modelId="{735387F3-2F35-634A-BACE-4CECE208A2DE}" type="presParOf" srcId="{950F572A-7D26-104F-84D7-6D1D0F164BD0}" destId="{893F1905-44C1-4545-B4AF-91F3F4C0AF17}" srcOrd="7" destOrd="0" presId="urn:microsoft.com/office/officeart/2005/8/layout/matrix1"/>
    <dgm:cxn modelId="{942CF5CA-11C2-E149-9E76-03387701B65A}" type="presParOf" srcId="{9B9F1324-5D63-8A49-836A-9D775929C6F8}" destId="{42BD81E7-D601-964C-B003-1A5190F01AA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7E42B4-D852-AD46-808D-1B9C7ADE5722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9BA2C-B7BD-FA49-AF72-8C4748DB534B}">
      <dgm:prSet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dirty="0" smtClean="0">
              <a:latin typeface="Franklin Gothic Medium" charset="0"/>
              <a:ea typeface="Franklin Gothic Medium" charset="0"/>
              <a:cs typeface="Franklin Gothic Medium" charset="0"/>
            </a:rPr>
            <a:t>Audits of </a:t>
          </a:r>
        </a:p>
        <a:p>
          <a:pPr rtl="0">
            <a:spcAft>
              <a:spcPts val="0"/>
            </a:spcAft>
          </a:pPr>
          <a:r>
            <a:rPr lang="en-US" dirty="0" smtClean="0">
              <a:latin typeface="Franklin Gothic Medium" charset="0"/>
              <a:ea typeface="Franklin Gothic Medium" charset="0"/>
              <a:cs typeface="Franklin Gothic Medium" charset="0"/>
            </a:rPr>
            <a:t>Five Plans</a:t>
          </a:r>
          <a:endParaRPr lang="en-US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7C74CB0F-17E2-A948-B55E-BA035C4694E2}" type="parTrans" cxnId="{4063D1F6-E03C-4C47-B9DB-A126667DC4C5}">
      <dgm:prSet/>
      <dgm:spPr/>
      <dgm:t>
        <a:bodyPr/>
        <a:lstStyle/>
        <a:p>
          <a:endParaRPr lang="en-US"/>
        </a:p>
      </dgm:t>
    </dgm:pt>
    <dgm:pt modelId="{B23678FE-312F-FF4A-BB55-5870DF2B7E53}" type="sibTrans" cxnId="{4063D1F6-E03C-4C47-B9DB-A126667DC4C5}">
      <dgm:prSet/>
      <dgm:spPr/>
      <dgm:t>
        <a:bodyPr/>
        <a:lstStyle/>
        <a:p>
          <a:endParaRPr lang="en-US"/>
        </a:p>
      </dgm:t>
    </dgm:pt>
    <dgm:pt modelId="{24360510-8B5B-A344-A86A-C720A4705878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Plans overstated risk score for &gt;80% of patients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C32A1DAA-F44B-DD4A-9C2D-AA5FEB1EC37C}" type="parTrans" cxnId="{D6E85C0E-DAFC-5641-84DD-5A50E22831EC}">
      <dgm:prSet/>
      <dgm:spPr/>
      <dgm:t>
        <a:bodyPr/>
        <a:lstStyle/>
        <a:p>
          <a:endParaRPr lang="en-US"/>
        </a:p>
      </dgm:t>
    </dgm:pt>
    <dgm:pt modelId="{80BEFDC7-3BC9-974E-BBF0-2B4E24ED7F52}" type="sibTrans" cxnId="{D6E85C0E-DAFC-5641-84DD-5A50E22831EC}">
      <dgm:prSet/>
      <dgm:spPr/>
      <dgm:t>
        <a:bodyPr/>
        <a:lstStyle/>
        <a:p>
          <a:endParaRPr lang="en-US"/>
        </a:p>
      </dgm:t>
    </dgm:pt>
    <dgm:pt modelId="{981EE524-BCE7-FC49-B5D7-4219FA8CE6B5}">
      <dgm:prSet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dirty="0" smtClean="0">
              <a:latin typeface="Franklin Gothic Medium" charset="0"/>
              <a:ea typeface="Franklin Gothic Medium" charset="0"/>
              <a:cs typeface="Franklin Gothic Medium" charset="0"/>
            </a:rPr>
            <a:t>Over-Coding</a:t>
          </a:r>
          <a:r>
            <a:rPr lang="en-US" baseline="0" dirty="0" smtClean="0">
              <a:latin typeface="Franklin Gothic Medium" charset="0"/>
              <a:ea typeface="Franklin Gothic Medium" charset="0"/>
              <a:cs typeface="Franklin Gothic Medium" charset="0"/>
            </a:rPr>
            <a:t> Is Expensive</a:t>
          </a:r>
          <a:endParaRPr lang="en-US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D457106F-2C7E-504B-AA05-F933BC3F18BC}" type="parTrans" cxnId="{1745303A-A40D-3E49-8355-08AF4411D304}">
      <dgm:prSet/>
      <dgm:spPr/>
      <dgm:t>
        <a:bodyPr/>
        <a:lstStyle/>
        <a:p>
          <a:endParaRPr lang="en-US"/>
        </a:p>
      </dgm:t>
    </dgm:pt>
    <dgm:pt modelId="{B404957F-7D06-374A-BBFF-5633FA83CE5A}" type="sibTrans" cxnId="{1745303A-A40D-3E49-8355-08AF4411D304}">
      <dgm:prSet/>
      <dgm:spPr/>
      <dgm:t>
        <a:bodyPr/>
        <a:lstStyle/>
        <a:p>
          <a:endParaRPr lang="en-US"/>
        </a:p>
      </dgm:t>
    </dgm:pt>
    <dgm:pt modelId="{84378A6E-91ED-F446-BCDE-5216DC0FDB10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Aetna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DD4B08F-5B5B-5A45-B84E-B7F85CFE4F15}" type="parTrans" cxnId="{50180455-991F-7746-B7E4-4DA3C310ABFC}">
      <dgm:prSet/>
      <dgm:spPr/>
      <dgm:t>
        <a:bodyPr/>
        <a:lstStyle/>
        <a:p>
          <a:endParaRPr lang="en-US"/>
        </a:p>
      </dgm:t>
    </dgm:pt>
    <dgm:pt modelId="{E150026E-D194-B840-8110-A4C5E58F38E0}" type="sibTrans" cxnId="{50180455-991F-7746-B7E4-4DA3C310ABFC}">
      <dgm:prSet/>
      <dgm:spPr/>
      <dgm:t>
        <a:bodyPr/>
        <a:lstStyle/>
        <a:p>
          <a:endParaRPr lang="en-US"/>
        </a:p>
      </dgm:t>
    </dgm:pt>
    <dgm:pt modelId="{9DC303C2-0962-594F-A936-FA57227682DF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Humana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79E45649-7392-DC42-9E48-1AC7FE9E652F}" type="parTrans" cxnId="{E716DA9D-7E1A-9249-A972-A857471693BC}">
      <dgm:prSet/>
      <dgm:spPr/>
      <dgm:t>
        <a:bodyPr/>
        <a:lstStyle/>
        <a:p>
          <a:endParaRPr lang="en-US"/>
        </a:p>
      </dgm:t>
    </dgm:pt>
    <dgm:pt modelId="{60CD0CAE-B86A-524B-BC47-BCAC3F8BDA8A}" type="sibTrans" cxnId="{E716DA9D-7E1A-9249-A972-A857471693BC}">
      <dgm:prSet/>
      <dgm:spPr/>
      <dgm:t>
        <a:bodyPr/>
        <a:lstStyle/>
        <a:p>
          <a:endParaRPr lang="en-US"/>
        </a:p>
      </dgm:t>
    </dgm:pt>
    <dgm:pt modelId="{84BAC2F0-3A58-7F4D-9174-313FB1B64F52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000" dirty="0" err="1" smtClean="0">
              <a:latin typeface="Franklin Gothic Book" charset="0"/>
              <a:ea typeface="Franklin Gothic Book" charset="0"/>
              <a:cs typeface="Franklin Gothic Book" charset="0"/>
            </a:rPr>
            <a:t>UnitedHealthcare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19B26222-3C76-B241-832F-7C3F6860F905}" type="parTrans" cxnId="{A90648F7-E34B-BF4A-BD08-424FAAC9B734}">
      <dgm:prSet/>
      <dgm:spPr/>
      <dgm:t>
        <a:bodyPr/>
        <a:lstStyle/>
        <a:p>
          <a:endParaRPr lang="en-US"/>
        </a:p>
      </dgm:t>
    </dgm:pt>
    <dgm:pt modelId="{A6C42BF5-C330-BD41-B3FB-6CC30C024084}" type="sibTrans" cxnId="{A90648F7-E34B-BF4A-BD08-424FAAC9B734}">
      <dgm:prSet/>
      <dgm:spPr/>
      <dgm:t>
        <a:bodyPr/>
        <a:lstStyle/>
        <a:p>
          <a:endParaRPr lang="en-US"/>
        </a:p>
      </dgm:t>
    </dgm:pt>
    <dgm:pt modelId="{F2BCA155-B9DA-A24A-921E-8D1614AF250B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Lovelace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12DDB679-E5DD-0044-B7E9-F9564A3733C0}" type="parTrans" cxnId="{2B54BD12-C789-244A-BEBB-CCC962B660F5}">
      <dgm:prSet/>
      <dgm:spPr/>
      <dgm:t>
        <a:bodyPr/>
        <a:lstStyle/>
        <a:p>
          <a:endParaRPr lang="en-US"/>
        </a:p>
      </dgm:t>
    </dgm:pt>
    <dgm:pt modelId="{EA64CE8A-A66D-1D41-9E13-4CCEA80A7EF6}" type="sibTrans" cxnId="{2B54BD12-C789-244A-BEBB-CCC962B660F5}">
      <dgm:prSet/>
      <dgm:spPr/>
      <dgm:t>
        <a:bodyPr/>
        <a:lstStyle/>
        <a:p>
          <a:endParaRPr lang="en-US"/>
        </a:p>
      </dgm:t>
    </dgm:pt>
    <dgm:pt modelId="{4A963C43-F64B-0748-A114-D1ACBAE6BA65}">
      <dgm:prSet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spcAft>
              <a:spcPts val="0"/>
            </a:spcAft>
          </a:pPr>
          <a:r>
            <a:rPr lang="en-US" dirty="0" smtClean="0">
              <a:latin typeface="Franklin Gothic Medium" charset="0"/>
              <a:ea typeface="Franklin Gothic Medium" charset="0"/>
              <a:cs typeface="Franklin Gothic Medium" charset="0"/>
            </a:rPr>
            <a:t>Over-Coding</a:t>
          </a:r>
          <a:r>
            <a:rPr lang="en-US" baseline="0" dirty="0" smtClean="0">
              <a:latin typeface="Franklin Gothic Medium" charset="0"/>
              <a:ea typeface="Franklin Gothic Medium" charset="0"/>
              <a:cs typeface="Franklin Gothic Medium" charset="0"/>
            </a:rPr>
            <a:t> Is Common</a:t>
          </a:r>
          <a:endParaRPr lang="en-US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3D6E0EA7-F3A4-344E-BEB6-1CBD38539882}" type="parTrans" cxnId="{65FB02C5-503D-F34C-843F-9FE3DC0FCF8C}">
      <dgm:prSet/>
      <dgm:spPr/>
      <dgm:t>
        <a:bodyPr/>
        <a:lstStyle/>
        <a:p>
          <a:endParaRPr lang="en-US"/>
        </a:p>
      </dgm:t>
    </dgm:pt>
    <dgm:pt modelId="{BAF83D0A-6EF1-AA45-8E73-56E8DEB4A53A}" type="sibTrans" cxnId="{65FB02C5-503D-F34C-843F-9FE3DC0FCF8C}">
      <dgm:prSet/>
      <dgm:spPr/>
      <dgm:t>
        <a:bodyPr/>
        <a:lstStyle/>
        <a:p>
          <a:endParaRPr lang="en-US"/>
        </a:p>
      </dgm:t>
    </dgm:pt>
    <dgm:pt modelId="{2B16B8F2-AAEF-D049-B1A5-AEE8372D1D52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 err="1" smtClean="0">
              <a:latin typeface="Franklin Gothic Book" charset="0"/>
              <a:ea typeface="Franklin Gothic Book" charset="0"/>
              <a:cs typeface="Franklin Gothic Book" charset="0"/>
            </a:rPr>
            <a:t>Overcoding</a:t>
          </a: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 caused overpayment of $3,300/enrollee 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C61DC7C8-97EC-ED43-B22E-D59DBCB7E867}" type="parTrans" cxnId="{184E1865-3B82-4A41-BD8A-B30D42DA5EC2}">
      <dgm:prSet/>
      <dgm:spPr/>
      <dgm:t>
        <a:bodyPr/>
        <a:lstStyle/>
        <a:p>
          <a:endParaRPr lang="en-US"/>
        </a:p>
      </dgm:t>
    </dgm:pt>
    <dgm:pt modelId="{E4CE8F71-613A-DB49-92EF-4333F9B211FA}" type="sibTrans" cxnId="{184E1865-3B82-4A41-BD8A-B30D42DA5EC2}">
      <dgm:prSet/>
      <dgm:spPr/>
      <dgm:t>
        <a:bodyPr/>
        <a:lstStyle/>
        <a:p>
          <a:endParaRPr lang="en-US"/>
        </a:p>
      </dgm:t>
    </dgm:pt>
    <dgm:pt modelId="{FD6410F7-40C9-3A47-820F-FC56C956CCB6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Resulted in overpayments for 58% of enrollees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FE085F5D-11F9-D045-A1E0-BCD4FBEBC169}" type="parTrans" cxnId="{47D9A9BD-C6C1-064E-AADF-6AF0CCA4B740}">
      <dgm:prSet/>
      <dgm:spPr/>
      <dgm:t>
        <a:bodyPr/>
        <a:lstStyle/>
        <a:p>
          <a:endParaRPr lang="en-US"/>
        </a:p>
      </dgm:t>
    </dgm:pt>
    <dgm:pt modelId="{AEEF66B1-E259-1B43-AE1F-25775E5386EF}" type="sibTrans" cxnId="{47D9A9BD-C6C1-064E-AADF-6AF0CCA4B740}">
      <dgm:prSet/>
      <dgm:spPr/>
      <dgm:t>
        <a:bodyPr/>
        <a:lstStyle/>
        <a:p>
          <a:endParaRPr lang="en-US"/>
        </a:p>
      </dgm:t>
    </dgm:pt>
    <dgm:pt modelId="{177C33CE-2C0E-464B-8968-62FCE8882E00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Only 7.5% were “under-coded”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2EDBF4A6-F10B-6140-B0AB-F917E61E0D02}" type="parTrans" cxnId="{011D3C23-9C4D-B443-B35A-882FFF9DBC14}">
      <dgm:prSet/>
      <dgm:spPr/>
      <dgm:t>
        <a:bodyPr/>
        <a:lstStyle/>
        <a:p>
          <a:endParaRPr lang="en-US"/>
        </a:p>
      </dgm:t>
    </dgm:pt>
    <dgm:pt modelId="{86C4741D-2CD6-E541-B049-1D3D0CD7E7F3}" type="sibTrans" cxnId="{011D3C23-9C4D-B443-B35A-882FFF9DBC14}">
      <dgm:prSet/>
      <dgm:spPr/>
      <dgm:t>
        <a:bodyPr/>
        <a:lstStyle/>
        <a:p>
          <a:endParaRPr lang="en-US"/>
        </a:p>
      </dgm:t>
    </dgm:pt>
    <dgm:pt modelId="{662053D4-8845-FD45-8330-6D8FD7226A21}">
      <dgm:prSet custT="1"/>
      <dgm:spPr>
        <a:solidFill>
          <a:schemeClr val="bg1"/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rtl="0">
            <a:spcAft>
              <a:spcPts val="1200"/>
            </a:spcAft>
          </a:pPr>
          <a:r>
            <a:rPr lang="en-US" sz="2000" dirty="0" smtClean="0">
              <a:latin typeface="Franklin Gothic Book" charset="0"/>
              <a:ea typeface="Franklin Gothic Book" charset="0"/>
              <a:cs typeface="Franklin Gothic Book" charset="0"/>
            </a:rPr>
            <a:t>Independence Blue Cross</a:t>
          </a:r>
          <a:endParaRPr lang="en-US" sz="20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329021FB-7D6A-9B4E-A134-F8E0B8EEA59D}" type="parTrans" cxnId="{58E87A81-C1C5-EE47-8CA0-C92AC6ACDCD3}">
      <dgm:prSet/>
      <dgm:spPr/>
      <dgm:t>
        <a:bodyPr/>
        <a:lstStyle/>
        <a:p>
          <a:endParaRPr lang="en-US"/>
        </a:p>
      </dgm:t>
    </dgm:pt>
    <dgm:pt modelId="{F8A26DB9-5982-E149-A8E5-DDD74C74231B}" type="sibTrans" cxnId="{58E87A81-C1C5-EE47-8CA0-C92AC6ACDCD3}">
      <dgm:prSet/>
      <dgm:spPr/>
      <dgm:t>
        <a:bodyPr/>
        <a:lstStyle/>
        <a:p>
          <a:endParaRPr lang="en-US"/>
        </a:p>
      </dgm:t>
    </dgm:pt>
    <dgm:pt modelId="{03C4CC69-C461-C44A-943B-851D7C4D343A}" type="pres">
      <dgm:prSet presAssocID="{D67E42B4-D852-AD46-808D-1B9C7ADE57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8CAEF-94A6-AB49-B97F-E1D13FA45433}" type="pres">
      <dgm:prSet presAssocID="{B649BA2C-B7BD-FA49-AF72-8C4748DB534B}" presName="composite" presStyleCnt="0"/>
      <dgm:spPr/>
    </dgm:pt>
    <dgm:pt modelId="{6B05C977-38EC-F74C-BD71-423EC0E8D207}" type="pres">
      <dgm:prSet presAssocID="{B649BA2C-B7BD-FA49-AF72-8C4748DB53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FCD2F-F7C5-744E-B236-662CC97845B6}" type="pres">
      <dgm:prSet presAssocID="{B649BA2C-B7BD-FA49-AF72-8C4748DB534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1DDE5-0675-B847-874B-635F71F17B00}" type="pres">
      <dgm:prSet presAssocID="{B23678FE-312F-FF4A-BB55-5870DF2B7E53}" presName="space" presStyleCnt="0"/>
      <dgm:spPr/>
    </dgm:pt>
    <dgm:pt modelId="{4CB3A383-7C2D-6146-A6FF-0746E2ABA884}" type="pres">
      <dgm:prSet presAssocID="{4A963C43-F64B-0748-A114-D1ACBAE6BA65}" presName="composite" presStyleCnt="0"/>
      <dgm:spPr/>
    </dgm:pt>
    <dgm:pt modelId="{A47F8361-7AB0-7542-9200-E80A48A8B7DB}" type="pres">
      <dgm:prSet presAssocID="{4A963C43-F64B-0748-A114-D1ACBAE6BA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D88C4D-72DA-8A4A-B03A-8972FCD3D702}" type="pres">
      <dgm:prSet presAssocID="{4A963C43-F64B-0748-A114-D1ACBAE6BA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A6AE7-28FD-4E43-8A3D-44C01C8D5628}" type="pres">
      <dgm:prSet presAssocID="{BAF83D0A-6EF1-AA45-8E73-56E8DEB4A53A}" presName="space" presStyleCnt="0"/>
      <dgm:spPr/>
    </dgm:pt>
    <dgm:pt modelId="{4D942AB5-79B5-3442-93DC-FB65E04581BE}" type="pres">
      <dgm:prSet presAssocID="{981EE524-BCE7-FC49-B5D7-4219FA8CE6B5}" presName="composite" presStyleCnt="0"/>
      <dgm:spPr/>
    </dgm:pt>
    <dgm:pt modelId="{CB47324D-466B-C44C-BEE5-70D4F3F1FC16}" type="pres">
      <dgm:prSet presAssocID="{981EE524-BCE7-FC49-B5D7-4219FA8CE6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87D3F-3E68-1F47-B8C5-D1D9DA638F82}" type="pres">
      <dgm:prSet presAssocID="{981EE524-BCE7-FC49-B5D7-4219FA8CE6B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E1865-3B82-4A41-BD8A-B30D42DA5EC2}" srcId="{981EE524-BCE7-FC49-B5D7-4219FA8CE6B5}" destId="{2B16B8F2-AAEF-D049-B1A5-AEE8372D1D52}" srcOrd="0" destOrd="0" parTransId="{C61DC7C8-97EC-ED43-B22E-D59DBCB7E867}" sibTransId="{E4CE8F71-613A-DB49-92EF-4333F9B211FA}"/>
    <dgm:cxn modelId="{7A2B8C0A-2CA3-1D41-8EBC-FCCF51EC38C3}" type="presOf" srcId="{B649BA2C-B7BD-FA49-AF72-8C4748DB534B}" destId="{6B05C977-38EC-F74C-BD71-423EC0E8D207}" srcOrd="0" destOrd="0" presId="urn:microsoft.com/office/officeart/2005/8/layout/hList1"/>
    <dgm:cxn modelId="{65FB02C5-503D-F34C-843F-9FE3DC0FCF8C}" srcId="{D67E42B4-D852-AD46-808D-1B9C7ADE5722}" destId="{4A963C43-F64B-0748-A114-D1ACBAE6BA65}" srcOrd="1" destOrd="0" parTransId="{3D6E0EA7-F3A4-344E-BEB6-1CBD38539882}" sibTransId="{BAF83D0A-6EF1-AA45-8E73-56E8DEB4A53A}"/>
    <dgm:cxn modelId="{E257D67F-DAF9-4E40-B377-71D69D448193}" type="presOf" srcId="{177C33CE-2C0E-464B-8968-62FCE8882E00}" destId="{84D88C4D-72DA-8A4A-B03A-8972FCD3D702}" srcOrd="0" destOrd="2" presId="urn:microsoft.com/office/officeart/2005/8/layout/hList1"/>
    <dgm:cxn modelId="{9A82D59A-7C34-9743-ACD0-C0855103E5C7}" type="presOf" srcId="{FD6410F7-40C9-3A47-820F-FC56C956CCB6}" destId="{84D88C4D-72DA-8A4A-B03A-8972FCD3D702}" srcOrd="0" destOrd="1" presId="urn:microsoft.com/office/officeart/2005/8/layout/hList1"/>
    <dgm:cxn modelId="{50180455-991F-7746-B7E4-4DA3C310ABFC}" srcId="{B649BA2C-B7BD-FA49-AF72-8C4748DB534B}" destId="{84378A6E-91ED-F446-BCDE-5216DC0FDB10}" srcOrd="0" destOrd="0" parTransId="{9DD4B08F-5B5B-5A45-B84E-B7F85CFE4F15}" sibTransId="{E150026E-D194-B840-8110-A4C5E58F38E0}"/>
    <dgm:cxn modelId="{5444DC1E-A6A4-4D4E-9D5C-3CB384FE5CDB}" type="presOf" srcId="{4A963C43-F64B-0748-A114-D1ACBAE6BA65}" destId="{A47F8361-7AB0-7542-9200-E80A48A8B7DB}" srcOrd="0" destOrd="0" presId="urn:microsoft.com/office/officeart/2005/8/layout/hList1"/>
    <dgm:cxn modelId="{839F941E-464F-E942-8BA3-FC34576EB1C9}" type="presOf" srcId="{9DC303C2-0962-594F-A936-FA57227682DF}" destId="{AE4FCD2F-F7C5-744E-B236-662CC97845B6}" srcOrd="0" destOrd="1" presId="urn:microsoft.com/office/officeart/2005/8/layout/hList1"/>
    <dgm:cxn modelId="{0324D8C1-B59C-014A-B5F5-84F2FA536F67}" type="presOf" srcId="{2B16B8F2-AAEF-D049-B1A5-AEE8372D1D52}" destId="{F4C87D3F-3E68-1F47-B8C5-D1D9DA638F82}" srcOrd="0" destOrd="0" presId="urn:microsoft.com/office/officeart/2005/8/layout/hList1"/>
    <dgm:cxn modelId="{1745303A-A40D-3E49-8355-08AF4411D304}" srcId="{D67E42B4-D852-AD46-808D-1B9C7ADE5722}" destId="{981EE524-BCE7-FC49-B5D7-4219FA8CE6B5}" srcOrd="2" destOrd="0" parTransId="{D457106F-2C7E-504B-AA05-F933BC3F18BC}" sibTransId="{B404957F-7D06-374A-BBFF-5633FA83CE5A}"/>
    <dgm:cxn modelId="{B5445977-8387-5E47-9A73-F0D30BE28D1B}" type="presOf" srcId="{84378A6E-91ED-F446-BCDE-5216DC0FDB10}" destId="{AE4FCD2F-F7C5-744E-B236-662CC97845B6}" srcOrd="0" destOrd="0" presId="urn:microsoft.com/office/officeart/2005/8/layout/hList1"/>
    <dgm:cxn modelId="{4063D1F6-E03C-4C47-B9DB-A126667DC4C5}" srcId="{D67E42B4-D852-AD46-808D-1B9C7ADE5722}" destId="{B649BA2C-B7BD-FA49-AF72-8C4748DB534B}" srcOrd="0" destOrd="0" parTransId="{7C74CB0F-17E2-A948-B55E-BA035C4694E2}" sibTransId="{B23678FE-312F-FF4A-BB55-5870DF2B7E53}"/>
    <dgm:cxn modelId="{83B65722-FD39-0C43-AB09-175911180BE0}" type="presOf" srcId="{F2BCA155-B9DA-A24A-921E-8D1614AF250B}" destId="{AE4FCD2F-F7C5-744E-B236-662CC97845B6}" srcOrd="0" destOrd="4" presId="urn:microsoft.com/office/officeart/2005/8/layout/hList1"/>
    <dgm:cxn modelId="{A1455CB3-5EF8-F640-9624-4AA547C229E3}" type="presOf" srcId="{662053D4-8845-FD45-8330-6D8FD7226A21}" destId="{AE4FCD2F-F7C5-744E-B236-662CC97845B6}" srcOrd="0" destOrd="3" presId="urn:microsoft.com/office/officeart/2005/8/layout/hList1"/>
    <dgm:cxn modelId="{2768CE6C-B577-124A-A92C-26E330DE6DA0}" type="presOf" srcId="{24360510-8B5B-A344-A86A-C720A4705878}" destId="{84D88C4D-72DA-8A4A-B03A-8972FCD3D702}" srcOrd="0" destOrd="0" presId="urn:microsoft.com/office/officeart/2005/8/layout/hList1"/>
    <dgm:cxn modelId="{2B54BD12-C789-244A-BEBB-CCC962B660F5}" srcId="{B649BA2C-B7BD-FA49-AF72-8C4748DB534B}" destId="{F2BCA155-B9DA-A24A-921E-8D1614AF250B}" srcOrd="4" destOrd="0" parTransId="{12DDB679-E5DD-0044-B7E9-F9564A3733C0}" sibTransId="{EA64CE8A-A66D-1D41-9E13-4CCEA80A7EF6}"/>
    <dgm:cxn modelId="{20E20FDA-FCAE-0445-995A-D12A86F24D5B}" type="presOf" srcId="{981EE524-BCE7-FC49-B5D7-4219FA8CE6B5}" destId="{CB47324D-466B-C44C-BEE5-70D4F3F1FC16}" srcOrd="0" destOrd="0" presId="urn:microsoft.com/office/officeart/2005/8/layout/hList1"/>
    <dgm:cxn modelId="{47D9A9BD-C6C1-064E-AADF-6AF0CCA4B740}" srcId="{4A963C43-F64B-0748-A114-D1ACBAE6BA65}" destId="{FD6410F7-40C9-3A47-820F-FC56C956CCB6}" srcOrd="1" destOrd="0" parTransId="{FE085F5D-11F9-D045-A1E0-BCD4FBEBC169}" sibTransId="{AEEF66B1-E259-1B43-AE1F-25775E5386EF}"/>
    <dgm:cxn modelId="{64BD2B17-8DA2-8745-A817-DB6BBD4248A5}" type="presOf" srcId="{D67E42B4-D852-AD46-808D-1B9C7ADE5722}" destId="{03C4CC69-C461-C44A-943B-851D7C4D343A}" srcOrd="0" destOrd="0" presId="urn:microsoft.com/office/officeart/2005/8/layout/hList1"/>
    <dgm:cxn modelId="{A90648F7-E34B-BF4A-BD08-424FAAC9B734}" srcId="{B649BA2C-B7BD-FA49-AF72-8C4748DB534B}" destId="{84BAC2F0-3A58-7F4D-9174-313FB1B64F52}" srcOrd="2" destOrd="0" parTransId="{19B26222-3C76-B241-832F-7C3F6860F905}" sibTransId="{A6C42BF5-C330-BD41-B3FB-6CC30C024084}"/>
    <dgm:cxn modelId="{58E87A81-C1C5-EE47-8CA0-C92AC6ACDCD3}" srcId="{B649BA2C-B7BD-FA49-AF72-8C4748DB534B}" destId="{662053D4-8845-FD45-8330-6D8FD7226A21}" srcOrd="3" destOrd="0" parTransId="{329021FB-7D6A-9B4E-A134-F8E0B8EEA59D}" sibTransId="{F8A26DB9-5982-E149-A8E5-DDD74C74231B}"/>
    <dgm:cxn modelId="{011D3C23-9C4D-B443-B35A-882FFF9DBC14}" srcId="{4A963C43-F64B-0748-A114-D1ACBAE6BA65}" destId="{177C33CE-2C0E-464B-8968-62FCE8882E00}" srcOrd="2" destOrd="0" parTransId="{2EDBF4A6-F10B-6140-B0AB-F917E61E0D02}" sibTransId="{86C4741D-2CD6-E541-B049-1D3D0CD7E7F3}"/>
    <dgm:cxn modelId="{E716DA9D-7E1A-9249-A972-A857471693BC}" srcId="{B649BA2C-B7BD-FA49-AF72-8C4748DB534B}" destId="{9DC303C2-0962-594F-A936-FA57227682DF}" srcOrd="1" destOrd="0" parTransId="{79E45649-7392-DC42-9E48-1AC7FE9E652F}" sibTransId="{60CD0CAE-B86A-524B-BC47-BCAC3F8BDA8A}"/>
    <dgm:cxn modelId="{7331C64C-CB29-C94A-9B65-18FD3D3D0E30}" type="presOf" srcId="{84BAC2F0-3A58-7F4D-9174-313FB1B64F52}" destId="{AE4FCD2F-F7C5-744E-B236-662CC97845B6}" srcOrd="0" destOrd="2" presId="urn:microsoft.com/office/officeart/2005/8/layout/hList1"/>
    <dgm:cxn modelId="{D6E85C0E-DAFC-5641-84DD-5A50E22831EC}" srcId="{4A963C43-F64B-0748-A114-D1ACBAE6BA65}" destId="{24360510-8B5B-A344-A86A-C720A4705878}" srcOrd="0" destOrd="0" parTransId="{C32A1DAA-F44B-DD4A-9C2D-AA5FEB1EC37C}" sibTransId="{80BEFDC7-3BC9-974E-BBF0-2B4E24ED7F52}"/>
    <dgm:cxn modelId="{3C0A66DB-C427-B74E-87DA-0D08C52D584D}" type="presParOf" srcId="{03C4CC69-C461-C44A-943B-851D7C4D343A}" destId="{D4B8CAEF-94A6-AB49-B97F-E1D13FA45433}" srcOrd="0" destOrd="0" presId="urn:microsoft.com/office/officeart/2005/8/layout/hList1"/>
    <dgm:cxn modelId="{54F8EBC5-CB1A-E24C-89DB-1E57A7EE7041}" type="presParOf" srcId="{D4B8CAEF-94A6-AB49-B97F-E1D13FA45433}" destId="{6B05C977-38EC-F74C-BD71-423EC0E8D207}" srcOrd="0" destOrd="0" presId="urn:microsoft.com/office/officeart/2005/8/layout/hList1"/>
    <dgm:cxn modelId="{6AB3556C-0407-8145-9C3B-0BB9ED447CDD}" type="presParOf" srcId="{D4B8CAEF-94A6-AB49-B97F-E1D13FA45433}" destId="{AE4FCD2F-F7C5-744E-B236-662CC97845B6}" srcOrd="1" destOrd="0" presId="urn:microsoft.com/office/officeart/2005/8/layout/hList1"/>
    <dgm:cxn modelId="{F819C26A-9C8D-E947-A520-7E8ABB4E3FAE}" type="presParOf" srcId="{03C4CC69-C461-C44A-943B-851D7C4D343A}" destId="{B5C1DDE5-0675-B847-874B-635F71F17B00}" srcOrd="1" destOrd="0" presId="urn:microsoft.com/office/officeart/2005/8/layout/hList1"/>
    <dgm:cxn modelId="{2BFDDFAE-2A2D-CB45-8A45-9C604B528763}" type="presParOf" srcId="{03C4CC69-C461-C44A-943B-851D7C4D343A}" destId="{4CB3A383-7C2D-6146-A6FF-0746E2ABA884}" srcOrd="2" destOrd="0" presId="urn:microsoft.com/office/officeart/2005/8/layout/hList1"/>
    <dgm:cxn modelId="{50BCE5A8-BF0A-6149-A607-E6E0311B72A1}" type="presParOf" srcId="{4CB3A383-7C2D-6146-A6FF-0746E2ABA884}" destId="{A47F8361-7AB0-7542-9200-E80A48A8B7DB}" srcOrd="0" destOrd="0" presId="urn:microsoft.com/office/officeart/2005/8/layout/hList1"/>
    <dgm:cxn modelId="{88A481C5-91A0-AE46-BDE2-3B27F5EC13CC}" type="presParOf" srcId="{4CB3A383-7C2D-6146-A6FF-0746E2ABA884}" destId="{84D88C4D-72DA-8A4A-B03A-8972FCD3D702}" srcOrd="1" destOrd="0" presId="urn:microsoft.com/office/officeart/2005/8/layout/hList1"/>
    <dgm:cxn modelId="{098801C1-6C42-AB4B-9C86-66887BCB27DA}" type="presParOf" srcId="{03C4CC69-C461-C44A-943B-851D7C4D343A}" destId="{9C4A6AE7-28FD-4E43-8A3D-44C01C8D5628}" srcOrd="3" destOrd="0" presId="urn:microsoft.com/office/officeart/2005/8/layout/hList1"/>
    <dgm:cxn modelId="{8F629E97-0B6F-B840-83B6-D1B44461640D}" type="presParOf" srcId="{03C4CC69-C461-C44A-943B-851D7C4D343A}" destId="{4D942AB5-79B5-3442-93DC-FB65E04581BE}" srcOrd="4" destOrd="0" presId="urn:microsoft.com/office/officeart/2005/8/layout/hList1"/>
    <dgm:cxn modelId="{44D35858-FF4F-1A43-A132-8328CCFC8F49}" type="presParOf" srcId="{4D942AB5-79B5-3442-93DC-FB65E04581BE}" destId="{CB47324D-466B-C44C-BEE5-70D4F3F1FC16}" srcOrd="0" destOrd="0" presId="urn:microsoft.com/office/officeart/2005/8/layout/hList1"/>
    <dgm:cxn modelId="{813B7B25-22BF-544D-BEDE-D20E17970282}" type="presParOf" srcId="{4D942AB5-79B5-3442-93DC-FB65E04581BE}" destId="{F4C87D3F-3E68-1F47-B8C5-D1D9DA638F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613F89-E2ED-9944-A555-EB7FCFDF4B8D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00E2A2-4382-7D46-90DA-2F63192FD7A3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atin typeface="Franklin Gothic Medium" charset="0"/>
              <a:ea typeface="Franklin Gothic Medium" charset="0"/>
              <a:cs typeface="Franklin Gothic Medium" charset="0"/>
            </a:rPr>
            <a:t>The 2014 ACO Experiment</a:t>
          </a:r>
          <a:endParaRPr lang="en-US" sz="2400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EC9E746F-8A48-6547-9A8B-E825D0F4DB5D}" type="parTrans" cxnId="{E8C96167-CC9F-4F45-9BD9-8BA2BEF22C66}">
      <dgm:prSet/>
      <dgm:spPr/>
      <dgm:t>
        <a:bodyPr/>
        <a:lstStyle/>
        <a:p>
          <a:endParaRPr lang="en-US" sz="2000"/>
        </a:p>
      </dgm:t>
    </dgm:pt>
    <dgm:pt modelId="{FDD76972-0698-814F-B914-0D5DCD134F3F}" type="sibTrans" cxnId="{E8C96167-CC9F-4F45-9BD9-8BA2BEF22C66}">
      <dgm:prSet/>
      <dgm:spPr/>
      <dgm:t>
        <a:bodyPr/>
        <a:lstStyle/>
        <a:p>
          <a:endParaRPr lang="en-US" sz="2000"/>
        </a:p>
      </dgm:t>
    </dgm:pt>
    <dgm:pt modelId="{1294EFDA-FBC7-AD4E-8D70-9536BA7668E1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196 ACOs cut Medicare’s costs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78F55E2B-1557-E346-8368-FE28C6A639B6}" type="parTrans" cxnId="{9F62AE3B-61E1-5E43-9706-5E8E40D44706}">
      <dgm:prSet/>
      <dgm:spPr/>
      <dgm:t>
        <a:bodyPr/>
        <a:lstStyle/>
        <a:p>
          <a:endParaRPr lang="en-US" sz="2000"/>
        </a:p>
      </dgm:t>
    </dgm:pt>
    <dgm:pt modelId="{96F2A98C-D059-3C47-91F4-5590D745031A}" type="sibTrans" cxnId="{9F62AE3B-61E1-5E43-9706-5E8E40D44706}">
      <dgm:prSet/>
      <dgm:spPr/>
      <dgm:t>
        <a:bodyPr/>
        <a:lstStyle/>
        <a:p>
          <a:endParaRPr lang="en-US" sz="2000"/>
        </a:p>
      </dgm:t>
    </dgm:pt>
    <dgm:pt modelId="{F6365B72-21B9-A648-BD23-B31062E9BFCF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solidFill>
                <a:schemeClr val="accent4">
                  <a:lumMod val="50000"/>
                </a:schemeClr>
              </a:solidFill>
              <a:latin typeface="Franklin Gothic Medium" charset="0"/>
              <a:ea typeface="Franklin Gothic Medium" charset="0"/>
              <a:cs typeface="Franklin Gothic Medium" charset="0"/>
            </a:rPr>
            <a:t>Net loss of $3 million</a:t>
          </a: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 to the Trust Fund after paying bonuses 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654A87B3-F560-9D48-ABB5-F344D9D2452F}" type="parTrans" cxnId="{BBD924D1-CF05-FF4A-BF46-759A344050A8}">
      <dgm:prSet/>
      <dgm:spPr/>
      <dgm:t>
        <a:bodyPr/>
        <a:lstStyle/>
        <a:p>
          <a:endParaRPr lang="en-US" sz="2000"/>
        </a:p>
      </dgm:t>
    </dgm:pt>
    <dgm:pt modelId="{0E448B46-B8B6-204A-A675-79C66FBF7901}" type="sibTrans" cxnId="{BBD924D1-CF05-FF4A-BF46-759A344050A8}">
      <dgm:prSet/>
      <dgm:spPr/>
      <dgm:t>
        <a:bodyPr/>
        <a:lstStyle/>
        <a:p>
          <a:endParaRPr lang="en-US" sz="2000"/>
        </a:p>
      </dgm:t>
    </dgm:pt>
    <dgm:pt modelId="{FD0F839A-1046-C644-A3EA-5018B2C97C4A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Medicare paid $60 billion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99DBF32C-91AF-6F47-9852-CA58B368468B}" type="parTrans" cxnId="{D3277A78-B09A-8948-B58D-FB4DB291EC1B}">
      <dgm:prSet/>
      <dgm:spPr/>
      <dgm:t>
        <a:bodyPr/>
        <a:lstStyle/>
        <a:p>
          <a:endParaRPr lang="en-US" sz="2000"/>
        </a:p>
      </dgm:t>
    </dgm:pt>
    <dgm:pt modelId="{CB5F09A9-9306-464E-9DA3-4F2C37799311}" type="sibTrans" cxnId="{D3277A78-B09A-8948-B58D-FB4DB291EC1B}">
      <dgm:prSet/>
      <dgm:spPr/>
      <dgm:t>
        <a:bodyPr/>
        <a:lstStyle/>
        <a:p>
          <a:endParaRPr lang="en-US" sz="2000"/>
        </a:p>
      </dgm:t>
    </dgm:pt>
    <dgm:pt modelId="{8F513212-D299-BA44-A714-9684A5E47D44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atin typeface="Franklin Gothic Medium" charset="0"/>
              <a:ea typeface="Franklin Gothic Medium" charset="0"/>
              <a:cs typeface="Franklin Gothic Medium" charset="0"/>
            </a:rPr>
            <a:t>Overall </a:t>
          </a: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atin typeface="Franklin Gothic Medium" charset="0"/>
              <a:ea typeface="Franklin Gothic Medium" charset="0"/>
              <a:cs typeface="Franklin Gothic Medium" charset="0"/>
            </a:rPr>
            <a:t>Results</a:t>
          </a:r>
          <a:endParaRPr lang="en-US" sz="2400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BCC1FF54-D2D5-8C4B-9FF4-E284ADACDFE7}" type="parTrans" cxnId="{36D5C4B6-4ABD-B34D-A65A-0447230C9222}">
      <dgm:prSet/>
      <dgm:spPr/>
      <dgm:t>
        <a:bodyPr/>
        <a:lstStyle/>
        <a:p>
          <a:endParaRPr lang="en-US" sz="2000"/>
        </a:p>
      </dgm:t>
    </dgm:pt>
    <dgm:pt modelId="{3EF93561-F730-6244-B501-1F529A266F8F}" type="sibTrans" cxnId="{36D5C4B6-4ABD-B34D-A65A-0447230C9222}">
      <dgm:prSet/>
      <dgm:spPr/>
      <dgm:t>
        <a:bodyPr/>
        <a:lstStyle/>
        <a:p>
          <a:endParaRPr lang="en-US" sz="2000"/>
        </a:p>
      </dgm:t>
    </dgm:pt>
    <dgm:pt modelId="{87B38501-BEC9-6B4D-B25D-0F745A519BB7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atin typeface="Franklin Gothic Medium" charset="0"/>
              <a:ea typeface="Franklin Gothic Medium" charset="0"/>
              <a:cs typeface="Franklin Gothic Medium" charset="0"/>
            </a:rPr>
            <a:t>Economic Impact</a:t>
          </a:r>
          <a:endParaRPr lang="en-US" sz="2400" dirty="0">
            <a:latin typeface="Franklin Gothic Medium" charset="0"/>
            <a:ea typeface="Franklin Gothic Medium" charset="0"/>
            <a:cs typeface="Franklin Gothic Medium" charset="0"/>
          </a:endParaRPr>
        </a:p>
      </dgm:t>
    </dgm:pt>
    <dgm:pt modelId="{3B013053-F2B9-B642-AAE4-52B90A92917B}" type="parTrans" cxnId="{0F99E884-6CA0-2347-8FE8-A9ECC5AAEFAC}">
      <dgm:prSet/>
      <dgm:spPr/>
      <dgm:t>
        <a:bodyPr/>
        <a:lstStyle/>
        <a:p>
          <a:endParaRPr lang="en-US" sz="2000"/>
        </a:p>
      </dgm:t>
    </dgm:pt>
    <dgm:pt modelId="{565FEA86-E306-E947-BD32-148157EB32CB}" type="sibTrans" cxnId="{0F99E884-6CA0-2347-8FE8-A9ECC5AAEFAC}">
      <dgm:prSet/>
      <dgm:spPr/>
      <dgm:t>
        <a:bodyPr/>
        <a:lstStyle/>
        <a:p>
          <a:endParaRPr lang="en-US" sz="2000"/>
        </a:p>
      </dgm:t>
    </dgm:pt>
    <dgm:pt modelId="{FB5ACD5B-A608-0A48-9B65-5AA75C18C475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353 ACOs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310C14AC-9B17-164A-A40E-9A4E20CBB3AE}" type="parTrans" cxnId="{AA13298C-C0C3-9643-A898-63F2372DCBDB}">
      <dgm:prSet/>
      <dgm:spPr/>
      <dgm:t>
        <a:bodyPr/>
        <a:lstStyle/>
        <a:p>
          <a:endParaRPr lang="en-US" sz="2000"/>
        </a:p>
      </dgm:t>
    </dgm:pt>
    <dgm:pt modelId="{24292E0C-11DA-3047-8D61-B0D1920E69C9}" type="sibTrans" cxnId="{AA13298C-C0C3-9643-A898-63F2372DCBDB}">
      <dgm:prSet/>
      <dgm:spPr/>
      <dgm:t>
        <a:bodyPr/>
        <a:lstStyle/>
        <a:p>
          <a:endParaRPr lang="en-US" sz="2000"/>
        </a:p>
      </dgm:t>
    </dgm:pt>
    <dgm:pt modelId="{15C325BF-C6B2-684B-9E09-7B0D690AFA87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6 million patients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540EF94E-285D-E544-9ABA-EA878BC2D6B1}" type="parTrans" cxnId="{452F97CD-998C-DD40-ACD3-3209F1650344}">
      <dgm:prSet/>
      <dgm:spPr/>
      <dgm:t>
        <a:bodyPr/>
        <a:lstStyle/>
        <a:p>
          <a:endParaRPr lang="en-US" sz="2000"/>
        </a:p>
      </dgm:t>
    </dgm:pt>
    <dgm:pt modelId="{6171BF43-E594-3849-AF34-72FD6EF7BE2B}" type="sibTrans" cxnId="{452F97CD-998C-DD40-ACD3-3209F1650344}">
      <dgm:prSet/>
      <dgm:spPr/>
      <dgm:t>
        <a:bodyPr/>
        <a:lstStyle/>
        <a:p>
          <a:endParaRPr lang="en-US" sz="2000"/>
        </a:p>
      </dgm:t>
    </dgm:pt>
    <dgm:pt modelId="{DEA399B9-62E3-324D-80CA-AD761DD32896}">
      <dgm:prSet custT="1"/>
      <dgm:spPr>
        <a:solidFill>
          <a:schemeClr val="bg1">
            <a:alpha val="98000"/>
          </a:schemeClr>
        </a:solidFill>
        <a:ln>
          <a:solidFill>
            <a:schemeClr val="tx1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en-US" sz="2400" dirty="0" smtClean="0">
              <a:latin typeface="Franklin Gothic Book" charset="0"/>
              <a:ea typeface="Franklin Gothic Book" charset="0"/>
              <a:cs typeface="Franklin Gothic Book" charset="0"/>
            </a:rPr>
            <a:t>157 raised costs</a:t>
          </a:r>
          <a:endParaRPr lang="en-US" sz="2400" dirty="0">
            <a:latin typeface="Franklin Gothic Book" charset="0"/>
            <a:ea typeface="Franklin Gothic Book" charset="0"/>
            <a:cs typeface="Franklin Gothic Book" charset="0"/>
          </a:endParaRPr>
        </a:p>
      </dgm:t>
    </dgm:pt>
    <dgm:pt modelId="{F9619976-A07A-6D48-B71C-B3980AA99A24}" type="parTrans" cxnId="{A165E1E6-6583-AE4F-9336-C15A8CF3272A}">
      <dgm:prSet/>
      <dgm:spPr/>
      <dgm:t>
        <a:bodyPr/>
        <a:lstStyle/>
        <a:p>
          <a:endParaRPr lang="en-US" sz="2000"/>
        </a:p>
      </dgm:t>
    </dgm:pt>
    <dgm:pt modelId="{FAA24189-6177-134D-AC5D-ECAD98BC8E7F}" type="sibTrans" cxnId="{A165E1E6-6583-AE4F-9336-C15A8CF3272A}">
      <dgm:prSet/>
      <dgm:spPr/>
      <dgm:t>
        <a:bodyPr/>
        <a:lstStyle/>
        <a:p>
          <a:endParaRPr lang="en-US" sz="2000"/>
        </a:p>
      </dgm:t>
    </dgm:pt>
    <dgm:pt modelId="{2D71C13A-62A5-BE4B-A904-A889AB8EE94D}" type="pres">
      <dgm:prSet presAssocID="{6C613F89-E2ED-9944-A555-EB7FCFDF4B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3AAF2F-736B-4A40-A47B-14623FABBBC0}" type="pres">
      <dgm:prSet presAssocID="{2B00E2A2-4382-7D46-90DA-2F63192FD7A3}" presName="composite" presStyleCnt="0"/>
      <dgm:spPr/>
    </dgm:pt>
    <dgm:pt modelId="{B4B79886-3623-AF41-9168-0E6635EEEA70}" type="pres">
      <dgm:prSet presAssocID="{2B00E2A2-4382-7D46-90DA-2F63192FD7A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19817-612B-C143-988C-5AE480A9F726}" type="pres">
      <dgm:prSet presAssocID="{2B00E2A2-4382-7D46-90DA-2F63192FD7A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5DB5-FFD3-7B40-9FBC-BE4E1C0DA904}" type="pres">
      <dgm:prSet presAssocID="{FDD76972-0698-814F-B914-0D5DCD134F3F}" presName="space" presStyleCnt="0"/>
      <dgm:spPr/>
    </dgm:pt>
    <dgm:pt modelId="{E6F2F93E-DD70-004A-892B-6C88CE8E6110}" type="pres">
      <dgm:prSet presAssocID="{8F513212-D299-BA44-A714-9684A5E47D44}" presName="composite" presStyleCnt="0"/>
      <dgm:spPr/>
    </dgm:pt>
    <dgm:pt modelId="{CA3671B0-56B3-5A47-B75A-90BDC6B5CC99}" type="pres">
      <dgm:prSet presAssocID="{8F513212-D299-BA44-A714-9684A5E47D4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AE2C-32F9-8F49-AA69-B8384EAF1FB2}" type="pres">
      <dgm:prSet presAssocID="{8F513212-D299-BA44-A714-9684A5E47D4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9376E-D0CB-D348-856C-2DEDEB3EC98D}" type="pres">
      <dgm:prSet presAssocID="{3EF93561-F730-6244-B501-1F529A266F8F}" presName="space" presStyleCnt="0"/>
      <dgm:spPr/>
    </dgm:pt>
    <dgm:pt modelId="{3A921FB0-384E-0544-8FF9-00FA44E9E192}" type="pres">
      <dgm:prSet presAssocID="{87B38501-BEC9-6B4D-B25D-0F745A519BB7}" presName="composite" presStyleCnt="0"/>
      <dgm:spPr/>
    </dgm:pt>
    <dgm:pt modelId="{3CF040D0-D361-C94C-B07B-7ECDDFCF90B9}" type="pres">
      <dgm:prSet presAssocID="{87B38501-BEC9-6B4D-B25D-0F745A519B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9409A-DE5A-714D-9935-6D207B8F3E3E}" type="pres">
      <dgm:prSet presAssocID="{87B38501-BEC9-6B4D-B25D-0F745A519BB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69A9BE-A716-DC4D-9D22-C62EA6217C5C}" type="presOf" srcId="{87B38501-BEC9-6B4D-B25D-0F745A519BB7}" destId="{3CF040D0-D361-C94C-B07B-7ECDDFCF90B9}" srcOrd="0" destOrd="0" presId="urn:microsoft.com/office/officeart/2005/8/layout/hList1"/>
    <dgm:cxn modelId="{B50678A4-EEF9-E14E-B6E7-ECD25C98F0BB}" type="presOf" srcId="{8F513212-D299-BA44-A714-9684A5E47D44}" destId="{CA3671B0-56B3-5A47-B75A-90BDC6B5CC99}" srcOrd="0" destOrd="0" presId="urn:microsoft.com/office/officeart/2005/8/layout/hList1"/>
    <dgm:cxn modelId="{6DD5864F-1077-674F-BBF8-92C94D31EA77}" type="presOf" srcId="{2B00E2A2-4382-7D46-90DA-2F63192FD7A3}" destId="{B4B79886-3623-AF41-9168-0E6635EEEA70}" srcOrd="0" destOrd="0" presId="urn:microsoft.com/office/officeart/2005/8/layout/hList1"/>
    <dgm:cxn modelId="{22F7ECC0-C0EF-F24A-9EF8-97499F13B211}" type="presOf" srcId="{DEA399B9-62E3-324D-80CA-AD761DD32896}" destId="{AA15AE2C-32F9-8F49-AA69-B8384EAF1FB2}" srcOrd="0" destOrd="1" presId="urn:microsoft.com/office/officeart/2005/8/layout/hList1"/>
    <dgm:cxn modelId="{87981534-52F1-294B-A910-029F74EF6BC0}" type="presOf" srcId="{FB5ACD5B-A608-0A48-9B65-5AA75C18C475}" destId="{97419817-612B-C143-988C-5AE480A9F726}" srcOrd="0" destOrd="0" presId="urn:microsoft.com/office/officeart/2005/8/layout/hList1"/>
    <dgm:cxn modelId="{452F97CD-998C-DD40-ACD3-3209F1650344}" srcId="{2B00E2A2-4382-7D46-90DA-2F63192FD7A3}" destId="{15C325BF-C6B2-684B-9E09-7B0D690AFA87}" srcOrd="2" destOrd="0" parTransId="{540EF94E-285D-E544-9ABA-EA878BC2D6B1}" sibTransId="{6171BF43-E594-3849-AF34-72FD6EF7BE2B}"/>
    <dgm:cxn modelId="{A165E1E6-6583-AE4F-9336-C15A8CF3272A}" srcId="{8F513212-D299-BA44-A714-9684A5E47D44}" destId="{DEA399B9-62E3-324D-80CA-AD761DD32896}" srcOrd="1" destOrd="0" parTransId="{F9619976-A07A-6D48-B71C-B3980AA99A24}" sibTransId="{FAA24189-6177-134D-AC5D-ECAD98BC8E7F}"/>
    <dgm:cxn modelId="{FCE36A58-76C6-8D40-8A1D-55AE12DD3878}" type="presOf" srcId="{1294EFDA-FBC7-AD4E-8D70-9536BA7668E1}" destId="{AA15AE2C-32F9-8F49-AA69-B8384EAF1FB2}" srcOrd="0" destOrd="0" presId="urn:microsoft.com/office/officeart/2005/8/layout/hList1"/>
    <dgm:cxn modelId="{E8C96167-CC9F-4F45-9BD9-8BA2BEF22C66}" srcId="{6C613F89-E2ED-9944-A555-EB7FCFDF4B8D}" destId="{2B00E2A2-4382-7D46-90DA-2F63192FD7A3}" srcOrd="0" destOrd="0" parTransId="{EC9E746F-8A48-6547-9A8B-E825D0F4DB5D}" sibTransId="{FDD76972-0698-814F-B914-0D5DCD134F3F}"/>
    <dgm:cxn modelId="{D3277A78-B09A-8948-B58D-FB4DB291EC1B}" srcId="{2B00E2A2-4382-7D46-90DA-2F63192FD7A3}" destId="{FD0F839A-1046-C644-A3EA-5018B2C97C4A}" srcOrd="1" destOrd="0" parTransId="{99DBF32C-91AF-6F47-9852-CA58B368468B}" sibTransId="{CB5F09A9-9306-464E-9DA3-4F2C37799311}"/>
    <dgm:cxn modelId="{AA13298C-C0C3-9643-A898-63F2372DCBDB}" srcId="{2B00E2A2-4382-7D46-90DA-2F63192FD7A3}" destId="{FB5ACD5B-A608-0A48-9B65-5AA75C18C475}" srcOrd="0" destOrd="0" parTransId="{310C14AC-9B17-164A-A40E-9A4E20CBB3AE}" sibTransId="{24292E0C-11DA-3047-8D61-B0D1920E69C9}"/>
    <dgm:cxn modelId="{BBD924D1-CF05-FF4A-BF46-759A344050A8}" srcId="{87B38501-BEC9-6B4D-B25D-0F745A519BB7}" destId="{F6365B72-21B9-A648-BD23-B31062E9BFCF}" srcOrd="0" destOrd="0" parTransId="{654A87B3-F560-9D48-ABB5-F344D9D2452F}" sibTransId="{0E448B46-B8B6-204A-A675-79C66FBF7901}"/>
    <dgm:cxn modelId="{A7F2B0BD-192C-304F-9502-A27332931DA7}" type="presOf" srcId="{F6365B72-21B9-A648-BD23-B31062E9BFCF}" destId="{CB59409A-DE5A-714D-9935-6D207B8F3E3E}" srcOrd="0" destOrd="0" presId="urn:microsoft.com/office/officeart/2005/8/layout/hList1"/>
    <dgm:cxn modelId="{0F99E884-6CA0-2347-8FE8-A9ECC5AAEFAC}" srcId="{6C613F89-E2ED-9944-A555-EB7FCFDF4B8D}" destId="{87B38501-BEC9-6B4D-B25D-0F745A519BB7}" srcOrd="2" destOrd="0" parTransId="{3B013053-F2B9-B642-AAE4-52B90A92917B}" sibTransId="{565FEA86-E306-E947-BD32-148157EB32CB}"/>
    <dgm:cxn modelId="{8C85D86B-277C-E94D-BA9A-1FBCCE7F4BB8}" type="presOf" srcId="{15C325BF-C6B2-684B-9E09-7B0D690AFA87}" destId="{97419817-612B-C143-988C-5AE480A9F726}" srcOrd="0" destOrd="2" presId="urn:microsoft.com/office/officeart/2005/8/layout/hList1"/>
    <dgm:cxn modelId="{9F62AE3B-61E1-5E43-9706-5E8E40D44706}" srcId="{8F513212-D299-BA44-A714-9684A5E47D44}" destId="{1294EFDA-FBC7-AD4E-8D70-9536BA7668E1}" srcOrd="0" destOrd="0" parTransId="{78F55E2B-1557-E346-8368-FE28C6A639B6}" sibTransId="{96F2A98C-D059-3C47-91F4-5590D745031A}"/>
    <dgm:cxn modelId="{C2C0565A-DB06-1B47-A8EF-3BA88C20D253}" type="presOf" srcId="{FD0F839A-1046-C644-A3EA-5018B2C97C4A}" destId="{97419817-612B-C143-988C-5AE480A9F726}" srcOrd="0" destOrd="1" presId="urn:microsoft.com/office/officeart/2005/8/layout/hList1"/>
    <dgm:cxn modelId="{5A39094A-DA74-2E4E-A53B-4D732CA4D385}" type="presOf" srcId="{6C613F89-E2ED-9944-A555-EB7FCFDF4B8D}" destId="{2D71C13A-62A5-BE4B-A904-A889AB8EE94D}" srcOrd="0" destOrd="0" presId="urn:microsoft.com/office/officeart/2005/8/layout/hList1"/>
    <dgm:cxn modelId="{36D5C4B6-4ABD-B34D-A65A-0447230C9222}" srcId="{6C613F89-E2ED-9944-A555-EB7FCFDF4B8D}" destId="{8F513212-D299-BA44-A714-9684A5E47D44}" srcOrd="1" destOrd="0" parTransId="{BCC1FF54-D2D5-8C4B-9FF4-E284ADACDFE7}" sibTransId="{3EF93561-F730-6244-B501-1F529A266F8F}"/>
    <dgm:cxn modelId="{64939D6F-1D76-954D-8F37-EE032D69B92F}" type="presParOf" srcId="{2D71C13A-62A5-BE4B-A904-A889AB8EE94D}" destId="{CD3AAF2F-736B-4A40-A47B-14623FABBBC0}" srcOrd="0" destOrd="0" presId="urn:microsoft.com/office/officeart/2005/8/layout/hList1"/>
    <dgm:cxn modelId="{2F846CE8-CFB7-DE4E-810B-2A28EE3844AB}" type="presParOf" srcId="{CD3AAF2F-736B-4A40-A47B-14623FABBBC0}" destId="{B4B79886-3623-AF41-9168-0E6635EEEA70}" srcOrd="0" destOrd="0" presId="urn:microsoft.com/office/officeart/2005/8/layout/hList1"/>
    <dgm:cxn modelId="{2F603B7E-7B5A-EC49-9324-3295C4F40192}" type="presParOf" srcId="{CD3AAF2F-736B-4A40-A47B-14623FABBBC0}" destId="{97419817-612B-C143-988C-5AE480A9F726}" srcOrd="1" destOrd="0" presId="urn:microsoft.com/office/officeart/2005/8/layout/hList1"/>
    <dgm:cxn modelId="{855BB890-93C5-3A49-9129-E131B7978E34}" type="presParOf" srcId="{2D71C13A-62A5-BE4B-A904-A889AB8EE94D}" destId="{83475DB5-FFD3-7B40-9FBC-BE4E1C0DA904}" srcOrd="1" destOrd="0" presId="urn:microsoft.com/office/officeart/2005/8/layout/hList1"/>
    <dgm:cxn modelId="{BF1AE5B6-8AC2-EF4A-A096-644979E40424}" type="presParOf" srcId="{2D71C13A-62A5-BE4B-A904-A889AB8EE94D}" destId="{E6F2F93E-DD70-004A-892B-6C88CE8E6110}" srcOrd="2" destOrd="0" presId="urn:microsoft.com/office/officeart/2005/8/layout/hList1"/>
    <dgm:cxn modelId="{4BE9DD7F-DAB5-B54C-9C43-7C7A759A7127}" type="presParOf" srcId="{E6F2F93E-DD70-004A-892B-6C88CE8E6110}" destId="{CA3671B0-56B3-5A47-B75A-90BDC6B5CC99}" srcOrd="0" destOrd="0" presId="urn:microsoft.com/office/officeart/2005/8/layout/hList1"/>
    <dgm:cxn modelId="{2DCB989A-1E9B-C24A-B27A-615755410781}" type="presParOf" srcId="{E6F2F93E-DD70-004A-892B-6C88CE8E6110}" destId="{AA15AE2C-32F9-8F49-AA69-B8384EAF1FB2}" srcOrd="1" destOrd="0" presId="urn:microsoft.com/office/officeart/2005/8/layout/hList1"/>
    <dgm:cxn modelId="{603376E2-39F0-B247-B170-6FBB0A6213A8}" type="presParOf" srcId="{2D71C13A-62A5-BE4B-A904-A889AB8EE94D}" destId="{CEA9376E-D0CB-D348-856C-2DEDEB3EC98D}" srcOrd="3" destOrd="0" presId="urn:microsoft.com/office/officeart/2005/8/layout/hList1"/>
    <dgm:cxn modelId="{CD4C5B33-6CB3-C14E-A5EB-9E81AB0990B5}" type="presParOf" srcId="{2D71C13A-62A5-BE4B-A904-A889AB8EE94D}" destId="{3A921FB0-384E-0544-8FF9-00FA44E9E192}" srcOrd="4" destOrd="0" presId="urn:microsoft.com/office/officeart/2005/8/layout/hList1"/>
    <dgm:cxn modelId="{D3BE3D38-3792-D24E-8C07-DC4C209EE3F5}" type="presParOf" srcId="{3A921FB0-384E-0544-8FF9-00FA44E9E192}" destId="{3CF040D0-D361-C94C-B07B-7ECDDFCF90B9}" srcOrd="0" destOrd="0" presId="urn:microsoft.com/office/officeart/2005/8/layout/hList1"/>
    <dgm:cxn modelId="{444A1202-C41A-6A42-BCD6-62748A936CCD}" type="presParOf" srcId="{3A921FB0-384E-0544-8FF9-00FA44E9E192}" destId="{CB59409A-DE5A-714D-9935-6D207B8F3E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DAD7C9-BE85-3A49-86B1-02A7CAA224C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49330-F557-AA4E-9A7B-73E757B29E95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National Health Insurance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C724C946-37C7-EF4B-962A-0BC7F440F1DA}" type="parTrans" cxnId="{A81AF824-D570-7943-9BCA-99D086D36CE0}">
      <dgm:prSet/>
      <dgm:spPr/>
      <dgm:t>
        <a:bodyPr/>
        <a:lstStyle/>
        <a:p>
          <a:endParaRPr lang="en-US"/>
        </a:p>
      </dgm:t>
    </dgm:pt>
    <dgm:pt modelId="{CD0576EC-0B6A-094F-8FED-57E3B54EE270}" type="sibTrans" cxnId="{A81AF824-D570-7943-9BCA-99D086D36CE0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78EE7E01-D802-B845-BAC8-01BBDD498300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Medicare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0458A6EE-691D-0B4F-B718-2CC1CD2536EB}" type="parTrans" cxnId="{24C53FB7-B7D0-6443-B869-D0E298B081F9}">
      <dgm:prSet/>
      <dgm:spPr/>
      <dgm:t>
        <a:bodyPr/>
        <a:lstStyle/>
        <a:p>
          <a:endParaRPr lang="en-US"/>
        </a:p>
      </dgm:t>
    </dgm:pt>
    <dgm:pt modelId="{B46A4052-BA20-574C-A66C-072E63765353}" type="sibTrans" cxnId="{24C53FB7-B7D0-6443-B869-D0E298B081F9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608971A2-E664-464E-BA9A-E7E3623D4F61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Single Payer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3743E602-00FD-3547-A963-340FD572BEBA}" type="parTrans" cxnId="{2C3388BE-28EE-9E4E-AFC8-483CC5688764}">
      <dgm:prSet/>
      <dgm:spPr/>
      <dgm:t>
        <a:bodyPr/>
        <a:lstStyle/>
        <a:p>
          <a:endParaRPr lang="en-US"/>
        </a:p>
      </dgm:t>
    </dgm:pt>
    <dgm:pt modelId="{28927D5F-74DC-8346-A689-88B3487759E6}" type="sibTrans" cxnId="{2C3388BE-28EE-9E4E-AFC8-483CC5688764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4414F631-4431-4747-A3C8-94E6659D06CB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HR 676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66086BD2-749E-D341-88B3-7C29FA173485}" type="parTrans" cxnId="{82FB075D-2254-5044-A63A-04E7F27CD03D}">
      <dgm:prSet/>
      <dgm:spPr/>
      <dgm:t>
        <a:bodyPr/>
        <a:lstStyle/>
        <a:p>
          <a:endParaRPr lang="en-US"/>
        </a:p>
      </dgm:t>
    </dgm:pt>
    <dgm:pt modelId="{F75C7563-9953-B741-9466-35A641D29FCE}" type="sibTrans" cxnId="{82FB075D-2254-5044-A63A-04E7F27CD03D}">
      <dgm:prSet/>
      <dgm:spPr/>
      <dgm:t>
        <a:bodyPr/>
        <a:lstStyle/>
        <a:p>
          <a:endParaRPr lang="en-US"/>
        </a:p>
      </dgm:t>
    </dgm:pt>
    <dgm:pt modelId="{BCF0FA4D-C974-1744-A259-3686685802E7}" type="pres">
      <dgm:prSet presAssocID="{20DAD7C9-BE85-3A49-86B1-02A7CAA224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B3B5F-E6C6-5343-A4FD-92BC2F973FCB}" type="pres">
      <dgm:prSet presAssocID="{03549330-F557-AA4E-9A7B-73E757B29E95}" presName="node" presStyleLbl="node1" presStyleIdx="0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8CDD-9A9E-F44E-83B9-8EF93B1DE165}" type="pres">
      <dgm:prSet presAssocID="{CD0576EC-0B6A-094F-8FED-57E3B54EE270}" presName="sibTrans" presStyleLbl="sibTrans2D1" presStyleIdx="0" presStyleCnt="3" custScaleX="230101" custLinFactNeighborX="-27626"/>
      <dgm:spPr/>
      <dgm:t>
        <a:bodyPr/>
        <a:lstStyle/>
        <a:p>
          <a:endParaRPr lang="en-US"/>
        </a:p>
      </dgm:t>
    </dgm:pt>
    <dgm:pt modelId="{8C6AAD52-94D9-CB49-BAB8-549AA17CC716}" type="pres">
      <dgm:prSet presAssocID="{CD0576EC-0B6A-094F-8FED-57E3B54EE27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CB5869E-13E8-AA42-8A62-032E4AF2EFFC}" type="pres">
      <dgm:prSet presAssocID="{78EE7E01-D802-B845-BAC8-01BBDD498300}" presName="node" presStyleLbl="node1" presStyleIdx="1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51819-DBE1-8C4B-AC1D-C7D71E2B8F00}" type="pres">
      <dgm:prSet presAssocID="{B46A4052-BA20-574C-A66C-072E63765353}" presName="sibTrans" presStyleLbl="sibTrans2D1" presStyleIdx="1" presStyleCnt="3" custScaleX="230101" custLinFactNeighborX="-27626"/>
      <dgm:spPr/>
      <dgm:t>
        <a:bodyPr/>
        <a:lstStyle/>
        <a:p>
          <a:endParaRPr lang="en-US"/>
        </a:p>
      </dgm:t>
    </dgm:pt>
    <dgm:pt modelId="{53A277DC-9A72-5D4C-BB6E-8D8F6277B5B5}" type="pres">
      <dgm:prSet presAssocID="{B46A4052-BA20-574C-A66C-072E6376535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BDE3CF-43AF-704B-A86A-C6770A1BF125}" type="pres">
      <dgm:prSet presAssocID="{608971A2-E664-464E-BA9A-E7E3623D4F61}" presName="node" presStyleLbl="node1" presStyleIdx="2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F8F8E-3CEB-6943-BFCE-5CF4A10654BE}" type="pres">
      <dgm:prSet presAssocID="{28927D5F-74DC-8346-A689-88B3487759E6}" presName="sibTrans" presStyleLbl="sibTrans2D1" presStyleIdx="2" presStyleCnt="3" custScaleX="230101" custLinFactNeighborX="-27626"/>
      <dgm:spPr/>
      <dgm:t>
        <a:bodyPr/>
        <a:lstStyle/>
        <a:p>
          <a:endParaRPr lang="en-US"/>
        </a:p>
      </dgm:t>
    </dgm:pt>
    <dgm:pt modelId="{559B4BFC-DFEB-6148-9FCB-9830D54C617A}" type="pres">
      <dgm:prSet presAssocID="{28927D5F-74DC-8346-A689-88B3487759E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BE2F959-99BD-8E4D-A2D2-F9185F79875A}" type="pres">
      <dgm:prSet presAssocID="{4414F631-4431-4747-A3C8-94E6659D06CB}" presName="node" presStyleLbl="node1" presStyleIdx="3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B075D-2254-5044-A63A-04E7F27CD03D}" srcId="{20DAD7C9-BE85-3A49-86B1-02A7CAA224C2}" destId="{4414F631-4431-4747-A3C8-94E6659D06CB}" srcOrd="3" destOrd="0" parTransId="{66086BD2-749E-D341-88B3-7C29FA173485}" sibTransId="{F75C7563-9953-B741-9466-35A641D29FCE}"/>
    <dgm:cxn modelId="{955DFACB-4D68-6F44-89E5-45C71C9CE41B}" type="presOf" srcId="{4414F631-4431-4747-A3C8-94E6659D06CB}" destId="{1BE2F959-99BD-8E4D-A2D2-F9185F79875A}" srcOrd="0" destOrd="0" presId="urn:microsoft.com/office/officeart/2005/8/layout/process1"/>
    <dgm:cxn modelId="{57343580-E01D-3947-A365-2F5D75C4E6B1}" type="presOf" srcId="{CD0576EC-0B6A-094F-8FED-57E3B54EE270}" destId="{44EB8CDD-9A9E-F44E-83B9-8EF93B1DE165}" srcOrd="0" destOrd="0" presId="urn:microsoft.com/office/officeart/2005/8/layout/process1"/>
    <dgm:cxn modelId="{D2B71693-96C3-DC4A-AFE5-1D1AACFA198C}" type="presOf" srcId="{28927D5F-74DC-8346-A689-88B3487759E6}" destId="{7E3F8F8E-3CEB-6943-BFCE-5CF4A10654BE}" srcOrd="0" destOrd="0" presId="urn:microsoft.com/office/officeart/2005/8/layout/process1"/>
    <dgm:cxn modelId="{A81AF824-D570-7943-9BCA-99D086D36CE0}" srcId="{20DAD7C9-BE85-3A49-86B1-02A7CAA224C2}" destId="{03549330-F557-AA4E-9A7B-73E757B29E95}" srcOrd="0" destOrd="0" parTransId="{C724C946-37C7-EF4B-962A-0BC7F440F1DA}" sibTransId="{CD0576EC-0B6A-094F-8FED-57E3B54EE270}"/>
    <dgm:cxn modelId="{7A4C4610-DC9A-9E4F-AD3D-DFDA3708CF20}" type="presOf" srcId="{28927D5F-74DC-8346-A689-88B3487759E6}" destId="{559B4BFC-DFEB-6148-9FCB-9830D54C617A}" srcOrd="1" destOrd="0" presId="urn:microsoft.com/office/officeart/2005/8/layout/process1"/>
    <dgm:cxn modelId="{D5A9EB66-900D-8A4C-9773-13AD46085234}" type="presOf" srcId="{B46A4052-BA20-574C-A66C-072E63765353}" destId="{CAA51819-DBE1-8C4B-AC1D-C7D71E2B8F00}" srcOrd="0" destOrd="0" presId="urn:microsoft.com/office/officeart/2005/8/layout/process1"/>
    <dgm:cxn modelId="{200039E2-2C1D-9847-944A-C7BCAE4A3962}" type="presOf" srcId="{78EE7E01-D802-B845-BAC8-01BBDD498300}" destId="{CCB5869E-13E8-AA42-8A62-032E4AF2EFFC}" srcOrd="0" destOrd="0" presId="urn:microsoft.com/office/officeart/2005/8/layout/process1"/>
    <dgm:cxn modelId="{B75E4FC7-04E3-C94B-B718-903BFAE963FC}" type="presOf" srcId="{B46A4052-BA20-574C-A66C-072E63765353}" destId="{53A277DC-9A72-5D4C-BB6E-8D8F6277B5B5}" srcOrd="1" destOrd="0" presId="urn:microsoft.com/office/officeart/2005/8/layout/process1"/>
    <dgm:cxn modelId="{2C3388BE-28EE-9E4E-AFC8-483CC5688764}" srcId="{20DAD7C9-BE85-3A49-86B1-02A7CAA224C2}" destId="{608971A2-E664-464E-BA9A-E7E3623D4F61}" srcOrd="2" destOrd="0" parTransId="{3743E602-00FD-3547-A963-340FD572BEBA}" sibTransId="{28927D5F-74DC-8346-A689-88B3487759E6}"/>
    <dgm:cxn modelId="{3FCE214D-BF27-314B-A921-BCAC129F1EE4}" type="presOf" srcId="{CD0576EC-0B6A-094F-8FED-57E3B54EE270}" destId="{8C6AAD52-94D9-CB49-BAB8-549AA17CC716}" srcOrd="1" destOrd="0" presId="urn:microsoft.com/office/officeart/2005/8/layout/process1"/>
    <dgm:cxn modelId="{8E10C3A0-CDDC-A040-B282-19C33CB94E8E}" type="presOf" srcId="{608971A2-E664-464E-BA9A-E7E3623D4F61}" destId="{7ABDE3CF-43AF-704B-A86A-C6770A1BF125}" srcOrd="0" destOrd="0" presId="urn:microsoft.com/office/officeart/2005/8/layout/process1"/>
    <dgm:cxn modelId="{A37C24E2-F11C-C746-A14A-2869B0287669}" type="presOf" srcId="{20DAD7C9-BE85-3A49-86B1-02A7CAA224C2}" destId="{BCF0FA4D-C974-1744-A259-3686685802E7}" srcOrd="0" destOrd="0" presId="urn:microsoft.com/office/officeart/2005/8/layout/process1"/>
    <dgm:cxn modelId="{6A003937-7387-524B-BA19-CE6966076638}" type="presOf" srcId="{03549330-F557-AA4E-9A7B-73E757B29E95}" destId="{548B3B5F-E6C6-5343-A4FD-92BC2F973FCB}" srcOrd="0" destOrd="0" presId="urn:microsoft.com/office/officeart/2005/8/layout/process1"/>
    <dgm:cxn modelId="{24C53FB7-B7D0-6443-B869-D0E298B081F9}" srcId="{20DAD7C9-BE85-3A49-86B1-02A7CAA224C2}" destId="{78EE7E01-D802-B845-BAC8-01BBDD498300}" srcOrd="1" destOrd="0" parTransId="{0458A6EE-691D-0B4F-B718-2CC1CD2536EB}" sibTransId="{B46A4052-BA20-574C-A66C-072E63765353}"/>
    <dgm:cxn modelId="{C514FD09-5F0B-9A42-AD50-BF85495C0D6D}" type="presParOf" srcId="{BCF0FA4D-C974-1744-A259-3686685802E7}" destId="{548B3B5F-E6C6-5343-A4FD-92BC2F973FCB}" srcOrd="0" destOrd="0" presId="urn:microsoft.com/office/officeart/2005/8/layout/process1"/>
    <dgm:cxn modelId="{36616739-B7D2-C845-83C5-1C2D390A5611}" type="presParOf" srcId="{BCF0FA4D-C974-1744-A259-3686685802E7}" destId="{44EB8CDD-9A9E-F44E-83B9-8EF93B1DE165}" srcOrd="1" destOrd="0" presId="urn:microsoft.com/office/officeart/2005/8/layout/process1"/>
    <dgm:cxn modelId="{2C8560AF-18D4-FF42-B2DE-0745ADA2CBEC}" type="presParOf" srcId="{44EB8CDD-9A9E-F44E-83B9-8EF93B1DE165}" destId="{8C6AAD52-94D9-CB49-BAB8-549AA17CC716}" srcOrd="0" destOrd="0" presId="urn:microsoft.com/office/officeart/2005/8/layout/process1"/>
    <dgm:cxn modelId="{5F0702B3-0600-8640-A164-B5C6D000C0A0}" type="presParOf" srcId="{BCF0FA4D-C974-1744-A259-3686685802E7}" destId="{CCB5869E-13E8-AA42-8A62-032E4AF2EFFC}" srcOrd="2" destOrd="0" presId="urn:microsoft.com/office/officeart/2005/8/layout/process1"/>
    <dgm:cxn modelId="{22E47D30-DE38-E647-BD2E-E318BB677E23}" type="presParOf" srcId="{BCF0FA4D-C974-1744-A259-3686685802E7}" destId="{CAA51819-DBE1-8C4B-AC1D-C7D71E2B8F00}" srcOrd="3" destOrd="0" presId="urn:microsoft.com/office/officeart/2005/8/layout/process1"/>
    <dgm:cxn modelId="{BF5C8815-8EF7-AD46-B65A-738FA20D6762}" type="presParOf" srcId="{CAA51819-DBE1-8C4B-AC1D-C7D71E2B8F00}" destId="{53A277DC-9A72-5D4C-BB6E-8D8F6277B5B5}" srcOrd="0" destOrd="0" presId="urn:microsoft.com/office/officeart/2005/8/layout/process1"/>
    <dgm:cxn modelId="{345FE666-3DA1-EE4F-A873-39BCCCDB3E32}" type="presParOf" srcId="{BCF0FA4D-C974-1744-A259-3686685802E7}" destId="{7ABDE3CF-43AF-704B-A86A-C6770A1BF125}" srcOrd="4" destOrd="0" presId="urn:microsoft.com/office/officeart/2005/8/layout/process1"/>
    <dgm:cxn modelId="{DC4C1F96-42F3-4944-B62C-A6905DC96681}" type="presParOf" srcId="{BCF0FA4D-C974-1744-A259-3686685802E7}" destId="{7E3F8F8E-3CEB-6943-BFCE-5CF4A10654BE}" srcOrd="5" destOrd="0" presId="urn:microsoft.com/office/officeart/2005/8/layout/process1"/>
    <dgm:cxn modelId="{B1EE45BD-6B05-FD4B-A511-C50883724BF0}" type="presParOf" srcId="{7E3F8F8E-3CEB-6943-BFCE-5CF4A10654BE}" destId="{559B4BFC-DFEB-6148-9FCB-9830D54C617A}" srcOrd="0" destOrd="0" presId="urn:microsoft.com/office/officeart/2005/8/layout/process1"/>
    <dgm:cxn modelId="{0E6C7155-3C0A-B143-B3E4-21CF54745E49}" type="presParOf" srcId="{BCF0FA4D-C974-1744-A259-3686685802E7}" destId="{1BE2F959-99BD-8E4D-A2D2-F9185F79875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DAD7C9-BE85-3A49-86B1-02A7CAA224C2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549330-F557-AA4E-9A7B-73E757B29E95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Employer mandate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C724C946-37C7-EF4B-962A-0BC7F440F1DA}" type="parTrans" cxnId="{A81AF824-D570-7943-9BCA-99D086D36CE0}">
      <dgm:prSet/>
      <dgm:spPr/>
      <dgm:t>
        <a:bodyPr/>
        <a:lstStyle/>
        <a:p>
          <a:endParaRPr lang="en-US"/>
        </a:p>
      </dgm:t>
    </dgm:pt>
    <dgm:pt modelId="{CD0576EC-0B6A-094F-8FED-57E3B54EE270}" type="sibTrans" cxnId="{A81AF824-D570-7943-9BCA-99D086D36CE0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78EE7E01-D802-B845-BAC8-01BBDD498300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Individual mandate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0458A6EE-691D-0B4F-B718-2CC1CD2536EB}" type="parTrans" cxnId="{24C53FB7-B7D0-6443-B869-D0E298B081F9}">
      <dgm:prSet/>
      <dgm:spPr/>
      <dgm:t>
        <a:bodyPr/>
        <a:lstStyle/>
        <a:p>
          <a:endParaRPr lang="en-US"/>
        </a:p>
      </dgm:t>
    </dgm:pt>
    <dgm:pt modelId="{B46A4052-BA20-574C-A66C-072E63765353}" type="sibTrans" cxnId="{24C53FB7-B7D0-6443-B869-D0E298B081F9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608971A2-E664-464E-BA9A-E7E3623D4F61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Individual mandate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3743E602-00FD-3547-A963-340FD572BEBA}" type="parTrans" cxnId="{2C3388BE-28EE-9E4E-AFC8-483CC5688764}">
      <dgm:prSet/>
      <dgm:spPr/>
      <dgm:t>
        <a:bodyPr/>
        <a:lstStyle/>
        <a:p>
          <a:endParaRPr lang="en-US"/>
        </a:p>
      </dgm:t>
    </dgm:pt>
    <dgm:pt modelId="{28927D5F-74DC-8346-A689-88B3487759E6}" type="sibTrans" cxnId="{2C3388BE-28EE-9E4E-AFC8-483CC5688764}">
      <dgm:prSet custT="1"/>
      <dgm:spPr>
        <a:ln>
          <a:solidFill>
            <a:srgbClr val="003300"/>
          </a:solidFill>
        </a:ln>
      </dgm:spPr>
      <dgm:t>
        <a:bodyPr/>
        <a:lstStyle/>
        <a:p>
          <a:endParaRPr lang="en-US" sz="2000"/>
        </a:p>
      </dgm:t>
    </dgm:pt>
    <dgm:pt modelId="{4414F631-4431-4747-A3C8-94E6659D06CB}">
      <dgm:prSet phldrT="[Text]" custT="1"/>
      <dgm:spPr>
        <a:solidFill>
          <a:schemeClr val="accent1">
            <a:lumMod val="5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en-US" sz="2000" dirty="0" smtClean="0">
              <a:latin typeface="Franklin Gothic Book"/>
              <a:cs typeface="Franklin Gothic Book"/>
            </a:rPr>
            <a:t>Affordable Care Act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66086BD2-749E-D341-88B3-7C29FA173485}" type="parTrans" cxnId="{82FB075D-2254-5044-A63A-04E7F27CD03D}">
      <dgm:prSet/>
      <dgm:spPr/>
      <dgm:t>
        <a:bodyPr/>
        <a:lstStyle/>
        <a:p>
          <a:endParaRPr lang="en-US"/>
        </a:p>
      </dgm:t>
    </dgm:pt>
    <dgm:pt modelId="{F75C7563-9953-B741-9466-35A641D29FCE}" type="sibTrans" cxnId="{82FB075D-2254-5044-A63A-04E7F27CD03D}">
      <dgm:prSet/>
      <dgm:spPr/>
      <dgm:t>
        <a:bodyPr/>
        <a:lstStyle/>
        <a:p>
          <a:endParaRPr lang="en-US"/>
        </a:p>
      </dgm:t>
    </dgm:pt>
    <dgm:pt modelId="{BCF0FA4D-C974-1744-A259-3686685802E7}" type="pres">
      <dgm:prSet presAssocID="{20DAD7C9-BE85-3A49-86B1-02A7CAA224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8B3B5F-E6C6-5343-A4FD-92BC2F973FCB}" type="pres">
      <dgm:prSet presAssocID="{03549330-F557-AA4E-9A7B-73E757B29E95}" presName="node" presStyleLbl="node1" presStyleIdx="0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B8CDD-9A9E-F44E-83B9-8EF93B1DE165}" type="pres">
      <dgm:prSet presAssocID="{CD0576EC-0B6A-094F-8FED-57E3B54EE270}" presName="sibTrans" presStyleLbl="sibTrans2D1" presStyleIdx="0" presStyleCnt="3" custScaleX="230101" custLinFactNeighborX="-27626"/>
      <dgm:spPr/>
      <dgm:t>
        <a:bodyPr/>
        <a:lstStyle/>
        <a:p>
          <a:endParaRPr lang="en-US"/>
        </a:p>
      </dgm:t>
    </dgm:pt>
    <dgm:pt modelId="{8C6AAD52-94D9-CB49-BAB8-549AA17CC716}" type="pres">
      <dgm:prSet presAssocID="{CD0576EC-0B6A-094F-8FED-57E3B54EE27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CCB5869E-13E8-AA42-8A62-032E4AF2EFFC}" type="pres">
      <dgm:prSet presAssocID="{78EE7E01-D802-B845-BAC8-01BBDD498300}" presName="node" presStyleLbl="node1" presStyleIdx="1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A51819-DBE1-8C4B-AC1D-C7D71E2B8F00}" type="pres">
      <dgm:prSet presAssocID="{B46A4052-BA20-574C-A66C-072E63765353}" presName="sibTrans" presStyleLbl="sibTrans2D1" presStyleIdx="1" presStyleCnt="3" custScaleX="230101" custLinFactNeighborX="-27626"/>
      <dgm:spPr/>
      <dgm:t>
        <a:bodyPr/>
        <a:lstStyle/>
        <a:p>
          <a:endParaRPr lang="en-US"/>
        </a:p>
      </dgm:t>
    </dgm:pt>
    <dgm:pt modelId="{53A277DC-9A72-5D4C-BB6E-8D8F6277B5B5}" type="pres">
      <dgm:prSet presAssocID="{B46A4052-BA20-574C-A66C-072E6376535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ABDE3CF-43AF-704B-A86A-C6770A1BF125}" type="pres">
      <dgm:prSet presAssocID="{608971A2-E664-464E-BA9A-E7E3623D4F61}" presName="node" presStyleLbl="node1" presStyleIdx="2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3F8F8E-3CEB-6943-BFCE-5CF4A10654BE}" type="pres">
      <dgm:prSet presAssocID="{28927D5F-74DC-8346-A689-88B3487759E6}" presName="sibTrans" presStyleLbl="sibTrans2D1" presStyleIdx="2" presStyleCnt="3" custScaleX="230101" custLinFactNeighborX="-27626"/>
      <dgm:spPr/>
      <dgm:t>
        <a:bodyPr/>
        <a:lstStyle/>
        <a:p>
          <a:endParaRPr lang="en-US"/>
        </a:p>
      </dgm:t>
    </dgm:pt>
    <dgm:pt modelId="{559B4BFC-DFEB-6148-9FCB-9830D54C617A}" type="pres">
      <dgm:prSet presAssocID="{28927D5F-74DC-8346-A689-88B3487759E6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BE2F959-99BD-8E4D-A2D2-F9185F79875A}" type="pres">
      <dgm:prSet presAssocID="{4414F631-4431-4747-A3C8-94E6659D06CB}" presName="node" presStyleLbl="node1" presStyleIdx="3" presStyleCnt="4" custScaleX="177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B075D-2254-5044-A63A-04E7F27CD03D}" srcId="{20DAD7C9-BE85-3A49-86B1-02A7CAA224C2}" destId="{4414F631-4431-4747-A3C8-94E6659D06CB}" srcOrd="3" destOrd="0" parTransId="{66086BD2-749E-D341-88B3-7C29FA173485}" sibTransId="{F75C7563-9953-B741-9466-35A641D29FCE}"/>
    <dgm:cxn modelId="{93BCC125-1CD4-A14C-88D0-92F845417EED}" type="presOf" srcId="{4414F631-4431-4747-A3C8-94E6659D06CB}" destId="{1BE2F959-99BD-8E4D-A2D2-F9185F79875A}" srcOrd="0" destOrd="0" presId="urn:microsoft.com/office/officeart/2005/8/layout/process1"/>
    <dgm:cxn modelId="{78F88DD1-D6CE-584C-8920-997FDCC4C876}" type="presOf" srcId="{03549330-F557-AA4E-9A7B-73E757B29E95}" destId="{548B3B5F-E6C6-5343-A4FD-92BC2F973FCB}" srcOrd="0" destOrd="0" presId="urn:microsoft.com/office/officeart/2005/8/layout/process1"/>
    <dgm:cxn modelId="{0CC92AA8-F2B7-F644-AF3B-11D80166FDFF}" type="presOf" srcId="{28927D5F-74DC-8346-A689-88B3487759E6}" destId="{559B4BFC-DFEB-6148-9FCB-9830D54C617A}" srcOrd="1" destOrd="0" presId="urn:microsoft.com/office/officeart/2005/8/layout/process1"/>
    <dgm:cxn modelId="{8F70D2E8-46CC-1140-9719-3D67790B79E3}" type="presOf" srcId="{CD0576EC-0B6A-094F-8FED-57E3B54EE270}" destId="{44EB8CDD-9A9E-F44E-83B9-8EF93B1DE165}" srcOrd="0" destOrd="0" presId="urn:microsoft.com/office/officeart/2005/8/layout/process1"/>
    <dgm:cxn modelId="{A81AF824-D570-7943-9BCA-99D086D36CE0}" srcId="{20DAD7C9-BE85-3A49-86B1-02A7CAA224C2}" destId="{03549330-F557-AA4E-9A7B-73E757B29E95}" srcOrd="0" destOrd="0" parTransId="{C724C946-37C7-EF4B-962A-0BC7F440F1DA}" sibTransId="{CD0576EC-0B6A-094F-8FED-57E3B54EE270}"/>
    <dgm:cxn modelId="{13A13F54-6936-8A4F-BDBD-A09C93D04559}" type="presOf" srcId="{28927D5F-74DC-8346-A689-88B3487759E6}" destId="{7E3F8F8E-3CEB-6943-BFCE-5CF4A10654BE}" srcOrd="0" destOrd="0" presId="urn:microsoft.com/office/officeart/2005/8/layout/process1"/>
    <dgm:cxn modelId="{69D6175F-AB72-0D4C-B0B5-2EE31A5CA63D}" type="presOf" srcId="{608971A2-E664-464E-BA9A-E7E3623D4F61}" destId="{7ABDE3CF-43AF-704B-A86A-C6770A1BF125}" srcOrd="0" destOrd="0" presId="urn:microsoft.com/office/officeart/2005/8/layout/process1"/>
    <dgm:cxn modelId="{DBED0A1E-72D9-7C46-B739-7A2B48CA3B6F}" type="presOf" srcId="{78EE7E01-D802-B845-BAC8-01BBDD498300}" destId="{CCB5869E-13E8-AA42-8A62-032E4AF2EFFC}" srcOrd="0" destOrd="0" presId="urn:microsoft.com/office/officeart/2005/8/layout/process1"/>
    <dgm:cxn modelId="{E20BB833-E589-CA4C-98E0-F1E6C1941DC4}" type="presOf" srcId="{B46A4052-BA20-574C-A66C-072E63765353}" destId="{53A277DC-9A72-5D4C-BB6E-8D8F6277B5B5}" srcOrd="1" destOrd="0" presId="urn:microsoft.com/office/officeart/2005/8/layout/process1"/>
    <dgm:cxn modelId="{2C3388BE-28EE-9E4E-AFC8-483CC5688764}" srcId="{20DAD7C9-BE85-3A49-86B1-02A7CAA224C2}" destId="{608971A2-E664-464E-BA9A-E7E3623D4F61}" srcOrd="2" destOrd="0" parTransId="{3743E602-00FD-3547-A963-340FD572BEBA}" sibTransId="{28927D5F-74DC-8346-A689-88B3487759E6}"/>
    <dgm:cxn modelId="{3D4C328D-43A4-594B-A9BC-97BE4F1A5A05}" type="presOf" srcId="{CD0576EC-0B6A-094F-8FED-57E3B54EE270}" destId="{8C6AAD52-94D9-CB49-BAB8-549AA17CC716}" srcOrd="1" destOrd="0" presId="urn:microsoft.com/office/officeart/2005/8/layout/process1"/>
    <dgm:cxn modelId="{354018F8-01D4-3144-AEA4-69A924CDF198}" type="presOf" srcId="{20DAD7C9-BE85-3A49-86B1-02A7CAA224C2}" destId="{BCF0FA4D-C974-1744-A259-3686685802E7}" srcOrd="0" destOrd="0" presId="urn:microsoft.com/office/officeart/2005/8/layout/process1"/>
    <dgm:cxn modelId="{24C53FB7-B7D0-6443-B869-D0E298B081F9}" srcId="{20DAD7C9-BE85-3A49-86B1-02A7CAA224C2}" destId="{78EE7E01-D802-B845-BAC8-01BBDD498300}" srcOrd="1" destOrd="0" parTransId="{0458A6EE-691D-0B4F-B718-2CC1CD2536EB}" sibTransId="{B46A4052-BA20-574C-A66C-072E63765353}"/>
    <dgm:cxn modelId="{83D79E49-B1D8-B445-B916-38BB9F514D63}" type="presOf" srcId="{B46A4052-BA20-574C-A66C-072E63765353}" destId="{CAA51819-DBE1-8C4B-AC1D-C7D71E2B8F00}" srcOrd="0" destOrd="0" presId="urn:microsoft.com/office/officeart/2005/8/layout/process1"/>
    <dgm:cxn modelId="{6BF0834E-5DFD-B74A-9DA4-E89428740444}" type="presParOf" srcId="{BCF0FA4D-C974-1744-A259-3686685802E7}" destId="{548B3B5F-E6C6-5343-A4FD-92BC2F973FCB}" srcOrd="0" destOrd="0" presId="urn:microsoft.com/office/officeart/2005/8/layout/process1"/>
    <dgm:cxn modelId="{E1557E1D-171D-CA4F-B81B-1F9D187AFF21}" type="presParOf" srcId="{BCF0FA4D-C974-1744-A259-3686685802E7}" destId="{44EB8CDD-9A9E-F44E-83B9-8EF93B1DE165}" srcOrd="1" destOrd="0" presId="urn:microsoft.com/office/officeart/2005/8/layout/process1"/>
    <dgm:cxn modelId="{194F58E4-1AD7-8345-BB98-95730825C665}" type="presParOf" srcId="{44EB8CDD-9A9E-F44E-83B9-8EF93B1DE165}" destId="{8C6AAD52-94D9-CB49-BAB8-549AA17CC716}" srcOrd="0" destOrd="0" presId="urn:microsoft.com/office/officeart/2005/8/layout/process1"/>
    <dgm:cxn modelId="{704099D2-1D6C-9647-B20B-7C082C4982B2}" type="presParOf" srcId="{BCF0FA4D-C974-1744-A259-3686685802E7}" destId="{CCB5869E-13E8-AA42-8A62-032E4AF2EFFC}" srcOrd="2" destOrd="0" presId="urn:microsoft.com/office/officeart/2005/8/layout/process1"/>
    <dgm:cxn modelId="{5EA69518-2A1A-0944-8C9D-FDC04C3FA1B2}" type="presParOf" srcId="{BCF0FA4D-C974-1744-A259-3686685802E7}" destId="{CAA51819-DBE1-8C4B-AC1D-C7D71E2B8F00}" srcOrd="3" destOrd="0" presId="urn:microsoft.com/office/officeart/2005/8/layout/process1"/>
    <dgm:cxn modelId="{2C6F401D-2CE8-4A47-90BF-9DDEABF864A6}" type="presParOf" srcId="{CAA51819-DBE1-8C4B-AC1D-C7D71E2B8F00}" destId="{53A277DC-9A72-5D4C-BB6E-8D8F6277B5B5}" srcOrd="0" destOrd="0" presId="urn:microsoft.com/office/officeart/2005/8/layout/process1"/>
    <dgm:cxn modelId="{DD259568-6CAE-1140-8741-2AC110D9D049}" type="presParOf" srcId="{BCF0FA4D-C974-1744-A259-3686685802E7}" destId="{7ABDE3CF-43AF-704B-A86A-C6770A1BF125}" srcOrd="4" destOrd="0" presId="urn:microsoft.com/office/officeart/2005/8/layout/process1"/>
    <dgm:cxn modelId="{CF946C09-4A8F-6344-968A-8C66AEDBFA5D}" type="presParOf" srcId="{BCF0FA4D-C974-1744-A259-3686685802E7}" destId="{7E3F8F8E-3CEB-6943-BFCE-5CF4A10654BE}" srcOrd="5" destOrd="0" presId="urn:microsoft.com/office/officeart/2005/8/layout/process1"/>
    <dgm:cxn modelId="{1495A4F2-033F-7342-8D3D-EAB3A73C1902}" type="presParOf" srcId="{7E3F8F8E-3CEB-6943-BFCE-5CF4A10654BE}" destId="{559B4BFC-DFEB-6148-9FCB-9830D54C617A}" srcOrd="0" destOrd="0" presId="urn:microsoft.com/office/officeart/2005/8/layout/process1"/>
    <dgm:cxn modelId="{B9E61C01-7BE8-FA45-BC37-619F6244818C}" type="presParOf" srcId="{BCF0FA4D-C974-1744-A259-3686685802E7}" destId="{1BE2F959-99BD-8E4D-A2D2-F9185F79875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030A37-4D81-4699-8A8C-8F89006ED5AC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1AAE1A-6581-4E47-A3F6-DD072CD69462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 rIns="91440"/>
        <a:lstStyle/>
        <a:p>
          <a:pPr rtl="0"/>
          <a:r>
            <a:rPr lang="en-US" sz="2400" dirty="0" smtClean="0">
              <a:solidFill>
                <a:schemeClr val="bg1"/>
              </a:solidFill>
              <a:latin typeface="Franklin Gothic Book"/>
              <a:cs typeface="Franklin Gothic Book"/>
            </a:rPr>
            <a:t>Hospitals remain privately owned.</a:t>
          </a:r>
          <a:endParaRPr lang="en-US" sz="2400" dirty="0">
            <a:solidFill>
              <a:schemeClr val="bg1"/>
            </a:solidFill>
            <a:latin typeface="Franklin Gothic Book"/>
            <a:cs typeface="Franklin Gothic Book"/>
          </a:endParaRPr>
        </a:p>
      </dgm:t>
    </dgm:pt>
    <dgm:pt modelId="{0137BDA3-373A-4F90-AD83-01447C480E43}" type="parTrans" cxnId="{6D4C1503-953C-4959-92E9-F1CB23DFE8DC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F31DF35B-C63B-4A82-98B9-7E81702100B7}" type="sibTrans" cxnId="{6D4C1503-953C-4959-92E9-F1CB23DFE8DC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16A14D71-3B2E-494F-8AAB-FA37C6E022B2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 rIns="91440"/>
        <a:lstStyle/>
        <a:p>
          <a:pPr rtl="0"/>
          <a:r>
            <a:rPr lang="en-US" sz="2400" dirty="0" smtClean="0">
              <a:solidFill>
                <a:schemeClr val="bg1"/>
              </a:solidFill>
              <a:latin typeface="Franklin Gothic Book"/>
              <a:cs typeface="Franklin Gothic Book"/>
            </a:rPr>
            <a:t>Capital purchases/expansion budgeted separately based on health planning goals.</a:t>
          </a:r>
          <a:endParaRPr lang="en-US" sz="2400" dirty="0">
            <a:solidFill>
              <a:schemeClr val="bg1"/>
            </a:solidFill>
            <a:latin typeface="Franklin Gothic Book"/>
            <a:cs typeface="Franklin Gothic Book"/>
          </a:endParaRPr>
        </a:p>
      </dgm:t>
    </dgm:pt>
    <dgm:pt modelId="{1A58AD2A-A987-4917-BA68-0ED9AF78DC53}" type="parTrans" cxnId="{96F8D139-19E2-4430-BBB0-58C36E4F1290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523E45B6-E3D5-4AB2-B4E3-ECAE98C0C1AD}" type="sibTrans" cxnId="{96F8D139-19E2-4430-BBB0-58C36E4F1290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FA488775-F876-4A04-B5AA-0C17F7C39BC0}">
      <dgm:prSet custT="1"/>
      <dgm:spPr>
        <a:solidFill>
          <a:schemeClr val="accent1">
            <a:lumMod val="50000"/>
          </a:schemeClr>
        </a:solidFill>
        <a:ln>
          <a:solidFill>
            <a:schemeClr val="tx1"/>
          </a:solidFill>
        </a:ln>
      </dgm:spPr>
      <dgm:t>
        <a:bodyPr rIns="91440"/>
        <a:lstStyle/>
        <a:p>
          <a:pPr rtl="0"/>
          <a:r>
            <a:rPr lang="en-US" sz="2400" dirty="0" smtClean="0">
              <a:solidFill>
                <a:schemeClr val="bg1"/>
              </a:solidFill>
              <a:latin typeface="Franklin Gothic Book"/>
              <a:cs typeface="Franklin Gothic Book"/>
            </a:rPr>
            <a:t>Negotiated global budget for operating costs. Operating funds cannot be diverted to capital.</a:t>
          </a:r>
          <a:endParaRPr lang="en-US" sz="2400" dirty="0">
            <a:solidFill>
              <a:schemeClr val="bg1"/>
            </a:solidFill>
            <a:latin typeface="Franklin Gothic Book"/>
            <a:cs typeface="Franklin Gothic Book"/>
          </a:endParaRPr>
        </a:p>
      </dgm:t>
    </dgm:pt>
    <dgm:pt modelId="{04D66CAD-3408-4961-8749-8EEFF3BAEC0B}" type="parTrans" cxnId="{9B28B162-D151-41E1-BF70-C345FF313D1F}">
      <dgm:prSet/>
      <dgm:spPr/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0A044882-EDF1-426D-9C73-78B7E2340DC0}" type="sibTrans" cxnId="{9B28B162-D151-41E1-BF70-C345FF313D1F}">
      <dgm:prSet custT="1"/>
      <dgm:spPr>
        <a:solidFill>
          <a:schemeClr val="accent1">
            <a:tint val="40000"/>
            <a:hueOff val="0"/>
            <a:satOff val="0"/>
            <a:lumOff val="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 sz="2400">
            <a:latin typeface="Franklin Gothic Medium" pitchFamily="34" charset="0"/>
          </a:endParaRPr>
        </a:p>
      </dgm:t>
    </dgm:pt>
    <dgm:pt modelId="{FE6297E3-2555-4F8B-BBF1-55A9BA504A17}" type="pres">
      <dgm:prSet presAssocID="{26030A37-4D81-4699-8A8C-8F89006ED5A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53F0FC-03E8-45F5-B6EF-2DCF7EFEFFA2}" type="pres">
      <dgm:prSet presAssocID="{26030A37-4D81-4699-8A8C-8F89006ED5AC}" presName="dummyMaxCanvas" presStyleCnt="0">
        <dgm:presLayoutVars/>
      </dgm:prSet>
      <dgm:spPr/>
    </dgm:pt>
    <dgm:pt modelId="{CC692FEE-814F-4B44-8887-15F05353284F}" type="pres">
      <dgm:prSet presAssocID="{26030A37-4D81-4699-8A8C-8F89006ED5A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FA576-037D-414A-8F6D-2C66E2A04F41}" type="pres">
      <dgm:prSet presAssocID="{26030A37-4D81-4699-8A8C-8F89006ED5A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82606-6A7D-4754-8A52-0CC72205FAC0}" type="pres">
      <dgm:prSet presAssocID="{26030A37-4D81-4699-8A8C-8F89006ED5A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9C22-BF94-4969-92B4-96D7B7938DD1}" type="pres">
      <dgm:prSet presAssocID="{26030A37-4D81-4699-8A8C-8F89006ED5A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59A00-6D4F-4E87-B4B2-56CE543F4270}" type="pres">
      <dgm:prSet presAssocID="{26030A37-4D81-4699-8A8C-8F89006ED5A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B990F-D045-4585-BBF7-2E018D26CC9A}" type="pres">
      <dgm:prSet presAssocID="{26030A37-4D81-4699-8A8C-8F89006ED5A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DA419D-ECA0-4D0F-8C0B-165641B820F4}" type="pres">
      <dgm:prSet presAssocID="{26030A37-4D81-4699-8A8C-8F89006ED5A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DA341-D9A7-4D41-9217-E328FC96D31D}" type="pres">
      <dgm:prSet presAssocID="{26030A37-4D81-4699-8A8C-8F89006ED5A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59A624-7276-864B-981B-73941F406E3E}" type="presOf" srcId="{FA488775-F876-4A04-B5AA-0C17F7C39BC0}" destId="{CAFFA576-037D-414A-8F6D-2C66E2A04F41}" srcOrd="0" destOrd="0" presId="urn:microsoft.com/office/officeart/2005/8/layout/vProcess5"/>
    <dgm:cxn modelId="{F1CF292C-DF4B-CB40-A3A0-9429320EFF6C}" type="presOf" srcId="{F31DF35B-C63B-4A82-98B9-7E81702100B7}" destId="{8FAD9C22-BF94-4969-92B4-96D7B7938DD1}" srcOrd="0" destOrd="0" presId="urn:microsoft.com/office/officeart/2005/8/layout/vProcess5"/>
    <dgm:cxn modelId="{6D4C1503-953C-4959-92E9-F1CB23DFE8DC}" srcId="{26030A37-4D81-4699-8A8C-8F89006ED5AC}" destId="{BB1AAE1A-6581-4E47-A3F6-DD072CD69462}" srcOrd="0" destOrd="0" parTransId="{0137BDA3-373A-4F90-AD83-01447C480E43}" sibTransId="{F31DF35B-C63B-4A82-98B9-7E81702100B7}"/>
    <dgm:cxn modelId="{1DF696C8-F6AE-0940-851A-692BFC75B2EB}" type="presOf" srcId="{FA488775-F876-4A04-B5AA-0C17F7C39BC0}" destId="{F4DA419D-ECA0-4D0F-8C0B-165641B820F4}" srcOrd="1" destOrd="0" presId="urn:microsoft.com/office/officeart/2005/8/layout/vProcess5"/>
    <dgm:cxn modelId="{96F8D139-19E2-4430-BBB0-58C36E4F1290}" srcId="{26030A37-4D81-4699-8A8C-8F89006ED5AC}" destId="{16A14D71-3B2E-494F-8AAB-FA37C6E022B2}" srcOrd="2" destOrd="0" parTransId="{1A58AD2A-A987-4917-BA68-0ED9AF78DC53}" sibTransId="{523E45B6-E3D5-4AB2-B4E3-ECAE98C0C1AD}"/>
    <dgm:cxn modelId="{5388FD40-A03A-414A-90DE-C316A5970BBE}" type="presOf" srcId="{BB1AAE1A-6581-4E47-A3F6-DD072CD69462}" destId="{CC692FEE-814F-4B44-8887-15F05353284F}" srcOrd="0" destOrd="0" presId="urn:microsoft.com/office/officeart/2005/8/layout/vProcess5"/>
    <dgm:cxn modelId="{856FE0AD-F53F-264E-897F-DC413121953C}" type="presOf" srcId="{26030A37-4D81-4699-8A8C-8F89006ED5AC}" destId="{FE6297E3-2555-4F8B-BBF1-55A9BA504A17}" srcOrd="0" destOrd="0" presId="urn:microsoft.com/office/officeart/2005/8/layout/vProcess5"/>
    <dgm:cxn modelId="{49E5F75B-0837-ED4B-8E92-CA70020AAFF6}" type="presOf" srcId="{16A14D71-3B2E-494F-8AAB-FA37C6E022B2}" destId="{AC482606-6A7D-4754-8A52-0CC72205FAC0}" srcOrd="0" destOrd="0" presId="urn:microsoft.com/office/officeart/2005/8/layout/vProcess5"/>
    <dgm:cxn modelId="{22F340CE-0F39-8445-8FE7-FC0F5E1535F9}" type="presOf" srcId="{16A14D71-3B2E-494F-8AAB-FA37C6E022B2}" destId="{A90DA341-D9A7-4D41-9217-E328FC96D31D}" srcOrd="1" destOrd="0" presId="urn:microsoft.com/office/officeart/2005/8/layout/vProcess5"/>
    <dgm:cxn modelId="{D0E2114A-58BD-6649-9B00-21A3F0C6DD9F}" type="presOf" srcId="{BB1AAE1A-6581-4E47-A3F6-DD072CD69462}" destId="{B91B990F-D045-4585-BBF7-2E018D26CC9A}" srcOrd="1" destOrd="0" presId="urn:microsoft.com/office/officeart/2005/8/layout/vProcess5"/>
    <dgm:cxn modelId="{4D920BC9-116A-DE42-A3A9-FCE3A6AE63AD}" type="presOf" srcId="{0A044882-EDF1-426D-9C73-78B7E2340DC0}" destId="{35F59A00-6D4F-4E87-B4B2-56CE543F4270}" srcOrd="0" destOrd="0" presId="urn:microsoft.com/office/officeart/2005/8/layout/vProcess5"/>
    <dgm:cxn modelId="{9B28B162-D151-41E1-BF70-C345FF313D1F}" srcId="{26030A37-4D81-4699-8A8C-8F89006ED5AC}" destId="{FA488775-F876-4A04-B5AA-0C17F7C39BC0}" srcOrd="1" destOrd="0" parTransId="{04D66CAD-3408-4961-8749-8EEFF3BAEC0B}" sibTransId="{0A044882-EDF1-426D-9C73-78B7E2340DC0}"/>
    <dgm:cxn modelId="{0241E586-0A42-2F42-91D5-BFDD11DC090E}" type="presParOf" srcId="{FE6297E3-2555-4F8B-BBF1-55A9BA504A17}" destId="{C553F0FC-03E8-45F5-B6EF-2DCF7EFEFFA2}" srcOrd="0" destOrd="0" presId="urn:microsoft.com/office/officeart/2005/8/layout/vProcess5"/>
    <dgm:cxn modelId="{353390F9-29E0-AB4A-82EF-3296CDB1C542}" type="presParOf" srcId="{FE6297E3-2555-4F8B-BBF1-55A9BA504A17}" destId="{CC692FEE-814F-4B44-8887-15F05353284F}" srcOrd="1" destOrd="0" presId="urn:microsoft.com/office/officeart/2005/8/layout/vProcess5"/>
    <dgm:cxn modelId="{B5BDD249-C6EB-0D44-9E12-F9452D4C504F}" type="presParOf" srcId="{FE6297E3-2555-4F8B-BBF1-55A9BA504A17}" destId="{CAFFA576-037D-414A-8F6D-2C66E2A04F41}" srcOrd="2" destOrd="0" presId="urn:microsoft.com/office/officeart/2005/8/layout/vProcess5"/>
    <dgm:cxn modelId="{654EFCE3-C029-524B-B351-E6615B61ACDF}" type="presParOf" srcId="{FE6297E3-2555-4F8B-BBF1-55A9BA504A17}" destId="{AC482606-6A7D-4754-8A52-0CC72205FAC0}" srcOrd="3" destOrd="0" presId="urn:microsoft.com/office/officeart/2005/8/layout/vProcess5"/>
    <dgm:cxn modelId="{7CA3527A-9365-6643-A350-C60985332C99}" type="presParOf" srcId="{FE6297E3-2555-4F8B-BBF1-55A9BA504A17}" destId="{8FAD9C22-BF94-4969-92B4-96D7B7938DD1}" srcOrd="4" destOrd="0" presId="urn:microsoft.com/office/officeart/2005/8/layout/vProcess5"/>
    <dgm:cxn modelId="{998CDE7F-E525-B84B-94A2-218B4EEDCB67}" type="presParOf" srcId="{FE6297E3-2555-4F8B-BBF1-55A9BA504A17}" destId="{35F59A00-6D4F-4E87-B4B2-56CE543F4270}" srcOrd="5" destOrd="0" presId="urn:microsoft.com/office/officeart/2005/8/layout/vProcess5"/>
    <dgm:cxn modelId="{B822C910-6FBA-9B4C-A63F-DF1A6CA1D19D}" type="presParOf" srcId="{FE6297E3-2555-4F8B-BBF1-55A9BA504A17}" destId="{B91B990F-D045-4585-BBF7-2E018D26CC9A}" srcOrd="6" destOrd="0" presId="urn:microsoft.com/office/officeart/2005/8/layout/vProcess5"/>
    <dgm:cxn modelId="{F24D1027-977E-FD4B-ABBB-E1A5B3B8CCB6}" type="presParOf" srcId="{FE6297E3-2555-4F8B-BBF1-55A9BA504A17}" destId="{F4DA419D-ECA0-4D0F-8C0B-165641B820F4}" srcOrd="7" destOrd="0" presId="urn:microsoft.com/office/officeart/2005/8/layout/vProcess5"/>
    <dgm:cxn modelId="{AA1FA1B9-2AE1-C341-AD03-714FF57A2160}" type="presParOf" srcId="{FE6297E3-2555-4F8B-BBF1-55A9BA504A17}" destId="{A90DA341-D9A7-4D41-9217-E328FC96D31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A6F838-9DB3-4893-B142-862026BE05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E45F1-87FD-4E68-BC83-6D4E68BB5152}">
      <dgm:prSet phldrT="[Text]" custT="1"/>
      <dgm:spPr>
        <a:solidFill>
          <a:srgbClr val="005148"/>
        </a:solidFill>
        <a:ln w="12700">
          <a:solidFill>
            <a:srgbClr val="0033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Capitation for Institutions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With Salaried Docs</a:t>
          </a:r>
          <a:endParaRPr lang="en-US" sz="2000" dirty="0">
            <a:latin typeface="Franklin Gothic Medium" pitchFamily="34" charset="0"/>
          </a:endParaRPr>
        </a:p>
      </dgm:t>
    </dgm:pt>
    <dgm:pt modelId="{CE6A3003-1DAA-40B4-905E-F97054A22F13}" type="parTrans" cxnId="{9CE77375-5BA0-4407-9D4A-798C7EE89BC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133B0A0-77AE-4F56-9242-D78C4CD226BB}" type="sibTrans" cxnId="{9CE77375-5BA0-4407-9D4A-798C7EE89BC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18EA5A99-E759-49FA-B2EA-700D0F2B49F8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Free disenrollment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B34DD9E9-D1FC-4B8B-BE4C-255800ED336F}" type="parTrans" cxnId="{95B24F6E-9E01-4EE7-8975-27CBA5C4649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CF998E0-24F9-4CC5-A673-02BEEB5F2FC2}" type="sibTrans" cxnId="{95B24F6E-9E01-4EE7-8975-27CBA5C46496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85188896-6927-4474-9C25-4D1077E7BEBC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Capitation for operating costs, not capital purchases, profits or doc incentives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B084DC2C-0674-4AC9-A058-C36C31033AF0}" type="parTrans" cxnId="{F14BDB90-B0BC-4BE2-AC79-FF4DE4DCA0C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233D9611-B749-47D7-B5BE-107FB026C006}" type="sibTrans" cxnId="{F14BDB90-B0BC-4BE2-AC79-FF4DE4DCA0C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ED867788-6112-425D-863A-148933978A9B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No selective enrollment period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D34DEEAD-66CA-4F40-811D-6C20EE9C33C4}" type="parTrans" cxnId="{0CB1F1C8-93FD-477D-B44D-250F59F10FBB}">
      <dgm:prSet/>
      <dgm:spPr/>
      <dgm:t>
        <a:bodyPr/>
        <a:lstStyle/>
        <a:p>
          <a:endParaRPr lang="en-US"/>
        </a:p>
      </dgm:t>
    </dgm:pt>
    <dgm:pt modelId="{5A471642-98D3-4897-881A-CF19E6111C71}" type="sibTrans" cxnId="{0CB1F1C8-93FD-477D-B44D-250F59F10FBB}">
      <dgm:prSet/>
      <dgm:spPr/>
      <dgm:t>
        <a:bodyPr/>
        <a:lstStyle/>
        <a:p>
          <a:endParaRPr lang="en-US"/>
        </a:p>
      </dgm:t>
    </dgm:pt>
    <dgm:pt modelId="{DEE961B8-782A-4666-9D93-7A129ADD2810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Inpatient care under hospital’s global budgets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2CE70D53-9681-4874-A18D-51747900AD73}" type="parTrans" cxnId="{14420BF8-F961-4A34-A218-805CB4664C82}">
      <dgm:prSet/>
      <dgm:spPr/>
      <dgm:t>
        <a:bodyPr/>
        <a:lstStyle/>
        <a:p>
          <a:endParaRPr lang="en-US"/>
        </a:p>
      </dgm:t>
    </dgm:pt>
    <dgm:pt modelId="{DC059B7F-EFDD-42FE-BD78-98D1CD5CF7D4}" type="sibTrans" cxnId="{14420BF8-F961-4A34-A218-805CB4664C82}">
      <dgm:prSet/>
      <dgm:spPr/>
      <dgm:t>
        <a:bodyPr/>
        <a:lstStyle/>
        <a:p>
          <a:endParaRPr lang="en-US"/>
        </a:p>
      </dgm:t>
    </dgm:pt>
    <dgm:pt modelId="{9949E9D2-BB65-4999-B036-FDCC3E9D303F}" type="pres">
      <dgm:prSet presAssocID="{24A6F838-9DB3-4893-B142-862026BE0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A1B115-D002-4900-9868-0BD85A670A79}" type="pres">
      <dgm:prSet presAssocID="{C2BE45F1-87FD-4E68-BC83-6D4E68BB5152}" presName="composite" presStyleCnt="0"/>
      <dgm:spPr/>
    </dgm:pt>
    <dgm:pt modelId="{17CF4F3F-3232-4298-9172-3EE3A32610BA}" type="pres">
      <dgm:prSet presAssocID="{C2BE45F1-87FD-4E68-BC83-6D4E68BB515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2C242-3CA0-4864-A3A3-E6FA32A4A826}" type="pres">
      <dgm:prSet presAssocID="{C2BE45F1-87FD-4E68-BC83-6D4E68BB515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4BDB90-B0BC-4BE2-AC79-FF4DE4DCA0CF}" srcId="{C2BE45F1-87FD-4E68-BC83-6D4E68BB5152}" destId="{85188896-6927-4474-9C25-4D1077E7BEBC}" srcOrd="2" destOrd="0" parTransId="{B084DC2C-0674-4AC9-A058-C36C31033AF0}" sibTransId="{233D9611-B749-47D7-B5BE-107FB026C006}"/>
    <dgm:cxn modelId="{C3C19D9B-8532-C646-81BC-B5D02F8B6CB3}" type="presOf" srcId="{18EA5A99-E759-49FA-B2EA-700D0F2B49F8}" destId="{0C22C242-3CA0-4864-A3A3-E6FA32A4A826}" srcOrd="0" destOrd="1" presId="urn:microsoft.com/office/officeart/2005/8/layout/hList1"/>
    <dgm:cxn modelId="{0CB1F1C8-93FD-477D-B44D-250F59F10FBB}" srcId="{C2BE45F1-87FD-4E68-BC83-6D4E68BB5152}" destId="{ED867788-6112-425D-863A-148933978A9B}" srcOrd="0" destOrd="0" parTransId="{D34DEEAD-66CA-4F40-811D-6C20EE9C33C4}" sibTransId="{5A471642-98D3-4897-881A-CF19E6111C71}"/>
    <dgm:cxn modelId="{14420BF8-F961-4A34-A218-805CB4664C82}" srcId="{C2BE45F1-87FD-4E68-BC83-6D4E68BB5152}" destId="{DEE961B8-782A-4666-9D93-7A129ADD2810}" srcOrd="3" destOrd="0" parTransId="{2CE70D53-9681-4874-A18D-51747900AD73}" sibTransId="{DC059B7F-EFDD-42FE-BD78-98D1CD5CF7D4}"/>
    <dgm:cxn modelId="{9FDC4847-D1CB-824D-9F0F-7F58A012035C}" type="presOf" srcId="{ED867788-6112-425D-863A-148933978A9B}" destId="{0C22C242-3CA0-4864-A3A3-E6FA32A4A826}" srcOrd="0" destOrd="0" presId="urn:microsoft.com/office/officeart/2005/8/layout/hList1"/>
    <dgm:cxn modelId="{95B24F6E-9E01-4EE7-8975-27CBA5C46496}" srcId="{C2BE45F1-87FD-4E68-BC83-6D4E68BB5152}" destId="{18EA5A99-E759-49FA-B2EA-700D0F2B49F8}" srcOrd="1" destOrd="0" parTransId="{B34DD9E9-D1FC-4B8B-BE4C-255800ED336F}" sibTransId="{9CF998E0-24F9-4CC5-A673-02BEEB5F2FC2}"/>
    <dgm:cxn modelId="{96880E06-495C-F64A-8642-2F38445C5849}" type="presOf" srcId="{C2BE45F1-87FD-4E68-BC83-6D4E68BB5152}" destId="{17CF4F3F-3232-4298-9172-3EE3A32610BA}" srcOrd="0" destOrd="0" presId="urn:microsoft.com/office/officeart/2005/8/layout/hList1"/>
    <dgm:cxn modelId="{2875764D-DEAA-084C-9593-E172D3914E55}" type="presOf" srcId="{85188896-6927-4474-9C25-4D1077E7BEBC}" destId="{0C22C242-3CA0-4864-A3A3-E6FA32A4A826}" srcOrd="0" destOrd="2" presId="urn:microsoft.com/office/officeart/2005/8/layout/hList1"/>
    <dgm:cxn modelId="{5ACA22BE-1EFA-8342-A82F-CCD00425065F}" type="presOf" srcId="{24A6F838-9DB3-4893-B142-862026BE055E}" destId="{9949E9D2-BB65-4999-B036-FDCC3E9D303F}" srcOrd="0" destOrd="0" presId="urn:microsoft.com/office/officeart/2005/8/layout/hList1"/>
    <dgm:cxn modelId="{9CE77375-5BA0-4407-9D4A-798C7EE89BC6}" srcId="{24A6F838-9DB3-4893-B142-862026BE055E}" destId="{C2BE45F1-87FD-4E68-BC83-6D4E68BB5152}" srcOrd="0" destOrd="0" parTransId="{CE6A3003-1DAA-40B4-905E-F97054A22F13}" sibTransId="{5133B0A0-77AE-4F56-9242-D78C4CD226BB}"/>
    <dgm:cxn modelId="{5EEA1BCD-CB27-E944-84F7-4295B5BF0392}" type="presOf" srcId="{DEE961B8-782A-4666-9D93-7A129ADD2810}" destId="{0C22C242-3CA0-4864-A3A3-E6FA32A4A826}" srcOrd="0" destOrd="3" presId="urn:microsoft.com/office/officeart/2005/8/layout/hList1"/>
    <dgm:cxn modelId="{623E46A9-0D2A-304E-AC1F-79DB12B0AE85}" type="presParOf" srcId="{9949E9D2-BB65-4999-B036-FDCC3E9D303F}" destId="{C4A1B115-D002-4900-9868-0BD85A670A79}" srcOrd="0" destOrd="0" presId="urn:microsoft.com/office/officeart/2005/8/layout/hList1"/>
    <dgm:cxn modelId="{C193A97F-DC7F-DF44-81F1-DC562E3ECD5F}" type="presParOf" srcId="{C4A1B115-D002-4900-9868-0BD85A670A79}" destId="{17CF4F3F-3232-4298-9172-3EE3A32610BA}" srcOrd="0" destOrd="0" presId="urn:microsoft.com/office/officeart/2005/8/layout/hList1"/>
    <dgm:cxn modelId="{E677F728-B03A-0649-A320-03874E2EB412}" type="presParOf" srcId="{C4A1B115-D002-4900-9868-0BD85A670A79}" destId="{0C22C242-3CA0-4864-A3A3-E6FA32A4A82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A6F838-9DB3-4893-B142-862026BE05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5CF657-87CA-483C-A6D7-658729A9C25A}">
      <dgm:prSet phldrT="[Text]" custT="1"/>
      <dgm:spPr>
        <a:solidFill>
          <a:srgbClr val="005148"/>
        </a:solidFill>
        <a:ln w="12700">
          <a:solidFill>
            <a:srgbClr val="0033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Globally Budgeted Institutions</a:t>
          </a:r>
          <a:endParaRPr lang="en-US" sz="2000" dirty="0">
            <a:latin typeface="Franklin Gothic Medium" pitchFamily="34" charset="0"/>
          </a:endParaRPr>
        </a:p>
      </dgm:t>
    </dgm:pt>
    <dgm:pt modelId="{96FBA0F5-86D4-4F2B-92A3-3911A85E9825}" type="parTrans" cxnId="{90E4D0A0-5768-441C-8A23-3FF32E2533B4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B94B2EF-8661-4C8B-AE56-F3B7E785951C}" type="sibTrans" cxnId="{90E4D0A0-5768-441C-8A23-3FF32E2533B4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A200E667-76A7-4E2D-85A2-5C32C5DC2477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Hospitals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7B22A3DE-776B-4AF4-B3E0-CD3EC509878C}" type="parTrans" cxnId="{B23DC3B7-004C-4960-BE44-3F64FC253FF5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7146C8F-2ED3-4FBD-BC02-7B41AA10DA60}" type="sibTrans" cxnId="{B23DC3B7-004C-4960-BE44-3F64FC253FF5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696CC663-9162-40B6-A868-A76B3B6B2BFB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Clinics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B0F9DE6C-6B05-44E1-A359-6C371AC5510E}" type="parTrans" cxnId="{02354C52-0CC0-4C7B-895B-8B8C912401A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EE37B01-0E56-458B-9A8B-DC40FF1D4E42}" type="sibTrans" cxnId="{02354C52-0CC0-4C7B-895B-8B8C912401A3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32AC643-E75C-40D4-B0EE-674F9D5730EE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Home care agencies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55498F5F-C1E2-41C6-92E7-4107A8B4F10B}" type="parTrans" cxnId="{B9630CB8-70E7-4918-81AD-76CAFADA8A08}">
      <dgm:prSet/>
      <dgm:spPr/>
      <dgm:t>
        <a:bodyPr/>
        <a:lstStyle/>
        <a:p>
          <a:endParaRPr lang="en-US"/>
        </a:p>
      </dgm:t>
    </dgm:pt>
    <dgm:pt modelId="{FAC2159E-18E5-4116-BDC0-013C5F18B9BD}" type="sibTrans" cxnId="{B9630CB8-70E7-4918-81AD-76CAFADA8A08}">
      <dgm:prSet/>
      <dgm:spPr/>
      <dgm:t>
        <a:bodyPr/>
        <a:lstStyle/>
        <a:p>
          <a:endParaRPr lang="en-US"/>
        </a:p>
      </dgm:t>
    </dgm:pt>
    <dgm:pt modelId="{10204217-4F1F-4B06-820E-EF6E520C6D50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Institutions with salaried physicians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E1E9563B-67B3-4F6B-9524-D1300000AD61}" type="parTrans" cxnId="{C6F45034-9FD5-49AE-A2D7-582D2D692432}">
      <dgm:prSet/>
      <dgm:spPr/>
      <dgm:t>
        <a:bodyPr/>
        <a:lstStyle/>
        <a:p>
          <a:endParaRPr lang="en-US"/>
        </a:p>
      </dgm:t>
    </dgm:pt>
    <dgm:pt modelId="{49B6159D-F850-47AD-AEDE-927096689D2F}" type="sibTrans" cxnId="{C6F45034-9FD5-49AE-A2D7-582D2D692432}">
      <dgm:prSet/>
      <dgm:spPr/>
      <dgm:t>
        <a:bodyPr/>
        <a:lstStyle/>
        <a:p>
          <a:endParaRPr lang="en-US"/>
        </a:p>
      </dgm:t>
    </dgm:pt>
    <dgm:pt modelId="{9949E9D2-BB65-4999-B036-FDCC3E9D303F}" type="pres">
      <dgm:prSet presAssocID="{24A6F838-9DB3-4893-B142-862026BE0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E06E82-20B9-4BA0-95BB-20845A5D3FBE}" type="pres">
      <dgm:prSet presAssocID="{DE5CF657-87CA-483C-A6D7-658729A9C25A}" presName="composite" presStyleCnt="0"/>
      <dgm:spPr/>
    </dgm:pt>
    <dgm:pt modelId="{688B72DC-419D-4865-B962-576ECCDE94EF}" type="pres">
      <dgm:prSet presAssocID="{DE5CF657-87CA-483C-A6D7-658729A9C25A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B141E9-4B48-46AB-AE97-A16E4994E592}" type="pres">
      <dgm:prSet presAssocID="{DE5CF657-87CA-483C-A6D7-658729A9C25A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3DC3B7-004C-4960-BE44-3F64FC253FF5}" srcId="{10204217-4F1F-4B06-820E-EF6E520C6D50}" destId="{A200E667-76A7-4E2D-85A2-5C32C5DC2477}" srcOrd="0" destOrd="0" parTransId="{7B22A3DE-776B-4AF4-B3E0-CD3EC509878C}" sibTransId="{B7146C8F-2ED3-4FBD-BC02-7B41AA10DA60}"/>
    <dgm:cxn modelId="{B9630CB8-70E7-4918-81AD-76CAFADA8A08}" srcId="{10204217-4F1F-4B06-820E-EF6E520C6D50}" destId="{932AC643-E75C-40D4-B0EE-674F9D5730EE}" srcOrd="2" destOrd="0" parTransId="{55498F5F-C1E2-41C6-92E7-4107A8B4F10B}" sibTransId="{FAC2159E-18E5-4116-BDC0-013C5F18B9BD}"/>
    <dgm:cxn modelId="{0AF38CAF-1C0A-6A4F-A4E7-8758AF47F336}" type="presOf" srcId="{10204217-4F1F-4B06-820E-EF6E520C6D50}" destId="{6AB141E9-4B48-46AB-AE97-A16E4994E592}" srcOrd="0" destOrd="0" presId="urn:microsoft.com/office/officeart/2005/8/layout/hList1"/>
    <dgm:cxn modelId="{8D4BBDB0-E0E9-024D-B2E5-EE42E5668C4B}" type="presOf" srcId="{932AC643-E75C-40D4-B0EE-674F9D5730EE}" destId="{6AB141E9-4B48-46AB-AE97-A16E4994E592}" srcOrd="0" destOrd="3" presId="urn:microsoft.com/office/officeart/2005/8/layout/hList1"/>
    <dgm:cxn modelId="{5C417578-C92E-3344-9105-395524500CDD}" type="presOf" srcId="{24A6F838-9DB3-4893-B142-862026BE055E}" destId="{9949E9D2-BB65-4999-B036-FDCC3E9D303F}" srcOrd="0" destOrd="0" presId="urn:microsoft.com/office/officeart/2005/8/layout/hList1"/>
    <dgm:cxn modelId="{90E4D0A0-5768-441C-8A23-3FF32E2533B4}" srcId="{24A6F838-9DB3-4893-B142-862026BE055E}" destId="{DE5CF657-87CA-483C-A6D7-658729A9C25A}" srcOrd="0" destOrd="0" parTransId="{96FBA0F5-86D4-4F2B-92A3-3911A85E9825}" sibTransId="{AB94B2EF-8661-4C8B-AE56-F3B7E785951C}"/>
    <dgm:cxn modelId="{1063496E-29AE-EB47-99D1-47FDE8F836CE}" type="presOf" srcId="{696CC663-9162-40B6-A868-A76B3B6B2BFB}" destId="{6AB141E9-4B48-46AB-AE97-A16E4994E592}" srcOrd="0" destOrd="2" presId="urn:microsoft.com/office/officeart/2005/8/layout/hList1"/>
    <dgm:cxn modelId="{814175E3-3888-0F4A-B2AA-82C9D555EF60}" type="presOf" srcId="{A200E667-76A7-4E2D-85A2-5C32C5DC2477}" destId="{6AB141E9-4B48-46AB-AE97-A16E4994E592}" srcOrd="0" destOrd="1" presId="urn:microsoft.com/office/officeart/2005/8/layout/hList1"/>
    <dgm:cxn modelId="{1663CD10-A718-4A47-8A77-E5B1C779BB67}" type="presOf" srcId="{DE5CF657-87CA-483C-A6D7-658729A9C25A}" destId="{688B72DC-419D-4865-B962-576ECCDE94EF}" srcOrd="0" destOrd="0" presId="urn:microsoft.com/office/officeart/2005/8/layout/hList1"/>
    <dgm:cxn modelId="{02354C52-0CC0-4C7B-895B-8B8C912401A3}" srcId="{10204217-4F1F-4B06-820E-EF6E520C6D50}" destId="{696CC663-9162-40B6-A868-A76B3B6B2BFB}" srcOrd="1" destOrd="0" parTransId="{B0F9DE6C-6B05-44E1-A359-6C371AC5510E}" sibTransId="{BEE37B01-0E56-458B-9A8B-DC40FF1D4E42}"/>
    <dgm:cxn modelId="{C6F45034-9FD5-49AE-A2D7-582D2D692432}" srcId="{DE5CF657-87CA-483C-A6D7-658729A9C25A}" destId="{10204217-4F1F-4B06-820E-EF6E520C6D50}" srcOrd="0" destOrd="0" parTransId="{E1E9563B-67B3-4F6B-9524-D1300000AD61}" sibTransId="{49B6159D-F850-47AD-AEDE-927096689D2F}"/>
    <dgm:cxn modelId="{63324BCD-477A-1049-8CA9-08AD75C98542}" type="presParOf" srcId="{9949E9D2-BB65-4999-B036-FDCC3E9D303F}" destId="{38E06E82-20B9-4BA0-95BB-20845A5D3FBE}" srcOrd="0" destOrd="0" presId="urn:microsoft.com/office/officeart/2005/8/layout/hList1"/>
    <dgm:cxn modelId="{B58E4D82-75BE-5147-B938-59F743E70279}" type="presParOf" srcId="{38E06E82-20B9-4BA0-95BB-20845A5D3FBE}" destId="{688B72DC-419D-4865-B962-576ECCDE94EF}" srcOrd="0" destOrd="0" presId="urn:microsoft.com/office/officeart/2005/8/layout/hList1"/>
    <dgm:cxn modelId="{4B3F44D9-AB2D-D04C-B4AD-001BBAED0B65}" type="presParOf" srcId="{38E06E82-20B9-4BA0-95BB-20845A5D3FBE}" destId="{6AB141E9-4B48-46AB-AE97-A16E4994E5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A6F838-9DB3-4893-B142-862026BE05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2C164E-C5E8-4D4E-BB65-7C20A619F385}">
      <dgm:prSet phldrT="[Text]" custT="1"/>
      <dgm:spPr>
        <a:solidFill>
          <a:srgbClr val="005148"/>
        </a:solidFill>
        <a:ln w="12700">
          <a:solidFill>
            <a:srgbClr val="0033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Fee for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000" dirty="0" smtClean="0">
              <a:latin typeface="Franklin Gothic Medium" pitchFamily="34" charset="0"/>
            </a:rPr>
            <a:t>Service</a:t>
          </a:r>
          <a:endParaRPr lang="en-US" sz="2000" dirty="0">
            <a:latin typeface="Franklin Gothic Medium" pitchFamily="34" charset="0"/>
          </a:endParaRPr>
        </a:p>
      </dgm:t>
    </dgm:pt>
    <dgm:pt modelId="{2C675F50-6352-4C43-9634-06FD5477CF31}" type="parTrans" cxnId="{5CFCD911-5C03-4CD4-8DE4-D71AC6CE184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4D45C26-6427-4A7B-99EA-2D69A49B3362}" type="sibTrans" cxnId="{5CFCD911-5C03-4CD4-8DE4-D71AC6CE184F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58C22F20-2BB0-4870-B747-5C685DAF098C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Mandatory assignment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D48BFEA6-D93D-4FE8-BBB4-D9CD6AE1CE9C}" type="parTrans" cxnId="{67AFCC29-A732-414E-A3D2-D3E8FA937AB1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BE1D76D9-DEF9-4694-94E3-018389103A56}" type="sibTrans" cxnId="{67AFCC29-A732-414E-A3D2-D3E8FA937AB1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C86FAFC2-2DF4-4BAC-8281-2361D4077DF0}">
      <dgm:prSet phldrT="[Text]" custT="1"/>
      <dgm:spPr>
        <a:solidFill>
          <a:schemeClr val="bg1"/>
        </a:solidFill>
        <a:ln w="12700">
          <a:solidFill>
            <a:schemeClr val="tx1"/>
          </a:solidFill>
        </a:ln>
      </dgm:spPr>
      <dgm:t>
        <a:bodyPr/>
        <a:lstStyle/>
        <a:p>
          <a:pPr>
            <a:spcAft>
              <a:spcPts val="1200"/>
            </a:spcAft>
          </a:pPr>
          <a:r>
            <a:rPr lang="en-US" sz="2000" dirty="0" smtClean="0">
              <a:latin typeface="Franklin Gothic Book"/>
              <a:cs typeface="Franklin Gothic Book"/>
            </a:rPr>
            <a:t>Simplified negotiated fee schedule</a:t>
          </a:r>
          <a:endParaRPr lang="en-US" sz="2000" dirty="0">
            <a:latin typeface="Franklin Gothic Book"/>
            <a:cs typeface="Franklin Gothic Book"/>
          </a:endParaRPr>
        </a:p>
      </dgm:t>
    </dgm:pt>
    <dgm:pt modelId="{41289BFD-58F4-4636-86DA-D37381474B1F}" type="parTrans" cxnId="{8748E631-8EA4-43AB-AB2F-9D1E8D29DF67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478894CC-E551-4EC8-B337-A8CB93C0FF94}" type="sibTrans" cxnId="{8748E631-8EA4-43AB-AB2F-9D1E8D29DF67}">
      <dgm:prSet/>
      <dgm:spPr/>
      <dgm:t>
        <a:bodyPr/>
        <a:lstStyle/>
        <a:p>
          <a:endParaRPr lang="en-US" sz="2000">
            <a:latin typeface="Franklin Gothic Medium" pitchFamily="34" charset="0"/>
          </a:endParaRPr>
        </a:p>
      </dgm:t>
    </dgm:pt>
    <dgm:pt modelId="{9949E9D2-BB65-4999-B036-FDCC3E9D303F}" type="pres">
      <dgm:prSet presAssocID="{24A6F838-9DB3-4893-B142-862026BE05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9DAAA4-4316-49AC-B9DC-0E80D9D79E1D}" type="pres">
      <dgm:prSet presAssocID="{1D2C164E-C5E8-4D4E-BB65-7C20A619F385}" presName="composite" presStyleCnt="0"/>
      <dgm:spPr/>
    </dgm:pt>
    <dgm:pt modelId="{F9A8FC84-F055-429B-815A-5E710E9B73DF}" type="pres">
      <dgm:prSet presAssocID="{1D2C164E-C5E8-4D4E-BB65-7C20A619F38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BB07C-4F9B-4108-A6FB-CD0559637294}" type="pres">
      <dgm:prSet presAssocID="{1D2C164E-C5E8-4D4E-BB65-7C20A619F385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AFCC29-A732-414E-A3D2-D3E8FA937AB1}" srcId="{1D2C164E-C5E8-4D4E-BB65-7C20A619F385}" destId="{58C22F20-2BB0-4870-B747-5C685DAF098C}" srcOrd="0" destOrd="0" parTransId="{D48BFEA6-D93D-4FE8-BBB4-D9CD6AE1CE9C}" sibTransId="{BE1D76D9-DEF9-4694-94E3-018389103A56}"/>
    <dgm:cxn modelId="{8748E631-8EA4-43AB-AB2F-9D1E8D29DF67}" srcId="{1D2C164E-C5E8-4D4E-BB65-7C20A619F385}" destId="{C86FAFC2-2DF4-4BAC-8281-2361D4077DF0}" srcOrd="1" destOrd="0" parTransId="{41289BFD-58F4-4636-86DA-D37381474B1F}" sibTransId="{478894CC-E551-4EC8-B337-A8CB93C0FF94}"/>
    <dgm:cxn modelId="{917099C6-48E6-2744-A5E4-9A93A727A268}" type="presOf" srcId="{C86FAFC2-2DF4-4BAC-8281-2361D4077DF0}" destId="{BA3BB07C-4F9B-4108-A6FB-CD0559637294}" srcOrd="0" destOrd="1" presId="urn:microsoft.com/office/officeart/2005/8/layout/hList1"/>
    <dgm:cxn modelId="{5CFCD911-5C03-4CD4-8DE4-D71AC6CE184F}" srcId="{24A6F838-9DB3-4893-B142-862026BE055E}" destId="{1D2C164E-C5E8-4D4E-BB65-7C20A619F385}" srcOrd="0" destOrd="0" parTransId="{2C675F50-6352-4C43-9634-06FD5477CF31}" sibTransId="{94D45C26-6427-4A7B-99EA-2D69A49B3362}"/>
    <dgm:cxn modelId="{5727E3E3-D7A9-FD41-AB43-67993C5CE7B0}" type="presOf" srcId="{58C22F20-2BB0-4870-B747-5C685DAF098C}" destId="{BA3BB07C-4F9B-4108-A6FB-CD0559637294}" srcOrd="0" destOrd="0" presId="urn:microsoft.com/office/officeart/2005/8/layout/hList1"/>
    <dgm:cxn modelId="{CF053978-CA5C-C444-9BEE-1733AA3FB980}" type="presOf" srcId="{24A6F838-9DB3-4893-B142-862026BE055E}" destId="{9949E9D2-BB65-4999-B036-FDCC3E9D303F}" srcOrd="0" destOrd="0" presId="urn:microsoft.com/office/officeart/2005/8/layout/hList1"/>
    <dgm:cxn modelId="{967784E0-CC1B-524F-AF12-17D973AF8B95}" type="presOf" srcId="{1D2C164E-C5E8-4D4E-BB65-7C20A619F385}" destId="{F9A8FC84-F055-429B-815A-5E710E9B73DF}" srcOrd="0" destOrd="0" presId="urn:microsoft.com/office/officeart/2005/8/layout/hList1"/>
    <dgm:cxn modelId="{16A8BDE2-D2CD-DE41-A6CC-ED5E3F2FFD7D}" type="presParOf" srcId="{9949E9D2-BB65-4999-B036-FDCC3E9D303F}" destId="{CC9DAAA4-4316-49AC-B9DC-0E80D9D79E1D}" srcOrd="0" destOrd="0" presId="urn:microsoft.com/office/officeart/2005/8/layout/hList1"/>
    <dgm:cxn modelId="{F8C71D62-BA9E-4B4E-97FC-15751B6EF047}" type="presParOf" srcId="{CC9DAAA4-4316-49AC-B9DC-0E80D9D79E1D}" destId="{F9A8FC84-F055-429B-815A-5E710E9B73DF}" srcOrd="0" destOrd="0" presId="urn:microsoft.com/office/officeart/2005/8/layout/hList1"/>
    <dgm:cxn modelId="{EB4F0597-63C7-954B-9371-89C8A896251D}" type="presParOf" srcId="{CC9DAAA4-4316-49AC-B9DC-0E80D9D79E1D}" destId="{BA3BB07C-4F9B-4108-A6FB-CD05596372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F847D-7054-E943-B148-58BFDE8E9F01}">
      <dsp:nvSpPr>
        <dsp:cNvPr id="0" name=""/>
        <dsp:cNvSpPr/>
      </dsp:nvSpPr>
      <dsp:spPr>
        <a:xfrm>
          <a:off x="0" y="36040"/>
          <a:ext cx="4247271" cy="806400"/>
        </a:xfrm>
        <a:prstGeom prst="rect">
          <a:avLst/>
        </a:prstGeom>
        <a:solidFill>
          <a:srgbClr val="005148"/>
        </a:solidFill>
        <a:ln w="6350" cap="rnd" cmpd="sng" algn="ctr">
          <a:solidFill>
            <a:srgbClr val="003300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Franklin Gothic Medium"/>
              <a:cs typeface="Franklin Gothic Medium"/>
            </a:rPr>
            <a:t>Sometimes Lethal</a:t>
          </a:r>
          <a:endParaRPr lang="en-US" sz="2400" kern="1200" dirty="0">
            <a:latin typeface="Franklin Gothic Medium"/>
            <a:cs typeface="Franklin Gothic Medium"/>
          </a:endParaRPr>
        </a:p>
      </dsp:txBody>
      <dsp:txXfrm>
        <a:off x="0" y="36040"/>
        <a:ext cx="4247271" cy="806400"/>
      </dsp:txXfrm>
    </dsp:sp>
    <dsp:sp modelId="{F8B4FD83-3BC9-384A-BBDF-B4A5FE02BF51}">
      <dsp:nvSpPr>
        <dsp:cNvPr id="0" name=""/>
        <dsp:cNvSpPr/>
      </dsp:nvSpPr>
      <dsp:spPr>
        <a:xfrm>
          <a:off x="0" y="842440"/>
          <a:ext cx="4247271" cy="1229759"/>
        </a:xfrm>
        <a:prstGeom prst="rect">
          <a:avLst/>
        </a:prstGeom>
        <a:solidFill>
          <a:schemeClr val="bg1">
            <a:lumMod val="90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3300"/>
              </a:solidFill>
              <a:latin typeface="Franklin Gothic Book"/>
              <a:cs typeface="Franklin Gothic Book"/>
            </a:rPr>
            <a:t>In hospital death rate for non-evidence based ICD implant</a:t>
          </a:r>
          <a:r>
            <a:rPr lang="en-US" sz="2000" kern="1200" baseline="0" dirty="0" smtClean="0">
              <a:solidFill>
                <a:srgbClr val="003300"/>
              </a:solidFill>
              <a:latin typeface="Franklin Gothic Book"/>
              <a:cs typeface="Franklin Gothic Book"/>
            </a:rPr>
            <a:t> 0.6%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003300"/>
              </a:solidFill>
              <a:latin typeface="Franklin Gothic Book"/>
              <a:cs typeface="Franklin Gothic Book"/>
            </a:rPr>
            <a:t>Cost of ICD implant ~$25,000</a:t>
          </a:r>
          <a:endParaRPr lang="en-US" sz="2000" kern="1200" dirty="0"/>
        </a:p>
      </dsp:txBody>
      <dsp:txXfrm>
        <a:off x="0" y="842440"/>
        <a:ext cx="4247271" cy="12297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D7941-6E14-524F-A39C-668325BEAFAB}">
      <dsp:nvSpPr>
        <dsp:cNvPr id="0" name=""/>
        <dsp:cNvSpPr/>
      </dsp:nvSpPr>
      <dsp:spPr>
        <a:xfrm rot="16200000">
          <a:off x="993858" y="-993858"/>
          <a:ext cx="2135845" cy="4123563"/>
        </a:xfrm>
        <a:prstGeom prst="round1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Excellent hospitals, empty beds</a:t>
          </a:r>
          <a:endParaRPr lang="en-US" sz="3200" kern="1200" dirty="0">
            <a:solidFill>
              <a:schemeClr val="tx1"/>
            </a:solidFill>
            <a:latin typeface="Franklin Gothic Book"/>
            <a:cs typeface="Franklin Gothic Book"/>
          </a:endParaRPr>
        </a:p>
      </dsp:txBody>
      <dsp:txXfrm rot="5400000">
        <a:off x="0" y="0"/>
        <a:ext cx="4123563" cy="1601884"/>
      </dsp:txXfrm>
    </dsp:sp>
    <dsp:sp modelId="{31566025-66F6-0543-93FB-3EECD7DCB9A2}">
      <dsp:nvSpPr>
        <dsp:cNvPr id="0" name=""/>
        <dsp:cNvSpPr/>
      </dsp:nvSpPr>
      <dsp:spPr>
        <a:xfrm>
          <a:off x="4123563" y="0"/>
          <a:ext cx="4123563" cy="2135845"/>
        </a:xfrm>
        <a:prstGeom prst="round1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Enough well-trained professionals</a:t>
          </a:r>
          <a:endParaRPr lang="en-US" sz="3200" kern="1200" dirty="0">
            <a:solidFill>
              <a:schemeClr val="tx1"/>
            </a:solidFill>
            <a:latin typeface="Franklin Gothic Book"/>
            <a:cs typeface="Franklin Gothic Book"/>
          </a:endParaRPr>
        </a:p>
      </dsp:txBody>
      <dsp:txXfrm>
        <a:off x="4123563" y="0"/>
        <a:ext cx="4123563" cy="1601884"/>
      </dsp:txXfrm>
    </dsp:sp>
    <dsp:sp modelId="{4C6E5AE3-CC87-2F40-AB9D-0EC68BF1809F}">
      <dsp:nvSpPr>
        <dsp:cNvPr id="0" name=""/>
        <dsp:cNvSpPr/>
      </dsp:nvSpPr>
      <dsp:spPr>
        <a:xfrm rot="10800000">
          <a:off x="0" y="2135845"/>
          <a:ext cx="4123563" cy="2135845"/>
        </a:xfrm>
        <a:prstGeom prst="round1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Superb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research</a:t>
          </a:r>
          <a:endParaRPr lang="en-US" sz="3200" kern="1200" dirty="0">
            <a:solidFill>
              <a:schemeClr val="tx1"/>
            </a:solidFill>
            <a:latin typeface="Franklin Gothic Book"/>
            <a:cs typeface="Franklin Gothic Book"/>
          </a:endParaRPr>
        </a:p>
      </dsp:txBody>
      <dsp:txXfrm rot="10800000">
        <a:off x="0" y="2669806"/>
        <a:ext cx="4123563" cy="1601884"/>
      </dsp:txXfrm>
    </dsp:sp>
    <dsp:sp modelId="{69C211AB-05CD-8F49-951B-E892B642C2E7}">
      <dsp:nvSpPr>
        <dsp:cNvPr id="0" name=""/>
        <dsp:cNvSpPr/>
      </dsp:nvSpPr>
      <dsp:spPr>
        <a:xfrm rot="5400000">
          <a:off x="5117421" y="1141986"/>
          <a:ext cx="2135845" cy="4123563"/>
        </a:xfrm>
        <a:prstGeom prst="round1Rect">
          <a:avLst/>
        </a:prstGeom>
        <a:solidFill>
          <a:schemeClr val="bg1"/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Current spending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chemeClr val="tx1"/>
              </a:solidFill>
              <a:latin typeface="Franklin Gothic Book"/>
              <a:cs typeface="Franklin Gothic Book"/>
            </a:rPr>
            <a:t>is sufficient</a:t>
          </a:r>
          <a:endParaRPr lang="en-US" sz="3200" kern="1200" dirty="0">
            <a:solidFill>
              <a:schemeClr val="tx1"/>
            </a:solidFill>
            <a:latin typeface="Franklin Gothic Book"/>
            <a:cs typeface="Franklin Gothic Book"/>
          </a:endParaRPr>
        </a:p>
      </dsp:txBody>
      <dsp:txXfrm rot="-5400000">
        <a:off x="4123563" y="2669806"/>
        <a:ext cx="4123563" cy="1601884"/>
      </dsp:txXfrm>
    </dsp:sp>
    <dsp:sp modelId="{42BD81E7-D601-964C-B003-1A5190F01AA1}">
      <dsp:nvSpPr>
        <dsp:cNvPr id="0" name=""/>
        <dsp:cNvSpPr/>
      </dsp:nvSpPr>
      <dsp:spPr>
        <a:xfrm>
          <a:off x="1773132" y="1457399"/>
          <a:ext cx="4700861" cy="1356891"/>
        </a:xfrm>
        <a:prstGeom prst="roundRect">
          <a:avLst/>
        </a:prstGeom>
        <a:solidFill>
          <a:srgbClr val="005148"/>
        </a:solidFill>
        <a:ln>
          <a:solidFill>
            <a:schemeClr val="bg1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4400" kern="1200" dirty="0" smtClean="0">
              <a:solidFill>
                <a:srgbClr val="EBF1DD"/>
              </a:solidFill>
              <a:latin typeface="Franklin Gothic Medium"/>
              <a:cs typeface="Franklin Gothic Medium"/>
            </a:rPr>
            <a:t>We already have what it takes</a:t>
          </a:r>
          <a:endParaRPr lang="en-US" sz="4400" kern="1200" dirty="0">
            <a:solidFill>
              <a:srgbClr val="EBF1DD"/>
            </a:solidFill>
            <a:latin typeface="Franklin Gothic Medium"/>
            <a:cs typeface="Franklin Gothic Medium"/>
          </a:endParaRPr>
        </a:p>
      </dsp:txBody>
      <dsp:txXfrm>
        <a:off x="1839370" y="1523637"/>
        <a:ext cx="4568385" cy="1224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5C977-38EC-F74C-BD71-423EC0E8D207}">
      <dsp:nvSpPr>
        <dsp:cNvPr id="0" name=""/>
        <dsp:cNvSpPr/>
      </dsp:nvSpPr>
      <dsp:spPr>
        <a:xfrm>
          <a:off x="2714" y="149130"/>
          <a:ext cx="2646759" cy="1058703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Audits of </a:t>
          </a:r>
        </a:p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Five Plans</a:t>
          </a:r>
          <a:endParaRPr lang="en-US" sz="31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2714" y="149130"/>
        <a:ext cx="2646759" cy="1058703"/>
      </dsp:txXfrm>
    </dsp:sp>
    <dsp:sp modelId="{AE4FCD2F-F7C5-744E-B236-662CC97845B6}">
      <dsp:nvSpPr>
        <dsp:cNvPr id="0" name=""/>
        <dsp:cNvSpPr/>
      </dsp:nvSpPr>
      <dsp:spPr>
        <a:xfrm>
          <a:off x="2714" y="1207834"/>
          <a:ext cx="2646759" cy="2930459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Aetna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Humana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err="1" smtClean="0">
              <a:latin typeface="Franklin Gothic Book" charset="0"/>
              <a:ea typeface="Franklin Gothic Book" charset="0"/>
              <a:cs typeface="Franklin Gothic Book" charset="0"/>
            </a:rPr>
            <a:t>UnitedHealthcare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Independence Blue Cross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Lovelace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2714" y="1207834"/>
        <a:ext cx="2646759" cy="2930459"/>
      </dsp:txXfrm>
    </dsp:sp>
    <dsp:sp modelId="{A47F8361-7AB0-7542-9200-E80A48A8B7DB}">
      <dsp:nvSpPr>
        <dsp:cNvPr id="0" name=""/>
        <dsp:cNvSpPr/>
      </dsp:nvSpPr>
      <dsp:spPr>
        <a:xfrm>
          <a:off x="3020020" y="149130"/>
          <a:ext cx="2646759" cy="1058703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Over-Coding</a:t>
          </a:r>
          <a:r>
            <a:rPr lang="en-US" sz="3100" kern="1200" baseline="0" dirty="0" smtClean="0">
              <a:latin typeface="Franklin Gothic Medium" charset="0"/>
              <a:ea typeface="Franklin Gothic Medium" charset="0"/>
              <a:cs typeface="Franklin Gothic Medium" charset="0"/>
            </a:rPr>
            <a:t> Is Common</a:t>
          </a:r>
          <a:endParaRPr lang="en-US" sz="31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3020020" y="149130"/>
        <a:ext cx="2646759" cy="1058703"/>
      </dsp:txXfrm>
    </dsp:sp>
    <dsp:sp modelId="{84D88C4D-72DA-8A4A-B03A-8972FCD3D702}">
      <dsp:nvSpPr>
        <dsp:cNvPr id="0" name=""/>
        <dsp:cNvSpPr/>
      </dsp:nvSpPr>
      <dsp:spPr>
        <a:xfrm>
          <a:off x="3020020" y="1207834"/>
          <a:ext cx="2646759" cy="2930459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Plans overstated risk score for &gt;80% of patients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Resulted in overpayments for 58% of enrollees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Only 7.5% were “under-coded”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3020020" y="1207834"/>
        <a:ext cx="2646759" cy="2930459"/>
      </dsp:txXfrm>
    </dsp:sp>
    <dsp:sp modelId="{CB47324D-466B-C44C-BEE5-70D4F3F1FC16}">
      <dsp:nvSpPr>
        <dsp:cNvPr id="0" name=""/>
        <dsp:cNvSpPr/>
      </dsp:nvSpPr>
      <dsp:spPr>
        <a:xfrm>
          <a:off x="6037326" y="149130"/>
          <a:ext cx="2646759" cy="1058703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31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Over-Coding</a:t>
          </a:r>
          <a:r>
            <a:rPr lang="en-US" sz="3100" kern="1200" baseline="0" dirty="0" smtClean="0">
              <a:latin typeface="Franklin Gothic Medium" charset="0"/>
              <a:ea typeface="Franklin Gothic Medium" charset="0"/>
              <a:cs typeface="Franklin Gothic Medium" charset="0"/>
            </a:rPr>
            <a:t> Is Expensive</a:t>
          </a:r>
          <a:endParaRPr lang="en-US" sz="31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6037326" y="149130"/>
        <a:ext cx="2646759" cy="1058703"/>
      </dsp:txXfrm>
    </dsp:sp>
    <dsp:sp modelId="{F4C87D3F-3E68-1F47-B8C5-D1D9DA638F82}">
      <dsp:nvSpPr>
        <dsp:cNvPr id="0" name=""/>
        <dsp:cNvSpPr/>
      </dsp:nvSpPr>
      <dsp:spPr>
        <a:xfrm>
          <a:off x="6037326" y="1207834"/>
          <a:ext cx="2646759" cy="2930459"/>
        </a:xfrm>
        <a:prstGeom prst="rect">
          <a:avLst/>
        </a:prstGeom>
        <a:solidFill>
          <a:schemeClr val="bg1"/>
        </a:solidFill>
        <a:ln w="63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err="1" smtClean="0">
              <a:latin typeface="Franklin Gothic Book" charset="0"/>
              <a:ea typeface="Franklin Gothic Book" charset="0"/>
              <a:cs typeface="Franklin Gothic Book" charset="0"/>
            </a:rPr>
            <a:t>Overcoding</a:t>
          </a:r>
          <a:r>
            <a:rPr lang="en-US" sz="2000" kern="1200" dirty="0" smtClean="0">
              <a:latin typeface="Franklin Gothic Book" charset="0"/>
              <a:ea typeface="Franklin Gothic Book" charset="0"/>
              <a:cs typeface="Franklin Gothic Book" charset="0"/>
            </a:rPr>
            <a:t> caused overpayment of $3,300/enrollee </a:t>
          </a:r>
          <a:endParaRPr lang="en-US" sz="20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6037326" y="1207834"/>
        <a:ext cx="2646759" cy="29304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79886-3623-AF41-9168-0E6635EEEA70}">
      <dsp:nvSpPr>
        <dsp:cNvPr id="0" name=""/>
        <dsp:cNvSpPr/>
      </dsp:nvSpPr>
      <dsp:spPr>
        <a:xfrm>
          <a:off x="2573" y="129985"/>
          <a:ext cx="2508975" cy="1003590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The 2014 ACO Experiment</a:t>
          </a:r>
          <a:endParaRPr lang="en-US" sz="24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2573" y="129985"/>
        <a:ext cx="2508975" cy="1003590"/>
      </dsp:txXfrm>
    </dsp:sp>
    <dsp:sp modelId="{97419817-612B-C143-988C-5AE480A9F726}">
      <dsp:nvSpPr>
        <dsp:cNvPr id="0" name=""/>
        <dsp:cNvSpPr/>
      </dsp:nvSpPr>
      <dsp:spPr>
        <a:xfrm>
          <a:off x="2573" y="1133575"/>
          <a:ext cx="2508975" cy="2854800"/>
        </a:xfrm>
        <a:prstGeom prst="rect">
          <a:avLst/>
        </a:prstGeom>
        <a:solidFill>
          <a:schemeClr val="bg1">
            <a:alpha val="98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353 ACOs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Medicare paid $60 billion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6 million patients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2573" y="1133575"/>
        <a:ext cx="2508975" cy="2854800"/>
      </dsp:txXfrm>
    </dsp:sp>
    <dsp:sp modelId="{CA3671B0-56B3-5A47-B75A-90BDC6B5CC99}">
      <dsp:nvSpPr>
        <dsp:cNvPr id="0" name=""/>
        <dsp:cNvSpPr/>
      </dsp:nvSpPr>
      <dsp:spPr>
        <a:xfrm>
          <a:off x="2862804" y="129985"/>
          <a:ext cx="2508975" cy="1003590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Overall </a:t>
          </a:r>
        </a:p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Results</a:t>
          </a:r>
          <a:endParaRPr lang="en-US" sz="24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2862804" y="129985"/>
        <a:ext cx="2508975" cy="1003590"/>
      </dsp:txXfrm>
    </dsp:sp>
    <dsp:sp modelId="{AA15AE2C-32F9-8F49-AA69-B8384EAF1FB2}">
      <dsp:nvSpPr>
        <dsp:cNvPr id="0" name=""/>
        <dsp:cNvSpPr/>
      </dsp:nvSpPr>
      <dsp:spPr>
        <a:xfrm>
          <a:off x="2862804" y="1133575"/>
          <a:ext cx="2508975" cy="2854800"/>
        </a:xfrm>
        <a:prstGeom prst="rect">
          <a:avLst/>
        </a:prstGeom>
        <a:solidFill>
          <a:schemeClr val="bg1">
            <a:alpha val="98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196 ACOs cut Medicare’s costs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157 raised costs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2862804" y="1133575"/>
        <a:ext cx="2508975" cy="2854800"/>
      </dsp:txXfrm>
    </dsp:sp>
    <dsp:sp modelId="{3CF040D0-D361-C94C-B07B-7ECDDFCF90B9}">
      <dsp:nvSpPr>
        <dsp:cNvPr id="0" name=""/>
        <dsp:cNvSpPr/>
      </dsp:nvSpPr>
      <dsp:spPr>
        <a:xfrm>
          <a:off x="5723036" y="129985"/>
          <a:ext cx="2508975" cy="1003590"/>
        </a:xfrm>
        <a:prstGeom prst="rect">
          <a:avLst/>
        </a:prstGeom>
        <a:solidFill>
          <a:schemeClr val="accent1">
            <a:lumMod val="50000"/>
          </a:schemeClr>
        </a:solidFill>
        <a:ln w="6350" cap="rnd" cmpd="sng" algn="ctr">
          <a:solidFill>
            <a:schemeClr val="tx1"/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400" kern="1200" dirty="0" smtClean="0">
              <a:latin typeface="Franklin Gothic Medium" charset="0"/>
              <a:ea typeface="Franklin Gothic Medium" charset="0"/>
              <a:cs typeface="Franklin Gothic Medium" charset="0"/>
            </a:rPr>
            <a:t>Economic Impact</a:t>
          </a:r>
          <a:endParaRPr lang="en-US" sz="2400" kern="1200" dirty="0">
            <a:latin typeface="Franklin Gothic Medium" charset="0"/>
            <a:ea typeface="Franklin Gothic Medium" charset="0"/>
            <a:cs typeface="Franklin Gothic Medium" charset="0"/>
          </a:endParaRPr>
        </a:p>
      </dsp:txBody>
      <dsp:txXfrm>
        <a:off x="5723036" y="129985"/>
        <a:ext cx="2508975" cy="1003590"/>
      </dsp:txXfrm>
    </dsp:sp>
    <dsp:sp modelId="{CB59409A-DE5A-714D-9935-6D207B8F3E3E}">
      <dsp:nvSpPr>
        <dsp:cNvPr id="0" name=""/>
        <dsp:cNvSpPr/>
      </dsp:nvSpPr>
      <dsp:spPr>
        <a:xfrm>
          <a:off x="5723036" y="1133575"/>
          <a:ext cx="2508975" cy="2854800"/>
        </a:xfrm>
        <a:prstGeom prst="rect">
          <a:avLst/>
        </a:prstGeom>
        <a:solidFill>
          <a:schemeClr val="bg1">
            <a:alpha val="98000"/>
          </a:schemeClr>
        </a:solidFill>
        <a:ln w="6350" cap="rnd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10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400" kern="1200" dirty="0" smtClean="0">
              <a:solidFill>
                <a:schemeClr val="accent4">
                  <a:lumMod val="50000"/>
                </a:schemeClr>
              </a:solidFill>
              <a:latin typeface="Franklin Gothic Medium" charset="0"/>
              <a:ea typeface="Franklin Gothic Medium" charset="0"/>
              <a:cs typeface="Franklin Gothic Medium" charset="0"/>
            </a:rPr>
            <a:t>Net loss of $3 million</a:t>
          </a:r>
          <a:r>
            <a:rPr lang="en-US" sz="2400" kern="1200" dirty="0" smtClean="0">
              <a:latin typeface="Franklin Gothic Book" charset="0"/>
              <a:ea typeface="Franklin Gothic Book" charset="0"/>
              <a:cs typeface="Franklin Gothic Book" charset="0"/>
            </a:rPr>
            <a:t> to the Trust Fund after paying bonuses </a:t>
          </a:r>
          <a:endParaRPr lang="en-US" sz="2400" kern="1200" dirty="0">
            <a:latin typeface="Franklin Gothic Book" charset="0"/>
            <a:ea typeface="Franklin Gothic Book" charset="0"/>
            <a:cs typeface="Franklin Gothic Book" charset="0"/>
          </a:endParaRPr>
        </a:p>
      </dsp:txBody>
      <dsp:txXfrm>
        <a:off x="5723036" y="1133575"/>
        <a:ext cx="2508975" cy="28548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3B5F-E6C6-5343-A4FD-92BC2F973FCB}">
      <dsp:nvSpPr>
        <dsp:cNvPr id="0" name=""/>
        <dsp:cNvSpPr/>
      </dsp:nvSpPr>
      <dsp:spPr>
        <a:xfrm>
          <a:off x="4643" y="288863"/>
          <a:ext cx="1845119" cy="10002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National Health Insurance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33941" y="318161"/>
        <a:ext cx="1786523" cy="941702"/>
      </dsp:txXfrm>
    </dsp:sp>
    <dsp:sp modelId="{44EB8CDD-9A9E-F44E-83B9-8EF93B1DE165}">
      <dsp:nvSpPr>
        <dsp:cNvPr id="0" name=""/>
        <dsp:cNvSpPr/>
      </dsp:nvSpPr>
      <dsp:spPr>
        <a:xfrm>
          <a:off x="1749463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749463" y="711663"/>
        <a:ext cx="429801" cy="154698"/>
      </dsp:txXfrm>
    </dsp:sp>
    <dsp:sp modelId="{CCB5869E-13E8-AA42-8A62-032E4AF2EFFC}">
      <dsp:nvSpPr>
        <dsp:cNvPr id="0" name=""/>
        <dsp:cNvSpPr/>
      </dsp:nvSpPr>
      <dsp:spPr>
        <a:xfrm>
          <a:off x="2265617" y="288863"/>
          <a:ext cx="1845119" cy="10002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Medicare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2294915" y="318161"/>
        <a:ext cx="1786523" cy="941702"/>
      </dsp:txXfrm>
    </dsp:sp>
    <dsp:sp modelId="{CAA51819-DBE1-8C4B-AC1D-C7D71E2B8F00}">
      <dsp:nvSpPr>
        <dsp:cNvPr id="0" name=""/>
        <dsp:cNvSpPr/>
      </dsp:nvSpPr>
      <dsp:spPr>
        <a:xfrm>
          <a:off x="4010438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10438" y="711663"/>
        <a:ext cx="429801" cy="154698"/>
      </dsp:txXfrm>
    </dsp:sp>
    <dsp:sp modelId="{7ABDE3CF-43AF-704B-A86A-C6770A1BF125}">
      <dsp:nvSpPr>
        <dsp:cNvPr id="0" name=""/>
        <dsp:cNvSpPr/>
      </dsp:nvSpPr>
      <dsp:spPr>
        <a:xfrm>
          <a:off x="4526592" y="288863"/>
          <a:ext cx="1845119" cy="10002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Single Payer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4555890" y="318161"/>
        <a:ext cx="1786523" cy="941702"/>
      </dsp:txXfrm>
    </dsp:sp>
    <dsp:sp modelId="{7E3F8F8E-3CEB-6943-BFCE-5CF4A10654BE}">
      <dsp:nvSpPr>
        <dsp:cNvPr id="0" name=""/>
        <dsp:cNvSpPr/>
      </dsp:nvSpPr>
      <dsp:spPr>
        <a:xfrm>
          <a:off x="6271413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271413" y="711663"/>
        <a:ext cx="429801" cy="154698"/>
      </dsp:txXfrm>
    </dsp:sp>
    <dsp:sp modelId="{1BE2F959-99BD-8E4D-A2D2-F9185F79875A}">
      <dsp:nvSpPr>
        <dsp:cNvPr id="0" name=""/>
        <dsp:cNvSpPr/>
      </dsp:nvSpPr>
      <dsp:spPr>
        <a:xfrm>
          <a:off x="6787566" y="288863"/>
          <a:ext cx="1845119" cy="100029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HR 676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6816864" y="318161"/>
        <a:ext cx="1786523" cy="9417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B3B5F-E6C6-5343-A4FD-92BC2F973FCB}">
      <dsp:nvSpPr>
        <dsp:cNvPr id="0" name=""/>
        <dsp:cNvSpPr/>
      </dsp:nvSpPr>
      <dsp:spPr>
        <a:xfrm>
          <a:off x="4643" y="418852"/>
          <a:ext cx="1845119" cy="7403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Employer mandate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26326" y="440535"/>
        <a:ext cx="1801753" cy="696954"/>
      </dsp:txXfrm>
    </dsp:sp>
    <dsp:sp modelId="{44EB8CDD-9A9E-F44E-83B9-8EF93B1DE165}">
      <dsp:nvSpPr>
        <dsp:cNvPr id="0" name=""/>
        <dsp:cNvSpPr/>
      </dsp:nvSpPr>
      <dsp:spPr>
        <a:xfrm>
          <a:off x="1749463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1749463" y="711663"/>
        <a:ext cx="429801" cy="154698"/>
      </dsp:txXfrm>
    </dsp:sp>
    <dsp:sp modelId="{CCB5869E-13E8-AA42-8A62-032E4AF2EFFC}">
      <dsp:nvSpPr>
        <dsp:cNvPr id="0" name=""/>
        <dsp:cNvSpPr/>
      </dsp:nvSpPr>
      <dsp:spPr>
        <a:xfrm>
          <a:off x="2265617" y="418852"/>
          <a:ext cx="1845119" cy="7403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Individual mandate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2287300" y="440535"/>
        <a:ext cx="1801753" cy="696954"/>
      </dsp:txXfrm>
    </dsp:sp>
    <dsp:sp modelId="{CAA51819-DBE1-8C4B-AC1D-C7D71E2B8F00}">
      <dsp:nvSpPr>
        <dsp:cNvPr id="0" name=""/>
        <dsp:cNvSpPr/>
      </dsp:nvSpPr>
      <dsp:spPr>
        <a:xfrm>
          <a:off x="4010438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4010438" y="711663"/>
        <a:ext cx="429801" cy="154698"/>
      </dsp:txXfrm>
    </dsp:sp>
    <dsp:sp modelId="{7ABDE3CF-43AF-704B-A86A-C6770A1BF125}">
      <dsp:nvSpPr>
        <dsp:cNvPr id="0" name=""/>
        <dsp:cNvSpPr/>
      </dsp:nvSpPr>
      <dsp:spPr>
        <a:xfrm>
          <a:off x="4526592" y="418852"/>
          <a:ext cx="1845119" cy="7403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Individual mandate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4548275" y="440535"/>
        <a:ext cx="1801753" cy="696954"/>
      </dsp:txXfrm>
    </dsp:sp>
    <dsp:sp modelId="{7E3F8F8E-3CEB-6943-BFCE-5CF4A10654BE}">
      <dsp:nvSpPr>
        <dsp:cNvPr id="0" name=""/>
        <dsp:cNvSpPr/>
      </dsp:nvSpPr>
      <dsp:spPr>
        <a:xfrm>
          <a:off x="6271413" y="660097"/>
          <a:ext cx="507150" cy="2578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1">
                <a:tint val="6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271413" y="711663"/>
        <a:ext cx="429801" cy="154698"/>
      </dsp:txXfrm>
    </dsp:sp>
    <dsp:sp modelId="{1BE2F959-99BD-8E4D-A2D2-F9185F79875A}">
      <dsp:nvSpPr>
        <dsp:cNvPr id="0" name=""/>
        <dsp:cNvSpPr/>
      </dsp:nvSpPr>
      <dsp:spPr>
        <a:xfrm>
          <a:off x="6787566" y="418852"/>
          <a:ext cx="1845119" cy="740320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rgbClr val="003300"/>
          </a:solidFill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Franklin Gothic Book"/>
              <a:cs typeface="Franklin Gothic Book"/>
            </a:rPr>
            <a:t>Affordable Care Act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6809249" y="440535"/>
        <a:ext cx="1801753" cy="6969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2FEE-814F-4B44-8887-15F05353284F}">
      <dsp:nvSpPr>
        <dsp:cNvPr id="0" name=""/>
        <dsp:cNvSpPr/>
      </dsp:nvSpPr>
      <dsp:spPr>
        <a:xfrm>
          <a:off x="0" y="0"/>
          <a:ext cx="7227368" cy="11740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Franklin Gothic Book"/>
              <a:cs typeface="Franklin Gothic Book"/>
            </a:rPr>
            <a:t>Hospitals remain privately owned.</a:t>
          </a:r>
          <a:endParaRPr lang="en-US" sz="2400" kern="1200" dirty="0">
            <a:solidFill>
              <a:schemeClr val="bg1"/>
            </a:solidFill>
            <a:latin typeface="Franklin Gothic Book"/>
            <a:cs typeface="Franklin Gothic Book"/>
          </a:endParaRPr>
        </a:p>
      </dsp:txBody>
      <dsp:txXfrm>
        <a:off x="34388" y="34388"/>
        <a:ext cx="5960433" cy="1105313"/>
      </dsp:txXfrm>
    </dsp:sp>
    <dsp:sp modelId="{CAFFA576-037D-414A-8F6D-2C66E2A04F41}">
      <dsp:nvSpPr>
        <dsp:cNvPr id="0" name=""/>
        <dsp:cNvSpPr/>
      </dsp:nvSpPr>
      <dsp:spPr>
        <a:xfrm>
          <a:off x="637708" y="1369771"/>
          <a:ext cx="7227368" cy="11740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Franklin Gothic Book"/>
              <a:cs typeface="Franklin Gothic Book"/>
            </a:rPr>
            <a:t>Negotiated global budget for operating costs. Operating funds cannot be diverted to capital.</a:t>
          </a:r>
          <a:endParaRPr lang="en-US" sz="2400" kern="1200" dirty="0">
            <a:solidFill>
              <a:schemeClr val="bg1"/>
            </a:solidFill>
            <a:latin typeface="Franklin Gothic Book"/>
            <a:cs typeface="Franklin Gothic Book"/>
          </a:endParaRPr>
        </a:p>
      </dsp:txBody>
      <dsp:txXfrm>
        <a:off x="672096" y="1404159"/>
        <a:ext cx="5757724" cy="1105313"/>
      </dsp:txXfrm>
    </dsp:sp>
    <dsp:sp modelId="{AC482606-6A7D-4754-8A52-0CC72205FAC0}">
      <dsp:nvSpPr>
        <dsp:cNvPr id="0" name=""/>
        <dsp:cNvSpPr/>
      </dsp:nvSpPr>
      <dsp:spPr>
        <a:xfrm>
          <a:off x="1275417" y="2739542"/>
          <a:ext cx="7227368" cy="117408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solidFill>
            <a:schemeClr val="tx1"/>
          </a:solidFill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  <a:latin typeface="Franklin Gothic Book"/>
              <a:cs typeface="Franklin Gothic Book"/>
            </a:rPr>
            <a:t>Capital purchases/expansion budgeted separately based on health planning goals.</a:t>
          </a:r>
          <a:endParaRPr lang="en-US" sz="2400" kern="1200" dirty="0">
            <a:solidFill>
              <a:schemeClr val="bg1"/>
            </a:solidFill>
            <a:latin typeface="Franklin Gothic Book"/>
            <a:cs typeface="Franklin Gothic Book"/>
          </a:endParaRPr>
        </a:p>
      </dsp:txBody>
      <dsp:txXfrm>
        <a:off x="1309805" y="2773930"/>
        <a:ext cx="5757724" cy="1105313"/>
      </dsp:txXfrm>
    </dsp:sp>
    <dsp:sp modelId="{8FAD9C22-BF94-4969-92B4-96D7B7938DD1}">
      <dsp:nvSpPr>
        <dsp:cNvPr id="0" name=""/>
        <dsp:cNvSpPr/>
      </dsp:nvSpPr>
      <dsp:spPr>
        <a:xfrm>
          <a:off x="6464209" y="890351"/>
          <a:ext cx="763158" cy="763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6635920" y="890351"/>
        <a:ext cx="419736" cy="574276"/>
      </dsp:txXfrm>
    </dsp:sp>
    <dsp:sp modelId="{35F59A00-6D4F-4E87-B4B2-56CE543F4270}">
      <dsp:nvSpPr>
        <dsp:cNvPr id="0" name=""/>
        <dsp:cNvSpPr/>
      </dsp:nvSpPr>
      <dsp:spPr>
        <a:xfrm>
          <a:off x="7101918" y="2252295"/>
          <a:ext cx="763158" cy="7631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tint val="40000"/>
            <a:hueOff val="0"/>
            <a:satOff val="0"/>
            <a:lumOff val="0"/>
          </a:schemeClr>
        </a:solidFill>
        <a:ln w="6350" cap="rnd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Franklin Gothic Medium" pitchFamily="34" charset="0"/>
          </a:endParaRPr>
        </a:p>
      </dsp:txBody>
      <dsp:txXfrm>
        <a:off x="7273629" y="2252295"/>
        <a:ext cx="419736" cy="5742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F4F3F-3232-4298-9172-3EE3A32610BA}">
      <dsp:nvSpPr>
        <dsp:cNvPr id="0" name=""/>
        <dsp:cNvSpPr/>
      </dsp:nvSpPr>
      <dsp:spPr>
        <a:xfrm>
          <a:off x="0" y="14362"/>
          <a:ext cx="3216015" cy="1180800"/>
        </a:xfrm>
        <a:prstGeom prst="rect">
          <a:avLst/>
        </a:prstGeom>
        <a:solidFill>
          <a:srgbClr val="005148"/>
        </a:solidFill>
        <a:ln w="12700" cap="flat" cmpd="thickThin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Medium" pitchFamily="34" charset="0"/>
            </a:rPr>
            <a:t>Capitation for Institutions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Medium" pitchFamily="34" charset="0"/>
            </a:rPr>
            <a:t>With Salaried Docs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14362"/>
        <a:ext cx="3216015" cy="1180800"/>
      </dsp:txXfrm>
    </dsp:sp>
    <dsp:sp modelId="{0C22C242-3CA0-4864-A3A3-E6FA32A4A826}">
      <dsp:nvSpPr>
        <dsp:cNvPr id="0" name=""/>
        <dsp:cNvSpPr/>
      </dsp:nvSpPr>
      <dsp:spPr>
        <a:xfrm>
          <a:off x="0" y="1195162"/>
          <a:ext cx="3216015" cy="3094987"/>
        </a:xfrm>
        <a:prstGeom prst="rect">
          <a:avLst/>
        </a:prstGeom>
        <a:solidFill>
          <a:schemeClr val="bg1"/>
        </a:solidFill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No selective enrollment period</a:t>
          </a:r>
          <a:endParaRPr lang="en-US" sz="2000" kern="1200" dirty="0">
            <a:latin typeface="Franklin Gothic Book"/>
            <a:cs typeface="Franklin Gothic Boo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Free disenrollment</a:t>
          </a:r>
          <a:endParaRPr lang="en-US" sz="2000" kern="1200" dirty="0">
            <a:latin typeface="Franklin Gothic Book"/>
            <a:cs typeface="Franklin Gothic Boo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Capitation for operating costs, not capital purchases, profits or doc incentives</a:t>
          </a:r>
          <a:endParaRPr lang="en-US" sz="2000" kern="1200" dirty="0">
            <a:latin typeface="Franklin Gothic Book"/>
            <a:cs typeface="Franklin Gothic Boo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Inpatient care under hospital’s global budgets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0" y="1195162"/>
        <a:ext cx="3216015" cy="30949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B72DC-419D-4865-B962-576ECCDE94EF}">
      <dsp:nvSpPr>
        <dsp:cNvPr id="0" name=""/>
        <dsp:cNvSpPr/>
      </dsp:nvSpPr>
      <dsp:spPr>
        <a:xfrm>
          <a:off x="0" y="24192"/>
          <a:ext cx="2349217" cy="939686"/>
        </a:xfrm>
        <a:prstGeom prst="rect">
          <a:avLst/>
        </a:prstGeom>
        <a:solidFill>
          <a:srgbClr val="005148"/>
        </a:solidFill>
        <a:ln w="12700" cap="flat" cmpd="thickThin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Medium" pitchFamily="34" charset="0"/>
            </a:rPr>
            <a:t>Globally Budgeted Institutions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24192"/>
        <a:ext cx="2349217" cy="939686"/>
      </dsp:txXfrm>
    </dsp:sp>
    <dsp:sp modelId="{6AB141E9-4B48-46AB-AE97-A16E4994E592}">
      <dsp:nvSpPr>
        <dsp:cNvPr id="0" name=""/>
        <dsp:cNvSpPr/>
      </dsp:nvSpPr>
      <dsp:spPr>
        <a:xfrm>
          <a:off x="0" y="963878"/>
          <a:ext cx="2349217" cy="2854800"/>
        </a:xfrm>
        <a:prstGeom prst="rect">
          <a:avLst/>
        </a:prstGeom>
        <a:solidFill>
          <a:schemeClr val="bg1"/>
        </a:solidFill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Institutions with salaried physicians</a:t>
          </a:r>
          <a:endParaRPr lang="en-US" sz="2000" kern="1200" dirty="0">
            <a:latin typeface="Franklin Gothic Book"/>
            <a:cs typeface="Franklin Gothic Book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Hospitals</a:t>
          </a:r>
          <a:endParaRPr lang="en-US" sz="2000" kern="1200" dirty="0">
            <a:latin typeface="Franklin Gothic Book"/>
            <a:cs typeface="Franklin Gothic Book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Clinics</a:t>
          </a:r>
          <a:endParaRPr lang="en-US" sz="2000" kern="1200" dirty="0">
            <a:latin typeface="Franklin Gothic Book"/>
            <a:cs typeface="Franklin Gothic Book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Home care agencies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0" y="963878"/>
        <a:ext cx="2349217" cy="28548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8FC84-F055-429B-815A-5E710E9B73DF}">
      <dsp:nvSpPr>
        <dsp:cNvPr id="0" name=""/>
        <dsp:cNvSpPr/>
      </dsp:nvSpPr>
      <dsp:spPr>
        <a:xfrm>
          <a:off x="0" y="4820"/>
          <a:ext cx="2086522" cy="834608"/>
        </a:xfrm>
        <a:prstGeom prst="rect">
          <a:avLst/>
        </a:prstGeom>
        <a:solidFill>
          <a:srgbClr val="005148"/>
        </a:solidFill>
        <a:ln w="12700" cap="flat" cmpd="thickThin" algn="ctr">
          <a:solidFill>
            <a:srgbClr val="00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Medium" pitchFamily="34" charset="0"/>
            </a:rPr>
            <a:t>Fee for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latin typeface="Franklin Gothic Medium" pitchFamily="34" charset="0"/>
            </a:rPr>
            <a:t>Service</a:t>
          </a:r>
          <a:endParaRPr lang="en-US" sz="2000" kern="1200" dirty="0">
            <a:latin typeface="Franklin Gothic Medium" pitchFamily="34" charset="0"/>
          </a:endParaRPr>
        </a:p>
      </dsp:txBody>
      <dsp:txXfrm>
        <a:off x="0" y="4820"/>
        <a:ext cx="2086522" cy="834608"/>
      </dsp:txXfrm>
    </dsp:sp>
    <dsp:sp modelId="{BA3BB07C-4F9B-4108-A6FB-CD0559637294}">
      <dsp:nvSpPr>
        <dsp:cNvPr id="0" name=""/>
        <dsp:cNvSpPr/>
      </dsp:nvSpPr>
      <dsp:spPr>
        <a:xfrm>
          <a:off x="0" y="839428"/>
          <a:ext cx="2086522" cy="1800720"/>
        </a:xfrm>
        <a:prstGeom prst="rect">
          <a:avLst/>
        </a:prstGeom>
        <a:solidFill>
          <a:schemeClr val="bg1"/>
        </a:solidFill>
        <a:ln w="12700" cap="flat" cmpd="thickThin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Mandatory assignment</a:t>
          </a:r>
          <a:endParaRPr lang="en-US" sz="2000" kern="1200" dirty="0">
            <a:latin typeface="Franklin Gothic Book"/>
            <a:cs typeface="Franklin Gothic Book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en-US" sz="2000" kern="1200" dirty="0" smtClean="0">
              <a:latin typeface="Franklin Gothic Book"/>
              <a:cs typeface="Franklin Gothic Book"/>
            </a:rPr>
            <a:t>Simplified negotiated fee schedule</a:t>
          </a:r>
          <a:endParaRPr lang="en-US" sz="2000" kern="1200" dirty="0">
            <a:latin typeface="Franklin Gothic Book"/>
            <a:cs typeface="Franklin Gothic Book"/>
          </a:endParaRPr>
        </a:p>
      </dsp:txBody>
      <dsp:txXfrm>
        <a:off x="0" y="839428"/>
        <a:ext cx="2086522" cy="1800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0.57865</cdr:x>
      <cdr:y>0.89729</cdr:y>
    </cdr:from>
    <cdr:to>
      <cdr:x>0.62597</cdr:x>
      <cdr:y>0.97252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785223" y="3691984"/>
          <a:ext cx="309514" cy="309514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 cmpd="sng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0.21871</cdr:x>
      <cdr:y>0.89729</cdr:y>
    </cdr:from>
    <cdr:to>
      <cdr:x>0.26603</cdr:x>
      <cdr:y>0.97252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1430668" y="3691984"/>
          <a:ext cx="309514" cy="30951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  <a:ln xmlns:a="http://schemas.openxmlformats.org/drawingml/2006/main" w="9525" cmpd="sng">
          <a:solidFill>
            <a:srgbClr val="0033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0.33499</cdr:x>
      <cdr:y>0.90807</cdr:y>
    </cdr:from>
    <cdr:to>
      <cdr:x>0.37254</cdr:x>
      <cdr:y>0.96889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542257" y="4254111"/>
          <a:ext cx="284923" cy="28492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50000"/>
          </a:schemeClr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5613" indent="1588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2813" indent="1588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68425" indent="3175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5625" indent="3175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0.59501</cdr:x>
      <cdr:y>0.90807</cdr:y>
    </cdr:from>
    <cdr:to>
      <cdr:x>0.63256</cdr:x>
      <cdr:y>0.96889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4515539" y="4254111"/>
          <a:ext cx="284923" cy="284923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5613" indent="1588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2813" indent="1588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68425" indent="3175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5625" indent="3175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9F2DF0-9388-314A-A1BA-5336FE4A56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679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2449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38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20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916" algn="l" defTabSz="9129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47D544-EA0A-4626-BA0E-38E67E3064A9}" type="slidenum">
              <a:rPr lang="en-US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914079FD-2CA3-4EE2-B67E-854A777A1B7B}" type="slidenum">
              <a:rPr lang="en-US" sz="1200">
                <a:solidFill>
                  <a:prstClr val="black"/>
                </a:solidFill>
                <a:latin typeface="Arial" pitchFamily="34" charset="0"/>
                <a:ea typeface="+mn-ea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7</a:t>
            </a:fld>
            <a:endParaRPr lang="en-US" sz="1200">
              <a:solidFill>
                <a:prstClr val="black"/>
              </a:solidFill>
              <a:latin typeface="Arial" pitchFamily="34" charset="0"/>
              <a:ea typeface="+mn-ea"/>
            </a:endParaRPr>
          </a:p>
        </p:txBody>
      </p:sp>
      <p:sp>
        <p:nvSpPr>
          <p:cNvPr id="11059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2235200"/>
          </a:xfrm>
          <a:noFill/>
          <a:ln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93675" indent="-193675" eaLnBrk="1" hangingPunct="1">
              <a:lnSpc>
                <a:spcPct val="97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ea typeface="Gothic"/>
                <a:cs typeface="Gothic"/>
              </a:rPr>
              <a:t>Figure 2 Clinics Scheduling Specialty Care Appointments for Children, According to Type of Insurance. Public insurance was reported by callers as the Illinois Medicaid–Children's Health Insurance Program (CHIP) umbrella program; private insurance was reported by callers as Blue Cross Blue Shield. Each of the 273 clinics was called twice (for a total of 546 calls) by the same caller, with only insurance coverage varying between the two calls: once reporting Medicaid–CHIP coverage and once reporting private coverage. Calls were made 1 month apart, and the order of the reported insurance status was randomly assigned. Asthma clinics included 38 allergy–immunology clinics and 6 pulmonary disease clinics.</a:t>
            </a:r>
          </a:p>
        </p:txBody>
      </p:sp>
    </p:spTree>
    <p:extLst>
      <p:ext uri="{BB962C8B-B14F-4D97-AF65-F5344CB8AC3E}">
        <p14:creationId xmlns:p14="http://schemas.microsoft.com/office/powerpoint/2010/main" val="124136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126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0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7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4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8503685-F97E-DB4E-944E-4DFB5D51674F}" type="slidenum">
              <a:rPr lang="en-US" sz="1200">
                <a:latin typeface="Arial" charset="0"/>
              </a:rPr>
              <a:pPr algn="r" eaLnBrk="1" hangingPunct="1"/>
              <a:t>77</a:t>
            </a:fld>
            <a:endParaRPr lang="en-US" sz="1200">
              <a:latin typeface="Arial" charset="0"/>
            </a:endParaRPr>
          </a:p>
        </p:txBody>
      </p:sp>
      <p:sp>
        <p:nvSpPr>
          <p:cNvPr id="109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</p:spPr>
      </p:sp>
      <p:sp>
        <p:nvSpPr>
          <p:cNvPr id="109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6388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8" tIns="45332" rIns="90668" bIns="45332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79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317E6-000B-4C80-A04F-E0BC18A76F4E}" type="slidenum">
              <a:rPr lang="en-US"/>
              <a:pPr/>
              <a:t>79</a:t>
            </a:fld>
            <a:endParaRPr lang="en-US"/>
          </a:p>
        </p:txBody>
      </p:sp>
      <p:sp>
        <p:nvSpPr>
          <p:cNvPr id="85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9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8503685-F97E-DB4E-944E-4DFB5D51674F}" type="slidenum">
              <a:rPr lang="en-US" sz="1200">
                <a:latin typeface="Arial" charset="0"/>
              </a:rPr>
              <a:pPr algn="r" eaLnBrk="1" hangingPunct="1"/>
              <a:t>82</a:t>
            </a:fld>
            <a:endParaRPr lang="en-US" sz="1200">
              <a:latin typeface="Arial" charset="0"/>
            </a:endParaRPr>
          </a:p>
        </p:txBody>
      </p:sp>
      <p:sp>
        <p:nvSpPr>
          <p:cNvPr id="1092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</p:spPr>
      </p:sp>
      <p:sp>
        <p:nvSpPr>
          <p:cNvPr id="1092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343400"/>
            <a:ext cx="5024438" cy="4116388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68" tIns="45332" rIns="90668" bIns="45332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78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7FFA2B-061A-A54C-8A8A-DFE1769E76DC}" type="slidenum">
              <a:rPr lang="en-US" sz="1200"/>
              <a:pPr/>
              <a:t>111</a:t>
            </a:fld>
            <a:endParaRPr lang="en-US" sz="1200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240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0B0552-08DF-2A4B-8DC2-3CF8E911ECEB}" type="slidenum">
              <a:rPr lang="en-US" sz="1200"/>
              <a:pPr/>
              <a:t>112</a:t>
            </a:fld>
            <a:endParaRPr lang="en-US" sz="1200"/>
          </a:p>
        </p:txBody>
      </p:sp>
      <p:sp>
        <p:nvSpPr>
          <p:cNvPr id="326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16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FC4725-73F3-684D-AE1B-86AFE34A60B8}" type="slidenum">
              <a:rPr lang="en-US" sz="1200"/>
              <a:pPr/>
              <a:t>125</a:t>
            </a:fld>
            <a:endParaRPr lang="en-US" sz="1200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4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620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4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0000"/>
              </a:schemeClr>
            </a:gs>
            <a:gs pos="100000">
              <a:srgbClr val="D8E4B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596" y="171898"/>
            <a:ext cx="8424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596" y="1315092"/>
            <a:ext cx="8424809" cy="4674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23468"/>
            <a:ext cx="9144000" cy="834532"/>
          </a:xfrm>
          <a:prstGeom prst="rect">
            <a:avLst/>
          </a:prstGeom>
          <a:gradFill>
            <a:gsLst>
              <a:gs pos="27000">
                <a:srgbClr val="55A190"/>
              </a:gs>
              <a:gs pos="50000">
                <a:srgbClr val="009673"/>
              </a:gs>
              <a:gs pos="100000">
                <a:schemeClr val="tx1"/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NHP-logo.jpg"/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13937D"/>
              </a:clrFrom>
              <a:clrTo>
                <a:srgbClr val="13937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" t="4874" r="1299" b="13720"/>
          <a:stretch/>
        </p:blipFill>
        <p:spPr>
          <a:xfrm>
            <a:off x="-1" y="6023468"/>
            <a:ext cx="3964503" cy="83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2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Franklin Gothic Medium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4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20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Franklin Gothic Medium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0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8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7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0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4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7.xml"/><Relationship Id="rId3" Type="http://schemas.openxmlformats.org/officeDocument/2006/relationships/chart" Target="../charts/chart8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8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0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9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/></Relationships>
</file>

<file path=ppt/slides/_rels/slide135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8.xml"/><Relationship Id="rId12" Type="http://schemas.openxmlformats.org/officeDocument/2006/relationships/diagramData" Target="../diagrams/data9.xml"/><Relationship Id="rId13" Type="http://schemas.openxmlformats.org/officeDocument/2006/relationships/diagramLayout" Target="../diagrams/layout9.xml"/><Relationship Id="rId14" Type="http://schemas.openxmlformats.org/officeDocument/2006/relationships/diagramQuickStyle" Target="../diagrams/quickStyle9.xml"/><Relationship Id="rId15" Type="http://schemas.openxmlformats.org/officeDocument/2006/relationships/diagramColors" Target="../diagrams/colors9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diagramData" Target="../diagrams/data8.xml"/><Relationship Id="rId8" Type="http://schemas.openxmlformats.org/officeDocument/2006/relationships/diagramLayout" Target="../diagrams/layout8.xml"/><Relationship Id="rId9" Type="http://schemas.openxmlformats.org/officeDocument/2006/relationships/diagramQuickStyle" Target="../diagrams/quickStyle8.xml"/><Relationship Id="rId10" Type="http://schemas.openxmlformats.org/officeDocument/2006/relationships/diagramColors" Target="../diagrams/colors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1.xml"/><Relationship Id="rId3" Type="http://schemas.openxmlformats.org/officeDocument/2006/relationships/chart" Target="../charts/chart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4.xml"/><Relationship Id="rId3" Type="http://schemas.openxmlformats.org/officeDocument/2006/relationships/chart" Target="../charts/char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3.xml"/><Relationship Id="rId3" Type="http://schemas.openxmlformats.org/officeDocument/2006/relationships/chart" Target="../charts/chart5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5.xml"/><Relationship Id="rId3" Type="http://schemas.openxmlformats.org/officeDocument/2006/relationships/chart" Target="../charts/chart5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59.xml"/></Relationships>
</file>

<file path=ppt/slides/_rels/slide77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5.xml"/><Relationship Id="rId20" Type="http://schemas.openxmlformats.org/officeDocument/2006/relationships/image" Target="../media/image20.jpeg"/><Relationship Id="rId21" Type="http://schemas.openxmlformats.org/officeDocument/2006/relationships/image" Target="../media/image21.png"/><Relationship Id="rId22" Type="http://schemas.openxmlformats.org/officeDocument/2006/relationships/image" Target="../media/image22.jpeg"/><Relationship Id="rId10" Type="http://schemas.openxmlformats.org/officeDocument/2006/relationships/diagramQuickStyle" Target="../diagrams/quickStyle5.xml"/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3" Type="http://schemas.openxmlformats.org/officeDocument/2006/relationships/image" Target="../media/image15.png"/><Relationship Id="rId14" Type="http://schemas.openxmlformats.org/officeDocument/2006/relationships/image" Target="../media/image16.jpeg"/><Relationship Id="rId15" Type="http://schemas.openxmlformats.org/officeDocument/2006/relationships/image" Target="../media/image17.jpeg"/><Relationship Id="rId16" Type="http://schemas.openxmlformats.org/officeDocument/2006/relationships/image" Target="../media/image18.jpeg"/><Relationship Id="rId17" Type="http://schemas.openxmlformats.org/officeDocument/2006/relationships/hyperlink" Target="http://www.enigmaticparadox.com/images/ObamaFingerDec6.jpg" TargetMode="External"/><Relationship Id="rId18" Type="http://schemas.openxmlformats.org/officeDocument/2006/relationships/image" Target="../media/image19.jpeg"/><Relationship Id="rId19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jpeg"/><Relationship Id="rId3" Type="http://schemas.microsoft.com/office/2007/relationships/hdphoto" Target="../media/hdphoto1.wdp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igmaticparadox.com/images/ObamaFingerDec6.jpg" TargetMode="External"/><Relationship Id="rId4" Type="http://schemas.openxmlformats.org/officeDocument/2006/relationships/image" Target="../media/image19.jpeg"/><Relationship Id="rId5" Type="http://schemas.openxmlformats.org/officeDocument/2006/relationships/hyperlink" Target="http://images.google.com/imgres?imgurl=http://www.visitingdc.com/images/richard-nixon-picture.jpg&amp;imgrefurl=http://www.visitingdc.com/president/richard-nixon-picture.htm&amp;h=336&amp;w=325&amp;sz=23&amp;hl=en&amp;start=1&amp;tbnid=rcrt6fmabc7XdM:&amp;tbnh=119&amp;tbnw=115&amp;prev=/images?q=nixon&amp;gbv=2&amp;ndsp=20&amp;svnum=10&amp;hl=en&amp;sa=N" TargetMode="External"/><Relationship Id="rId6" Type="http://schemas.openxmlformats.org/officeDocument/2006/relationships/image" Target="../media/image20.jpeg"/><Relationship Id="rId7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6.jpeg"/><Relationship Id="rId3" Type="http://schemas.microsoft.com/office/2007/relationships/hdphoto" Target="../media/hdphoto2.wdp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3.xml"/><Relationship Id="rId3" Type="http://schemas.openxmlformats.org/officeDocument/2006/relationships/chart" Target="../charts/char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9600" smtClean="0"/>
              <a:t>The Uninsured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val="1072453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Deductibles Rising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677623" y="1087363"/>
          <a:ext cx="7250749" cy="488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20094" y="6273962"/>
            <a:ext cx="4423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Kaiser/HRET Survey of Employer-Sponsored Benefits, 2015</a:t>
            </a:r>
            <a:endParaRPr lang="en-US" sz="12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37617"/>
            <a:ext cx="1821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Average deductible for covered workers, single coverage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12075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2013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Infant Mortality</a:t>
            </a:r>
            <a:br>
              <a:rPr lang="en-US" sz="4000" dirty="0" smtClean="0"/>
            </a:br>
            <a:r>
              <a:rPr lang="en-US" sz="2200" dirty="0" smtClean="0"/>
              <a:t>Deaths in First Year of Life Per 1,000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4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2013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Maternal Mortality</a:t>
            </a:r>
            <a:br>
              <a:rPr lang="en-US" sz="4000" dirty="0" smtClean="0"/>
            </a:br>
            <a:r>
              <a:rPr lang="en-US" sz="2200" dirty="0" smtClean="0"/>
              <a:t>Deaths per 100,000 Live Births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61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r>
              <a:rPr lang="en-US" sz="2400" dirty="0" smtClean="0"/>
              <a:t>High U.S. costs don’t result from</a:t>
            </a:r>
            <a:br>
              <a:rPr lang="en-US" sz="2400" dirty="0" smtClean="0"/>
            </a:br>
            <a:r>
              <a:rPr lang="en-US" sz="2800" dirty="0" smtClean="0"/>
              <a:t> </a:t>
            </a:r>
            <a:r>
              <a:rPr lang="en-US" sz="5400" dirty="0" smtClean="0"/>
              <a:t>Bad Health Habits, </a:t>
            </a:r>
            <a:br>
              <a:rPr lang="en-US" sz="5400" dirty="0" smtClean="0"/>
            </a:br>
            <a:r>
              <a:rPr lang="en-US" sz="5400" dirty="0" smtClean="0"/>
              <a:t>Aging, or </a:t>
            </a:r>
            <a:br>
              <a:rPr lang="en-US" sz="5400" dirty="0" smtClean="0"/>
            </a:br>
            <a:r>
              <a:rPr lang="en-US" sz="5400" dirty="0" smtClean="0"/>
              <a:t>Overuse of Care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285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2013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Smoking Prevalence</a:t>
            </a:r>
            <a:br>
              <a:rPr lang="en-US" sz="4000" dirty="0" smtClean="0"/>
            </a:br>
            <a:r>
              <a:rPr lang="en-US" sz="2200" dirty="0" smtClean="0"/>
              <a:t>Percent of population over age 15 who smoke daily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75230" y="1203990"/>
          <a:ext cx="799971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19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2014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5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Percent Elderly</a:t>
            </a:r>
            <a:br>
              <a:rPr lang="en-US" sz="4000" dirty="0" smtClean="0"/>
            </a:br>
            <a:r>
              <a:rPr lang="en-US" sz="2200" dirty="0" smtClean="0"/>
              <a:t>Percent of population over age 64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31954" y="1203990"/>
          <a:ext cx="8816177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17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2012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Hospital Inpatient Days per Capita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9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2013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</a:t>
            </a:r>
            <a:r>
              <a:rPr lang="en-US" sz="1600" dirty="0">
                <a:solidFill>
                  <a:schemeClr val="bg2"/>
                </a:solidFill>
                <a:latin typeface="Franklin Gothic Book" pitchFamily="34" charset="0"/>
              </a:rPr>
              <a:t>5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Physician Visits per Capita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19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2250" y="6007028"/>
            <a:ext cx="51117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“professionally active nurses”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for 2013 or most recent year available.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Nurses per 1,000 Population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87616" y="1203990"/>
          <a:ext cx="838732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08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284026"/>
            <a:ext cx="517713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Source: Lancet 2004;363:250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Medical Journal Articles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1992-2002 per Thousand Population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14425" y="1203990"/>
          <a:ext cx="8659482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824713" y="2183425"/>
            <a:ext cx="577298" cy="32225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19354" y="2322608"/>
            <a:ext cx="577298" cy="3083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13995" y="2783650"/>
            <a:ext cx="577298" cy="262235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8636" y="3253391"/>
            <a:ext cx="577298" cy="21526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03277" y="3409971"/>
            <a:ext cx="577298" cy="199603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97918" y="3871013"/>
            <a:ext cx="577298" cy="15349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92559" y="3871013"/>
            <a:ext cx="577298" cy="15349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095898" y="3923207"/>
            <a:ext cx="577298" cy="1482801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990541" y="4245066"/>
            <a:ext cx="577298" cy="116094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99360"/>
            <a:ext cx="51771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2015 or most recent available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Figures adjusted for Purchasing Power Parity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2015; NCHS; CIHI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Insurance Overhead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030891" y="1203990"/>
          <a:ext cx="7744051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77078"/>
            <a:ext cx="1245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</a:t>
            </a:r>
          </a:p>
        </p:txBody>
      </p:sp>
    </p:spTree>
    <p:extLst>
      <p:ext uri="{BB962C8B-B14F-4D97-AF65-F5344CB8AC3E}">
        <p14:creationId xmlns:p14="http://schemas.microsoft.com/office/powerpoint/2010/main" val="21326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Families Can’t Afford </a:t>
            </a:r>
            <a:br>
              <a:rPr lang="en-US" dirty="0" smtClean="0"/>
            </a:br>
            <a:r>
              <a:rPr lang="en-US" dirty="0" smtClean="0"/>
              <a:t>Out-of-Pocket Costs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3289" y="6102229"/>
            <a:ext cx="51407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Kaiser Foundation, Consumer Assets and Cost Sharing, Based on Fed Survey, Feb 2015</a:t>
            </a:r>
          </a:p>
          <a:p>
            <a:pPr algn="r"/>
            <a:r>
              <a:rPr lang="en-US" sz="105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31% of non-poor say they could not borrow $3,000 from relatives or friends in an emergency</a:t>
            </a:r>
            <a:endParaRPr lang="en-US" sz="105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37617"/>
            <a:ext cx="18215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non-poor families with liquid assets less than category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3999" y="1397000"/>
          <a:ext cx="7447005" cy="4423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203579" y="5385218"/>
            <a:ext cx="255909" cy="255909"/>
          </a:xfrm>
          <a:prstGeom prst="rect">
            <a:avLst/>
          </a:prstGeom>
          <a:solidFill>
            <a:srgbClr val="005148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35211" y="5385218"/>
            <a:ext cx="255909" cy="255909"/>
          </a:xfrm>
          <a:prstGeom prst="rect">
            <a:avLst/>
          </a:prstGeom>
          <a:solidFill>
            <a:srgbClr val="800000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684" y="692706"/>
            <a:ext cx="3968064" cy="47582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dirty="0" smtClean="0">
                <a:latin typeface="Franklin Gothic Medium"/>
                <a:cs typeface="Franklin Gothic Medium"/>
              </a:rPr>
              <a:t>Canada’s National Health </a:t>
            </a:r>
            <a:r>
              <a:rPr lang="en-US" sz="5400" dirty="0">
                <a:latin typeface="Franklin Gothic Medium"/>
                <a:cs typeface="Franklin Gothic Medium"/>
              </a:rPr>
              <a:t>Insurance Program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301" y="1198573"/>
            <a:ext cx="4635500" cy="3746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64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Minimum Standards for</a:t>
            </a:r>
            <a:br>
              <a:rPr lang="en-US" dirty="0" smtClean="0"/>
            </a:br>
            <a:r>
              <a:rPr lang="en-US" dirty="0" smtClean="0"/>
              <a:t>Canada’s Provincial Programs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2663" y="1665794"/>
            <a:ext cx="819867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Universal coverage that does not impeded, either directly or indirectly, whether by charges or otherwise, reasonable access.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Portability of benefits from province to province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Coverage for all medically necessary services</a:t>
            </a:r>
          </a:p>
          <a:p>
            <a:pPr marL="230188" indent="-230188">
              <a:spcAft>
                <a:spcPts val="1800"/>
              </a:spcAft>
              <a:buFont typeface="+mj-lt"/>
              <a:buAutoNum type="arabicPeriod"/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Publicly administered, non-profit program</a:t>
            </a:r>
          </a:p>
        </p:txBody>
      </p:sp>
    </p:spTree>
    <p:extLst>
      <p:ext uri="{BB962C8B-B14F-4D97-AF65-F5344CB8AC3E}">
        <p14:creationId xmlns:p14="http://schemas.microsoft.com/office/powerpoint/2010/main" val="16796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Canadian National Health Program Improved Access to Care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285123" y="6309378"/>
            <a:ext cx="1858877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NEJM 1973;289:1174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857629"/>
            <a:ext cx="239201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people with serious symptoms seeing a physician, before and after passage of NHP in Quebec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432329" y="1383575"/>
          <a:ext cx="841209" cy="527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1209"/>
              </a:tblGrid>
              <a:tr h="13177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7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70%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7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60%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17772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50%</a:t>
                      </a:r>
                      <a:endParaRPr lang="en-US" sz="20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322718" y="1636405"/>
          <a:ext cx="5167886" cy="3905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67886"/>
              </a:tblGrid>
              <a:tr h="1301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1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19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972259" y="3940604"/>
            <a:ext cx="1436386" cy="2079341"/>
            <a:chOff x="4037336" y="3940604"/>
            <a:chExt cx="1436386" cy="2079341"/>
          </a:xfrm>
        </p:grpSpPr>
        <p:sp>
          <p:nvSpPr>
            <p:cNvPr id="9" name="TextBox 8"/>
            <p:cNvSpPr txBox="1"/>
            <p:nvPr/>
          </p:nvSpPr>
          <p:spPr>
            <a:xfrm>
              <a:off x="4037336" y="5619835"/>
              <a:ext cx="1436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Book"/>
                  <a:cs typeface="Franklin Gothic Book"/>
                </a:rPr>
                <a:t>Before NHP</a:t>
              </a:r>
              <a:endParaRPr lang="en-US" sz="2000" dirty="0">
                <a:latin typeface="Franklin Gothic Book"/>
                <a:cs typeface="Franklin Gothic Book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050974" y="3940604"/>
              <a:ext cx="1409111" cy="160161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8173" y="2535562"/>
            <a:ext cx="1972891" cy="3484383"/>
            <a:chOff x="5933250" y="2535562"/>
            <a:chExt cx="1972891" cy="3484383"/>
          </a:xfrm>
        </p:grpSpPr>
        <p:sp>
          <p:nvSpPr>
            <p:cNvPr id="10" name="TextBox 9"/>
            <p:cNvSpPr txBox="1"/>
            <p:nvPr/>
          </p:nvSpPr>
          <p:spPr>
            <a:xfrm>
              <a:off x="5933250" y="5619835"/>
              <a:ext cx="1972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Franklin Gothic Book"/>
                  <a:cs typeface="Franklin Gothic Book"/>
                </a:rPr>
                <a:t>1 year after NHP</a:t>
              </a:r>
              <a:endParaRPr lang="en-US" sz="2000" dirty="0">
                <a:latin typeface="Franklin Gothic Book"/>
                <a:cs typeface="Franklin Gothic Book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215140" y="2535562"/>
              <a:ext cx="1409111" cy="300665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 cmpd="sng"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Infant Mortality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2720" y="6128435"/>
            <a:ext cx="51612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Statistics Canada, Canadian Institute for Health Information,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Natl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Ctr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for Health Statistics</a:t>
            </a:r>
            <a:endParaRPr lang="en-US" sz="18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22522"/>
            <a:ext cx="17881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Deaths per </a:t>
            </a:r>
            <a:r>
              <a:rPr lang="en-US" sz="2000" dirty="0" smtClean="0">
                <a:latin typeface="Franklin Gothic Book"/>
                <a:cs typeface="Franklin Gothic Book"/>
              </a:rPr>
              <a:t>1,000 </a:t>
            </a:r>
            <a:r>
              <a:rPr lang="en-US" sz="2000" smtClean="0">
                <a:latin typeface="Franklin Gothic Book"/>
                <a:cs typeface="Franklin Gothic Book"/>
              </a:rPr>
              <a:t>Live Births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1523999" y="1081669"/>
          <a:ext cx="7416801" cy="481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62588" y="3488437"/>
            <a:ext cx="879783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mtClean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USA</a:t>
            </a:r>
            <a:endParaRPr lang="en-US" sz="2000" dirty="0" smtClean="0">
              <a:solidFill>
                <a:schemeClr val="bg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90160" y="4669333"/>
            <a:ext cx="1024639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Canada</a:t>
            </a:r>
            <a:endParaRPr lang="en-US" sz="2000" dirty="0" smtClean="0">
              <a:solidFill>
                <a:schemeClr val="bg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6" name="Up Arrow Callout 5"/>
          <p:cNvSpPr/>
          <p:nvPr/>
        </p:nvSpPr>
        <p:spPr>
          <a:xfrm>
            <a:off x="2021840" y="2529840"/>
            <a:ext cx="1838958" cy="1754535"/>
          </a:xfrm>
          <a:prstGeom prst="upArrowCallout">
            <a:avLst>
              <a:gd name="adj1" fmla="val 13764"/>
              <a:gd name="adj2" fmla="val 16573"/>
              <a:gd name="adj3" fmla="val 20506"/>
              <a:gd name="adj4" fmla="val 5787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First Province Implements NHP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1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7227" y="6275595"/>
            <a:ext cx="2136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Sources: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StatCan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&amp; NCHS</a:t>
            </a:r>
            <a:endParaRPr lang="en-US" sz="1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Canadians’ Life Expectancy</a:t>
            </a:r>
            <a:br>
              <a:rPr lang="en-US" dirty="0" smtClean="0"/>
            </a:br>
            <a:r>
              <a:rPr lang="en-US" dirty="0" smtClean="0"/>
              <a:t>Growing Faster than Americans’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993482"/>
            <a:ext cx="1402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Life expectancy at birth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402011" y="1397000"/>
          <a:ext cx="7418603" cy="4566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4359911" y="5508173"/>
            <a:ext cx="315318" cy="31531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835111" y="5508173"/>
            <a:ext cx="315318" cy="31531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5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284937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rgbClr val="EBF1DD"/>
                </a:solidFill>
                <a:latin typeface="Franklin Gothic Book"/>
                <a:cs typeface="Franklin Gothic Book"/>
              </a:rPr>
              <a:t>Toronto Globe and Mail, 11/8/2013</a:t>
            </a:r>
            <a:endParaRPr lang="en-US" sz="16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Mortality Gap by Income </a:t>
            </a:r>
            <a:br>
              <a:rPr lang="en-US" sz="4000" dirty="0" smtClean="0"/>
            </a:br>
            <a:r>
              <a:rPr lang="en-US" sz="4000" dirty="0" smtClean="0"/>
              <a:t>Is Shrinking in Canada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43823"/>
            <a:ext cx="186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Remaining life expectancy at age 25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676400" y="1294700"/>
          <a:ext cx="7148023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768839" y="3059487"/>
            <a:ext cx="5631678" cy="1495422"/>
          </a:xfrm>
          <a:prstGeom prst="rect">
            <a:avLst/>
          </a:prstGeom>
          <a:solidFill>
            <a:schemeClr val="tx1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“For the most part, the differences in health status</a:t>
            </a:r>
          </a:p>
          <a:p>
            <a:pPr algn="ctr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 between the highest and lowest income groups 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have been shrinking over time.”</a:t>
            </a:r>
          </a:p>
          <a:p>
            <a:pPr algn="r"/>
            <a:r>
              <a:rPr lang="en-US" sz="2000" dirty="0" smtClean="0">
                <a:latin typeface="Franklin Gothic Book" charset="0"/>
                <a:ea typeface="Franklin Gothic Book" charset="0"/>
                <a:cs typeface="Franklin Gothic Book" charset="0"/>
              </a:rPr>
              <a:t>Public Health Agency of Canada</a:t>
            </a:r>
            <a:endParaRPr lang="en-US" sz="2000" dirty="0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16114" y="5601509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09984" y="5601509"/>
            <a:ext cx="283028" cy="283028"/>
          </a:xfrm>
          <a:prstGeom prst="rect">
            <a:avLst/>
          </a:prstGeom>
          <a:solidFill>
            <a:srgbClr val="FFFF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8069" y="5601509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59046" y="5601509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55900" y="5601509"/>
            <a:ext cx="283028" cy="28302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Costs as Percent of GDP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82720" y="6099314"/>
            <a:ext cx="51612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Statistics Canada, Canadian Inst. for Health Inf., and NCHS/Commerce Dept.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233680" y="1233768"/>
          <a:ext cx="8586933" cy="4750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046555" y="5543490"/>
            <a:ext cx="77405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2015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5720" y="1635553"/>
            <a:ext cx="914400" cy="48354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Franklin Gothic Medium" charset="0"/>
                <a:ea typeface="Franklin Gothic Medium" charset="0"/>
                <a:cs typeface="Franklin Gothic Medium" charset="0"/>
              </a:rPr>
              <a:t>USA</a:t>
            </a:r>
            <a:endParaRPr lang="en-US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34054" y="4076112"/>
            <a:ext cx="1229360" cy="48354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Franklin Gothic Medium" charset="0"/>
                <a:ea typeface="Franklin Gothic Medium" charset="0"/>
                <a:cs typeface="Franklin Gothic Medium" charset="0"/>
              </a:rPr>
              <a:t>Canada</a:t>
            </a: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9" name="Bent-Up Arrow 18"/>
          <p:cNvSpPr/>
          <p:nvPr/>
        </p:nvSpPr>
        <p:spPr>
          <a:xfrm flipH="1">
            <a:off x="2539999" y="4846320"/>
            <a:ext cx="751839" cy="396691"/>
          </a:xfrm>
          <a:prstGeom prst="bentUpArrow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559560" y="3641436"/>
            <a:ext cx="228600" cy="1438564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95600" y="4998720"/>
            <a:ext cx="3337560" cy="39096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NHP Fully Implemented</a:t>
            </a: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9494" y="3282567"/>
            <a:ext cx="3442506" cy="39712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Canada’s NHP Enacted</a:t>
            </a: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45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/>
          <a:p>
            <a:pPr eaLnBrk="1" hangingPunct="1"/>
            <a:r>
              <a:rPr lang="en-US" sz="4400" dirty="0">
                <a:latin typeface="Franklin Gothic Medium"/>
                <a:cs typeface="Franklin Gothic Medium"/>
              </a:rPr>
              <a:t>How </a:t>
            </a:r>
            <a:r>
              <a:rPr lang="en-US" sz="4400" dirty="0" smtClean="0">
                <a:latin typeface="Franklin Gothic Medium"/>
                <a:cs typeface="Franklin Gothic Medium"/>
              </a:rPr>
              <a:t>Canada Controls Costs</a:t>
            </a:r>
            <a:endParaRPr lang="en-US" sz="4400" dirty="0">
              <a:latin typeface="Franklin Gothic Medium"/>
              <a:cs typeface="Franklin Gothic Medium"/>
            </a:endParaRP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585" y="1164403"/>
            <a:ext cx="8269638" cy="4729162"/>
          </a:xfrm>
        </p:spPr>
        <p:txBody>
          <a:bodyPr lIns="0" tIns="0" rIns="0" bIns="0">
            <a:normAutofit/>
          </a:bodyPr>
          <a:lstStyle/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Lower administrative costs via single payer - 16.7% of total health spending vs. 31.0% in the U.S.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Lump-sum, global budgets for hospitals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Stringent controls on capital spending for new buildings and expensive new equipment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Single buyer purchasing reins in drug/device prices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Low litigation and malpractice costs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Emphasis on primary care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Exclusion of private insurers - private plans overcharged U.S. Medicare by $34 billion in 2012</a:t>
            </a:r>
          </a:p>
          <a:p>
            <a:pPr marL="390525" indent="-292100" defTabSz="414338" eaLnBrk="1" hangingPunct="1">
              <a:spcAft>
                <a:spcPts val="1200"/>
              </a:spcAft>
            </a:pP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50373" y="6153362"/>
            <a:ext cx="5193627" cy="544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2816" tIns="41407" rIns="82816" bIns="41407">
            <a:spAutoFit/>
          </a:bodyPr>
          <a:lstStyle>
            <a:lvl1pPr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12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Himmelstein &amp;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Woolhandler</a:t>
            </a:r>
            <a:endParaRPr lang="en-US" sz="16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  <a:p>
            <a:pPr algn="r" eaLnBrk="1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Arch Intern Med, December, 2012</a:t>
            </a:r>
          </a:p>
        </p:txBody>
      </p:sp>
    </p:spTree>
    <p:extLst>
      <p:ext uri="{BB962C8B-B14F-4D97-AF65-F5344CB8AC3E}">
        <p14:creationId xmlns:p14="http://schemas.microsoft.com/office/powerpoint/2010/main" val="17157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NEJM 2003;349:769 (updated)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Health Affairs 09/2014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Hospital Billing and Administration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81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capita, 2015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PPP adjusted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816443" y="1203990"/>
          <a:ext cx="7073956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753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NEJM 2003;349:769 (updated 2015)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Excludes dentists and other non-physician office-based practices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Physicians’ Billing and Office Expenses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-1" y="2177078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capita, 2015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4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7"/>
            <a:ext cx="9143999" cy="1454139"/>
          </a:xfrm>
        </p:spPr>
        <p:txBody>
          <a:bodyPr>
            <a:noAutofit/>
          </a:bodyPr>
          <a:lstStyle/>
          <a:p>
            <a:r>
              <a:rPr lang="en-US" sz="4000" dirty="0" smtClean="0"/>
              <a:t>High Deductibles Cut All Kinds of Care</a:t>
            </a:r>
            <a:br>
              <a:rPr lang="en-US" sz="4000" dirty="0" smtClean="0"/>
            </a:br>
            <a:r>
              <a:rPr lang="en-US" sz="2000" dirty="0" smtClean="0"/>
              <a:t>150,000 Employees Lost “Cadillac” Coverage</a:t>
            </a:r>
            <a:br>
              <a:rPr lang="en-US" sz="2000" dirty="0" smtClean="0"/>
            </a:br>
            <a:r>
              <a:rPr lang="en-US" sz="2000" dirty="0" smtClean="0"/>
              <a:t>No Evidence that Patients Shifted to “Higher Value” Care</a:t>
            </a:r>
            <a:endParaRPr lang="en-US" sz="2000" dirty="0"/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1159099" y="1626037"/>
          <a:ext cx="7769273" cy="4341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7737" y="6027003"/>
            <a:ext cx="60662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Brot</a:t>
            </a:r>
            <a:r>
              <a:rPr lang="en-US" sz="12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-Goldberg et al, 6/2015</a:t>
            </a:r>
          </a:p>
          <a:p>
            <a:pPr algn="r"/>
            <a:r>
              <a:rPr lang="en-US" sz="1200" dirty="0">
                <a:solidFill>
                  <a:srgbClr val="EBF1DD"/>
                </a:solidFill>
                <a:latin typeface="Franklin Gothic Book"/>
                <a:cs typeface="Franklin Gothic Book"/>
              </a:rPr>
              <a:t>http://</a:t>
            </a:r>
            <a:r>
              <a:rPr lang="en-US" sz="1200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eml.berkeley.edu</a:t>
            </a:r>
            <a:r>
              <a:rPr lang="en-US" sz="1200" dirty="0">
                <a:solidFill>
                  <a:srgbClr val="EBF1DD"/>
                </a:solidFill>
                <a:latin typeface="Franklin Gothic Book"/>
                <a:cs typeface="Franklin Gothic Book"/>
              </a:rPr>
              <a:t>/~</a:t>
            </a:r>
            <a:r>
              <a:rPr lang="en-US" sz="1200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bhandel</a:t>
            </a:r>
            <a:r>
              <a:rPr lang="en-US" sz="1200" dirty="0">
                <a:solidFill>
                  <a:srgbClr val="EBF1DD"/>
                </a:solidFill>
                <a:latin typeface="Franklin Gothic Book"/>
                <a:cs typeface="Franklin Gothic Book"/>
              </a:rPr>
              <a:t>/</a:t>
            </a:r>
            <a:r>
              <a:rPr lang="en-US" sz="1200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wp</a:t>
            </a:r>
            <a:r>
              <a:rPr lang="en-US" sz="1200" dirty="0">
                <a:solidFill>
                  <a:srgbClr val="EBF1DD"/>
                </a:solidFill>
                <a:latin typeface="Franklin Gothic Book"/>
                <a:cs typeface="Franklin Gothic Book"/>
              </a:rPr>
              <a:t>/</a:t>
            </a:r>
            <a:r>
              <a:rPr lang="en-US" sz="1200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BCHK.pdf</a:t>
            </a:r>
            <a:endParaRPr lang="en-US" sz="12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  <a:p>
            <a:pPr algn="r"/>
            <a:r>
              <a:rPr lang="en-US" sz="12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Findings closely resemble those of Rand Health Insurance Experiment</a:t>
            </a:r>
          </a:p>
          <a:p>
            <a:pPr algn="r"/>
            <a:r>
              <a:rPr lang="en-US" sz="12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Study found no evidence that patients shopped for lower prices</a:t>
            </a:r>
            <a:endParaRPr lang="en-US" sz="12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037617"/>
            <a:ext cx="131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</a:t>
            </a:r>
            <a:r>
              <a:rPr lang="en-US" sz="2000" smtClean="0">
                <a:latin typeface="Franklin Gothic Book"/>
                <a:cs typeface="Franklin Gothic Book"/>
              </a:rPr>
              <a:t>utilization reduction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03605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4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/Himmelstein/Campbell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NEJM 2003;349:769 (updated 2015)</a:t>
            </a:r>
          </a:p>
          <a:p>
            <a:pPr algn="r"/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Himmelstein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et al. Health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Aff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09/2014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Overall Administrative Costs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438777"/>
            <a:ext cx="1566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Dollars per capita, 2015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2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191694"/>
            <a:ext cx="517713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/</a:t>
            </a:r>
            <a:r>
              <a:rPr lang="en-US" sz="1200" dirty="0" err="1" smtClean="0">
                <a:solidFill>
                  <a:schemeClr val="bg2"/>
                </a:solidFill>
                <a:latin typeface="Franklin Gothic Book" pitchFamily="34" charset="0"/>
              </a:rPr>
              <a:t>Himmelstein</a:t>
            </a:r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/Campbell NEJM 2003;349:769 (updated 2015). </a:t>
            </a:r>
          </a:p>
          <a:p>
            <a:pPr algn="r"/>
            <a:r>
              <a:rPr lang="en-US" sz="1200" dirty="0" err="1" smtClean="0">
                <a:solidFill>
                  <a:schemeClr val="bg2"/>
                </a:solidFill>
                <a:latin typeface="Franklin Gothic Book" pitchFamily="34" charset="0"/>
              </a:rPr>
              <a:t>Himmelstein</a:t>
            </a:r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 et al, Health Affairs 9/29; NCHS; CIHI; PPP adj.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2015 Difference in </a:t>
            </a:r>
            <a:br>
              <a:rPr lang="en-US" sz="4000" dirty="0" smtClean="0"/>
            </a:br>
            <a:r>
              <a:rPr lang="en-US" sz="4000" dirty="0" smtClean="0"/>
              <a:t>Health Spending Per Capita</a:t>
            </a:r>
            <a:endParaRPr lang="en-US" sz="28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260781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11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5991640"/>
            <a:ext cx="5177135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 negative number indicates that more physicians returned from abroad then moved abroad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Canadian Institute for Health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Few Canadian Physicians Emigrate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30725"/>
            <a:ext cx="15669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Net loss (number moving abroad – number returning)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58706" y="1203990"/>
          <a:ext cx="7331693" cy="475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024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68584"/>
            <a:ext cx="51771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  <a:latin typeface="Franklin Gothic Book" pitchFamily="34" charset="0"/>
              </a:rPr>
              <a:t>Canadian Institute for Health Information</a:t>
            </a:r>
          </a:p>
          <a:p>
            <a:pPr algn="r"/>
            <a:r>
              <a:rPr lang="en-US" sz="2000" dirty="0" smtClean="0">
                <a:solidFill>
                  <a:schemeClr val="bg2"/>
                </a:solidFill>
                <a:latin typeface="Franklin Gothic Book" pitchFamily="34" charset="0"/>
              </a:rPr>
              <a:t>Figures are in Canadian $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Canadian Physicians’ Incomes</a:t>
            </a:r>
            <a:br>
              <a:rPr lang="en-US" dirty="0" smtClean="0"/>
            </a:br>
            <a:r>
              <a:rPr lang="en-US" dirty="0" smtClean="0"/>
              <a:t>2013 – 2014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6155" y="1567707"/>
          <a:ext cx="4258408" cy="3301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9179"/>
                <a:gridCol w="1809229"/>
              </a:tblGrid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Franklin Gothic Medium"/>
                          <a:cs typeface="Franklin Gothic Medium"/>
                        </a:rPr>
                        <a:t>Specialty</a:t>
                      </a:r>
                      <a:endParaRPr lang="en-US" sz="24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Franklin Gothic Medium"/>
                          <a:cs typeface="Franklin Gothic Medium"/>
                        </a:rPr>
                        <a:t>Income</a:t>
                      </a:r>
                      <a:endParaRPr lang="en-US" sz="24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Family Medicine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$275,296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Internal Med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$381,776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Pediatrics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$299,399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Psychiatry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$255,794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Dermatology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$434,163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8943" y="4754326"/>
            <a:ext cx="4176943" cy="11387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EBF1DD"/>
                </a:solidFill>
                <a:latin typeface="Franklin Gothic Medium"/>
                <a:cs typeface="Franklin Gothic Medium"/>
              </a:rPr>
              <a:t>All Canadian </a:t>
            </a:r>
            <a:r>
              <a:rPr lang="en-US" sz="2000" dirty="0">
                <a:solidFill>
                  <a:srgbClr val="EBF1DD"/>
                </a:solidFill>
                <a:latin typeface="Franklin Gothic Medium"/>
                <a:cs typeface="Franklin Gothic Medium"/>
              </a:rPr>
              <a:t>p</a:t>
            </a:r>
            <a:r>
              <a:rPr lang="en-US" sz="2000" dirty="0" smtClean="0">
                <a:solidFill>
                  <a:srgbClr val="EBF1DD"/>
                </a:solidFill>
                <a:latin typeface="Franklin Gothic Medium"/>
                <a:cs typeface="Franklin Gothic Medium"/>
              </a:rPr>
              <a:t>hysicians</a:t>
            </a:r>
            <a:r>
              <a:rPr lang="en-US" sz="2800" dirty="0" smtClean="0">
                <a:solidFill>
                  <a:srgbClr val="EBF1DD"/>
                </a:solidFill>
                <a:latin typeface="Franklin Gothic Medium"/>
                <a:cs typeface="Franklin Gothic Medium"/>
              </a:rPr>
              <a:t>: </a:t>
            </a:r>
            <a:r>
              <a:rPr lang="en-US" sz="4000" dirty="0" smtClean="0">
                <a:solidFill>
                  <a:srgbClr val="EBF1DD"/>
                </a:solidFill>
                <a:latin typeface="Franklin Gothic Medium"/>
                <a:cs typeface="Franklin Gothic Medium"/>
              </a:rPr>
              <a:t>$328,640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710266" y="1563528"/>
          <a:ext cx="4258408" cy="275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460"/>
                <a:gridCol w="1865948"/>
              </a:tblGrid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Franklin Gothic Medium"/>
                          <a:cs typeface="Franklin Gothic Medium"/>
                        </a:rPr>
                        <a:t>Specialty</a:t>
                      </a:r>
                      <a:endParaRPr lang="en-US" sz="24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Franklin Gothic Medium"/>
                          <a:cs typeface="Franklin Gothic Medium"/>
                        </a:rPr>
                        <a:t>Income</a:t>
                      </a:r>
                      <a:endParaRPr lang="en-US" sz="2400" b="0" dirty="0">
                        <a:latin typeface="Franklin Gothic Medium"/>
                        <a:cs typeface="Franklin Gothic Medium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OB-GYN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$485,407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General Surgery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$443,188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Thoracic Surgery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$563,263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02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Ophthalmology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$584,150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4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6867" y="6053196"/>
            <a:ext cx="51771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*Ontario reimburses physicians for premiums above 1986 level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Canadian Medical Protective Association </a:t>
            </a:r>
          </a:p>
          <a:p>
            <a:pPr algn="r"/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www.cmpa-acpm.ca</a:t>
            </a:r>
            <a:endParaRPr lang="en-US" sz="14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Canadian Malpractice Insurance Costs</a:t>
            </a:r>
            <a:br>
              <a:rPr lang="en-US" sz="4000" dirty="0" smtClean="0"/>
            </a:br>
            <a:r>
              <a:rPr lang="en-US" sz="2400" dirty="0" smtClean="0"/>
              <a:t>2016 Data. Canadian Dollars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404109" y="1330326"/>
          <a:ext cx="8255372" cy="4512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258"/>
                <a:gridCol w="2084038"/>
                <a:gridCol w="2084038"/>
                <a:gridCol w="2084038"/>
              </a:tblGrid>
              <a:tr h="115620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Specialty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Ontario*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Quebec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Franklin Gothic Medium"/>
                          <a:cs typeface="Franklin Gothic Medium"/>
                        </a:rPr>
                        <a:t>Other Provinces</a:t>
                      </a:r>
                      <a:endParaRPr lang="en-US" sz="2800" b="0" dirty="0">
                        <a:latin typeface="Franklin Gothic Medium"/>
                        <a:cs typeface="Franklin Gothic Medium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148"/>
                    </a:solidFill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Family</a:t>
                      </a:r>
                      <a:r>
                        <a:rPr lang="en-US" sz="2400" baseline="0" dirty="0" smtClean="0">
                          <a:latin typeface="Franklin Gothic Book"/>
                          <a:cs typeface="Franklin Gothic Book"/>
                        </a:rPr>
                        <a:t> Med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$5,784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$1,923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$3,624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Psychiatry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$6,648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$2,273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$4,152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Cardiology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$6,648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$2,773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$4,152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Anesthesia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$16,908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$6,108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$10,812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Neurosurgery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$71,484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$20,889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$41,232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945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Obstetrics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$97,776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$34,204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 smtClean="0">
                          <a:latin typeface="Franklin Gothic Book"/>
                          <a:cs typeface="Franklin Gothic Book"/>
                        </a:rPr>
                        <a:t>$55,140</a:t>
                      </a:r>
                      <a:endParaRPr lang="en-US" sz="240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6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OK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0" y="1171004"/>
            <a:ext cx="8288359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>
                <a:latin typeface="Franklin Gothic Medium"/>
                <a:cs typeface="Franklin Gothic Medium"/>
              </a:rPr>
              <a:t>Compared to the USA…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Life expectancy 2 years longer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Infant deaths 25% lower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Universal comprehensive coverage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More physician visits, hospital care; less bureaucracy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Quality of care equivalent to insured Americans’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Free choice of doctor and hospital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Health spending half of USA level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822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the Matter in Canada?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51" y="1171004"/>
            <a:ext cx="815640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The wealthy lobby for private funding and tax cuts; they resent subsidizing care for others.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Result: government funding cuts (</a:t>
            </a:r>
            <a:r>
              <a:rPr lang="en-US" sz="2400" i="1" dirty="0" smtClean="0">
                <a:latin typeface="Franklin Gothic Book"/>
                <a:cs typeface="Franklin Gothic Book"/>
              </a:rPr>
              <a:t>e.g.</a:t>
            </a:r>
            <a:r>
              <a:rPr lang="en-US" sz="2400" dirty="0" smtClean="0">
                <a:latin typeface="Franklin Gothic Book"/>
                <a:cs typeface="Franklin Gothic Book"/>
              </a:rPr>
              <a:t>, 30% of hospital beds closed during the 1990s) causing dissatisfaction and waits for care.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USA and Canadian firms seek profit opportunities in health care privatization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Conservative foes of public services own many Canadian newspapers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Misleading waiting list surveys by right wing Fraser Institute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4166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Rising Popularity </a:t>
            </a:r>
            <a:br>
              <a:rPr lang="en-US" dirty="0" smtClean="0"/>
            </a:br>
            <a:r>
              <a:rPr lang="en-US" dirty="0" smtClean="0"/>
              <a:t>Of National Health Insurance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CBS News / New York Times Poll, Feb. 1, 2009  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570586" y="2062886"/>
          <a:ext cx="3408883" cy="387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1486" y="1938527"/>
            <a:ext cx="898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1979</a:t>
            </a:r>
            <a:endParaRPr lang="en-US" sz="2400" dirty="0">
              <a:latin typeface="Franklin Gothic Medium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6427" y="1938527"/>
            <a:ext cx="909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Franklin Gothic Medium" pitchFamily="34" charset="0"/>
              </a:rPr>
              <a:t>2009</a:t>
            </a:r>
            <a:endParaRPr lang="en-US" sz="2400" dirty="0">
              <a:latin typeface="Franklin Gothic Medium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/>
          </p:nvPr>
        </p:nvGraphicFramePr>
        <p:xfrm>
          <a:off x="5060900" y="2061671"/>
          <a:ext cx="3408883" cy="387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1035" y="3517379"/>
            <a:ext cx="1533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Government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40%</a:t>
            </a:r>
            <a:endParaRPr lang="en-US" sz="2000" dirty="0">
              <a:solidFill>
                <a:schemeClr val="bg1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7457" y="3517379"/>
            <a:ext cx="1533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Government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59%</a:t>
            </a:r>
            <a:endParaRPr lang="en-US" sz="2000" dirty="0">
              <a:solidFill>
                <a:schemeClr val="bg1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78766" y="3517379"/>
            <a:ext cx="129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Private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Enterprise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48%</a:t>
            </a:r>
            <a:endParaRPr lang="en-US" sz="2000" dirty="0">
              <a:solidFill>
                <a:schemeClr val="bg1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64173" y="3517379"/>
            <a:ext cx="12970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Private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Enterprise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/>
                <a:latin typeface="Franklin Gothic Book"/>
                <a:cs typeface="Franklin Gothic Book"/>
              </a:rPr>
              <a:t>32%</a:t>
            </a:r>
            <a:endParaRPr lang="en-US" sz="2000" dirty="0">
              <a:solidFill>
                <a:schemeClr val="bg1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8043" y="4696356"/>
            <a:ext cx="793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Don’t</a:t>
            </a:r>
          </a:p>
          <a:p>
            <a:pPr algn="ctr"/>
            <a:r>
              <a:rPr lang="en-US" sz="2000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Know</a:t>
            </a:r>
          </a:p>
          <a:p>
            <a:pPr algn="ctr"/>
            <a:r>
              <a:rPr lang="en-US" sz="2000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12%</a:t>
            </a:r>
            <a:endParaRPr lang="en-US" sz="2000" dirty="0">
              <a:solidFill>
                <a:srgbClr val="EBF1DD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9921" y="4773879"/>
            <a:ext cx="725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Don’t</a:t>
            </a:r>
          </a:p>
          <a:p>
            <a:pPr algn="ctr"/>
            <a:r>
              <a:rPr lang="en-US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Know</a:t>
            </a:r>
          </a:p>
          <a:p>
            <a:pPr algn="ctr"/>
            <a:r>
              <a:rPr lang="en-US" dirty="0" smtClean="0">
                <a:solidFill>
                  <a:srgbClr val="EBF1DD"/>
                </a:solidFill>
                <a:effectLst/>
                <a:latin typeface="Franklin Gothic Book"/>
                <a:cs typeface="Franklin Gothic Book"/>
              </a:rPr>
              <a:t>9%</a:t>
            </a:r>
            <a:endParaRPr lang="en-US" dirty="0">
              <a:solidFill>
                <a:srgbClr val="EBF1DD"/>
              </a:solidFill>
              <a:effectLst/>
              <a:latin typeface="Franklin Gothic Book"/>
              <a:cs typeface="Franklin Gothic Book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2482" y="1411837"/>
            <a:ext cx="5139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Franklin Gothic Medium" pitchFamily="34" charset="0"/>
              </a:rPr>
              <a:t>“Who should provide coverage?”</a:t>
            </a:r>
            <a:endParaRPr lang="en-US" sz="28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9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Who Oppose </a:t>
            </a:r>
            <a:r>
              <a:rPr lang="en-US" dirty="0" err="1" smtClean="0"/>
              <a:t>ObamaCare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Prefer Single Payer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NY Times based on CNN/ORC Poll May 17-18 2013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Figures don’t add to 100% because some had “no opinion”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23069" y="1494261"/>
          <a:ext cx="7497863" cy="44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88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Massachusetts Doctors </a:t>
            </a:r>
            <a:br>
              <a:rPr lang="en-US" dirty="0" smtClean="0"/>
            </a:br>
            <a:r>
              <a:rPr lang="en-US" dirty="0" smtClean="0"/>
              <a:t>Support Single Payer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Massachusetts Medical Society Survey. Oct. 2012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823069" y="1494261"/>
          <a:ext cx="7497863" cy="4417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26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Privately Insured Skip Care Because of Cost</a:t>
            </a:r>
            <a:br>
              <a:rPr lang="en-US" sz="3600" dirty="0" smtClean="0"/>
            </a:br>
            <a:r>
              <a:rPr lang="en-US" sz="2000" dirty="0" smtClean="0">
                <a:latin typeface="Franklin Gothic Book"/>
                <a:cs typeface="Franklin Gothic Book"/>
              </a:rPr>
              <a:t>Especially among those with high deductible plans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616" y="6150761"/>
            <a:ext cx="51483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*Went to Urgent Care Center rather than usual PCP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AP/NORC Survey, Oct. 2014</a:t>
            </a:r>
            <a:endParaRPr lang="en-US" sz="16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28363"/>
            <a:ext cx="154493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with problems due to health costs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495565" y="1270045"/>
          <a:ext cx="7461241" cy="4785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947569" y="5667415"/>
            <a:ext cx="255909" cy="255909"/>
          </a:xfrm>
          <a:prstGeom prst="rect">
            <a:avLst/>
          </a:prstGeom>
          <a:solidFill>
            <a:srgbClr val="005148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83053" y="5667415"/>
            <a:ext cx="255909" cy="255909"/>
          </a:xfrm>
          <a:prstGeom prst="rect">
            <a:avLst/>
          </a:prstGeom>
          <a:solidFill>
            <a:srgbClr val="800000"/>
          </a:solidFill>
          <a:ln w="952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Maine Doctors Favor Single Payer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4648" y="241454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Franklin Gothic Book"/>
                <a:cs typeface="Franklin Gothic Book"/>
              </a:rPr>
              <a:t>“Would you prefer to make improvements to the current public/private system or a single payer system?”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699053" y="1533214"/>
          <a:ext cx="6096000" cy="43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6937" y="6238546"/>
            <a:ext cx="575706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2"/>
                </a:solidFill>
                <a:latin typeface="Franklin Gothic Book" pitchFamily="34" charset="0"/>
              </a:rPr>
              <a:t>Source: Maine Medical Association, 2014</a:t>
            </a:r>
          </a:p>
        </p:txBody>
      </p:sp>
    </p:spTree>
    <p:extLst>
      <p:ext uri="{BB962C8B-B14F-4D97-AF65-F5344CB8AC3E}">
        <p14:creationId xmlns:p14="http://schemas.microsoft.com/office/powerpoint/2010/main" val="167969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90" y="0"/>
            <a:ext cx="4296752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dirty="0">
                <a:latin typeface="Franklin Gothic Medium"/>
                <a:cs typeface="Franklin Gothic Medium"/>
              </a:rPr>
              <a:t>A National Health Program </a:t>
            </a:r>
            <a:r>
              <a:rPr lang="en-US" sz="6000" dirty="0" smtClean="0">
                <a:latin typeface="Franklin Gothic Medium"/>
                <a:cs typeface="Franklin Gothic Medium"/>
              </a:rPr>
              <a:t/>
            </a:r>
            <a:br>
              <a:rPr lang="en-US" sz="6000" dirty="0" smtClean="0">
                <a:latin typeface="Franklin Gothic Medium"/>
                <a:cs typeface="Franklin Gothic Medium"/>
              </a:rPr>
            </a:br>
            <a:r>
              <a:rPr lang="en-US" sz="4000" dirty="0" smtClean="0">
                <a:latin typeface="Franklin Gothic Medium"/>
                <a:cs typeface="Franklin Gothic Medium"/>
              </a:rPr>
              <a:t>for </a:t>
            </a:r>
            <a:r>
              <a:rPr lang="en-US" sz="4000" dirty="0">
                <a:latin typeface="Franklin Gothic Medium"/>
                <a:cs typeface="Franklin Gothic Medium"/>
              </a:rPr>
              <a:t>the </a:t>
            </a:r>
            <a:r>
              <a:rPr lang="en-US" sz="4000" dirty="0" smtClean="0">
                <a:latin typeface="Franklin Gothic Medium"/>
                <a:cs typeface="Franklin Gothic Medium"/>
              </a:rPr>
              <a:t/>
            </a:r>
            <a:br>
              <a:rPr lang="en-US" sz="4000" dirty="0" smtClean="0">
                <a:latin typeface="Franklin Gothic Medium"/>
                <a:cs typeface="Franklin Gothic Medium"/>
              </a:rPr>
            </a:br>
            <a:r>
              <a:rPr lang="en-US" sz="8800" dirty="0" smtClean="0">
                <a:latin typeface="Franklin Gothic Medium"/>
                <a:cs typeface="Franklin Gothic Medium"/>
              </a:rPr>
              <a:t>USA</a:t>
            </a:r>
            <a:endParaRPr lang="en-US" sz="8800" dirty="0">
              <a:latin typeface="Franklin Gothic Medium"/>
              <a:cs typeface="Franklin Gothic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254" y="1249271"/>
            <a:ext cx="4695013" cy="3521259"/>
          </a:xfrm>
          <a:prstGeom prst="rect">
            <a:avLst/>
          </a:prstGeom>
          <a:ln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1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9129" y="6176637"/>
            <a:ext cx="4864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Proposal of the Physicians Working Group for Single Payer NHI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JAMA 2003;290:798</a:t>
            </a:r>
            <a:endParaRPr lang="en-US" sz="14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Health Insurance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8649" y="1352427"/>
            <a:ext cx="850278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Universal – covers everyone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Comprehensive – all needed care, no co-pays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Single, public payer – simplified reimbursement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No investor-owned HMOs, hospitals, etc.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Improved health planning</a:t>
            </a:r>
          </a:p>
          <a:p>
            <a:pPr marL="230188" indent="-230188">
              <a:spcAft>
                <a:spcPts val="1800"/>
              </a:spcAft>
              <a:buFont typeface="Arial"/>
              <a:buChar char="•"/>
            </a:pPr>
            <a:r>
              <a:rPr lang="en-US" sz="2400" dirty="0" smtClean="0">
                <a:latin typeface="Franklin Gothic Book"/>
                <a:cs typeface="Franklin Gothic Book"/>
              </a:rPr>
              <a:t>Public accountability for quality and cost, but minimal bureaucracy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3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5046263" y="1345997"/>
            <a:ext cx="3708806" cy="435254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Recipients of Money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8220" y="180685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Hospital Operating Costs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8220" y="244888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Hospital Capital Costs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18220" y="309091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HMOs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18220" y="373294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Fee-for-Service Physicians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018220" y="437497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Home Care Agencies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18220" y="5017005"/>
            <a:ext cx="3533244" cy="5577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Long-Term Care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7700" y="1345997"/>
            <a:ext cx="3708806" cy="4352544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Franklin Gothic Medium" pitchFamily="34" charset="0"/>
              </a:rPr>
              <a:t>Revenue Sources</a:t>
            </a:r>
            <a:endParaRPr lang="en-US" sz="2400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4" name="Isosceles Triangle 23"/>
          <p:cNvSpPr/>
          <p:nvPr/>
        </p:nvSpPr>
        <p:spPr>
          <a:xfrm rot="5400000">
            <a:off x="4955456" y="1941598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86935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NEJM 1989;320:102</a:t>
            </a:r>
          </a:p>
        </p:txBody>
      </p:sp>
      <p:sp>
        <p:nvSpPr>
          <p:cNvPr id="29" name="Isosceles Triangle 28"/>
          <p:cNvSpPr/>
          <p:nvPr/>
        </p:nvSpPr>
        <p:spPr>
          <a:xfrm rot="5400000">
            <a:off x="4955456" y="5154190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 rot="5400000">
            <a:off x="4955456" y="4511670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5400000">
            <a:off x="4955456" y="3869152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4955456" y="3226634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4955456" y="2584116"/>
            <a:ext cx="460858" cy="293784"/>
          </a:xfrm>
          <a:prstGeom prst="triangle">
            <a:avLst/>
          </a:prstGeom>
          <a:solidFill>
            <a:srgbClr val="0000FF"/>
          </a:solidFill>
          <a:ln>
            <a:noFill/>
          </a:ln>
          <a:effectLst>
            <a:glow rad="38100">
              <a:schemeClr val="bg1"/>
            </a:glow>
            <a:outerShdw blurRad="390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833159" y="1455725"/>
            <a:ext cx="1324051" cy="4133088"/>
          </a:xfrm>
          <a:prstGeom prst="roundRect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EBF1DD"/>
                </a:solidFill>
                <a:effectLst/>
                <a:latin typeface="Franklin Gothic Medium" pitchFamily="34" charset="0"/>
              </a:rPr>
              <a:t>NHP</a:t>
            </a:r>
          </a:p>
          <a:p>
            <a:pPr algn="ctr"/>
            <a:r>
              <a:rPr lang="en-US" sz="3600" dirty="0" smtClean="0">
                <a:solidFill>
                  <a:srgbClr val="EBF1DD"/>
                </a:solidFill>
                <a:effectLst/>
                <a:latin typeface="Franklin Gothic Medium" pitchFamily="34" charset="0"/>
              </a:rPr>
              <a:t>Fund</a:t>
            </a:r>
            <a:endParaRPr lang="en-US" sz="3600" dirty="0">
              <a:solidFill>
                <a:srgbClr val="EBF1DD"/>
              </a:solidFill>
              <a:effectLst/>
              <a:latin typeface="Franklin Gothic Medium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21812" y="1806855"/>
            <a:ext cx="3457657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Medicare and Medicaid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1812" y="2608632"/>
            <a:ext cx="3457657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State  /Local Governments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21812" y="3410409"/>
            <a:ext cx="3457657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Employers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1812" y="4212186"/>
            <a:ext cx="3457657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Private Insurance Revenues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21812" y="5013962"/>
            <a:ext cx="3457657" cy="560827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New Taxes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for the NHP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4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 Payment Under an NHP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96743" y="6253249"/>
            <a:ext cx="594726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Himmelstein and Woolhandler. NEJM 1989;320:102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54626" y="1265530"/>
          <a:ext cx="8502786" cy="391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285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FAD9C22-BF94-4969-92B4-96D7B7938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CAFFA576-037D-414A-8F6D-2C66E2A04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35F59A00-6D4F-4E87-B4B2-56CE543F4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AC482606-6A7D-4754-8A52-0CC72205FA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Three Options for Physician and Ambulatory Care Payment Under the NHP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60091" y="6130138"/>
            <a:ext cx="5183912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 and Woolhandler.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NEJM 1989;320:102 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841317" y="1437052"/>
          <a:ext cx="3216015" cy="430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6548218" y="1437052"/>
          <a:ext cx="2349217" cy="3842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263909" y="1437052"/>
          <a:ext cx="2086522" cy="2644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739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48437" y="1335932"/>
          <a:ext cx="8247126" cy="4271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00"/>
                </a:solidFill>
              </a:rPr>
              <a:t>America Can Do This.</a:t>
            </a:r>
            <a:endParaRPr lang="en-US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Uninsured and Under-Insured</a:t>
            </a:r>
            <a:br>
              <a:rPr lang="en-US" dirty="0" smtClean="0"/>
            </a:br>
            <a:r>
              <a:rPr lang="en-US" dirty="0" smtClean="0"/>
              <a:t>Delay Seeking Care for Heart Attacks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5945472"/>
            <a:ext cx="524933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JAMA April 15, 2010. 303:1392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*Adjusted for age, sex, race,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clin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.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charact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.,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hlth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status,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social/psych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fx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, urban/rural. Under-insured=had coverage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but patient concerned about cost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419149" y="1528876"/>
          <a:ext cx="7424927" cy="444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359" y="2414014"/>
            <a:ext cx="14923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Odds ratio for delayed care*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3236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Higher </a:t>
            </a:r>
            <a:r>
              <a:rPr lang="en-US" smtClean="0"/>
              <a:t>Medication Co-Pays </a:t>
            </a:r>
            <a:r>
              <a:rPr lang="en-US" dirty="0" smtClean="0"/>
              <a:t>=</a:t>
            </a:r>
            <a:br>
              <a:rPr lang="en-US" dirty="0" smtClean="0"/>
            </a:br>
            <a:r>
              <a:rPr lang="en-US" dirty="0" smtClean="0"/>
              <a:t>Worse Pediatric Asthma Outcomes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6160916"/>
            <a:ext cx="52493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Children age 5-18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JAMA 2012;307:1284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2" name="Chart 1"/>
          <p:cNvGraphicFramePr/>
          <p:nvPr>
            <p:extLst/>
          </p:nvPr>
        </p:nvGraphicFramePr>
        <p:xfrm>
          <a:off x="404467" y="1397000"/>
          <a:ext cx="818642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6855067" y="3100199"/>
            <a:ext cx="323574" cy="32357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5067" y="3511467"/>
            <a:ext cx="323574" cy="323574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313376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Rand Experiment. Pediatrics 1985;75:942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smtClean="0"/>
              <a:t>Higher Copayments </a:t>
            </a:r>
            <a:r>
              <a:rPr lang="en-US" sz="3100" dirty="0" smtClean="0"/>
              <a:t>=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4900" dirty="0" smtClean="0"/>
              <a:t>Kids Without Care</a:t>
            </a:r>
            <a:endParaRPr lang="en-US" sz="31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43823"/>
            <a:ext cx="15369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Percentage with no physician visits in year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4000" y="1294700"/>
          <a:ext cx="7300424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3525940" y="5627553"/>
            <a:ext cx="312099" cy="3120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5479" y="5627553"/>
            <a:ext cx="312099" cy="312099"/>
          </a:xfrm>
          <a:prstGeom prst="rect">
            <a:avLst/>
          </a:prstGeom>
          <a:solidFill>
            <a:srgbClr val="800000"/>
          </a:solidFill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of the Medically Bankrupt Had Coverage</a:t>
            </a:r>
            <a:br>
              <a:rPr lang="en-US" sz="3200" dirty="0" smtClean="0"/>
            </a:br>
            <a:r>
              <a:rPr lang="en-US" sz="2400" dirty="0" smtClean="0"/>
              <a:t>Insurance at Illness Onset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6268637"/>
            <a:ext cx="524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Himmelstein et al. Am J Med: August, 2009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80199" y="1128315"/>
          <a:ext cx="8453372" cy="489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473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81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3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2005-2014 Medical Bill and Debt Problems: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Back to Where We Were Pre-Recession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94667" y="6160916"/>
            <a:ext cx="52493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Commonwealth Fund Biennial Health Insurance Surveys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2005, 2010, 2012, 2014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95584"/>
            <a:ext cx="2026508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Percent of adults 19-64 reporting medical bill/debt problems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913105" y="1387023"/>
          <a:ext cx="6987703" cy="445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824135" y="5406820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78981" y="5406820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74742" y="5406820"/>
            <a:ext cx="283028" cy="283028"/>
          </a:xfrm>
          <a:prstGeom prst="rect">
            <a:avLst/>
          </a:prstGeom>
          <a:solidFill>
            <a:srgbClr val="0000FF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751036" y="5406820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0726" y="6112805"/>
            <a:ext cx="493327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Data after 2013 are projected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Social Security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Bul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, HIAA, CPS, and CBO estimate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All Year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031631" y="1396999"/>
          <a:ext cx="7788983" cy="451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04" y="2824118"/>
            <a:ext cx="112703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Millions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62553" y="1735397"/>
            <a:ext cx="2954215" cy="1922203"/>
          </a:xfrm>
          <a:prstGeom prst="downArrowCallout">
            <a:avLst>
              <a:gd name="adj1" fmla="val 16462"/>
              <a:gd name="adj2" fmla="val 18901"/>
              <a:gd name="adj3" fmla="val 25000"/>
              <a:gd name="adj4" fmla="val 28169"/>
            </a:avLst>
          </a:prstGeom>
          <a:solidFill>
            <a:schemeClr val="accent1">
              <a:lumMod val="50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Franklin Gothic Book" charset="0"/>
                <a:ea typeface="Franklin Gothic Book" charset="0"/>
                <a:cs typeface="Franklin Gothic Book" charset="0"/>
              </a:rPr>
              <a:t>Medicare/Medicaid</a:t>
            </a:r>
            <a:endParaRPr lang="en-US"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06wealth-1-articleL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8" r="7170"/>
          <a:stretch/>
        </p:blipFill>
        <p:spPr bwMode="auto">
          <a:xfrm>
            <a:off x="307395" y="1724243"/>
            <a:ext cx="6139818" cy="3954690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4352070" y="1876799"/>
            <a:ext cx="4459755" cy="2084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828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Aft>
                <a:spcPts val="1200"/>
              </a:spcAft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ja-JP" alt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“</a:t>
            </a:r>
            <a:r>
              <a:rPr 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Medicare covers only 51% of health care services….</a:t>
            </a:r>
          </a:p>
          <a:p>
            <a:pPr eaLnBrk="1">
              <a:spcAft>
                <a:spcPts val="1200"/>
              </a:spcAft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US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For a 65 year  old couple retiring this year, the cost of health care in retirement will be $240,000.”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4667" y="6268637"/>
            <a:ext cx="52493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New York Times. Wealth Matters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Planning for Retirement? </a:t>
            </a:r>
            <a:br>
              <a:rPr lang="en-US" sz="4000" dirty="0" smtClean="0"/>
            </a:br>
            <a:r>
              <a:rPr lang="en-US" sz="4000" dirty="0" smtClean="0"/>
              <a:t>Don’t Forget Health Care Costs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050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Rising Economic Inequality</a:t>
            </a:r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3467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230911"/>
            <a:ext cx="51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Woolhandler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/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Himmelstein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Analysis of data from the Bureau of the Census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Change in Real Family Income </a:t>
            </a:r>
            <a:br>
              <a:rPr lang="en-US" sz="4900" dirty="0" smtClean="0"/>
            </a:br>
            <a:r>
              <a:rPr lang="en-US" sz="2700" dirty="0" smtClean="0"/>
              <a:t>1979 - 2014</a:t>
            </a:r>
            <a:endParaRPr lang="en-US" sz="16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503075" y="1294700"/>
          <a:ext cx="8321349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759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3782" y="6148205"/>
            <a:ext cx="518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Growing Gap in </a:t>
            </a:r>
            <a:r>
              <a:rPr lang="en-US" sz="1600" smtClean="0">
                <a:solidFill>
                  <a:srgbClr val="EBF1DD"/>
                </a:solidFill>
                <a:latin typeface="Franklin Gothic Book"/>
                <a:cs typeface="Franklin Gothic Book"/>
              </a:rPr>
              <a:t>Life Expectancy by Income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National Academy of Sciences, 2015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Growing Gap in Life Expectancy by Income</a:t>
            </a:r>
            <a:br>
              <a:rPr lang="en-US" sz="4000" dirty="0" smtClean="0"/>
            </a:br>
            <a:r>
              <a:rPr lang="en-US" sz="2200" dirty="0" smtClean="0"/>
              <a:t>Dramatic gains for the wealthy; losses for lower income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043823"/>
            <a:ext cx="1863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Remaining </a:t>
            </a:r>
            <a:r>
              <a:rPr lang="en-US" sz="2000" smtClean="0">
                <a:latin typeface="Franklin Gothic Book"/>
                <a:cs typeface="Franklin Gothic Book"/>
              </a:rPr>
              <a:t>life expectancy at age 50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676400" y="1294700"/>
          <a:ext cx="7148023" cy="474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118182" y="5617924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90277" y="5617924"/>
            <a:ext cx="283028" cy="283028"/>
          </a:xfrm>
          <a:prstGeom prst="rect">
            <a:avLst/>
          </a:prstGeom>
          <a:solidFill>
            <a:srgbClr val="FFFF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2163" y="5617924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06684" y="5617924"/>
            <a:ext cx="283028" cy="283028"/>
          </a:xfrm>
          <a:prstGeom prst="rect">
            <a:avLst/>
          </a:prstGeom>
          <a:solidFill>
            <a:schemeClr val="accent3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7081" y="5617924"/>
            <a:ext cx="283028" cy="283028"/>
          </a:xfrm>
          <a:prstGeom prst="rect">
            <a:avLst/>
          </a:prstGeom>
          <a:solidFill>
            <a:srgbClr val="FFC0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Poverty Rates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87063" y="6270317"/>
            <a:ext cx="14569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smtClean="0">
                <a:solidFill>
                  <a:schemeClr val="bg1"/>
                </a:solidFill>
                <a:latin typeface="Franklin Gothic Book"/>
                <a:cs typeface="Franklin Gothic Book"/>
              </a:rPr>
              <a:t>OECD 2015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555477" y="1153682"/>
          <a:ext cx="8161233" cy="4760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7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5331" y="6240626"/>
            <a:ext cx="51786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Walmsley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– World Prison Population List, 10</a:t>
            </a:r>
            <a:r>
              <a:rPr lang="en-US" sz="1800" baseline="30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th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Incarceration Rates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59597" y="1011115"/>
          <a:ext cx="8424808" cy="4591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2815" y="5541324"/>
            <a:ext cx="390440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Prisoners per 100,000 population</a:t>
            </a:r>
          </a:p>
        </p:txBody>
      </p:sp>
    </p:spTree>
    <p:extLst>
      <p:ext uri="{BB962C8B-B14F-4D97-AF65-F5344CB8AC3E}">
        <p14:creationId xmlns:p14="http://schemas.microsoft.com/office/powerpoint/2010/main" val="1480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4777154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800" smtClean="0"/>
              <a:t>Persistent Racial Inequalities</a:t>
            </a:r>
          </a:p>
        </p:txBody>
      </p:sp>
    </p:spTree>
    <p:extLst>
      <p:ext uri="{BB962C8B-B14F-4D97-AF65-F5344CB8AC3E}">
        <p14:creationId xmlns:p14="http://schemas.microsoft.com/office/powerpoint/2010/main" val="8497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Americans Die Younger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9327" y="5990923"/>
            <a:ext cx="5174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CDC, 2015 – Final Mortality Data for 2013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*Hispanics can be of any race, and Blacks and Whites include some Hispanics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8546"/>
            <a:ext cx="146511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Life expectancy at birth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330035" y="1314898"/>
          <a:ext cx="7454370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00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Family Income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94174"/>
            <a:ext cx="124768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Median income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(2014 $s)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5710" y="6150114"/>
            <a:ext cx="311829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Inflation adjusted, 2014 $s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Bureau of the Census</a:t>
            </a:r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1247686" y="1397000"/>
          <a:ext cx="7733944" cy="4519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495371" y="3043744"/>
            <a:ext cx="109568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mtClean="0">
                <a:solidFill>
                  <a:schemeClr val="accent1">
                    <a:lumMod val="50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Whites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5371" y="4690488"/>
            <a:ext cx="106112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Blacks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12189" y="5422448"/>
            <a:ext cx="76944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10278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Minority College Graduates’ Incomes Have </a:t>
            </a:r>
            <a:r>
              <a:rPr lang="en-US" dirty="0"/>
              <a:t>F</a:t>
            </a:r>
            <a:r>
              <a:rPr lang="en-US" dirty="0" smtClean="0"/>
              <a:t>allen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9327" y="6129423"/>
            <a:ext cx="51746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Emmons WR. Federal Reserve. </a:t>
            </a:r>
          </a:p>
          <a:p>
            <a:pPr algn="r"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St. Louis – August 2015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900771"/>
            <a:ext cx="22963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Change in median family income of college graduates, 1992-2013 (inflation adjusted)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296390" y="1314898"/>
          <a:ext cx="6488015" cy="467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78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3997" y="6245350"/>
            <a:ext cx="329000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smtClean="0">
                <a:solidFill>
                  <a:schemeClr val="bg1"/>
                </a:solidFill>
                <a:latin typeface="Franklin Gothic Book"/>
                <a:cs typeface="Franklin Gothic Book"/>
              </a:rPr>
              <a:t>Health Affairs 2015;34:1774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 ACA Cut </a:t>
            </a:r>
            <a:r>
              <a:rPr lang="en-US" sz="3600" dirty="0" err="1" smtClean="0"/>
              <a:t>Uninsurance</a:t>
            </a:r>
            <a:r>
              <a:rPr lang="en-US" sz="3600" dirty="0" smtClean="0"/>
              <a:t> Among Hispanics, Blacks, and Whites by ~1/3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0140"/>
            <a:ext cx="17284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adults 18-64 uninsured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3999" y="1396999"/>
          <a:ext cx="7374673" cy="44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3766458" y="5453743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87537" y="5453743"/>
            <a:ext cx="283028" cy="283028"/>
          </a:xfrm>
          <a:prstGeom prst="rect">
            <a:avLst/>
          </a:prstGeom>
          <a:solidFill>
            <a:srgbClr val="0000FF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63192" y="5453743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Driving While Black</a:t>
            </a:r>
            <a:br>
              <a:rPr lang="en-US" dirty="0" smtClean="0"/>
            </a:br>
            <a:r>
              <a:rPr lang="en-US" sz="2200" dirty="0" smtClean="0"/>
              <a:t>More Likely to be Searched; Less Likely to be Found with Contraband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3782" y="6132553"/>
            <a:ext cx="518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NY Times 10/25/2015</a:t>
            </a:r>
          </a:p>
          <a:p>
            <a:pPr algn="r"/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 Contraband found among those searched</a:t>
            </a:r>
            <a:endParaRPr lang="en-US" sz="2000" dirty="0">
              <a:solidFill>
                <a:srgbClr val="EBF1DD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78119"/>
            <a:ext cx="16349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Black Rate / White Rate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(1.0 = Equally Likely)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361209" y="1314899"/>
          <a:ext cx="7423195" cy="469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2818188" y="5573487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97678" y="5573487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5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Black/White Disparity </a:t>
            </a:r>
            <a:br>
              <a:rPr lang="en-US" dirty="0" smtClean="0"/>
            </a:br>
            <a:r>
              <a:rPr lang="en-US" dirty="0" smtClean="0"/>
              <a:t>In Life Expectancy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3782" y="6313376"/>
            <a:ext cx="5180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MMWR 2001;50:780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177278" y="1405246"/>
          <a:ext cx="7892498" cy="458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02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 Enrollment in </a:t>
            </a:r>
            <a:br>
              <a:rPr lang="en-US" dirty="0" smtClean="0"/>
            </a:br>
            <a:r>
              <a:rPr lang="en-US" dirty="0" smtClean="0"/>
              <a:t>U.S. Medical Schools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07978" y="6098838"/>
            <a:ext cx="513602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RWJ </a:t>
            </a:r>
            <a:r>
              <a:rPr lang="en-US" sz="2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Fdn</a:t>
            </a: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. 1987; AAMC; 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JAMA Annual Medical Education Special 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65" y="2321148"/>
            <a:ext cx="161515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Percent Blacks in 1</a:t>
            </a:r>
            <a:r>
              <a:rPr lang="en-US" sz="2000" baseline="30000" smtClean="0">
                <a:latin typeface="Franklin Gothic Book"/>
                <a:cs typeface="Franklin Gothic Book"/>
              </a:rPr>
              <a:t>st</a:t>
            </a:r>
            <a:r>
              <a:rPr lang="en-US" sz="2000" smtClean="0">
                <a:latin typeface="Franklin Gothic Book"/>
                <a:cs typeface="Franklin Gothic Book"/>
              </a:rPr>
              <a:t> Year Medical School Class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89518" y="1396999"/>
          <a:ext cx="7194886" cy="456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2384277" y="3119216"/>
            <a:ext cx="6041876" cy="0"/>
          </a:xfrm>
          <a:prstGeom prst="line">
            <a:avLst/>
          </a:prstGeom>
          <a:ln w="76200" cap="flat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9"/>
          <p:cNvSpPr/>
          <p:nvPr/>
        </p:nvSpPr>
        <p:spPr>
          <a:xfrm>
            <a:off x="2658077" y="2204816"/>
            <a:ext cx="1777189" cy="9144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latin typeface="Franklin Gothic Medium" charset="0"/>
                <a:ea typeface="Franklin Gothic Medium" charset="0"/>
                <a:cs typeface="Franklin Gothic Medium" charset="0"/>
              </a:rPr>
              <a:t>AAMC Goal</a:t>
            </a:r>
            <a:endParaRPr lang="en-US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1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902" y="6163589"/>
            <a:ext cx="5276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Kovesdy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et al. Circulation 9/18/2015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Longitudinal study of 3,072,966 Vets cared for at VAs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Blacks in VA: No Health Disadvantage</a:t>
            </a: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388533" y="1162758"/>
          <a:ext cx="7477126" cy="48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1684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Odds ratio for Black vs White Vets (&lt;1 indicates lower rate </a:t>
            </a:r>
            <a:r>
              <a:rPr lang="en-US" sz="2000" smtClean="0">
                <a:latin typeface="Franklin Gothic Book"/>
                <a:cs typeface="Franklin Gothic Book"/>
              </a:rPr>
              <a:t>for Blacks)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209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7902" y="6027003"/>
            <a:ext cx="527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*Adjusted for ethnicity, poverty, age, insurance status, patient/parent-reported health status</a:t>
            </a:r>
          </a:p>
          <a:p>
            <a:pPr algn="r"/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Source: </a:t>
            </a:r>
            <a:r>
              <a:rPr lang="en-US" sz="16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Mohanty</a:t>
            </a:r>
            <a:r>
              <a:rPr lang="en-US" sz="16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et al. Am J Public Health 2005;95:1431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Immigrants Keep Medicare Afloat</a:t>
            </a:r>
            <a:endParaRPr lang="en-US" sz="2800" dirty="0"/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5718" y="1162758"/>
          <a:ext cx="7339941" cy="488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" y="1979162"/>
            <a:ext cx="15504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Net contribution to Medicare Trust Fund, 2009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561" y="4475568"/>
            <a:ext cx="167977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-$30.9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2799" y="2108537"/>
            <a:ext cx="157734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$3.7 Billion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7097" y="1625960"/>
            <a:ext cx="157734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$10.1 Billion</a:t>
            </a:r>
          </a:p>
        </p:txBody>
      </p:sp>
    </p:spTree>
    <p:extLst>
      <p:ext uri="{BB962C8B-B14F-4D97-AF65-F5344CB8AC3E}">
        <p14:creationId xmlns:p14="http://schemas.microsoft.com/office/powerpoint/2010/main" val="69215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Rationing Amidst a Surplus of Care</a:t>
            </a:r>
          </a:p>
        </p:txBody>
      </p:sp>
    </p:spTree>
    <p:extLst>
      <p:ext uri="{BB962C8B-B14F-4D97-AF65-F5344CB8AC3E}">
        <p14:creationId xmlns:p14="http://schemas.microsoft.com/office/powerpoint/2010/main" val="16647118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239167" y="1133856"/>
          <a:ext cx="8680717" cy="4849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22.5% of 111,707 Defibrillator Implants </a:t>
            </a:r>
            <a:br>
              <a:rPr lang="en-US" sz="2400" dirty="0" smtClean="0"/>
            </a:br>
            <a:r>
              <a:rPr lang="en-US" sz="4000" dirty="0" smtClean="0"/>
              <a:t>Were Not Evidence-Based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007028"/>
            <a:ext cx="575706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In-hospital death rate for non-evidence-based ICD implantation was 0.6%. Cost of ICD implant ~$25,000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JAMA 2011;305:43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395717" y="1504204"/>
          <a:ext cx="4247271" cy="2108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0542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Many Elective PCIs </a:t>
            </a:r>
            <a:r>
              <a:rPr lang="en-US" sz="4000" smtClean="0"/>
              <a:t>Are Inappropriate</a:t>
            </a:r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3856301" y="6120225"/>
            <a:ext cx="528769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JAMA IM 2014;174:1630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Based on 1,225,562 patients in PCI </a:t>
            </a:r>
            <a:r>
              <a:rPr lang="en-US" sz="18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Cath</a:t>
            </a:r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Registry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59595" y="1061357"/>
          <a:ext cx="8424809" cy="489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72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8000" smtClean="0"/>
              <a:t>Administrative Overhead Rising</a:t>
            </a:r>
          </a:p>
        </p:txBody>
      </p:sp>
    </p:spTree>
    <p:extLst>
      <p:ext uri="{BB962C8B-B14F-4D97-AF65-F5344CB8AC3E}">
        <p14:creationId xmlns:p14="http://schemas.microsoft.com/office/powerpoint/2010/main" val="1581186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Growth of Physicians </a:t>
            </a:r>
            <a:r>
              <a:rPr lang="en-US" sz="3600" smtClean="0"/>
              <a:t>and Administrators 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3973794" y="6191332"/>
            <a:ext cx="517020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Bureau of Labor Statistics; NCHS; 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Himmelstein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/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Woolhandler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analysis of CPS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Managers shown as moving average of current year and two previous years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</a:t>
            </a:r>
            <a:endParaRPr lang="en-US" sz="12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91312" y="1397000"/>
          <a:ext cx="7829302" cy="4561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2218437"/>
            <a:ext cx="123914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Growth since 1970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7230" y="5529943"/>
            <a:ext cx="283028" cy="2830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917421" y="5529943"/>
            <a:ext cx="283028" cy="28302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7200" smtClean="0"/>
              <a:t>Medicaid:</a:t>
            </a:r>
            <a:br>
              <a:rPr lang="en-US" altLang="en-US" sz="7200" smtClean="0"/>
            </a:br>
            <a:r>
              <a:rPr lang="en-US" altLang="en-US" sz="7200" smtClean="0"/>
              <a:t>Poor Access, But Better Than Nothing</a:t>
            </a:r>
            <a:endParaRPr lang="en-US" altLang="en-US" sz="7200" b="1" smtClean="0"/>
          </a:p>
        </p:txBody>
      </p:sp>
    </p:spTree>
    <p:extLst>
      <p:ext uri="{BB962C8B-B14F-4D97-AF65-F5344CB8AC3E}">
        <p14:creationId xmlns:p14="http://schemas.microsoft.com/office/powerpoint/2010/main" val="3341009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Investor-Owned Care:</a:t>
            </a:r>
            <a:br>
              <a:rPr lang="en-US" altLang="en-US" sz="5400" dirty="0" smtClean="0"/>
            </a:br>
            <a:r>
              <a:rPr lang="en-US" altLang="en-US" sz="6600" dirty="0" smtClean="0"/>
              <a:t>Inflated Costs, </a:t>
            </a:r>
            <a:r>
              <a:rPr lang="en-US" altLang="en-US" sz="6600" dirty="0" smtClean="0"/>
              <a:t/>
            </a:r>
            <a:br>
              <a:rPr lang="en-US" altLang="en-US" sz="6600" dirty="0" smtClean="0"/>
            </a:br>
            <a:r>
              <a:rPr lang="en-US" altLang="en-US" sz="6600" dirty="0" smtClean="0"/>
              <a:t>Inferior </a:t>
            </a:r>
            <a:r>
              <a:rPr lang="en-US" altLang="en-US" sz="6600" dirty="0" smtClean="0"/>
              <a:t>Quality</a:t>
            </a:r>
          </a:p>
        </p:txBody>
      </p:sp>
    </p:spTree>
    <p:extLst>
      <p:ext uri="{BB962C8B-B14F-4D97-AF65-F5344CB8AC3E}">
        <p14:creationId xmlns:p14="http://schemas.microsoft.com/office/powerpoint/2010/main" val="160699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3573" y="6247638"/>
            <a:ext cx="226042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smtClean="0">
                <a:solidFill>
                  <a:schemeClr val="bg1"/>
                </a:solidFill>
                <a:latin typeface="Franklin Gothic Book"/>
                <a:cs typeface="Franklin Gothic Book"/>
              </a:rPr>
              <a:t>Fortune 500, 2015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Industry Profits, 2014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720969" y="1314899"/>
          <a:ext cx="7702062" cy="433562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84077"/>
                <a:gridCol w="3217985"/>
              </a:tblGrid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Pharmaceuticals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$67.3 </a:t>
                      </a:r>
                      <a:r>
                        <a:rPr lang="en-US" sz="28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Insurers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$14.0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Equipment/Supplies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$7.4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Pharmacy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$6.8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Lab/Benefits </a:t>
                      </a:r>
                      <a:r>
                        <a:rPr lang="en-US" sz="2800" dirty="0" err="1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Mgrs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$3.6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Providers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$3.3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193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Distributors/Wholesalers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$3.2 billion</a:t>
                      </a:r>
                      <a:endParaRPr lang="en-US" sz="28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42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7" name="Picture 2" descr="ScreenHunter_32 O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11"/>
          <a:stretch/>
        </p:blipFill>
        <p:spPr bwMode="auto">
          <a:xfrm>
            <a:off x="0" y="2103034"/>
            <a:ext cx="9144000" cy="475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ScreenHunter_32 Oc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2" b="-1"/>
          <a:stretch/>
        </p:blipFill>
        <p:spPr bwMode="auto">
          <a:xfrm>
            <a:off x="0" y="0"/>
            <a:ext cx="9144000" cy="210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9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0592" y="6130137"/>
            <a:ext cx="669341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Health Affairs 2011;30:1904.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Quality rating based on Medicare’s Hospital Compare 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 Profit Hospitals = Lower Quality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773512" y="1413493"/>
          <a:ext cx="35314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26696" y="5549897"/>
            <a:ext cx="1189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For-Profit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3373" y="5614621"/>
            <a:ext cx="270662" cy="270662"/>
          </a:xfrm>
          <a:prstGeom prst="rect">
            <a:avLst/>
          </a:prstGeom>
          <a:solidFill>
            <a:srgbClr val="800000"/>
          </a:solidFill>
          <a:ln>
            <a:solidFill>
              <a:srgbClr val="EBF1DD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2141" y="5549897"/>
            <a:ext cx="2830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Non-Profit / Government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8818" y="5614621"/>
            <a:ext cx="270662" cy="270662"/>
          </a:xfrm>
          <a:prstGeom prst="rect">
            <a:avLst/>
          </a:prstGeom>
          <a:solidFill>
            <a:srgbClr val="005148"/>
          </a:solidFill>
          <a:ln>
            <a:solidFill>
              <a:srgbClr val="EBF1D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802060" y="1413493"/>
          <a:ext cx="35314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31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For-Profit Hospitals Cost 19% More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33242" y="6007028"/>
            <a:ext cx="561076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smtClean="0">
                <a:solidFill>
                  <a:schemeClr val="bg2"/>
                </a:solidFill>
                <a:latin typeface="Franklin Gothic Book" pitchFamily="34" charset="0"/>
              </a:rPr>
              <a:t>Relative payments 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for care at private for-profit (PFP)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and private not-for-profit (PNFP) hospitals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</a:t>
            </a:r>
            <a:r>
              <a:rPr lang="fr-FR" sz="1600" dirty="0" smtClean="0">
                <a:solidFill>
                  <a:schemeClr val="bg2"/>
                </a:solidFill>
                <a:latin typeface="Franklin Gothic Book" pitchFamily="34" charset="0"/>
              </a:rPr>
              <a:t>CMAJ </a:t>
            </a:r>
            <a:r>
              <a:rPr lang="fr-FR" sz="1600" dirty="0" err="1" smtClean="0">
                <a:solidFill>
                  <a:schemeClr val="bg2"/>
                </a:solidFill>
                <a:latin typeface="Franklin Gothic Book" pitchFamily="34" charset="0"/>
              </a:rPr>
              <a:t>Devereaux</a:t>
            </a:r>
            <a:r>
              <a:rPr lang="fr-FR" sz="1600" dirty="0" smtClean="0">
                <a:solidFill>
                  <a:schemeClr val="bg2"/>
                </a:solidFill>
                <a:latin typeface="Franklin Gothic Book" pitchFamily="34" charset="0"/>
              </a:rPr>
              <a:t> et al. 170 (12): 1817.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96745" y="1119226"/>
            <a:ext cx="5647332" cy="4828031"/>
            <a:chOff x="1678216" y="1390184"/>
            <a:chExt cx="5183502" cy="4947297"/>
          </a:xfrm>
        </p:grpSpPr>
        <p:sp>
          <p:nvSpPr>
            <p:cNvPr id="24" name="Rectangle 23"/>
            <p:cNvSpPr/>
            <p:nvPr/>
          </p:nvSpPr>
          <p:spPr>
            <a:xfrm>
              <a:off x="1678216" y="1390184"/>
              <a:ext cx="5183502" cy="4947297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319457" y="1405424"/>
              <a:ext cx="4527395" cy="4541893"/>
              <a:chOff x="1263805" y="1390556"/>
              <a:chExt cx="4527395" cy="4541893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 l="45882" t="12719" r="17989" b="9976"/>
              <a:stretch>
                <a:fillRect/>
              </a:stretch>
            </p:blipFill>
            <p:spPr bwMode="auto">
              <a:xfrm>
                <a:off x="2084832" y="1416873"/>
                <a:ext cx="3706368" cy="4515576"/>
              </a:xfrm>
              <a:prstGeom prst="rect">
                <a:avLst/>
              </a:prstGeom>
              <a:noFill/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40000"/>
              </a:blip>
              <a:srcRect l="84339" t="12719" r="1544" b="27598"/>
              <a:stretch>
                <a:fillRect/>
              </a:stretch>
            </p:blipFill>
            <p:spPr bwMode="auto">
              <a:xfrm>
                <a:off x="1263805" y="1390556"/>
                <a:ext cx="1448237" cy="348624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6" name="TextBox 25"/>
          <p:cNvSpPr txBox="1"/>
          <p:nvPr/>
        </p:nvSpPr>
        <p:spPr>
          <a:xfrm>
            <a:off x="3196743" y="5450692"/>
            <a:ext cx="564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Franklin Gothic Medium" pitchFamily="34" charset="0"/>
              </a:rPr>
              <a:t>PFP/PNFP Payments </a:t>
            </a:r>
            <a:r>
              <a:rPr lang="en-US" sz="2000" dirty="0" smtClean="0">
                <a:latin typeface="Franklin Gothic Medium" pitchFamily="34" charset="0"/>
              </a:rPr>
              <a:t>Ratio (95% CI)</a:t>
            </a:r>
            <a:endParaRPr lang="en-US" sz="2000" dirty="0">
              <a:latin typeface="Franklin Gothic Medium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70586" y="1431566"/>
            <a:ext cx="2962656" cy="2882189"/>
            <a:chOff x="395021" y="1660550"/>
            <a:chExt cx="2962656" cy="2882189"/>
          </a:xfrm>
        </p:grpSpPr>
        <p:sp>
          <p:nvSpPr>
            <p:cNvPr id="27" name="Rectangle 26"/>
            <p:cNvSpPr/>
            <p:nvPr/>
          </p:nvSpPr>
          <p:spPr>
            <a:xfrm>
              <a:off x="395021" y="1660550"/>
              <a:ext cx="2962656" cy="2882189"/>
            </a:xfrm>
            <a:prstGeom prst="rect">
              <a:avLst/>
            </a:prstGeom>
            <a:solidFill>
              <a:srgbClr val="FFFFFF"/>
            </a:solidFill>
            <a:ln w="9525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r="55113" b="21968"/>
            <a:stretch>
              <a:fillRect/>
            </a:stretch>
          </p:blipFill>
          <p:spPr bwMode="auto">
            <a:xfrm>
              <a:off x="495148" y="1734482"/>
              <a:ext cx="2762402" cy="2734324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3196744" y="4554088"/>
            <a:ext cx="264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Medium" pitchFamily="34" charset="0"/>
              </a:rPr>
              <a:t>Lower payments </a:t>
            </a:r>
            <a:endParaRPr lang="en-US" sz="2000" dirty="0" smtClean="0">
              <a:latin typeface="Franklin Gothic Medium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Medium" pitchFamily="34" charset="0"/>
              </a:rPr>
              <a:t>at </a:t>
            </a:r>
            <a:r>
              <a:rPr lang="en-US" sz="2000" dirty="0" smtClean="0">
                <a:latin typeface="Franklin Gothic Medium" pitchFamily="34" charset="0"/>
              </a:rPr>
              <a:t>PFP Hospitals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45631" y="4554088"/>
            <a:ext cx="299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Medium" pitchFamily="34" charset="0"/>
              </a:rPr>
              <a:t>Higher payments </a:t>
            </a:r>
            <a:endParaRPr lang="en-US" sz="2000" dirty="0" smtClean="0">
              <a:latin typeface="Franklin Gothic Medium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Medium" pitchFamily="34" charset="0"/>
              </a:rPr>
              <a:t>at </a:t>
            </a:r>
            <a:r>
              <a:rPr lang="en-US" sz="2000" dirty="0" smtClean="0">
                <a:latin typeface="Franklin Gothic Medium" pitchFamily="34" charset="0"/>
              </a:rPr>
              <a:t>PFP Hospitals</a:t>
            </a:r>
            <a:endParaRPr lang="en-US" sz="2000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For-Profit Hospitals’ </a:t>
            </a:r>
            <a:br>
              <a:rPr lang="en-US" dirty="0" smtClean="0"/>
            </a:br>
            <a:r>
              <a:rPr lang="en-US" dirty="0" smtClean="0"/>
              <a:t>Administrative Costs Are Higher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84336" y="6234734"/>
            <a:ext cx="51596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Himmelstein and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Woolhandler</a:t>
            </a:r>
            <a:endParaRPr lang="en-US" sz="1400" dirty="0" smtClean="0">
              <a:solidFill>
                <a:srgbClr val="EBF1DD"/>
              </a:solidFill>
              <a:latin typeface="Franklin Gothic Book"/>
              <a:cs typeface="Franklin Gothic Book"/>
            </a:endParaRPr>
          </a:p>
          <a:p>
            <a:pPr algn="r"/>
            <a:r>
              <a:rPr lang="en-US" sz="1400" dirty="0">
                <a:solidFill>
                  <a:srgbClr val="EBF1DD"/>
                </a:solidFill>
                <a:latin typeface="Franklin Gothic Book"/>
                <a:cs typeface="Franklin Gothic Book"/>
              </a:rPr>
              <a:t>A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nalysis of 2011 Medicare hospital cost reports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49852"/>
            <a:ext cx="17412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Percentage spent on administration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761712" y="1396999"/>
          <a:ext cx="5858288" cy="463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904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 Profit Home Care: Lower Quality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Cabin,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Siman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, Himmelstein &amp;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Health Affairs 8/2014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204851" y="993431"/>
          <a:ext cx="8726618" cy="495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065537" y="5550922"/>
            <a:ext cx="248666" cy="24866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83367" y="5550922"/>
            <a:ext cx="248666" cy="248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5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For Profit Home Care: Higher Cost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Cabin,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Siman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, Himmelstein &amp; </a:t>
            </a:r>
            <a:r>
              <a:rPr lang="en-US" sz="1600" dirty="0" err="1" smtClean="0">
                <a:solidFill>
                  <a:schemeClr val="bg2"/>
                </a:solidFill>
                <a:latin typeface="Franklin Gothic Book" pitchFamily="34" charset="0"/>
              </a:rPr>
              <a:t>Woolhandler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.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Health Affairs 8/2014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014009" y="993431"/>
          <a:ext cx="7917460" cy="495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325367" y="5540681"/>
            <a:ext cx="248666" cy="248666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40771" y="5540681"/>
            <a:ext cx="248666" cy="248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904399"/>
            <a:ext cx="1382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Annual Cost per Patient</a:t>
            </a:r>
          </a:p>
        </p:txBody>
      </p:sp>
    </p:spTree>
    <p:extLst>
      <p:ext uri="{BB962C8B-B14F-4D97-AF65-F5344CB8AC3E}">
        <p14:creationId xmlns:p14="http://schemas.microsoft.com/office/powerpoint/2010/main" val="604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MEDPAC annual report, 2014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Profit rate: for-profits = 12.4%; non-profits = 3.2%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Hospice Care Goes For-Profit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094612"/>
            <a:ext cx="14443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hospices under for-profit ownership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344753" y="1396999"/>
          <a:ext cx="7669364" cy="435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612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86261" y="6089222"/>
            <a:ext cx="51577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/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Source</a:t>
            </a:r>
            <a:r>
              <a:rPr lang="en-US" sz="2000" dirty="0">
                <a:solidFill>
                  <a:srgbClr val="EBF1DD"/>
                </a:solidFill>
                <a:latin typeface="Franklin Gothic Book"/>
                <a:cs typeface="Franklin Gothic Book"/>
              </a:rPr>
              <a:t>: </a:t>
            </a:r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CMS, Office of the Actuary</a:t>
            </a:r>
          </a:p>
          <a:p>
            <a:pPr algn="r" eaLnBrk="1" hangingPunct="1"/>
            <a:r>
              <a:rPr lang="en-US" sz="20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Note: 2014-2016 estimated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 Prescription Drug Spending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21760"/>
            <a:ext cx="195709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Prescription drug spending,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Billions of dollars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696152" y="1226546"/>
          <a:ext cx="7193586" cy="4627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50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Medicaid Enrollment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9292" y="6093750"/>
            <a:ext cx="513470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Bureau of the Census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Data for 2015 based on CBO estimate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085316" y="1250899"/>
          <a:ext cx="7904860" cy="4747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2193844"/>
            <a:ext cx="102143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Millions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011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Company Profits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70871" y="6115749"/>
            <a:ext cx="487312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Fortune 500 rankings for 1995-2015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Total drug company profits, 2010 = $44.6 billion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201687"/>
            <a:ext cx="181707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Return </a:t>
            </a:r>
            <a:r>
              <a:rPr lang="en-US" sz="2000" smtClean="0">
                <a:latin typeface="Franklin Gothic Book"/>
                <a:cs typeface="Franklin Gothic Book"/>
              </a:rPr>
              <a:t>on Revenue (%)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3999" y="1113692"/>
          <a:ext cx="7505701" cy="484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5169568" y="5536873"/>
            <a:ext cx="248666" cy="248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68257" y="5536873"/>
            <a:ext cx="248666" cy="2486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9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Drug Companies’ Cost Structure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8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Health Affairs 2001;20(5):136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50900" y="1163117"/>
            <a:ext cx="6839712" cy="4637836"/>
            <a:chOff x="1250900" y="1163117"/>
            <a:chExt cx="6839712" cy="4637836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1250900" y="1163117"/>
            <a:ext cx="6839712" cy="4637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2450589" y="2500578"/>
              <a:ext cx="20994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EBF1DD"/>
                  </a:solidFill>
                  <a:latin typeface="Franklin Gothic Book"/>
                  <a:cs typeface="Franklin Gothic Book"/>
                </a:rPr>
                <a:t>Marketing and Admin</a:t>
              </a:r>
            </a:p>
            <a:p>
              <a:pPr algn="ctr"/>
              <a:r>
                <a:rPr lang="en-US" sz="2000" dirty="0" smtClean="0">
                  <a:solidFill>
                    <a:srgbClr val="EBF1DD"/>
                  </a:solidFill>
                  <a:latin typeface="Franklin Gothic Book"/>
                  <a:cs typeface="Franklin Gothic Book"/>
                </a:rPr>
                <a:t>35%</a:t>
              </a:r>
              <a:endParaRPr lang="en-US" sz="2000" dirty="0">
                <a:solidFill>
                  <a:srgbClr val="EBF1DD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43935" y="2500578"/>
              <a:ext cx="207873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Manufacturing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27%</a:t>
              </a:r>
              <a:endParaRPr lang="en-US" sz="2000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28031" y="3773423"/>
              <a:ext cx="191658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Profits 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(After Taxes)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18%</a:t>
              </a:r>
              <a:endParaRPr lang="en-US" sz="2000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01568" y="4439107"/>
              <a:ext cx="9582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R&amp;D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ranklin Gothic Book"/>
                  <a:cs typeface="Franklin Gothic Book"/>
                </a:rPr>
                <a:t>13%</a:t>
              </a:r>
              <a:endParaRPr lang="en-US" sz="2000" dirty="0">
                <a:solidFill>
                  <a:schemeClr val="bg1"/>
                </a:solidFill>
                <a:latin typeface="Franklin Gothic Book"/>
                <a:cs typeface="Franklin Gothic Boo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1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For-Profit Medicare Advantage Plans: </a:t>
            </a:r>
            <a:br>
              <a:rPr lang="en-US" sz="3200" dirty="0" smtClean="0"/>
            </a:br>
            <a:r>
              <a:rPr lang="en-US" sz="3200" dirty="0" smtClean="0"/>
              <a:t>Lower Quality Ratings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Modern Healthcare 10/8/2015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Analysis of CMS data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046922" y="1126435"/>
          <a:ext cx="7884547" cy="5003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64775" y="5616479"/>
            <a:ext cx="248666" cy="24866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74743" y="5616479"/>
            <a:ext cx="248666" cy="2486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2599674"/>
            <a:ext cx="116619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plans</a:t>
            </a:r>
          </a:p>
        </p:txBody>
      </p:sp>
    </p:spTree>
    <p:extLst>
      <p:ext uri="{BB962C8B-B14F-4D97-AF65-F5344CB8AC3E}">
        <p14:creationId xmlns:p14="http://schemas.microsoft.com/office/powerpoint/2010/main" val="8227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Investor-Owned Medicaid HMOs:</a:t>
            </a:r>
            <a:br>
              <a:rPr lang="en-US" sz="3600" dirty="0" smtClean="0"/>
            </a:br>
            <a:r>
              <a:rPr lang="en-US" sz="3600" dirty="0" smtClean="0"/>
              <a:t>Higher Administrative Costs, Lower Quality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Publicly Traded = Publicly traded Medicaid-only plans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McCue. Commonwealth Fund, June, 2011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71121" y="1397000"/>
          <a:ext cx="8478044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888386" y="5633638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949595" y="5633638"/>
            <a:ext cx="279081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HMO Overhead, 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6194" y="6053195"/>
            <a:ext cx="51978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SEC Filings/Reports to Shareholders. Data for Q1 or Q2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Calculated as 100-100(benefits/premiums)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Note Medicare/Medicaid enrollees included in some figures 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48717" y="1090246"/>
          <a:ext cx="8588045" cy="516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8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HMO CEOs’ </a:t>
            </a:r>
            <a:r>
              <a:rPr lang="en-US" smtClean="0"/>
              <a:t>2014 Pay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SEC filings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40506" y="1250654"/>
          <a:ext cx="8462988" cy="44693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20996"/>
                <a:gridCol w="2820996"/>
                <a:gridCol w="2820996"/>
              </a:tblGrid>
              <a:tr h="2234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Mark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Bertolini</a:t>
                      </a:r>
                      <a:endParaRPr lang="en-US" sz="2400" dirty="0" smtClean="0">
                        <a:latin typeface="Franklin Gothic Medium"/>
                        <a:cs typeface="Franklin Gothic Medium"/>
                      </a:endParaRPr>
                    </a:p>
                    <a:p>
                      <a:pPr algn="ctr"/>
                      <a:r>
                        <a:rPr lang="en-US" sz="2000" dirty="0" smtClean="0">
                          <a:latin typeface="Franklin Gothic Medium"/>
                          <a:cs typeface="Franklin Gothic Medium"/>
                        </a:rPr>
                        <a:t>           </a:t>
                      </a:r>
                      <a:endParaRPr lang="en-US" sz="20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Joseph Swedish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Michael</a:t>
                      </a:r>
                      <a:r>
                        <a:rPr lang="en-US" sz="2400" baseline="0" dirty="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lang="en-US" sz="2400" baseline="0" dirty="0" err="1" smtClean="0">
                          <a:latin typeface="Franklin Gothic Medium"/>
                          <a:cs typeface="Franklin Gothic Medium"/>
                        </a:rPr>
                        <a:t>Neidorff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469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David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Cordani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Steve </a:t>
                      </a:r>
                      <a:r>
                        <a:rPr lang="en-US" sz="2400" dirty="0" err="1" smtClean="0">
                          <a:latin typeface="Franklin Gothic Medium"/>
                          <a:cs typeface="Franklin Gothic Medium"/>
                        </a:rPr>
                        <a:t>Hemsley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Franklin Gothic Medium"/>
                          <a:cs typeface="Franklin Gothic Medium"/>
                        </a:rPr>
                        <a:t>Bruce Broussard</a:t>
                      </a:r>
                      <a:endParaRPr lang="en-US" sz="2400" dirty="0">
                        <a:latin typeface="Franklin Gothic Medium"/>
                        <a:cs typeface="Franklin Gothic Medium"/>
                      </a:endParaRPr>
                    </a:p>
                  </a:txBody>
                  <a:tcPr>
                    <a:lnL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/>
          <a:srcRect l="35352" t="972" r="22250" b="60227"/>
          <a:stretch/>
        </p:blipFill>
        <p:spPr>
          <a:xfrm>
            <a:off x="3169974" y="1638456"/>
            <a:ext cx="1273951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4063" t="270" r="5138" b="21347"/>
          <a:stretch/>
        </p:blipFill>
        <p:spPr>
          <a:xfrm>
            <a:off x="5990966" y="1638456"/>
            <a:ext cx="1352550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9761" t="550" r="15197" b="13898"/>
          <a:stretch/>
        </p:blipFill>
        <p:spPr>
          <a:xfrm>
            <a:off x="5990984" y="3839220"/>
            <a:ext cx="1313704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30675" t="5687" r="33544" b="26186"/>
          <a:stretch/>
        </p:blipFill>
        <p:spPr>
          <a:xfrm>
            <a:off x="3169986" y="3839219"/>
            <a:ext cx="1358079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/>
          <a:srcRect l="13113" t="-735" r="17883" b="16910"/>
          <a:stretch/>
        </p:blipFill>
        <p:spPr>
          <a:xfrm>
            <a:off x="348990" y="3839220"/>
            <a:ext cx="1377824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36152" t="15539" r="31513" b="22913"/>
          <a:stretch/>
        </p:blipFill>
        <p:spPr>
          <a:xfrm>
            <a:off x="348990" y="1638456"/>
            <a:ext cx="1369118" cy="1737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TextBox 46"/>
          <p:cNvSpPr txBox="1"/>
          <p:nvPr/>
        </p:nvSpPr>
        <p:spPr>
          <a:xfrm>
            <a:off x="1473049" y="15600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Aetna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$15.0 M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$57,745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479812" y="38278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Cigna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$27.2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$104,479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235440" y="38278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United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$66.1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$254,328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75225" y="38278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Franklin Gothic Medium"/>
                <a:cs typeface="Franklin Gothic Medium"/>
              </a:rPr>
              <a:t>Humana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$13.1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$50,319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35440" y="15600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 smtClean="0">
                <a:latin typeface="Franklin Gothic Medium"/>
                <a:cs typeface="Franklin Gothic Medium"/>
              </a:rPr>
              <a:t>Wellpoint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$8.1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$31,016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075226" y="1560017"/>
            <a:ext cx="1781193" cy="18466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err="1" smtClean="0">
                <a:latin typeface="Franklin Gothic Medium"/>
                <a:cs typeface="Franklin Gothic Medium"/>
              </a:rPr>
              <a:t>Centene</a:t>
            </a:r>
            <a:endParaRPr lang="en-US" sz="2000" dirty="0" smtClean="0">
              <a:latin typeface="Franklin Gothic Medium"/>
              <a:cs typeface="Franklin Gothic Medium"/>
            </a:endParaRP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Annual Comp: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$ 28.1 M</a:t>
            </a:r>
          </a:p>
          <a:p>
            <a:pPr algn="ctr"/>
            <a:r>
              <a:rPr lang="en-US" sz="2000" dirty="0">
                <a:latin typeface="Franklin Gothic Book"/>
                <a:cs typeface="Franklin Gothic Book"/>
              </a:rPr>
              <a:t>Pay/Weekday: 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$107,962</a:t>
            </a:r>
          </a:p>
        </p:txBody>
      </p:sp>
    </p:spTree>
    <p:extLst>
      <p:ext uri="{BB962C8B-B14F-4D97-AF65-F5344CB8AC3E}">
        <p14:creationId xmlns:p14="http://schemas.microsoft.com/office/powerpoint/2010/main" val="5690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Title 1"/>
          <p:cNvSpPr>
            <a:spLocks noGrp="1"/>
          </p:cNvSpPr>
          <p:nvPr>
            <p:ph type="ctrTitle" idx="4294967295"/>
          </p:nvPr>
        </p:nvSpPr>
        <p:spPr>
          <a:xfrm>
            <a:off x="0" y="990600"/>
            <a:ext cx="9144000" cy="376965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mtClean="0"/>
              <a:t>Medicare Remains </a:t>
            </a:r>
            <a:r>
              <a:rPr lang="en-US" altLang="en-US" smtClean="0"/>
              <a:t>Solvent 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But Is </a:t>
            </a:r>
            <a:r>
              <a:rPr lang="en-US" altLang="en-US" dirty="0" smtClean="0"/>
              <a:t>Threatened </a:t>
            </a:r>
            <a:r>
              <a:rPr lang="en-US" altLang="en-US" smtClean="0"/>
              <a:t>by </a:t>
            </a:r>
            <a:r>
              <a:rPr lang="en-US" altLang="en-US" smtClean="0"/>
              <a:t>Private</a:t>
            </a:r>
            <a:br>
              <a:rPr lang="en-US" altLang="en-US" smtClean="0"/>
            </a:br>
            <a:r>
              <a:rPr lang="en-US" altLang="en-US" smtClean="0"/>
              <a:t>Medicare </a:t>
            </a:r>
            <a:r>
              <a:rPr lang="en-US" altLang="en-US" dirty="0" smtClean="0"/>
              <a:t>Advantage Plans </a:t>
            </a:r>
          </a:p>
        </p:txBody>
      </p:sp>
    </p:spTree>
    <p:extLst>
      <p:ext uri="{BB962C8B-B14F-4D97-AF65-F5344CB8AC3E}">
        <p14:creationId xmlns:p14="http://schemas.microsoft.com/office/powerpoint/2010/main" val="62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Number of Years Before Medicare Trust Fund Projected to be Exhausted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982340" y="6278887"/>
            <a:ext cx="516166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smtClean="0">
                <a:solidFill>
                  <a:schemeClr val="bg2"/>
                </a:solidFill>
                <a:latin typeface="Franklin Gothic Book" pitchFamily="34" charset="0"/>
              </a:rPr>
              <a:t>Medicare Trustees Annual Reports</a:t>
            </a:r>
            <a:endParaRPr lang="en-US" sz="16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29365"/>
            <a:ext cx="130750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Year </a:t>
            </a:r>
            <a:r>
              <a:rPr lang="en-US" sz="2000" smtClean="0">
                <a:latin typeface="Franklin Gothic Book"/>
                <a:cs typeface="Franklin Gothic Book"/>
              </a:rPr>
              <a:t>of Estimate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7544" y="5477201"/>
            <a:ext cx="623843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Estimated Number of Years Until Funds Exhausted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83591" y="1397000"/>
          <a:ext cx="763702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29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3465" y="1278321"/>
            <a:ext cx="4023360" cy="44533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Traditional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Medicare</a:t>
            </a:r>
            <a:endParaRPr lang="en-US" sz="280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113" y="1278322"/>
            <a:ext cx="4023360" cy="445496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Medicare Advantage Plans</a:t>
            </a:r>
            <a:endParaRPr lang="en-US" sz="280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smtClean="0"/>
              <a:t>Medicare Advantage Plans’ High Overhead</a:t>
            </a:r>
            <a:endParaRPr 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3965824" y="6119335"/>
            <a:ext cx="517817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GAO 12/2013 and Medicare Trustees Report 2012 – Figures are for 2011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Note: MA overhead = $905/enrollee; profit = $447/enrollee</a:t>
            </a:r>
          </a:p>
          <a:p>
            <a:pPr algn="r"/>
            <a:r>
              <a:rPr lang="en-US" sz="1200" dirty="0">
                <a:solidFill>
                  <a:schemeClr val="bg2"/>
                </a:solidFill>
                <a:latin typeface="Franklin Gothic Book" pitchFamily="34" charset="0"/>
              </a:rPr>
              <a:t>T</a:t>
            </a:r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otal MA profit = $3.3 Billion</a:t>
            </a:r>
            <a:endParaRPr lang="en-US" sz="12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3" name="Chart 2"/>
          <p:cNvGraphicFramePr/>
          <p:nvPr>
            <p:extLst/>
          </p:nvPr>
        </p:nvGraphicFramePr>
        <p:xfrm>
          <a:off x="357436" y="1274669"/>
          <a:ext cx="3934151" cy="441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06784" y="2752206"/>
            <a:ext cx="12201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Overhead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2.2%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886" y="2975773"/>
            <a:ext cx="110318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Medical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Services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97.8%</a:t>
            </a: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4795322" y="1274669"/>
          <a:ext cx="3934151" cy="441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576438" y="2752206"/>
            <a:ext cx="1220142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Overhead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9.1%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4540" y="2975773"/>
            <a:ext cx="1103187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Medical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Services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86.3%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77303" y="3934600"/>
            <a:ext cx="75681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Profit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4.5%</a:t>
            </a:r>
          </a:p>
        </p:txBody>
      </p:sp>
    </p:spTree>
    <p:extLst>
      <p:ext uri="{BB962C8B-B14F-4D97-AF65-F5344CB8AC3E}">
        <p14:creationId xmlns:p14="http://schemas.microsoft.com/office/powerpoint/2010/main" val="1152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100" dirty="0" smtClean="0"/>
              <a:t>Despite </a:t>
            </a:r>
            <a:r>
              <a:rPr lang="en-US" altLang="en-US" sz="3100" dirty="0"/>
              <a:t>M</a:t>
            </a:r>
            <a:r>
              <a:rPr lang="en-US" altLang="en-US" sz="3100" dirty="0" smtClean="0"/>
              <a:t>edicare’s lower overhead, </a:t>
            </a:r>
            <a:br>
              <a:rPr lang="en-US" altLang="en-US" sz="3100" dirty="0" smtClean="0"/>
            </a:br>
            <a:r>
              <a:rPr lang="en-US" altLang="en-US" sz="3100" dirty="0" smtClean="0"/>
              <a:t>enrollment of </a:t>
            </a:r>
            <a:r>
              <a:rPr lang="en-US" altLang="en-US" sz="3100" dirty="0"/>
              <a:t>M</a:t>
            </a:r>
            <a:r>
              <a:rPr lang="en-US" altLang="en-US" sz="3100" dirty="0" smtClean="0"/>
              <a:t>edicare patients </a:t>
            </a:r>
            <a:br>
              <a:rPr lang="en-US" altLang="en-US" sz="3100" dirty="0" smtClean="0"/>
            </a:br>
            <a:r>
              <a:rPr lang="en-US" altLang="en-US" sz="3100" dirty="0" smtClean="0"/>
              <a:t>in private plans has grown </a:t>
            </a:r>
            <a:br>
              <a:rPr lang="en-US" altLang="en-US" sz="3100" dirty="0" smtClean="0"/>
            </a:br>
            <a:r>
              <a:rPr lang="en-US" altLang="en-US" sz="6000" dirty="0" smtClean="0">
                <a:solidFill>
                  <a:schemeClr val="accent4">
                    <a:lumMod val="75000"/>
                  </a:schemeClr>
                </a:solidFill>
              </a:rPr>
              <a:t>because of cherry picking</a:t>
            </a:r>
          </a:p>
        </p:txBody>
      </p:sp>
    </p:spTree>
    <p:extLst>
      <p:ext uri="{BB962C8B-B14F-4D97-AF65-F5344CB8AC3E}">
        <p14:creationId xmlns:p14="http://schemas.microsoft.com/office/powerpoint/2010/main" val="10066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97" y="6122240"/>
            <a:ext cx="51337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Christopher, 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Wilper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Himmelstein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Woolhandler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, McCormick – AJPH 2015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Odds ratios are adjusted for sex, age, race/ethnicity, presence of chronic conditions, disability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Medicaid Improved Access and </a:t>
            </a:r>
            <a:br>
              <a:rPr lang="en-US" sz="3600" dirty="0" smtClean="0"/>
            </a:br>
            <a:r>
              <a:rPr lang="en-US" sz="3600" dirty="0" smtClean="0"/>
              <a:t>Hypertension Control for the Poor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80140"/>
            <a:ext cx="17284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Odds ratio for Medicaid vs uninsured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3999" y="1396999"/>
          <a:ext cx="7374673" cy="44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5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HMO Enrollment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5991" y="6271865"/>
            <a:ext cx="68800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smtClean="0">
                <a:solidFill>
                  <a:schemeClr val="bg1"/>
                </a:solidFill>
                <a:latin typeface="Franklin Gothic Book"/>
                <a:cs typeface="Franklin Gothic Book"/>
              </a:rPr>
              <a:t>CMS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43929"/>
            <a:ext cx="189992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Medicare HMO Enrollees (millions)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696720" y="1253566"/>
          <a:ext cx="7123894" cy="453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91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2001 data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MEPS Data, from Thorpe and Reinhart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Few Sick People </a:t>
            </a:r>
            <a:br>
              <a:rPr lang="en-US" dirty="0" smtClean="0"/>
            </a:br>
            <a:r>
              <a:rPr lang="en-US" dirty="0" smtClean="0"/>
              <a:t>Account for Most Health Dollars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52338"/>
            <a:ext cx="16906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total health spending accounted for by decile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66954" y="1397000"/>
          <a:ext cx="7290458" cy="4218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35200" y="5533404"/>
            <a:ext cx="475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Decile of Privately Insured Americans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92585" y="2234803"/>
            <a:ext cx="1946321" cy="1203990"/>
          </a:xfrm>
          <a:prstGeom prst="roundRect">
            <a:avLst/>
          </a:prstGeom>
          <a:solidFill>
            <a:srgbClr val="800000"/>
          </a:solidFill>
          <a:ln w="9525" cmpd="sng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 dirty="0" smtClean="0">
                <a:latin typeface="Franklin Gothic Book"/>
                <a:cs typeface="Franklin Gothic Book"/>
              </a:rPr>
              <a:t>Top 2 deciles account for </a:t>
            </a:r>
            <a:r>
              <a:rPr lang="en-US" sz="4000" dirty="0" smtClean="0">
                <a:latin typeface="Franklin Gothic Medium"/>
                <a:cs typeface="Franklin Gothic Medium"/>
              </a:rPr>
              <a:t>78.3%</a:t>
            </a:r>
            <a:endParaRPr lang="en-US" sz="2800" dirty="0">
              <a:latin typeface="Franklin Gothic Medium"/>
              <a:cs typeface="Franklin Gothic Medium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414166" y="1533851"/>
            <a:ext cx="1369022" cy="4106760"/>
          </a:xfrm>
          <a:prstGeom prst="roundRect">
            <a:avLst/>
          </a:prstGeom>
          <a:noFill/>
          <a:ln w="76200" cmpd="sng">
            <a:solidFill>
              <a:srgbClr val="8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Sickest Patients </a:t>
            </a:r>
            <a:br>
              <a:rPr lang="en-US" dirty="0" smtClean="0"/>
            </a:br>
            <a:r>
              <a:rPr lang="en-US" dirty="0" smtClean="0"/>
              <a:t>Switch Out of Medicare Advantage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6194" y="6095925"/>
            <a:ext cx="519780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Health Affairs 2015;34:1675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Similar results for patients with hospital or home care use, 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more marked among dual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eligibles</a:t>
            </a:r>
            <a:endParaRPr lang="en-US" sz="14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19271" y="1314898"/>
          <a:ext cx="8717492" cy="464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98784" y="1700196"/>
            <a:ext cx="173934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switching out during 2011</a:t>
            </a:r>
          </a:p>
          <a:p>
            <a:endParaRPr lang="en-US" sz="2000" dirty="0">
              <a:latin typeface="Franklin Gothic Book"/>
              <a:cs typeface="Franklin Gothic Book"/>
            </a:endParaRPr>
          </a:p>
          <a:p>
            <a:r>
              <a:rPr lang="en-US" sz="2000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Plan switched out of: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9028" y="4484791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9028" y="3728639"/>
            <a:ext cx="279081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itle 1"/>
          <p:cNvSpPr>
            <a:spLocks noGrp="1"/>
          </p:cNvSpPr>
          <p:nvPr>
            <p:ph type="title" idx="4294967295"/>
          </p:nvPr>
        </p:nvSpPr>
        <p:spPr>
          <a:xfrm>
            <a:off x="379474" y="2756072"/>
            <a:ext cx="8424809" cy="1143000"/>
          </a:xfrm>
        </p:spPr>
        <p:txBody>
          <a:bodyPr lIns="91440" tIns="45720" rIns="91440" bIns="45720">
            <a:normAutofit fontScale="90000"/>
          </a:bodyPr>
          <a:lstStyle/>
          <a:p>
            <a:r>
              <a:rPr lang="en-US" altLang="en-US" dirty="0"/>
              <a:t>Profit-Driven </a:t>
            </a:r>
            <a:r>
              <a:rPr lang="en-US" altLang="en-US" dirty="0" err="1"/>
              <a:t>Upcoding</a:t>
            </a:r>
            <a:r>
              <a:rPr lang="en-US" altLang="en-US" dirty="0"/>
              <a:t> </a:t>
            </a:r>
            <a:r>
              <a:rPr lang="en-US" altLang="en-US" dirty="0" smtClean="0"/>
              <a:t>Makes </a:t>
            </a:r>
            <a:r>
              <a:rPr lang="en-US" altLang="en-US" sz="4900" dirty="0"/>
              <a:t>Accurate Risk Adjustment </a:t>
            </a:r>
            <a:r>
              <a:rPr lang="en-US" altLang="en-US" dirty="0" smtClean="0"/>
              <a:t>Impossible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sz="4000" dirty="0"/>
              <a:t> </a:t>
            </a:r>
            <a:r>
              <a:rPr lang="en-US" altLang="en-US" sz="3100" dirty="0" smtClean="0"/>
              <a:t>High cost providers inflate </a:t>
            </a:r>
            <a:br>
              <a:rPr lang="en-US" altLang="en-US" sz="3100" dirty="0" smtClean="0"/>
            </a:br>
            <a:r>
              <a:rPr lang="en-US" altLang="en-US" sz="3100" dirty="0" smtClean="0"/>
              <a:t>both reimbursement and quality scores</a:t>
            </a:r>
            <a:br>
              <a:rPr lang="en-US" altLang="en-US" sz="3100" dirty="0" smtClean="0"/>
            </a:br>
            <a:r>
              <a:rPr lang="en-US" altLang="en-US" sz="3100" dirty="0" smtClean="0"/>
              <a:t> by making patients look sicker on paper.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071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Medicare Advantage Plans </a:t>
            </a:r>
            <a:r>
              <a:rPr lang="en-US" sz="3600" dirty="0" err="1" smtClean="0"/>
              <a:t>Upcode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400" dirty="0" smtClean="0"/>
              <a:t>When seniors joined MA Plans, their number of diagnoses jumped, </a:t>
            </a:r>
            <a:br>
              <a:rPr lang="en-US" sz="2400" dirty="0" smtClean="0"/>
            </a:br>
            <a:r>
              <a:rPr lang="en-US" sz="2400" dirty="0" smtClean="0"/>
              <a:t>boosting capitation payments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86937" y="6053194"/>
            <a:ext cx="575706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Geruso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, Layton – NBER 2015 – W21222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Estimated MD overpayments due to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upcoding</a:t>
            </a:r>
            <a:endParaRPr lang="en-US" sz="1400" dirty="0" smtClean="0">
              <a:solidFill>
                <a:schemeClr val="bg2"/>
              </a:solidFill>
              <a:latin typeface="Franklin Gothic Book" pitchFamily="34" charset="0"/>
            </a:endParaRP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Vertical integration of insurers and doctors boosted </a:t>
            </a:r>
            <a:r>
              <a:rPr lang="en-US" sz="1400" dirty="0" err="1" smtClean="0">
                <a:solidFill>
                  <a:schemeClr val="bg2"/>
                </a:solidFill>
                <a:latin typeface="Franklin Gothic Book" pitchFamily="34" charset="0"/>
              </a:rPr>
              <a:t>upcoding</a:t>
            </a:r>
            <a:endParaRPr lang="en-US" sz="1400" dirty="0" smtClean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02986" y="1463792"/>
          <a:ext cx="8818824" cy="4638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88751" y="4280684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88751" y="3601527"/>
            <a:ext cx="279081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2985" y="2203737"/>
            <a:ext cx="195698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Mean number of chronic conditions coded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6496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 smtClean="0"/>
              <a:t>Audits Found Massive Overpayments to MA Plans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228600" y="1626360"/>
          <a:ext cx="8686800" cy="428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79332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53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79333" name="Text Box 5"/>
          <p:cNvSpPr txBox="1">
            <a:spLocks noChangeArrowheads="1"/>
          </p:cNvSpPr>
          <p:nvPr/>
        </p:nvSpPr>
        <p:spPr bwMode="auto">
          <a:xfrm>
            <a:off x="4005470" y="6152322"/>
            <a:ext cx="51385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en-US" altLang="en-US" sz="18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Source: Schulte. </a:t>
            </a:r>
            <a:endParaRPr lang="en-US" altLang="en-US" sz="1800" smtClean="0">
              <a:solidFill>
                <a:schemeClr val="bg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altLang="en-US" sz="18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Center </a:t>
            </a:r>
            <a:r>
              <a:rPr lang="en-US" altLang="en-US" sz="18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for Public Integrity, 7/10/15</a:t>
            </a:r>
          </a:p>
        </p:txBody>
      </p:sp>
    </p:spTree>
    <p:extLst>
      <p:ext uri="{BB962C8B-B14F-4D97-AF65-F5344CB8AC3E}">
        <p14:creationId xmlns:p14="http://schemas.microsoft.com/office/powerpoint/2010/main" val="2534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95% of Plans Cheat on </a:t>
            </a:r>
            <a:br>
              <a:rPr lang="en-US" sz="4000" dirty="0" smtClean="0"/>
            </a:br>
            <a:r>
              <a:rPr lang="en-US" sz="4000" dirty="0" smtClean="0"/>
              <a:t>HEDIS Quality Measures</a:t>
            </a:r>
            <a:endParaRPr lang="en-US" sz="4000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957688" y="5952731"/>
            <a:ext cx="5186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Annals of Internal Medicine 2013;159:456</a:t>
            </a:r>
          </a:p>
          <a:p>
            <a:pPr algn="r">
              <a:defRPr/>
            </a:pPr>
            <a:r>
              <a:rPr lang="en-US" sz="1400" dirty="0" smtClean="0">
                <a:solidFill>
                  <a:srgbClr val="FFFFFF"/>
                </a:solidFill>
                <a:latin typeface="Franklin Gothic Book"/>
                <a:cs typeface="Franklin Gothic Book"/>
              </a:rPr>
              <a:t>Researchers compared reported HEDIS scores for high risk prescribing to actual Medicare Part D payment records for all enrollees and for enrollees sampled for HEDIS scoring</a:t>
            </a:r>
            <a:endParaRPr lang="en-US" sz="1400" dirty="0" smtClean="0">
              <a:latin typeface="Franklin Gothic Book"/>
              <a:cs typeface="Franklin Gothic Boo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9453" y="1296136"/>
            <a:ext cx="6485094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Medicare Advantage plans failing to cheat fall in rankings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98600"/>
            <a:ext cx="2000590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elderly patients prescribed drugs that should be avoided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991892" y="1818070"/>
          <a:ext cx="6541421" cy="411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5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7424"/>
            <a:ext cx="4531672" cy="1349644"/>
          </a:xfrm>
        </p:spPr>
        <p:txBody>
          <a:bodyPr lIns="91291" tIns="45648" rIns="91291" bIns="45648">
            <a:normAutofit fontScale="90000"/>
          </a:bodyPr>
          <a:lstStyle/>
          <a:p>
            <a:pPr eaLnBrk="1" hangingPunct="1">
              <a:defRPr/>
            </a:pPr>
            <a:r>
              <a:rPr lang="en-US" altLang="en-US" sz="6000" dirty="0" smtClean="0"/>
              <a:t>ACOs:</a:t>
            </a:r>
            <a:br>
              <a:rPr lang="en-US" altLang="en-US" sz="6000" dirty="0" smtClean="0"/>
            </a:br>
            <a:r>
              <a:rPr lang="en-US" altLang="en-US" dirty="0" smtClean="0"/>
              <a:t>Warmed Over Managed Care</a:t>
            </a:r>
          </a:p>
        </p:txBody>
      </p:sp>
      <p:pic>
        <p:nvPicPr>
          <p:cNvPr id="272387" name="Picture 12" descr="yogi-b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72" y="555839"/>
            <a:ext cx="3966922" cy="4958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2386" name="Picture 10" descr="it-s-like-deja-vu-all-over-again-yogi-berra_desig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5756"/>
          <a:stretch/>
        </p:blipFill>
        <p:spPr bwMode="auto">
          <a:xfrm>
            <a:off x="645406" y="2603715"/>
            <a:ext cx="3260725" cy="2913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ACOs’ Explosive Growth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6380" y="6089154"/>
            <a:ext cx="4887620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Health Affairs Blog 10/31/13 and 3/31/15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Leavitt Partners</a:t>
            </a:r>
            <a:endParaRPr lang="en-US" sz="20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19708"/>
            <a:ext cx="11785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smtClean="0">
                <a:latin typeface="Franklin Gothic Book"/>
                <a:cs typeface="Franklin Gothic Book"/>
              </a:rPr>
              <a:t>Number of ACOs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036320" y="1253566"/>
          <a:ext cx="8107680" cy="460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60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0068" y="6287301"/>
            <a:ext cx="519393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NEJM 2013;369:1066 – Kaiser/RWJ/Harvard Survey, 201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Poll: Patients Reject ACOs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396171" y="1200041"/>
          <a:ext cx="5464844" cy="462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04499" y="1633504"/>
            <a:ext cx="4264675" cy="1723549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Franklin Gothic Book"/>
                <a:cs typeface="Franklin Gothic Book"/>
              </a:rPr>
              <a:t>“Here are two different ways Medicare could pay doctors. </a:t>
            </a:r>
          </a:p>
          <a:p>
            <a:pPr algn="ctr">
              <a:spcAft>
                <a:spcPts val="1200"/>
              </a:spcAft>
            </a:pPr>
            <a:r>
              <a:rPr lang="en-US" dirty="0" smtClean="0">
                <a:latin typeface="Franklin Gothic Book"/>
                <a:cs typeface="Franklin Gothic Book"/>
              </a:rPr>
              <a:t>Which of these do you think would be better for you?”</a:t>
            </a:r>
          </a:p>
        </p:txBody>
      </p:sp>
    </p:spTree>
    <p:extLst>
      <p:ext uri="{BB962C8B-B14F-4D97-AF65-F5344CB8AC3E}">
        <p14:creationId xmlns:p14="http://schemas.microsoft.com/office/powerpoint/2010/main" val="192721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6050834" y="6212856"/>
            <a:ext cx="3016800" cy="41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dirty="0" err="1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Bisgaier</a:t>
            </a: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 J, Rhodes KV. </a:t>
            </a:r>
          </a:p>
          <a:p>
            <a:pPr algn="r" eaLnBrk="1" fontAlgn="auto" hangingPunct="1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N </a:t>
            </a:r>
            <a:r>
              <a:rPr lang="en-GB" sz="1400" dirty="0" err="1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Engl</a:t>
            </a:r>
            <a:r>
              <a:rPr lang="en-GB" sz="1400" dirty="0">
                <a:solidFill>
                  <a:srgbClr val="FFFFFF"/>
                </a:solidFill>
                <a:latin typeface="Franklin Gothic Book"/>
                <a:ea typeface="Gothic"/>
                <a:cs typeface="Franklin Gothic Book"/>
              </a:rPr>
              <a:t> J Med 2011;364:2324-2333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Specialists Won’t See </a:t>
            </a:r>
            <a:br>
              <a:rPr lang="en-US" dirty="0" smtClean="0"/>
            </a:br>
            <a:r>
              <a:rPr lang="en-US" dirty="0" smtClean="0"/>
              <a:t>Kids With Medicaid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1909167" y="2946634"/>
            <a:ext cx="4465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300"/>
                </a:solidFill>
                <a:latin typeface="Franklin Gothic Book"/>
                <a:ea typeface="+mn-ea"/>
                <a:cs typeface="Franklin Gothic Book"/>
              </a:rPr>
              <a:t>% of Clinics Scheduling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3300"/>
                </a:solidFill>
                <a:latin typeface="Franklin Gothic Book"/>
                <a:ea typeface="+mn-ea"/>
                <a:cs typeface="Franklin Gothic Book"/>
              </a:rPr>
              <a:t> Appointments for Children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47148" y="1326769"/>
          <a:ext cx="8170245" cy="474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475366" y="5628135"/>
            <a:ext cx="283406" cy="283406"/>
          </a:xfrm>
          <a:prstGeom prst="rect">
            <a:avLst/>
          </a:prstGeom>
          <a:solidFill>
            <a:srgbClr val="005148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EBF1DD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8516" y="5628135"/>
            <a:ext cx="283406" cy="283406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srgbClr val="EBF1DD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7177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/>
          </p:nvPr>
        </p:nvGraphicFramePr>
        <p:xfrm>
          <a:off x="4790237" y="1499604"/>
          <a:ext cx="3884372" cy="53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 Risk HMO Patients </a:t>
            </a:r>
            <a:br>
              <a:rPr lang="en-US" dirty="0" smtClean="0"/>
            </a:br>
            <a:r>
              <a:rPr lang="en-US" dirty="0" smtClean="0"/>
              <a:t>Fared Poorly in the RAND Experiment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2888" y="6053193"/>
            <a:ext cx="526111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Source: RAND Health Insurance Experiment, Lancet 1988;1:1017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Note: High Risk = 20% of population with lowest income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 + highest medical risk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292608" y="1499604"/>
          <a:ext cx="3884372" cy="5358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416202" y="5674870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3475" y="5674870"/>
            <a:ext cx="270662" cy="27066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35658" y="561014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HMO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7562" y="5610146"/>
            <a:ext cx="2391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Free Fee-For-Service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2053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Depressed Patients:</a:t>
            </a:r>
            <a:br>
              <a:rPr lang="en-US" dirty="0" smtClean="0"/>
            </a:br>
            <a:r>
              <a:rPr lang="en-US" dirty="0" smtClean="0"/>
              <a:t>Fee-For-Service vs. Managed Care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94482" y="5685846"/>
            <a:ext cx="270662" cy="2706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12188" y="5685846"/>
            <a:ext cx="270662" cy="27066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86937" y="6130139"/>
            <a:ext cx="575706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Medical Outcomes Study. JAMA 1989; 262:3298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Arch Gen Psych 1993; 50:517   </a:t>
            </a:r>
            <a:endParaRPr lang="en-US" sz="16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09729" y="1594511"/>
          <a:ext cx="41497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9304" y="5621122"/>
            <a:ext cx="1852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Fee-For-Service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4319" y="5621122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Managed Care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5606" y="1464870"/>
            <a:ext cx="3152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Primary Care Patients</a:t>
            </a:r>
            <a:endParaRPr lang="en-US" sz="2000" dirty="0">
              <a:latin typeface="Franklin Gothic Medium" pitchFamily="34" charset="0"/>
            </a:endParaRPr>
          </a:p>
        </p:txBody>
      </p:sp>
      <p:graphicFrame>
        <p:nvGraphicFramePr>
          <p:cNvPr id="10" name="Chart 9"/>
          <p:cNvGraphicFramePr/>
          <p:nvPr>
            <p:extLst/>
          </p:nvPr>
        </p:nvGraphicFramePr>
        <p:xfrm>
          <a:off x="4447642" y="1593293"/>
          <a:ext cx="460857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54724" y="1463652"/>
            <a:ext cx="3642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ranklin Gothic Medium" pitchFamily="34" charset="0"/>
              </a:rPr>
              <a:t>Patients Seeing Psychiatrist</a:t>
            </a:r>
            <a:endParaRPr lang="en-US" sz="2000" dirty="0"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3101641" y="3152855"/>
            <a:ext cx="3121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# of Functional Limitations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8385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Medicare ACOs: No Savings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454708" y="1222761"/>
          <a:ext cx="8234585" cy="4118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97764" name="Text Box 4"/>
          <p:cNvSpPr txBox="1">
            <a:spLocks noChangeArrowheads="1"/>
          </p:cNvSpPr>
          <p:nvPr/>
        </p:nvSpPr>
        <p:spPr bwMode="auto">
          <a:xfrm>
            <a:off x="4009292" y="6152397"/>
            <a:ext cx="51347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en-US" altLang="en-US" sz="160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Source: Kaiser Health News </a:t>
            </a:r>
            <a:r>
              <a:rPr lang="en-US" altLang="en-US" sz="160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9/14/15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en-US" altLang="en-US" sz="1600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Based </a:t>
            </a:r>
            <a:r>
              <a:rPr lang="en-US" altLang="en-US" sz="1600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on CMS 2014 ACO Performance data</a:t>
            </a:r>
          </a:p>
        </p:txBody>
      </p:sp>
    </p:spTree>
    <p:extLst>
      <p:ext uri="{BB962C8B-B14F-4D97-AF65-F5344CB8AC3E}">
        <p14:creationId xmlns:p14="http://schemas.microsoft.com/office/powerpoint/2010/main" val="173731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2" name="Picture 2" descr="25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94466"/>
            <a:ext cx="6572250" cy="399811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4876800" y="6200078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NEJM </a:t>
            </a:r>
            <a:r>
              <a:rPr lang="en-US" dirty="0">
                <a:solidFill>
                  <a:schemeClr val="bg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1993;328:148</a:t>
            </a:r>
          </a:p>
        </p:txBody>
      </p:sp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1295399" y="1282482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A town</a:t>
            </a:r>
            <a:r>
              <a:rPr lang="ja-JP" altLang="en-US" dirty="0">
                <a:latin typeface="Franklin Gothic Book" charset="0"/>
                <a:ea typeface="Franklin Gothic Book" charset="0"/>
                <a:cs typeface="Franklin Gothic Book" charset="0"/>
              </a:rPr>
              <a:t>’</a:t>
            </a:r>
            <a:r>
              <a:rPr lang="en-US" dirty="0">
                <a:latin typeface="Franklin Gothic Book" charset="0"/>
                <a:ea typeface="Franklin Gothic Book" charset="0"/>
                <a:cs typeface="Franklin Gothic Book" charset="0"/>
              </a:rPr>
              <a:t>s only hospital will not compete with itself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Half of Americans Live Where the Population is Too Low for Competition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6832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Mergers Rising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66387" y="6173699"/>
            <a:ext cx="517761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Each deal may involve multiple hospitals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NY Times Aug 12 2013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1398149" y="1237935"/>
          <a:ext cx="7428331" cy="4706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2426928"/>
            <a:ext cx="155824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Hospital mergers and acquisitions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1586" y="3116183"/>
            <a:ext cx="4854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223" y="3026125"/>
            <a:ext cx="487483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54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2864" y="2812688"/>
            <a:ext cx="4854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60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501" y="2791344"/>
            <a:ext cx="4854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2138" y="3111500"/>
            <a:ext cx="4854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31775" y="2364468"/>
            <a:ext cx="479618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76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25551" y="1884237"/>
            <a:ext cx="485479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93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5188" y="1532065"/>
            <a:ext cx="633382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105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87026" y="5517349"/>
            <a:ext cx="309514" cy="309514"/>
          </a:xfrm>
          <a:prstGeom prst="rect">
            <a:avLst/>
          </a:prstGeom>
          <a:solidFill>
            <a:srgbClr val="800000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84660" y="5520342"/>
            <a:ext cx="309514" cy="30951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8683" y="6253249"/>
            <a:ext cx="518531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Medscape July 9, 2012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Doctors Are </a:t>
            </a:r>
            <a:br>
              <a:rPr lang="en-US" dirty="0" smtClean="0"/>
            </a:br>
            <a:r>
              <a:rPr lang="en-US" dirty="0" smtClean="0"/>
              <a:t>Hospital Employees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921436"/>
            <a:ext cx="16741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newly hired physicians employed by hospitals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32246" y="1644395"/>
          <a:ext cx="713548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54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Hospital-Physician Integration</a:t>
            </a:r>
            <a:br>
              <a:rPr lang="en-US" dirty="0" smtClean="0"/>
            </a:br>
            <a:r>
              <a:rPr lang="en-US" dirty="0" smtClean="0"/>
              <a:t>Increases Costs by Raising Prices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8683" y="6007028"/>
            <a:ext cx="51853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JAMA IM 10/19/2015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Graph shows difference between MSAs at the 75</a:t>
            </a:r>
            <a:r>
              <a:rPr lang="en-US" sz="1600" baseline="30000" dirty="0" smtClean="0">
                <a:solidFill>
                  <a:schemeClr val="bg2"/>
                </a:solidFill>
                <a:latin typeface="Franklin Gothic Book" pitchFamily="34" charset="0"/>
              </a:rPr>
              <a:t>th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 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(vs 50</a:t>
            </a:r>
            <a:r>
              <a:rPr lang="en-US" sz="1600" baseline="30000" dirty="0" smtClean="0">
                <a:solidFill>
                  <a:schemeClr val="bg2"/>
                </a:solidFill>
                <a:latin typeface="Franklin Gothic Book" pitchFamily="34" charset="0"/>
              </a:rPr>
              <a:t>th</a:t>
            </a:r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) percentile in change in integration 2008-2012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29006"/>
            <a:ext cx="269859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Outpatient costs associated with greater physician/hospital integration 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($s/capita)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698595" y="1661532"/>
          <a:ext cx="6085809" cy="43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67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Progress(?) </a:t>
            </a:r>
            <a:r>
              <a:rPr lang="en-US" sz="4400" dirty="0" smtClean="0">
                <a:solidFill>
                  <a:schemeClr val="tx1"/>
                </a:solidFill>
              </a:rPr>
              <a:t>of </a:t>
            </a:r>
            <a:r>
              <a:rPr lang="en-US" sz="4400" dirty="0">
                <a:solidFill>
                  <a:schemeClr val="tx1"/>
                </a:solidFill>
              </a:rPr>
              <a:t>US Health Reform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53336" y="1092538"/>
          <a:ext cx="8637329" cy="157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/>
          <p:cNvGraphicFramePr/>
          <p:nvPr>
            <p:extLst/>
          </p:nvPr>
        </p:nvGraphicFramePr>
        <p:xfrm>
          <a:off x="253336" y="3367471"/>
          <a:ext cx="8637329" cy="1578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9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191" y="2330113"/>
            <a:ext cx="926276" cy="129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0" name="Picture 17" descr="Truma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3" y="2330112"/>
            <a:ext cx="950367" cy="12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1" name="Picture 10" descr="http://www.topnews.in/usa/files/Edward-Kennedy-Democrat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80" y="2330112"/>
            <a:ext cx="1061352" cy="12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2" name="Picture 16" descr="john_conyer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054" y="2330112"/>
            <a:ext cx="1089990" cy="12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3" name="Picture 2" descr="ObamaFingerDec6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978" y="4474342"/>
            <a:ext cx="1031000" cy="12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4" name="Picture 4" descr="richard-nixon-picture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6" y="4474343"/>
            <a:ext cx="1129147" cy="129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302" y="4474342"/>
            <a:ext cx="992285" cy="1298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36" name="Picture 18" descr="Mitt_Romney-0_0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4" y="4474343"/>
            <a:ext cx="1021982" cy="1298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9683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02245"/>
          </a:xfrm>
        </p:spPr>
        <p:txBody>
          <a:bodyPr>
            <a:normAutofit/>
          </a:bodyPr>
          <a:lstStyle/>
          <a:p>
            <a:r>
              <a:rPr lang="en-US" sz="4400" dirty="0"/>
              <a:t>Mandate Model Reform:</a:t>
            </a:r>
            <a:br>
              <a:rPr lang="en-US" sz="4400" dirty="0"/>
            </a:br>
            <a:r>
              <a:rPr lang="en-US" sz="6000" dirty="0"/>
              <a:t>Keeping Private Insurers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In </a:t>
            </a:r>
            <a:r>
              <a:rPr lang="en-US" sz="6000" dirty="0"/>
              <a:t>Charge</a:t>
            </a:r>
          </a:p>
        </p:txBody>
      </p:sp>
    </p:spTree>
    <p:extLst>
      <p:ext uri="{BB962C8B-B14F-4D97-AF65-F5344CB8AC3E}">
        <p14:creationId xmlns:p14="http://schemas.microsoft.com/office/powerpoint/2010/main" val="19382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2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6382" y="1155981"/>
            <a:ext cx="3379621" cy="4621229"/>
          </a:xfrm>
          <a:prstGeom prst="rect">
            <a:avLst/>
          </a:prstGeom>
          <a:ln>
            <a:solidFill>
              <a:srgbClr val="06050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1201" y="2148397"/>
            <a:ext cx="5503540" cy="203132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91440" rIns="182880" bIns="91440" rtlCol="0" anchor="ctr" anchorCtr="0">
            <a:spAutoFit/>
          </a:bodyPr>
          <a:lstStyle/>
          <a:p>
            <a:r>
              <a:rPr lang="en-US" sz="2400" dirty="0" smtClean="0">
                <a:latin typeface="Franklin Gothic Book"/>
                <a:cs typeface="Franklin Gothic Book"/>
              </a:rPr>
              <a:t>“The health-care reform process exposes how corporate influence renders the US Government incapable of making policy on the basis of evidence and the public interest.”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Lancet Put It On Their Cover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86937" y="6253249"/>
            <a:ext cx="57570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Lancet Dec 5, 2009. Cover of vol. 374.</a:t>
            </a:r>
          </a:p>
        </p:txBody>
      </p:sp>
    </p:spTree>
    <p:extLst>
      <p:ext uri="{BB962C8B-B14F-4D97-AF65-F5344CB8AC3E}">
        <p14:creationId xmlns:p14="http://schemas.microsoft.com/office/powerpoint/2010/main" val="199932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297" y="6029907"/>
            <a:ext cx="513370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Sanofi Managed Care Digest, 2015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Note: </a:t>
            </a:r>
            <a:r>
              <a:rPr lang="en-US" sz="1200" smtClean="0">
                <a:solidFill>
                  <a:schemeClr val="bg1"/>
                </a:solidFill>
                <a:latin typeface="Franklin Gothic Book"/>
                <a:cs typeface="Franklin Gothic Book"/>
              </a:rPr>
              <a:t>Medicaid payments </a:t>
            </a:r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for managed care firms = $123.637 billion in 2013; profits =  $2.4 billion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No evidence of cost savings; some evidence of worse quality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Medicaid Managed </a:t>
            </a:r>
            <a:r>
              <a:rPr lang="en-US" sz="4000" smtClean="0"/>
              <a:t>Care </a:t>
            </a:r>
            <a:br>
              <a:rPr lang="en-US" sz="4000" smtClean="0"/>
            </a:br>
            <a:r>
              <a:rPr lang="en-US" sz="4000" smtClean="0"/>
              <a:t>Enrollment Soaring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434028"/>
            <a:ext cx="17284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Millions of enrollees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523999" y="1396999"/>
          <a:ext cx="7374673" cy="4446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936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2" descr="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7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Medicare’s “Software”</a:t>
            </a:r>
            <a:br>
              <a:rPr lang="en-US" dirty="0" smtClean="0"/>
            </a:br>
            <a:r>
              <a:rPr lang="en-US" sz="2700" dirty="0" smtClean="0"/>
              <a:t>18.9 million seniors enrolled within 11 months</a:t>
            </a:r>
            <a:endParaRPr lang="en-US" sz="2700" dirty="0"/>
          </a:p>
        </p:txBody>
      </p:sp>
      <p:pic>
        <p:nvPicPr>
          <p:cNvPr id="3" name="Picture 3" descr="truman-medicare-enrollment-card-croppe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brightnessContrast bright="-17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1" y="1405435"/>
            <a:ext cx="8404859" cy="4432980"/>
          </a:xfrm>
          <a:prstGeom prst="rect">
            <a:avLst/>
          </a:prstGeom>
          <a:ln w="19050" cmpd="sng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Mandate Model of Reform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3" name="Picture 2" descr="ObamaFingerDec6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"/>
          <a:stretch/>
        </p:blipFill>
        <p:spPr bwMode="auto">
          <a:xfrm>
            <a:off x="7636557" y="4268831"/>
            <a:ext cx="1148051" cy="1477920"/>
          </a:xfrm>
          <a:prstGeom prst="ellipse">
            <a:avLst/>
          </a:prstGeom>
          <a:ln w="317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4" name="Picture 4" descr="richard-nixon-picture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04"/>
          <a:stretch/>
        </p:blipFill>
        <p:spPr bwMode="auto">
          <a:xfrm>
            <a:off x="7636818" y="1188589"/>
            <a:ext cx="1147588" cy="1477919"/>
          </a:xfrm>
          <a:prstGeom prst="ellipse">
            <a:avLst/>
          </a:prstGeom>
          <a:ln w="317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6" name="Picture 18" descr="Mitt_Romney-0_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"/>
          <a:stretch/>
        </p:blipFill>
        <p:spPr bwMode="auto">
          <a:xfrm>
            <a:off x="7632746" y="2728710"/>
            <a:ext cx="1154848" cy="1477919"/>
          </a:xfrm>
          <a:prstGeom prst="ellipse">
            <a:avLst/>
          </a:prstGeom>
          <a:ln w="3175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59596" y="1314898"/>
            <a:ext cx="7405309" cy="4431853"/>
          </a:xfrm>
          <a:prstGeom prst="rect">
            <a:avLst/>
          </a:prstGeom>
        </p:spPr>
        <p:txBody>
          <a:bodyPr vert="horz" lIns="91291" tIns="45648" rIns="91291" bIns="45648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0000"/>
              </a:lnSpc>
              <a:spcAft>
                <a:spcPts val="1200"/>
              </a:spcAft>
              <a:buClr>
                <a:srgbClr val="FFFFCC"/>
              </a:buClr>
              <a:buNone/>
            </a:pPr>
            <a:r>
              <a:rPr lang="en-US" altLang="en-US" dirty="0" smtClean="0">
                <a:latin typeface="Franklin Gothic Book" charset="0"/>
                <a:ea typeface="Franklin Gothic Book" charset="0"/>
                <a:cs typeface="Franklin Gothic Book" charset="0"/>
              </a:rPr>
              <a:t>1. Expanded Medicaid</a:t>
            </a:r>
          </a:p>
          <a:p>
            <a:pPr marL="0" indent="0" fontAlgn="auto">
              <a:lnSpc>
                <a:spcPct val="90000"/>
              </a:lnSpc>
              <a:spcAft>
                <a:spcPts val="1200"/>
              </a:spcAft>
              <a:buClr>
                <a:srgbClr val="FFFFCC"/>
              </a:buClr>
              <a:buNone/>
            </a:pPr>
            <a:r>
              <a:rPr lang="en-US" altLang="en-US" dirty="0" smtClean="0">
                <a:latin typeface="Franklin Gothic Book" charset="0"/>
                <a:ea typeface="Franklin Gothic Book" charset="0"/>
                <a:cs typeface="Franklin Gothic Book" charset="0"/>
              </a:rPr>
              <a:t>2. Private coverage through exchanges </a:t>
            </a:r>
          </a:p>
          <a:p>
            <a:pPr lvl="1" fontAlgn="auto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altLang="en-US" sz="3200" dirty="0" smtClean="0">
                <a:latin typeface="Franklin Gothic Book" charset="0"/>
                <a:ea typeface="Franklin Gothic Book" charset="0"/>
                <a:cs typeface="Franklin Gothic Book" charset="0"/>
              </a:rPr>
              <a:t>Subsidies for low income</a:t>
            </a:r>
          </a:p>
          <a:p>
            <a:pPr lvl="1" fontAlgn="auto">
              <a:lnSpc>
                <a:spcPct val="90000"/>
              </a:lnSpc>
              <a:spcAft>
                <a:spcPts val="1200"/>
              </a:spcAft>
              <a:buClr>
                <a:schemeClr val="tx1"/>
              </a:buClr>
            </a:pPr>
            <a:r>
              <a:rPr lang="en-US" altLang="en-US" sz="3200" dirty="0" smtClean="0">
                <a:latin typeface="Franklin Gothic Book" charset="0"/>
                <a:ea typeface="Franklin Gothic Book" charset="0"/>
                <a:cs typeface="Franklin Gothic Book" charset="0"/>
              </a:rPr>
              <a:t>Buy-in without subsidy for others</a:t>
            </a:r>
          </a:p>
          <a:p>
            <a:pPr marL="0" indent="0" fontAlgn="auto">
              <a:lnSpc>
                <a:spcPct val="90000"/>
              </a:lnSpc>
              <a:spcAft>
                <a:spcPts val="1200"/>
              </a:spcAft>
              <a:buClr>
                <a:srgbClr val="FFFFCC"/>
              </a:buClr>
              <a:buNone/>
            </a:pPr>
            <a:r>
              <a:rPr lang="en-US" altLang="en-US" dirty="0" smtClean="0">
                <a:latin typeface="Franklin Gothic Book" charset="0"/>
                <a:ea typeface="Franklin Gothic Book" charset="0"/>
                <a:cs typeface="Franklin Gothic Book" charset="0"/>
              </a:rPr>
              <a:t>3. Individual and Employer Mandates</a:t>
            </a:r>
          </a:p>
          <a:p>
            <a:pPr marL="0" indent="0" fontAlgn="auto">
              <a:lnSpc>
                <a:spcPct val="90000"/>
              </a:lnSpc>
              <a:spcAft>
                <a:spcPts val="1200"/>
              </a:spcAft>
              <a:buClr>
                <a:srgbClr val="FFFFCC"/>
              </a:buClr>
              <a:buNone/>
            </a:pPr>
            <a:r>
              <a:rPr lang="en-US" altLang="en-US" dirty="0" smtClean="0">
                <a:latin typeface="Franklin Gothic Book" charset="0"/>
                <a:ea typeface="Franklin Gothic Book" charset="0"/>
                <a:cs typeface="Franklin Gothic Book" charset="0"/>
              </a:rPr>
              <a:t>4. ACOs / Managed Care </a:t>
            </a:r>
          </a:p>
        </p:txBody>
      </p:sp>
    </p:spTree>
    <p:extLst>
      <p:ext uri="{BB962C8B-B14F-4D97-AF65-F5344CB8AC3E}">
        <p14:creationId xmlns:p14="http://schemas.microsoft.com/office/powerpoint/2010/main" val="10844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2880" y="6079123"/>
            <a:ext cx="515112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Dickman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S et al.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Int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J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Hlth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</a:t>
            </a:r>
            <a:r>
              <a:rPr lang="en-US" sz="1400" dirty="0" err="1" smtClean="0">
                <a:solidFill>
                  <a:srgbClr val="EBF1DD"/>
                </a:solidFill>
                <a:latin typeface="Franklin Gothic Book"/>
                <a:cs typeface="Franklin Gothic Book"/>
              </a:rPr>
              <a:t>Serv</a:t>
            </a:r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2014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Ruinous medical costs=Out-of-Pocket spending &gt;30% of income;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 Depressed=screen (+) on PHQ8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Toll of 24 States</a:t>
            </a:r>
            <a:br>
              <a:rPr lang="en-US" dirty="0" smtClean="0"/>
            </a:br>
            <a:r>
              <a:rPr lang="en-US" dirty="0" smtClean="0"/>
              <a:t>Opting Out of Medicaid Expansion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4640" y="1435705"/>
            <a:ext cx="838199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latin typeface="Franklin Gothic Medium"/>
                <a:cs typeface="Franklin Gothic Medium"/>
              </a:rPr>
              <a:t>Estimated number who would benefit in “opt out” state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21920" y="1686560"/>
          <a:ext cx="8727440" cy="43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211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Modest Gains in Access to Care</a:t>
            </a:r>
            <a:br>
              <a:rPr lang="en-US" dirty="0" smtClean="0"/>
            </a:br>
            <a:r>
              <a:rPr lang="en-US" dirty="0" smtClean="0"/>
              <a:t>Under the ACA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92880" y="6186845"/>
            <a:ext cx="5151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Commonwealth Fund Biennial Health Insurance Surveys</a:t>
            </a:r>
          </a:p>
          <a:p>
            <a:pPr algn="r"/>
            <a:r>
              <a:rPr lang="en-US" sz="1400" dirty="0" smtClean="0">
                <a:solidFill>
                  <a:srgbClr val="EBF1DD"/>
                </a:solidFill>
                <a:latin typeface="Franklin Gothic Book"/>
                <a:cs typeface="Franklin Gothic Book"/>
              </a:rPr>
              <a:t>2005, 2010, 2014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26086"/>
            <a:ext cx="1962614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Percent of adults 19-64 who needed but did not get</a:t>
            </a:r>
            <a:r>
              <a:rPr lang="is-IS" sz="2000" dirty="0" smtClean="0">
                <a:latin typeface="Franklin Gothic Book"/>
                <a:cs typeface="Franklin Gothic Book"/>
              </a:rPr>
              <a:t>…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2059259" y="1314898"/>
          <a:ext cx="6725146" cy="47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4112522" y="5568297"/>
            <a:ext cx="284923" cy="2849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83517" y="5568297"/>
            <a:ext cx="284923" cy="284923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95852" y="5568297"/>
            <a:ext cx="284923" cy="28492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Health Insurance Reform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Under </a:t>
            </a:r>
            <a:r>
              <a:rPr lang="en-US" dirty="0"/>
              <a:t>the ACA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4297" y="1496955"/>
            <a:ext cx="8383827" cy="432602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10 </a:t>
            </a: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essential benefits, but no standard benefit 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package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Eliminates co-pays and deductibles, but only on preventive 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services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Limits insurers</a:t>
            </a:r>
            <a:r>
              <a:rPr lang="ja-JP" alt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’</a:t>
            </a: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 overhead to 15-20%, but lobbying has weakened 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enforcement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No regulation of premiums, deductibles and co-</a:t>
            </a:r>
            <a:r>
              <a:rPr lang="en-US" sz="2400" dirty="0" smtClean="0">
                <a:solidFill>
                  <a:srgbClr val="003300"/>
                </a:solidFill>
                <a:latin typeface="Franklin Gothic Book"/>
                <a:cs typeface="Franklin Gothic Book"/>
              </a:rPr>
              <a:t>pays</a:t>
            </a:r>
            <a:endParaRPr lang="en-US" sz="2400" dirty="0">
              <a:solidFill>
                <a:srgbClr val="003300"/>
              </a:solidFill>
              <a:latin typeface="Franklin Gothic Book"/>
              <a:cs typeface="Franklin Gothic Book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Out-of-pocket caps, but uncovered services (and in some cases) drug costs don</a:t>
            </a:r>
            <a:r>
              <a:rPr lang="ja-JP" alt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’</a:t>
            </a:r>
            <a:r>
              <a:rPr lang="en-US" sz="2400" dirty="0">
                <a:solidFill>
                  <a:srgbClr val="003300"/>
                </a:solidFill>
                <a:latin typeface="Franklin Gothic Book"/>
                <a:cs typeface="Franklin Gothic Book"/>
              </a:rPr>
              <a:t>t count   </a:t>
            </a:r>
          </a:p>
        </p:txBody>
      </p:sp>
    </p:spTree>
    <p:extLst>
      <p:ext uri="{BB962C8B-B14F-4D97-AF65-F5344CB8AC3E}">
        <p14:creationId xmlns:p14="http://schemas.microsoft.com/office/powerpoint/2010/main" val="14488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7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104000"/>
                    </a14:imgEffect>
                    <a14:imgEffect>
                      <a14:brightnessContrast bright="-30000" contras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9" t="34384" r="29327" b="19212"/>
          <a:stretch>
            <a:fillRect/>
          </a:stretch>
        </p:blipFill>
        <p:spPr bwMode="auto">
          <a:xfrm>
            <a:off x="690826" y="1408114"/>
            <a:ext cx="7762349" cy="4439596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07299" name="Rectangle 4"/>
          <p:cNvSpPr>
            <a:spLocks noChangeArrowheads="1"/>
          </p:cNvSpPr>
          <p:nvPr/>
        </p:nvSpPr>
        <p:spPr bwMode="auto">
          <a:xfrm>
            <a:off x="4007901" y="6298979"/>
            <a:ext cx="51360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defTabSz="457200" eaLnBrk="1" hangingPunct="1"/>
            <a:r>
              <a:rPr lang="en-US" sz="1200" dirty="0">
                <a:solidFill>
                  <a:schemeClr val="bg1"/>
                </a:solidFill>
                <a:latin typeface="Franklin Gothic Book"/>
                <a:cs typeface="Franklin Gothic Book"/>
              </a:rPr>
              <a:t>Graphic from: http://</a:t>
            </a:r>
            <a:r>
              <a:rPr lang="en-US" sz="12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www.whatmattersbywellmark.com</a:t>
            </a:r>
            <a:r>
              <a:rPr lang="en-US" sz="1200" dirty="0">
                <a:solidFill>
                  <a:schemeClr val="bg1"/>
                </a:solidFill>
                <a:latin typeface="Franklin Gothic Book"/>
                <a:cs typeface="Franklin Gothic Book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Franklin Gothic Book"/>
                <a:cs typeface="Franklin Gothic Book"/>
              </a:rPr>
              <a:t>premiums.php</a:t>
            </a:r>
            <a:endParaRPr lang="en-US" sz="1200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ACA Makes Underinsurance the Norm</a:t>
            </a:r>
            <a:br>
              <a:rPr lang="en-US" sz="4000" dirty="0" smtClean="0"/>
            </a:br>
            <a:r>
              <a:rPr lang="en-US" sz="3100" dirty="0" smtClean="0"/>
              <a:t>(Average employer plan paid 87%)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1103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NY State Cheapest Bronze Plan (Family)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0916" y="1145170"/>
            <a:ext cx="8348927" cy="4643138"/>
          </a:xfrm>
        </p:spPr>
        <p:txBody>
          <a:bodyPr>
            <a:normAutofit lnSpcReduction="10000"/>
          </a:bodyPr>
          <a:lstStyle/>
          <a:p>
            <a:pPr marL="166688" indent="-166688">
              <a:spcAft>
                <a:spcPts val="12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Premium: $10,539</a:t>
            </a:r>
          </a:p>
          <a:p>
            <a:pPr marL="166688" indent="-166688">
              <a:spcAft>
                <a:spcPts val="12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$6,000 deductible</a:t>
            </a:r>
          </a:p>
          <a:p>
            <a:pPr marL="166688" indent="-166688">
              <a:spcAft>
                <a:spcPts val="12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50% coinsurance </a:t>
            </a:r>
            <a:r>
              <a:rPr lang="en-US" sz="2400" i="1" dirty="0">
                <a:latin typeface="Franklin Gothic Book"/>
                <a:cs typeface="Franklin Gothic Book"/>
              </a:rPr>
              <a:t>after </a:t>
            </a:r>
            <a:r>
              <a:rPr lang="en-US" sz="2400" dirty="0">
                <a:latin typeface="Franklin Gothic Book"/>
                <a:cs typeface="Franklin Gothic Book"/>
              </a:rPr>
              <a:t>deductible for:</a:t>
            </a:r>
          </a:p>
          <a:p>
            <a:pPr marL="566738" lvl="2" indent="-166688">
              <a:spcAft>
                <a:spcPts val="1200"/>
              </a:spcAft>
              <a:buFont typeface="Wingdings" charset="0"/>
              <a:buChar char="§"/>
            </a:pPr>
            <a:r>
              <a:rPr lang="en-US" dirty="0">
                <a:latin typeface="Franklin Gothic Book"/>
                <a:cs typeface="Franklin Gothic Book"/>
              </a:rPr>
              <a:t>Ambulance, ED, Urgent Care</a:t>
            </a:r>
          </a:p>
          <a:p>
            <a:pPr marL="566738" lvl="2" indent="-166688">
              <a:spcAft>
                <a:spcPts val="1200"/>
              </a:spcAft>
              <a:buFont typeface="Wingdings" charset="0"/>
              <a:buChar char="§"/>
            </a:pPr>
            <a:r>
              <a:rPr lang="en-US" dirty="0">
                <a:latin typeface="Franklin Gothic Book"/>
                <a:cs typeface="Franklin Gothic Book"/>
              </a:rPr>
              <a:t>Imaging &amp; diagnostic tests</a:t>
            </a:r>
          </a:p>
          <a:p>
            <a:pPr marL="566738" lvl="2" indent="-166688">
              <a:spcAft>
                <a:spcPts val="1200"/>
              </a:spcAft>
              <a:buFont typeface="Wingdings" charset="0"/>
              <a:buChar char="§"/>
            </a:pPr>
            <a:r>
              <a:rPr lang="en-US" dirty="0">
                <a:latin typeface="Franklin Gothic Book"/>
                <a:cs typeface="Franklin Gothic Book"/>
              </a:rPr>
              <a:t>Outpatient visits</a:t>
            </a:r>
          </a:p>
          <a:p>
            <a:pPr marL="566738" lvl="2" indent="-166688">
              <a:spcAft>
                <a:spcPts val="1200"/>
              </a:spcAft>
              <a:buFont typeface="Wingdings" charset="0"/>
              <a:buChar char="§"/>
            </a:pPr>
            <a:r>
              <a:rPr lang="en-US" dirty="0">
                <a:latin typeface="Franklin Gothic Book"/>
                <a:cs typeface="Franklin Gothic Book"/>
              </a:rPr>
              <a:t>Chemotherapy</a:t>
            </a:r>
          </a:p>
          <a:p>
            <a:pPr marL="566738" lvl="2" indent="-166688">
              <a:spcAft>
                <a:spcPts val="1200"/>
              </a:spcAft>
              <a:buFont typeface="Wingdings" charset="0"/>
              <a:buChar char="§"/>
            </a:pPr>
            <a:r>
              <a:rPr lang="en-US" dirty="0">
                <a:latin typeface="Franklin Gothic Book"/>
                <a:cs typeface="Franklin Gothic Book"/>
              </a:rPr>
              <a:t>Inpatient</a:t>
            </a:r>
          </a:p>
          <a:p>
            <a:pPr marL="166688" indent="-166688">
              <a:spcAft>
                <a:spcPts val="120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Out-of-pocket maximum: $12,700 for a family </a:t>
            </a:r>
            <a:r>
              <a:rPr lang="en-US" sz="2400" i="1" dirty="0">
                <a:latin typeface="Franklin Gothic Book"/>
                <a:cs typeface="Franklin Gothic Book"/>
              </a:rPr>
              <a:t>with income-based adjustments …</a:t>
            </a:r>
            <a:endParaRPr lang="en-US" sz="24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8563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ACA Exchange Plans’ High Deductibles</a:t>
            </a:r>
            <a:br>
              <a:rPr lang="en-US" sz="4000" dirty="0" smtClean="0"/>
            </a:br>
            <a:r>
              <a:rPr lang="en-US" sz="2000" dirty="0" smtClean="0"/>
              <a:t>Making Under-Insurance the New Normal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997491" y="6266748"/>
            <a:ext cx="514650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Kaiser Foundation 2015 Employer Health Benefits Survey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005654"/>
            <a:ext cx="1530289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Average Deductible for Single Coverage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300975" y="1314897"/>
          <a:ext cx="6096000" cy="467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10"/>
          <p:cNvSpPr/>
          <p:nvPr/>
        </p:nvSpPr>
        <p:spPr>
          <a:xfrm>
            <a:off x="5756222" y="1623422"/>
            <a:ext cx="3101318" cy="222905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Second lowest silver plan premium for 40 year old 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In NYC = $4,460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Nationally, average cost 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of a silver plan for a 64 y/o non-smoker = $7,775 </a:t>
            </a:r>
            <a:endParaRPr lang="en-US" sz="2000" dirty="0">
              <a:solidFill>
                <a:schemeClr val="tx1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3465" y="1278321"/>
            <a:ext cx="4023360" cy="4453325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All Specialties</a:t>
            </a:r>
            <a:endParaRPr lang="en-US" sz="280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6113" y="1278322"/>
            <a:ext cx="4023360" cy="4454966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Oncologists</a:t>
            </a:r>
            <a:endParaRPr lang="en-US" sz="2800" dirty="0">
              <a:solidFill>
                <a:schemeClr val="tx1"/>
              </a:solidFill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Silver Plans Restrict Patients’ Choice of Physician</a:t>
            </a:r>
            <a:br>
              <a:rPr lang="en-US" sz="3200" dirty="0" smtClean="0"/>
            </a:br>
            <a:r>
              <a:rPr lang="en-US" sz="2400" dirty="0" smtClean="0"/>
              <a:t>Particularly Cancer Specialists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5824" y="6211668"/>
            <a:ext cx="517817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Janet Weiner, LDI/RWJ Data Brief, 6/23/15</a:t>
            </a:r>
          </a:p>
          <a:p>
            <a:pPr algn="r"/>
            <a:r>
              <a:rPr lang="en-US" sz="1200" dirty="0" smtClean="0">
                <a:solidFill>
                  <a:schemeClr val="bg2"/>
                </a:solidFill>
                <a:latin typeface="Franklin Gothic Book" pitchFamily="34" charset="0"/>
              </a:rPr>
              <a:t>Ultra-Narrow = &lt;25% of doctors in region; Narrow = 25-60%; Broad = &gt;60%</a:t>
            </a:r>
            <a:endParaRPr lang="en-US" sz="1200" dirty="0">
              <a:solidFill>
                <a:schemeClr val="bg2"/>
              </a:solidFill>
              <a:latin typeface="Franklin Gothic Book" pitchFamily="34" charset="0"/>
            </a:endParaRPr>
          </a:p>
        </p:txBody>
      </p:sp>
      <p:graphicFrame>
        <p:nvGraphicFramePr>
          <p:cNvPr id="12" name="Chart 11"/>
          <p:cNvGraphicFramePr/>
          <p:nvPr>
            <p:extLst/>
          </p:nvPr>
        </p:nvGraphicFramePr>
        <p:xfrm>
          <a:off x="4944125" y="959928"/>
          <a:ext cx="4390976" cy="477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hart 16"/>
          <p:cNvGraphicFramePr/>
          <p:nvPr>
            <p:extLst/>
          </p:nvPr>
        </p:nvGraphicFramePr>
        <p:xfrm>
          <a:off x="508545" y="959928"/>
          <a:ext cx="4390976" cy="4771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07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4310743"/>
          </a:xfrm>
        </p:spPr>
        <p:txBody>
          <a:bodyPr/>
          <a:lstStyle/>
          <a:p>
            <a:pPr eaLnBrk="1" hangingPunct="1">
              <a:tabLst>
                <a:tab pos="8013700" algn="l"/>
              </a:tabLst>
              <a:defRPr/>
            </a:pPr>
            <a:r>
              <a:rPr lang="en-US" altLang="en-US" sz="6000" dirty="0" smtClean="0"/>
              <a:t>Underinsurance</a:t>
            </a:r>
            <a:br>
              <a:rPr lang="en-US" altLang="en-US" sz="6000" dirty="0" smtClean="0"/>
            </a:br>
            <a:r>
              <a:rPr lang="en-US" altLang="en-US" sz="4400" dirty="0" smtClean="0"/>
              <a:t>Impedes Access, </a:t>
            </a:r>
            <a:br>
              <a:rPr lang="en-US" altLang="en-US" sz="4400" dirty="0" smtClean="0"/>
            </a:br>
            <a:r>
              <a:rPr lang="en-US" altLang="en-US" sz="4400" dirty="0" smtClean="0"/>
              <a:t>Worsens Health, </a:t>
            </a:r>
            <a:br>
              <a:rPr lang="en-US" altLang="en-US" sz="4400" dirty="0" smtClean="0"/>
            </a:br>
            <a:r>
              <a:rPr lang="en-US" altLang="en-US" sz="4400" dirty="0" smtClean="0"/>
              <a:t>Bankrupts Families </a:t>
            </a:r>
          </a:p>
        </p:txBody>
      </p:sp>
    </p:spTree>
    <p:extLst>
      <p:ext uri="{BB962C8B-B14F-4D97-AF65-F5344CB8AC3E}">
        <p14:creationId xmlns:p14="http://schemas.microsoft.com/office/powerpoint/2010/main" val="12517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Exchanges Add New Administrative Costs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90886" y="6291517"/>
            <a:ext cx="51531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Commonwealth Fund, 5/14/15 and </a:t>
            </a:r>
            <a:r>
              <a:rPr lang="en-US" sz="14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Stateforum.org</a:t>
            </a:r>
            <a:endParaRPr lang="en-US" sz="1400" dirty="0" smtClean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7468" y="1147918"/>
          <a:ext cx="5452218" cy="4586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648"/>
                <a:gridCol w="3133570"/>
              </a:tblGrid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 charset="0"/>
                          <a:ea typeface="Franklin Gothic Medium" charset="0"/>
                          <a:cs typeface="Franklin Gothic Medium" charset="0"/>
                        </a:rPr>
                        <a:t>Jurisdiction</a:t>
                      </a:r>
                      <a:endParaRPr lang="en-US" sz="2000" b="0" dirty="0">
                        <a:latin typeface="Franklin Gothic Medium" charset="0"/>
                        <a:ea typeface="Franklin Gothic Medium" charset="0"/>
                        <a:cs typeface="Franklin Gothic Medium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Franklin Gothic Medium" charset="0"/>
                          <a:ea typeface="Franklin Gothic Medium" charset="0"/>
                          <a:cs typeface="Franklin Gothic Medium" charset="0"/>
                        </a:rPr>
                        <a:t>Surcharge</a:t>
                      </a:r>
                      <a:endParaRPr lang="en-US" sz="2000" b="0" dirty="0">
                        <a:latin typeface="Franklin Gothic Medium" charset="0"/>
                        <a:ea typeface="Franklin Gothic Medium" charset="0"/>
                        <a:cs typeface="Franklin Gothic Medium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Fed. Marketplace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3.5% of premium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California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$13.95 </a:t>
                      </a:r>
                      <a:r>
                        <a:rPr lang="en-US" sz="2000" dirty="0" err="1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pmpm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Colorado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1.4% + 1.25 </a:t>
                      </a:r>
                      <a:r>
                        <a:rPr lang="en-US" sz="2000" dirty="0" err="1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pmpm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7827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Hawaii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2%</a:t>
                      </a:r>
                      <a:r>
                        <a:rPr lang="en-US" sz="20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 of premium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(rise to 3.5% pending)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Minnesota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3.5% of premium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Nevada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$13 </a:t>
                      </a:r>
                      <a:r>
                        <a:rPr lang="en-US" sz="2000" dirty="0" err="1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pmpm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New York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Varies by region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544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Oregon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 charset="0"/>
                          <a:ea typeface="Franklin Gothic Book" charset="0"/>
                          <a:cs typeface="Franklin Gothic Book" charset="0"/>
                        </a:rPr>
                        <a:t>3.38% of premium</a:t>
                      </a:r>
                      <a:endParaRPr lang="en-US" sz="2000" dirty="0">
                        <a:latin typeface="Franklin Gothic Book" charset="0"/>
                        <a:ea typeface="Franklin Gothic Book" charset="0"/>
                        <a:cs typeface="Franklin Gothic Book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537674" y="2088693"/>
            <a:ext cx="343113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>
                <a:latin typeface="Franklin Gothic Book"/>
                <a:cs typeface="Franklin Gothic Book"/>
              </a:rPr>
              <a:t>Applies to Marketplace plans only, except in CO and NY where this applies to both marketplace and non-marketplace plans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6292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ACA Will Increase Insurance Overhead by </a:t>
            </a:r>
            <a:br>
              <a:rPr lang="en-US" sz="2800" dirty="0" smtClean="0"/>
            </a:br>
            <a:r>
              <a:rPr lang="en-US" sz="3600" dirty="0" smtClean="0"/>
              <a:t>$266 Billion Over 10 Years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97490" y="6154043"/>
            <a:ext cx="5146509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Himmelstein &amp; </a:t>
            </a:r>
            <a:r>
              <a:rPr lang="en-US" sz="16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Woolhandler</a:t>
            </a:r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analysis of 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data from CMS Office of the Actuary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24203"/>
            <a:ext cx="15615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Insurance</a:t>
            </a:r>
          </a:p>
          <a:p>
            <a:r>
              <a:rPr lang="en-US" sz="2000" dirty="0">
                <a:latin typeface="Franklin Gothic Book"/>
                <a:cs typeface="Franklin Gothic Book"/>
              </a:rPr>
              <a:t>O</a:t>
            </a:r>
            <a:r>
              <a:rPr lang="en-US" sz="2000" dirty="0" smtClean="0">
                <a:latin typeface="Franklin Gothic Book"/>
                <a:cs typeface="Franklin Gothic Book"/>
              </a:rPr>
              <a:t>verhead </a:t>
            </a:r>
          </a:p>
          <a:p>
            <a:r>
              <a:rPr lang="en-US" sz="2000" dirty="0" smtClean="0">
                <a:latin typeface="Franklin Gothic Book"/>
                <a:cs typeface="Franklin Gothic Book"/>
              </a:rPr>
              <a:t>($Billions)</a:t>
            </a: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217985" y="1280507"/>
          <a:ext cx="7588987" cy="4684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36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Jeb Bush’s Health Proposals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197" y="1314898"/>
            <a:ext cx="7717604" cy="467474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Repeal ACA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Tax credits for purchase of catastrophic coverage – same for all incomes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Modify, but maintain a "Cadillac” tax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Allow businesses that don’t provide coverage to deduct cash payments to workers who buy their own insurance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Eliminate mandated benefits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Increase amount people can contribute to tax free HSAs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Work requirement for Medicaid recipients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defRPr/>
            </a:pP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Block grants for Medicaid</a:t>
            </a:r>
          </a:p>
        </p:txBody>
      </p:sp>
      <p:pic>
        <p:nvPicPr>
          <p:cNvPr id="320515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9" r="12958" b="9051"/>
          <a:stretch/>
        </p:blipFill>
        <p:spPr bwMode="auto">
          <a:xfrm>
            <a:off x="7343531" y="1126548"/>
            <a:ext cx="1593273" cy="1949161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0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Hillary Clinton’s Health Proposals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6158346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Defend the ACA, but repeal “Cadillac” tax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Tax credit of $2,500/$5,000 for </a:t>
            </a:r>
            <a:r>
              <a:rPr lang="en-US" altLang="en-US" sz="2400" dirty="0" smtClean="0">
                <a:latin typeface="Franklin Gothic Book" charset="0"/>
                <a:ea typeface="Franklin Gothic Book" charset="0"/>
                <a:cs typeface="Franklin Gothic Book" charset="0"/>
              </a:rPr>
              <a:t>individuals / </a:t>
            </a: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families with O-O-P costs &gt; 5% of income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Cap O-O-P costs for </a:t>
            </a:r>
            <a:r>
              <a:rPr lang="en-US" altLang="en-US" sz="2400" b="1" dirty="0">
                <a:latin typeface="Franklin Gothic Book" charset="0"/>
                <a:ea typeface="Franklin Gothic Book" charset="0"/>
                <a:cs typeface="Franklin Gothic Book" charset="0"/>
              </a:rPr>
              <a:t>covered</a:t>
            </a: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prescription drugs at $250/month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Prohibit “surprise” out-of-network bills.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Federal review of insurance rate hikes for states not doing that themselves. 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Transform health care system to “reward value and quality”.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Franklin Gothic Book" charset="0"/>
                <a:ea typeface="Franklin Gothic Book" charset="0"/>
                <a:cs typeface="Franklin Gothic Book" charset="0"/>
              </a:rPr>
              <a:t> </a:t>
            </a:r>
          </a:p>
        </p:txBody>
      </p:sp>
      <p:pic>
        <p:nvPicPr>
          <p:cNvPr id="321539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25296"/>
          <a:stretch/>
        </p:blipFill>
        <p:spPr bwMode="auto">
          <a:xfrm>
            <a:off x="6767946" y="1066800"/>
            <a:ext cx="1995054" cy="1839912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4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Bernie Sanders’ Health Proposals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596" y="1315092"/>
            <a:ext cx="5819531" cy="467474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Single payer, Medicare for all plan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Require Medicare to negotiate drug prices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Allow Canadian drug imports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Repeal “Cadillac” tax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Franklin Gothic Book" charset="0"/>
                <a:ea typeface="Franklin Gothic Book" charset="0"/>
                <a:cs typeface="Franklin Gothic Book" charset="0"/>
              </a:rPr>
              <a:t>Reduce income inequality</a:t>
            </a:r>
          </a:p>
        </p:txBody>
      </p:sp>
      <p:pic>
        <p:nvPicPr>
          <p:cNvPr id="322563" name="Picture 4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5" r="7841"/>
          <a:stretch/>
        </p:blipFill>
        <p:spPr bwMode="auto">
          <a:xfrm>
            <a:off x="6276110" y="1431204"/>
            <a:ext cx="2382982" cy="2351087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American Taxpayers </a:t>
            </a:r>
            <a:br>
              <a:rPr lang="en-US" altLang="en-US" sz="5400" dirty="0" smtClean="0"/>
            </a:br>
            <a:r>
              <a:rPr lang="en-US" altLang="en-US" sz="5400" dirty="0" smtClean="0"/>
              <a:t>Already Pay More </a:t>
            </a:r>
            <a:br>
              <a:rPr lang="en-US" altLang="en-US" sz="5400" dirty="0" smtClean="0"/>
            </a:br>
            <a:r>
              <a:rPr lang="en-US" altLang="en-US" sz="5400" dirty="0" smtClean="0"/>
              <a:t>Than People in Nations With National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16529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Taxes Fund 2/3 of Health Spending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42160" y="6042584"/>
            <a:ext cx="510183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Himmelstein</a:t>
            </a:r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  <a:latin typeface="Franklin Gothic Book"/>
                <a:cs typeface="Franklin Gothic Book"/>
              </a:rPr>
              <a:t>Woolhandler</a:t>
            </a:r>
            <a:endParaRPr lang="en-US" sz="2000" dirty="0">
              <a:solidFill>
                <a:schemeClr val="bg1"/>
              </a:solidFill>
              <a:latin typeface="Franklin Gothic Book"/>
              <a:cs typeface="Franklin Gothic Book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Analysis of NCHS data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612808" y="1039528"/>
          <a:ext cx="7918383" cy="500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71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US </a:t>
            </a:r>
            <a:r>
              <a:rPr lang="en-US" sz="3600" dirty="0" smtClean="0">
                <a:solidFill>
                  <a:srgbClr val="800000"/>
                </a:solidFill>
              </a:rPr>
              <a:t>Public</a:t>
            </a:r>
            <a:r>
              <a:rPr lang="en-US" sz="3600" dirty="0" smtClean="0"/>
              <a:t> Spending per Capita for Health</a:t>
            </a:r>
            <a:br>
              <a:rPr lang="en-US" sz="3600" dirty="0" smtClean="0"/>
            </a:br>
            <a:r>
              <a:rPr lang="en-US" sz="3600" dirty="0" smtClean="0"/>
              <a:t>Exceeds </a:t>
            </a:r>
            <a:r>
              <a:rPr lang="en-US" sz="3600" dirty="0" smtClean="0">
                <a:solidFill>
                  <a:srgbClr val="800000"/>
                </a:solidFill>
              </a:rPr>
              <a:t>Total</a:t>
            </a:r>
            <a:r>
              <a:rPr lang="en-US" sz="3600" dirty="0" smtClean="0"/>
              <a:t> Spending in Other Nations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4007901" y="5945473"/>
            <a:ext cx="51361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Public includes benefit costs for govt. employees &amp; tax subsidies for private insurance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Data are for 2014 or most recent year</a:t>
            </a:r>
          </a:p>
          <a:p>
            <a:pPr algn="r"/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Sources: OECD 2015; </a:t>
            </a:r>
            <a:r>
              <a:rPr lang="en-US" sz="1400" dirty="0">
                <a:solidFill>
                  <a:schemeClr val="bg2"/>
                </a:solidFill>
                <a:latin typeface="Franklin Gothic Book" pitchFamily="34" charset="0"/>
              </a:rPr>
              <a:t>N</a:t>
            </a:r>
            <a:r>
              <a:rPr lang="en-US" sz="1400" dirty="0" smtClean="0">
                <a:solidFill>
                  <a:schemeClr val="bg2"/>
                </a:solidFill>
                <a:latin typeface="Franklin Gothic Book" pitchFamily="34" charset="0"/>
              </a:rPr>
              <a:t>CHS; Health Affairs 2002 21(4)88</a:t>
            </a:r>
          </a:p>
        </p:txBody>
      </p:sp>
      <p:graphicFrame>
        <p:nvGraphicFramePr>
          <p:cNvPr id="9" name="Chart 8"/>
          <p:cNvGraphicFramePr/>
          <p:nvPr>
            <p:extLst/>
          </p:nvPr>
        </p:nvGraphicFramePr>
        <p:xfrm>
          <a:off x="526694" y="1123093"/>
          <a:ext cx="8383220" cy="496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 rot="16200000">
            <a:off x="-1740799" y="3206751"/>
            <a:ext cx="419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2013 healthcare spending per capita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64902" y="5679629"/>
            <a:ext cx="226772" cy="226772"/>
          </a:xfrm>
          <a:prstGeom prst="rect">
            <a:avLst/>
          </a:prstGeom>
          <a:solidFill>
            <a:srgbClr val="005148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96302" y="5679629"/>
            <a:ext cx="226772" cy="226772"/>
          </a:xfrm>
          <a:prstGeom prst="rect">
            <a:avLst/>
          </a:prstGeom>
          <a:solidFill>
            <a:srgbClr val="0000FF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49875" y="5679629"/>
            <a:ext cx="226772" cy="226772"/>
          </a:xfrm>
          <a:prstGeom prst="rect">
            <a:avLst/>
          </a:prstGeom>
          <a:solidFill>
            <a:srgbClr val="800000"/>
          </a:solidFill>
          <a:ln w="9525" cmpd="sng">
            <a:solidFill>
              <a:srgbClr val="003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28419" y="1488717"/>
            <a:ext cx="993556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dirty="0" smtClean="0">
                <a:latin typeface="Franklin Gothic Medium"/>
                <a:cs typeface="Franklin Gothic Medium"/>
              </a:rPr>
              <a:t>$9,160</a:t>
            </a:r>
          </a:p>
        </p:txBody>
      </p:sp>
    </p:spTree>
    <p:extLst>
      <p:ext uri="{BB962C8B-B14F-4D97-AF65-F5344CB8AC3E}">
        <p14:creationId xmlns:p14="http://schemas.microsoft.com/office/powerpoint/2010/main" val="87537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5400" dirty="0" smtClean="0"/>
              <a:t>The U.S.A. </a:t>
            </a:r>
            <a:br>
              <a:rPr lang="en-US" altLang="en-US" sz="5400" dirty="0" smtClean="0"/>
            </a:br>
            <a:r>
              <a:rPr lang="en-US" altLang="en-US" sz="5400" dirty="0" smtClean="0"/>
              <a:t>Trails Other Nations</a:t>
            </a:r>
          </a:p>
        </p:txBody>
      </p:sp>
    </p:spTree>
    <p:extLst>
      <p:ext uri="{BB962C8B-B14F-4D97-AF65-F5344CB8AC3E}">
        <p14:creationId xmlns:p14="http://schemas.microsoft.com/office/powerpoint/2010/main" val="56113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6937" y="6130138"/>
            <a:ext cx="5757065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Note: Data are for 2013 or most recent year available</a:t>
            </a:r>
          </a:p>
          <a:p>
            <a:pPr algn="r"/>
            <a:r>
              <a:rPr lang="en-US" sz="1600" dirty="0" smtClean="0">
                <a:solidFill>
                  <a:schemeClr val="bg2"/>
                </a:solidFill>
                <a:latin typeface="Franklin Gothic Book" pitchFamily="34" charset="0"/>
              </a:rPr>
              <a:t>Source: OECD, 2015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89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Life Expectancy</a:t>
            </a:r>
            <a:endParaRPr lang="en-US" sz="4000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775230" y="1039060"/>
          <a:ext cx="7999711" cy="492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94612"/>
            <a:ext cx="1880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Franklin Gothic Book"/>
                <a:cs typeface="Franklin Gothic Book"/>
              </a:rPr>
              <a:t>Years</a:t>
            </a:r>
            <a:endParaRPr lang="en-US" sz="2000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401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PNHP1">
      <a:dk1>
        <a:srgbClr val="003300"/>
      </a:dk1>
      <a:lt1>
        <a:srgbClr val="EBF1DD"/>
      </a:lt1>
      <a:dk2>
        <a:srgbClr val="4F6128"/>
      </a:dk2>
      <a:lt2>
        <a:srgbClr val="EFECF3"/>
      </a:lt2>
      <a:accent1>
        <a:srgbClr val="01A290"/>
      </a:accent1>
      <a:accent2>
        <a:srgbClr val="28476D"/>
      </a:accent2>
      <a:accent3>
        <a:srgbClr val="9E88B8"/>
      </a:accent3>
      <a:accent4>
        <a:srgbClr val="C00000"/>
      </a:accent4>
      <a:accent5>
        <a:srgbClr val="FFC000"/>
      </a:accent5>
      <a:accent6>
        <a:srgbClr val="8CFF8C"/>
      </a:accent6>
      <a:hlink>
        <a:srgbClr val="5F497A"/>
      </a:hlink>
      <a:folHlink>
        <a:srgbClr val="B2A2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9525" cmpd="sng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>
        <a:spAutoFit/>
      </a:bodyPr>
      <a:lstStyle>
        <a:defPPr>
          <a:defRPr sz="2000" dirty="0" smtClean="0">
            <a:latin typeface="Franklin Gothic Book"/>
            <a:cs typeface="Franklin Gothic Book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NHP1">
    <a:dk1>
      <a:srgbClr val="003300"/>
    </a:dk1>
    <a:lt1>
      <a:srgbClr val="EBF1DD"/>
    </a:lt1>
    <a:dk2>
      <a:srgbClr val="4F6128"/>
    </a:dk2>
    <a:lt2>
      <a:srgbClr val="EFECF3"/>
    </a:lt2>
    <a:accent1>
      <a:srgbClr val="01A290"/>
    </a:accent1>
    <a:accent2>
      <a:srgbClr val="28476D"/>
    </a:accent2>
    <a:accent3>
      <a:srgbClr val="9E88B8"/>
    </a:accent3>
    <a:accent4>
      <a:srgbClr val="C00000"/>
    </a:accent4>
    <a:accent5>
      <a:srgbClr val="FFC000"/>
    </a:accent5>
    <a:accent6>
      <a:srgbClr val="8CFF8C"/>
    </a:accent6>
    <a:hlink>
      <a:srgbClr val="5F497A"/>
    </a:hlink>
    <a:folHlink>
      <a:srgbClr val="B2A2C7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Modul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47500"/>
              <a:satMod val="137000"/>
            </a:schemeClr>
          </a:gs>
          <a:gs pos="55000">
            <a:schemeClr val="phClr">
              <a:shade val="69000"/>
              <a:satMod val="137000"/>
            </a:schemeClr>
          </a:gs>
          <a:gs pos="100000">
            <a:schemeClr val="phClr">
              <a:shade val="98000"/>
              <a:satMod val="137000"/>
            </a:schemeClr>
          </a:gs>
        </a:gsLst>
        <a:lin ang="16200000" scaled="0"/>
      </a:gradFill>
    </a:fillStyleLst>
    <a:lnStyleLst>
      <a:ln w="6350" cap="rnd" cmpd="sng" algn="ctr">
        <a:solidFill>
          <a:schemeClr val="phClr">
            <a:shade val="95000"/>
            <a:satMod val="105000"/>
          </a:schemeClr>
        </a:solidFill>
        <a:prstDash val="solid"/>
      </a:ln>
      <a:ln w="48000" cap="flat" cmpd="thickThin" algn="ctr">
        <a:solidFill>
          <a:schemeClr val="phClr"/>
        </a:solidFill>
        <a:prstDash val="solid"/>
      </a:ln>
      <a:ln w="48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45000" dist="25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11194</TotalTime>
  <Words>3960</Words>
  <Application>Microsoft Macintosh PowerPoint</Application>
  <PresentationFormat>On-screen Show (4:3)</PresentationFormat>
  <Paragraphs>779</Paragraphs>
  <Slides>136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5" baseType="lpstr">
      <vt:lpstr>Calibri</vt:lpstr>
      <vt:lpstr>Franklin Gothic Book</vt:lpstr>
      <vt:lpstr>Franklin Gothic Medium</vt:lpstr>
      <vt:lpstr>Gothic</vt:lpstr>
      <vt:lpstr>ＭＳ Ｐゴシック</vt:lpstr>
      <vt:lpstr>Times New Roman</vt:lpstr>
      <vt:lpstr>Wingdings</vt:lpstr>
      <vt:lpstr>Arial</vt:lpstr>
      <vt:lpstr>3_Office Theme</vt:lpstr>
      <vt:lpstr>The Uninsured</vt:lpstr>
      <vt:lpstr>Uninsured All Year</vt:lpstr>
      <vt:lpstr>The ACA Cut Uninsurance Among Hispanics, Blacks, and Whites by ~1/3</vt:lpstr>
      <vt:lpstr>Medicaid: Poor Access, But Better Than Nothing</vt:lpstr>
      <vt:lpstr>Medicaid Enrollment</vt:lpstr>
      <vt:lpstr>Medicaid Improved Access and  Hypertension Control for the Poor</vt:lpstr>
      <vt:lpstr>Many Specialists Won’t See  Kids With Medicaid</vt:lpstr>
      <vt:lpstr>Medicaid Managed Care  Enrollment Soaring</vt:lpstr>
      <vt:lpstr>Underinsurance Impedes Access,  Worsens Health,  Bankrupts Families </vt:lpstr>
      <vt:lpstr>Average Deductibles Rising</vt:lpstr>
      <vt:lpstr>Many Families Can’t Afford  Out-of-Pocket Costs</vt:lpstr>
      <vt:lpstr>High Deductibles Cut All Kinds of Care 150,000 Employees Lost “Cadillac” Coverage No Evidence that Patients Shifted to “Higher Value” Care</vt:lpstr>
      <vt:lpstr>Privately Insured Skip Care Because of Cost Especially among those with high deductible plans</vt:lpstr>
      <vt:lpstr>Uninsured and Under-Insured Delay Seeking Care for Heart Attacks</vt:lpstr>
      <vt:lpstr>Higher Medication Co-Pays = Worse Pediatric Asthma Outcomes</vt:lpstr>
      <vt:lpstr>Higher Copayments =  Kids Without Care</vt:lpstr>
      <vt:lpstr>Most of the Medically Bankrupt Had Coverage Insurance at Illness Onset</vt:lpstr>
      <vt:lpstr>PowerPoint Presentation</vt:lpstr>
      <vt:lpstr>2005-2014 Medical Bill and Debt Problems: Back to Where We Were Pre-Recession</vt:lpstr>
      <vt:lpstr>Planning for Retirement?  Don’t Forget Health Care Costs</vt:lpstr>
      <vt:lpstr>Rising Economic Inequality </vt:lpstr>
      <vt:lpstr>Change in Real Family Income  1979 - 2014</vt:lpstr>
      <vt:lpstr>Growing Gap in Life Expectancy by Income Dramatic gains for the wealthy; losses for lower income</vt:lpstr>
      <vt:lpstr>Child Poverty Rates</vt:lpstr>
      <vt:lpstr>Incarceration Rates</vt:lpstr>
      <vt:lpstr>Persistent Racial Inequalities</vt:lpstr>
      <vt:lpstr>Black Americans Die Younger</vt:lpstr>
      <vt:lpstr>Median Family Income</vt:lpstr>
      <vt:lpstr>Minority College Graduates’ Incomes Have Fallen</vt:lpstr>
      <vt:lpstr>Driving While Black More Likely to be Searched; Less Likely to be Found with Contraband</vt:lpstr>
      <vt:lpstr>Causes of Black/White Disparity  In Life Expectancy</vt:lpstr>
      <vt:lpstr>Black Enrollment in  U.S. Medical Schools</vt:lpstr>
      <vt:lpstr>Blacks in VA: No Health Disadvantage</vt:lpstr>
      <vt:lpstr>Immigrants Keep Medicare Afloat</vt:lpstr>
      <vt:lpstr>Rationing Amidst a Surplus of Care</vt:lpstr>
      <vt:lpstr>22.5% of 111,707 Defibrillator Implants  Were Not Evidence-Based</vt:lpstr>
      <vt:lpstr>Many Elective PCIs Are Inappropriate</vt:lpstr>
      <vt:lpstr>Administrative Overhead Rising</vt:lpstr>
      <vt:lpstr>Growth of Physicians and Administrators </vt:lpstr>
      <vt:lpstr>Investor-Owned Care: Inflated Costs,  Inferior Quality</vt:lpstr>
      <vt:lpstr>Health Industry Profits, 2014</vt:lpstr>
      <vt:lpstr>PowerPoint Presentation</vt:lpstr>
      <vt:lpstr>For Profit Hospitals = Lower Quality</vt:lpstr>
      <vt:lpstr>For-Profit Hospitals Cost 19% More</vt:lpstr>
      <vt:lpstr>For-Profit Hospitals’  Administrative Costs Are Higher</vt:lpstr>
      <vt:lpstr>For Profit Home Care: Lower Quality</vt:lpstr>
      <vt:lpstr>For Profit Home Care: Higher Cost</vt:lpstr>
      <vt:lpstr>Hospice Care Goes For-Profit</vt:lpstr>
      <vt:lpstr>US Prescription Drug Spending</vt:lpstr>
      <vt:lpstr>Drug Company Profits</vt:lpstr>
      <vt:lpstr>Drug Companies’ Cost Structure</vt:lpstr>
      <vt:lpstr>For-Profit Medicare Advantage Plans:  Lower Quality Ratings</vt:lpstr>
      <vt:lpstr>Investor-Owned Medicaid HMOs: Higher Administrative Costs, Lower Quality</vt:lpstr>
      <vt:lpstr>HMO Overhead, 2015</vt:lpstr>
      <vt:lpstr>HMO CEOs’ 2014 Pay </vt:lpstr>
      <vt:lpstr>Medicare Remains Solvent  But Is Threatened by Private Medicare Advantage Plans </vt:lpstr>
      <vt:lpstr>Number of Years Before Medicare Trust Fund Projected to be Exhausted</vt:lpstr>
      <vt:lpstr>Medicare Advantage Plans’ High Overhead</vt:lpstr>
      <vt:lpstr>Despite Medicare’s lower overhead,  enrollment of Medicare patients  in private plans has grown  because of cherry picking</vt:lpstr>
      <vt:lpstr>Medicare HMO Enrollment</vt:lpstr>
      <vt:lpstr>A Few Sick People  Account for Most Health Dollars</vt:lpstr>
      <vt:lpstr>Sickest Patients  Switch Out of Medicare Advantage</vt:lpstr>
      <vt:lpstr>Profit-Driven Upcoding Makes Accurate Risk Adjustment Impossible   High cost providers inflate  both reimbursement and quality scores  by making patients look sicker on paper. </vt:lpstr>
      <vt:lpstr>Medicare Advantage Plans Upcode When seniors joined MA Plans, their number of diagnoses jumped,  boosting capitation payments</vt:lpstr>
      <vt:lpstr>Audits Found Massive Overpayments to MA Plans</vt:lpstr>
      <vt:lpstr>95% of Plans Cheat on  HEDIS Quality Measures</vt:lpstr>
      <vt:lpstr>ACOs: Warmed Over Managed Care</vt:lpstr>
      <vt:lpstr>ACOs’ Explosive Growth</vt:lpstr>
      <vt:lpstr>Poll: Patients Reject ACOs</vt:lpstr>
      <vt:lpstr>High Risk HMO Patients  Fared Poorly in the RAND Experiment</vt:lpstr>
      <vt:lpstr>Depressed Patients: Fee-For-Service vs. Managed Care</vt:lpstr>
      <vt:lpstr>Medicare ACOs: No Savings</vt:lpstr>
      <vt:lpstr>Half of Americans Live Where the Population is Too Low for Competition</vt:lpstr>
      <vt:lpstr>Hospital Mergers Rising</vt:lpstr>
      <vt:lpstr>More Doctors Are  Hospital Employees</vt:lpstr>
      <vt:lpstr>Hospital-Physician Integration Increases Costs by Raising Prices</vt:lpstr>
      <vt:lpstr>Progress(?) of US Health Reform</vt:lpstr>
      <vt:lpstr>Mandate Model Reform: Keeping Private Insurers  In Charge</vt:lpstr>
      <vt:lpstr>The Lancet Put It On Their Cover</vt:lpstr>
      <vt:lpstr>PowerPoint Presentation</vt:lpstr>
      <vt:lpstr>Medicare’s “Software” 18.9 million seniors enrolled within 11 months</vt:lpstr>
      <vt:lpstr>Mandate Model of Reform</vt:lpstr>
      <vt:lpstr>The Toll of 24 States Opting Out of Medicaid Expansion</vt:lpstr>
      <vt:lpstr>Modest Gains in Access to Care Under the ACA</vt:lpstr>
      <vt:lpstr>Health Insurance Reform  Under the ACA</vt:lpstr>
      <vt:lpstr>ACA Makes Underinsurance the Norm (Average employer plan paid 87%)</vt:lpstr>
      <vt:lpstr>NY State Cheapest Bronze Plan (Family)</vt:lpstr>
      <vt:lpstr>ACA Exchange Plans’ High Deductibles Making Under-Insurance the New Normal</vt:lpstr>
      <vt:lpstr>Silver Plans Restrict Patients’ Choice of Physician Particularly Cancer Specialists</vt:lpstr>
      <vt:lpstr>Exchanges Add New Administrative Costs</vt:lpstr>
      <vt:lpstr>ACA Will Increase Insurance Overhead by  $266 Billion Over 10 Years</vt:lpstr>
      <vt:lpstr>Jeb Bush’s Health Proposals</vt:lpstr>
      <vt:lpstr>Hillary Clinton’s Health Proposals</vt:lpstr>
      <vt:lpstr>Bernie Sanders’ Health Proposals</vt:lpstr>
      <vt:lpstr>American Taxpayers  Already Pay More  Than People in Nations With National Health Insurance</vt:lpstr>
      <vt:lpstr>Taxes Fund 2/3 of Health Spending</vt:lpstr>
      <vt:lpstr>US Public Spending per Capita for Health Exceeds Total Spending in Other Nations</vt:lpstr>
      <vt:lpstr>The U.S.A.  Trails Other Nations</vt:lpstr>
      <vt:lpstr>Life Expectancy</vt:lpstr>
      <vt:lpstr>Infant Mortality Deaths in First Year of Life Per 1,000 Live Births</vt:lpstr>
      <vt:lpstr>Maternal Mortality Deaths per 100,000 Live Births</vt:lpstr>
      <vt:lpstr>High U.S. costs don’t result from  Bad Health Habits,  Aging, or  Overuse of Care</vt:lpstr>
      <vt:lpstr>Smoking Prevalence Percent of population over age 15 who smoke daily</vt:lpstr>
      <vt:lpstr>Percent Elderly Percent of population over age 64</vt:lpstr>
      <vt:lpstr>Hospital Inpatient Days per Capita</vt:lpstr>
      <vt:lpstr>Physician Visits per Capita</vt:lpstr>
      <vt:lpstr>Nurses per 1,000 Population</vt:lpstr>
      <vt:lpstr>Medical Journal Articles  1992-2002 per Thousand Population</vt:lpstr>
      <vt:lpstr>Insurance Overhead</vt:lpstr>
      <vt:lpstr>Canada’s National Health Insurance Program</vt:lpstr>
      <vt:lpstr>Minimum Standards for Canada’s Provincial Programs</vt:lpstr>
      <vt:lpstr>Canadian National Health Program Improved Access to Care</vt:lpstr>
      <vt:lpstr>Infant Mortality</vt:lpstr>
      <vt:lpstr>Canadians’ Life Expectancy Growing Faster than Americans’</vt:lpstr>
      <vt:lpstr>Mortality Gap by Income  Is Shrinking in Canada</vt:lpstr>
      <vt:lpstr>Health Costs as Percent of GDP</vt:lpstr>
      <vt:lpstr>How Canada Controls Costs</vt:lpstr>
      <vt:lpstr>Hospital Billing and Administration</vt:lpstr>
      <vt:lpstr>Physicians’ Billing and Office Expenses</vt:lpstr>
      <vt:lpstr>Overall Administrative Costs</vt:lpstr>
      <vt:lpstr>2015 Difference in  Health Spending Per Capita</vt:lpstr>
      <vt:lpstr>Few Canadian Physicians Emigrate</vt:lpstr>
      <vt:lpstr>Canadian Physicians’ Incomes 2013 – 2014</vt:lpstr>
      <vt:lpstr>Canadian Malpractice Insurance Costs 2016 Data. Canadian Dollars</vt:lpstr>
      <vt:lpstr>What’s OK in Canada?</vt:lpstr>
      <vt:lpstr>What’s the Matter in Canada?</vt:lpstr>
      <vt:lpstr>The Rising Popularity  Of National Health Insurance</vt:lpstr>
      <vt:lpstr>Many Who Oppose ObamaCare Prefer Single Payer</vt:lpstr>
      <vt:lpstr>Massachusetts Doctors  Support Single Payer</vt:lpstr>
      <vt:lpstr>Maine Doctors Favor Single Payer</vt:lpstr>
      <vt:lpstr>A National Health Program  for the  USA</vt:lpstr>
      <vt:lpstr>National Health Insurance</vt:lpstr>
      <vt:lpstr>Funding for the NHP</vt:lpstr>
      <vt:lpstr>Hospital Payment Under an NHP</vt:lpstr>
      <vt:lpstr>Three Options for Physician and Ambulatory Care Payment Under the NHP</vt:lpstr>
      <vt:lpstr>America Can Do This.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Preferred Customer</dc:creator>
  <cp:lastModifiedBy>Ed Weisbart</cp:lastModifiedBy>
  <cp:revision>514</cp:revision>
  <dcterms:created xsi:type="dcterms:W3CDTF">2005-12-06T16:31:36Z</dcterms:created>
  <dcterms:modified xsi:type="dcterms:W3CDTF">2015-11-15T22:49:11Z</dcterms:modified>
</cp:coreProperties>
</file>