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844" r:id="rId2"/>
  </p:sldMasterIdLst>
  <p:notesMasterIdLst>
    <p:notesMasterId r:id="rId49"/>
  </p:notesMasterIdLst>
  <p:sldIdLst>
    <p:sldId id="763" r:id="rId3"/>
    <p:sldId id="762" r:id="rId4"/>
    <p:sldId id="772" r:id="rId5"/>
    <p:sldId id="764" r:id="rId6"/>
    <p:sldId id="767" r:id="rId7"/>
    <p:sldId id="770" r:id="rId8"/>
    <p:sldId id="768" r:id="rId9"/>
    <p:sldId id="773" r:id="rId10"/>
    <p:sldId id="777" r:id="rId11"/>
    <p:sldId id="778" r:id="rId12"/>
    <p:sldId id="779" r:id="rId13"/>
    <p:sldId id="780" r:id="rId14"/>
    <p:sldId id="781" r:id="rId15"/>
    <p:sldId id="769" r:id="rId16"/>
    <p:sldId id="743" r:id="rId17"/>
    <p:sldId id="749" r:id="rId18"/>
    <p:sldId id="750" r:id="rId19"/>
    <p:sldId id="719" r:id="rId20"/>
    <p:sldId id="758" r:id="rId21"/>
    <p:sldId id="752" r:id="rId22"/>
    <p:sldId id="361" r:id="rId23"/>
    <p:sldId id="311" r:id="rId24"/>
    <p:sldId id="759" r:id="rId25"/>
    <p:sldId id="754" r:id="rId26"/>
    <p:sldId id="761" r:id="rId27"/>
    <p:sldId id="755" r:id="rId28"/>
    <p:sldId id="751" r:id="rId29"/>
    <p:sldId id="495" r:id="rId30"/>
    <p:sldId id="496" r:id="rId31"/>
    <p:sldId id="487" r:id="rId32"/>
    <p:sldId id="717" r:id="rId33"/>
    <p:sldId id="716" r:id="rId34"/>
    <p:sldId id="756" r:id="rId35"/>
    <p:sldId id="316" r:id="rId36"/>
    <p:sldId id="753" r:id="rId37"/>
    <p:sldId id="757" r:id="rId38"/>
    <p:sldId id="661" r:id="rId39"/>
    <p:sldId id="745" r:id="rId40"/>
    <p:sldId id="746" r:id="rId41"/>
    <p:sldId id="500" r:id="rId42"/>
    <p:sldId id="744" r:id="rId43"/>
    <p:sldId id="747" r:id="rId44"/>
    <p:sldId id="748" r:id="rId45"/>
    <p:sldId id="554" r:id="rId46"/>
    <p:sldId id="774" r:id="rId47"/>
    <p:sldId id="77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4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2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C19B0C-7890-4587-8D1E-D908F7437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11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5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74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70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0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EB9BA9-4E7F-4DC8-BD87-FB7D3E5B2515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080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0A69548-272E-4554-8706-06DD68BD7F33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772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34 h 2182"/>
                <a:gd name="T4" fmla="*/ 10140 w 4897"/>
                <a:gd name="T5" fmla="*/ 534 h 2182"/>
                <a:gd name="T6" fmla="*/ 1014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8F92-F5C0-4306-B062-66D77D9DB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556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B96D-56DE-4151-90AC-51588234F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06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lid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82222" r="20833" b="8888"/>
          <a:stretch>
            <a:fillRect/>
          </a:stretch>
        </p:blipFill>
        <p:spPr bwMode="auto">
          <a:xfrm>
            <a:off x="1600200" y="62484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90600" y="2438400"/>
            <a:ext cx="7391400" cy="3276600"/>
          </a:xfrm>
        </p:spPr>
        <p:txBody>
          <a:bodyPr/>
          <a:lstStyle>
            <a:lvl2pPr>
              <a:buClr>
                <a:srgbClr val="FFC000"/>
              </a:buClr>
              <a:defRPr/>
            </a:lvl2pPr>
            <a:lvl4pPr>
              <a:buClr>
                <a:srgbClr val="FFFF00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8F610E1-5E41-4FA9-9BC0-57E7114E2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91460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32D42-0646-4CDB-93E0-252D57667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71207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FAB61-8284-4630-9C88-715B16260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685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D0DD2-94D7-46C4-972A-5060640187FA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8617-59EA-4DE1-BB5C-E7BD65C06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3192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9F2F-FCD1-4715-9B4A-B3E40DC5FD83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E6F7-71D5-420D-8956-8D292F324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16124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D37B9-5C59-43A2-B231-24DBB0FB69F6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30E5D-0F4D-478E-AA49-33F2193F6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2522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B92CB-C47A-49F0-8BF1-DD4FA636E5F8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790C-6C29-4109-B92C-92FC09BF2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451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FB596-A8C4-4DF8-8A05-6EE51BE1E415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047B-185F-41EA-8D47-1A3624B05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34674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665A2-89A6-438D-BF7D-F537E95B523D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9B58-52DE-49DB-881B-4AC5D8845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2531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  <a:lvl4pPr>
              <a:buClr>
                <a:srgbClr val="FFFF00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99360-021B-48DF-8531-35906AFB8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3214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3AEE2A-4EE4-4037-8F2E-519AE04DCE46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A650-F267-4294-985C-BE01BE68C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4266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E6300-D211-49DC-AB06-DEB55A72384C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AA49-06F3-4D76-8039-BE3B9D670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65556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A76C3-18CC-4688-91DF-C094D17640CD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D4E4C-4CDE-43A8-AC6F-AF4FF8B19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821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B9EFF-08B9-439D-9C02-7BED32F35420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27E9-FDA7-47A6-9BE2-865355589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6539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88059-7A4B-4839-93AB-607EC70E3B6D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56E6-A258-4E4E-9116-604C08571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9098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E6535-7FEC-40ED-9D0C-C505978AE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521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3EB6-ACD4-4472-9175-D16964829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3970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0D28A-CDFF-429F-AF59-6E62B9160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410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73E0D-517C-4812-9AE3-FDE68BC58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158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4CC9D-EE00-40AB-9185-181402AFC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2066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>
            <a:lvl1pPr>
              <a:defRPr b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20E8B-A5E5-4D82-ABD1-44C575823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5972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8E54F-4994-4625-A85E-75512577E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9686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D2A247-204E-41AA-97DC-7565B68B54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812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72" r:id="rId11"/>
    <p:sldLayoutId id="2147484358" r:id="rId12"/>
    <p:sldLayoutId id="214748435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DBB75C7-D539-48D8-BA57-67B3D395C5B6}" type="datetimeFigureOut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CAB1F5-469F-4BF5-9777-5C8EA8EBA6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lowninstitute.or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5/03/22/books/review/the-age-of-acquiescence-by-steve-fraser.html?_r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4475"/>
            <a:ext cx="8613775" cy="974725"/>
          </a:xfrm>
        </p:spPr>
        <p:txBody>
          <a:bodyPr/>
          <a:lstStyle/>
          <a:p>
            <a:r>
              <a:rPr lang="en-US" altLang="en-US" smtClean="0"/>
              <a:t>Can’t Afford to Ignore Corruption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19200"/>
            <a:ext cx="5181600" cy="4876800"/>
          </a:xfrm>
        </p:spPr>
        <p:txBody>
          <a:bodyPr/>
          <a:lstStyle/>
          <a:p>
            <a:r>
              <a:rPr lang="en-US" altLang="en-US" smtClean="0"/>
              <a:t>Ostrich Mentality (a.k.a. the Anechoic Effect)</a:t>
            </a:r>
          </a:p>
          <a:p>
            <a:r>
              <a:rPr lang="en-US" altLang="en-US" sz="2400" i="1" smtClean="0"/>
              <a:t>Attitude toward (reports of) corruption, COI, more subtle threats to professionalism</a:t>
            </a:r>
          </a:p>
          <a:p>
            <a:pPr lvl="1"/>
            <a:r>
              <a:rPr lang="en-US" altLang="en-US" sz="2000" i="1" smtClean="0"/>
              <a:t>May differ from attitudes about obvious threats</a:t>
            </a:r>
          </a:p>
          <a:p>
            <a:r>
              <a:rPr lang="en-US" altLang="en-US" sz="2400" i="1" smtClean="0"/>
              <a:t>Unwary clinicians could be duped by subtlety of threats of corruption, COI</a:t>
            </a:r>
          </a:p>
          <a:p>
            <a:pPr lvl="1"/>
            <a:r>
              <a:rPr lang="en-US" altLang="en-US" sz="2000" i="1" smtClean="0"/>
              <a:t>May represent to their patients that corruption doesn’t exist, or doesn’t affect their health.  </a:t>
            </a:r>
          </a:p>
        </p:txBody>
      </p:sp>
      <p:pic>
        <p:nvPicPr>
          <p:cNvPr id="29699" name="Picture 4" descr="MCj0140585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8400"/>
            <a:ext cx="3605213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76" name="Group 46"/>
          <p:cNvGrpSpPr>
            <a:grpSpLocks/>
          </p:cNvGrpSpPr>
          <p:nvPr/>
        </p:nvGrpSpPr>
        <p:grpSpPr bwMode="auto">
          <a:xfrm rot="10094861">
            <a:off x="6629400" y="3352800"/>
            <a:ext cx="1196975" cy="1131888"/>
            <a:chOff x="4275" y="2641"/>
            <a:chExt cx="754" cy="713"/>
          </a:xfrm>
        </p:grpSpPr>
        <p:sp>
          <p:nvSpPr>
            <p:cNvPr id="28677" name="Freeform 11"/>
            <p:cNvSpPr>
              <a:spLocks/>
            </p:cNvSpPr>
            <p:nvPr/>
          </p:nvSpPr>
          <p:spPr bwMode="auto">
            <a:xfrm>
              <a:off x="4407" y="2642"/>
              <a:ext cx="74" cy="68"/>
            </a:xfrm>
            <a:custGeom>
              <a:avLst/>
              <a:gdLst>
                <a:gd name="T0" fmla="*/ 2 w 147"/>
                <a:gd name="T1" fmla="*/ 1 h 134"/>
                <a:gd name="T2" fmla="*/ 2 w 147"/>
                <a:gd name="T3" fmla="*/ 1 h 134"/>
                <a:gd name="T4" fmla="*/ 2 w 147"/>
                <a:gd name="T5" fmla="*/ 1 h 134"/>
                <a:gd name="T6" fmla="*/ 2 w 147"/>
                <a:gd name="T7" fmla="*/ 1 h 134"/>
                <a:gd name="T8" fmla="*/ 2 w 147"/>
                <a:gd name="T9" fmla="*/ 1 h 134"/>
                <a:gd name="T10" fmla="*/ 2 w 147"/>
                <a:gd name="T11" fmla="*/ 1 h 134"/>
                <a:gd name="T12" fmla="*/ 2 w 147"/>
                <a:gd name="T13" fmla="*/ 0 h 134"/>
                <a:gd name="T14" fmla="*/ 1 w 147"/>
                <a:gd name="T15" fmla="*/ 0 h 134"/>
                <a:gd name="T16" fmla="*/ 1 w 147"/>
                <a:gd name="T17" fmla="*/ 1 h 134"/>
                <a:gd name="T18" fmla="*/ 1 w 147"/>
                <a:gd name="T19" fmla="*/ 1 h 134"/>
                <a:gd name="T20" fmla="*/ 1 w 147"/>
                <a:gd name="T21" fmla="*/ 1 h 134"/>
                <a:gd name="T22" fmla="*/ 1 w 147"/>
                <a:gd name="T23" fmla="*/ 1 h 134"/>
                <a:gd name="T24" fmla="*/ 1 w 147"/>
                <a:gd name="T25" fmla="*/ 1 h 134"/>
                <a:gd name="T26" fmla="*/ 1 w 147"/>
                <a:gd name="T27" fmla="*/ 1 h 134"/>
                <a:gd name="T28" fmla="*/ 1 w 147"/>
                <a:gd name="T29" fmla="*/ 1 h 134"/>
                <a:gd name="T30" fmla="*/ 1 w 147"/>
                <a:gd name="T31" fmla="*/ 1 h 134"/>
                <a:gd name="T32" fmla="*/ 1 w 147"/>
                <a:gd name="T33" fmla="*/ 1 h 134"/>
                <a:gd name="T34" fmla="*/ 1 w 147"/>
                <a:gd name="T35" fmla="*/ 1 h 134"/>
                <a:gd name="T36" fmla="*/ 0 w 147"/>
                <a:gd name="T37" fmla="*/ 1 h 134"/>
                <a:gd name="T38" fmla="*/ 1 w 147"/>
                <a:gd name="T39" fmla="*/ 2 h 134"/>
                <a:gd name="T40" fmla="*/ 1 w 147"/>
                <a:gd name="T41" fmla="*/ 2 h 134"/>
                <a:gd name="T42" fmla="*/ 1 w 147"/>
                <a:gd name="T43" fmla="*/ 2 h 134"/>
                <a:gd name="T44" fmla="*/ 1 w 147"/>
                <a:gd name="T45" fmla="*/ 2 h 134"/>
                <a:gd name="T46" fmla="*/ 1 w 147"/>
                <a:gd name="T47" fmla="*/ 2 h 134"/>
                <a:gd name="T48" fmla="*/ 1 w 147"/>
                <a:gd name="T49" fmla="*/ 2 h 134"/>
                <a:gd name="T50" fmla="*/ 1 w 147"/>
                <a:gd name="T51" fmla="*/ 2 h 134"/>
                <a:gd name="T52" fmla="*/ 1 w 147"/>
                <a:gd name="T53" fmla="*/ 3 h 134"/>
                <a:gd name="T54" fmla="*/ 1 w 147"/>
                <a:gd name="T55" fmla="*/ 3 h 134"/>
                <a:gd name="T56" fmla="*/ 1 w 147"/>
                <a:gd name="T57" fmla="*/ 3 h 134"/>
                <a:gd name="T58" fmla="*/ 2 w 147"/>
                <a:gd name="T59" fmla="*/ 3 h 134"/>
                <a:gd name="T60" fmla="*/ 2 w 147"/>
                <a:gd name="T61" fmla="*/ 3 h 134"/>
                <a:gd name="T62" fmla="*/ 2 w 147"/>
                <a:gd name="T63" fmla="*/ 2 h 134"/>
                <a:gd name="T64" fmla="*/ 2 w 147"/>
                <a:gd name="T65" fmla="*/ 2 h 134"/>
                <a:gd name="T66" fmla="*/ 2 w 147"/>
                <a:gd name="T67" fmla="*/ 2 h 134"/>
                <a:gd name="T68" fmla="*/ 2 w 147"/>
                <a:gd name="T69" fmla="*/ 2 h 134"/>
                <a:gd name="T70" fmla="*/ 3 w 147"/>
                <a:gd name="T71" fmla="*/ 2 h 134"/>
                <a:gd name="T72" fmla="*/ 3 w 147"/>
                <a:gd name="T73" fmla="*/ 2 h 134"/>
                <a:gd name="T74" fmla="*/ 3 w 147"/>
                <a:gd name="T75" fmla="*/ 2 h 134"/>
                <a:gd name="T76" fmla="*/ 2 w 147"/>
                <a:gd name="T77" fmla="*/ 1 h 1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7" h="134">
                  <a:moveTo>
                    <a:pt x="113" y="21"/>
                  </a:moveTo>
                  <a:lnTo>
                    <a:pt x="111" y="19"/>
                  </a:lnTo>
                  <a:lnTo>
                    <a:pt x="104" y="13"/>
                  </a:lnTo>
                  <a:lnTo>
                    <a:pt x="94" y="7"/>
                  </a:lnTo>
                  <a:lnTo>
                    <a:pt x="88" y="3"/>
                  </a:lnTo>
                  <a:lnTo>
                    <a:pt x="80" y="1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1" y="35"/>
                  </a:lnTo>
                  <a:lnTo>
                    <a:pt x="0" y="50"/>
                  </a:lnTo>
                  <a:lnTo>
                    <a:pt x="1" y="68"/>
                  </a:lnTo>
                  <a:lnTo>
                    <a:pt x="3" y="83"/>
                  </a:lnTo>
                  <a:lnTo>
                    <a:pt x="7" y="92"/>
                  </a:lnTo>
                  <a:lnTo>
                    <a:pt x="13" y="102"/>
                  </a:lnTo>
                  <a:lnTo>
                    <a:pt x="21" y="114"/>
                  </a:lnTo>
                  <a:lnTo>
                    <a:pt x="30" y="122"/>
                  </a:lnTo>
                  <a:lnTo>
                    <a:pt x="40" y="126"/>
                  </a:lnTo>
                  <a:lnTo>
                    <a:pt x="50" y="131"/>
                  </a:lnTo>
                  <a:lnTo>
                    <a:pt x="56" y="133"/>
                  </a:lnTo>
                  <a:lnTo>
                    <a:pt x="61" y="134"/>
                  </a:lnTo>
                  <a:lnTo>
                    <a:pt x="70" y="132"/>
                  </a:lnTo>
                  <a:lnTo>
                    <a:pt x="82" y="129"/>
                  </a:lnTo>
                  <a:lnTo>
                    <a:pt x="94" y="123"/>
                  </a:lnTo>
                  <a:lnTo>
                    <a:pt x="107" y="117"/>
                  </a:lnTo>
                  <a:lnTo>
                    <a:pt x="118" y="110"/>
                  </a:lnTo>
                  <a:lnTo>
                    <a:pt x="127" y="106"/>
                  </a:lnTo>
                  <a:lnTo>
                    <a:pt x="132" y="101"/>
                  </a:lnTo>
                  <a:lnTo>
                    <a:pt x="135" y="100"/>
                  </a:lnTo>
                  <a:lnTo>
                    <a:pt x="147" y="69"/>
                  </a:lnTo>
                  <a:lnTo>
                    <a:pt x="113" y="2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12"/>
            <p:cNvSpPr>
              <a:spLocks/>
            </p:cNvSpPr>
            <p:nvPr/>
          </p:nvSpPr>
          <p:spPr bwMode="auto">
            <a:xfrm>
              <a:off x="4328" y="2674"/>
              <a:ext cx="65" cy="66"/>
            </a:xfrm>
            <a:custGeom>
              <a:avLst/>
              <a:gdLst>
                <a:gd name="T0" fmla="*/ 0 w 129"/>
                <a:gd name="T1" fmla="*/ 1 h 132"/>
                <a:gd name="T2" fmla="*/ 1 w 129"/>
                <a:gd name="T3" fmla="*/ 1 h 132"/>
                <a:gd name="T4" fmla="*/ 1 w 129"/>
                <a:gd name="T5" fmla="*/ 2 h 132"/>
                <a:gd name="T6" fmla="*/ 1 w 129"/>
                <a:gd name="T7" fmla="*/ 2 h 132"/>
                <a:gd name="T8" fmla="*/ 1 w 129"/>
                <a:gd name="T9" fmla="*/ 2 h 132"/>
                <a:gd name="T10" fmla="*/ 1 w 129"/>
                <a:gd name="T11" fmla="*/ 2 h 132"/>
                <a:gd name="T12" fmla="*/ 1 w 129"/>
                <a:gd name="T13" fmla="*/ 2 h 132"/>
                <a:gd name="T14" fmla="*/ 1 w 129"/>
                <a:gd name="T15" fmla="*/ 2 h 132"/>
                <a:gd name="T16" fmla="*/ 1 w 129"/>
                <a:gd name="T17" fmla="*/ 3 h 132"/>
                <a:gd name="T18" fmla="*/ 1 w 129"/>
                <a:gd name="T19" fmla="*/ 3 h 132"/>
                <a:gd name="T20" fmla="*/ 1 w 129"/>
                <a:gd name="T21" fmla="*/ 3 h 132"/>
                <a:gd name="T22" fmla="*/ 1 w 129"/>
                <a:gd name="T23" fmla="*/ 3 h 132"/>
                <a:gd name="T24" fmla="*/ 1 w 129"/>
                <a:gd name="T25" fmla="*/ 3 h 132"/>
                <a:gd name="T26" fmla="*/ 1 w 129"/>
                <a:gd name="T27" fmla="*/ 3 h 132"/>
                <a:gd name="T28" fmla="*/ 2 w 129"/>
                <a:gd name="T29" fmla="*/ 3 h 132"/>
                <a:gd name="T30" fmla="*/ 2 w 129"/>
                <a:gd name="T31" fmla="*/ 2 h 132"/>
                <a:gd name="T32" fmla="*/ 2 w 129"/>
                <a:gd name="T33" fmla="*/ 2 h 132"/>
                <a:gd name="T34" fmla="*/ 2 w 129"/>
                <a:gd name="T35" fmla="*/ 2 h 132"/>
                <a:gd name="T36" fmla="*/ 2 w 129"/>
                <a:gd name="T37" fmla="*/ 2 h 132"/>
                <a:gd name="T38" fmla="*/ 2 w 129"/>
                <a:gd name="T39" fmla="*/ 2 h 132"/>
                <a:gd name="T40" fmla="*/ 2 w 129"/>
                <a:gd name="T41" fmla="*/ 2 h 132"/>
                <a:gd name="T42" fmla="*/ 2 w 129"/>
                <a:gd name="T43" fmla="*/ 2 h 132"/>
                <a:gd name="T44" fmla="*/ 2 w 129"/>
                <a:gd name="T45" fmla="*/ 2 h 132"/>
                <a:gd name="T46" fmla="*/ 2 w 129"/>
                <a:gd name="T47" fmla="*/ 2 h 132"/>
                <a:gd name="T48" fmla="*/ 3 w 129"/>
                <a:gd name="T49" fmla="*/ 2 h 132"/>
                <a:gd name="T50" fmla="*/ 2 w 129"/>
                <a:gd name="T51" fmla="*/ 1 h 132"/>
                <a:gd name="T52" fmla="*/ 2 w 129"/>
                <a:gd name="T53" fmla="*/ 1 h 132"/>
                <a:gd name="T54" fmla="*/ 2 w 129"/>
                <a:gd name="T55" fmla="*/ 1 h 132"/>
                <a:gd name="T56" fmla="*/ 2 w 129"/>
                <a:gd name="T57" fmla="*/ 1 h 132"/>
                <a:gd name="T58" fmla="*/ 2 w 129"/>
                <a:gd name="T59" fmla="*/ 1 h 132"/>
                <a:gd name="T60" fmla="*/ 2 w 129"/>
                <a:gd name="T61" fmla="*/ 1 h 132"/>
                <a:gd name="T62" fmla="*/ 2 w 129"/>
                <a:gd name="T63" fmla="*/ 1 h 132"/>
                <a:gd name="T64" fmla="*/ 2 w 129"/>
                <a:gd name="T65" fmla="*/ 1 h 132"/>
                <a:gd name="T66" fmla="*/ 2 w 129"/>
                <a:gd name="T67" fmla="*/ 1 h 132"/>
                <a:gd name="T68" fmla="*/ 2 w 129"/>
                <a:gd name="T69" fmla="*/ 0 h 132"/>
                <a:gd name="T70" fmla="*/ 1 w 129"/>
                <a:gd name="T71" fmla="*/ 0 h 132"/>
                <a:gd name="T72" fmla="*/ 1 w 129"/>
                <a:gd name="T73" fmla="*/ 0 h 132"/>
                <a:gd name="T74" fmla="*/ 1 w 129"/>
                <a:gd name="T75" fmla="*/ 1 h 132"/>
                <a:gd name="T76" fmla="*/ 1 w 129"/>
                <a:gd name="T77" fmla="*/ 1 h 132"/>
                <a:gd name="T78" fmla="*/ 1 w 129"/>
                <a:gd name="T79" fmla="*/ 1 h 132"/>
                <a:gd name="T80" fmla="*/ 1 w 129"/>
                <a:gd name="T81" fmla="*/ 1 h 132"/>
                <a:gd name="T82" fmla="*/ 1 w 129"/>
                <a:gd name="T83" fmla="*/ 1 h 132"/>
                <a:gd name="T84" fmla="*/ 1 w 129"/>
                <a:gd name="T85" fmla="*/ 1 h 132"/>
                <a:gd name="T86" fmla="*/ 1 w 129"/>
                <a:gd name="T87" fmla="*/ 1 h 132"/>
                <a:gd name="T88" fmla="*/ 1 w 129"/>
                <a:gd name="T89" fmla="*/ 1 h 132"/>
                <a:gd name="T90" fmla="*/ 1 w 129"/>
                <a:gd name="T91" fmla="*/ 1 h 132"/>
                <a:gd name="T92" fmla="*/ 0 w 129"/>
                <a:gd name="T93" fmla="*/ 1 h 132"/>
                <a:gd name="T94" fmla="*/ 0 w 129"/>
                <a:gd name="T95" fmla="*/ 1 h 132"/>
                <a:gd name="T96" fmla="*/ 0 w 129"/>
                <a:gd name="T97" fmla="*/ 1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9" h="132">
                  <a:moveTo>
                    <a:pt x="0" y="58"/>
                  </a:moveTo>
                  <a:lnTo>
                    <a:pt x="6" y="61"/>
                  </a:lnTo>
                  <a:lnTo>
                    <a:pt x="17" y="70"/>
                  </a:lnTo>
                  <a:lnTo>
                    <a:pt x="28" y="82"/>
                  </a:lnTo>
                  <a:lnTo>
                    <a:pt x="34" y="90"/>
                  </a:lnTo>
                  <a:lnTo>
                    <a:pt x="34" y="99"/>
                  </a:lnTo>
                  <a:lnTo>
                    <a:pt x="34" y="114"/>
                  </a:lnTo>
                  <a:lnTo>
                    <a:pt x="32" y="127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8" y="132"/>
                  </a:lnTo>
                  <a:lnTo>
                    <a:pt x="44" y="132"/>
                  </a:lnTo>
                  <a:lnTo>
                    <a:pt x="51" y="131"/>
                  </a:lnTo>
                  <a:lnTo>
                    <a:pt x="59" y="130"/>
                  </a:lnTo>
                  <a:lnTo>
                    <a:pt x="68" y="129"/>
                  </a:lnTo>
                  <a:lnTo>
                    <a:pt x="76" y="127"/>
                  </a:lnTo>
                  <a:lnTo>
                    <a:pt x="83" y="124"/>
                  </a:lnTo>
                  <a:lnTo>
                    <a:pt x="90" y="121"/>
                  </a:lnTo>
                  <a:lnTo>
                    <a:pt x="98" y="117"/>
                  </a:lnTo>
                  <a:lnTo>
                    <a:pt x="106" y="113"/>
                  </a:lnTo>
                  <a:lnTo>
                    <a:pt x="113" y="107"/>
                  </a:lnTo>
                  <a:lnTo>
                    <a:pt x="120" y="101"/>
                  </a:lnTo>
                  <a:lnTo>
                    <a:pt x="125" y="94"/>
                  </a:lnTo>
                  <a:lnTo>
                    <a:pt x="128" y="87"/>
                  </a:lnTo>
                  <a:lnTo>
                    <a:pt x="129" y="81"/>
                  </a:lnTo>
                  <a:lnTo>
                    <a:pt x="126" y="64"/>
                  </a:lnTo>
                  <a:lnTo>
                    <a:pt x="119" y="46"/>
                  </a:lnTo>
                  <a:lnTo>
                    <a:pt x="110" y="28"/>
                  </a:lnTo>
                  <a:lnTo>
                    <a:pt x="99" y="14"/>
                  </a:lnTo>
                  <a:lnTo>
                    <a:pt x="96" y="10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49" y="1"/>
                  </a:lnTo>
                  <a:lnTo>
                    <a:pt x="40" y="5"/>
                  </a:lnTo>
                  <a:lnTo>
                    <a:pt x="32" y="9"/>
                  </a:lnTo>
                  <a:lnTo>
                    <a:pt x="24" y="14"/>
                  </a:lnTo>
                  <a:lnTo>
                    <a:pt x="16" y="20"/>
                  </a:lnTo>
                  <a:lnTo>
                    <a:pt x="11" y="24"/>
                  </a:lnTo>
                  <a:lnTo>
                    <a:pt x="6" y="29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13"/>
            <p:cNvSpPr>
              <a:spLocks/>
            </p:cNvSpPr>
            <p:nvPr/>
          </p:nvSpPr>
          <p:spPr bwMode="auto">
            <a:xfrm>
              <a:off x="4927" y="3209"/>
              <a:ext cx="102" cy="145"/>
            </a:xfrm>
            <a:custGeom>
              <a:avLst/>
              <a:gdLst>
                <a:gd name="T0" fmla="*/ 1 w 203"/>
                <a:gd name="T1" fmla="*/ 2 h 290"/>
                <a:gd name="T2" fmla="*/ 0 w 203"/>
                <a:gd name="T3" fmla="*/ 4 h 290"/>
                <a:gd name="T4" fmla="*/ 2 w 203"/>
                <a:gd name="T5" fmla="*/ 4 h 290"/>
                <a:gd name="T6" fmla="*/ 2 w 203"/>
                <a:gd name="T7" fmla="*/ 4 h 290"/>
                <a:gd name="T8" fmla="*/ 2 w 203"/>
                <a:gd name="T9" fmla="*/ 4 h 290"/>
                <a:gd name="T10" fmla="*/ 2 w 203"/>
                <a:gd name="T11" fmla="*/ 5 h 290"/>
                <a:gd name="T12" fmla="*/ 2 w 203"/>
                <a:gd name="T13" fmla="*/ 5 h 290"/>
                <a:gd name="T14" fmla="*/ 2 w 203"/>
                <a:gd name="T15" fmla="*/ 5 h 290"/>
                <a:gd name="T16" fmla="*/ 2 w 203"/>
                <a:gd name="T17" fmla="*/ 5 h 290"/>
                <a:gd name="T18" fmla="*/ 3 w 203"/>
                <a:gd name="T19" fmla="*/ 5 h 290"/>
                <a:gd name="T20" fmla="*/ 3 w 203"/>
                <a:gd name="T21" fmla="*/ 5 h 290"/>
                <a:gd name="T22" fmla="*/ 3 w 203"/>
                <a:gd name="T23" fmla="*/ 5 h 290"/>
                <a:gd name="T24" fmla="*/ 3 w 203"/>
                <a:gd name="T25" fmla="*/ 5 h 290"/>
                <a:gd name="T26" fmla="*/ 3 w 203"/>
                <a:gd name="T27" fmla="*/ 5 h 290"/>
                <a:gd name="T28" fmla="*/ 3 w 203"/>
                <a:gd name="T29" fmla="*/ 5 h 290"/>
                <a:gd name="T30" fmla="*/ 3 w 203"/>
                <a:gd name="T31" fmla="*/ 5 h 290"/>
                <a:gd name="T32" fmla="*/ 3 w 203"/>
                <a:gd name="T33" fmla="*/ 5 h 290"/>
                <a:gd name="T34" fmla="*/ 3 w 203"/>
                <a:gd name="T35" fmla="*/ 5 h 290"/>
                <a:gd name="T36" fmla="*/ 3 w 203"/>
                <a:gd name="T37" fmla="*/ 5 h 290"/>
                <a:gd name="T38" fmla="*/ 3 w 203"/>
                <a:gd name="T39" fmla="*/ 4 h 290"/>
                <a:gd name="T40" fmla="*/ 3 w 203"/>
                <a:gd name="T41" fmla="*/ 4 h 290"/>
                <a:gd name="T42" fmla="*/ 4 w 203"/>
                <a:gd name="T43" fmla="*/ 4 h 290"/>
                <a:gd name="T44" fmla="*/ 4 w 203"/>
                <a:gd name="T45" fmla="*/ 3 h 290"/>
                <a:gd name="T46" fmla="*/ 4 w 203"/>
                <a:gd name="T47" fmla="*/ 2 h 290"/>
                <a:gd name="T48" fmla="*/ 4 w 203"/>
                <a:gd name="T49" fmla="*/ 2 h 290"/>
                <a:gd name="T50" fmla="*/ 4 w 203"/>
                <a:gd name="T51" fmla="*/ 1 h 290"/>
                <a:gd name="T52" fmla="*/ 3 w 203"/>
                <a:gd name="T53" fmla="*/ 1 h 290"/>
                <a:gd name="T54" fmla="*/ 3 w 203"/>
                <a:gd name="T55" fmla="*/ 1 h 290"/>
                <a:gd name="T56" fmla="*/ 3 w 203"/>
                <a:gd name="T57" fmla="*/ 1 h 290"/>
                <a:gd name="T58" fmla="*/ 3 w 203"/>
                <a:gd name="T59" fmla="*/ 1 h 290"/>
                <a:gd name="T60" fmla="*/ 3 w 203"/>
                <a:gd name="T61" fmla="*/ 1 h 290"/>
                <a:gd name="T62" fmla="*/ 3 w 203"/>
                <a:gd name="T63" fmla="*/ 0 h 290"/>
                <a:gd name="T64" fmla="*/ 3 w 203"/>
                <a:gd name="T65" fmla="*/ 0 h 290"/>
                <a:gd name="T66" fmla="*/ 3 w 203"/>
                <a:gd name="T67" fmla="*/ 0 h 290"/>
                <a:gd name="T68" fmla="*/ 3 w 203"/>
                <a:gd name="T69" fmla="*/ 0 h 290"/>
                <a:gd name="T70" fmla="*/ 3 w 203"/>
                <a:gd name="T71" fmla="*/ 0 h 290"/>
                <a:gd name="T72" fmla="*/ 3 w 203"/>
                <a:gd name="T73" fmla="*/ 1 h 290"/>
                <a:gd name="T74" fmla="*/ 3 w 203"/>
                <a:gd name="T75" fmla="*/ 1 h 290"/>
                <a:gd name="T76" fmla="*/ 2 w 203"/>
                <a:gd name="T77" fmla="*/ 1 h 290"/>
                <a:gd name="T78" fmla="*/ 2 w 203"/>
                <a:gd name="T79" fmla="*/ 1 h 290"/>
                <a:gd name="T80" fmla="*/ 2 w 203"/>
                <a:gd name="T81" fmla="*/ 1 h 290"/>
                <a:gd name="T82" fmla="*/ 2 w 203"/>
                <a:gd name="T83" fmla="*/ 1 h 290"/>
                <a:gd name="T84" fmla="*/ 2 w 203"/>
                <a:gd name="T85" fmla="*/ 1 h 290"/>
                <a:gd name="T86" fmla="*/ 2 w 203"/>
                <a:gd name="T87" fmla="*/ 1 h 290"/>
                <a:gd name="T88" fmla="*/ 2 w 203"/>
                <a:gd name="T89" fmla="*/ 1 h 290"/>
                <a:gd name="T90" fmla="*/ 2 w 203"/>
                <a:gd name="T91" fmla="*/ 2 h 290"/>
                <a:gd name="T92" fmla="*/ 2 w 203"/>
                <a:gd name="T93" fmla="*/ 2 h 290"/>
                <a:gd name="T94" fmla="*/ 1 w 203"/>
                <a:gd name="T95" fmla="*/ 2 h 2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3" h="290">
                  <a:moveTo>
                    <a:pt x="8" y="84"/>
                  </a:moveTo>
                  <a:lnTo>
                    <a:pt x="0" y="208"/>
                  </a:lnTo>
                  <a:lnTo>
                    <a:pt x="81" y="248"/>
                  </a:lnTo>
                  <a:lnTo>
                    <a:pt x="82" y="251"/>
                  </a:lnTo>
                  <a:lnTo>
                    <a:pt x="86" y="256"/>
                  </a:lnTo>
                  <a:lnTo>
                    <a:pt x="90" y="263"/>
                  </a:lnTo>
                  <a:lnTo>
                    <a:pt x="96" y="269"/>
                  </a:lnTo>
                  <a:lnTo>
                    <a:pt x="111" y="277"/>
                  </a:lnTo>
                  <a:lnTo>
                    <a:pt x="124" y="283"/>
                  </a:lnTo>
                  <a:lnTo>
                    <a:pt x="134" y="286"/>
                  </a:lnTo>
                  <a:lnTo>
                    <a:pt x="142" y="289"/>
                  </a:lnTo>
                  <a:lnTo>
                    <a:pt x="149" y="290"/>
                  </a:lnTo>
                  <a:lnTo>
                    <a:pt x="152" y="290"/>
                  </a:lnTo>
                  <a:lnTo>
                    <a:pt x="155" y="290"/>
                  </a:lnTo>
                  <a:lnTo>
                    <a:pt x="156" y="290"/>
                  </a:lnTo>
                  <a:lnTo>
                    <a:pt x="157" y="289"/>
                  </a:lnTo>
                  <a:lnTo>
                    <a:pt x="162" y="284"/>
                  </a:lnTo>
                  <a:lnTo>
                    <a:pt x="169" y="276"/>
                  </a:lnTo>
                  <a:lnTo>
                    <a:pt x="175" y="266"/>
                  </a:lnTo>
                  <a:lnTo>
                    <a:pt x="184" y="251"/>
                  </a:lnTo>
                  <a:lnTo>
                    <a:pt x="190" y="233"/>
                  </a:lnTo>
                  <a:lnTo>
                    <a:pt x="197" y="213"/>
                  </a:lnTo>
                  <a:lnTo>
                    <a:pt x="201" y="187"/>
                  </a:lnTo>
                  <a:lnTo>
                    <a:pt x="203" y="128"/>
                  </a:lnTo>
                  <a:lnTo>
                    <a:pt x="200" y="79"/>
                  </a:lnTo>
                  <a:lnTo>
                    <a:pt x="194" y="46"/>
                  </a:lnTo>
                  <a:lnTo>
                    <a:pt x="190" y="30"/>
                  </a:lnTo>
                  <a:lnTo>
                    <a:pt x="185" y="18"/>
                  </a:lnTo>
                  <a:lnTo>
                    <a:pt x="177" y="9"/>
                  </a:lnTo>
                  <a:lnTo>
                    <a:pt x="170" y="4"/>
                  </a:lnTo>
                  <a:lnTo>
                    <a:pt x="163" y="1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37" y="1"/>
                  </a:lnTo>
                  <a:lnTo>
                    <a:pt x="131" y="2"/>
                  </a:lnTo>
                  <a:lnTo>
                    <a:pt x="120" y="4"/>
                  </a:lnTo>
                  <a:lnTo>
                    <a:pt x="111" y="8"/>
                  </a:lnTo>
                  <a:lnTo>
                    <a:pt x="101" y="12"/>
                  </a:lnTo>
                  <a:lnTo>
                    <a:pt x="92" y="18"/>
                  </a:lnTo>
                  <a:lnTo>
                    <a:pt x="87" y="24"/>
                  </a:lnTo>
                  <a:lnTo>
                    <a:pt x="79" y="40"/>
                  </a:lnTo>
                  <a:lnTo>
                    <a:pt x="72" y="55"/>
                  </a:lnTo>
                  <a:lnTo>
                    <a:pt x="67" y="66"/>
                  </a:lnTo>
                  <a:lnTo>
                    <a:pt x="66" y="71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14"/>
            <p:cNvSpPr>
              <a:spLocks/>
            </p:cNvSpPr>
            <p:nvPr/>
          </p:nvSpPr>
          <p:spPr bwMode="auto">
            <a:xfrm>
              <a:off x="4649" y="2972"/>
              <a:ext cx="290" cy="343"/>
            </a:xfrm>
            <a:custGeom>
              <a:avLst/>
              <a:gdLst>
                <a:gd name="T0" fmla="*/ 7 w 581"/>
                <a:gd name="T1" fmla="*/ 9 h 687"/>
                <a:gd name="T2" fmla="*/ 7 w 581"/>
                <a:gd name="T3" fmla="*/ 9 h 687"/>
                <a:gd name="T4" fmla="*/ 6 w 581"/>
                <a:gd name="T5" fmla="*/ 9 h 687"/>
                <a:gd name="T6" fmla="*/ 5 w 581"/>
                <a:gd name="T7" fmla="*/ 9 h 687"/>
                <a:gd name="T8" fmla="*/ 4 w 581"/>
                <a:gd name="T9" fmla="*/ 9 h 687"/>
                <a:gd name="T10" fmla="*/ 4 w 581"/>
                <a:gd name="T11" fmla="*/ 8 h 687"/>
                <a:gd name="T12" fmla="*/ 3 w 581"/>
                <a:gd name="T13" fmla="*/ 8 h 687"/>
                <a:gd name="T14" fmla="*/ 3 w 581"/>
                <a:gd name="T15" fmla="*/ 7 h 687"/>
                <a:gd name="T16" fmla="*/ 3 w 581"/>
                <a:gd name="T17" fmla="*/ 7 h 687"/>
                <a:gd name="T18" fmla="*/ 4 w 581"/>
                <a:gd name="T19" fmla="*/ 5 h 687"/>
                <a:gd name="T20" fmla="*/ 4 w 581"/>
                <a:gd name="T21" fmla="*/ 3 h 687"/>
                <a:gd name="T22" fmla="*/ 4 w 581"/>
                <a:gd name="T23" fmla="*/ 3 h 687"/>
                <a:gd name="T24" fmla="*/ 3 w 581"/>
                <a:gd name="T25" fmla="*/ 2 h 687"/>
                <a:gd name="T26" fmla="*/ 3 w 581"/>
                <a:gd name="T27" fmla="*/ 2 h 687"/>
                <a:gd name="T28" fmla="*/ 3 w 581"/>
                <a:gd name="T29" fmla="*/ 2 h 687"/>
                <a:gd name="T30" fmla="*/ 3 w 581"/>
                <a:gd name="T31" fmla="*/ 1 h 687"/>
                <a:gd name="T32" fmla="*/ 3 w 581"/>
                <a:gd name="T33" fmla="*/ 1 h 687"/>
                <a:gd name="T34" fmla="*/ 3 w 581"/>
                <a:gd name="T35" fmla="*/ 0 h 687"/>
                <a:gd name="T36" fmla="*/ 2 w 581"/>
                <a:gd name="T37" fmla="*/ 0 h 687"/>
                <a:gd name="T38" fmla="*/ 2 w 581"/>
                <a:gd name="T39" fmla="*/ 0 h 687"/>
                <a:gd name="T40" fmla="*/ 1 w 581"/>
                <a:gd name="T41" fmla="*/ 0 h 687"/>
                <a:gd name="T42" fmla="*/ 0 w 581"/>
                <a:gd name="T43" fmla="*/ 0 h 687"/>
                <a:gd name="T44" fmla="*/ 0 w 581"/>
                <a:gd name="T45" fmla="*/ 0 h 687"/>
                <a:gd name="T46" fmla="*/ 0 w 581"/>
                <a:gd name="T47" fmla="*/ 1 h 687"/>
                <a:gd name="T48" fmla="*/ 0 w 581"/>
                <a:gd name="T49" fmla="*/ 2 h 687"/>
                <a:gd name="T50" fmla="*/ 0 w 581"/>
                <a:gd name="T51" fmla="*/ 2 h 687"/>
                <a:gd name="T52" fmla="*/ 0 w 581"/>
                <a:gd name="T53" fmla="*/ 3 h 687"/>
                <a:gd name="T54" fmla="*/ 1 w 581"/>
                <a:gd name="T55" fmla="*/ 3 h 687"/>
                <a:gd name="T56" fmla="*/ 1 w 581"/>
                <a:gd name="T57" fmla="*/ 3 h 687"/>
                <a:gd name="T58" fmla="*/ 2 w 581"/>
                <a:gd name="T59" fmla="*/ 3 h 687"/>
                <a:gd name="T60" fmla="*/ 2 w 581"/>
                <a:gd name="T61" fmla="*/ 3 h 687"/>
                <a:gd name="T62" fmla="*/ 2 w 581"/>
                <a:gd name="T63" fmla="*/ 3 h 687"/>
                <a:gd name="T64" fmla="*/ 2 w 581"/>
                <a:gd name="T65" fmla="*/ 3 h 687"/>
                <a:gd name="T66" fmla="*/ 2 w 581"/>
                <a:gd name="T67" fmla="*/ 3 h 687"/>
                <a:gd name="T68" fmla="*/ 3 w 581"/>
                <a:gd name="T69" fmla="*/ 4 h 687"/>
                <a:gd name="T70" fmla="*/ 3 w 581"/>
                <a:gd name="T71" fmla="*/ 4 h 687"/>
                <a:gd name="T72" fmla="*/ 3 w 581"/>
                <a:gd name="T73" fmla="*/ 5 h 687"/>
                <a:gd name="T74" fmla="*/ 2 w 581"/>
                <a:gd name="T75" fmla="*/ 6 h 687"/>
                <a:gd name="T76" fmla="*/ 2 w 581"/>
                <a:gd name="T77" fmla="*/ 7 h 687"/>
                <a:gd name="T78" fmla="*/ 2 w 581"/>
                <a:gd name="T79" fmla="*/ 8 h 687"/>
                <a:gd name="T80" fmla="*/ 2 w 581"/>
                <a:gd name="T81" fmla="*/ 8 h 687"/>
                <a:gd name="T82" fmla="*/ 3 w 581"/>
                <a:gd name="T83" fmla="*/ 9 h 687"/>
                <a:gd name="T84" fmla="*/ 3 w 581"/>
                <a:gd name="T85" fmla="*/ 9 h 687"/>
                <a:gd name="T86" fmla="*/ 3 w 581"/>
                <a:gd name="T87" fmla="*/ 9 h 687"/>
                <a:gd name="T88" fmla="*/ 4 w 581"/>
                <a:gd name="T89" fmla="*/ 10 h 687"/>
                <a:gd name="T90" fmla="*/ 4 w 581"/>
                <a:gd name="T91" fmla="*/ 10 h 687"/>
                <a:gd name="T92" fmla="*/ 5 w 581"/>
                <a:gd name="T93" fmla="*/ 10 h 687"/>
                <a:gd name="T94" fmla="*/ 5 w 581"/>
                <a:gd name="T95" fmla="*/ 10 h 687"/>
                <a:gd name="T96" fmla="*/ 6 w 581"/>
                <a:gd name="T97" fmla="*/ 10 h 687"/>
                <a:gd name="T98" fmla="*/ 7 w 581"/>
                <a:gd name="T99" fmla="*/ 10 h 687"/>
                <a:gd name="T100" fmla="*/ 7 w 581"/>
                <a:gd name="T101" fmla="*/ 10 h 687"/>
                <a:gd name="T102" fmla="*/ 7 w 581"/>
                <a:gd name="T103" fmla="*/ 10 h 687"/>
                <a:gd name="T104" fmla="*/ 8 w 581"/>
                <a:gd name="T105" fmla="*/ 10 h 687"/>
                <a:gd name="T106" fmla="*/ 8 w 581"/>
                <a:gd name="T107" fmla="*/ 10 h 687"/>
                <a:gd name="T108" fmla="*/ 8 w 581"/>
                <a:gd name="T109" fmla="*/ 10 h 687"/>
                <a:gd name="T110" fmla="*/ 9 w 581"/>
                <a:gd name="T111" fmla="*/ 8 h 687"/>
                <a:gd name="T112" fmla="*/ 8 w 581"/>
                <a:gd name="T113" fmla="*/ 9 h 687"/>
                <a:gd name="T114" fmla="*/ 8 w 581"/>
                <a:gd name="T115" fmla="*/ 9 h 687"/>
                <a:gd name="T116" fmla="*/ 8 w 581"/>
                <a:gd name="T117" fmla="*/ 9 h 6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1" h="687">
                  <a:moveTo>
                    <a:pt x="502" y="614"/>
                  </a:moveTo>
                  <a:lnTo>
                    <a:pt x="487" y="614"/>
                  </a:lnTo>
                  <a:lnTo>
                    <a:pt x="469" y="615"/>
                  </a:lnTo>
                  <a:lnTo>
                    <a:pt x="448" y="615"/>
                  </a:lnTo>
                  <a:lnTo>
                    <a:pt x="425" y="614"/>
                  </a:lnTo>
                  <a:lnTo>
                    <a:pt x="401" y="613"/>
                  </a:lnTo>
                  <a:lnTo>
                    <a:pt x="377" y="611"/>
                  </a:lnTo>
                  <a:lnTo>
                    <a:pt x="354" y="605"/>
                  </a:lnTo>
                  <a:lnTo>
                    <a:pt x="332" y="598"/>
                  </a:lnTo>
                  <a:lnTo>
                    <a:pt x="305" y="583"/>
                  </a:lnTo>
                  <a:lnTo>
                    <a:pt x="284" y="566"/>
                  </a:lnTo>
                  <a:lnTo>
                    <a:pt x="269" y="547"/>
                  </a:lnTo>
                  <a:lnTo>
                    <a:pt x="259" y="529"/>
                  </a:lnTo>
                  <a:lnTo>
                    <a:pt x="251" y="512"/>
                  </a:lnTo>
                  <a:lnTo>
                    <a:pt x="246" y="498"/>
                  </a:lnTo>
                  <a:lnTo>
                    <a:pt x="244" y="489"/>
                  </a:lnTo>
                  <a:lnTo>
                    <a:pt x="244" y="485"/>
                  </a:lnTo>
                  <a:lnTo>
                    <a:pt x="249" y="458"/>
                  </a:lnTo>
                  <a:lnTo>
                    <a:pt x="259" y="394"/>
                  </a:lnTo>
                  <a:lnTo>
                    <a:pt x="271" y="323"/>
                  </a:lnTo>
                  <a:lnTo>
                    <a:pt x="278" y="272"/>
                  </a:lnTo>
                  <a:lnTo>
                    <a:pt x="276" y="249"/>
                  </a:lnTo>
                  <a:lnTo>
                    <a:pt x="271" y="226"/>
                  </a:lnTo>
                  <a:lnTo>
                    <a:pt x="261" y="205"/>
                  </a:lnTo>
                  <a:lnTo>
                    <a:pt x="250" y="186"/>
                  </a:lnTo>
                  <a:lnTo>
                    <a:pt x="238" y="171"/>
                  </a:lnTo>
                  <a:lnTo>
                    <a:pt x="228" y="158"/>
                  </a:lnTo>
                  <a:lnTo>
                    <a:pt x="220" y="150"/>
                  </a:lnTo>
                  <a:lnTo>
                    <a:pt x="218" y="148"/>
                  </a:lnTo>
                  <a:lnTo>
                    <a:pt x="220" y="143"/>
                  </a:lnTo>
                  <a:lnTo>
                    <a:pt x="226" y="133"/>
                  </a:lnTo>
                  <a:lnTo>
                    <a:pt x="230" y="120"/>
                  </a:lnTo>
                  <a:lnTo>
                    <a:pt x="233" y="110"/>
                  </a:lnTo>
                  <a:lnTo>
                    <a:pt x="230" y="88"/>
                  </a:lnTo>
                  <a:lnTo>
                    <a:pt x="223" y="67"/>
                  </a:lnTo>
                  <a:lnTo>
                    <a:pt x="213" y="49"/>
                  </a:lnTo>
                  <a:lnTo>
                    <a:pt x="199" y="33"/>
                  </a:lnTo>
                  <a:lnTo>
                    <a:pt x="182" y="19"/>
                  </a:lnTo>
                  <a:lnTo>
                    <a:pt x="161" y="10"/>
                  </a:lnTo>
                  <a:lnTo>
                    <a:pt x="139" y="3"/>
                  </a:lnTo>
                  <a:lnTo>
                    <a:pt x="116" y="0"/>
                  </a:lnTo>
                  <a:lnTo>
                    <a:pt x="93" y="3"/>
                  </a:lnTo>
                  <a:lnTo>
                    <a:pt x="71" y="10"/>
                  </a:lnTo>
                  <a:lnTo>
                    <a:pt x="51" y="19"/>
                  </a:lnTo>
                  <a:lnTo>
                    <a:pt x="34" y="33"/>
                  </a:lnTo>
                  <a:lnTo>
                    <a:pt x="19" y="49"/>
                  </a:lnTo>
                  <a:lnTo>
                    <a:pt x="9" y="67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2"/>
                  </a:lnTo>
                  <a:lnTo>
                    <a:pt x="9" y="152"/>
                  </a:lnTo>
                  <a:lnTo>
                    <a:pt x="19" y="171"/>
                  </a:lnTo>
                  <a:lnTo>
                    <a:pt x="34" y="187"/>
                  </a:lnTo>
                  <a:lnTo>
                    <a:pt x="51" y="201"/>
                  </a:lnTo>
                  <a:lnTo>
                    <a:pt x="71" y="211"/>
                  </a:lnTo>
                  <a:lnTo>
                    <a:pt x="93" y="217"/>
                  </a:lnTo>
                  <a:lnTo>
                    <a:pt x="116" y="219"/>
                  </a:lnTo>
                  <a:lnTo>
                    <a:pt x="123" y="219"/>
                  </a:lnTo>
                  <a:lnTo>
                    <a:pt x="131" y="219"/>
                  </a:lnTo>
                  <a:lnTo>
                    <a:pt x="137" y="218"/>
                  </a:lnTo>
                  <a:lnTo>
                    <a:pt x="144" y="217"/>
                  </a:lnTo>
                  <a:lnTo>
                    <a:pt x="150" y="216"/>
                  </a:lnTo>
                  <a:lnTo>
                    <a:pt x="155" y="213"/>
                  </a:lnTo>
                  <a:lnTo>
                    <a:pt x="161" y="211"/>
                  </a:lnTo>
                  <a:lnTo>
                    <a:pt x="168" y="208"/>
                  </a:lnTo>
                  <a:lnTo>
                    <a:pt x="173" y="217"/>
                  </a:lnTo>
                  <a:lnTo>
                    <a:pt x="177" y="226"/>
                  </a:lnTo>
                  <a:lnTo>
                    <a:pt x="183" y="235"/>
                  </a:lnTo>
                  <a:lnTo>
                    <a:pt x="190" y="246"/>
                  </a:lnTo>
                  <a:lnTo>
                    <a:pt x="195" y="257"/>
                  </a:lnTo>
                  <a:lnTo>
                    <a:pt x="198" y="269"/>
                  </a:lnTo>
                  <a:lnTo>
                    <a:pt x="200" y="281"/>
                  </a:lnTo>
                  <a:lnTo>
                    <a:pt x="200" y="294"/>
                  </a:lnTo>
                  <a:lnTo>
                    <a:pt x="197" y="324"/>
                  </a:lnTo>
                  <a:lnTo>
                    <a:pt x="191" y="367"/>
                  </a:lnTo>
                  <a:lnTo>
                    <a:pt x="185" y="408"/>
                  </a:lnTo>
                  <a:lnTo>
                    <a:pt x="181" y="438"/>
                  </a:lnTo>
                  <a:lnTo>
                    <a:pt x="177" y="466"/>
                  </a:lnTo>
                  <a:lnTo>
                    <a:pt x="176" y="490"/>
                  </a:lnTo>
                  <a:lnTo>
                    <a:pt x="178" y="513"/>
                  </a:lnTo>
                  <a:lnTo>
                    <a:pt x="182" y="534"/>
                  </a:lnTo>
                  <a:lnTo>
                    <a:pt x="188" y="552"/>
                  </a:lnTo>
                  <a:lnTo>
                    <a:pt x="196" y="568"/>
                  </a:lnTo>
                  <a:lnTo>
                    <a:pt x="203" y="582"/>
                  </a:lnTo>
                  <a:lnTo>
                    <a:pt x="211" y="593"/>
                  </a:lnTo>
                  <a:lnTo>
                    <a:pt x="220" y="606"/>
                  </a:lnTo>
                  <a:lnTo>
                    <a:pt x="231" y="618"/>
                  </a:lnTo>
                  <a:lnTo>
                    <a:pt x="243" y="629"/>
                  </a:lnTo>
                  <a:lnTo>
                    <a:pt x="256" y="638"/>
                  </a:lnTo>
                  <a:lnTo>
                    <a:pt x="271" y="649"/>
                  </a:lnTo>
                  <a:lnTo>
                    <a:pt x="287" y="657"/>
                  </a:lnTo>
                  <a:lnTo>
                    <a:pt x="306" y="665"/>
                  </a:lnTo>
                  <a:lnTo>
                    <a:pt x="328" y="673"/>
                  </a:lnTo>
                  <a:lnTo>
                    <a:pt x="345" y="678"/>
                  </a:lnTo>
                  <a:lnTo>
                    <a:pt x="363" y="681"/>
                  </a:lnTo>
                  <a:lnTo>
                    <a:pt x="381" y="683"/>
                  </a:lnTo>
                  <a:lnTo>
                    <a:pt x="400" y="686"/>
                  </a:lnTo>
                  <a:lnTo>
                    <a:pt x="417" y="687"/>
                  </a:lnTo>
                  <a:lnTo>
                    <a:pt x="434" y="687"/>
                  </a:lnTo>
                  <a:lnTo>
                    <a:pt x="451" y="687"/>
                  </a:lnTo>
                  <a:lnTo>
                    <a:pt x="468" y="686"/>
                  </a:lnTo>
                  <a:lnTo>
                    <a:pt x="483" y="684"/>
                  </a:lnTo>
                  <a:lnTo>
                    <a:pt x="496" y="683"/>
                  </a:lnTo>
                  <a:lnTo>
                    <a:pt x="509" y="682"/>
                  </a:lnTo>
                  <a:lnTo>
                    <a:pt x="519" y="681"/>
                  </a:lnTo>
                  <a:lnTo>
                    <a:pt x="529" y="680"/>
                  </a:lnTo>
                  <a:lnTo>
                    <a:pt x="534" y="679"/>
                  </a:lnTo>
                  <a:lnTo>
                    <a:pt x="539" y="678"/>
                  </a:lnTo>
                  <a:lnTo>
                    <a:pt x="540" y="678"/>
                  </a:lnTo>
                  <a:lnTo>
                    <a:pt x="574" y="673"/>
                  </a:lnTo>
                  <a:lnTo>
                    <a:pt x="581" y="569"/>
                  </a:lnTo>
                  <a:lnTo>
                    <a:pt x="578" y="572"/>
                  </a:lnTo>
                  <a:lnTo>
                    <a:pt x="572" y="576"/>
                  </a:lnTo>
                  <a:lnTo>
                    <a:pt x="564" y="583"/>
                  </a:lnTo>
                  <a:lnTo>
                    <a:pt x="554" y="591"/>
                  </a:lnTo>
                  <a:lnTo>
                    <a:pt x="541" y="600"/>
                  </a:lnTo>
                  <a:lnTo>
                    <a:pt x="529" y="607"/>
                  </a:lnTo>
                  <a:lnTo>
                    <a:pt x="515" y="612"/>
                  </a:lnTo>
                  <a:lnTo>
                    <a:pt x="502" y="6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15"/>
            <p:cNvSpPr>
              <a:spLocks/>
            </p:cNvSpPr>
            <p:nvPr/>
          </p:nvSpPr>
          <p:spPr bwMode="auto">
            <a:xfrm>
              <a:off x="4408" y="2794"/>
              <a:ext cx="368" cy="268"/>
            </a:xfrm>
            <a:custGeom>
              <a:avLst/>
              <a:gdLst>
                <a:gd name="T0" fmla="*/ 6 w 736"/>
                <a:gd name="T1" fmla="*/ 8 h 537"/>
                <a:gd name="T2" fmla="*/ 5 w 736"/>
                <a:gd name="T3" fmla="*/ 8 h 537"/>
                <a:gd name="T4" fmla="*/ 4 w 736"/>
                <a:gd name="T5" fmla="*/ 8 h 537"/>
                <a:gd name="T6" fmla="*/ 3 w 736"/>
                <a:gd name="T7" fmla="*/ 7 h 537"/>
                <a:gd name="T8" fmla="*/ 2 w 736"/>
                <a:gd name="T9" fmla="*/ 6 h 537"/>
                <a:gd name="T10" fmla="*/ 2 w 736"/>
                <a:gd name="T11" fmla="*/ 6 h 537"/>
                <a:gd name="T12" fmla="*/ 2 w 736"/>
                <a:gd name="T13" fmla="*/ 5 h 537"/>
                <a:gd name="T14" fmla="*/ 1 w 736"/>
                <a:gd name="T15" fmla="*/ 4 h 537"/>
                <a:gd name="T16" fmla="*/ 1 w 736"/>
                <a:gd name="T17" fmla="*/ 4 h 537"/>
                <a:gd name="T18" fmla="*/ 1 w 736"/>
                <a:gd name="T19" fmla="*/ 3 h 537"/>
                <a:gd name="T20" fmla="*/ 0 w 736"/>
                <a:gd name="T21" fmla="*/ 3 h 537"/>
                <a:gd name="T22" fmla="*/ 2 w 736"/>
                <a:gd name="T23" fmla="*/ 2 h 537"/>
                <a:gd name="T24" fmla="*/ 2 w 736"/>
                <a:gd name="T25" fmla="*/ 2 h 537"/>
                <a:gd name="T26" fmla="*/ 2 w 736"/>
                <a:gd name="T27" fmla="*/ 3 h 537"/>
                <a:gd name="T28" fmla="*/ 3 w 736"/>
                <a:gd name="T29" fmla="*/ 4 h 537"/>
                <a:gd name="T30" fmla="*/ 3 w 736"/>
                <a:gd name="T31" fmla="*/ 5 h 537"/>
                <a:gd name="T32" fmla="*/ 4 w 736"/>
                <a:gd name="T33" fmla="*/ 5 h 537"/>
                <a:gd name="T34" fmla="*/ 4 w 736"/>
                <a:gd name="T35" fmla="*/ 6 h 537"/>
                <a:gd name="T36" fmla="*/ 6 w 736"/>
                <a:gd name="T37" fmla="*/ 6 h 537"/>
                <a:gd name="T38" fmla="*/ 7 w 736"/>
                <a:gd name="T39" fmla="*/ 6 h 537"/>
                <a:gd name="T40" fmla="*/ 8 w 736"/>
                <a:gd name="T41" fmla="*/ 6 h 537"/>
                <a:gd name="T42" fmla="*/ 9 w 736"/>
                <a:gd name="T43" fmla="*/ 6 h 537"/>
                <a:gd name="T44" fmla="*/ 10 w 736"/>
                <a:gd name="T45" fmla="*/ 5 h 537"/>
                <a:gd name="T46" fmla="*/ 10 w 736"/>
                <a:gd name="T47" fmla="*/ 4 h 537"/>
                <a:gd name="T48" fmla="*/ 10 w 736"/>
                <a:gd name="T49" fmla="*/ 3 h 537"/>
                <a:gd name="T50" fmla="*/ 10 w 736"/>
                <a:gd name="T51" fmla="*/ 3 h 537"/>
                <a:gd name="T52" fmla="*/ 9 w 736"/>
                <a:gd name="T53" fmla="*/ 2 h 537"/>
                <a:gd name="T54" fmla="*/ 8 w 736"/>
                <a:gd name="T55" fmla="*/ 2 h 537"/>
                <a:gd name="T56" fmla="*/ 8 w 736"/>
                <a:gd name="T57" fmla="*/ 1 h 537"/>
                <a:gd name="T58" fmla="*/ 7 w 736"/>
                <a:gd name="T59" fmla="*/ 2 h 537"/>
                <a:gd name="T60" fmla="*/ 7 w 736"/>
                <a:gd name="T61" fmla="*/ 3 h 537"/>
                <a:gd name="T62" fmla="*/ 5 w 736"/>
                <a:gd name="T63" fmla="*/ 3 h 537"/>
                <a:gd name="T64" fmla="*/ 4 w 736"/>
                <a:gd name="T65" fmla="*/ 4 h 537"/>
                <a:gd name="T66" fmla="*/ 3 w 736"/>
                <a:gd name="T67" fmla="*/ 4 h 537"/>
                <a:gd name="T68" fmla="*/ 4 w 736"/>
                <a:gd name="T69" fmla="*/ 3 h 537"/>
                <a:gd name="T70" fmla="*/ 6 w 736"/>
                <a:gd name="T71" fmla="*/ 1 h 537"/>
                <a:gd name="T72" fmla="*/ 7 w 736"/>
                <a:gd name="T73" fmla="*/ 0 h 537"/>
                <a:gd name="T74" fmla="*/ 7 w 736"/>
                <a:gd name="T75" fmla="*/ 0 h 537"/>
                <a:gd name="T76" fmla="*/ 7 w 736"/>
                <a:gd name="T77" fmla="*/ 0 h 537"/>
                <a:gd name="T78" fmla="*/ 8 w 736"/>
                <a:gd name="T79" fmla="*/ 0 h 537"/>
                <a:gd name="T80" fmla="*/ 10 w 736"/>
                <a:gd name="T81" fmla="*/ 0 h 537"/>
                <a:gd name="T82" fmla="*/ 10 w 736"/>
                <a:gd name="T83" fmla="*/ 1 h 537"/>
                <a:gd name="T84" fmla="*/ 11 w 736"/>
                <a:gd name="T85" fmla="*/ 2 h 537"/>
                <a:gd name="T86" fmla="*/ 12 w 736"/>
                <a:gd name="T87" fmla="*/ 2 h 537"/>
                <a:gd name="T88" fmla="*/ 12 w 736"/>
                <a:gd name="T89" fmla="*/ 4 h 537"/>
                <a:gd name="T90" fmla="*/ 11 w 736"/>
                <a:gd name="T91" fmla="*/ 6 h 537"/>
                <a:gd name="T92" fmla="*/ 10 w 736"/>
                <a:gd name="T93" fmla="*/ 7 h 537"/>
                <a:gd name="T94" fmla="*/ 9 w 736"/>
                <a:gd name="T95" fmla="*/ 8 h 5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36" h="537">
                  <a:moveTo>
                    <a:pt x="392" y="537"/>
                  </a:moveTo>
                  <a:lnTo>
                    <a:pt x="364" y="536"/>
                  </a:lnTo>
                  <a:lnTo>
                    <a:pt x="337" y="532"/>
                  </a:lnTo>
                  <a:lnTo>
                    <a:pt x="310" y="529"/>
                  </a:lnTo>
                  <a:lnTo>
                    <a:pt x="285" y="526"/>
                  </a:lnTo>
                  <a:lnTo>
                    <a:pt x="264" y="521"/>
                  </a:lnTo>
                  <a:lnTo>
                    <a:pt x="248" y="519"/>
                  </a:lnTo>
                  <a:lnTo>
                    <a:pt x="236" y="516"/>
                  </a:lnTo>
                  <a:lnTo>
                    <a:pt x="233" y="515"/>
                  </a:lnTo>
                  <a:lnTo>
                    <a:pt x="210" y="507"/>
                  </a:lnTo>
                  <a:lnTo>
                    <a:pt x="187" y="493"/>
                  </a:lnTo>
                  <a:lnTo>
                    <a:pt x="165" y="477"/>
                  </a:lnTo>
                  <a:lnTo>
                    <a:pt x="144" y="460"/>
                  </a:lnTo>
                  <a:lnTo>
                    <a:pt x="127" y="443"/>
                  </a:lnTo>
                  <a:lnTo>
                    <a:pt x="113" y="429"/>
                  </a:lnTo>
                  <a:lnTo>
                    <a:pt x="104" y="418"/>
                  </a:lnTo>
                  <a:lnTo>
                    <a:pt x="100" y="415"/>
                  </a:lnTo>
                  <a:lnTo>
                    <a:pt x="98" y="412"/>
                  </a:lnTo>
                  <a:lnTo>
                    <a:pt x="93" y="402"/>
                  </a:lnTo>
                  <a:lnTo>
                    <a:pt x="87" y="387"/>
                  </a:lnTo>
                  <a:lnTo>
                    <a:pt x="77" y="370"/>
                  </a:lnTo>
                  <a:lnTo>
                    <a:pt x="68" y="349"/>
                  </a:lnTo>
                  <a:lnTo>
                    <a:pt x="58" y="329"/>
                  </a:lnTo>
                  <a:lnTo>
                    <a:pt x="49" y="307"/>
                  </a:lnTo>
                  <a:lnTo>
                    <a:pt x="40" y="287"/>
                  </a:lnTo>
                  <a:lnTo>
                    <a:pt x="37" y="279"/>
                  </a:lnTo>
                  <a:lnTo>
                    <a:pt x="31" y="268"/>
                  </a:lnTo>
                  <a:lnTo>
                    <a:pt x="26" y="254"/>
                  </a:lnTo>
                  <a:lnTo>
                    <a:pt x="19" y="238"/>
                  </a:lnTo>
                  <a:lnTo>
                    <a:pt x="12" y="224"/>
                  </a:lnTo>
                  <a:lnTo>
                    <a:pt x="6" y="211"/>
                  </a:lnTo>
                  <a:lnTo>
                    <a:pt x="1" y="203"/>
                  </a:lnTo>
                  <a:lnTo>
                    <a:pt x="0" y="200"/>
                  </a:lnTo>
                  <a:lnTo>
                    <a:pt x="75" y="152"/>
                  </a:lnTo>
                  <a:lnTo>
                    <a:pt x="76" y="154"/>
                  </a:lnTo>
                  <a:lnTo>
                    <a:pt x="81" y="158"/>
                  </a:lnTo>
                  <a:lnTo>
                    <a:pt x="87" y="165"/>
                  </a:lnTo>
                  <a:lnTo>
                    <a:pt x="93" y="172"/>
                  </a:lnTo>
                  <a:lnTo>
                    <a:pt x="102" y="181"/>
                  </a:lnTo>
                  <a:lnTo>
                    <a:pt x="107" y="188"/>
                  </a:lnTo>
                  <a:lnTo>
                    <a:pt x="113" y="195"/>
                  </a:lnTo>
                  <a:lnTo>
                    <a:pt x="115" y="200"/>
                  </a:lnTo>
                  <a:lnTo>
                    <a:pt x="121" y="215"/>
                  </a:lnTo>
                  <a:lnTo>
                    <a:pt x="128" y="234"/>
                  </a:lnTo>
                  <a:lnTo>
                    <a:pt x="136" y="256"/>
                  </a:lnTo>
                  <a:lnTo>
                    <a:pt x="144" y="280"/>
                  </a:lnTo>
                  <a:lnTo>
                    <a:pt x="153" y="304"/>
                  </a:lnTo>
                  <a:lnTo>
                    <a:pt x="164" y="326"/>
                  </a:lnTo>
                  <a:lnTo>
                    <a:pt x="173" y="347"/>
                  </a:lnTo>
                  <a:lnTo>
                    <a:pt x="182" y="362"/>
                  </a:lnTo>
                  <a:lnTo>
                    <a:pt x="194" y="375"/>
                  </a:lnTo>
                  <a:lnTo>
                    <a:pt x="208" y="387"/>
                  </a:lnTo>
                  <a:lnTo>
                    <a:pt x="225" y="400"/>
                  </a:lnTo>
                  <a:lnTo>
                    <a:pt x="244" y="410"/>
                  </a:lnTo>
                  <a:lnTo>
                    <a:pt x="269" y="418"/>
                  </a:lnTo>
                  <a:lnTo>
                    <a:pt x="295" y="427"/>
                  </a:lnTo>
                  <a:lnTo>
                    <a:pt x="324" y="431"/>
                  </a:lnTo>
                  <a:lnTo>
                    <a:pt x="357" y="435"/>
                  </a:lnTo>
                  <a:lnTo>
                    <a:pt x="372" y="435"/>
                  </a:lnTo>
                  <a:lnTo>
                    <a:pt x="394" y="433"/>
                  </a:lnTo>
                  <a:lnTo>
                    <a:pt x="421" y="432"/>
                  </a:lnTo>
                  <a:lnTo>
                    <a:pt x="448" y="430"/>
                  </a:lnTo>
                  <a:lnTo>
                    <a:pt x="474" y="428"/>
                  </a:lnTo>
                  <a:lnTo>
                    <a:pt x="497" y="427"/>
                  </a:lnTo>
                  <a:lnTo>
                    <a:pt x="512" y="424"/>
                  </a:lnTo>
                  <a:lnTo>
                    <a:pt x="517" y="424"/>
                  </a:lnTo>
                  <a:lnTo>
                    <a:pt x="625" y="370"/>
                  </a:lnTo>
                  <a:lnTo>
                    <a:pt x="626" y="357"/>
                  </a:lnTo>
                  <a:lnTo>
                    <a:pt x="629" y="329"/>
                  </a:lnTo>
                  <a:lnTo>
                    <a:pt x="630" y="295"/>
                  </a:lnTo>
                  <a:lnTo>
                    <a:pt x="629" y="270"/>
                  </a:lnTo>
                  <a:lnTo>
                    <a:pt x="627" y="261"/>
                  </a:lnTo>
                  <a:lnTo>
                    <a:pt x="625" y="251"/>
                  </a:lnTo>
                  <a:lnTo>
                    <a:pt x="620" y="241"/>
                  </a:lnTo>
                  <a:lnTo>
                    <a:pt x="615" y="231"/>
                  </a:lnTo>
                  <a:lnTo>
                    <a:pt x="608" y="219"/>
                  </a:lnTo>
                  <a:lnTo>
                    <a:pt x="600" y="208"/>
                  </a:lnTo>
                  <a:lnTo>
                    <a:pt x="591" y="196"/>
                  </a:lnTo>
                  <a:lnTo>
                    <a:pt x="580" y="185"/>
                  </a:lnTo>
                  <a:lnTo>
                    <a:pt x="570" y="177"/>
                  </a:lnTo>
                  <a:lnTo>
                    <a:pt x="558" y="167"/>
                  </a:lnTo>
                  <a:lnTo>
                    <a:pt x="544" y="156"/>
                  </a:lnTo>
                  <a:lnTo>
                    <a:pt x="527" y="144"/>
                  </a:lnTo>
                  <a:lnTo>
                    <a:pt x="508" y="134"/>
                  </a:lnTo>
                  <a:lnTo>
                    <a:pt x="490" y="124"/>
                  </a:lnTo>
                  <a:lnTo>
                    <a:pt x="470" y="114"/>
                  </a:lnTo>
                  <a:lnTo>
                    <a:pt x="451" y="108"/>
                  </a:lnTo>
                  <a:lnTo>
                    <a:pt x="447" y="110"/>
                  </a:lnTo>
                  <a:lnTo>
                    <a:pt x="441" y="119"/>
                  </a:lnTo>
                  <a:lnTo>
                    <a:pt x="432" y="134"/>
                  </a:lnTo>
                  <a:lnTo>
                    <a:pt x="421" y="151"/>
                  </a:lnTo>
                  <a:lnTo>
                    <a:pt x="406" y="172"/>
                  </a:lnTo>
                  <a:lnTo>
                    <a:pt x="388" y="194"/>
                  </a:lnTo>
                  <a:lnTo>
                    <a:pt x="367" y="216"/>
                  </a:lnTo>
                  <a:lnTo>
                    <a:pt x="341" y="237"/>
                  </a:lnTo>
                  <a:lnTo>
                    <a:pt x="315" y="251"/>
                  </a:lnTo>
                  <a:lnTo>
                    <a:pt x="287" y="264"/>
                  </a:lnTo>
                  <a:lnTo>
                    <a:pt x="258" y="275"/>
                  </a:lnTo>
                  <a:lnTo>
                    <a:pt x="231" y="284"/>
                  </a:lnTo>
                  <a:lnTo>
                    <a:pt x="205" y="289"/>
                  </a:lnTo>
                  <a:lnTo>
                    <a:pt x="186" y="294"/>
                  </a:lnTo>
                  <a:lnTo>
                    <a:pt x="172" y="296"/>
                  </a:lnTo>
                  <a:lnTo>
                    <a:pt x="167" y="298"/>
                  </a:lnTo>
                  <a:lnTo>
                    <a:pt x="150" y="245"/>
                  </a:lnTo>
                  <a:lnTo>
                    <a:pt x="218" y="228"/>
                  </a:lnTo>
                  <a:lnTo>
                    <a:pt x="300" y="186"/>
                  </a:lnTo>
                  <a:lnTo>
                    <a:pt x="352" y="129"/>
                  </a:lnTo>
                  <a:lnTo>
                    <a:pt x="377" y="78"/>
                  </a:lnTo>
                  <a:lnTo>
                    <a:pt x="379" y="74"/>
                  </a:lnTo>
                  <a:lnTo>
                    <a:pt x="384" y="65"/>
                  </a:lnTo>
                  <a:lnTo>
                    <a:pt x="392" y="51"/>
                  </a:lnTo>
                  <a:lnTo>
                    <a:pt x="401" y="36"/>
                  </a:lnTo>
                  <a:lnTo>
                    <a:pt x="410" y="22"/>
                  </a:lnTo>
                  <a:lnTo>
                    <a:pt x="420" y="10"/>
                  </a:lnTo>
                  <a:lnTo>
                    <a:pt x="426" y="2"/>
                  </a:lnTo>
                  <a:lnTo>
                    <a:pt x="432" y="0"/>
                  </a:lnTo>
                  <a:lnTo>
                    <a:pt x="440" y="4"/>
                  </a:lnTo>
                  <a:lnTo>
                    <a:pt x="456" y="10"/>
                  </a:lnTo>
                  <a:lnTo>
                    <a:pt x="478" y="18"/>
                  </a:lnTo>
                  <a:lnTo>
                    <a:pt x="504" y="26"/>
                  </a:lnTo>
                  <a:lnTo>
                    <a:pt x="530" y="35"/>
                  </a:lnTo>
                  <a:lnTo>
                    <a:pt x="557" y="45"/>
                  </a:lnTo>
                  <a:lnTo>
                    <a:pt x="581" y="55"/>
                  </a:lnTo>
                  <a:lnTo>
                    <a:pt x="602" y="65"/>
                  </a:lnTo>
                  <a:lnTo>
                    <a:pt x="615" y="74"/>
                  </a:lnTo>
                  <a:lnTo>
                    <a:pt x="631" y="86"/>
                  </a:lnTo>
                  <a:lnTo>
                    <a:pt x="648" y="99"/>
                  </a:lnTo>
                  <a:lnTo>
                    <a:pt x="665" y="116"/>
                  </a:lnTo>
                  <a:lnTo>
                    <a:pt x="681" y="132"/>
                  </a:lnTo>
                  <a:lnTo>
                    <a:pt x="696" y="150"/>
                  </a:lnTo>
                  <a:lnTo>
                    <a:pt x="709" y="167"/>
                  </a:lnTo>
                  <a:lnTo>
                    <a:pt x="719" y="185"/>
                  </a:lnTo>
                  <a:lnTo>
                    <a:pt x="732" y="222"/>
                  </a:lnTo>
                  <a:lnTo>
                    <a:pt x="736" y="262"/>
                  </a:lnTo>
                  <a:lnTo>
                    <a:pt x="734" y="303"/>
                  </a:lnTo>
                  <a:lnTo>
                    <a:pt x="725" y="340"/>
                  </a:lnTo>
                  <a:lnTo>
                    <a:pt x="713" y="362"/>
                  </a:lnTo>
                  <a:lnTo>
                    <a:pt x="695" y="389"/>
                  </a:lnTo>
                  <a:lnTo>
                    <a:pt x="671" y="418"/>
                  </a:lnTo>
                  <a:lnTo>
                    <a:pt x="644" y="448"/>
                  </a:lnTo>
                  <a:lnTo>
                    <a:pt x="618" y="477"/>
                  </a:lnTo>
                  <a:lnTo>
                    <a:pt x="592" y="500"/>
                  </a:lnTo>
                  <a:lnTo>
                    <a:pt x="570" y="519"/>
                  </a:lnTo>
                  <a:lnTo>
                    <a:pt x="554" y="527"/>
                  </a:lnTo>
                  <a:lnTo>
                    <a:pt x="392" y="53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6"/>
            <p:cNvSpPr>
              <a:spLocks/>
            </p:cNvSpPr>
            <p:nvPr/>
          </p:nvSpPr>
          <p:spPr bwMode="auto">
            <a:xfrm>
              <a:off x="4676" y="3000"/>
              <a:ext cx="60" cy="49"/>
            </a:xfrm>
            <a:custGeom>
              <a:avLst/>
              <a:gdLst>
                <a:gd name="T0" fmla="*/ 1 w 120"/>
                <a:gd name="T1" fmla="*/ 1 h 99"/>
                <a:gd name="T2" fmla="*/ 2 w 120"/>
                <a:gd name="T3" fmla="*/ 1 h 99"/>
                <a:gd name="T4" fmla="*/ 2 w 120"/>
                <a:gd name="T5" fmla="*/ 1 h 99"/>
                <a:gd name="T6" fmla="*/ 2 w 120"/>
                <a:gd name="T7" fmla="*/ 1 h 99"/>
                <a:gd name="T8" fmla="*/ 2 w 120"/>
                <a:gd name="T9" fmla="*/ 1 h 99"/>
                <a:gd name="T10" fmla="*/ 2 w 120"/>
                <a:gd name="T11" fmla="*/ 1 h 99"/>
                <a:gd name="T12" fmla="*/ 2 w 120"/>
                <a:gd name="T13" fmla="*/ 1 h 99"/>
                <a:gd name="T14" fmla="*/ 2 w 120"/>
                <a:gd name="T15" fmla="*/ 0 h 99"/>
                <a:gd name="T16" fmla="*/ 2 w 120"/>
                <a:gd name="T17" fmla="*/ 0 h 99"/>
                <a:gd name="T18" fmla="*/ 2 w 120"/>
                <a:gd name="T19" fmla="*/ 0 h 99"/>
                <a:gd name="T20" fmla="*/ 2 w 120"/>
                <a:gd name="T21" fmla="*/ 0 h 99"/>
                <a:gd name="T22" fmla="*/ 2 w 120"/>
                <a:gd name="T23" fmla="*/ 0 h 99"/>
                <a:gd name="T24" fmla="*/ 2 w 120"/>
                <a:gd name="T25" fmla="*/ 0 h 99"/>
                <a:gd name="T26" fmla="*/ 2 w 120"/>
                <a:gd name="T27" fmla="*/ 0 h 99"/>
                <a:gd name="T28" fmla="*/ 2 w 120"/>
                <a:gd name="T29" fmla="*/ 0 h 99"/>
                <a:gd name="T30" fmla="*/ 2 w 120"/>
                <a:gd name="T31" fmla="*/ 0 h 99"/>
                <a:gd name="T32" fmla="*/ 1 w 120"/>
                <a:gd name="T33" fmla="*/ 0 h 99"/>
                <a:gd name="T34" fmla="*/ 1 w 120"/>
                <a:gd name="T35" fmla="*/ 0 h 99"/>
                <a:gd name="T36" fmla="*/ 1 w 120"/>
                <a:gd name="T37" fmla="*/ 0 h 99"/>
                <a:gd name="T38" fmla="*/ 1 w 120"/>
                <a:gd name="T39" fmla="*/ 0 h 99"/>
                <a:gd name="T40" fmla="*/ 1 w 120"/>
                <a:gd name="T41" fmla="*/ 0 h 99"/>
                <a:gd name="T42" fmla="*/ 1 w 120"/>
                <a:gd name="T43" fmla="*/ 0 h 99"/>
                <a:gd name="T44" fmla="*/ 1 w 120"/>
                <a:gd name="T45" fmla="*/ 0 h 99"/>
                <a:gd name="T46" fmla="*/ 1 w 120"/>
                <a:gd name="T47" fmla="*/ 0 h 99"/>
                <a:gd name="T48" fmla="*/ 0 w 120"/>
                <a:gd name="T49" fmla="*/ 0 h 99"/>
                <a:gd name="T50" fmla="*/ 1 w 120"/>
                <a:gd name="T51" fmla="*/ 0 h 99"/>
                <a:gd name="T52" fmla="*/ 1 w 120"/>
                <a:gd name="T53" fmla="*/ 1 h 99"/>
                <a:gd name="T54" fmla="*/ 1 w 120"/>
                <a:gd name="T55" fmla="*/ 1 h 99"/>
                <a:gd name="T56" fmla="*/ 1 w 120"/>
                <a:gd name="T57" fmla="*/ 1 h 99"/>
                <a:gd name="T58" fmla="*/ 1 w 120"/>
                <a:gd name="T59" fmla="*/ 1 h 99"/>
                <a:gd name="T60" fmla="*/ 1 w 120"/>
                <a:gd name="T61" fmla="*/ 1 h 99"/>
                <a:gd name="T62" fmla="*/ 1 w 120"/>
                <a:gd name="T63" fmla="*/ 1 h 99"/>
                <a:gd name="T64" fmla="*/ 1 w 120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0" h="99">
                  <a:moveTo>
                    <a:pt x="60" y="99"/>
                  </a:moveTo>
                  <a:lnTo>
                    <a:pt x="73" y="98"/>
                  </a:lnTo>
                  <a:lnTo>
                    <a:pt x="83" y="95"/>
                  </a:lnTo>
                  <a:lnTo>
                    <a:pt x="93" y="91"/>
                  </a:lnTo>
                  <a:lnTo>
                    <a:pt x="103" y="84"/>
                  </a:lnTo>
                  <a:lnTo>
                    <a:pt x="109" y="77"/>
                  </a:lnTo>
                  <a:lnTo>
                    <a:pt x="115" y="69"/>
                  </a:lnTo>
                  <a:lnTo>
                    <a:pt x="119" y="60"/>
                  </a:lnTo>
                  <a:lnTo>
                    <a:pt x="120" y="49"/>
                  </a:lnTo>
                  <a:lnTo>
                    <a:pt x="119" y="39"/>
                  </a:lnTo>
                  <a:lnTo>
                    <a:pt x="115" y="30"/>
                  </a:lnTo>
                  <a:lnTo>
                    <a:pt x="109" y="22"/>
                  </a:lnTo>
                  <a:lnTo>
                    <a:pt x="103" y="14"/>
                  </a:lnTo>
                  <a:lnTo>
                    <a:pt x="93" y="8"/>
                  </a:lnTo>
                  <a:lnTo>
                    <a:pt x="83" y="3"/>
                  </a:lnTo>
                  <a:lnTo>
                    <a:pt x="73" y="1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7" y="3"/>
                  </a:lnTo>
                  <a:lnTo>
                    <a:pt x="27" y="8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7" y="84"/>
                  </a:lnTo>
                  <a:lnTo>
                    <a:pt x="27" y="91"/>
                  </a:lnTo>
                  <a:lnTo>
                    <a:pt x="37" y="95"/>
                  </a:lnTo>
                  <a:lnTo>
                    <a:pt x="47" y="98"/>
                  </a:lnTo>
                  <a:lnTo>
                    <a:pt x="60" y="9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7"/>
            <p:cNvSpPr>
              <a:spLocks/>
            </p:cNvSpPr>
            <p:nvPr/>
          </p:nvSpPr>
          <p:spPr bwMode="auto">
            <a:xfrm>
              <a:off x="4449" y="2641"/>
              <a:ext cx="180" cy="195"/>
            </a:xfrm>
            <a:custGeom>
              <a:avLst/>
              <a:gdLst>
                <a:gd name="T0" fmla="*/ 1 w 360"/>
                <a:gd name="T1" fmla="*/ 1 h 392"/>
                <a:gd name="T2" fmla="*/ 1 w 360"/>
                <a:gd name="T3" fmla="*/ 1 h 392"/>
                <a:gd name="T4" fmla="*/ 2 w 360"/>
                <a:gd name="T5" fmla="*/ 1 h 392"/>
                <a:gd name="T6" fmla="*/ 2 w 360"/>
                <a:gd name="T7" fmla="*/ 1 h 392"/>
                <a:gd name="T8" fmla="*/ 2 w 360"/>
                <a:gd name="T9" fmla="*/ 1 h 392"/>
                <a:gd name="T10" fmla="*/ 2 w 360"/>
                <a:gd name="T11" fmla="*/ 1 h 392"/>
                <a:gd name="T12" fmla="*/ 2 w 360"/>
                <a:gd name="T13" fmla="*/ 1 h 392"/>
                <a:gd name="T14" fmla="*/ 3 w 360"/>
                <a:gd name="T15" fmla="*/ 1 h 392"/>
                <a:gd name="T16" fmla="*/ 3 w 360"/>
                <a:gd name="T17" fmla="*/ 1 h 392"/>
                <a:gd name="T18" fmla="*/ 3 w 360"/>
                <a:gd name="T19" fmla="*/ 2 h 392"/>
                <a:gd name="T20" fmla="*/ 3 w 360"/>
                <a:gd name="T21" fmla="*/ 2 h 392"/>
                <a:gd name="T22" fmla="*/ 3 w 360"/>
                <a:gd name="T23" fmla="*/ 3 h 392"/>
                <a:gd name="T24" fmla="*/ 3 w 360"/>
                <a:gd name="T25" fmla="*/ 3 h 392"/>
                <a:gd name="T26" fmla="*/ 4 w 360"/>
                <a:gd name="T27" fmla="*/ 4 h 392"/>
                <a:gd name="T28" fmla="*/ 4 w 360"/>
                <a:gd name="T29" fmla="*/ 4 h 392"/>
                <a:gd name="T30" fmla="*/ 4 w 360"/>
                <a:gd name="T31" fmla="*/ 4 h 392"/>
                <a:gd name="T32" fmla="*/ 4 w 360"/>
                <a:gd name="T33" fmla="*/ 5 h 392"/>
                <a:gd name="T34" fmla="*/ 4 w 360"/>
                <a:gd name="T35" fmla="*/ 5 h 392"/>
                <a:gd name="T36" fmla="*/ 5 w 360"/>
                <a:gd name="T37" fmla="*/ 5 h 392"/>
                <a:gd name="T38" fmla="*/ 5 w 360"/>
                <a:gd name="T39" fmla="*/ 6 h 392"/>
                <a:gd name="T40" fmla="*/ 5 w 360"/>
                <a:gd name="T41" fmla="*/ 5 h 392"/>
                <a:gd name="T42" fmla="*/ 6 w 360"/>
                <a:gd name="T43" fmla="*/ 4 h 392"/>
                <a:gd name="T44" fmla="*/ 5 w 360"/>
                <a:gd name="T45" fmla="*/ 4 h 392"/>
                <a:gd name="T46" fmla="*/ 5 w 360"/>
                <a:gd name="T47" fmla="*/ 3 h 392"/>
                <a:gd name="T48" fmla="*/ 5 w 360"/>
                <a:gd name="T49" fmla="*/ 2 h 392"/>
                <a:gd name="T50" fmla="*/ 4 w 360"/>
                <a:gd name="T51" fmla="*/ 1 h 392"/>
                <a:gd name="T52" fmla="*/ 4 w 360"/>
                <a:gd name="T53" fmla="*/ 1 h 392"/>
                <a:gd name="T54" fmla="*/ 4 w 360"/>
                <a:gd name="T55" fmla="*/ 0 h 392"/>
                <a:gd name="T56" fmla="*/ 4 w 360"/>
                <a:gd name="T57" fmla="*/ 0 h 392"/>
                <a:gd name="T58" fmla="*/ 3 w 360"/>
                <a:gd name="T59" fmla="*/ 0 h 392"/>
                <a:gd name="T60" fmla="*/ 3 w 360"/>
                <a:gd name="T61" fmla="*/ 0 h 392"/>
                <a:gd name="T62" fmla="*/ 3 w 360"/>
                <a:gd name="T63" fmla="*/ 0 h 392"/>
                <a:gd name="T64" fmla="*/ 3 w 360"/>
                <a:gd name="T65" fmla="*/ 0 h 392"/>
                <a:gd name="T66" fmla="*/ 2 w 360"/>
                <a:gd name="T67" fmla="*/ 0 h 392"/>
                <a:gd name="T68" fmla="*/ 2 w 360"/>
                <a:gd name="T69" fmla="*/ 0 h 392"/>
                <a:gd name="T70" fmla="*/ 2 w 360"/>
                <a:gd name="T71" fmla="*/ 0 h 392"/>
                <a:gd name="T72" fmla="*/ 2 w 360"/>
                <a:gd name="T73" fmla="*/ 0 h 392"/>
                <a:gd name="T74" fmla="*/ 2 w 360"/>
                <a:gd name="T75" fmla="*/ 0 h 392"/>
                <a:gd name="T76" fmla="*/ 2 w 360"/>
                <a:gd name="T77" fmla="*/ 0 h 392"/>
                <a:gd name="T78" fmla="*/ 1 w 360"/>
                <a:gd name="T79" fmla="*/ 0 h 392"/>
                <a:gd name="T80" fmla="*/ 1 w 360"/>
                <a:gd name="T81" fmla="*/ 0 h 392"/>
                <a:gd name="T82" fmla="*/ 1 w 360"/>
                <a:gd name="T83" fmla="*/ 0 h 392"/>
                <a:gd name="T84" fmla="*/ 1 w 360"/>
                <a:gd name="T85" fmla="*/ 0 h 392"/>
                <a:gd name="T86" fmla="*/ 1 w 360"/>
                <a:gd name="T87" fmla="*/ 0 h 392"/>
                <a:gd name="T88" fmla="*/ 1 w 360"/>
                <a:gd name="T89" fmla="*/ 0 h 392"/>
                <a:gd name="T90" fmla="*/ 0 w 360"/>
                <a:gd name="T91" fmla="*/ 0 h 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60" h="392">
                  <a:moveTo>
                    <a:pt x="40" y="74"/>
                  </a:moveTo>
                  <a:lnTo>
                    <a:pt x="42" y="74"/>
                  </a:lnTo>
                  <a:lnTo>
                    <a:pt x="45" y="75"/>
                  </a:lnTo>
                  <a:lnTo>
                    <a:pt x="51" y="75"/>
                  </a:lnTo>
                  <a:lnTo>
                    <a:pt x="58" y="76"/>
                  </a:lnTo>
                  <a:lnTo>
                    <a:pt x="65" y="77"/>
                  </a:lnTo>
                  <a:lnTo>
                    <a:pt x="73" y="78"/>
                  </a:lnTo>
                  <a:lnTo>
                    <a:pt x="81" y="80"/>
                  </a:lnTo>
                  <a:lnTo>
                    <a:pt x="88" y="81"/>
                  </a:lnTo>
                  <a:lnTo>
                    <a:pt x="95" y="83"/>
                  </a:lnTo>
                  <a:lnTo>
                    <a:pt x="103" y="88"/>
                  </a:lnTo>
                  <a:lnTo>
                    <a:pt x="111" y="92"/>
                  </a:lnTo>
                  <a:lnTo>
                    <a:pt x="119" y="98"/>
                  </a:lnTo>
                  <a:lnTo>
                    <a:pt x="127" y="105"/>
                  </a:lnTo>
                  <a:lnTo>
                    <a:pt x="134" y="111"/>
                  </a:lnTo>
                  <a:lnTo>
                    <a:pt x="138" y="116"/>
                  </a:lnTo>
                  <a:lnTo>
                    <a:pt x="142" y="121"/>
                  </a:lnTo>
                  <a:lnTo>
                    <a:pt x="145" y="127"/>
                  </a:lnTo>
                  <a:lnTo>
                    <a:pt x="150" y="137"/>
                  </a:lnTo>
                  <a:lnTo>
                    <a:pt x="157" y="151"/>
                  </a:lnTo>
                  <a:lnTo>
                    <a:pt x="164" y="166"/>
                  </a:lnTo>
                  <a:lnTo>
                    <a:pt x="171" y="182"/>
                  </a:lnTo>
                  <a:lnTo>
                    <a:pt x="178" y="198"/>
                  </a:lnTo>
                  <a:lnTo>
                    <a:pt x="182" y="213"/>
                  </a:lnTo>
                  <a:lnTo>
                    <a:pt x="186" y="226"/>
                  </a:lnTo>
                  <a:lnTo>
                    <a:pt x="188" y="239"/>
                  </a:lnTo>
                  <a:lnTo>
                    <a:pt x="193" y="252"/>
                  </a:lnTo>
                  <a:lnTo>
                    <a:pt x="197" y="266"/>
                  </a:lnTo>
                  <a:lnTo>
                    <a:pt x="203" y="281"/>
                  </a:lnTo>
                  <a:lnTo>
                    <a:pt x="209" y="296"/>
                  </a:lnTo>
                  <a:lnTo>
                    <a:pt x="214" y="309"/>
                  </a:lnTo>
                  <a:lnTo>
                    <a:pt x="220" y="320"/>
                  </a:lnTo>
                  <a:lnTo>
                    <a:pt x="225" y="328"/>
                  </a:lnTo>
                  <a:lnTo>
                    <a:pt x="231" y="336"/>
                  </a:lnTo>
                  <a:lnTo>
                    <a:pt x="241" y="346"/>
                  </a:lnTo>
                  <a:lnTo>
                    <a:pt x="254" y="356"/>
                  </a:lnTo>
                  <a:lnTo>
                    <a:pt x="266" y="366"/>
                  </a:lnTo>
                  <a:lnTo>
                    <a:pt x="279" y="377"/>
                  </a:lnTo>
                  <a:lnTo>
                    <a:pt x="290" y="385"/>
                  </a:lnTo>
                  <a:lnTo>
                    <a:pt x="298" y="389"/>
                  </a:lnTo>
                  <a:lnTo>
                    <a:pt x="301" y="392"/>
                  </a:lnTo>
                  <a:lnTo>
                    <a:pt x="316" y="346"/>
                  </a:lnTo>
                  <a:lnTo>
                    <a:pt x="360" y="317"/>
                  </a:lnTo>
                  <a:lnTo>
                    <a:pt x="326" y="283"/>
                  </a:lnTo>
                  <a:lnTo>
                    <a:pt x="324" y="277"/>
                  </a:lnTo>
                  <a:lnTo>
                    <a:pt x="316" y="258"/>
                  </a:lnTo>
                  <a:lnTo>
                    <a:pt x="305" y="230"/>
                  </a:lnTo>
                  <a:lnTo>
                    <a:pt x="294" y="199"/>
                  </a:lnTo>
                  <a:lnTo>
                    <a:pt x="280" y="166"/>
                  </a:lnTo>
                  <a:lnTo>
                    <a:pt x="267" y="136"/>
                  </a:lnTo>
                  <a:lnTo>
                    <a:pt x="257" y="111"/>
                  </a:lnTo>
                  <a:lnTo>
                    <a:pt x="250" y="96"/>
                  </a:lnTo>
                  <a:lnTo>
                    <a:pt x="244" y="87"/>
                  </a:lnTo>
                  <a:lnTo>
                    <a:pt x="237" y="77"/>
                  </a:lnTo>
                  <a:lnTo>
                    <a:pt x="228" y="68"/>
                  </a:lnTo>
                  <a:lnTo>
                    <a:pt x="219" y="59"/>
                  </a:lnTo>
                  <a:lnTo>
                    <a:pt x="211" y="51"/>
                  </a:lnTo>
                  <a:lnTo>
                    <a:pt x="202" y="44"/>
                  </a:lnTo>
                  <a:lnTo>
                    <a:pt x="195" y="38"/>
                  </a:lnTo>
                  <a:lnTo>
                    <a:pt x="190" y="35"/>
                  </a:lnTo>
                  <a:lnTo>
                    <a:pt x="181" y="28"/>
                  </a:lnTo>
                  <a:lnTo>
                    <a:pt x="173" y="22"/>
                  </a:lnTo>
                  <a:lnTo>
                    <a:pt x="164" y="17"/>
                  </a:lnTo>
                  <a:lnTo>
                    <a:pt x="154" y="13"/>
                  </a:lnTo>
                  <a:lnTo>
                    <a:pt x="146" y="9"/>
                  </a:lnTo>
                  <a:lnTo>
                    <a:pt x="138" y="6"/>
                  </a:lnTo>
                  <a:lnTo>
                    <a:pt x="131" y="4"/>
                  </a:lnTo>
                  <a:lnTo>
                    <a:pt x="126" y="2"/>
                  </a:lnTo>
                  <a:lnTo>
                    <a:pt x="120" y="1"/>
                  </a:lnTo>
                  <a:lnTo>
                    <a:pt x="115" y="1"/>
                  </a:lnTo>
                  <a:lnTo>
                    <a:pt x="110" y="0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8" y="2"/>
                  </a:lnTo>
                  <a:lnTo>
                    <a:pt x="62" y="2"/>
                  </a:lnTo>
                  <a:lnTo>
                    <a:pt x="57" y="4"/>
                  </a:lnTo>
                  <a:lnTo>
                    <a:pt x="52" y="5"/>
                  </a:lnTo>
                  <a:lnTo>
                    <a:pt x="47" y="6"/>
                  </a:lnTo>
                  <a:lnTo>
                    <a:pt x="43" y="6"/>
                  </a:lnTo>
                  <a:lnTo>
                    <a:pt x="36" y="7"/>
                  </a:lnTo>
                  <a:lnTo>
                    <a:pt x="29" y="9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5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40" y="7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8"/>
            <p:cNvSpPr>
              <a:spLocks/>
            </p:cNvSpPr>
            <p:nvPr/>
          </p:nvSpPr>
          <p:spPr bwMode="auto">
            <a:xfrm>
              <a:off x="4275" y="2699"/>
              <a:ext cx="172" cy="197"/>
            </a:xfrm>
            <a:custGeom>
              <a:avLst/>
              <a:gdLst>
                <a:gd name="T0" fmla="*/ 1 w 346"/>
                <a:gd name="T1" fmla="*/ 0 h 393"/>
                <a:gd name="T2" fmla="*/ 1 w 346"/>
                <a:gd name="T3" fmla="*/ 1 h 393"/>
                <a:gd name="T4" fmla="*/ 1 w 346"/>
                <a:gd name="T5" fmla="*/ 1 h 393"/>
                <a:gd name="T6" fmla="*/ 1 w 346"/>
                <a:gd name="T7" fmla="*/ 1 h 393"/>
                <a:gd name="T8" fmla="*/ 1 w 346"/>
                <a:gd name="T9" fmla="*/ 1 h 393"/>
                <a:gd name="T10" fmla="*/ 0 w 346"/>
                <a:gd name="T11" fmla="*/ 1 h 393"/>
                <a:gd name="T12" fmla="*/ 0 w 346"/>
                <a:gd name="T13" fmla="*/ 1 h 393"/>
                <a:gd name="T14" fmla="*/ 0 w 346"/>
                <a:gd name="T15" fmla="*/ 2 h 393"/>
                <a:gd name="T16" fmla="*/ 0 w 346"/>
                <a:gd name="T17" fmla="*/ 2 h 393"/>
                <a:gd name="T18" fmla="*/ 0 w 346"/>
                <a:gd name="T19" fmla="*/ 2 h 393"/>
                <a:gd name="T20" fmla="*/ 0 w 346"/>
                <a:gd name="T21" fmla="*/ 3 h 393"/>
                <a:gd name="T22" fmla="*/ 0 w 346"/>
                <a:gd name="T23" fmla="*/ 4 h 393"/>
                <a:gd name="T24" fmla="*/ 0 w 346"/>
                <a:gd name="T25" fmla="*/ 4 h 393"/>
                <a:gd name="T26" fmla="*/ 0 w 346"/>
                <a:gd name="T27" fmla="*/ 4 h 393"/>
                <a:gd name="T28" fmla="*/ 0 w 346"/>
                <a:gd name="T29" fmla="*/ 5 h 393"/>
                <a:gd name="T30" fmla="*/ 0 w 346"/>
                <a:gd name="T31" fmla="*/ 5 h 393"/>
                <a:gd name="T32" fmla="*/ 1 w 346"/>
                <a:gd name="T33" fmla="*/ 5 h 393"/>
                <a:gd name="T34" fmla="*/ 1 w 346"/>
                <a:gd name="T35" fmla="*/ 5 h 393"/>
                <a:gd name="T36" fmla="*/ 1 w 346"/>
                <a:gd name="T37" fmla="*/ 5 h 393"/>
                <a:gd name="T38" fmla="*/ 2 w 346"/>
                <a:gd name="T39" fmla="*/ 6 h 393"/>
                <a:gd name="T40" fmla="*/ 2 w 346"/>
                <a:gd name="T41" fmla="*/ 6 h 393"/>
                <a:gd name="T42" fmla="*/ 2 w 346"/>
                <a:gd name="T43" fmla="*/ 6 h 393"/>
                <a:gd name="T44" fmla="*/ 3 w 346"/>
                <a:gd name="T45" fmla="*/ 6 h 393"/>
                <a:gd name="T46" fmla="*/ 3 w 346"/>
                <a:gd name="T47" fmla="*/ 6 h 393"/>
                <a:gd name="T48" fmla="*/ 3 w 346"/>
                <a:gd name="T49" fmla="*/ 6 h 393"/>
                <a:gd name="T50" fmla="*/ 4 w 346"/>
                <a:gd name="T51" fmla="*/ 7 h 393"/>
                <a:gd name="T52" fmla="*/ 4 w 346"/>
                <a:gd name="T53" fmla="*/ 7 h 393"/>
                <a:gd name="T54" fmla="*/ 4 w 346"/>
                <a:gd name="T55" fmla="*/ 7 h 393"/>
                <a:gd name="T56" fmla="*/ 4 w 346"/>
                <a:gd name="T57" fmla="*/ 7 h 393"/>
                <a:gd name="T58" fmla="*/ 5 w 346"/>
                <a:gd name="T59" fmla="*/ 6 h 393"/>
                <a:gd name="T60" fmla="*/ 5 w 346"/>
                <a:gd name="T61" fmla="*/ 6 h 393"/>
                <a:gd name="T62" fmla="*/ 5 w 346"/>
                <a:gd name="T63" fmla="*/ 6 h 393"/>
                <a:gd name="T64" fmla="*/ 5 w 346"/>
                <a:gd name="T65" fmla="*/ 6 h 393"/>
                <a:gd name="T66" fmla="*/ 4 w 346"/>
                <a:gd name="T67" fmla="*/ 6 h 393"/>
                <a:gd name="T68" fmla="*/ 4 w 346"/>
                <a:gd name="T69" fmla="*/ 5 h 393"/>
                <a:gd name="T70" fmla="*/ 4 w 346"/>
                <a:gd name="T71" fmla="*/ 5 h 393"/>
                <a:gd name="T72" fmla="*/ 4 w 346"/>
                <a:gd name="T73" fmla="*/ 5 h 393"/>
                <a:gd name="T74" fmla="*/ 3 w 346"/>
                <a:gd name="T75" fmla="*/ 5 h 393"/>
                <a:gd name="T76" fmla="*/ 3 w 346"/>
                <a:gd name="T77" fmla="*/ 5 h 393"/>
                <a:gd name="T78" fmla="*/ 3 w 346"/>
                <a:gd name="T79" fmla="*/ 4 h 393"/>
                <a:gd name="T80" fmla="*/ 2 w 346"/>
                <a:gd name="T81" fmla="*/ 4 h 393"/>
                <a:gd name="T82" fmla="*/ 2 w 346"/>
                <a:gd name="T83" fmla="*/ 4 h 393"/>
                <a:gd name="T84" fmla="*/ 2 w 346"/>
                <a:gd name="T85" fmla="*/ 4 h 393"/>
                <a:gd name="T86" fmla="*/ 2 w 346"/>
                <a:gd name="T87" fmla="*/ 4 h 393"/>
                <a:gd name="T88" fmla="*/ 1 w 346"/>
                <a:gd name="T89" fmla="*/ 4 h 393"/>
                <a:gd name="T90" fmla="*/ 1 w 346"/>
                <a:gd name="T91" fmla="*/ 4 h 393"/>
                <a:gd name="T92" fmla="*/ 1 w 346"/>
                <a:gd name="T93" fmla="*/ 3 h 393"/>
                <a:gd name="T94" fmla="*/ 1 w 346"/>
                <a:gd name="T95" fmla="*/ 3 h 393"/>
                <a:gd name="T96" fmla="*/ 1 w 346"/>
                <a:gd name="T97" fmla="*/ 3 h 393"/>
                <a:gd name="T98" fmla="*/ 1 w 346"/>
                <a:gd name="T99" fmla="*/ 3 h 393"/>
                <a:gd name="T100" fmla="*/ 1 w 346"/>
                <a:gd name="T101" fmla="*/ 3 h 393"/>
                <a:gd name="T102" fmla="*/ 1 w 346"/>
                <a:gd name="T103" fmla="*/ 3 h 393"/>
                <a:gd name="T104" fmla="*/ 1 w 346"/>
                <a:gd name="T105" fmla="*/ 3 h 393"/>
                <a:gd name="T106" fmla="*/ 1 w 346"/>
                <a:gd name="T107" fmla="*/ 2 h 393"/>
                <a:gd name="T108" fmla="*/ 2 w 346"/>
                <a:gd name="T109" fmla="*/ 1 h 393"/>
                <a:gd name="T110" fmla="*/ 1 w 346"/>
                <a:gd name="T111" fmla="*/ 0 h 3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6" h="393">
                  <a:moveTo>
                    <a:pt x="126" y="0"/>
                  </a:moveTo>
                  <a:lnTo>
                    <a:pt x="122" y="2"/>
                  </a:lnTo>
                  <a:lnTo>
                    <a:pt x="111" y="9"/>
                  </a:lnTo>
                  <a:lnTo>
                    <a:pt x="96" y="19"/>
                  </a:lnTo>
                  <a:lnTo>
                    <a:pt x="77" y="32"/>
                  </a:lnTo>
                  <a:lnTo>
                    <a:pt x="59" y="47"/>
                  </a:lnTo>
                  <a:lnTo>
                    <a:pt x="40" y="63"/>
                  </a:lnTo>
                  <a:lnTo>
                    <a:pt x="25" y="78"/>
                  </a:lnTo>
                  <a:lnTo>
                    <a:pt x="15" y="93"/>
                  </a:lnTo>
                  <a:lnTo>
                    <a:pt x="5" y="121"/>
                  </a:lnTo>
                  <a:lnTo>
                    <a:pt x="0" y="156"/>
                  </a:lnTo>
                  <a:lnTo>
                    <a:pt x="2" y="194"/>
                  </a:lnTo>
                  <a:lnTo>
                    <a:pt x="14" y="232"/>
                  </a:lnTo>
                  <a:lnTo>
                    <a:pt x="23" y="247"/>
                  </a:lnTo>
                  <a:lnTo>
                    <a:pt x="36" y="261"/>
                  </a:lnTo>
                  <a:lnTo>
                    <a:pt x="52" y="276"/>
                  </a:lnTo>
                  <a:lnTo>
                    <a:pt x="71" y="290"/>
                  </a:lnTo>
                  <a:lnTo>
                    <a:pt x="92" y="304"/>
                  </a:lnTo>
                  <a:lnTo>
                    <a:pt x="114" y="317"/>
                  </a:lnTo>
                  <a:lnTo>
                    <a:pt x="137" y="330"/>
                  </a:lnTo>
                  <a:lnTo>
                    <a:pt x="160" y="342"/>
                  </a:lnTo>
                  <a:lnTo>
                    <a:pt x="183" y="353"/>
                  </a:lnTo>
                  <a:lnTo>
                    <a:pt x="204" y="362"/>
                  </a:lnTo>
                  <a:lnTo>
                    <a:pt x="225" y="372"/>
                  </a:lnTo>
                  <a:lnTo>
                    <a:pt x="242" y="380"/>
                  </a:lnTo>
                  <a:lnTo>
                    <a:pt x="257" y="385"/>
                  </a:lnTo>
                  <a:lnTo>
                    <a:pt x="268" y="390"/>
                  </a:lnTo>
                  <a:lnTo>
                    <a:pt x="275" y="392"/>
                  </a:lnTo>
                  <a:lnTo>
                    <a:pt x="278" y="393"/>
                  </a:lnTo>
                  <a:lnTo>
                    <a:pt x="346" y="342"/>
                  </a:lnTo>
                  <a:lnTo>
                    <a:pt x="343" y="340"/>
                  </a:lnTo>
                  <a:lnTo>
                    <a:pt x="338" y="337"/>
                  </a:lnTo>
                  <a:lnTo>
                    <a:pt x="327" y="331"/>
                  </a:lnTo>
                  <a:lnTo>
                    <a:pt x="315" y="323"/>
                  </a:lnTo>
                  <a:lnTo>
                    <a:pt x="300" y="315"/>
                  </a:lnTo>
                  <a:lnTo>
                    <a:pt x="282" y="305"/>
                  </a:lnTo>
                  <a:lnTo>
                    <a:pt x="264" y="293"/>
                  </a:lnTo>
                  <a:lnTo>
                    <a:pt x="244" y="282"/>
                  </a:lnTo>
                  <a:lnTo>
                    <a:pt x="224" y="269"/>
                  </a:lnTo>
                  <a:lnTo>
                    <a:pt x="204" y="256"/>
                  </a:lnTo>
                  <a:lnTo>
                    <a:pt x="184" y="245"/>
                  </a:lnTo>
                  <a:lnTo>
                    <a:pt x="167" y="232"/>
                  </a:lnTo>
                  <a:lnTo>
                    <a:pt x="151" y="222"/>
                  </a:lnTo>
                  <a:lnTo>
                    <a:pt x="136" y="211"/>
                  </a:lnTo>
                  <a:lnTo>
                    <a:pt x="124" y="202"/>
                  </a:lnTo>
                  <a:lnTo>
                    <a:pt x="116" y="195"/>
                  </a:lnTo>
                  <a:lnTo>
                    <a:pt x="106" y="183"/>
                  </a:lnTo>
                  <a:lnTo>
                    <a:pt x="99" y="170"/>
                  </a:lnTo>
                  <a:lnTo>
                    <a:pt x="96" y="159"/>
                  </a:lnTo>
                  <a:lnTo>
                    <a:pt x="96" y="148"/>
                  </a:lnTo>
                  <a:lnTo>
                    <a:pt x="97" y="140"/>
                  </a:lnTo>
                  <a:lnTo>
                    <a:pt x="99" y="133"/>
                  </a:lnTo>
                  <a:lnTo>
                    <a:pt x="100" y="129"/>
                  </a:lnTo>
                  <a:lnTo>
                    <a:pt x="101" y="127"/>
                  </a:lnTo>
                  <a:lnTo>
                    <a:pt x="157" y="5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39"/>
            <p:cNvSpPr>
              <a:spLocks/>
            </p:cNvSpPr>
            <p:nvPr/>
          </p:nvSpPr>
          <p:spPr bwMode="auto">
            <a:xfrm>
              <a:off x="4410" y="2646"/>
              <a:ext cx="212" cy="276"/>
            </a:xfrm>
            <a:custGeom>
              <a:avLst/>
              <a:gdLst>
                <a:gd name="T0" fmla="*/ 4 w 423"/>
                <a:gd name="T1" fmla="*/ 9 h 552"/>
                <a:gd name="T2" fmla="*/ 5 w 423"/>
                <a:gd name="T3" fmla="*/ 8 h 552"/>
                <a:gd name="T4" fmla="*/ 6 w 423"/>
                <a:gd name="T5" fmla="*/ 8 h 552"/>
                <a:gd name="T6" fmla="*/ 6 w 423"/>
                <a:gd name="T7" fmla="*/ 7 h 552"/>
                <a:gd name="T8" fmla="*/ 7 w 423"/>
                <a:gd name="T9" fmla="*/ 6 h 552"/>
                <a:gd name="T10" fmla="*/ 7 w 423"/>
                <a:gd name="T11" fmla="*/ 6 h 552"/>
                <a:gd name="T12" fmla="*/ 7 w 423"/>
                <a:gd name="T13" fmla="*/ 5 h 552"/>
                <a:gd name="T14" fmla="*/ 7 w 423"/>
                <a:gd name="T15" fmla="*/ 6 h 552"/>
                <a:gd name="T16" fmla="*/ 6 w 423"/>
                <a:gd name="T17" fmla="*/ 5 h 552"/>
                <a:gd name="T18" fmla="*/ 5 w 423"/>
                <a:gd name="T19" fmla="*/ 4 h 552"/>
                <a:gd name="T20" fmla="*/ 5 w 423"/>
                <a:gd name="T21" fmla="*/ 3 h 552"/>
                <a:gd name="T22" fmla="*/ 4 w 423"/>
                <a:gd name="T23" fmla="*/ 1 h 552"/>
                <a:gd name="T24" fmla="*/ 3 w 423"/>
                <a:gd name="T25" fmla="*/ 1 h 552"/>
                <a:gd name="T26" fmla="*/ 3 w 423"/>
                <a:gd name="T27" fmla="*/ 1 h 552"/>
                <a:gd name="T28" fmla="*/ 2 w 423"/>
                <a:gd name="T29" fmla="*/ 1 h 552"/>
                <a:gd name="T30" fmla="*/ 3 w 423"/>
                <a:gd name="T31" fmla="*/ 1 h 552"/>
                <a:gd name="T32" fmla="*/ 4 w 423"/>
                <a:gd name="T33" fmla="*/ 1 h 552"/>
                <a:gd name="T34" fmla="*/ 5 w 423"/>
                <a:gd name="T35" fmla="*/ 3 h 552"/>
                <a:gd name="T36" fmla="*/ 6 w 423"/>
                <a:gd name="T37" fmla="*/ 4 h 552"/>
                <a:gd name="T38" fmla="*/ 6 w 423"/>
                <a:gd name="T39" fmla="*/ 5 h 552"/>
                <a:gd name="T40" fmla="*/ 7 w 423"/>
                <a:gd name="T41" fmla="*/ 5 h 552"/>
                <a:gd name="T42" fmla="*/ 6 w 423"/>
                <a:gd name="T43" fmla="*/ 4 h 552"/>
                <a:gd name="T44" fmla="*/ 6 w 423"/>
                <a:gd name="T45" fmla="*/ 2 h 552"/>
                <a:gd name="T46" fmla="*/ 4 w 423"/>
                <a:gd name="T47" fmla="*/ 1 h 552"/>
                <a:gd name="T48" fmla="*/ 3 w 423"/>
                <a:gd name="T49" fmla="*/ 0 h 552"/>
                <a:gd name="T50" fmla="*/ 2 w 423"/>
                <a:gd name="T51" fmla="*/ 1 h 552"/>
                <a:gd name="T52" fmla="*/ 1 w 423"/>
                <a:gd name="T53" fmla="*/ 1 h 552"/>
                <a:gd name="T54" fmla="*/ 1 w 423"/>
                <a:gd name="T55" fmla="*/ 1 h 552"/>
                <a:gd name="T56" fmla="*/ 1 w 423"/>
                <a:gd name="T57" fmla="*/ 1 h 552"/>
                <a:gd name="T58" fmla="*/ 1 w 423"/>
                <a:gd name="T59" fmla="*/ 1 h 552"/>
                <a:gd name="T60" fmla="*/ 1 w 423"/>
                <a:gd name="T61" fmla="*/ 2 h 552"/>
                <a:gd name="T62" fmla="*/ 1 w 423"/>
                <a:gd name="T63" fmla="*/ 2 h 552"/>
                <a:gd name="T64" fmla="*/ 1 w 423"/>
                <a:gd name="T65" fmla="*/ 1 h 552"/>
                <a:gd name="T66" fmla="*/ 1 w 423"/>
                <a:gd name="T67" fmla="*/ 1 h 552"/>
                <a:gd name="T68" fmla="*/ 2 w 423"/>
                <a:gd name="T69" fmla="*/ 1 h 552"/>
                <a:gd name="T70" fmla="*/ 2 w 423"/>
                <a:gd name="T71" fmla="*/ 2 h 552"/>
                <a:gd name="T72" fmla="*/ 2 w 423"/>
                <a:gd name="T73" fmla="*/ 2 h 552"/>
                <a:gd name="T74" fmla="*/ 1 w 423"/>
                <a:gd name="T75" fmla="*/ 2 h 552"/>
                <a:gd name="T76" fmla="*/ 1 w 423"/>
                <a:gd name="T77" fmla="*/ 2 h 552"/>
                <a:gd name="T78" fmla="*/ 1 w 423"/>
                <a:gd name="T79" fmla="*/ 1 h 552"/>
                <a:gd name="T80" fmla="*/ 1 w 423"/>
                <a:gd name="T81" fmla="*/ 2 h 552"/>
                <a:gd name="T82" fmla="*/ 1 w 423"/>
                <a:gd name="T83" fmla="*/ 2 h 552"/>
                <a:gd name="T84" fmla="*/ 2 w 423"/>
                <a:gd name="T85" fmla="*/ 2 h 552"/>
                <a:gd name="T86" fmla="*/ 3 w 423"/>
                <a:gd name="T87" fmla="*/ 2 h 552"/>
                <a:gd name="T88" fmla="*/ 3 w 423"/>
                <a:gd name="T89" fmla="*/ 1 h 552"/>
                <a:gd name="T90" fmla="*/ 3 w 423"/>
                <a:gd name="T91" fmla="*/ 2 h 552"/>
                <a:gd name="T92" fmla="*/ 4 w 423"/>
                <a:gd name="T93" fmla="*/ 2 h 552"/>
                <a:gd name="T94" fmla="*/ 5 w 423"/>
                <a:gd name="T95" fmla="*/ 4 h 552"/>
                <a:gd name="T96" fmla="*/ 5 w 423"/>
                <a:gd name="T97" fmla="*/ 5 h 552"/>
                <a:gd name="T98" fmla="*/ 6 w 423"/>
                <a:gd name="T99" fmla="*/ 6 h 552"/>
                <a:gd name="T100" fmla="*/ 6 w 423"/>
                <a:gd name="T101" fmla="*/ 6 h 552"/>
                <a:gd name="T102" fmla="*/ 6 w 423"/>
                <a:gd name="T103" fmla="*/ 7 h 552"/>
                <a:gd name="T104" fmla="*/ 5 w 423"/>
                <a:gd name="T105" fmla="*/ 8 h 552"/>
                <a:gd name="T106" fmla="*/ 4 w 423"/>
                <a:gd name="T107" fmla="*/ 8 h 552"/>
                <a:gd name="T108" fmla="*/ 3 w 423"/>
                <a:gd name="T109" fmla="*/ 9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3" h="552">
                  <a:moveTo>
                    <a:pt x="147" y="552"/>
                  </a:moveTo>
                  <a:lnTo>
                    <a:pt x="169" y="548"/>
                  </a:lnTo>
                  <a:lnTo>
                    <a:pt x="189" y="542"/>
                  </a:lnTo>
                  <a:lnTo>
                    <a:pt x="210" y="535"/>
                  </a:lnTo>
                  <a:lnTo>
                    <a:pt x="228" y="527"/>
                  </a:lnTo>
                  <a:lnTo>
                    <a:pt x="246" y="519"/>
                  </a:lnTo>
                  <a:lnTo>
                    <a:pt x="263" y="510"/>
                  </a:lnTo>
                  <a:lnTo>
                    <a:pt x="280" y="500"/>
                  </a:lnTo>
                  <a:lnTo>
                    <a:pt x="295" y="490"/>
                  </a:lnTo>
                  <a:lnTo>
                    <a:pt x="310" y="479"/>
                  </a:lnTo>
                  <a:lnTo>
                    <a:pt x="324" y="467"/>
                  </a:lnTo>
                  <a:lnTo>
                    <a:pt x="336" y="454"/>
                  </a:lnTo>
                  <a:lnTo>
                    <a:pt x="349" y="441"/>
                  </a:lnTo>
                  <a:lnTo>
                    <a:pt x="359" y="427"/>
                  </a:lnTo>
                  <a:lnTo>
                    <a:pt x="370" y="413"/>
                  </a:lnTo>
                  <a:lnTo>
                    <a:pt x="380" y="398"/>
                  </a:lnTo>
                  <a:lnTo>
                    <a:pt x="388" y="382"/>
                  </a:lnTo>
                  <a:lnTo>
                    <a:pt x="394" y="363"/>
                  </a:lnTo>
                  <a:lnTo>
                    <a:pt x="399" y="351"/>
                  </a:lnTo>
                  <a:lnTo>
                    <a:pt x="402" y="342"/>
                  </a:lnTo>
                  <a:lnTo>
                    <a:pt x="405" y="335"/>
                  </a:lnTo>
                  <a:lnTo>
                    <a:pt x="409" y="331"/>
                  </a:lnTo>
                  <a:lnTo>
                    <a:pt x="412" y="328"/>
                  </a:lnTo>
                  <a:lnTo>
                    <a:pt x="417" y="325"/>
                  </a:lnTo>
                  <a:lnTo>
                    <a:pt x="423" y="323"/>
                  </a:lnTo>
                  <a:lnTo>
                    <a:pt x="423" y="314"/>
                  </a:lnTo>
                  <a:lnTo>
                    <a:pt x="417" y="313"/>
                  </a:lnTo>
                  <a:lnTo>
                    <a:pt x="412" y="312"/>
                  </a:lnTo>
                  <a:lnTo>
                    <a:pt x="408" y="313"/>
                  </a:lnTo>
                  <a:lnTo>
                    <a:pt x="403" y="315"/>
                  </a:lnTo>
                  <a:lnTo>
                    <a:pt x="400" y="318"/>
                  </a:lnTo>
                  <a:lnTo>
                    <a:pt x="395" y="322"/>
                  </a:lnTo>
                  <a:lnTo>
                    <a:pt x="392" y="325"/>
                  </a:lnTo>
                  <a:lnTo>
                    <a:pt x="388" y="329"/>
                  </a:lnTo>
                  <a:lnTo>
                    <a:pt x="371" y="321"/>
                  </a:lnTo>
                  <a:lnTo>
                    <a:pt x="357" y="308"/>
                  </a:lnTo>
                  <a:lnTo>
                    <a:pt x="344" y="293"/>
                  </a:lnTo>
                  <a:lnTo>
                    <a:pt x="334" y="276"/>
                  </a:lnTo>
                  <a:lnTo>
                    <a:pt x="325" y="255"/>
                  </a:lnTo>
                  <a:lnTo>
                    <a:pt x="316" y="233"/>
                  </a:lnTo>
                  <a:lnTo>
                    <a:pt x="308" y="211"/>
                  </a:lnTo>
                  <a:lnTo>
                    <a:pt x="298" y="187"/>
                  </a:lnTo>
                  <a:lnTo>
                    <a:pt x="289" y="164"/>
                  </a:lnTo>
                  <a:lnTo>
                    <a:pt x="279" y="141"/>
                  </a:lnTo>
                  <a:lnTo>
                    <a:pt x="267" y="119"/>
                  </a:lnTo>
                  <a:lnTo>
                    <a:pt x="253" y="99"/>
                  </a:lnTo>
                  <a:lnTo>
                    <a:pt x="238" y="80"/>
                  </a:lnTo>
                  <a:lnTo>
                    <a:pt x="219" y="64"/>
                  </a:lnTo>
                  <a:lnTo>
                    <a:pt x="197" y="51"/>
                  </a:lnTo>
                  <a:lnTo>
                    <a:pt x="172" y="42"/>
                  </a:lnTo>
                  <a:lnTo>
                    <a:pt x="166" y="41"/>
                  </a:lnTo>
                  <a:lnTo>
                    <a:pt x="159" y="41"/>
                  </a:lnTo>
                  <a:lnTo>
                    <a:pt x="153" y="41"/>
                  </a:lnTo>
                  <a:lnTo>
                    <a:pt x="147" y="42"/>
                  </a:lnTo>
                  <a:lnTo>
                    <a:pt x="143" y="43"/>
                  </a:lnTo>
                  <a:lnTo>
                    <a:pt x="137" y="44"/>
                  </a:lnTo>
                  <a:lnTo>
                    <a:pt x="132" y="46"/>
                  </a:lnTo>
                  <a:lnTo>
                    <a:pt x="129" y="47"/>
                  </a:lnTo>
                  <a:lnTo>
                    <a:pt x="113" y="25"/>
                  </a:lnTo>
                  <a:lnTo>
                    <a:pt x="123" y="24"/>
                  </a:lnTo>
                  <a:lnTo>
                    <a:pt x="132" y="21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7" y="18"/>
                  </a:lnTo>
                  <a:lnTo>
                    <a:pt x="165" y="18"/>
                  </a:lnTo>
                  <a:lnTo>
                    <a:pt x="172" y="19"/>
                  </a:lnTo>
                  <a:lnTo>
                    <a:pt x="180" y="20"/>
                  </a:lnTo>
                  <a:lnTo>
                    <a:pt x="214" y="32"/>
                  </a:lnTo>
                  <a:lnTo>
                    <a:pt x="243" y="50"/>
                  </a:lnTo>
                  <a:lnTo>
                    <a:pt x="268" y="74"/>
                  </a:lnTo>
                  <a:lnTo>
                    <a:pt x="290" y="103"/>
                  </a:lnTo>
                  <a:lnTo>
                    <a:pt x="309" y="134"/>
                  </a:lnTo>
                  <a:lnTo>
                    <a:pt x="325" y="168"/>
                  </a:lnTo>
                  <a:lnTo>
                    <a:pt x="339" y="200"/>
                  </a:lnTo>
                  <a:lnTo>
                    <a:pt x="351" y="230"/>
                  </a:lnTo>
                  <a:lnTo>
                    <a:pt x="356" y="238"/>
                  </a:lnTo>
                  <a:lnTo>
                    <a:pt x="361" y="247"/>
                  </a:lnTo>
                  <a:lnTo>
                    <a:pt x="364" y="255"/>
                  </a:lnTo>
                  <a:lnTo>
                    <a:pt x="369" y="262"/>
                  </a:lnTo>
                  <a:lnTo>
                    <a:pt x="373" y="268"/>
                  </a:lnTo>
                  <a:lnTo>
                    <a:pt x="379" y="271"/>
                  </a:lnTo>
                  <a:lnTo>
                    <a:pt x="386" y="274"/>
                  </a:lnTo>
                  <a:lnTo>
                    <a:pt x="394" y="274"/>
                  </a:lnTo>
                  <a:lnTo>
                    <a:pt x="389" y="264"/>
                  </a:lnTo>
                  <a:lnTo>
                    <a:pt x="387" y="257"/>
                  </a:lnTo>
                  <a:lnTo>
                    <a:pt x="385" y="252"/>
                  </a:lnTo>
                  <a:lnTo>
                    <a:pt x="382" y="245"/>
                  </a:lnTo>
                  <a:lnTo>
                    <a:pt x="370" y="216"/>
                  </a:lnTo>
                  <a:lnTo>
                    <a:pt x="358" y="187"/>
                  </a:lnTo>
                  <a:lnTo>
                    <a:pt x="347" y="156"/>
                  </a:lnTo>
                  <a:lnTo>
                    <a:pt x="335" y="126"/>
                  </a:lnTo>
                  <a:lnTo>
                    <a:pt x="321" y="97"/>
                  </a:lnTo>
                  <a:lnTo>
                    <a:pt x="305" y="71"/>
                  </a:lnTo>
                  <a:lnTo>
                    <a:pt x="284" y="48"/>
                  </a:lnTo>
                  <a:lnTo>
                    <a:pt x="258" y="28"/>
                  </a:lnTo>
                  <a:lnTo>
                    <a:pt x="237" y="17"/>
                  </a:lnTo>
                  <a:lnTo>
                    <a:pt x="215" y="9"/>
                  </a:lnTo>
                  <a:lnTo>
                    <a:pt x="195" y="3"/>
                  </a:lnTo>
                  <a:lnTo>
                    <a:pt x="174" y="1"/>
                  </a:lnTo>
                  <a:lnTo>
                    <a:pt x="153" y="0"/>
                  </a:lnTo>
                  <a:lnTo>
                    <a:pt x="132" y="1"/>
                  </a:lnTo>
                  <a:lnTo>
                    <a:pt x="113" y="4"/>
                  </a:lnTo>
                  <a:lnTo>
                    <a:pt x="93" y="9"/>
                  </a:lnTo>
                  <a:lnTo>
                    <a:pt x="79" y="2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3" y="2"/>
                  </a:lnTo>
                  <a:lnTo>
                    <a:pt x="34" y="4"/>
                  </a:lnTo>
                  <a:lnTo>
                    <a:pt x="26" y="6"/>
                  </a:lnTo>
                  <a:lnTo>
                    <a:pt x="17" y="10"/>
                  </a:lnTo>
                  <a:lnTo>
                    <a:pt x="8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6"/>
                  </a:lnTo>
                  <a:lnTo>
                    <a:pt x="20" y="38"/>
                  </a:lnTo>
                  <a:lnTo>
                    <a:pt x="28" y="42"/>
                  </a:lnTo>
                  <a:lnTo>
                    <a:pt x="34" y="49"/>
                  </a:lnTo>
                  <a:lnTo>
                    <a:pt x="40" y="56"/>
                  </a:lnTo>
                  <a:lnTo>
                    <a:pt x="45" y="65"/>
                  </a:lnTo>
                  <a:lnTo>
                    <a:pt x="47" y="72"/>
                  </a:lnTo>
                  <a:lnTo>
                    <a:pt x="48" y="78"/>
                  </a:lnTo>
                  <a:lnTo>
                    <a:pt x="49" y="80"/>
                  </a:lnTo>
                  <a:lnTo>
                    <a:pt x="53" y="80"/>
                  </a:lnTo>
                  <a:lnTo>
                    <a:pt x="56" y="79"/>
                  </a:lnTo>
                  <a:lnTo>
                    <a:pt x="59" y="77"/>
                  </a:lnTo>
                  <a:lnTo>
                    <a:pt x="61" y="74"/>
                  </a:lnTo>
                  <a:lnTo>
                    <a:pt x="59" y="59"/>
                  </a:lnTo>
                  <a:lnTo>
                    <a:pt x="53" y="47"/>
                  </a:lnTo>
                  <a:lnTo>
                    <a:pt x="44" y="35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8" y="21"/>
                  </a:lnTo>
                  <a:lnTo>
                    <a:pt x="44" y="19"/>
                  </a:lnTo>
                  <a:lnTo>
                    <a:pt x="49" y="17"/>
                  </a:lnTo>
                  <a:lnTo>
                    <a:pt x="56" y="14"/>
                  </a:lnTo>
                  <a:lnTo>
                    <a:pt x="63" y="14"/>
                  </a:lnTo>
                  <a:lnTo>
                    <a:pt x="70" y="14"/>
                  </a:lnTo>
                  <a:lnTo>
                    <a:pt x="77" y="17"/>
                  </a:lnTo>
                  <a:lnTo>
                    <a:pt x="90" y="28"/>
                  </a:lnTo>
                  <a:lnTo>
                    <a:pt x="99" y="41"/>
                  </a:lnTo>
                  <a:lnTo>
                    <a:pt x="105" y="55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7" y="76"/>
                  </a:lnTo>
                  <a:lnTo>
                    <a:pt x="89" y="79"/>
                  </a:lnTo>
                  <a:lnTo>
                    <a:pt x="82" y="81"/>
                  </a:lnTo>
                  <a:lnTo>
                    <a:pt x="74" y="85"/>
                  </a:lnTo>
                  <a:lnTo>
                    <a:pt x="66" y="87"/>
                  </a:lnTo>
                  <a:lnTo>
                    <a:pt x="58" y="89"/>
                  </a:lnTo>
                  <a:lnTo>
                    <a:pt x="49" y="93"/>
                  </a:lnTo>
                  <a:lnTo>
                    <a:pt x="43" y="90"/>
                  </a:lnTo>
                  <a:lnTo>
                    <a:pt x="36" y="87"/>
                  </a:lnTo>
                  <a:lnTo>
                    <a:pt x="29" y="82"/>
                  </a:lnTo>
                  <a:lnTo>
                    <a:pt x="23" y="77"/>
                  </a:lnTo>
                  <a:lnTo>
                    <a:pt x="18" y="70"/>
                  </a:lnTo>
                  <a:lnTo>
                    <a:pt x="14" y="63"/>
                  </a:lnTo>
                  <a:lnTo>
                    <a:pt x="9" y="56"/>
                  </a:lnTo>
                  <a:lnTo>
                    <a:pt x="6" y="49"/>
                  </a:lnTo>
                  <a:lnTo>
                    <a:pt x="3" y="66"/>
                  </a:lnTo>
                  <a:lnTo>
                    <a:pt x="7" y="80"/>
                  </a:lnTo>
                  <a:lnTo>
                    <a:pt x="14" y="93"/>
                  </a:lnTo>
                  <a:lnTo>
                    <a:pt x="22" y="103"/>
                  </a:lnTo>
                  <a:lnTo>
                    <a:pt x="31" y="110"/>
                  </a:lnTo>
                  <a:lnTo>
                    <a:pt x="40" y="116"/>
                  </a:lnTo>
                  <a:lnTo>
                    <a:pt x="46" y="119"/>
                  </a:lnTo>
                  <a:lnTo>
                    <a:pt x="48" y="120"/>
                  </a:lnTo>
                  <a:lnTo>
                    <a:pt x="61" y="118"/>
                  </a:lnTo>
                  <a:lnTo>
                    <a:pt x="74" y="115"/>
                  </a:lnTo>
                  <a:lnTo>
                    <a:pt x="86" y="110"/>
                  </a:lnTo>
                  <a:lnTo>
                    <a:pt x="98" y="105"/>
                  </a:lnTo>
                  <a:lnTo>
                    <a:pt x="108" y="100"/>
                  </a:lnTo>
                  <a:lnTo>
                    <a:pt x="117" y="94"/>
                  </a:lnTo>
                  <a:lnTo>
                    <a:pt x="125" y="87"/>
                  </a:lnTo>
                  <a:lnTo>
                    <a:pt x="130" y="80"/>
                  </a:lnTo>
                  <a:lnTo>
                    <a:pt x="130" y="74"/>
                  </a:lnTo>
                  <a:lnTo>
                    <a:pt x="131" y="70"/>
                  </a:lnTo>
                  <a:lnTo>
                    <a:pt x="134" y="66"/>
                  </a:lnTo>
                  <a:lnTo>
                    <a:pt x="137" y="64"/>
                  </a:lnTo>
                  <a:lnTo>
                    <a:pt x="149" y="62"/>
                  </a:lnTo>
                  <a:lnTo>
                    <a:pt x="159" y="61"/>
                  </a:lnTo>
                  <a:lnTo>
                    <a:pt x="170" y="63"/>
                  </a:lnTo>
                  <a:lnTo>
                    <a:pt x="183" y="66"/>
                  </a:lnTo>
                  <a:lnTo>
                    <a:pt x="195" y="73"/>
                  </a:lnTo>
                  <a:lnTo>
                    <a:pt x="206" y="82"/>
                  </a:lnTo>
                  <a:lnTo>
                    <a:pt x="219" y="94"/>
                  </a:lnTo>
                  <a:lnTo>
                    <a:pt x="230" y="108"/>
                  </a:lnTo>
                  <a:lnTo>
                    <a:pt x="246" y="132"/>
                  </a:lnTo>
                  <a:lnTo>
                    <a:pt x="258" y="156"/>
                  </a:lnTo>
                  <a:lnTo>
                    <a:pt x="267" y="180"/>
                  </a:lnTo>
                  <a:lnTo>
                    <a:pt x="275" y="204"/>
                  </a:lnTo>
                  <a:lnTo>
                    <a:pt x="283" y="229"/>
                  </a:lnTo>
                  <a:lnTo>
                    <a:pt x="291" y="252"/>
                  </a:lnTo>
                  <a:lnTo>
                    <a:pt x="301" y="276"/>
                  </a:lnTo>
                  <a:lnTo>
                    <a:pt x="312" y="299"/>
                  </a:lnTo>
                  <a:lnTo>
                    <a:pt x="320" y="309"/>
                  </a:lnTo>
                  <a:lnTo>
                    <a:pt x="327" y="318"/>
                  </a:lnTo>
                  <a:lnTo>
                    <a:pt x="333" y="327"/>
                  </a:lnTo>
                  <a:lnTo>
                    <a:pt x="340" y="333"/>
                  </a:lnTo>
                  <a:lnTo>
                    <a:pt x="347" y="339"/>
                  </a:lnTo>
                  <a:lnTo>
                    <a:pt x="355" y="346"/>
                  </a:lnTo>
                  <a:lnTo>
                    <a:pt x="365" y="351"/>
                  </a:lnTo>
                  <a:lnTo>
                    <a:pt x="377" y="356"/>
                  </a:lnTo>
                  <a:lnTo>
                    <a:pt x="370" y="371"/>
                  </a:lnTo>
                  <a:lnTo>
                    <a:pt x="361" y="386"/>
                  </a:lnTo>
                  <a:lnTo>
                    <a:pt x="351" y="401"/>
                  </a:lnTo>
                  <a:lnTo>
                    <a:pt x="342" y="415"/>
                  </a:lnTo>
                  <a:lnTo>
                    <a:pt x="331" y="429"/>
                  </a:lnTo>
                  <a:lnTo>
                    <a:pt x="319" y="443"/>
                  </a:lnTo>
                  <a:lnTo>
                    <a:pt x="305" y="456"/>
                  </a:lnTo>
                  <a:lnTo>
                    <a:pt x="291" y="468"/>
                  </a:lnTo>
                  <a:lnTo>
                    <a:pt x="276" y="480"/>
                  </a:lnTo>
                  <a:lnTo>
                    <a:pt x="260" y="491"/>
                  </a:lnTo>
                  <a:lnTo>
                    <a:pt x="243" y="502"/>
                  </a:lnTo>
                  <a:lnTo>
                    <a:pt x="225" y="510"/>
                  </a:lnTo>
                  <a:lnTo>
                    <a:pt x="205" y="518"/>
                  </a:lnTo>
                  <a:lnTo>
                    <a:pt x="185" y="525"/>
                  </a:lnTo>
                  <a:lnTo>
                    <a:pt x="164" y="530"/>
                  </a:lnTo>
                  <a:lnTo>
                    <a:pt x="140" y="534"/>
                  </a:lnTo>
                  <a:lnTo>
                    <a:pt x="147" y="5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40"/>
            <p:cNvSpPr>
              <a:spLocks/>
            </p:cNvSpPr>
            <p:nvPr/>
          </p:nvSpPr>
          <p:spPr bwMode="auto">
            <a:xfrm>
              <a:off x="4303" y="2679"/>
              <a:ext cx="352" cy="350"/>
            </a:xfrm>
            <a:custGeom>
              <a:avLst/>
              <a:gdLst>
                <a:gd name="T0" fmla="*/ 2 w 704"/>
                <a:gd name="T1" fmla="*/ 2 h 700"/>
                <a:gd name="T2" fmla="*/ 1 w 704"/>
                <a:gd name="T3" fmla="*/ 2 h 700"/>
                <a:gd name="T4" fmla="*/ 1 w 704"/>
                <a:gd name="T5" fmla="*/ 3 h 700"/>
                <a:gd name="T6" fmla="*/ 0 w 704"/>
                <a:gd name="T7" fmla="*/ 4 h 700"/>
                <a:gd name="T8" fmla="*/ 1 w 704"/>
                <a:gd name="T9" fmla="*/ 5 h 700"/>
                <a:gd name="T10" fmla="*/ 2 w 704"/>
                <a:gd name="T11" fmla="*/ 5 h 700"/>
                <a:gd name="T12" fmla="*/ 3 w 704"/>
                <a:gd name="T13" fmla="*/ 6 h 700"/>
                <a:gd name="T14" fmla="*/ 4 w 704"/>
                <a:gd name="T15" fmla="*/ 6 h 700"/>
                <a:gd name="T16" fmla="*/ 4 w 704"/>
                <a:gd name="T17" fmla="*/ 7 h 700"/>
                <a:gd name="T18" fmla="*/ 5 w 704"/>
                <a:gd name="T19" fmla="*/ 7 h 700"/>
                <a:gd name="T20" fmla="*/ 5 w 704"/>
                <a:gd name="T21" fmla="*/ 8 h 700"/>
                <a:gd name="T22" fmla="*/ 6 w 704"/>
                <a:gd name="T23" fmla="*/ 10 h 700"/>
                <a:gd name="T24" fmla="*/ 7 w 704"/>
                <a:gd name="T25" fmla="*/ 11 h 700"/>
                <a:gd name="T26" fmla="*/ 7 w 704"/>
                <a:gd name="T27" fmla="*/ 11 h 700"/>
                <a:gd name="T28" fmla="*/ 8 w 704"/>
                <a:gd name="T29" fmla="*/ 11 h 700"/>
                <a:gd name="T30" fmla="*/ 10 w 704"/>
                <a:gd name="T31" fmla="*/ 11 h 700"/>
                <a:gd name="T32" fmla="*/ 11 w 704"/>
                <a:gd name="T33" fmla="*/ 11 h 700"/>
                <a:gd name="T34" fmla="*/ 11 w 704"/>
                <a:gd name="T35" fmla="*/ 11 h 700"/>
                <a:gd name="T36" fmla="*/ 11 w 704"/>
                <a:gd name="T37" fmla="*/ 11 h 700"/>
                <a:gd name="T38" fmla="*/ 10 w 704"/>
                <a:gd name="T39" fmla="*/ 11 h 700"/>
                <a:gd name="T40" fmla="*/ 9 w 704"/>
                <a:gd name="T41" fmla="*/ 11 h 700"/>
                <a:gd name="T42" fmla="*/ 8 w 704"/>
                <a:gd name="T43" fmla="*/ 11 h 700"/>
                <a:gd name="T44" fmla="*/ 7 w 704"/>
                <a:gd name="T45" fmla="*/ 11 h 700"/>
                <a:gd name="T46" fmla="*/ 7 w 704"/>
                <a:gd name="T47" fmla="*/ 10 h 700"/>
                <a:gd name="T48" fmla="*/ 6 w 704"/>
                <a:gd name="T49" fmla="*/ 10 h 700"/>
                <a:gd name="T50" fmla="*/ 6 w 704"/>
                <a:gd name="T51" fmla="*/ 9 h 700"/>
                <a:gd name="T52" fmla="*/ 6 w 704"/>
                <a:gd name="T53" fmla="*/ 8 h 700"/>
                <a:gd name="T54" fmla="*/ 5 w 704"/>
                <a:gd name="T55" fmla="*/ 7 h 700"/>
                <a:gd name="T56" fmla="*/ 4 w 704"/>
                <a:gd name="T57" fmla="*/ 6 h 700"/>
                <a:gd name="T58" fmla="*/ 4 w 704"/>
                <a:gd name="T59" fmla="*/ 6 h 700"/>
                <a:gd name="T60" fmla="*/ 3 w 704"/>
                <a:gd name="T61" fmla="*/ 6 h 700"/>
                <a:gd name="T62" fmla="*/ 2 w 704"/>
                <a:gd name="T63" fmla="*/ 5 h 700"/>
                <a:gd name="T64" fmla="*/ 2 w 704"/>
                <a:gd name="T65" fmla="*/ 5 h 700"/>
                <a:gd name="T66" fmla="*/ 1 w 704"/>
                <a:gd name="T67" fmla="*/ 4 h 700"/>
                <a:gd name="T68" fmla="*/ 1 w 704"/>
                <a:gd name="T69" fmla="*/ 3 h 700"/>
                <a:gd name="T70" fmla="*/ 1 w 704"/>
                <a:gd name="T71" fmla="*/ 3 h 700"/>
                <a:gd name="T72" fmla="*/ 1 w 704"/>
                <a:gd name="T73" fmla="*/ 3 h 700"/>
                <a:gd name="T74" fmla="*/ 2 w 704"/>
                <a:gd name="T75" fmla="*/ 2 h 700"/>
                <a:gd name="T76" fmla="*/ 2 w 704"/>
                <a:gd name="T77" fmla="*/ 2 h 700"/>
                <a:gd name="T78" fmla="*/ 3 w 704"/>
                <a:gd name="T79" fmla="*/ 2 h 700"/>
                <a:gd name="T80" fmla="*/ 3 w 704"/>
                <a:gd name="T81" fmla="*/ 2 h 700"/>
                <a:gd name="T82" fmla="*/ 3 w 704"/>
                <a:gd name="T83" fmla="*/ 1 h 700"/>
                <a:gd name="T84" fmla="*/ 3 w 704"/>
                <a:gd name="T85" fmla="*/ 1 h 700"/>
                <a:gd name="T86" fmla="*/ 2 w 704"/>
                <a:gd name="T87" fmla="*/ 1 h 700"/>
                <a:gd name="T88" fmla="*/ 2 w 704"/>
                <a:gd name="T89" fmla="*/ 1 h 700"/>
                <a:gd name="T90" fmla="*/ 2 w 704"/>
                <a:gd name="T91" fmla="*/ 1 h 700"/>
                <a:gd name="T92" fmla="*/ 2 w 704"/>
                <a:gd name="T93" fmla="*/ 1 h 700"/>
                <a:gd name="T94" fmla="*/ 1 w 704"/>
                <a:gd name="T95" fmla="*/ 1 h 700"/>
                <a:gd name="T96" fmla="*/ 2 w 704"/>
                <a:gd name="T97" fmla="*/ 1 h 700"/>
                <a:gd name="T98" fmla="*/ 2 w 704"/>
                <a:gd name="T99" fmla="*/ 1 h 700"/>
                <a:gd name="T100" fmla="*/ 2 w 704"/>
                <a:gd name="T101" fmla="*/ 1 h 700"/>
                <a:gd name="T102" fmla="*/ 3 w 704"/>
                <a:gd name="T103" fmla="*/ 1 h 700"/>
                <a:gd name="T104" fmla="*/ 3 w 704"/>
                <a:gd name="T105" fmla="*/ 2 h 700"/>
                <a:gd name="T106" fmla="*/ 2 w 704"/>
                <a:gd name="T107" fmla="*/ 2 h 700"/>
                <a:gd name="T108" fmla="*/ 2 w 704"/>
                <a:gd name="T109" fmla="*/ 2 h 700"/>
                <a:gd name="T110" fmla="*/ 2 w 704"/>
                <a:gd name="T111" fmla="*/ 2 h 700"/>
                <a:gd name="T112" fmla="*/ 2 w 704"/>
                <a:gd name="T113" fmla="*/ 1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04" h="700">
                  <a:moveTo>
                    <a:pt x="66" y="53"/>
                  </a:moveTo>
                  <a:lnTo>
                    <a:pt x="77" y="64"/>
                  </a:lnTo>
                  <a:lnTo>
                    <a:pt x="81" y="73"/>
                  </a:lnTo>
                  <a:lnTo>
                    <a:pt x="83" y="82"/>
                  </a:lnTo>
                  <a:lnTo>
                    <a:pt x="84" y="90"/>
                  </a:lnTo>
                  <a:lnTo>
                    <a:pt x="58" y="111"/>
                  </a:lnTo>
                  <a:lnTo>
                    <a:pt x="38" y="128"/>
                  </a:lnTo>
                  <a:lnTo>
                    <a:pt x="22" y="145"/>
                  </a:lnTo>
                  <a:lnTo>
                    <a:pt x="10" y="162"/>
                  </a:lnTo>
                  <a:lnTo>
                    <a:pt x="2" y="178"/>
                  </a:lnTo>
                  <a:lnTo>
                    <a:pt x="0" y="195"/>
                  </a:lnTo>
                  <a:lnTo>
                    <a:pt x="0" y="214"/>
                  </a:lnTo>
                  <a:lnTo>
                    <a:pt x="3" y="236"/>
                  </a:lnTo>
                  <a:lnTo>
                    <a:pt x="13" y="250"/>
                  </a:lnTo>
                  <a:lnTo>
                    <a:pt x="27" y="264"/>
                  </a:lnTo>
                  <a:lnTo>
                    <a:pt x="45" y="278"/>
                  </a:lnTo>
                  <a:lnTo>
                    <a:pt x="63" y="292"/>
                  </a:lnTo>
                  <a:lnTo>
                    <a:pt x="83" y="305"/>
                  </a:lnTo>
                  <a:lnTo>
                    <a:pt x="104" y="318"/>
                  </a:lnTo>
                  <a:lnTo>
                    <a:pt x="126" y="331"/>
                  </a:lnTo>
                  <a:lnTo>
                    <a:pt x="147" y="342"/>
                  </a:lnTo>
                  <a:lnTo>
                    <a:pt x="169" y="353"/>
                  </a:lnTo>
                  <a:lnTo>
                    <a:pt x="189" y="363"/>
                  </a:lnTo>
                  <a:lnTo>
                    <a:pt x="207" y="371"/>
                  </a:lnTo>
                  <a:lnTo>
                    <a:pt x="223" y="379"/>
                  </a:lnTo>
                  <a:lnTo>
                    <a:pt x="237" y="385"/>
                  </a:lnTo>
                  <a:lnTo>
                    <a:pt x="247" y="390"/>
                  </a:lnTo>
                  <a:lnTo>
                    <a:pt x="254" y="392"/>
                  </a:lnTo>
                  <a:lnTo>
                    <a:pt x="257" y="393"/>
                  </a:lnTo>
                  <a:lnTo>
                    <a:pt x="272" y="404"/>
                  </a:lnTo>
                  <a:lnTo>
                    <a:pt x="284" y="425"/>
                  </a:lnTo>
                  <a:lnTo>
                    <a:pt x="296" y="452"/>
                  </a:lnTo>
                  <a:lnTo>
                    <a:pt x="307" y="482"/>
                  </a:lnTo>
                  <a:lnTo>
                    <a:pt x="318" y="514"/>
                  </a:lnTo>
                  <a:lnTo>
                    <a:pt x="330" y="547"/>
                  </a:lnTo>
                  <a:lnTo>
                    <a:pt x="344" y="578"/>
                  </a:lnTo>
                  <a:lnTo>
                    <a:pt x="360" y="606"/>
                  </a:lnTo>
                  <a:lnTo>
                    <a:pt x="375" y="626"/>
                  </a:lnTo>
                  <a:lnTo>
                    <a:pt x="391" y="643"/>
                  </a:lnTo>
                  <a:lnTo>
                    <a:pt x="409" y="657"/>
                  </a:lnTo>
                  <a:lnTo>
                    <a:pt x="428" y="668"/>
                  </a:lnTo>
                  <a:lnTo>
                    <a:pt x="448" y="679"/>
                  </a:lnTo>
                  <a:lnTo>
                    <a:pt x="469" y="685"/>
                  </a:lnTo>
                  <a:lnTo>
                    <a:pt x="490" y="691"/>
                  </a:lnTo>
                  <a:lnTo>
                    <a:pt x="512" y="696"/>
                  </a:lnTo>
                  <a:lnTo>
                    <a:pt x="535" y="698"/>
                  </a:lnTo>
                  <a:lnTo>
                    <a:pt x="558" y="700"/>
                  </a:lnTo>
                  <a:lnTo>
                    <a:pt x="583" y="700"/>
                  </a:lnTo>
                  <a:lnTo>
                    <a:pt x="606" y="700"/>
                  </a:lnTo>
                  <a:lnTo>
                    <a:pt x="630" y="699"/>
                  </a:lnTo>
                  <a:lnTo>
                    <a:pt x="653" y="698"/>
                  </a:lnTo>
                  <a:lnTo>
                    <a:pt x="676" y="696"/>
                  </a:lnTo>
                  <a:lnTo>
                    <a:pt x="699" y="695"/>
                  </a:lnTo>
                  <a:lnTo>
                    <a:pt x="704" y="670"/>
                  </a:lnTo>
                  <a:lnTo>
                    <a:pt x="693" y="673"/>
                  </a:lnTo>
                  <a:lnTo>
                    <a:pt x="682" y="674"/>
                  </a:lnTo>
                  <a:lnTo>
                    <a:pt x="667" y="676"/>
                  </a:lnTo>
                  <a:lnTo>
                    <a:pt x="652" y="677"/>
                  </a:lnTo>
                  <a:lnTo>
                    <a:pt x="634" y="679"/>
                  </a:lnTo>
                  <a:lnTo>
                    <a:pt x="616" y="679"/>
                  </a:lnTo>
                  <a:lnTo>
                    <a:pt x="596" y="679"/>
                  </a:lnTo>
                  <a:lnTo>
                    <a:pt x="577" y="677"/>
                  </a:lnTo>
                  <a:lnTo>
                    <a:pt x="557" y="676"/>
                  </a:lnTo>
                  <a:lnTo>
                    <a:pt x="537" y="674"/>
                  </a:lnTo>
                  <a:lnTo>
                    <a:pt x="517" y="670"/>
                  </a:lnTo>
                  <a:lnTo>
                    <a:pt x="496" y="667"/>
                  </a:lnTo>
                  <a:lnTo>
                    <a:pt x="478" y="661"/>
                  </a:lnTo>
                  <a:lnTo>
                    <a:pt x="459" y="654"/>
                  </a:lnTo>
                  <a:lnTo>
                    <a:pt x="442" y="647"/>
                  </a:lnTo>
                  <a:lnTo>
                    <a:pt x="427" y="638"/>
                  </a:lnTo>
                  <a:lnTo>
                    <a:pt x="416" y="630"/>
                  </a:lnTo>
                  <a:lnTo>
                    <a:pt x="405" y="622"/>
                  </a:lnTo>
                  <a:lnTo>
                    <a:pt x="395" y="613"/>
                  </a:lnTo>
                  <a:lnTo>
                    <a:pt x="387" y="603"/>
                  </a:lnTo>
                  <a:lnTo>
                    <a:pt x="378" y="590"/>
                  </a:lnTo>
                  <a:lnTo>
                    <a:pt x="369" y="575"/>
                  </a:lnTo>
                  <a:lnTo>
                    <a:pt x="361" y="559"/>
                  </a:lnTo>
                  <a:lnTo>
                    <a:pt x="353" y="539"/>
                  </a:lnTo>
                  <a:lnTo>
                    <a:pt x="346" y="516"/>
                  </a:lnTo>
                  <a:lnTo>
                    <a:pt x="339" y="492"/>
                  </a:lnTo>
                  <a:lnTo>
                    <a:pt x="331" y="469"/>
                  </a:lnTo>
                  <a:lnTo>
                    <a:pt x="322" y="446"/>
                  </a:lnTo>
                  <a:lnTo>
                    <a:pt x="311" y="425"/>
                  </a:lnTo>
                  <a:lnTo>
                    <a:pt x="299" y="407"/>
                  </a:lnTo>
                  <a:lnTo>
                    <a:pt x="284" y="391"/>
                  </a:lnTo>
                  <a:lnTo>
                    <a:pt x="268" y="378"/>
                  </a:lnTo>
                  <a:lnTo>
                    <a:pt x="254" y="370"/>
                  </a:lnTo>
                  <a:lnTo>
                    <a:pt x="239" y="363"/>
                  </a:lnTo>
                  <a:lnTo>
                    <a:pt x="225" y="356"/>
                  </a:lnTo>
                  <a:lnTo>
                    <a:pt x="212" y="348"/>
                  </a:lnTo>
                  <a:lnTo>
                    <a:pt x="197" y="341"/>
                  </a:lnTo>
                  <a:lnTo>
                    <a:pt x="183" y="333"/>
                  </a:lnTo>
                  <a:lnTo>
                    <a:pt x="169" y="325"/>
                  </a:lnTo>
                  <a:lnTo>
                    <a:pt x="154" y="317"/>
                  </a:lnTo>
                  <a:lnTo>
                    <a:pt x="140" y="309"/>
                  </a:lnTo>
                  <a:lnTo>
                    <a:pt x="126" y="301"/>
                  </a:lnTo>
                  <a:lnTo>
                    <a:pt x="113" y="293"/>
                  </a:lnTo>
                  <a:lnTo>
                    <a:pt x="99" y="284"/>
                  </a:lnTo>
                  <a:lnTo>
                    <a:pt x="85" y="274"/>
                  </a:lnTo>
                  <a:lnTo>
                    <a:pt x="72" y="264"/>
                  </a:lnTo>
                  <a:lnTo>
                    <a:pt x="58" y="254"/>
                  </a:lnTo>
                  <a:lnTo>
                    <a:pt x="46" y="243"/>
                  </a:lnTo>
                  <a:lnTo>
                    <a:pt x="33" y="228"/>
                  </a:lnTo>
                  <a:lnTo>
                    <a:pt x="25" y="211"/>
                  </a:lnTo>
                  <a:lnTo>
                    <a:pt x="24" y="191"/>
                  </a:lnTo>
                  <a:lnTo>
                    <a:pt x="31" y="168"/>
                  </a:lnTo>
                  <a:lnTo>
                    <a:pt x="34" y="159"/>
                  </a:lnTo>
                  <a:lnTo>
                    <a:pt x="39" y="151"/>
                  </a:lnTo>
                  <a:lnTo>
                    <a:pt x="45" y="144"/>
                  </a:lnTo>
                  <a:lnTo>
                    <a:pt x="50" y="138"/>
                  </a:lnTo>
                  <a:lnTo>
                    <a:pt x="57" y="133"/>
                  </a:lnTo>
                  <a:lnTo>
                    <a:pt x="65" y="127"/>
                  </a:lnTo>
                  <a:lnTo>
                    <a:pt x="72" y="120"/>
                  </a:lnTo>
                  <a:lnTo>
                    <a:pt x="79" y="114"/>
                  </a:lnTo>
                  <a:lnTo>
                    <a:pt x="89" y="115"/>
                  </a:lnTo>
                  <a:lnTo>
                    <a:pt x="100" y="114"/>
                  </a:lnTo>
                  <a:lnTo>
                    <a:pt x="111" y="112"/>
                  </a:lnTo>
                  <a:lnTo>
                    <a:pt x="122" y="109"/>
                  </a:lnTo>
                  <a:lnTo>
                    <a:pt x="132" y="104"/>
                  </a:lnTo>
                  <a:lnTo>
                    <a:pt x="142" y="99"/>
                  </a:lnTo>
                  <a:lnTo>
                    <a:pt x="152" y="94"/>
                  </a:lnTo>
                  <a:lnTo>
                    <a:pt x="161" y="87"/>
                  </a:lnTo>
                  <a:lnTo>
                    <a:pt x="168" y="76"/>
                  </a:lnTo>
                  <a:lnTo>
                    <a:pt x="170" y="65"/>
                  </a:lnTo>
                  <a:lnTo>
                    <a:pt x="168" y="53"/>
                  </a:lnTo>
                  <a:lnTo>
                    <a:pt x="163" y="42"/>
                  </a:lnTo>
                  <a:lnTo>
                    <a:pt x="157" y="31"/>
                  </a:lnTo>
                  <a:lnTo>
                    <a:pt x="153" y="22"/>
                  </a:lnTo>
                  <a:lnTo>
                    <a:pt x="147" y="16"/>
                  </a:lnTo>
                  <a:lnTo>
                    <a:pt x="141" y="11"/>
                  </a:lnTo>
                  <a:lnTo>
                    <a:pt x="134" y="7"/>
                  </a:lnTo>
                  <a:lnTo>
                    <a:pt x="128" y="4"/>
                  </a:lnTo>
                  <a:lnTo>
                    <a:pt x="121" y="1"/>
                  </a:lnTo>
                  <a:lnTo>
                    <a:pt x="111" y="0"/>
                  </a:lnTo>
                  <a:lnTo>
                    <a:pt x="106" y="1"/>
                  </a:lnTo>
                  <a:lnTo>
                    <a:pt x="101" y="3"/>
                  </a:lnTo>
                  <a:lnTo>
                    <a:pt x="95" y="4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0" y="10"/>
                  </a:lnTo>
                  <a:lnTo>
                    <a:pt x="73" y="13"/>
                  </a:lnTo>
                  <a:lnTo>
                    <a:pt x="66" y="18"/>
                  </a:lnTo>
                  <a:lnTo>
                    <a:pt x="55" y="39"/>
                  </a:lnTo>
                  <a:lnTo>
                    <a:pt x="62" y="35"/>
                  </a:lnTo>
                  <a:lnTo>
                    <a:pt x="69" y="30"/>
                  </a:lnTo>
                  <a:lnTo>
                    <a:pt x="77" y="26"/>
                  </a:lnTo>
                  <a:lnTo>
                    <a:pt x="84" y="22"/>
                  </a:lnTo>
                  <a:lnTo>
                    <a:pt x="91" y="20"/>
                  </a:lnTo>
                  <a:lnTo>
                    <a:pt x="98" y="18"/>
                  </a:lnTo>
                  <a:lnTo>
                    <a:pt x="103" y="18"/>
                  </a:lnTo>
                  <a:lnTo>
                    <a:pt x="109" y="18"/>
                  </a:lnTo>
                  <a:lnTo>
                    <a:pt x="118" y="21"/>
                  </a:lnTo>
                  <a:lnTo>
                    <a:pt x="125" y="26"/>
                  </a:lnTo>
                  <a:lnTo>
                    <a:pt x="132" y="31"/>
                  </a:lnTo>
                  <a:lnTo>
                    <a:pt x="137" y="39"/>
                  </a:lnTo>
                  <a:lnTo>
                    <a:pt x="139" y="46"/>
                  </a:lnTo>
                  <a:lnTo>
                    <a:pt x="141" y="54"/>
                  </a:lnTo>
                  <a:lnTo>
                    <a:pt x="141" y="62"/>
                  </a:lnTo>
                  <a:lnTo>
                    <a:pt x="140" y="69"/>
                  </a:lnTo>
                  <a:lnTo>
                    <a:pt x="134" y="73"/>
                  </a:lnTo>
                  <a:lnTo>
                    <a:pt x="128" y="77"/>
                  </a:lnTo>
                  <a:lnTo>
                    <a:pt x="122" y="81"/>
                  </a:lnTo>
                  <a:lnTo>
                    <a:pt x="115" y="83"/>
                  </a:lnTo>
                  <a:lnTo>
                    <a:pt x="108" y="84"/>
                  </a:lnTo>
                  <a:lnTo>
                    <a:pt x="103" y="84"/>
                  </a:lnTo>
                  <a:lnTo>
                    <a:pt x="100" y="82"/>
                  </a:lnTo>
                  <a:lnTo>
                    <a:pt x="98" y="77"/>
                  </a:lnTo>
                  <a:lnTo>
                    <a:pt x="94" y="69"/>
                  </a:lnTo>
                  <a:lnTo>
                    <a:pt x="92" y="61"/>
                  </a:lnTo>
                  <a:lnTo>
                    <a:pt x="87" y="53"/>
                  </a:lnTo>
                  <a:lnTo>
                    <a:pt x="81" y="46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41"/>
            <p:cNvSpPr>
              <a:spLocks/>
            </p:cNvSpPr>
            <p:nvPr/>
          </p:nvSpPr>
          <p:spPr bwMode="auto">
            <a:xfrm>
              <a:off x="4283" y="2708"/>
              <a:ext cx="134" cy="177"/>
            </a:xfrm>
            <a:custGeom>
              <a:avLst/>
              <a:gdLst>
                <a:gd name="T0" fmla="*/ 1 w 269"/>
                <a:gd name="T1" fmla="*/ 1 h 353"/>
                <a:gd name="T2" fmla="*/ 1 w 269"/>
                <a:gd name="T3" fmla="*/ 1 h 353"/>
                <a:gd name="T4" fmla="*/ 0 w 269"/>
                <a:gd name="T5" fmla="*/ 1 h 353"/>
                <a:gd name="T6" fmla="*/ 0 w 269"/>
                <a:gd name="T7" fmla="*/ 1 h 353"/>
                <a:gd name="T8" fmla="*/ 0 w 269"/>
                <a:gd name="T9" fmla="*/ 2 h 353"/>
                <a:gd name="T10" fmla="*/ 0 w 269"/>
                <a:gd name="T11" fmla="*/ 3 h 353"/>
                <a:gd name="T12" fmla="*/ 0 w 269"/>
                <a:gd name="T13" fmla="*/ 4 h 353"/>
                <a:gd name="T14" fmla="*/ 0 w 269"/>
                <a:gd name="T15" fmla="*/ 4 h 353"/>
                <a:gd name="T16" fmla="*/ 0 w 269"/>
                <a:gd name="T17" fmla="*/ 4 h 353"/>
                <a:gd name="T18" fmla="*/ 0 w 269"/>
                <a:gd name="T19" fmla="*/ 4 h 353"/>
                <a:gd name="T20" fmla="*/ 1 w 269"/>
                <a:gd name="T21" fmla="*/ 5 h 353"/>
                <a:gd name="T22" fmla="*/ 1 w 269"/>
                <a:gd name="T23" fmla="*/ 5 h 353"/>
                <a:gd name="T24" fmla="*/ 1 w 269"/>
                <a:gd name="T25" fmla="*/ 5 h 353"/>
                <a:gd name="T26" fmla="*/ 2 w 269"/>
                <a:gd name="T27" fmla="*/ 5 h 353"/>
                <a:gd name="T28" fmla="*/ 2 w 269"/>
                <a:gd name="T29" fmla="*/ 5 h 353"/>
                <a:gd name="T30" fmla="*/ 2 w 269"/>
                <a:gd name="T31" fmla="*/ 6 h 353"/>
                <a:gd name="T32" fmla="*/ 3 w 269"/>
                <a:gd name="T33" fmla="*/ 6 h 353"/>
                <a:gd name="T34" fmla="*/ 3 w 269"/>
                <a:gd name="T35" fmla="*/ 6 h 353"/>
                <a:gd name="T36" fmla="*/ 4 w 269"/>
                <a:gd name="T37" fmla="*/ 6 h 353"/>
                <a:gd name="T38" fmla="*/ 3 w 269"/>
                <a:gd name="T39" fmla="*/ 6 h 353"/>
                <a:gd name="T40" fmla="*/ 3 w 269"/>
                <a:gd name="T41" fmla="*/ 5 h 353"/>
                <a:gd name="T42" fmla="*/ 2 w 269"/>
                <a:gd name="T43" fmla="*/ 5 h 353"/>
                <a:gd name="T44" fmla="*/ 2 w 269"/>
                <a:gd name="T45" fmla="*/ 5 h 353"/>
                <a:gd name="T46" fmla="*/ 1 w 269"/>
                <a:gd name="T47" fmla="*/ 5 h 353"/>
                <a:gd name="T48" fmla="*/ 1 w 269"/>
                <a:gd name="T49" fmla="*/ 4 h 353"/>
                <a:gd name="T50" fmla="*/ 0 w 269"/>
                <a:gd name="T51" fmla="*/ 4 h 353"/>
                <a:gd name="T52" fmla="*/ 0 w 269"/>
                <a:gd name="T53" fmla="*/ 3 h 353"/>
                <a:gd name="T54" fmla="*/ 0 w 269"/>
                <a:gd name="T55" fmla="*/ 2 h 353"/>
                <a:gd name="T56" fmla="*/ 0 w 269"/>
                <a:gd name="T57" fmla="*/ 2 h 353"/>
                <a:gd name="T58" fmla="*/ 0 w 269"/>
                <a:gd name="T59" fmla="*/ 1 h 353"/>
                <a:gd name="T60" fmla="*/ 1 w 269"/>
                <a:gd name="T61" fmla="*/ 1 h 353"/>
                <a:gd name="T62" fmla="*/ 1 w 269"/>
                <a:gd name="T63" fmla="*/ 1 h 353"/>
                <a:gd name="T64" fmla="*/ 1 w 269"/>
                <a:gd name="T65" fmla="*/ 1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9" h="353">
                  <a:moveTo>
                    <a:pt x="96" y="0"/>
                  </a:moveTo>
                  <a:lnTo>
                    <a:pt x="92" y="2"/>
                  </a:lnTo>
                  <a:lnTo>
                    <a:pt x="84" y="6"/>
                  </a:lnTo>
                  <a:lnTo>
                    <a:pt x="75" y="13"/>
                  </a:lnTo>
                  <a:lnTo>
                    <a:pt x="64" y="22"/>
                  </a:lnTo>
                  <a:lnTo>
                    <a:pt x="51" y="33"/>
                  </a:lnTo>
                  <a:lnTo>
                    <a:pt x="38" y="47"/>
                  </a:lnTo>
                  <a:lnTo>
                    <a:pt x="26" y="62"/>
                  </a:lnTo>
                  <a:lnTo>
                    <a:pt x="15" y="78"/>
                  </a:lnTo>
                  <a:lnTo>
                    <a:pt x="6" y="101"/>
                  </a:lnTo>
                  <a:lnTo>
                    <a:pt x="0" y="127"/>
                  </a:lnTo>
                  <a:lnTo>
                    <a:pt x="0" y="155"/>
                  </a:lnTo>
                  <a:lnTo>
                    <a:pt x="7" y="188"/>
                  </a:lnTo>
                  <a:lnTo>
                    <a:pt x="11" y="198"/>
                  </a:lnTo>
                  <a:lnTo>
                    <a:pt x="15" y="208"/>
                  </a:lnTo>
                  <a:lnTo>
                    <a:pt x="21" y="218"/>
                  </a:lnTo>
                  <a:lnTo>
                    <a:pt x="27" y="227"/>
                  </a:lnTo>
                  <a:lnTo>
                    <a:pt x="32" y="235"/>
                  </a:lnTo>
                  <a:lnTo>
                    <a:pt x="40" y="243"/>
                  </a:lnTo>
                  <a:lnTo>
                    <a:pt x="47" y="250"/>
                  </a:lnTo>
                  <a:lnTo>
                    <a:pt x="55" y="257"/>
                  </a:lnTo>
                  <a:lnTo>
                    <a:pt x="65" y="264"/>
                  </a:lnTo>
                  <a:lnTo>
                    <a:pt x="75" y="270"/>
                  </a:lnTo>
                  <a:lnTo>
                    <a:pt x="85" y="277"/>
                  </a:lnTo>
                  <a:lnTo>
                    <a:pt x="97" y="283"/>
                  </a:lnTo>
                  <a:lnTo>
                    <a:pt x="107" y="289"/>
                  </a:lnTo>
                  <a:lnTo>
                    <a:pt x="119" y="295"/>
                  </a:lnTo>
                  <a:lnTo>
                    <a:pt x="129" y="300"/>
                  </a:lnTo>
                  <a:lnTo>
                    <a:pt x="141" y="306"/>
                  </a:lnTo>
                  <a:lnTo>
                    <a:pt x="152" y="312"/>
                  </a:lnTo>
                  <a:lnTo>
                    <a:pt x="166" y="318"/>
                  </a:lnTo>
                  <a:lnTo>
                    <a:pt x="180" y="323"/>
                  </a:lnTo>
                  <a:lnTo>
                    <a:pt x="195" y="330"/>
                  </a:lnTo>
                  <a:lnTo>
                    <a:pt x="209" y="336"/>
                  </a:lnTo>
                  <a:lnTo>
                    <a:pt x="223" y="343"/>
                  </a:lnTo>
                  <a:lnTo>
                    <a:pt x="236" y="349"/>
                  </a:lnTo>
                  <a:lnTo>
                    <a:pt x="248" y="353"/>
                  </a:lnTo>
                  <a:lnTo>
                    <a:pt x="269" y="344"/>
                  </a:lnTo>
                  <a:lnTo>
                    <a:pt x="255" y="337"/>
                  </a:lnTo>
                  <a:lnTo>
                    <a:pt x="239" y="330"/>
                  </a:lnTo>
                  <a:lnTo>
                    <a:pt x="224" y="323"/>
                  </a:lnTo>
                  <a:lnTo>
                    <a:pt x="209" y="317"/>
                  </a:lnTo>
                  <a:lnTo>
                    <a:pt x="194" y="310"/>
                  </a:lnTo>
                  <a:lnTo>
                    <a:pt x="180" y="304"/>
                  </a:lnTo>
                  <a:lnTo>
                    <a:pt x="168" y="299"/>
                  </a:lnTo>
                  <a:lnTo>
                    <a:pt x="159" y="295"/>
                  </a:lnTo>
                  <a:lnTo>
                    <a:pt x="136" y="283"/>
                  </a:lnTo>
                  <a:lnTo>
                    <a:pt x="113" y="270"/>
                  </a:lnTo>
                  <a:lnTo>
                    <a:pt x="90" y="258"/>
                  </a:lnTo>
                  <a:lnTo>
                    <a:pt x="69" y="242"/>
                  </a:lnTo>
                  <a:lnTo>
                    <a:pt x="51" y="226"/>
                  </a:lnTo>
                  <a:lnTo>
                    <a:pt x="36" y="206"/>
                  </a:lnTo>
                  <a:lnTo>
                    <a:pt x="24" y="185"/>
                  </a:lnTo>
                  <a:lnTo>
                    <a:pt x="19" y="162"/>
                  </a:lnTo>
                  <a:lnTo>
                    <a:pt x="19" y="135"/>
                  </a:lnTo>
                  <a:lnTo>
                    <a:pt x="23" y="109"/>
                  </a:lnTo>
                  <a:lnTo>
                    <a:pt x="32" y="87"/>
                  </a:lnTo>
                  <a:lnTo>
                    <a:pt x="45" y="67"/>
                  </a:lnTo>
                  <a:lnTo>
                    <a:pt x="51" y="60"/>
                  </a:lnTo>
                  <a:lnTo>
                    <a:pt x="57" y="53"/>
                  </a:lnTo>
                  <a:lnTo>
                    <a:pt x="62" y="46"/>
                  </a:lnTo>
                  <a:lnTo>
                    <a:pt x="69" y="39"/>
                  </a:lnTo>
                  <a:lnTo>
                    <a:pt x="76" y="33"/>
                  </a:lnTo>
                  <a:lnTo>
                    <a:pt x="84" y="26"/>
                  </a:lnTo>
                  <a:lnTo>
                    <a:pt x="91" y="19"/>
                  </a:lnTo>
                  <a:lnTo>
                    <a:pt x="99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42"/>
            <p:cNvSpPr>
              <a:spLocks/>
            </p:cNvSpPr>
            <p:nvPr/>
          </p:nvSpPr>
          <p:spPr bwMode="auto">
            <a:xfrm>
              <a:off x="4489" y="2786"/>
              <a:ext cx="536" cy="563"/>
            </a:xfrm>
            <a:custGeom>
              <a:avLst/>
              <a:gdLst>
                <a:gd name="T0" fmla="*/ 2 w 1071"/>
                <a:gd name="T1" fmla="*/ 5 h 1126"/>
                <a:gd name="T2" fmla="*/ 4 w 1071"/>
                <a:gd name="T3" fmla="*/ 4 h 1126"/>
                <a:gd name="T4" fmla="*/ 5 w 1071"/>
                <a:gd name="T5" fmla="*/ 2 h 1126"/>
                <a:gd name="T6" fmla="*/ 6 w 1071"/>
                <a:gd name="T7" fmla="*/ 3 h 1126"/>
                <a:gd name="T8" fmla="*/ 8 w 1071"/>
                <a:gd name="T9" fmla="*/ 4 h 1126"/>
                <a:gd name="T10" fmla="*/ 8 w 1071"/>
                <a:gd name="T11" fmla="*/ 6 h 1126"/>
                <a:gd name="T12" fmla="*/ 7 w 1071"/>
                <a:gd name="T13" fmla="*/ 6 h 1126"/>
                <a:gd name="T14" fmla="*/ 6 w 1071"/>
                <a:gd name="T15" fmla="*/ 7 h 1126"/>
                <a:gd name="T16" fmla="*/ 6 w 1071"/>
                <a:gd name="T17" fmla="*/ 8 h 1126"/>
                <a:gd name="T18" fmla="*/ 7 w 1071"/>
                <a:gd name="T19" fmla="*/ 7 h 1126"/>
                <a:gd name="T20" fmla="*/ 8 w 1071"/>
                <a:gd name="T21" fmla="*/ 7 h 1126"/>
                <a:gd name="T22" fmla="*/ 9 w 1071"/>
                <a:gd name="T23" fmla="*/ 8 h 1126"/>
                <a:gd name="T24" fmla="*/ 9 w 1071"/>
                <a:gd name="T25" fmla="*/ 9 h 1126"/>
                <a:gd name="T26" fmla="*/ 10 w 1071"/>
                <a:gd name="T27" fmla="*/ 11 h 1126"/>
                <a:gd name="T28" fmla="*/ 9 w 1071"/>
                <a:gd name="T29" fmla="*/ 15 h 1126"/>
                <a:gd name="T30" fmla="*/ 10 w 1071"/>
                <a:gd name="T31" fmla="*/ 16 h 1126"/>
                <a:gd name="T32" fmla="*/ 12 w 1071"/>
                <a:gd name="T33" fmla="*/ 16 h 1126"/>
                <a:gd name="T34" fmla="*/ 14 w 1071"/>
                <a:gd name="T35" fmla="*/ 16 h 1126"/>
                <a:gd name="T36" fmla="*/ 14 w 1071"/>
                <a:gd name="T37" fmla="*/ 17 h 1126"/>
                <a:gd name="T38" fmla="*/ 15 w 1071"/>
                <a:gd name="T39" fmla="*/ 16 h 1126"/>
                <a:gd name="T40" fmla="*/ 16 w 1071"/>
                <a:gd name="T41" fmla="*/ 17 h 1126"/>
                <a:gd name="T42" fmla="*/ 16 w 1071"/>
                <a:gd name="T43" fmla="*/ 14 h 1126"/>
                <a:gd name="T44" fmla="*/ 16 w 1071"/>
                <a:gd name="T45" fmla="*/ 17 h 1126"/>
                <a:gd name="T46" fmla="*/ 16 w 1071"/>
                <a:gd name="T47" fmla="*/ 17 h 1126"/>
                <a:gd name="T48" fmla="*/ 16 w 1071"/>
                <a:gd name="T49" fmla="*/ 18 h 1126"/>
                <a:gd name="T50" fmla="*/ 17 w 1071"/>
                <a:gd name="T51" fmla="*/ 17 h 1126"/>
                <a:gd name="T52" fmla="*/ 17 w 1071"/>
                <a:gd name="T53" fmla="*/ 17 h 1126"/>
                <a:gd name="T54" fmla="*/ 17 w 1071"/>
                <a:gd name="T55" fmla="*/ 14 h 1126"/>
                <a:gd name="T56" fmla="*/ 16 w 1071"/>
                <a:gd name="T57" fmla="*/ 14 h 1126"/>
                <a:gd name="T58" fmla="*/ 15 w 1071"/>
                <a:gd name="T59" fmla="*/ 15 h 1126"/>
                <a:gd name="T60" fmla="*/ 14 w 1071"/>
                <a:gd name="T61" fmla="*/ 16 h 1126"/>
                <a:gd name="T62" fmla="*/ 11 w 1071"/>
                <a:gd name="T63" fmla="*/ 16 h 1126"/>
                <a:gd name="T64" fmla="*/ 10 w 1071"/>
                <a:gd name="T65" fmla="*/ 15 h 1126"/>
                <a:gd name="T66" fmla="*/ 10 w 1071"/>
                <a:gd name="T67" fmla="*/ 13 h 1126"/>
                <a:gd name="T68" fmla="*/ 10 w 1071"/>
                <a:gd name="T69" fmla="*/ 11 h 1126"/>
                <a:gd name="T70" fmla="*/ 9 w 1071"/>
                <a:gd name="T71" fmla="*/ 9 h 1126"/>
                <a:gd name="T72" fmla="*/ 9 w 1071"/>
                <a:gd name="T73" fmla="*/ 7 h 1126"/>
                <a:gd name="T74" fmla="*/ 9 w 1071"/>
                <a:gd name="T75" fmla="*/ 6 h 1126"/>
                <a:gd name="T76" fmla="*/ 9 w 1071"/>
                <a:gd name="T77" fmla="*/ 5 h 1126"/>
                <a:gd name="T78" fmla="*/ 8 w 1071"/>
                <a:gd name="T79" fmla="*/ 2 h 1126"/>
                <a:gd name="T80" fmla="*/ 6 w 1071"/>
                <a:gd name="T81" fmla="*/ 1 h 1126"/>
                <a:gd name="T82" fmla="*/ 5 w 1071"/>
                <a:gd name="T83" fmla="*/ 1 h 1126"/>
                <a:gd name="T84" fmla="*/ 5 w 1071"/>
                <a:gd name="T85" fmla="*/ 1 h 1126"/>
                <a:gd name="T86" fmla="*/ 8 w 1071"/>
                <a:gd name="T87" fmla="*/ 3 h 1126"/>
                <a:gd name="T88" fmla="*/ 9 w 1071"/>
                <a:gd name="T89" fmla="*/ 5 h 1126"/>
                <a:gd name="T90" fmla="*/ 8 w 1071"/>
                <a:gd name="T91" fmla="*/ 6 h 1126"/>
                <a:gd name="T92" fmla="*/ 8 w 1071"/>
                <a:gd name="T93" fmla="*/ 4 h 1126"/>
                <a:gd name="T94" fmla="*/ 7 w 1071"/>
                <a:gd name="T95" fmla="*/ 3 h 1126"/>
                <a:gd name="T96" fmla="*/ 6 w 1071"/>
                <a:gd name="T97" fmla="*/ 2 h 1126"/>
                <a:gd name="T98" fmla="*/ 5 w 1071"/>
                <a:gd name="T99" fmla="*/ 2 h 1126"/>
                <a:gd name="T100" fmla="*/ 4 w 1071"/>
                <a:gd name="T101" fmla="*/ 3 h 1126"/>
                <a:gd name="T102" fmla="*/ 3 w 1071"/>
                <a:gd name="T103" fmla="*/ 4 h 1126"/>
                <a:gd name="T104" fmla="*/ 2 w 1071"/>
                <a:gd name="T105" fmla="*/ 5 h 11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1" h="1126">
                  <a:moveTo>
                    <a:pt x="2" y="308"/>
                  </a:moveTo>
                  <a:lnTo>
                    <a:pt x="31" y="300"/>
                  </a:lnTo>
                  <a:lnTo>
                    <a:pt x="58" y="292"/>
                  </a:lnTo>
                  <a:lnTo>
                    <a:pt x="83" y="284"/>
                  </a:lnTo>
                  <a:lnTo>
                    <a:pt x="104" y="275"/>
                  </a:lnTo>
                  <a:lnTo>
                    <a:pt x="125" y="265"/>
                  </a:lnTo>
                  <a:lnTo>
                    <a:pt x="144" y="255"/>
                  </a:lnTo>
                  <a:lnTo>
                    <a:pt x="161" y="243"/>
                  </a:lnTo>
                  <a:lnTo>
                    <a:pt x="177" y="232"/>
                  </a:lnTo>
                  <a:lnTo>
                    <a:pt x="192" y="220"/>
                  </a:lnTo>
                  <a:lnTo>
                    <a:pt x="206" y="208"/>
                  </a:lnTo>
                  <a:lnTo>
                    <a:pt x="220" y="194"/>
                  </a:lnTo>
                  <a:lnTo>
                    <a:pt x="232" y="179"/>
                  </a:lnTo>
                  <a:lnTo>
                    <a:pt x="244" y="164"/>
                  </a:lnTo>
                  <a:lnTo>
                    <a:pt x="257" y="148"/>
                  </a:lnTo>
                  <a:lnTo>
                    <a:pt x="268" y="131"/>
                  </a:lnTo>
                  <a:lnTo>
                    <a:pt x="281" y="112"/>
                  </a:lnTo>
                  <a:lnTo>
                    <a:pt x="296" y="114"/>
                  </a:lnTo>
                  <a:lnTo>
                    <a:pt x="311" y="119"/>
                  </a:lnTo>
                  <a:lnTo>
                    <a:pt x="326" y="125"/>
                  </a:lnTo>
                  <a:lnTo>
                    <a:pt x="339" y="132"/>
                  </a:lnTo>
                  <a:lnTo>
                    <a:pt x="354" y="139"/>
                  </a:lnTo>
                  <a:lnTo>
                    <a:pt x="368" y="148"/>
                  </a:lnTo>
                  <a:lnTo>
                    <a:pt x="381" y="156"/>
                  </a:lnTo>
                  <a:lnTo>
                    <a:pt x="395" y="165"/>
                  </a:lnTo>
                  <a:lnTo>
                    <a:pt x="412" y="179"/>
                  </a:lnTo>
                  <a:lnTo>
                    <a:pt x="427" y="194"/>
                  </a:lnTo>
                  <a:lnTo>
                    <a:pt x="441" y="211"/>
                  </a:lnTo>
                  <a:lnTo>
                    <a:pt x="452" y="231"/>
                  </a:lnTo>
                  <a:lnTo>
                    <a:pt x="462" y="250"/>
                  </a:lnTo>
                  <a:lnTo>
                    <a:pt x="467" y="272"/>
                  </a:lnTo>
                  <a:lnTo>
                    <a:pt x="471" y="294"/>
                  </a:lnTo>
                  <a:lnTo>
                    <a:pt x="472" y="316"/>
                  </a:lnTo>
                  <a:lnTo>
                    <a:pt x="471" y="329"/>
                  </a:lnTo>
                  <a:lnTo>
                    <a:pt x="468" y="346"/>
                  </a:lnTo>
                  <a:lnTo>
                    <a:pt x="465" y="366"/>
                  </a:lnTo>
                  <a:lnTo>
                    <a:pt x="458" y="379"/>
                  </a:lnTo>
                  <a:lnTo>
                    <a:pt x="454" y="380"/>
                  </a:lnTo>
                  <a:lnTo>
                    <a:pt x="449" y="380"/>
                  </a:lnTo>
                  <a:lnTo>
                    <a:pt x="443" y="379"/>
                  </a:lnTo>
                  <a:lnTo>
                    <a:pt x="436" y="379"/>
                  </a:lnTo>
                  <a:lnTo>
                    <a:pt x="428" y="379"/>
                  </a:lnTo>
                  <a:lnTo>
                    <a:pt x="420" y="380"/>
                  </a:lnTo>
                  <a:lnTo>
                    <a:pt x="409" y="384"/>
                  </a:lnTo>
                  <a:lnTo>
                    <a:pt x="397" y="389"/>
                  </a:lnTo>
                  <a:lnTo>
                    <a:pt x="380" y="398"/>
                  </a:lnTo>
                  <a:lnTo>
                    <a:pt x="367" y="409"/>
                  </a:lnTo>
                  <a:lnTo>
                    <a:pt x="359" y="422"/>
                  </a:lnTo>
                  <a:lnTo>
                    <a:pt x="353" y="435"/>
                  </a:lnTo>
                  <a:lnTo>
                    <a:pt x="350" y="447"/>
                  </a:lnTo>
                  <a:lnTo>
                    <a:pt x="349" y="456"/>
                  </a:lnTo>
                  <a:lnTo>
                    <a:pt x="349" y="463"/>
                  </a:lnTo>
                  <a:lnTo>
                    <a:pt x="351" y="467"/>
                  </a:lnTo>
                  <a:lnTo>
                    <a:pt x="361" y="450"/>
                  </a:lnTo>
                  <a:lnTo>
                    <a:pt x="372" y="436"/>
                  </a:lnTo>
                  <a:lnTo>
                    <a:pt x="381" y="424"/>
                  </a:lnTo>
                  <a:lnTo>
                    <a:pt x="391" y="416"/>
                  </a:lnTo>
                  <a:lnTo>
                    <a:pt x="402" y="410"/>
                  </a:lnTo>
                  <a:lnTo>
                    <a:pt x="413" y="406"/>
                  </a:lnTo>
                  <a:lnTo>
                    <a:pt x="427" y="404"/>
                  </a:lnTo>
                  <a:lnTo>
                    <a:pt x="442" y="402"/>
                  </a:lnTo>
                  <a:lnTo>
                    <a:pt x="454" y="404"/>
                  </a:lnTo>
                  <a:lnTo>
                    <a:pt x="466" y="406"/>
                  </a:lnTo>
                  <a:lnTo>
                    <a:pt x="478" y="410"/>
                  </a:lnTo>
                  <a:lnTo>
                    <a:pt x="489" y="416"/>
                  </a:lnTo>
                  <a:lnTo>
                    <a:pt x="498" y="424"/>
                  </a:lnTo>
                  <a:lnTo>
                    <a:pt x="508" y="433"/>
                  </a:lnTo>
                  <a:lnTo>
                    <a:pt x="516" y="444"/>
                  </a:lnTo>
                  <a:lnTo>
                    <a:pt x="521" y="455"/>
                  </a:lnTo>
                  <a:lnTo>
                    <a:pt x="525" y="470"/>
                  </a:lnTo>
                  <a:lnTo>
                    <a:pt x="527" y="486"/>
                  </a:lnTo>
                  <a:lnTo>
                    <a:pt x="525" y="504"/>
                  </a:lnTo>
                  <a:lnTo>
                    <a:pt x="518" y="519"/>
                  </a:lnTo>
                  <a:lnTo>
                    <a:pt x="523" y="523"/>
                  </a:lnTo>
                  <a:lnTo>
                    <a:pt x="527" y="529"/>
                  </a:lnTo>
                  <a:lnTo>
                    <a:pt x="532" y="534"/>
                  </a:lnTo>
                  <a:lnTo>
                    <a:pt x="538" y="538"/>
                  </a:lnTo>
                  <a:lnTo>
                    <a:pt x="542" y="544"/>
                  </a:lnTo>
                  <a:lnTo>
                    <a:pt x="548" y="550"/>
                  </a:lnTo>
                  <a:lnTo>
                    <a:pt x="553" y="556"/>
                  </a:lnTo>
                  <a:lnTo>
                    <a:pt x="558" y="561"/>
                  </a:lnTo>
                  <a:lnTo>
                    <a:pt x="576" y="594"/>
                  </a:lnTo>
                  <a:lnTo>
                    <a:pt x="584" y="625"/>
                  </a:lnTo>
                  <a:lnTo>
                    <a:pt x="584" y="656"/>
                  </a:lnTo>
                  <a:lnTo>
                    <a:pt x="579" y="691"/>
                  </a:lnTo>
                  <a:lnTo>
                    <a:pt x="550" y="830"/>
                  </a:lnTo>
                  <a:lnTo>
                    <a:pt x="548" y="848"/>
                  </a:lnTo>
                  <a:lnTo>
                    <a:pt x="548" y="868"/>
                  </a:lnTo>
                  <a:lnTo>
                    <a:pt x="550" y="885"/>
                  </a:lnTo>
                  <a:lnTo>
                    <a:pt x="556" y="902"/>
                  </a:lnTo>
                  <a:lnTo>
                    <a:pt x="563" y="918"/>
                  </a:lnTo>
                  <a:lnTo>
                    <a:pt x="572" y="933"/>
                  </a:lnTo>
                  <a:lnTo>
                    <a:pt x="584" y="946"/>
                  </a:lnTo>
                  <a:lnTo>
                    <a:pt x="599" y="957"/>
                  </a:lnTo>
                  <a:lnTo>
                    <a:pt x="617" y="969"/>
                  </a:lnTo>
                  <a:lnTo>
                    <a:pt x="634" y="978"/>
                  </a:lnTo>
                  <a:lnTo>
                    <a:pt x="653" y="985"/>
                  </a:lnTo>
                  <a:lnTo>
                    <a:pt x="670" y="991"/>
                  </a:lnTo>
                  <a:lnTo>
                    <a:pt x="690" y="995"/>
                  </a:lnTo>
                  <a:lnTo>
                    <a:pt x="710" y="998"/>
                  </a:lnTo>
                  <a:lnTo>
                    <a:pt x="733" y="1000"/>
                  </a:lnTo>
                  <a:lnTo>
                    <a:pt x="759" y="1002"/>
                  </a:lnTo>
                  <a:lnTo>
                    <a:pt x="777" y="1002"/>
                  </a:lnTo>
                  <a:lnTo>
                    <a:pt x="796" y="1000"/>
                  </a:lnTo>
                  <a:lnTo>
                    <a:pt x="813" y="999"/>
                  </a:lnTo>
                  <a:lnTo>
                    <a:pt x="830" y="995"/>
                  </a:lnTo>
                  <a:lnTo>
                    <a:pt x="845" y="992"/>
                  </a:lnTo>
                  <a:lnTo>
                    <a:pt x="858" y="988"/>
                  </a:lnTo>
                  <a:lnTo>
                    <a:pt x="871" y="985"/>
                  </a:lnTo>
                  <a:lnTo>
                    <a:pt x="880" y="980"/>
                  </a:lnTo>
                  <a:lnTo>
                    <a:pt x="881" y="1000"/>
                  </a:lnTo>
                  <a:lnTo>
                    <a:pt x="882" y="1020"/>
                  </a:lnTo>
                  <a:lnTo>
                    <a:pt x="884" y="1038"/>
                  </a:lnTo>
                  <a:lnTo>
                    <a:pt x="892" y="1055"/>
                  </a:lnTo>
                  <a:lnTo>
                    <a:pt x="954" y="1082"/>
                  </a:lnTo>
                  <a:lnTo>
                    <a:pt x="950" y="1060"/>
                  </a:lnTo>
                  <a:lnTo>
                    <a:pt x="907" y="1039"/>
                  </a:lnTo>
                  <a:lnTo>
                    <a:pt x="904" y="1016"/>
                  </a:lnTo>
                  <a:lnTo>
                    <a:pt x="904" y="992"/>
                  </a:lnTo>
                  <a:lnTo>
                    <a:pt x="906" y="970"/>
                  </a:lnTo>
                  <a:lnTo>
                    <a:pt x="911" y="949"/>
                  </a:lnTo>
                  <a:lnTo>
                    <a:pt x="952" y="944"/>
                  </a:lnTo>
                  <a:lnTo>
                    <a:pt x="952" y="970"/>
                  </a:lnTo>
                  <a:lnTo>
                    <a:pt x="955" y="1001"/>
                  </a:lnTo>
                  <a:lnTo>
                    <a:pt x="958" y="1031"/>
                  </a:lnTo>
                  <a:lnTo>
                    <a:pt x="965" y="1059"/>
                  </a:lnTo>
                  <a:lnTo>
                    <a:pt x="966" y="1040"/>
                  </a:lnTo>
                  <a:lnTo>
                    <a:pt x="970" y="995"/>
                  </a:lnTo>
                  <a:lnTo>
                    <a:pt x="978" y="942"/>
                  </a:lnTo>
                  <a:lnTo>
                    <a:pt x="990" y="899"/>
                  </a:lnTo>
                  <a:lnTo>
                    <a:pt x="995" y="892"/>
                  </a:lnTo>
                  <a:lnTo>
                    <a:pt x="1002" y="887"/>
                  </a:lnTo>
                  <a:lnTo>
                    <a:pt x="1009" y="885"/>
                  </a:lnTo>
                  <a:lnTo>
                    <a:pt x="1016" y="884"/>
                  </a:lnTo>
                  <a:lnTo>
                    <a:pt x="1011" y="932"/>
                  </a:lnTo>
                  <a:lnTo>
                    <a:pt x="1007" y="984"/>
                  </a:lnTo>
                  <a:lnTo>
                    <a:pt x="1005" y="1037"/>
                  </a:lnTo>
                  <a:lnTo>
                    <a:pt x="1008" y="1086"/>
                  </a:lnTo>
                  <a:lnTo>
                    <a:pt x="1004" y="1088"/>
                  </a:lnTo>
                  <a:lnTo>
                    <a:pt x="1000" y="1089"/>
                  </a:lnTo>
                  <a:lnTo>
                    <a:pt x="995" y="1089"/>
                  </a:lnTo>
                  <a:lnTo>
                    <a:pt x="990" y="1088"/>
                  </a:lnTo>
                  <a:lnTo>
                    <a:pt x="985" y="1086"/>
                  </a:lnTo>
                  <a:lnTo>
                    <a:pt x="980" y="1084"/>
                  </a:lnTo>
                  <a:lnTo>
                    <a:pt x="974" y="1082"/>
                  </a:lnTo>
                  <a:lnTo>
                    <a:pt x="970" y="1079"/>
                  </a:lnTo>
                  <a:lnTo>
                    <a:pt x="972" y="1089"/>
                  </a:lnTo>
                  <a:lnTo>
                    <a:pt x="977" y="1097"/>
                  </a:lnTo>
                  <a:lnTo>
                    <a:pt x="985" y="1104"/>
                  </a:lnTo>
                  <a:lnTo>
                    <a:pt x="994" y="1111"/>
                  </a:lnTo>
                  <a:lnTo>
                    <a:pt x="1004" y="1115"/>
                  </a:lnTo>
                  <a:lnTo>
                    <a:pt x="1015" y="1120"/>
                  </a:lnTo>
                  <a:lnTo>
                    <a:pt x="1025" y="1123"/>
                  </a:lnTo>
                  <a:lnTo>
                    <a:pt x="1034" y="1126"/>
                  </a:lnTo>
                  <a:lnTo>
                    <a:pt x="1032" y="1099"/>
                  </a:lnTo>
                  <a:lnTo>
                    <a:pt x="1028" y="1037"/>
                  </a:lnTo>
                  <a:lnTo>
                    <a:pt x="1028" y="964"/>
                  </a:lnTo>
                  <a:lnTo>
                    <a:pt x="1038" y="904"/>
                  </a:lnTo>
                  <a:lnTo>
                    <a:pt x="1051" y="944"/>
                  </a:lnTo>
                  <a:lnTo>
                    <a:pt x="1055" y="1001"/>
                  </a:lnTo>
                  <a:lnTo>
                    <a:pt x="1054" y="1052"/>
                  </a:lnTo>
                  <a:lnTo>
                    <a:pt x="1054" y="1074"/>
                  </a:lnTo>
                  <a:lnTo>
                    <a:pt x="1068" y="1023"/>
                  </a:lnTo>
                  <a:lnTo>
                    <a:pt x="1071" y="971"/>
                  </a:lnTo>
                  <a:lnTo>
                    <a:pt x="1065" y="918"/>
                  </a:lnTo>
                  <a:lnTo>
                    <a:pt x="1054" y="864"/>
                  </a:lnTo>
                  <a:lnTo>
                    <a:pt x="1045" y="860"/>
                  </a:lnTo>
                  <a:lnTo>
                    <a:pt x="1033" y="857"/>
                  </a:lnTo>
                  <a:lnTo>
                    <a:pt x="1020" y="857"/>
                  </a:lnTo>
                  <a:lnTo>
                    <a:pt x="1008" y="858"/>
                  </a:lnTo>
                  <a:lnTo>
                    <a:pt x="994" y="863"/>
                  </a:lnTo>
                  <a:lnTo>
                    <a:pt x="982" y="869"/>
                  </a:lnTo>
                  <a:lnTo>
                    <a:pt x="973" y="876"/>
                  </a:lnTo>
                  <a:lnTo>
                    <a:pt x="967" y="885"/>
                  </a:lnTo>
                  <a:lnTo>
                    <a:pt x="956" y="922"/>
                  </a:lnTo>
                  <a:lnTo>
                    <a:pt x="945" y="923"/>
                  </a:lnTo>
                  <a:lnTo>
                    <a:pt x="935" y="923"/>
                  </a:lnTo>
                  <a:lnTo>
                    <a:pt x="924" y="924"/>
                  </a:lnTo>
                  <a:lnTo>
                    <a:pt x="913" y="925"/>
                  </a:lnTo>
                  <a:lnTo>
                    <a:pt x="903" y="927"/>
                  </a:lnTo>
                  <a:lnTo>
                    <a:pt x="895" y="931"/>
                  </a:lnTo>
                  <a:lnTo>
                    <a:pt x="888" y="937"/>
                  </a:lnTo>
                  <a:lnTo>
                    <a:pt x="883" y="945"/>
                  </a:lnTo>
                  <a:lnTo>
                    <a:pt x="873" y="953"/>
                  </a:lnTo>
                  <a:lnTo>
                    <a:pt x="858" y="960"/>
                  </a:lnTo>
                  <a:lnTo>
                    <a:pt x="839" y="965"/>
                  </a:lnTo>
                  <a:lnTo>
                    <a:pt x="818" y="971"/>
                  </a:lnTo>
                  <a:lnTo>
                    <a:pt x="795" y="975"/>
                  </a:lnTo>
                  <a:lnTo>
                    <a:pt x="769" y="977"/>
                  </a:lnTo>
                  <a:lnTo>
                    <a:pt x="744" y="978"/>
                  </a:lnTo>
                  <a:lnTo>
                    <a:pt x="718" y="976"/>
                  </a:lnTo>
                  <a:lnTo>
                    <a:pt x="702" y="974"/>
                  </a:lnTo>
                  <a:lnTo>
                    <a:pt x="686" y="970"/>
                  </a:lnTo>
                  <a:lnTo>
                    <a:pt x="671" y="965"/>
                  </a:lnTo>
                  <a:lnTo>
                    <a:pt x="656" y="961"/>
                  </a:lnTo>
                  <a:lnTo>
                    <a:pt x="642" y="954"/>
                  </a:lnTo>
                  <a:lnTo>
                    <a:pt x="630" y="946"/>
                  </a:lnTo>
                  <a:lnTo>
                    <a:pt x="617" y="937"/>
                  </a:lnTo>
                  <a:lnTo>
                    <a:pt x="607" y="926"/>
                  </a:lnTo>
                  <a:lnTo>
                    <a:pt x="595" y="908"/>
                  </a:lnTo>
                  <a:lnTo>
                    <a:pt x="587" y="888"/>
                  </a:lnTo>
                  <a:lnTo>
                    <a:pt x="581" y="870"/>
                  </a:lnTo>
                  <a:lnTo>
                    <a:pt x="579" y="850"/>
                  </a:lnTo>
                  <a:lnTo>
                    <a:pt x="578" y="832"/>
                  </a:lnTo>
                  <a:lnTo>
                    <a:pt x="579" y="812"/>
                  </a:lnTo>
                  <a:lnTo>
                    <a:pt x="581" y="793"/>
                  </a:lnTo>
                  <a:lnTo>
                    <a:pt x="585" y="773"/>
                  </a:lnTo>
                  <a:lnTo>
                    <a:pt x="591" y="743"/>
                  </a:lnTo>
                  <a:lnTo>
                    <a:pt x="598" y="712"/>
                  </a:lnTo>
                  <a:lnTo>
                    <a:pt x="603" y="682"/>
                  </a:lnTo>
                  <a:lnTo>
                    <a:pt x="606" y="652"/>
                  </a:lnTo>
                  <a:lnTo>
                    <a:pt x="606" y="623"/>
                  </a:lnTo>
                  <a:lnTo>
                    <a:pt x="600" y="595"/>
                  </a:lnTo>
                  <a:lnTo>
                    <a:pt x="587" y="567"/>
                  </a:lnTo>
                  <a:lnTo>
                    <a:pt x="568" y="539"/>
                  </a:lnTo>
                  <a:lnTo>
                    <a:pt x="550" y="521"/>
                  </a:lnTo>
                  <a:lnTo>
                    <a:pt x="556" y="506"/>
                  </a:lnTo>
                  <a:lnTo>
                    <a:pt x="558" y="490"/>
                  </a:lnTo>
                  <a:lnTo>
                    <a:pt x="558" y="475"/>
                  </a:lnTo>
                  <a:lnTo>
                    <a:pt x="555" y="460"/>
                  </a:lnTo>
                  <a:lnTo>
                    <a:pt x="550" y="445"/>
                  </a:lnTo>
                  <a:lnTo>
                    <a:pt x="543" y="431"/>
                  </a:lnTo>
                  <a:lnTo>
                    <a:pt x="535" y="417"/>
                  </a:lnTo>
                  <a:lnTo>
                    <a:pt x="527" y="405"/>
                  </a:lnTo>
                  <a:lnTo>
                    <a:pt x="534" y="395"/>
                  </a:lnTo>
                  <a:lnTo>
                    <a:pt x="541" y="386"/>
                  </a:lnTo>
                  <a:lnTo>
                    <a:pt x="547" y="376"/>
                  </a:lnTo>
                  <a:lnTo>
                    <a:pt x="553" y="364"/>
                  </a:lnTo>
                  <a:lnTo>
                    <a:pt x="557" y="354"/>
                  </a:lnTo>
                  <a:lnTo>
                    <a:pt x="562" y="342"/>
                  </a:lnTo>
                  <a:lnTo>
                    <a:pt x="565" y="330"/>
                  </a:lnTo>
                  <a:lnTo>
                    <a:pt x="568" y="318"/>
                  </a:lnTo>
                  <a:lnTo>
                    <a:pt x="569" y="296"/>
                  </a:lnTo>
                  <a:lnTo>
                    <a:pt x="566" y="272"/>
                  </a:lnTo>
                  <a:lnTo>
                    <a:pt x="563" y="247"/>
                  </a:lnTo>
                  <a:lnTo>
                    <a:pt x="554" y="219"/>
                  </a:lnTo>
                  <a:lnTo>
                    <a:pt x="539" y="192"/>
                  </a:lnTo>
                  <a:lnTo>
                    <a:pt x="518" y="163"/>
                  </a:lnTo>
                  <a:lnTo>
                    <a:pt x="490" y="133"/>
                  </a:lnTo>
                  <a:lnTo>
                    <a:pt x="452" y="103"/>
                  </a:lnTo>
                  <a:lnTo>
                    <a:pt x="435" y="91"/>
                  </a:lnTo>
                  <a:lnTo>
                    <a:pt x="418" y="81"/>
                  </a:lnTo>
                  <a:lnTo>
                    <a:pt x="399" y="72"/>
                  </a:lnTo>
                  <a:lnTo>
                    <a:pt x="381" y="63"/>
                  </a:lnTo>
                  <a:lnTo>
                    <a:pt x="363" y="55"/>
                  </a:lnTo>
                  <a:lnTo>
                    <a:pt x="344" y="45"/>
                  </a:lnTo>
                  <a:lnTo>
                    <a:pt x="327" y="37"/>
                  </a:lnTo>
                  <a:lnTo>
                    <a:pt x="310" y="27"/>
                  </a:lnTo>
                  <a:lnTo>
                    <a:pt x="305" y="24"/>
                  </a:lnTo>
                  <a:lnTo>
                    <a:pt x="300" y="21"/>
                  </a:lnTo>
                  <a:lnTo>
                    <a:pt x="296" y="18"/>
                  </a:lnTo>
                  <a:lnTo>
                    <a:pt x="290" y="14"/>
                  </a:lnTo>
                  <a:lnTo>
                    <a:pt x="284" y="11"/>
                  </a:lnTo>
                  <a:lnTo>
                    <a:pt x="278" y="7"/>
                  </a:lnTo>
                  <a:lnTo>
                    <a:pt x="271" y="4"/>
                  </a:lnTo>
                  <a:lnTo>
                    <a:pt x="263" y="0"/>
                  </a:lnTo>
                  <a:lnTo>
                    <a:pt x="267" y="6"/>
                  </a:lnTo>
                  <a:lnTo>
                    <a:pt x="275" y="19"/>
                  </a:lnTo>
                  <a:lnTo>
                    <a:pt x="285" y="33"/>
                  </a:lnTo>
                  <a:lnTo>
                    <a:pt x="296" y="43"/>
                  </a:lnTo>
                  <a:lnTo>
                    <a:pt x="415" y="111"/>
                  </a:lnTo>
                  <a:lnTo>
                    <a:pt x="441" y="127"/>
                  </a:lnTo>
                  <a:lnTo>
                    <a:pt x="464" y="143"/>
                  </a:lnTo>
                  <a:lnTo>
                    <a:pt x="485" y="162"/>
                  </a:lnTo>
                  <a:lnTo>
                    <a:pt x="502" y="182"/>
                  </a:lnTo>
                  <a:lnTo>
                    <a:pt x="516" y="205"/>
                  </a:lnTo>
                  <a:lnTo>
                    <a:pt x="527" y="232"/>
                  </a:lnTo>
                  <a:lnTo>
                    <a:pt x="535" y="261"/>
                  </a:lnTo>
                  <a:lnTo>
                    <a:pt x="540" y="294"/>
                  </a:lnTo>
                  <a:lnTo>
                    <a:pt x="540" y="308"/>
                  </a:lnTo>
                  <a:lnTo>
                    <a:pt x="539" y="322"/>
                  </a:lnTo>
                  <a:lnTo>
                    <a:pt x="535" y="334"/>
                  </a:lnTo>
                  <a:lnTo>
                    <a:pt x="531" y="347"/>
                  </a:lnTo>
                  <a:lnTo>
                    <a:pt x="526" y="359"/>
                  </a:lnTo>
                  <a:lnTo>
                    <a:pt x="519" y="370"/>
                  </a:lnTo>
                  <a:lnTo>
                    <a:pt x="512" y="382"/>
                  </a:lnTo>
                  <a:lnTo>
                    <a:pt x="504" y="392"/>
                  </a:lnTo>
                  <a:lnTo>
                    <a:pt x="488" y="385"/>
                  </a:lnTo>
                  <a:lnTo>
                    <a:pt x="501" y="351"/>
                  </a:lnTo>
                  <a:lnTo>
                    <a:pt x="504" y="311"/>
                  </a:lnTo>
                  <a:lnTo>
                    <a:pt x="500" y="273"/>
                  </a:lnTo>
                  <a:lnTo>
                    <a:pt x="488" y="239"/>
                  </a:lnTo>
                  <a:lnTo>
                    <a:pt x="478" y="220"/>
                  </a:lnTo>
                  <a:lnTo>
                    <a:pt x="467" y="204"/>
                  </a:lnTo>
                  <a:lnTo>
                    <a:pt x="456" y="188"/>
                  </a:lnTo>
                  <a:lnTo>
                    <a:pt x="444" y="174"/>
                  </a:lnTo>
                  <a:lnTo>
                    <a:pt x="432" y="162"/>
                  </a:lnTo>
                  <a:lnTo>
                    <a:pt x="418" y="150"/>
                  </a:lnTo>
                  <a:lnTo>
                    <a:pt x="405" y="139"/>
                  </a:lnTo>
                  <a:lnTo>
                    <a:pt x="391" y="129"/>
                  </a:lnTo>
                  <a:lnTo>
                    <a:pt x="376" y="120"/>
                  </a:lnTo>
                  <a:lnTo>
                    <a:pt x="363" y="113"/>
                  </a:lnTo>
                  <a:lnTo>
                    <a:pt x="348" y="105"/>
                  </a:lnTo>
                  <a:lnTo>
                    <a:pt x="333" y="100"/>
                  </a:lnTo>
                  <a:lnTo>
                    <a:pt x="318" y="94"/>
                  </a:lnTo>
                  <a:lnTo>
                    <a:pt x="303" y="88"/>
                  </a:lnTo>
                  <a:lnTo>
                    <a:pt x="286" y="83"/>
                  </a:lnTo>
                  <a:lnTo>
                    <a:pt x="271" y="79"/>
                  </a:lnTo>
                  <a:lnTo>
                    <a:pt x="266" y="90"/>
                  </a:lnTo>
                  <a:lnTo>
                    <a:pt x="260" y="102"/>
                  </a:lnTo>
                  <a:lnTo>
                    <a:pt x="255" y="111"/>
                  </a:lnTo>
                  <a:lnTo>
                    <a:pt x="250" y="120"/>
                  </a:lnTo>
                  <a:lnTo>
                    <a:pt x="245" y="129"/>
                  </a:lnTo>
                  <a:lnTo>
                    <a:pt x="238" y="139"/>
                  </a:lnTo>
                  <a:lnTo>
                    <a:pt x="230" y="149"/>
                  </a:lnTo>
                  <a:lnTo>
                    <a:pt x="221" y="161"/>
                  </a:lnTo>
                  <a:lnTo>
                    <a:pt x="210" y="172"/>
                  </a:lnTo>
                  <a:lnTo>
                    <a:pt x="200" y="182"/>
                  </a:lnTo>
                  <a:lnTo>
                    <a:pt x="190" y="194"/>
                  </a:lnTo>
                  <a:lnTo>
                    <a:pt x="178" y="204"/>
                  </a:lnTo>
                  <a:lnTo>
                    <a:pt x="167" y="214"/>
                  </a:lnTo>
                  <a:lnTo>
                    <a:pt x="155" y="224"/>
                  </a:lnTo>
                  <a:lnTo>
                    <a:pt x="142" y="233"/>
                  </a:lnTo>
                  <a:lnTo>
                    <a:pt x="129" y="241"/>
                  </a:lnTo>
                  <a:lnTo>
                    <a:pt x="115" y="249"/>
                  </a:lnTo>
                  <a:lnTo>
                    <a:pt x="101" y="257"/>
                  </a:lnTo>
                  <a:lnTo>
                    <a:pt x="85" y="264"/>
                  </a:lnTo>
                  <a:lnTo>
                    <a:pt x="70" y="270"/>
                  </a:lnTo>
                  <a:lnTo>
                    <a:pt x="54" y="276"/>
                  </a:lnTo>
                  <a:lnTo>
                    <a:pt x="36" y="280"/>
                  </a:lnTo>
                  <a:lnTo>
                    <a:pt x="18" y="285"/>
                  </a:lnTo>
                  <a:lnTo>
                    <a:pt x="0" y="288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43"/>
            <p:cNvSpPr>
              <a:spLocks/>
            </p:cNvSpPr>
            <p:nvPr/>
          </p:nvSpPr>
          <p:spPr bwMode="auto">
            <a:xfrm>
              <a:off x="4414" y="2882"/>
              <a:ext cx="312" cy="190"/>
            </a:xfrm>
            <a:custGeom>
              <a:avLst/>
              <a:gdLst>
                <a:gd name="T0" fmla="*/ 1 w 622"/>
                <a:gd name="T1" fmla="*/ 1 h 380"/>
                <a:gd name="T2" fmla="*/ 1 w 622"/>
                <a:gd name="T3" fmla="*/ 2 h 380"/>
                <a:gd name="T4" fmla="*/ 1 w 622"/>
                <a:gd name="T5" fmla="*/ 3 h 380"/>
                <a:gd name="T6" fmla="*/ 2 w 622"/>
                <a:gd name="T7" fmla="*/ 3 h 380"/>
                <a:gd name="T8" fmla="*/ 2 w 622"/>
                <a:gd name="T9" fmla="*/ 4 h 380"/>
                <a:gd name="T10" fmla="*/ 2 w 622"/>
                <a:gd name="T11" fmla="*/ 4 h 380"/>
                <a:gd name="T12" fmla="*/ 3 w 622"/>
                <a:gd name="T13" fmla="*/ 5 h 380"/>
                <a:gd name="T14" fmla="*/ 3 w 622"/>
                <a:gd name="T15" fmla="*/ 5 h 380"/>
                <a:gd name="T16" fmla="*/ 4 w 622"/>
                <a:gd name="T17" fmla="*/ 5 h 380"/>
                <a:gd name="T18" fmla="*/ 4 w 622"/>
                <a:gd name="T19" fmla="*/ 6 h 380"/>
                <a:gd name="T20" fmla="*/ 5 w 622"/>
                <a:gd name="T21" fmla="*/ 6 h 380"/>
                <a:gd name="T22" fmla="*/ 5 w 622"/>
                <a:gd name="T23" fmla="*/ 6 h 380"/>
                <a:gd name="T24" fmla="*/ 6 w 622"/>
                <a:gd name="T25" fmla="*/ 6 h 380"/>
                <a:gd name="T26" fmla="*/ 6 w 622"/>
                <a:gd name="T27" fmla="*/ 6 h 380"/>
                <a:gd name="T28" fmla="*/ 7 w 622"/>
                <a:gd name="T29" fmla="*/ 6 h 380"/>
                <a:gd name="T30" fmla="*/ 8 w 622"/>
                <a:gd name="T31" fmla="*/ 6 h 380"/>
                <a:gd name="T32" fmla="*/ 8 w 622"/>
                <a:gd name="T33" fmla="*/ 6 h 380"/>
                <a:gd name="T34" fmla="*/ 9 w 622"/>
                <a:gd name="T35" fmla="*/ 6 h 380"/>
                <a:gd name="T36" fmla="*/ 9 w 622"/>
                <a:gd name="T37" fmla="*/ 6 h 380"/>
                <a:gd name="T38" fmla="*/ 10 w 622"/>
                <a:gd name="T39" fmla="*/ 6 h 380"/>
                <a:gd name="T40" fmla="*/ 10 w 622"/>
                <a:gd name="T41" fmla="*/ 6 h 380"/>
                <a:gd name="T42" fmla="*/ 9 w 622"/>
                <a:gd name="T43" fmla="*/ 6 h 380"/>
                <a:gd name="T44" fmla="*/ 9 w 622"/>
                <a:gd name="T45" fmla="*/ 6 h 380"/>
                <a:gd name="T46" fmla="*/ 8 w 622"/>
                <a:gd name="T47" fmla="*/ 5 h 380"/>
                <a:gd name="T48" fmla="*/ 8 w 622"/>
                <a:gd name="T49" fmla="*/ 5 h 380"/>
                <a:gd name="T50" fmla="*/ 8 w 622"/>
                <a:gd name="T51" fmla="*/ 5 h 380"/>
                <a:gd name="T52" fmla="*/ 8 w 622"/>
                <a:gd name="T53" fmla="*/ 5 h 380"/>
                <a:gd name="T54" fmla="*/ 7 w 622"/>
                <a:gd name="T55" fmla="*/ 6 h 380"/>
                <a:gd name="T56" fmla="*/ 6 w 622"/>
                <a:gd name="T57" fmla="*/ 6 h 380"/>
                <a:gd name="T58" fmla="*/ 6 w 622"/>
                <a:gd name="T59" fmla="*/ 6 h 380"/>
                <a:gd name="T60" fmla="*/ 5 w 622"/>
                <a:gd name="T61" fmla="*/ 5 h 380"/>
                <a:gd name="T62" fmla="*/ 5 w 622"/>
                <a:gd name="T63" fmla="*/ 5 h 380"/>
                <a:gd name="T64" fmla="*/ 4 w 622"/>
                <a:gd name="T65" fmla="*/ 5 h 380"/>
                <a:gd name="T66" fmla="*/ 4 w 622"/>
                <a:gd name="T67" fmla="*/ 5 h 380"/>
                <a:gd name="T68" fmla="*/ 3 w 622"/>
                <a:gd name="T69" fmla="*/ 5 h 380"/>
                <a:gd name="T70" fmla="*/ 2 w 622"/>
                <a:gd name="T71" fmla="*/ 4 h 380"/>
                <a:gd name="T72" fmla="*/ 2 w 622"/>
                <a:gd name="T73" fmla="*/ 3 h 380"/>
                <a:gd name="T74" fmla="*/ 1 w 622"/>
                <a:gd name="T75" fmla="*/ 1 h 380"/>
                <a:gd name="T76" fmla="*/ 1 w 622"/>
                <a:gd name="T77" fmla="*/ 1 h 380"/>
                <a:gd name="T78" fmla="*/ 1 w 622"/>
                <a:gd name="T79" fmla="*/ 1 h 380"/>
                <a:gd name="T80" fmla="*/ 1 w 622"/>
                <a:gd name="T81" fmla="*/ 1 h 380"/>
                <a:gd name="T82" fmla="*/ 1 w 622"/>
                <a:gd name="T83" fmla="*/ 1 h 380"/>
                <a:gd name="T84" fmla="*/ 1 w 622"/>
                <a:gd name="T85" fmla="*/ 1 h 380"/>
                <a:gd name="T86" fmla="*/ 1 w 622"/>
                <a:gd name="T87" fmla="*/ 1 h 3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2" h="380">
                  <a:moveTo>
                    <a:pt x="0" y="14"/>
                  </a:moveTo>
                  <a:lnTo>
                    <a:pt x="2" y="23"/>
                  </a:lnTo>
                  <a:lnTo>
                    <a:pt x="12" y="45"/>
                  </a:lnTo>
                  <a:lnTo>
                    <a:pt x="24" y="75"/>
                  </a:lnTo>
                  <a:lnTo>
                    <a:pt x="38" y="109"/>
                  </a:lnTo>
                  <a:lnTo>
                    <a:pt x="53" y="143"/>
                  </a:lnTo>
                  <a:lnTo>
                    <a:pt x="67" y="171"/>
                  </a:lnTo>
                  <a:lnTo>
                    <a:pt x="76" y="192"/>
                  </a:lnTo>
                  <a:lnTo>
                    <a:pt x="79" y="200"/>
                  </a:lnTo>
                  <a:lnTo>
                    <a:pt x="89" y="216"/>
                  </a:lnTo>
                  <a:lnTo>
                    <a:pt x="99" y="232"/>
                  </a:lnTo>
                  <a:lnTo>
                    <a:pt x="109" y="247"/>
                  </a:lnTo>
                  <a:lnTo>
                    <a:pt x="121" y="261"/>
                  </a:lnTo>
                  <a:lnTo>
                    <a:pt x="135" y="275"/>
                  </a:lnTo>
                  <a:lnTo>
                    <a:pt x="149" y="287"/>
                  </a:lnTo>
                  <a:lnTo>
                    <a:pt x="164" y="298"/>
                  </a:lnTo>
                  <a:lnTo>
                    <a:pt x="180" y="307"/>
                  </a:lnTo>
                  <a:lnTo>
                    <a:pt x="196" y="315"/>
                  </a:lnTo>
                  <a:lnTo>
                    <a:pt x="212" y="322"/>
                  </a:lnTo>
                  <a:lnTo>
                    <a:pt x="227" y="328"/>
                  </a:lnTo>
                  <a:lnTo>
                    <a:pt x="244" y="333"/>
                  </a:lnTo>
                  <a:lnTo>
                    <a:pt x="260" y="336"/>
                  </a:lnTo>
                  <a:lnTo>
                    <a:pt x="278" y="339"/>
                  </a:lnTo>
                  <a:lnTo>
                    <a:pt x="295" y="342"/>
                  </a:lnTo>
                  <a:lnTo>
                    <a:pt x="313" y="344"/>
                  </a:lnTo>
                  <a:lnTo>
                    <a:pt x="332" y="345"/>
                  </a:lnTo>
                  <a:lnTo>
                    <a:pt x="351" y="346"/>
                  </a:lnTo>
                  <a:lnTo>
                    <a:pt x="372" y="346"/>
                  </a:lnTo>
                  <a:lnTo>
                    <a:pt x="393" y="345"/>
                  </a:lnTo>
                  <a:lnTo>
                    <a:pt x="415" y="344"/>
                  </a:lnTo>
                  <a:lnTo>
                    <a:pt x="438" y="343"/>
                  </a:lnTo>
                  <a:lnTo>
                    <a:pt x="462" y="342"/>
                  </a:lnTo>
                  <a:lnTo>
                    <a:pt x="487" y="339"/>
                  </a:lnTo>
                  <a:lnTo>
                    <a:pt x="501" y="351"/>
                  </a:lnTo>
                  <a:lnTo>
                    <a:pt x="517" y="363"/>
                  </a:lnTo>
                  <a:lnTo>
                    <a:pt x="535" y="371"/>
                  </a:lnTo>
                  <a:lnTo>
                    <a:pt x="554" y="377"/>
                  </a:lnTo>
                  <a:lnTo>
                    <a:pt x="573" y="380"/>
                  </a:lnTo>
                  <a:lnTo>
                    <a:pt x="591" y="379"/>
                  </a:lnTo>
                  <a:lnTo>
                    <a:pt x="608" y="372"/>
                  </a:lnTo>
                  <a:lnTo>
                    <a:pt x="622" y="359"/>
                  </a:lnTo>
                  <a:lnTo>
                    <a:pt x="594" y="359"/>
                  </a:lnTo>
                  <a:lnTo>
                    <a:pt x="571" y="357"/>
                  </a:lnTo>
                  <a:lnTo>
                    <a:pt x="552" y="352"/>
                  </a:lnTo>
                  <a:lnTo>
                    <a:pt x="536" y="344"/>
                  </a:lnTo>
                  <a:lnTo>
                    <a:pt x="523" y="335"/>
                  </a:lnTo>
                  <a:lnTo>
                    <a:pt x="513" y="325"/>
                  </a:lnTo>
                  <a:lnTo>
                    <a:pt x="503" y="312"/>
                  </a:lnTo>
                  <a:lnTo>
                    <a:pt x="497" y="299"/>
                  </a:lnTo>
                  <a:lnTo>
                    <a:pt x="491" y="300"/>
                  </a:lnTo>
                  <a:lnTo>
                    <a:pt x="486" y="306"/>
                  </a:lnTo>
                  <a:lnTo>
                    <a:pt x="482" y="313"/>
                  </a:lnTo>
                  <a:lnTo>
                    <a:pt x="477" y="316"/>
                  </a:lnTo>
                  <a:lnTo>
                    <a:pt x="453" y="319"/>
                  </a:lnTo>
                  <a:lnTo>
                    <a:pt x="430" y="320"/>
                  </a:lnTo>
                  <a:lnTo>
                    <a:pt x="409" y="321"/>
                  </a:lnTo>
                  <a:lnTo>
                    <a:pt x="388" y="321"/>
                  </a:lnTo>
                  <a:lnTo>
                    <a:pt x="370" y="321"/>
                  </a:lnTo>
                  <a:lnTo>
                    <a:pt x="351" y="321"/>
                  </a:lnTo>
                  <a:lnTo>
                    <a:pt x="334" y="321"/>
                  </a:lnTo>
                  <a:lnTo>
                    <a:pt x="317" y="320"/>
                  </a:lnTo>
                  <a:lnTo>
                    <a:pt x="301" y="318"/>
                  </a:lnTo>
                  <a:lnTo>
                    <a:pt x="285" y="315"/>
                  </a:lnTo>
                  <a:lnTo>
                    <a:pt x="268" y="313"/>
                  </a:lnTo>
                  <a:lnTo>
                    <a:pt x="253" y="310"/>
                  </a:lnTo>
                  <a:lnTo>
                    <a:pt x="237" y="306"/>
                  </a:lnTo>
                  <a:lnTo>
                    <a:pt x="222" y="301"/>
                  </a:lnTo>
                  <a:lnTo>
                    <a:pt x="206" y="296"/>
                  </a:lnTo>
                  <a:lnTo>
                    <a:pt x="190" y="290"/>
                  </a:lnTo>
                  <a:lnTo>
                    <a:pt x="153" y="265"/>
                  </a:lnTo>
                  <a:lnTo>
                    <a:pt x="124" y="234"/>
                  </a:lnTo>
                  <a:lnTo>
                    <a:pt x="101" y="200"/>
                  </a:lnTo>
                  <a:lnTo>
                    <a:pt x="83" y="164"/>
                  </a:lnTo>
                  <a:lnTo>
                    <a:pt x="67" y="129"/>
                  </a:lnTo>
                  <a:lnTo>
                    <a:pt x="52" y="92"/>
                  </a:lnTo>
                  <a:lnTo>
                    <a:pt x="37" y="56"/>
                  </a:lnTo>
                  <a:lnTo>
                    <a:pt x="18" y="23"/>
                  </a:lnTo>
                  <a:lnTo>
                    <a:pt x="25" y="18"/>
                  </a:lnTo>
                  <a:lnTo>
                    <a:pt x="33" y="1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1" y="7"/>
                  </a:lnTo>
                  <a:lnTo>
                    <a:pt x="14" y="9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44"/>
            <p:cNvSpPr>
              <a:spLocks/>
            </p:cNvSpPr>
            <p:nvPr/>
          </p:nvSpPr>
          <p:spPr bwMode="auto">
            <a:xfrm>
              <a:off x="4736" y="3058"/>
              <a:ext cx="188" cy="253"/>
            </a:xfrm>
            <a:custGeom>
              <a:avLst/>
              <a:gdLst>
                <a:gd name="T0" fmla="*/ 6 w 375"/>
                <a:gd name="T1" fmla="*/ 7 h 507"/>
                <a:gd name="T2" fmla="*/ 5 w 375"/>
                <a:gd name="T3" fmla="*/ 7 h 507"/>
                <a:gd name="T4" fmla="*/ 5 w 375"/>
                <a:gd name="T5" fmla="*/ 7 h 507"/>
                <a:gd name="T6" fmla="*/ 4 w 375"/>
                <a:gd name="T7" fmla="*/ 7 h 507"/>
                <a:gd name="T8" fmla="*/ 4 w 375"/>
                <a:gd name="T9" fmla="*/ 7 h 507"/>
                <a:gd name="T10" fmla="*/ 4 w 375"/>
                <a:gd name="T11" fmla="*/ 7 h 507"/>
                <a:gd name="T12" fmla="*/ 3 w 375"/>
                <a:gd name="T13" fmla="*/ 7 h 507"/>
                <a:gd name="T14" fmla="*/ 3 w 375"/>
                <a:gd name="T15" fmla="*/ 7 h 507"/>
                <a:gd name="T16" fmla="*/ 2 w 375"/>
                <a:gd name="T17" fmla="*/ 7 h 507"/>
                <a:gd name="T18" fmla="*/ 2 w 375"/>
                <a:gd name="T19" fmla="*/ 6 h 507"/>
                <a:gd name="T20" fmla="*/ 1 w 375"/>
                <a:gd name="T21" fmla="*/ 6 h 507"/>
                <a:gd name="T22" fmla="*/ 1 w 375"/>
                <a:gd name="T23" fmla="*/ 5 h 507"/>
                <a:gd name="T24" fmla="*/ 1 w 375"/>
                <a:gd name="T25" fmla="*/ 4 h 507"/>
                <a:gd name="T26" fmla="*/ 1 w 375"/>
                <a:gd name="T27" fmla="*/ 3 h 507"/>
                <a:gd name="T28" fmla="*/ 1 w 375"/>
                <a:gd name="T29" fmla="*/ 2 h 507"/>
                <a:gd name="T30" fmla="*/ 1 w 375"/>
                <a:gd name="T31" fmla="*/ 1 h 507"/>
                <a:gd name="T32" fmla="*/ 1 w 375"/>
                <a:gd name="T33" fmla="*/ 0 h 507"/>
                <a:gd name="T34" fmla="*/ 1 w 375"/>
                <a:gd name="T35" fmla="*/ 0 h 507"/>
                <a:gd name="T36" fmla="*/ 0 w 375"/>
                <a:gd name="T37" fmla="*/ 0 h 507"/>
                <a:gd name="T38" fmla="*/ 1 w 375"/>
                <a:gd name="T39" fmla="*/ 0 h 507"/>
                <a:gd name="T40" fmla="*/ 1 w 375"/>
                <a:gd name="T41" fmla="*/ 1 h 507"/>
                <a:gd name="T42" fmla="*/ 1 w 375"/>
                <a:gd name="T43" fmla="*/ 1 h 507"/>
                <a:gd name="T44" fmla="*/ 1 w 375"/>
                <a:gd name="T45" fmla="*/ 2 h 507"/>
                <a:gd name="T46" fmla="*/ 1 w 375"/>
                <a:gd name="T47" fmla="*/ 3 h 507"/>
                <a:gd name="T48" fmla="*/ 1 w 375"/>
                <a:gd name="T49" fmla="*/ 4 h 507"/>
                <a:gd name="T50" fmla="*/ 1 w 375"/>
                <a:gd name="T51" fmla="*/ 5 h 507"/>
                <a:gd name="T52" fmla="*/ 1 w 375"/>
                <a:gd name="T53" fmla="*/ 5 h 507"/>
                <a:gd name="T54" fmla="*/ 1 w 375"/>
                <a:gd name="T55" fmla="*/ 6 h 507"/>
                <a:gd name="T56" fmla="*/ 2 w 375"/>
                <a:gd name="T57" fmla="*/ 7 h 507"/>
                <a:gd name="T58" fmla="*/ 2 w 375"/>
                <a:gd name="T59" fmla="*/ 7 h 507"/>
                <a:gd name="T60" fmla="*/ 3 w 375"/>
                <a:gd name="T61" fmla="*/ 7 h 507"/>
                <a:gd name="T62" fmla="*/ 4 w 375"/>
                <a:gd name="T63" fmla="*/ 7 h 507"/>
                <a:gd name="T64" fmla="*/ 5 w 375"/>
                <a:gd name="T65" fmla="*/ 7 h 507"/>
                <a:gd name="T66" fmla="*/ 5 w 375"/>
                <a:gd name="T67" fmla="*/ 7 h 507"/>
                <a:gd name="T68" fmla="*/ 6 w 375"/>
                <a:gd name="T69" fmla="*/ 7 h 5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5" h="507">
                  <a:moveTo>
                    <a:pt x="371" y="480"/>
                  </a:moveTo>
                  <a:lnTo>
                    <a:pt x="350" y="484"/>
                  </a:lnTo>
                  <a:lnTo>
                    <a:pt x="330" y="485"/>
                  </a:lnTo>
                  <a:lnTo>
                    <a:pt x="312" y="487"/>
                  </a:lnTo>
                  <a:lnTo>
                    <a:pt x="296" y="488"/>
                  </a:lnTo>
                  <a:lnTo>
                    <a:pt x="280" y="488"/>
                  </a:lnTo>
                  <a:lnTo>
                    <a:pt x="265" y="488"/>
                  </a:lnTo>
                  <a:lnTo>
                    <a:pt x="251" y="488"/>
                  </a:lnTo>
                  <a:lnTo>
                    <a:pt x="238" y="487"/>
                  </a:lnTo>
                  <a:lnTo>
                    <a:pt x="226" y="485"/>
                  </a:lnTo>
                  <a:lnTo>
                    <a:pt x="214" y="484"/>
                  </a:lnTo>
                  <a:lnTo>
                    <a:pt x="203" y="481"/>
                  </a:lnTo>
                  <a:lnTo>
                    <a:pt x="192" y="479"/>
                  </a:lnTo>
                  <a:lnTo>
                    <a:pt x="181" y="476"/>
                  </a:lnTo>
                  <a:lnTo>
                    <a:pt x="170" y="473"/>
                  </a:lnTo>
                  <a:lnTo>
                    <a:pt x="160" y="470"/>
                  </a:lnTo>
                  <a:lnTo>
                    <a:pt x="148" y="466"/>
                  </a:lnTo>
                  <a:lnTo>
                    <a:pt x="128" y="458"/>
                  </a:lnTo>
                  <a:lnTo>
                    <a:pt x="108" y="447"/>
                  </a:lnTo>
                  <a:lnTo>
                    <a:pt x="91" y="432"/>
                  </a:lnTo>
                  <a:lnTo>
                    <a:pt x="75" y="416"/>
                  </a:lnTo>
                  <a:lnTo>
                    <a:pt x="61" y="397"/>
                  </a:lnTo>
                  <a:lnTo>
                    <a:pt x="51" y="377"/>
                  </a:lnTo>
                  <a:lnTo>
                    <a:pt x="41" y="355"/>
                  </a:lnTo>
                  <a:lnTo>
                    <a:pt x="37" y="333"/>
                  </a:lnTo>
                  <a:lnTo>
                    <a:pt x="34" y="296"/>
                  </a:lnTo>
                  <a:lnTo>
                    <a:pt x="38" y="259"/>
                  </a:lnTo>
                  <a:lnTo>
                    <a:pt x="44" y="222"/>
                  </a:lnTo>
                  <a:lnTo>
                    <a:pt x="49" y="185"/>
                  </a:lnTo>
                  <a:lnTo>
                    <a:pt x="55" y="149"/>
                  </a:lnTo>
                  <a:lnTo>
                    <a:pt x="56" y="113"/>
                  </a:lnTo>
                  <a:lnTo>
                    <a:pt x="52" y="77"/>
                  </a:lnTo>
                  <a:lnTo>
                    <a:pt x="40" y="41"/>
                  </a:lnTo>
                  <a:lnTo>
                    <a:pt x="33" y="28"/>
                  </a:lnTo>
                  <a:lnTo>
                    <a:pt x="29" y="16"/>
                  </a:lnTo>
                  <a:lnTo>
                    <a:pt x="24" y="7"/>
                  </a:lnTo>
                  <a:lnTo>
                    <a:pt x="17" y="0"/>
                  </a:lnTo>
                  <a:lnTo>
                    <a:pt x="0" y="7"/>
                  </a:lnTo>
                  <a:lnTo>
                    <a:pt x="9" y="24"/>
                  </a:lnTo>
                  <a:lnTo>
                    <a:pt x="15" y="37"/>
                  </a:lnTo>
                  <a:lnTo>
                    <a:pt x="19" y="50"/>
                  </a:lnTo>
                  <a:lnTo>
                    <a:pt x="24" y="66"/>
                  </a:lnTo>
                  <a:lnTo>
                    <a:pt x="30" y="88"/>
                  </a:lnTo>
                  <a:lnTo>
                    <a:pt x="33" y="113"/>
                  </a:lnTo>
                  <a:lnTo>
                    <a:pt x="36" y="139"/>
                  </a:lnTo>
                  <a:lnTo>
                    <a:pt x="34" y="167"/>
                  </a:lnTo>
                  <a:lnTo>
                    <a:pt x="30" y="196"/>
                  </a:lnTo>
                  <a:lnTo>
                    <a:pt x="25" y="223"/>
                  </a:lnTo>
                  <a:lnTo>
                    <a:pt x="21" y="252"/>
                  </a:lnTo>
                  <a:lnTo>
                    <a:pt x="17" y="280"/>
                  </a:lnTo>
                  <a:lnTo>
                    <a:pt x="15" y="307"/>
                  </a:lnTo>
                  <a:lnTo>
                    <a:pt x="16" y="333"/>
                  </a:lnTo>
                  <a:lnTo>
                    <a:pt x="19" y="357"/>
                  </a:lnTo>
                  <a:lnTo>
                    <a:pt x="27" y="380"/>
                  </a:lnTo>
                  <a:lnTo>
                    <a:pt x="39" y="402"/>
                  </a:lnTo>
                  <a:lnTo>
                    <a:pt x="53" y="421"/>
                  </a:lnTo>
                  <a:lnTo>
                    <a:pt x="68" y="439"/>
                  </a:lnTo>
                  <a:lnTo>
                    <a:pt x="85" y="454"/>
                  </a:lnTo>
                  <a:lnTo>
                    <a:pt x="104" y="466"/>
                  </a:lnTo>
                  <a:lnTo>
                    <a:pt x="123" y="478"/>
                  </a:lnTo>
                  <a:lnTo>
                    <a:pt x="145" y="487"/>
                  </a:lnTo>
                  <a:lnTo>
                    <a:pt x="167" y="494"/>
                  </a:lnTo>
                  <a:lnTo>
                    <a:pt x="190" y="500"/>
                  </a:lnTo>
                  <a:lnTo>
                    <a:pt x="215" y="503"/>
                  </a:lnTo>
                  <a:lnTo>
                    <a:pt x="239" y="506"/>
                  </a:lnTo>
                  <a:lnTo>
                    <a:pt x="266" y="507"/>
                  </a:lnTo>
                  <a:lnTo>
                    <a:pt x="292" y="507"/>
                  </a:lnTo>
                  <a:lnTo>
                    <a:pt x="320" y="506"/>
                  </a:lnTo>
                  <a:lnTo>
                    <a:pt x="348" y="503"/>
                  </a:lnTo>
                  <a:lnTo>
                    <a:pt x="375" y="500"/>
                  </a:lnTo>
                  <a:lnTo>
                    <a:pt x="371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45"/>
            <p:cNvSpPr>
              <a:spLocks/>
            </p:cNvSpPr>
            <p:nvPr/>
          </p:nvSpPr>
          <p:spPr bwMode="auto">
            <a:xfrm>
              <a:off x="4689" y="3002"/>
              <a:ext cx="43" cy="44"/>
            </a:xfrm>
            <a:custGeom>
              <a:avLst/>
              <a:gdLst>
                <a:gd name="T0" fmla="*/ 1 w 86"/>
                <a:gd name="T1" fmla="*/ 2 h 88"/>
                <a:gd name="T2" fmla="*/ 1 w 86"/>
                <a:gd name="T3" fmla="*/ 2 h 88"/>
                <a:gd name="T4" fmla="*/ 1 w 86"/>
                <a:gd name="T5" fmla="*/ 2 h 88"/>
                <a:gd name="T6" fmla="*/ 1 w 86"/>
                <a:gd name="T7" fmla="*/ 2 h 88"/>
                <a:gd name="T8" fmla="*/ 1 w 86"/>
                <a:gd name="T9" fmla="*/ 2 h 88"/>
                <a:gd name="T10" fmla="*/ 1 w 86"/>
                <a:gd name="T11" fmla="*/ 2 h 88"/>
                <a:gd name="T12" fmla="*/ 1 w 86"/>
                <a:gd name="T13" fmla="*/ 1 h 88"/>
                <a:gd name="T14" fmla="*/ 1 w 86"/>
                <a:gd name="T15" fmla="*/ 1 h 88"/>
                <a:gd name="T16" fmla="*/ 1 w 86"/>
                <a:gd name="T17" fmla="*/ 1 h 88"/>
                <a:gd name="T18" fmla="*/ 1 w 86"/>
                <a:gd name="T19" fmla="*/ 1 h 88"/>
                <a:gd name="T20" fmla="*/ 1 w 86"/>
                <a:gd name="T21" fmla="*/ 1 h 88"/>
                <a:gd name="T22" fmla="*/ 1 w 86"/>
                <a:gd name="T23" fmla="*/ 1 h 88"/>
                <a:gd name="T24" fmla="*/ 1 w 86"/>
                <a:gd name="T25" fmla="*/ 1 h 88"/>
                <a:gd name="T26" fmla="*/ 1 w 86"/>
                <a:gd name="T27" fmla="*/ 1 h 88"/>
                <a:gd name="T28" fmla="*/ 1 w 86"/>
                <a:gd name="T29" fmla="*/ 1 h 88"/>
                <a:gd name="T30" fmla="*/ 1 w 86"/>
                <a:gd name="T31" fmla="*/ 1 h 88"/>
                <a:gd name="T32" fmla="*/ 1 w 86"/>
                <a:gd name="T33" fmla="*/ 1 h 88"/>
                <a:gd name="T34" fmla="*/ 1 w 86"/>
                <a:gd name="T35" fmla="*/ 1 h 88"/>
                <a:gd name="T36" fmla="*/ 1 w 86"/>
                <a:gd name="T37" fmla="*/ 1 h 88"/>
                <a:gd name="T38" fmla="*/ 1 w 86"/>
                <a:gd name="T39" fmla="*/ 1 h 88"/>
                <a:gd name="T40" fmla="*/ 0 w 86"/>
                <a:gd name="T41" fmla="*/ 1 h 88"/>
                <a:gd name="T42" fmla="*/ 1 w 86"/>
                <a:gd name="T43" fmla="*/ 1 h 88"/>
                <a:gd name="T44" fmla="*/ 1 w 86"/>
                <a:gd name="T45" fmla="*/ 1 h 88"/>
                <a:gd name="T46" fmla="*/ 1 w 86"/>
                <a:gd name="T47" fmla="*/ 1 h 88"/>
                <a:gd name="T48" fmla="*/ 1 w 86"/>
                <a:gd name="T49" fmla="*/ 1 h 88"/>
                <a:gd name="T50" fmla="*/ 1 w 86"/>
                <a:gd name="T51" fmla="*/ 1 h 88"/>
                <a:gd name="T52" fmla="*/ 1 w 86"/>
                <a:gd name="T53" fmla="*/ 1 h 88"/>
                <a:gd name="T54" fmla="*/ 1 w 86"/>
                <a:gd name="T55" fmla="*/ 0 h 88"/>
                <a:gd name="T56" fmla="*/ 1 w 86"/>
                <a:gd name="T57" fmla="*/ 0 h 88"/>
                <a:gd name="T58" fmla="*/ 1 w 86"/>
                <a:gd name="T59" fmla="*/ 1 h 88"/>
                <a:gd name="T60" fmla="*/ 1 w 86"/>
                <a:gd name="T61" fmla="*/ 1 h 88"/>
                <a:gd name="T62" fmla="*/ 2 w 86"/>
                <a:gd name="T63" fmla="*/ 1 h 88"/>
                <a:gd name="T64" fmla="*/ 2 w 86"/>
                <a:gd name="T65" fmla="*/ 1 h 88"/>
                <a:gd name="T66" fmla="*/ 2 w 86"/>
                <a:gd name="T67" fmla="*/ 1 h 88"/>
                <a:gd name="T68" fmla="*/ 2 w 86"/>
                <a:gd name="T69" fmla="*/ 1 h 88"/>
                <a:gd name="T70" fmla="*/ 2 w 86"/>
                <a:gd name="T71" fmla="*/ 1 h 88"/>
                <a:gd name="T72" fmla="*/ 2 w 86"/>
                <a:gd name="T73" fmla="*/ 1 h 88"/>
                <a:gd name="T74" fmla="*/ 2 w 86"/>
                <a:gd name="T75" fmla="*/ 1 h 88"/>
                <a:gd name="T76" fmla="*/ 2 w 86"/>
                <a:gd name="T77" fmla="*/ 1 h 88"/>
                <a:gd name="T78" fmla="*/ 2 w 86"/>
                <a:gd name="T79" fmla="*/ 2 h 88"/>
                <a:gd name="T80" fmla="*/ 2 w 86"/>
                <a:gd name="T81" fmla="*/ 2 h 88"/>
                <a:gd name="T82" fmla="*/ 2 w 86"/>
                <a:gd name="T83" fmla="*/ 2 h 88"/>
                <a:gd name="T84" fmla="*/ 1 w 86"/>
                <a:gd name="T85" fmla="*/ 2 h 88"/>
                <a:gd name="T86" fmla="*/ 1 w 86"/>
                <a:gd name="T87" fmla="*/ 2 h 88"/>
                <a:gd name="T88" fmla="*/ 1 w 86"/>
                <a:gd name="T89" fmla="*/ 2 h 88"/>
                <a:gd name="T90" fmla="*/ 1 w 86"/>
                <a:gd name="T91" fmla="*/ 2 h 88"/>
                <a:gd name="T92" fmla="*/ 1 w 86"/>
                <a:gd name="T93" fmla="*/ 2 h 88"/>
                <a:gd name="T94" fmla="*/ 1 w 86"/>
                <a:gd name="T95" fmla="*/ 2 h 88"/>
                <a:gd name="T96" fmla="*/ 1 w 86"/>
                <a:gd name="T97" fmla="*/ 2 h 88"/>
                <a:gd name="T98" fmla="*/ 1 w 86"/>
                <a:gd name="T99" fmla="*/ 2 h 88"/>
                <a:gd name="T100" fmla="*/ 1 w 86"/>
                <a:gd name="T101" fmla="*/ 2 h 88"/>
                <a:gd name="T102" fmla="*/ 1 w 86"/>
                <a:gd name="T103" fmla="*/ 2 h 88"/>
                <a:gd name="T104" fmla="*/ 1 w 86"/>
                <a:gd name="T105" fmla="*/ 2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" h="88">
                  <a:moveTo>
                    <a:pt x="23" y="82"/>
                  </a:moveTo>
                  <a:lnTo>
                    <a:pt x="31" y="81"/>
                  </a:lnTo>
                  <a:lnTo>
                    <a:pt x="39" y="80"/>
                  </a:lnTo>
                  <a:lnTo>
                    <a:pt x="46" y="76"/>
                  </a:lnTo>
                  <a:lnTo>
                    <a:pt x="53" y="72"/>
                  </a:lnTo>
                  <a:lnTo>
                    <a:pt x="57" y="67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49"/>
                  </a:lnTo>
                  <a:lnTo>
                    <a:pt x="63" y="42"/>
                  </a:lnTo>
                  <a:lnTo>
                    <a:pt x="61" y="36"/>
                  </a:lnTo>
                  <a:lnTo>
                    <a:pt x="57" y="30"/>
                  </a:lnTo>
                  <a:lnTo>
                    <a:pt x="53" y="24"/>
                  </a:lnTo>
                  <a:lnTo>
                    <a:pt x="46" y="21"/>
                  </a:lnTo>
                  <a:lnTo>
                    <a:pt x="39" y="18"/>
                  </a:lnTo>
                  <a:lnTo>
                    <a:pt x="31" y="16"/>
                  </a:lnTo>
                  <a:lnTo>
                    <a:pt x="23" y="15"/>
                  </a:lnTo>
                  <a:lnTo>
                    <a:pt x="17" y="15"/>
                  </a:lnTo>
                  <a:lnTo>
                    <a:pt x="11" y="16"/>
                  </a:lnTo>
                  <a:lnTo>
                    <a:pt x="5" y="19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2" y="8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8" y="4"/>
                  </a:lnTo>
                  <a:lnTo>
                    <a:pt x="65" y="7"/>
                  </a:lnTo>
                  <a:lnTo>
                    <a:pt x="72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4"/>
                  </a:lnTo>
                  <a:lnTo>
                    <a:pt x="85" y="53"/>
                  </a:lnTo>
                  <a:lnTo>
                    <a:pt x="82" y="61"/>
                  </a:lnTo>
                  <a:lnTo>
                    <a:pt x="78" y="68"/>
                  </a:lnTo>
                  <a:lnTo>
                    <a:pt x="72" y="75"/>
                  </a:lnTo>
                  <a:lnTo>
                    <a:pt x="65" y="81"/>
                  </a:lnTo>
                  <a:lnTo>
                    <a:pt x="58" y="84"/>
                  </a:lnTo>
                  <a:lnTo>
                    <a:pt x="49" y="87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27" y="86"/>
                  </a:lnTo>
                  <a:lnTo>
                    <a:pt x="21" y="84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/>
            <a:r>
              <a:rPr lang="en-US" altLang="en-US" smtClean="0">
                <a:cs typeface="Arial" panose="020B0604020202020204" pitchFamily="34" charset="0"/>
              </a:rPr>
              <a:t>A New Kind of “Revolver”?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839200" cy="2667000"/>
          </a:xfrm>
        </p:spPr>
        <p:txBody>
          <a:bodyPr>
            <a:normAutofit/>
          </a:bodyPr>
          <a:lstStyle/>
          <a:p>
            <a:r>
              <a:rPr lang="en-US" altLang="en-US" sz="2200" smtClean="0">
                <a:cs typeface="Arial" panose="020B0604020202020204" pitchFamily="34" charset="0"/>
              </a:rPr>
              <a:t>Single payer system will not automatically protect against current health care corruption and COI. </a:t>
            </a:r>
            <a:endParaRPr lang="en-US" altLang="en-US" sz="2200" smtClean="0"/>
          </a:p>
          <a:p>
            <a:r>
              <a:rPr lang="en-US" altLang="en-US" sz="2200" smtClean="0"/>
              <a:t>Even a single payer system could result in a revolving door of officials going back and forth from government</a:t>
            </a:r>
            <a:r>
              <a:rPr lang="en-US" altLang="en-US" sz="2200" smtClean="0">
                <a:sym typeface="Wingdings" panose="05000000000000000000" pitchFamily="2" charset="2"/>
              </a:rPr>
              <a:t></a:t>
            </a:r>
            <a:r>
              <a:rPr lang="en-US" altLang="en-US" sz="2200" smtClean="0"/>
              <a:t>non-profits/academia</a:t>
            </a:r>
            <a:r>
              <a:rPr lang="en-US" altLang="en-US" sz="2200" smtClean="0">
                <a:sym typeface="Wingdings" panose="05000000000000000000" pitchFamily="2" charset="2"/>
              </a:rPr>
              <a:t></a:t>
            </a:r>
            <a:r>
              <a:rPr lang="en-US" altLang="en-US" sz="2200" smtClean="0"/>
              <a:t>government </a:t>
            </a:r>
          </a:p>
          <a:p>
            <a:pPr lvl="1"/>
            <a:r>
              <a:rPr lang="en-US" altLang="en-US" sz="1900" smtClean="0"/>
              <a:t>Each “revolver” with intellectual and possible financial conflicts of interest.</a:t>
            </a:r>
          </a:p>
          <a:p>
            <a:pPr lvl="1"/>
            <a:r>
              <a:rPr lang="en-US" altLang="en-US" sz="1900" smtClean="0"/>
              <a:t>Therefore each potentially corruptible. </a:t>
            </a:r>
          </a:p>
        </p:txBody>
      </p:sp>
      <p:pic>
        <p:nvPicPr>
          <p:cNvPr id="3789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-2" r="-589" b="-1714"/>
          <a:stretch>
            <a:fillRect/>
          </a:stretch>
        </p:blipFill>
        <p:spPr>
          <a:xfrm>
            <a:off x="1882775" y="1066800"/>
            <a:ext cx="5508625" cy="28956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5175" cy="4479925"/>
          </a:xfrm>
        </p:spPr>
        <p:txBody>
          <a:bodyPr/>
          <a:lstStyle/>
          <a:p>
            <a:r>
              <a:rPr lang="en-US" altLang="en-US" sz="5400" b="0" smtClean="0">
                <a:solidFill>
                  <a:srgbClr val="F8C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PNHP protect against corruption in a single-payer system?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203325"/>
          </a:xfrm>
        </p:spPr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Possible Protections from the Revolver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40750" cy="3048000"/>
          </a:xfrm>
        </p:spPr>
        <p:txBody>
          <a:bodyPr/>
          <a:lstStyle/>
          <a:p>
            <a:r>
              <a:rPr lang="en-US" altLang="en-US" smtClean="0"/>
              <a:t>Time </a:t>
            </a:r>
          </a:p>
          <a:p>
            <a:pPr lvl="1"/>
            <a:r>
              <a:rPr lang="en-US" altLang="en-US" smtClean="0"/>
              <a:t>2-5 year ban on serving in government agency that regulates your industry sector (health care)</a:t>
            </a:r>
          </a:p>
          <a:p>
            <a:pPr lvl="1"/>
            <a:r>
              <a:rPr lang="en-US" altLang="en-US" smtClean="0"/>
              <a:t>2-5 year (voluntary?) ban on serving in industry sector (health care) you just regulated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5175" cy="1431925"/>
          </a:xfrm>
        </p:spPr>
        <p:txBody>
          <a:bodyPr/>
          <a:lstStyle/>
          <a:p>
            <a:r>
              <a:rPr lang="en-US" altLang="en-US" smtClean="0"/>
              <a:t>Possible Protections from the Revolver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6950" cy="4191000"/>
          </a:xfrm>
        </p:spPr>
        <p:txBody>
          <a:bodyPr/>
          <a:lstStyle/>
          <a:p>
            <a:r>
              <a:rPr lang="en-US" altLang="en-US" smtClean="0"/>
              <a:t>Balance of personnel in government agencies, leadership, oversight</a:t>
            </a:r>
          </a:p>
          <a:p>
            <a:r>
              <a:rPr lang="en-US" altLang="en-US" smtClean="0"/>
              <a:t>Similar to IOM’s recommendation about composition of guideline panels</a:t>
            </a:r>
          </a:p>
          <a:p>
            <a:pPr lvl="1"/>
            <a:r>
              <a:rPr lang="en-US" altLang="en-US" sz="2400" smtClean="0"/>
              <a:t>Composition of government oversight agencies can have no more than (20%?) of people with even former industry (or non-profits, or academia) ties</a:t>
            </a:r>
          </a:p>
          <a:p>
            <a:pPr lvl="1"/>
            <a:r>
              <a:rPr lang="en-US" altLang="en-US" sz="2400" smtClean="0"/>
              <a:t>Consider agency or panel head with no prior content expertise but expertise and leadership in another sector</a:t>
            </a:r>
          </a:p>
          <a:p>
            <a:pPr lvl="2"/>
            <a:r>
              <a:rPr lang="en-US" altLang="en-US" sz="2000" smtClean="0"/>
              <a:t>Recognizes that each stakeholder sector-- industry, non-profits, academia, has content experts</a:t>
            </a:r>
          </a:p>
          <a:p>
            <a:pPr lvl="2"/>
            <a:r>
              <a:rPr lang="en-US" altLang="en-US" sz="2000" smtClean="0"/>
              <a:t>Acknowledges that no one is conflict-free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8385175" cy="1431925"/>
          </a:xfrm>
        </p:spPr>
        <p:txBody>
          <a:bodyPr/>
          <a:lstStyle/>
          <a:p>
            <a:r>
              <a:rPr lang="en-US" altLang="en-US" smtClean="0"/>
              <a:t>Killing Goliath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05000"/>
            <a:ext cx="5105400" cy="4191000"/>
          </a:xfrm>
        </p:spPr>
        <p:txBody>
          <a:bodyPr/>
          <a:lstStyle/>
          <a:p>
            <a:r>
              <a:rPr lang="en-US" altLang="en-US" sz="2400" smtClean="0"/>
              <a:t>Poses, via email, 3/6/15: </a:t>
            </a:r>
          </a:p>
          <a:p>
            <a:pPr lvl="1"/>
            <a:r>
              <a:rPr lang="en-US" altLang="en-US" sz="2000" smtClean="0"/>
              <a:t>“They [the new Robber Barons] are likely to work very hard to maintain the status quo. They already have a lot of power and money with which to do so. And if anyone really tries to oppose them, it won't be fun. "  </a:t>
            </a:r>
          </a:p>
          <a:p>
            <a:r>
              <a:rPr lang="en-US" altLang="en-US" sz="2400" smtClean="0"/>
              <a:t>Smith reply:</a:t>
            </a:r>
          </a:p>
          <a:p>
            <a:pPr lvl="1"/>
            <a:r>
              <a:rPr lang="en-US" altLang="en-US" sz="2000" smtClean="0"/>
              <a:t>“But David DID kill Goliath, or at least Malcolm Gladwell and I think so.”</a:t>
            </a:r>
          </a:p>
          <a:p>
            <a:pPr lvl="2"/>
            <a:r>
              <a:rPr lang="en-US" altLang="en-US" sz="1400" smtClean="0"/>
              <a:t>David and Goliath: Underdogs, Misfits, and the Art of Battling Giants. Malcolm Gladwell . Little, Brown and Company on October 1, 2013</a:t>
            </a:r>
            <a:endParaRPr lang="en-US" altLang="en-US" sz="1100" smtClean="0"/>
          </a:p>
        </p:txBody>
      </p:sp>
      <p:pic>
        <p:nvPicPr>
          <p:cNvPr id="41987" name="Content Placeholder 5" descr="FREE-Download-David-and-Goliath-Underdogs-Misfits-By-Malcolm-Gladwe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296"/>
          <a:stretch>
            <a:fillRect/>
          </a:stretch>
        </p:blipFill>
        <p:spPr>
          <a:xfrm>
            <a:off x="5867400" y="3505200"/>
            <a:ext cx="2667000" cy="2846388"/>
          </a:xfrm>
        </p:spPr>
      </p:pic>
      <p:pic>
        <p:nvPicPr>
          <p:cNvPr id="41988" name="Picture 7" descr="david-versus-golia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Newsweek-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428875"/>
            <a:ext cx="289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6" descr="tumblr_lngm0at4l71qzss4xo1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513013"/>
            <a:ext cx="2286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6"/>
          <p:cNvGrpSpPr>
            <a:grpSpLocks/>
          </p:cNvGrpSpPr>
          <p:nvPr/>
        </p:nvGrpSpPr>
        <p:grpSpPr bwMode="auto">
          <a:xfrm>
            <a:off x="609600" y="228600"/>
            <a:ext cx="8086725" cy="6629400"/>
            <a:chOff x="609600" y="228600"/>
            <a:chExt cx="8086725" cy="6629400"/>
          </a:xfrm>
        </p:grpSpPr>
        <p:pic>
          <p:nvPicPr>
            <p:cNvPr id="43014" name="Picture 9" descr="huge_28_14367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28600"/>
              <a:ext cx="37719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7" descr="Confused-Docto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/>
            <a:stretch>
              <a:fillRect/>
            </a:stretch>
          </p:blipFill>
          <p:spPr bwMode="auto">
            <a:xfrm>
              <a:off x="609600" y="2116502"/>
              <a:ext cx="8086725" cy="474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12" descr="huge_28_14367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3" b="54401"/>
            <a:stretch>
              <a:fillRect/>
            </a:stretch>
          </p:blipFill>
          <p:spPr bwMode="auto">
            <a:xfrm rot="10800000">
              <a:off x="2445957" y="870204"/>
              <a:ext cx="980501" cy="272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Rectangle 10"/>
            <p:cNvSpPr>
              <a:spLocks noChangeArrowheads="1"/>
            </p:cNvSpPr>
            <p:nvPr/>
          </p:nvSpPr>
          <p:spPr bwMode="auto">
            <a:xfrm>
              <a:off x="609600" y="228600"/>
              <a:ext cx="19812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3018" name="Rectangle 11"/>
            <p:cNvSpPr>
              <a:spLocks noChangeArrowheads="1"/>
            </p:cNvSpPr>
            <p:nvPr/>
          </p:nvSpPr>
          <p:spPr bwMode="auto">
            <a:xfrm>
              <a:off x="6324600" y="228600"/>
              <a:ext cx="23622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pic>
          <p:nvPicPr>
            <p:cNvPr id="43019" name="Picture 13" descr="huge_28_14367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9" t="19200" r="14545" b="67200"/>
            <a:stretch>
              <a:fillRect/>
            </a:stretch>
          </p:blipFill>
          <p:spPr bwMode="auto">
            <a:xfrm rot="1080000">
              <a:off x="4937118" y="1740835"/>
              <a:ext cx="797115" cy="70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Title 14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736725"/>
          </a:xfrm>
        </p:spPr>
        <p:txBody>
          <a:bodyPr/>
          <a:lstStyle/>
          <a:p>
            <a:pPr eaLnBrk="1" hangingPunct="1"/>
            <a:r>
              <a:rPr lang="en-US" altLang="en-US" b="0" smtClean="0">
                <a:solidFill>
                  <a:srgbClr val="F8CF42"/>
                </a:solidFill>
                <a:latin typeface="Arial" panose="020B0604020202020204" pitchFamily="34" charset="0"/>
              </a:rPr>
              <a:t> HELP US BRAINSTORM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endParaRPr lang="en-US" sz="48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4475"/>
            <a:ext cx="8839200" cy="1431925"/>
          </a:xfrm>
        </p:spPr>
        <p:txBody>
          <a:bodyPr/>
          <a:lstStyle/>
          <a:p>
            <a:r>
              <a:rPr lang="en-US" altLang="en-US" sz="4800" smtClean="0"/>
              <a:t>Two Types of Solutions to Combat Health Care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2133600"/>
            <a:ext cx="8540750" cy="3733800"/>
          </a:xfrm>
        </p:spPr>
        <p:txBody>
          <a:bodyPr/>
          <a:lstStyle/>
          <a:p>
            <a:r>
              <a:rPr lang="en-US" altLang="en-US" sz="4400" smtClean="0"/>
              <a:t>Solutions involving mainly individuals</a:t>
            </a:r>
          </a:p>
          <a:p>
            <a:r>
              <a:rPr lang="en-US" altLang="en-US" sz="4400" smtClean="0"/>
              <a:t>Solutions involving organizations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b="0" smtClean="0">
                <a:solidFill>
                  <a:srgbClr val="F8CF42"/>
                </a:solidFill>
                <a:latin typeface="Arial" panose="020B0604020202020204" pitchFamily="34" charset="0"/>
              </a:rPr>
              <a:t>Solutions Involving Mainly </a:t>
            </a:r>
            <a:r>
              <a:rPr lang="en-US" altLang="en-US" b="0" i="1" smtClean="0">
                <a:solidFill>
                  <a:srgbClr val="F8CF42"/>
                </a:solidFill>
                <a:latin typeface="Arial" panose="020B0604020202020204" pitchFamily="34" charset="0"/>
              </a:rPr>
              <a:t>Individuals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Acting within themselves </a:t>
            </a:r>
            <a:r>
              <a:rPr lang="en-US" dirty="0" smtClean="0">
                <a:ea typeface="ＭＳ Ｐゴシック" charset="0"/>
              </a:rPr>
              <a:t>(inward-focused)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Acting on their </a:t>
            </a:r>
            <a:r>
              <a:rPr lang="en-US" dirty="0" smtClean="0">
                <a:ea typeface="ＭＳ Ｐゴシック" charset="0"/>
              </a:rPr>
              <a:t>environment (outward-focused)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/>
              <a:t>One Example List of Solutions Involving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191000"/>
          </a:xfrm>
        </p:spPr>
        <p:txBody>
          <a:bodyPr/>
          <a:lstStyle/>
          <a:p>
            <a:r>
              <a:rPr lang="en-US" altLang="en-US" smtClean="0"/>
              <a:t>Minimize personal conflicts of interest</a:t>
            </a:r>
          </a:p>
          <a:p>
            <a:r>
              <a:rPr lang="en-US" altLang="en-US" smtClean="0"/>
              <a:t>Recognize the imperfect market </a:t>
            </a:r>
          </a:p>
          <a:p>
            <a:r>
              <a:rPr lang="en-US" altLang="en-US" smtClean="0"/>
              <a:t>Implement and protect  physician professionalism and autonomy</a:t>
            </a:r>
          </a:p>
          <a:p>
            <a:r>
              <a:rPr lang="en-US" altLang="en-US" smtClean="0"/>
              <a:t>Be aware of and ready to battle corruption, pseudoevidence and stealth marketing</a:t>
            </a:r>
          </a:p>
          <a:p>
            <a:r>
              <a:rPr lang="en-US" altLang="en-US" smtClean="0"/>
              <a:t>Expose corruption</a:t>
            </a:r>
          </a:p>
          <a:p>
            <a:pPr marL="742950" lvl="2" indent="-342900"/>
            <a:r>
              <a:rPr lang="en-US" altLang="en-US" smtClean="0"/>
              <a:t>E.g, become a whistleblower!</a:t>
            </a:r>
          </a:p>
          <a:p>
            <a:r>
              <a:rPr lang="en-US" altLang="en-US" smtClean="0"/>
              <a:t>Expose vested interests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Minimize personal COI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‘bout them ‘70s?:</a:t>
            </a:r>
          </a:p>
          <a:p>
            <a:pPr lvl="1"/>
            <a:r>
              <a:rPr lang="en-US" altLang="en-US" smtClean="0"/>
              <a:t>“in the practice of medicine a physician should </a:t>
            </a:r>
            <a:r>
              <a:rPr lang="en-US" altLang="en-US" b="1" i="1" smtClean="0"/>
              <a:t>limit the source of his professional income to medical services actually rendered by him, or under his supervision</a:t>
            </a:r>
            <a:r>
              <a:rPr lang="en-US" altLang="en-US" smtClean="0"/>
              <a:t>, to his patients”</a:t>
            </a:r>
          </a:p>
          <a:p>
            <a:pPr lvl="1"/>
            <a:r>
              <a:rPr lang="en-US" altLang="en-US" smtClean="0"/>
              <a:t>“</a:t>
            </a:r>
            <a:r>
              <a:rPr lang="en-US" altLang="en-US" b="1" i="1" smtClean="0"/>
              <a:t>the practice of medicine should not be commercialized, nor treated as a commodity in trade</a:t>
            </a:r>
            <a:r>
              <a:rPr lang="en-US" altLang="en-US" smtClean="0"/>
              <a:t>”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4475"/>
            <a:ext cx="8839200" cy="1431925"/>
          </a:xfrm>
        </p:spPr>
        <p:txBody>
          <a:bodyPr/>
          <a:lstStyle/>
          <a:p>
            <a:r>
              <a:rPr lang="en-US" altLang="en-US" sz="4000" smtClean="0"/>
              <a:t>Dr. Phil:</a:t>
            </a:r>
            <a:r>
              <a:rPr lang="ja-JP" altLang="en-US" sz="4000" smtClean="0"/>
              <a:t>“</a:t>
            </a:r>
            <a:r>
              <a:rPr lang="en-US" altLang="ja-JP" sz="4000" smtClean="0"/>
              <a:t>How</a:t>
            </a:r>
            <a:r>
              <a:rPr lang="en-US" altLang="en-US" sz="4000" smtClean="0"/>
              <a:t>’</a:t>
            </a:r>
            <a:r>
              <a:rPr lang="en-US" altLang="ja-JP" sz="4000" smtClean="0"/>
              <a:t>s </a:t>
            </a:r>
            <a:r>
              <a:rPr lang="en-US" altLang="ja-JP" sz="4000" i="1" u="sng" smtClean="0"/>
              <a:t>that</a:t>
            </a:r>
            <a:r>
              <a:rPr lang="en-US" altLang="ja-JP" sz="4000" smtClean="0"/>
              <a:t> (ignoring COI, Corruption) workin</a:t>
            </a:r>
            <a:r>
              <a:rPr lang="en-US" altLang="en-US" sz="4000" smtClean="0"/>
              <a:t>’</a:t>
            </a:r>
            <a:r>
              <a:rPr lang="en-US" altLang="ja-JP" sz="4000" smtClean="0"/>
              <a:t> for</a:t>
            </a:r>
            <a:r>
              <a:rPr lang="ja-JP" altLang="en-US" sz="4000" smtClean="0"/>
              <a:t>‘</a:t>
            </a:r>
            <a:r>
              <a:rPr lang="en-US" altLang="ja-JP" sz="4000" smtClean="0"/>
              <a:t>ya?</a:t>
            </a:r>
            <a:r>
              <a:rPr lang="ja-JP" altLang="en-US" sz="4000" smtClean="0"/>
              <a:t>”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272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05000"/>
            <a:ext cx="4191000" cy="4191000"/>
          </a:xfrm>
        </p:spPr>
        <p:txBody>
          <a:bodyPr/>
          <a:lstStyle/>
          <a:p>
            <a:r>
              <a:rPr lang="en-US" altLang="en-US" sz="2800" smtClean="0"/>
              <a:t>What’s YOUR answer to the question “Is my colleague, boss, and/or institution possibly corrupt”?</a:t>
            </a:r>
          </a:p>
        </p:txBody>
      </p:sp>
      <p:pic>
        <p:nvPicPr>
          <p:cNvPr id="29699" name="Picture 5" descr="http://chiropractor-ranchocucamonga.com/wp-content/uploads/2012/03/d12PHIL-1009x1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351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Recognize the Imperfect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are your patient’s agent</a:t>
            </a:r>
          </a:p>
          <a:p>
            <a:pPr lvl="1"/>
            <a:r>
              <a:rPr lang="en-US" altLang="en-US" smtClean="0"/>
              <a:t>Consumers usually often don’t understand their choices in medicine</a:t>
            </a:r>
          </a:p>
          <a:p>
            <a:pPr lvl="1"/>
            <a:r>
              <a:rPr lang="en-US" altLang="en-US" smtClean="0"/>
              <a:t>Consumers don’t usually see pernicious, corrupt influences on physicians, organizations, their own health</a:t>
            </a:r>
          </a:p>
          <a:p>
            <a:pPr lvl="2"/>
            <a:r>
              <a:rPr lang="en-US" altLang="en-US" smtClean="0"/>
              <a:t>Example: Patient disease interest groups unwittingly led by pharma to promote dodgy drugs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000" smtClean="0"/>
              <a:t>The Medical Professionalism Charter</a:t>
            </a: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z="2400" i="1" u="sng" smtClean="0"/>
              <a:t>Maintain appropriate relations</a:t>
            </a:r>
            <a:r>
              <a:rPr lang="it-IT" altLang="en-US" sz="2400" i="1" smtClean="0"/>
              <a:t> with inherently vulnerable, dependent patients who could be exploited for personal financial gain or other advantages</a:t>
            </a:r>
          </a:p>
          <a:p>
            <a:pPr eaLnBrk="1" hangingPunct="1"/>
            <a:r>
              <a:rPr lang="it-IT" altLang="en-US" sz="2400" i="1" smtClean="0"/>
              <a:t>Maintain the</a:t>
            </a:r>
            <a:r>
              <a:rPr lang="it-IT" altLang="en-US" sz="2400" i="1" u="sng" smtClean="0"/>
              <a:t> integrity and appropriate use </a:t>
            </a:r>
            <a:r>
              <a:rPr lang="it-IT" altLang="en-US" sz="2400" i="1" smtClean="0"/>
              <a:t>of scientific knowledge and technology</a:t>
            </a:r>
          </a:p>
          <a:p>
            <a:pPr lvl="1" eaLnBrk="1" hangingPunct="1"/>
            <a:r>
              <a:rPr lang="it-IT" altLang="en-US" sz="2000" smtClean="0"/>
              <a:t>specifically condemns the creation and use of pseudoevidence. </a:t>
            </a:r>
          </a:p>
          <a:p>
            <a:pPr eaLnBrk="1" hangingPunct="1"/>
            <a:r>
              <a:rPr lang="it-IT" altLang="en-US" sz="2400" i="1" u="sng" smtClean="0"/>
              <a:t>Acknowledge</a:t>
            </a:r>
            <a:r>
              <a:rPr lang="it-IT" altLang="en-US" sz="2400" i="1" smtClean="0"/>
              <a:t> the presence of conflicts of interest</a:t>
            </a:r>
          </a:p>
          <a:p>
            <a:pPr eaLnBrk="1" hangingPunct="1"/>
            <a:r>
              <a:rPr lang="it-IT" altLang="en-US" sz="2400" i="1" smtClean="0"/>
              <a:t>Do not allow personal or corporate interests to compromise your duty to </a:t>
            </a:r>
            <a:r>
              <a:rPr lang="it-IT" altLang="en-US" sz="2400" i="1" u="sng" smtClean="0"/>
              <a:t>protect the patient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 aware of and ready to battle corruption, pseudoevidence and stealth marketing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438400"/>
            <a:ext cx="800735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Internal integrity in applying evidence, prescribing, testing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Protect patients from fraud, abuse</a:t>
            </a:r>
            <a:endParaRPr lang="it-IT" alt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Familiarize yourself with these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Battle the tendency to ignore them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Expose</a:t>
            </a:r>
            <a:r>
              <a:rPr lang="it-IT" dirty="0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it-IT" dirty="0" err="1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C</a:t>
            </a:r>
            <a:r>
              <a:rPr lang="it-IT" dirty="0" err="1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orruption</a:t>
            </a:r>
            <a:r>
              <a:rPr lang="it-IT" dirty="0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, </a:t>
            </a:r>
            <a:r>
              <a:rPr lang="it-IT" dirty="0" err="1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Expose</a:t>
            </a:r>
            <a:r>
              <a:rPr lang="it-IT" dirty="0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it-IT" dirty="0" err="1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Vested</a:t>
            </a:r>
            <a:r>
              <a:rPr lang="it-IT" dirty="0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it-IT" dirty="0" err="1" smtClean="0">
                <a:solidFill>
                  <a:srgbClr val="F8CF4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Interests</a:t>
            </a:r>
            <a:endParaRPr lang="en-US" sz="6000" dirty="0">
              <a:solidFill>
                <a:srgbClr val="F8CF42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8007350" cy="34290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it-IT" sz="4000" dirty="0" err="1"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B</a:t>
            </a:r>
            <a:r>
              <a:rPr lang="it-IT" sz="4000" dirty="0" err="1" smtClean="0"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ecome</a:t>
            </a:r>
            <a:r>
              <a:rPr lang="it-IT" sz="4000" dirty="0" smtClean="0"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 a </a:t>
            </a:r>
            <a:r>
              <a:rPr lang="it-IT" sz="4000" dirty="0" err="1" smtClean="0"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whistleblower</a:t>
            </a:r>
            <a:r>
              <a:rPr lang="it-IT" sz="4000" dirty="0" smtClean="0">
                <a:effectLst>
                  <a:outerShdw blurRad="38100" dist="38100" dir="2700000" algn="tl" rotWithShape="0">
                    <a:srgbClr val="000000"/>
                  </a:outerShdw>
                </a:effectLst>
                <a:ea typeface="ＭＳ Ｐゴシック" charset="0"/>
              </a:rPr>
              <a:t>!</a:t>
            </a:r>
            <a:endParaRPr lang="it-IT" sz="4400" dirty="0" smtClean="0">
              <a:effectLst/>
              <a:ea typeface="ＭＳ Ｐゴシック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4000" dirty="0" smtClean="0">
                <a:ea typeface="ＭＳ Ｐゴシック" charset="0"/>
              </a:rPr>
              <a:t>Give courses like this one!</a:t>
            </a:r>
            <a:endParaRPr lang="en-US" sz="4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4000" dirty="0"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b="0" smtClean="0">
                <a:solidFill>
                  <a:srgbClr val="F8CF42"/>
                </a:solidFill>
                <a:latin typeface="Arial" panose="020B0604020202020204" pitchFamily="34" charset="0"/>
              </a:rPr>
              <a:t>Solutions Involving Mainly Organizations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990600" y="3962400"/>
            <a:ext cx="8305800" cy="1752600"/>
          </a:xfrm>
        </p:spPr>
        <p:txBody>
          <a:bodyPr/>
          <a:lstStyle/>
          <a:p>
            <a:r>
              <a:rPr lang="en-US" altLang="en-US" smtClean="0"/>
              <a:t>Acting within themselves (inward-focused)</a:t>
            </a:r>
          </a:p>
          <a:p>
            <a:r>
              <a:rPr lang="en-US" altLang="en-US" smtClean="0"/>
              <a:t>Acting on their environment (outward-focused)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9975" cy="746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Solutions Involving </a:t>
            </a:r>
            <a:r>
              <a:rPr lang="en-US" i="1" dirty="0" smtClean="0">
                <a:ea typeface="ＭＳ Ｐゴシック" charset="0"/>
              </a:rPr>
              <a:t>Organizations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191000"/>
          </a:xfrm>
        </p:spPr>
        <p:txBody>
          <a:bodyPr/>
          <a:lstStyle/>
          <a:p>
            <a:r>
              <a:rPr lang="en-US" altLang="en-US" sz="2400" u="sng" smtClean="0"/>
              <a:t>New Organization(s) to combat health care corruption</a:t>
            </a:r>
          </a:p>
          <a:p>
            <a:r>
              <a:rPr lang="en-US" altLang="en-US" sz="2400" smtClean="0"/>
              <a:t>Existing Health Care Organizations</a:t>
            </a:r>
          </a:p>
          <a:p>
            <a:pPr lvl="1"/>
            <a:r>
              <a:rPr lang="en-US" altLang="en-US" sz="2000" smtClean="0"/>
              <a:t>Combat existing internal corruption within organization</a:t>
            </a:r>
          </a:p>
          <a:p>
            <a:pPr lvl="1"/>
            <a:r>
              <a:rPr lang="en-US" altLang="en-US" sz="2000" smtClean="0"/>
              <a:t>Develop arms to combat health care corruption</a:t>
            </a:r>
          </a:p>
          <a:p>
            <a:pPr lvl="1"/>
            <a:r>
              <a:rPr lang="en-US" altLang="en-US" sz="2000" smtClean="0"/>
              <a:t>Reform or remove corrupt organizational leaders</a:t>
            </a:r>
          </a:p>
          <a:p>
            <a:r>
              <a:rPr lang="en-US" altLang="en-US" sz="2400" smtClean="0"/>
              <a:t>Press, Watchdog organizations</a:t>
            </a:r>
          </a:p>
          <a:p>
            <a:pPr lvl="1"/>
            <a:r>
              <a:rPr lang="en-US" altLang="en-US" sz="2000" smtClean="0"/>
              <a:t>Conduct Investigative journalism, investigations, reports</a:t>
            </a:r>
          </a:p>
          <a:p>
            <a:r>
              <a:rPr lang="en-US" altLang="en-US" sz="2400" smtClean="0"/>
              <a:t>Consumer Organizations</a:t>
            </a:r>
          </a:p>
          <a:p>
            <a:pPr lvl="1"/>
            <a:r>
              <a:rPr lang="en-US" altLang="en-US" sz="2000" smtClean="0"/>
              <a:t>Advocate against corruption, investigate corruption, apply pressure for reform</a:t>
            </a:r>
          </a:p>
          <a:p>
            <a:r>
              <a:rPr lang="en-US" altLang="en-US" sz="2400" smtClean="0"/>
              <a:t>Government</a:t>
            </a:r>
          </a:p>
          <a:p>
            <a:pPr lvl="1"/>
            <a:r>
              <a:rPr lang="en-US" altLang="en-US" sz="2000" smtClean="0"/>
              <a:t>Pass Legislation limiting corruption</a:t>
            </a:r>
          </a:p>
          <a:p>
            <a:pPr lvl="1"/>
            <a:r>
              <a:rPr lang="en-US" altLang="en-US" sz="2000" smtClean="0"/>
              <a:t>Reform existing government regulations re: corruption</a:t>
            </a:r>
          </a:p>
          <a:p>
            <a:r>
              <a:rPr lang="en-US" altLang="en-US" sz="2400" smtClean="0"/>
              <a:t>Companies, employers, unions, etc</a:t>
            </a:r>
          </a:p>
          <a:p>
            <a:pPr lvl="1"/>
            <a:r>
              <a:rPr lang="en-US" altLang="en-US" sz="2000" smtClean="0"/>
              <a:t>Use buying power and bully pulpit to combat corruption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List of Inward-focused Organizational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91000"/>
          </a:xfrm>
        </p:spPr>
        <p:txBody>
          <a:bodyPr/>
          <a:lstStyle/>
          <a:p>
            <a:pPr marL="0" indent="-400050"/>
            <a:r>
              <a:rPr lang="en-US" altLang="en-US" smtClean="0"/>
              <a:t>Build Trustworthy Guidelines</a:t>
            </a:r>
          </a:p>
          <a:p>
            <a:pPr marL="0" indent="-400050"/>
            <a:r>
              <a:rPr lang="en-US" altLang="en-US" smtClean="0"/>
              <a:t>Organizational COI Policies</a:t>
            </a:r>
          </a:p>
          <a:p>
            <a:pPr marL="0" indent="-400050"/>
            <a:r>
              <a:rPr lang="en-US" altLang="en-US" smtClean="0"/>
              <a:t>Protect physician professionalism and autonomy within your organization</a:t>
            </a:r>
          </a:p>
          <a:p>
            <a:pPr marL="800100" lvl="2" indent="-400050"/>
            <a:r>
              <a:rPr lang="en-US" altLang="en-US" smtClean="0"/>
              <a:t>E.g., whistleblowers</a:t>
            </a:r>
          </a:p>
          <a:p>
            <a:pPr marL="0" indent="-400050"/>
            <a:r>
              <a:rPr lang="en-US" altLang="en-US" smtClean="0"/>
              <a:t>Combat power and market asymmetry by arming patients with impartial information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8CF42"/>
                </a:solidFill>
                <a:ea typeface="ＭＳ Ｐゴシック" charset="0"/>
              </a:rPr>
              <a:t>Build Trustworthy Guidelines </a:t>
            </a:r>
            <a:br>
              <a:rPr lang="en-US" sz="4800" dirty="0">
                <a:solidFill>
                  <a:srgbClr val="F8CF42"/>
                </a:solidFill>
                <a:ea typeface="ＭＳ Ｐゴシック" charset="0"/>
              </a:rPr>
            </a:br>
            <a:endParaRPr lang="en-US" sz="3600" dirty="0">
              <a:solidFill>
                <a:srgbClr val="F8CF42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8007350" cy="3733800"/>
          </a:xfrm>
        </p:spPr>
        <p:txBody>
          <a:bodyPr/>
          <a:lstStyle/>
          <a:p>
            <a:r>
              <a:rPr lang="en-US" altLang="en-US" smtClean="0"/>
              <a:t>Guideline makers should be free from COI as much as possible</a:t>
            </a:r>
          </a:p>
          <a:p>
            <a:r>
              <a:rPr lang="en-US" altLang="en-US" smtClean="0"/>
              <a:t>Stakeholders should be kept from influencing guideline makers</a:t>
            </a:r>
          </a:p>
          <a:p>
            <a:pPr lvl="1"/>
            <a:r>
              <a:rPr lang="en-US" altLang="en-US" smtClean="0"/>
              <a:t>See IOM Guideline Panel Recommendations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Organizational Ethics Policies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Code of conduct/ethics based on the organization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core values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Professional practice standards interpreting the code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principles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Procedures for managing conflicts of interest situations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Procedures for offering and accepting gifts and courtesies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Criteria for the proper use of organizational assets and authority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Prohibition of harassment and discrimination in the workplace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Criteria for protected reporting of unethical or illegal behavior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Rights of clients or patients to obtain service, including complaint procedures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Obligations for accountability and transparency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Standards for dealing with confidential and privileged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Constraints on ancillary and post-separation employment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Standards for providing reasons for administrative decisions.</a:t>
            </a:r>
            <a:br>
              <a:rPr lang="en-US" altLang="en-US" sz="2400" smtClean="0"/>
            </a:br>
            <a:endParaRPr lang="en-US" altLang="en-US" sz="2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smtClean="0"/>
              <a:t>Whitton H. Organisational Ethics Policies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Organizational Ethics Policies: Activities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Specific training: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organization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integrity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specific anticorruption measures,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harassment-free workplaces, non-discrimination principles,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financial management and audit, integrity in procurement practices, donor relations,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personal and institutional conflict of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accountability, responsibility, procedural fairness, and strategic problem-solving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Regular reporting to boards and executives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Independent, external scrutiny of policies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Protected reporting of improper conduct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Genuine whistleblowing must be effectively endorsed and protected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Procedures for the sanctioning of improper conduct and failure to meet relevant standards by staff</a:t>
            </a:r>
            <a:br>
              <a:rPr lang="en-US" altLang="en-US" sz="2400" smtClean="0"/>
            </a:br>
            <a:endParaRPr lang="en-US" altLang="en-US" sz="2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Robber Barons</a:t>
            </a:r>
          </a:p>
        </p:txBody>
      </p:sp>
      <p:pic>
        <p:nvPicPr>
          <p:cNvPr id="30722" name="Content Placeholder 3" descr="robber-barons-Rockefeller-Carnegie-Vanderbilt-Morga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-659" r="2586" b="659"/>
          <a:stretch>
            <a:fillRect/>
          </a:stretch>
        </p:blipFill>
        <p:spPr>
          <a:xfrm>
            <a:off x="304800" y="2419350"/>
            <a:ext cx="8640763" cy="2762250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04800" y="5410200"/>
            <a:ext cx="8763000" cy="609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smtClean="0"/>
              <a:t>John D. Rockefeller    Andrew Carnagie     Cornelius Vanderbilt          JP Morgan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Summary of IOM COI Recommendations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F8CF42"/>
                </a:solidFill>
              </a:rPr>
              <a:t>Enforceable conflict of interest policies </a:t>
            </a:r>
            <a:r>
              <a:rPr lang="en-US" altLang="en-US" sz="2000" smtClean="0"/>
              <a:t>for clinical care, academic organizations, reinforced by accrediting organizations, journals, health insurers, government</a:t>
            </a:r>
          </a:p>
          <a:p>
            <a:pPr eaLnBrk="1" hangingPunct="1"/>
            <a:r>
              <a:rPr lang="en-US" altLang="en-US" sz="2000" smtClean="0">
                <a:solidFill>
                  <a:srgbClr val="F8CF42"/>
                </a:solidFill>
              </a:rPr>
              <a:t>Full disclosure of conflicts </a:t>
            </a:r>
            <a:r>
              <a:rPr lang="en-US" altLang="en-US" sz="2000" smtClean="0"/>
              <a:t>of interest to leaders of the institution,  public reporting by commercial sources of money </a:t>
            </a:r>
          </a:p>
          <a:p>
            <a:pPr eaLnBrk="1" hangingPunct="1"/>
            <a:r>
              <a:rPr lang="en-US" altLang="en-US" sz="2000" smtClean="0">
                <a:solidFill>
                  <a:srgbClr val="F8CF42"/>
                </a:solidFill>
              </a:rPr>
              <a:t>Conflicts of interest banned for those who do research on humans, and who write practice guidelines</a:t>
            </a:r>
          </a:p>
          <a:p>
            <a:pPr eaLnBrk="1" hangingPunct="1"/>
            <a:r>
              <a:rPr lang="en-US" altLang="en-US" sz="2000" smtClean="0"/>
              <a:t>Gifts from, educational or scientific presentations of publications controlled or ghost-written by, excessive consulting fees from, unlimited access to representatives from </a:t>
            </a:r>
            <a:r>
              <a:rPr lang="en-US" altLang="en-US" sz="2000" smtClean="0">
                <a:solidFill>
                  <a:srgbClr val="F8CF42"/>
                </a:solidFill>
              </a:rPr>
              <a:t>industry banned</a:t>
            </a:r>
          </a:p>
          <a:p>
            <a:pPr eaLnBrk="1" hangingPunct="1"/>
            <a:r>
              <a:rPr lang="en-US" altLang="en-US" sz="2000" smtClean="0">
                <a:solidFill>
                  <a:srgbClr val="F8CF42"/>
                </a:solidFill>
              </a:rPr>
              <a:t>New system of funding </a:t>
            </a:r>
            <a:r>
              <a:rPr lang="en-US" altLang="en-US" sz="2000" smtClean="0"/>
              <a:t>continuing medical education free from industry influence</a:t>
            </a:r>
          </a:p>
          <a:p>
            <a:pPr eaLnBrk="1" hangingPunct="1"/>
            <a:r>
              <a:rPr lang="en-US" altLang="en-US" sz="2000" smtClean="0"/>
              <a:t>Academic institutions should develop </a:t>
            </a:r>
            <a:r>
              <a:rPr lang="en-US" altLang="en-US" sz="2000" smtClean="0">
                <a:solidFill>
                  <a:srgbClr val="F8CF42"/>
                </a:solidFill>
              </a:rPr>
              <a:t>educational programs about conflicts of interest</a:t>
            </a:r>
          </a:p>
          <a:p>
            <a:pPr eaLnBrk="1" hangingPunct="1"/>
            <a:r>
              <a:rPr lang="en-US" altLang="en-US" sz="2000" smtClean="0"/>
              <a:t>Government should support </a:t>
            </a:r>
            <a:r>
              <a:rPr lang="en-US" altLang="en-US" sz="2000" smtClean="0">
                <a:solidFill>
                  <a:srgbClr val="F8CF42"/>
                </a:solidFill>
              </a:rPr>
              <a:t>research about conflicts of interest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Evaluation of Implementation of IOM Recommendations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Enforceable conflict of interest policies for clinical care, academic organizations, reinforced by accrediting organizations, journals, health insurers, government –</a:t>
            </a:r>
            <a:r>
              <a:rPr lang="en-US" altLang="en-US" sz="2000" smtClean="0">
                <a:solidFill>
                  <a:srgbClr val="F8CF42"/>
                </a:solidFill>
              </a:rPr>
              <a:t>A FEW ORGANIZATIONS HAVE INCOMPLETE, PERHAPS WEAK POLICIES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Full disclosure of conflicts of interest to leaders of institution, public reporting by commercial sources of money </a:t>
            </a:r>
            <a:r>
              <a:rPr lang="en-US" altLang="en-US" sz="2000" smtClean="0">
                <a:solidFill>
                  <a:srgbClr val="F8CF42"/>
                </a:solidFill>
              </a:rPr>
              <a:t>– NOT CLOSE, BUT SUNSHINE LAW PASSED AS PART OF HEALTH REFORM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Conflicts of interest banned for those who do research on humans, and who write practice guidelines – </a:t>
            </a:r>
            <a:r>
              <a:rPr lang="en-US" altLang="en-US" sz="2000" smtClean="0">
                <a:solidFill>
                  <a:srgbClr val="F8CF42"/>
                </a:solidFill>
              </a:rPr>
              <a:t>NOT DONE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Gifts from, educational or scientific presentations of publications controlled or ghost-written by, excessive consulting fees from, unlimited access to representatives from industry banned – </a:t>
            </a:r>
            <a:r>
              <a:rPr lang="en-US" altLang="en-US" sz="2000" smtClean="0">
                <a:solidFill>
                  <a:srgbClr val="F8CF42"/>
                </a:solidFill>
              </a:rPr>
              <a:t>BITS AND PIECES IN A FEW INSTITUTIONS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New system of funding continuing medical education free from industry influence – </a:t>
            </a:r>
            <a:r>
              <a:rPr lang="en-US" altLang="en-US" sz="2000" smtClean="0">
                <a:solidFill>
                  <a:srgbClr val="F8CF42"/>
                </a:solidFill>
              </a:rPr>
              <a:t>NOT DONE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Academic institutions should develop educational programs about conflicts of interest – </a:t>
            </a:r>
            <a:r>
              <a:rPr lang="en-US" altLang="en-US" sz="2000" smtClean="0">
                <a:solidFill>
                  <a:srgbClr val="F8CF42"/>
                </a:solidFill>
              </a:rPr>
              <a:t>RARE AS HENS’ TEETH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Government should support research about conflicts of interest –</a:t>
            </a:r>
            <a:r>
              <a:rPr lang="en-US" altLang="en-US" sz="2000" smtClean="0">
                <a:solidFill>
                  <a:srgbClr val="F8CF42"/>
                </a:solidFill>
              </a:rPr>
              <a:t>NOT DONE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the IOM Did Not Say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conflicts should be disclosed publicly in detail</a:t>
            </a:r>
          </a:p>
          <a:p>
            <a:pPr eaLnBrk="1" hangingPunct="1"/>
            <a:r>
              <a:rPr lang="en-US" altLang="en-US" smtClean="0"/>
              <a:t>Any conflicts that affect education, public health, health policy should be banned</a:t>
            </a:r>
          </a:p>
          <a:p>
            <a:pPr eaLnBrk="1" hangingPunct="1"/>
            <a:r>
              <a:rPr lang="en-US" altLang="en-US" smtClean="0"/>
              <a:t>Leaders’ conflicts should be treated as more severe than lower-level professionals, staff, and students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Protect Physician Professionalism and Autonomy Within Your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8350" cy="4191000"/>
          </a:xfrm>
        </p:spPr>
        <p:txBody>
          <a:bodyPr/>
          <a:lstStyle/>
          <a:p>
            <a:r>
              <a:rPr lang="en-US" altLang="en-US" smtClean="0"/>
              <a:t>What is your organization’s funding profile? </a:t>
            </a:r>
          </a:p>
          <a:p>
            <a:r>
              <a:rPr lang="en-US" altLang="en-US" smtClean="0"/>
              <a:t>Should the leaders adjust it? (Organizational Integrity Check)</a:t>
            </a:r>
          </a:p>
          <a:p>
            <a:pPr lvl="1"/>
            <a:r>
              <a:rPr lang="en-US" altLang="en-US" smtClean="0"/>
              <a:t>Mostly pharma? Other large organizations </a:t>
            </a:r>
          </a:p>
          <a:p>
            <a:pPr lvl="1"/>
            <a:r>
              <a:rPr lang="en-US" altLang="en-US" smtClean="0"/>
              <a:t>Mostly individuals?</a:t>
            </a:r>
          </a:p>
          <a:p>
            <a:pPr lvl="1"/>
            <a:r>
              <a:rPr lang="en-US" altLang="en-US" smtClean="0"/>
              <a:t>Do individuals or other large organizations unduly influence the organizational agenda?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us_senate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2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"/>
          <a:stretch>
            <a:fillRect/>
          </a:stretch>
        </p:blipFill>
        <p:spPr>
          <a:xfrm>
            <a:off x="0" y="1712913"/>
            <a:ext cx="9144000" cy="5145087"/>
          </a:xfrm>
        </p:spPr>
      </p:pic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44475"/>
            <a:ext cx="8613775" cy="1431925"/>
          </a:xfrm>
        </p:spPr>
        <p:txBody>
          <a:bodyPr/>
          <a:lstStyle/>
          <a:p>
            <a:pPr eaLnBrk="1" hangingPunct="1"/>
            <a:r>
              <a:rPr lang="it-IT" altLang="en-US" smtClean="0"/>
              <a:t>Protect Physician Professionalism and Autonomy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305800" cy="4191000"/>
          </a:xfrm>
        </p:spPr>
        <p:txBody>
          <a:bodyPr/>
          <a:lstStyle/>
          <a:p>
            <a:pPr eaLnBrk="1" hangingPunct="1"/>
            <a:r>
              <a:rPr lang="it-IT" altLang="en-US" sz="2800" i="1" smtClean="0"/>
              <a:t>British House of Commons </a:t>
            </a:r>
          </a:p>
          <a:p>
            <a:pPr lvl="1" eaLnBrk="1" hangingPunct="1"/>
            <a:r>
              <a:rPr lang="it-IT" altLang="en-US" sz="2400" i="1" smtClean="0"/>
              <a:t>recommended realignment of relationships between the pharmaceutical industry and government, regulators, doctors, the health service, and patients.</a:t>
            </a:r>
          </a:p>
          <a:p>
            <a:pPr lvl="2" eaLnBrk="1" hangingPunct="1"/>
            <a:r>
              <a:rPr lang="it-IT" altLang="en-US" sz="1400" smtClean="0"/>
              <a:t>Smith R (2005) Curbing the Influence of the Drug Industry: A British View. PLoS Med 2(9): e241 DOI: 10.1371/journal.pmed.0020241</a:t>
            </a:r>
          </a:p>
          <a:p>
            <a:pPr lvl="1" eaLnBrk="1" hangingPunct="1"/>
            <a:r>
              <a:rPr lang="it-IT" altLang="en-US" sz="2400" i="1" smtClean="0"/>
              <a:t>“a fundamental review of drug development, marketing, and prescribing practices.”  </a:t>
            </a:r>
            <a:endParaRPr lang="it-IT" altLang="en-US" sz="2400" smtClean="0"/>
          </a:p>
          <a:p>
            <a:pPr lvl="2" eaLnBrk="1" hangingPunct="1"/>
            <a:r>
              <a:rPr lang="it-IT" altLang="en-US" sz="1400" smtClean="0">
                <a:latin typeface="Times New Roman" panose="02020603050405020304" pitchFamily="18" charset="0"/>
              </a:rPr>
              <a:t>House of Commons health Committee (2005) The influence of the pharmaceutical industry. Available: </a:t>
            </a:r>
            <a:r>
              <a:rPr lang="it-IT" altLang="en-US" sz="1400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http://www.parliament.the-stationery-office.co.uk/pa/cm200405/cmselect/cmhealth/42/42/pdf. Accessed 15 June 2005</a:t>
            </a:r>
            <a:r>
              <a:rPr lang="it-IT" altLang="en-US" sz="1400" smtClean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Arm Patients with Impartial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About criminal elements in health care organizations</a:t>
            </a:r>
          </a:p>
          <a:p>
            <a:pPr lvl="1"/>
            <a:r>
              <a:rPr lang="en-US" altLang="en-US" smtClean="0"/>
              <a:t>Example: Health Care Renewal</a:t>
            </a:r>
          </a:p>
          <a:p>
            <a:r>
              <a:rPr lang="en-US" altLang="en-US" smtClean="0"/>
              <a:t>About therapies</a:t>
            </a:r>
          </a:p>
          <a:p>
            <a:pPr lvl="1"/>
            <a:r>
              <a:rPr lang="en-US" altLang="en-US" smtClean="0"/>
              <a:t>Example: clinicaltrials.gov, USPSTF, consumer reports (sometimes)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Organizations Related to Fighting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(Membership) Organizations devoted exclusively to combatting health care corruption</a:t>
            </a:r>
          </a:p>
          <a:p>
            <a:pPr lvl="1"/>
            <a:r>
              <a:rPr lang="en-US" altLang="en-US" sz="2400" smtClean="0"/>
              <a:t>NONE </a:t>
            </a:r>
          </a:p>
          <a:p>
            <a:pPr lvl="2"/>
            <a:r>
              <a:rPr lang="en-US" altLang="en-US" sz="1800" smtClean="0"/>
              <a:t>FIRM is a foundation but not an organization</a:t>
            </a:r>
          </a:p>
          <a:p>
            <a:r>
              <a:rPr lang="en-US" altLang="en-US" sz="2800" smtClean="0"/>
              <a:t>Organizations with missions inclusive of or related to combatting health care corruption</a:t>
            </a:r>
          </a:p>
          <a:p>
            <a:pPr lvl="1"/>
            <a:r>
              <a:rPr lang="en-US" altLang="en-US" sz="2400" smtClean="0"/>
              <a:t>Transparency International</a:t>
            </a:r>
          </a:p>
          <a:p>
            <a:pPr lvl="1"/>
            <a:r>
              <a:rPr lang="en-US" altLang="en-US" sz="2400" smtClean="0"/>
              <a:t>Pharmed Out</a:t>
            </a:r>
          </a:p>
          <a:p>
            <a:pPr lvl="1"/>
            <a:r>
              <a:rPr lang="en-US" altLang="en-US" sz="2400" smtClean="0"/>
              <a:t>Right Care Alliance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819400"/>
            <a:ext cx="5558313" cy="1299865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CF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PNHP?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000" smtClean="0"/>
              <a:t>Foundation for Integrity and Responsibility in Medicine (FIRM): NOT a membership Organization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i="1" smtClean="0"/>
              <a:t>Foundation for Integrity and Responsibility in Medicine (FIRM), </a:t>
            </a:r>
            <a:r>
              <a:rPr lang="it-IT" altLang="en-US" i="1" smtClean="0">
                <a:solidFill>
                  <a:srgbClr val="FFC000"/>
                </a:solidFill>
              </a:rPr>
              <a:t>[</a:t>
            </a:r>
            <a:r>
              <a:rPr lang="it-IT" altLang="en-US" i="1" u="sng" smtClean="0">
                <a:solidFill>
                  <a:srgbClr val="FFC000"/>
                </a:solidFill>
              </a:rPr>
              <a:t>www.firmfound.org</a:t>
            </a:r>
            <a:r>
              <a:rPr lang="it-IT" altLang="en-US" i="1" smtClean="0">
                <a:solidFill>
                  <a:srgbClr val="FFC000"/>
                </a:solidFill>
              </a:rPr>
              <a:t>],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i="1" smtClean="0"/>
              <a:t>blog sponsored by FIRM </a:t>
            </a:r>
            <a:r>
              <a:rPr lang="it-IT" altLang="en-US" i="1" smtClean="0">
                <a:solidFill>
                  <a:srgbClr val="FFC000"/>
                </a:solidFill>
              </a:rPr>
              <a:t>[http://hcrenewal.blogspot.com] 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voluntary watchdog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mtClean="0"/>
              <a:t>One-off conference in Phila 5 yrs ago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Transparency International</a:t>
            </a:r>
            <a:br>
              <a:rPr lang="en-US" dirty="0" smtClean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https://</a:t>
            </a:r>
            <a:r>
              <a:rPr lang="en-US" sz="2400" dirty="0" err="1">
                <a:ea typeface="ＭＳ Ｐゴシック" charset="0"/>
              </a:rPr>
              <a:t>www.transparency.org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35950" cy="4191000"/>
          </a:xfrm>
        </p:spPr>
        <p:txBody>
          <a:bodyPr/>
          <a:lstStyle/>
          <a:p>
            <a:r>
              <a:rPr lang="en-US" altLang="en-US" sz="2400" smtClean="0"/>
              <a:t>Started in 1993</a:t>
            </a:r>
          </a:p>
          <a:p>
            <a:r>
              <a:rPr lang="en-US" altLang="en-US" sz="2400" smtClean="0"/>
              <a:t>Now present in more than 100 countries</a:t>
            </a:r>
          </a:p>
          <a:p>
            <a:r>
              <a:rPr lang="en-US" altLang="en-US" sz="2400" smtClean="0"/>
              <a:t>Vision: a world in which government, politics, business, civil society and the daily lives of people are free of corruption</a:t>
            </a:r>
          </a:p>
          <a:p>
            <a:r>
              <a:rPr lang="en-US" altLang="en-US" sz="2400" smtClean="0"/>
              <a:t> Achievements to date:</a:t>
            </a:r>
          </a:p>
          <a:p>
            <a:pPr lvl="1"/>
            <a:r>
              <a:rPr lang="en-US" altLang="en-US" sz="2000" smtClean="0"/>
              <a:t>the creation of international anti-corruption conventions</a:t>
            </a:r>
          </a:p>
          <a:p>
            <a:pPr lvl="1"/>
            <a:r>
              <a:rPr lang="en-US" altLang="en-US" sz="2000" smtClean="0"/>
              <a:t>the prosecution of corrupt leaders and seizures of their illicitly gained riches</a:t>
            </a:r>
          </a:p>
          <a:p>
            <a:pPr lvl="1"/>
            <a:r>
              <a:rPr lang="en-US" altLang="en-US" sz="2000" smtClean="0"/>
              <a:t>national elections won and lost on tackling corruption</a:t>
            </a:r>
          </a:p>
          <a:p>
            <a:pPr lvl="1"/>
            <a:r>
              <a:rPr lang="en-US" altLang="en-US" sz="2000" smtClean="0"/>
              <a:t>companies held accountable for their behavior both at home and abroad.</a:t>
            </a:r>
          </a:p>
        </p:txBody>
      </p:sp>
      <p:pic>
        <p:nvPicPr>
          <p:cNvPr id="70659" name="Picture 4" descr="transparencyinternationallo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624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Transparency</a:t>
            </a:r>
            <a:r>
              <a:rPr lang="en-US" dirty="0">
                <a:ea typeface="ＭＳ Ｐゴシック" charset="0"/>
              </a:rPr>
              <a:t> International</a:t>
            </a:r>
            <a:br>
              <a:rPr lang="en-US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https://</a:t>
            </a:r>
            <a:r>
              <a:rPr lang="en-US" sz="2400" dirty="0" err="1">
                <a:ea typeface="ＭＳ Ｐゴシック" charset="0"/>
              </a:rPr>
              <a:t>www.transparency.org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7350" cy="4191000"/>
          </a:xfrm>
        </p:spPr>
        <p:txBody>
          <a:bodyPr/>
          <a:lstStyle/>
          <a:p>
            <a:r>
              <a:rPr lang="en-US" altLang="en-US" sz="2000" smtClean="0"/>
              <a:t>GLOBAL REACH, LOCAL KNOWLEDGE</a:t>
            </a:r>
          </a:p>
          <a:p>
            <a:pPr lvl="1"/>
            <a:r>
              <a:rPr lang="en-US" altLang="en-US" sz="1800" smtClean="0"/>
              <a:t>&gt;100 national chapters worldwide </a:t>
            </a:r>
          </a:p>
          <a:p>
            <a:pPr lvl="1"/>
            <a:r>
              <a:rPr lang="en-US" altLang="en-US" sz="1800" smtClean="0"/>
              <a:t>International secretariat in Berlin</a:t>
            </a:r>
          </a:p>
          <a:p>
            <a:pPr lvl="1"/>
            <a:r>
              <a:rPr lang="en-US" altLang="en-US" sz="1800" smtClean="0"/>
              <a:t>Work with partners in government, business and civil society to put effective measures in place to tackle corruption</a:t>
            </a:r>
          </a:p>
          <a:p>
            <a:r>
              <a:rPr lang="en-US" altLang="en-US" sz="2000" smtClean="0"/>
              <a:t>INDEPENDENT AND ACCOUNTABLE</a:t>
            </a:r>
          </a:p>
          <a:p>
            <a:pPr lvl="1"/>
            <a:r>
              <a:rPr lang="en-US" altLang="en-US" sz="1800" smtClean="0"/>
              <a:t>Politically non-partisan </a:t>
            </a:r>
          </a:p>
          <a:p>
            <a:pPr lvl="1"/>
            <a:r>
              <a:rPr lang="en-US" altLang="en-US" sz="1800" smtClean="0"/>
              <a:t>Place great importance on independence</a:t>
            </a:r>
          </a:p>
          <a:p>
            <a:pPr lvl="1"/>
            <a:r>
              <a:rPr lang="en-US" altLang="en-US" sz="1800" smtClean="0"/>
              <a:t>No donor has any input into Transparency International’s policies</a:t>
            </a:r>
          </a:p>
          <a:p>
            <a:pPr lvl="1"/>
            <a:r>
              <a:rPr lang="en-US" altLang="en-US" sz="1800" smtClean="0"/>
              <a:t>Sources of funding are made transparent as is spending</a:t>
            </a:r>
          </a:p>
          <a:p>
            <a:r>
              <a:rPr lang="en-US" altLang="en-US" sz="2800" smtClean="0"/>
              <a:t>CORRUPTION REPORTS</a:t>
            </a:r>
          </a:p>
          <a:p>
            <a:pPr lvl="1"/>
            <a:r>
              <a:rPr lang="en-US" altLang="en-US" sz="2400" smtClean="0"/>
              <a:t>By topic</a:t>
            </a:r>
          </a:p>
          <a:p>
            <a:pPr lvl="1"/>
            <a:r>
              <a:rPr lang="en-US" altLang="en-US" sz="2400" smtClean="0"/>
              <a:t>By country</a:t>
            </a:r>
          </a:p>
        </p:txBody>
      </p:sp>
      <p:pic>
        <p:nvPicPr>
          <p:cNvPr id="71683" name="Picture 4" descr="transparencyinternationallo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624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8763000" cy="1431925"/>
          </a:xfrm>
        </p:spPr>
        <p:txBody>
          <a:bodyPr/>
          <a:lstStyle/>
          <a:p>
            <a:r>
              <a:rPr lang="en-US" altLang="en-US" sz="4000" smtClean="0"/>
              <a:t>Why no Public Outcry to Rampant (Health Care) Corruption in America?</a:t>
            </a:r>
            <a:br>
              <a:rPr lang="en-US" altLang="en-US" sz="4000" smtClean="0"/>
            </a:br>
            <a:r>
              <a:rPr lang="en-US" altLang="en-US" sz="3200" smtClean="0"/>
              <a:t>“The Age of Acquiescence”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40750" cy="4191000"/>
          </a:xfrm>
        </p:spPr>
        <p:txBody>
          <a:bodyPr/>
          <a:lstStyle/>
          <a:p>
            <a:r>
              <a:rPr lang="en-US" altLang="en-US" sz="2400" smtClean="0"/>
              <a:t>Book proposes two “Gilded Ages”, i.e., rampant wealth inequality, often from ill-gotten gains</a:t>
            </a:r>
          </a:p>
          <a:p>
            <a:pPr lvl="1"/>
            <a:r>
              <a:rPr lang="en-US" altLang="en-US" sz="2000" smtClean="0"/>
              <a:t>First: between end of Civil War and market crash 1929</a:t>
            </a:r>
          </a:p>
          <a:p>
            <a:pPr lvl="1"/>
            <a:r>
              <a:rPr lang="en-US" altLang="en-US" sz="2000" smtClean="0"/>
              <a:t>Second: NOW</a:t>
            </a:r>
          </a:p>
          <a:p>
            <a:pPr lvl="2"/>
            <a:r>
              <a:rPr lang="en-US" altLang="en-US" sz="1600" smtClean="0"/>
              <a:t>US Gini index, 2010=41.1 </a:t>
            </a:r>
          </a:p>
          <a:p>
            <a:pPr lvl="3"/>
            <a:r>
              <a:rPr lang="en-US" altLang="en-US" sz="1400" smtClean="0"/>
              <a:t>Gini index of 0 represents perfect equality, while an index of 100 implies perfect inequality.</a:t>
            </a:r>
          </a:p>
          <a:p>
            <a:pPr lvl="4"/>
            <a:r>
              <a:rPr lang="en-US" altLang="en-US" sz="1400" smtClean="0">
                <a:hlinkClick r:id="rId2"/>
              </a:rPr>
              <a:t>http://data.worldbank.org/indicator/SI.POV.GINI</a:t>
            </a:r>
            <a:endParaRPr lang="en-US" altLang="en-US" sz="1400" smtClean="0"/>
          </a:p>
          <a:p>
            <a:pPr lvl="2"/>
            <a:r>
              <a:rPr lang="en-US" altLang="en-US" sz="1800" smtClean="0"/>
              <a:t>In 2014, 85 people controlled half the world’s wealth</a:t>
            </a:r>
          </a:p>
          <a:p>
            <a:pPr lvl="2"/>
            <a:r>
              <a:rPr lang="en-US" altLang="en-US" sz="1800" smtClean="0"/>
              <a:t>By Jan 2015, it was down to 80</a:t>
            </a:r>
          </a:p>
          <a:p>
            <a:r>
              <a:rPr lang="en-US" altLang="en-US" sz="2400" smtClean="0"/>
              <a:t>Book posits reasons for the difference in public response to the two Gilded Ages</a:t>
            </a:r>
          </a:p>
          <a:p>
            <a:pPr lvl="1"/>
            <a:r>
              <a:rPr lang="en-US" altLang="en-US" sz="1200" smtClean="0"/>
              <a:t>THE AGE OF ACQUIESCENCE: The Life and Death of American Resistance to Organized Wealth and Power. Steve Fraser. 470 pp. Little, Brown &amp; Company. $28.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Transparency International World Health Day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3810000"/>
          </a:xfrm>
        </p:spPr>
        <p:txBody>
          <a:bodyPr/>
          <a:lstStyle/>
          <a:p>
            <a:r>
              <a:rPr lang="en-US" altLang="en-US" sz="2400" smtClean="0"/>
              <a:t>“Corruption poses a massive threat to health. </a:t>
            </a:r>
          </a:p>
          <a:p>
            <a:pPr lvl="1"/>
            <a:r>
              <a:rPr lang="en-US" altLang="en-US" sz="2000" smtClean="0"/>
              <a:t>Whether it’s denying treatment to those who can’t afford a bribe or undermining the global fight to stop Ebola, the actions of the corrupt are endangering the health and wellbeing of millions of people.</a:t>
            </a:r>
          </a:p>
          <a:p>
            <a:r>
              <a:rPr lang="en-US" altLang="en-US" sz="2400" smtClean="0"/>
              <a:t>Transparency International chapters are working worldwide to expose this abuse and call those responsible to account. </a:t>
            </a:r>
          </a:p>
          <a:p>
            <a:r>
              <a:rPr lang="en-US" altLang="en-US" sz="2400" smtClean="0"/>
              <a:t>To mark World Health Day, here are some stories of health corruption-busting from around the world… ”</a:t>
            </a:r>
          </a:p>
          <a:p>
            <a:pPr lvl="1"/>
            <a:r>
              <a:rPr lang="en-US" altLang="en-US" sz="1600" smtClean="0"/>
              <a:t>Posted 7 April 2015 under “</a:t>
            </a:r>
            <a:r>
              <a:rPr lang="en-US" altLang="ja-JP" sz="1600" smtClean="0"/>
              <a:t>BUSTING HEALTH CORRUPTION AROUND THE WORLD</a:t>
            </a:r>
            <a:r>
              <a:rPr lang="en-US" altLang="en-US" sz="1600" smtClean="0"/>
              <a:t>”</a:t>
            </a:r>
          </a:p>
        </p:txBody>
      </p:sp>
      <p:pic>
        <p:nvPicPr>
          <p:cNvPr id="72707" name="Picture 4" descr="transparencyinternationallog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624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Transparency International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Global Corruption Report</a:t>
            </a:r>
            <a:endParaRPr lang="en-US" altLang="en-US" sz="3600" smtClean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Any cure should start with maximum transparency.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Codes of conduct need to be adopted by health workers and private sector companies.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Any transgressions have to be rigorously prosecuted.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Whistleblowers from all sectors should be protected. </a:t>
            </a:r>
          </a:p>
          <a:p>
            <a:pPr lvl="3" eaLnBrk="1" hangingPunct="1">
              <a:defRPr/>
            </a:pPr>
            <a:r>
              <a:rPr lang="en-US" sz="1600" dirty="0">
                <a:ea typeface="ＭＳ Ｐゴシック" charset="0"/>
              </a:rPr>
              <a:t>Corruption in health care costs </a:t>
            </a:r>
            <a:r>
              <a:rPr lang="en-US" sz="1600" dirty="0" err="1">
                <a:ea typeface="ＭＳ Ｐゴシック" charset="0"/>
              </a:rPr>
              <a:t>lives.Anonymous</a:t>
            </a:r>
            <a:r>
              <a:rPr lang="en-US" sz="1600" dirty="0">
                <a:ea typeface="ＭＳ Ｐゴシック" charset="0"/>
              </a:rPr>
              <a:t>. Lancet 2006; 367: 447</a:t>
            </a:r>
            <a:r>
              <a:rPr lang="en-US" sz="1600" dirty="0" smtClean="0">
                <a:ea typeface="ＭＳ Ｐゴシック" charset="0"/>
              </a:rPr>
              <a:t>.</a:t>
            </a:r>
            <a:endParaRPr lang="en-US" sz="2800" dirty="0" smtClean="0">
              <a:ea typeface="+mn-ea"/>
              <a:cs typeface="+mn-cs"/>
            </a:endParaRPr>
          </a:p>
        </p:txBody>
      </p:sp>
      <p:pic>
        <p:nvPicPr>
          <p:cNvPr id="74755" name="Picture 4" descr="transparencyinternationallog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624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ea typeface="ＭＳ Ｐゴシック" charset="0"/>
              </a:rPr>
              <a:t>PharmedOut</a:t>
            </a:r>
            <a:r>
              <a:rPr lang="en-US" sz="4800" dirty="0" smtClean="0">
                <a:ea typeface="ＭＳ Ｐゴシック" charset="0"/>
              </a:rPr>
              <a:t/>
            </a:r>
            <a:br>
              <a:rPr lang="en-US" sz="48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http</a:t>
            </a:r>
            <a:r>
              <a:rPr lang="en-US" sz="2400" dirty="0">
                <a:ea typeface="ＭＳ Ｐゴシック" charset="0"/>
              </a:rPr>
              <a:t>://</a:t>
            </a:r>
            <a:r>
              <a:rPr lang="en-US" sz="2400" dirty="0" err="1">
                <a:ea typeface="ＭＳ Ｐゴシック" charset="0"/>
              </a:rPr>
              <a:t>www.pharmedout.org</a:t>
            </a:r>
            <a:endParaRPr lang="en-US" sz="7200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07350" cy="4191000"/>
          </a:xfrm>
        </p:spPr>
        <p:txBody>
          <a:bodyPr/>
          <a:lstStyle/>
          <a:p>
            <a:r>
              <a:rPr lang="en-US" altLang="en-US" smtClean="0"/>
              <a:t>Georgetown University Medical Center project </a:t>
            </a:r>
          </a:p>
          <a:p>
            <a:pPr lvl="1"/>
            <a:r>
              <a:rPr lang="en-US" altLang="en-US" smtClean="0"/>
              <a:t>Dr. Adriane Fugh-Berman</a:t>
            </a:r>
          </a:p>
          <a:p>
            <a:r>
              <a:rPr lang="en-US" altLang="en-US" smtClean="0"/>
              <a:t>Advances evidence-based prescribing </a:t>
            </a:r>
          </a:p>
          <a:p>
            <a:r>
              <a:rPr lang="en-US" altLang="en-US" smtClean="0"/>
              <a:t>Educates healthcare professionals about pharmaceutical marketing practices. </a:t>
            </a:r>
          </a:p>
          <a:p>
            <a:r>
              <a:rPr lang="en-US" altLang="en-US" smtClean="0"/>
              <a:t>Promotes evidence-based medicine by providing slideshows, videos, events, and links to pharma-free CME courses.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charset="0"/>
              </a:rPr>
              <a:t>PharmedOut</a:t>
            </a:r>
            <a:r>
              <a:rPr lang="en-US" dirty="0">
                <a:ea typeface="ＭＳ Ｐゴシック" charset="0"/>
              </a:rPr>
              <a:t/>
            </a:r>
            <a:br>
              <a:rPr lang="en-US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http://</a:t>
            </a:r>
            <a:r>
              <a:rPr lang="en-US" sz="2400" dirty="0" err="1">
                <a:ea typeface="ＭＳ Ｐゴシック" charset="0"/>
              </a:rPr>
              <a:t>www.pharmedout.org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191000"/>
          </a:xfrm>
        </p:spPr>
        <p:txBody>
          <a:bodyPr/>
          <a:lstStyle/>
          <a:p>
            <a:r>
              <a:rPr lang="en-US" altLang="en-US" sz="2800" smtClean="0"/>
              <a:t>Goals</a:t>
            </a:r>
          </a:p>
          <a:p>
            <a:pPr lvl="1"/>
            <a:r>
              <a:rPr lang="en-US" altLang="en-US" sz="2400" smtClean="0"/>
              <a:t>Document and disseminate information about how pharmaceutical companies influence prescribing</a:t>
            </a:r>
          </a:p>
          <a:p>
            <a:pPr lvl="1"/>
            <a:r>
              <a:rPr lang="en-US" altLang="en-US" sz="2400" smtClean="0"/>
              <a:t>Foster access to unbiased information about drugs</a:t>
            </a:r>
          </a:p>
          <a:p>
            <a:pPr lvl="1"/>
            <a:r>
              <a:rPr lang="en-US" altLang="en-US" sz="2400" smtClean="0"/>
              <a:t>Encourage physicians to choose pharma-free CME</a:t>
            </a:r>
          </a:p>
          <a:p>
            <a:r>
              <a:rPr lang="en-US" altLang="en-US" sz="2800" smtClean="0"/>
              <a:t>Activities</a:t>
            </a:r>
          </a:p>
          <a:p>
            <a:pPr lvl="1"/>
            <a:r>
              <a:rPr lang="en-US" altLang="en-US" sz="2400" b="1" smtClean="0"/>
              <a:t>Lectures</a:t>
            </a:r>
            <a:r>
              <a:rPr lang="en-US" altLang="en-US" sz="2400" smtClean="0"/>
              <a:t> at Grand Rounds, meetings, medical student events, and </a:t>
            </a:r>
            <a:r>
              <a:rPr lang="en-US" altLang="en-US" sz="2400" b="1" i="1" smtClean="0"/>
              <a:t>conferences</a:t>
            </a:r>
          </a:p>
          <a:p>
            <a:pPr lvl="2"/>
            <a:r>
              <a:rPr lang="en-US" altLang="en-US" sz="2000" b="1" i="1" smtClean="0"/>
              <a:t>Next: The Real Risks of Rx Drugs </a:t>
            </a:r>
          </a:p>
          <a:p>
            <a:pPr lvl="3"/>
            <a:r>
              <a:rPr lang="fr-FR" altLang="en-US" smtClean="0"/>
              <a:t>June 11-12, 2015, Georgetown University, Washington, DC.</a:t>
            </a:r>
            <a:endParaRPr lang="en-US" altLang="en-US" sz="3600" b="1" i="1" smtClean="0"/>
          </a:p>
          <a:p>
            <a:pPr lvl="1"/>
            <a:r>
              <a:rPr lang="en-US" altLang="en-US" sz="2400" b="1" i="1" smtClean="0"/>
              <a:t>Annual Reports since 2010</a:t>
            </a:r>
            <a:r>
              <a:rPr lang="en-US" altLang="en-US" sz="2400" smtClean="0"/>
              <a:t> </a:t>
            </a:r>
          </a:p>
          <a:p>
            <a:pPr lvl="1"/>
            <a:r>
              <a:rPr lang="en-US" altLang="en-US" sz="2400" smtClean="0"/>
              <a:t>Newsletter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 altLang="en-US" sz="3600" smtClean="0"/>
              <a:t>RIGHT CARE Alliance/ Lown Institute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371600"/>
            <a:ext cx="8007350" cy="4191000"/>
          </a:xfrm>
        </p:spPr>
        <p:txBody>
          <a:bodyPr/>
          <a:lstStyle/>
          <a:p>
            <a:r>
              <a:rPr lang="en-US" altLang="en-US" sz="2800" smtClean="0"/>
              <a:t>Network of clinicians, patients, and community leaders </a:t>
            </a:r>
          </a:p>
          <a:p>
            <a:pPr lvl="1"/>
            <a:r>
              <a:rPr lang="en-US" altLang="en-US" sz="2400" smtClean="0"/>
              <a:t>Aims to reduce overuse, underuse, and misuse of medical tests and treatments in the health care delivery system</a:t>
            </a:r>
          </a:p>
          <a:p>
            <a:pPr lvl="1"/>
            <a:r>
              <a:rPr lang="en-US" altLang="en-US" sz="2400" smtClean="0"/>
              <a:t>Aims to restore the clinician-patient relationship</a:t>
            </a:r>
          </a:p>
          <a:p>
            <a:r>
              <a:rPr lang="en-US" altLang="en-US" sz="2800" smtClean="0"/>
              <a:t>918 signators to declaration </a:t>
            </a:r>
          </a:p>
          <a:p>
            <a:pPr lvl="1"/>
            <a:r>
              <a:rPr lang="en-US" altLang="en-US" sz="2400" smtClean="0"/>
              <a:t>as of 4/8/15 </a:t>
            </a:r>
          </a:p>
          <a:p>
            <a:pPr lvl="2"/>
            <a:r>
              <a:rPr lang="en-US" altLang="en-US" sz="2000" smtClean="0"/>
              <a:t>when I signed.</a:t>
            </a:r>
          </a:p>
          <a:p>
            <a:pPr lvl="1"/>
            <a:r>
              <a:rPr lang="en-US" altLang="en-US" sz="2400" smtClean="0">
                <a:hlinkClick r:id="rId2"/>
              </a:rPr>
              <a:t>http://lowninstitute.org</a:t>
            </a:r>
            <a:endParaRPr lang="en-US" altLang="en-US" sz="2400" smtClean="0"/>
          </a:p>
          <a:p>
            <a:r>
              <a:rPr lang="en-US" altLang="en-US" sz="2800" smtClean="0"/>
              <a:t>A declaration, a web site, an annual meeting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smtClean="0"/>
              <a:t>"Power tends to corrupt, and absolute power corrupts absolutely..”</a:t>
            </a:r>
          </a:p>
          <a:p>
            <a:pPr lvl="1"/>
            <a:r>
              <a:rPr lang="en-US" altLang="en-US" sz="1600" b="1" smtClean="0"/>
              <a:t>John Emerich Edward Dalberg-Acton, 1st Baron Acton</a:t>
            </a:r>
            <a:r>
              <a:rPr lang="en-US" altLang="en-US" sz="1600" smtClean="0"/>
              <a:t>, KCVO, DL (10 January 1834 – 19 June 1902)—known as </a:t>
            </a:r>
            <a:r>
              <a:rPr lang="en-US" altLang="en-US" sz="1600" b="1" smtClean="0"/>
              <a:t>Sir John Dalberg-Acton, 8th Bt</a:t>
            </a:r>
            <a:r>
              <a:rPr lang="en-US" altLang="en-US" sz="1600" smtClean="0"/>
              <a:t> from 1837 to 1869 and usually referred to simply as </a:t>
            </a:r>
            <a:r>
              <a:rPr lang="en-US" altLang="en-US" sz="1600" b="1" smtClean="0"/>
              <a:t>Lord Acton</a:t>
            </a:r>
            <a:r>
              <a:rPr lang="en-US" altLang="en-US" sz="1600" smtClean="0"/>
              <a:t>—was an English Catholic historian, politician, and writer.</a:t>
            </a:r>
          </a:p>
          <a:p>
            <a:pPr lvl="2"/>
            <a:r>
              <a:rPr lang="en-US" altLang="en-US" sz="1200" smtClean="0"/>
              <a:t>http://en.wikipedia.org/wiki/John_Dalberg-Acton,_1st_Baron_Acton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Consequences of Acquiescence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800600" cy="4191000"/>
          </a:xfrm>
        </p:spPr>
        <p:txBody>
          <a:bodyPr/>
          <a:lstStyle/>
          <a:p>
            <a:r>
              <a:rPr lang="en-US" altLang="en-US" sz="2000" smtClean="0"/>
              <a:t>First they came for the Socialists, and I did not speak out—Because I was not a Socialist.</a:t>
            </a:r>
          </a:p>
          <a:p>
            <a:r>
              <a:rPr lang="en-US" altLang="en-US" sz="2000" smtClean="0"/>
              <a:t>Then they came for the Trade Unionists, and I did not speak out—Because I was not a Trade Unionist.</a:t>
            </a:r>
          </a:p>
          <a:p>
            <a:r>
              <a:rPr lang="en-US" altLang="en-US" sz="2000" smtClean="0"/>
              <a:t>Then they came for the Jews, and I did not speak out—Because I was not a Jew.</a:t>
            </a:r>
          </a:p>
          <a:p>
            <a:r>
              <a:rPr lang="en-US" altLang="en-US" sz="2000" smtClean="0"/>
              <a:t>Then they came for me—and there was no one left to speak for me. </a:t>
            </a:r>
          </a:p>
          <a:p>
            <a:pPr lvl="1"/>
            <a:r>
              <a:rPr lang="en-US" altLang="en-US" sz="1400" smtClean="0"/>
              <a:t>Pastor Martin Niemöller (1892–1984) about the cowardice of German intellectuals following the Nazis’ rise to power</a:t>
            </a:r>
          </a:p>
          <a:p>
            <a:pPr lvl="2"/>
            <a:r>
              <a:rPr lang="en-US" altLang="en-US" sz="1000" smtClean="0"/>
              <a:t>http://en.wikipedia.org/wiki/First_they_came_...</a:t>
            </a:r>
          </a:p>
        </p:txBody>
      </p:sp>
      <p:pic>
        <p:nvPicPr>
          <p:cNvPr id="80899" name="Content Placeholder 7" descr="Martin_Niemöller_(1952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9949"/>
          <a:stretch>
            <a:fillRect/>
          </a:stretch>
        </p:blipFill>
        <p:spPr/>
      </p:pic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4572000" y="6324600"/>
            <a:ext cx="434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/>
              <a:t>Niemöller at The Hague's Grote of Sint-Jacobskerk in May 1952.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no Public Outcry to Rampant Corruption in America?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sz="3200" smtClean="0"/>
              <a:t>“The Age of Acquiescence”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12150" cy="4191000"/>
          </a:xfrm>
        </p:spPr>
        <p:txBody>
          <a:bodyPr/>
          <a:lstStyle/>
          <a:p>
            <a:r>
              <a:rPr lang="en-US" altLang="en-US" sz="2800" smtClean="0"/>
              <a:t>“It is this imaginative capacity that is missing from our second Gilded Age, …The latest inequality chasm has opened up at a time when there is no popular memory — in the United States, at least — of another kind of economic system. </a:t>
            </a:r>
          </a:p>
          <a:p>
            <a:r>
              <a:rPr lang="en-US" altLang="en-US" sz="2800" smtClean="0"/>
              <a:t>…we find ourselves fully within capitalism’s matrix. </a:t>
            </a:r>
          </a:p>
          <a:p>
            <a:r>
              <a:rPr lang="en-US" altLang="en-US" sz="2800" smtClean="0"/>
              <a:t>So while we can demand slight improvements to our current conditions, we have a great deal of trouble believing in something else entirely.”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 idx="4294967295"/>
          </p:nvPr>
        </p:nvSpPr>
        <p:spPr>
          <a:xfrm>
            <a:off x="228600" y="1371600"/>
            <a:ext cx="9144000" cy="3108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8CF42"/>
                </a:solidFill>
                <a:latin typeface="Arial" charset="0"/>
                <a:ea typeface="ＭＳ Ｐゴシック" charset="0"/>
              </a:rPr>
              <a:t>Ostrich Mentality </a:t>
            </a:r>
            <a:r>
              <a:rPr lang="en-US" sz="2400" dirty="0" smtClean="0">
                <a:solidFill>
                  <a:srgbClr val="F8CF42"/>
                </a:solidFill>
                <a:latin typeface="Arial" charset="0"/>
                <a:ea typeface="ＭＳ Ｐゴシック" charset="0"/>
              </a:rPr>
              <a:t>= Anechoic Effect = Age of Acquiescence</a:t>
            </a:r>
            <a:endParaRPr lang="en-US" sz="3600" dirty="0">
              <a:solidFill>
                <a:srgbClr val="F8CF42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End of the Gilded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8350" cy="4191000"/>
          </a:xfrm>
        </p:spPr>
        <p:txBody>
          <a:bodyPr/>
          <a:lstStyle/>
          <a:p>
            <a:r>
              <a:rPr lang="en-US" altLang="en-US" sz="2800" smtClean="0"/>
              <a:t>“A new era of rebellion and transformation” might yet be possible ….</a:t>
            </a:r>
          </a:p>
          <a:p>
            <a:pPr lvl="1"/>
            <a:r>
              <a:rPr lang="en-US" altLang="en-US" sz="2000" smtClean="0"/>
              <a:t>Student-debt resisters</a:t>
            </a:r>
          </a:p>
          <a:p>
            <a:pPr lvl="1"/>
            <a:r>
              <a:rPr lang="en-US" altLang="en-US" sz="2000" smtClean="0"/>
              <a:t>Fast-food and Walmart workers fighting for a living wage</a:t>
            </a:r>
          </a:p>
          <a:p>
            <a:pPr lvl="1"/>
            <a:r>
              <a:rPr lang="en-US" altLang="en-US" sz="2000" smtClean="0"/>
              <a:t>Regional campaigns to raise the minimum wage to $15 an hour </a:t>
            </a:r>
          </a:p>
          <a:p>
            <a:pPr lvl="1"/>
            <a:r>
              <a:rPr lang="en-US" altLang="en-US" sz="2000" smtClean="0"/>
              <a:t>Various creative attempts to organize vulnerable immigrant workers</a:t>
            </a:r>
            <a:r>
              <a:rPr lang="en-US" altLang="en-US" sz="2400" smtClean="0"/>
              <a:t>. </a:t>
            </a:r>
          </a:p>
          <a:p>
            <a:pPr lvl="1"/>
            <a:r>
              <a:rPr lang="en-US" altLang="en-US" sz="2000" smtClean="0"/>
              <a:t>Occupy Wall Street</a:t>
            </a:r>
          </a:p>
          <a:p>
            <a:pPr lvl="1"/>
            <a:r>
              <a:rPr lang="en-US" altLang="en-US" sz="2000" smtClean="0"/>
              <a:t>DOCTORS CRYING OUT AGAINST CORRUPTION, TO OBTAIN  JUSTICE FOR THEIR PATIENTS?</a:t>
            </a:r>
          </a:p>
          <a:p>
            <a:pPr lvl="2"/>
            <a:r>
              <a:rPr lang="en-US" altLang="en-US" sz="1200" smtClean="0"/>
              <a:t>NY Times Sunday Book review of “The Age of Acquiescence” by Steve Fraser. Mar 16, 2015</a:t>
            </a:r>
          </a:p>
          <a:p>
            <a:pPr lvl="3"/>
            <a:r>
              <a:rPr lang="en-US" altLang="en-US" sz="1000" smtClean="0">
                <a:hlinkClick r:id="rId2"/>
              </a:rPr>
              <a:t>http://www.nytimes.com/2015/03/22/books/review/the-age-of-acquiescence-by-steve-fraser.html?_r=1</a:t>
            </a:r>
            <a:endParaRPr lang="en-US" altLang="en-US" sz="1000" smtClean="0"/>
          </a:p>
        </p:txBody>
      </p:sp>
      <p:sp>
        <p:nvSpPr>
          <p:cNvPr id="4" name="Rectangle 3"/>
          <p:cNvSpPr/>
          <p:nvPr/>
        </p:nvSpPr>
        <p:spPr>
          <a:xfrm>
            <a:off x="1828800" y="2819400"/>
            <a:ext cx="5558313" cy="1299865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8CF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PNHP?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for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9750" cy="4191000"/>
          </a:xfrm>
        </p:spPr>
        <p:txBody>
          <a:bodyPr/>
          <a:lstStyle/>
          <a:p>
            <a:r>
              <a:rPr lang="en-US" altLang="en-US" sz="2800" smtClean="0"/>
              <a:t>At minimum, every physician and organization should add combatting corruption and COI to its agenda, and step up efforts and funding toward this effort.</a:t>
            </a:r>
          </a:p>
          <a:p>
            <a:pPr lvl="1"/>
            <a:r>
              <a:rPr lang="en-US" altLang="en-US" sz="2400" smtClean="0"/>
              <a:t>Maybe a new organization is needed.</a:t>
            </a:r>
          </a:p>
          <a:p>
            <a:r>
              <a:rPr lang="en-US" altLang="en-US" sz="2800" smtClean="0"/>
              <a:t>At maximum, we need a wholesale change in health care delivery systems to avoid over-concentration of power and wealth </a:t>
            </a:r>
            <a:r>
              <a:rPr lang="en-US" altLang="en-US" sz="2800" smtClean="0">
                <a:sym typeface="Wingdings" panose="05000000000000000000" pitchFamily="2" charset="2"/>
              </a:rPr>
              <a:t> </a:t>
            </a:r>
            <a:r>
              <a:rPr lang="en-US" altLang="en-US" sz="2800" smtClean="0"/>
              <a:t>corruption if we want to see corruption diminish.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smtClean="0">
                <a:solidFill>
                  <a:srgbClr val="F8C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Caution: The Risks of the Health Care Revolving Door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622925" y="5843588"/>
            <a:ext cx="29114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Wikipedia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314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In politics, the "</a:t>
            </a:r>
            <a:r>
              <a:rPr lang="en-US" altLang="en-US" sz="2800" b="1" smtClean="0"/>
              <a:t>revolving door</a:t>
            </a:r>
            <a:r>
              <a:rPr lang="en-US" altLang="en-US" sz="2800" smtClean="0"/>
              <a:t>" is a movement of personnel between roles as legislators and regulators and the industries affected by the legislation and 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16475</TotalTime>
  <Words>2709</Words>
  <Application>Microsoft Office PowerPoint</Application>
  <PresentationFormat>On-screen Show (4:3)</PresentationFormat>
  <Paragraphs>285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MS PGothic</vt:lpstr>
      <vt:lpstr>Arial Black</vt:lpstr>
      <vt:lpstr>Wingdings</vt:lpstr>
      <vt:lpstr>Calibri</vt:lpstr>
      <vt:lpstr>Arial Narrow</vt:lpstr>
      <vt:lpstr>Times New Roman</vt:lpstr>
      <vt:lpstr>Glass Layers</vt:lpstr>
      <vt:lpstr>Custom Design</vt:lpstr>
      <vt:lpstr>Can’t Afford to Ignore Corruption </vt:lpstr>
      <vt:lpstr>Dr. Phil:“How’s that (ignoring COI, Corruption) workin’ for‘ya?”</vt:lpstr>
      <vt:lpstr>The Robber Barons</vt:lpstr>
      <vt:lpstr>Why no Public Outcry to Rampant (Health Care) Corruption in America? “The Age of Acquiescence”</vt:lpstr>
      <vt:lpstr>Why no Public Outcry to Rampant Corruption in America?  “The Age of Acquiescence”</vt:lpstr>
      <vt:lpstr>Ostrich Mentality = Anechoic Effect = Age of Acquiescence</vt:lpstr>
      <vt:lpstr>End of the Gilded Age?</vt:lpstr>
      <vt:lpstr>Time for Action</vt:lpstr>
      <vt:lpstr>Caution: The Risks of the Health Care Revolving Door</vt:lpstr>
      <vt:lpstr>A New Kind of “Revolver”?</vt:lpstr>
      <vt:lpstr>How will PNHP protect against corruption in a single-payer system?</vt:lpstr>
      <vt:lpstr>Possible Protections from the Revolver</vt:lpstr>
      <vt:lpstr>Possible Protections from the Revolver (cont’d)</vt:lpstr>
      <vt:lpstr>Killing Goliath</vt:lpstr>
      <vt:lpstr> HELP US BRAINSTORM</vt:lpstr>
      <vt:lpstr>Two Types of Solutions to Combat Health Care Corruption</vt:lpstr>
      <vt:lpstr>Solutions Involving Mainly Individuals</vt:lpstr>
      <vt:lpstr>One Example List of Solutions Involving Individuals</vt:lpstr>
      <vt:lpstr>Minimize personal COI</vt:lpstr>
      <vt:lpstr>Recognize the Imperfect Market</vt:lpstr>
      <vt:lpstr>The Medical Professionalism Charter</vt:lpstr>
      <vt:lpstr>Be aware of and ready to battle corruption, pseudoevidence and stealth marketing</vt:lpstr>
      <vt:lpstr>Expose Corruption, Expose Vested Interests</vt:lpstr>
      <vt:lpstr>Solutions Involving Mainly Organizations</vt:lpstr>
      <vt:lpstr>Solutions Involving Organizations</vt:lpstr>
      <vt:lpstr>Example List of Inward-focused Organizational Solutions</vt:lpstr>
      <vt:lpstr>Build Trustworthy Guidelines  </vt:lpstr>
      <vt:lpstr>Organizational Ethics Policies</vt:lpstr>
      <vt:lpstr>Organizational Ethics Policies: Activities</vt:lpstr>
      <vt:lpstr>Summary of IOM COI Recommendations</vt:lpstr>
      <vt:lpstr>Evaluation of Implementation of IOM Recommendations</vt:lpstr>
      <vt:lpstr>What the IOM Did Not Say</vt:lpstr>
      <vt:lpstr>Protect Physician Professionalism and Autonomy Within Your Organization</vt:lpstr>
      <vt:lpstr>Protect Physician Professionalism and Autonomy</vt:lpstr>
      <vt:lpstr>Arm Patients with Impartial Information </vt:lpstr>
      <vt:lpstr>Organizations Related to Fighting Corruption</vt:lpstr>
      <vt:lpstr>Foundation for Integrity and Responsibility in Medicine (FIRM): NOT a membership Organization</vt:lpstr>
      <vt:lpstr>Transparency International https://www.transparency.org</vt:lpstr>
      <vt:lpstr>Transparency International https://www.transparency.org</vt:lpstr>
      <vt:lpstr>Transparency International World Health Day</vt:lpstr>
      <vt:lpstr>Transparency International’s Global Corruption Report</vt:lpstr>
      <vt:lpstr>PharmedOut http://www.pharmedout.org</vt:lpstr>
      <vt:lpstr>PharmedOut http://www.pharmedout.org</vt:lpstr>
      <vt:lpstr>RIGHT CARE Alliance/ Lown Institute </vt:lpstr>
      <vt:lpstr>PowerPoint Presentation</vt:lpstr>
      <vt:lpstr>The Consequences of Acquiescence</vt:lpstr>
    </vt:vector>
  </TitlesOfParts>
  <Company>VCU - Div. of Quality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Wally R. Smith</dc:creator>
  <cp:lastModifiedBy>Roy</cp:lastModifiedBy>
  <cp:revision>437</cp:revision>
  <dcterms:created xsi:type="dcterms:W3CDTF">2006-11-22T19:19:07Z</dcterms:created>
  <dcterms:modified xsi:type="dcterms:W3CDTF">2015-10-23T19:56:26Z</dcterms:modified>
</cp:coreProperties>
</file>