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8"/>
  </p:notesMasterIdLst>
  <p:sldIdLst>
    <p:sldId id="423" r:id="rId2"/>
    <p:sldId id="471" r:id="rId3"/>
    <p:sldId id="470" r:id="rId4"/>
    <p:sldId id="439" r:id="rId5"/>
    <p:sldId id="472" r:id="rId6"/>
    <p:sldId id="480" r:id="rId7"/>
    <p:sldId id="413" r:id="rId8"/>
    <p:sldId id="391" r:id="rId9"/>
    <p:sldId id="477" r:id="rId10"/>
    <p:sldId id="325" r:id="rId11"/>
    <p:sldId id="402" r:id="rId12"/>
    <p:sldId id="401" r:id="rId13"/>
    <p:sldId id="381" r:id="rId14"/>
    <p:sldId id="303" r:id="rId15"/>
    <p:sldId id="440" r:id="rId16"/>
    <p:sldId id="326" r:id="rId17"/>
    <p:sldId id="473" r:id="rId18"/>
    <p:sldId id="379" r:id="rId19"/>
    <p:sldId id="261" r:id="rId20"/>
    <p:sldId id="328" r:id="rId21"/>
    <p:sldId id="404" r:id="rId22"/>
    <p:sldId id="443" r:id="rId23"/>
    <p:sldId id="444" r:id="rId24"/>
    <p:sldId id="445" r:id="rId25"/>
    <p:sldId id="446" r:id="rId26"/>
    <p:sldId id="447" r:id="rId27"/>
    <p:sldId id="331" r:id="rId28"/>
    <p:sldId id="411" r:id="rId29"/>
    <p:sldId id="449" r:id="rId30"/>
    <p:sldId id="474" r:id="rId31"/>
    <p:sldId id="481" r:id="rId32"/>
    <p:sldId id="452" r:id="rId33"/>
    <p:sldId id="453" r:id="rId34"/>
    <p:sldId id="456" r:id="rId35"/>
    <p:sldId id="455" r:id="rId36"/>
    <p:sldId id="454" r:id="rId37"/>
    <p:sldId id="457" r:id="rId38"/>
    <p:sldId id="482" r:id="rId39"/>
    <p:sldId id="458" r:id="rId40"/>
    <p:sldId id="459" r:id="rId41"/>
    <p:sldId id="460" r:id="rId42"/>
    <p:sldId id="461" r:id="rId43"/>
    <p:sldId id="462" r:id="rId44"/>
    <p:sldId id="463" r:id="rId45"/>
    <p:sldId id="475" r:id="rId46"/>
    <p:sldId id="476" r:id="rId47"/>
    <p:sldId id="478" r:id="rId48"/>
    <p:sldId id="464" r:id="rId49"/>
    <p:sldId id="465" r:id="rId50"/>
    <p:sldId id="466" r:id="rId51"/>
    <p:sldId id="469" r:id="rId52"/>
    <p:sldId id="467" r:id="rId53"/>
    <p:sldId id="483" r:id="rId54"/>
    <p:sldId id="468" r:id="rId55"/>
    <p:sldId id="479" r:id="rId56"/>
    <p:sldId id="34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94651" autoAdjust="0"/>
  </p:normalViewPr>
  <p:slideViewPr>
    <p:cSldViewPr>
      <p:cViewPr varScale="1">
        <p:scale>
          <a:sx n="87" d="100"/>
          <a:sy n="87" d="100"/>
        </p:scale>
        <p:origin x="1110" y="9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sorterViewPr>
    <p:cViewPr>
      <p:scale>
        <a:sx n="75" d="100"/>
        <a:sy n="75" d="100"/>
      </p:scale>
      <p:origin x="0" y="3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F8F15-6CDE-432D-87A8-BE70A2E4676B}"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461CA-C937-4436-9B15-43DE290800D3}" type="slidenum">
              <a:rPr lang="en-US" smtClean="0"/>
              <a:t>‹#›</a:t>
            </a:fld>
            <a:endParaRPr lang="en-US"/>
          </a:p>
        </p:txBody>
      </p:sp>
    </p:spTree>
    <p:extLst>
      <p:ext uri="{BB962C8B-B14F-4D97-AF65-F5344CB8AC3E}">
        <p14:creationId xmlns:p14="http://schemas.microsoft.com/office/powerpoint/2010/main" val="40916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olitico.com/story/2015/10/ben-carson-medicare-medicaid-215055#ixzz3q3YAh3bb"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http://thehill.com/policy/healthcare/229959-majority-still-support-single-payer-option-poll-finds</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3</a:t>
            </a:fld>
            <a:endParaRPr lang="en-US"/>
          </a:p>
        </p:txBody>
      </p:sp>
    </p:spTree>
    <p:extLst>
      <p:ext uri="{BB962C8B-B14F-4D97-AF65-F5344CB8AC3E}">
        <p14:creationId xmlns:p14="http://schemas.microsoft.com/office/powerpoint/2010/main" val="835466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https://www.hillaryclinton.com/issues/health-care/</a:t>
            </a:r>
          </a:p>
          <a:p>
            <a:endParaRPr lang="en-US" dirty="0" smtClean="0"/>
          </a:p>
          <a:p>
            <a:r>
              <a:rPr lang="en-US" dirty="0" smtClean="0"/>
              <a:t>https://www.hillaryclinton.com/issues/social-security-and-medicare/</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48</a:t>
            </a:fld>
            <a:endParaRPr lang="en-US"/>
          </a:p>
        </p:txBody>
      </p:sp>
    </p:spTree>
    <p:extLst>
      <p:ext uri="{BB962C8B-B14F-4D97-AF65-F5344CB8AC3E}">
        <p14:creationId xmlns:p14="http://schemas.microsoft.com/office/powerpoint/2010/main" val="190602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http://www.washingtonpost.com/blogs/monkey-cage/wp/2014/04/23/the-rich-are-dominating-campaigns-heres-why-thats-about-to-get-worse/</a:t>
            </a:r>
            <a:endParaRPr lang="en-US" dirty="0"/>
          </a:p>
        </p:txBody>
      </p:sp>
      <p:sp>
        <p:nvSpPr>
          <p:cNvPr id="4" name="Slide Number Placeholder 3"/>
          <p:cNvSpPr>
            <a:spLocks noGrp="1"/>
          </p:cNvSpPr>
          <p:nvPr>
            <p:ph type="sldNum" sz="quarter" idx="10"/>
          </p:nvPr>
        </p:nvSpPr>
        <p:spPr/>
        <p:txBody>
          <a:bodyPr/>
          <a:lstStyle/>
          <a:p>
            <a:fld id="{1564D96A-2376-7A4A-94BE-56E8E1783A62}" type="slidenum">
              <a:rPr lang="en-US" smtClean="0"/>
              <a:t>18</a:t>
            </a:fld>
            <a:endParaRPr lang="en-US"/>
          </a:p>
        </p:txBody>
      </p:sp>
    </p:spTree>
    <p:extLst>
      <p:ext uri="{BB962C8B-B14F-4D97-AF65-F5344CB8AC3E}">
        <p14:creationId xmlns:p14="http://schemas.microsoft.com/office/powerpoint/2010/main" val="292664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Benjamin</a:t>
            </a:r>
            <a:r>
              <a:rPr lang="en-US" baseline="0" dirty="0" smtClean="0"/>
              <a:t> Page, Larry Bartels, Jason </a:t>
            </a:r>
            <a:r>
              <a:rPr lang="en-US" baseline="0" dirty="0" err="1" smtClean="0"/>
              <a:t>Seawright</a:t>
            </a:r>
            <a:r>
              <a:rPr lang="en-US" baseline="0" dirty="0" smtClean="0"/>
              <a:t>, Democracy and the Policy Preference of Wealthy Americans, Perspectives on Politics, </a:t>
            </a:r>
            <a:r>
              <a:rPr lang="en-US" baseline="0" dirty="0" err="1" smtClean="0"/>
              <a:t>vol</a:t>
            </a:r>
            <a:r>
              <a:rPr lang="en-US" baseline="0" dirty="0" smtClean="0"/>
              <a:t> 11 (march 2013)</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26</a:t>
            </a:fld>
            <a:endParaRPr lang="en-US"/>
          </a:p>
        </p:txBody>
      </p:sp>
    </p:spTree>
    <p:extLst>
      <p:ext uri="{BB962C8B-B14F-4D97-AF65-F5344CB8AC3E}">
        <p14:creationId xmlns:p14="http://schemas.microsoft.com/office/powerpoint/2010/main" val="2235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http://www.politico.com/story/2015/10/ben-carson-medicare-medicaid-215055#ixzz3q3YAh3bb</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39</a:t>
            </a:fld>
            <a:endParaRPr lang="en-US"/>
          </a:p>
        </p:txBody>
      </p:sp>
    </p:spTree>
    <p:extLst>
      <p:ext uri="{BB962C8B-B14F-4D97-AF65-F5344CB8AC3E}">
        <p14:creationId xmlns:p14="http://schemas.microsoft.com/office/powerpoint/2010/main" val="106340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http://abcnews.go.com/Politics/donald-trump-views-medicare-program-worked/story?id=34759891</a:t>
            </a:r>
          </a:p>
          <a:p>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40</a:t>
            </a:fld>
            <a:endParaRPr lang="en-US"/>
          </a:p>
        </p:txBody>
      </p:sp>
    </p:spTree>
    <p:extLst>
      <p:ext uri="{BB962C8B-B14F-4D97-AF65-F5344CB8AC3E}">
        <p14:creationId xmlns:p14="http://schemas.microsoft.com/office/powerpoint/2010/main" val="177381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http://abcnews.go.com/Politics/donald-trump-views-medicare-program-worked/story?id=34759891</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41</a:t>
            </a:fld>
            <a:endParaRPr lang="en-US"/>
          </a:p>
        </p:txBody>
      </p:sp>
    </p:spTree>
    <p:extLst>
      <p:ext uri="{BB962C8B-B14F-4D97-AF65-F5344CB8AC3E}">
        <p14:creationId xmlns:p14="http://schemas.microsoft.com/office/powerpoint/2010/main" val="416350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http://www.rubio.senate.gov/public/index.cfm/files/serve/?File_id=6f8ff279-671b-42fa-b60a-10402e35747b</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42</a:t>
            </a:fld>
            <a:endParaRPr lang="en-US"/>
          </a:p>
        </p:txBody>
      </p:sp>
    </p:spTree>
    <p:extLst>
      <p:ext uri="{BB962C8B-B14F-4D97-AF65-F5344CB8AC3E}">
        <p14:creationId xmlns:p14="http://schemas.microsoft.com/office/powerpoint/2010/main" val="294843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http://www.cruz.senate.gov/?p=issue&amp;id=34</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43</a:t>
            </a:fld>
            <a:endParaRPr lang="en-US"/>
          </a:p>
        </p:txBody>
      </p:sp>
    </p:spTree>
    <p:extLst>
      <p:ext uri="{BB962C8B-B14F-4D97-AF65-F5344CB8AC3E}">
        <p14:creationId xmlns:p14="http://schemas.microsoft.com/office/powerpoint/2010/main" val="348175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https://jeb2016.com/protect-and-reform-medicare-and-social-security/</a:t>
            </a:r>
          </a:p>
          <a:p>
            <a:endParaRPr lang="en-US" dirty="0" smtClean="0"/>
          </a:p>
          <a:p>
            <a:r>
              <a:rPr lang="en-US" dirty="0" smtClean="0"/>
              <a:t>http://www.cruz.senate.gov/?p=issue&amp;id=34</a:t>
            </a:r>
            <a:endParaRPr lang="en-US" dirty="0"/>
          </a:p>
        </p:txBody>
      </p:sp>
      <p:sp>
        <p:nvSpPr>
          <p:cNvPr id="4" name="Slide Number Placeholder 3"/>
          <p:cNvSpPr>
            <a:spLocks noGrp="1"/>
          </p:cNvSpPr>
          <p:nvPr>
            <p:ph type="sldNum" sz="quarter" idx="10"/>
          </p:nvPr>
        </p:nvSpPr>
        <p:spPr/>
        <p:txBody>
          <a:bodyPr/>
          <a:lstStyle/>
          <a:p>
            <a:fld id="{3C4461CA-C937-4436-9B15-43DE290800D3}" type="slidenum">
              <a:rPr lang="en-US" smtClean="0"/>
              <a:t>44</a:t>
            </a:fld>
            <a:endParaRPr lang="en-US"/>
          </a:p>
        </p:txBody>
      </p:sp>
    </p:spTree>
    <p:extLst>
      <p:ext uri="{BB962C8B-B14F-4D97-AF65-F5344CB8AC3E}">
        <p14:creationId xmlns:p14="http://schemas.microsoft.com/office/powerpoint/2010/main" val="1388881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CDAA5-EDB5-4E40-96BB-9391B34D3820}"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368821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CDAA5-EDB5-4E40-96BB-9391B34D3820}"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169891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CDAA5-EDB5-4E40-96BB-9391B34D3820}"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3846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CDAA5-EDB5-4E40-96BB-9391B34D3820}"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6003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CDAA5-EDB5-4E40-96BB-9391B34D3820}"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46287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CDAA5-EDB5-4E40-96BB-9391B34D3820}"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386631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CDAA5-EDB5-4E40-96BB-9391B34D3820}"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363802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CDAA5-EDB5-4E40-96BB-9391B34D3820}"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219734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CDAA5-EDB5-4E40-96BB-9391B34D3820}"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290809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CDAA5-EDB5-4E40-96BB-9391B34D3820}"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121975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CDAA5-EDB5-4E40-96BB-9391B34D3820}"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644B7-4048-4DB1-A6DC-39561F664F7A}" type="slidenum">
              <a:rPr lang="en-US" smtClean="0"/>
              <a:pPr/>
              <a:t>‹#›</a:t>
            </a:fld>
            <a:endParaRPr lang="en-US"/>
          </a:p>
        </p:txBody>
      </p:sp>
    </p:spTree>
    <p:extLst>
      <p:ext uri="{BB962C8B-B14F-4D97-AF65-F5344CB8AC3E}">
        <p14:creationId xmlns:p14="http://schemas.microsoft.com/office/powerpoint/2010/main" val="95214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CDAA5-EDB5-4E40-96BB-9391B34D3820}" type="datetimeFigureOut">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644B7-4048-4DB1-A6DC-39561F664F7A}" type="slidenum">
              <a:rPr lang="en-US" smtClean="0"/>
              <a:pPr/>
              <a:t>‹#›</a:t>
            </a:fld>
            <a:endParaRPr lang="en-US"/>
          </a:p>
        </p:txBody>
      </p:sp>
    </p:spTree>
    <p:extLst>
      <p:ext uri="{BB962C8B-B14F-4D97-AF65-F5344CB8AC3E}">
        <p14:creationId xmlns:p14="http://schemas.microsoft.com/office/powerpoint/2010/main" val="41959974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1066800" y="498054"/>
            <a:ext cx="7269409" cy="5674146"/>
          </a:xfrm>
          <a:prstGeom prst="rect">
            <a:avLst/>
          </a:prstGeom>
        </p:spPr>
      </p:pic>
      <p:sp>
        <p:nvSpPr>
          <p:cNvPr id="2" name="Title 1"/>
          <p:cNvSpPr>
            <a:spLocks noGrp="1"/>
          </p:cNvSpPr>
          <p:nvPr>
            <p:ph type="ctrTitle"/>
          </p:nvPr>
        </p:nvSpPr>
        <p:spPr>
          <a:xfrm>
            <a:off x="685800" y="1066800"/>
            <a:ext cx="7772400" cy="2533651"/>
          </a:xfrm>
        </p:spPr>
        <p:txBody>
          <a:bodyPr>
            <a:noAutofit/>
          </a:bodyPr>
          <a:lstStyle/>
          <a:p>
            <a:r>
              <a:rPr lang="en-US" sz="5400" b="1" dirty="0" smtClean="0"/>
              <a:t>A Sickly Democracy</a:t>
            </a:r>
            <a:br>
              <a:rPr lang="en-US" sz="5400" b="1" dirty="0" smtClean="0"/>
            </a:br>
            <a:r>
              <a:rPr lang="en-US" sz="3600" b="1" dirty="0" smtClean="0"/>
              <a:t>Money Politics, Healthcare and the Presidential Campaign</a:t>
            </a:r>
            <a:endParaRPr lang="en-US" sz="3600" dirty="0"/>
          </a:p>
        </p:txBody>
      </p:sp>
      <p:sp>
        <p:nvSpPr>
          <p:cNvPr id="3" name="Subtitle 2"/>
          <p:cNvSpPr>
            <a:spLocks noGrp="1"/>
          </p:cNvSpPr>
          <p:nvPr>
            <p:ph type="subTitle" idx="1"/>
          </p:nvPr>
        </p:nvSpPr>
        <p:spPr>
          <a:xfrm>
            <a:off x="1371600" y="4191000"/>
            <a:ext cx="6400800" cy="1828800"/>
          </a:xfrm>
        </p:spPr>
        <p:txBody>
          <a:bodyPr>
            <a:normAutofit fontScale="92500" lnSpcReduction="10000"/>
          </a:bodyPr>
          <a:lstStyle/>
          <a:p>
            <a:r>
              <a:rPr lang="en-US" b="1" dirty="0" smtClean="0">
                <a:solidFill>
                  <a:schemeClr val="tx1"/>
                </a:solidFill>
              </a:rPr>
              <a:t>Robert Weissman, Public Citizen</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PNHP, October 31, 2015</a:t>
            </a:r>
            <a:br>
              <a:rPr lang="en-US" b="1" dirty="0" smtClean="0">
                <a:solidFill>
                  <a:schemeClr val="tx1"/>
                </a:solidFill>
              </a:rPr>
            </a:br>
            <a:r>
              <a:rPr lang="en-US" b="1" dirty="0" smtClean="0">
                <a:solidFill>
                  <a:schemeClr val="tx1"/>
                </a:solidFill>
              </a:rPr>
              <a:t>Washington, DC</a:t>
            </a:r>
            <a:endParaRPr lang="en-US" dirty="0">
              <a:solidFill>
                <a:schemeClr val="tx1"/>
              </a:solidFill>
            </a:endParaRPr>
          </a:p>
        </p:txBody>
      </p:sp>
    </p:spTree>
    <p:extLst>
      <p:ext uri="{BB962C8B-B14F-4D97-AF65-F5344CB8AC3E}">
        <p14:creationId xmlns:p14="http://schemas.microsoft.com/office/powerpoint/2010/main" val="419581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Money Explosion</a:t>
            </a:r>
            <a:endParaRPr lang="en-US" b="1" dirty="0"/>
          </a:p>
        </p:txBody>
      </p:sp>
      <p:sp>
        <p:nvSpPr>
          <p:cNvPr id="3" name="Content Placeholder 2"/>
          <p:cNvSpPr>
            <a:spLocks noGrp="1"/>
          </p:cNvSpPr>
          <p:nvPr>
            <p:ph idx="1"/>
          </p:nvPr>
        </p:nvSpPr>
        <p:spPr/>
        <p:txBody>
          <a:bodyPr/>
          <a:lstStyle/>
          <a:p>
            <a:r>
              <a:rPr lang="en-US" dirty="0" smtClean="0"/>
              <a:t>2014 officially reported cost: $4 billion.</a:t>
            </a:r>
          </a:p>
          <a:p>
            <a:r>
              <a:rPr lang="en-US" dirty="0" smtClean="0"/>
              <a:t>Outside spending in 2012: close to $1 billion.</a:t>
            </a:r>
          </a:p>
          <a:p>
            <a:r>
              <a:rPr lang="en-US" dirty="0" smtClean="0"/>
              <a:t>Dark Money: Almost all corporate money was secret. </a:t>
            </a:r>
            <a:endParaRPr lang="en-US" dirty="0"/>
          </a:p>
        </p:txBody>
      </p:sp>
    </p:spTree>
    <p:extLst>
      <p:ext uri="{BB962C8B-B14F-4D97-AF65-F5344CB8AC3E}">
        <p14:creationId xmlns:p14="http://schemas.microsoft.com/office/powerpoint/2010/main" val="282418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Outside Money Explosion</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988" y="1676400"/>
            <a:ext cx="6557352" cy="3610770"/>
          </a:xfrm>
        </p:spPr>
      </p:pic>
    </p:spTree>
    <p:extLst>
      <p:ext uri="{BB962C8B-B14F-4D97-AF65-F5344CB8AC3E}">
        <p14:creationId xmlns:p14="http://schemas.microsoft.com/office/powerpoint/2010/main" val="386567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Dark Money Skyrockets</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7114731" cy="3810000"/>
          </a:xfrm>
        </p:spPr>
      </p:pic>
    </p:spTree>
    <p:extLst>
      <p:ext uri="{BB962C8B-B14F-4D97-AF65-F5344CB8AC3E}">
        <p14:creationId xmlns:p14="http://schemas.microsoft.com/office/powerpoint/2010/main" val="1916578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19200"/>
            <a:ext cx="7848600" cy="3376427"/>
          </a:xfrm>
          <a:ln w="38100">
            <a:solidFill>
              <a:schemeClr val="tx1"/>
            </a:solidFill>
          </a:ln>
        </p:spPr>
      </p:pic>
    </p:spTree>
    <p:extLst>
      <p:ext uri="{BB962C8B-B14F-4D97-AF65-F5344CB8AC3E}">
        <p14:creationId xmlns:p14="http://schemas.microsoft.com/office/powerpoint/2010/main" val="60406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49572"/>
            <a:ext cx="5715000" cy="3794760"/>
          </a:xfrm>
        </p:spPr>
      </p:pic>
    </p:spTree>
    <p:extLst>
      <p:ext uri="{BB962C8B-B14F-4D97-AF65-F5344CB8AC3E}">
        <p14:creationId xmlns:p14="http://schemas.microsoft.com/office/powerpoint/2010/main" val="219585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1200"/>
            <a:ext cx="8229600" cy="4144963"/>
          </a:xfrm>
        </p:spPr>
        <p:txBody>
          <a:bodyPr>
            <a:normAutofit/>
          </a:bodyPr>
          <a:lstStyle/>
          <a:p>
            <a:pPr marL="0" indent="0" algn="ctr">
              <a:buNone/>
            </a:pPr>
            <a:r>
              <a:rPr lang="en-US" sz="9600" b="1" dirty="0" smtClean="0"/>
              <a:t>$889 Million.</a:t>
            </a:r>
            <a:endParaRPr lang="en-US" sz="9600" b="1" dirty="0"/>
          </a:p>
        </p:txBody>
      </p:sp>
    </p:spTree>
    <p:extLst>
      <p:ext uri="{BB962C8B-B14F-4D97-AF65-F5344CB8AC3E}">
        <p14:creationId xmlns:p14="http://schemas.microsoft.com/office/powerpoint/2010/main" val="68581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Plutocracy</a:t>
            </a:r>
            <a:endParaRPr lang="en-US" b="1" dirty="0"/>
          </a:p>
        </p:txBody>
      </p:sp>
      <p:sp>
        <p:nvSpPr>
          <p:cNvPr id="3" name="Content Placeholder 2"/>
          <p:cNvSpPr>
            <a:spLocks noGrp="1"/>
          </p:cNvSpPr>
          <p:nvPr>
            <p:ph idx="1"/>
          </p:nvPr>
        </p:nvSpPr>
        <p:spPr>
          <a:xfrm>
            <a:off x="457200" y="1600200"/>
            <a:ext cx="4267200" cy="4724400"/>
          </a:xfrm>
        </p:spPr>
        <p:txBody>
          <a:bodyPr>
            <a:normAutofit/>
          </a:bodyPr>
          <a:lstStyle/>
          <a:p>
            <a:r>
              <a:rPr lang="en-US" dirty="0"/>
              <a:t>Top 100 = 75% of Super PAC </a:t>
            </a:r>
            <a:r>
              <a:rPr lang="en-US" dirty="0" smtClean="0"/>
              <a:t>donations</a:t>
            </a:r>
          </a:p>
          <a:p>
            <a:r>
              <a:rPr lang="en-US" dirty="0" smtClean="0"/>
              <a:t>Sheldon </a:t>
            </a:r>
            <a:r>
              <a:rPr lang="en-US" dirty="0" err="1" smtClean="0"/>
              <a:t>Adelson</a:t>
            </a:r>
            <a:r>
              <a:rPr lang="en-US" dirty="0" smtClean="0"/>
              <a:t>: </a:t>
            </a:r>
            <a:r>
              <a:rPr lang="en-US" dirty="0"/>
              <a:t>ready to “double” his donations. “I’ll spend that much and more. Let’s cut any ambiguity</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0"/>
            <a:ext cx="3987800" cy="2620554"/>
          </a:xfrm>
          <a:prstGeom prst="rect">
            <a:avLst/>
          </a:prstGeom>
        </p:spPr>
      </p:pic>
    </p:spTree>
    <p:extLst>
      <p:ext uri="{BB962C8B-B14F-4D97-AF65-F5344CB8AC3E}">
        <p14:creationId xmlns:p14="http://schemas.microsoft.com/office/powerpoint/2010/main" val="2244937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dirty="0" smtClean="0"/>
              <a:t>153 families</a:t>
            </a:r>
            <a:endParaRPr lang="en-US" sz="9600" b="1" dirty="0"/>
          </a:p>
        </p:txBody>
      </p:sp>
    </p:spTree>
    <p:extLst>
      <p:ext uri="{BB962C8B-B14F-4D97-AF65-F5344CB8AC3E}">
        <p14:creationId xmlns:p14="http://schemas.microsoft.com/office/powerpoint/2010/main" val="413598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Campaign Contribution Inequality</a:t>
            </a:r>
            <a:endParaRPr lang="en-US" b="1" dirty="0"/>
          </a:p>
        </p:txBody>
      </p:sp>
      <p:pic>
        <p:nvPicPr>
          <p:cNvPr id="4" name="Content Placeholder 3" descr="campaign donation inequality.jpg"/>
          <p:cNvPicPr>
            <a:picLocks noGrp="1" noChangeAspect="1"/>
          </p:cNvPicPr>
          <p:nvPr>
            <p:ph idx="1"/>
          </p:nvPr>
        </p:nvPicPr>
        <p:blipFill>
          <a:blip r:embed="rId3"/>
          <a:stretch>
            <a:fillRect/>
          </a:stretch>
        </p:blipFill>
        <p:spPr>
          <a:xfrm>
            <a:off x="1642646" y="1600200"/>
            <a:ext cx="5858707" cy="4525963"/>
          </a:xfrm>
        </p:spPr>
      </p:pic>
      <p:sp>
        <p:nvSpPr>
          <p:cNvPr id="5" name="TextBox 4"/>
          <p:cNvSpPr txBox="1"/>
          <p:nvPr/>
        </p:nvSpPr>
        <p:spPr>
          <a:xfrm>
            <a:off x="1143000" y="6248400"/>
            <a:ext cx="6858000" cy="369332"/>
          </a:xfrm>
          <a:prstGeom prst="rect">
            <a:avLst/>
          </a:prstGeom>
          <a:noFill/>
        </p:spPr>
        <p:txBody>
          <a:bodyPr wrap="square" rtlCol="0">
            <a:spAutoFit/>
          </a:bodyPr>
          <a:lstStyle/>
          <a:p>
            <a:r>
              <a:rPr lang="en-US" dirty="0" smtClean="0"/>
              <a:t>Adam </a:t>
            </a:r>
            <a:r>
              <a:rPr lang="en-US" dirty="0" err="1" smtClean="0"/>
              <a:t>Bonica</a:t>
            </a:r>
            <a:r>
              <a:rPr lang="en-US" dirty="0" smtClean="0"/>
              <a:t> and Jenny </a:t>
            </a:r>
            <a:r>
              <a:rPr lang="en-US" dirty="0" err="1" smtClean="0"/>
              <a:t>Shen</a:t>
            </a:r>
            <a:endParaRPr lang="en-US" dirty="0"/>
          </a:p>
        </p:txBody>
      </p:sp>
    </p:spTree>
    <p:extLst>
      <p:ext uri="{BB962C8B-B14F-4D97-AF65-F5344CB8AC3E}">
        <p14:creationId xmlns:p14="http://schemas.microsoft.com/office/powerpoint/2010/main" val="3851453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New Campaign Culture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58169"/>
            <a:ext cx="5334000" cy="4010025"/>
          </a:xfrm>
        </p:spPr>
      </p:pic>
    </p:spTree>
    <p:extLst>
      <p:ext uri="{BB962C8B-B14F-4D97-AF65-F5344CB8AC3E}">
        <p14:creationId xmlns:p14="http://schemas.microsoft.com/office/powerpoint/2010/main" val="3556341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8470" y="1600200"/>
            <a:ext cx="6347060" cy="4525963"/>
          </a:xfrm>
        </p:spPr>
      </p:pic>
    </p:spTree>
    <p:extLst>
      <p:ext uri="{BB962C8B-B14F-4D97-AF65-F5344CB8AC3E}">
        <p14:creationId xmlns:p14="http://schemas.microsoft.com/office/powerpoint/2010/main" val="10446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New Campaign Culture</a:t>
            </a:r>
            <a:endParaRPr lang="en-US" b="1" dirty="0"/>
          </a:p>
        </p:txBody>
      </p:sp>
      <p:sp>
        <p:nvSpPr>
          <p:cNvPr id="3" name="Content Placeholder 2"/>
          <p:cNvSpPr>
            <a:spLocks noGrp="1"/>
          </p:cNvSpPr>
          <p:nvPr>
            <p:ph idx="1"/>
          </p:nvPr>
        </p:nvSpPr>
        <p:spPr/>
        <p:txBody>
          <a:bodyPr/>
          <a:lstStyle/>
          <a:p>
            <a:r>
              <a:rPr lang="en-US" dirty="0" smtClean="0"/>
              <a:t>No time for campaigning</a:t>
            </a:r>
          </a:p>
          <a:p>
            <a:pPr lvl="1"/>
            <a:r>
              <a:rPr lang="en-US" dirty="0" smtClean="0"/>
              <a:t>Obama: 221 fundraisers, 101 campaign rallies</a:t>
            </a:r>
          </a:p>
          <a:p>
            <a:pPr lvl="1"/>
            <a:r>
              <a:rPr lang="en-US" dirty="0" smtClean="0"/>
              <a:t>“</a:t>
            </a:r>
            <a:r>
              <a:rPr lang="en-US" dirty="0"/>
              <a:t>F</a:t>
            </a:r>
            <a:r>
              <a:rPr lang="en-US" dirty="0" smtClean="0"/>
              <a:t>or </a:t>
            </a:r>
            <a:r>
              <a:rPr lang="en-US" dirty="0"/>
              <a:t>long stretches of the summer and fall, Mr. Romney was so busy with fundraisers that he often did no more than one public event a day.”</a:t>
            </a:r>
            <a:endParaRPr lang="en-US" dirty="0" smtClean="0"/>
          </a:p>
          <a:p>
            <a:r>
              <a:rPr lang="en-US" dirty="0" smtClean="0"/>
              <a:t>Massive Negative Ads</a:t>
            </a:r>
          </a:p>
          <a:p>
            <a:pPr lvl="1"/>
            <a:r>
              <a:rPr lang="en-US" dirty="0" smtClean="0"/>
              <a:t>85 % of expenditures by top 15 </a:t>
            </a:r>
            <a:r>
              <a:rPr lang="en-US" dirty="0" err="1" smtClean="0"/>
              <a:t>SuperPACs</a:t>
            </a:r>
            <a:endParaRPr lang="en-US" dirty="0" smtClean="0"/>
          </a:p>
        </p:txBody>
      </p:sp>
    </p:spTree>
    <p:extLst>
      <p:ext uri="{BB962C8B-B14F-4D97-AF65-F5344CB8AC3E}">
        <p14:creationId xmlns:p14="http://schemas.microsoft.com/office/powerpoint/2010/main" val="3657806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b="1" dirty="0" smtClean="0"/>
              <a:t>Crossroads Negative Ad Flurry</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150" y="2420144"/>
            <a:ext cx="5981700" cy="2886075"/>
          </a:xfrm>
        </p:spPr>
      </p:pic>
    </p:spTree>
    <p:extLst>
      <p:ext uri="{BB962C8B-B14F-4D97-AF65-F5344CB8AC3E}">
        <p14:creationId xmlns:p14="http://schemas.microsoft.com/office/powerpoint/2010/main" val="2430048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get what you pay for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13839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Priorities</a:t>
            </a:r>
            <a:endParaRPr lang="en-US" dirty="0"/>
          </a:p>
        </p:txBody>
      </p:sp>
      <p:sp>
        <p:nvSpPr>
          <p:cNvPr id="3" name="Content Placeholder 2"/>
          <p:cNvSpPr>
            <a:spLocks noGrp="1"/>
          </p:cNvSpPr>
          <p:nvPr>
            <p:ph idx="1"/>
          </p:nvPr>
        </p:nvSpPr>
        <p:spPr/>
        <p:txBody>
          <a:bodyPr/>
          <a:lstStyle/>
          <a:p>
            <a:r>
              <a:rPr lang="en-US" dirty="0" smtClean="0"/>
              <a:t>Bipartisan support for 21</a:t>
            </a:r>
            <a:r>
              <a:rPr lang="en-US" baseline="30000" dirty="0" smtClean="0"/>
              <a:t>st</a:t>
            </a:r>
            <a:r>
              <a:rPr lang="en-US" dirty="0" smtClean="0"/>
              <a:t> Century Cures Act</a:t>
            </a:r>
          </a:p>
          <a:p>
            <a:r>
              <a:rPr lang="en-US" dirty="0" smtClean="0"/>
              <a:t>Riders to bar OSHA from issuing a new silica rule, undermine FDA regulation of tobacco products, block FDA from stronger regulation of generic drug safety, and much </a:t>
            </a:r>
            <a:r>
              <a:rPr lang="en-US" dirty="0" err="1" smtClean="0"/>
              <a:t>much</a:t>
            </a:r>
            <a:r>
              <a:rPr lang="en-US" dirty="0" smtClean="0"/>
              <a:t> more.</a:t>
            </a:r>
            <a:endParaRPr lang="en-US" dirty="0"/>
          </a:p>
        </p:txBody>
      </p:sp>
    </p:spTree>
    <p:extLst>
      <p:ext uri="{BB962C8B-B14F-4D97-AF65-F5344CB8AC3E}">
        <p14:creationId xmlns:p14="http://schemas.microsoft.com/office/powerpoint/2010/main" val="286479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you can’t always get what you want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63059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Americans Do Want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Raise </a:t>
            </a:r>
            <a:r>
              <a:rPr lang="en-US" dirty="0"/>
              <a:t>the minimum </a:t>
            </a:r>
            <a:r>
              <a:rPr lang="en-US" dirty="0" smtClean="0"/>
              <a:t>wage</a:t>
            </a:r>
            <a:r>
              <a:rPr lang="en-US" dirty="0"/>
              <a:t> </a:t>
            </a:r>
            <a:r>
              <a:rPr lang="en-US" dirty="0" smtClean="0"/>
              <a:t>(69 percent)</a:t>
            </a:r>
          </a:p>
          <a:p>
            <a:r>
              <a:rPr lang="en-US" dirty="0" smtClean="0"/>
              <a:t>They </a:t>
            </a:r>
            <a:r>
              <a:rPr lang="en-US" dirty="0"/>
              <a:t>want policies to advance income and wealth </a:t>
            </a:r>
            <a:r>
              <a:rPr lang="en-US" dirty="0" smtClean="0"/>
              <a:t>equality (2-1)</a:t>
            </a:r>
            <a:endParaRPr lang="en-US" dirty="0"/>
          </a:p>
          <a:p>
            <a:r>
              <a:rPr lang="en-US" dirty="0" smtClean="0"/>
              <a:t>Americans </a:t>
            </a:r>
            <a:r>
              <a:rPr lang="en-US" dirty="0"/>
              <a:t>oppose more NAFTA-style trade </a:t>
            </a:r>
            <a:r>
              <a:rPr lang="en-US" dirty="0" smtClean="0"/>
              <a:t>agreements (more than 201)</a:t>
            </a:r>
          </a:p>
          <a:p>
            <a:r>
              <a:rPr lang="en-US" dirty="0" smtClean="0"/>
              <a:t>Break up </a:t>
            </a:r>
            <a:r>
              <a:rPr lang="en-US" dirty="0"/>
              <a:t>the giant </a:t>
            </a:r>
            <a:r>
              <a:rPr lang="en-US" dirty="0" smtClean="0"/>
              <a:t>banks</a:t>
            </a:r>
            <a:r>
              <a:rPr lang="en-US" dirty="0"/>
              <a:t> </a:t>
            </a:r>
            <a:r>
              <a:rPr lang="en-US" dirty="0" smtClean="0"/>
              <a:t>(2-1)</a:t>
            </a:r>
          </a:p>
          <a:p>
            <a:r>
              <a:rPr lang="en-US" dirty="0" smtClean="0"/>
              <a:t>Americans </a:t>
            </a:r>
            <a:r>
              <a:rPr lang="en-US" dirty="0"/>
              <a:t>want </a:t>
            </a:r>
            <a:r>
              <a:rPr lang="en-US" dirty="0" smtClean="0"/>
              <a:t>investment </a:t>
            </a:r>
            <a:r>
              <a:rPr lang="en-US" dirty="0"/>
              <a:t>in our schools, on sustainable transportation and infrastructure. </a:t>
            </a:r>
            <a:r>
              <a:rPr lang="en-US" dirty="0" smtClean="0"/>
              <a:t>(72 percent “rather than worry about long-term debt”)</a:t>
            </a:r>
          </a:p>
          <a:p>
            <a:r>
              <a:rPr lang="en-US" dirty="0" smtClean="0"/>
              <a:t>They </a:t>
            </a:r>
            <a:r>
              <a:rPr lang="en-US" dirty="0"/>
              <a:t>want policies to prevent catastrophic climate </a:t>
            </a:r>
            <a:r>
              <a:rPr lang="en-US" dirty="0" smtClean="0"/>
              <a:t>change</a:t>
            </a:r>
            <a:r>
              <a:rPr lang="en-US" dirty="0"/>
              <a:t> </a:t>
            </a:r>
            <a:r>
              <a:rPr lang="en-US" dirty="0" smtClean="0"/>
              <a:t>(74 percent “substantial action”)</a:t>
            </a:r>
          </a:p>
          <a:p>
            <a:r>
              <a:rPr lang="en-US" dirty="0" smtClean="0"/>
              <a:t>They </a:t>
            </a:r>
            <a:r>
              <a:rPr lang="en-US" dirty="0"/>
              <a:t>want to protect—and improve—Social Security and Medicare</a:t>
            </a:r>
            <a:r>
              <a:rPr lang="en-US" dirty="0" smtClean="0"/>
              <a:t>.</a:t>
            </a:r>
            <a:r>
              <a:rPr lang="en-US" dirty="0"/>
              <a:t> </a:t>
            </a:r>
            <a:r>
              <a:rPr lang="en-US" dirty="0" smtClean="0"/>
              <a:t>(87 percent)</a:t>
            </a:r>
            <a:endParaRPr lang="en-US" dirty="0"/>
          </a:p>
          <a:p>
            <a:endParaRPr lang="en-US" dirty="0"/>
          </a:p>
        </p:txBody>
      </p:sp>
    </p:spTree>
    <p:extLst>
      <p:ext uri="{BB962C8B-B14F-4D97-AF65-F5344CB8AC3E}">
        <p14:creationId xmlns:p14="http://schemas.microsoft.com/office/powerpoint/2010/main" val="511429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Rich Really Are Different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563381"/>
              </p:ext>
            </p:extLst>
          </p:nvPr>
        </p:nvGraphicFramePr>
        <p:xfrm>
          <a:off x="457200" y="1600200"/>
          <a:ext cx="8229600" cy="4587240"/>
        </p:xfrm>
        <a:graphic>
          <a:graphicData uri="http://schemas.openxmlformats.org/drawingml/2006/table">
            <a:tbl>
              <a:tblPr firstRow="1" bandRow="1">
                <a:tableStyleId>{5C22544A-7EE6-4342-B048-85BDC9FD1C3A}</a:tableStyleId>
              </a:tblPr>
              <a:tblGrid>
                <a:gridCol w="4724400"/>
                <a:gridCol w="1752600"/>
                <a:gridCol w="1752600"/>
              </a:tblGrid>
              <a:tr h="370840">
                <a:tc>
                  <a:txBody>
                    <a:bodyPr/>
                    <a:lstStyle/>
                    <a:p>
                      <a:r>
                        <a:rPr lang="en-US" dirty="0" smtClean="0"/>
                        <a:t>View</a:t>
                      </a:r>
                      <a:endParaRPr lang="en-US" dirty="0"/>
                    </a:p>
                  </a:txBody>
                  <a:tcPr/>
                </a:tc>
                <a:tc>
                  <a:txBody>
                    <a:bodyPr/>
                    <a:lstStyle/>
                    <a:p>
                      <a:r>
                        <a:rPr lang="en-US" dirty="0" smtClean="0"/>
                        <a:t>Top 1 percent</a:t>
                      </a:r>
                      <a:endParaRPr lang="en-US" dirty="0"/>
                    </a:p>
                  </a:txBody>
                  <a:tcPr/>
                </a:tc>
                <a:tc>
                  <a:txBody>
                    <a:bodyPr/>
                    <a:lstStyle/>
                    <a:p>
                      <a:r>
                        <a:rPr lang="en-US" dirty="0" smtClean="0"/>
                        <a:t>General public</a:t>
                      </a:r>
                      <a:endParaRPr lang="en-US" dirty="0"/>
                    </a:p>
                  </a:txBody>
                  <a:tcPr/>
                </a:tc>
              </a:tr>
              <a:tr h="370840">
                <a:tc>
                  <a:txBody>
                    <a:bodyPr/>
                    <a:lstStyle/>
                    <a:p>
                      <a:r>
                        <a:rPr lang="en-US" dirty="0" smtClean="0"/>
                        <a:t>I favor cuts in Medicare, education and </a:t>
                      </a:r>
                      <a:r>
                        <a:rPr lang="en-US" dirty="0" err="1" smtClean="0"/>
                        <a:t>hiways</a:t>
                      </a:r>
                      <a:r>
                        <a:rPr lang="en-US" dirty="0" smtClean="0"/>
                        <a:t> to reduce budget deficits</a:t>
                      </a:r>
                      <a:endParaRPr lang="en-US" dirty="0"/>
                    </a:p>
                  </a:txBody>
                  <a:tcPr/>
                </a:tc>
                <a:tc>
                  <a:txBody>
                    <a:bodyPr/>
                    <a:lstStyle/>
                    <a:p>
                      <a:r>
                        <a:rPr lang="en-US" dirty="0" smtClean="0"/>
                        <a:t>58</a:t>
                      </a:r>
                      <a:endParaRPr lang="en-US" dirty="0"/>
                    </a:p>
                  </a:txBody>
                  <a:tcPr/>
                </a:tc>
                <a:tc>
                  <a:txBody>
                    <a:bodyPr/>
                    <a:lstStyle/>
                    <a:p>
                      <a:r>
                        <a:rPr lang="en-US" dirty="0" smtClean="0"/>
                        <a:t>27</a:t>
                      </a:r>
                      <a:endParaRPr lang="en-US" dirty="0"/>
                    </a:p>
                  </a:txBody>
                  <a:tcPr/>
                </a:tc>
              </a:tr>
              <a:tr h="370840">
                <a:tc>
                  <a:txBody>
                    <a:bodyPr/>
                    <a:lstStyle/>
                    <a:p>
                      <a:r>
                        <a:rPr lang="en-US" dirty="0" err="1" smtClean="0"/>
                        <a:t>Govt</a:t>
                      </a:r>
                      <a:r>
                        <a:rPr lang="en-US" dirty="0" smtClean="0"/>
                        <a:t> has essential role in regulating the market</a:t>
                      </a:r>
                      <a:endParaRPr lang="en-US" dirty="0"/>
                    </a:p>
                  </a:txBody>
                  <a:tcPr/>
                </a:tc>
                <a:tc>
                  <a:txBody>
                    <a:bodyPr/>
                    <a:lstStyle/>
                    <a:p>
                      <a:r>
                        <a:rPr lang="en-US" dirty="0" smtClean="0"/>
                        <a:t>55</a:t>
                      </a:r>
                      <a:endParaRPr lang="en-US" dirty="0"/>
                    </a:p>
                  </a:txBody>
                  <a:tcPr/>
                </a:tc>
                <a:tc>
                  <a:txBody>
                    <a:bodyPr/>
                    <a:lstStyle/>
                    <a:p>
                      <a:r>
                        <a:rPr lang="en-US" dirty="0" smtClean="0"/>
                        <a:t>71</a:t>
                      </a:r>
                      <a:endParaRPr lang="en-US" dirty="0"/>
                    </a:p>
                  </a:txBody>
                  <a:tcPr/>
                </a:tc>
              </a:tr>
              <a:tr h="370840">
                <a:tc>
                  <a:txBody>
                    <a:bodyPr/>
                    <a:lstStyle/>
                    <a:p>
                      <a:r>
                        <a:rPr lang="en-US" dirty="0" smtClean="0"/>
                        <a:t>I’m willing</a:t>
                      </a:r>
                      <a:r>
                        <a:rPr lang="en-US" baseline="0" dirty="0" smtClean="0"/>
                        <a:t> to pay more taxes to fund healthcare for all</a:t>
                      </a:r>
                      <a:endParaRPr lang="en-US" dirty="0"/>
                    </a:p>
                  </a:txBody>
                  <a:tcPr/>
                </a:tc>
                <a:tc>
                  <a:txBody>
                    <a:bodyPr/>
                    <a:lstStyle/>
                    <a:p>
                      <a:r>
                        <a:rPr lang="en-US" dirty="0" smtClean="0"/>
                        <a:t>41</a:t>
                      </a:r>
                      <a:endParaRPr lang="en-US" dirty="0"/>
                    </a:p>
                  </a:txBody>
                  <a:tcPr/>
                </a:tc>
                <a:tc>
                  <a:txBody>
                    <a:bodyPr/>
                    <a:lstStyle/>
                    <a:p>
                      <a:r>
                        <a:rPr lang="en-US" dirty="0" smtClean="0"/>
                        <a:t>59</a:t>
                      </a:r>
                      <a:endParaRPr lang="en-US" dirty="0"/>
                    </a:p>
                  </a:txBody>
                  <a:tcPr/>
                </a:tc>
              </a:tr>
              <a:tr h="370840">
                <a:tc>
                  <a:txBody>
                    <a:bodyPr/>
                    <a:lstStyle/>
                    <a:p>
                      <a:r>
                        <a:rPr lang="en-US" dirty="0" err="1" smtClean="0"/>
                        <a:t>Govt</a:t>
                      </a:r>
                      <a:r>
                        <a:rPr lang="en-US" dirty="0" smtClean="0"/>
                        <a:t> should</a:t>
                      </a:r>
                      <a:r>
                        <a:rPr lang="en-US" baseline="0" dirty="0" smtClean="0"/>
                        <a:t> spend what is necessary to ensure all children have good public schools</a:t>
                      </a:r>
                      <a:endParaRPr lang="en-US" dirty="0"/>
                    </a:p>
                  </a:txBody>
                  <a:tcPr/>
                </a:tc>
                <a:tc>
                  <a:txBody>
                    <a:bodyPr/>
                    <a:lstStyle/>
                    <a:p>
                      <a:r>
                        <a:rPr lang="en-US" dirty="0" smtClean="0"/>
                        <a:t>35</a:t>
                      </a:r>
                      <a:endParaRPr lang="en-US" dirty="0"/>
                    </a:p>
                  </a:txBody>
                  <a:tcPr/>
                </a:tc>
                <a:tc>
                  <a:txBody>
                    <a:bodyPr/>
                    <a:lstStyle/>
                    <a:p>
                      <a:r>
                        <a:rPr lang="en-US" dirty="0" smtClean="0"/>
                        <a:t>87</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Govt</a:t>
                      </a:r>
                      <a:r>
                        <a:rPr lang="en-US" dirty="0" smtClean="0"/>
                        <a:t> should provide a decent standard of living for the unemployed</a:t>
                      </a:r>
                    </a:p>
                    <a:p>
                      <a:endParaRPr lang="en-US" dirty="0"/>
                    </a:p>
                  </a:txBody>
                  <a:tcPr/>
                </a:tc>
                <a:tc>
                  <a:txBody>
                    <a:bodyPr/>
                    <a:lstStyle/>
                    <a:p>
                      <a:r>
                        <a:rPr lang="en-US" dirty="0" smtClean="0"/>
                        <a:t>23</a:t>
                      </a:r>
                      <a:endParaRPr lang="en-US" dirty="0"/>
                    </a:p>
                  </a:txBody>
                  <a:tcPr/>
                </a:tc>
                <a:tc>
                  <a:txBody>
                    <a:bodyPr/>
                    <a:lstStyle/>
                    <a:p>
                      <a:r>
                        <a:rPr lang="en-US" dirty="0" smtClean="0"/>
                        <a:t>50</a:t>
                      </a:r>
                      <a:endParaRPr lang="en-US" dirty="0"/>
                    </a:p>
                  </a:txBody>
                  <a:tcPr/>
                </a:tc>
              </a:tr>
              <a:tr h="370840">
                <a:tc>
                  <a:txBody>
                    <a:bodyPr/>
                    <a:lstStyle/>
                    <a:p>
                      <a:r>
                        <a:rPr lang="en-US" dirty="0" err="1" smtClean="0"/>
                        <a:t>Govt</a:t>
                      </a:r>
                      <a:r>
                        <a:rPr lang="en-US" dirty="0" smtClean="0"/>
                        <a:t> should</a:t>
                      </a:r>
                      <a:r>
                        <a:rPr lang="en-US" baseline="0" dirty="0" smtClean="0"/>
                        <a:t> provide jobs to everyone who can’t find one in the private sector</a:t>
                      </a:r>
                      <a:endParaRPr lang="en-US" dirty="0"/>
                    </a:p>
                  </a:txBody>
                  <a:tcPr/>
                </a:tc>
                <a:tc>
                  <a:txBody>
                    <a:bodyPr/>
                    <a:lstStyle/>
                    <a:p>
                      <a:r>
                        <a:rPr lang="en-US" dirty="0" smtClean="0"/>
                        <a:t>8</a:t>
                      </a:r>
                      <a:endParaRPr lang="en-US" dirty="0"/>
                    </a:p>
                  </a:txBody>
                  <a:tcPr/>
                </a:tc>
                <a:tc>
                  <a:txBody>
                    <a:bodyPr/>
                    <a:lstStyle/>
                    <a:p>
                      <a:r>
                        <a:rPr lang="en-US" dirty="0" smtClean="0"/>
                        <a:t>53</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407904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Deep corruption</a:t>
            </a:r>
            <a:endParaRPr lang="en-US" b="1" dirty="0"/>
          </a:p>
        </p:txBody>
      </p:sp>
      <p:sp>
        <p:nvSpPr>
          <p:cNvPr id="3" name="Content Placeholder 2"/>
          <p:cNvSpPr>
            <a:spLocks noGrp="1"/>
          </p:cNvSpPr>
          <p:nvPr>
            <p:ph idx="1"/>
          </p:nvPr>
        </p:nvSpPr>
        <p:spPr/>
        <p:txBody>
          <a:bodyPr/>
          <a:lstStyle/>
          <a:p>
            <a:r>
              <a:rPr lang="en-US" dirty="0" smtClean="0"/>
              <a:t>Who the candidates consort with</a:t>
            </a:r>
          </a:p>
          <a:p>
            <a:r>
              <a:rPr lang="en-US" dirty="0" smtClean="0"/>
              <a:t>Who they are obligated to</a:t>
            </a:r>
          </a:p>
          <a:p>
            <a:r>
              <a:rPr lang="en-US" dirty="0" smtClean="0"/>
              <a:t>Outside spending framing of campaigns</a:t>
            </a:r>
          </a:p>
          <a:p>
            <a:r>
              <a:rPr lang="en-US" dirty="0" smtClean="0"/>
              <a:t>The threats that outside spenders can make on policy</a:t>
            </a:r>
          </a:p>
          <a:p>
            <a:r>
              <a:rPr lang="en-US" dirty="0" smtClean="0"/>
              <a:t>The convergence of campaign spending and lobbying</a:t>
            </a:r>
          </a:p>
          <a:p>
            <a:r>
              <a:rPr lang="en-US" dirty="0" smtClean="0"/>
              <a:t>The new power of the oligarchs</a:t>
            </a:r>
          </a:p>
          <a:p>
            <a:endParaRPr lang="en-US" dirty="0" smtClean="0"/>
          </a:p>
          <a:p>
            <a:endParaRPr lang="en-US" dirty="0"/>
          </a:p>
        </p:txBody>
      </p:sp>
    </p:spTree>
    <p:extLst>
      <p:ext uri="{BB962C8B-B14F-4D97-AF65-F5344CB8AC3E}">
        <p14:creationId xmlns:p14="http://schemas.microsoft.com/office/powerpoint/2010/main" val="3892876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there hope? </a:t>
            </a:r>
            <a:br>
              <a:rPr lang="en-US" dirty="0" smtClean="0"/>
            </a:br>
            <a:r>
              <a:rPr lang="en-US" dirty="0" smtClean="0"/>
              <a:t>What can we do?</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81133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Agenda</a:t>
            </a:r>
            <a:endParaRPr lang="en-US" dirty="0"/>
          </a:p>
        </p:txBody>
      </p:sp>
      <p:sp>
        <p:nvSpPr>
          <p:cNvPr id="3" name="Content Placeholder 2"/>
          <p:cNvSpPr>
            <a:spLocks noGrp="1"/>
          </p:cNvSpPr>
          <p:nvPr>
            <p:ph idx="1"/>
          </p:nvPr>
        </p:nvSpPr>
        <p:spPr/>
        <p:txBody>
          <a:bodyPr/>
          <a:lstStyle/>
          <a:p>
            <a:r>
              <a:rPr lang="en-US" dirty="0" smtClean="0"/>
              <a:t>Disclosure</a:t>
            </a:r>
          </a:p>
          <a:p>
            <a:pPr lvl="1"/>
            <a:r>
              <a:rPr lang="en-US" dirty="0" smtClean="0"/>
              <a:t>Executive Order: </a:t>
            </a:r>
            <a:r>
              <a:rPr lang="en-US" dirty="0" err="1" smtClean="0"/>
              <a:t>Govt</a:t>
            </a:r>
            <a:r>
              <a:rPr lang="en-US" dirty="0" smtClean="0"/>
              <a:t> contractors must disclose campaign spending</a:t>
            </a:r>
          </a:p>
          <a:p>
            <a:pPr lvl="1"/>
            <a:r>
              <a:rPr lang="en-US" dirty="0" smtClean="0"/>
              <a:t>SEC Rule: Public companies must disclose campaign spending</a:t>
            </a:r>
          </a:p>
          <a:p>
            <a:r>
              <a:rPr lang="en-US" dirty="0" smtClean="0"/>
              <a:t>Public Financing</a:t>
            </a:r>
          </a:p>
          <a:p>
            <a:r>
              <a:rPr lang="en-US" dirty="0" smtClean="0"/>
              <a:t>Constitutional amendment campaign</a:t>
            </a:r>
            <a:endParaRPr lang="en-US" dirty="0"/>
          </a:p>
        </p:txBody>
      </p:sp>
    </p:spTree>
    <p:extLst>
      <p:ext uri="{BB962C8B-B14F-4D97-AF65-F5344CB8AC3E}">
        <p14:creationId xmlns:p14="http://schemas.microsoft.com/office/powerpoint/2010/main" val="405317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048981">
            <a:off x="-98964" y="2171149"/>
            <a:ext cx="9200679" cy="1694862"/>
          </a:xfrm>
        </p:spPr>
      </p:pic>
    </p:spTree>
    <p:extLst>
      <p:ext uri="{BB962C8B-B14F-4D97-AF65-F5344CB8AC3E}">
        <p14:creationId xmlns:p14="http://schemas.microsoft.com/office/powerpoint/2010/main" val="89647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533400"/>
            <a:ext cx="4343400" cy="6023023"/>
          </a:xfrm>
        </p:spPr>
      </p:pic>
    </p:spTree>
    <p:extLst>
      <p:ext uri="{BB962C8B-B14F-4D97-AF65-F5344CB8AC3E}">
        <p14:creationId xmlns:p14="http://schemas.microsoft.com/office/powerpoint/2010/main" val="343770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Financing the 2016 election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89185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Race: Campaigns &amp; Super PACs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105" y="1600200"/>
            <a:ext cx="3823789" cy="4525963"/>
          </a:xfrm>
        </p:spPr>
      </p:pic>
    </p:spTree>
    <p:extLst>
      <p:ext uri="{BB962C8B-B14F-4D97-AF65-F5344CB8AC3E}">
        <p14:creationId xmlns:p14="http://schemas.microsoft.com/office/powerpoint/2010/main" val="3947911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Rise (Bush) By Industry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270" y="1735108"/>
            <a:ext cx="6859130" cy="324249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4572000"/>
            <a:ext cx="1781202" cy="1838325"/>
          </a:xfrm>
          <a:prstGeom prst="rect">
            <a:avLst/>
          </a:prstGeom>
        </p:spPr>
      </p:pic>
    </p:spTree>
    <p:extLst>
      <p:ext uri="{BB962C8B-B14F-4D97-AF65-F5344CB8AC3E}">
        <p14:creationId xmlns:p14="http://schemas.microsoft.com/office/powerpoint/2010/main" val="12050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Cruz Super PACs</a:t>
            </a:r>
            <a:endParaRPr lang="en-US" dirty="0"/>
          </a:p>
        </p:txBody>
      </p:sp>
      <p:sp>
        <p:nvSpPr>
          <p:cNvPr id="5" name="Text Placeholder 4"/>
          <p:cNvSpPr>
            <a:spLocks noGrp="1"/>
          </p:cNvSpPr>
          <p:nvPr>
            <p:ph type="body" idx="1"/>
          </p:nvPr>
        </p:nvSpPr>
        <p:spPr/>
        <p:txBody>
          <a:bodyPr/>
          <a:lstStyle/>
          <a:p>
            <a:r>
              <a:rPr lang="en-US" dirty="0" smtClean="0"/>
              <a:t>Keep the Promise I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2590800"/>
            <a:ext cx="2352675" cy="1971675"/>
          </a:xfrm>
        </p:spPr>
      </p:pic>
      <p:sp>
        <p:nvSpPr>
          <p:cNvPr id="7" name="Text Placeholder 6"/>
          <p:cNvSpPr>
            <a:spLocks noGrp="1"/>
          </p:cNvSpPr>
          <p:nvPr>
            <p:ph type="body" sz="quarter" idx="3"/>
          </p:nvPr>
        </p:nvSpPr>
        <p:spPr/>
        <p:txBody>
          <a:bodyPr/>
          <a:lstStyle/>
          <a:p>
            <a:r>
              <a:rPr lang="en-US" dirty="0" smtClean="0"/>
              <a:t>Keep the Promise II</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1600" y="2743200"/>
            <a:ext cx="2400300" cy="17907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495800"/>
            <a:ext cx="1871663" cy="2056390"/>
          </a:xfrm>
          <a:prstGeom prst="rect">
            <a:avLst/>
          </a:prstGeom>
        </p:spPr>
      </p:pic>
    </p:spTree>
    <p:extLst>
      <p:ext uri="{BB962C8B-B14F-4D97-AF65-F5344CB8AC3E}">
        <p14:creationId xmlns:p14="http://schemas.microsoft.com/office/powerpoint/2010/main" val="328901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Cruz/Rubio Super PACs</a:t>
            </a:r>
            <a:endParaRPr lang="en-US" dirty="0"/>
          </a:p>
        </p:txBody>
      </p:sp>
      <p:sp>
        <p:nvSpPr>
          <p:cNvPr id="8" name="Text Placeholder 7"/>
          <p:cNvSpPr>
            <a:spLocks noGrp="1"/>
          </p:cNvSpPr>
          <p:nvPr>
            <p:ph type="body" idx="1"/>
          </p:nvPr>
        </p:nvSpPr>
        <p:spPr/>
        <p:txBody>
          <a:bodyPr/>
          <a:lstStyle/>
          <a:p>
            <a:r>
              <a:rPr lang="en-US" dirty="0" smtClean="0"/>
              <a:t>Keep the Promise III</a:t>
            </a:r>
            <a:endParaRPr lang="en-US" dirty="0"/>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3463" y="2971801"/>
            <a:ext cx="2789693" cy="2050256"/>
          </a:xfrm>
        </p:spPr>
      </p:pic>
      <p:sp>
        <p:nvSpPr>
          <p:cNvPr id="10" name="Text Placeholder 9"/>
          <p:cNvSpPr>
            <a:spLocks noGrp="1"/>
          </p:cNvSpPr>
          <p:nvPr>
            <p:ph type="body" sz="quarter" idx="3"/>
          </p:nvPr>
        </p:nvSpPr>
        <p:spPr/>
        <p:txBody>
          <a:bodyPr/>
          <a:lstStyle/>
          <a:p>
            <a:r>
              <a:rPr lang="en-US" dirty="0" smtClean="0"/>
              <a:t>Conservative Solutions</a:t>
            </a:r>
            <a:endParaRPr lang="en-US"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18047" y="2895600"/>
            <a:ext cx="4468753" cy="2290943"/>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5134998"/>
            <a:ext cx="1875422" cy="1570602"/>
          </a:xfrm>
          <a:prstGeom prst="rect">
            <a:avLst/>
          </a:prstGeom>
        </p:spPr>
      </p:pic>
    </p:spTree>
    <p:extLst>
      <p:ext uri="{BB962C8B-B14F-4D97-AF65-F5344CB8AC3E}">
        <p14:creationId xmlns:p14="http://schemas.microsoft.com/office/powerpoint/2010/main" val="1969193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Christie/Fiorina Super PACs</a:t>
            </a:r>
            <a:endParaRPr lang="en-US" dirty="0"/>
          </a:p>
        </p:txBody>
      </p:sp>
      <p:sp>
        <p:nvSpPr>
          <p:cNvPr id="5" name="Text Placeholder 4"/>
          <p:cNvSpPr>
            <a:spLocks noGrp="1"/>
          </p:cNvSpPr>
          <p:nvPr>
            <p:ph type="body" idx="1"/>
          </p:nvPr>
        </p:nvSpPr>
        <p:spPr/>
        <p:txBody>
          <a:bodyPr/>
          <a:lstStyle/>
          <a:p>
            <a:r>
              <a:rPr lang="en-US" dirty="0" smtClean="0"/>
              <a:t>America Leads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2362200"/>
            <a:ext cx="4040188" cy="1801250"/>
          </a:xfrm>
        </p:spPr>
      </p:pic>
      <p:sp>
        <p:nvSpPr>
          <p:cNvPr id="7" name="Text Placeholder 6"/>
          <p:cNvSpPr>
            <a:spLocks noGrp="1"/>
          </p:cNvSpPr>
          <p:nvPr>
            <p:ph type="body" sz="quarter" idx="3"/>
          </p:nvPr>
        </p:nvSpPr>
        <p:spPr/>
        <p:txBody>
          <a:bodyPr/>
          <a:lstStyle/>
          <a:p>
            <a:r>
              <a:rPr lang="en-US" dirty="0" smtClean="0"/>
              <a:t>Carly for America</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8200" y="2209800"/>
            <a:ext cx="4041775" cy="21336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50" y="4419600"/>
            <a:ext cx="1427821" cy="20110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4419601"/>
            <a:ext cx="1794995" cy="2011059"/>
          </a:xfrm>
          <a:prstGeom prst="rect">
            <a:avLst/>
          </a:prstGeom>
        </p:spPr>
      </p:pic>
    </p:spTree>
    <p:extLst>
      <p:ext uri="{BB962C8B-B14F-4D97-AF65-F5344CB8AC3E}">
        <p14:creationId xmlns:p14="http://schemas.microsoft.com/office/powerpoint/2010/main" val="226508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USA (Clinton) by industry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62425"/>
            <a:ext cx="7350948" cy="390017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953000"/>
            <a:ext cx="1633019" cy="1671638"/>
          </a:xfrm>
          <a:prstGeom prst="rect">
            <a:avLst/>
          </a:prstGeom>
        </p:spPr>
      </p:pic>
    </p:spTree>
    <p:extLst>
      <p:ext uri="{BB962C8B-B14F-4D97-AF65-F5344CB8AC3E}">
        <p14:creationId xmlns:p14="http://schemas.microsoft.com/office/powerpoint/2010/main" val="118818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Presidential candidate healthcare policy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7251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Carson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1299410"/>
          </a:xfrm>
        </p:spPr>
      </p:pic>
      <p:sp>
        <p:nvSpPr>
          <p:cNvPr id="5" name="TextBox 4"/>
          <p:cNvSpPr txBox="1"/>
          <p:nvPr/>
        </p:nvSpPr>
        <p:spPr>
          <a:xfrm>
            <a:off x="1828800" y="3375074"/>
            <a:ext cx="5410200" cy="2677656"/>
          </a:xfrm>
          <a:prstGeom prst="rect">
            <a:avLst/>
          </a:prstGeom>
          <a:noFill/>
        </p:spPr>
        <p:txBody>
          <a:bodyPr wrap="square" rtlCol="0">
            <a:spAutoFit/>
          </a:bodyPr>
          <a:lstStyle/>
          <a:p>
            <a:r>
              <a:rPr lang="en-US" sz="2400" dirty="0" smtClean="0"/>
              <a:t>Carson would </a:t>
            </a:r>
            <a:r>
              <a:rPr lang="en-US" sz="2400" dirty="0"/>
              <a:t>eliminate the program that provides health care to 49 million senior citizens, as well as Medicaid, and replace it with a system of cradle-to-grave savings accounts which would be funded with $2,000 a year in government contributions. </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304800"/>
            <a:ext cx="1401792" cy="1485900"/>
          </a:xfrm>
          <a:prstGeom prst="rect">
            <a:avLst/>
          </a:prstGeom>
        </p:spPr>
      </p:pic>
    </p:spTree>
    <p:extLst>
      <p:ext uri="{BB962C8B-B14F-4D97-AF65-F5344CB8AC3E}">
        <p14:creationId xmlns:p14="http://schemas.microsoft.com/office/powerpoint/2010/main" val="288747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not?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7747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I</a:t>
            </a:r>
            <a:endParaRPr lang="en-US" dirty="0"/>
          </a:p>
        </p:txBody>
      </p:sp>
      <p:sp>
        <p:nvSpPr>
          <p:cNvPr id="3" name="Content Placeholder 2"/>
          <p:cNvSpPr>
            <a:spLocks noGrp="1"/>
          </p:cNvSpPr>
          <p:nvPr>
            <p:ph idx="1"/>
          </p:nvPr>
        </p:nvSpPr>
        <p:spPr/>
        <p:txBody>
          <a:bodyPr>
            <a:normAutofit/>
          </a:bodyPr>
          <a:lstStyle/>
          <a:p>
            <a:pPr marL="0" indent="0">
              <a:buNone/>
            </a:pPr>
            <a:r>
              <a:rPr lang="en-US" dirty="0"/>
              <a:t>Donald </a:t>
            </a:r>
            <a:r>
              <a:rPr lang="en-US" dirty="0" smtClean="0"/>
              <a:t>Trump</a:t>
            </a:r>
            <a:r>
              <a:rPr lang="en-US" dirty="0"/>
              <a:t> </a:t>
            </a:r>
            <a:r>
              <a:rPr lang="en-US" dirty="0" smtClean="0"/>
              <a:t>says </a:t>
            </a:r>
            <a:r>
              <a:rPr lang="en-US" dirty="0"/>
              <a:t>he agrees with fellow Republican presidential candidate Dr. Ben Carson, who has suggested that Health Care Savings Accounts (HSA) could render </a:t>
            </a:r>
            <a:r>
              <a:rPr lang="en-US" dirty="0" smtClean="0"/>
              <a:t>Medicare unnecessary.</a:t>
            </a:r>
          </a:p>
          <a:p>
            <a:pPr marL="0" indent="0">
              <a:buNone/>
            </a:pPr>
            <a:r>
              <a:rPr lang="en-US" dirty="0" smtClean="0"/>
              <a:t>“I’m </a:t>
            </a:r>
            <a:r>
              <a:rPr lang="en-US" dirty="0"/>
              <a:t>OK with the savings accounts. I think </a:t>
            </a:r>
            <a:r>
              <a:rPr lang="en-US" dirty="0" smtClean="0"/>
              <a:t>it’s </a:t>
            </a:r>
            <a:r>
              <a:rPr lang="en-US" dirty="0"/>
              <a:t>a good idea; it's a very down-the-middle idea. It works. It's something that's proven</a:t>
            </a:r>
            <a:r>
              <a:rPr lang="en-US" dirty="0" smtClean="0"/>
              <a:t>,” </a:t>
            </a:r>
            <a:r>
              <a:rPr lang="en-US" dirty="0"/>
              <a:t>Trump said</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987" y="384370"/>
            <a:ext cx="1066800" cy="1227393"/>
          </a:xfrm>
          <a:prstGeom prst="rect">
            <a:avLst/>
          </a:prstGeom>
        </p:spPr>
      </p:pic>
    </p:spTree>
    <p:extLst>
      <p:ext uri="{BB962C8B-B14F-4D97-AF65-F5344CB8AC3E}">
        <p14:creationId xmlns:p14="http://schemas.microsoft.com/office/powerpoint/2010/main" val="2459327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II</a:t>
            </a:r>
            <a:endParaRPr lang="en-US" dirty="0"/>
          </a:p>
        </p:txBody>
      </p:sp>
      <p:sp>
        <p:nvSpPr>
          <p:cNvPr id="3" name="Content Placeholder 2"/>
          <p:cNvSpPr>
            <a:spLocks noGrp="1"/>
          </p:cNvSpPr>
          <p:nvPr>
            <p:ph idx="1"/>
          </p:nvPr>
        </p:nvSpPr>
        <p:spPr/>
        <p:txBody>
          <a:bodyPr/>
          <a:lstStyle/>
          <a:p>
            <a:pPr marL="0" indent="0">
              <a:buNone/>
            </a:pPr>
            <a:r>
              <a:rPr lang="en-US" dirty="0"/>
              <a:t>“Abolishing Medicare, I don't think you'll get away with that one. It's actually a program that's worked. It’s a program that some people love, actually.”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733800"/>
            <a:ext cx="2133600" cy="2454787"/>
          </a:xfrm>
          <a:prstGeom prst="rect">
            <a:avLst/>
          </a:prstGeom>
        </p:spPr>
      </p:pic>
    </p:spTree>
    <p:extLst>
      <p:ext uri="{BB962C8B-B14F-4D97-AF65-F5344CB8AC3E}">
        <p14:creationId xmlns:p14="http://schemas.microsoft.com/office/powerpoint/2010/main" val="2264055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Rubio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 </a:t>
            </a:r>
            <a:r>
              <a:rPr lang="en-US" dirty="0"/>
              <a:t>propose we </a:t>
            </a:r>
            <a:r>
              <a:rPr lang="en-US" dirty="0" smtClean="0"/>
              <a:t>transition </a:t>
            </a:r>
            <a:r>
              <a:rPr lang="en-US" dirty="0"/>
              <a:t>to a premium support system, which </a:t>
            </a:r>
            <a:r>
              <a:rPr lang="en-US" dirty="0" smtClean="0"/>
              <a:t>would </a:t>
            </a:r>
            <a:r>
              <a:rPr lang="en-US" dirty="0"/>
              <a:t>give seniors a generous but fixed amount </a:t>
            </a:r>
            <a:r>
              <a:rPr lang="en-US" dirty="0" smtClean="0"/>
              <a:t>of </a:t>
            </a:r>
            <a:r>
              <a:rPr lang="en-US" dirty="0"/>
              <a:t>money with which to purchase health </a:t>
            </a:r>
            <a:r>
              <a:rPr lang="en-US" dirty="0" smtClean="0"/>
              <a:t>insurance </a:t>
            </a:r>
            <a:r>
              <a:rPr lang="en-US" dirty="0"/>
              <a:t>from either Medicare or a private </a:t>
            </a:r>
            <a:r>
              <a:rPr lang="en-US" dirty="0" smtClean="0"/>
              <a:t>provider.”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114800"/>
            <a:ext cx="2547687" cy="2133600"/>
          </a:xfrm>
          <a:prstGeom prst="rect">
            <a:avLst/>
          </a:prstGeom>
        </p:spPr>
      </p:pic>
    </p:spTree>
    <p:extLst>
      <p:ext uri="{BB962C8B-B14F-4D97-AF65-F5344CB8AC3E}">
        <p14:creationId xmlns:p14="http://schemas.microsoft.com/office/powerpoint/2010/main" val="1006044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Cruz</a:t>
            </a:r>
            <a:endParaRPr lang="en-US" dirty="0"/>
          </a:p>
        </p:txBody>
      </p:sp>
      <p:sp>
        <p:nvSpPr>
          <p:cNvPr id="3" name="Content Placeholder 2"/>
          <p:cNvSpPr>
            <a:spLocks noGrp="1"/>
          </p:cNvSpPr>
          <p:nvPr>
            <p:ph idx="1"/>
          </p:nvPr>
        </p:nvSpPr>
        <p:spPr/>
        <p:txBody>
          <a:bodyPr/>
          <a:lstStyle/>
          <a:p>
            <a:pPr marL="0" indent="0">
              <a:buNone/>
            </a:pPr>
            <a:r>
              <a:rPr lang="en-US" dirty="0" smtClean="0"/>
              <a:t>“This </a:t>
            </a:r>
            <a:r>
              <a:rPr lang="en-US" dirty="0"/>
              <a:t>law isn’t working. Instead, Congress should repeal Obamacare and make meaningful reforms to expand Health Savings Accounts, allow individuals to purchase insurance across state lines, and make health care more personal, portable, and affordable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419600"/>
            <a:ext cx="1719263" cy="1888948"/>
          </a:xfrm>
          <a:prstGeom prst="rect">
            <a:avLst/>
          </a:prstGeom>
        </p:spPr>
      </p:pic>
    </p:spTree>
    <p:extLst>
      <p:ext uri="{BB962C8B-B14F-4D97-AF65-F5344CB8AC3E}">
        <p14:creationId xmlns:p14="http://schemas.microsoft.com/office/powerpoint/2010/main" val="3330092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Bush</a:t>
            </a:r>
            <a:endParaRPr lang="en-US" dirty="0"/>
          </a:p>
        </p:txBody>
      </p:sp>
      <p:sp>
        <p:nvSpPr>
          <p:cNvPr id="3" name="Content Placeholder 2"/>
          <p:cNvSpPr>
            <a:spLocks noGrp="1"/>
          </p:cNvSpPr>
          <p:nvPr>
            <p:ph idx="1"/>
          </p:nvPr>
        </p:nvSpPr>
        <p:spPr/>
        <p:txBody>
          <a:bodyPr>
            <a:normAutofit fontScale="92500" lnSpcReduction="20000"/>
          </a:bodyPr>
          <a:lstStyle/>
          <a:p>
            <a:r>
              <a:rPr lang="en-US" dirty="0"/>
              <a:t>Lower costs and enable portable, secure coverage for all Americans</a:t>
            </a:r>
          </a:p>
          <a:p>
            <a:pPr lvl="1"/>
            <a:r>
              <a:rPr lang="en-US" dirty="0"/>
              <a:t>Provide a tax credit for the purchase of affordable, portable health plans that protect Americans from high-cost medical events</a:t>
            </a:r>
          </a:p>
          <a:p>
            <a:pPr lvl="1"/>
            <a:r>
              <a:rPr lang="en-US" dirty="0"/>
              <a:t>Increase contribution limits and uses for Health Savings Accounts (HSAs) to help with out-of-pocket </a:t>
            </a:r>
            <a:r>
              <a:rPr lang="en-US" dirty="0" smtClean="0"/>
              <a:t>costs</a:t>
            </a:r>
          </a:p>
          <a:p>
            <a:r>
              <a:rPr lang="en-US" dirty="0" smtClean="0"/>
              <a:t>Medicare premium support (where Medicare provides seniors with a fixed amount toward a set of guaranteed coverage options)</a:t>
            </a:r>
            <a:endParaRPr lang="en-US" b="1"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228599"/>
            <a:ext cx="1407548" cy="1452687"/>
          </a:xfrm>
          <a:prstGeom prst="rect">
            <a:avLst/>
          </a:prstGeom>
        </p:spPr>
      </p:pic>
    </p:spTree>
    <p:extLst>
      <p:ext uri="{BB962C8B-B14F-4D97-AF65-F5344CB8AC3E}">
        <p14:creationId xmlns:p14="http://schemas.microsoft.com/office/powerpoint/2010/main" val="3519394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Face of Republican Policy</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569" y="1600200"/>
            <a:ext cx="5124861" cy="4525963"/>
          </a:xfrm>
        </p:spPr>
      </p:pic>
    </p:spTree>
    <p:extLst>
      <p:ext uri="{BB962C8B-B14F-4D97-AF65-F5344CB8AC3E}">
        <p14:creationId xmlns:p14="http://schemas.microsoft.com/office/powerpoint/2010/main" val="4187216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89666"/>
            <a:ext cx="2514600" cy="2423008"/>
          </a:xfrm>
          <a:prstGeom prst="rect">
            <a:avLst/>
          </a:prstGeom>
        </p:spPr>
      </p:pic>
      <p:sp>
        <p:nvSpPr>
          <p:cNvPr id="7" name="Rounded Rectangular Callout 6"/>
          <p:cNvSpPr/>
          <p:nvPr/>
        </p:nvSpPr>
        <p:spPr>
          <a:xfrm>
            <a:off x="1710397" y="1124516"/>
            <a:ext cx="2971800" cy="149914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“Fantasy”</a:t>
            </a:r>
          </a:p>
          <a:p>
            <a:pPr algn="ctr"/>
            <a:endParaRPr lang="en-US" sz="4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588000"/>
            <a:ext cx="3276600" cy="3584200"/>
          </a:xfrm>
          <a:prstGeom prst="rect">
            <a:avLst/>
          </a:prstGeom>
        </p:spPr>
      </p:pic>
    </p:spTree>
    <p:extLst>
      <p:ext uri="{BB962C8B-B14F-4D97-AF65-F5344CB8AC3E}">
        <p14:creationId xmlns:p14="http://schemas.microsoft.com/office/powerpoint/2010/main" val="409596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533400"/>
            <a:ext cx="6865012" cy="5049810"/>
          </a:xfrm>
        </p:spPr>
      </p:pic>
    </p:spTree>
    <p:extLst>
      <p:ext uri="{BB962C8B-B14F-4D97-AF65-F5344CB8AC3E}">
        <p14:creationId xmlns:p14="http://schemas.microsoft.com/office/powerpoint/2010/main" val="2553185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Clinton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Defend the Affordable Care Act. Hillary will continue to defend the Affordable Care Act (ACA) against Republican efforts to repeal it. She'll build on it to expand affordable coverage, slow the growth of overall health care costs (including prescription drugs), and make it possible for providers to deliver the very best care to patients. </a:t>
            </a:r>
          </a:p>
          <a:p>
            <a:r>
              <a:rPr lang="en-US" dirty="0"/>
              <a:t>Lower out-of-pocket costs like copays and deductibles. </a:t>
            </a:r>
            <a:endParaRPr lang="en-US" dirty="0" smtClean="0"/>
          </a:p>
          <a:p>
            <a:r>
              <a:rPr lang="en-US" dirty="0" smtClean="0"/>
              <a:t>Reduce </a:t>
            </a:r>
            <a:r>
              <a:rPr lang="en-US" dirty="0"/>
              <a:t>the cost of prescription drugs. </a:t>
            </a:r>
            <a:endParaRPr lang="en-US" dirty="0" smtClean="0"/>
          </a:p>
          <a:p>
            <a:r>
              <a:rPr lang="en-US" dirty="0" smtClean="0"/>
              <a:t>Transform </a:t>
            </a:r>
            <a:r>
              <a:rPr lang="en-US" dirty="0"/>
              <a:t>our health care system to reward value and quality. </a:t>
            </a:r>
            <a:endParaRPr lang="en-US" dirty="0" smtClean="0"/>
          </a:p>
          <a:p>
            <a:r>
              <a:rPr lang="en-US" dirty="0"/>
              <a:t>D</a:t>
            </a:r>
            <a:r>
              <a:rPr lang="en-US" dirty="0" smtClean="0"/>
              <a:t>efend </a:t>
            </a:r>
            <a:r>
              <a:rPr lang="en-US" dirty="0"/>
              <a:t>against the efforts to privatize Medicare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52401"/>
            <a:ext cx="1339913" cy="1371600"/>
          </a:xfrm>
          <a:prstGeom prst="rect">
            <a:avLst/>
          </a:prstGeom>
        </p:spPr>
      </p:pic>
    </p:spTree>
    <p:extLst>
      <p:ext uri="{BB962C8B-B14F-4D97-AF65-F5344CB8AC3E}">
        <p14:creationId xmlns:p14="http://schemas.microsoft.com/office/powerpoint/2010/main" val="1504882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Clinton II</a:t>
            </a:r>
            <a:endParaRPr lang="en-US" dirty="0"/>
          </a:p>
        </p:txBody>
      </p:sp>
      <p:sp>
        <p:nvSpPr>
          <p:cNvPr id="3" name="Content Placeholder 2"/>
          <p:cNvSpPr>
            <a:spLocks noGrp="1"/>
          </p:cNvSpPr>
          <p:nvPr>
            <p:ph idx="1"/>
          </p:nvPr>
        </p:nvSpPr>
        <p:spPr/>
        <p:txBody>
          <a:bodyPr/>
          <a:lstStyle/>
          <a:p>
            <a:r>
              <a:rPr lang="en-US" dirty="0" smtClean="0"/>
              <a:t>Require plans to cover 3 sick visits/year with no deductible.</a:t>
            </a:r>
          </a:p>
          <a:p>
            <a:r>
              <a:rPr lang="en-US" dirty="0" smtClean="0"/>
              <a:t>Refundable tax credit of $5K for excessive out-of-pocket costs.</a:t>
            </a:r>
          </a:p>
          <a:p>
            <a:r>
              <a:rPr lang="en-US" dirty="0" smtClean="0"/>
              <a:t>No surprise bills (balance billing).</a:t>
            </a:r>
          </a:p>
          <a:p>
            <a:r>
              <a:rPr lang="en-US" dirty="0" smtClean="0"/>
              <a:t>Stronger state regulatory authority over price, and tougher antitrust enforcement.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304800"/>
            <a:ext cx="1409700" cy="1443038"/>
          </a:xfrm>
          <a:prstGeom prst="rect">
            <a:avLst/>
          </a:prstGeom>
        </p:spPr>
      </p:pic>
    </p:spTree>
    <p:extLst>
      <p:ext uri="{BB962C8B-B14F-4D97-AF65-F5344CB8AC3E}">
        <p14:creationId xmlns:p14="http://schemas.microsoft.com/office/powerpoint/2010/main" val="79414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sz="half" idx="1"/>
          </p:nvPr>
        </p:nvSpPr>
        <p:spPr>
          <a:xfrm>
            <a:off x="457200" y="1066800"/>
            <a:ext cx="4038600" cy="5059363"/>
          </a:xfrm>
        </p:spPr>
        <p:txBody>
          <a:bodyPr>
            <a:normAutofit lnSpcReduction="10000"/>
          </a:bodyPr>
          <a:lstStyle/>
          <a:p>
            <a:pPr marL="0" indent="0">
              <a:buNone/>
            </a:pPr>
            <a:r>
              <a:rPr lang="en-US" dirty="0"/>
              <a:t>“I will tell you that our system is broken. I gave to many people, before this, </a:t>
            </a:r>
            <a:r>
              <a:rPr lang="en-US" dirty="0" smtClean="0"/>
              <a:t>before two </a:t>
            </a:r>
            <a:r>
              <a:rPr lang="en-US" dirty="0"/>
              <a:t>months ago, I was a businessman. I give to everybody. When they call, I give. </a:t>
            </a:r>
            <a:r>
              <a:rPr lang="en-US" dirty="0" smtClean="0"/>
              <a:t>And </a:t>
            </a:r>
            <a:r>
              <a:rPr lang="en-US" dirty="0"/>
              <a:t>do you know what? When I need something from them two years later, three years later, I call them, they are there for </a:t>
            </a:r>
            <a:r>
              <a:rPr lang="en-US" dirty="0" smtClean="0"/>
              <a:t>me.”</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143000"/>
            <a:ext cx="3933780" cy="4525963"/>
          </a:xfrm>
        </p:spPr>
      </p:pic>
    </p:spTree>
    <p:extLst>
      <p:ext uri="{BB962C8B-B14F-4D97-AF65-F5344CB8AC3E}">
        <p14:creationId xmlns:p14="http://schemas.microsoft.com/office/powerpoint/2010/main" val="2028856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Clinton – Drug Pricing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Stop direct-to-consumer drug company advertising </a:t>
            </a:r>
            <a:r>
              <a:rPr lang="en-US" dirty="0" smtClean="0"/>
              <a:t>subsidies</a:t>
            </a:r>
          </a:p>
          <a:p>
            <a:r>
              <a:rPr lang="en-US" dirty="0"/>
              <a:t>Require drug companies that benefit from taxpayers’ support to invest in research, not marketing or profits</a:t>
            </a:r>
            <a:r>
              <a:rPr lang="en-US" dirty="0" smtClean="0"/>
              <a:t>.</a:t>
            </a:r>
            <a:r>
              <a:rPr lang="en-US" dirty="0"/>
              <a:t> </a:t>
            </a:r>
            <a:endParaRPr lang="en-US" dirty="0" smtClean="0"/>
          </a:p>
          <a:p>
            <a:r>
              <a:rPr lang="en-US" dirty="0" smtClean="0"/>
              <a:t>Lowering </a:t>
            </a:r>
            <a:r>
              <a:rPr lang="en-US" dirty="0"/>
              <a:t>the biologic exclusivity period from 12 to 7 years will spur greater </a:t>
            </a:r>
            <a:r>
              <a:rPr lang="en-US" dirty="0" smtClean="0"/>
              <a:t>competition.</a:t>
            </a:r>
          </a:p>
          <a:p>
            <a:r>
              <a:rPr lang="en-US" dirty="0"/>
              <a:t>Prohibit “pay for delay” </a:t>
            </a:r>
            <a:r>
              <a:rPr lang="en-US" dirty="0" smtClean="0"/>
              <a:t>arrangements.</a:t>
            </a:r>
          </a:p>
          <a:p>
            <a:r>
              <a:rPr lang="en-US" dirty="0" smtClean="0"/>
              <a:t>Importation from Canada.</a:t>
            </a:r>
          </a:p>
          <a:p>
            <a:r>
              <a:rPr lang="en-US" dirty="0"/>
              <a:t>Allow Medicare to negotiate drug and biologic prices.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28600"/>
            <a:ext cx="1116593" cy="1142999"/>
          </a:xfrm>
          <a:prstGeom prst="rect">
            <a:avLst/>
          </a:prstGeom>
        </p:spPr>
      </p:pic>
    </p:spTree>
    <p:extLst>
      <p:ext uri="{BB962C8B-B14F-4D97-AF65-F5344CB8AC3E}">
        <p14:creationId xmlns:p14="http://schemas.microsoft.com/office/powerpoint/2010/main" val="531930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“We </a:t>
            </a:r>
            <a:r>
              <a:rPr lang="en-US" dirty="0"/>
              <a:t>are the only major country on earth that doesn't guarantee health care to all people as a right and yet we end up spending much more than they </a:t>
            </a:r>
            <a:r>
              <a:rPr lang="en-US" dirty="0" smtClean="0"/>
              <a:t>do. So </a:t>
            </a:r>
            <a:r>
              <a:rPr lang="en-US" dirty="0"/>
              <a:t>I do believe that we have to move toward a Medicare for all, single-payer </a:t>
            </a:r>
            <a:r>
              <a:rPr lang="en-US" dirty="0" smtClean="0"/>
              <a:t>system.”</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967" y="4191000"/>
            <a:ext cx="4081992" cy="2133600"/>
          </a:xfrm>
          <a:prstGeom prst="rect">
            <a:avLst/>
          </a:prstGeom>
        </p:spPr>
      </p:pic>
    </p:spTree>
    <p:extLst>
      <p:ext uri="{BB962C8B-B14F-4D97-AF65-F5344CB8AC3E}">
        <p14:creationId xmlns:p14="http://schemas.microsoft.com/office/powerpoint/2010/main" val="40516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Sanders – Drug Pricing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Medicare price negotiation.</a:t>
            </a:r>
          </a:p>
          <a:p>
            <a:r>
              <a:rPr lang="en-US" dirty="0" smtClean="0"/>
              <a:t>Importation from Canada.</a:t>
            </a:r>
          </a:p>
          <a:p>
            <a:r>
              <a:rPr lang="en-US" dirty="0"/>
              <a:t>Close the Medicare Part D donut </a:t>
            </a:r>
            <a:r>
              <a:rPr lang="en-US" dirty="0" smtClean="0"/>
              <a:t>hole faster.</a:t>
            </a:r>
          </a:p>
          <a:p>
            <a:r>
              <a:rPr lang="en-US" dirty="0" smtClean="0"/>
              <a:t>Require drug co.’s to pay Medicaid rebate if prices rise faster than inflation.</a:t>
            </a:r>
          </a:p>
          <a:p>
            <a:r>
              <a:rPr lang="en-US" dirty="0" smtClean="0"/>
              <a:t>End pay-for-delay.</a:t>
            </a:r>
          </a:p>
          <a:p>
            <a:r>
              <a:rPr lang="en-US" dirty="0" smtClean="0"/>
              <a:t>End exclusivity for companies found to have committed fraud.</a:t>
            </a:r>
          </a:p>
          <a:p>
            <a:r>
              <a:rPr lang="en-US" dirty="0" smtClean="0"/>
              <a:t>Require cost transparency.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19200"/>
            <a:ext cx="2547937" cy="1331771"/>
          </a:xfrm>
          <a:prstGeom prst="rect">
            <a:avLst/>
          </a:prstGeom>
        </p:spPr>
      </p:pic>
    </p:spTree>
    <p:extLst>
      <p:ext uri="{BB962C8B-B14F-4D97-AF65-F5344CB8AC3E}">
        <p14:creationId xmlns:p14="http://schemas.microsoft.com/office/powerpoint/2010/main" val="1523647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opportunities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26515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Year Opportunities</a:t>
            </a:r>
            <a:endParaRPr lang="en-US" dirty="0"/>
          </a:p>
        </p:txBody>
      </p:sp>
      <p:sp>
        <p:nvSpPr>
          <p:cNvPr id="3" name="Content Placeholder 2"/>
          <p:cNvSpPr>
            <a:spLocks noGrp="1"/>
          </p:cNvSpPr>
          <p:nvPr>
            <p:ph idx="1"/>
          </p:nvPr>
        </p:nvSpPr>
        <p:spPr/>
        <p:txBody>
          <a:bodyPr/>
          <a:lstStyle/>
          <a:p>
            <a:r>
              <a:rPr lang="en-US" dirty="0"/>
              <a:t>Single payer back on the </a:t>
            </a:r>
            <a:r>
              <a:rPr lang="en-US" dirty="0" smtClean="0"/>
              <a:t>table</a:t>
            </a:r>
          </a:p>
          <a:p>
            <a:r>
              <a:rPr lang="en-US" dirty="0" smtClean="0"/>
              <a:t>Drug Pricing</a:t>
            </a:r>
            <a:r>
              <a:rPr lang="en-US" dirty="0"/>
              <a:t> </a:t>
            </a:r>
            <a:r>
              <a:rPr lang="en-US" dirty="0" smtClean="0"/>
              <a:t>/ Medicare negotiation</a:t>
            </a:r>
          </a:p>
          <a:p>
            <a:r>
              <a:rPr lang="en-US" dirty="0" smtClean="0"/>
              <a:t>Co-pays and Deductibles</a:t>
            </a:r>
          </a:p>
          <a:p>
            <a:r>
              <a:rPr lang="en-US" dirty="0" smtClean="0"/>
              <a:t>Protect and improve Medicare</a:t>
            </a:r>
          </a:p>
        </p:txBody>
      </p:sp>
    </p:spTree>
    <p:extLst>
      <p:ext uri="{BB962C8B-B14F-4D97-AF65-F5344CB8AC3E}">
        <p14:creationId xmlns:p14="http://schemas.microsoft.com/office/powerpoint/2010/main" val="1046585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5400"/>
            <a:ext cx="8229600" cy="3880957"/>
          </a:xfrm>
        </p:spPr>
      </p:pic>
    </p:spTree>
    <p:extLst>
      <p:ext uri="{BB962C8B-B14F-4D97-AF65-F5344CB8AC3E}">
        <p14:creationId xmlns:p14="http://schemas.microsoft.com/office/powerpoint/2010/main" val="3914131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0" y="2130425"/>
            <a:ext cx="7772400" cy="14700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Robert Weissman</a:t>
            </a:r>
            <a:br>
              <a:rPr lang="en-US" dirty="0" smtClean="0"/>
            </a:br>
            <a:r>
              <a:rPr lang="en-US" dirty="0" smtClean="0"/>
              <a:t>Public Citizen</a:t>
            </a:r>
            <a:br>
              <a:rPr lang="en-US" dirty="0" smtClean="0"/>
            </a:br>
            <a:r>
              <a:rPr lang="en-US" dirty="0" smtClean="0"/>
              <a:t>rweissman@citizen.org</a:t>
            </a:r>
            <a:br>
              <a:rPr lang="en-US" dirty="0" smtClean="0"/>
            </a:br>
            <a:r>
              <a:rPr lang="en-US" dirty="0"/>
              <a:t/>
            </a:r>
            <a:br>
              <a:rPr lang="en-US" dirty="0"/>
            </a:br>
            <a:r>
              <a:rPr lang="en-US" dirty="0" smtClean="0"/>
              <a:t/>
            </a:r>
            <a:br>
              <a:rPr lang="en-US" dirty="0" smtClean="0"/>
            </a:br>
            <a:r>
              <a:rPr lang="en-US" dirty="0" smtClean="0"/>
              <a:t>www.citizen.org</a:t>
            </a:r>
            <a:br>
              <a:rPr lang="en-US" dirty="0" smtClean="0"/>
            </a:br>
            <a:endParaRPr lang="en-US" dirty="0"/>
          </a:p>
        </p:txBody>
      </p:sp>
      <p:sp>
        <p:nvSpPr>
          <p:cNvPr id="10" name="Subtitle 9"/>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lstStyle/>
          <a:p>
            <a:r>
              <a:rPr lang="en-US" dirty="0" smtClean="0"/>
              <a:t>The Post-</a:t>
            </a:r>
            <a:r>
              <a:rPr lang="en-US" i="1" dirty="0" smtClean="0"/>
              <a:t>Citizens United </a:t>
            </a:r>
            <a:r>
              <a:rPr lang="en-US" dirty="0" smtClean="0"/>
              <a:t>World</a:t>
            </a:r>
          </a:p>
          <a:p>
            <a:pPr lvl="1"/>
            <a:r>
              <a:rPr lang="en-US" dirty="0" smtClean="0"/>
              <a:t>Dark Money, Plutocracy and the new campaign culture</a:t>
            </a:r>
          </a:p>
          <a:p>
            <a:r>
              <a:rPr lang="en-US" dirty="0" smtClean="0"/>
              <a:t>Financing the 2016 Election</a:t>
            </a:r>
          </a:p>
          <a:p>
            <a:r>
              <a:rPr lang="en-US" dirty="0" smtClean="0"/>
              <a:t>Presidential Candidate Healthcare Policy</a:t>
            </a:r>
          </a:p>
          <a:p>
            <a:r>
              <a:rPr lang="en-US" dirty="0" smtClean="0"/>
              <a:t>Opportunities</a:t>
            </a:r>
          </a:p>
          <a:p>
            <a:endParaRPr lang="en-US" dirty="0"/>
          </a:p>
        </p:txBody>
      </p:sp>
    </p:spTree>
    <p:extLst>
      <p:ext uri="{BB962C8B-B14F-4D97-AF65-F5344CB8AC3E}">
        <p14:creationId xmlns:p14="http://schemas.microsoft.com/office/powerpoint/2010/main" val="2968656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Post-</a:t>
            </a:r>
            <a:r>
              <a:rPr lang="en-US" i="1" dirty="0" smtClean="0"/>
              <a:t>Citizens United </a:t>
            </a:r>
            <a:r>
              <a:rPr lang="en-US" dirty="0" smtClean="0"/>
              <a:t>World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1400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6019800" cy="3876675"/>
          </a:xfrm>
        </p:spPr>
      </p:pic>
    </p:spTree>
    <p:extLst>
      <p:ext uri="{BB962C8B-B14F-4D97-AF65-F5344CB8AC3E}">
        <p14:creationId xmlns:p14="http://schemas.microsoft.com/office/powerpoint/2010/main" val="341898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895600"/>
            <a:ext cx="5183947" cy="3407894"/>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47080" y="685800"/>
            <a:ext cx="4858720" cy="2514600"/>
          </a:xfrm>
        </p:spPr>
      </p:pic>
    </p:spTree>
    <p:extLst>
      <p:ext uri="{BB962C8B-B14F-4D97-AF65-F5344CB8AC3E}">
        <p14:creationId xmlns:p14="http://schemas.microsoft.com/office/powerpoint/2010/main" val="80714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6811</TotalTime>
  <Words>1287</Words>
  <Application>Microsoft Office PowerPoint</Application>
  <PresentationFormat>On-screen Show (4:3)</PresentationFormat>
  <Paragraphs>172</Paragraphs>
  <Slides>56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Office Theme</vt:lpstr>
      <vt:lpstr>A Sickly Democracy Money Politics, Healthcare and the Presidential Campaign</vt:lpstr>
      <vt:lpstr>PowerPoint Presentation</vt:lpstr>
      <vt:lpstr>PowerPoint Presentation</vt:lpstr>
      <vt:lpstr>Why not?</vt:lpstr>
      <vt:lpstr>PowerPoint Presentation</vt:lpstr>
      <vt:lpstr>Overview</vt:lpstr>
      <vt:lpstr>The Post-Citizens United World</vt:lpstr>
      <vt:lpstr>PowerPoint Presentation</vt:lpstr>
      <vt:lpstr>PowerPoint Presentation</vt:lpstr>
      <vt:lpstr>The Money Explosion</vt:lpstr>
      <vt:lpstr>Outside Money Explosion</vt:lpstr>
      <vt:lpstr>Dark Money Skyrockets</vt:lpstr>
      <vt:lpstr>PowerPoint Presentation</vt:lpstr>
      <vt:lpstr>PowerPoint Presentation</vt:lpstr>
      <vt:lpstr>PowerPoint Presentation</vt:lpstr>
      <vt:lpstr>Plutocracy</vt:lpstr>
      <vt:lpstr>PowerPoint Presentation</vt:lpstr>
      <vt:lpstr>Campaign Contribution Inequality</vt:lpstr>
      <vt:lpstr>The New Campaign Culture</vt:lpstr>
      <vt:lpstr>The New Campaign Culture</vt:lpstr>
      <vt:lpstr>Crossroads Negative Ad Flurry</vt:lpstr>
      <vt:lpstr>You get what you pay for</vt:lpstr>
      <vt:lpstr>Congressional Priorities</vt:lpstr>
      <vt:lpstr>But you can’t always get what you want</vt:lpstr>
      <vt:lpstr>What Americans Do Want</vt:lpstr>
      <vt:lpstr>The Rich Really Are Different</vt:lpstr>
      <vt:lpstr>Deep corruption</vt:lpstr>
      <vt:lpstr>Is there hope?  What can we do?</vt:lpstr>
      <vt:lpstr>Reform Agenda</vt:lpstr>
      <vt:lpstr>PowerPoint Presentation</vt:lpstr>
      <vt:lpstr>Financing the 2016 election</vt:lpstr>
      <vt:lpstr>2016 Race: Campaigns &amp; Super PACs</vt:lpstr>
      <vt:lpstr>Right to Rise (Bush) By Industry</vt:lpstr>
      <vt:lpstr>Cruz Super PACs</vt:lpstr>
      <vt:lpstr>Cruz/Rubio Super PACs</vt:lpstr>
      <vt:lpstr>Christie/Fiorina Super PACs</vt:lpstr>
      <vt:lpstr>Priorities USA (Clinton) by industry</vt:lpstr>
      <vt:lpstr>Presidential candidate healthcare policy</vt:lpstr>
      <vt:lpstr>Carson</vt:lpstr>
      <vt:lpstr>Trump I</vt:lpstr>
      <vt:lpstr>Trump II</vt:lpstr>
      <vt:lpstr>Rubio</vt:lpstr>
      <vt:lpstr>Cruz</vt:lpstr>
      <vt:lpstr>Bush</vt:lpstr>
      <vt:lpstr>The Face of Republican Policy</vt:lpstr>
      <vt:lpstr>PowerPoint Presentation</vt:lpstr>
      <vt:lpstr>PowerPoint Presentation</vt:lpstr>
      <vt:lpstr>Clinton</vt:lpstr>
      <vt:lpstr>Clinton II</vt:lpstr>
      <vt:lpstr>Clinton – Drug Pricing</vt:lpstr>
      <vt:lpstr>Sanders</vt:lpstr>
      <vt:lpstr>Sanders – Drug Pricing</vt:lpstr>
      <vt:lpstr>opportunities</vt:lpstr>
      <vt:lpstr>Election Year Opportunities</vt:lpstr>
      <vt:lpstr>PowerPoint Presentation</vt:lpstr>
      <vt:lpstr>   Robert Weissman Public Citizen rweissman@citizen.org   www.citizen.org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Matthew Petty</cp:lastModifiedBy>
  <cp:revision>81</cp:revision>
  <dcterms:created xsi:type="dcterms:W3CDTF">2014-04-11T10:28:15Z</dcterms:created>
  <dcterms:modified xsi:type="dcterms:W3CDTF">2015-11-05T18:05:06Z</dcterms:modified>
</cp:coreProperties>
</file>