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1" r:id="rId1"/>
  </p:sldMasterIdLst>
  <p:notesMasterIdLst>
    <p:notesMasterId r:id="rId18"/>
  </p:notesMasterIdLst>
  <p:sldIdLst>
    <p:sldId id="277" r:id="rId2"/>
    <p:sldId id="257" r:id="rId3"/>
    <p:sldId id="275" r:id="rId4"/>
    <p:sldId id="279" r:id="rId5"/>
    <p:sldId id="276" r:id="rId6"/>
    <p:sldId id="278" r:id="rId7"/>
    <p:sldId id="258" r:id="rId8"/>
    <p:sldId id="266" r:id="rId9"/>
    <p:sldId id="263" r:id="rId10"/>
    <p:sldId id="264" r:id="rId11"/>
    <p:sldId id="268" r:id="rId12"/>
    <p:sldId id="270" r:id="rId13"/>
    <p:sldId id="271" r:id="rId14"/>
    <p:sldId id="272"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6981" autoAdjust="0"/>
  </p:normalViewPr>
  <p:slideViewPr>
    <p:cSldViewPr snapToGrid="0">
      <p:cViewPr varScale="1">
        <p:scale>
          <a:sx n="71" d="100"/>
          <a:sy n="71" d="100"/>
        </p:scale>
        <p:origin x="88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0DCCBF-FF74-44FF-A542-4551C610CAE9}" type="datetimeFigureOut">
              <a:rPr lang="en-US" smtClean="0"/>
              <a:t>11/5/2015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A1C6F1-B1F6-41AE-B71D-A93F75EB77AF}" type="slidenum">
              <a:rPr lang="en-US" smtClean="0"/>
              <a:t>‹#›</a:t>
            </a:fld>
            <a:endParaRPr lang="en-US"/>
          </a:p>
        </p:txBody>
      </p:sp>
    </p:spTree>
    <p:extLst>
      <p:ext uri="{BB962C8B-B14F-4D97-AF65-F5344CB8AC3E}">
        <p14:creationId xmlns:p14="http://schemas.microsoft.com/office/powerpoint/2010/main" val="38874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latin typeface="+mn-lt"/>
                <a:ea typeface="+mn-ea"/>
                <a:cs typeface="+mn-cs"/>
              </a:rPr>
              <a:t>(direct towards the unique privilege/power we have within our communities etc., the workshops is about developing the</a:t>
            </a:r>
            <a:r>
              <a:rPr lang="en-US" sz="1200" i="1" kern="1200" baseline="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skills and confidence to use this privilege for good and make sure that the word about single payer is spread beyond this group)</a:t>
            </a:r>
            <a:endParaRPr lang="en-US" dirty="0"/>
          </a:p>
        </p:txBody>
      </p:sp>
      <p:sp>
        <p:nvSpPr>
          <p:cNvPr id="4" name="Slide Number Placeholder 3"/>
          <p:cNvSpPr>
            <a:spLocks noGrp="1"/>
          </p:cNvSpPr>
          <p:nvPr>
            <p:ph type="sldNum" sz="quarter" idx="10"/>
          </p:nvPr>
        </p:nvSpPr>
        <p:spPr/>
        <p:txBody>
          <a:bodyPr/>
          <a:lstStyle/>
          <a:p>
            <a:fld id="{16A1C6F1-B1F6-41AE-B71D-A93F75EB77AF}" type="slidenum">
              <a:rPr lang="en-US" smtClean="0"/>
              <a:t>2</a:t>
            </a:fld>
            <a:endParaRPr lang="en-US"/>
          </a:p>
        </p:txBody>
      </p:sp>
    </p:spTree>
    <p:extLst>
      <p:ext uri="{BB962C8B-B14F-4D97-AF65-F5344CB8AC3E}">
        <p14:creationId xmlns:p14="http://schemas.microsoft.com/office/powerpoint/2010/main" val="2764611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   -meeting people where they are at/catering the pitch to what will resonate most with them </a:t>
            </a:r>
          </a:p>
          <a:p>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   (patient is upset because her son lost his job and is having trouble transitioning from private insurance to </a:t>
            </a:r>
            <a:r>
              <a:rPr lang="en-US" sz="1200" i="1" kern="1200" dirty="0" err="1" smtClean="0">
                <a:solidFill>
                  <a:schemeClr val="tx1"/>
                </a:solidFill>
                <a:latin typeface="+mn-lt"/>
                <a:ea typeface="+mn-ea"/>
                <a:cs typeface="+mn-cs"/>
              </a:rPr>
              <a:t>medicaid</a:t>
            </a:r>
            <a:r>
              <a:rPr lang="en-US" sz="1200" i="1" kern="1200" dirty="0" smtClean="0">
                <a:solidFill>
                  <a:schemeClr val="tx1"/>
                </a:solidFill>
                <a:latin typeface="+mn-lt"/>
                <a:ea typeface="+mn-ea"/>
                <a:cs typeface="+mn-cs"/>
              </a:rPr>
              <a:t>)</a:t>
            </a:r>
            <a:endParaRPr lang="en-US" sz="1200" i="0"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     -provide a few concrete facts about single payer, do not overwhelm</a:t>
            </a:r>
          </a:p>
          <a:p>
            <a:r>
              <a:rPr lang="en-US" sz="1200" i="0" kern="1200" dirty="0" smtClean="0">
                <a:solidFill>
                  <a:schemeClr val="tx1"/>
                </a:solidFill>
                <a:latin typeface="+mn-lt"/>
                <a:ea typeface="+mn-ea"/>
                <a:cs typeface="+mn-cs"/>
              </a:rPr>
              <a:t>     -use affirming body language/tone when listening to individual's experience with current health care system</a:t>
            </a:r>
          </a:p>
          <a:p>
            <a:r>
              <a:rPr lang="en-US" sz="1200" i="0" kern="1200" dirty="0" smtClean="0">
                <a:solidFill>
                  <a:schemeClr val="tx1"/>
                </a:solidFill>
                <a:latin typeface="+mn-lt"/>
                <a:ea typeface="+mn-ea"/>
                <a:cs typeface="+mn-cs"/>
              </a:rPr>
              <a:t>     -find ways to bring up single payer next time you see this person, use opportunity to answer Qs or share more facts</a:t>
            </a:r>
          </a:p>
          <a:p>
            <a:r>
              <a:rPr lang="en-US" sz="1200" i="0" kern="1200" dirty="0" smtClean="0">
                <a:solidFill>
                  <a:schemeClr val="tx1"/>
                </a:solidFill>
                <a:latin typeface="+mn-lt"/>
                <a:ea typeface="+mn-ea"/>
                <a:cs typeface="+mn-cs"/>
              </a:rPr>
              <a:t>     -keep it local! know about initiatives in the community or state where you are learning/practice</a:t>
            </a:r>
          </a:p>
          <a:p>
            <a:r>
              <a:rPr lang="en-US" sz="1200" i="0" kern="1200" dirty="0" smtClean="0">
                <a:solidFill>
                  <a:schemeClr val="tx1"/>
                </a:solidFill>
                <a:latin typeface="+mn-lt"/>
                <a:ea typeface="+mn-ea"/>
                <a:cs typeface="+mn-cs"/>
              </a:rPr>
              <a:t>     -gage interest and feel confident making an specific ask </a:t>
            </a:r>
          </a:p>
          <a:p>
            <a:r>
              <a:rPr lang="en-US" sz="1200" i="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  ("Your story is very compelling, Ms. Jones, would you be willing to share it at x community event?")</a:t>
            </a:r>
            <a:endParaRPr lang="en-US" dirty="0"/>
          </a:p>
        </p:txBody>
      </p:sp>
      <p:sp>
        <p:nvSpPr>
          <p:cNvPr id="4" name="Slide Number Placeholder 3"/>
          <p:cNvSpPr>
            <a:spLocks noGrp="1"/>
          </p:cNvSpPr>
          <p:nvPr>
            <p:ph type="sldNum" sz="quarter" idx="10"/>
          </p:nvPr>
        </p:nvSpPr>
        <p:spPr/>
        <p:txBody>
          <a:bodyPr/>
          <a:lstStyle/>
          <a:p>
            <a:fld id="{16A1C6F1-B1F6-41AE-B71D-A93F75EB77AF}" type="slidenum">
              <a:rPr lang="en-US" smtClean="0"/>
              <a:t>3</a:t>
            </a:fld>
            <a:endParaRPr lang="en-US"/>
          </a:p>
        </p:txBody>
      </p:sp>
    </p:spTree>
    <p:extLst>
      <p:ext uri="{BB962C8B-B14F-4D97-AF65-F5344CB8AC3E}">
        <p14:creationId xmlns:p14="http://schemas.microsoft.com/office/powerpoint/2010/main" val="1730856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Introduce next slide by saying that not only are there these big picture disparities when compared to other countries, but there are health disparities within</a:t>
            </a:r>
            <a:r>
              <a:rPr lang="en-US" baseline="0" dirty="0" smtClean="0"/>
              <a:t> the US itself. </a:t>
            </a:r>
            <a:endParaRPr lang="en-US" dirty="0" smtClean="0"/>
          </a:p>
          <a:p>
            <a:endParaRPr lang="en-US" dirty="0"/>
          </a:p>
        </p:txBody>
      </p:sp>
      <p:sp>
        <p:nvSpPr>
          <p:cNvPr id="4" name="Slide Number Placeholder 3"/>
          <p:cNvSpPr>
            <a:spLocks noGrp="1"/>
          </p:cNvSpPr>
          <p:nvPr>
            <p:ph type="sldNum" sz="quarter" idx="10"/>
          </p:nvPr>
        </p:nvSpPr>
        <p:spPr/>
        <p:txBody>
          <a:bodyPr/>
          <a:lstStyle/>
          <a:p>
            <a:fld id="{16A1C6F1-B1F6-41AE-B71D-A93F75EB77AF}" type="slidenum">
              <a:rPr lang="en-US" smtClean="0"/>
              <a:t>6</a:t>
            </a:fld>
            <a:endParaRPr lang="en-US"/>
          </a:p>
        </p:txBody>
      </p:sp>
    </p:spTree>
    <p:extLst>
      <p:ext uri="{BB962C8B-B14F-4D97-AF65-F5344CB8AC3E}">
        <p14:creationId xmlns:p14="http://schemas.microsoft.com/office/powerpoint/2010/main" val="3546595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The insurance administrative costs on the left would almost completely disappear with a single-payer</a:t>
            </a:r>
            <a:r>
              <a:rPr lang="en-US" baseline="0" dirty="0" smtClean="0"/>
              <a:t> system. There might be some public service advertising to inform the public about their benefits and how to access them, and there is some debate about whether a large-scale national system would still need insurance reserves. In any case, the larger the risk pool the more predictable costs become, so reserve requirements would be proportionally far smaller.</a:t>
            </a:r>
          </a:p>
          <a:p>
            <a:pPr marL="171450" indent="-171450">
              <a:buFont typeface="Arial"/>
              <a:buChar char="•"/>
            </a:pPr>
            <a:r>
              <a:rPr lang="en-US" baseline="0" dirty="0" smtClean="0"/>
              <a:t>Managed care costs are possible under a single-payer system, but without competing health plans trying to come up with justifications for their presence in health care, the incentive would be to minimize administrative costs so as to bring prices down. Centralized managed care has been shown repeatedly to cost more than it saves. Much of the administrative savings for a single-payer system would come from markedly limiting centralized managed care to outlier providers and those few drugs and services shown to be prone to over-use and misuse.</a:t>
            </a:r>
          </a:p>
          <a:p>
            <a:pPr marL="171450" indent="-171450">
              <a:buFont typeface="Arial"/>
              <a:buChar char="•"/>
            </a:pPr>
            <a:r>
              <a:rPr lang="en-US" baseline="0" dirty="0" smtClean="0"/>
              <a:t>With a universal system, especially one that pays physicians and hospitals in incentive-neutral ways, there would be far less opportunity for fraud and abuse, and they would also be far easier to detect.</a:t>
            </a:r>
            <a:endParaRPr lang="en-US" dirty="0"/>
          </a:p>
        </p:txBody>
      </p:sp>
      <p:sp>
        <p:nvSpPr>
          <p:cNvPr id="4" name="Slide Number Placeholder 3"/>
          <p:cNvSpPr>
            <a:spLocks noGrp="1"/>
          </p:cNvSpPr>
          <p:nvPr>
            <p:ph type="sldNum" sz="quarter" idx="10"/>
          </p:nvPr>
        </p:nvSpPr>
        <p:spPr/>
        <p:txBody>
          <a:bodyPr/>
          <a:lstStyle/>
          <a:p>
            <a:pPr>
              <a:defRPr/>
            </a:pPr>
            <a:fld id="{1575787B-9CCB-0C43-9CA6-886CE38A0611}" type="slidenum">
              <a:rPr lang="en-US" smtClean="0"/>
              <a:pPr>
                <a:defRPr/>
              </a:pPr>
              <a:t>10</a:t>
            </a:fld>
            <a:endParaRPr lang="en-US"/>
          </a:p>
        </p:txBody>
      </p:sp>
    </p:spTree>
    <p:extLst>
      <p:ext uri="{BB962C8B-B14F-4D97-AF65-F5344CB8AC3E}">
        <p14:creationId xmlns:p14="http://schemas.microsoft.com/office/powerpoint/2010/main" val="1330341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Center around two central themes</a:t>
            </a:r>
            <a:endParaRPr lang="en-US" dirty="0"/>
          </a:p>
        </p:txBody>
      </p:sp>
      <p:sp>
        <p:nvSpPr>
          <p:cNvPr id="4" name="Slide Number Placeholder 3"/>
          <p:cNvSpPr>
            <a:spLocks noGrp="1"/>
          </p:cNvSpPr>
          <p:nvPr>
            <p:ph type="sldNum" sz="quarter" idx="10"/>
          </p:nvPr>
        </p:nvSpPr>
        <p:spPr/>
        <p:txBody>
          <a:bodyPr/>
          <a:lstStyle/>
          <a:p>
            <a:fld id="{16A1C6F1-B1F6-41AE-B71D-A93F75EB77AF}" type="slidenum">
              <a:rPr lang="en-US" smtClean="0"/>
              <a:t>12</a:t>
            </a:fld>
            <a:endParaRPr lang="en-US"/>
          </a:p>
        </p:txBody>
      </p:sp>
    </p:spTree>
    <p:extLst>
      <p:ext uri="{BB962C8B-B14F-4D97-AF65-F5344CB8AC3E}">
        <p14:creationId xmlns:p14="http://schemas.microsoft.com/office/powerpoint/2010/main" val="4013295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A1C6F1-B1F6-41AE-B71D-A93F75EB77AF}" type="slidenum">
              <a:rPr lang="en-US" smtClean="0"/>
              <a:t>13</a:t>
            </a:fld>
            <a:endParaRPr lang="en-US"/>
          </a:p>
        </p:txBody>
      </p:sp>
    </p:spTree>
    <p:extLst>
      <p:ext uri="{BB962C8B-B14F-4D97-AF65-F5344CB8AC3E}">
        <p14:creationId xmlns:p14="http://schemas.microsoft.com/office/powerpoint/2010/main" val="2437222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A1C6F1-B1F6-41AE-B71D-A93F75EB77AF}" type="slidenum">
              <a:rPr lang="en-US" smtClean="0"/>
              <a:t>16</a:t>
            </a:fld>
            <a:endParaRPr lang="en-US"/>
          </a:p>
        </p:txBody>
      </p:sp>
    </p:spTree>
    <p:extLst>
      <p:ext uri="{BB962C8B-B14F-4D97-AF65-F5344CB8AC3E}">
        <p14:creationId xmlns:p14="http://schemas.microsoft.com/office/powerpoint/2010/main" val="1940624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103632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09600" y="4800600"/>
            <a:ext cx="9144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1"/>
            <a:ext cx="103632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228601"/>
            <a:ext cx="103632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61BEF0D-F0BB-DE4B-95CE-6DB70DBA9567}" type="datetimeFigureOut">
              <a:rPr lang="en-US" smtClean="0"/>
              <a:pPr/>
              <a:t>11/5/2015</a:t>
            </a:fld>
            <a:endParaRPr lang="en-US" dirty="0"/>
          </a:p>
        </p:txBody>
      </p:sp>
      <p:sp>
        <p:nvSpPr>
          <p:cNvPr id="8" name="Slide Number Placeholder 7"/>
          <p:cNvSpPr>
            <a:spLocks noGrp="1"/>
          </p:cNvSpPr>
          <p:nvPr>
            <p:ph type="sldNum" sz="quarter" idx="11"/>
          </p:nvPr>
        </p:nvSpPr>
        <p:spPr/>
        <p:txBody>
          <a:bodyPr/>
          <a:lstStyle/>
          <a:p>
            <a:fld id="{D57F1E4F-1CFF-5643-939E-217C01CDF565}"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7424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78688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70176" y="1572768"/>
            <a:ext cx="438912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70176"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790944" y="1572768"/>
            <a:ext cx="438912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6790944"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600200"/>
            <a:ext cx="6815667"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600200"/>
            <a:ext cx="4011084"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12001169"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609600" y="5715000"/>
            <a:ext cx="108712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57F1E4F-1CFF-5643-939E-217C01CDF565}" type="slidenum">
              <a:rPr lang="en-US" smtClean="0"/>
              <a:pPr/>
              <a:t>‹#›</a:t>
            </a:fld>
            <a:endParaRPr lang="en-US" dirty="0"/>
          </a:p>
        </p:txBody>
      </p:sp>
      <p:sp>
        <p:nvSpPr>
          <p:cNvPr id="8" name="Title 7"/>
          <p:cNvSpPr>
            <a:spLocks noGrp="1"/>
          </p:cNvSpPr>
          <p:nvPr>
            <p:ph type="title"/>
          </p:nvPr>
        </p:nvSpPr>
        <p:spPr>
          <a:xfrm>
            <a:off x="609600" y="4953000"/>
            <a:ext cx="108712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718"/>
            <a:ext cx="77216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752601"/>
            <a:ext cx="1016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172201"/>
            <a:ext cx="4572000" cy="304800"/>
          </a:xfrm>
          <a:prstGeom prst="rect">
            <a:avLst/>
          </a:prstGeom>
        </p:spPr>
        <p:txBody>
          <a:bodyPr vert="horz" lIns="91440" tIns="45720" rIns="91440" bIns="0" rtlCol="0" anchor="b"/>
          <a:lstStyle>
            <a:lvl1pPr algn="l">
              <a:defRPr sz="1000">
                <a:solidFill>
                  <a:schemeClr val="tx1"/>
                </a:solidFill>
              </a:defRPr>
            </a:lvl1pPr>
          </a:lstStyle>
          <a:p>
            <a:fld id="{B61BEF0D-F0BB-DE4B-95CE-6DB70DBA9567}" type="datetimeFigureOut">
              <a:rPr lang="en-US" smtClean="0"/>
              <a:pPr/>
              <a:t>11/5/2015</a:t>
            </a:fld>
            <a:endParaRPr lang="en-US" dirty="0"/>
          </a:p>
        </p:txBody>
      </p:sp>
      <p:sp>
        <p:nvSpPr>
          <p:cNvPr id="5" name="Footer Placeholder 4"/>
          <p:cNvSpPr>
            <a:spLocks noGrp="1"/>
          </p:cNvSpPr>
          <p:nvPr>
            <p:ph type="ftr" sz="quarter" idx="3"/>
          </p:nvPr>
        </p:nvSpPr>
        <p:spPr>
          <a:xfrm>
            <a:off x="609600" y="6492876"/>
            <a:ext cx="4572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11189124" y="5824644"/>
            <a:ext cx="1315721" cy="486833"/>
          </a:xfrm>
          <a:prstGeom prst="rect">
            <a:avLst/>
          </a:prstGeom>
        </p:spPr>
        <p:txBody>
          <a:bodyPr vert="horz" lIns="91440" tIns="45720" rIns="91440" bIns="45720" rtlCol="0" anchor="ctr"/>
          <a:lstStyle>
            <a:lvl1pPr algn="l">
              <a:defRPr sz="2400" b="1">
                <a:solidFill>
                  <a:schemeClr val="tx2"/>
                </a:solidFill>
              </a:defRPr>
            </a:lvl1pPr>
          </a:lstStyle>
          <a:p>
            <a:fld id="{D57F1E4F-1CFF-5643-939E-217C01CDF565}" type="slidenum">
              <a:rPr lang="en-US" smtClean="0"/>
              <a:pPr/>
              <a:t>‹#›</a:t>
            </a:fld>
            <a:endParaRPr lang="en-US" dirty="0"/>
          </a:p>
        </p:txBody>
      </p:sp>
      <p:sp>
        <p:nvSpPr>
          <p:cNvPr id="7" name="Rectangle 6"/>
          <p:cNvSpPr/>
          <p:nvPr/>
        </p:nvSpPr>
        <p:spPr>
          <a:xfrm>
            <a:off x="12001499" y="0"/>
            <a:ext cx="190501"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001499" y="1371600"/>
            <a:ext cx="190501"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pnhp.org/slideshow/2014/TheBusinessCaseforSingle-Payer03-11-14.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pnhp.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pnhp.org/" TargetMode="External"/><Relationship Id="rId2" Type="http://schemas.openxmlformats.org/officeDocument/2006/relationships/hyperlink" Target="http://www.pnhp.org/slideshow/2014/TheBusinessCaseforSingle-Payer03-11-14.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9219050" cy="3988778"/>
          </a:xfrm>
        </p:spPr>
        <p:txBody>
          <a:bodyPr>
            <a:normAutofit/>
          </a:bodyPr>
          <a:lstStyle/>
          <a:p>
            <a:r>
              <a:rPr lang="en-US" sz="4800" dirty="0" smtClean="0"/>
              <a:t>White Coat Conversations:</a:t>
            </a:r>
            <a:br>
              <a:rPr lang="en-US" sz="4800" dirty="0" smtClean="0"/>
            </a:br>
            <a:r>
              <a:rPr lang="en-US" sz="4800" dirty="0" smtClean="0"/>
              <a:t>Talking “Single Payer” on the wards</a:t>
            </a:r>
            <a:endParaRPr lang="en-US" sz="4800" dirty="0"/>
          </a:p>
        </p:txBody>
      </p:sp>
      <p:sp>
        <p:nvSpPr>
          <p:cNvPr id="3" name="Content Placeholder 2"/>
          <p:cNvSpPr>
            <a:spLocks noGrp="1"/>
          </p:cNvSpPr>
          <p:nvPr>
            <p:ph idx="1"/>
          </p:nvPr>
        </p:nvSpPr>
        <p:spPr>
          <a:xfrm>
            <a:off x="609600" y="4863011"/>
            <a:ext cx="10676750" cy="1630623"/>
          </a:xfrm>
        </p:spPr>
        <p:txBody>
          <a:bodyPr>
            <a:normAutofit fontScale="92500" lnSpcReduction="10000"/>
          </a:bodyPr>
          <a:lstStyle/>
          <a:p>
            <a:r>
              <a:rPr lang="en-US" sz="1900" dirty="0" smtClean="0"/>
              <a:t>ANNA ZELIVIANSKAIA, MS4 </a:t>
            </a:r>
          </a:p>
          <a:p>
            <a:r>
              <a:rPr lang="en-US" sz="1900" dirty="0" smtClean="0"/>
              <a:t>UNIVERSITY OF ILLINOIS – CHICAGO COLLEGE OF MEDICINE</a:t>
            </a:r>
          </a:p>
          <a:p>
            <a:r>
              <a:rPr lang="en-US" sz="1900" dirty="0" smtClean="0"/>
              <a:t>REBECCA COMMITO, MS3</a:t>
            </a:r>
            <a:endParaRPr lang="en-US" sz="1900" dirty="0"/>
          </a:p>
          <a:p>
            <a:r>
              <a:rPr lang="en-US" sz="1900" dirty="0" smtClean="0"/>
              <a:t>COOPER MEDICAL SCHOOL OF ROWAN UNIVERSITY, CAMDEN, NJ</a:t>
            </a:r>
            <a:endParaRPr lang="en-US" sz="1900" dirty="0"/>
          </a:p>
          <a:p>
            <a:endParaRPr lang="en-US" dirty="0"/>
          </a:p>
        </p:txBody>
      </p:sp>
    </p:spTree>
    <p:extLst>
      <p:ext uri="{BB962C8B-B14F-4D97-AF65-F5344CB8AC3E}">
        <p14:creationId xmlns:p14="http://schemas.microsoft.com/office/powerpoint/2010/main" val="14330628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118" y="496923"/>
            <a:ext cx="9224682" cy="894682"/>
          </a:xfrm>
        </p:spPr>
        <p:txBody>
          <a:bodyPr>
            <a:normAutofit/>
          </a:bodyPr>
          <a:lstStyle/>
          <a:p>
            <a:r>
              <a:rPr lang="en-US" sz="4400" dirty="0"/>
              <a:t>Single-Payer Savings</a:t>
            </a:r>
          </a:p>
        </p:txBody>
      </p:sp>
      <p:sp>
        <p:nvSpPr>
          <p:cNvPr id="3" name="Content Placeholder 2"/>
          <p:cNvSpPr>
            <a:spLocks noGrp="1"/>
          </p:cNvSpPr>
          <p:nvPr>
            <p:ph idx="1"/>
          </p:nvPr>
        </p:nvSpPr>
        <p:spPr>
          <a:xfrm>
            <a:off x="1442434" y="1615031"/>
            <a:ext cx="9440214" cy="4562853"/>
          </a:xfrm>
        </p:spPr>
        <p:txBody>
          <a:bodyPr>
            <a:normAutofit lnSpcReduction="10000"/>
          </a:bodyPr>
          <a:lstStyle/>
          <a:p>
            <a:r>
              <a:rPr lang="en-US" sz="3200" dirty="0">
                <a:solidFill>
                  <a:srgbClr val="D1282E"/>
                </a:solidFill>
              </a:rPr>
              <a:t>Administration (~16%</a:t>
            </a:r>
            <a:r>
              <a:rPr lang="en-US" sz="3200" dirty="0" smtClean="0">
                <a:solidFill>
                  <a:srgbClr val="D1282E"/>
                </a:solidFill>
              </a:rPr>
              <a:t>)</a:t>
            </a:r>
            <a:endParaRPr lang="en-US" sz="3200" dirty="0">
              <a:solidFill>
                <a:srgbClr val="D1282E"/>
              </a:solidFill>
            </a:endParaRPr>
          </a:p>
          <a:p>
            <a:r>
              <a:rPr lang="en-US" dirty="0" smtClean="0"/>
              <a:t>focused </a:t>
            </a:r>
            <a:r>
              <a:rPr lang="en-US" dirty="0"/>
              <a:t>on assuring care and </a:t>
            </a:r>
            <a:r>
              <a:rPr lang="en-US" dirty="0" smtClean="0"/>
              <a:t>payment, not avoiding “risk”</a:t>
            </a:r>
          </a:p>
          <a:p>
            <a:endParaRPr lang="en-US" dirty="0">
              <a:solidFill>
                <a:srgbClr val="D2533C"/>
              </a:solidFill>
            </a:endParaRPr>
          </a:p>
          <a:p>
            <a:endParaRPr lang="en-US" sz="3200" dirty="0">
              <a:solidFill>
                <a:schemeClr val="tx2"/>
              </a:solidFill>
            </a:endParaRPr>
          </a:p>
          <a:p>
            <a:endParaRPr lang="en-US" sz="3200" dirty="0">
              <a:solidFill>
                <a:schemeClr val="tx2"/>
              </a:solidFill>
            </a:endParaRPr>
          </a:p>
          <a:p>
            <a:pPr marL="0" indent="0">
              <a:buNone/>
            </a:pPr>
            <a:endParaRPr lang="en-US" sz="3200" dirty="0" smtClean="0">
              <a:solidFill>
                <a:schemeClr val="tx2"/>
              </a:solidFill>
            </a:endParaRPr>
          </a:p>
          <a:p>
            <a:pPr marL="0" indent="0">
              <a:buNone/>
            </a:pPr>
            <a:endParaRPr lang="en-US" sz="3200" dirty="0">
              <a:solidFill>
                <a:schemeClr val="tx2"/>
              </a:solidFill>
            </a:endParaRPr>
          </a:p>
          <a:p>
            <a:r>
              <a:rPr lang="en-US" sz="2800" dirty="0">
                <a:solidFill>
                  <a:srgbClr val="D1282E"/>
                </a:solidFill>
              </a:rPr>
              <a:t>For entire health care system:  ~ 30-40% savings</a:t>
            </a:r>
          </a:p>
        </p:txBody>
      </p:sp>
      <p:graphicFrame>
        <p:nvGraphicFramePr>
          <p:cNvPr id="4" name="Table 3"/>
          <p:cNvGraphicFramePr>
            <a:graphicFrameLocks noGrp="1"/>
          </p:cNvGraphicFramePr>
          <p:nvPr>
            <p:extLst>
              <p:ext uri="{D42A27DB-BD31-4B8C-83A1-F6EECF244321}">
                <p14:modId xmlns:p14="http://schemas.microsoft.com/office/powerpoint/2010/main" val="1299901318"/>
              </p:ext>
            </p:extLst>
          </p:nvPr>
        </p:nvGraphicFramePr>
        <p:xfrm>
          <a:off x="1216414" y="2685286"/>
          <a:ext cx="9899648" cy="2771322"/>
        </p:xfrm>
        <a:graphic>
          <a:graphicData uri="http://schemas.openxmlformats.org/drawingml/2006/table">
            <a:tbl>
              <a:tblPr firstRow="1" bandRow="1">
                <a:tableStyleId>{5C22544A-7EE6-4342-B048-85BDC9FD1C3A}</a:tableStyleId>
              </a:tblPr>
              <a:tblGrid>
                <a:gridCol w="4949824"/>
                <a:gridCol w="4949824"/>
              </a:tblGrid>
              <a:tr h="440892">
                <a:tc>
                  <a:txBody>
                    <a:bodyPr/>
                    <a:lstStyle/>
                    <a:p>
                      <a:r>
                        <a:rPr lang="en-US" dirty="0" smtClean="0"/>
                        <a:t>Insurance Administration</a:t>
                      </a:r>
                      <a:endParaRPr lang="en-US" dirty="0"/>
                    </a:p>
                  </a:txBody>
                  <a:tcPr/>
                </a:tc>
                <a:tc>
                  <a:txBody>
                    <a:bodyPr/>
                    <a:lstStyle/>
                    <a:p>
                      <a:r>
                        <a:rPr lang="en-US" dirty="0" smtClean="0"/>
                        <a:t>Managed Care Administration</a:t>
                      </a:r>
                      <a:endParaRPr lang="en-US" dirty="0"/>
                    </a:p>
                  </a:txBody>
                  <a:tcPr/>
                </a:tc>
              </a:tr>
              <a:tr h="2330430">
                <a:tc>
                  <a:txBody>
                    <a:bodyPr/>
                    <a:lstStyle/>
                    <a:p>
                      <a:r>
                        <a:rPr lang="en-US" dirty="0" smtClean="0"/>
                        <a:t>No:</a:t>
                      </a:r>
                    </a:p>
                    <a:p>
                      <a:pPr marL="285750" indent="-285750">
                        <a:buFont typeface="Arial"/>
                        <a:buChar char="•"/>
                      </a:pPr>
                      <a:r>
                        <a:rPr lang="en-US" dirty="0" smtClean="0"/>
                        <a:t>Exorbitant exec salaries,</a:t>
                      </a:r>
                      <a:r>
                        <a:rPr lang="en-US" baseline="0" dirty="0" smtClean="0"/>
                        <a:t> m</a:t>
                      </a:r>
                      <a:r>
                        <a:rPr lang="en-US" dirty="0" smtClean="0"/>
                        <a:t>arketing,</a:t>
                      </a:r>
                      <a:r>
                        <a:rPr lang="en-US" baseline="0" dirty="0" smtClean="0"/>
                        <a:t> l</a:t>
                      </a:r>
                      <a:r>
                        <a:rPr lang="en-US" dirty="0" smtClean="0"/>
                        <a:t>obbying,</a:t>
                      </a:r>
                      <a:r>
                        <a:rPr lang="en-US" baseline="0" dirty="0" smtClean="0"/>
                        <a:t> </a:t>
                      </a:r>
                      <a:r>
                        <a:rPr lang="en-US" dirty="0" smtClean="0"/>
                        <a:t>profit</a:t>
                      </a:r>
                    </a:p>
                    <a:p>
                      <a:pPr marL="285750" indent="-285750">
                        <a:buFont typeface="Arial"/>
                        <a:buChar char="•"/>
                      </a:pPr>
                      <a:r>
                        <a:rPr lang="en-US" dirty="0" smtClean="0"/>
                        <a:t>Underwriting, insurance reserves, broker</a:t>
                      </a:r>
                      <a:r>
                        <a:rPr lang="en-US" baseline="0" dirty="0" smtClean="0"/>
                        <a:t> fees, exchange fees</a:t>
                      </a:r>
                    </a:p>
                    <a:p>
                      <a:pPr marL="285750" indent="-285750">
                        <a:buFont typeface="Arial"/>
                        <a:buChar char="•"/>
                      </a:pPr>
                      <a:r>
                        <a:rPr lang="en-US" baseline="0" dirty="0" smtClean="0"/>
                        <a:t>Eligibility determination, narrow networks</a:t>
                      </a:r>
                      <a:endParaRPr lang="en-US" dirty="0"/>
                    </a:p>
                  </a:txBody>
                  <a:tcPr/>
                </a:tc>
                <a:tc>
                  <a:txBody>
                    <a:bodyPr/>
                    <a:lstStyle/>
                    <a:p>
                      <a:pPr marL="285750" indent="-285750">
                        <a:buFont typeface="Arial"/>
                        <a:buChar char="•"/>
                      </a:pPr>
                      <a:r>
                        <a:rPr lang="en-US" dirty="0" smtClean="0"/>
                        <a:t>Care</a:t>
                      </a:r>
                      <a:r>
                        <a:rPr lang="en-US" baseline="0" dirty="0" smtClean="0"/>
                        <a:t> managed by doctors &amp; hospitals, not health plans</a:t>
                      </a:r>
                    </a:p>
                    <a:p>
                      <a:pPr marL="285750" indent="-285750">
                        <a:buFont typeface="Arial"/>
                        <a:buChar char="•"/>
                      </a:pPr>
                      <a:r>
                        <a:rPr lang="en-US" baseline="0" dirty="0" smtClean="0"/>
                        <a:t>No complex financial incentives and risk adjustment </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baseline="0" dirty="0" smtClean="0"/>
                        <a:t>Simplified data for QI</a:t>
                      </a:r>
                    </a:p>
                    <a:p>
                      <a:pPr marL="285750" indent="-285750">
                        <a:buFont typeface="Arial"/>
                        <a:buChar char="•"/>
                      </a:pPr>
                      <a:r>
                        <a:rPr lang="en-US" baseline="0" dirty="0" smtClean="0"/>
                        <a:t>No distortion of data due to “pay-for-documentation”</a:t>
                      </a:r>
                    </a:p>
                    <a:p>
                      <a:pPr marL="285750" indent="-285750">
                        <a:buFont typeface="Arial"/>
                        <a:buChar char="•"/>
                      </a:pPr>
                      <a:r>
                        <a:rPr lang="en-US" baseline="0" dirty="0" smtClean="0"/>
                        <a:t>Much less fraud and abuse</a:t>
                      </a:r>
                      <a:endParaRPr lang="en-US" dirty="0" smtClean="0"/>
                    </a:p>
                  </a:txBody>
                  <a:tcPr/>
                </a:tc>
              </a:tr>
            </a:tbl>
          </a:graphicData>
        </a:graphic>
      </p:graphicFrame>
      <p:sp>
        <p:nvSpPr>
          <p:cNvPr id="6" name="TextBox 5"/>
          <p:cNvSpPr txBox="1"/>
          <p:nvPr/>
        </p:nvSpPr>
        <p:spPr>
          <a:xfrm>
            <a:off x="2665927" y="5999065"/>
            <a:ext cx="8899302" cy="400110"/>
          </a:xfrm>
          <a:prstGeom prst="rect">
            <a:avLst/>
          </a:prstGeom>
          <a:noFill/>
        </p:spPr>
        <p:txBody>
          <a:bodyPr wrap="square" rtlCol="0">
            <a:spAutoFit/>
          </a:bodyPr>
          <a:lstStyle/>
          <a:p>
            <a:pPr algn="r"/>
            <a:r>
              <a:rPr lang="en-US" sz="1000" i="1" dirty="0" smtClean="0"/>
              <a:t>*Slide taken from presentation “</a:t>
            </a:r>
            <a:r>
              <a:rPr lang="en-US" sz="1000" i="1" dirty="0">
                <a:hlinkClick r:id="rId3"/>
              </a:rPr>
              <a:t>The Business Case for Single Payer</a:t>
            </a:r>
            <a:r>
              <a:rPr lang="en-US" sz="1000" i="1" dirty="0"/>
              <a:t> by Steve Kemble, M.D., March 11, </a:t>
            </a:r>
            <a:r>
              <a:rPr lang="en-US" sz="1000" i="1" dirty="0" smtClean="0"/>
              <a:t>2014</a:t>
            </a:r>
          </a:p>
          <a:p>
            <a:pPr algn="r"/>
            <a:r>
              <a:rPr lang="en-US" sz="1000" i="1" dirty="0" smtClean="0"/>
              <a:t>Available at </a:t>
            </a:r>
            <a:r>
              <a:rPr lang="en-US" sz="1000" i="1" dirty="0" smtClean="0">
                <a:hlinkClick r:id="rId4"/>
              </a:rPr>
              <a:t>www.pnhp.org</a:t>
            </a:r>
            <a:r>
              <a:rPr lang="en-US" sz="1000" i="1" dirty="0" smtClean="0"/>
              <a:t> </a:t>
            </a:r>
            <a:endParaRPr lang="en-US" sz="1000" i="1" dirty="0"/>
          </a:p>
        </p:txBody>
      </p:sp>
    </p:spTree>
    <p:extLst>
      <p:ext uri="{BB962C8B-B14F-4D97-AF65-F5344CB8AC3E}">
        <p14:creationId xmlns:p14="http://schemas.microsoft.com/office/powerpoint/2010/main" val="1341924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9305646" cy="1087400"/>
          </a:xfrm>
        </p:spPr>
        <p:txBody>
          <a:bodyPr>
            <a:noAutofit/>
          </a:bodyPr>
          <a:lstStyle/>
          <a:p>
            <a:r>
              <a:rPr lang="en-US" sz="4400" dirty="0" smtClean="0"/>
              <a:t>It’s Good for Business!</a:t>
            </a:r>
            <a:endParaRPr lang="en-US" sz="4400" dirty="0"/>
          </a:p>
        </p:txBody>
      </p:sp>
      <p:sp>
        <p:nvSpPr>
          <p:cNvPr id="3" name="Content Placeholder 2"/>
          <p:cNvSpPr>
            <a:spLocks noGrp="1"/>
          </p:cNvSpPr>
          <p:nvPr>
            <p:ph idx="1"/>
          </p:nvPr>
        </p:nvSpPr>
        <p:spPr>
          <a:xfrm>
            <a:off x="609600" y="1370878"/>
            <a:ext cx="10160000" cy="4755287"/>
          </a:xfrm>
        </p:spPr>
        <p:txBody>
          <a:bodyPr>
            <a:normAutofit lnSpcReduction="10000"/>
          </a:bodyPr>
          <a:lstStyle/>
          <a:p>
            <a:pPr marL="285750" lvl="1"/>
            <a:r>
              <a:rPr lang="en-US" sz="2800" dirty="0" smtClean="0"/>
              <a:t>Reduces direct costs: </a:t>
            </a:r>
          </a:p>
          <a:p>
            <a:pPr marL="800100" lvl="2" indent="-342900"/>
            <a:r>
              <a:rPr lang="en-US" sz="2800" dirty="0" smtClean="0"/>
              <a:t>no health insurance administrative costs or retiree benefits for businesses </a:t>
            </a:r>
          </a:p>
          <a:p>
            <a:pPr marL="800100" lvl="2" indent="-342900"/>
            <a:r>
              <a:rPr lang="en-US" sz="2800" dirty="0" smtClean="0">
                <a:solidFill>
                  <a:srgbClr val="292934"/>
                </a:solidFill>
              </a:rPr>
              <a:t>bulk purchasing </a:t>
            </a:r>
          </a:p>
          <a:p>
            <a:pPr marL="800100" lvl="2" indent="-342900"/>
            <a:r>
              <a:rPr lang="en-US" sz="2800" dirty="0" smtClean="0">
                <a:solidFill>
                  <a:srgbClr val="292934"/>
                </a:solidFill>
              </a:rPr>
              <a:t>negotiated prices</a:t>
            </a:r>
          </a:p>
          <a:p>
            <a:pPr marL="342900" lvl="1" indent="-342900"/>
            <a:r>
              <a:rPr lang="en-US" sz="2800" dirty="0" smtClean="0">
                <a:solidFill>
                  <a:srgbClr val="292934"/>
                </a:solidFill>
              </a:rPr>
              <a:t>Reduces risk: </a:t>
            </a:r>
          </a:p>
          <a:p>
            <a:pPr marL="800100" lvl="2" indent="-342900"/>
            <a:r>
              <a:rPr lang="en-US" sz="2800" dirty="0" smtClean="0">
                <a:solidFill>
                  <a:srgbClr val="292934"/>
                </a:solidFill>
              </a:rPr>
              <a:t>Access to healthcare for all mitigates the outliers who require more costly care</a:t>
            </a:r>
          </a:p>
          <a:p>
            <a:pPr marL="800100" lvl="2" indent="-342900"/>
            <a:r>
              <a:rPr lang="en-US" sz="2800" dirty="0" smtClean="0">
                <a:solidFill>
                  <a:srgbClr val="292934"/>
                </a:solidFill>
              </a:rPr>
              <a:t>Better access to outpatient care </a:t>
            </a:r>
          </a:p>
          <a:p>
            <a:pPr marL="800100" lvl="2" indent="-342900"/>
            <a:r>
              <a:rPr lang="en-US" sz="2800" dirty="0" smtClean="0">
                <a:solidFill>
                  <a:srgbClr val="292934"/>
                </a:solidFill>
              </a:rPr>
              <a:t>More incentives for preventative medicine </a:t>
            </a:r>
          </a:p>
          <a:p>
            <a:pPr marL="0" lvl="1" indent="0">
              <a:buNone/>
            </a:pPr>
            <a:endParaRPr lang="en-US" dirty="0" smtClean="0"/>
          </a:p>
          <a:p>
            <a:pPr marL="0" lvl="1" indent="0">
              <a:buNone/>
            </a:pPr>
            <a:endParaRPr lang="en-US" sz="2800" dirty="0" smtClean="0">
              <a:solidFill>
                <a:srgbClr val="292934"/>
              </a:solidFill>
            </a:endParaRPr>
          </a:p>
        </p:txBody>
      </p:sp>
      <p:sp>
        <p:nvSpPr>
          <p:cNvPr id="4" name="TextBox 3"/>
          <p:cNvSpPr txBox="1"/>
          <p:nvPr/>
        </p:nvSpPr>
        <p:spPr>
          <a:xfrm>
            <a:off x="403411" y="5968473"/>
            <a:ext cx="11243755" cy="400110"/>
          </a:xfrm>
          <a:prstGeom prst="rect">
            <a:avLst/>
          </a:prstGeom>
          <a:noFill/>
        </p:spPr>
        <p:txBody>
          <a:bodyPr wrap="square" rtlCol="0">
            <a:spAutoFit/>
          </a:bodyPr>
          <a:lstStyle/>
          <a:p>
            <a:pPr algn="r"/>
            <a:r>
              <a:rPr lang="en-US" sz="1000" i="1" dirty="0" smtClean="0"/>
              <a:t>*Slide adapted from presentation “</a:t>
            </a:r>
            <a:r>
              <a:rPr lang="en-US" sz="1000" i="1" dirty="0">
                <a:hlinkClick r:id="rId2"/>
              </a:rPr>
              <a:t>The Business Case for Single Payer</a:t>
            </a:r>
            <a:r>
              <a:rPr lang="en-US" sz="1000" i="1" dirty="0"/>
              <a:t> by Steve Kemble, M.D., March 11, </a:t>
            </a:r>
            <a:r>
              <a:rPr lang="en-US" sz="1000" i="1" dirty="0" smtClean="0"/>
              <a:t>2014</a:t>
            </a:r>
          </a:p>
          <a:p>
            <a:pPr algn="r"/>
            <a:r>
              <a:rPr lang="en-US" sz="1000" i="1" dirty="0" smtClean="0"/>
              <a:t>Available at </a:t>
            </a:r>
            <a:r>
              <a:rPr lang="en-US" sz="1000" i="1" dirty="0" smtClean="0">
                <a:hlinkClick r:id="rId3"/>
              </a:rPr>
              <a:t>www.pnhp.org</a:t>
            </a:r>
            <a:r>
              <a:rPr lang="en-US" sz="1000" i="1" dirty="0" smtClean="0"/>
              <a:t> </a:t>
            </a:r>
            <a:endParaRPr lang="en-US" sz="1000" i="1" dirty="0"/>
          </a:p>
        </p:txBody>
      </p:sp>
    </p:spTree>
    <p:extLst>
      <p:ext uri="{BB962C8B-B14F-4D97-AF65-F5344CB8AC3E}">
        <p14:creationId xmlns:p14="http://schemas.microsoft.com/office/powerpoint/2010/main" val="4231919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dirty="0" smtClean="0"/>
              <a:t>Common Arguments Against Single Payer</a:t>
            </a:r>
            <a:endParaRPr lang="en-US" sz="4400" dirty="0"/>
          </a:p>
        </p:txBody>
      </p:sp>
      <p:sp>
        <p:nvSpPr>
          <p:cNvPr id="5" name="Text Placeholder 4"/>
          <p:cNvSpPr>
            <a:spLocks noGrp="1"/>
          </p:cNvSpPr>
          <p:nvPr>
            <p:ph type="body" idx="1"/>
          </p:nvPr>
        </p:nvSpPr>
        <p:spPr/>
        <p:txBody>
          <a:bodyPr/>
          <a:lstStyle/>
          <a:p>
            <a:pPr algn="ctr"/>
            <a:r>
              <a:rPr lang="en-US" sz="2800" dirty="0" smtClean="0"/>
              <a:t>Cost</a:t>
            </a:r>
            <a:r>
              <a:rPr lang="en-US" dirty="0" smtClean="0"/>
              <a:t>	</a:t>
            </a:r>
            <a:endParaRPr lang="en-US" dirty="0"/>
          </a:p>
        </p:txBody>
      </p:sp>
      <p:sp>
        <p:nvSpPr>
          <p:cNvPr id="6" name="Content Placeholder 5"/>
          <p:cNvSpPr>
            <a:spLocks noGrp="1"/>
          </p:cNvSpPr>
          <p:nvPr>
            <p:ph sz="half" idx="2"/>
          </p:nvPr>
        </p:nvSpPr>
        <p:spPr/>
        <p:txBody>
          <a:bodyPr>
            <a:normAutofit/>
          </a:bodyPr>
          <a:lstStyle/>
          <a:p>
            <a:r>
              <a:rPr lang="en-US" sz="2800" b="0" dirty="0" smtClean="0"/>
              <a:t>It will not save money.</a:t>
            </a:r>
          </a:p>
          <a:p>
            <a:r>
              <a:rPr lang="en-US" sz="2800" b="0" dirty="0" smtClean="0"/>
              <a:t>It will decrease physician salary.</a:t>
            </a:r>
          </a:p>
          <a:p>
            <a:r>
              <a:rPr lang="en-US" sz="2800" b="0" dirty="0" smtClean="0"/>
              <a:t>Why should I pay for someone else’s care?</a:t>
            </a:r>
          </a:p>
          <a:p>
            <a:r>
              <a:rPr lang="en-US" sz="2800" b="0" dirty="0" smtClean="0"/>
              <a:t>It stifles the free market and is against capitalism.</a:t>
            </a:r>
          </a:p>
          <a:p>
            <a:endParaRPr lang="en-US" dirty="0"/>
          </a:p>
        </p:txBody>
      </p:sp>
      <p:sp>
        <p:nvSpPr>
          <p:cNvPr id="7" name="Text Placeholder 6"/>
          <p:cNvSpPr>
            <a:spLocks noGrp="1"/>
          </p:cNvSpPr>
          <p:nvPr>
            <p:ph type="body" sz="quarter" idx="3"/>
          </p:nvPr>
        </p:nvSpPr>
        <p:spPr/>
        <p:txBody>
          <a:bodyPr/>
          <a:lstStyle/>
          <a:p>
            <a:pPr algn="ctr"/>
            <a:r>
              <a:rPr lang="en-US" sz="2800" dirty="0" smtClean="0"/>
              <a:t>Care</a:t>
            </a:r>
            <a:endParaRPr lang="en-US" sz="2800" dirty="0"/>
          </a:p>
        </p:txBody>
      </p:sp>
      <p:sp>
        <p:nvSpPr>
          <p:cNvPr id="8" name="Content Placeholder 7"/>
          <p:cNvSpPr>
            <a:spLocks noGrp="1"/>
          </p:cNvSpPr>
          <p:nvPr>
            <p:ph sz="quarter" idx="4"/>
          </p:nvPr>
        </p:nvSpPr>
        <p:spPr/>
        <p:txBody>
          <a:bodyPr>
            <a:normAutofit lnSpcReduction="10000"/>
          </a:bodyPr>
          <a:lstStyle/>
          <a:p>
            <a:r>
              <a:rPr lang="en-US" sz="2800" b="0" dirty="0" smtClean="0"/>
              <a:t>Quality of care will suffer.</a:t>
            </a:r>
          </a:p>
          <a:p>
            <a:r>
              <a:rPr lang="en-US" sz="2800" b="0" dirty="0" smtClean="0"/>
              <a:t>It will ration care.</a:t>
            </a:r>
          </a:p>
          <a:p>
            <a:r>
              <a:rPr lang="en-US" sz="2800" b="0" dirty="0" smtClean="0"/>
              <a:t>It will take medical decisions away from physicians and patients.</a:t>
            </a:r>
          </a:p>
          <a:p>
            <a:r>
              <a:rPr lang="en-US" sz="2800" b="0" dirty="0" smtClean="0"/>
              <a:t>It will hamper medical research and technological innovation.</a:t>
            </a:r>
          </a:p>
          <a:p>
            <a:endParaRPr lang="en-US" dirty="0" smtClean="0"/>
          </a:p>
          <a:p>
            <a:endParaRPr lang="en-US" dirty="0"/>
          </a:p>
        </p:txBody>
      </p:sp>
    </p:spTree>
    <p:extLst>
      <p:ext uri="{BB962C8B-B14F-4D97-AF65-F5344CB8AC3E}">
        <p14:creationId xmlns:p14="http://schemas.microsoft.com/office/powerpoint/2010/main" val="1926218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658" y="432910"/>
            <a:ext cx="10619528" cy="707084"/>
          </a:xfrm>
        </p:spPr>
        <p:txBody>
          <a:bodyPr>
            <a:noAutofit/>
          </a:bodyPr>
          <a:lstStyle/>
          <a:p>
            <a:r>
              <a:rPr lang="en-US" sz="4400" dirty="0" smtClean="0"/>
              <a:t>Counter Arguments for Cost</a:t>
            </a:r>
            <a:endParaRPr lang="en-US" sz="4400" dirty="0"/>
          </a:p>
        </p:txBody>
      </p:sp>
      <p:sp>
        <p:nvSpPr>
          <p:cNvPr id="3" name="Text Placeholder 2"/>
          <p:cNvSpPr>
            <a:spLocks noGrp="1"/>
          </p:cNvSpPr>
          <p:nvPr>
            <p:ph idx="1"/>
          </p:nvPr>
        </p:nvSpPr>
        <p:spPr>
          <a:xfrm>
            <a:off x="609600" y="1284297"/>
            <a:ext cx="10160000" cy="4841867"/>
          </a:xfrm>
        </p:spPr>
        <p:txBody>
          <a:bodyPr>
            <a:noAutofit/>
          </a:bodyPr>
          <a:lstStyle/>
          <a:p>
            <a:r>
              <a:rPr lang="en-US" sz="1800" dirty="0"/>
              <a:t>It </a:t>
            </a:r>
            <a:r>
              <a:rPr lang="en-US" sz="1800" dirty="0" smtClean="0"/>
              <a:t>will </a:t>
            </a:r>
            <a:r>
              <a:rPr lang="en-US" sz="1800" dirty="0"/>
              <a:t>not save money</a:t>
            </a:r>
            <a:r>
              <a:rPr lang="en-US" sz="1800" dirty="0" smtClean="0"/>
              <a:t>.</a:t>
            </a:r>
          </a:p>
          <a:p>
            <a:pPr lvl="1"/>
            <a:r>
              <a:rPr lang="en-US" sz="1800" dirty="0" smtClean="0"/>
              <a:t>Decreased administrative cost, bulk purchasing, negotiated pricing. IOM estimates $500B lost annually due to diminished productivity of an uninsured population.</a:t>
            </a:r>
            <a:endParaRPr lang="en-US" sz="1800" dirty="0"/>
          </a:p>
          <a:p>
            <a:r>
              <a:rPr lang="en-US" sz="1800" dirty="0"/>
              <a:t>It will decrease physician salary</a:t>
            </a:r>
            <a:r>
              <a:rPr lang="en-US" sz="1800" dirty="0" smtClean="0"/>
              <a:t>.</a:t>
            </a:r>
          </a:p>
          <a:p>
            <a:pPr lvl="1"/>
            <a:r>
              <a:rPr lang="en-US" sz="1800" dirty="0" smtClean="0"/>
              <a:t>When compared to other industrialized nations, average US physician earning is more. However, this is not a fair comparison when less than ½ the physicians are specialists in other nations. In US, pay for primary care lags significantly behind specialty care. Furthermore, physicians under single payer systems do not have as high of cost for malpractice nor as high of education debt burden.   The average physician salary in Canada is $307, 482. </a:t>
            </a:r>
          </a:p>
          <a:p>
            <a:r>
              <a:rPr lang="en-US" sz="1800" dirty="0" smtClean="0"/>
              <a:t>Why </a:t>
            </a:r>
            <a:r>
              <a:rPr lang="en-US" sz="1800" dirty="0"/>
              <a:t>should I pay for someone else’s care</a:t>
            </a:r>
            <a:r>
              <a:rPr lang="en-US" sz="1800" dirty="0" smtClean="0"/>
              <a:t>?</a:t>
            </a:r>
          </a:p>
          <a:p>
            <a:pPr lvl="1"/>
            <a:r>
              <a:rPr lang="en-US" sz="1800" dirty="0" smtClean="0"/>
              <a:t>You already pay for the uninsured. Unfortunately, it is at a much higher cost when the uninsured are seeking urgent care. Urgent care costs are significantly higher than routine primary care visits.</a:t>
            </a:r>
            <a:endParaRPr lang="en-US" sz="1800" dirty="0"/>
          </a:p>
          <a:p>
            <a:r>
              <a:rPr lang="en-US" sz="1800" dirty="0"/>
              <a:t>It stifles the free market and is against capitalism</a:t>
            </a:r>
            <a:r>
              <a:rPr lang="en-US" sz="1800" dirty="0" smtClean="0"/>
              <a:t>.</a:t>
            </a:r>
          </a:p>
          <a:p>
            <a:pPr lvl="1"/>
            <a:r>
              <a:rPr lang="en-US" sz="1800" dirty="0"/>
              <a:t>In more than 90% of measured </a:t>
            </a:r>
            <a:r>
              <a:rPr lang="en-US" sz="1800" dirty="0" smtClean="0"/>
              <a:t>areas in </a:t>
            </a:r>
            <a:r>
              <a:rPr lang="en-US" sz="1800" dirty="0"/>
              <a:t>the </a:t>
            </a:r>
            <a:r>
              <a:rPr lang="en-US" sz="1800" dirty="0" smtClean="0"/>
              <a:t>US, competition </a:t>
            </a:r>
            <a:r>
              <a:rPr lang="en-US" sz="1800" dirty="0"/>
              <a:t>is </a:t>
            </a:r>
            <a:r>
              <a:rPr lang="en-US" sz="1800" dirty="0" smtClean="0"/>
              <a:t>restricted </a:t>
            </a:r>
            <a:r>
              <a:rPr lang="en-US" sz="1800" dirty="0"/>
              <a:t>to less than three </a:t>
            </a:r>
            <a:r>
              <a:rPr lang="en-US" sz="1800" dirty="0" smtClean="0"/>
              <a:t>private </a:t>
            </a:r>
            <a:r>
              <a:rPr lang="en-US" sz="1800" dirty="0"/>
              <a:t>insurers.  </a:t>
            </a:r>
            <a:r>
              <a:rPr lang="en-US" sz="1800" dirty="0" smtClean="0"/>
              <a:t>An unrestricted </a:t>
            </a:r>
            <a:r>
              <a:rPr lang="en-US" sz="1800" dirty="0"/>
              <a:t>free </a:t>
            </a:r>
            <a:r>
              <a:rPr lang="en-US" sz="1800" dirty="0" smtClean="0"/>
              <a:t>market </a:t>
            </a:r>
            <a:r>
              <a:rPr lang="en-US" sz="1800" dirty="0"/>
              <a:t>would price many people out of insurance.</a:t>
            </a:r>
          </a:p>
        </p:txBody>
      </p:sp>
    </p:spTree>
    <p:extLst>
      <p:ext uri="{BB962C8B-B14F-4D97-AF65-F5344CB8AC3E}">
        <p14:creationId xmlns:p14="http://schemas.microsoft.com/office/powerpoint/2010/main" val="3635552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718"/>
            <a:ext cx="11268489" cy="952929"/>
          </a:xfrm>
        </p:spPr>
        <p:txBody>
          <a:bodyPr>
            <a:noAutofit/>
          </a:bodyPr>
          <a:lstStyle/>
          <a:p>
            <a:r>
              <a:rPr lang="en-US" sz="4400" dirty="0" smtClean="0"/>
              <a:t>Counter Arguments for Care</a:t>
            </a:r>
            <a:endParaRPr lang="en-US" sz="4400" dirty="0"/>
          </a:p>
        </p:txBody>
      </p:sp>
      <p:sp>
        <p:nvSpPr>
          <p:cNvPr id="3" name="Content Placeholder 2"/>
          <p:cNvSpPr>
            <a:spLocks noGrp="1"/>
          </p:cNvSpPr>
          <p:nvPr>
            <p:ph idx="1"/>
          </p:nvPr>
        </p:nvSpPr>
        <p:spPr>
          <a:xfrm>
            <a:off x="609600" y="1344707"/>
            <a:ext cx="10160000" cy="4781458"/>
          </a:xfrm>
        </p:spPr>
        <p:txBody>
          <a:bodyPr>
            <a:normAutofit fontScale="85000" lnSpcReduction="20000"/>
          </a:bodyPr>
          <a:lstStyle/>
          <a:p>
            <a:r>
              <a:rPr lang="en-US" sz="2400" dirty="0"/>
              <a:t>Quality of care will suffer</a:t>
            </a:r>
            <a:r>
              <a:rPr lang="en-US" sz="2400" dirty="0" smtClean="0"/>
              <a:t>.</a:t>
            </a:r>
          </a:p>
          <a:p>
            <a:pPr lvl="1"/>
            <a:r>
              <a:rPr lang="en-US" sz="2400" dirty="0" smtClean="0"/>
              <a:t>Quality of care will improve due to standardization of quality improvement initiatives and EBM. The uninsured delay care for chronic conditions leading to poorer outcomes and more preventable deaths.</a:t>
            </a:r>
            <a:endParaRPr lang="en-US" sz="2400" dirty="0"/>
          </a:p>
          <a:p>
            <a:r>
              <a:rPr lang="en-US" sz="2400" dirty="0"/>
              <a:t>It will ration care</a:t>
            </a:r>
            <a:r>
              <a:rPr lang="en-US" sz="2400" dirty="0" smtClean="0"/>
              <a:t>.</a:t>
            </a:r>
          </a:p>
          <a:p>
            <a:pPr lvl="1"/>
            <a:r>
              <a:rPr lang="en-US" sz="2400" dirty="0" smtClean="0"/>
              <a:t>Single payer system would lead to more </a:t>
            </a:r>
            <a:r>
              <a:rPr lang="en-US" sz="2400" dirty="0"/>
              <a:t>equitable and </a:t>
            </a:r>
            <a:r>
              <a:rPr lang="en-US" sz="2400" dirty="0" smtClean="0"/>
              <a:t>efficient distribution of scarce </a:t>
            </a:r>
            <a:r>
              <a:rPr lang="en-US" sz="2400" dirty="0"/>
              <a:t>health </a:t>
            </a:r>
            <a:r>
              <a:rPr lang="en-US" sz="2400" dirty="0" smtClean="0"/>
              <a:t>care resources and services.</a:t>
            </a:r>
            <a:r>
              <a:rPr lang="en-US" sz="2400" dirty="0"/>
              <a:t>  </a:t>
            </a:r>
          </a:p>
          <a:p>
            <a:r>
              <a:rPr lang="en-US" sz="2400" dirty="0"/>
              <a:t>It will take medical decisions away from physicians and patients</a:t>
            </a:r>
            <a:r>
              <a:rPr lang="en-US" sz="2400" dirty="0" smtClean="0"/>
              <a:t>.</a:t>
            </a:r>
          </a:p>
          <a:p>
            <a:pPr lvl="1"/>
            <a:r>
              <a:rPr lang="en-US" sz="2400" dirty="0" smtClean="0"/>
              <a:t>Under a single payer system, health care services are privately delivered by physicians but publicly financed by the government. This means clinical </a:t>
            </a:r>
            <a:r>
              <a:rPr lang="en-US" sz="2400" dirty="0"/>
              <a:t>decisions </a:t>
            </a:r>
            <a:r>
              <a:rPr lang="en-US" sz="2400" dirty="0" smtClean="0"/>
              <a:t>are still made by the provider and the patient. It will also increase patient autonomy by eliminating networks and allowing patients to choose their physicians.</a:t>
            </a:r>
            <a:endParaRPr lang="en-US" sz="2400" dirty="0"/>
          </a:p>
          <a:p>
            <a:r>
              <a:rPr lang="en-US" sz="2400" dirty="0"/>
              <a:t>It will hamper medical research and technological innovation</a:t>
            </a:r>
            <a:r>
              <a:rPr lang="en-US" sz="2400" dirty="0" smtClean="0"/>
              <a:t>.</a:t>
            </a:r>
          </a:p>
          <a:p>
            <a:pPr lvl="1"/>
            <a:r>
              <a:rPr lang="en-US" sz="2400" dirty="0" smtClean="0"/>
              <a:t>Most medical research is currently funded by NIH (a government agency). Furthermore, the inappropriate use of technology will be reduced leading to more practice of evidenced-based medicine.</a:t>
            </a:r>
            <a:endParaRPr lang="en-US" sz="2400" dirty="0"/>
          </a:p>
          <a:p>
            <a:endParaRPr lang="en-US" dirty="0"/>
          </a:p>
        </p:txBody>
      </p:sp>
    </p:spTree>
    <p:extLst>
      <p:ext uri="{BB962C8B-B14F-4D97-AF65-F5344CB8AC3E}">
        <p14:creationId xmlns:p14="http://schemas.microsoft.com/office/powerpoint/2010/main" val="1896943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10258202" cy="2271572"/>
          </a:xfrm>
        </p:spPr>
        <p:txBody>
          <a:bodyPr>
            <a:noAutofit/>
          </a:bodyPr>
          <a:lstStyle/>
          <a:p>
            <a:r>
              <a:rPr lang="en-US" sz="4400" dirty="0" smtClean="0"/>
              <a:t>PUTTING KNOWLEDGE INTO PRACTICE: CHALLEGING COVERSATIONS</a:t>
            </a:r>
            <a:endParaRPr lang="en-US" sz="4400" dirty="0"/>
          </a:p>
        </p:txBody>
      </p:sp>
      <p:sp>
        <p:nvSpPr>
          <p:cNvPr id="3" name="Content Placeholder 2"/>
          <p:cNvSpPr>
            <a:spLocks noGrp="1"/>
          </p:cNvSpPr>
          <p:nvPr>
            <p:ph idx="1"/>
          </p:nvPr>
        </p:nvSpPr>
        <p:spPr>
          <a:xfrm>
            <a:off x="609600" y="2738783"/>
            <a:ext cx="10160000" cy="3387381"/>
          </a:xfrm>
        </p:spPr>
        <p:txBody>
          <a:bodyPr/>
          <a:lstStyle/>
          <a:p>
            <a:r>
              <a:rPr lang="en-US" sz="2800" dirty="0" smtClean="0"/>
              <a:t>SCENERIO GENERATION </a:t>
            </a:r>
          </a:p>
          <a:p>
            <a:endParaRPr lang="en-US" sz="2800" dirty="0"/>
          </a:p>
          <a:p>
            <a:r>
              <a:rPr lang="en-US" sz="2800" dirty="0" smtClean="0"/>
              <a:t>DIRECTIONS: Turn to the person next to you, select one person to be the medical student and one person to be the attending physician. If time permits, switch roles and practice again.</a:t>
            </a:r>
          </a:p>
          <a:p>
            <a:endParaRPr lang="en-US" sz="2400" dirty="0"/>
          </a:p>
          <a:p>
            <a:endParaRPr lang="en-US" dirty="0"/>
          </a:p>
        </p:txBody>
      </p:sp>
    </p:spTree>
    <p:extLst>
      <p:ext uri="{BB962C8B-B14F-4D97-AF65-F5344CB8AC3E}">
        <p14:creationId xmlns:p14="http://schemas.microsoft.com/office/powerpoint/2010/main" val="1081794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718"/>
            <a:ext cx="10186039" cy="1371600"/>
          </a:xfrm>
        </p:spPr>
        <p:txBody>
          <a:bodyPr>
            <a:noAutofit/>
          </a:bodyPr>
          <a:lstStyle/>
          <a:p>
            <a:r>
              <a:rPr lang="en-US" sz="4400" dirty="0" smtClean="0"/>
              <a:t>Making the message accessible: sharing stories</a:t>
            </a:r>
            <a:endParaRPr lang="en-US" sz="4400" dirty="0"/>
          </a:p>
        </p:txBody>
      </p:sp>
      <p:sp>
        <p:nvSpPr>
          <p:cNvPr id="3" name="Content Placeholder 2"/>
          <p:cNvSpPr>
            <a:spLocks noGrp="1"/>
          </p:cNvSpPr>
          <p:nvPr>
            <p:ph idx="1"/>
          </p:nvPr>
        </p:nvSpPr>
        <p:spPr/>
        <p:txBody>
          <a:bodyPr>
            <a:normAutofit fontScale="92500" lnSpcReduction="20000"/>
          </a:bodyPr>
          <a:lstStyle/>
          <a:p>
            <a:r>
              <a:rPr lang="en-US" sz="2800" i="1" dirty="0" smtClean="0"/>
              <a:t>Take a moment to reflect on a personal or patient experience you’ve witnessed in which uninsured or underinsured status significantly affected care. Find the link between this story and the need for single payer using some of the facts we</a:t>
            </a:r>
            <a:r>
              <a:rPr lang="uk-UA" sz="2800" i="1" dirty="0" smtClean="0"/>
              <a:t>’</a:t>
            </a:r>
            <a:r>
              <a:rPr lang="en-US" sz="2800" i="1" dirty="0" err="1" smtClean="0"/>
              <a:t>ve</a:t>
            </a:r>
            <a:r>
              <a:rPr lang="en-US" sz="2800" i="1" dirty="0"/>
              <a:t> </a:t>
            </a:r>
            <a:r>
              <a:rPr lang="en-US" sz="2800" i="1" dirty="0" smtClean="0"/>
              <a:t>reviewed together.</a:t>
            </a:r>
          </a:p>
          <a:p>
            <a:endParaRPr lang="en-US" sz="2800" dirty="0"/>
          </a:p>
          <a:p>
            <a:pPr marL="457200" indent="-457200">
              <a:buAutoNum type="arabicParenBoth"/>
            </a:pPr>
            <a:r>
              <a:rPr lang="en-US" sz="2800" dirty="0" smtClean="0"/>
              <a:t> Share this story in 3 minutes or less with the person sitting next to you. </a:t>
            </a:r>
          </a:p>
          <a:p>
            <a:pPr marL="457200" indent="-457200">
              <a:buAutoNum type="arabicParenBoth"/>
            </a:pPr>
            <a:r>
              <a:rPr lang="en-US" sz="2800" dirty="0"/>
              <a:t> </a:t>
            </a:r>
            <a:r>
              <a:rPr lang="en-US" sz="2800" dirty="0" smtClean="0"/>
              <a:t>Share your story in 1 minute or less with a different colleague. </a:t>
            </a:r>
          </a:p>
          <a:p>
            <a:r>
              <a:rPr lang="en-US" sz="2800" dirty="0" smtClean="0"/>
              <a:t>(3) STELLAR STORY SHARE-OUT (time permitting)</a:t>
            </a:r>
            <a:endParaRPr lang="en-US" sz="2800" dirty="0"/>
          </a:p>
          <a:p>
            <a:endParaRPr lang="en-US" dirty="0"/>
          </a:p>
        </p:txBody>
      </p:sp>
    </p:spTree>
    <p:extLst>
      <p:ext uri="{BB962C8B-B14F-4D97-AF65-F5344CB8AC3E}">
        <p14:creationId xmlns:p14="http://schemas.microsoft.com/office/powerpoint/2010/main" val="305553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Discussion</a:t>
            </a:r>
            <a:r>
              <a:rPr lang="en-US" dirty="0" smtClean="0"/>
              <a:t>		</a:t>
            </a:r>
            <a:endParaRPr lang="en-US" dirty="0"/>
          </a:p>
        </p:txBody>
      </p:sp>
      <p:sp>
        <p:nvSpPr>
          <p:cNvPr id="3" name="Content Placeholder 2"/>
          <p:cNvSpPr>
            <a:spLocks noGrp="1"/>
          </p:cNvSpPr>
          <p:nvPr>
            <p:ph idx="1"/>
          </p:nvPr>
        </p:nvSpPr>
        <p:spPr/>
        <p:txBody>
          <a:bodyPr>
            <a:normAutofit/>
          </a:bodyPr>
          <a:lstStyle/>
          <a:p>
            <a:r>
              <a:rPr lang="en-US" sz="3200" dirty="0" smtClean="0"/>
              <a:t>In what ways is it challenging for medical students to discuss single payer and health care as a human right on the wards?</a:t>
            </a:r>
          </a:p>
          <a:p>
            <a:endParaRPr lang="en-US" sz="3200" dirty="0"/>
          </a:p>
          <a:p>
            <a:r>
              <a:rPr lang="en-US" sz="3200" dirty="0" smtClean="0"/>
              <a:t>Why is it important for medical students (and medical professionals) to be activists in clinical settings?</a:t>
            </a:r>
            <a:endParaRPr lang="en-US" sz="3200" dirty="0"/>
          </a:p>
        </p:txBody>
      </p:sp>
    </p:spTree>
    <p:extLst>
      <p:ext uri="{BB962C8B-B14F-4D97-AF65-F5344CB8AC3E}">
        <p14:creationId xmlns:p14="http://schemas.microsoft.com/office/powerpoint/2010/main" val="794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DISCUSSION</a:t>
            </a:r>
            <a:endParaRPr lang="en-US" sz="4400" dirty="0"/>
          </a:p>
        </p:txBody>
      </p:sp>
      <p:sp>
        <p:nvSpPr>
          <p:cNvPr id="3" name="Content Placeholder 2"/>
          <p:cNvSpPr>
            <a:spLocks noGrp="1"/>
          </p:cNvSpPr>
          <p:nvPr>
            <p:ph idx="1"/>
          </p:nvPr>
        </p:nvSpPr>
        <p:spPr/>
        <p:txBody>
          <a:bodyPr>
            <a:normAutofit lnSpcReduction="10000"/>
          </a:bodyPr>
          <a:lstStyle/>
          <a:p>
            <a:r>
              <a:rPr lang="en-US" sz="3200" dirty="0" smtClean="0"/>
              <a:t>What skills are important to employ for successful single payer conversations? </a:t>
            </a:r>
          </a:p>
          <a:p>
            <a:endParaRPr lang="en-US" sz="3200" dirty="0"/>
          </a:p>
          <a:p>
            <a:r>
              <a:rPr lang="en-US" sz="3200" i="1" dirty="0" smtClean="0"/>
              <a:t>Think about a time when you have successfully brought up single payer or something you are passionate about a medical setting. </a:t>
            </a:r>
          </a:p>
          <a:p>
            <a:r>
              <a:rPr lang="en-US" sz="3200" i="1" dirty="0" smtClean="0"/>
              <a:t>What did this look like? How did you approach it? What worked? What didn’t work?</a:t>
            </a:r>
            <a:endParaRPr lang="en-US" sz="3200" i="1" dirty="0"/>
          </a:p>
        </p:txBody>
      </p:sp>
    </p:spTree>
    <p:extLst>
      <p:ext uri="{BB962C8B-B14F-4D97-AF65-F5344CB8AC3E}">
        <p14:creationId xmlns:p14="http://schemas.microsoft.com/office/powerpoint/2010/main" val="4149448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7721600" cy="2243717"/>
          </a:xfrm>
        </p:spPr>
        <p:txBody>
          <a:bodyPr>
            <a:noAutofit/>
          </a:bodyPr>
          <a:lstStyle/>
          <a:p>
            <a:r>
              <a:rPr lang="en-US" sz="4400" dirty="0" smtClean="0"/>
              <a:t>Developing confidence in the nuts and bolts</a:t>
            </a:r>
            <a:endParaRPr lang="en-US" sz="4400" dirty="0"/>
          </a:p>
        </p:txBody>
      </p:sp>
      <p:sp>
        <p:nvSpPr>
          <p:cNvPr id="3" name="Content Placeholder 2"/>
          <p:cNvSpPr>
            <a:spLocks noGrp="1"/>
          </p:cNvSpPr>
          <p:nvPr>
            <p:ph idx="1"/>
          </p:nvPr>
        </p:nvSpPr>
        <p:spPr>
          <a:xfrm>
            <a:off x="609600" y="3754783"/>
            <a:ext cx="10160000" cy="2371381"/>
          </a:xfrm>
        </p:spPr>
        <p:txBody>
          <a:bodyPr/>
          <a:lstStyle/>
          <a:p>
            <a:endParaRPr lang="en-US" dirty="0"/>
          </a:p>
        </p:txBody>
      </p:sp>
    </p:spTree>
    <p:extLst>
      <p:ext uri="{BB962C8B-B14F-4D97-AF65-F5344CB8AC3E}">
        <p14:creationId xmlns:p14="http://schemas.microsoft.com/office/powerpoint/2010/main" val="3906817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WHAT IS SINGLE PAYER?</a:t>
            </a:r>
            <a:endParaRPr lang="en-US" sz="4400" dirty="0"/>
          </a:p>
        </p:txBody>
      </p:sp>
      <p:sp>
        <p:nvSpPr>
          <p:cNvPr id="3" name="Content Placeholder 2"/>
          <p:cNvSpPr>
            <a:spLocks noGrp="1"/>
          </p:cNvSpPr>
          <p:nvPr>
            <p:ph idx="1"/>
          </p:nvPr>
        </p:nvSpPr>
        <p:spPr/>
        <p:txBody>
          <a:bodyPr>
            <a:normAutofit fontScale="77500" lnSpcReduction="20000"/>
          </a:bodyPr>
          <a:lstStyle/>
          <a:p>
            <a:r>
              <a:rPr lang="en-US" sz="3600" dirty="0" smtClean="0"/>
              <a:t>A </a:t>
            </a:r>
            <a:r>
              <a:rPr lang="en-US" sz="3600" dirty="0"/>
              <a:t>way of financing healthcare for the entire population in a geographic/political entity. And financing is different from delivering healthcare. A publicly financed system can be delivered two different ways: </a:t>
            </a:r>
          </a:p>
          <a:p>
            <a:pPr lvl="1"/>
            <a:r>
              <a:rPr lang="en-US" sz="3600" i="1" dirty="0">
                <a:solidFill>
                  <a:srgbClr val="D2533C"/>
                </a:solidFill>
              </a:rPr>
              <a:t>Private</a:t>
            </a:r>
            <a:r>
              <a:rPr lang="en-US" sz="3600" dirty="0"/>
              <a:t> care delivery: Traditional Medicare, FFS Medicaid, Canada</a:t>
            </a:r>
          </a:p>
          <a:p>
            <a:pPr lvl="1"/>
            <a:r>
              <a:rPr lang="en-US" sz="3600" i="1" dirty="0">
                <a:solidFill>
                  <a:srgbClr val="D2533C"/>
                </a:solidFill>
              </a:rPr>
              <a:t>P</a:t>
            </a:r>
            <a:r>
              <a:rPr lang="en-US" sz="3600" i="1" dirty="0">
                <a:solidFill>
                  <a:schemeClr val="tx2"/>
                </a:solidFill>
              </a:rPr>
              <a:t>ublic</a:t>
            </a:r>
            <a:r>
              <a:rPr lang="en-US" sz="3600" dirty="0"/>
              <a:t> care delivery: VA, Military health system, Indian Health Service, Great </a:t>
            </a:r>
            <a:r>
              <a:rPr lang="en-US" sz="3600" dirty="0" smtClean="0"/>
              <a:t>Britain</a:t>
            </a:r>
          </a:p>
          <a:p>
            <a:pPr marL="274320" lvl="1" indent="0">
              <a:buNone/>
            </a:pPr>
            <a:endParaRPr lang="en-US" sz="3600" dirty="0"/>
          </a:p>
          <a:p>
            <a:pPr marL="274320" lvl="1" indent="0">
              <a:buNone/>
            </a:pPr>
            <a:r>
              <a:rPr lang="en-US" sz="3600" dirty="0" smtClean="0"/>
              <a:t>Either </a:t>
            </a:r>
            <a:r>
              <a:rPr lang="en-US" sz="3600" dirty="0"/>
              <a:t>option eliminates private health insurance except for supplemental benefits not covered in single-payer program.</a:t>
            </a:r>
          </a:p>
          <a:p>
            <a:endParaRPr lang="en-US" dirty="0"/>
          </a:p>
        </p:txBody>
      </p:sp>
    </p:spTree>
    <p:extLst>
      <p:ext uri="{BB962C8B-B14F-4D97-AF65-F5344CB8AC3E}">
        <p14:creationId xmlns:p14="http://schemas.microsoft.com/office/powerpoint/2010/main" val="2746090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LEARN THE FACTS</a:t>
            </a:r>
            <a:endParaRPr lang="en-US" sz="4400" dirty="0"/>
          </a:p>
        </p:txBody>
      </p:sp>
      <p:sp>
        <p:nvSpPr>
          <p:cNvPr id="3" name="Content Placeholder 2"/>
          <p:cNvSpPr>
            <a:spLocks noGrp="1"/>
          </p:cNvSpPr>
          <p:nvPr>
            <p:ph idx="1"/>
          </p:nvPr>
        </p:nvSpPr>
        <p:spPr/>
        <p:txBody>
          <a:bodyPr>
            <a:noAutofit/>
          </a:bodyPr>
          <a:lstStyle/>
          <a:p>
            <a:r>
              <a:rPr lang="en-US" sz="2800" dirty="0"/>
              <a:t>The U.S. spends approximately 2x as much per capita on healthcare spending compared to other developed nations (exact comparison figures vary by country)</a:t>
            </a:r>
          </a:p>
          <a:p>
            <a:r>
              <a:rPr lang="en-US" sz="2800" dirty="0"/>
              <a:t>Health care costs make up 17.7% of the U.S. GDP while the average developed nation spends 9.3%</a:t>
            </a:r>
          </a:p>
          <a:p>
            <a:r>
              <a:rPr lang="en-US" sz="2800" dirty="0"/>
              <a:t>Yet we have the lowest life expectancy at 78.7 years compared to UK, Canada, France, Italy, Germany, and Sweden </a:t>
            </a:r>
          </a:p>
          <a:p>
            <a:r>
              <a:rPr lang="en-US" sz="2800" dirty="0"/>
              <a:t>We rank 26</a:t>
            </a:r>
            <a:r>
              <a:rPr lang="en-US" sz="2800" baseline="30000" dirty="0"/>
              <a:t>th</a:t>
            </a:r>
            <a:r>
              <a:rPr lang="en-US" sz="2800" dirty="0"/>
              <a:t> out of 36 member countries in life </a:t>
            </a:r>
            <a:r>
              <a:rPr lang="en-US" sz="2800" dirty="0" smtClean="0"/>
              <a:t>expectancy</a:t>
            </a:r>
          </a:p>
          <a:p>
            <a:pPr algn="r"/>
            <a:r>
              <a:rPr lang="en-US" sz="1000" i="1" dirty="0" smtClean="0">
                <a:solidFill>
                  <a:srgbClr val="292934"/>
                </a:solidFill>
              </a:rPr>
              <a:t>Data are for 2011 or most recent year available</a:t>
            </a:r>
          </a:p>
          <a:p>
            <a:pPr algn="r"/>
            <a:r>
              <a:rPr lang="en-US" sz="1000" i="1" dirty="0" smtClean="0">
                <a:solidFill>
                  <a:srgbClr val="292934"/>
                </a:solidFill>
              </a:rPr>
              <a:t>Source</a:t>
            </a:r>
            <a:r>
              <a:rPr lang="en-US" sz="1000" i="1" dirty="0">
                <a:solidFill>
                  <a:srgbClr val="292934"/>
                </a:solidFill>
              </a:rPr>
              <a:t>: OECD report, 2013</a:t>
            </a:r>
          </a:p>
          <a:p>
            <a:r>
              <a:rPr lang="en-US" sz="1000" dirty="0" smtClean="0"/>
              <a:t>  </a:t>
            </a:r>
            <a:endParaRPr lang="en-US" sz="1000" dirty="0"/>
          </a:p>
        </p:txBody>
      </p:sp>
    </p:spTree>
    <p:extLst>
      <p:ext uri="{BB962C8B-B14F-4D97-AF65-F5344CB8AC3E}">
        <p14:creationId xmlns:p14="http://schemas.microsoft.com/office/powerpoint/2010/main" val="4040609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5582977" y="97362"/>
            <a:ext cx="4978844" cy="5668915"/>
          </a:xfrm>
          <a:custGeom>
            <a:avLst/>
            <a:gdLst>
              <a:gd name="connsiteX0" fmla="*/ 1396095 w 4978844"/>
              <a:gd name="connsiteY0" fmla="*/ 58876 h 5668915"/>
              <a:gd name="connsiteX1" fmla="*/ 1589530 w 4978844"/>
              <a:gd name="connsiteY1" fmla="*/ 58876 h 5668915"/>
              <a:gd name="connsiteX2" fmla="*/ 1623171 w 4978844"/>
              <a:gd name="connsiteY2" fmla="*/ 328023 h 5668915"/>
              <a:gd name="connsiteX3" fmla="*/ 1740914 w 4978844"/>
              <a:gd name="connsiteY3" fmla="*/ 344845 h 5668915"/>
              <a:gd name="connsiteX4" fmla="*/ 1858657 w 4978844"/>
              <a:gd name="connsiteY4" fmla="*/ 285969 h 5668915"/>
              <a:gd name="connsiteX5" fmla="*/ 1808195 w 4978844"/>
              <a:gd name="connsiteY5" fmla="*/ 168217 h 5668915"/>
              <a:gd name="connsiteX6" fmla="*/ 1909118 w 4978844"/>
              <a:gd name="connsiteY6" fmla="*/ 168217 h 5668915"/>
              <a:gd name="connsiteX7" fmla="*/ 1909118 w 4978844"/>
              <a:gd name="connsiteY7" fmla="*/ 117752 h 5668915"/>
              <a:gd name="connsiteX8" fmla="*/ 1942759 w 4978844"/>
              <a:gd name="connsiteY8" fmla="*/ 117752 h 5668915"/>
              <a:gd name="connsiteX9" fmla="*/ 2035271 w 4978844"/>
              <a:gd name="connsiteY9" fmla="*/ 252325 h 5668915"/>
              <a:gd name="connsiteX10" fmla="*/ 2110963 w 4978844"/>
              <a:gd name="connsiteY10" fmla="*/ 252325 h 5668915"/>
              <a:gd name="connsiteX11" fmla="*/ 2119373 w 4978844"/>
              <a:gd name="connsiteY11" fmla="*/ 302790 h 5668915"/>
              <a:gd name="connsiteX12" fmla="*/ 2211885 w 4978844"/>
              <a:gd name="connsiteY12" fmla="*/ 403721 h 5668915"/>
              <a:gd name="connsiteX13" fmla="*/ 2741729 w 4978844"/>
              <a:gd name="connsiteY13" fmla="*/ 395310 h 5668915"/>
              <a:gd name="connsiteX14" fmla="*/ 2750139 w 4978844"/>
              <a:gd name="connsiteY14" fmla="*/ 58876 h 5668915"/>
              <a:gd name="connsiteX15" fmla="*/ 3137008 w 4978844"/>
              <a:gd name="connsiteY15" fmla="*/ 58876 h 5668915"/>
              <a:gd name="connsiteX16" fmla="*/ 3137008 w 4978844"/>
              <a:gd name="connsiteY16" fmla="*/ 0 h 5668915"/>
              <a:gd name="connsiteX17" fmla="*/ 3271572 w 4978844"/>
              <a:gd name="connsiteY17" fmla="*/ 8410 h 5668915"/>
              <a:gd name="connsiteX18" fmla="*/ 3380904 w 4978844"/>
              <a:gd name="connsiteY18" fmla="*/ 243914 h 5668915"/>
              <a:gd name="connsiteX19" fmla="*/ 3406135 w 4978844"/>
              <a:gd name="connsiteY19" fmla="*/ 529883 h 5668915"/>
              <a:gd name="connsiteX20" fmla="*/ 3448186 w 4978844"/>
              <a:gd name="connsiteY20" fmla="*/ 664457 h 5668915"/>
              <a:gd name="connsiteX21" fmla="*/ 3565929 w 4978844"/>
              <a:gd name="connsiteY21" fmla="*/ 832674 h 5668915"/>
              <a:gd name="connsiteX22" fmla="*/ 3683672 w 4978844"/>
              <a:gd name="connsiteY22" fmla="*/ 874728 h 5668915"/>
              <a:gd name="connsiteX23" fmla="*/ 3650031 w 4978844"/>
              <a:gd name="connsiteY23" fmla="*/ 925194 h 5668915"/>
              <a:gd name="connsiteX24" fmla="*/ 3549109 w 4978844"/>
              <a:gd name="connsiteY24" fmla="*/ 891550 h 5668915"/>
              <a:gd name="connsiteX25" fmla="*/ 3549109 w 4978844"/>
              <a:gd name="connsiteY25" fmla="*/ 1034535 h 5668915"/>
              <a:gd name="connsiteX26" fmla="*/ 3599570 w 4978844"/>
              <a:gd name="connsiteY26" fmla="*/ 1177519 h 5668915"/>
              <a:gd name="connsiteX27" fmla="*/ 3683672 w 4978844"/>
              <a:gd name="connsiteY27" fmla="*/ 1295271 h 5668915"/>
              <a:gd name="connsiteX28" fmla="*/ 3725723 w 4978844"/>
              <a:gd name="connsiteY28" fmla="*/ 1530775 h 5668915"/>
              <a:gd name="connsiteX29" fmla="*/ 3776184 w 4978844"/>
              <a:gd name="connsiteY29" fmla="*/ 1640116 h 5668915"/>
              <a:gd name="connsiteX30" fmla="*/ 3759364 w 4978844"/>
              <a:gd name="connsiteY30" fmla="*/ 1766279 h 5668915"/>
              <a:gd name="connsiteX31" fmla="*/ 3902337 w 4978844"/>
              <a:gd name="connsiteY31" fmla="*/ 1934496 h 5668915"/>
              <a:gd name="connsiteX32" fmla="*/ 3944388 w 4978844"/>
              <a:gd name="connsiteY32" fmla="*/ 1867209 h 5668915"/>
              <a:gd name="connsiteX33" fmla="*/ 4020080 w 4978844"/>
              <a:gd name="connsiteY33" fmla="*/ 1867209 h 5668915"/>
              <a:gd name="connsiteX34" fmla="*/ 4028491 w 4978844"/>
              <a:gd name="connsiteY34" fmla="*/ 1959729 h 5668915"/>
              <a:gd name="connsiteX35" fmla="*/ 3885517 w 4978844"/>
              <a:gd name="connsiteY35" fmla="*/ 2111124 h 5668915"/>
              <a:gd name="connsiteX36" fmla="*/ 3868697 w 4978844"/>
              <a:gd name="connsiteY36" fmla="*/ 2304574 h 5668915"/>
              <a:gd name="connsiteX37" fmla="*/ 3978029 w 4978844"/>
              <a:gd name="connsiteY37" fmla="*/ 2304574 h 5668915"/>
              <a:gd name="connsiteX38" fmla="*/ 3986440 w 4978844"/>
              <a:gd name="connsiteY38" fmla="*/ 2523256 h 5668915"/>
              <a:gd name="connsiteX39" fmla="*/ 3935978 w 4978844"/>
              <a:gd name="connsiteY39" fmla="*/ 2523256 h 5668915"/>
              <a:gd name="connsiteX40" fmla="*/ 3969619 w 4978844"/>
              <a:gd name="connsiteY40" fmla="*/ 2725116 h 5668915"/>
              <a:gd name="connsiteX41" fmla="*/ 4121003 w 4978844"/>
              <a:gd name="connsiteY41" fmla="*/ 3011085 h 5668915"/>
              <a:gd name="connsiteX42" fmla="*/ 4280797 w 4978844"/>
              <a:gd name="connsiteY42" fmla="*/ 3263411 h 5668915"/>
              <a:gd name="connsiteX43" fmla="*/ 4339668 w 4978844"/>
              <a:gd name="connsiteY43" fmla="*/ 3355930 h 5668915"/>
              <a:gd name="connsiteX44" fmla="*/ 4390130 w 4978844"/>
              <a:gd name="connsiteY44" fmla="*/ 3364341 h 5668915"/>
              <a:gd name="connsiteX45" fmla="*/ 4390130 w 4978844"/>
              <a:gd name="connsiteY45" fmla="*/ 3423217 h 5668915"/>
              <a:gd name="connsiteX46" fmla="*/ 4339668 w 4978844"/>
              <a:gd name="connsiteY46" fmla="*/ 3431628 h 5668915"/>
              <a:gd name="connsiteX47" fmla="*/ 4364899 w 4978844"/>
              <a:gd name="connsiteY47" fmla="*/ 3566202 h 5668915"/>
              <a:gd name="connsiteX48" fmla="*/ 4549924 w 4978844"/>
              <a:gd name="connsiteY48" fmla="*/ 3793295 h 5668915"/>
              <a:gd name="connsiteX49" fmla="*/ 4558334 w 4978844"/>
              <a:gd name="connsiteY49" fmla="*/ 3835349 h 5668915"/>
              <a:gd name="connsiteX50" fmla="*/ 4667666 w 4978844"/>
              <a:gd name="connsiteY50" fmla="*/ 3919458 h 5668915"/>
              <a:gd name="connsiteX51" fmla="*/ 4726538 w 4978844"/>
              <a:gd name="connsiteY51" fmla="*/ 3894225 h 5668915"/>
              <a:gd name="connsiteX52" fmla="*/ 4776999 w 4978844"/>
              <a:gd name="connsiteY52" fmla="*/ 3936279 h 5668915"/>
              <a:gd name="connsiteX53" fmla="*/ 4743358 w 4978844"/>
              <a:gd name="connsiteY53" fmla="*/ 4028799 h 5668915"/>
              <a:gd name="connsiteX54" fmla="*/ 4894742 w 4978844"/>
              <a:gd name="connsiteY54" fmla="*/ 4096085 h 5668915"/>
              <a:gd name="connsiteX55" fmla="*/ 4911563 w 4978844"/>
              <a:gd name="connsiteY55" fmla="*/ 4314768 h 5668915"/>
              <a:gd name="connsiteX56" fmla="*/ 4978844 w 4978844"/>
              <a:gd name="connsiteY56" fmla="*/ 4314768 h 5668915"/>
              <a:gd name="connsiteX57" fmla="*/ 4978844 w 4978844"/>
              <a:gd name="connsiteY57" fmla="*/ 4533450 h 5668915"/>
              <a:gd name="connsiteX58" fmla="*/ 4911563 w 4978844"/>
              <a:gd name="connsiteY58" fmla="*/ 4592326 h 5668915"/>
              <a:gd name="connsiteX59" fmla="*/ 4978844 w 4978844"/>
              <a:gd name="connsiteY59" fmla="*/ 4676434 h 5668915"/>
              <a:gd name="connsiteX60" fmla="*/ 4978844 w 4978844"/>
              <a:gd name="connsiteY60" fmla="*/ 5618450 h 5668915"/>
              <a:gd name="connsiteX61" fmla="*/ 4213515 w 4978844"/>
              <a:gd name="connsiteY61" fmla="*/ 5643683 h 5668915"/>
              <a:gd name="connsiteX62" fmla="*/ 4205105 w 4978844"/>
              <a:gd name="connsiteY62" fmla="*/ 5668915 h 5668915"/>
              <a:gd name="connsiteX63" fmla="*/ 3885517 w 4978844"/>
              <a:gd name="connsiteY63" fmla="*/ 5643683 h 5668915"/>
              <a:gd name="connsiteX64" fmla="*/ 3860286 w 4978844"/>
              <a:gd name="connsiteY64" fmla="*/ 5559574 h 5668915"/>
              <a:gd name="connsiteX65" fmla="*/ 3809825 w 4978844"/>
              <a:gd name="connsiteY65" fmla="*/ 5542752 h 5668915"/>
              <a:gd name="connsiteX66" fmla="*/ 3843466 w 4978844"/>
              <a:gd name="connsiteY66" fmla="*/ 5374535 h 5668915"/>
              <a:gd name="connsiteX67" fmla="*/ 3725723 w 4978844"/>
              <a:gd name="connsiteY67" fmla="*/ 5458644 h 5668915"/>
              <a:gd name="connsiteX68" fmla="*/ 3523878 w 4978844"/>
              <a:gd name="connsiteY68" fmla="*/ 5441822 h 5668915"/>
              <a:gd name="connsiteX69" fmla="*/ 3507058 w 4978844"/>
              <a:gd name="connsiteY69" fmla="*/ 5366124 h 5668915"/>
              <a:gd name="connsiteX70" fmla="*/ 3607980 w 4978844"/>
              <a:gd name="connsiteY70" fmla="*/ 5340892 h 5668915"/>
              <a:gd name="connsiteX71" fmla="*/ 3591160 w 4978844"/>
              <a:gd name="connsiteY71" fmla="*/ 5248372 h 5668915"/>
              <a:gd name="connsiteX72" fmla="*/ 3347264 w 4978844"/>
              <a:gd name="connsiteY72" fmla="*/ 5265194 h 5668915"/>
              <a:gd name="connsiteX73" fmla="*/ 3330443 w 4978844"/>
              <a:gd name="connsiteY73" fmla="*/ 5197907 h 5668915"/>
              <a:gd name="connsiteX74" fmla="*/ 3044496 w 4978844"/>
              <a:gd name="connsiteY74" fmla="*/ 5197907 h 5668915"/>
              <a:gd name="connsiteX75" fmla="*/ 3036086 w 4978844"/>
              <a:gd name="connsiteY75" fmla="*/ 5063334 h 5668915"/>
              <a:gd name="connsiteX76" fmla="*/ 2960394 w 4978844"/>
              <a:gd name="connsiteY76" fmla="*/ 5046512 h 5668915"/>
              <a:gd name="connsiteX77" fmla="*/ 2918343 w 4978844"/>
              <a:gd name="connsiteY77" fmla="*/ 5012869 h 5668915"/>
              <a:gd name="connsiteX78" fmla="*/ 2783780 w 4978844"/>
              <a:gd name="connsiteY78" fmla="*/ 5147442 h 5668915"/>
              <a:gd name="connsiteX79" fmla="*/ 2716498 w 4978844"/>
              <a:gd name="connsiteY79" fmla="*/ 5071745 h 5668915"/>
              <a:gd name="connsiteX80" fmla="*/ 2413730 w 4978844"/>
              <a:gd name="connsiteY80" fmla="*/ 5088566 h 5668915"/>
              <a:gd name="connsiteX81" fmla="*/ 2380090 w 4978844"/>
              <a:gd name="connsiteY81" fmla="*/ 4937171 h 5668915"/>
              <a:gd name="connsiteX82" fmla="*/ 2623986 w 4978844"/>
              <a:gd name="connsiteY82" fmla="*/ 4945582 h 5668915"/>
              <a:gd name="connsiteX83" fmla="*/ 2640806 w 4978844"/>
              <a:gd name="connsiteY83" fmla="*/ 4600737 h 5668915"/>
              <a:gd name="connsiteX84" fmla="*/ 2783780 w 4978844"/>
              <a:gd name="connsiteY84" fmla="*/ 4600737 h 5668915"/>
              <a:gd name="connsiteX85" fmla="*/ 2783780 w 4978844"/>
              <a:gd name="connsiteY85" fmla="*/ 4735310 h 5668915"/>
              <a:gd name="connsiteX86" fmla="*/ 2985625 w 4978844"/>
              <a:gd name="connsiteY86" fmla="*/ 4701667 h 5668915"/>
              <a:gd name="connsiteX87" fmla="*/ 2968804 w 4978844"/>
              <a:gd name="connsiteY87" fmla="*/ 4617558 h 5668915"/>
              <a:gd name="connsiteX88" fmla="*/ 3086547 w 4978844"/>
              <a:gd name="connsiteY88" fmla="*/ 4617558 h 5668915"/>
              <a:gd name="connsiteX89" fmla="*/ 3086547 w 4978844"/>
              <a:gd name="connsiteY89" fmla="*/ 4289535 h 5668915"/>
              <a:gd name="connsiteX90" fmla="*/ 2388500 w 4978844"/>
              <a:gd name="connsiteY90" fmla="*/ 4314768 h 5668915"/>
              <a:gd name="connsiteX91" fmla="*/ 2363269 w 4978844"/>
              <a:gd name="connsiteY91" fmla="*/ 3692365 h 5668915"/>
              <a:gd name="connsiteX92" fmla="*/ 1682042 w 4978844"/>
              <a:gd name="connsiteY92" fmla="*/ 3734419 h 5668915"/>
              <a:gd name="connsiteX93" fmla="*/ 1656812 w 4978844"/>
              <a:gd name="connsiteY93" fmla="*/ 3322287 h 5668915"/>
              <a:gd name="connsiteX94" fmla="*/ 2245526 w 4978844"/>
              <a:gd name="connsiteY94" fmla="*/ 3339109 h 5668915"/>
              <a:gd name="connsiteX95" fmla="*/ 2228706 w 4978844"/>
              <a:gd name="connsiteY95" fmla="*/ 3120426 h 5668915"/>
              <a:gd name="connsiteX96" fmla="*/ 2396910 w 4978844"/>
              <a:gd name="connsiteY96" fmla="*/ 2960620 h 5668915"/>
              <a:gd name="connsiteX97" fmla="*/ 2371679 w 4978844"/>
              <a:gd name="connsiteY97" fmla="*/ 2355039 h 5668915"/>
              <a:gd name="connsiteX98" fmla="*/ 1984810 w 4978844"/>
              <a:gd name="connsiteY98" fmla="*/ 2338217 h 5668915"/>
              <a:gd name="connsiteX99" fmla="*/ 1951169 w 4978844"/>
              <a:gd name="connsiteY99" fmla="*/ 1715814 h 5668915"/>
              <a:gd name="connsiteX100" fmla="*/ 1606350 w 4978844"/>
              <a:gd name="connsiteY100" fmla="*/ 1698992 h 5668915"/>
              <a:gd name="connsiteX101" fmla="*/ 1581120 w 4978844"/>
              <a:gd name="connsiteY101" fmla="*/ 1345736 h 5668915"/>
              <a:gd name="connsiteX102" fmla="*/ 1463377 w 4978844"/>
              <a:gd name="connsiteY102" fmla="*/ 1278449 h 5668915"/>
              <a:gd name="connsiteX103" fmla="*/ 1076507 w 4978844"/>
              <a:gd name="connsiteY103" fmla="*/ 1278449 h 5668915"/>
              <a:gd name="connsiteX104" fmla="*/ 1009225 w 4978844"/>
              <a:gd name="connsiteY104" fmla="*/ 1034535 h 5668915"/>
              <a:gd name="connsiteX105" fmla="*/ 958764 w 4978844"/>
              <a:gd name="connsiteY105" fmla="*/ 992480 h 5668915"/>
              <a:gd name="connsiteX106" fmla="*/ 1017636 w 4978844"/>
              <a:gd name="connsiteY106" fmla="*/ 883139 h 5668915"/>
              <a:gd name="connsiteX107" fmla="*/ 1009225 w 4978844"/>
              <a:gd name="connsiteY107" fmla="*/ 773798 h 5668915"/>
              <a:gd name="connsiteX108" fmla="*/ 824201 w 4978844"/>
              <a:gd name="connsiteY108" fmla="*/ 773798 h 5668915"/>
              <a:gd name="connsiteX109" fmla="*/ 723278 w 4978844"/>
              <a:gd name="connsiteY109" fmla="*/ 782209 h 5668915"/>
              <a:gd name="connsiteX110" fmla="*/ 740099 w 4978844"/>
              <a:gd name="connsiteY110" fmla="*/ 958837 h 5668915"/>
              <a:gd name="connsiteX111" fmla="*/ 664407 w 4978844"/>
              <a:gd name="connsiteY111" fmla="*/ 1009302 h 5668915"/>
              <a:gd name="connsiteX112" fmla="*/ 555074 w 4978844"/>
              <a:gd name="connsiteY112" fmla="*/ 984070 h 5668915"/>
              <a:gd name="connsiteX113" fmla="*/ 555074 w 4978844"/>
              <a:gd name="connsiteY113" fmla="*/ 1059767 h 5668915"/>
              <a:gd name="connsiteX114" fmla="*/ 513023 w 4978844"/>
              <a:gd name="connsiteY114" fmla="*/ 1101822 h 5668915"/>
              <a:gd name="connsiteX115" fmla="*/ 285947 w 4978844"/>
              <a:gd name="connsiteY115" fmla="*/ 1051356 h 5668915"/>
              <a:gd name="connsiteX116" fmla="*/ 33641 w 4978844"/>
              <a:gd name="connsiteY116" fmla="*/ 883139 h 5668915"/>
              <a:gd name="connsiteX117" fmla="*/ 0 w 4978844"/>
              <a:gd name="connsiteY117" fmla="*/ 361666 h 5668915"/>
              <a:gd name="connsiteX118" fmla="*/ 75692 w 4978844"/>
              <a:gd name="connsiteY118" fmla="*/ 294380 h 5668915"/>
              <a:gd name="connsiteX119" fmla="*/ 193435 w 4978844"/>
              <a:gd name="connsiteY119" fmla="*/ 336434 h 5668915"/>
              <a:gd name="connsiteX120" fmla="*/ 235486 w 4978844"/>
              <a:gd name="connsiteY120" fmla="*/ 294380 h 5668915"/>
              <a:gd name="connsiteX121" fmla="*/ 395280 w 4978844"/>
              <a:gd name="connsiteY121" fmla="*/ 227093 h 5668915"/>
              <a:gd name="connsiteX122" fmla="*/ 605535 w 4978844"/>
              <a:gd name="connsiteY122" fmla="*/ 302790 h 5668915"/>
              <a:gd name="connsiteX123" fmla="*/ 723278 w 4978844"/>
              <a:gd name="connsiteY123" fmla="*/ 437364 h 5668915"/>
              <a:gd name="connsiteX124" fmla="*/ 782150 w 4978844"/>
              <a:gd name="connsiteY124" fmla="*/ 689690 h 5668915"/>
              <a:gd name="connsiteX125" fmla="*/ 916713 w 4978844"/>
              <a:gd name="connsiteY125" fmla="*/ 706511 h 5668915"/>
              <a:gd name="connsiteX126" fmla="*/ 1017636 w 4978844"/>
              <a:gd name="connsiteY126" fmla="*/ 630814 h 5668915"/>
              <a:gd name="connsiteX127" fmla="*/ 1009225 w 4978844"/>
              <a:gd name="connsiteY127" fmla="*/ 529883 h 5668915"/>
              <a:gd name="connsiteX128" fmla="*/ 1412915 w 4978844"/>
              <a:gd name="connsiteY128" fmla="*/ 588759 h 5668915"/>
              <a:gd name="connsiteX129" fmla="*/ 1396095 w 4978844"/>
              <a:gd name="connsiteY129" fmla="*/ 58876 h 5668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4978844" h="5668915">
                <a:moveTo>
                  <a:pt x="1396095" y="58876"/>
                </a:moveTo>
                <a:lnTo>
                  <a:pt x="1589530" y="58876"/>
                </a:lnTo>
                <a:lnTo>
                  <a:pt x="1623171" y="328023"/>
                </a:lnTo>
                <a:lnTo>
                  <a:pt x="1740914" y="344845"/>
                </a:lnTo>
                <a:lnTo>
                  <a:pt x="1858657" y="285969"/>
                </a:lnTo>
                <a:lnTo>
                  <a:pt x="1808195" y="168217"/>
                </a:lnTo>
                <a:lnTo>
                  <a:pt x="1909118" y="168217"/>
                </a:lnTo>
                <a:lnTo>
                  <a:pt x="1909118" y="117752"/>
                </a:lnTo>
                <a:lnTo>
                  <a:pt x="1942759" y="117752"/>
                </a:lnTo>
                <a:lnTo>
                  <a:pt x="2035271" y="252325"/>
                </a:lnTo>
                <a:lnTo>
                  <a:pt x="2110963" y="252325"/>
                </a:lnTo>
                <a:lnTo>
                  <a:pt x="2119373" y="302790"/>
                </a:lnTo>
                <a:lnTo>
                  <a:pt x="2211885" y="403721"/>
                </a:lnTo>
                <a:lnTo>
                  <a:pt x="2741729" y="395310"/>
                </a:lnTo>
                <a:lnTo>
                  <a:pt x="2750139" y="58876"/>
                </a:lnTo>
                <a:lnTo>
                  <a:pt x="3137008" y="58876"/>
                </a:lnTo>
                <a:lnTo>
                  <a:pt x="3137008" y="0"/>
                </a:lnTo>
                <a:lnTo>
                  <a:pt x="3271572" y="8410"/>
                </a:lnTo>
                <a:lnTo>
                  <a:pt x="3380904" y="243914"/>
                </a:lnTo>
                <a:lnTo>
                  <a:pt x="3406135" y="529883"/>
                </a:lnTo>
                <a:lnTo>
                  <a:pt x="3448186" y="664457"/>
                </a:lnTo>
                <a:lnTo>
                  <a:pt x="3565929" y="832674"/>
                </a:lnTo>
                <a:lnTo>
                  <a:pt x="3683672" y="874728"/>
                </a:lnTo>
                <a:lnTo>
                  <a:pt x="3650031" y="925194"/>
                </a:lnTo>
                <a:lnTo>
                  <a:pt x="3549109" y="891550"/>
                </a:lnTo>
                <a:lnTo>
                  <a:pt x="3549109" y="1034535"/>
                </a:lnTo>
                <a:lnTo>
                  <a:pt x="3599570" y="1177519"/>
                </a:lnTo>
                <a:lnTo>
                  <a:pt x="3683672" y="1295271"/>
                </a:lnTo>
                <a:lnTo>
                  <a:pt x="3725723" y="1530775"/>
                </a:lnTo>
                <a:lnTo>
                  <a:pt x="3776184" y="1640116"/>
                </a:lnTo>
                <a:lnTo>
                  <a:pt x="3759364" y="1766279"/>
                </a:lnTo>
                <a:lnTo>
                  <a:pt x="3902337" y="1934496"/>
                </a:lnTo>
                <a:lnTo>
                  <a:pt x="3944388" y="1867209"/>
                </a:lnTo>
                <a:lnTo>
                  <a:pt x="4020080" y="1867209"/>
                </a:lnTo>
                <a:lnTo>
                  <a:pt x="4028491" y="1959729"/>
                </a:lnTo>
                <a:lnTo>
                  <a:pt x="3885517" y="2111124"/>
                </a:lnTo>
                <a:lnTo>
                  <a:pt x="3868697" y="2304574"/>
                </a:lnTo>
                <a:lnTo>
                  <a:pt x="3978029" y="2304574"/>
                </a:lnTo>
                <a:lnTo>
                  <a:pt x="3986440" y="2523256"/>
                </a:lnTo>
                <a:lnTo>
                  <a:pt x="3935978" y="2523256"/>
                </a:lnTo>
                <a:lnTo>
                  <a:pt x="3969619" y="2725116"/>
                </a:lnTo>
                <a:lnTo>
                  <a:pt x="4121003" y="3011085"/>
                </a:lnTo>
                <a:lnTo>
                  <a:pt x="4280797" y="3263411"/>
                </a:lnTo>
                <a:lnTo>
                  <a:pt x="4339668" y="3355930"/>
                </a:lnTo>
                <a:lnTo>
                  <a:pt x="4390130" y="3364341"/>
                </a:lnTo>
                <a:lnTo>
                  <a:pt x="4390130" y="3423217"/>
                </a:lnTo>
                <a:lnTo>
                  <a:pt x="4339668" y="3431628"/>
                </a:lnTo>
                <a:lnTo>
                  <a:pt x="4364899" y="3566202"/>
                </a:lnTo>
                <a:lnTo>
                  <a:pt x="4549924" y="3793295"/>
                </a:lnTo>
                <a:lnTo>
                  <a:pt x="4558334" y="3835349"/>
                </a:lnTo>
                <a:lnTo>
                  <a:pt x="4667666" y="3919458"/>
                </a:lnTo>
                <a:lnTo>
                  <a:pt x="4726538" y="3894225"/>
                </a:lnTo>
                <a:lnTo>
                  <a:pt x="4776999" y="3936279"/>
                </a:lnTo>
                <a:lnTo>
                  <a:pt x="4743358" y="4028799"/>
                </a:lnTo>
                <a:lnTo>
                  <a:pt x="4894742" y="4096085"/>
                </a:lnTo>
                <a:lnTo>
                  <a:pt x="4911563" y="4314768"/>
                </a:lnTo>
                <a:lnTo>
                  <a:pt x="4978844" y="4314768"/>
                </a:lnTo>
                <a:lnTo>
                  <a:pt x="4978844" y="4533450"/>
                </a:lnTo>
                <a:lnTo>
                  <a:pt x="4911563" y="4592326"/>
                </a:lnTo>
                <a:lnTo>
                  <a:pt x="4978844" y="4676434"/>
                </a:lnTo>
                <a:lnTo>
                  <a:pt x="4978844" y="5618450"/>
                </a:lnTo>
                <a:lnTo>
                  <a:pt x="4213515" y="5643683"/>
                </a:lnTo>
                <a:lnTo>
                  <a:pt x="4205105" y="5668915"/>
                </a:lnTo>
                <a:lnTo>
                  <a:pt x="3885517" y="5643683"/>
                </a:lnTo>
                <a:lnTo>
                  <a:pt x="3860286" y="5559574"/>
                </a:lnTo>
                <a:lnTo>
                  <a:pt x="3809825" y="5542752"/>
                </a:lnTo>
                <a:lnTo>
                  <a:pt x="3843466" y="5374535"/>
                </a:lnTo>
                <a:lnTo>
                  <a:pt x="3725723" y="5458644"/>
                </a:lnTo>
                <a:lnTo>
                  <a:pt x="3523878" y="5441822"/>
                </a:lnTo>
                <a:lnTo>
                  <a:pt x="3507058" y="5366124"/>
                </a:lnTo>
                <a:lnTo>
                  <a:pt x="3607980" y="5340892"/>
                </a:lnTo>
                <a:lnTo>
                  <a:pt x="3591160" y="5248372"/>
                </a:lnTo>
                <a:lnTo>
                  <a:pt x="3347264" y="5265194"/>
                </a:lnTo>
                <a:lnTo>
                  <a:pt x="3330443" y="5197907"/>
                </a:lnTo>
                <a:lnTo>
                  <a:pt x="3044496" y="5197907"/>
                </a:lnTo>
                <a:lnTo>
                  <a:pt x="3036086" y="5063334"/>
                </a:lnTo>
                <a:lnTo>
                  <a:pt x="2960394" y="5046512"/>
                </a:lnTo>
                <a:lnTo>
                  <a:pt x="2918343" y="5012869"/>
                </a:lnTo>
                <a:lnTo>
                  <a:pt x="2783780" y="5147442"/>
                </a:lnTo>
                <a:lnTo>
                  <a:pt x="2716498" y="5071745"/>
                </a:lnTo>
                <a:lnTo>
                  <a:pt x="2413730" y="5088566"/>
                </a:lnTo>
                <a:lnTo>
                  <a:pt x="2380090" y="4937171"/>
                </a:lnTo>
                <a:lnTo>
                  <a:pt x="2623986" y="4945582"/>
                </a:lnTo>
                <a:lnTo>
                  <a:pt x="2640806" y="4600737"/>
                </a:lnTo>
                <a:lnTo>
                  <a:pt x="2783780" y="4600737"/>
                </a:lnTo>
                <a:lnTo>
                  <a:pt x="2783780" y="4735310"/>
                </a:lnTo>
                <a:lnTo>
                  <a:pt x="2985625" y="4701667"/>
                </a:lnTo>
                <a:lnTo>
                  <a:pt x="2968804" y="4617558"/>
                </a:lnTo>
                <a:lnTo>
                  <a:pt x="3086547" y="4617558"/>
                </a:lnTo>
                <a:lnTo>
                  <a:pt x="3086547" y="4289535"/>
                </a:lnTo>
                <a:lnTo>
                  <a:pt x="2388500" y="4314768"/>
                </a:lnTo>
                <a:lnTo>
                  <a:pt x="2363269" y="3692365"/>
                </a:lnTo>
                <a:lnTo>
                  <a:pt x="1682042" y="3734419"/>
                </a:lnTo>
                <a:lnTo>
                  <a:pt x="1656812" y="3322287"/>
                </a:lnTo>
                <a:lnTo>
                  <a:pt x="2245526" y="3339109"/>
                </a:lnTo>
                <a:lnTo>
                  <a:pt x="2228706" y="3120426"/>
                </a:lnTo>
                <a:lnTo>
                  <a:pt x="2396910" y="2960620"/>
                </a:lnTo>
                <a:lnTo>
                  <a:pt x="2371679" y="2355039"/>
                </a:lnTo>
                <a:lnTo>
                  <a:pt x="1984810" y="2338217"/>
                </a:lnTo>
                <a:lnTo>
                  <a:pt x="1951169" y="1715814"/>
                </a:lnTo>
                <a:lnTo>
                  <a:pt x="1606350" y="1698992"/>
                </a:lnTo>
                <a:lnTo>
                  <a:pt x="1581120" y="1345736"/>
                </a:lnTo>
                <a:lnTo>
                  <a:pt x="1463377" y="1278449"/>
                </a:lnTo>
                <a:lnTo>
                  <a:pt x="1076507" y="1278449"/>
                </a:lnTo>
                <a:lnTo>
                  <a:pt x="1009225" y="1034535"/>
                </a:lnTo>
                <a:lnTo>
                  <a:pt x="958764" y="992480"/>
                </a:lnTo>
                <a:lnTo>
                  <a:pt x="1017636" y="883139"/>
                </a:lnTo>
                <a:lnTo>
                  <a:pt x="1009225" y="773798"/>
                </a:lnTo>
                <a:lnTo>
                  <a:pt x="824201" y="773798"/>
                </a:lnTo>
                <a:lnTo>
                  <a:pt x="723278" y="782209"/>
                </a:lnTo>
                <a:lnTo>
                  <a:pt x="740099" y="958837"/>
                </a:lnTo>
                <a:lnTo>
                  <a:pt x="664407" y="1009302"/>
                </a:lnTo>
                <a:lnTo>
                  <a:pt x="555074" y="984070"/>
                </a:lnTo>
                <a:lnTo>
                  <a:pt x="555074" y="1059767"/>
                </a:lnTo>
                <a:lnTo>
                  <a:pt x="513023" y="1101822"/>
                </a:lnTo>
                <a:lnTo>
                  <a:pt x="285947" y="1051356"/>
                </a:lnTo>
                <a:lnTo>
                  <a:pt x="33641" y="883139"/>
                </a:lnTo>
                <a:lnTo>
                  <a:pt x="0" y="361666"/>
                </a:lnTo>
                <a:lnTo>
                  <a:pt x="75692" y="294380"/>
                </a:lnTo>
                <a:lnTo>
                  <a:pt x="193435" y="336434"/>
                </a:lnTo>
                <a:lnTo>
                  <a:pt x="235486" y="294380"/>
                </a:lnTo>
                <a:lnTo>
                  <a:pt x="395280" y="227093"/>
                </a:lnTo>
                <a:lnTo>
                  <a:pt x="605535" y="302790"/>
                </a:lnTo>
                <a:lnTo>
                  <a:pt x="723278" y="437364"/>
                </a:lnTo>
                <a:lnTo>
                  <a:pt x="782150" y="689690"/>
                </a:lnTo>
                <a:lnTo>
                  <a:pt x="916713" y="706511"/>
                </a:lnTo>
                <a:lnTo>
                  <a:pt x="1017636" y="630814"/>
                </a:lnTo>
                <a:lnTo>
                  <a:pt x="1009225" y="529883"/>
                </a:lnTo>
                <a:lnTo>
                  <a:pt x="1412915" y="588759"/>
                </a:lnTo>
                <a:lnTo>
                  <a:pt x="1396095" y="58876"/>
                </a:lnTo>
                <a:close/>
              </a:path>
            </a:pathLst>
          </a:custGeom>
          <a:solidFill>
            <a:schemeClr val="bg1"/>
          </a:solidFill>
          <a:ln w="76200" cmpd="sng">
            <a:solidFill>
              <a:schemeClr val="accent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itle 1"/>
          <p:cNvSpPr>
            <a:spLocks noGrp="1"/>
          </p:cNvSpPr>
          <p:nvPr/>
        </p:nvSpPr>
        <p:spPr>
          <a:xfrm>
            <a:off x="403412" y="755677"/>
            <a:ext cx="5528235" cy="12827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4800" kern="1200">
                <a:solidFill>
                  <a:schemeClr val="tx1"/>
                </a:solidFill>
                <a:latin typeface="Franklin Gothic Medium" pitchFamily="34" charset="0"/>
                <a:ea typeface="+mj-ea"/>
                <a:cs typeface="+mj-cs"/>
              </a:defRPr>
            </a:lvl1pPr>
          </a:lstStyle>
          <a:p>
            <a:pPr algn="l">
              <a:lnSpc>
                <a:spcPct val="120000"/>
              </a:lnSpc>
              <a:spcAft>
                <a:spcPts val="2400"/>
              </a:spcAft>
            </a:pPr>
            <a:r>
              <a:rPr lang="en-US" sz="2800" dirty="0" smtClean="0">
                <a:solidFill>
                  <a:srgbClr val="D1282E"/>
                </a:solidFill>
                <a:latin typeface="+mj-lt"/>
              </a:rPr>
              <a:t>CHICAGO: A CASE STUDY IN THE GEOGRAPHY OF DISPARITY</a:t>
            </a:r>
            <a:endParaRPr lang="en-US" sz="2800" dirty="0">
              <a:solidFill>
                <a:srgbClr val="D1282E"/>
              </a:solidFill>
              <a:latin typeface="+mj-lt"/>
            </a:endParaRPr>
          </a:p>
        </p:txBody>
      </p:sp>
      <p:sp>
        <p:nvSpPr>
          <p:cNvPr id="7" name="Text Box 23"/>
          <p:cNvSpPr txBox="1">
            <a:spLocks noChangeArrowheads="1"/>
          </p:cNvSpPr>
          <p:nvPr/>
        </p:nvSpPr>
        <p:spPr bwMode="auto">
          <a:xfrm>
            <a:off x="776508" y="5274548"/>
            <a:ext cx="4465193" cy="830997"/>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i="1" dirty="0">
                <a:latin typeface="Franklin Gothic Book"/>
                <a:cs typeface="Franklin Gothic Book"/>
              </a:rPr>
              <a:t>Age-Adjusted Female Breast Cancer Mortality for Chicago, Per 100,000 </a:t>
            </a:r>
            <a:r>
              <a:rPr lang="en-US" sz="1200" i="1" dirty="0" smtClean="0">
                <a:latin typeface="Franklin Gothic Book"/>
                <a:cs typeface="Franklin Gothic Book"/>
              </a:rPr>
              <a:t>Population. 2000-2005</a:t>
            </a:r>
          </a:p>
          <a:p>
            <a:r>
              <a:rPr lang="en-US" sz="1200" b="1" dirty="0" smtClean="0">
                <a:latin typeface="Franklin Gothic Book"/>
                <a:cs typeface="Franklin Gothic Book"/>
              </a:rPr>
              <a:t>Prepared </a:t>
            </a:r>
            <a:r>
              <a:rPr lang="en-US" sz="1200" b="1" dirty="0">
                <a:latin typeface="Franklin Gothic Book"/>
                <a:cs typeface="Franklin Gothic Book"/>
              </a:rPr>
              <a:t>by The Sinai Urban Health </a:t>
            </a:r>
            <a:r>
              <a:rPr lang="en-US" sz="1200" b="1" dirty="0" smtClean="0">
                <a:latin typeface="Franklin Gothic Book"/>
                <a:cs typeface="Franklin Gothic Book"/>
              </a:rPr>
              <a:t>Institute</a:t>
            </a:r>
          </a:p>
          <a:p>
            <a:r>
              <a:rPr lang="en-US" sz="1200" b="1" dirty="0" smtClean="0">
                <a:latin typeface="Franklin Gothic Book"/>
                <a:cs typeface="Franklin Gothic Book"/>
              </a:rPr>
              <a:t>Thanks to Ed </a:t>
            </a:r>
            <a:r>
              <a:rPr lang="en-US" sz="1200" b="1" dirty="0" err="1" smtClean="0">
                <a:latin typeface="Franklin Gothic Book"/>
                <a:cs typeface="Franklin Gothic Book"/>
              </a:rPr>
              <a:t>Weisbart</a:t>
            </a:r>
            <a:r>
              <a:rPr lang="en-US" sz="1200" b="1" dirty="0" smtClean="0">
                <a:latin typeface="Franklin Gothic Book"/>
                <a:cs typeface="Franklin Gothic Book"/>
              </a:rPr>
              <a:t>, MD and David Ansell, MD</a:t>
            </a:r>
            <a:endParaRPr lang="en-US" sz="1200" b="1" dirty="0">
              <a:latin typeface="Franklin Gothic Book"/>
              <a:cs typeface="Franklin Gothic Book"/>
            </a:endParaRPr>
          </a:p>
        </p:txBody>
      </p:sp>
      <p:sp>
        <p:nvSpPr>
          <p:cNvPr id="8" name="Freeform 7"/>
          <p:cNvSpPr/>
          <p:nvPr/>
        </p:nvSpPr>
        <p:spPr>
          <a:xfrm>
            <a:off x="7197738" y="1619726"/>
            <a:ext cx="1354043" cy="824264"/>
          </a:xfrm>
          <a:custGeom>
            <a:avLst/>
            <a:gdLst>
              <a:gd name="connsiteX0" fmla="*/ 0 w 1354043"/>
              <a:gd name="connsiteY0" fmla="*/ 0 h 824264"/>
              <a:gd name="connsiteX1" fmla="*/ 201845 w 1354043"/>
              <a:gd name="connsiteY1" fmla="*/ 109342 h 824264"/>
              <a:gd name="connsiteX2" fmla="*/ 479381 w 1354043"/>
              <a:gd name="connsiteY2" fmla="*/ 84109 h 824264"/>
              <a:gd name="connsiteX3" fmla="*/ 790559 w 1354043"/>
              <a:gd name="connsiteY3" fmla="*/ 168218 h 824264"/>
              <a:gd name="connsiteX4" fmla="*/ 1169019 w 1354043"/>
              <a:gd name="connsiteY4" fmla="*/ 142985 h 824264"/>
              <a:gd name="connsiteX5" fmla="*/ 1194249 w 1354043"/>
              <a:gd name="connsiteY5" fmla="*/ 370078 h 824264"/>
              <a:gd name="connsiteX6" fmla="*/ 1337223 w 1354043"/>
              <a:gd name="connsiteY6" fmla="*/ 504652 h 824264"/>
              <a:gd name="connsiteX7" fmla="*/ 1354043 w 1354043"/>
              <a:gd name="connsiteY7" fmla="*/ 790621 h 824264"/>
              <a:gd name="connsiteX8" fmla="*/ 790559 w 1354043"/>
              <a:gd name="connsiteY8" fmla="*/ 773799 h 824264"/>
              <a:gd name="connsiteX9" fmla="*/ 740098 w 1354043"/>
              <a:gd name="connsiteY9" fmla="*/ 824264 h 824264"/>
              <a:gd name="connsiteX10" fmla="*/ 395279 w 1354043"/>
              <a:gd name="connsiteY10" fmla="*/ 824264 h 824264"/>
              <a:gd name="connsiteX11" fmla="*/ 344818 w 1354043"/>
              <a:gd name="connsiteY11" fmla="*/ 193450 h 824264"/>
              <a:gd name="connsiteX12" fmla="*/ 8410 w 1354043"/>
              <a:gd name="connsiteY12" fmla="*/ 185039 h 824264"/>
              <a:gd name="connsiteX13" fmla="*/ 0 w 1354043"/>
              <a:gd name="connsiteY13" fmla="*/ 0 h 824264"/>
              <a:gd name="connsiteX0" fmla="*/ 0 w 1354043"/>
              <a:gd name="connsiteY0" fmla="*/ 0 h 824264"/>
              <a:gd name="connsiteX1" fmla="*/ 201845 w 1354043"/>
              <a:gd name="connsiteY1" fmla="*/ 109342 h 824264"/>
              <a:gd name="connsiteX2" fmla="*/ 479381 w 1354043"/>
              <a:gd name="connsiteY2" fmla="*/ 84109 h 824264"/>
              <a:gd name="connsiteX3" fmla="*/ 790559 w 1354043"/>
              <a:gd name="connsiteY3" fmla="*/ 142985 h 824264"/>
              <a:gd name="connsiteX4" fmla="*/ 1169019 w 1354043"/>
              <a:gd name="connsiteY4" fmla="*/ 142985 h 824264"/>
              <a:gd name="connsiteX5" fmla="*/ 1194249 w 1354043"/>
              <a:gd name="connsiteY5" fmla="*/ 370078 h 824264"/>
              <a:gd name="connsiteX6" fmla="*/ 1337223 w 1354043"/>
              <a:gd name="connsiteY6" fmla="*/ 504652 h 824264"/>
              <a:gd name="connsiteX7" fmla="*/ 1354043 w 1354043"/>
              <a:gd name="connsiteY7" fmla="*/ 790621 h 824264"/>
              <a:gd name="connsiteX8" fmla="*/ 790559 w 1354043"/>
              <a:gd name="connsiteY8" fmla="*/ 773799 h 824264"/>
              <a:gd name="connsiteX9" fmla="*/ 740098 w 1354043"/>
              <a:gd name="connsiteY9" fmla="*/ 824264 h 824264"/>
              <a:gd name="connsiteX10" fmla="*/ 395279 w 1354043"/>
              <a:gd name="connsiteY10" fmla="*/ 824264 h 824264"/>
              <a:gd name="connsiteX11" fmla="*/ 344818 w 1354043"/>
              <a:gd name="connsiteY11" fmla="*/ 193450 h 824264"/>
              <a:gd name="connsiteX12" fmla="*/ 8410 w 1354043"/>
              <a:gd name="connsiteY12" fmla="*/ 185039 h 824264"/>
              <a:gd name="connsiteX13" fmla="*/ 0 w 1354043"/>
              <a:gd name="connsiteY13" fmla="*/ 0 h 824264"/>
              <a:gd name="connsiteX0" fmla="*/ 0 w 1354043"/>
              <a:gd name="connsiteY0" fmla="*/ 0 h 824264"/>
              <a:gd name="connsiteX1" fmla="*/ 201845 w 1354043"/>
              <a:gd name="connsiteY1" fmla="*/ 109342 h 824264"/>
              <a:gd name="connsiteX2" fmla="*/ 479381 w 1354043"/>
              <a:gd name="connsiteY2" fmla="*/ 84109 h 824264"/>
              <a:gd name="connsiteX3" fmla="*/ 790559 w 1354043"/>
              <a:gd name="connsiteY3" fmla="*/ 142985 h 824264"/>
              <a:gd name="connsiteX4" fmla="*/ 1169019 w 1354043"/>
              <a:gd name="connsiteY4" fmla="*/ 142985 h 824264"/>
              <a:gd name="connsiteX5" fmla="*/ 1194249 w 1354043"/>
              <a:gd name="connsiteY5" fmla="*/ 370078 h 824264"/>
              <a:gd name="connsiteX6" fmla="*/ 1278351 w 1354043"/>
              <a:gd name="connsiteY6" fmla="*/ 445775 h 824264"/>
              <a:gd name="connsiteX7" fmla="*/ 1337223 w 1354043"/>
              <a:gd name="connsiteY7" fmla="*/ 504652 h 824264"/>
              <a:gd name="connsiteX8" fmla="*/ 1354043 w 1354043"/>
              <a:gd name="connsiteY8" fmla="*/ 790621 h 824264"/>
              <a:gd name="connsiteX9" fmla="*/ 790559 w 1354043"/>
              <a:gd name="connsiteY9" fmla="*/ 773799 h 824264"/>
              <a:gd name="connsiteX10" fmla="*/ 740098 w 1354043"/>
              <a:gd name="connsiteY10" fmla="*/ 824264 h 824264"/>
              <a:gd name="connsiteX11" fmla="*/ 395279 w 1354043"/>
              <a:gd name="connsiteY11" fmla="*/ 824264 h 824264"/>
              <a:gd name="connsiteX12" fmla="*/ 344818 w 1354043"/>
              <a:gd name="connsiteY12" fmla="*/ 193450 h 824264"/>
              <a:gd name="connsiteX13" fmla="*/ 8410 w 1354043"/>
              <a:gd name="connsiteY13" fmla="*/ 185039 h 824264"/>
              <a:gd name="connsiteX14" fmla="*/ 0 w 1354043"/>
              <a:gd name="connsiteY14" fmla="*/ 0 h 824264"/>
              <a:gd name="connsiteX0" fmla="*/ 0 w 1354043"/>
              <a:gd name="connsiteY0" fmla="*/ 0 h 824264"/>
              <a:gd name="connsiteX1" fmla="*/ 201845 w 1354043"/>
              <a:gd name="connsiteY1" fmla="*/ 109342 h 824264"/>
              <a:gd name="connsiteX2" fmla="*/ 479381 w 1354043"/>
              <a:gd name="connsiteY2" fmla="*/ 84109 h 824264"/>
              <a:gd name="connsiteX3" fmla="*/ 790559 w 1354043"/>
              <a:gd name="connsiteY3" fmla="*/ 142985 h 824264"/>
              <a:gd name="connsiteX4" fmla="*/ 1169019 w 1354043"/>
              <a:gd name="connsiteY4" fmla="*/ 142985 h 824264"/>
              <a:gd name="connsiteX5" fmla="*/ 1194249 w 1354043"/>
              <a:gd name="connsiteY5" fmla="*/ 370078 h 824264"/>
              <a:gd name="connsiteX6" fmla="*/ 1311992 w 1354043"/>
              <a:gd name="connsiteY6" fmla="*/ 420542 h 824264"/>
              <a:gd name="connsiteX7" fmla="*/ 1337223 w 1354043"/>
              <a:gd name="connsiteY7" fmla="*/ 504652 h 824264"/>
              <a:gd name="connsiteX8" fmla="*/ 1354043 w 1354043"/>
              <a:gd name="connsiteY8" fmla="*/ 790621 h 824264"/>
              <a:gd name="connsiteX9" fmla="*/ 790559 w 1354043"/>
              <a:gd name="connsiteY9" fmla="*/ 773799 h 824264"/>
              <a:gd name="connsiteX10" fmla="*/ 740098 w 1354043"/>
              <a:gd name="connsiteY10" fmla="*/ 824264 h 824264"/>
              <a:gd name="connsiteX11" fmla="*/ 395279 w 1354043"/>
              <a:gd name="connsiteY11" fmla="*/ 824264 h 824264"/>
              <a:gd name="connsiteX12" fmla="*/ 344818 w 1354043"/>
              <a:gd name="connsiteY12" fmla="*/ 193450 h 824264"/>
              <a:gd name="connsiteX13" fmla="*/ 8410 w 1354043"/>
              <a:gd name="connsiteY13" fmla="*/ 185039 h 824264"/>
              <a:gd name="connsiteX14" fmla="*/ 0 w 1354043"/>
              <a:gd name="connsiteY14" fmla="*/ 0 h 824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4043" h="824264">
                <a:moveTo>
                  <a:pt x="0" y="0"/>
                </a:moveTo>
                <a:lnTo>
                  <a:pt x="201845" y="109342"/>
                </a:lnTo>
                <a:lnTo>
                  <a:pt x="479381" y="84109"/>
                </a:lnTo>
                <a:lnTo>
                  <a:pt x="790559" y="142985"/>
                </a:lnTo>
                <a:lnTo>
                  <a:pt x="1169019" y="142985"/>
                </a:lnTo>
                <a:lnTo>
                  <a:pt x="1194249" y="370078"/>
                </a:lnTo>
                <a:lnTo>
                  <a:pt x="1311992" y="420542"/>
                </a:lnTo>
                <a:lnTo>
                  <a:pt x="1337223" y="504652"/>
                </a:lnTo>
                <a:lnTo>
                  <a:pt x="1354043" y="790621"/>
                </a:lnTo>
                <a:lnTo>
                  <a:pt x="790559" y="773799"/>
                </a:lnTo>
                <a:lnTo>
                  <a:pt x="740098" y="824264"/>
                </a:lnTo>
                <a:lnTo>
                  <a:pt x="395279" y="824264"/>
                </a:lnTo>
                <a:lnTo>
                  <a:pt x="344818" y="193450"/>
                </a:lnTo>
                <a:lnTo>
                  <a:pt x="8410" y="185039"/>
                </a:lnTo>
                <a:lnTo>
                  <a:pt x="0" y="0"/>
                </a:lnTo>
                <a:close/>
              </a:path>
            </a:pathLst>
          </a:cu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Freeform 8"/>
          <p:cNvSpPr/>
          <p:nvPr/>
        </p:nvSpPr>
        <p:spPr>
          <a:xfrm>
            <a:off x="9233008" y="2401936"/>
            <a:ext cx="319588" cy="336434"/>
          </a:xfrm>
          <a:custGeom>
            <a:avLst/>
            <a:gdLst>
              <a:gd name="connsiteX0" fmla="*/ 319588 w 319588"/>
              <a:gd name="connsiteY0" fmla="*/ 8410 h 336434"/>
              <a:gd name="connsiteX1" fmla="*/ 0 w 319588"/>
              <a:gd name="connsiteY1" fmla="*/ 0 h 336434"/>
              <a:gd name="connsiteX2" fmla="*/ 0 w 319588"/>
              <a:gd name="connsiteY2" fmla="*/ 134573 h 336434"/>
              <a:gd name="connsiteX3" fmla="*/ 67282 w 319588"/>
              <a:gd name="connsiteY3" fmla="*/ 159806 h 336434"/>
              <a:gd name="connsiteX4" fmla="*/ 42051 w 319588"/>
              <a:gd name="connsiteY4" fmla="*/ 336434 h 336434"/>
              <a:gd name="connsiteX5" fmla="*/ 277537 w 319588"/>
              <a:gd name="connsiteY5" fmla="*/ 336434 h 336434"/>
              <a:gd name="connsiteX6" fmla="*/ 277537 w 319588"/>
              <a:gd name="connsiteY6" fmla="*/ 218682 h 336434"/>
              <a:gd name="connsiteX7" fmla="*/ 277537 w 319588"/>
              <a:gd name="connsiteY7" fmla="*/ 218682 h 336434"/>
              <a:gd name="connsiteX8" fmla="*/ 319588 w 319588"/>
              <a:gd name="connsiteY8" fmla="*/ 8410 h 336434"/>
              <a:gd name="connsiteX0" fmla="*/ 319588 w 319588"/>
              <a:gd name="connsiteY0" fmla="*/ 8410 h 336434"/>
              <a:gd name="connsiteX1" fmla="*/ 0 w 319588"/>
              <a:gd name="connsiteY1" fmla="*/ 0 h 336434"/>
              <a:gd name="connsiteX2" fmla="*/ 0 w 319588"/>
              <a:gd name="connsiteY2" fmla="*/ 134573 h 336434"/>
              <a:gd name="connsiteX3" fmla="*/ 67282 w 319588"/>
              <a:gd name="connsiteY3" fmla="*/ 159806 h 336434"/>
              <a:gd name="connsiteX4" fmla="*/ 42051 w 319588"/>
              <a:gd name="connsiteY4" fmla="*/ 336434 h 336434"/>
              <a:gd name="connsiteX5" fmla="*/ 277537 w 319588"/>
              <a:gd name="connsiteY5" fmla="*/ 336434 h 336434"/>
              <a:gd name="connsiteX6" fmla="*/ 277537 w 319588"/>
              <a:gd name="connsiteY6" fmla="*/ 218682 h 336434"/>
              <a:gd name="connsiteX7" fmla="*/ 311178 w 319588"/>
              <a:gd name="connsiteY7" fmla="*/ 168217 h 336434"/>
              <a:gd name="connsiteX8" fmla="*/ 319588 w 319588"/>
              <a:gd name="connsiteY8" fmla="*/ 8410 h 336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588" h="336434">
                <a:moveTo>
                  <a:pt x="319588" y="8410"/>
                </a:moveTo>
                <a:lnTo>
                  <a:pt x="0" y="0"/>
                </a:lnTo>
                <a:lnTo>
                  <a:pt x="0" y="134573"/>
                </a:lnTo>
                <a:lnTo>
                  <a:pt x="67282" y="159806"/>
                </a:lnTo>
                <a:lnTo>
                  <a:pt x="42051" y="336434"/>
                </a:lnTo>
                <a:lnTo>
                  <a:pt x="277537" y="336434"/>
                </a:lnTo>
                <a:lnTo>
                  <a:pt x="277537" y="218682"/>
                </a:lnTo>
                <a:lnTo>
                  <a:pt x="311178" y="168217"/>
                </a:lnTo>
                <a:lnTo>
                  <a:pt x="319588" y="8410"/>
                </a:lnTo>
                <a:close/>
              </a:path>
            </a:pathLst>
          </a:cu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Freeform 9"/>
          <p:cNvSpPr/>
          <p:nvPr/>
        </p:nvSpPr>
        <p:spPr>
          <a:xfrm>
            <a:off x="8291065" y="3049572"/>
            <a:ext cx="2052091" cy="2674651"/>
          </a:xfrm>
          <a:custGeom>
            <a:avLst/>
            <a:gdLst>
              <a:gd name="connsiteX0" fmla="*/ 0 w 2052091"/>
              <a:gd name="connsiteY0" fmla="*/ 588759 h 2674651"/>
              <a:gd name="connsiteX1" fmla="*/ 395280 w 2052091"/>
              <a:gd name="connsiteY1" fmla="*/ 588759 h 2674651"/>
              <a:gd name="connsiteX2" fmla="*/ 412100 w 2052091"/>
              <a:gd name="connsiteY2" fmla="*/ 479418 h 2674651"/>
              <a:gd name="connsiteX3" fmla="*/ 925123 w 2052091"/>
              <a:gd name="connsiteY3" fmla="*/ 479418 h 2674651"/>
              <a:gd name="connsiteX4" fmla="*/ 925123 w 2052091"/>
              <a:gd name="connsiteY4" fmla="*/ 0 h 2674651"/>
              <a:gd name="connsiteX5" fmla="*/ 1269942 w 2052091"/>
              <a:gd name="connsiteY5" fmla="*/ 0 h 2674651"/>
              <a:gd name="connsiteX6" fmla="*/ 1286762 w 2052091"/>
              <a:gd name="connsiteY6" fmla="*/ 109341 h 2674651"/>
              <a:gd name="connsiteX7" fmla="*/ 1446556 w 2052091"/>
              <a:gd name="connsiteY7" fmla="*/ 117751 h 2674651"/>
              <a:gd name="connsiteX8" fmla="*/ 1547478 w 2052091"/>
              <a:gd name="connsiteY8" fmla="*/ 353255 h 2674651"/>
              <a:gd name="connsiteX9" fmla="*/ 1269942 w 2052091"/>
              <a:gd name="connsiteY9" fmla="*/ 328023 h 2674651"/>
              <a:gd name="connsiteX10" fmla="*/ 1269942 w 2052091"/>
              <a:gd name="connsiteY10" fmla="*/ 597170 h 2674651"/>
              <a:gd name="connsiteX11" fmla="*/ 1606350 w 2052091"/>
              <a:gd name="connsiteY11" fmla="*/ 597170 h 2674651"/>
              <a:gd name="connsiteX12" fmla="*/ 1833426 w 2052091"/>
              <a:gd name="connsiteY12" fmla="*/ 841085 h 2674651"/>
              <a:gd name="connsiteX13" fmla="*/ 1858656 w 2052091"/>
              <a:gd name="connsiteY13" fmla="*/ 933604 h 2674651"/>
              <a:gd name="connsiteX14" fmla="*/ 1951168 w 2052091"/>
              <a:gd name="connsiteY14" fmla="*/ 984069 h 2674651"/>
              <a:gd name="connsiteX15" fmla="*/ 2010040 w 2052091"/>
              <a:gd name="connsiteY15" fmla="*/ 967248 h 2674651"/>
              <a:gd name="connsiteX16" fmla="*/ 2026860 w 2052091"/>
              <a:gd name="connsiteY16" fmla="*/ 1042945 h 2674651"/>
              <a:gd name="connsiteX17" fmla="*/ 1909117 w 2052091"/>
              <a:gd name="connsiteY17" fmla="*/ 1110232 h 2674651"/>
              <a:gd name="connsiteX18" fmla="*/ 1513838 w 2052091"/>
              <a:gd name="connsiteY18" fmla="*/ 1093411 h 2674651"/>
              <a:gd name="connsiteX19" fmla="*/ 2026860 w 2052091"/>
              <a:gd name="connsiteY19" fmla="*/ 1530775 h 2674651"/>
              <a:gd name="connsiteX20" fmla="*/ 2052091 w 2052091"/>
              <a:gd name="connsiteY20" fmla="*/ 1715814 h 2674651"/>
              <a:gd name="connsiteX21" fmla="*/ 2018450 w 2052091"/>
              <a:gd name="connsiteY21" fmla="*/ 1799922 h 2674651"/>
              <a:gd name="connsiteX22" fmla="*/ 2043681 w 2052091"/>
              <a:gd name="connsiteY22" fmla="*/ 2270930 h 2674651"/>
              <a:gd name="connsiteX23" fmla="*/ 2001630 w 2052091"/>
              <a:gd name="connsiteY23" fmla="*/ 2312984 h 2674651"/>
              <a:gd name="connsiteX24" fmla="*/ 2010040 w 2052091"/>
              <a:gd name="connsiteY24" fmla="*/ 2472791 h 2674651"/>
              <a:gd name="connsiteX25" fmla="*/ 1867066 w 2052091"/>
              <a:gd name="connsiteY25" fmla="*/ 2287752 h 2674651"/>
              <a:gd name="connsiteX26" fmla="*/ 1858656 w 2052091"/>
              <a:gd name="connsiteY26" fmla="*/ 2464380 h 2674651"/>
              <a:gd name="connsiteX27" fmla="*/ 1564299 w 2052091"/>
              <a:gd name="connsiteY27" fmla="*/ 2472791 h 2674651"/>
              <a:gd name="connsiteX28" fmla="*/ 1564299 w 2052091"/>
              <a:gd name="connsiteY28" fmla="*/ 2472791 h 2674651"/>
              <a:gd name="connsiteX29" fmla="*/ 1665221 w 2052091"/>
              <a:gd name="connsiteY29" fmla="*/ 2674651 h 2674651"/>
              <a:gd name="connsiteX30" fmla="*/ 1488607 w 2052091"/>
              <a:gd name="connsiteY30" fmla="*/ 2674651 h 2674651"/>
              <a:gd name="connsiteX31" fmla="*/ 1194250 w 2052091"/>
              <a:gd name="connsiteY31" fmla="*/ 2666240 h 2674651"/>
              <a:gd name="connsiteX32" fmla="*/ 1177429 w 2052091"/>
              <a:gd name="connsiteY32" fmla="*/ 2598953 h 2674651"/>
              <a:gd name="connsiteX33" fmla="*/ 1093327 w 2052091"/>
              <a:gd name="connsiteY33" fmla="*/ 2573721 h 2674651"/>
              <a:gd name="connsiteX34" fmla="*/ 1169019 w 2052091"/>
              <a:gd name="connsiteY34" fmla="*/ 2472791 h 2674651"/>
              <a:gd name="connsiteX35" fmla="*/ 1169019 w 2052091"/>
              <a:gd name="connsiteY35" fmla="*/ 2472791 h 2674651"/>
              <a:gd name="connsiteX36" fmla="*/ 1227890 w 2052091"/>
              <a:gd name="connsiteY36" fmla="*/ 2085891 h 2674651"/>
              <a:gd name="connsiteX37" fmla="*/ 1328813 w 2052091"/>
              <a:gd name="connsiteY37" fmla="*/ 2111124 h 2674651"/>
              <a:gd name="connsiteX38" fmla="*/ 1480197 w 2052091"/>
              <a:gd name="connsiteY38" fmla="*/ 1783101 h 2674651"/>
              <a:gd name="connsiteX39" fmla="*/ 1547478 w 2052091"/>
              <a:gd name="connsiteY39" fmla="*/ 1732635 h 2674651"/>
              <a:gd name="connsiteX40" fmla="*/ 1505427 w 2052091"/>
              <a:gd name="connsiteY40" fmla="*/ 1539186 h 2674651"/>
              <a:gd name="connsiteX41" fmla="*/ 1320403 w 2052091"/>
              <a:gd name="connsiteY41" fmla="*/ 1522364 h 2674651"/>
              <a:gd name="connsiteX42" fmla="*/ 1177429 w 2052091"/>
              <a:gd name="connsiteY42" fmla="*/ 2077480 h 2674651"/>
              <a:gd name="connsiteX43" fmla="*/ 874662 w 2052091"/>
              <a:gd name="connsiteY43" fmla="*/ 2094302 h 2674651"/>
              <a:gd name="connsiteX44" fmla="*/ 849431 w 2052091"/>
              <a:gd name="connsiteY44" fmla="*/ 1875620 h 2674651"/>
              <a:gd name="connsiteX45" fmla="*/ 647586 w 2052091"/>
              <a:gd name="connsiteY45" fmla="*/ 1867209 h 2674651"/>
              <a:gd name="connsiteX46" fmla="*/ 714868 w 2052091"/>
              <a:gd name="connsiteY46" fmla="*/ 1774690 h 2674651"/>
              <a:gd name="connsiteX47" fmla="*/ 538253 w 2052091"/>
              <a:gd name="connsiteY47" fmla="*/ 1421434 h 2674651"/>
              <a:gd name="connsiteX48" fmla="*/ 420510 w 2052091"/>
              <a:gd name="connsiteY48" fmla="*/ 1227984 h 2674651"/>
              <a:gd name="connsiteX49" fmla="*/ 403690 w 2052091"/>
              <a:gd name="connsiteY49" fmla="*/ 1034535 h 2674651"/>
              <a:gd name="connsiteX50" fmla="*/ 8410 w 2052091"/>
              <a:gd name="connsiteY50" fmla="*/ 1034535 h 2674651"/>
              <a:gd name="connsiteX51" fmla="*/ 0 w 2052091"/>
              <a:gd name="connsiteY51" fmla="*/ 588759 h 2674651"/>
              <a:gd name="connsiteX0" fmla="*/ 0 w 2052091"/>
              <a:gd name="connsiteY0" fmla="*/ 588759 h 2674651"/>
              <a:gd name="connsiteX1" fmla="*/ 395280 w 2052091"/>
              <a:gd name="connsiteY1" fmla="*/ 588759 h 2674651"/>
              <a:gd name="connsiteX2" fmla="*/ 412100 w 2052091"/>
              <a:gd name="connsiteY2" fmla="*/ 479418 h 2674651"/>
              <a:gd name="connsiteX3" fmla="*/ 925123 w 2052091"/>
              <a:gd name="connsiteY3" fmla="*/ 479418 h 2674651"/>
              <a:gd name="connsiteX4" fmla="*/ 925123 w 2052091"/>
              <a:gd name="connsiteY4" fmla="*/ 0 h 2674651"/>
              <a:gd name="connsiteX5" fmla="*/ 1269942 w 2052091"/>
              <a:gd name="connsiteY5" fmla="*/ 0 h 2674651"/>
              <a:gd name="connsiteX6" fmla="*/ 1286762 w 2052091"/>
              <a:gd name="connsiteY6" fmla="*/ 109341 h 2674651"/>
              <a:gd name="connsiteX7" fmla="*/ 1446556 w 2052091"/>
              <a:gd name="connsiteY7" fmla="*/ 117751 h 2674651"/>
              <a:gd name="connsiteX8" fmla="*/ 1572709 w 2052091"/>
              <a:gd name="connsiteY8" fmla="*/ 311201 h 2674651"/>
              <a:gd name="connsiteX9" fmla="*/ 1547478 w 2052091"/>
              <a:gd name="connsiteY9" fmla="*/ 353255 h 2674651"/>
              <a:gd name="connsiteX10" fmla="*/ 1269942 w 2052091"/>
              <a:gd name="connsiteY10" fmla="*/ 328023 h 2674651"/>
              <a:gd name="connsiteX11" fmla="*/ 1269942 w 2052091"/>
              <a:gd name="connsiteY11" fmla="*/ 597170 h 2674651"/>
              <a:gd name="connsiteX12" fmla="*/ 1606350 w 2052091"/>
              <a:gd name="connsiteY12" fmla="*/ 597170 h 2674651"/>
              <a:gd name="connsiteX13" fmla="*/ 1833426 w 2052091"/>
              <a:gd name="connsiteY13" fmla="*/ 841085 h 2674651"/>
              <a:gd name="connsiteX14" fmla="*/ 1858656 w 2052091"/>
              <a:gd name="connsiteY14" fmla="*/ 933604 h 2674651"/>
              <a:gd name="connsiteX15" fmla="*/ 1951168 w 2052091"/>
              <a:gd name="connsiteY15" fmla="*/ 984069 h 2674651"/>
              <a:gd name="connsiteX16" fmla="*/ 2010040 w 2052091"/>
              <a:gd name="connsiteY16" fmla="*/ 967248 h 2674651"/>
              <a:gd name="connsiteX17" fmla="*/ 2026860 w 2052091"/>
              <a:gd name="connsiteY17" fmla="*/ 1042945 h 2674651"/>
              <a:gd name="connsiteX18" fmla="*/ 1909117 w 2052091"/>
              <a:gd name="connsiteY18" fmla="*/ 1110232 h 2674651"/>
              <a:gd name="connsiteX19" fmla="*/ 1513838 w 2052091"/>
              <a:gd name="connsiteY19" fmla="*/ 1093411 h 2674651"/>
              <a:gd name="connsiteX20" fmla="*/ 2026860 w 2052091"/>
              <a:gd name="connsiteY20" fmla="*/ 1530775 h 2674651"/>
              <a:gd name="connsiteX21" fmla="*/ 2052091 w 2052091"/>
              <a:gd name="connsiteY21" fmla="*/ 1715814 h 2674651"/>
              <a:gd name="connsiteX22" fmla="*/ 2018450 w 2052091"/>
              <a:gd name="connsiteY22" fmla="*/ 1799922 h 2674651"/>
              <a:gd name="connsiteX23" fmla="*/ 2043681 w 2052091"/>
              <a:gd name="connsiteY23" fmla="*/ 2270930 h 2674651"/>
              <a:gd name="connsiteX24" fmla="*/ 2001630 w 2052091"/>
              <a:gd name="connsiteY24" fmla="*/ 2312984 h 2674651"/>
              <a:gd name="connsiteX25" fmla="*/ 2010040 w 2052091"/>
              <a:gd name="connsiteY25" fmla="*/ 2472791 h 2674651"/>
              <a:gd name="connsiteX26" fmla="*/ 1867066 w 2052091"/>
              <a:gd name="connsiteY26" fmla="*/ 2287752 h 2674651"/>
              <a:gd name="connsiteX27" fmla="*/ 1858656 w 2052091"/>
              <a:gd name="connsiteY27" fmla="*/ 2464380 h 2674651"/>
              <a:gd name="connsiteX28" fmla="*/ 1564299 w 2052091"/>
              <a:gd name="connsiteY28" fmla="*/ 2472791 h 2674651"/>
              <a:gd name="connsiteX29" fmla="*/ 1564299 w 2052091"/>
              <a:gd name="connsiteY29" fmla="*/ 2472791 h 2674651"/>
              <a:gd name="connsiteX30" fmla="*/ 1665221 w 2052091"/>
              <a:gd name="connsiteY30" fmla="*/ 2674651 h 2674651"/>
              <a:gd name="connsiteX31" fmla="*/ 1488607 w 2052091"/>
              <a:gd name="connsiteY31" fmla="*/ 2674651 h 2674651"/>
              <a:gd name="connsiteX32" fmla="*/ 1194250 w 2052091"/>
              <a:gd name="connsiteY32" fmla="*/ 2666240 h 2674651"/>
              <a:gd name="connsiteX33" fmla="*/ 1177429 w 2052091"/>
              <a:gd name="connsiteY33" fmla="*/ 2598953 h 2674651"/>
              <a:gd name="connsiteX34" fmla="*/ 1093327 w 2052091"/>
              <a:gd name="connsiteY34" fmla="*/ 2573721 h 2674651"/>
              <a:gd name="connsiteX35" fmla="*/ 1169019 w 2052091"/>
              <a:gd name="connsiteY35" fmla="*/ 2472791 h 2674651"/>
              <a:gd name="connsiteX36" fmla="*/ 1169019 w 2052091"/>
              <a:gd name="connsiteY36" fmla="*/ 2472791 h 2674651"/>
              <a:gd name="connsiteX37" fmla="*/ 1227890 w 2052091"/>
              <a:gd name="connsiteY37" fmla="*/ 2085891 h 2674651"/>
              <a:gd name="connsiteX38" fmla="*/ 1328813 w 2052091"/>
              <a:gd name="connsiteY38" fmla="*/ 2111124 h 2674651"/>
              <a:gd name="connsiteX39" fmla="*/ 1480197 w 2052091"/>
              <a:gd name="connsiteY39" fmla="*/ 1783101 h 2674651"/>
              <a:gd name="connsiteX40" fmla="*/ 1547478 w 2052091"/>
              <a:gd name="connsiteY40" fmla="*/ 1732635 h 2674651"/>
              <a:gd name="connsiteX41" fmla="*/ 1505427 w 2052091"/>
              <a:gd name="connsiteY41" fmla="*/ 1539186 h 2674651"/>
              <a:gd name="connsiteX42" fmla="*/ 1320403 w 2052091"/>
              <a:gd name="connsiteY42" fmla="*/ 1522364 h 2674651"/>
              <a:gd name="connsiteX43" fmla="*/ 1177429 w 2052091"/>
              <a:gd name="connsiteY43" fmla="*/ 2077480 h 2674651"/>
              <a:gd name="connsiteX44" fmla="*/ 874662 w 2052091"/>
              <a:gd name="connsiteY44" fmla="*/ 2094302 h 2674651"/>
              <a:gd name="connsiteX45" fmla="*/ 849431 w 2052091"/>
              <a:gd name="connsiteY45" fmla="*/ 1875620 h 2674651"/>
              <a:gd name="connsiteX46" fmla="*/ 647586 w 2052091"/>
              <a:gd name="connsiteY46" fmla="*/ 1867209 h 2674651"/>
              <a:gd name="connsiteX47" fmla="*/ 714868 w 2052091"/>
              <a:gd name="connsiteY47" fmla="*/ 1774690 h 2674651"/>
              <a:gd name="connsiteX48" fmla="*/ 538253 w 2052091"/>
              <a:gd name="connsiteY48" fmla="*/ 1421434 h 2674651"/>
              <a:gd name="connsiteX49" fmla="*/ 420510 w 2052091"/>
              <a:gd name="connsiteY49" fmla="*/ 1227984 h 2674651"/>
              <a:gd name="connsiteX50" fmla="*/ 403690 w 2052091"/>
              <a:gd name="connsiteY50" fmla="*/ 1034535 h 2674651"/>
              <a:gd name="connsiteX51" fmla="*/ 8410 w 2052091"/>
              <a:gd name="connsiteY51" fmla="*/ 1034535 h 2674651"/>
              <a:gd name="connsiteX52" fmla="*/ 0 w 2052091"/>
              <a:gd name="connsiteY52" fmla="*/ 588759 h 2674651"/>
              <a:gd name="connsiteX0" fmla="*/ 0 w 2052091"/>
              <a:gd name="connsiteY0" fmla="*/ 588759 h 2674651"/>
              <a:gd name="connsiteX1" fmla="*/ 395280 w 2052091"/>
              <a:gd name="connsiteY1" fmla="*/ 588759 h 2674651"/>
              <a:gd name="connsiteX2" fmla="*/ 412100 w 2052091"/>
              <a:gd name="connsiteY2" fmla="*/ 479418 h 2674651"/>
              <a:gd name="connsiteX3" fmla="*/ 925123 w 2052091"/>
              <a:gd name="connsiteY3" fmla="*/ 479418 h 2674651"/>
              <a:gd name="connsiteX4" fmla="*/ 925123 w 2052091"/>
              <a:gd name="connsiteY4" fmla="*/ 0 h 2674651"/>
              <a:gd name="connsiteX5" fmla="*/ 1269942 w 2052091"/>
              <a:gd name="connsiteY5" fmla="*/ 0 h 2674651"/>
              <a:gd name="connsiteX6" fmla="*/ 1286762 w 2052091"/>
              <a:gd name="connsiteY6" fmla="*/ 109341 h 2674651"/>
              <a:gd name="connsiteX7" fmla="*/ 1446556 w 2052091"/>
              <a:gd name="connsiteY7" fmla="*/ 117751 h 2674651"/>
              <a:gd name="connsiteX8" fmla="*/ 1572709 w 2052091"/>
              <a:gd name="connsiteY8" fmla="*/ 311201 h 2674651"/>
              <a:gd name="connsiteX9" fmla="*/ 1547478 w 2052091"/>
              <a:gd name="connsiteY9" fmla="*/ 353255 h 2674651"/>
              <a:gd name="connsiteX10" fmla="*/ 1269942 w 2052091"/>
              <a:gd name="connsiteY10" fmla="*/ 328023 h 2674651"/>
              <a:gd name="connsiteX11" fmla="*/ 1269942 w 2052091"/>
              <a:gd name="connsiteY11" fmla="*/ 597170 h 2674651"/>
              <a:gd name="connsiteX12" fmla="*/ 1606350 w 2052091"/>
              <a:gd name="connsiteY12" fmla="*/ 597170 h 2674651"/>
              <a:gd name="connsiteX13" fmla="*/ 1833426 w 2052091"/>
              <a:gd name="connsiteY13" fmla="*/ 841085 h 2674651"/>
              <a:gd name="connsiteX14" fmla="*/ 1858656 w 2052091"/>
              <a:gd name="connsiteY14" fmla="*/ 933604 h 2674651"/>
              <a:gd name="connsiteX15" fmla="*/ 1951168 w 2052091"/>
              <a:gd name="connsiteY15" fmla="*/ 984069 h 2674651"/>
              <a:gd name="connsiteX16" fmla="*/ 2010040 w 2052091"/>
              <a:gd name="connsiteY16" fmla="*/ 967248 h 2674651"/>
              <a:gd name="connsiteX17" fmla="*/ 2026860 w 2052091"/>
              <a:gd name="connsiteY17" fmla="*/ 1042945 h 2674651"/>
              <a:gd name="connsiteX18" fmla="*/ 1909117 w 2052091"/>
              <a:gd name="connsiteY18" fmla="*/ 1110232 h 2674651"/>
              <a:gd name="connsiteX19" fmla="*/ 1513838 w 2052091"/>
              <a:gd name="connsiteY19" fmla="*/ 1093411 h 2674651"/>
              <a:gd name="connsiteX20" fmla="*/ 2026860 w 2052091"/>
              <a:gd name="connsiteY20" fmla="*/ 1530775 h 2674651"/>
              <a:gd name="connsiteX21" fmla="*/ 2052091 w 2052091"/>
              <a:gd name="connsiteY21" fmla="*/ 1715814 h 2674651"/>
              <a:gd name="connsiteX22" fmla="*/ 2018450 w 2052091"/>
              <a:gd name="connsiteY22" fmla="*/ 1799922 h 2674651"/>
              <a:gd name="connsiteX23" fmla="*/ 2043681 w 2052091"/>
              <a:gd name="connsiteY23" fmla="*/ 2270930 h 2674651"/>
              <a:gd name="connsiteX24" fmla="*/ 2001630 w 2052091"/>
              <a:gd name="connsiteY24" fmla="*/ 2312984 h 2674651"/>
              <a:gd name="connsiteX25" fmla="*/ 2010040 w 2052091"/>
              <a:gd name="connsiteY25" fmla="*/ 2472791 h 2674651"/>
              <a:gd name="connsiteX26" fmla="*/ 1867066 w 2052091"/>
              <a:gd name="connsiteY26" fmla="*/ 2287752 h 2674651"/>
              <a:gd name="connsiteX27" fmla="*/ 1858656 w 2052091"/>
              <a:gd name="connsiteY27" fmla="*/ 2464380 h 2674651"/>
              <a:gd name="connsiteX28" fmla="*/ 1564299 w 2052091"/>
              <a:gd name="connsiteY28" fmla="*/ 2472791 h 2674651"/>
              <a:gd name="connsiteX29" fmla="*/ 1564299 w 2052091"/>
              <a:gd name="connsiteY29" fmla="*/ 2472791 h 2674651"/>
              <a:gd name="connsiteX30" fmla="*/ 1665221 w 2052091"/>
              <a:gd name="connsiteY30" fmla="*/ 2674651 h 2674651"/>
              <a:gd name="connsiteX31" fmla="*/ 1488607 w 2052091"/>
              <a:gd name="connsiteY31" fmla="*/ 2674651 h 2674651"/>
              <a:gd name="connsiteX32" fmla="*/ 1194250 w 2052091"/>
              <a:gd name="connsiteY32" fmla="*/ 2666240 h 2674651"/>
              <a:gd name="connsiteX33" fmla="*/ 1177429 w 2052091"/>
              <a:gd name="connsiteY33" fmla="*/ 2598953 h 2674651"/>
              <a:gd name="connsiteX34" fmla="*/ 1093327 w 2052091"/>
              <a:gd name="connsiteY34" fmla="*/ 2573721 h 2674651"/>
              <a:gd name="connsiteX35" fmla="*/ 1169019 w 2052091"/>
              <a:gd name="connsiteY35" fmla="*/ 2472791 h 2674651"/>
              <a:gd name="connsiteX36" fmla="*/ 1169019 w 2052091"/>
              <a:gd name="connsiteY36" fmla="*/ 2472791 h 2674651"/>
              <a:gd name="connsiteX37" fmla="*/ 1227890 w 2052091"/>
              <a:gd name="connsiteY37" fmla="*/ 2085891 h 2674651"/>
              <a:gd name="connsiteX38" fmla="*/ 1328813 w 2052091"/>
              <a:gd name="connsiteY38" fmla="*/ 2111124 h 2674651"/>
              <a:gd name="connsiteX39" fmla="*/ 1480197 w 2052091"/>
              <a:gd name="connsiteY39" fmla="*/ 1783101 h 2674651"/>
              <a:gd name="connsiteX40" fmla="*/ 1547478 w 2052091"/>
              <a:gd name="connsiteY40" fmla="*/ 1732635 h 2674651"/>
              <a:gd name="connsiteX41" fmla="*/ 1505427 w 2052091"/>
              <a:gd name="connsiteY41" fmla="*/ 1539186 h 2674651"/>
              <a:gd name="connsiteX42" fmla="*/ 1320403 w 2052091"/>
              <a:gd name="connsiteY42" fmla="*/ 1522364 h 2674651"/>
              <a:gd name="connsiteX43" fmla="*/ 1219480 w 2052091"/>
              <a:gd name="connsiteY43" fmla="*/ 2077480 h 2674651"/>
              <a:gd name="connsiteX44" fmla="*/ 874662 w 2052091"/>
              <a:gd name="connsiteY44" fmla="*/ 2094302 h 2674651"/>
              <a:gd name="connsiteX45" fmla="*/ 849431 w 2052091"/>
              <a:gd name="connsiteY45" fmla="*/ 1875620 h 2674651"/>
              <a:gd name="connsiteX46" fmla="*/ 647586 w 2052091"/>
              <a:gd name="connsiteY46" fmla="*/ 1867209 h 2674651"/>
              <a:gd name="connsiteX47" fmla="*/ 714868 w 2052091"/>
              <a:gd name="connsiteY47" fmla="*/ 1774690 h 2674651"/>
              <a:gd name="connsiteX48" fmla="*/ 538253 w 2052091"/>
              <a:gd name="connsiteY48" fmla="*/ 1421434 h 2674651"/>
              <a:gd name="connsiteX49" fmla="*/ 420510 w 2052091"/>
              <a:gd name="connsiteY49" fmla="*/ 1227984 h 2674651"/>
              <a:gd name="connsiteX50" fmla="*/ 403690 w 2052091"/>
              <a:gd name="connsiteY50" fmla="*/ 1034535 h 2674651"/>
              <a:gd name="connsiteX51" fmla="*/ 8410 w 2052091"/>
              <a:gd name="connsiteY51" fmla="*/ 1034535 h 2674651"/>
              <a:gd name="connsiteX52" fmla="*/ 0 w 2052091"/>
              <a:gd name="connsiteY52" fmla="*/ 588759 h 2674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052091" h="2674651">
                <a:moveTo>
                  <a:pt x="0" y="588759"/>
                </a:moveTo>
                <a:lnTo>
                  <a:pt x="395280" y="588759"/>
                </a:lnTo>
                <a:lnTo>
                  <a:pt x="412100" y="479418"/>
                </a:lnTo>
                <a:lnTo>
                  <a:pt x="925123" y="479418"/>
                </a:lnTo>
                <a:lnTo>
                  <a:pt x="925123" y="0"/>
                </a:lnTo>
                <a:lnTo>
                  <a:pt x="1269942" y="0"/>
                </a:lnTo>
                <a:lnTo>
                  <a:pt x="1286762" y="109341"/>
                </a:lnTo>
                <a:lnTo>
                  <a:pt x="1446556" y="117751"/>
                </a:lnTo>
                <a:cubicBezTo>
                  <a:pt x="1471787" y="182234"/>
                  <a:pt x="1547478" y="246718"/>
                  <a:pt x="1572709" y="311201"/>
                </a:cubicBezTo>
                <a:lnTo>
                  <a:pt x="1547478" y="353255"/>
                </a:lnTo>
                <a:lnTo>
                  <a:pt x="1269942" y="328023"/>
                </a:lnTo>
                <a:lnTo>
                  <a:pt x="1269942" y="597170"/>
                </a:lnTo>
                <a:lnTo>
                  <a:pt x="1606350" y="597170"/>
                </a:lnTo>
                <a:lnTo>
                  <a:pt x="1833426" y="841085"/>
                </a:lnTo>
                <a:lnTo>
                  <a:pt x="1858656" y="933604"/>
                </a:lnTo>
                <a:lnTo>
                  <a:pt x="1951168" y="984069"/>
                </a:lnTo>
                <a:lnTo>
                  <a:pt x="2010040" y="967248"/>
                </a:lnTo>
                <a:lnTo>
                  <a:pt x="2026860" y="1042945"/>
                </a:lnTo>
                <a:lnTo>
                  <a:pt x="1909117" y="1110232"/>
                </a:lnTo>
                <a:lnTo>
                  <a:pt x="1513838" y="1093411"/>
                </a:lnTo>
                <a:lnTo>
                  <a:pt x="2026860" y="1530775"/>
                </a:lnTo>
                <a:lnTo>
                  <a:pt x="2052091" y="1715814"/>
                </a:lnTo>
                <a:lnTo>
                  <a:pt x="2018450" y="1799922"/>
                </a:lnTo>
                <a:lnTo>
                  <a:pt x="2043681" y="2270930"/>
                </a:lnTo>
                <a:lnTo>
                  <a:pt x="2001630" y="2312984"/>
                </a:lnTo>
                <a:lnTo>
                  <a:pt x="2010040" y="2472791"/>
                </a:lnTo>
                <a:lnTo>
                  <a:pt x="1867066" y="2287752"/>
                </a:lnTo>
                <a:lnTo>
                  <a:pt x="1858656" y="2464380"/>
                </a:lnTo>
                <a:lnTo>
                  <a:pt x="1564299" y="2472791"/>
                </a:lnTo>
                <a:lnTo>
                  <a:pt x="1564299" y="2472791"/>
                </a:lnTo>
                <a:lnTo>
                  <a:pt x="1665221" y="2674651"/>
                </a:lnTo>
                <a:lnTo>
                  <a:pt x="1488607" y="2674651"/>
                </a:lnTo>
                <a:lnTo>
                  <a:pt x="1194250" y="2666240"/>
                </a:lnTo>
                <a:lnTo>
                  <a:pt x="1177429" y="2598953"/>
                </a:lnTo>
                <a:lnTo>
                  <a:pt x="1093327" y="2573721"/>
                </a:lnTo>
                <a:lnTo>
                  <a:pt x="1169019" y="2472791"/>
                </a:lnTo>
                <a:lnTo>
                  <a:pt x="1169019" y="2472791"/>
                </a:lnTo>
                <a:lnTo>
                  <a:pt x="1227890" y="2085891"/>
                </a:lnTo>
                <a:lnTo>
                  <a:pt x="1328813" y="2111124"/>
                </a:lnTo>
                <a:lnTo>
                  <a:pt x="1480197" y="1783101"/>
                </a:lnTo>
                <a:lnTo>
                  <a:pt x="1547478" y="1732635"/>
                </a:lnTo>
                <a:lnTo>
                  <a:pt x="1505427" y="1539186"/>
                </a:lnTo>
                <a:lnTo>
                  <a:pt x="1320403" y="1522364"/>
                </a:lnTo>
                <a:lnTo>
                  <a:pt x="1219480" y="2077480"/>
                </a:lnTo>
                <a:lnTo>
                  <a:pt x="874662" y="2094302"/>
                </a:lnTo>
                <a:lnTo>
                  <a:pt x="849431" y="1875620"/>
                </a:lnTo>
                <a:lnTo>
                  <a:pt x="647586" y="1867209"/>
                </a:lnTo>
                <a:lnTo>
                  <a:pt x="714868" y="1774690"/>
                </a:lnTo>
                <a:lnTo>
                  <a:pt x="538253" y="1421434"/>
                </a:lnTo>
                <a:lnTo>
                  <a:pt x="420510" y="1227984"/>
                </a:lnTo>
                <a:lnTo>
                  <a:pt x="403690" y="1034535"/>
                </a:lnTo>
                <a:lnTo>
                  <a:pt x="8410" y="1034535"/>
                </a:lnTo>
                <a:lnTo>
                  <a:pt x="0" y="588759"/>
                </a:lnTo>
                <a:close/>
              </a:path>
            </a:pathLst>
          </a:cu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p:cNvSpPr/>
          <p:nvPr/>
        </p:nvSpPr>
        <p:spPr>
          <a:xfrm>
            <a:off x="6802458" y="854338"/>
            <a:ext cx="210255" cy="210255"/>
          </a:xfrm>
          <a:prstGeom prst="ellipse">
            <a:avLst/>
          </a:prstGeom>
          <a:solidFill>
            <a:srgbClr val="FFFF00"/>
          </a:solidFill>
          <a:ln w="38100"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Oval 11"/>
          <p:cNvSpPr/>
          <p:nvPr/>
        </p:nvSpPr>
        <p:spPr>
          <a:xfrm>
            <a:off x="7922032" y="619839"/>
            <a:ext cx="210255" cy="210255"/>
          </a:xfrm>
          <a:prstGeom prst="ellipse">
            <a:avLst/>
          </a:prstGeom>
          <a:solidFill>
            <a:srgbClr val="FFFF00"/>
          </a:solidFill>
          <a:ln w="38100"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Oval 12"/>
          <p:cNvSpPr/>
          <p:nvPr/>
        </p:nvSpPr>
        <p:spPr>
          <a:xfrm>
            <a:off x="8493926" y="931041"/>
            <a:ext cx="210255" cy="210255"/>
          </a:xfrm>
          <a:prstGeom prst="ellipse">
            <a:avLst/>
          </a:prstGeom>
          <a:solidFill>
            <a:srgbClr val="FFFF00"/>
          </a:solidFill>
          <a:ln w="38100"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Oval 13"/>
          <p:cNvSpPr/>
          <p:nvPr/>
        </p:nvSpPr>
        <p:spPr>
          <a:xfrm>
            <a:off x="8796694" y="2369296"/>
            <a:ext cx="210255" cy="210255"/>
          </a:xfrm>
          <a:prstGeom prst="ellipse">
            <a:avLst/>
          </a:prstGeom>
          <a:solidFill>
            <a:srgbClr val="FFFF00"/>
          </a:solidFill>
          <a:ln w="38100"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Oval 14"/>
          <p:cNvSpPr/>
          <p:nvPr/>
        </p:nvSpPr>
        <p:spPr>
          <a:xfrm>
            <a:off x="8932274" y="2176852"/>
            <a:ext cx="210255" cy="210255"/>
          </a:xfrm>
          <a:prstGeom prst="ellipse">
            <a:avLst/>
          </a:prstGeom>
          <a:solidFill>
            <a:srgbClr val="FFFF00"/>
          </a:solidFill>
          <a:ln w="38100"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Oval 15"/>
          <p:cNvSpPr/>
          <p:nvPr/>
        </p:nvSpPr>
        <p:spPr>
          <a:xfrm>
            <a:off x="8405479" y="1708857"/>
            <a:ext cx="210255" cy="210255"/>
          </a:xfrm>
          <a:prstGeom prst="ellipse">
            <a:avLst/>
          </a:prstGeom>
          <a:solidFill>
            <a:srgbClr val="FFFF00"/>
          </a:solidFill>
          <a:ln w="38100"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Oval 16"/>
          <p:cNvSpPr/>
          <p:nvPr/>
        </p:nvSpPr>
        <p:spPr>
          <a:xfrm>
            <a:off x="8317312" y="2444994"/>
            <a:ext cx="210255" cy="210255"/>
          </a:xfrm>
          <a:prstGeom prst="ellipse">
            <a:avLst/>
          </a:prstGeom>
          <a:solidFill>
            <a:srgbClr val="FFFF00"/>
          </a:solidFill>
          <a:ln w="38100"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Oval 17"/>
          <p:cNvSpPr/>
          <p:nvPr/>
        </p:nvSpPr>
        <p:spPr>
          <a:xfrm>
            <a:off x="8991144" y="2361890"/>
            <a:ext cx="210255" cy="210255"/>
          </a:xfrm>
          <a:prstGeom prst="ellipse">
            <a:avLst/>
          </a:prstGeom>
          <a:solidFill>
            <a:srgbClr val="FFFF00"/>
          </a:solidFill>
          <a:ln w="38100"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Freeform 18"/>
          <p:cNvSpPr/>
          <p:nvPr/>
        </p:nvSpPr>
        <p:spPr>
          <a:xfrm>
            <a:off x="5582977" y="97362"/>
            <a:ext cx="4978844" cy="5668915"/>
          </a:xfrm>
          <a:custGeom>
            <a:avLst/>
            <a:gdLst>
              <a:gd name="connsiteX0" fmla="*/ 1396095 w 4978844"/>
              <a:gd name="connsiteY0" fmla="*/ 58876 h 5668915"/>
              <a:gd name="connsiteX1" fmla="*/ 1589530 w 4978844"/>
              <a:gd name="connsiteY1" fmla="*/ 58876 h 5668915"/>
              <a:gd name="connsiteX2" fmla="*/ 1623171 w 4978844"/>
              <a:gd name="connsiteY2" fmla="*/ 328023 h 5668915"/>
              <a:gd name="connsiteX3" fmla="*/ 1740914 w 4978844"/>
              <a:gd name="connsiteY3" fmla="*/ 344845 h 5668915"/>
              <a:gd name="connsiteX4" fmla="*/ 1858657 w 4978844"/>
              <a:gd name="connsiteY4" fmla="*/ 285969 h 5668915"/>
              <a:gd name="connsiteX5" fmla="*/ 1808195 w 4978844"/>
              <a:gd name="connsiteY5" fmla="*/ 168217 h 5668915"/>
              <a:gd name="connsiteX6" fmla="*/ 1909118 w 4978844"/>
              <a:gd name="connsiteY6" fmla="*/ 168217 h 5668915"/>
              <a:gd name="connsiteX7" fmla="*/ 1909118 w 4978844"/>
              <a:gd name="connsiteY7" fmla="*/ 117752 h 5668915"/>
              <a:gd name="connsiteX8" fmla="*/ 1942759 w 4978844"/>
              <a:gd name="connsiteY8" fmla="*/ 117752 h 5668915"/>
              <a:gd name="connsiteX9" fmla="*/ 2035271 w 4978844"/>
              <a:gd name="connsiteY9" fmla="*/ 252325 h 5668915"/>
              <a:gd name="connsiteX10" fmla="*/ 2110963 w 4978844"/>
              <a:gd name="connsiteY10" fmla="*/ 252325 h 5668915"/>
              <a:gd name="connsiteX11" fmla="*/ 2119373 w 4978844"/>
              <a:gd name="connsiteY11" fmla="*/ 302790 h 5668915"/>
              <a:gd name="connsiteX12" fmla="*/ 2211885 w 4978844"/>
              <a:gd name="connsiteY12" fmla="*/ 403721 h 5668915"/>
              <a:gd name="connsiteX13" fmla="*/ 2741729 w 4978844"/>
              <a:gd name="connsiteY13" fmla="*/ 395310 h 5668915"/>
              <a:gd name="connsiteX14" fmla="*/ 2750139 w 4978844"/>
              <a:gd name="connsiteY14" fmla="*/ 58876 h 5668915"/>
              <a:gd name="connsiteX15" fmla="*/ 3137008 w 4978844"/>
              <a:gd name="connsiteY15" fmla="*/ 58876 h 5668915"/>
              <a:gd name="connsiteX16" fmla="*/ 3137008 w 4978844"/>
              <a:gd name="connsiteY16" fmla="*/ 0 h 5668915"/>
              <a:gd name="connsiteX17" fmla="*/ 3271572 w 4978844"/>
              <a:gd name="connsiteY17" fmla="*/ 8410 h 5668915"/>
              <a:gd name="connsiteX18" fmla="*/ 3380904 w 4978844"/>
              <a:gd name="connsiteY18" fmla="*/ 243914 h 5668915"/>
              <a:gd name="connsiteX19" fmla="*/ 3406135 w 4978844"/>
              <a:gd name="connsiteY19" fmla="*/ 529883 h 5668915"/>
              <a:gd name="connsiteX20" fmla="*/ 3448186 w 4978844"/>
              <a:gd name="connsiteY20" fmla="*/ 664457 h 5668915"/>
              <a:gd name="connsiteX21" fmla="*/ 3565929 w 4978844"/>
              <a:gd name="connsiteY21" fmla="*/ 832674 h 5668915"/>
              <a:gd name="connsiteX22" fmla="*/ 3683672 w 4978844"/>
              <a:gd name="connsiteY22" fmla="*/ 874728 h 5668915"/>
              <a:gd name="connsiteX23" fmla="*/ 3650031 w 4978844"/>
              <a:gd name="connsiteY23" fmla="*/ 925194 h 5668915"/>
              <a:gd name="connsiteX24" fmla="*/ 3549109 w 4978844"/>
              <a:gd name="connsiteY24" fmla="*/ 891550 h 5668915"/>
              <a:gd name="connsiteX25" fmla="*/ 3549109 w 4978844"/>
              <a:gd name="connsiteY25" fmla="*/ 1034535 h 5668915"/>
              <a:gd name="connsiteX26" fmla="*/ 3599570 w 4978844"/>
              <a:gd name="connsiteY26" fmla="*/ 1177519 h 5668915"/>
              <a:gd name="connsiteX27" fmla="*/ 3683672 w 4978844"/>
              <a:gd name="connsiteY27" fmla="*/ 1295271 h 5668915"/>
              <a:gd name="connsiteX28" fmla="*/ 3725723 w 4978844"/>
              <a:gd name="connsiteY28" fmla="*/ 1530775 h 5668915"/>
              <a:gd name="connsiteX29" fmla="*/ 3776184 w 4978844"/>
              <a:gd name="connsiteY29" fmla="*/ 1640116 h 5668915"/>
              <a:gd name="connsiteX30" fmla="*/ 3759364 w 4978844"/>
              <a:gd name="connsiteY30" fmla="*/ 1766279 h 5668915"/>
              <a:gd name="connsiteX31" fmla="*/ 3902337 w 4978844"/>
              <a:gd name="connsiteY31" fmla="*/ 1934496 h 5668915"/>
              <a:gd name="connsiteX32" fmla="*/ 3944388 w 4978844"/>
              <a:gd name="connsiteY32" fmla="*/ 1867209 h 5668915"/>
              <a:gd name="connsiteX33" fmla="*/ 4020080 w 4978844"/>
              <a:gd name="connsiteY33" fmla="*/ 1867209 h 5668915"/>
              <a:gd name="connsiteX34" fmla="*/ 4028491 w 4978844"/>
              <a:gd name="connsiteY34" fmla="*/ 1959729 h 5668915"/>
              <a:gd name="connsiteX35" fmla="*/ 3885517 w 4978844"/>
              <a:gd name="connsiteY35" fmla="*/ 2111124 h 5668915"/>
              <a:gd name="connsiteX36" fmla="*/ 3868697 w 4978844"/>
              <a:gd name="connsiteY36" fmla="*/ 2304574 h 5668915"/>
              <a:gd name="connsiteX37" fmla="*/ 3978029 w 4978844"/>
              <a:gd name="connsiteY37" fmla="*/ 2304574 h 5668915"/>
              <a:gd name="connsiteX38" fmla="*/ 3986440 w 4978844"/>
              <a:gd name="connsiteY38" fmla="*/ 2523256 h 5668915"/>
              <a:gd name="connsiteX39" fmla="*/ 3935978 w 4978844"/>
              <a:gd name="connsiteY39" fmla="*/ 2523256 h 5668915"/>
              <a:gd name="connsiteX40" fmla="*/ 3969619 w 4978844"/>
              <a:gd name="connsiteY40" fmla="*/ 2725116 h 5668915"/>
              <a:gd name="connsiteX41" fmla="*/ 4121003 w 4978844"/>
              <a:gd name="connsiteY41" fmla="*/ 3011085 h 5668915"/>
              <a:gd name="connsiteX42" fmla="*/ 4280797 w 4978844"/>
              <a:gd name="connsiteY42" fmla="*/ 3263411 h 5668915"/>
              <a:gd name="connsiteX43" fmla="*/ 4339668 w 4978844"/>
              <a:gd name="connsiteY43" fmla="*/ 3355930 h 5668915"/>
              <a:gd name="connsiteX44" fmla="*/ 4390130 w 4978844"/>
              <a:gd name="connsiteY44" fmla="*/ 3364341 h 5668915"/>
              <a:gd name="connsiteX45" fmla="*/ 4390130 w 4978844"/>
              <a:gd name="connsiteY45" fmla="*/ 3423217 h 5668915"/>
              <a:gd name="connsiteX46" fmla="*/ 4339668 w 4978844"/>
              <a:gd name="connsiteY46" fmla="*/ 3431628 h 5668915"/>
              <a:gd name="connsiteX47" fmla="*/ 4364899 w 4978844"/>
              <a:gd name="connsiteY47" fmla="*/ 3566202 h 5668915"/>
              <a:gd name="connsiteX48" fmla="*/ 4549924 w 4978844"/>
              <a:gd name="connsiteY48" fmla="*/ 3793295 h 5668915"/>
              <a:gd name="connsiteX49" fmla="*/ 4558334 w 4978844"/>
              <a:gd name="connsiteY49" fmla="*/ 3835349 h 5668915"/>
              <a:gd name="connsiteX50" fmla="*/ 4667666 w 4978844"/>
              <a:gd name="connsiteY50" fmla="*/ 3919458 h 5668915"/>
              <a:gd name="connsiteX51" fmla="*/ 4726538 w 4978844"/>
              <a:gd name="connsiteY51" fmla="*/ 3894225 h 5668915"/>
              <a:gd name="connsiteX52" fmla="*/ 4776999 w 4978844"/>
              <a:gd name="connsiteY52" fmla="*/ 3936279 h 5668915"/>
              <a:gd name="connsiteX53" fmla="*/ 4743358 w 4978844"/>
              <a:gd name="connsiteY53" fmla="*/ 4028799 h 5668915"/>
              <a:gd name="connsiteX54" fmla="*/ 4894742 w 4978844"/>
              <a:gd name="connsiteY54" fmla="*/ 4096085 h 5668915"/>
              <a:gd name="connsiteX55" fmla="*/ 4911563 w 4978844"/>
              <a:gd name="connsiteY55" fmla="*/ 4314768 h 5668915"/>
              <a:gd name="connsiteX56" fmla="*/ 4978844 w 4978844"/>
              <a:gd name="connsiteY56" fmla="*/ 4314768 h 5668915"/>
              <a:gd name="connsiteX57" fmla="*/ 4978844 w 4978844"/>
              <a:gd name="connsiteY57" fmla="*/ 4533450 h 5668915"/>
              <a:gd name="connsiteX58" fmla="*/ 4911563 w 4978844"/>
              <a:gd name="connsiteY58" fmla="*/ 4592326 h 5668915"/>
              <a:gd name="connsiteX59" fmla="*/ 4978844 w 4978844"/>
              <a:gd name="connsiteY59" fmla="*/ 4676434 h 5668915"/>
              <a:gd name="connsiteX60" fmla="*/ 4978844 w 4978844"/>
              <a:gd name="connsiteY60" fmla="*/ 5618450 h 5668915"/>
              <a:gd name="connsiteX61" fmla="*/ 4213515 w 4978844"/>
              <a:gd name="connsiteY61" fmla="*/ 5643683 h 5668915"/>
              <a:gd name="connsiteX62" fmla="*/ 4205105 w 4978844"/>
              <a:gd name="connsiteY62" fmla="*/ 5668915 h 5668915"/>
              <a:gd name="connsiteX63" fmla="*/ 3885517 w 4978844"/>
              <a:gd name="connsiteY63" fmla="*/ 5643683 h 5668915"/>
              <a:gd name="connsiteX64" fmla="*/ 3860286 w 4978844"/>
              <a:gd name="connsiteY64" fmla="*/ 5559574 h 5668915"/>
              <a:gd name="connsiteX65" fmla="*/ 3809825 w 4978844"/>
              <a:gd name="connsiteY65" fmla="*/ 5542752 h 5668915"/>
              <a:gd name="connsiteX66" fmla="*/ 3843466 w 4978844"/>
              <a:gd name="connsiteY66" fmla="*/ 5374535 h 5668915"/>
              <a:gd name="connsiteX67" fmla="*/ 3725723 w 4978844"/>
              <a:gd name="connsiteY67" fmla="*/ 5458644 h 5668915"/>
              <a:gd name="connsiteX68" fmla="*/ 3523878 w 4978844"/>
              <a:gd name="connsiteY68" fmla="*/ 5441822 h 5668915"/>
              <a:gd name="connsiteX69" fmla="*/ 3507058 w 4978844"/>
              <a:gd name="connsiteY69" fmla="*/ 5366124 h 5668915"/>
              <a:gd name="connsiteX70" fmla="*/ 3607980 w 4978844"/>
              <a:gd name="connsiteY70" fmla="*/ 5340892 h 5668915"/>
              <a:gd name="connsiteX71" fmla="*/ 3591160 w 4978844"/>
              <a:gd name="connsiteY71" fmla="*/ 5248372 h 5668915"/>
              <a:gd name="connsiteX72" fmla="*/ 3347264 w 4978844"/>
              <a:gd name="connsiteY72" fmla="*/ 5265194 h 5668915"/>
              <a:gd name="connsiteX73" fmla="*/ 3330443 w 4978844"/>
              <a:gd name="connsiteY73" fmla="*/ 5197907 h 5668915"/>
              <a:gd name="connsiteX74" fmla="*/ 3044496 w 4978844"/>
              <a:gd name="connsiteY74" fmla="*/ 5197907 h 5668915"/>
              <a:gd name="connsiteX75" fmla="*/ 3036086 w 4978844"/>
              <a:gd name="connsiteY75" fmla="*/ 5063334 h 5668915"/>
              <a:gd name="connsiteX76" fmla="*/ 2960394 w 4978844"/>
              <a:gd name="connsiteY76" fmla="*/ 5046512 h 5668915"/>
              <a:gd name="connsiteX77" fmla="*/ 2918343 w 4978844"/>
              <a:gd name="connsiteY77" fmla="*/ 5012869 h 5668915"/>
              <a:gd name="connsiteX78" fmla="*/ 2783780 w 4978844"/>
              <a:gd name="connsiteY78" fmla="*/ 5147442 h 5668915"/>
              <a:gd name="connsiteX79" fmla="*/ 2716498 w 4978844"/>
              <a:gd name="connsiteY79" fmla="*/ 5071745 h 5668915"/>
              <a:gd name="connsiteX80" fmla="*/ 2413730 w 4978844"/>
              <a:gd name="connsiteY80" fmla="*/ 5088566 h 5668915"/>
              <a:gd name="connsiteX81" fmla="*/ 2380090 w 4978844"/>
              <a:gd name="connsiteY81" fmla="*/ 4937171 h 5668915"/>
              <a:gd name="connsiteX82" fmla="*/ 2623986 w 4978844"/>
              <a:gd name="connsiteY82" fmla="*/ 4945582 h 5668915"/>
              <a:gd name="connsiteX83" fmla="*/ 2640806 w 4978844"/>
              <a:gd name="connsiteY83" fmla="*/ 4600737 h 5668915"/>
              <a:gd name="connsiteX84" fmla="*/ 2783780 w 4978844"/>
              <a:gd name="connsiteY84" fmla="*/ 4600737 h 5668915"/>
              <a:gd name="connsiteX85" fmla="*/ 2783780 w 4978844"/>
              <a:gd name="connsiteY85" fmla="*/ 4735310 h 5668915"/>
              <a:gd name="connsiteX86" fmla="*/ 2985625 w 4978844"/>
              <a:gd name="connsiteY86" fmla="*/ 4701667 h 5668915"/>
              <a:gd name="connsiteX87" fmla="*/ 2968804 w 4978844"/>
              <a:gd name="connsiteY87" fmla="*/ 4617558 h 5668915"/>
              <a:gd name="connsiteX88" fmla="*/ 3086547 w 4978844"/>
              <a:gd name="connsiteY88" fmla="*/ 4617558 h 5668915"/>
              <a:gd name="connsiteX89" fmla="*/ 3086547 w 4978844"/>
              <a:gd name="connsiteY89" fmla="*/ 4289535 h 5668915"/>
              <a:gd name="connsiteX90" fmla="*/ 2388500 w 4978844"/>
              <a:gd name="connsiteY90" fmla="*/ 4314768 h 5668915"/>
              <a:gd name="connsiteX91" fmla="*/ 2363269 w 4978844"/>
              <a:gd name="connsiteY91" fmla="*/ 3692365 h 5668915"/>
              <a:gd name="connsiteX92" fmla="*/ 1682042 w 4978844"/>
              <a:gd name="connsiteY92" fmla="*/ 3734419 h 5668915"/>
              <a:gd name="connsiteX93" fmla="*/ 1656812 w 4978844"/>
              <a:gd name="connsiteY93" fmla="*/ 3322287 h 5668915"/>
              <a:gd name="connsiteX94" fmla="*/ 2245526 w 4978844"/>
              <a:gd name="connsiteY94" fmla="*/ 3339109 h 5668915"/>
              <a:gd name="connsiteX95" fmla="*/ 2228706 w 4978844"/>
              <a:gd name="connsiteY95" fmla="*/ 3120426 h 5668915"/>
              <a:gd name="connsiteX96" fmla="*/ 2396910 w 4978844"/>
              <a:gd name="connsiteY96" fmla="*/ 2960620 h 5668915"/>
              <a:gd name="connsiteX97" fmla="*/ 2371679 w 4978844"/>
              <a:gd name="connsiteY97" fmla="*/ 2355039 h 5668915"/>
              <a:gd name="connsiteX98" fmla="*/ 1984810 w 4978844"/>
              <a:gd name="connsiteY98" fmla="*/ 2338217 h 5668915"/>
              <a:gd name="connsiteX99" fmla="*/ 1951169 w 4978844"/>
              <a:gd name="connsiteY99" fmla="*/ 1715814 h 5668915"/>
              <a:gd name="connsiteX100" fmla="*/ 1606350 w 4978844"/>
              <a:gd name="connsiteY100" fmla="*/ 1698992 h 5668915"/>
              <a:gd name="connsiteX101" fmla="*/ 1581120 w 4978844"/>
              <a:gd name="connsiteY101" fmla="*/ 1345736 h 5668915"/>
              <a:gd name="connsiteX102" fmla="*/ 1463377 w 4978844"/>
              <a:gd name="connsiteY102" fmla="*/ 1278449 h 5668915"/>
              <a:gd name="connsiteX103" fmla="*/ 1076507 w 4978844"/>
              <a:gd name="connsiteY103" fmla="*/ 1278449 h 5668915"/>
              <a:gd name="connsiteX104" fmla="*/ 1009225 w 4978844"/>
              <a:gd name="connsiteY104" fmla="*/ 1034535 h 5668915"/>
              <a:gd name="connsiteX105" fmla="*/ 958764 w 4978844"/>
              <a:gd name="connsiteY105" fmla="*/ 992480 h 5668915"/>
              <a:gd name="connsiteX106" fmla="*/ 1017636 w 4978844"/>
              <a:gd name="connsiteY106" fmla="*/ 883139 h 5668915"/>
              <a:gd name="connsiteX107" fmla="*/ 1009225 w 4978844"/>
              <a:gd name="connsiteY107" fmla="*/ 773798 h 5668915"/>
              <a:gd name="connsiteX108" fmla="*/ 824201 w 4978844"/>
              <a:gd name="connsiteY108" fmla="*/ 773798 h 5668915"/>
              <a:gd name="connsiteX109" fmla="*/ 723278 w 4978844"/>
              <a:gd name="connsiteY109" fmla="*/ 782209 h 5668915"/>
              <a:gd name="connsiteX110" fmla="*/ 740099 w 4978844"/>
              <a:gd name="connsiteY110" fmla="*/ 958837 h 5668915"/>
              <a:gd name="connsiteX111" fmla="*/ 664407 w 4978844"/>
              <a:gd name="connsiteY111" fmla="*/ 1009302 h 5668915"/>
              <a:gd name="connsiteX112" fmla="*/ 555074 w 4978844"/>
              <a:gd name="connsiteY112" fmla="*/ 984070 h 5668915"/>
              <a:gd name="connsiteX113" fmla="*/ 555074 w 4978844"/>
              <a:gd name="connsiteY113" fmla="*/ 1059767 h 5668915"/>
              <a:gd name="connsiteX114" fmla="*/ 513023 w 4978844"/>
              <a:gd name="connsiteY114" fmla="*/ 1101822 h 5668915"/>
              <a:gd name="connsiteX115" fmla="*/ 285947 w 4978844"/>
              <a:gd name="connsiteY115" fmla="*/ 1051356 h 5668915"/>
              <a:gd name="connsiteX116" fmla="*/ 33641 w 4978844"/>
              <a:gd name="connsiteY116" fmla="*/ 883139 h 5668915"/>
              <a:gd name="connsiteX117" fmla="*/ 0 w 4978844"/>
              <a:gd name="connsiteY117" fmla="*/ 361666 h 5668915"/>
              <a:gd name="connsiteX118" fmla="*/ 75692 w 4978844"/>
              <a:gd name="connsiteY118" fmla="*/ 294380 h 5668915"/>
              <a:gd name="connsiteX119" fmla="*/ 193435 w 4978844"/>
              <a:gd name="connsiteY119" fmla="*/ 336434 h 5668915"/>
              <a:gd name="connsiteX120" fmla="*/ 235486 w 4978844"/>
              <a:gd name="connsiteY120" fmla="*/ 294380 h 5668915"/>
              <a:gd name="connsiteX121" fmla="*/ 395280 w 4978844"/>
              <a:gd name="connsiteY121" fmla="*/ 227093 h 5668915"/>
              <a:gd name="connsiteX122" fmla="*/ 605535 w 4978844"/>
              <a:gd name="connsiteY122" fmla="*/ 302790 h 5668915"/>
              <a:gd name="connsiteX123" fmla="*/ 723278 w 4978844"/>
              <a:gd name="connsiteY123" fmla="*/ 437364 h 5668915"/>
              <a:gd name="connsiteX124" fmla="*/ 782150 w 4978844"/>
              <a:gd name="connsiteY124" fmla="*/ 689690 h 5668915"/>
              <a:gd name="connsiteX125" fmla="*/ 916713 w 4978844"/>
              <a:gd name="connsiteY125" fmla="*/ 706511 h 5668915"/>
              <a:gd name="connsiteX126" fmla="*/ 1017636 w 4978844"/>
              <a:gd name="connsiteY126" fmla="*/ 630814 h 5668915"/>
              <a:gd name="connsiteX127" fmla="*/ 1009225 w 4978844"/>
              <a:gd name="connsiteY127" fmla="*/ 529883 h 5668915"/>
              <a:gd name="connsiteX128" fmla="*/ 1412915 w 4978844"/>
              <a:gd name="connsiteY128" fmla="*/ 588759 h 5668915"/>
              <a:gd name="connsiteX129" fmla="*/ 1396095 w 4978844"/>
              <a:gd name="connsiteY129" fmla="*/ 58876 h 5668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4978844" h="5668915">
                <a:moveTo>
                  <a:pt x="1396095" y="58876"/>
                </a:moveTo>
                <a:lnTo>
                  <a:pt x="1589530" y="58876"/>
                </a:lnTo>
                <a:lnTo>
                  <a:pt x="1623171" y="328023"/>
                </a:lnTo>
                <a:lnTo>
                  <a:pt x="1740914" y="344845"/>
                </a:lnTo>
                <a:lnTo>
                  <a:pt x="1858657" y="285969"/>
                </a:lnTo>
                <a:lnTo>
                  <a:pt x="1808195" y="168217"/>
                </a:lnTo>
                <a:lnTo>
                  <a:pt x="1909118" y="168217"/>
                </a:lnTo>
                <a:lnTo>
                  <a:pt x="1909118" y="117752"/>
                </a:lnTo>
                <a:lnTo>
                  <a:pt x="1942759" y="117752"/>
                </a:lnTo>
                <a:lnTo>
                  <a:pt x="2035271" y="252325"/>
                </a:lnTo>
                <a:lnTo>
                  <a:pt x="2110963" y="252325"/>
                </a:lnTo>
                <a:lnTo>
                  <a:pt x="2119373" y="302790"/>
                </a:lnTo>
                <a:lnTo>
                  <a:pt x="2211885" y="403721"/>
                </a:lnTo>
                <a:lnTo>
                  <a:pt x="2741729" y="395310"/>
                </a:lnTo>
                <a:lnTo>
                  <a:pt x="2750139" y="58876"/>
                </a:lnTo>
                <a:lnTo>
                  <a:pt x="3137008" y="58876"/>
                </a:lnTo>
                <a:lnTo>
                  <a:pt x="3137008" y="0"/>
                </a:lnTo>
                <a:lnTo>
                  <a:pt x="3271572" y="8410"/>
                </a:lnTo>
                <a:lnTo>
                  <a:pt x="3380904" y="243914"/>
                </a:lnTo>
                <a:lnTo>
                  <a:pt x="3406135" y="529883"/>
                </a:lnTo>
                <a:lnTo>
                  <a:pt x="3448186" y="664457"/>
                </a:lnTo>
                <a:lnTo>
                  <a:pt x="3565929" y="832674"/>
                </a:lnTo>
                <a:lnTo>
                  <a:pt x="3683672" y="874728"/>
                </a:lnTo>
                <a:lnTo>
                  <a:pt x="3650031" y="925194"/>
                </a:lnTo>
                <a:lnTo>
                  <a:pt x="3549109" y="891550"/>
                </a:lnTo>
                <a:lnTo>
                  <a:pt x="3549109" y="1034535"/>
                </a:lnTo>
                <a:lnTo>
                  <a:pt x="3599570" y="1177519"/>
                </a:lnTo>
                <a:lnTo>
                  <a:pt x="3683672" y="1295271"/>
                </a:lnTo>
                <a:lnTo>
                  <a:pt x="3725723" y="1530775"/>
                </a:lnTo>
                <a:lnTo>
                  <a:pt x="3776184" y="1640116"/>
                </a:lnTo>
                <a:lnTo>
                  <a:pt x="3759364" y="1766279"/>
                </a:lnTo>
                <a:lnTo>
                  <a:pt x="3902337" y="1934496"/>
                </a:lnTo>
                <a:lnTo>
                  <a:pt x="3944388" y="1867209"/>
                </a:lnTo>
                <a:lnTo>
                  <a:pt x="4020080" y="1867209"/>
                </a:lnTo>
                <a:lnTo>
                  <a:pt x="4028491" y="1959729"/>
                </a:lnTo>
                <a:lnTo>
                  <a:pt x="3885517" y="2111124"/>
                </a:lnTo>
                <a:lnTo>
                  <a:pt x="3868697" y="2304574"/>
                </a:lnTo>
                <a:lnTo>
                  <a:pt x="3978029" y="2304574"/>
                </a:lnTo>
                <a:lnTo>
                  <a:pt x="3986440" y="2523256"/>
                </a:lnTo>
                <a:lnTo>
                  <a:pt x="3935978" y="2523256"/>
                </a:lnTo>
                <a:lnTo>
                  <a:pt x="3969619" y="2725116"/>
                </a:lnTo>
                <a:lnTo>
                  <a:pt x="4121003" y="3011085"/>
                </a:lnTo>
                <a:lnTo>
                  <a:pt x="4280797" y="3263411"/>
                </a:lnTo>
                <a:lnTo>
                  <a:pt x="4339668" y="3355930"/>
                </a:lnTo>
                <a:lnTo>
                  <a:pt x="4390130" y="3364341"/>
                </a:lnTo>
                <a:lnTo>
                  <a:pt x="4390130" y="3423217"/>
                </a:lnTo>
                <a:lnTo>
                  <a:pt x="4339668" y="3431628"/>
                </a:lnTo>
                <a:lnTo>
                  <a:pt x="4364899" y="3566202"/>
                </a:lnTo>
                <a:lnTo>
                  <a:pt x="4549924" y="3793295"/>
                </a:lnTo>
                <a:lnTo>
                  <a:pt x="4558334" y="3835349"/>
                </a:lnTo>
                <a:lnTo>
                  <a:pt x="4667666" y="3919458"/>
                </a:lnTo>
                <a:lnTo>
                  <a:pt x="4726538" y="3894225"/>
                </a:lnTo>
                <a:lnTo>
                  <a:pt x="4776999" y="3936279"/>
                </a:lnTo>
                <a:lnTo>
                  <a:pt x="4743358" y="4028799"/>
                </a:lnTo>
                <a:lnTo>
                  <a:pt x="4894742" y="4096085"/>
                </a:lnTo>
                <a:lnTo>
                  <a:pt x="4911563" y="4314768"/>
                </a:lnTo>
                <a:lnTo>
                  <a:pt x="4978844" y="4314768"/>
                </a:lnTo>
                <a:lnTo>
                  <a:pt x="4978844" y="4533450"/>
                </a:lnTo>
                <a:lnTo>
                  <a:pt x="4911563" y="4592326"/>
                </a:lnTo>
                <a:lnTo>
                  <a:pt x="4978844" y="4676434"/>
                </a:lnTo>
                <a:lnTo>
                  <a:pt x="4978844" y="5618450"/>
                </a:lnTo>
                <a:lnTo>
                  <a:pt x="4213515" y="5643683"/>
                </a:lnTo>
                <a:lnTo>
                  <a:pt x="4205105" y="5668915"/>
                </a:lnTo>
                <a:lnTo>
                  <a:pt x="3885517" y="5643683"/>
                </a:lnTo>
                <a:lnTo>
                  <a:pt x="3860286" y="5559574"/>
                </a:lnTo>
                <a:lnTo>
                  <a:pt x="3809825" y="5542752"/>
                </a:lnTo>
                <a:lnTo>
                  <a:pt x="3843466" y="5374535"/>
                </a:lnTo>
                <a:lnTo>
                  <a:pt x="3725723" y="5458644"/>
                </a:lnTo>
                <a:lnTo>
                  <a:pt x="3523878" y="5441822"/>
                </a:lnTo>
                <a:lnTo>
                  <a:pt x="3507058" y="5366124"/>
                </a:lnTo>
                <a:lnTo>
                  <a:pt x="3607980" y="5340892"/>
                </a:lnTo>
                <a:lnTo>
                  <a:pt x="3591160" y="5248372"/>
                </a:lnTo>
                <a:lnTo>
                  <a:pt x="3347264" y="5265194"/>
                </a:lnTo>
                <a:lnTo>
                  <a:pt x="3330443" y="5197907"/>
                </a:lnTo>
                <a:lnTo>
                  <a:pt x="3044496" y="5197907"/>
                </a:lnTo>
                <a:lnTo>
                  <a:pt x="3036086" y="5063334"/>
                </a:lnTo>
                <a:lnTo>
                  <a:pt x="2960394" y="5046512"/>
                </a:lnTo>
                <a:lnTo>
                  <a:pt x="2918343" y="5012869"/>
                </a:lnTo>
                <a:lnTo>
                  <a:pt x="2783780" y="5147442"/>
                </a:lnTo>
                <a:lnTo>
                  <a:pt x="2716498" y="5071745"/>
                </a:lnTo>
                <a:lnTo>
                  <a:pt x="2413730" y="5088566"/>
                </a:lnTo>
                <a:lnTo>
                  <a:pt x="2380090" y="4937171"/>
                </a:lnTo>
                <a:lnTo>
                  <a:pt x="2623986" y="4945582"/>
                </a:lnTo>
                <a:lnTo>
                  <a:pt x="2640806" y="4600737"/>
                </a:lnTo>
                <a:lnTo>
                  <a:pt x="2783780" y="4600737"/>
                </a:lnTo>
                <a:lnTo>
                  <a:pt x="2783780" y="4735310"/>
                </a:lnTo>
                <a:lnTo>
                  <a:pt x="2985625" y="4701667"/>
                </a:lnTo>
                <a:lnTo>
                  <a:pt x="2968804" y="4617558"/>
                </a:lnTo>
                <a:lnTo>
                  <a:pt x="3086547" y="4617558"/>
                </a:lnTo>
                <a:lnTo>
                  <a:pt x="3086547" y="4289535"/>
                </a:lnTo>
                <a:lnTo>
                  <a:pt x="2388500" y="4314768"/>
                </a:lnTo>
                <a:lnTo>
                  <a:pt x="2363269" y="3692365"/>
                </a:lnTo>
                <a:lnTo>
                  <a:pt x="1682042" y="3734419"/>
                </a:lnTo>
                <a:lnTo>
                  <a:pt x="1656812" y="3322287"/>
                </a:lnTo>
                <a:lnTo>
                  <a:pt x="2245526" y="3339109"/>
                </a:lnTo>
                <a:lnTo>
                  <a:pt x="2228706" y="3120426"/>
                </a:lnTo>
                <a:lnTo>
                  <a:pt x="2396910" y="2960620"/>
                </a:lnTo>
                <a:lnTo>
                  <a:pt x="2371679" y="2355039"/>
                </a:lnTo>
                <a:lnTo>
                  <a:pt x="1984810" y="2338217"/>
                </a:lnTo>
                <a:lnTo>
                  <a:pt x="1951169" y="1715814"/>
                </a:lnTo>
                <a:lnTo>
                  <a:pt x="1606350" y="1698992"/>
                </a:lnTo>
                <a:lnTo>
                  <a:pt x="1581120" y="1345736"/>
                </a:lnTo>
                <a:lnTo>
                  <a:pt x="1463377" y="1278449"/>
                </a:lnTo>
                <a:lnTo>
                  <a:pt x="1076507" y="1278449"/>
                </a:lnTo>
                <a:lnTo>
                  <a:pt x="1009225" y="1034535"/>
                </a:lnTo>
                <a:lnTo>
                  <a:pt x="958764" y="992480"/>
                </a:lnTo>
                <a:lnTo>
                  <a:pt x="1017636" y="883139"/>
                </a:lnTo>
                <a:lnTo>
                  <a:pt x="1009225" y="773798"/>
                </a:lnTo>
                <a:lnTo>
                  <a:pt x="824201" y="773798"/>
                </a:lnTo>
                <a:lnTo>
                  <a:pt x="723278" y="782209"/>
                </a:lnTo>
                <a:lnTo>
                  <a:pt x="740099" y="958837"/>
                </a:lnTo>
                <a:lnTo>
                  <a:pt x="664407" y="1009302"/>
                </a:lnTo>
                <a:lnTo>
                  <a:pt x="555074" y="984070"/>
                </a:lnTo>
                <a:lnTo>
                  <a:pt x="555074" y="1059767"/>
                </a:lnTo>
                <a:lnTo>
                  <a:pt x="513023" y="1101822"/>
                </a:lnTo>
                <a:lnTo>
                  <a:pt x="285947" y="1051356"/>
                </a:lnTo>
                <a:lnTo>
                  <a:pt x="33641" y="883139"/>
                </a:lnTo>
                <a:lnTo>
                  <a:pt x="0" y="361666"/>
                </a:lnTo>
                <a:lnTo>
                  <a:pt x="75692" y="294380"/>
                </a:lnTo>
                <a:lnTo>
                  <a:pt x="193435" y="336434"/>
                </a:lnTo>
                <a:lnTo>
                  <a:pt x="235486" y="294380"/>
                </a:lnTo>
                <a:lnTo>
                  <a:pt x="395280" y="227093"/>
                </a:lnTo>
                <a:lnTo>
                  <a:pt x="605535" y="302790"/>
                </a:lnTo>
                <a:lnTo>
                  <a:pt x="723278" y="437364"/>
                </a:lnTo>
                <a:lnTo>
                  <a:pt x="782150" y="689690"/>
                </a:lnTo>
                <a:lnTo>
                  <a:pt x="916713" y="706511"/>
                </a:lnTo>
                <a:lnTo>
                  <a:pt x="1017636" y="630814"/>
                </a:lnTo>
                <a:lnTo>
                  <a:pt x="1009225" y="529883"/>
                </a:lnTo>
                <a:lnTo>
                  <a:pt x="1412915" y="588759"/>
                </a:lnTo>
                <a:lnTo>
                  <a:pt x="1396095" y="58876"/>
                </a:lnTo>
                <a:close/>
              </a:path>
            </a:pathLst>
          </a:custGeom>
          <a:noFill/>
          <a:ln w="76200" cmpd="sng">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20" name="Group 19"/>
          <p:cNvGrpSpPr/>
          <p:nvPr/>
        </p:nvGrpSpPr>
        <p:grpSpPr>
          <a:xfrm>
            <a:off x="823833" y="3089781"/>
            <a:ext cx="5063998" cy="707886"/>
            <a:chOff x="370014" y="3377961"/>
            <a:chExt cx="5063998" cy="707886"/>
          </a:xfrm>
        </p:grpSpPr>
        <p:sp>
          <p:nvSpPr>
            <p:cNvPr id="32" name="Rectangle 31"/>
            <p:cNvSpPr/>
            <p:nvPr/>
          </p:nvSpPr>
          <p:spPr>
            <a:xfrm>
              <a:off x="370014" y="3571097"/>
              <a:ext cx="321614" cy="321614"/>
            </a:xfrm>
            <a:prstGeom prst="rect">
              <a:avLst/>
            </a:prstGeom>
            <a:solidFill>
              <a:srgbClr val="FF6600"/>
            </a:solidFill>
            <a:ln w="19050" cmpd="sng">
              <a:solidFill>
                <a:schemeClr val="tx1"/>
              </a:solid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 name="TextBox 31"/>
            <p:cNvSpPr txBox="1"/>
            <p:nvPr/>
          </p:nvSpPr>
          <p:spPr>
            <a:xfrm>
              <a:off x="724294" y="3377961"/>
              <a:ext cx="4709718"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cs typeface="Franklin Gothic Book"/>
                </a:rPr>
                <a:t>High breast cancer mortality, </a:t>
              </a:r>
            </a:p>
            <a:p>
              <a:r>
                <a:rPr lang="en-US" sz="2000" dirty="0">
                  <a:cs typeface="Franklin Gothic Book"/>
                </a:rPr>
                <a:t>N</a:t>
              </a:r>
              <a:r>
                <a:rPr lang="en-US" sz="2000" dirty="0" smtClean="0">
                  <a:cs typeface="Franklin Gothic Book"/>
                </a:rPr>
                <a:t>on-African American communities</a:t>
              </a:r>
              <a:endParaRPr lang="en-US" sz="2000" dirty="0">
                <a:cs typeface="Franklin Gothic Book"/>
              </a:endParaRPr>
            </a:p>
          </p:txBody>
        </p:sp>
      </p:grpSp>
      <p:grpSp>
        <p:nvGrpSpPr>
          <p:cNvPr id="21" name="Group 20"/>
          <p:cNvGrpSpPr/>
          <p:nvPr/>
        </p:nvGrpSpPr>
        <p:grpSpPr>
          <a:xfrm>
            <a:off x="792349" y="2458420"/>
            <a:ext cx="5063998" cy="707886"/>
            <a:chOff x="370014" y="2465383"/>
            <a:chExt cx="5063998" cy="707886"/>
          </a:xfrm>
        </p:grpSpPr>
        <p:sp>
          <p:nvSpPr>
            <p:cNvPr id="30" name="Rectangle 29"/>
            <p:cNvSpPr/>
            <p:nvPr/>
          </p:nvSpPr>
          <p:spPr>
            <a:xfrm>
              <a:off x="370014" y="2658519"/>
              <a:ext cx="321614" cy="321614"/>
            </a:xfrm>
            <a:prstGeom prst="rect">
              <a:avLst/>
            </a:prstGeom>
            <a:solidFill>
              <a:srgbClr val="800000"/>
            </a:solidFill>
            <a:ln w="19050" cmpd="sng">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TextBox 32"/>
            <p:cNvSpPr txBox="1"/>
            <p:nvPr/>
          </p:nvSpPr>
          <p:spPr>
            <a:xfrm>
              <a:off x="724294" y="2465383"/>
              <a:ext cx="4709718"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cs typeface="Franklin Gothic Book"/>
                </a:rPr>
                <a:t>High breast cancer mortality, </a:t>
              </a:r>
            </a:p>
            <a:p>
              <a:r>
                <a:rPr lang="en-US" sz="2000" dirty="0" smtClean="0">
                  <a:cs typeface="Franklin Gothic Book"/>
                </a:rPr>
                <a:t>African American communities</a:t>
              </a:r>
              <a:endParaRPr lang="en-US" sz="2000" dirty="0">
                <a:cs typeface="Franklin Gothic Book"/>
              </a:endParaRPr>
            </a:p>
          </p:txBody>
        </p:sp>
      </p:grpSp>
      <p:grpSp>
        <p:nvGrpSpPr>
          <p:cNvPr id="22" name="Group 21"/>
          <p:cNvGrpSpPr/>
          <p:nvPr/>
        </p:nvGrpSpPr>
        <p:grpSpPr>
          <a:xfrm>
            <a:off x="850080" y="3902934"/>
            <a:ext cx="5008318" cy="707886"/>
            <a:chOff x="425694" y="4290539"/>
            <a:chExt cx="5008318" cy="707886"/>
          </a:xfrm>
        </p:grpSpPr>
        <p:sp>
          <p:nvSpPr>
            <p:cNvPr id="28" name="Oval 27"/>
            <p:cNvSpPr/>
            <p:nvPr/>
          </p:nvSpPr>
          <p:spPr>
            <a:xfrm>
              <a:off x="425694" y="4539355"/>
              <a:ext cx="210255" cy="210255"/>
            </a:xfrm>
            <a:prstGeom prst="ellipse">
              <a:avLst/>
            </a:prstGeom>
            <a:solidFill>
              <a:srgbClr val="FFFF00"/>
            </a:solidFill>
            <a:ln w="38100"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TextBox 33"/>
            <p:cNvSpPr txBox="1"/>
            <p:nvPr/>
          </p:nvSpPr>
          <p:spPr>
            <a:xfrm>
              <a:off x="724294" y="4290539"/>
              <a:ext cx="4709718"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cs typeface="Franklin Gothic Book"/>
                </a:rPr>
                <a:t>Hospitals with American College of Surgeons Approved Cancer Programs</a:t>
              </a:r>
              <a:endParaRPr lang="en-US" sz="2000" dirty="0">
                <a:cs typeface="Franklin Gothic Book"/>
              </a:endParaRPr>
            </a:p>
          </p:txBody>
        </p:sp>
      </p:grpSp>
      <p:sp>
        <p:nvSpPr>
          <p:cNvPr id="23" name="Oval 22"/>
          <p:cNvSpPr/>
          <p:nvPr/>
        </p:nvSpPr>
        <p:spPr>
          <a:xfrm>
            <a:off x="8796694" y="619839"/>
            <a:ext cx="210255" cy="210255"/>
          </a:xfrm>
          <a:prstGeom prst="ellipse">
            <a:avLst/>
          </a:prstGeom>
          <a:solidFill>
            <a:srgbClr val="FFFF00"/>
          </a:solidFill>
          <a:ln w="38100"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Oval 23"/>
          <p:cNvSpPr/>
          <p:nvPr/>
        </p:nvSpPr>
        <p:spPr>
          <a:xfrm>
            <a:off x="9236057" y="1967585"/>
            <a:ext cx="210255" cy="210255"/>
          </a:xfrm>
          <a:prstGeom prst="ellipse">
            <a:avLst/>
          </a:prstGeom>
          <a:solidFill>
            <a:srgbClr val="FFFF00"/>
          </a:solidFill>
          <a:ln w="38100"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 name="Oval 24"/>
          <p:cNvSpPr/>
          <p:nvPr/>
        </p:nvSpPr>
        <p:spPr>
          <a:xfrm>
            <a:off x="9068869" y="1573279"/>
            <a:ext cx="210255" cy="210255"/>
          </a:xfrm>
          <a:prstGeom prst="ellipse">
            <a:avLst/>
          </a:prstGeom>
          <a:solidFill>
            <a:srgbClr val="FFFF00"/>
          </a:solidFill>
          <a:ln w="38100"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Oval 25"/>
          <p:cNvSpPr/>
          <p:nvPr/>
        </p:nvSpPr>
        <p:spPr>
          <a:xfrm>
            <a:off x="8969979" y="1264087"/>
            <a:ext cx="210255" cy="210255"/>
          </a:xfrm>
          <a:prstGeom prst="ellipse">
            <a:avLst/>
          </a:prstGeom>
          <a:solidFill>
            <a:srgbClr val="FFFF00"/>
          </a:solidFill>
          <a:ln w="38100"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 name="Oval 26"/>
          <p:cNvSpPr/>
          <p:nvPr/>
        </p:nvSpPr>
        <p:spPr>
          <a:xfrm>
            <a:off x="9648157" y="3397430"/>
            <a:ext cx="210255" cy="210255"/>
          </a:xfrm>
          <a:prstGeom prst="ellipse">
            <a:avLst/>
          </a:prstGeom>
          <a:solidFill>
            <a:srgbClr val="FFFF00"/>
          </a:solidFill>
          <a:ln w="38100"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4" name="Freeform 33"/>
          <p:cNvSpPr/>
          <p:nvPr/>
        </p:nvSpPr>
        <p:spPr>
          <a:xfrm>
            <a:off x="7949789" y="4663468"/>
            <a:ext cx="580305" cy="546705"/>
          </a:xfrm>
          <a:custGeom>
            <a:avLst/>
            <a:gdLst>
              <a:gd name="connsiteX0" fmla="*/ 269127 w 580305"/>
              <a:gd name="connsiteY0" fmla="*/ 0 h 546705"/>
              <a:gd name="connsiteX1" fmla="*/ 386870 w 580305"/>
              <a:gd name="connsiteY1" fmla="*/ 0 h 546705"/>
              <a:gd name="connsiteX2" fmla="*/ 403690 w 580305"/>
              <a:gd name="connsiteY2" fmla="*/ 117752 h 546705"/>
              <a:gd name="connsiteX3" fmla="*/ 538254 w 580305"/>
              <a:gd name="connsiteY3" fmla="*/ 117752 h 546705"/>
              <a:gd name="connsiteX4" fmla="*/ 580305 w 580305"/>
              <a:gd name="connsiteY4" fmla="*/ 412132 h 546705"/>
              <a:gd name="connsiteX5" fmla="*/ 437331 w 580305"/>
              <a:gd name="connsiteY5" fmla="*/ 546705 h 546705"/>
              <a:gd name="connsiteX6" fmla="*/ 336409 w 580305"/>
              <a:gd name="connsiteY6" fmla="*/ 479419 h 546705"/>
              <a:gd name="connsiteX7" fmla="*/ 75692 w 580305"/>
              <a:gd name="connsiteY7" fmla="*/ 479419 h 546705"/>
              <a:gd name="connsiteX8" fmla="*/ 0 w 580305"/>
              <a:gd name="connsiteY8" fmla="*/ 319612 h 546705"/>
              <a:gd name="connsiteX9" fmla="*/ 260717 w 580305"/>
              <a:gd name="connsiteY9" fmla="*/ 319612 h 546705"/>
              <a:gd name="connsiteX10" fmla="*/ 269127 w 580305"/>
              <a:gd name="connsiteY10" fmla="*/ 0 h 546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0305" h="546705">
                <a:moveTo>
                  <a:pt x="269127" y="0"/>
                </a:moveTo>
                <a:lnTo>
                  <a:pt x="386870" y="0"/>
                </a:lnTo>
                <a:lnTo>
                  <a:pt x="403690" y="117752"/>
                </a:lnTo>
                <a:lnTo>
                  <a:pt x="538254" y="117752"/>
                </a:lnTo>
                <a:lnTo>
                  <a:pt x="580305" y="412132"/>
                </a:lnTo>
                <a:lnTo>
                  <a:pt x="437331" y="546705"/>
                </a:lnTo>
                <a:lnTo>
                  <a:pt x="336409" y="479419"/>
                </a:lnTo>
                <a:lnTo>
                  <a:pt x="75692" y="479419"/>
                </a:lnTo>
                <a:lnTo>
                  <a:pt x="0" y="319612"/>
                </a:lnTo>
                <a:lnTo>
                  <a:pt x="260717" y="319612"/>
                </a:lnTo>
                <a:lnTo>
                  <a:pt x="269127" y="0"/>
                </a:lnTo>
                <a:close/>
              </a:path>
            </a:pathLst>
          </a:custGeom>
          <a:solidFill>
            <a:srgbClr val="FF660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069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52602"/>
            <a:ext cx="10160000" cy="2533198"/>
          </a:xfrm>
        </p:spPr>
        <p:txBody>
          <a:bodyPr>
            <a:noAutofit/>
          </a:bodyPr>
          <a:lstStyle/>
          <a:p>
            <a:r>
              <a:rPr lang="en-US" sz="4400" dirty="0" smtClean="0">
                <a:solidFill>
                  <a:srgbClr val="D1282E"/>
                </a:solidFill>
              </a:rPr>
              <a:t>BOTTOM LINE:</a:t>
            </a:r>
          </a:p>
          <a:p>
            <a:r>
              <a:rPr lang="en-US" sz="4400" dirty="0" smtClean="0">
                <a:solidFill>
                  <a:srgbClr val="D1282E"/>
                </a:solidFill>
              </a:rPr>
              <a:t>MAJOR HEALTH DISPARITIES STILL EXIST SO WHAT ARE WE PAYING SO MUCH FOR…? </a:t>
            </a:r>
            <a:endParaRPr lang="en-US" sz="4400" dirty="0">
              <a:solidFill>
                <a:srgbClr val="D1282E"/>
              </a:solidFill>
            </a:endParaRPr>
          </a:p>
        </p:txBody>
      </p:sp>
    </p:spTree>
    <p:extLst>
      <p:ext uri="{BB962C8B-B14F-4D97-AF65-F5344CB8AC3E}">
        <p14:creationId xmlns:p14="http://schemas.microsoft.com/office/powerpoint/2010/main" val="808829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848054" y="1280160"/>
            <a:ext cx="7410298" cy="3694176"/>
          </a:xfrm>
          <a:prstGeom prst="rect">
            <a:avLst/>
          </a:prstGeom>
          <a:solidFill>
            <a:schemeClr val="bg1"/>
          </a:solidFill>
          <a:ln w="9525" cmpd="sng">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Table 15"/>
          <p:cNvGraphicFramePr>
            <a:graphicFrameLocks noGrp="1"/>
          </p:cNvGraphicFramePr>
          <p:nvPr/>
        </p:nvGraphicFramePr>
        <p:xfrm>
          <a:off x="2855366" y="1528879"/>
          <a:ext cx="7395668" cy="2860245"/>
        </p:xfrm>
        <a:graphic>
          <a:graphicData uri="http://schemas.openxmlformats.org/drawingml/2006/table">
            <a:tbl>
              <a:tblPr firstRow="1" bandRow="1">
                <a:tableStyleId>{2D5ABB26-0587-4C30-8999-92F81FD0307C}</a:tableStyleId>
              </a:tblPr>
              <a:tblGrid>
                <a:gridCol w="7395668"/>
              </a:tblGrid>
              <a:tr h="572049">
                <a:tc>
                  <a:txBody>
                    <a:bodyPr/>
                    <a:lstStyle/>
                    <a:p>
                      <a:endParaRPr lang="en-US" dirty="0"/>
                    </a:p>
                  </a:txBody>
                  <a:tcP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r h="572049">
                <a:tc>
                  <a:txBody>
                    <a:bodyPr/>
                    <a:lstStyle/>
                    <a:p>
                      <a:endParaRPr lang="en-US" dirty="0"/>
                    </a:p>
                  </a:txBody>
                  <a:tcP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r h="572049">
                <a:tc>
                  <a:txBody>
                    <a:bodyPr/>
                    <a:lstStyle/>
                    <a:p>
                      <a:endParaRPr lang="en-US"/>
                    </a:p>
                  </a:txBody>
                  <a:tcP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r h="572049">
                <a:tc>
                  <a:txBody>
                    <a:bodyPr/>
                    <a:lstStyle/>
                    <a:p>
                      <a:endParaRPr lang="en-US"/>
                    </a:p>
                  </a:txBody>
                  <a:tcP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r h="572049">
                <a:tc>
                  <a:txBody>
                    <a:bodyPr/>
                    <a:lstStyle/>
                    <a:p>
                      <a:endParaRPr lang="en-US" dirty="0"/>
                    </a:p>
                  </a:txBody>
                  <a:tcP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bl>
          </a:graphicData>
        </a:graphic>
      </p:graphicFrame>
      <p:sp>
        <p:nvSpPr>
          <p:cNvPr id="5" name="Title 4"/>
          <p:cNvSpPr>
            <a:spLocks noGrp="1"/>
          </p:cNvSpPr>
          <p:nvPr>
            <p:ph type="title"/>
          </p:nvPr>
        </p:nvSpPr>
        <p:spPr>
          <a:xfrm>
            <a:off x="283882" y="236293"/>
            <a:ext cx="11400118" cy="734883"/>
          </a:xfrm>
        </p:spPr>
        <p:txBody>
          <a:bodyPr>
            <a:normAutofit/>
          </a:bodyPr>
          <a:lstStyle/>
          <a:p>
            <a:r>
              <a:rPr lang="en-US" sz="3200" dirty="0"/>
              <a:t>Growth of Physicians </a:t>
            </a:r>
            <a:r>
              <a:rPr lang="en-US" sz="3200" dirty="0" err="1" smtClean="0"/>
              <a:t>vs</a:t>
            </a:r>
            <a:r>
              <a:rPr lang="en-US" sz="3200" dirty="0"/>
              <a:t> </a:t>
            </a:r>
            <a:r>
              <a:rPr lang="en-US" sz="3200" dirty="0" smtClean="0"/>
              <a:t>Administrators</a:t>
            </a:r>
            <a:endParaRPr lang="en-US" sz="3200" dirty="0"/>
          </a:p>
        </p:txBody>
      </p:sp>
      <p:sp>
        <p:nvSpPr>
          <p:cNvPr id="7" name="TextBox 6"/>
          <p:cNvSpPr txBox="1"/>
          <p:nvPr/>
        </p:nvSpPr>
        <p:spPr>
          <a:xfrm>
            <a:off x="403413" y="5971593"/>
            <a:ext cx="8573162" cy="400110"/>
          </a:xfrm>
          <a:prstGeom prst="rect">
            <a:avLst/>
          </a:prstGeom>
          <a:noFill/>
        </p:spPr>
        <p:txBody>
          <a:bodyPr wrap="square" rtlCol="0" anchor="ctr">
            <a:spAutoFit/>
          </a:bodyPr>
          <a:lstStyle/>
          <a:p>
            <a:r>
              <a:rPr lang="en-US" sz="1000" i="1" dirty="0">
                <a:solidFill>
                  <a:srgbClr val="292934"/>
                </a:solidFill>
                <a:latin typeface="Franklin Gothic Book" pitchFamily="34" charset="0"/>
              </a:rPr>
              <a:t>Data updated through 2013</a:t>
            </a:r>
          </a:p>
          <a:p>
            <a:r>
              <a:rPr lang="en-US" sz="1000" i="1" dirty="0">
                <a:solidFill>
                  <a:srgbClr val="292934"/>
                </a:solidFill>
                <a:latin typeface="Franklin Gothic Book" pitchFamily="34" charset="0"/>
              </a:rPr>
              <a:t>Source: Bureau of Labor Statistics; NCHS; Himmelstein/Woolhandler analysis of CPS  </a:t>
            </a:r>
          </a:p>
        </p:txBody>
      </p:sp>
      <p:sp>
        <p:nvSpPr>
          <p:cNvPr id="8" name="TextBox 7"/>
          <p:cNvSpPr txBox="1"/>
          <p:nvPr/>
        </p:nvSpPr>
        <p:spPr>
          <a:xfrm rot="16200000">
            <a:off x="594972" y="2830982"/>
            <a:ext cx="2348178" cy="400110"/>
          </a:xfrm>
          <a:prstGeom prst="rect">
            <a:avLst/>
          </a:prstGeom>
          <a:noFill/>
        </p:spPr>
        <p:txBody>
          <a:bodyPr wrap="square" rtlCol="0">
            <a:spAutoFit/>
          </a:bodyPr>
          <a:lstStyle/>
          <a:p>
            <a:pPr algn="ctr"/>
            <a:r>
              <a:rPr lang="en-US" sz="2000" dirty="0">
                <a:latin typeface="Franklin Gothic Book"/>
                <a:cs typeface="Franklin Gothic Book"/>
              </a:rPr>
              <a:t>Growth Since 1970</a:t>
            </a:r>
          </a:p>
        </p:txBody>
      </p:sp>
      <p:sp>
        <p:nvSpPr>
          <p:cNvPr id="9" name="Rectangle 8"/>
          <p:cNvSpPr/>
          <p:nvPr/>
        </p:nvSpPr>
        <p:spPr>
          <a:xfrm>
            <a:off x="4201381" y="5648049"/>
            <a:ext cx="270662" cy="270662"/>
          </a:xfrm>
          <a:prstGeom prst="rect">
            <a:avLst/>
          </a:prstGeom>
          <a:solidFill>
            <a:srgbClr val="005148"/>
          </a:solidFill>
          <a:ln w="9525"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153310" y="5648049"/>
            <a:ext cx="270662" cy="270662"/>
          </a:xfrm>
          <a:prstGeom prst="rect">
            <a:avLst/>
          </a:prstGeom>
          <a:solidFill>
            <a:srgbClr val="800000"/>
          </a:solidFill>
          <a:ln w="9525"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404965" y="5583325"/>
            <a:ext cx="1630213" cy="400110"/>
          </a:xfrm>
          <a:prstGeom prst="rect">
            <a:avLst/>
          </a:prstGeom>
          <a:noFill/>
        </p:spPr>
        <p:txBody>
          <a:bodyPr wrap="square" rtlCol="0">
            <a:spAutoFit/>
          </a:bodyPr>
          <a:lstStyle/>
          <a:p>
            <a:r>
              <a:rPr lang="en-US" sz="2000" dirty="0">
                <a:latin typeface="Franklin Gothic Book"/>
                <a:cs typeface="Franklin Gothic Book"/>
              </a:rPr>
              <a:t>Physicians</a:t>
            </a:r>
          </a:p>
        </p:txBody>
      </p:sp>
      <p:sp>
        <p:nvSpPr>
          <p:cNvPr id="12" name="TextBox 11"/>
          <p:cNvSpPr txBox="1"/>
          <p:nvPr/>
        </p:nvSpPr>
        <p:spPr>
          <a:xfrm>
            <a:off x="6371531" y="5583325"/>
            <a:ext cx="2348178" cy="400110"/>
          </a:xfrm>
          <a:prstGeom prst="rect">
            <a:avLst/>
          </a:prstGeom>
          <a:noFill/>
        </p:spPr>
        <p:txBody>
          <a:bodyPr wrap="square" rtlCol="0">
            <a:spAutoFit/>
          </a:bodyPr>
          <a:lstStyle/>
          <a:p>
            <a:r>
              <a:rPr lang="en-US" sz="2000" dirty="0">
                <a:latin typeface="Franklin Gothic Book"/>
                <a:cs typeface="Franklin Gothic Book"/>
              </a:rPr>
              <a:t>Administrators</a:t>
            </a:r>
          </a:p>
        </p:txBody>
      </p:sp>
      <p:graphicFrame>
        <p:nvGraphicFramePr>
          <p:cNvPr id="13" name="Table 12"/>
          <p:cNvGraphicFramePr>
            <a:graphicFrameLocks noGrp="1"/>
          </p:cNvGraphicFramePr>
          <p:nvPr>
            <p:extLst/>
          </p:nvPr>
        </p:nvGraphicFramePr>
        <p:xfrm>
          <a:off x="1833662" y="1324053"/>
          <a:ext cx="1065581" cy="4037992"/>
        </p:xfrm>
        <a:graphic>
          <a:graphicData uri="http://schemas.openxmlformats.org/drawingml/2006/table">
            <a:tbl>
              <a:tblPr>
                <a:tableStyleId>{2D5ABB26-0587-4C30-8999-92F81FD0307C}</a:tableStyleId>
              </a:tblPr>
              <a:tblGrid>
                <a:gridCol w="1065581"/>
              </a:tblGrid>
              <a:tr h="576856">
                <a:tc>
                  <a:txBody>
                    <a:bodyPr/>
                    <a:lstStyle/>
                    <a:p>
                      <a:pPr algn="r"/>
                      <a:r>
                        <a:rPr lang="en-US" sz="2000" dirty="0" smtClean="0">
                          <a:latin typeface="Franklin Gothic Book"/>
                          <a:cs typeface="Franklin Gothic Book"/>
                        </a:rPr>
                        <a:t>3000%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2500%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2000%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1500%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1000%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500%</a:t>
                      </a:r>
                      <a:endParaRPr lang="en-US" sz="2000" dirty="0">
                        <a:latin typeface="Franklin Gothic Book"/>
                        <a:cs typeface="Franklin Gothic Book"/>
                      </a:endParaRPr>
                    </a:p>
                  </a:txBody>
                  <a:tcPr/>
                </a:tc>
              </a:tr>
              <a:tr h="576856">
                <a:tc>
                  <a:txBody>
                    <a:bodyPr/>
                    <a:lstStyle/>
                    <a:p>
                      <a:pPr algn="r"/>
                      <a:r>
                        <a:rPr lang="en-US" sz="2000" dirty="0" smtClean="0">
                          <a:latin typeface="Franklin Gothic Book"/>
                          <a:cs typeface="Franklin Gothic Book"/>
                        </a:rPr>
                        <a:t>0</a:t>
                      </a:r>
                      <a:endParaRPr lang="en-US" sz="2000" dirty="0">
                        <a:latin typeface="Franklin Gothic Book"/>
                        <a:cs typeface="Franklin Gothic Book"/>
                      </a:endParaRPr>
                    </a:p>
                  </a:txBody>
                  <a:tcPr/>
                </a:tc>
              </a:tr>
            </a:tbl>
          </a:graphicData>
        </a:graphic>
      </p:graphicFrame>
      <p:graphicFrame>
        <p:nvGraphicFramePr>
          <p:cNvPr id="15" name="Table 14"/>
          <p:cNvGraphicFramePr>
            <a:graphicFrameLocks noGrp="1"/>
          </p:cNvGraphicFramePr>
          <p:nvPr>
            <p:extLst/>
          </p:nvPr>
        </p:nvGraphicFramePr>
        <p:xfrm>
          <a:off x="1994195" y="5083862"/>
          <a:ext cx="8714120" cy="396240"/>
        </p:xfrm>
        <a:graphic>
          <a:graphicData uri="http://schemas.openxmlformats.org/drawingml/2006/table">
            <a:tbl>
              <a:tblPr firstRow="1" bandRow="1">
                <a:tableStyleId>{2D5ABB26-0587-4C30-8999-92F81FD0307C}</a:tableStyleId>
              </a:tblPr>
              <a:tblGrid>
                <a:gridCol w="1742824"/>
                <a:gridCol w="1742824"/>
                <a:gridCol w="1742824"/>
                <a:gridCol w="1742824"/>
                <a:gridCol w="1742824"/>
              </a:tblGrid>
              <a:tr h="370840">
                <a:tc>
                  <a:txBody>
                    <a:bodyPr/>
                    <a:lstStyle/>
                    <a:p>
                      <a:pPr algn="ctr"/>
                      <a:r>
                        <a:rPr lang="en-US" sz="2000" dirty="0" smtClean="0">
                          <a:solidFill>
                            <a:schemeClr val="tx1"/>
                          </a:solidFill>
                          <a:latin typeface="Franklin Gothic Book"/>
                          <a:cs typeface="Franklin Gothic Book"/>
                        </a:rPr>
                        <a:t>1970</a:t>
                      </a:r>
                      <a:endParaRPr lang="en-US" sz="2000" dirty="0">
                        <a:solidFill>
                          <a:schemeClr val="tx1"/>
                        </a:solidFill>
                        <a:latin typeface="Franklin Gothic Book"/>
                        <a:cs typeface="Franklin Gothic Book"/>
                      </a:endParaRPr>
                    </a:p>
                  </a:txBody>
                  <a:tcPr/>
                </a:tc>
                <a:tc>
                  <a:txBody>
                    <a:bodyPr/>
                    <a:lstStyle/>
                    <a:p>
                      <a:pPr algn="ctr"/>
                      <a:r>
                        <a:rPr lang="en-US" sz="2000" dirty="0" smtClean="0">
                          <a:solidFill>
                            <a:schemeClr val="tx1"/>
                          </a:solidFill>
                          <a:latin typeface="Franklin Gothic Book"/>
                          <a:cs typeface="Franklin Gothic Book"/>
                        </a:rPr>
                        <a:t>1980</a:t>
                      </a:r>
                      <a:endParaRPr lang="en-US" sz="2000" dirty="0">
                        <a:solidFill>
                          <a:schemeClr val="tx1"/>
                        </a:solidFill>
                        <a:latin typeface="Franklin Gothic Book"/>
                        <a:cs typeface="Franklin Gothic Book"/>
                      </a:endParaRPr>
                    </a:p>
                  </a:txBody>
                  <a:tcPr/>
                </a:tc>
                <a:tc>
                  <a:txBody>
                    <a:bodyPr/>
                    <a:lstStyle/>
                    <a:p>
                      <a:pPr algn="ctr"/>
                      <a:r>
                        <a:rPr lang="en-US" sz="2000" dirty="0" smtClean="0">
                          <a:solidFill>
                            <a:schemeClr val="tx1"/>
                          </a:solidFill>
                          <a:latin typeface="Franklin Gothic Book"/>
                          <a:cs typeface="Franklin Gothic Book"/>
                        </a:rPr>
                        <a:t>1990</a:t>
                      </a:r>
                      <a:endParaRPr lang="en-US" sz="2000" dirty="0">
                        <a:solidFill>
                          <a:schemeClr val="tx1"/>
                        </a:solidFill>
                        <a:latin typeface="Franklin Gothic Book"/>
                        <a:cs typeface="Franklin Gothic Book"/>
                      </a:endParaRPr>
                    </a:p>
                  </a:txBody>
                  <a:tcPr/>
                </a:tc>
                <a:tc>
                  <a:txBody>
                    <a:bodyPr/>
                    <a:lstStyle/>
                    <a:p>
                      <a:pPr algn="ctr"/>
                      <a:r>
                        <a:rPr lang="en-US" sz="2000" dirty="0" smtClean="0">
                          <a:solidFill>
                            <a:schemeClr val="tx1"/>
                          </a:solidFill>
                          <a:latin typeface="Franklin Gothic Book"/>
                          <a:cs typeface="Franklin Gothic Book"/>
                        </a:rPr>
                        <a:t>2000</a:t>
                      </a:r>
                      <a:endParaRPr lang="en-US" sz="2000" dirty="0">
                        <a:solidFill>
                          <a:schemeClr val="tx1"/>
                        </a:solidFill>
                        <a:latin typeface="Franklin Gothic Book"/>
                        <a:cs typeface="Franklin Gothic Book"/>
                      </a:endParaRPr>
                    </a:p>
                  </a:txBody>
                  <a:tcPr/>
                </a:tc>
                <a:tc>
                  <a:txBody>
                    <a:bodyPr/>
                    <a:lstStyle/>
                    <a:p>
                      <a:pPr algn="ctr"/>
                      <a:r>
                        <a:rPr lang="en-US" sz="2000" dirty="0" smtClean="0">
                          <a:solidFill>
                            <a:schemeClr val="tx1"/>
                          </a:solidFill>
                          <a:latin typeface="Franklin Gothic Book"/>
                          <a:cs typeface="Franklin Gothic Book"/>
                        </a:rPr>
                        <a:t>2010 </a:t>
                      </a:r>
                      <a:endParaRPr lang="en-US" sz="2000" dirty="0">
                        <a:solidFill>
                          <a:schemeClr val="tx1"/>
                        </a:solidFill>
                        <a:latin typeface="Franklin Gothic Book"/>
                        <a:cs typeface="Franklin Gothic Book"/>
                      </a:endParaRPr>
                    </a:p>
                  </a:txBody>
                  <a:tcPr/>
                </a:tc>
              </a:tr>
            </a:tbl>
          </a:graphicData>
        </a:graphic>
      </p:graphicFrame>
      <p:sp>
        <p:nvSpPr>
          <p:cNvPr id="19" name="Freeform 18"/>
          <p:cNvSpPr/>
          <p:nvPr/>
        </p:nvSpPr>
        <p:spPr>
          <a:xfrm>
            <a:off x="2851464" y="1538940"/>
            <a:ext cx="6994771" cy="3418821"/>
          </a:xfrm>
          <a:custGeom>
            <a:avLst/>
            <a:gdLst>
              <a:gd name="connsiteX0" fmla="*/ 0 w 7400925"/>
              <a:gd name="connsiteY0" fmla="*/ 3614738 h 3614738"/>
              <a:gd name="connsiteX1" fmla="*/ 871537 w 7400925"/>
              <a:gd name="connsiteY1" fmla="*/ 3519488 h 3614738"/>
              <a:gd name="connsiteX2" fmla="*/ 1209675 w 7400925"/>
              <a:gd name="connsiteY2" fmla="*/ 3514725 h 3614738"/>
              <a:gd name="connsiteX3" fmla="*/ 1414462 w 7400925"/>
              <a:gd name="connsiteY3" fmla="*/ 3476625 h 3614738"/>
              <a:gd name="connsiteX4" fmla="*/ 1743075 w 7400925"/>
              <a:gd name="connsiteY4" fmla="*/ 3476625 h 3614738"/>
              <a:gd name="connsiteX5" fmla="*/ 1952625 w 7400925"/>
              <a:gd name="connsiteY5" fmla="*/ 3429000 h 3614738"/>
              <a:gd name="connsiteX6" fmla="*/ 2138362 w 7400925"/>
              <a:gd name="connsiteY6" fmla="*/ 3419475 h 3614738"/>
              <a:gd name="connsiteX7" fmla="*/ 2533650 w 7400925"/>
              <a:gd name="connsiteY7" fmla="*/ 3405188 h 3614738"/>
              <a:gd name="connsiteX8" fmla="*/ 2676525 w 7400925"/>
              <a:gd name="connsiteY8" fmla="*/ 3395663 h 3614738"/>
              <a:gd name="connsiteX9" fmla="*/ 2800350 w 7400925"/>
              <a:gd name="connsiteY9" fmla="*/ 3348038 h 3614738"/>
              <a:gd name="connsiteX10" fmla="*/ 3171825 w 7400925"/>
              <a:gd name="connsiteY10" fmla="*/ 3167063 h 3614738"/>
              <a:gd name="connsiteX11" fmla="*/ 3295650 w 7400925"/>
              <a:gd name="connsiteY11" fmla="*/ 3162300 h 3614738"/>
              <a:gd name="connsiteX12" fmla="*/ 3519487 w 7400925"/>
              <a:gd name="connsiteY12" fmla="*/ 3052763 h 3614738"/>
              <a:gd name="connsiteX13" fmla="*/ 3686175 w 7400925"/>
              <a:gd name="connsiteY13" fmla="*/ 3109913 h 3614738"/>
              <a:gd name="connsiteX14" fmla="*/ 3686175 w 7400925"/>
              <a:gd name="connsiteY14" fmla="*/ 3109913 h 3614738"/>
              <a:gd name="connsiteX15" fmla="*/ 3867150 w 7400925"/>
              <a:gd name="connsiteY15" fmla="*/ 3033713 h 3614738"/>
              <a:gd name="connsiteX16" fmla="*/ 4048125 w 7400925"/>
              <a:gd name="connsiteY16" fmla="*/ 2462213 h 3614738"/>
              <a:gd name="connsiteX17" fmla="*/ 4262437 w 7400925"/>
              <a:gd name="connsiteY17" fmla="*/ 2081213 h 3614738"/>
              <a:gd name="connsiteX18" fmla="*/ 4443412 w 7400925"/>
              <a:gd name="connsiteY18" fmla="*/ 1528763 h 3614738"/>
              <a:gd name="connsiteX19" fmla="*/ 4657725 w 7400925"/>
              <a:gd name="connsiteY19" fmla="*/ 1366838 h 3614738"/>
              <a:gd name="connsiteX20" fmla="*/ 4810125 w 7400925"/>
              <a:gd name="connsiteY20" fmla="*/ 1181100 h 3614738"/>
              <a:gd name="connsiteX21" fmla="*/ 4981575 w 7400925"/>
              <a:gd name="connsiteY21" fmla="*/ 1219200 h 3614738"/>
              <a:gd name="connsiteX22" fmla="*/ 5162550 w 7400925"/>
              <a:gd name="connsiteY22" fmla="*/ 1123950 h 3614738"/>
              <a:gd name="connsiteX23" fmla="*/ 5362575 w 7400925"/>
              <a:gd name="connsiteY23" fmla="*/ 1176338 h 3614738"/>
              <a:gd name="connsiteX24" fmla="*/ 5705475 w 7400925"/>
              <a:gd name="connsiteY24" fmla="*/ 919163 h 3614738"/>
              <a:gd name="connsiteX25" fmla="*/ 5934075 w 7400925"/>
              <a:gd name="connsiteY25" fmla="*/ 709613 h 3614738"/>
              <a:gd name="connsiteX26" fmla="*/ 6096000 w 7400925"/>
              <a:gd name="connsiteY26" fmla="*/ 419100 h 3614738"/>
              <a:gd name="connsiteX27" fmla="*/ 6319837 w 7400925"/>
              <a:gd name="connsiteY27" fmla="*/ 681038 h 3614738"/>
              <a:gd name="connsiteX28" fmla="*/ 6481762 w 7400925"/>
              <a:gd name="connsiteY28" fmla="*/ 890588 h 3614738"/>
              <a:gd name="connsiteX29" fmla="*/ 6553200 w 7400925"/>
              <a:gd name="connsiteY29" fmla="*/ 771525 h 3614738"/>
              <a:gd name="connsiteX30" fmla="*/ 6619875 w 7400925"/>
              <a:gd name="connsiteY30" fmla="*/ 638175 h 3614738"/>
              <a:gd name="connsiteX31" fmla="*/ 6781800 w 7400925"/>
              <a:gd name="connsiteY31" fmla="*/ 452438 h 3614738"/>
              <a:gd name="connsiteX32" fmla="*/ 6919912 w 7400925"/>
              <a:gd name="connsiteY32" fmla="*/ 309563 h 3614738"/>
              <a:gd name="connsiteX33" fmla="*/ 7034212 w 7400925"/>
              <a:gd name="connsiteY33" fmla="*/ 214313 h 3614738"/>
              <a:gd name="connsiteX34" fmla="*/ 7210425 w 7400925"/>
              <a:gd name="connsiteY34" fmla="*/ 133350 h 3614738"/>
              <a:gd name="connsiteX35" fmla="*/ 7281862 w 7400925"/>
              <a:gd name="connsiteY35" fmla="*/ 61913 h 3614738"/>
              <a:gd name="connsiteX36" fmla="*/ 7358062 w 7400925"/>
              <a:gd name="connsiteY36" fmla="*/ 4763 h 3614738"/>
              <a:gd name="connsiteX37" fmla="*/ 7400925 w 7400925"/>
              <a:gd name="connsiteY37" fmla="*/ 0 h 3614738"/>
              <a:gd name="connsiteX38" fmla="*/ 7400925 w 7400925"/>
              <a:gd name="connsiteY38" fmla="*/ 3614738 h 3614738"/>
              <a:gd name="connsiteX39" fmla="*/ 0 w 7400925"/>
              <a:gd name="connsiteY39" fmla="*/ 3614738 h 3614738"/>
              <a:gd name="connsiteX0" fmla="*/ 0 w 7400925"/>
              <a:gd name="connsiteY0" fmla="*/ 3614738 h 3614738"/>
              <a:gd name="connsiteX1" fmla="*/ 871537 w 7400925"/>
              <a:gd name="connsiteY1" fmla="*/ 3519488 h 3614738"/>
              <a:gd name="connsiteX2" fmla="*/ 1209675 w 7400925"/>
              <a:gd name="connsiteY2" fmla="*/ 3514725 h 3614738"/>
              <a:gd name="connsiteX3" fmla="*/ 1414462 w 7400925"/>
              <a:gd name="connsiteY3" fmla="*/ 3476625 h 3614738"/>
              <a:gd name="connsiteX4" fmla="*/ 1743075 w 7400925"/>
              <a:gd name="connsiteY4" fmla="*/ 3476625 h 3614738"/>
              <a:gd name="connsiteX5" fmla="*/ 1952625 w 7400925"/>
              <a:gd name="connsiteY5" fmla="*/ 3429000 h 3614738"/>
              <a:gd name="connsiteX6" fmla="*/ 2138362 w 7400925"/>
              <a:gd name="connsiteY6" fmla="*/ 3419475 h 3614738"/>
              <a:gd name="connsiteX7" fmla="*/ 2533650 w 7400925"/>
              <a:gd name="connsiteY7" fmla="*/ 3405188 h 3614738"/>
              <a:gd name="connsiteX8" fmla="*/ 2676525 w 7400925"/>
              <a:gd name="connsiteY8" fmla="*/ 3395663 h 3614738"/>
              <a:gd name="connsiteX9" fmla="*/ 2800350 w 7400925"/>
              <a:gd name="connsiteY9" fmla="*/ 3348038 h 3614738"/>
              <a:gd name="connsiteX10" fmla="*/ 3171825 w 7400925"/>
              <a:gd name="connsiteY10" fmla="*/ 3167063 h 3614738"/>
              <a:gd name="connsiteX11" fmla="*/ 3295650 w 7400925"/>
              <a:gd name="connsiteY11" fmla="*/ 3162300 h 3614738"/>
              <a:gd name="connsiteX12" fmla="*/ 3519487 w 7400925"/>
              <a:gd name="connsiteY12" fmla="*/ 3052763 h 3614738"/>
              <a:gd name="connsiteX13" fmla="*/ 3686175 w 7400925"/>
              <a:gd name="connsiteY13" fmla="*/ 3109913 h 3614738"/>
              <a:gd name="connsiteX14" fmla="*/ 3686175 w 7400925"/>
              <a:gd name="connsiteY14" fmla="*/ 3109913 h 3614738"/>
              <a:gd name="connsiteX15" fmla="*/ 3867150 w 7400925"/>
              <a:gd name="connsiteY15" fmla="*/ 3033713 h 3614738"/>
              <a:gd name="connsiteX16" fmla="*/ 4048125 w 7400925"/>
              <a:gd name="connsiteY16" fmla="*/ 2462213 h 3614738"/>
              <a:gd name="connsiteX17" fmla="*/ 4262437 w 7400925"/>
              <a:gd name="connsiteY17" fmla="*/ 2081213 h 3614738"/>
              <a:gd name="connsiteX18" fmla="*/ 4443412 w 7400925"/>
              <a:gd name="connsiteY18" fmla="*/ 1528763 h 3614738"/>
              <a:gd name="connsiteX19" fmla="*/ 4657725 w 7400925"/>
              <a:gd name="connsiteY19" fmla="*/ 1366838 h 3614738"/>
              <a:gd name="connsiteX20" fmla="*/ 4810125 w 7400925"/>
              <a:gd name="connsiteY20" fmla="*/ 1181100 h 3614738"/>
              <a:gd name="connsiteX21" fmla="*/ 4981575 w 7400925"/>
              <a:gd name="connsiteY21" fmla="*/ 1219200 h 3614738"/>
              <a:gd name="connsiteX22" fmla="*/ 5162550 w 7400925"/>
              <a:gd name="connsiteY22" fmla="*/ 1123950 h 3614738"/>
              <a:gd name="connsiteX23" fmla="*/ 5362575 w 7400925"/>
              <a:gd name="connsiteY23" fmla="*/ 1176338 h 3614738"/>
              <a:gd name="connsiteX24" fmla="*/ 5705475 w 7400925"/>
              <a:gd name="connsiteY24" fmla="*/ 919163 h 3614738"/>
              <a:gd name="connsiteX25" fmla="*/ 5934075 w 7400925"/>
              <a:gd name="connsiteY25" fmla="*/ 709613 h 3614738"/>
              <a:gd name="connsiteX26" fmla="*/ 6096000 w 7400925"/>
              <a:gd name="connsiteY26" fmla="*/ 419100 h 3614738"/>
              <a:gd name="connsiteX27" fmla="*/ 6319837 w 7400925"/>
              <a:gd name="connsiteY27" fmla="*/ 681038 h 3614738"/>
              <a:gd name="connsiteX28" fmla="*/ 6481762 w 7400925"/>
              <a:gd name="connsiteY28" fmla="*/ 890588 h 3614738"/>
              <a:gd name="connsiteX29" fmla="*/ 6553200 w 7400925"/>
              <a:gd name="connsiteY29" fmla="*/ 771525 h 3614738"/>
              <a:gd name="connsiteX30" fmla="*/ 6619875 w 7400925"/>
              <a:gd name="connsiteY30" fmla="*/ 638175 h 3614738"/>
              <a:gd name="connsiteX31" fmla="*/ 6781800 w 7400925"/>
              <a:gd name="connsiteY31" fmla="*/ 452438 h 3614738"/>
              <a:gd name="connsiteX32" fmla="*/ 6919912 w 7400925"/>
              <a:gd name="connsiteY32" fmla="*/ 309563 h 3614738"/>
              <a:gd name="connsiteX33" fmla="*/ 7034212 w 7400925"/>
              <a:gd name="connsiteY33" fmla="*/ 214313 h 3614738"/>
              <a:gd name="connsiteX34" fmla="*/ 7210425 w 7400925"/>
              <a:gd name="connsiteY34" fmla="*/ 133350 h 3614738"/>
              <a:gd name="connsiteX35" fmla="*/ 7281862 w 7400925"/>
              <a:gd name="connsiteY35" fmla="*/ 61913 h 3614738"/>
              <a:gd name="connsiteX36" fmla="*/ 7358062 w 7400925"/>
              <a:gd name="connsiteY36" fmla="*/ 4763 h 3614738"/>
              <a:gd name="connsiteX37" fmla="*/ 7400925 w 7400925"/>
              <a:gd name="connsiteY37" fmla="*/ 0 h 3614738"/>
              <a:gd name="connsiteX38" fmla="*/ 7400924 w 7400925"/>
              <a:gd name="connsiteY38" fmla="*/ 710355 h 3614738"/>
              <a:gd name="connsiteX39" fmla="*/ 7400925 w 7400925"/>
              <a:gd name="connsiteY39" fmla="*/ 3614738 h 3614738"/>
              <a:gd name="connsiteX40" fmla="*/ 0 w 7400925"/>
              <a:gd name="connsiteY40" fmla="*/ 3614738 h 3614738"/>
              <a:gd name="connsiteX0" fmla="*/ 0 w 7582481"/>
              <a:gd name="connsiteY0" fmla="*/ 3614738 h 3614738"/>
              <a:gd name="connsiteX1" fmla="*/ 871537 w 7582481"/>
              <a:gd name="connsiteY1" fmla="*/ 3519488 h 3614738"/>
              <a:gd name="connsiteX2" fmla="*/ 1209675 w 7582481"/>
              <a:gd name="connsiteY2" fmla="*/ 3514725 h 3614738"/>
              <a:gd name="connsiteX3" fmla="*/ 1414462 w 7582481"/>
              <a:gd name="connsiteY3" fmla="*/ 3476625 h 3614738"/>
              <a:gd name="connsiteX4" fmla="*/ 1743075 w 7582481"/>
              <a:gd name="connsiteY4" fmla="*/ 3476625 h 3614738"/>
              <a:gd name="connsiteX5" fmla="*/ 1952625 w 7582481"/>
              <a:gd name="connsiteY5" fmla="*/ 3429000 h 3614738"/>
              <a:gd name="connsiteX6" fmla="*/ 2138362 w 7582481"/>
              <a:gd name="connsiteY6" fmla="*/ 3419475 h 3614738"/>
              <a:gd name="connsiteX7" fmla="*/ 2533650 w 7582481"/>
              <a:gd name="connsiteY7" fmla="*/ 3405188 h 3614738"/>
              <a:gd name="connsiteX8" fmla="*/ 2676525 w 7582481"/>
              <a:gd name="connsiteY8" fmla="*/ 3395663 h 3614738"/>
              <a:gd name="connsiteX9" fmla="*/ 2800350 w 7582481"/>
              <a:gd name="connsiteY9" fmla="*/ 3348038 h 3614738"/>
              <a:gd name="connsiteX10" fmla="*/ 3171825 w 7582481"/>
              <a:gd name="connsiteY10" fmla="*/ 3167063 h 3614738"/>
              <a:gd name="connsiteX11" fmla="*/ 3295650 w 7582481"/>
              <a:gd name="connsiteY11" fmla="*/ 3162300 h 3614738"/>
              <a:gd name="connsiteX12" fmla="*/ 3519487 w 7582481"/>
              <a:gd name="connsiteY12" fmla="*/ 3052763 h 3614738"/>
              <a:gd name="connsiteX13" fmla="*/ 3686175 w 7582481"/>
              <a:gd name="connsiteY13" fmla="*/ 3109913 h 3614738"/>
              <a:gd name="connsiteX14" fmla="*/ 3686175 w 7582481"/>
              <a:gd name="connsiteY14" fmla="*/ 3109913 h 3614738"/>
              <a:gd name="connsiteX15" fmla="*/ 3867150 w 7582481"/>
              <a:gd name="connsiteY15" fmla="*/ 3033713 h 3614738"/>
              <a:gd name="connsiteX16" fmla="*/ 4048125 w 7582481"/>
              <a:gd name="connsiteY16" fmla="*/ 2462213 h 3614738"/>
              <a:gd name="connsiteX17" fmla="*/ 4262437 w 7582481"/>
              <a:gd name="connsiteY17" fmla="*/ 2081213 h 3614738"/>
              <a:gd name="connsiteX18" fmla="*/ 4443412 w 7582481"/>
              <a:gd name="connsiteY18" fmla="*/ 1528763 h 3614738"/>
              <a:gd name="connsiteX19" fmla="*/ 4657725 w 7582481"/>
              <a:gd name="connsiteY19" fmla="*/ 1366838 h 3614738"/>
              <a:gd name="connsiteX20" fmla="*/ 4810125 w 7582481"/>
              <a:gd name="connsiteY20" fmla="*/ 1181100 h 3614738"/>
              <a:gd name="connsiteX21" fmla="*/ 4981575 w 7582481"/>
              <a:gd name="connsiteY21" fmla="*/ 1219200 h 3614738"/>
              <a:gd name="connsiteX22" fmla="*/ 5162550 w 7582481"/>
              <a:gd name="connsiteY22" fmla="*/ 1123950 h 3614738"/>
              <a:gd name="connsiteX23" fmla="*/ 5362575 w 7582481"/>
              <a:gd name="connsiteY23" fmla="*/ 1176338 h 3614738"/>
              <a:gd name="connsiteX24" fmla="*/ 5705475 w 7582481"/>
              <a:gd name="connsiteY24" fmla="*/ 919163 h 3614738"/>
              <a:gd name="connsiteX25" fmla="*/ 5934075 w 7582481"/>
              <a:gd name="connsiteY25" fmla="*/ 709613 h 3614738"/>
              <a:gd name="connsiteX26" fmla="*/ 6096000 w 7582481"/>
              <a:gd name="connsiteY26" fmla="*/ 419100 h 3614738"/>
              <a:gd name="connsiteX27" fmla="*/ 6319837 w 7582481"/>
              <a:gd name="connsiteY27" fmla="*/ 681038 h 3614738"/>
              <a:gd name="connsiteX28" fmla="*/ 6481762 w 7582481"/>
              <a:gd name="connsiteY28" fmla="*/ 890588 h 3614738"/>
              <a:gd name="connsiteX29" fmla="*/ 6553200 w 7582481"/>
              <a:gd name="connsiteY29" fmla="*/ 771525 h 3614738"/>
              <a:gd name="connsiteX30" fmla="*/ 6619875 w 7582481"/>
              <a:gd name="connsiteY30" fmla="*/ 638175 h 3614738"/>
              <a:gd name="connsiteX31" fmla="*/ 6781800 w 7582481"/>
              <a:gd name="connsiteY31" fmla="*/ 452438 h 3614738"/>
              <a:gd name="connsiteX32" fmla="*/ 6919912 w 7582481"/>
              <a:gd name="connsiteY32" fmla="*/ 309563 h 3614738"/>
              <a:gd name="connsiteX33" fmla="*/ 7034212 w 7582481"/>
              <a:gd name="connsiteY33" fmla="*/ 214313 h 3614738"/>
              <a:gd name="connsiteX34" fmla="*/ 7210425 w 7582481"/>
              <a:gd name="connsiteY34" fmla="*/ 133350 h 3614738"/>
              <a:gd name="connsiteX35" fmla="*/ 7281862 w 7582481"/>
              <a:gd name="connsiteY35" fmla="*/ 61913 h 3614738"/>
              <a:gd name="connsiteX36" fmla="*/ 7358062 w 7582481"/>
              <a:gd name="connsiteY36" fmla="*/ 4763 h 3614738"/>
              <a:gd name="connsiteX37" fmla="*/ 7400925 w 7582481"/>
              <a:gd name="connsiteY37" fmla="*/ 0 h 3614738"/>
              <a:gd name="connsiteX38" fmla="*/ 7582481 w 7582481"/>
              <a:gd name="connsiteY38" fmla="*/ 586657 h 3614738"/>
              <a:gd name="connsiteX39" fmla="*/ 7400925 w 7582481"/>
              <a:gd name="connsiteY39" fmla="*/ 3614738 h 3614738"/>
              <a:gd name="connsiteX40" fmla="*/ 0 w 7582481"/>
              <a:gd name="connsiteY40" fmla="*/ 3614738 h 3614738"/>
              <a:gd name="connsiteX0" fmla="*/ 0 w 7974764"/>
              <a:gd name="connsiteY0" fmla="*/ 3614738 h 3614738"/>
              <a:gd name="connsiteX1" fmla="*/ 871537 w 7974764"/>
              <a:gd name="connsiteY1" fmla="*/ 3519488 h 3614738"/>
              <a:gd name="connsiteX2" fmla="*/ 1209675 w 7974764"/>
              <a:gd name="connsiteY2" fmla="*/ 3514725 h 3614738"/>
              <a:gd name="connsiteX3" fmla="*/ 1414462 w 7974764"/>
              <a:gd name="connsiteY3" fmla="*/ 3476625 h 3614738"/>
              <a:gd name="connsiteX4" fmla="*/ 1743075 w 7974764"/>
              <a:gd name="connsiteY4" fmla="*/ 3476625 h 3614738"/>
              <a:gd name="connsiteX5" fmla="*/ 1952625 w 7974764"/>
              <a:gd name="connsiteY5" fmla="*/ 3429000 h 3614738"/>
              <a:gd name="connsiteX6" fmla="*/ 2138362 w 7974764"/>
              <a:gd name="connsiteY6" fmla="*/ 3419475 h 3614738"/>
              <a:gd name="connsiteX7" fmla="*/ 2533650 w 7974764"/>
              <a:gd name="connsiteY7" fmla="*/ 3405188 h 3614738"/>
              <a:gd name="connsiteX8" fmla="*/ 2676525 w 7974764"/>
              <a:gd name="connsiteY8" fmla="*/ 3395663 h 3614738"/>
              <a:gd name="connsiteX9" fmla="*/ 2800350 w 7974764"/>
              <a:gd name="connsiteY9" fmla="*/ 3348038 h 3614738"/>
              <a:gd name="connsiteX10" fmla="*/ 3171825 w 7974764"/>
              <a:gd name="connsiteY10" fmla="*/ 3167063 h 3614738"/>
              <a:gd name="connsiteX11" fmla="*/ 3295650 w 7974764"/>
              <a:gd name="connsiteY11" fmla="*/ 3162300 h 3614738"/>
              <a:gd name="connsiteX12" fmla="*/ 3519487 w 7974764"/>
              <a:gd name="connsiteY12" fmla="*/ 3052763 h 3614738"/>
              <a:gd name="connsiteX13" fmla="*/ 3686175 w 7974764"/>
              <a:gd name="connsiteY13" fmla="*/ 3109913 h 3614738"/>
              <a:gd name="connsiteX14" fmla="*/ 3686175 w 7974764"/>
              <a:gd name="connsiteY14" fmla="*/ 3109913 h 3614738"/>
              <a:gd name="connsiteX15" fmla="*/ 3867150 w 7974764"/>
              <a:gd name="connsiteY15" fmla="*/ 3033713 h 3614738"/>
              <a:gd name="connsiteX16" fmla="*/ 4048125 w 7974764"/>
              <a:gd name="connsiteY16" fmla="*/ 2462213 h 3614738"/>
              <a:gd name="connsiteX17" fmla="*/ 4262437 w 7974764"/>
              <a:gd name="connsiteY17" fmla="*/ 2081213 h 3614738"/>
              <a:gd name="connsiteX18" fmla="*/ 4443412 w 7974764"/>
              <a:gd name="connsiteY18" fmla="*/ 1528763 h 3614738"/>
              <a:gd name="connsiteX19" fmla="*/ 4657725 w 7974764"/>
              <a:gd name="connsiteY19" fmla="*/ 1366838 h 3614738"/>
              <a:gd name="connsiteX20" fmla="*/ 4810125 w 7974764"/>
              <a:gd name="connsiteY20" fmla="*/ 1181100 h 3614738"/>
              <a:gd name="connsiteX21" fmla="*/ 4981575 w 7974764"/>
              <a:gd name="connsiteY21" fmla="*/ 1219200 h 3614738"/>
              <a:gd name="connsiteX22" fmla="*/ 5162550 w 7974764"/>
              <a:gd name="connsiteY22" fmla="*/ 1123950 h 3614738"/>
              <a:gd name="connsiteX23" fmla="*/ 5362575 w 7974764"/>
              <a:gd name="connsiteY23" fmla="*/ 1176338 h 3614738"/>
              <a:gd name="connsiteX24" fmla="*/ 5705475 w 7974764"/>
              <a:gd name="connsiteY24" fmla="*/ 919163 h 3614738"/>
              <a:gd name="connsiteX25" fmla="*/ 5934075 w 7974764"/>
              <a:gd name="connsiteY25" fmla="*/ 709613 h 3614738"/>
              <a:gd name="connsiteX26" fmla="*/ 6096000 w 7974764"/>
              <a:gd name="connsiteY26" fmla="*/ 419100 h 3614738"/>
              <a:gd name="connsiteX27" fmla="*/ 6319837 w 7974764"/>
              <a:gd name="connsiteY27" fmla="*/ 681038 h 3614738"/>
              <a:gd name="connsiteX28" fmla="*/ 6481762 w 7974764"/>
              <a:gd name="connsiteY28" fmla="*/ 890588 h 3614738"/>
              <a:gd name="connsiteX29" fmla="*/ 6553200 w 7974764"/>
              <a:gd name="connsiteY29" fmla="*/ 771525 h 3614738"/>
              <a:gd name="connsiteX30" fmla="*/ 6619875 w 7974764"/>
              <a:gd name="connsiteY30" fmla="*/ 638175 h 3614738"/>
              <a:gd name="connsiteX31" fmla="*/ 6781800 w 7974764"/>
              <a:gd name="connsiteY31" fmla="*/ 452438 h 3614738"/>
              <a:gd name="connsiteX32" fmla="*/ 6919912 w 7974764"/>
              <a:gd name="connsiteY32" fmla="*/ 309563 h 3614738"/>
              <a:gd name="connsiteX33" fmla="*/ 7034212 w 7974764"/>
              <a:gd name="connsiteY33" fmla="*/ 214313 h 3614738"/>
              <a:gd name="connsiteX34" fmla="*/ 7210425 w 7974764"/>
              <a:gd name="connsiteY34" fmla="*/ 133350 h 3614738"/>
              <a:gd name="connsiteX35" fmla="*/ 7281862 w 7974764"/>
              <a:gd name="connsiteY35" fmla="*/ 61913 h 3614738"/>
              <a:gd name="connsiteX36" fmla="*/ 7358062 w 7974764"/>
              <a:gd name="connsiteY36" fmla="*/ 4763 h 3614738"/>
              <a:gd name="connsiteX37" fmla="*/ 7400925 w 7974764"/>
              <a:gd name="connsiteY37" fmla="*/ 0 h 3614738"/>
              <a:gd name="connsiteX38" fmla="*/ 7582481 w 7974764"/>
              <a:gd name="connsiteY38" fmla="*/ 586657 h 3614738"/>
              <a:gd name="connsiteX39" fmla="*/ 7496026 w 7974764"/>
              <a:gd name="connsiteY39" fmla="*/ 1963824 h 3614738"/>
              <a:gd name="connsiteX40" fmla="*/ 7400925 w 7974764"/>
              <a:gd name="connsiteY40" fmla="*/ 3614738 h 3614738"/>
              <a:gd name="connsiteX41" fmla="*/ 0 w 7974764"/>
              <a:gd name="connsiteY41" fmla="*/ 3614738 h 3614738"/>
              <a:gd name="connsiteX0" fmla="*/ 0 w 7974764"/>
              <a:gd name="connsiteY0" fmla="*/ 3614738 h 3614738"/>
              <a:gd name="connsiteX1" fmla="*/ 871537 w 7974764"/>
              <a:gd name="connsiteY1" fmla="*/ 3519488 h 3614738"/>
              <a:gd name="connsiteX2" fmla="*/ 1209675 w 7974764"/>
              <a:gd name="connsiteY2" fmla="*/ 3514725 h 3614738"/>
              <a:gd name="connsiteX3" fmla="*/ 1414462 w 7974764"/>
              <a:gd name="connsiteY3" fmla="*/ 3476625 h 3614738"/>
              <a:gd name="connsiteX4" fmla="*/ 1743075 w 7974764"/>
              <a:gd name="connsiteY4" fmla="*/ 3476625 h 3614738"/>
              <a:gd name="connsiteX5" fmla="*/ 1952625 w 7974764"/>
              <a:gd name="connsiteY5" fmla="*/ 3429000 h 3614738"/>
              <a:gd name="connsiteX6" fmla="*/ 2138362 w 7974764"/>
              <a:gd name="connsiteY6" fmla="*/ 3419475 h 3614738"/>
              <a:gd name="connsiteX7" fmla="*/ 2533650 w 7974764"/>
              <a:gd name="connsiteY7" fmla="*/ 3405188 h 3614738"/>
              <a:gd name="connsiteX8" fmla="*/ 2676525 w 7974764"/>
              <a:gd name="connsiteY8" fmla="*/ 3395663 h 3614738"/>
              <a:gd name="connsiteX9" fmla="*/ 2800350 w 7974764"/>
              <a:gd name="connsiteY9" fmla="*/ 3348038 h 3614738"/>
              <a:gd name="connsiteX10" fmla="*/ 3171825 w 7974764"/>
              <a:gd name="connsiteY10" fmla="*/ 3167063 h 3614738"/>
              <a:gd name="connsiteX11" fmla="*/ 3295650 w 7974764"/>
              <a:gd name="connsiteY11" fmla="*/ 3162300 h 3614738"/>
              <a:gd name="connsiteX12" fmla="*/ 3519487 w 7974764"/>
              <a:gd name="connsiteY12" fmla="*/ 3052763 h 3614738"/>
              <a:gd name="connsiteX13" fmla="*/ 3686175 w 7974764"/>
              <a:gd name="connsiteY13" fmla="*/ 3109913 h 3614738"/>
              <a:gd name="connsiteX14" fmla="*/ 3686175 w 7974764"/>
              <a:gd name="connsiteY14" fmla="*/ 3109913 h 3614738"/>
              <a:gd name="connsiteX15" fmla="*/ 3867150 w 7974764"/>
              <a:gd name="connsiteY15" fmla="*/ 3033713 h 3614738"/>
              <a:gd name="connsiteX16" fmla="*/ 4048125 w 7974764"/>
              <a:gd name="connsiteY16" fmla="*/ 2462213 h 3614738"/>
              <a:gd name="connsiteX17" fmla="*/ 4262437 w 7974764"/>
              <a:gd name="connsiteY17" fmla="*/ 2081213 h 3614738"/>
              <a:gd name="connsiteX18" fmla="*/ 4443412 w 7974764"/>
              <a:gd name="connsiteY18" fmla="*/ 1528763 h 3614738"/>
              <a:gd name="connsiteX19" fmla="*/ 4657725 w 7974764"/>
              <a:gd name="connsiteY19" fmla="*/ 1366838 h 3614738"/>
              <a:gd name="connsiteX20" fmla="*/ 4810125 w 7974764"/>
              <a:gd name="connsiteY20" fmla="*/ 1181100 h 3614738"/>
              <a:gd name="connsiteX21" fmla="*/ 4981575 w 7974764"/>
              <a:gd name="connsiteY21" fmla="*/ 1219200 h 3614738"/>
              <a:gd name="connsiteX22" fmla="*/ 5162550 w 7974764"/>
              <a:gd name="connsiteY22" fmla="*/ 1123950 h 3614738"/>
              <a:gd name="connsiteX23" fmla="*/ 5362575 w 7974764"/>
              <a:gd name="connsiteY23" fmla="*/ 1176338 h 3614738"/>
              <a:gd name="connsiteX24" fmla="*/ 5705475 w 7974764"/>
              <a:gd name="connsiteY24" fmla="*/ 919163 h 3614738"/>
              <a:gd name="connsiteX25" fmla="*/ 5934075 w 7974764"/>
              <a:gd name="connsiteY25" fmla="*/ 709613 h 3614738"/>
              <a:gd name="connsiteX26" fmla="*/ 6096000 w 7974764"/>
              <a:gd name="connsiteY26" fmla="*/ 419100 h 3614738"/>
              <a:gd name="connsiteX27" fmla="*/ 6319837 w 7974764"/>
              <a:gd name="connsiteY27" fmla="*/ 681038 h 3614738"/>
              <a:gd name="connsiteX28" fmla="*/ 6481762 w 7974764"/>
              <a:gd name="connsiteY28" fmla="*/ 890588 h 3614738"/>
              <a:gd name="connsiteX29" fmla="*/ 6553200 w 7974764"/>
              <a:gd name="connsiteY29" fmla="*/ 771525 h 3614738"/>
              <a:gd name="connsiteX30" fmla="*/ 6619875 w 7974764"/>
              <a:gd name="connsiteY30" fmla="*/ 638175 h 3614738"/>
              <a:gd name="connsiteX31" fmla="*/ 6781800 w 7974764"/>
              <a:gd name="connsiteY31" fmla="*/ 452438 h 3614738"/>
              <a:gd name="connsiteX32" fmla="*/ 6919912 w 7974764"/>
              <a:gd name="connsiteY32" fmla="*/ 309563 h 3614738"/>
              <a:gd name="connsiteX33" fmla="*/ 7034212 w 7974764"/>
              <a:gd name="connsiteY33" fmla="*/ 214313 h 3614738"/>
              <a:gd name="connsiteX34" fmla="*/ 7210425 w 7974764"/>
              <a:gd name="connsiteY34" fmla="*/ 133350 h 3614738"/>
              <a:gd name="connsiteX35" fmla="*/ 7281862 w 7974764"/>
              <a:gd name="connsiteY35" fmla="*/ 61913 h 3614738"/>
              <a:gd name="connsiteX36" fmla="*/ 7358062 w 7974764"/>
              <a:gd name="connsiteY36" fmla="*/ 4763 h 3614738"/>
              <a:gd name="connsiteX37" fmla="*/ 7400925 w 7974764"/>
              <a:gd name="connsiteY37" fmla="*/ 0 h 3614738"/>
              <a:gd name="connsiteX38" fmla="*/ 7582481 w 7974764"/>
              <a:gd name="connsiteY38" fmla="*/ 586657 h 3614738"/>
              <a:gd name="connsiteX39" fmla="*/ 7496026 w 7974764"/>
              <a:gd name="connsiteY39" fmla="*/ 1963824 h 3614738"/>
              <a:gd name="connsiteX40" fmla="*/ 7400925 w 7974764"/>
              <a:gd name="connsiteY40" fmla="*/ 3614738 h 3614738"/>
              <a:gd name="connsiteX41" fmla="*/ 0 w 7974764"/>
              <a:gd name="connsiteY41" fmla="*/ 3614738 h 3614738"/>
              <a:gd name="connsiteX0" fmla="*/ 0 w 8059917"/>
              <a:gd name="connsiteY0" fmla="*/ 3684839 h 3684839"/>
              <a:gd name="connsiteX1" fmla="*/ 871537 w 8059917"/>
              <a:gd name="connsiteY1" fmla="*/ 3589589 h 3684839"/>
              <a:gd name="connsiteX2" fmla="*/ 1209675 w 8059917"/>
              <a:gd name="connsiteY2" fmla="*/ 3584826 h 3684839"/>
              <a:gd name="connsiteX3" fmla="*/ 1414462 w 8059917"/>
              <a:gd name="connsiteY3" fmla="*/ 3546726 h 3684839"/>
              <a:gd name="connsiteX4" fmla="*/ 1743075 w 8059917"/>
              <a:gd name="connsiteY4" fmla="*/ 3546726 h 3684839"/>
              <a:gd name="connsiteX5" fmla="*/ 1952625 w 8059917"/>
              <a:gd name="connsiteY5" fmla="*/ 3499101 h 3684839"/>
              <a:gd name="connsiteX6" fmla="*/ 2138362 w 8059917"/>
              <a:gd name="connsiteY6" fmla="*/ 3489576 h 3684839"/>
              <a:gd name="connsiteX7" fmla="*/ 2533650 w 8059917"/>
              <a:gd name="connsiteY7" fmla="*/ 3475289 h 3684839"/>
              <a:gd name="connsiteX8" fmla="*/ 2676525 w 8059917"/>
              <a:gd name="connsiteY8" fmla="*/ 3465764 h 3684839"/>
              <a:gd name="connsiteX9" fmla="*/ 2800350 w 8059917"/>
              <a:gd name="connsiteY9" fmla="*/ 3418139 h 3684839"/>
              <a:gd name="connsiteX10" fmla="*/ 3171825 w 8059917"/>
              <a:gd name="connsiteY10" fmla="*/ 3237164 h 3684839"/>
              <a:gd name="connsiteX11" fmla="*/ 3295650 w 8059917"/>
              <a:gd name="connsiteY11" fmla="*/ 3232401 h 3684839"/>
              <a:gd name="connsiteX12" fmla="*/ 3519487 w 8059917"/>
              <a:gd name="connsiteY12" fmla="*/ 3122864 h 3684839"/>
              <a:gd name="connsiteX13" fmla="*/ 3686175 w 8059917"/>
              <a:gd name="connsiteY13" fmla="*/ 3180014 h 3684839"/>
              <a:gd name="connsiteX14" fmla="*/ 3686175 w 8059917"/>
              <a:gd name="connsiteY14" fmla="*/ 3180014 h 3684839"/>
              <a:gd name="connsiteX15" fmla="*/ 3867150 w 8059917"/>
              <a:gd name="connsiteY15" fmla="*/ 3103814 h 3684839"/>
              <a:gd name="connsiteX16" fmla="*/ 4048125 w 8059917"/>
              <a:gd name="connsiteY16" fmla="*/ 2532314 h 3684839"/>
              <a:gd name="connsiteX17" fmla="*/ 4262437 w 8059917"/>
              <a:gd name="connsiteY17" fmla="*/ 2151314 h 3684839"/>
              <a:gd name="connsiteX18" fmla="*/ 4443412 w 8059917"/>
              <a:gd name="connsiteY18" fmla="*/ 1598864 h 3684839"/>
              <a:gd name="connsiteX19" fmla="*/ 4657725 w 8059917"/>
              <a:gd name="connsiteY19" fmla="*/ 1436939 h 3684839"/>
              <a:gd name="connsiteX20" fmla="*/ 4810125 w 8059917"/>
              <a:gd name="connsiteY20" fmla="*/ 1251201 h 3684839"/>
              <a:gd name="connsiteX21" fmla="*/ 4981575 w 8059917"/>
              <a:gd name="connsiteY21" fmla="*/ 1289301 h 3684839"/>
              <a:gd name="connsiteX22" fmla="*/ 5162550 w 8059917"/>
              <a:gd name="connsiteY22" fmla="*/ 1194051 h 3684839"/>
              <a:gd name="connsiteX23" fmla="*/ 5362575 w 8059917"/>
              <a:gd name="connsiteY23" fmla="*/ 1246439 h 3684839"/>
              <a:gd name="connsiteX24" fmla="*/ 5705475 w 8059917"/>
              <a:gd name="connsiteY24" fmla="*/ 989264 h 3684839"/>
              <a:gd name="connsiteX25" fmla="*/ 5934075 w 8059917"/>
              <a:gd name="connsiteY25" fmla="*/ 779714 h 3684839"/>
              <a:gd name="connsiteX26" fmla="*/ 6096000 w 8059917"/>
              <a:gd name="connsiteY26" fmla="*/ 489201 h 3684839"/>
              <a:gd name="connsiteX27" fmla="*/ 6319837 w 8059917"/>
              <a:gd name="connsiteY27" fmla="*/ 751139 h 3684839"/>
              <a:gd name="connsiteX28" fmla="*/ 6481762 w 8059917"/>
              <a:gd name="connsiteY28" fmla="*/ 960689 h 3684839"/>
              <a:gd name="connsiteX29" fmla="*/ 6553200 w 8059917"/>
              <a:gd name="connsiteY29" fmla="*/ 841626 h 3684839"/>
              <a:gd name="connsiteX30" fmla="*/ 6619875 w 8059917"/>
              <a:gd name="connsiteY30" fmla="*/ 708276 h 3684839"/>
              <a:gd name="connsiteX31" fmla="*/ 6781800 w 8059917"/>
              <a:gd name="connsiteY31" fmla="*/ 522539 h 3684839"/>
              <a:gd name="connsiteX32" fmla="*/ 6919912 w 8059917"/>
              <a:gd name="connsiteY32" fmla="*/ 379664 h 3684839"/>
              <a:gd name="connsiteX33" fmla="*/ 7034212 w 8059917"/>
              <a:gd name="connsiteY33" fmla="*/ 284414 h 3684839"/>
              <a:gd name="connsiteX34" fmla="*/ 7210425 w 8059917"/>
              <a:gd name="connsiteY34" fmla="*/ 203451 h 3684839"/>
              <a:gd name="connsiteX35" fmla="*/ 7281862 w 8059917"/>
              <a:gd name="connsiteY35" fmla="*/ 132014 h 3684839"/>
              <a:gd name="connsiteX36" fmla="*/ 7358062 w 8059917"/>
              <a:gd name="connsiteY36" fmla="*/ 74864 h 3684839"/>
              <a:gd name="connsiteX37" fmla="*/ 7400925 w 8059917"/>
              <a:gd name="connsiteY37" fmla="*/ 70101 h 3684839"/>
              <a:gd name="connsiteX38" fmla="*/ 7582481 w 8059917"/>
              <a:gd name="connsiteY38" fmla="*/ 656758 h 3684839"/>
              <a:gd name="connsiteX39" fmla="*/ 7764038 w 8059917"/>
              <a:gd name="connsiteY39" fmla="*/ 112489 h 3684839"/>
              <a:gd name="connsiteX40" fmla="*/ 7400925 w 8059917"/>
              <a:gd name="connsiteY40" fmla="*/ 3684839 h 3684839"/>
              <a:gd name="connsiteX41" fmla="*/ 0 w 8059917"/>
              <a:gd name="connsiteY41" fmla="*/ 3684839 h 3684839"/>
              <a:gd name="connsiteX0" fmla="*/ 0 w 8059917"/>
              <a:gd name="connsiteY0" fmla="*/ 3684839 h 3684839"/>
              <a:gd name="connsiteX1" fmla="*/ 871537 w 8059917"/>
              <a:gd name="connsiteY1" fmla="*/ 3589589 h 3684839"/>
              <a:gd name="connsiteX2" fmla="*/ 1209675 w 8059917"/>
              <a:gd name="connsiteY2" fmla="*/ 3584826 h 3684839"/>
              <a:gd name="connsiteX3" fmla="*/ 1414462 w 8059917"/>
              <a:gd name="connsiteY3" fmla="*/ 3546726 h 3684839"/>
              <a:gd name="connsiteX4" fmla="*/ 1743075 w 8059917"/>
              <a:gd name="connsiteY4" fmla="*/ 3546726 h 3684839"/>
              <a:gd name="connsiteX5" fmla="*/ 1952625 w 8059917"/>
              <a:gd name="connsiteY5" fmla="*/ 3499101 h 3684839"/>
              <a:gd name="connsiteX6" fmla="*/ 2138362 w 8059917"/>
              <a:gd name="connsiteY6" fmla="*/ 3489576 h 3684839"/>
              <a:gd name="connsiteX7" fmla="*/ 2533650 w 8059917"/>
              <a:gd name="connsiteY7" fmla="*/ 3475289 h 3684839"/>
              <a:gd name="connsiteX8" fmla="*/ 2676525 w 8059917"/>
              <a:gd name="connsiteY8" fmla="*/ 3465764 h 3684839"/>
              <a:gd name="connsiteX9" fmla="*/ 2800350 w 8059917"/>
              <a:gd name="connsiteY9" fmla="*/ 3418139 h 3684839"/>
              <a:gd name="connsiteX10" fmla="*/ 3171825 w 8059917"/>
              <a:gd name="connsiteY10" fmla="*/ 3237164 h 3684839"/>
              <a:gd name="connsiteX11" fmla="*/ 3295650 w 8059917"/>
              <a:gd name="connsiteY11" fmla="*/ 3232401 h 3684839"/>
              <a:gd name="connsiteX12" fmla="*/ 3519487 w 8059917"/>
              <a:gd name="connsiteY12" fmla="*/ 3122864 h 3684839"/>
              <a:gd name="connsiteX13" fmla="*/ 3686175 w 8059917"/>
              <a:gd name="connsiteY13" fmla="*/ 3180014 h 3684839"/>
              <a:gd name="connsiteX14" fmla="*/ 3686175 w 8059917"/>
              <a:gd name="connsiteY14" fmla="*/ 3180014 h 3684839"/>
              <a:gd name="connsiteX15" fmla="*/ 3867150 w 8059917"/>
              <a:gd name="connsiteY15" fmla="*/ 3103814 h 3684839"/>
              <a:gd name="connsiteX16" fmla="*/ 4048125 w 8059917"/>
              <a:gd name="connsiteY16" fmla="*/ 2532314 h 3684839"/>
              <a:gd name="connsiteX17" fmla="*/ 4262437 w 8059917"/>
              <a:gd name="connsiteY17" fmla="*/ 2151314 h 3684839"/>
              <a:gd name="connsiteX18" fmla="*/ 4443412 w 8059917"/>
              <a:gd name="connsiteY18" fmla="*/ 1598864 h 3684839"/>
              <a:gd name="connsiteX19" fmla="*/ 4657725 w 8059917"/>
              <a:gd name="connsiteY19" fmla="*/ 1436939 h 3684839"/>
              <a:gd name="connsiteX20" fmla="*/ 4810125 w 8059917"/>
              <a:gd name="connsiteY20" fmla="*/ 1251201 h 3684839"/>
              <a:gd name="connsiteX21" fmla="*/ 4981575 w 8059917"/>
              <a:gd name="connsiteY21" fmla="*/ 1289301 h 3684839"/>
              <a:gd name="connsiteX22" fmla="*/ 5162550 w 8059917"/>
              <a:gd name="connsiteY22" fmla="*/ 1194051 h 3684839"/>
              <a:gd name="connsiteX23" fmla="*/ 5362575 w 8059917"/>
              <a:gd name="connsiteY23" fmla="*/ 1246439 h 3684839"/>
              <a:gd name="connsiteX24" fmla="*/ 5705475 w 8059917"/>
              <a:gd name="connsiteY24" fmla="*/ 989264 h 3684839"/>
              <a:gd name="connsiteX25" fmla="*/ 5934075 w 8059917"/>
              <a:gd name="connsiteY25" fmla="*/ 779714 h 3684839"/>
              <a:gd name="connsiteX26" fmla="*/ 6096000 w 8059917"/>
              <a:gd name="connsiteY26" fmla="*/ 489201 h 3684839"/>
              <a:gd name="connsiteX27" fmla="*/ 6319837 w 8059917"/>
              <a:gd name="connsiteY27" fmla="*/ 751139 h 3684839"/>
              <a:gd name="connsiteX28" fmla="*/ 6481762 w 8059917"/>
              <a:gd name="connsiteY28" fmla="*/ 960689 h 3684839"/>
              <a:gd name="connsiteX29" fmla="*/ 6553200 w 8059917"/>
              <a:gd name="connsiteY29" fmla="*/ 841626 h 3684839"/>
              <a:gd name="connsiteX30" fmla="*/ 6619875 w 8059917"/>
              <a:gd name="connsiteY30" fmla="*/ 708276 h 3684839"/>
              <a:gd name="connsiteX31" fmla="*/ 6781800 w 8059917"/>
              <a:gd name="connsiteY31" fmla="*/ 522539 h 3684839"/>
              <a:gd name="connsiteX32" fmla="*/ 6919912 w 8059917"/>
              <a:gd name="connsiteY32" fmla="*/ 379664 h 3684839"/>
              <a:gd name="connsiteX33" fmla="*/ 7034212 w 8059917"/>
              <a:gd name="connsiteY33" fmla="*/ 284414 h 3684839"/>
              <a:gd name="connsiteX34" fmla="*/ 7210425 w 8059917"/>
              <a:gd name="connsiteY34" fmla="*/ 203451 h 3684839"/>
              <a:gd name="connsiteX35" fmla="*/ 7281862 w 8059917"/>
              <a:gd name="connsiteY35" fmla="*/ 132014 h 3684839"/>
              <a:gd name="connsiteX36" fmla="*/ 7358062 w 8059917"/>
              <a:gd name="connsiteY36" fmla="*/ 74864 h 3684839"/>
              <a:gd name="connsiteX37" fmla="*/ 7400925 w 8059917"/>
              <a:gd name="connsiteY37" fmla="*/ 70101 h 3684839"/>
              <a:gd name="connsiteX38" fmla="*/ 7582481 w 8059917"/>
              <a:gd name="connsiteY38" fmla="*/ 656758 h 3684839"/>
              <a:gd name="connsiteX39" fmla="*/ 7764038 w 8059917"/>
              <a:gd name="connsiteY39" fmla="*/ 112489 h 3684839"/>
              <a:gd name="connsiteX40" fmla="*/ 7400925 w 8059917"/>
              <a:gd name="connsiteY40" fmla="*/ 3684839 h 3684839"/>
              <a:gd name="connsiteX41" fmla="*/ 0 w 8059917"/>
              <a:gd name="connsiteY41" fmla="*/ 3684839 h 3684839"/>
              <a:gd name="connsiteX0" fmla="*/ 0 w 8286975"/>
              <a:gd name="connsiteY0" fmla="*/ 3684839 h 3684839"/>
              <a:gd name="connsiteX1" fmla="*/ 871537 w 8286975"/>
              <a:gd name="connsiteY1" fmla="*/ 3589589 h 3684839"/>
              <a:gd name="connsiteX2" fmla="*/ 1209675 w 8286975"/>
              <a:gd name="connsiteY2" fmla="*/ 3584826 h 3684839"/>
              <a:gd name="connsiteX3" fmla="*/ 1414462 w 8286975"/>
              <a:gd name="connsiteY3" fmla="*/ 3546726 h 3684839"/>
              <a:gd name="connsiteX4" fmla="*/ 1743075 w 8286975"/>
              <a:gd name="connsiteY4" fmla="*/ 3546726 h 3684839"/>
              <a:gd name="connsiteX5" fmla="*/ 1952625 w 8286975"/>
              <a:gd name="connsiteY5" fmla="*/ 3499101 h 3684839"/>
              <a:gd name="connsiteX6" fmla="*/ 2138362 w 8286975"/>
              <a:gd name="connsiteY6" fmla="*/ 3489576 h 3684839"/>
              <a:gd name="connsiteX7" fmla="*/ 2533650 w 8286975"/>
              <a:gd name="connsiteY7" fmla="*/ 3475289 h 3684839"/>
              <a:gd name="connsiteX8" fmla="*/ 2676525 w 8286975"/>
              <a:gd name="connsiteY8" fmla="*/ 3465764 h 3684839"/>
              <a:gd name="connsiteX9" fmla="*/ 2800350 w 8286975"/>
              <a:gd name="connsiteY9" fmla="*/ 3418139 h 3684839"/>
              <a:gd name="connsiteX10" fmla="*/ 3171825 w 8286975"/>
              <a:gd name="connsiteY10" fmla="*/ 3237164 h 3684839"/>
              <a:gd name="connsiteX11" fmla="*/ 3295650 w 8286975"/>
              <a:gd name="connsiteY11" fmla="*/ 3232401 h 3684839"/>
              <a:gd name="connsiteX12" fmla="*/ 3519487 w 8286975"/>
              <a:gd name="connsiteY12" fmla="*/ 3122864 h 3684839"/>
              <a:gd name="connsiteX13" fmla="*/ 3686175 w 8286975"/>
              <a:gd name="connsiteY13" fmla="*/ 3180014 h 3684839"/>
              <a:gd name="connsiteX14" fmla="*/ 3686175 w 8286975"/>
              <a:gd name="connsiteY14" fmla="*/ 3180014 h 3684839"/>
              <a:gd name="connsiteX15" fmla="*/ 3867150 w 8286975"/>
              <a:gd name="connsiteY15" fmla="*/ 3103814 h 3684839"/>
              <a:gd name="connsiteX16" fmla="*/ 4048125 w 8286975"/>
              <a:gd name="connsiteY16" fmla="*/ 2532314 h 3684839"/>
              <a:gd name="connsiteX17" fmla="*/ 4262437 w 8286975"/>
              <a:gd name="connsiteY17" fmla="*/ 2151314 h 3684839"/>
              <a:gd name="connsiteX18" fmla="*/ 4443412 w 8286975"/>
              <a:gd name="connsiteY18" fmla="*/ 1598864 h 3684839"/>
              <a:gd name="connsiteX19" fmla="*/ 4657725 w 8286975"/>
              <a:gd name="connsiteY19" fmla="*/ 1436939 h 3684839"/>
              <a:gd name="connsiteX20" fmla="*/ 4810125 w 8286975"/>
              <a:gd name="connsiteY20" fmla="*/ 1251201 h 3684839"/>
              <a:gd name="connsiteX21" fmla="*/ 4981575 w 8286975"/>
              <a:gd name="connsiteY21" fmla="*/ 1289301 h 3684839"/>
              <a:gd name="connsiteX22" fmla="*/ 5162550 w 8286975"/>
              <a:gd name="connsiteY22" fmla="*/ 1194051 h 3684839"/>
              <a:gd name="connsiteX23" fmla="*/ 5362575 w 8286975"/>
              <a:gd name="connsiteY23" fmla="*/ 1246439 h 3684839"/>
              <a:gd name="connsiteX24" fmla="*/ 5705475 w 8286975"/>
              <a:gd name="connsiteY24" fmla="*/ 989264 h 3684839"/>
              <a:gd name="connsiteX25" fmla="*/ 5934075 w 8286975"/>
              <a:gd name="connsiteY25" fmla="*/ 779714 h 3684839"/>
              <a:gd name="connsiteX26" fmla="*/ 6096000 w 8286975"/>
              <a:gd name="connsiteY26" fmla="*/ 489201 h 3684839"/>
              <a:gd name="connsiteX27" fmla="*/ 6319837 w 8286975"/>
              <a:gd name="connsiteY27" fmla="*/ 751139 h 3684839"/>
              <a:gd name="connsiteX28" fmla="*/ 6481762 w 8286975"/>
              <a:gd name="connsiteY28" fmla="*/ 960689 h 3684839"/>
              <a:gd name="connsiteX29" fmla="*/ 6553200 w 8286975"/>
              <a:gd name="connsiteY29" fmla="*/ 841626 h 3684839"/>
              <a:gd name="connsiteX30" fmla="*/ 6619875 w 8286975"/>
              <a:gd name="connsiteY30" fmla="*/ 708276 h 3684839"/>
              <a:gd name="connsiteX31" fmla="*/ 6781800 w 8286975"/>
              <a:gd name="connsiteY31" fmla="*/ 522539 h 3684839"/>
              <a:gd name="connsiteX32" fmla="*/ 6919912 w 8286975"/>
              <a:gd name="connsiteY32" fmla="*/ 379664 h 3684839"/>
              <a:gd name="connsiteX33" fmla="*/ 7034212 w 8286975"/>
              <a:gd name="connsiteY33" fmla="*/ 284414 h 3684839"/>
              <a:gd name="connsiteX34" fmla="*/ 7210425 w 8286975"/>
              <a:gd name="connsiteY34" fmla="*/ 203451 h 3684839"/>
              <a:gd name="connsiteX35" fmla="*/ 7281862 w 8286975"/>
              <a:gd name="connsiteY35" fmla="*/ 132014 h 3684839"/>
              <a:gd name="connsiteX36" fmla="*/ 7358062 w 8286975"/>
              <a:gd name="connsiteY36" fmla="*/ 74864 h 3684839"/>
              <a:gd name="connsiteX37" fmla="*/ 7400925 w 8286975"/>
              <a:gd name="connsiteY37" fmla="*/ 70101 h 3684839"/>
              <a:gd name="connsiteX38" fmla="*/ 7582481 w 8286975"/>
              <a:gd name="connsiteY38" fmla="*/ 656758 h 3684839"/>
              <a:gd name="connsiteX39" fmla="*/ 7764038 w 8286975"/>
              <a:gd name="connsiteY39" fmla="*/ 112489 h 3684839"/>
              <a:gd name="connsiteX40" fmla="*/ 7729456 w 8286975"/>
              <a:gd name="connsiteY40" fmla="*/ 3684839 h 3684839"/>
              <a:gd name="connsiteX41" fmla="*/ 0 w 8286975"/>
              <a:gd name="connsiteY41" fmla="*/ 3684839 h 3684839"/>
              <a:gd name="connsiteX0" fmla="*/ 0 w 7767207"/>
              <a:gd name="connsiteY0" fmla="*/ 3684839 h 3684839"/>
              <a:gd name="connsiteX1" fmla="*/ 871537 w 7767207"/>
              <a:gd name="connsiteY1" fmla="*/ 3589589 h 3684839"/>
              <a:gd name="connsiteX2" fmla="*/ 1209675 w 7767207"/>
              <a:gd name="connsiteY2" fmla="*/ 3584826 h 3684839"/>
              <a:gd name="connsiteX3" fmla="*/ 1414462 w 7767207"/>
              <a:gd name="connsiteY3" fmla="*/ 3546726 h 3684839"/>
              <a:gd name="connsiteX4" fmla="*/ 1743075 w 7767207"/>
              <a:gd name="connsiteY4" fmla="*/ 3546726 h 3684839"/>
              <a:gd name="connsiteX5" fmla="*/ 1952625 w 7767207"/>
              <a:gd name="connsiteY5" fmla="*/ 3499101 h 3684839"/>
              <a:gd name="connsiteX6" fmla="*/ 2138362 w 7767207"/>
              <a:gd name="connsiteY6" fmla="*/ 3489576 h 3684839"/>
              <a:gd name="connsiteX7" fmla="*/ 2533650 w 7767207"/>
              <a:gd name="connsiteY7" fmla="*/ 3475289 h 3684839"/>
              <a:gd name="connsiteX8" fmla="*/ 2676525 w 7767207"/>
              <a:gd name="connsiteY8" fmla="*/ 3465764 h 3684839"/>
              <a:gd name="connsiteX9" fmla="*/ 2800350 w 7767207"/>
              <a:gd name="connsiteY9" fmla="*/ 3418139 h 3684839"/>
              <a:gd name="connsiteX10" fmla="*/ 3171825 w 7767207"/>
              <a:gd name="connsiteY10" fmla="*/ 3237164 h 3684839"/>
              <a:gd name="connsiteX11" fmla="*/ 3295650 w 7767207"/>
              <a:gd name="connsiteY11" fmla="*/ 3232401 h 3684839"/>
              <a:gd name="connsiteX12" fmla="*/ 3519487 w 7767207"/>
              <a:gd name="connsiteY12" fmla="*/ 3122864 h 3684839"/>
              <a:gd name="connsiteX13" fmla="*/ 3686175 w 7767207"/>
              <a:gd name="connsiteY13" fmla="*/ 3180014 h 3684839"/>
              <a:gd name="connsiteX14" fmla="*/ 3686175 w 7767207"/>
              <a:gd name="connsiteY14" fmla="*/ 3180014 h 3684839"/>
              <a:gd name="connsiteX15" fmla="*/ 3867150 w 7767207"/>
              <a:gd name="connsiteY15" fmla="*/ 3103814 h 3684839"/>
              <a:gd name="connsiteX16" fmla="*/ 4048125 w 7767207"/>
              <a:gd name="connsiteY16" fmla="*/ 2532314 h 3684839"/>
              <a:gd name="connsiteX17" fmla="*/ 4262437 w 7767207"/>
              <a:gd name="connsiteY17" fmla="*/ 2151314 h 3684839"/>
              <a:gd name="connsiteX18" fmla="*/ 4443412 w 7767207"/>
              <a:gd name="connsiteY18" fmla="*/ 1598864 h 3684839"/>
              <a:gd name="connsiteX19" fmla="*/ 4657725 w 7767207"/>
              <a:gd name="connsiteY19" fmla="*/ 1436939 h 3684839"/>
              <a:gd name="connsiteX20" fmla="*/ 4810125 w 7767207"/>
              <a:gd name="connsiteY20" fmla="*/ 1251201 h 3684839"/>
              <a:gd name="connsiteX21" fmla="*/ 4981575 w 7767207"/>
              <a:gd name="connsiteY21" fmla="*/ 1289301 h 3684839"/>
              <a:gd name="connsiteX22" fmla="*/ 5162550 w 7767207"/>
              <a:gd name="connsiteY22" fmla="*/ 1194051 h 3684839"/>
              <a:gd name="connsiteX23" fmla="*/ 5362575 w 7767207"/>
              <a:gd name="connsiteY23" fmla="*/ 1246439 h 3684839"/>
              <a:gd name="connsiteX24" fmla="*/ 5705475 w 7767207"/>
              <a:gd name="connsiteY24" fmla="*/ 989264 h 3684839"/>
              <a:gd name="connsiteX25" fmla="*/ 5934075 w 7767207"/>
              <a:gd name="connsiteY25" fmla="*/ 779714 h 3684839"/>
              <a:gd name="connsiteX26" fmla="*/ 6096000 w 7767207"/>
              <a:gd name="connsiteY26" fmla="*/ 489201 h 3684839"/>
              <a:gd name="connsiteX27" fmla="*/ 6319837 w 7767207"/>
              <a:gd name="connsiteY27" fmla="*/ 751139 h 3684839"/>
              <a:gd name="connsiteX28" fmla="*/ 6481762 w 7767207"/>
              <a:gd name="connsiteY28" fmla="*/ 960689 h 3684839"/>
              <a:gd name="connsiteX29" fmla="*/ 6553200 w 7767207"/>
              <a:gd name="connsiteY29" fmla="*/ 841626 h 3684839"/>
              <a:gd name="connsiteX30" fmla="*/ 6619875 w 7767207"/>
              <a:gd name="connsiteY30" fmla="*/ 708276 h 3684839"/>
              <a:gd name="connsiteX31" fmla="*/ 6781800 w 7767207"/>
              <a:gd name="connsiteY31" fmla="*/ 522539 h 3684839"/>
              <a:gd name="connsiteX32" fmla="*/ 6919912 w 7767207"/>
              <a:gd name="connsiteY32" fmla="*/ 379664 h 3684839"/>
              <a:gd name="connsiteX33" fmla="*/ 7034212 w 7767207"/>
              <a:gd name="connsiteY33" fmla="*/ 284414 h 3684839"/>
              <a:gd name="connsiteX34" fmla="*/ 7210425 w 7767207"/>
              <a:gd name="connsiteY34" fmla="*/ 203451 h 3684839"/>
              <a:gd name="connsiteX35" fmla="*/ 7281862 w 7767207"/>
              <a:gd name="connsiteY35" fmla="*/ 132014 h 3684839"/>
              <a:gd name="connsiteX36" fmla="*/ 7358062 w 7767207"/>
              <a:gd name="connsiteY36" fmla="*/ 74864 h 3684839"/>
              <a:gd name="connsiteX37" fmla="*/ 7400925 w 7767207"/>
              <a:gd name="connsiteY37" fmla="*/ 70101 h 3684839"/>
              <a:gd name="connsiteX38" fmla="*/ 7582481 w 7767207"/>
              <a:gd name="connsiteY38" fmla="*/ 656758 h 3684839"/>
              <a:gd name="connsiteX39" fmla="*/ 7764038 w 7767207"/>
              <a:gd name="connsiteY39" fmla="*/ 112489 h 3684839"/>
              <a:gd name="connsiteX40" fmla="*/ 7729456 w 7767207"/>
              <a:gd name="connsiteY40" fmla="*/ 3684839 h 3684839"/>
              <a:gd name="connsiteX41" fmla="*/ 0 w 7767207"/>
              <a:gd name="connsiteY41" fmla="*/ 3684839 h 3684839"/>
              <a:gd name="connsiteX0" fmla="*/ 0 w 8306953"/>
              <a:gd name="connsiteY0" fmla="*/ 3684839 h 3684839"/>
              <a:gd name="connsiteX1" fmla="*/ 871537 w 8306953"/>
              <a:gd name="connsiteY1" fmla="*/ 3589589 h 3684839"/>
              <a:gd name="connsiteX2" fmla="*/ 1209675 w 8306953"/>
              <a:gd name="connsiteY2" fmla="*/ 3584826 h 3684839"/>
              <a:gd name="connsiteX3" fmla="*/ 1414462 w 8306953"/>
              <a:gd name="connsiteY3" fmla="*/ 3546726 h 3684839"/>
              <a:gd name="connsiteX4" fmla="*/ 1743075 w 8306953"/>
              <a:gd name="connsiteY4" fmla="*/ 3546726 h 3684839"/>
              <a:gd name="connsiteX5" fmla="*/ 1952625 w 8306953"/>
              <a:gd name="connsiteY5" fmla="*/ 3499101 h 3684839"/>
              <a:gd name="connsiteX6" fmla="*/ 2138362 w 8306953"/>
              <a:gd name="connsiteY6" fmla="*/ 3489576 h 3684839"/>
              <a:gd name="connsiteX7" fmla="*/ 2533650 w 8306953"/>
              <a:gd name="connsiteY7" fmla="*/ 3475289 h 3684839"/>
              <a:gd name="connsiteX8" fmla="*/ 2676525 w 8306953"/>
              <a:gd name="connsiteY8" fmla="*/ 3465764 h 3684839"/>
              <a:gd name="connsiteX9" fmla="*/ 2800350 w 8306953"/>
              <a:gd name="connsiteY9" fmla="*/ 3418139 h 3684839"/>
              <a:gd name="connsiteX10" fmla="*/ 3171825 w 8306953"/>
              <a:gd name="connsiteY10" fmla="*/ 3237164 h 3684839"/>
              <a:gd name="connsiteX11" fmla="*/ 3295650 w 8306953"/>
              <a:gd name="connsiteY11" fmla="*/ 3232401 h 3684839"/>
              <a:gd name="connsiteX12" fmla="*/ 3519487 w 8306953"/>
              <a:gd name="connsiteY12" fmla="*/ 3122864 h 3684839"/>
              <a:gd name="connsiteX13" fmla="*/ 3686175 w 8306953"/>
              <a:gd name="connsiteY13" fmla="*/ 3180014 h 3684839"/>
              <a:gd name="connsiteX14" fmla="*/ 3686175 w 8306953"/>
              <a:gd name="connsiteY14" fmla="*/ 3180014 h 3684839"/>
              <a:gd name="connsiteX15" fmla="*/ 3867150 w 8306953"/>
              <a:gd name="connsiteY15" fmla="*/ 3103814 h 3684839"/>
              <a:gd name="connsiteX16" fmla="*/ 4048125 w 8306953"/>
              <a:gd name="connsiteY16" fmla="*/ 2532314 h 3684839"/>
              <a:gd name="connsiteX17" fmla="*/ 4262437 w 8306953"/>
              <a:gd name="connsiteY17" fmla="*/ 2151314 h 3684839"/>
              <a:gd name="connsiteX18" fmla="*/ 4443412 w 8306953"/>
              <a:gd name="connsiteY18" fmla="*/ 1598864 h 3684839"/>
              <a:gd name="connsiteX19" fmla="*/ 4657725 w 8306953"/>
              <a:gd name="connsiteY19" fmla="*/ 1436939 h 3684839"/>
              <a:gd name="connsiteX20" fmla="*/ 4810125 w 8306953"/>
              <a:gd name="connsiteY20" fmla="*/ 1251201 h 3684839"/>
              <a:gd name="connsiteX21" fmla="*/ 4981575 w 8306953"/>
              <a:gd name="connsiteY21" fmla="*/ 1289301 h 3684839"/>
              <a:gd name="connsiteX22" fmla="*/ 5162550 w 8306953"/>
              <a:gd name="connsiteY22" fmla="*/ 1194051 h 3684839"/>
              <a:gd name="connsiteX23" fmla="*/ 5362575 w 8306953"/>
              <a:gd name="connsiteY23" fmla="*/ 1246439 h 3684839"/>
              <a:gd name="connsiteX24" fmla="*/ 5705475 w 8306953"/>
              <a:gd name="connsiteY24" fmla="*/ 989264 h 3684839"/>
              <a:gd name="connsiteX25" fmla="*/ 5934075 w 8306953"/>
              <a:gd name="connsiteY25" fmla="*/ 779714 h 3684839"/>
              <a:gd name="connsiteX26" fmla="*/ 6096000 w 8306953"/>
              <a:gd name="connsiteY26" fmla="*/ 489201 h 3684839"/>
              <a:gd name="connsiteX27" fmla="*/ 6319837 w 8306953"/>
              <a:gd name="connsiteY27" fmla="*/ 751139 h 3684839"/>
              <a:gd name="connsiteX28" fmla="*/ 6481762 w 8306953"/>
              <a:gd name="connsiteY28" fmla="*/ 960689 h 3684839"/>
              <a:gd name="connsiteX29" fmla="*/ 6553200 w 8306953"/>
              <a:gd name="connsiteY29" fmla="*/ 841626 h 3684839"/>
              <a:gd name="connsiteX30" fmla="*/ 6619875 w 8306953"/>
              <a:gd name="connsiteY30" fmla="*/ 708276 h 3684839"/>
              <a:gd name="connsiteX31" fmla="*/ 6781800 w 8306953"/>
              <a:gd name="connsiteY31" fmla="*/ 522539 h 3684839"/>
              <a:gd name="connsiteX32" fmla="*/ 6919912 w 8306953"/>
              <a:gd name="connsiteY32" fmla="*/ 379664 h 3684839"/>
              <a:gd name="connsiteX33" fmla="*/ 7034212 w 8306953"/>
              <a:gd name="connsiteY33" fmla="*/ 284414 h 3684839"/>
              <a:gd name="connsiteX34" fmla="*/ 7210425 w 8306953"/>
              <a:gd name="connsiteY34" fmla="*/ 203451 h 3684839"/>
              <a:gd name="connsiteX35" fmla="*/ 7281862 w 8306953"/>
              <a:gd name="connsiteY35" fmla="*/ 132014 h 3684839"/>
              <a:gd name="connsiteX36" fmla="*/ 7358062 w 8306953"/>
              <a:gd name="connsiteY36" fmla="*/ 74864 h 3684839"/>
              <a:gd name="connsiteX37" fmla="*/ 7400925 w 8306953"/>
              <a:gd name="connsiteY37" fmla="*/ 70101 h 3684839"/>
              <a:gd name="connsiteX38" fmla="*/ 7582481 w 8306953"/>
              <a:gd name="connsiteY38" fmla="*/ 656758 h 3684839"/>
              <a:gd name="connsiteX39" fmla="*/ 7764038 w 8306953"/>
              <a:gd name="connsiteY39" fmla="*/ 112489 h 3684839"/>
              <a:gd name="connsiteX40" fmla="*/ 7748065 w 8306953"/>
              <a:gd name="connsiteY40" fmla="*/ 432141 h 3684839"/>
              <a:gd name="connsiteX41" fmla="*/ 7729456 w 8306953"/>
              <a:gd name="connsiteY41" fmla="*/ 3684839 h 3684839"/>
              <a:gd name="connsiteX42" fmla="*/ 0 w 8306953"/>
              <a:gd name="connsiteY42" fmla="*/ 3684839 h 3684839"/>
              <a:gd name="connsiteX0" fmla="*/ 0 w 8364905"/>
              <a:gd name="connsiteY0" fmla="*/ 3878278 h 3878278"/>
              <a:gd name="connsiteX1" fmla="*/ 871537 w 8364905"/>
              <a:gd name="connsiteY1" fmla="*/ 3783028 h 3878278"/>
              <a:gd name="connsiteX2" fmla="*/ 1209675 w 8364905"/>
              <a:gd name="connsiteY2" fmla="*/ 3778265 h 3878278"/>
              <a:gd name="connsiteX3" fmla="*/ 1414462 w 8364905"/>
              <a:gd name="connsiteY3" fmla="*/ 3740165 h 3878278"/>
              <a:gd name="connsiteX4" fmla="*/ 1743075 w 8364905"/>
              <a:gd name="connsiteY4" fmla="*/ 3740165 h 3878278"/>
              <a:gd name="connsiteX5" fmla="*/ 1952625 w 8364905"/>
              <a:gd name="connsiteY5" fmla="*/ 3692540 h 3878278"/>
              <a:gd name="connsiteX6" fmla="*/ 2138362 w 8364905"/>
              <a:gd name="connsiteY6" fmla="*/ 3683015 h 3878278"/>
              <a:gd name="connsiteX7" fmla="*/ 2533650 w 8364905"/>
              <a:gd name="connsiteY7" fmla="*/ 3668728 h 3878278"/>
              <a:gd name="connsiteX8" fmla="*/ 2676525 w 8364905"/>
              <a:gd name="connsiteY8" fmla="*/ 3659203 h 3878278"/>
              <a:gd name="connsiteX9" fmla="*/ 2800350 w 8364905"/>
              <a:gd name="connsiteY9" fmla="*/ 3611578 h 3878278"/>
              <a:gd name="connsiteX10" fmla="*/ 3171825 w 8364905"/>
              <a:gd name="connsiteY10" fmla="*/ 3430603 h 3878278"/>
              <a:gd name="connsiteX11" fmla="*/ 3295650 w 8364905"/>
              <a:gd name="connsiteY11" fmla="*/ 3425840 h 3878278"/>
              <a:gd name="connsiteX12" fmla="*/ 3519487 w 8364905"/>
              <a:gd name="connsiteY12" fmla="*/ 3316303 h 3878278"/>
              <a:gd name="connsiteX13" fmla="*/ 3686175 w 8364905"/>
              <a:gd name="connsiteY13" fmla="*/ 3373453 h 3878278"/>
              <a:gd name="connsiteX14" fmla="*/ 3686175 w 8364905"/>
              <a:gd name="connsiteY14" fmla="*/ 3373453 h 3878278"/>
              <a:gd name="connsiteX15" fmla="*/ 3867150 w 8364905"/>
              <a:gd name="connsiteY15" fmla="*/ 3297253 h 3878278"/>
              <a:gd name="connsiteX16" fmla="*/ 4048125 w 8364905"/>
              <a:gd name="connsiteY16" fmla="*/ 2725753 h 3878278"/>
              <a:gd name="connsiteX17" fmla="*/ 4262437 w 8364905"/>
              <a:gd name="connsiteY17" fmla="*/ 2344753 h 3878278"/>
              <a:gd name="connsiteX18" fmla="*/ 4443412 w 8364905"/>
              <a:gd name="connsiteY18" fmla="*/ 1792303 h 3878278"/>
              <a:gd name="connsiteX19" fmla="*/ 4657725 w 8364905"/>
              <a:gd name="connsiteY19" fmla="*/ 1630378 h 3878278"/>
              <a:gd name="connsiteX20" fmla="*/ 4810125 w 8364905"/>
              <a:gd name="connsiteY20" fmla="*/ 1444640 h 3878278"/>
              <a:gd name="connsiteX21" fmla="*/ 4981575 w 8364905"/>
              <a:gd name="connsiteY21" fmla="*/ 1482740 h 3878278"/>
              <a:gd name="connsiteX22" fmla="*/ 5162550 w 8364905"/>
              <a:gd name="connsiteY22" fmla="*/ 1387490 h 3878278"/>
              <a:gd name="connsiteX23" fmla="*/ 5362575 w 8364905"/>
              <a:gd name="connsiteY23" fmla="*/ 1439878 h 3878278"/>
              <a:gd name="connsiteX24" fmla="*/ 5705475 w 8364905"/>
              <a:gd name="connsiteY24" fmla="*/ 1182703 h 3878278"/>
              <a:gd name="connsiteX25" fmla="*/ 5934075 w 8364905"/>
              <a:gd name="connsiteY25" fmla="*/ 973153 h 3878278"/>
              <a:gd name="connsiteX26" fmla="*/ 6096000 w 8364905"/>
              <a:gd name="connsiteY26" fmla="*/ 682640 h 3878278"/>
              <a:gd name="connsiteX27" fmla="*/ 6319837 w 8364905"/>
              <a:gd name="connsiteY27" fmla="*/ 944578 h 3878278"/>
              <a:gd name="connsiteX28" fmla="*/ 6481762 w 8364905"/>
              <a:gd name="connsiteY28" fmla="*/ 1154128 h 3878278"/>
              <a:gd name="connsiteX29" fmla="*/ 6553200 w 8364905"/>
              <a:gd name="connsiteY29" fmla="*/ 1035065 h 3878278"/>
              <a:gd name="connsiteX30" fmla="*/ 6619875 w 8364905"/>
              <a:gd name="connsiteY30" fmla="*/ 901715 h 3878278"/>
              <a:gd name="connsiteX31" fmla="*/ 6781800 w 8364905"/>
              <a:gd name="connsiteY31" fmla="*/ 715978 h 3878278"/>
              <a:gd name="connsiteX32" fmla="*/ 6919912 w 8364905"/>
              <a:gd name="connsiteY32" fmla="*/ 573103 h 3878278"/>
              <a:gd name="connsiteX33" fmla="*/ 7034212 w 8364905"/>
              <a:gd name="connsiteY33" fmla="*/ 477853 h 3878278"/>
              <a:gd name="connsiteX34" fmla="*/ 7210425 w 8364905"/>
              <a:gd name="connsiteY34" fmla="*/ 396890 h 3878278"/>
              <a:gd name="connsiteX35" fmla="*/ 7281862 w 8364905"/>
              <a:gd name="connsiteY35" fmla="*/ 325453 h 3878278"/>
              <a:gd name="connsiteX36" fmla="*/ 7358062 w 8364905"/>
              <a:gd name="connsiteY36" fmla="*/ 268303 h 3878278"/>
              <a:gd name="connsiteX37" fmla="*/ 7400925 w 8364905"/>
              <a:gd name="connsiteY37" fmla="*/ 263540 h 3878278"/>
              <a:gd name="connsiteX38" fmla="*/ 7582481 w 8364905"/>
              <a:gd name="connsiteY38" fmla="*/ 850197 h 3878278"/>
              <a:gd name="connsiteX39" fmla="*/ 7764038 w 8364905"/>
              <a:gd name="connsiteY39" fmla="*/ 305928 h 3878278"/>
              <a:gd name="connsiteX40" fmla="*/ 7949059 w 8364905"/>
              <a:gd name="connsiteY40" fmla="*/ 261478 h 3878278"/>
              <a:gd name="connsiteX41" fmla="*/ 7729456 w 8364905"/>
              <a:gd name="connsiteY41" fmla="*/ 3878278 h 3878278"/>
              <a:gd name="connsiteX42" fmla="*/ 0 w 8364905"/>
              <a:gd name="connsiteY42" fmla="*/ 3878278 h 3878278"/>
              <a:gd name="connsiteX0" fmla="*/ 0 w 8364905"/>
              <a:gd name="connsiteY0" fmla="*/ 3684840 h 3684840"/>
              <a:gd name="connsiteX1" fmla="*/ 871537 w 8364905"/>
              <a:gd name="connsiteY1" fmla="*/ 3589590 h 3684840"/>
              <a:gd name="connsiteX2" fmla="*/ 1209675 w 8364905"/>
              <a:gd name="connsiteY2" fmla="*/ 3584827 h 3684840"/>
              <a:gd name="connsiteX3" fmla="*/ 1414462 w 8364905"/>
              <a:gd name="connsiteY3" fmla="*/ 3546727 h 3684840"/>
              <a:gd name="connsiteX4" fmla="*/ 1743075 w 8364905"/>
              <a:gd name="connsiteY4" fmla="*/ 3546727 h 3684840"/>
              <a:gd name="connsiteX5" fmla="*/ 1952625 w 8364905"/>
              <a:gd name="connsiteY5" fmla="*/ 3499102 h 3684840"/>
              <a:gd name="connsiteX6" fmla="*/ 2138362 w 8364905"/>
              <a:gd name="connsiteY6" fmla="*/ 3489577 h 3684840"/>
              <a:gd name="connsiteX7" fmla="*/ 2533650 w 8364905"/>
              <a:gd name="connsiteY7" fmla="*/ 3475290 h 3684840"/>
              <a:gd name="connsiteX8" fmla="*/ 2676525 w 8364905"/>
              <a:gd name="connsiteY8" fmla="*/ 3465765 h 3684840"/>
              <a:gd name="connsiteX9" fmla="*/ 2800350 w 8364905"/>
              <a:gd name="connsiteY9" fmla="*/ 3418140 h 3684840"/>
              <a:gd name="connsiteX10" fmla="*/ 3171825 w 8364905"/>
              <a:gd name="connsiteY10" fmla="*/ 3237165 h 3684840"/>
              <a:gd name="connsiteX11" fmla="*/ 3295650 w 8364905"/>
              <a:gd name="connsiteY11" fmla="*/ 3232402 h 3684840"/>
              <a:gd name="connsiteX12" fmla="*/ 3519487 w 8364905"/>
              <a:gd name="connsiteY12" fmla="*/ 3122865 h 3684840"/>
              <a:gd name="connsiteX13" fmla="*/ 3686175 w 8364905"/>
              <a:gd name="connsiteY13" fmla="*/ 3180015 h 3684840"/>
              <a:gd name="connsiteX14" fmla="*/ 3686175 w 8364905"/>
              <a:gd name="connsiteY14" fmla="*/ 3180015 h 3684840"/>
              <a:gd name="connsiteX15" fmla="*/ 3867150 w 8364905"/>
              <a:gd name="connsiteY15" fmla="*/ 3103815 h 3684840"/>
              <a:gd name="connsiteX16" fmla="*/ 4048125 w 8364905"/>
              <a:gd name="connsiteY16" fmla="*/ 2532315 h 3684840"/>
              <a:gd name="connsiteX17" fmla="*/ 4262437 w 8364905"/>
              <a:gd name="connsiteY17" fmla="*/ 2151315 h 3684840"/>
              <a:gd name="connsiteX18" fmla="*/ 4443412 w 8364905"/>
              <a:gd name="connsiteY18" fmla="*/ 1598865 h 3684840"/>
              <a:gd name="connsiteX19" fmla="*/ 4657725 w 8364905"/>
              <a:gd name="connsiteY19" fmla="*/ 1436940 h 3684840"/>
              <a:gd name="connsiteX20" fmla="*/ 4810125 w 8364905"/>
              <a:gd name="connsiteY20" fmla="*/ 1251202 h 3684840"/>
              <a:gd name="connsiteX21" fmla="*/ 4981575 w 8364905"/>
              <a:gd name="connsiteY21" fmla="*/ 1289302 h 3684840"/>
              <a:gd name="connsiteX22" fmla="*/ 5162550 w 8364905"/>
              <a:gd name="connsiteY22" fmla="*/ 1194052 h 3684840"/>
              <a:gd name="connsiteX23" fmla="*/ 5362575 w 8364905"/>
              <a:gd name="connsiteY23" fmla="*/ 1246440 h 3684840"/>
              <a:gd name="connsiteX24" fmla="*/ 5705475 w 8364905"/>
              <a:gd name="connsiteY24" fmla="*/ 989265 h 3684840"/>
              <a:gd name="connsiteX25" fmla="*/ 5934075 w 8364905"/>
              <a:gd name="connsiteY25" fmla="*/ 779715 h 3684840"/>
              <a:gd name="connsiteX26" fmla="*/ 6096000 w 8364905"/>
              <a:gd name="connsiteY26" fmla="*/ 489202 h 3684840"/>
              <a:gd name="connsiteX27" fmla="*/ 6319837 w 8364905"/>
              <a:gd name="connsiteY27" fmla="*/ 751140 h 3684840"/>
              <a:gd name="connsiteX28" fmla="*/ 6481762 w 8364905"/>
              <a:gd name="connsiteY28" fmla="*/ 960690 h 3684840"/>
              <a:gd name="connsiteX29" fmla="*/ 6553200 w 8364905"/>
              <a:gd name="connsiteY29" fmla="*/ 841627 h 3684840"/>
              <a:gd name="connsiteX30" fmla="*/ 6619875 w 8364905"/>
              <a:gd name="connsiteY30" fmla="*/ 708277 h 3684840"/>
              <a:gd name="connsiteX31" fmla="*/ 6781800 w 8364905"/>
              <a:gd name="connsiteY31" fmla="*/ 522540 h 3684840"/>
              <a:gd name="connsiteX32" fmla="*/ 6919912 w 8364905"/>
              <a:gd name="connsiteY32" fmla="*/ 379665 h 3684840"/>
              <a:gd name="connsiteX33" fmla="*/ 7034212 w 8364905"/>
              <a:gd name="connsiteY33" fmla="*/ 284415 h 3684840"/>
              <a:gd name="connsiteX34" fmla="*/ 7210425 w 8364905"/>
              <a:gd name="connsiteY34" fmla="*/ 203452 h 3684840"/>
              <a:gd name="connsiteX35" fmla="*/ 7281862 w 8364905"/>
              <a:gd name="connsiteY35" fmla="*/ 132015 h 3684840"/>
              <a:gd name="connsiteX36" fmla="*/ 7358062 w 8364905"/>
              <a:gd name="connsiteY36" fmla="*/ 74865 h 3684840"/>
              <a:gd name="connsiteX37" fmla="*/ 7400925 w 8364905"/>
              <a:gd name="connsiteY37" fmla="*/ 70102 h 3684840"/>
              <a:gd name="connsiteX38" fmla="*/ 7582481 w 8364905"/>
              <a:gd name="connsiteY38" fmla="*/ 656759 h 3684840"/>
              <a:gd name="connsiteX39" fmla="*/ 7764038 w 8364905"/>
              <a:gd name="connsiteY39" fmla="*/ 112490 h 3684840"/>
              <a:gd name="connsiteX40" fmla="*/ 7949059 w 8364905"/>
              <a:gd name="connsiteY40" fmla="*/ 68040 h 3684840"/>
              <a:gd name="connsiteX41" fmla="*/ 7729456 w 8364905"/>
              <a:gd name="connsiteY41" fmla="*/ 3684840 h 3684840"/>
              <a:gd name="connsiteX42" fmla="*/ 0 w 8364905"/>
              <a:gd name="connsiteY42" fmla="*/ 3684840 h 3684840"/>
              <a:gd name="connsiteX0" fmla="*/ 0 w 8364905"/>
              <a:gd name="connsiteY0" fmla="*/ 3726347 h 3726347"/>
              <a:gd name="connsiteX1" fmla="*/ 871537 w 8364905"/>
              <a:gd name="connsiteY1" fmla="*/ 3631097 h 3726347"/>
              <a:gd name="connsiteX2" fmla="*/ 1209675 w 8364905"/>
              <a:gd name="connsiteY2" fmla="*/ 3626334 h 3726347"/>
              <a:gd name="connsiteX3" fmla="*/ 1414462 w 8364905"/>
              <a:gd name="connsiteY3" fmla="*/ 3588234 h 3726347"/>
              <a:gd name="connsiteX4" fmla="*/ 1743075 w 8364905"/>
              <a:gd name="connsiteY4" fmla="*/ 3588234 h 3726347"/>
              <a:gd name="connsiteX5" fmla="*/ 1952625 w 8364905"/>
              <a:gd name="connsiteY5" fmla="*/ 3540609 h 3726347"/>
              <a:gd name="connsiteX6" fmla="*/ 2138362 w 8364905"/>
              <a:gd name="connsiteY6" fmla="*/ 3531084 h 3726347"/>
              <a:gd name="connsiteX7" fmla="*/ 2533650 w 8364905"/>
              <a:gd name="connsiteY7" fmla="*/ 3516797 h 3726347"/>
              <a:gd name="connsiteX8" fmla="*/ 2676525 w 8364905"/>
              <a:gd name="connsiteY8" fmla="*/ 3507272 h 3726347"/>
              <a:gd name="connsiteX9" fmla="*/ 2800350 w 8364905"/>
              <a:gd name="connsiteY9" fmla="*/ 3459647 h 3726347"/>
              <a:gd name="connsiteX10" fmla="*/ 3171825 w 8364905"/>
              <a:gd name="connsiteY10" fmla="*/ 3278672 h 3726347"/>
              <a:gd name="connsiteX11" fmla="*/ 3295650 w 8364905"/>
              <a:gd name="connsiteY11" fmla="*/ 3273909 h 3726347"/>
              <a:gd name="connsiteX12" fmla="*/ 3519487 w 8364905"/>
              <a:gd name="connsiteY12" fmla="*/ 3164372 h 3726347"/>
              <a:gd name="connsiteX13" fmla="*/ 3686175 w 8364905"/>
              <a:gd name="connsiteY13" fmla="*/ 3221522 h 3726347"/>
              <a:gd name="connsiteX14" fmla="*/ 3686175 w 8364905"/>
              <a:gd name="connsiteY14" fmla="*/ 3221522 h 3726347"/>
              <a:gd name="connsiteX15" fmla="*/ 3867150 w 8364905"/>
              <a:gd name="connsiteY15" fmla="*/ 3145322 h 3726347"/>
              <a:gd name="connsiteX16" fmla="*/ 4048125 w 8364905"/>
              <a:gd name="connsiteY16" fmla="*/ 2573822 h 3726347"/>
              <a:gd name="connsiteX17" fmla="*/ 4262437 w 8364905"/>
              <a:gd name="connsiteY17" fmla="*/ 2192822 h 3726347"/>
              <a:gd name="connsiteX18" fmla="*/ 4443412 w 8364905"/>
              <a:gd name="connsiteY18" fmla="*/ 1640372 h 3726347"/>
              <a:gd name="connsiteX19" fmla="*/ 4657725 w 8364905"/>
              <a:gd name="connsiteY19" fmla="*/ 1478447 h 3726347"/>
              <a:gd name="connsiteX20" fmla="*/ 4810125 w 8364905"/>
              <a:gd name="connsiteY20" fmla="*/ 1292709 h 3726347"/>
              <a:gd name="connsiteX21" fmla="*/ 4981575 w 8364905"/>
              <a:gd name="connsiteY21" fmla="*/ 1330809 h 3726347"/>
              <a:gd name="connsiteX22" fmla="*/ 5162550 w 8364905"/>
              <a:gd name="connsiteY22" fmla="*/ 1235559 h 3726347"/>
              <a:gd name="connsiteX23" fmla="*/ 5362575 w 8364905"/>
              <a:gd name="connsiteY23" fmla="*/ 1287947 h 3726347"/>
              <a:gd name="connsiteX24" fmla="*/ 5705475 w 8364905"/>
              <a:gd name="connsiteY24" fmla="*/ 1030772 h 3726347"/>
              <a:gd name="connsiteX25" fmla="*/ 5934075 w 8364905"/>
              <a:gd name="connsiteY25" fmla="*/ 821222 h 3726347"/>
              <a:gd name="connsiteX26" fmla="*/ 6096000 w 8364905"/>
              <a:gd name="connsiteY26" fmla="*/ 530709 h 3726347"/>
              <a:gd name="connsiteX27" fmla="*/ 6319837 w 8364905"/>
              <a:gd name="connsiteY27" fmla="*/ 792647 h 3726347"/>
              <a:gd name="connsiteX28" fmla="*/ 6481762 w 8364905"/>
              <a:gd name="connsiteY28" fmla="*/ 1002197 h 3726347"/>
              <a:gd name="connsiteX29" fmla="*/ 6553200 w 8364905"/>
              <a:gd name="connsiteY29" fmla="*/ 883134 h 3726347"/>
              <a:gd name="connsiteX30" fmla="*/ 6619875 w 8364905"/>
              <a:gd name="connsiteY30" fmla="*/ 749784 h 3726347"/>
              <a:gd name="connsiteX31" fmla="*/ 6781800 w 8364905"/>
              <a:gd name="connsiteY31" fmla="*/ 564047 h 3726347"/>
              <a:gd name="connsiteX32" fmla="*/ 6919912 w 8364905"/>
              <a:gd name="connsiteY32" fmla="*/ 421172 h 3726347"/>
              <a:gd name="connsiteX33" fmla="*/ 7034212 w 8364905"/>
              <a:gd name="connsiteY33" fmla="*/ 325922 h 3726347"/>
              <a:gd name="connsiteX34" fmla="*/ 7210425 w 8364905"/>
              <a:gd name="connsiteY34" fmla="*/ 244959 h 3726347"/>
              <a:gd name="connsiteX35" fmla="*/ 7281862 w 8364905"/>
              <a:gd name="connsiteY35" fmla="*/ 173522 h 3726347"/>
              <a:gd name="connsiteX36" fmla="*/ 7358062 w 8364905"/>
              <a:gd name="connsiteY36" fmla="*/ 116372 h 3726347"/>
              <a:gd name="connsiteX37" fmla="*/ 7400925 w 8364905"/>
              <a:gd name="connsiteY37" fmla="*/ 111609 h 3726347"/>
              <a:gd name="connsiteX38" fmla="*/ 7582481 w 8364905"/>
              <a:gd name="connsiteY38" fmla="*/ 698266 h 3726347"/>
              <a:gd name="connsiteX39" fmla="*/ 7754467 w 8364905"/>
              <a:gd name="connsiteY39" fmla="*/ 109595 h 3726347"/>
              <a:gd name="connsiteX40" fmla="*/ 7949059 w 8364905"/>
              <a:gd name="connsiteY40" fmla="*/ 109547 h 3726347"/>
              <a:gd name="connsiteX41" fmla="*/ 7729456 w 8364905"/>
              <a:gd name="connsiteY41" fmla="*/ 3726347 h 3726347"/>
              <a:gd name="connsiteX42" fmla="*/ 0 w 8364905"/>
              <a:gd name="connsiteY42" fmla="*/ 3726347 h 3726347"/>
              <a:gd name="connsiteX0" fmla="*/ 0 w 8367435"/>
              <a:gd name="connsiteY0" fmla="*/ 3726347 h 3726347"/>
              <a:gd name="connsiteX1" fmla="*/ 871537 w 8367435"/>
              <a:gd name="connsiteY1" fmla="*/ 3631097 h 3726347"/>
              <a:gd name="connsiteX2" fmla="*/ 1209675 w 8367435"/>
              <a:gd name="connsiteY2" fmla="*/ 3626334 h 3726347"/>
              <a:gd name="connsiteX3" fmla="*/ 1414462 w 8367435"/>
              <a:gd name="connsiteY3" fmla="*/ 3588234 h 3726347"/>
              <a:gd name="connsiteX4" fmla="*/ 1743075 w 8367435"/>
              <a:gd name="connsiteY4" fmla="*/ 3588234 h 3726347"/>
              <a:gd name="connsiteX5" fmla="*/ 1952625 w 8367435"/>
              <a:gd name="connsiteY5" fmla="*/ 3540609 h 3726347"/>
              <a:gd name="connsiteX6" fmla="*/ 2138362 w 8367435"/>
              <a:gd name="connsiteY6" fmla="*/ 3531084 h 3726347"/>
              <a:gd name="connsiteX7" fmla="*/ 2533650 w 8367435"/>
              <a:gd name="connsiteY7" fmla="*/ 3516797 h 3726347"/>
              <a:gd name="connsiteX8" fmla="*/ 2676525 w 8367435"/>
              <a:gd name="connsiteY8" fmla="*/ 3507272 h 3726347"/>
              <a:gd name="connsiteX9" fmla="*/ 2800350 w 8367435"/>
              <a:gd name="connsiteY9" fmla="*/ 3459647 h 3726347"/>
              <a:gd name="connsiteX10" fmla="*/ 3171825 w 8367435"/>
              <a:gd name="connsiteY10" fmla="*/ 3278672 h 3726347"/>
              <a:gd name="connsiteX11" fmla="*/ 3295650 w 8367435"/>
              <a:gd name="connsiteY11" fmla="*/ 3273909 h 3726347"/>
              <a:gd name="connsiteX12" fmla="*/ 3519487 w 8367435"/>
              <a:gd name="connsiteY12" fmla="*/ 3164372 h 3726347"/>
              <a:gd name="connsiteX13" fmla="*/ 3686175 w 8367435"/>
              <a:gd name="connsiteY13" fmla="*/ 3221522 h 3726347"/>
              <a:gd name="connsiteX14" fmla="*/ 3686175 w 8367435"/>
              <a:gd name="connsiteY14" fmla="*/ 3221522 h 3726347"/>
              <a:gd name="connsiteX15" fmla="*/ 3867150 w 8367435"/>
              <a:gd name="connsiteY15" fmla="*/ 3145322 h 3726347"/>
              <a:gd name="connsiteX16" fmla="*/ 4048125 w 8367435"/>
              <a:gd name="connsiteY16" fmla="*/ 2573822 h 3726347"/>
              <a:gd name="connsiteX17" fmla="*/ 4262437 w 8367435"/>
              <a:gd name="connsiteY17" fmla="*/ 2192822 h 3726347"/>
              <a:gd name="connsiteX18" fmla="*/ 4443412 w 8367435"/>
              <a:gd name="connsiteY18" fmla="*/ 1640372 h 3726347"/>
              <a:gd name="connsiteX19" fmla="*/ 4657725 w 8367435"/>
              <a:gd name="connsiteY19" fmla="*/ 1478447 h 3726347"/>
              <a:gd name="connsiteX20" fmla="*/ 4810125 w 8367435"/>
              <a:gd name="connsiteY20" fmla="*/ 1292709 h 3726347"/>
              <a:gd name="connsiteX21" fmla="*/ 4981575 w 8367435"/>
              <a:gd name="connsiteY21" fmla="*/ 1330809 h 3726347"/>
              <a:gd name="connsiteX22" fmla="*/ 5162550 w 8367435"/>
              <a:gd name="connsiteY22" fmla="*/ 1235559 h 3726347"/>
              <a:gd name="connsiteX23" fmla="*/ 5362575 w 8367435"/>
              <a:gd name="connsiteY23" fmla="*/ 1287947 h 3726347"/>
              <a:gd name="connsiteX24" fmla="*/ 5705475 w 8367435"/>
              <a:gd name="connsiteY24" fmla="*/ 1030772 h 3726347"/>
              <a:gd name="connsiteX25" fmla="*/ 5934075 w 8367435"/>
              <a:gd name="connsiteY25" fmla="*/ 821222 h 3726347"/>
              <a:gd name="connsiteX26" fmla="*/ 6096000 w 8367435"/>
              <a:gd name="connsiteY26" fmla="*/ 530709 h 3726347"/>
              <a:gd name="connsiteX27" fmla="*/ 6319837 w 8367435"/>
              <a:gd name="connsiteY27" fmla="*/ 792647 h 3726347"/>
              <a:gd name="connsiteX28" fmla="*/ 6481762 w 8367435"/>
              <a:gd name="connsiteY28" fmla="*/ 1002197 h 3726347"/>
              <a:gd name="connsiteX29" fmla="*/ 6553200 w 8367435"/>
              <a:gd name="connsiteY29" fmla="*/ 883134 h 3726347"/>
              <a:gd name="connsiteX30" fmla="*/ 6619875 w 8367435"/>
              <a:gd name="connsiteY30" fmla="*/ 749784 h 3726347"/>
              <a:gd name="connsiteX31" fmla="*/ 6781800 w 8367435"/>
              <a:gd name="connsiteY31" fmla="*/ 564047 h 3726347"/>
              <a:gd name="connsiteX32" fmla="*/ 6919912 w 8367435"/>
              <a:gd name="connsiteY32" fmla="*/ 421172 h 3726347"/>
              <a:gd name="connsiteX33" fmla="*/ 7034212 w 8367435"/>
              <a:gd name="connsiteY33" fmla="*/ 325922 h 3726347"/>
              <a:gd name="connsiteX34" fmla="*/ 7210425 w 8367435"/>
              <a:gd name="connsiteY34" fmla="*/ 244959 h 3726347"/>
              <a:gd name="connsiteX35" fmla="*/ 7281862 w 8367435"/>
              <a:gd name="connsiteY35" fmla="*/ 173522 h 3726347"/>
              <a:gd name="connsiteX36" fmla="*/ 7358062 w 8367435"/>
              <a:gd name="connsiteY36" fmla="*/ 116372 h 3726347"/>
              <a:gd name="connsiteX37" fmla="*/ 7400925 w 8367435"/>
              <a:gd name="connsiteY37" fmla="*/ 111609 h 3726347"/>
              <a:gd name="connsiteX38" fmla="*/ 7582481 w 8367435"/>
              <a:gd name="connsiteY38" fmla="*/ 698266 h 3726347"/>
              <a:gd name="connsiteX39" fmla="*/ 7754467 w 8367435"/>
              <a:gd name="connsiteY39" fmla="*/ 109595 h 3726347"/>
              <a:gd name="connsiteX40" fmla="*/ 7949059 w 8367435"/>
              <a:gd name="connsiteY40" fmla="*/ 109547 h 3726347"/>
              <a:gd name="connsiteX41" fmla="*/ 7729456 w 8367435"/>
              <a:gd name="connsiteY41" fmla="*/ 3726347 h 3726347"/>
              <a:gd name="connsiteX42" fmla="*/ 0 w 8367435"/>
              <a:gd name="connsiteY42" fmla="*/ 3726347 h 3726347"/>
              <a:gd name="connsiteX0" fmla="*/ 0 w 7951502"/>
              <a:gd name="connsiteY0" fmla="*/ 3726347 h 3726347"/>
              <a:gd name="connsiteX1" fmla="*/ 871537 w 7951502"/>
              <a:gd name="connsiteY1" fmla="*/ 3631097 h 3726347"/>
              <a:gd name="connsiteX2" fmla="*/ 1209675 w 7951502"/>
              <a:gd name="connsiteY2" fmla="*/ 3626334 h 3726347"/>
              <a:gd name="connsiteX3" fmla="*/ 1414462 w 7951502"/>
              <a:gd name="connsiteY3" fmla="*/ 3588234 h 3726347"/>
              <a:gd name="connsiteX4" fmla="*/ 1743075 w 7951502"/>
              <a:gd name="connsiteY4" fmla="*/ 3588234 h 3726347"/>
              <a:gd name="connsiteX5" fmla="*/ 1952625 w 7951502"/>
              <a:gd name="connsiteY5" fmla="*/ 3540609 h 3726347"/>
              <a:gd name="connsiteX6" fmla="*/ 2138362 w 7951502"/>
              <a:gd name="connsiteY6" fmla="*/ 3531084 h 3726347"/>
              <a:gd name="connsiteX7" fmla="*/ 2533650 w 7951502"/>
              <a:gd name="connsiteY7" fmla="*/ 3516797 h 3726347"/>
              <a:gd name="connsiteX8" fmla="*/ 2676525 w 7951502"/>
              <a:gd name="connsiteY8" fmla="*/ 3507272 h 3726347"/>
              <a:gd name="connsiteX9" fmla="*/ 2800350 w 7951502"/>
              <a:gd name="connsiteY9" fmla="*/ 3459647 h 3726347"/>
              <a:gd name="connsiteX10" fmla="*/ 3171825 w 7951502"/>
              <a:gd name="connsiteY10" fmla="*/ 3278672 h 3726347"/>
              <a:gd name="connsiteX11" fmla="*/ 3295650 w 7951502"/>
              <a:gd name="connsiteY11" fmla="*/ 3273909 h 3726347"/>
              <a:gd name="connsiteX12" fmla="*/ 3519487 w 7951502"/>
              <a:gd name="connsiteY12" fmla="*/ 3164372 h 3726347"/>
              <a:gd name="connsiteX13" fmla="*/ 3686175 w 7951502"/>
              <a:gd name="connsiteY13" fmla="*/ 3221522 h 3726347"/>
              <a:gd name="connsiteX14" fmla="*/ 3686175 w 7951502"/>
              <a:gd name="connsiteY14" fmla="*/ 3221522 h 3726347"/>
              <a:gd name="connsiteX15" fmla="*/ 3867150 w 7951502"/>
              <a:gd name="connsiteY15" fmla="*/ 3145322 h 3726347"/>
              <a:gd name="connsiteX16" fmla="*/ 4048125 w 7951502"/>
              <a:gd name="connsiteY16" fmla="*/ 2573822 h 3726347"/>
              <a:gd name="connsiteX17" fmla="*/ 4262437 w 7951502"/>
              <a:gd name="connsiteY17" fmla="*/ 2192822 h 3726347"/>
              <a:gd name="connsiteX18" fmla="*/ 4443412 w 7951502"/>
              <a:gd name="connsiteY18" fmla="*/ 1640372 h 3726347"/>
              <a:gd name="connsiteX19" fmla="*/ 4657725 w 7951502"/>
              <a:gd name="connsiteY19" fmla="*/ 1478447 h 3726347"/>
              <a:gd name="connsiteX20" fmla="*/ 4810125 w 7951502"/>
              <a:gd name="connsiteY20" fmla="*/ 1292709 h 3726347"/>
              <a:gd name="connsiteX21" fmla="*/ 4981575 w 7951502"/>
              <a:gd name="connsiteY21" fmla="*/ 1330809 h 3726347"/>
              <a:gd name="connsiteX22" fmla="*/ 5162550 w 7951502"/>
              <a:gd name="connsiteY22" fmla="*/ 1235559 h 3726347"/>
              <a:gd name="connsiteX23" fmla="*/ 5362575 w 7951502"/>
              <a:gd name="connsiteY23" fmla="*/ 1287947 h 3726347"/>
              <a:gd name="connsiteX24" fmla="*/ 5705475 w 7951502"/>
              <a:gd name="connsiteY24" fmla="*/ 1030772 h 3726347"/>
              <a:gd name="connsiteX25" fmla="*/ 5934075 w 7951502"/>
              <a:gd name="connsiteY25" fmla="*/ 821222 h 3726347"/>
              <a:gd name="connsiteX26" fmla="*/ 6096000 w 7951502"/>
              <a:gd name="connsiteY26" fmla="*/ 530709 h 3726347"/>
              <a:gd name="connsiteX27" fmla="*/ 6319837 w 7951502"/>
              <a:gd name="connsiteY27" fmla="*/ 792647 h 3726347"/>
              <a:gd name="connsiteX28" fmla="*/ 6481762 w 7951502"/>
              <a:gd name="connsiteY28" fmla="*/ 1002197 h 3726347"/>
              <a:gd name="connsiteX29" fmla="*/ 6553200 w 7951502"/>
              <a:gd name="connsiteY29" fmla="*/ 883134 h 3726347"/>
              <a:gd name="connsiteX30" fmla="*/ 6619875 w 7951502"/>
              <a:gd name="connsiteY30" fmla="*/ 749784 h 3726347"/>
              <a:gd name="connsiteX31" fmla="*/ 6781800 w 7951502"/>
              <a:gd name="connsiteY31" fmla="*/ 564047 h 3726347"/>
              <a:gd name="connsiteX32" fmla="*/ 6919912 w 7951502"/>
              <a:gd name="connsiteY32" fmla="*/ 421172 h 3726347"/>
              <a:gd name="connsiteX33" fmla="*/ 7034212 w 7951502"/>
              <a:gd name="connsiteY33" fmla="*/ 325922 h 3726347"/>
              <a:gd name="connsiteX34" fmla="*/ 7210425 w 7951502"/>
              <a:gd name="connsiteY34" fmla="*/ 244959 h 3726347"/>
              <a:gd name="connsiteX35" fmla="*/ 7281862 w 7951502"/>
              <a:gd name="connsiteY35" fmla="*/ 173522 h 3726347"/>
              <a:gd name="connsiteX36" fmla="*/ 7358062 w 7951502"/>
              <a:gd name="connsiteY36" fmla="*/ 116372 h 3726347"/>
              <a:gd name="connsiteX37" fmla="*/ 7400925 w 7951502"/>
              <a:gd name="connsiteY37" fmla="*/ 111609 h 3726347"/>
              <a:gd name="connsiteX38" fmla="*/ 7582481 w 7951502"/>
              <a:gd name="connsiteY38" fmla="*/ 698266 h 3726347"/>
              <a:gd name="connsiteX39" fmla="*/ 7754467 w 7951502"/>
              <a:gd name="connsiteY39" fmla="*/ 109595 h 3726347"/>
              <a:gd name="connsiteX40" fmla="*/ 7949059 w 7951502"/>
              <a:gd name="connsiteY40" fmla="*/ 109547 h 3726347"/>
              <a:gd name="connsiteX41" fmla="*/ 7729456 w 7951502"/>
              <a:gd name="connsiteY41" fmla="*/ 3726347 h 3726347"/>
              <a:gd name="connsiteX42" fmla="*/ 0 w 7951502"/>
              <a:gd name="connsiteY42" fmla="*/ 3726347 h 3726347"/>
              <a:gd name="connsiteX0" fmla="*/ 0 w 8082224"/>
              <a:gd name="connsiteY0" fmla="*/ 3726347 h 3726347"/>
              <a:gd name="connsiteX1" fmla="*/ 871537 w 8082224"/>
              <a:gd name="connsiteY1" fmla="*/ 3631097 h 3726347"/>
              <a:gd name="connsiteX2" fmla="*/ 1209675 w 8082224"/>
              <a:gd name="connsiteY2" fmla="*/ 3626334 h 3726347"/>
              <a:gd name="connsiteX3" fmla="*/ 1414462 w 8082224"/>
              <a:gd name="connsiteY3" fmla="*/ 3588234 h 3726347"/>
              <a:gd name="connsiteX4" fmla="*/ 1743075 w 8082224"/>
              <a:gd name="connsiteY4" fmla="*/ 3588234 h 3726347"/>
              <a:gd name="connsiteX5" fmla="*/ 1952625 w 8082224"/>
              <a:gd name="connsiteY5" fmla="*/ 3540609 h 3726347"/>
              <a:gd name="connsiteX6" fmla="*/ 2138362 w 8082224"/>
              <a:gd name="connsiteY6" fmla="*/ 3531084 h 3726347"/>
              <a:gd name="connsiteX7" fmla="*/ 2533650 w 8082224"/>
              <a:gd name="connsiteY7" fmla="*/ 3516797 h 3726347"/>
              <a:gd name="connsiteX8" fmla="*/ 2676525 w 8082224"/>
              <a:gd name="connsiteY8" fmla="*/ 3507272 h 3726347"/>
              <a:gd name="connsiteX9" fmla="*/ 2800350 w 8082224"/>
              <a:gd name="connsiteY9" fmla="*/ 3459647 h 3726347"/>
              <a:gd name="connsiteX10" fmla="*/ 3171825 w 8082224"/>
              <a:gd name="connsiteY10" fmla="*/ 3278672 h 3726347"/>
              <a:gd name="connsiteX11" fmla="*/ 3295650 w 8082224"/>
              <a:gd name="connsiteY11" fmla="*/ 3273909 h 3726347"/>
              <a:gd name="connsiteX12" fmla="*/ 3519487 w 8082224"/>
              <a:gd name="connsiteY12" fmla="*/ 3164372 h 3726347"/>
              <a:gd name="connsiteX13" fmla="*/ 3686175 w 8082224"/>
              <a:gd name="connsiteY13" fmla="*/ 3221522 h 3726347"/>
              <a:gd name="connsiteX14" fmla="*/ 3686175 w 8082224"/>
              <a:gd name="connsiteY14" fmla="*/ 3221522 h 3726347"/>
              <a:gd name="connsiteX15" fmla="*/ 3867150 w 8082224"/>
              <a:gd name="connsiteY15" fmla="*/ 3145322 h 3726347"/>
              <a:gd name="connsiteX16" fmla="*/ 4048125 w 8082224"/>
              <a:gd name="connsiteY16" fmla="*/ 2573822 h 3726347"/>
              <a:gd name="connsiteX17" fmla="*/ 4262437 w 8082224"/>
              <a:gd name="connsiteY17" fmla="*/ 2192822 h 3726347"/>
              <a:gd name="connsiteX18" fmla="*/ 4443412 w 8082224"/>
              <a:gd name="connsiteY18" fmla="*/ 1640372 h 3726347"/>
              <a:gd name="connsiteX19" fmla="*/ 4657725 w 8082224"/>
              <a:gd name="connsiteY19" fmla="*/ 1478447 h 3726347"/>
              <a:gd name="connsiteX20" fmla="*/ 4810125 w 8082224"/>
              <a:gd name="connsiteY20" fmla="*/ 1292709 h 3726347"/>
              <a:gd name="connsiteX21" fmla="*/ 4981575 w 8082224"/>
              <a:gd name="connsiteY21" fmla="*/ 1330809 h 3726347"/>
              <a:gd name="connsiteX22" fmla="*/ 5162550 w 8082224"/>
              <a:gd name="connsiteY22" fmla="*/ 1235559 h 3726347"/>
              <a:gd name="connsiteX23" fmla="*/ 5362575 w 8082224"/>
              <a:gd name="connsiteY23" fmla="*/ 1287947 h 3726347"/>
              <a:gd name="connsiteX24" fmla="*/ 5705475 w 8082224"/>
              <a:gd name="connsiteY24" fmla="*/ 1030772 h 3726347"/>
              <a:gd name="connsiteX25" fmla="*/ 5934075 w 8082224"/>
              <a:gd name="connsiteY25" fmla="*/ 821222 h 3726347"/>
              <a:gd name="connsiteX26" fmla="*/ 6096000 w 8082224"/>
              <a:gd name="connsiteY26" fmla="*/ 530709 h 3726347"/>
              <a:gd name="connsiteX27" fmla="*/ 6319837 w 8082224"/>
              <a:gd name="connsiteY27" fmla="*/ 792647 h 3726347"/>
              <a:gd name="connsiteX28" fmla="*/ 6481762 w 8082224"/>
              <a:gd name="connsiteY28" fmla="*/ 1002197 h 3726347"/>
              <a:gd name="connsiteX29" fmla="*/ 6553200 w 8082224"/>
              <a:gd name="connsiteY29" fmla="*/ 883134 h 3726347"/>
              <a:gd name="connsiteX30" fmla="*/ 6619875 w 8082224"/>
              <a:gd name="connsiteY30" fmla="*/ 749784 h 3726347"/>
              <a:gd name="connsiteX31" fmla="*/ 6781800 w 8082224"/>
              <a:gd name="connsiteY31" fmla="*/ 564047 h 3726347"/>
              <a:gd name="connsiteX32" fmla="*/ 6919912 w 8082224"/>
              <a:gd name="connsiteY32" fmla="*/ 421172 h 3726347"/>
              <a:gd name="connsiteX33" fmla="*/ 7034212 w 8082224"/>
              <a:gd name="connsiteY33" fmla="*/ 325922 h 3726347"/>
              <a:gd name="connsiteX34" fmla="*/ 7210425 w 8082224"/>
              <a:gd name="connsiteY34" fmla="*/ 244959 h 3726347"/>
              <a:gd name="connsiteX35" fmla="*/ 7281862 w 8082224"/>
              <a:gd name="connsiteY35" fmla="*/ 173522 h 3726347"/>
              <a:gd name="connsiteX36" fmla="*/ 7358062 w 8082224"/>
              <a:gd name="connsiteY36" fmla="*/ 116372 h 3726347"/>
              <a:gd name="connsiteX37" fmla="*/ 7400925 w 8082224"/>
              <a:gd name="connsiteY37" fmla="*/ 111609 h 3726347"/>
              <a:gd name="connsiteX38" fmla="*/ 7582481 w 8082224"/>
              <a:gd name="connsiteY38" fmla="*/ 698266 h 3726347"/>
              <a:gd name="connsiteX39" fmla="*/ 7754467 w 8082224"/>
              <a:gd name="connsiteY39" fmla="*/ 109595 h 3726347"/>
              <a:gd name="connsiteX40" fmla="*/ 7949059 w 8082224"/>
              <a:gd name="connsiteY40" fmla="*/ 109547 h 3726347"/>
              <a:gd name="connsiteX41" fmla="*/ 7978306 w 8082224"/>
              <a:gd name="connsiteY41" fmla="*/ 3726347 h 3726347"/>
              <a:gd name="connsiteX42" fmla="*/ 0 w 8082224"/>
              <a:gd name="connsiteY42" fmla="*/ 3726347 h 3726347"/>
              <a:gd name="connsiteX0" fmla="*/ 0 w 7978306"/>
              <a:gd name="connsiteY0" fmla="*/ 3726347 h 3726347"/>
              <a:gd name="connsiteX1" fmla="*/ 871537 w 7978306"/>
              <a:gd name="connsiteY1" fmla="*/ 3631097 h 3726347"/>
              <a:gd name="connsiteX2" fmla="*/ 1209675 w 7978306"/>
              <a:gd name="connsiteY2" fmla="*/ 3626334 h 3726347"/>
              <a:gd name="connsiteX3" fmla="*/ 1414462 w 7978306"/>
              <a:gd name="connsiteY3" fmla="*/ 3588234 h 3726347"/>
              <a:gd name="connsiteX4" fmla="*/ 1743075 w 7978306"/>
              <a:gd name="connsiteY4" fmla="*/ 3588234 h 3726347"/>
              <a:gd name="connsiteX5" fmla="*/ 1952625 w 7978306"/>
              <a:gd name="connsiteY5" fmla="*/ 3540609 h 3726347"/>
              <a:gd name="connsiteX6" fmla="*/ 2138362 w 7978306"/>
              <a:gd name="connsiteY6" fmla="*/ 3531084 h 3726347"/>
              <a:gd name="connsiteX7" fmla="*/ 2533650 w 7978306"/>
              <a:gd name="connsiteY7" fmla="*/ 3516797 h 3726347"/>
              <a:gd name="connsiteX8" fmla="*/ 2676525 w 7978306"/>
              <a:gd name="connsiteY8" fmla="*/ 3507272 h 3726347"/>
              <a:gd name="connsiteX9" fmla="*/ 2800350 w 7978306"/>
              <a:gd name="connsiteY9" fmla="*/ 3459647 h 3726347"/>
              <a:gd name="connsiteX10" fmla="*/ 3171825 w 7978306"/>
              <a:gd name="connsiteY10" fmla="*/ 3278672 h 3726347"/>
              <a:gd name="connsiteX11" fmla="*/ 3295650 w 7978306"/>
              <a:gd name="connsiteY11" fmla="*/ 3273909 h 3726347"/>
              <a:gd name="connsiteX12" fmla="*/ 3519487 w 7978306"/>
              <a:gd name="connsiteY12" fmla="*/ 3164372 h 3726347"/>
              <a:gd name="connsiteX13" fmla="*/ 3686175 w 7978306"/>
              <a:gd name="connsiteY13" fmla="*/ 3221522 h 3726347"/>
              <a:gd name="connsiteX14" fmla="*/ 3686175 w 7978306"/>
              <a:gd name="connsiteY14" fmla="*/ 3221522 h 3726347"/>
              <a:gd name="connsiteX15" fmla="*/ 3867150 w 7978306"/>
              <a:gd name="connsiteY15" fmla="*/ 3145322 h 3726347"/>
              <a:gd name="connsiteX16" fmla="*/ 4048125 w 7978306"/>
              <a:gd name="connsiteY16" fmla="*/ 2573822 h 3726347"/>
              <a:gd name="connsiteX17" fmla="*/ 4262437 w 7978306"/>
              <a:gd name="connsiteY17" fmla="*/ 2192822 h 3726347"/>
              <a:gd name="connsiteX18" fmla="*/ 4443412 w 7978306"/>
              <a:gd name="connsiteY18" fmla="*/ 1640372 h 3726347"/>
              <a:gd name="connsiteX19" fmla="*/ 4657725 w 7978306"/>
              <a:gd name="connsiteY19" fmla="*/ 1478447 h 3726347"/>
              <a:gd name="connsiteX20" fmla="*/ 4810125 w 7978306"/>
              <a:gd name="connsiteY20" fmla="*/ 1292709 h 3726347"/>
              <a:gd name="connsiteX21" fmla="*/ 4981575 w 7978306"/>
              <a:gd name="connsiteY21" fmla="*/ 1330809 h 3726347"/>
              <a:gd name="connsiteX22" fmla="*/ 5162550 w 7978306"/>
              <a:gd name="connsiteY22" fmla="*/ 1235559 h 3726347"/>
              <a:gd name="connsiteX23" fmla="*/ 5362575 w 7978306"/>
              <a:gd name="connsiteY23" fmla="*/ 1287947 h 3726347"/>
              <a:gd name="connsiteX24" fmla="*/ 5705475 w 7978306"/>
              <a:gd name="connsiteY24" fmla="*/ 1030772 h 3726347"/>
              <a:gd name="connsiteX25" fmla="*/ 5934075 w 7978306"/>
              <a:gd name="connsiteY25" fmla="*/ 821222 h 3726347"/>
              <a:gd name="connsiteX26" fmla="*/ 6096000 w 7978306"/>
              <a:gd name="connsiteY26" fmla="*/ 530709 h 3726347"/>
              <a:gd name="connsiteX27" fmla="*/ 6319837 w 7978306"/>
              <a:gd name="connsiteY27" fmla="*/ 792647 h 3726347"/>
              <a:gd name="connsiteX28" fmla="*/ 6481762 w 7978306"/>
              <a:gd name="connsiteY28" fmla="*/ 1002197 h 3726347"/>
              <a:gd name="connsiteX29" fmla="*/ 6553200 w 7978306"/>
              <a:gd name="connsiteY29" fmla="*/ 883134 h 3726347"/>
              <a:gd name="connsiteX30" fmla="*/ 6619875 w 7978306"/>
              <a:gd name="connsiteY30" fmla="*/ 749784 h 3726347"/>
              <a:gd name="connsiteX31" fmla="*/ 6781800 w 7978306"/>
              <a:gd name="connsiteY31" fmla="*/ 564047 h 3726347"/>
              <a:gd name="connsiteX32" fmla="*/ 6919912 w 7978306"/>
              <a:gd name="connsiteY32" fmla="*/ 421172 h 3726347"/>
              <a:gd name="connsiteX33" fmla="*/ 7034212 w 7978306"/>
              <a:gd name="connsiteY33" fmla="*/ 325922 h 3726347"/>
              <a:gd name="connsiteX34" fmla="*/ 7210425 w 7978306"/>
              <a:gd name="connsiteY34" fmla="*/ 244959 h 3726347"/>
              <a:gd name="connsiteX35" fmla="*/ 7281862 w 7978306"/>
              <a:gd name="connsiteY35" fmla="*/ 173522 h 3726347"/>
              <a:gd name="connsiteX36" fmla="*/ 7358062 w 7978306"/>
              <a:gd name="connsiteY36" fmla="*/ 116372 h 3726347"/>
              <a:gd name="connsiteX37" fmla="*/ 7400925 w 7978306"/>
              <a:gd name="connsiteY37" fmla="*/ 111609 h 3726347"/>
              <a:gd name="connsiteX38" fmla="*/ 7582481 w 7978306"/>
              <a:gd name="connsiteY38" fmla="*/ 698266 h 3726347"/>
              <a:gd name="connsiteX39" fmla="*/ 7754467 w 7978306"/>
              <a:gd name="connsiteY39" fmla="*/ 109595 h 3726347"/>
              <a:gd name="connsiteX40" fmla="*/ 7949059 w 7978306"/>
              <a:gd name="connsiteY40" fmla="*/ 109547 h 3726347"/>
              <a:gd name="connsiteX41" fmla="*/ 7978306 w 7978306"/>
              <a:gd name="connsiteY41" fmla="*/ 3726347 h 3726347"/>
              <a:gd name="connsiteX42" fmla="*/ 0 w 7978306"/>
              <a:gd name="connsiteY42" fmla="*/ 3726347 h 3726347"/>
              <a:gd name="connsiteX0" fmla="*/ 0 w 7978306"/>
              <a:gd name="connsiteY0" fmla="*/ 3630150 h 3630150"/>
              <a:gd name="connsiteX1" fmla="*/ 871537 w 7978306"/>
              <a:gd name="connsiteY1" fmla="*/ 3534900 h 3630150"/>
              <a:gd name="connsiteX2" fmla="*/ 1209675 w 7978306"/>
              <a:gd name="connsiteY2" fmla="*/ 3530137 h 3630150"/>
              <a:gd name="connsiteX3" fmla="*/ 1414462 w 7978306"/>
              <a:gd name="connsiteY3" fmla="*/ 3492037 h 3630150"/>
              <a:gd name="connsiteX4" fmla="*/ 1743075 w 7978306"/>
              <a:gd name="connsiteY4" fmla="*/ 3492037 h 3630150"/>
              <a:gd name="connsiteX5" fmla="*/ 1952625 w 7978306"/>
              <a:gd name="connsiteY5" fmla="*/ 3444412 h 3630150"/>
              <a:gd name="connsiteX6" fmla="*/ 2138362 w 7978306"/>
              <a:gd name="connsiteY6" fmla="*/ 3434887 h 3630150"/>
              <a:gd name="connsiteX7" fmla="*/ 2533650 w 7978306"/>
              <a:gd name="connsiteY7" fmla="*/ 3420600 h 3630150"/>
              <a:gd name="connsiteX8" fmla="*/ 2676525 w 7978306"/>
              <a:gd name="connsiteY8" fmla="*/ 3411075 h 3630150"/>
              <a:gd name="connsiteX9" fmla="*/ 2800350 w 7978306"/>
              <a:gd name="connsiteY9" fmla="*/ 3363450 h 3630150"/>
              <a:gd name="connsiteX10" fmla="*/ 3171825 w 7978306"/>
              <a:gd name="connsiteY10" fmla="*/ 3182475 h 3630150"/>
              <a:gd name="connsiteX11" fmla="*/ 3295650 w 7978306"/>
              <a:gd name="connsiteY11" fmla="*/ 3177712 h 3630150"/>
              <a:gd name="connsiteX12" fmla="*/ 3519487 w 7978306"/>
              <a:gd name="connsiteY12" fmla="*/ 3068175 h 3630150"/>
              <a:gd name="connsiteX13" fmla="*/ 3686175 w 7978306"/>
              <a:gd name="connsiteY13" fmla="*/ 3125325 h 3630150"/>
              <a:gd name="connsiteX14" fmla="*/ 3686175 w 7978306"/>
              <a:gd name="connsiteY14" fmla="*/ 3125325 h 3630150"/>
              <a:gd name="connsiteX15" fmla="*/ 3867150 w 7978306"/>
              <a:gd name="connsiteY15" fmla="*/ 3049125 h 3630150"/>
              <a:gd name="connsiteX16" fmla="*/ 4048125 w 7978306"/>
              <a:gd name="connsiteY16" fmla="*/ 2477625 h 3630150"/>
              <a:gd name="connsiteX17" fmla="*/ 4262437 w 7978306"/>
              <a:gd name="connsiteY17" fmla="*/ 2096625 h 3630150"/>
              <a:gd name="connsiteX18" fmla="*/ 4443412 w 7978306"/>
              <a:gd name="connsiteY18" fmla="*/ 1544175 h 3630150"/>
              <a:gd name="connsiteX19" fmla="*/ 4657725 w 7978306"/>
              <a:gd name="connsiteY19" fmla="*/ 1382250 h 3630150"/>
              <a:gd name="connsiteX20" fmla="*/ 4810125 w 7978306"/>
              <a:gd name="connsiteY20" fmla="*/ 1196512 h 3630150"/>
              <a:gd name="connsiteX21" fmla="*/ 4981575 w 7978306"/>
              <a:gd name="connsiteY21" fmla="*/ 1234612 h 3630150"/>
              <a:gd name="connsiteX22" fmla="*/ 5162550 w 7978306"/>
              <a:gd name="connsiteY22" fmla="*/ 1139362 h 3630150"/>
              <a:gd name="connsiteX23" fmla="*/ 5362575 w 7978306"/>
              <a:gd name="connsiteY23" fmla="*/ 1191750 h 3630150"/>
              <a:gd name="connsiteX24" fmla="*/ 5705475 w 7978306"/>
              <a:gd name="connsiteY24" fmla="*/ 934575 h 3630150"/>
              <a:gd name="connsiteX25" fmla="*/ 5934075 w 7978306"/>
              <a:gd name="connsiteY25" fmla="*/ 725025 h 3630150"/>
              <a:gd name="connsiteX26" fmla="*/ 6096000 w 7978306"/>
              <a:gd name="connsiteY26" fmla="*/ 434512 h 3630150"/>
              <a:gd name="connsiteX27" fmla="*/ 6319837 w 7978306"/>
              <a:gd name="connsiteY27" fmla="*/ 696450 h 3630150"/>
              <a:gd name="connsiteX28" fmla="*/ 6481762 w 7978306"/>
              <a:gd name="connsiteY28" fmla="*/ 906000 h 3630150"/>
              <a:gd name="connsiteX29" fmla="*/ 6553200 w 7978306"/>
              <a:gd name="connsiteY29" fmla="*/ 786937 h 3630150"/>
              <a:gd name="connsiteX30" fmla="*/ 6619875 w 7978306"/>
              <a:gd name="connsiteY30" fmla="*/ 653587 h 3630150"/>
              <a:gd name="connsiteX31" fmla="*/ 6781800 w 7978306"/>
              <a:gd name="connsiteY31" fmla="*/ 467850 h 3630150"/>
              <a:gd name="connsiteX32" fmla="*/ 6919912 w 7978306"/>
              <a:gd name="connsiteY32" fmla="*/ 324975 h 3630150"/>
              <a:gd name="connsiteX33" fmla="*/ 7034212 w 7978306"/>
              <a:gd name="connsiteY33" fmla="*/ 229725 h 3630150"/>
              <a:gd name="connsiteX34" fmla="*/ 7210425 w 7978306"/>
              <a:gd name="connsiteY34" fmla="*/ 148762 h 3630150"/>
              <a:gd name="connsiteX35" fmla="*/ 7281862 w 7978306"/>
              <a:gd name="connsiteY35" fmla="*/ 77325 h 3630150"/>
              <a:gd name="connsiteX36" fmla="*/ 7358062 w 7978306"/>
              <a:gd name="connsiteY36" fmla="*/ 20175 h 3630150"/>
              <a:gd name="connsiteX37" fmla="*/ 7400925 w 7978306"/>
              <a:gd name="connsiteY37" fmla="*/ 15412 h 3630150"/>
              <a:gd name="connsiteX38" fmla="*/ 7582481 w 7978306"/>
              <a:gd name="connsiteY38" fmla="*/ 602069 h 3630150"/>
              <a:gd name="connsiteX39" fmla="*/ 7754467 w 7978306"/>
              <a:gd name="connsiteY39" fmla="*/ 13398 h 3630150"/>
              <a:gd name="connsiteX40" fmla="*/ 7949059 w 7978306"/>
              <a:gd name="connsiteY40" fmla="*/ 13350 h 3630150"/>
              <a:gd name="connsiteX41" fmla="*/ 7978306 w 7978306"/>
              <a:gd name="connsiteY41" fmla="*/ 3630150 h 3630150"/>
              <a:gd name="connsiteX42" fmla="*/ 0 w 7978306"/>
              <a:gd name="connsiteY42" fmla="*/ 3630150 h 3630150"/>
              <a:gd name="connsiteX0" fmla="*/ 0 w 7987588"/>
              <a:gd name="connsiteY0" fmla="*/ 3630150 h 3630150"/>
              <a:gd name="connsiteX1" fmla="*/ 871537 w 7987588"/>
              <a:gd name="connsiteY1" fmla="*/ 3534900 h 3630150"/>
              <a:gd name="connsiteX2" fmla="*/ 1209675 w 7987588"/>
              <a:gd name="connsiteY2" fmla="*/ 3530137 h 3630150"/>
              <a:gd name="connsiteX3" fmla="*/ 1414462 w 7987588"/>
              <a:gd name="connsiteY3" fmla="*/ 3492037 h 3630150"/>
              <a:gd name="connsiteX4" fmla="*/ 1743075 w 7987588"/>
              <a:gd name="connsiteY4" fmla="*/ 3492037 h 3630150"/>
              <a:gd name="connsiteX5" fmla="*/ 1952625 w 7987588"/>
              <a:gd name="connsiteY5" fmla="*/ 3444412 h 3630150"/>
              <a:gd name="connsiteX6" fmla="*/ 2138362 w 7987588"/>
              <a:gd name="connsiteY6" fmla="*/ 3434887 h 3630150"/>
              <a:gd name="connsiteX7" fmla="*/ 2533650 w 7987588"/>
              <a:gd name="connsiteY7" fmla="*/ 3420600 h 3630150"/>
              <a:gd name="connsiteX8" fmla="*/ 2676525 w 7987588"/>
              <a:gd name="connsiteY8" fmla="*/ 3411075 h 3630150"/>
              <a:gd name="connsiteX9" fmla="*/ 2800350 w 7987588"/>
              <a:gd name="connsiteY9" fmla="*/ 3363450 h 3630150"/>
              <a:gd name="connsiteX10" fmla="*/ 3171825 w 7987588"/>
              <a:gd name="connsiteY10" fmla="*/ 3182475 h 3630150"/>
              <a:gd name="connsiteX11" fmla="*/ 3295650 w 7987588"/>
              <a:gd name="connsiteY11" fmla="*/ 3177712 h 3630150"/>
              <a:gd name="connsiteX12" fmla="*/ 3519487 w 7987588"/>
              <a:gd name="connsiteY12" fmla="*/ 3068175 h 3630150"/>
              <a:gd name="connsiteX13" fmla="*/ 3686175 w 7987588"/>
              <a:gd name="connsiteY13" fmla="*/ 3125325 h 3630150"/>
              <a:gd name="connsiteX14" fmla="*/ 3686175 w 7987588"/>
              <a:gd name="connsiteY14" fmla="*/ 3125325 h 3630150"/>
              <a:gd name="connsiteX15" fmla="*/ 3867150 w 7987588"/>
              <a:gd name="connsiteY15" fmla="*/ 3049125 h 3630150"/>
              <a:gd name="connsiteX16" fmla="*/ 4048125 w 7987588"/>
              <a:gd name="connsiteY16" fmla="*/ 2477625 h 3630150"/>
              <a:gd name="connsiteX17" fmla="*/ 4262437 w 7987588"/>
              <a:gd name="connsiteY17" fmla="*/ 2096625 h 3630150"/>
              <a:gd name="connsiteX18" fmla="*/ 4443412 w 7987588"/>
              <a:gd name="connsiteY18" fmla="*/ 1544175 h 3630150"/>
              <a:gd name="connsiteX19" fmla="*/ 4657725 w 7987588"/>
              <a:gd name="connsiteY19" fmla="*/ 1382250 h 3630150"/>
              <a:gd name="connsiteX20" fmla="*/ 4810125 w 7987588"/>
              <a:gd name="connsiteY20" fmla="*/ 1196512 h 3630150"/>
              <a:gd name="connsiteX21" fmla="*/ 4981575 w 7987588"/>
              <a:gd name="connsiteY21" fmla="*/ 1234612 h 3630150"/>
              <a:gd name="connsiteX22" fmla="*/ 5162550 w 7987588"/>
              <a:gd name="connsiteY22" fmla="*/ 1139362 h 3630150"/>
              <a:gd name="connsiteX23" fmla="*/ 5362575 w 7987588"/>
              <a:gd name="connsiteY23" fmla="*/ 1191750 h 3630150"/>
              <a:gd name="connsiteX24" fmla="*/ 5705475 w 7987588"/>
              <a:gd name="connsiteY24" fmla="*/ 934575 h 3630150"/>
              <a:gd name="connsiteX25" fmla="*/ 5934075 w 7987588"/>
              <a:gd name="connsiteY25" fmla="*/ 725025 h 3630150"/>
              <a:gd name="connsiteX26" fmla="*/ 6096000 w 7987588"/>
              <a:gd name="connsiteY26" fmla="*/ 434512 h 3630150"/>
              <a:gd name="connsiteX27" fmla="*/ 6319837 w 7987588"/>
              <a:gd name="connsiteY27" fmla="*/ 696450 h 3630150"/>
              <a:gd name="connsiteX28" fmla="*/ 6481762 w 7987588"/>
              <a:gd name="connsiteY28" fmla="*/ 906000 h 3630150"/>
              <a:gd name="connsiteX29" fmla="*/ 6553200 w 7987588"/>
              <a:gd name="connsiteY29" fmla="*/ 786937 h 3630150"/>
              <a:gd name="connsiteX30" fmla="*/ 6619875 w 7987588"/>
              <a:gd name="connsiteY30" fmla="*/ 653587 h 3630150"/>
              <a:gd name="connsiteX31" fmla="*/ 6781800 w 7987588"/>
              <a:gd name="connsiteY31" fmla="*/ 467850 h 3630150"/>
              <a:gd name="connsiteX32" fmla="*/ 6919912 w 7987588"/>
              <a:gd name="connsiteY32" fmla="*/ 324975 h 3630150"/>
              <a:gd name="connsiteX33" fmla="*/ 7034212 w 7987588"/>
              <a:gd name="connsiteY33" fmla="*/ 229725 h 3630150"/>
              <a:gd name="connsiteX34" fmla="*/ 7210425 w 7987588"/>
              <a:gd name="connsiteY34" fmla="*/ 148762 h 3630150"/>
              <a:gd name="connsiteX35" fmla="*/ 7281862 w 7987588"/>
              <a:gd name="connsiteY35" fmla="*/ 77325 h 3630150"/>
              <a:gd name="connsiteX36" fmla="*/ 7358062 w 7987588"/>
              <a:gd name="connsiteY36" fmla="*/ 20175 h 3630150"/>
              <a:gd name="connsiteX37" fmla="*/ 7400925 w 7987588"/>
              <a:gd name="connsiteY37" fmla="*/ 15412 h 3630150"/>
              <a:gd name="connsiteX38" fmla="*/ 7582481 w 7987588"/>
              <a:gd name="connsiteY38" fmla="*/ 602069 h 3630150"/>
              <a:gd name="connsiteX39" fmla="*/ 7754467 w 7987588"/>
              <a:gd name="connsiteY39" fmla="*/ 13398 h 3630150"/>
              <a:gd name="connsiteX40" fmla="*/ 7987344 w 7987588"/>
              <a:gd name="connsiteY40" fmla="*/ 13350 h 3630150"/>
              <a:gd name="connsiteX41" fmla="*/ 7978306 w 7987588"/>
              <a:gd name="connsiteY41" fmla="*/ 3630150 h 3630150"/>
              <a:gd name="connsiteX42" fmla="*/ 0 w 7987588"/>
              <a:gd name="connsiteY42" fmla="*/ 3630150 h 3630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7987588" h="3630150">
                <a:moveTo>
                  <a:pt x="0" y="3630150"/>
                </a:moveTo>
                <a:lnTo>
                  <a:pt x="871537" y="3534900"/>
                </a:lnTo>
                <a:lnTo>
                  <a:pt x="1209675" y="3530137"/>
                </a:lnTo>
                <a:lnTo>
                  <a:pt x="1414462" y="3492037"/>
                </a:lnTo>
                <a:lnTo>
                  <a:pt x="1743075" y="3492037"/>
                </a:lnTo>
                <a:lnTo>
                  <a:pt x="1952625" y="3444412"/>
                </a:lnTo>
                <a:lnTo>
                  <a:pt x="2138362" y="3434887"/>
                </a:lnTo>
                <a:lnTo>
                  <a:pt x="2533650" y="3420600"/>
                </a:lnTo>
                <a:lnTo>
                  <a:pt x="2676525" y="3411075"/>
                </a:lnTo>
                <a:lnTo>
                  <a:pt x="2800350" y="3363450"/>
                </a:lnTo>
                <a:lnTo>
                  <a:pt x="3171825" y="3182475"/>
                </a:lnTo>
                <a:lnTo>
                  <a:pt x="3295650" y="3177712"/>
                </a:lnTo>
                <a:lnTo>
                  <a:pt x="3519487" y="3068175"/>
                </a:lnTo>
                <a:lnTo>
                  <a:pt x="3686175" y="3125325"/>
                </a:lnTo>
                <a:lnTo>
                  <a:pt x="3686175" y="3125325"/>
                </a:lnTo>
                <a:lnTo>
                  <a:pt x="3867150" y="3049125"/>
                </a:lnTo>
                <a:lnTo>
                  <a:pt x="4048125" y="2477625"/>
                </a:lnTo>
                <a:lnTo>
                  <a:pt x="4262437" y="2096625"/>
                </a:lnTo>
                <a:lnTo>
                  <a:pt x="4443412" y="1544175"/>
                </a:lnTo>
                <a:lnTo>
                  <a:pt x="4657725" y="1382250"/>
                </a:lnTo>
                <a:lnTo>
                  <a:pt x="4810125" y="1196512"/>
                </a:lnTo>
                <a:lnTo>
                  <a:pt x="4981575" y="1234612"/>
                </a:lnTo>
                <a:lnTo>
                  <a:pt x="5162550" y="1139362"/>
                </a:lnTo>
                <a:lnTo>
                  <a:pt x="5362575" y="1191750"/>
                </a:lnTo>
                <a:lnTo>
                  <a:pt x="5705475" y="934575"/>
                </a:lnTo>
                <a:lnTo>
                  <a:pt x="5934075" y="725025"/>
                </a:lnTo>
                <a:lnTo>
                  <a:pt x="6096000" y="434512"/>
                </a:lnTo>
                <a:lnTo>
                  <a:pt x="6319837" y="696450"/>
                </a:lnTo>
                <a:lnTo>
                  <a:pt x="6481762" y="906000"/>
                </a:lnTo>
                <a:lnTo>
                  <a:pt x="6553200" y="786937"/>
                </a:lnTo>
                <a:lnTo>
                  <a:pt x="6619875" y="653587"/>
                </a:lnTo>
                <a:lnTo>
                  <a:pt x="6781800" y="467850"/>
                </a:lnTo>
                <a:lnTo>
                  <a:pt x="6919912" y="324975"/>
                </a:lnTo>
                <a:lnTo>
                  <a:pt x="7034212" y="229725"/>
                </a:lnTo>
                <a:lnTo>
                  <a:pt x="7210425" y="148762"/>
                </a:lnTo>
                <a:lnTo>
                  <a:pt x="7281862" y="77325"/>
                </a:lnTo>
                <a:lnTo>
                  <a:pt x="7358062" y="20175"/>
                </a:lnTo>
                <a:lnTo>
                  <a:pt x="7400925" y="15412"/>
                </a:lnTo>
                <a:cubicBezTo>
                  <a:pt x="7400925" y="252197"/>
                  <a:pt x="7582481" y="365284"/>
                  <a:pt x="7582481" y="602069"/>
                </a:cubicBezTo>
                <a:cubicBezTo>
                  <a:pt x="7598331" y="929373"/>
                  <a:pt x="7727299" y="-2852"/>
                  <a:pt x="7754467" y="13398"/>
                </a:cubicBezTo>
                <a:cubicBezTo>
                  <a:pt x="7782064" y="-24038"/>
                  <a:pt x="7801686" y="30716"/>
                  <a:pt x="7987344" y="13350"/>
                </a:cubicBezTo>
                <a:cubicBezTo>
                  <a:pt x="7991151" y="3414993"/>
                  <a:pt x="7948838" y="654765"/>
                  <a:pt x="7978306" y="3630150"/>
                </a:cubicBezTo>
                <a:lnTo>
                  <a:pt x="0" y="3630150"/>
                </a:lnTo>
                <a:close/>
              </a:path>
            </a:pathLst>
          </a:custGeom>
          <a:solidFill>
            <a:srgbClr val="800000"/>
          </a:solidFill>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7" name="Freeform 16"/>
          <p:cNvSpPr/>
          <p:nvPr/>
        </p:nvSpPr>
        <p:spPr>
          <a:xfrm>
            <a:off x="2838451" y="4776788"/>
            <a:ext cx="7415432" cy="190500"/>
          </a:xfrm>
          <a:custGeom>
            <a:avLst/>
            <a:gdLst>
              <a:gd name="connsiteX0" fmla="*/ 0 w 7415213"/>
              <a:gd name="connsiteY0" fmla="*/ 190500 h 190500"/>
              <a:gd name="connsiteX1" fmla="*/ 7415213 w 7415213"/>
              <a:gd name="connsiteY1" fmla="*/ 185737 h 190500"/>
              <a:gd name="connsiteX2" fmla="*/ 7405688 w 7415213"/>
              <a:gd name="connsiteY2" fmla="*/ 9525 h 190500"/>
              <a:gd name="connsiteX3" fmla="*/ 7324725 w 7415213"/>
              <a:gd name="connsiteY3" fmla="*/ 9525 h 190500"/>
              <a:gd name="connsiteX4" fmla="*/ 7324725 w 7415213"/>
              <a:gd name="connsiteY4" fmla="*/ 9525 h 190500"/>
              <a:gd name="connsiteX5" fmla="*/ 6386513 w 7415213"/>
              <a:gd name="connsiteY5" fmla="*/ 0 h 190500"/>
              <a:gd name="connsiteX6" fmla="*/ 6386513 w 7415213"/>
              <a:gd name="connsiteY6" fmla="*/ 0 h 190500"/>
              <a:gd name="connsiteX7" fmla="*/ 6015038 w 7415213"/>
              <a:gd name="connsiteY7" fmla="*/ 9525 h 190500"/>
              <a:gd name="connsiteX8" fmla="*/ 6005513 w 7415213"/>
              <a:gd name="connsiteY8" fmla="*/ 28575 h 190500"/>
              <a:gd name="connsiteX9" fmla="*/ 5657850 w 7415213"/>
              <a:gd name="connsiteY9" fmla="*/ 23812 h 190500"/>
              <a:gd name="connsiteX10" fmla="*/ 5648325 w 7415213"/>
              <a:gd name="connsiteY10" fmla="*/ 42862 h 190500"/>
              <a:gd name="connsiteX11" fmla="*/ 5295900 w 7415213"/>
              <a:gd name="connsiteY11" fmla="*/ 47625 h 190500"/>
              <a:gd name="connsiteX12" fmla="*/ 5281613 w 7415213"/>
              <a:gd name="connsiteY12" fmla="*/ 19050 h 190500"/>
              <a:gd name="connsiteX13" fmla="*/ 5114925 w 7415213"/>
              <a:gd name="connsiteY13" fmla="*/ 23812 h 190500"/>
              <a:gd name="connsiteX14" fmla="*/ 5095875 w 7415213"/>
              <a:gd name="connsiteY14" fmla="*/ 47625 h 190500"/>
              <a:gd name="connsiteX15" fmla="*/ 4552950 w 7415213"/>
              <a:gd name="connsiteY15" fmla="*/ 33337 h 190500"/>
              <a:gd name="connsiteX16" fmla="*/ 4543425 w 7415213"/>
              <a:gd name="connsiteY16" fmla="*/ 61912 h 190500"/>
              <a:gd name="connsiteX17" fmla="*/ 4162425 w 7415213"/>
              <a:gd name="connsiteY17" fmla="*/ 61912 h 190500"/>
              <a:gd name="connsiteX18" fmla="*/ 4157663 w 7415213"/>
              <a:gd name="connsiteY18" fmla="*/ 85725 h 190500"/>
              <a:gd name="connsiteX19" fmla="*/ 3643313 w 7415213"/>
              <a:gd name="connsiteY19" fmla="*/ 76200 h 190500"/>
              <a:gd name="connsiteX20" fmla="*/ 3619500 w 7415213"/>
              <a:gd name="connsiteY20" fmla="*/ 95250 h 190500"/>
              <a:gd name="connsiteX21" fmla="*/ 2886075 w 7415213"/>
              <a:gd name="connsiteY21" fmla="*/ 95250 h 190500"/>
              <a:gd name="connsiteX22" fmla="*/ 2886075 w 7415213"/>
              <a:gd name="connsiteY22" fmla="*/ 95250 h 190500"/>
              <a:gd name="connsiteX23" fmla="*/ 2328863 w 7415213"/>
              <a:gd name="connsiteY23" fmla="*/ 109537 h 190500"/>
              <a:gd name="connsiteX24" fmla="*/ 2281238 w 7415213"/>
              <a:gd name="connsiteY24" fmla="*/ 128587 h 190500"/>
              <a:gd name="connsiteX25" fmla="*/ 1790700 w 7415213"/>
              <a:gd name="connsiteY25" fmla="*/ 128587 h 190500"/>
              <a:gd name="connsiteX26" fmla="*/ 1771650 w 7415213"/>
              <a:gd name="connsiteY26" fmla="*/ 142875 h 190500"/>
              <a:gd name="connsiteX27" fmla="*/ 1042988 w 7415213"/>
              <a:gd name="connsiteY27" fmla="*/ 147637 h 190500"/>
              <a:gd name="connsiteX28" fmla="*/ 1023938 w 7415213"/>
              <a:gd name="connsiteY28" fmla="*/ 166687 h 190500"/>
              <a:gd name="connsiteX29" fmla="*/ 490538 w 7415213"/>
              <a:gd name="connsiteY29" fmla="*/ 171450 h 190500"/>
              <a:gd name="connsiteX30" fmla="*/ 0 w 7415213"/>
              <a:gd name="connsiteY30" fmla="*/ 190500 h 190500"/>
              <a:gd name="connsiteX0" fmla="*/ 0 w 7421928"/>
              <a:gd name="connsiteY0" fmla="*/ 190500 h 190500"/>
              <a:gd name="connsiteX1" fmla="*/ 7415213 w 7421928"/>
              <a:gd name="connsiteY1" fmla="*/ 185737 h 190500"/>
              <a:gd name="connsiteX2" fmla="*/ 7421928 w 7421928"/>
              <a:gd name="connsiteY2" fmla="*/ 9525 h 190500"/>
              <a:gd name="connsiteX3" fmla="*/ 7324725 w 7421928"/>
              <a:gd name="connsiteY3" fmla="*/ 9525 h 190500"/>
              <a:gd name="connsiteX4" fmla="*/ 7324725 w 7421928"/>
              <a:gd name="connsiteY4" fmla="*/ 9525 h 190500"/>
              <a:gd name="connsiteX5" fmla="*/ 6386513 w 7421928"/>
              <a:gd name="connsiteY5" fmla="*/ 0 h 190500"/>
              <a:gd name="connsiteX6" fmla="*/ 6386513 w 7421928"/>
              <a:gd name="connsiteY6" fmla="*/ 0 h 190500"/>
              <a:gd name="connsiteX7" fmla="*/ 6015038 w 7421928"/>
              <a:gd name="connsiteY7" fmla="*/ 9525 h 190500"/>
              <a:gd name="connsiteX8" fmla="*/ 6005513 w 7421928"/>
              <a:gd name="connsiteY8" fmla="*/ 28575 h 190500"/>
              <a:gd name="connsiteX9" fmla="*/ 5657850 w 7421928"/>
              <a:gd name="connsiteY9" fmla="*/ 23812 h 190500"/>
              <a:gd name="connsiteX10" fmla="*/ 5648325 w 7421928"/>
              <a:gd name="connsiteY10" fmla="*/ 42862 h 190500"/>
              <a:gd name="connsiteX11" fmla="*/ 5295900 w 7421928"/>
              <a:gd name="connsiteY11" fmla="*/ 47625 h 190500"/>
              <a:gd name="connsiteX12" fmla="*/ 5281613 w 7421928"/>
              <a:gd name="connsiteY12" fmla="*/ 19050 h 190500"/>
              <a:gd name="connsiteX13" fmla="*/ 5114925 w 7421928"/>
              <a:gd name="connsiteY13" fmla="*/ 23812 h 190500"/>
              <a:gd name="connsiteX14" fmla="*/ 5095875 w 7421928"/>
              <a:gd name="connsiteY14" fmla="*/ 47625 h 190500"/>
              <a:gd name="connsiteX15" fmla="*/ 4552950 w 7421928"/>
              <a:gd name="connsiteY15" fmla="*/ 33337 h 190500"/>
              <a:gd name="connsiteX16" fmla="*/ 4543425 w 7421928"/>
              <a:gd name="connsiteY16" fmla="*/ 61912 h 190500"/>
              <a:gd name="connsiteX17" fmla="*/ 4162425 w 7421928"/>
              <a:gd name="connsiteY17" fmla="*/ 61912 h 190500"/>
              <a:gd name="connsiteX18" fmla="*/ 4157663 w 7421928"/>
              <a:gd name="connsiteY18" fmla="*/ 85725 h 190500"/>
              <a:gd name="connsiteX19" fmla="*/ 3643313 w 7421928"/>
              <a:gd name="connsiteY19" fmla="*/ 76200 h 190500"/>
              <a:gd name="connsiteX20" fmla="*/ 3619500 w 7421928"/>
              <a:gd name="connsiteY20" fmla="*/ 95250 h 190500"/>
              <a:gd name="connsiteX21" fmla="*/ 2886075 w 7421928"/>
              <a:gd name="connsiteY21" fmla="*/ 95250 h 190500"/>
              <a:gd name="connsiteX22" fmla="*/ 2886075 w 7421928"/>
              <a:gd name="connsiteY22" fmla="*/ 95250 h 190500"/>
              <a:gd name="connsiteX23" fmla="*/ 2328863 w 7421928"/>
              <a:gd name="connsiteY23" fmla="*/ 109537 h 190500"/>
              <a:gd name="connsiteX24" fmla="*/ 2281238 w 7421928"/>
              <a:gd name="connsiteY24" fmla="*/ 128587 h 190500"/>
              <a:gd name="connsiteX25" fmla="*/ 1790700 w 7421928"/>
              <a:gd name="connsiteY25" fmla="*/ 128587 h 190500"/>
              <a:gd name="connsiteX26" fmla="*/ 1771650 w 7421928"/>
              <a:gd name="connsiteY26" fmla="*/ 142875 h 190500"/>
              <a:gd name="connsiteX27" fmla="*/ 1042988 w 7421928"/>
              <a:gd name="connsiteY27" fmla="*/ 147637 h 190500"/>
              <a:gd name="connsiteX28" fmla="*/ 1023938 w 7421928"/>
              <a:gd name="connsiteY28" fmla="*/ 166687 h 190500"/>
              <a:gd name="connsiteX29" fmla="*/ 490538 w 7421928"/>
              <a:gd name="connsiteY29" fmla="*/ 171450 h 190500"/>
              <a:gd name="connsiteX30" fmla="*/ 0 w 7421928"/>
              <a:gd name="connsiteY30" fmla="*/ 190500 h 190500"/>
              <a:gd name="connsiteX0" fmla="*/ 0 w 7415213"/>
              <a:gd name="connsiteY0" fmla="*/ 190500 h 190500"/>
              <a:gd name="connsiteX1" fmla="*/ 7415213 w 7415213"/>
              <a:gd name="connsiteY1" fmla="*/ 185737 h 190500"/>
              <a:gd name="connsiteX2" fmla="*/ 7402440 w 7415213"/>
              <a:gd name="connsiteY2" fmla="*/ 12773 h 190500"/>
              <a:gd name="connsiteX3" fmla="*/ 7324725 w 7415213"/>
              <a:gd name="connsiteY3" fmla="*/ 9525 h 190500"/>
              <a:gd name="connsiteX4" fmla="*/ 7324725 w 7415213"/>
              <a:gd name="connsiteY4" fmla="*/ 9525 h 190500"/>
              <a:gd name="connsiteX5" fmla="*/ 6386513 w 7415213"/>
              <a:gd name="connsiteY5" fmla="*/ 0 h 190500"/>
              <a:gd name="connsiteX6" fmla="*/ 6386513 w 7415213"/>
              <a:gd name="connsiteY6" fmla="*/ 0 h 190500"/>
              <a:gd name="connsiteX7" fmla="*/ 6015038 w 7415213"/>
              <a:gd name="connsiteY7" fmla="*/ 9525 h 190500"/>
              <a:gd name="connsiteX8" fmla="*/ 6005513 w 7415213"/>
              <a:gd name="connsiteY8" fmla="*/ 28575 h 190500"/>
              <a:gd name="connsiteX9" fmla="*/ 5657850 w 7415213"/>
              <a:gd name="connsiteY9" fmla="*/ 23812 h 190500"/>
              <a:gd name="connsiteX10" fmla="*/ 5648325 w 7415213"/>
              <a:gd name="connsiteY10" fmla="*/ 42862 h 190500"/>
              <a:gd name="connsiteX11" fmla="*/ 5295900 w 7415213"/>
              <a:gd name="connsiteY11" fmla="*/ 47625 h 190500"/>
              <a:gd name="connsiteX12" fmla="*/ 5281613 w 7415213"/>
              <a:gd name="connsiteY12" fmla="*/ 19050 h 190500"/>
              <a:gd name="connsiteX13" fmla="*/ 5114925 w 7415213"/>
              <a:gd name="connsiteY13" fmla="*/ 23812 h 190500"/>
              <a:gd name="connsiteX14" fmla="*/ 5095875 w 7415213"/>
              <a:gd name="connsiteY14" fmla="*/ 47625 h 190500"/>
              <a:gd name="connsiteX15" fmla="*/ 4552950 w 7415213"/>
              <a:gd name="connsiteY15" fmla="*/ 33337 h 190500"/>
              <a:gd name="connsiteX16" fmla="*/ 4543425 w 7415213"/>
              <a:gd name="connsiteY16" fmla="*/ 61912 h 190500"/>
              <a:gd name="connsiteX17" fmla="*/ 4162425 w 7415213"/>
              <a:gd name="connsiteY17" fmla="*/ 61912 h 190500"/>
              <a:gd name="connsiteX18" fmla="*/ 4157663 w 7415213"/>
              <a:gd name="connsiteY18" fmla="*/ 85725 h 190500"/>
              <a:gd name="connsiteX19" fmla="*/ 3643313 w 7415213"/>
              <a:gd name="connsiteY19" fmla="*/ 76200 h 190500"/>
              <a:gd name="connsiteX20" fmla="*/ 3619500 w 7415213"/>
              <a:gd name="connsiteY20" fmla="*/ 95250 h 190500"/>
              <a:gd name="connsiteX21" fmla="*/ 2886075 w 7415213"/>
              <a:gd name="connsiteY21" fmla="*/ 95250 h 190500"/>
              <a:gd name="connsiteX22" fmla="*/ 2886075 w 7415213"/>
              <a:gd name="connsiteY22" fmla="*/ 95250 h 190500"/>
              <a:gd name="connsiteX23" fmla="*/ 2328863 w 7415213"/>
              <a:gd name="connsiteY23" fmla="*/ 109537 h 190500"/>
              <a:gd name="connsiteX24" fmla="*/ 2281238 w 7415213"/>
              <a:gd name="connsiteY24" fmla="*/ 128587 h 190500"/>
              <a:gd name="connsiteX25" fmla="*/ 1790700 w 7415213"/>
              <a:gd name="connsiteY25" fmla="*/ 128587 h 190500"/>
              <a:gd name="connsiteX26" fmla="*/ 1771650 w 7415213"/>
              <a:gd name="connsiteY26" fmla="*/ 142875 h 190500"/>
              <a:gd name="connsiteX27" fmla="*/ 1042988 w 7415213"/>
              <a:gd name="connsiteY27" fmla="*/ 147637 h 190500"/>
              <a:gd name="connsiteX28" fmla="*/ 1023938 w 7415213"/>
              <a:gd name="connsiteY28" fmla="*/ 166687 h 190500"/>
              <a:gd name="connsiteX29" fmla="*/ 490538 w 7415213"/>
              <a:gd name="connsiteY29" fmla="*/ 171450 h 190500"/>
              <a:gd name="connsiteX30" fmla="*/ 0 w 7415213"/>
              <a:gd name="connsiteY30" fmla="*/ 190500 h 190500"/>
              <a:gd name="connsiteX0" fmla="*/ 0 w 7415432"/>
              <a:gd name="connsiteY0" fmla="*/ 190500 h 190500"/>
              <a:gd name="connsiteX1" fmla="*/ 7415213 w 7415432"/>
              <a:gd name="connsiteY1" fmla="*/ 185737 h 190500"/>
              <a:gd name="connsiteX2" fmla="*/ 7415432 w 7415432"/>
              <a:gd name="connsiteY2" fmla="*/ 12773 h 190500"/>
              <a:gd name="connsiteX3" fmla="*/ 7324725 w 7415432"/>
              <a:gd name="connsiteY3" fmla="*/ 9525 h 190500"/>
              <a:gd name="connsiteX4" fmla="*/ 7324725 w 7415432"/>
              <a:gd name="connsiteY4" fmla="*/ 9525 h 190500"/>
              <a:gd name="connsiteX5" fmla="*/ 6386513 w 7415432"/>
              <a:gd name="connsiteY5" fmla="*/ 0 h 190500"/>
              <a:gd name="connsiteX6" fmla="*/ 6386513 w 7415432"/>
              <a:gd name="connsiteY6" fmla="*/ 0 h 190500"/>
              <a:gd name="connsiteX7" fmla="*/ 6015038 w 7415432"/>
              <a:gd name="connsiteY7" fmla="*/ 9525 h 190500"/>
              <a:gd name="connsiteX8" fmla="*/ 6005513 w 7415432"/>
              <a:gd name="connsiteY8" fmla="*/ 28575 h 190500"/>
              <a:gd name="connsiteX9" fmla="*/ 5657850 w 7415432"/>
              <a:gd name="connsiteY9" fmla="*/ 23812 h 190500"/>
              <a:gd name="connsiteX10" fmla="*/ 5648325 w 7415432"/>
              <a:gd name="connsiteY10" fmla="*/ 42862 h 190500"/>
              <a:gd name="connsiteX11" fmla="*/ 5295900 w 7415432"/>
              <a:gd name="connsiteY11" fmla="*/ 47625 h 190500"/>
              <a:gd name="connsiteX12" fmla="*/ 5281613 w 7415432"/>
              <a:gd name="connsiteY12" fmla="*/ 19050 h 190500"/>
              <a:gd name="connsiteX13" fmla="*/ 5114925 w 7415432"/>
              <a:gd name="connsiteY13" fmla="*/ 23812 h 190500"/>
              <a:gd name="connsiteX14" fmla="*/ 5095875 w 7415432"/>
              <a:gd name="connsiteY14" fmla="*/ 47625 h 190500"/>
              <a:gd name="connsiteX15" fmla="*/ 4552950 w 7415432"/>
              <a:gd name="connsiteY15" fmla="*/ 33337 h 190500"/>
              <a:gd name="connsiteX16" fmla="*/ 4543425 w 7415432"/>
              <a:gd name="connsiteY16" fmla="*/ 61912 h 190500"/>
              <a:gd name="connsiteX17" fmla="*/ 4162425 w 7415432"/>
              <a:gd name="connsiteY17" fmla="*/ 61912 h 190500"/>
              <a:gd name="connsiteX18" fmla="*/ 4157663 w 7415432"/>
              <a:gd name="connsiteY18" fmla="*/ 85725 h 190500"/>
              <a:gd name="connsiteX19" fmla="*/ 3643313 w 7415432"/>
              <a:gd name="connsiteY19" fmla="*/ 76200 h 190500"/>
              <a:gd name="connsiteX20" fmla="*/ 3619500 w 7415432"/>
              <a:gd name="connsiteY20" fmla="*/ 95250 h 190500"/>
              <a:gd name="connsiteX21" fmla="*/ 2886075 w 7415432"/>
              <a:gd name="connsiteY21" fmla="*/ 95250 h 190500"/>
              <a:gd name="connsiteX22" fmla="*/ 2886075 w 7415432"/>
              <a:gd name="connsiteY22" fmla="*/ 95250 h 190500"/>
              <a:gd name="connsiteX23" fmla="*/ 2328863 w 7415432"/>
              <a:gd name="connsiteY23" fmla="*/ 109537 h 190500"/>
              <a:gd name="connsiteX24" fmla="*/ 2281238 w 7415432"/>
              <a:gd name="connsiteY24" fmla="*/ 128587 h 190500"/>
              <a:gd name="connsiteX25" fmla="*/ 1790700 w 7415432"/>
              <a:gd name="connsiteY25" fmla="*/ 128587 h 190500"/>
              <a:gd name="connsiteX26" fmla="*/ 1771650 w 7415432"/>
              <a:gd name="connsiteY26" fmla="*/ 142875 h 190500"/>
              <a:gd name="connsiteX27" fmla="*/ 1042988 w 7415432"/>
              <a:gd name="connsiteY27" fmla="*/ 147637 h 190500"/>
              <a:gd name="connsiteX28" fmla="*/ 1023938 w 7415432"/>
              <a:gd name="connsiteY28" fmla="*/ 166687 h 190500"/>
              <a:gd name="connsiteX29" fmla="*/ 490538 w 7415432"/>
              <a:gd name="connsiteY29" fmla="*/ 171450 h 190500"/>
              <a:gd name="connsiteX30" fmla="*/ 0 w 7415432"/>
              <a:gd name="connsiteY30"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415432" h="190500">
                <a:moveTo>
                  <a:pt x="0" y="190500"/>
                </a:moveTo>
                <a:lnTo>
                  <a:pt x="7415213" y="185737"/>
                </a:lnTo>
                <a:lnTo>
                  <a:pt x="7415432" y="12773"/>
                </a:lnTo>
                <a:lnTo>
                  <a:pt x="7324725" y="9525"/>
                </a:lnTo>
                <a:lnTo>
                  <a:pt x="7324725" y="9525"/>
                </a:lnTo>
                <a:lnTo>
                  <a:pt x="6386513" y="0"/>
                </a:lnTo>
                <a:lnTo>
                  <a:pt x="6386513" y="0"/>
                </a:lnTo>
                <a:lnTo>
                  <a:pt x="6015038" y="9525"/>
                </a:lnTo>
                <a:lnTo>
                  <a:pt x="6005513" y="28575"/>
                </a:lnTo>
                <a:lnTo>
                  <a:pt x="5657850" y="23812"/>
                </a:lnTo>
                <a:lnTo>
                  <a:pt x="5648325" y="42862"/>
                </a:lnTo>
                <a:lnTo>
                  <a:pt x="5295900" y="47625"/>
                </a:lnTo>
                <a:lnTo>
                  <a:pt x="5281613" y="19050"/>
                </a:lnTo>
                <a:lnTo>
                  <a:pt x="5114925" y="23812"/>
                </a:lnTo>
                <a:lnTo>
                  <a:pt x="5095875" y="47625"/>
                </a:lnTo>
                <a:lnTo>
                  <a:pt x="4552950" y="33337"/>
                </a:lnTo>
                <a:lnTo>
                  <a:pt x="4543425" y="61912"/>
                </a:lnTo>
                <a:lnTo>
                  <a:pt x="4162425" y="61912"/>
                </a:lnTo>
                <a:lnTo>
                  <a:pt x="4157663" y="85725"/>
                </a:lnTo>
                <a:lnTo>
                  <a:pt x="3643313" y="76200"/>
                </a:lnTo>
                <a:lnTo>
                  <a:pt x="3619500" y="95250"/>
                </a:lnTo>
                <a:lnTo>
                  <a:pt x="2886075" y="95250"/>
                </a:lnTo>
                <a:lnTo>
                  <a:pt x="2886075" y="95250"/>
                </a:lnTo>
                <a:lnTo>
                  <a:pt x="2328863" y="109537"/>
                </a:lnTo>
                <a:lnTo>
                  <a:pt x="2281238" y="128587"/>
                </a:lnTo>
                <a:lnTo>
                  <a:pt x="1790700" y="128587"/>
                </a:lnTo>
                <a:lnTo>
                  <a:pt x="1771650" y="142875"/>
                </a:lnTo>
                <a:lnTo>
                  <a:pt x="1042988" y="147637"/>
                </a:lnTo>
                <a:lnTo>
                  <a:pt x="1023938" y="166687"/>
                </a:lnTo>
                <a:lnTo>
                  <a:pt x="490538" y="171450"/>
                </a:lnTo>
                <a:lnTo>
                  <a:pt x="0" y="190500"/>
                </a:lnTo>
                <a:close/>
              </a:path>
            </a:pathLst>
          </a:custGeom>
          <a:solidFill>
            <a:srgbClr val="005148"/>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751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3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Essential.thmx</Template>
  <TotalTime>2223</TotalTime>
  <Words>1377</Words>
  <Application>Microsoft Office PowerPoint</Application>
  <PresentationFormat>Widescreen</PresentationFormat>
  <Paragraphs>151</Paragraphs>
  <Slides>16</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Calibri</vt:lpstr>
      <vt:lpstr>Franklin Gothic Book</vt:lpstr>
      <vt:lpstr>Essential</vt:lpstr>
      <vt:lpstr>White Coat Conversations: Talking “Single Payer” on the wards</vt:lpstr>
      <vt:lpstr>Discussion  </vt:lpstr>
      <vt:lpstr>DISCUSSION</vt:lpstr>
      <vt:lpstr>Developing confidence in the nuts and bolts</vt:lpstr>
      <vt:lpstr>WHAT IS SINGLE PAYER?</vt:lpstr>
      <vt:lpstr>LEARN THE FACTS</vt:lpstr>
      <vt:lpstr>PowerPoint Presentation</vt:lpstr>
      <vt:lpstr>PowerPoint Presentation</vt:lpstr>
      <vt:lpstr>Growth of Physicians vs Administrators</vt:lpstr>
      <vt:lpstr>Single-Payer Savings</vt:lpstr>
      <vt:lpstr>It’s Good for Business!</vt:lpstr>
      <vt:lpstr>Common Arguments Against Single Payer</vt:lpstr>
      <vt:lpstr>Counter Arguments for Cost</vt:lpstr>
      <vt:lpstr>Counter Arguments for Care</vt:lpstr>
      <vt:lpstr>PUTTING KNOWLEDGE INTO PRACTICE: CHALLEGING COVERSATIONS</vt:lpstr>
      <vt:lpstr>Making the message accessible: sharing stories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Speak Up: Talking About Single Payer on the Wards</dc:title>
  <dc:creator>Anna Zelivianskaia</dc:creator>
  <cp:lastModifiedBy>Matthew Petty</cp:lastModifiedBy>
  <cp:revision>39</cp:revision>
  <dcterms:created xsi:type="dcterms:W3CDTF">2014-11-02T22:57:53Z</dcterms:created>
  <dcterms:modified xsi:type="dcterms:W3CDTF">2015-11-05T18:03:55Z</dcterms:modified>
</cp:coreProperties>
</file>