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1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9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67"/>
  </p:notesMasterIdLst>
  <p:sldIdLst>
    <p:sldId id="256" r:id="rId3"/>
    <p:sldId id="515" r:id="rId4"/>
    <p:sldId id="410" r:id="rId5"/>
    <p:sldId id="646" r:id="rId6"/>
    <p:sldId id="451" r:id="rId7"/>
    <p:sldId id="329" r:id="rId8"/>
    <p:sldId id="624" r:id="rId9"/>
    <p:sldId id="611" r:id="rId10"/>
    <p:sldId id="612" r:id="rId11"/>
    <p:sldId id="613" r:id="rId12"/>
    <p:sldId id="614" r:id="rId13"/>
    <p:sldId id="615" r:id="rId14"/>
    <p:sldId id="616" r:id="rId15"/>
    <p:sldId id="617" r:id="rId16"/>
    <p:sldId id="618" r:id="rId17"/>
    <p:sldId id="648" r:id="rId18"/>
    <p:sldId id="601" r:id="rId19"/>
    <p:sldId id="423" r:id="rId20"/>
    <p:sldId id="619" r:id="rId21"/>
    <p:sldId id="476" r:id="rId22"/>
    <p:sldId id="620" r:id="rId23"/>
    <p:sldId id="554" r:id="rId24"/>
    <p:sldId id="652" r:id="rId25"/>
    <p:sldId id="579" r:id="rId26"/>
    <p:sldId id="506" r:id="rId27"/>
    <p:sldId id="345" r:id="rId28"/>
    <p:sldId id="633" r:id="rId29"/>
    <p:sldId id="634" r:id="rId30"/>
    <p:sldId id="635" r:id="rId31"/>
    <p:sldId id="638" r:id="rId32"/>
    <p:sldId id="639" r:id="rId33"/>
    <p:sldId id="350" r:id="rId34"/>
    <p:sldId id="507" r:id="rId35"/>
    <p:sldId id="519" r:id="rId36"/>
    <p:sldId id="508" r:id="rId37"/>
    <p:sldId id="458" r:id="rId38"/>
    <p:sldId id="650" r:id="rId39"/>
    <p:sldId id="354" r:id="rId40"/>
    <p:sldId id="367" r:id="rId41"/>
    <p:sldId id="373" r:id="rId42"/>
    <p:sldId id="590" r:id="rId43"/>
    <p:sldId id="378" r:id="rId44"/>
    <p:sldId id="641" r:id="rId45"/>
    <p:sldId id="621" r:id="rId46"/>
    <p:sldId id="647" r:id="rId47"/>
    <p:sldId id="523" r:id="rId48"/>
    <p:sldId id="592" r:id="rId49"/>
    <p:sldId id="622" r:id="rId50"/>
    <p:sldId id="532" r:id="rId51"/>
    <p:sldId id="390" r:id="rId52"/>
    <p:sldId id="629" r:id="rId53"/>
    <p:sldId id="593" r:id="rId54"/>
    <p:sldId id="388" r:id="rId55"/>
    <p:sldId id="530" r:id="rId56"/>
    <p:sldId id="594" r:id="rId57"/>
    <p:sldId id="549" r:id="rId58"/>
    <p:sldId id="452" r:id="rId59"/>
    <p:sldId id="627" r:id="rId60"/>
    <p:sldId id="397" r:id="rId61"/>
    <p:sldId id="630" r:id="rId62"/>
    <p:sldId id="472" r:id="rId63"/>
    <p:sldId id="632" r:id="rId64"/>
    <p:sldId id="538" r:id="rId65"/>
    <p:sldId id="626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2" autoAdjust="0"/>
    <p:restoredTop sz="86401" autoAdjust="0"/>
  </p:normalViewPr>
  <p:slideViewPr>
    <p:cSldViewPr snapToObjects="1">
      <p:cViewPr>
        <p:scale>
          <a:sx n="80" d="100"/>
          <a:sy n="80" d="100"/>
        </p:scale>
        <p:origin x="-4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32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notesMaster" Target="notesMasters/notes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 Expectancy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tx1"/>
                </a:solidFill>
              </a:ln>
            </c:spPr>
          </c:dPt>
          <c:dLbls>
            <c:numFmt formatCode="#,##0.0" sourceLinked="0"/>
            <c:txPr>
              <a:bodyPr/>
              <a:lstStyle/>
              <a:p>
                <a:pPr>
                  <a:defRPr sz="20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GER</c:v>
                </c:pt>
                <c:pt idx="2">
                  <c:v>UK</c:v>
                </c:pt>
                <c:pt idx="3">
                  <c:v>CAN</c:v>
                </c:pt>
                <c:pt idx="4">
                  <c:v>SWE</c:v>
                </c:pt>
                <c:pt idx="5">
                  <c:v>FRA</c:v>
                </c:pt>
                <c:pt idx="6">
                  <c:v>ITA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78.7</c:v>
                </c:pt>
                <c:pt idx="1">
                  <c:v>81.0</c:v>
                </c:pt>
                <c:pt idx="2">
                  <c:v>81.0</c:v>
                </c:pt>
                <c:pt idx="3">
                  <c:v>81.6</c:v>
                </c:pt>
                <c:pt idx="4">
                  <c:v>81.8</c:v>
                </c:pt>
                <c:pt idx="5">
                  <c:v>82.1</c:v>
                </c:pt>
                <c:pt idx="6">
                  <c:v>82.3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2112121016"/>
        <c:axId val="2112124120"/>
      </c:barChart>
      <c:catAx>
        <c:axId val="2112121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2112124120"/>
        <c:crosses val="autoZero"/>
        <c:auto val="1"/>
        <c:lblAlgn val="ctr"/>
        <c:lblOffset val="100"/>
        <c:noMultiLvlLbl val="0"/>
      </c:catAx>
      <c:valAx>
        <c:axId val="2112124120"/>
        <c:scaling>
          <c:orientation val="minMax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2112121016"/>
        <c:crosses val="autoZero"/>
        <c:crossBetween val="between"/>
        <c:minorUnit val="0.002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270833333333333"/>
          <c:y val="0.103031060213948"/>
          <c:w val="0.945833333333333"/>
          <c:h val="0.8587002602780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5148"/>
              </a:solidFill>
              <a:ln>
                <a:solidFill>
                  <a:srgbClr val="EBF1DD"/>
                </a:solidFill>
              </a:ln>
            </c:spPr>
          </c:dPt>
          <c:dLbls>
            <c:dLbl>
              <c:idx val="1"/>
              <c:delete val="1"/>
            </c:dLbl>
            <c:txPr>
              <a:bodyPr/>
              <a:lstStyle/>
              <a:p>
                <a:pPr>
                  <a:defRPr>
                    <a:solidFill>
                      <a:srgbClr val="EBF1DD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New Costs</c:v>
                </c:pt>
                <c:pt idx="1">
                  <c:v>New Savings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74.0</c:v>
                </c:pt>
                <c:pt idx="1">
                  <c:v>23.0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EBF1DD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rgbClr val="EBF1DD"/>
                </a:solidFill>
              </a:ln>
            </c:spPr>
          </c:dPt>
          <c:dLbls>
            <c:txPr>
              <a:bodyPr/>
              <a:lstStyle/>
              <a:p>
                <a:pPr>
                  <a:defRPr>
                    <a:solidFill>
                      <a:srgbClr val="EBF1DD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New Costs</c:v>
                </c:pt>
                <c:pt idx="1">
                  <c:v>New Savings</c:v>
                </c:pt>
              </c:strCache>
            </c:strRef>
          </c:cat>
          <c:val>
            <c:numRef>
              <c:f>Sheet1!$C$2:$C$3</c:f>
              <c:numCache>
                <c:formatCode>"$"#,##0_);[Red]\("$"#,##0\)</c:formatCode>
                <c:ptCount val="2"/>
                <c:pt idx="0">
                  <c:v>110.0</c:v>
                </c:pt>
                <c:pt idx="1">
                  <c:v>153.0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EBF1DD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5148"/>
              </a:solidFill>
              <a:ln>
                <a:solidFill>
                  <a:srgbClr val="EBF1DD"/>
                </a:solidFill>
              </a:ln>
            </c:spPr>
          </c:dPt>
          <c:dLbls>
            <c:txPr>
              <a:bodyPr/>
              <a:lstStyle/>
              <a:p>
                <a:pPr>
                  <a:defRPr>
                    <a:solidFill>
                      <a:srgbClr val="EBF1DD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New Costs</c:v>
                </c:pt>
                <c:pt idx="1">
                  <c:v>New Savings</c:v>
                </c:pt>
              </c:strCache>
            </c:strRef>
          </c:cat>
          <c:val>
            <c:numRef>
              <c:f>Sheet1!$D$2:$D$3</c:f>
              <c:numCache>
                <c:formatCode>"$"#,##0_);[Red]\("$"#,##0\)</c:formatCode>
                <c:ptCount val="2"/>
                <c:pt idx="0">
                  <c:v>142.0</c:v>
                </c:pt>
                <c:pt idx="1">
                  <c:v>178.0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005148"/>
              </a:solidFill>
              <a:ln>
                <a:solidFill>
                  <a:srgbClr val="EBF1DD"/>
                </a:solidFill>
              </a:ln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New Costs</c:v>
                </c:pt>
                <c:pt idx="1">
                  <c:v>New Savings</c:v>
                </c:pt>
              </c:strCache>
            </c:strRef>
          </c:cat>
          <c:val>
            <c:numRef>
              <c:f>Sheet1!$E$2:$E$3</c:f>
              <c:numCache>
                <c:formatCode>"$"#,##0_);[Red]\("$"#,##0\)</c:formatCode>
                <c:ptCount val="2"/>
                <c:pt idx="1">
                  <c:v>215.0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132855400"/>
        <c:axId val="2132858472"/>
      </c:barChart>
      <c:catAx>
        <c:axId val="2132855400"/>
        <c:scaling>
          <c:orientation val="minMax"/>
        </c:scaling>
        <c:delete val="1"/>
        <c:axPos val="b"/>
        <c:majorTickMark val="out"/>
        <c:minorTickMark val="none"/>
        <c:tickLblPos val="nextTo"/>
        <c:crossAx val="2132858472"/>
        <c:crosses val="autoZero"/>
        <c:auto val="1"/>
        <c:lblAlgn val="ctr"/>
        <c:lblOffset val="100"/>
        <c:noMultiLvlLbl val="0"/>
      </c:catAx>
      <c:valAx>
        <c:axId val="2132858472"/>
        <c:scaling>
          <c:orientation val="minMax"/>
        </c:scaling>
        <c:delete val="1"/>
        <c:axPos val="l"/>
        <c:numFmt formatCode="&quot;$&quot;#,##0_);[Red]\(&quot;$&quot;#,##0\)" sourceLinked="1"/>
        <c:majorTickMark val="out"/>
        <c:minorTickMark val="none"/>
        <c:tickLblPos val="nextTo"/>
        <c:crossAx val="21328554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 Expectancy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tx1"/>
                </a:solidFill>
              </a:ln>
            </c:spPr>
          </c:dPt>
          <c:dLbls>
            <c:numFmt formatCode="#,##0.0" sourceLinked="0"/>
            <c:txPr>
              <a:bodyPr/>
              <a:lstStyle/>
              <a:p>
                <a:pPr>
                  <a:defRPr sz="20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CAN</c:v>
                </c:pt>
                <c:pt idx="2">
                  <c:v>FRA</c:v>
                </c:pt>
                <c:pt idx="3">
                  <c:v>AUSTRL</c:v>
                </c:pt>
                <c:pt idx="4">
                  <c:v>GER</c:v>
                </c:pt>
                <c:pt idx="5">
                  <c:v>ITA</c:v>
                </c:pt>
                <c:pt idx="6">
                  <c:v>SWE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6.1</c:v>
                </c:pt>
                <c:pt idx="1">
                  <c:v>4.8</c:v>
                </c:pt>
                <c:pt idx="2">
                  <c:v>3.5</c:v>
                </c:pt>
                <c:pt idx="3">
                  <c:v>3.3</c:v>
                </c:pt>
                <c:pt idx="4">
                  <c:v>3.3</c:v>
                </c:pt>
                <c:pt idx="5">
                  <c:v>2.9</c:v>
                </c:pt>
                <c:pt idx="6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2113589832"/>
        <c:axId val="2113592984"/>
      </c:barChart>
      <c:catAx>
        <c:axId val="2113589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FFFFFF"/>
                </a:solidFill>
                <a:latin typeface="Franklin Gothic Book"/>
                <a:cs typeface="Franklin Gothic Book"/>
              </a:defRPr>
            </a:pPr>
            <a:endParaRPr lang="en-US"/>
          </a:p>
        </c:txPr>
        <c:crossAx val="2113592984"/>
        <c:crosses val="autoZero"/>
        <c:auto val="1"/>
        <c:lblAlgn val="ctr"/>
        <c:lblOffset val="100"/>
        <c:noMultiLvlLbl val="0"/>
      </c:catAx>
      <c:valAx>
        <c:axId val="2113592984"/>
        <c:scaling>
          <c:orientation val="minMax"/>
          <c:max val="7.0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FFFFFF"/>
                </a:solidFill>
                <a:latin typeface="Franklin Gothic Book"/>
                <a:cs typeface="Franklin Gothic Book"/>
              </a:defRPr>
            </a:pPr>
            <a:endParaRPr lang="en-US"/>
          </a:p>
        </c:txPr>
        <c:crossAx val="2113589832"/>
        <c:crosses val="autoZero"/>
        <c:crossBetween val="between"/>
        <c:majorUnit val="1.0"/>
        <c:minorUnit val="0.002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Maternal Mortality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tx1"/>
                </a:solidFill>
              </a:ln>
            </c:spPr>
          </c:dPt>
          <c:dLbls>
            <c:numFmt formatCode="#,##0.0" sourceLinked="0"/>
            <c:txPr>
              <a:bodyPr/>
              <a:lstStyle/>
              <a:p>
                <a:pPr>
                  <a:defRPr sz="20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UK</c:v>
                </c:pt>
                <c:pt idx="2">
                  <c:v>FRA</c:v>
                </c:pt>
                <c:pt idx="3">
                  <c:v>CAN</c:v>
                </c:pt>
                <c:pt idx="4">
                  <c:v>GER</c:v>
                </c:pt>
                <c:pt idx="5">
                  <c:v>AUSTRL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12.7</c:v>
                </c:pt>
                <c:pt idx="1">
                  <c:v>6.5</c:v>
                </c:pt>
                <c:pt idx="2">
                  <c:v>6.1</c:v>
                </c:pt>
                <c:pt idx="3">
                  <c:v>4.8</c:v>
                </c:pt>
                <c:pt idx="4">
                  <c:v>4.6</c:v>
                </c:pt>
                <c:pt idx="5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2131241288"/>
        <c:axId val="2131244440"/>
      </c:barChart>
      <c:catAx>
        <c:axId val="2131241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FFFFFF"/>
                </a:solidFill>
                <a:latin typeface="Franklin Gothic Book"/>
                <a:cs typeface="Franklin Gothic Book"/>
              </a:defRPr>
            </a:pPr>
            <a:endParaRPr lang="en-US"/>
          </a:p>
        </c:txPr>
        <c:crossAx val="2131244440"/>
        <c:crosses val="autoZero"/>
        <c:auto val="1"/>
        <c:lblAlgn val="ctr"/>
        <c:lblOffset val="100"/>
        <c:noMultiLvlLbl val="0"/>
      </c:catAx>
      <c:valAx>
        <c:axId val="2131244440"/>
        <c:scaling>
          <c:orientation val="minMax"/>
          <c:max val="14.0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FFFFFF"/>
                </a:solidFill>
                <a:latin typeface="Franklin Gothic Book"/>
                <a:cs typeface="Franklin Gothic Book"/>
              </a:defRPr>
            </a:pPr>
            <a:endParaRPr lang="en-US"/>
          </a:p>
        </c:txPr>
        <c:crossAx val="2131241288"/>
        <c:crosses val="autoZero"/>
        <c:crossBetween val="between"/>
        <c:majorUnit val="2.0"/>
        <c:minorUnit val="0.002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Smoking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tx1"/>
                </a:solidFill>
              </a:ln>
            </c:spPr>
          </c:dPt>
          <c:dLbls>
            <c:numFmt formatCode="0.0%" sourceLinked="0"/>
            <c:txPr>
              <a:bodyPr/>
              <a:lstStyle/>
              <a:p>
                <a:pPr>
                  <a:defRPr sz="20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SWE</c:v>
                </c:pt>
                <c:pt idx="2">
                  <c:v>AUSTRL</c:v>
                </c:pt>
                <c:pt idx="3">
                  <c:v>CAN</c:v>
                </c:pt>
                <c:pt idx="4">
                  <c:v>UK</c:v>
                </c:pt>
                <c:pt idx="5">
                  <c:v>ITA</c:v>
                </c:pt>
                <c:pt idx="6">
                  <c:v>FRA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0.142</c:v>
                </c:pt>
                <c:pt idx="1">
                  <c:v>0.131</c:v>
                </c:pt>
                <c:pt idx="2">
                  <c:v>0.151</c:v>
                </c:pt>
                <c:pt idx="3">
                  <c:v>0.161</c:v>
                </c:pt>
                <c:pt idx="4">
                  <c:v>0.191</c:v>
                </c:pt>
                <c:pt idx="5">
                  <c:v>0.211</c:v>
                </c:pt>
                <c:pt idx="6">
                  <c:v>0.241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2113617352"/>
        <c:axId val="2113620504"/>
      </c:barChart>
      <c:catAx>
        <c:axId val="2113617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FFFFFF"/>
                </a:solidFill>
                <a:latin typeface="Franklin Gothic Book"/>
                <a:cs typeface="Franklin Gothic Book"/>
              </a:defRPr>
            </a:pPr>
            <a:endParaRPr lang="en-US"/>
          </a:p>
        </c:txPr>
        <c:crossAx val="2113620504"/>
        <c:crosses val="autoZero"/>
        <c:auto val="1"/>
        <c:lblAlgn val="ctr"/>
        <c:lblOffset val="100"/>
        <c:noMultiLvlLbl val="0"/>
      </c:catAx>
      <c:valAx>
        <c:axId val="2113620504"/>
        <c:scaling>
          <c:orientation val="minMax"/>
          <c:max val="0.25"/>
          <c:min val="0.0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FFFFFF"/>
                </a:solidFill>
                <a:latin typeface="Franklin Gothic Book"/>
                <a:cs typeface="Franklin Gothic Book"/>
              </a:defRPr>
            </a:pPr>
            <a:endParaRPr lang="en-US"/>
          </a:p>
        </c:txPr>
        <c:crossAx val="2113617352"/>
        <c:crosses val="autoZero"/>
        <c:crossBetween val="between"/>
        <c:majorUnit val="0.05"/>
        <c:minorUnit val="0.002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Smoking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tx1"/>
                </a:solidFill>
              </a:ln>
            </c:spPr>
          </c:dPt>
          <c:dLbls>
            <c:numFmt formatCode="0.0%" sourceLinked="0"/>
            <c:txPr>
              <a:bodyPr/>
              <a:lstStyle/>
              <a:p>
                <a:pPr>
                  <a:defRPr sz="18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USA</c:v>
                </c:pt>
                <c:pt idx="1">
                  <c:v>CAN</c:v>
                </c:pt>
                <c:pt idx="2">
                  <c:v>UK</c:v>
                </c:pt>
                <c:pt idx="3">
                  <c:v>FRA</c:v>
                </c:pt>
                <c:pt idx="4">
                  <c:v>SWE</c:v>
                </c:pt>
                <c:pt idx="5">
                  <c:v>GER</c:v>
                </c:pt>
                <c:pt idx="6">
                  <c:v>ITA</c:v>
                </c:pt>
                <c:pt idx="7">
                  <c:v>JAP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0.141</c:v>
                </c:pt>
                <c:pt idx="1">
                  <c:v>0.152</c:v>
                </c:pt>
                <c:pt idx="2">
                  <c:v>0.173</c:v>
                </c:pt>
                <c:pt idx="3">
                  <c:v>0.176</c:v>
                </c:pt>
                <c:pt idx="4">
                  <c:v>0.19</c:v>
                </c:pt>
                <c:pt idx="5">
                  <c:v>0.21</c:v>
                </c:pt>
                <c:pt idx="6">
                  <c:v>0.214</c:v>
                </c:pt>
                <c:pt idx="7">
                  <c:v>0.251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2113685080"/>
        <c:axId val="2113688232"/>
      </c:barChart>
      <c:catAx>
        <c:axId val="2113685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FFFFFF"/>
                </a:solidFill>
                <a:latin typeface="Franklin Gothic Book"/>
                <a:cs typeface="Franklin Gothic Book"/>
              </a:defRPr>
            </a:pPr>
            <a:endParaRPr lang="en-US"/>
          </a:p>
        </c:txPr>
        <c:crossAx val="2113688232"/>
        <c:crosses val="autoZero"/>
        <c:auto val="1"/>
        <c:lblAlgn val="ctr"/>
        <c:lblOffset val="100"/>
        <c:noMultiLvlLbl val="0"/>
      </c:catAx>
      <c:valAx>
        <c:axId val="2113688232"/>
        <c:scaling>
          <c:orientation val="minMax"/>
          <c:max val="0.25"/>
          <c:min val="0.0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FFFFFF"/>
                </a:solidFill>
                <a:latin typeface="Franklin Gothic Book"/>
                <a:cs typeface="Franklin Gothic Book"/>
              </a:defRPr>
            </a:pPr>
            <a:endParaRPr lang="en-US"/>
          </a:p>
        </c:txPr>
        <c:crossAx val="2113685080"/>
        <c:crosses val="autoZero"/>
        <c:crossBetween val="between"/>
        <c:majorUnit val="0.05"/>
        <c:minorUnit val="0.002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Smoking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tx1"/>
                </a:solidFill>
              </a:ln>
            </c:spPr>
          </c:dPt>
          <c:dLbls>
            <c:numFmt formatCode="#,##0.0" sourceLinked="0"/>
            <c:txPr>
              <a:bodyPr/>
              <a:lstStyle/>
              <a:p>
                <a:pPr>
                  <a:defRPr sz="20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DEN</c:v>
                </c:pt>
                <c:pt idx="2">
                  <c:v>UK</c:v>
                </c:pt>
                <c:pt idx="3">
                  <c:v>FRA</c:v>
                </c:pt>
                <c:pt idx="4">
                  <c:v>AUSTRL</c:v>
                </c:pt>
                <c:pt idx="5">
                  <c:v>CAN</c:v>
                </c:pt>
                <c:pt idx="6">
                  <c:v>JAP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4.0</c:v>
                </c:pt>
                <c:pt idx="1">
                  <c:v>4.6</c:v>
                </c:pt>
                <c:pt idx="2">
                  <c:v>5.0</c:v>
                </c:pt>
                <c:pt idx="3">
                  <c:v>6.7</c:v>
                </c:pt>
                <c:pt idx="4">
                  <c:v>7.1</c:v>
                </c:pt>
                <c:pt idx="5">
                  <c:v>7.9</c:v>
                </c:pt>
                <c:pt idx="6">
                  <c:v>13.0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2131337928"/>
        <c:axId val="2131341080"/>
      </c:barChart>
      <c:catAx>
        <c:axId val="2131337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FFFFFF"/>
                </a:solidFill>
                <a:latin typeface="Franklin Gothic Book"/>
                <a:cs typeface="Franklin Gothic Book"/>
              </a:defRPr>
            </a:pPr>
            <a:endParaRPr lang="en-US"/>
          </a:p>
        </c:txPr>
        <c:crossAx val="2131341080"/>
        <c:crosses val="autoZero"/>
        <c:auto val="1"/>
        <c:lblAlgn val="ctr"/>
        <c:lblOffset val="100"/>
        <c:noMultiLvlLbl val="0"/>
      </c:catAx>
      <c:valAx>
        <c:axId val="2131341080"/>
        <c:scaling>
          <c:orientation val="minMax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FFFFFF"/>
                </a:solidFill>
                <a:latin typeface="Franklin Gothic Book"/>
                <a:cs typeface="Franklin Gothic Book"/>
              </a:defRPr>
            </a:pPr>
            <a:endParaRPr lang="en-US"/>
          </a:p>
        </c:txPr>
        <c:crossAx val="2131337928"/>
        <c:crosses val="autoZero"/>
        <c:crossBetween val="between"/>
        <c:minorUnit val="0.002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Smoking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tx1"/>
                </a:solidFill>
              </a:ln>
            </c:spPr>
          </c:dPt>
          <c:dLbls>
            <c:numFmt formatCode="#,##0.0" sourceLinked="0"/>
            <c:txPr>
              <a:bodyPr/>
              <a:lstStyle/>
              <a:p>
                <a:pPr>
                  <a:defRPr sz="20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CAN</c:v>
                </c:pt>
                <c:pt idx="2">
                  <c:v>GER</c:v>
                </c:pt>
                <c:pt idx="3">
                  <c:v>IRE</c:v>
                </c:pt>
                <c:pt idx="4">
                  <c:v>AUSTRL</c:v>
                </c:pt>
                <c:pt idx="5">
                  <c:v>DEN</c:v>
                </c:pt>
                <c:pt idx="6">
                  <c:v>NOR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11.1</c:v>
                </c:pt>
                <c:pt idx="1">
                  <c:v>10.5</c:v>
                </c:pt>
                <c:pt idx="2">
                  <c:v>12.4</c:v>
                </c:pt>
                <c:pt idx="3">
                  <c:v>12.6</c:v>
                </c:pt>
                <c:pt idx="4">
                  <c:v>12.8</c:v>
                </c:pt>
                <c:pt idx="5">
                  <c:v>16.8</c:v>
                </c:pt>
                <c:pt idx="6">
                  <c:v>19.5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2112962136"/>
        <c:axId val="2112958968"/>
      </c:barChart>
      <c:catAx>
        <c:axId val="2112962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FFFFFF"/>
                </a:solidFill>
                <a:latin typeface="Franklin Gothic Book"/>
                <a:cs typeface="Franklin Gothic Book"/>
              </a:defRPr>
            </a:pPr>
            <a:endParaRPr lang="en-US"/>
          </a:p>
        </c:txPr>
        <c:crossAx val="2112958968"/>
        <c:crosses val="autoZero"/>
        <c:auto val="1"/>
        <c:lblAlgn val="ctr"/>
        <c:lblOffset val="100"/>
        <c:noMultiLvlLbl val="0"/>
      </c:catAx>
      <c:valAx>
        <c:axId val="2112958968"/>
        <c:scaling>
          <c:orientation val="minMax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FFFFFF"/>
                </a:solidFill>
                <a:latin typeface="Franklin Gothic Book"/>
                <a:cs typeface="Franklin Gothic Book"/>
              </a:defRPr>
            </a:pPr>
            <a:endParaRPr lang="en-US"/>
          </a:p>
        </c:txPr>
        <c:crossAx val="2112962136"/>
        <c:crosses val="autoZero"/>
        <c:crossBetween val="between"/>
        <c:minorUnit val="0.002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1A290">
                <a:lumMod val="50000"/>
              </a:srgb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tx1"/>
                </a:solidFill>
              </a:ln>
            </c:spPr>
          </c:dPt>
          <c:dLbls>
            <c:numFmt formatCode="#,##0" sourceLinked="0"/>
            <c:txPr>
              <a:bodyPr/>
              <a:lstStyle/>
              <a:p>
                <a:pPr>
                  <a:defRPr sz="20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CAN</c:v>
                </c:pt>
                <c:pt idx="1">
                  <c:v>UK</c:v>
                </c:pt>
                <c:pt idx="2">
                  <c:v>USA</c:v>
                </c:pt>
                <c:pt idx="3">
                  <c:v>FRA</c:v>
                </c:pt>
                <c:pt idx="4">
                  <c:v>AUSTRL</c:v>
                </c:pt>
                <c:pt idx="5">
                  <c:v>ITA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52.0</c:v>
                </c:pt>
                <c:pt idx="1">
                  <c:v>53.0</c:v>
                </c:pt>
                <c:pt idx="2">
                  <c:v>55.0</c:v>
                </c:pt>
                <c:pt idx="3">
                  <c:v>70.0</c:v>
                </c:pt>
                <c:pt idx="4">
                  <c:v>74.0</c:v>
                </c:pt>
                <c:pt idx="5">
                  <c:v>92.0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2131412552"/>
        <c:axId val="2131415704"/>
      </c:barChart>
      <c:catAx>
        <c:axId val="2131412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FFFFFF"/>
                </a:solidFill>
                <a:latin typeface="Franklin Gothic Book"/>
                <a:cs typeface="Franklin Gothic Book"/>
              </a:defRPr>
            </a:pPr>
            <a:endParaRPr lang="en-US"/>
          </a:p>
        </c:txPr>
        <c:crossAx val="2131415704"/>
        <c:crosses val="autoZero"/>
        <c:auto val="1"/>
        <c:lblAlgn val="ctr"/>
        <c:lblOffset val="100"/>
        <c:noMultiLvlLbl val="0"/>
      </c:catAx>
      <c:valAx>
        <c:axId val="2131415704"/>
        <c:scaling>
          <c:orientation val="minMax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FFFFFF"/>
                </a:solidFill>
                <a:latin typeface="Franklin Gothic Book"/>
                <a:cs typeface="Franklin Gothic Book"/>
              </a:defRPr>
            </a:pPr>
            <a:endParaRPr lang="en-US"/>
          </a:p>
        </c:txPr>
        <c:crossAx val="2131412552"/>
        <c:crosses val="autoZero"/>
        <c:crossBetween val="between"/>
        <c:majorUnit val="25.0"/>
        <c:minorUnit val="0.002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167606015682"/>
          <c:y val="0.0417407163280576"/>
          <c:w val="0.544156816948314"/>
          <c:h val="0.9398725603454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47500"/>
                      <a:satMod val="137000"/>
                    </a:schemeClr>
                  </a:gs>
                  <a:gs pos="55000">
                    <a:schemeClr val="accent4">
                      <a:shade val="69000"/>
                      <a:satMod val="137000"/>
                    </a:schemeClr>
                  </a:gs>
                  <a:gs pos="100000">
                    <a:schemeClr val="accent4">
                      <a:shade val="98000"/>
                      <a:satMod val="137000"/>
                    </a:schemeClr>
                  </a:gs>
                </a:gsLst>
                <a:lin ang="16200000" scaled="0"/>
              </a:gradFill>
              <a:ln w="6350" cap="rnd" cmpd="sng" algn="ctr">
                <a:solidFill>
                  <a:srgbClr val="003300"/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ln>
                <a:solidFill>
                  <a:srgbClr val="003300"/>
                </a:solidFill>
              </a:ln>
            </c:spPr>
          </c:dPt>
          <c:dPt>
            <c:idx val="2"/>
            <c:bubble3D val="0"/>
            <c:spPr>
              <a:ln>
                <a:solidFill>
                  <a:srgbClr val="003300"/>
                </a:solidFill>
              </a:ln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dk1">
                      <a:shade val="47500"/>
                      <a:satMod val="137000"/>
                    </a:schemeClr>
                  </a:gs>
                  <a:gs pos="55000">
                    <a:schemeClr val="dk1">
                      <a:shade val="69000"/>
                      <a:satMod val="137000"/>
                    </a:schemeClr>
                  </a:gs>
                  <a:gs pos="100000">
                    <a:schemeClr val="dk1">
                      <a:shade val="98000"/>
                      <a:satMod val="137000"/>
                    </a:schemeClr>
                  </a:gs>
                </a:gsLst>
                <a:lin ang="16200000" scaled="0"/>
              </a:gradFill>
              <a:ln w="6350" cap="rnd" cmpd="sng" algn="ctr">
                <a:solidFill>
                  <a:srgbClr val="003300"/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bubble3D val="0"/>
            <c:spPr>
              <a:ln>
                <a:solidFill>
                  <a:srgbClr val="003300"/>
                </a:solidFill>
              </a:ln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1">
                      <a:shade val="47500"/>
                      <a:satMod val="137000"/>
                    </a:schemeClr>
                  </a:gs>
                  <a:gs pos="55000">
                    <a:schemeClr val="accent1">
                      <a:shade val="69000"/>
                      <a:satMod val="137000"/>
                    </a:schemeClr>
                  </a:gs>
                  <a:gs pos="100000">
                    <a:schemeClr val="accent1">
                      <a:shade val="98000"/>
                      <a:satMod val="137000"/>
                    </a:schemeClr>
                  </a:gs>
                </a:gsLst>
                <a:lin ang="16200000" scaled="0"/>
              </a:gradFill>
              <a:ln w="6350" cap="rnd" cmpd="sng" algn="ctr">
                <a:solidFill>
                  <a:srgbClr val="003300"/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07015756552533"/>
                  <c:y val="-0.1956078395298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37953588224912"/>
                  <c:y val="0.166140673992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0748921258877523"/>
                  <c:y val="0.12597179720453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0.0232528510516277"/>
                  <c:y val="0.0200472473958152"/>
                </c:manualLayout>
              </c:layout>
              <c:tx>
                <c:rich>
                  <a:bodyPr/>
                  <a:lstStyle/>
                  <a:p>
                    <a:pPr>
                      <a:defRPr sz="2400">
                        <a:solidFill>
                          <a:srgbClr val="003300"/>
                        </a:solidFill>
                        <a:latin typeface="Franklin Gothic Book"/>
                        <a:cs typeface="Franklin Gothic Book"/>
                      </a:defRPr>
                    </a:pPr>
                    <a:r>
                      <a:rPr lang="en-US" dirty="0">
                        <a:solidFill>
                          <a:srgbClr val="FFFFFF"/>
                        </a:solidFill>
                      </a:rPr>
                      <a:t>Other
6%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0.00672027683154142"/>
                  <c:y val="0.0531337053898891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chemeClr val="tx1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0.193758892900963"/>
                  <c:y val="-0.12334749556519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400">
                      <a:solidFill>
                        <a:schemeClr val="bg1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28575" cmpd="sng"/>
              </c:spPr>
            </c:leaderLines>
          </c:dLbls>
          <c:cat>
            <c:strRef>
              <c:f>Sheet1!$A$2:$A$7</c:f>
              <c:strCache>
                <c:ptCount val="6"/>
                <c:pt idx="0">
                  <c:v>Medical</c:v>
                </c:pt>
                <c:pt idx="1">
                  <c:v>Credit Card / Retail</c:v>
                </c:pt>
                <c:pt idx="2">
                  <c:v>Student</c:v>
                </c:pt>
                <c:pt idx="3">
                  <c:v>Other</c:v>
                </c:pt>
                <c:pt idx="4">
                  <c:v>Phone/utilities</c:v>
                </c:pt>
                <c:pt idx="5">
                  <c:v>Government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0.38</c:v>
                </c:pt>
                <c:pt idx="1">
                  <c:v>0.16</c:v>
                </c:pt>
                <c:pt idx="2">
                  <c:v>0.25</c:v>
                </c:pt>
                <c:pt idx="3">
                  <c:v>0.06</c:v>
                </c:pt>
                <c:pt idx="4">
                  <c:v>0.05</c:v>
                </c:pt>
                <c:pt idx="5" formatCode="General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3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859D4E-7299-AA41-AEA4-48123E7C8E1A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DFF20-4EBA-3D4D-89C3-D8FC1373FE2A}">
      <dgm:prSet custT="1"/>
      <dgm:spPr>
        <a:solidFill>
          <a:schemeClr val="accent1">
            <a:lumMod val="50000"/>
          </a:schemeClr>
        </a:solidFill>
        <a:ln>
          <a:solidFill>
            <a:srgbClr val="003300"/>
          </a:solidFill>
        </a:ln>
      </dgm:spPr>
      <dgm:t>
        <a:bodyPr/>
        <a:lstStyle/>
        <a:p>
          <a:pPr rtl="0">
            <a:spcAft>
              <a:spcPts val="0"/>
            </a:spcAft>
          </a:pPr>
          <a:r>
            <a:rPr lang="en-US" sz="2800" dirty="0" smtClean="0">
              <a:latin typeface="Franklin Gothic Medium"/>
              <a:cs typeface="Franklin Gothic Medium"/>
            </a:rPr>
            <a:t>Preserves the </a:t>
          </a:r>
        </a:p>
        <a:p>
          <a:pPr rtl="0">
            <a:spcAft>
              <a:spcPts val="0"/>
            </a:spcAft>
          </a:pPr>
          <a:r>
            <a:rPr lang="en-US" sz="2800" dirty="0" smtClean="0">
              <a:latin typeface="Franklin Gothic Medium"/>
              <a:cs typeface="Franklin Gothic Medium"/>
            </a:rPr>
            <a:t>insurance industry</a:t>
          </a:r>
          <a:endParaRPr lang="en-US" sz="2800" dirty="0">
            <a:latin typeface="Franklin Gothic Medium"/>
            <a:cs typeface="Franklin Gothic Medium"/>
          </a:endParaRPr>
        </a:p>
      </dgm:t>
    </dgm:pt>
    <dgm:pt modelId="{94875A83-7318-7043-957C-549B2341DC3C}" type="parTrans" cxnId="{8788F23C-282A-6C47-AC77-9F19F78BEC53}">
      <dgm:prSet/>
      <dgm:spPr/>
      <dgm:t>
        <a:bodyPr/>
        <a:lstStyle/>
        <a:p>
          <a:endParaRPr lang="en-US" sz="2000"/>
        </a:p>
      </dgm:t>
    </dgm:pt>
    <dgm:pt modelId="{D12F39E6-CA13-694A-A772-7B9AC18A9F1E}" type="sibTrans" cxnId="{8788F23C-282A-6C47-AC77-9F19F78BEC53}">
      <dgm:prSet/>
      <dgm:spPr/>
      <dgm:t>
        <a:bodyPr/>
        <a:lstStyle/>
        <a:p>
          <a:endParaRPr lang="en-US" sz="2000"/>
        </a:p>
      </dgm:t>
    </dgm:pt>
    <dgm:pt modelId="{039C55F1-9648-7249-9BCE-8E2A122F8C91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>
            <a:lnSpc>
              <a:spcPct val="100000"/>
            </a:lnSpc>
          </a:pPr>
          <a:r>
            <a:rPr lang="en-US" sz="2000" dirty="0" smtClean="0">
              <a:solidFill>
                <a:schemeClr val="tx1"/>
              </a:solidFill>
              <a:latin typeface="Franklin Gothic Book"/>
              <a:cs typeface="Franklin Gothic Book"/>
            </a:rPr>
            <a:t>Limited lists of doctors and hospitals</a:t>
          </a:r>
          <a:endParaRPr lang="en-US" sz="2000" dirty="0">
            <a:solidFill>
              <a:schemeClr val="tx1"/>
            </a:solidFill>
            <a:latin typeface="Franklin Gothic Book"/>
            <a:cs typeface="Franklin Gothic Book"/>
          </a:endParaRPr>
        </a:p>
      </dgm:t>
    </dgm:pt>
    <dgm:pt modelId="{E8C936B6-988B-6345-830E-E65C8E48C9EC}" type="parTrans" cxnId="{BDD256EC-BC73-1D44-ACFC-D727757298FF}">
      <dgm:prSet/>
      <dgm:spPr/>
      <dgm:t>
        <a:bodyPr/>
        <a:lstStyle/>
        <a:p>
          <a:endParaRPr lang="en-US" sz="2000"/>
        </a:p>
      </dgm:t>
    </dgm:pt>
    <dgm:pt modelId="{E027A83B-E047-3F4E-A074-AA2482CDC5D2}" type="sibTrans" cxnId="{BDD256EC-BC73-1D44-ACFC-D727757298FF}">
      <dgm:prSet/>
      <dgm:spPr/>
      <dgm:t>
        <a:bodyPr/>
        <a:lstStyle/>
        <a:p>
          <a:endParaRPr lang="en-US" sz="2000"/>
        </a:p>
      </dgm:t>
    </dgm:pt>
    <dgm:pt modelId="{0A428A43-EDD2-F34F-9319-80D24AA1E7CB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>
            <a:lnSpc>
              <a:spcPct val="100000"/>
            </a:lnSpc>
          </a:pPr>
          <a:r>
            <a:rPr lang="en-US" sz="2000" dirty="0" smtClean="0">
              <a:solidFill>
                <a:schemeClr val="tx1"/>
              </a:solidFill>
              <a:latin typeface="Franklin Gothic Book"/>
              <a:cs typeface="Franklin Gothic Book"/>
            </a:rPr>
            <a:t>Large gaps in covered benefits</a:t>
          </a:r>
          <a:endParaRPr lang="en-US" sz="2000" dirty="0">
            <a:solidFill>
              <a:schemeClr val="tx1"/>
            </a:solidFill>
            <a:latin typeface="Franklin Gothic Book"/>
            <a:cs typeface="Franklin Gothic Book"/>
          </a:endParaRPr>
        </a:p>
      </dgm:t>
    </dgm:pt>
    <dgm:pt modelId="{FC69878C-AC17-C849-95AF-CF7E82C5AC7A}" type="parTrans" cxnId="{DB701815-58C4-B349-A29E-250F3C4E97F4}">
      <dgm:prSet/>
      <dgm:spPr/>
      <dgm:t>
        <a:bodyPr/>
        <a:lstStyle/>
        <a:p>
          <a:endParaRPr lang="en-US"/>
        </a:p>
      </dgm:t>
    </dgm:pt>
    <dgm:pt modelId="{AE8C4A88-C066-B048-BB3A-771CA677FBF7}" type="sibTrans" cxnId="{DB701815-58C4-B349-A29E-250F3C4E97F4}">
      <dgm:prSet/>
      <dgm:spPr/>
      <dgm:t>
        <a:bodyPr/>
        <a:lstStyle/>
        <a:p>
          <a:endParaRPr lang="en-US"/>
        </a:p>
      </dgm:t>
    </dgm:pt>
    <dgm:pt modelId="{FF388572-EC8B-1C41-B751-12DD4597C5CD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>
            <a:lnSpc>
              <a:spcPct val="100000"/>
            </a:lnSpc>
          </a:pPr>
          <a:r>
            <a:rPr lang="en-US" sz="2000" dirty="0" smtClean="0">
              <a:solidFill>
                <a:schemeClr val="tx1"/>
              </a:solidFill>
              <a:latin typeface="Franklin Gothic Book"/>
              <a:cs typeface="Franklin Gothic Book"/>
            </a:rPr>
            <a:t>Financial barriers to care</a:t>
          </a:r>
          <a:endParaRPr lang="en-US" sz="2000" dirty="0">
            <a:solidFill>
              <a:schemeClr val="tx1"/>
            </a:solidFill>
            <a:latin typeface="Franklin Gothic Book"/>
            <a:cs typeface="Franklin Gothic Book"/>
          </a:endParaRPr>
        </a:p>
      </dgm:t>
    </dgm:pt>
    <dgm:pt modelId="{EFF1400F-8182-3F4A-8C76-2DFC039BF319}" type="parTrans" cxnId="{21E416A8-2EF3-2C40-AB44-13D8798DE89A}">
      <dgm:prSet/>
      <dgm:spPr/>
      <dgm:t>
        <a:bodyPr/>
        <a:lstStyle/>
        <a:p>
          <a:endParaRPr lang="en-US"/>
        </a:p>
      </dgm:t>
    </dgm:pt>
    <dgm:pt modelId="{C728AD00-CD48-F542-A9DB-A13ECC1F3FDD}" type="sibTrans" cxnId="{21E416A8-2EF3-2C40-AB44-13D8798DE89A}">
      <dgm:prSet/>
      <dgm:spPr/>
      <dgm:t>
        <a:bodyPr/>
        <a:lstStyle/>
        <a:p>
          <a:endParaRPr lang="en-US"/>
        </a:p>
      </dgm:t>
    </dgm:pt>
    <dgm:pt modelId="{70445B6F-21A0-D347-9F96-D8B2CC5C5642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>
            <a:lnSpc>
              <a:spcPct val="100000"/>
            </a:lnSpc>
          </a:pPr>
          <a:r>
            <a:rPr lang="en-US" sz="2000" dirty="0" smtClean="0">
              <a:solidFill>
                <a:schemeClr val="tx1"/>
              </a:solidFill>
              <a:latin typeface="Franklin Gothic Book"/>
              <a:cs typeface="Franklin Gothic Book"/>
            </a:rPr>
            <a:t>Needless complexity</a:t>
          </a:r>
          <a:endParaRPr lang="en-US" sz="2000" dirty="0">
            <a:solidFill>
              <a:schemeClr val="tx1"/>
            </a:solidFill>
            <a:latin typeface="Franklin Gothic Book"/>
            <a:cs typeface="Franklin Gothic Book"/>
          </a:endParaRPr>
        </a:p>
      </dgm:t>
    </dgm:pt>
    <dgm:pt modelId="{B750C973-D769-9746-A849-0AA04F89C78D}" type="parTrans" cxnId="{9B16E196-4B81-A540-8CE8-55E02F0F8448}">
      <dgm:prSet/>
      <dgm:spPr/>
      <dgm:t>
        <a:bodyPr/>
        <a:lstStyle/>
        <a:p>
          <a:endParaRPr lang="en-US"/>
        </a:p>
      </dgm:t>
    </dgm:pt>
    <dgm:pt modelId="{B2E0DE29-FB9F-EF40-B863-0CEE23510CB3}" type="sibTrans" cxnId="{9B16E196-4B81-A540-8CE8-55E02F0F8448}">
      <dgm:prSet/>
      <dgm:spPr/>
      <dgm:t>
        <a:bodyPr/>
        <a:lstStyle/>
        <a:p>
          <a:endParaRPr lang="en-US"/>
        </a:p>
      </dgm:t>
    </dgm:pt>
    <dgm:pt modelId="{8C22FB99-F40D-F84D-B03F-FD8C6FC63F43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>
            <a:lnSpc>
              <a:spcPct val="100000"/>
            </a:lnSpc>
          </a:pPr>
          <a:r>
            <a:rPr lang="en-US" sz="2000" dirty="0" smtClean="0">
              <a:solidFill>
                <a:schemeClr val="tx1"/>
              </a:solidFill>
              <a:latin typeface="Franklin Gothic Book"/>
              <a:cs typeface="Franklin Gothic Book"/>
            </a:rPr>
            <a:t>Millions remains uninsured</a:t>
          </a:r>
          <a:endParaRPr lang="en-US" sz="2000" dirty="0">
            <a:solidFill>
              <a:schemeClr val="tx1"/>
            </a:solidFill>
            <a:latin typeface="Franklin Gothic Book"/>
            <a:cs typeface="Franklin Gothic Book"/>
          </a:endParaRPr>
        </a:p>
      </dgm:t>
    </dgm:pt>
    <dgm:pt modelId="{D6B56006-0CF5-2F44-815E-566954D02F79}" type="parTrans" cxnId="{6D693E53-B5C5-734D-AD97-F426ADBCCF32}">
      <dgm:prSet/>
      <dgm:spPr/>
      <dgm:t>
        <a:bodyPr/>
        <a:lstStyle/>
        <a:p>
          <a:endParaRPr lang="en-US"/>
        </a:p>
      </dgm:t>
    </dgm:pt>
    <dgm:pt modelId="{E35F966F-CC70-0D42-B0BB-997265F4E229}" type="sibTrans" cxnId="{6D693E53-B5C5-734D-AD97-F426ADBCCF32}">
      <dgm:prSet/>
      <dgm:spPr/>
      <dgm:t>
        <a:bodyPr/>
        <a:lstStyle/>
        <a:p>
          <a:endParaRPr lang="en-US"/>
        </a:p>
      </dgm:t>
    </dgm:pt>
    <dgm:pt modelId="{F039A3DF-9ED0-D548-94D2-BABD3FEAE473}" type="pres">
      <dgm:prSet presAssocID="{F9859D4E-7299-AA41-AEA4-48123E7C8E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B46F5F-BC7F-B440-BEAB-82868A7C28B3}" type="pres">
      <dgm:prSet presAssocID="{8E5DFF20-4EBA-3D4D-89C3-D8FC1373FE2A}" presName="composite" presStyleCnt="0"/>
      <dgm:spPr/>
    </dgm:pt>
    <dgm:pt modelId="{FF8CB2C7-43EB-4E44-A257-D135ECDA2F66}" type="pres">
      <dgm:prSet presAssocID="{8E5DFF20-4EBA-3D4D-89C3-D8FC1373FE2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A55B4-853F-B64F-A100-D1F16C1EC0F5}" type="pres">
      <dgm:prSet presAssocID="{8E5DFF20-4EBA-3D4D-89C3-D8FC1373FE2A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20E445-88F0-2D4C-88D0-7C24A6C37836}" type="presOf" srcId="{FF388572-EC8B-1C41-B751-12DD4597C5CD}" destId="{57FA55B4-853F-B64F-A100-D1F16C1EC0F5}" srcOrd="0" destOrd="2" presId="urn:microsoft.com/office/officeart/2005/8/layout/hList1"/>
    <dgm:cxn modelId="{F23CEED9-CF66-384C-A0BD-F9F98118E3C7}" type="presOf" srcId="{8C22FB99-F40D-F84D-B03F-FD8C6FC63F43}" destId="{57FA55B4-853F-B64F-A100-D1F16C1EC0F5}" srcOrd="0" destOrd="4" presId="urn:microsoft.com/office/officeart/2005/8/layout/hList1"/>
    <dgm:cxn modelId="{DB701815-58C4-B349-A29E-250F3C4E97F4}" srcId="{8E5DFF20-4EBA-3D4D-89C3-D8FC1373FE2A}" destId="{0A428A43-EDD2-F34F-9319-80D24AA1E7CB}" srcOrd="1" destOrd="0" parTransId="{FC69878C-AC17-C849-95AF-CF7E82C5AC7A}" sibTransId="{AE8C4A88-C066-B048-BB3A-771CA677FBF7}"/>
    <dgm:cxn modelId="{61F6F5BD-A9FC-F143-91EF-4674A3061F89}" type="presOf" srcId="{8E5DFF20-4EBA-3D4D-89C3-D8FC1373FE2A}" destId="{FF8CB2C7-43EB-4E44-A257-D135ECDA2F66}" srcOrd="0" destOrd="0" presId="urn:microsoft.com/office/officeart/2005/8/layout/hList1"/>
    <dgm:cxn modelId="{8A87C927-D432-7145-9950-1B06162B4F13}" type="presOf" srcId="{F9859D4E-7299-AA41-AEA4-48123E7C8E1A}" destId="{F039A3DF-9ED0-D548-94D2-BABD3FEAE473}" srcOrd="0" destOrd="0" presId="urn:microsoft.com/office/officeart/2005/8/layout/hList1"/>
    <dgm:cxn modelId="{006B1308-707C-4A4C-B536-F88A34DC5409}" type="presOf" srcId="{039C55F1-9648-7249-9BCE-8E2A122F8C91}" destId="{57FA55B4-853F-B64F-A100-D1F16C1EC0F5}" srcOrd="0" destOrd="0" presId="urn:microsoft.com/office/officeart/2005/8/layout/hList1"/>
    <dgm:cxn modelId="{9B16E196-4B81-A540-8CE8-55E02F0F8448}" srcId="{8E5DFF20-4EBA-3D4D-89C3-D8FC1373FE2A}" destId="{70445B6F-21A0-D347-9F96-D8B2CC5C5642}" srcOrd="3" destOrd="0" parTransId="{B750C973-D769-9746-A849-0AA04F89C78D}" sibTransId="{B2E0DE29-FB9F-EF40-B863-0CEE23510CB3}"/>
    <dgm:cxn modelId="{21E416A8-2EF3-2C40-AB44-13D8798DE89A}" srcId="{8E5DFF20-4EBA-3D4D-89C3-D8FC1373FE2A}" destId="{FF388572-EC8B-1C41-B751-12DD4597C5CD}" srcOrd="2" destOrd="0" parTransId="{EFF1400F-8182-3F4A-8C76-2DFC039BF319}" sibTransId="{C728AD00-CD48-F542-A9DB-A13ECC1F3FDD}"/>
    <dgm:cxn modelId="{C07B7C60-13BC-9C40-98EF-DD7EED6485FB}" type="presOf" srcId="{0A428A43-EDD2-F34F-9319-80D24AA1E7CB}" destId="{57FA55B4-853F-B64F-A100-D1F16C1EC0F5}" srcOrd="0" destOrd="1" presId="urn:microsoft.com/office/officeart/2005/8/layout/hList1"/>
    <dgm:cxn modelId="{8788F23C-282A-6C47-AC77-9F19F78BEC53}" srcId="{F9859D4E-7299-AA41-AEA4-48123E7C8E1A}" destId="{8E5DFF20-4EBA-3D4D-89C3-D8FC1373FE2A}" srcOrd="0" destOrd="0" parTransId="{94875A83-7318-7043-957C-549B2341DC3C}" sibTransId="{D12F39E6-CA13-694A-A772-7B9AC18A9F1E}"/>
    <dgm:cxn modelId="{BDD256EC-BC73-1D44-ACFC-D727757298FF}" srcId="{8E5DFF20-4EBA-3D4D-89C3-D8FC1373FE2A}" destId="{039C55F1-9648-7249-9BCE-8E2A122F8C91}" srcOrd="0" destOrd="0" parTransId="{E8C936B6-988B-6345-830E-E65C8E48C9EC}" sibTransId="{E027A83B-E047-3F4E-A074-AA2482CDC5D2}"/>
    <dgm:cxn modelId="{6D693E53-B5C5-734D-AD97-F426ADBCCF32}" srcId="{8E5DFF20-4EBA-3D4D-89C3-D8FC1373FE2A}" destId="{8C22FB99-F40D-F84D-B03F-FD8C6FC63F43}" srcOrd="4" destOrd="0" parTransId="{D6B56006-0CF5-2F44-815E-566954D02F79}" sibTransId="{E35F966F-CC70-0D42-B0BB-997265F4E229}"/>
    <dgm:cxn modelId="{B90CF888-4626-0F4D-82B2-F2B1EDFA508C}" type="presOf" srcId="{70445B6F-21A0-D347-9F96-D8B2CC5C5642}" destId="{57FA55B4-853F-B64F-A100-D1F16C1EC0F5}" srcOrd="0" destOrd="3" presId="urn:microsoft.com/office/officeart/2005/8/layout/hList1"/>
    <dgm:cxn modelId="{12E14C2F-8D0D-C145-A8FB-6F26C5E53AC4}" type="presParOf" srcId="{F039A3DF-9ED0-D548-94D2-BABD3FEAE473}" destId="{2CB46F5F-BC7F-B440-BEAB-82868A7C28B3}" srcOrd="0" destOrd="0" presId="urn:microsoft.com/office/officeart/2005/8/layout/hList1"/>
    <dgm:cxn modelId="{54076FD5-F045-FA45-9D93-5BBEF49ABC3E}" type="presParOf" srcId="{2CB46F5F-BC7F-B440-BEAB-82868A7C28B3}" destId="{FF8CB2C7-43EB-4E44-A257-D135ECDA2F66}" srcOrd="0" destOrd="0" presId="urn:microsoft.com/office/officeart/2005/8/layout/hList1"/>
    <dgm:cxn modelId="{683BC74D-080A-3847-9703-7F95D47BDAA3}" type="presParOf" srcId="{2CB46F5F-BC7F-B440-BEAB-82868A7C28B3}" destId="{57FA55B4-853F-B64F-A100-D1F16C1EC0F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CB2C7-43EB-4E44-A257-D135ECDA2F66}">
      <dsp:nvSpPr>
        <dsp:cNvPr id="0" name=""/>
        <dsp:cNvSpPr/>
      </dsp:nvSpPr>
      <dsp:spPr>
        <a:xfrm>
          <a:off x="0" y="2821"/>
          <a:ext cx="4640540" cy="1267200"/>
        </a:xfrm>
        <a:prstGeom prst="rect">
          <a:avLst/>
        </a:prstGeom>
        <a:solidFill>
          <a:schemeClr val="accent1">
            <a:lumMod val="50000"/>
          </a:schemeClr>
        </a:solidFill>
        <a:ln w="9525" cap="flat" cmpd="sng" algn="ctr">
          <a:solidFill>
            <a:srgbClr val="0033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kern="1200" dirty="0" smtClean="0">
              <a:latin typeface="Franklin Gothic Medium"/>
              <a:cs typeface="Franklin Gothic Medium"/>
            </a:rPr>
            <a:t>Preserves the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kern="1200" dirty="0" smtClean="0">
              <a:latin typeface="Franklin Gothic Medium"/>
              <a:cs typeface="Franklin Gothic Medium"/>
            </a:rPr>
            <a:t>insurance industry</a:t>
          </a:r>
          <a:endParaRPr lang="en-US" sz="2800" kern="1200" dirty="0">
            <a:latin typeface="Franklin Gothic Medium"/>
            <a:cs typeface="Franklin Gothic Medium"/>
          </a:endParaRPr>
        </a:p>
      </dsp:txBody>
      <dsp:txXfrm>
        <a:off x="0" y="2821"/>
        <a:ext cx="4640540" cy="1267200"/>
      </dsp:txXfrm>
    </dsp:sp>
    <dsp:sp modelId="{57FA55B4-853F-B64F-A100-D1F16C1EC0F5}">
      <dsp:nvSpPr>
        <dsp:cNvPr id="0" name=""/>
        <dsp:cNvSpPr/>
      </dsp:nvSpPr>
      <dsp:spPr>
        <a:xfrm>
          <a:off x="0" y="1270022"/>
          <a:ext cx="4640540" cy="1992869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Franklin Gothic Book"/>
              <a:cs typeface="Franklin Gothic Book"/>
            </a:rPr>
            <a:t>Limited lists of doctors and hospitals</a:t>
          </a:r>
          <a:endParaRPr lang="en-US" sz="2000" kern="1200" dirty="0">
            <a:solidFill>
              <a:schemeClr val="tx1"/>
            </a:solidFill>
            <a:latin typeface="Franklin Gothic Book"/>
            <a:cs typeface="Franklin Gothic Book"/>
          </a:endParaRPr>
        </a:p>
        <a:p>
          <a:pPr marL="228600" lvl="1" indent="-228600" algn="l" defTabSz="8890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Franklin Gothic Book"/>
              <a:cs typeface="Franklin Gothic Book"/>
            </a:rPr>
            <a:t>Large gaps in covered benefits</a:t>
          </a:r>
          <a:endParaRPr lang="en-US" sz="2000" kern="1200" dirty="0">
            <a:solidFill>
              <a:schemeClr val="tx1"/>
            </a:solidFill>
            <a:latin typeface="Franklin Gothic Book"/>
            <a:cs typeface="Franklin Gothic Book"/>
          </a:endParaRPr>
        </a:p>
        <a:p>
          <a:pPr marL="228600" lvl="1" indent="-228600" algn="l" defTabSz="8890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Franklin Gothic Book"/>
              <a:cs typeface="Franklin Gothic Book"/>
            </a:rPr>
            <a:t>Financial barriers to care</a:t>
          </a:r>
          <a:endParaRPr lang="en-US" sz="2000" kern="1200" dirty="0">
            <a:solidFill>
              <a:schemeClr val="tx1"/>
            </a:solidFill>
            <a:latin typeface="Franklin Gothic Book"/>
            <a:cs typeface="Franklin Gothic Book"/>
          </a:endParaRPr>
        </a:p>
        <a:p>
          <a:pPr marL="228600" lvl="1" indent="-228600" algn="l" defTabSz="8890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Franklin Gothic Book"/>
              <a:cs typeface="Franklin Gothic Book"/>
            </a:rPr>
            <a:t>Needless complexity</a:t>
          </a:r>
          <a:endParaRPr lang="en-US" sz="2000" kern="1200" dirty="0">
            <a:solidFill>
              <a:schemeClr val="tx1"/>
            </a:solidFill>
            <a:latin typeface="Franklin Gothic Book"/>
            <a:cs typeface="Franklin Gothic Book"/>
          </a:endParaRPr>
        </a:p>
        <a:p>
          <a:pPr marL="228600" lvl="1" indent="-228600" algn="l" defTabSz="8890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Franklin Gothic Book"/>
              <a:cs typeface="Franklin Gothic Book"/>
            </a:rPr>
            <a:t>Millions remains uninsured</a:t>
          </a:r>
          <a:endParaRPr lang="en-US" sz="2000" kern="1200" dirty="0">
            <a:solidFill>
              <a:schemeClr val="tx1"/>
            </a:solidFill>
            <a:latin typeface="Franklin Gothic Book"/>
            <a:cs typeface="Franklin Gothic Book"/>
          </a:endParaRPr>
        </a:p>
      </dsp:txBody>
      <dsp:txXfrm>
        <a:off x="0" y="1270022"/>
        <a:ext cx="4640540" cy="1992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B5B4D-8E58-6A4A-9D9C-2B0190C32781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8F45F-CF69-914B-BEF0-50C2630DA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65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2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99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84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69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63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80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0910EB-4DEE-7947-8418-EA49F7F49879}" type="slidenum">
              <a:rPr lang="en-US"/>
              <a:pPr/>
              <a:t>23</a:t>
            </a:fld>
            <a:endParaRPr lang="en-US"/>
          </a:p>
        </p:txBody>
      </p:sp>
      <p:sp>
        <p:nvSpPr>
          <p:cNvPr id="1259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37369ADB-2F32-CA49-8E5F-CC8E6D1C9F7A}" type="slidenum">
              <a:rPr lang="en-US" sz="1200">
                <a:latin typeface="Arial" charset="0"/>
              </a:rPr>
              <a:pPr algn="r" eaLnBrk="1" hangingPunct="1"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12595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7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046163" y="4352925"/>
            <a:ext cx="4770437" cy="2235200"/>
          </a:xfr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93675" indent="-193675" eaLnBrk="1" hangingPunct="1">
              <a:lnSpc>
                <a:spcPct val="97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endParaRPr lang="en-GB" dirty="0">
              <a:ea typeface="Gothic" charset="0"/>
              <a:cs typeface="Gothic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02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569" tIns="45784" rIns="91569" bIns="45784" anchor="b"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fld id="{B396B9B4-F8EB-F341-BAE6-1FB53FE4EF55}" type="slidenum">
              <a:rPr lang="en-US" sz="1100" smtClean="0">
                <a:latin typeface="Times New Roman" charset="0"/>
                <a:cs typeface="+mn-cs"/>
              </a:rPr>
              <a:pPr algn="r">
                <a:defRPr/>
              </a:pPr>
              <a:t>25</a:t>
            </a:fld>
            <a:endParaRPr lang="en-US" sz="1100" smtClean="0">
              <a:latin typeface="Times New Roman" charset="0"/>
              <a:cs typeface="+mn-cs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54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3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35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can you predict what benefits</a:t>
            </a:r>
            <a:r>
              <a:rPr lang="en-US" baseline="0" dirty="0" smtClean="0"/>
              <a:t> you will need?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21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34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984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571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sz="14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B1EEBA-4916-DF49-ABC3-C7279E260DE0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017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92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728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35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367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813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569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178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006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015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402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790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245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195DC0-A2BA-417E-8DBE-D14C4582355E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700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13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412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219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038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841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007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687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182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latin typeface="Arial" charset="0"/>
            </a:endParaRP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A2B9307-DB9D-4CE9-8E4E-52E9182AC959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2579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39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>
                <a:latin typeface="Arial" charset="0"/>
              </a:rPr>
              <a:t>Model for socialized medicine: British NHS, American VA Health System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>
                <a:latin typeface="Arial" charset="0"/>
              </a:rPr>
              <a:t>Model for Single-Payer: Canada, Taiwan, Denmark, Sweden, American Medicare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5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98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72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02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F45F-CF69-914B-BEF0-50C2630DA4C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8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1442-E09F-6942-B35C-364953C7452E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7513-0B71-5B44-A6D0-FF11CD24F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1442-E09F-6942-B35C-364953C7452E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7513-0B71-5B44-A6D0-FF11CD24F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1442-E09F-6942-B35C-364953C7452E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7513-0B71-5B44-A6D0-FF11CD24F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9B7F1EB-F001-8848-AD1E-B51D43B109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88" indent="0" algn="ctr">
              <a:buNone/>
              <a:defRPr/>
            </a:lvl2pPr>
            <a:lvl3pPr marL="912979" indent="0" algn="ctr">
              <a:buNone/>
              <a:defRPr/>
            </a:lvl3pPr>
            <a:lvl4pPr marL="1369470" indent="0" algn="ctr">
              <a:buNone/>
              <a:defRPr/>
            </a:lvl4pPr>
            <a:lvl5pPr marL="1825958" indent="0" algn="ctr">
              <a:buNone/>
              <a:defRPr/>
            </a:lvl5pPr>
            <a:lvl6pPr marL="2282449" indent="0" algn="ctr">
              <a:buNone/>
              <a:defRPr/>
            </a:lvl6pPr>
            <a:lvl7pPr marL="2738938" indent="0" algn="ctr">
              <a:buNone/>
              <a:defRPr/>
            </a:lvl7pPr>
            <a:lvl8pPr marL="3195420" indent="0" algn="ctr">
              <a:buNone/>
              <a:defRPr/>
            </a:lvl8pPr>
            <a:lvl9pPr marL="365191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EA249-37A6-9147-BAF4-A5D4435BBF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56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04313-CF1A-924C-B4D8-C25073BC19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8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88" indent="0">
              <a:buNone/>
              <a:defRPr sz="1800"/>
            </a:lvl2pPr>
            <a:lvl3pPr marL="912979" indent="0">
              <a:buNone/>
              <a:defRPr sz="1600"/>
            </a:lvl3pPr>
            <a:lvl4pPr marL="1369470" indent="0">
              <a:buNone/>
              <a:defRPr sz="1400"/>
            </a:lvl4pPr>
            <a:lvl5pPr marL="1825958" indent="0">
              <a:buNone/>
              <a:defRPr sz="1400"/>
            </a:lvl5pPr>
            <a:lvl6pPr marL="2282449" indent="0">
              <a:buNone/>
              <a:defRPr sz="1400"/>
            </a:lvl6pPr>
            <a:lvl7pPr marL="2738938" indent="0">
              <a:buNone/>
              <a:defRPr sz="1400"/>
            </a:lvl7pPr>
            <a:lvl8pPr marL="3195420" indent="0">
              <a:buNone/>
              <a:defRPr sz="1400"/>
            </a:lvl8pPr>
            <a:lvl9pPr marL="365191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65936-7932-2E47-814A-A0EF24B24E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78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25909-AB83-8C45-93E0-41DB99361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59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88" indent="0">
              <a:buNone/>
              <a:defRPr sz="2000" b="1"/>
            </a:lvl2pPr>
            <a:lvl3pPr marL="912979" indent="0">
              <a:buNone/>
              <a:defRPr sz="1800" b="1"/>
            </a:lvl3pPr>
            <a:lvl4pPr marL="1369470" indent="0">
              <a:buNone/>
              <a:defRPr sz="1600" b="1"/>
            </a:lvl4pPr>
            <a:lvl5pPr marL="1825958" indent="0">
              <a:buNone/>
              <a:defRPr sz="1600" b="1"/>
            </a:lvl5pPr>
            <a:lvl6pPr marL="2282449" indent="0">
              <a:buNone/>
              <a:defRPr sz="1600" b="1"/>
            </a:lvl6pPr>
            <a:lvl7pPr marL="2738938" indent="0">
              <a:buNone/>
              <a:defRPr sz="1600" b="1"/>
            </a:lvl7pPr>
            <a:lvl8pPr marL="3195420" indent="0">
              <a:buNone/>
              <a:defRPr sz="1600" b="1"/>
            </a:lvl8pPr>
            <a:lvl9pPr marL="36519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88" indent="0">
              <a:buNone/>
              <a:defRPr sz="2000" b="1"/>
            </a:lvl2pPr>
            <a:lvl3pPr marL="912979" indent="0">
              <a:buNone/>
              <a:defRPr sz="1800" b="1"/>
            </a:lvl3pPr>
            <a:lvl4pPr marL="1369470" indent="0">
              <a:buNone/>
              <a:defRPr sz="1600" b="1"/>
            </a:lvl4pPr>
            <a:lvl5pPr marL="1825958" indent="0">
              <a:buNone/>
              <a:defRPr sz="1600" b="1"/>
            </a:lvl5pPr>
            <a:lvl6pPr marL="2282449" indent="0">
              <a:buNone/>
              <a:defRPr sz="1600" b="1"/>
            </a:lvl6pPr>
            <a:lvl7pPr marL="2738938" indent="0">
              <a:buNone/>
              <a:defRPr sz="1600" b="1"/>
            </a:lvl7pPr>
            <a:lvl8pPr marL="3195420" indent="0">
              <a:buNone/>
              <a:defRPr sz="1600" b="1"/>
            </a:lvl8pPr>
            <a:lvl9pPr marL="36519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AFB07-58E2-C949-B287-7782D1305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21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283D6-651B-4946-A210-6ACACF30F8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2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1442-E09F-6942-B35C-364953C7452E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7513-0B71-5B44-A6D0-FF11CD24F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49468-7AC5-6E46-AC8E-D7FBAF9754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209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9" y="27307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1" y="143511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88" indent="0">
              <a:buNone/>
              <a:defRPr sz="1200"/>
            </a:lvl2pPr>
            <a:lvl3pPr marL="912979" indent="0">
              <a:buNone/>
              <a:defRPr sz="1000"/>
            </a:lvl3pPr>
            <a:lvl4pPr marL="1369470" indent="0">
              <a:buNone/>
              <a:defRPr sz="900"/>
            </a:lvl4pPr>
            <a:lvl5pPr marL="1825958" indent="0">
              <a:buNone/>
              <a:defRPr sz="900"/>
            </a:lvl5pPr>
            <a:lvl6pPr marL="2282449" indent="0">
              <a:buNone/>
              <a:defRPr sz="900"/>
            </a:lvl6pPr>
            <a:lvl7pPr marL="2738938" indent="0">
              <a:buNone/>
              <a:defRPr sz="900"/>
            </a:lvl7pPr>
            <a:lvl8pPr marL="3195420" indent="0">
              <a:buNone/>
              <a:defRPr sz="900"/>
            </a:lvl8pPr>
            <a:lvl9pPr marL="36519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22F7B-7956-FA45-9308-619F1F256F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07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88" indent="0">
              <a:buNone/>
              <a:defRPr sz="2800"/>
            </a:lvl2pPr>
            <a:lvl3pPr marL="912979" indent="0">
              <a:buNone/>
              <a:defRPr sz="2400"/>
            </a:lvl3pPr>
            <a:lvl4pPr marL="1369470" indent="0">
              <a:buNone/>
              <a:defRPr sz="2000"/>
            </a:lvl4pPr>
            <a:lvl5pPr marL="1825958" indent="0">
              <a:buNone/>
              <a:defRPr sz="2000"/>
            </a:lvl5pPr>
            <a:lvl6pPr marL="2282449" indent="0">
              <a:buNone/>
              <a:defRPr sz="2000"/>
            </a:lvl6pPr>
            <a:lvl7pPr marL="2738938" indent="0">
              <a:buNone/>
              <a:defRPr sz="2000"/>
            </a:lvl7pPr>
            <a:lvl8pPr marL="3195420" indent="0">
              <a:buNone/>
              <a:defRPr sz="2000"/>
            </a:lvl8pPr>
            <a:lvl9pPr marL="365191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88" indent="0">
              <a:buNone/>
              <a:defRPr sz="1200"/>
            </a:lvl2pPr>
            <a:lvl3pPr marL="912979" indent="0">
              <a:buNone/>
              <a:defRPr sz="1000"/>
            </a:lvl3pPr>
            <a:lvl4pPr marL="1369470" indent="0">
              <a:buNone/>
              <a:defRPr sz="900"/>
            </a:lvl4pPr>
            <a:lvl5pPr marL="1825958" indent="0">
              <a:buNone/>
              <a:defRPr sz="900"/>
            </a:lvl5pPr>
            <a:lvl6pPr marL="2282449" indent="0">
              <a:buNone/>
              <a:defRPr sz="900"/>
            </a:lvl6pPr>
            <a:lvl7pPr marL="2738938" indent="0">
              <a:buNone/>
              <a:defRPr sz="900"/>
            </a:lvl7pPr>
            <a:lvl8pPr marL="3195420" indent="0">
              <a:buNone/>
              <a:defRPr sz="900"/>
            </a:lvl8pPr>
            <a:lvl9pPr marL="36519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FACB6-A898-E646-B2E2-7F7B8C1EF2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49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F8FFD-9B37-1B40-8F1D-C185DDDBED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22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8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3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3C26E-2CDA-0546-9BAA-F5363BAA07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9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1442-E09F-6942-B35C-364953C7452E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7513-0B71-5B44-A6D0-FF11CD24F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1442-E09F-6942-B35C-364953C7452E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7513-0B71-5B44-A6D0-FF11CD24F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1442-E09F-6942-B35C-364953C7452E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7513-0B71-5B44-A6D0-FF11CD24F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1442-E09F-6942-B35C-364953C7452E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7513-0B71-5B44-A6D0-FF11CD24F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1442-E09F-6942-B35C-364953C7452E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7513-0B71-5B44-A6D0-FF11CD24F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1442-E09F-6942-B35C-364953C7452E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7513-0B71-5B44-A6D0-FF11CD24F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1442-E09F-6942-B35C-364953C7452E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7513-0B71-5B44-A6D0-FF11CD24F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81442-E09F-6942-B35C-364953C7452E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E7513-0B71-5B44-A6D0-FF11CD24F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1" tIns="45648" rIns="91291" bIns="456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1" tIns="45648" rIns="91291" bIns="456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1" tIns="45648" rIns="91291" bIns="45648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1" tIns="45648" rIns="91291" bIns="4564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1" tIns="45648" rIns="91291" bIns="45648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3D7AD3C-39B7-D149-95E7-4B12C1BA13F9}" type="slidenum"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6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64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2979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6947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595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263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0692" indent="-22824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7183" indent="-22824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3673" indent="-22824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0162" indent="-22824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8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9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70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58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9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38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20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916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image" Target="../media/image23.png"/><Relationship Id="rId5" Type="http://schemas.openxmlformats.org/officeDocument/2006/relationships/image" Target="../media/image24.gif"/><Relationship Id="rId6" Type="http://schemas.openxmlformats.org/officeDocument/2006/relationships/image" Target="../media/image25.jpeg"/><Relationship Id="rId7" Type="http://schemas.openxmlformats.org/officeDocument/2006/relationships/diagramData" Target="../diagrams/data1.xml"/><Relationship Id="rId8" Type="http://schemas.openxmlformats.org/officeDocument/2006/relationships/diagramLayout" Target="../diagrams/layout1.xml"/><Relationship Id="rId9" Type="http://schemas.openxmlformats.org/officeDocument/2006/relationships/diagramQuickStyle" Target="../diagrams/quickStyle1.xml"/><Relationship Id="rId10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chart" Target="../charts/chart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nhp.org" TargetMode="External"/><Relationship Id="rId4" Type="http://schemas.openxmlformats.org/officeDocument/2006/relationships/hyperlink" Target="http://www.pnhp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987425"/>
            <a:ext cx="7772400" cy="3886200"/>
          </a:xfrm>
        </p:spPr>
        <p:txBody>
          <a:bodyPr/>
          <a:lstStyle/>
          <a:p>
            <a:r>
              <a:rPr lang="en-US" sz="5400" dirty="0" smtClean="0"/>
              <a:t>So, Why Single Payer?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3581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Susan Rogers, MD, FACP</a:t>
            </a:r>
          </a:p>
          <a:p>
            <a:r>
              <a:rPr lang="en-US" smtClean="0">
                <a:solidFill>
                  <a:srgbClr val="FFFFFF"/>
                </a:solidFill>
              </a:rPr>
              <a:t>October 30, </a:t>
            </a:r>
            <a:r>
              <a:rPr lang="en-US" dirty="0" smtClean="0">
                <a:solidFill>
                  <a:srgbClr val="FFFFFF"/>
                </a:solidFill>
              </a:rPr>
              <a:t>2015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6" descr="logo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505200"/>
            <a:ext cx="56721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6937" y="5883918"/>
            <a:ext cx="575706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  <a:latin typeface="Franklin Gothic Book" pitchFamily="34" charset="0"/>
              </a:rPr>
              <a:t>Note: Data are for 2012 or most recent year </a:t>
            </a:r>
          </a:p>
          <a:p>
            <a:pPr algn="r"/>
            <a:r>
              <a:rPr lang="en-US" sz="1600" dirty="0" smtClean="0">
                <a:solidFill>
                  <a:srgbClr val="FFFFFF"/>
                </a:solidFill>
                <a:latin typeface="Franklin Gothic Book" pitchFamily="34" charset="0"/>
              </a:rPr>
              <a:t>Source OECD, 2014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available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OECD,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Maternal Mortality</a:t>
            </a:r>
            <a:br>
              <a:rPr lang="en-US" sz="4000" dirty="0" smtClean="0"/>
            </a:br>
            <a:r>
              <a:rPr lang="en-US" sz="2200" dirty="0" smtClean="0"/>
              <a:t>Deaths per 100,000 Live Births</a:t>
            </a:r>
            <a:endParaRPr lang="en-US" sz="2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53385440"/>
              </p:ext>
            </p:extLst>
          </p:nvPr>
        </p:nvGraphicFramePr>
        <p:xfrm>
          <a:off x="775230" y="1203990"/>
          <a:ext cx="7999711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1157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6937" y="5883918"/>
            <a:ext cx="575706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  <a:latin typeface="Franklin Gothic Book" pitchFamily="34" charset="0"/>
              </a:rPr>
              <a:t>Note: Data are for 2012 or most recent year </a:t>
            </a:r>
          </a:p>
          <a:p>
            <a:pPr algn="r"/>
            <a:r>
              <a:rPr lang="en-US" sz="1600" dirty="0" smtClean="0">
                <a:solidFill>
                  <a:srgbClr val="FFFFFF"/>
                </a:solidFill>
                <a:latin typeface="Franklin Gothic Book" pitchFamily="34" charset="0"/>
              </a:rPr>
              <a:t>Source  OECD, 2014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available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OECD,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Smoking Prevalence</a:t>
            </a:r>
            <a:br>
              <a:rPr lang="en-US" sz="4000" dirty="0" smtClean="0"/>
            </a:br>
            <a:r>
              <a:rPr lang="en-US" sz="2200" dirty="0" smtClean="0"/>
              <a:t>Percent of population over age 15 who smoke daily</a:t>
            </a:r>
            <a:endParaRPr lang="en-US" sz="2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10958899"/>
              </p:ext>
            </p:extLst>
          </p:nvPr>
        </p:nvGraphicFramePr>
        <p:xfrm>
          <a:off x="775230" y="1203990"/>
          <a:ext cx="7999711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6995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0585" y="5899793"/>
            <a:ext cx="575706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  <a:latin typeface="Franklin Gothic Book" pitchFamily="34" charset="0"/>
              </a:rPr>
              <a:t>Note: Data are for 2013 or most recent </a:t>
            </a:r>
          </a:p>
          <a:p>
            <a:pPr algn="r"/>
            <a:r>
              <a:rPr lang="en-US" sz="1600" dirty="0" smtClean="0">
                <a:solidFill>
                  <a:srgbClr val="FFFFFF"/>
                </a:solidFill>
                <a:latin typeface="Franklin Gothic Book" pitchFamily="34" charset="0"/>
              </a:rPr>
              <a:t>Source  OECD, 2014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year available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OECD, 201</a:t>
            </a:r>
            <a:r>
              <a:rPr lang="en-US" sz="1600" dirty="0">
                <a:solidFill>
                  <a:schemeClr val="bg2"/>
                </a:solidFill>
                <a:latin typeface="Franklin Gothic Book" pitchFamily="34" charset="0"/>
              </a:rPr>
              <a:t>4</a:t>
            </a:r>
            <a:endParaRPr lang="en-US" sz="1600" dirty="0" smtClean="0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Percent Elderly</a:t>
            </a:r>
            <a:br>
              <a:rPr lang="en-US" sz="4000" dirty="0" smtClean="0"/>
            </a:br>
            <a:r>
              <a:rPr lang="en-US" sz="2200" dirty="0" smtClean="0"/>
              <a:t>Percent of population over age 64</a:t>
            </a:r>
            <a:endParaRPr lang="en-US" sz="2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64176933"/>
              </p:ext>
            </p:extLst>
          </p:nvPr>
        </p:nvGraphicFramePr>
        <p:xfrm>
          <a:off x="131954" y="1203990"/>
          <a:ext cx="8816177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896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6937" y="5883918"/>
            <a:ext cx="575706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  <a:latin typeface="Franklin Gothic Book" pitchFamily="34" charset="0"/>
              </a:rPr>
              <a:t>Note: Data are for 2012 or most recent year available</a:t>
            </a:r>
          </a:p>
          <a:p>
            <a:pPr algn="r"/>
            <a:r>
              <a:rPr lang="en-US" sz="1600" dirty="0" smtClean="0">
                <a:solidFill>
                  <a:srgbClr val="FFFFFF"/>
                </a:solidFill>
                <a:latin typeface="Franklin Gothic Book" pitchFamily="34" charset="0"/>
              </a:rPr>
              <a:t>Source  OECD 2013</a:t>
            </a:r>
          </a:p>
          <a:p>
            <a:pPr algn="r"/>
            <a:endParaRPr lang="en-US" sz="1600" dirty="0" smtClean="0">
              <a:solidFill>
                <a:srgbClr val="FFFFFF"/>
              </a:solidFill>
              <a:latin typeface="Franklin Gothic Book" pitchFamily="34" charset="0"/>
            </a:endParaRP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OECD, 201</a:t>
            </a:r>
            <a:r>
              <a:rPr lang="en-US" sz="1600" dirty="0">
                <a:solidFill>
                  <a:schemeClr val="bg2"/>
                </a:solidFill>
                <a:latin typeface="Franklin Gothic Book" pitchFamily="34" charset="0"/>
              </a:rPr>
              <a:t>4</a:t>
            </a:r>
            <a:endParaRPr lang="en-US" sz="1600" dirty="0" smtClean="0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Physician Visits per Capita</a:t>
            </a:r>
            <a:endParaRPr lang="en-US" sz="2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40174192"/>
              </p:ext>
            </p:extLst>
          </p:nvPr>
        </p:nvGraphicFramePr>
        <p:xfrm>
          <a:off x="387616" y="1203990"/>
          <a:ext cx="8387326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1129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2250" y="6007028"/>
            <a:ext cx="51117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  <a:latin typeface="Franklin Gothic Book" pitchFamily="34" charset="0"/>
              </a:rPr>
              <a:t>Note: Data are for “professionally active nurses” </a:t>
            </a:r>
          </a:p>
          <a:p>
            <a:pPr algn="r"/>
            <a:r>
              <a:rPr lang="en-US" sz="1600" dirty="0" smtClean="0">
                <a:solidFill>
                  <a:srgbClr val="FFFFFF"/>
                </a:solidFill>
                <a:latin typeface="Franklin Gothic Book" pitchFamily="34" charset="0"/>
              </a:rPr>
              <a:t>for 2012 or most recent year available. </a:t>
            </a:r>
          </a:p>
          <a:p>
            <a:pPr algn="r"/>
            <a:r>
              <a:rPr lang="en-US" sz="1600" dirty="0" smtClean="0">
                <a:solidFill>
                  <a:srgbClr val="FFFFFF"/>
                </a:solidFill>
                <a:latin typeface="Franklin Gothic Book" pitchFamily="34" charset="0"/>
              </a:rPr>
              <a:t>Source: OECD,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Nurses per 1,000 Population</a:t>
            </a:r>
            <a:endParaRPr lang="en-US" sz="2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71172743"/>
              </p:ext>
            </p:extLst>
          </p:nvPr>
        </p:nvGraphicFramePr>
        <p:xfrm>
          <a:off x="387616" y="1203990"/>
          <a:ext cx="8387326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1674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6937" y="6130138"/>
            <a:ext cx="5757065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  <a:latin typeface="Franklin Gothic Book" pitchFamily="34" charset="0"/>
              </a:rPr>
              <a:t>Note: Data are for 2012 or most recent year available</a:t>
            </a:r>
          </a:p>
          <a:p>
            <a:pPr algn="r"/>
            <a:r>
              <a:rPr lang="en-US" sz="1600" dirty="0" smtClean="0">
                <a:solidFill>
                  <a:srgbClr val="FFFFFF"/>
                </a:solidFill>
                <a:latin typeface="Franklin Gothic Book" pitchFamily="34" charset="0"/>
              </a:rPr>
              <a:t>Source: OECD,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Stem Cell Marrow Transplants</a:t>
            </a:r>
            <a:endParaRPr lang="en-US" sz="2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22385082"/>
              </p:ext>
            </p:extLst>
          </p:nvPr>
        </p:nvGraphicFramePr>
        <p:xfrm>
          <a:off x="1439333" y="1203990"/>
          <a:ext cx="7335609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" y="2550751"/>
            <a:ext cx="1651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Transplants per million population</a:t>
            </a:r>
          </a:p>
        </p:txBody>
      </p:sp>
    </p:spTree>
    <p:extLst>
      <p:ext uri="{BB962C8B-B14F-4D97-AF65-F5344CB8AC3E}">
        <p14:creationId xmlns:p14="http://schemas.microsoft.com/office/powerpoint/2010/main" val="228276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74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800" dirty="0" smtClean="0"/>
              <a:t>ACCESS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/>
              <a:t>CHOICE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BENEFITS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QUALITY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COSTS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0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800" dirty="0" smtClean="0"/>
              <a:t>ACCESS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679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pic>
        <p:nvPicPr>
          <p:cNvPr id="11110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125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No Disclosures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97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UNINSD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4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5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32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1"/>
          <p:cNvSpPr txBox="1">
            <a:spLocks noChangeArrowheads="1"/>
          </p:cNvSpPr>
          <p:nvPr/>
        </p:nvSpPr>
        <p:spPr bwMode="auto">
          <a:xfrm>
            <a:off x="325438" y="381000"/>
            <a:ext cx="8494712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7000"/>
              </a:lnSpc>
              <a:buClr>
                <a:srgbClr val="FFFFFF"/>
              </a:buClr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4000" b="1">
                <a:solidFill>
                  <a:srgbClr val="FFFFFF"/>
                </a:solidFill>
                <a:latin typeface="Arial" charset="0"/>
                <a:ea typeface="Gothic" charset="0"/>
                <a:cs typeface="Gothic" charset="0"/>
              </a:rPr>
              <a:t>Many Specialists Won’t See Kids With Medicaid</a:t>
            </a:r>
          </a:p>
        </p:txBody>
      </p:sp>
      <p:sp>
        <p:nvSpPr>
          <p:cNvPr id="124931" name="Text Box 4"/>
          <p:cNvSpPr txBox="1">
            <a:spLocks noChangeArrowheads="1"/>
          </p:cNvSpPr>
          <p:nvPr/>
        </p:nvSpPr>
        <p:spPr bwMode="auto">
          <a:xfrm>
            <a:off x="228600" y="6477000"/>
            <a:ext cx="808672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>
              <a:lnSpc>
                <a:spcPct val="97000"/>
              </a:lnSpc>
              <a:buClr>
                <a:srgbClr val="FFFFFF"/>
              </a:buClr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100" b="1">
                <a:solidFill>
                  <a:srgbClr val="FFFFFF"/>
                </a:solidFill>
                <a:latin typeface="Arial" charset="0"/>
                <a:ea typeface="Gothic" charset="0"/>
                <a:cs typeface="Gothic" charset="0"/>
              </a:rPr>
              <a:t>Bisgaier J, Rhodes KV. N Engl J Med 2011;364:2324-2333</a:t>
            </a:r>
          </a:p>
        </p:txBody>
      </p:sp>
      <p:pic>
        <p:nvPicPr>
          <p:cNvPr id="124932" name="Picture 5" descr="Imag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83078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eaLnBrk="1" hangingPunct="1"/>
            <a:r>
              <a:rPr lang="en-US" sz="3600" b="1">
                <a:latin typeface="Arial" charset="0"/>
              </a:rPr>
              <a:t>HEALTH INSURANCE REFORM </a:t>
            </a:r>
            <a:br>
              <a:rPr lang="en-US" sz="3600" b="1">
                <a:latin typeface="Arial" charset="0"/>
              </a:rPr>
            </a:br>
            <a:r>
              <a:rPr lang="en-US" sz="3600" b="1">
                <a:latin typeface="Arial" charset="0"/>
              </a:rPr>
              <a:t>(ACA)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Mandates purchase of private HI (2014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) – </a:t>
            </a:r>
            <a:r>
              <a:rPr lang="en-US" sz="2800" b="1" dirty="0" smtClean="0">
                <a:solidFill>
                  <a:srgbClr val="FFFF00"/>
                </a:solidFill>
                <a:latin typeface="Arial" charset="0"/>
              </a:rPr>
              <a:t>THIS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charset="0"/>
              </a:rPr>
              <a:t>        HAS BEEN DELAYED </a:t>
            </a:r>
            <a:endParaRPr lang="en-US" sz="2800" b="1" dirty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Subsidizes premiums up to  400% FPL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	</a:t>
            </a:r>
          </a:p>
          <a:p>
            <a:pPr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	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Expands 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Medicaid eligibility to 138% FPL </a:t>
            </a:r>
            <a:endParaRPr lang="en-US" sz="2800" b="1" dirty="0" smtClean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  </a:t>
            </a:r>
            <a:endParaRPr lang="en-US" sz="2800" b="1" dirty="0">
              <a:solidFill>
                <a:schemeClr val="tx2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b="1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Insurance market reforms:  Coverage up 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to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  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age 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26; no pre-existing condition exclusions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   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no annual/lifetime 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limits</a:t>
            </a:r>
            <a:endParaRPr lang="en-US" sz="28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038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99060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 anchorCtr="1">
            <a:normAutofit fontScale="90000"/>
          </a:bodyPr>
          <a:lstStyle/>
          <a:p>
            <a:r>
              <a:rPr lang="en-US" b="1" dirty="0" smtClean="0">
                <a:latin typeface="Arial" charset="0"/>
              </a:rPr>
              <a:t> Millions </a:t>
            </a:r>
            <a:r>
              <a:rPr lang="en-US" b="1" dirty="0">
                <a:latin typeface="Arial" charset="0"/>
              </a:rPr>
              <a:t>Will Remain Uninsured</a:t>
            </a:r>
            <a:r>
              <a:rPr lang="en-US" b="1" i="1" dirty="0">
                <a:solidFill>
                  <a:srgbClr val="363636"/>
                </a:solidFill>
                <a:latin typeface="Arial" charset="0"/>
              </a:rPr>
              <a:t>…</a:t>
            </a:r>
          </a:p>
        </p:txBody>
      </p:sp>
      <p:graphicFrame>
        <p:nvGraphicFramePr>
          <p:cNvPr id="39942" name="Object 7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371600"/>
          <a:ext cx="8305800" cy="446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33" name="Chart" r:id="rId4" imgW="8429625" imgH="4667250" progId="MSGraph.Chart.8">
                  <p:embed/>
                </p:oleObj>
              </mc:Choice>
              <mc:Fallback>
                <p:oleObj name="Chart" r:id="rId4" imgW="8429625" imgH="4667250" progId="MSGraph.Chart.8">
                  <p:embed/>
                  <p:pic>
                    <p:nvPicPr>
                      <p:cNvPr id="0" name="Picture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8305800" cy="446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4578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schemeClr val="tx2"/>
                </a:solidFill>
                <a:cs typeface="Arial" charset="0"/>
              </a:rPr>
              <a:t>Millions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62000" y="5943600"/>
            <a:ext cx="6858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schemeClr val="tx2"/>
                </a:solidFill>
                <a:latin typeface="Times New Roman" charset="0"/>
                <a:cs typeface="Arial" charset="0"/>
              </a:rPr>
              <a:t>Note: The uninsured include about 5 million undocumented immigrants. </a:t>
            </a:r>
          </a:p>
          <a:p>
            <a:pPr eaLnBrk="1" hangingPunct="1">
              <a:defRPr/>
            </a:pPr>
            <a:r>
              <a:rPr lang="en-US" sz="1600" b="1" smtClean="0">
                <a:solidFill>
                  <a:schemeClr val="tx2"/>
                </a:solidFill>
                <a:latin typeface="Times New Roman" charset="0"/>
                <a:cs typeface="Arial" charset="0"/>
              </a:rPr>
              <a:t>Source: Congressional Budget Office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chemeClr val="bg2"/>
              </a:solidFill>
              <a:cs typeface="+mn-cs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8229600" y="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chemeClr val="bg2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997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SINGLE </a:t>
            </a:r>
            <a:r>
              <a:rPr lang="en-US" sz="3600" b="1" dirty="0" smtClean="0"/>
              <a:t>PAYER</a:t>
            </a:r>
            <a:br>
              <a:rPr lang="en-US" sz="3600" b="1" dirty="0" smtClean="0"/>
            </a:br>
            <a:r>
              <a:rPr lang="en-US" sz="3600" b="1" dirty="0"/>
              <a:t>MEDICARE FOR </a:t>
            </a:r>
            <a:r>
              <a:rPr lang="en-US" sz="3600" b="1" dirty="0" smtClean="0"/>
              <a:t>ALL</a:t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981200"/>
            <a:ext cx="6553200" cy="4144963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chemeClr val="tx2"/>
                </a:solidFill>
              </a:rPr>
              <a:t>Automatic enrollment </a:t>
            </a:r>
          </a:p>
          <a:p>
            <a:pPr eaLnBrk="1" hangingPunct="1"/>
            <a:endParaRPr lang="en-US" sz="2800" b="1" dirty="0">
              <a:solidFill>
                <a:schemeClr val="tx2"/>
              </a:solidFill>
            </a:endParaRPr>
          </a:p>
          <a:p>
            <a:pPr eaLnBrk="1" hangingPunct="1"/>
            <a:r>
              <a:rPr lang="en-US" sz="2800" b="1" dirty="0">
                <a:solidFill>
                  <a:schemeClr val="tx2"/>
                </a:solidFill>
              </a:rPr>
              <a:t>Federal guarantee</a:t>
            </a:r>
          </a:p>
          <a:p>
            <a:pPr eaLnBrk="1" hangingPunct="1"/>
            <a:endParaRPr lang="en-US" sz="2800" b="1" dirty="0">
              <a:solidFill>
                <a:schemeClr val="tx2"/>
              </a:solidFill>
            </a:endParaRPr>
          </a:p>
          <a:p>
            <a:pPr eaLnBrk="1" hangingPunct="1"/>
            <a:r>
              <a:rPr lang="en-US" sz="2800" b="1" dirty="0">
                <a:solidFill>
                  <a:schemeClr val="tx2"/>
                </a:solidFill>
              </a:rPr>
              <a:t>All residents of the United States</a:t>
            </a:r>
          </a:p>
          <a:p>
            <a:pPr eaLnBrk="1" hangingPunct="1"/>
            <a:endParaRPr lang="en-US" sz="2800" b="1" dirty="0" smtClean="0">
              <a:solidFill>
                <a:schemeClr val="tx2"/>
              </a:solidFill>
            </a:endParaRPr>
          </a:p>
          <a:p>
            <a:pPr eaLnBrk="1" hangingPunct="1"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       </a:t>
            </a:r>
            <a:r>
              <a:rPr lang="en-US" sz="2800" b="1" dirty="0" smtClean="0">
                <a:solidFill>
                  <a:srgbClr val="FFFF00"/>
                </a:solidFill>
              </a:rPr>
              <a:t>“</a:t>
            </a:r>
            <a:r>
              <a:rPr lang="en-US" sz="2800" b="1" dirty="0">
                <a:solidFill>
                  <a:srgbClr val="FFFF00"/>
                </a:solidFill>
              </a:rPr>
              <a:t>Everybody in, nobody out”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2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/>
              <a:t> THERE IS</a:t>
            </a:r>
            <a:br>
              <a:rPr lang="en-US" sz="3600" b="1" dirty="0" smtClean="0"/>
            </a:br>
            <a:r>
              <a:rPr lang="en-US" sz="3600" b="1" dirty="0"/>
              <a:t>RESTRICTED </a:t>
            </a:r>
            <a:r>
              <a:rPr lang="en-US" sz="3600" b="1" dirty="0" smtClean="0"/>
              <a:t>CHOICE WITH PRIVATE HEALTH INSURANCE</a:t>
            </a:r>
            <a:endParaRPr lang="en-US" sz="3600" b="1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696200" cy="4525963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2800" b="1" dirty="0">
                <a:solidFill>
                  <a:schemeClr val="tx2"/>
                </a:solidFill>
              </a:rPr>
              <a:t>Private health insurance limits choice to 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chemeClr val="tx2"/>
                </a:solidFill>
              </a:rPr>
              <a:t>	the network of doctors and hospitals with 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chemeClr val="tx2"/>
                </a:solidFill>
              </a:rPr>
              <a:t>	whom they have negotiated contracts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chemeClr val="tx2"/>
                </a:solidFill>
              </a:rPr>
              <a:t>		</a:t>
            </a:r>
          </a:p>
          <a:p>
            <a:pPr eaLnBrk="1" hangingPunct="1"/>
            <a:r>
              <a:rPr lang="en-US" sz="2800" b="1" dirty="0">
                <a:solidFill>
                  <a:schemeClr val="tx2"/>
                </a:solidFill>
              </a:rPr>
              <a:t>You pay more to go out of </a:t>
            </a:r>
            <a:r>
              <a:rPr lang="en-US" sz="2800" b="1" dirty="0" smtClean="0">
                <a:solidFill>
                  <a:schemeClr val="tx2"/>
                </a:solidFill>
              </a:rPr>
              <a:t>network</a:t>
            </a:r>
          </a:p>
          <a:p>
            <a:pPr eaLnBrk="1" hangingPunct="1"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chemeClr val="tx2"/>
                </a:solidFill>
              </a:rPr>
              <a:t>Impossible to determine what your plan is offering or what services are covered</a:t>
            </a:r>
          </a:p>
          <a:p>
            <a:pPr eaLnBrk="1" hangingPunct="1"/>
            <a:endParaRPr lang="en-US" sz="2800" b="1" dirty="0">
              <a:solidFill>
                <a:schemeClr val="tx2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chemeClr val="tx2"/>
                </a:solidFill>
              </a:rPr>
              <a:t>Less than half of those employed have choice of insurance plans</a:t>
            </a:r>
          </a:p>
        </p:txBody>
      </p:sp>
    </p:spTree>
    <p:extLst>
      <p:ext uri="{BB962C8B-B14F-4D97-AF65-F5344CB8AC3E}">
        <p14:creationId xmlns:p14="http://schemas.microsoft.com/office/powerpoint/2010/main" val="48942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8753" b="8753"/>
          <a:stretch>
            <a:fillRect/>
          </a:stretch>
        </p:blipFill>
        <p:spPr>
          <a:xfrm>
            <a:off x="488950" y="685800"/>
            <a:ext cx="8229600" cy="5334000"/>
          </a:xfrm>
        </p:spPr>
      </p:pic>
      <p:sp>
        <p:nvSpPr>
          <p:cNvPr id="5" name="TextBox 4"/>
          <p:cNvSpPr txBox="1"/>
          <p:nvPr/>
        </p:nvSpPr>
        <p:spPr>
          <a:xfrm>
            <a:off x="457200" y="57912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nypost.com</a:t>
            </a:r>
            <a:r>
              <a:rPr lang="en-US" dirty="0"/>
              <a:t>/2014/03/19/nations-elite-cancer-hospitals-off-limits-</a:t>
            </a:r>
            <a:r>
              <a:rPr lang="en-US" dirty="0" smtClean="0"/>
              <a:t>under </a:t>
            </a:r>
            <a:r>
              <a:rPr lang="en-US" dirty="0" err="1" smtClean="0"/>
              <a:t>obamacare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49029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772400" cy="6858000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Identify the problems that exist with our current health care system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Describe how a single payer/universal health care/</a:t>
            </a:r>
            <a:r>
              <a:rPr lang="en-US" dirty="0" err="1" smtClean="0"/>
              <a:t>medicare</a:t>
            </a:r>
            <a:r>
              <a:rPr lang="en-US" dirty="0" smtClean="0"/>
              <a:t> for all health care system would address current problems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Understand why the current proposed health care reform (ACA) will not solve the problems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371600"/>
          </a:xfrm>
        </p:spPr>
        <p:txBody>
          <a:bodyPr/>
          <a:lstStyle/>
          <a:p>
            <a:pPr eaLnBrk="1" hangingPunct="1"/>
            <a:r>
              <a:rPr lang="en-US" sz="3600" b="1">
                <a:latin typeface="Arial" charset="0"/>
              </a:rPr>
              <a:t>HEALTH INSURANCE REFORM </a:t>
            </a:r>
            <a:br>
              <a:rPr lang="en-US" sz="3600" b="1">
                <a:latin typeface="Arial" charset="0"/>
              </a:rPr>
            </a:br>
            <a:r>
              <a:rPr lang="en-US" sz="3600" b="1">
                <a:latin typeface="Arial" charset="0"/>
              </a:rPr>
              <a:t>(ACA)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953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u="sng" dirty="0">
                <a:solidFill>
                  <a:schemeClr val="tx2"/>
                </a:solidFill>
                <a:latin typeface="Arial" charset="0"/>
              </a:rPr>
              <a:t>Creation of HI Exchanges Expands Choice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u="sng" dirty="0" smtClean="0">
                <a:solidFill>
                  <a:schemeClr val="tx2"/>
                </a:solidFill>
                <a:latin typeface="Arial" charset="0"/>
              </a:rPr>
              <a:t>For only a Few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Enrollment is limited to those in the individual and small group market</a:t>
            </a:r>
            <a:endParaRPr lang="en-US" sz="2800" b="1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Market-place of private HI plans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State-based,  but  no standard national plan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676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6002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Single Payer</a:t>
            </a:r>
            <a:br>
              <a:rPr lang="en-US" sz="3600" b="1" dirty="0" smtClean="0"/>
            </a:br>
            <a:r>
              <a:rPr lang="en-US" sz="3600" b="1" dirty="0" smtClean="0"/>
              <a:t>Medicare for All</a:t>
            </a:r>
            <a:endParaRPr lang="en-US" sz="3600" b="1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905000"/>
            <a:ext cx="6934200" cy="4191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u="sng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FFFF00"/>
                </a:solidFill>
              </a:rPr>
              <a:t>Expands Choice for Everyone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2800" b="1" dirty="0">
              <a:solidFill>
                <a:schemeClr val="tx2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Not limited </a:t>
            </a:r>
            <a:r>
              <a:rPr lang="en-US" sz="2800" b="1" dirty="0">
                <a:solidFill>
                  <a:schemeClr val="tx2"/>
                </a:solidFill>
              </a:rPr>
              <a:t>to a</a:t>
            </a:r>
            <a:r>
              <a:rPr lang="en-US" sz="2800" b="1" dirty="0" smtClean="0">
                <a:solidFill>
                  <a:schemeClr val="tx2"/>
                </a:solidFill>
              </a:rPr>
              <a:t> restricted network </a:t>
            </a:r>
            <a:r>
              <a:rPr lang="en-US" sz="2800" b="1" dirty="0">
                <a:solidFill>
                  <a:schemeClr val="tx2"/>
                </a:solidFill>
              </a:rPr>
              <a:t>of </a:t>
            </a:r>
            <a:r>
              <a:rPr lang="en-US" sz="2800" b="1" dirty="0" smtClean="0">
                <a:solidFill>
                  <a:schemeClr val="tx2"/>
                </a:solidFill>
              </a:rPr>
              <a:t>providers, hospitals or formularies</a:t>
            </a:r>
            <a:endParaRPr lang="en-US" sz="28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8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86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eaLnBrk="1" hangingPunct="1"/>
            <a:r>
              <a:rPr lang="en-US" sz="3600" b="1">
                <a:latin typeface="Arial" charset="0"/>
              </a:rPr>
              <a:t>HEALTH INSURANCE REFORM </a:t>
            </a:r>
            <a:br>
              <a:rPr lang="en-US" sz="3600" b="1">
                <a:latin typeface="Arial" charset="0"/>
              </a:rPr>
            </a:br>
            <a:r>
              <a:rPr lang="en-US" sz="3600" b="1">
                <a:latin typeface="Arial" charset="0"/>
              </a:rPr>
              <a:t>(ACA)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6962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b="1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10 essential benefits, but no standard benefit package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Eliminates co-pays and deductibles, but only on preventive services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Stipulation that health insurers have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medical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loss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ratios (MLR)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 of 80-85%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No regulation of the magnitude of premiums, deductibles and co-pays – just the stipulation that benefits have an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actuarial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 value of 60% or higher</a:t>
            </a:r>
            <a:r>
              <a:rPr lang="en-US" sz="2400" dirty="0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561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Actuarial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The percentage of total average costs for </a:t>
            </a:r>
            <a:r>
              <a:rPr lang="en-US" dirty="0" smtClean="0">
                <a:solidFill>
                  <a:srgbClr val="FFFF00"/>
                </a:solidFill>
              </a:rPr>
              <a:t>covered (essential) benefits </a:t>
            </a:r>
            <a:r>
              <a:rPr lang="en-US" dirty="0">
                <a:solidFill>
                  <a:srgbClr val="FFFF00"/>
                </a:solidFill>
              </a:rPr>
              <a:t>that a plan will </a:t>
            </a:r>
            <a:r>
              <a:rPr lang="en-US" dirty="0" smtClean="0">
                <a:solidFill>
                  <a:srgbClr val="FFFF00"/>
                </a:solidFill>
              </a:rPr>
              <a:t>cover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example, if a plan has an actuarial value of 70%, on average, you would be responsible for 30% of the costs of all covered benefits. However, you could be responsible for a higher or lower percentage of </a:t>
            </a:r>
            <a:r>
              <a:rPr lang="en-US" dirty="0" smtClean="0"/>
              <a:t>individual services, </a:t>
            </a:r>
            <a:r>
              <a:rPr lang="en-US" dirty="0"/>
              <a:t>depending on </a:t>
            </a:r>
            <a:r>
              <a:rPr lang="en-US" dirty="0" smtClean="0"/>
              <a:t>what your plan actually covers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63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200" b="1" dirty="0">
                <a:latin typeface="Arial" charset="0"/>
              </a:rPr>
              <a:t>Underinsurance becomes the Norm</a:t>
            </a:r>
            <a:br>
              <a:rPr lang="en-US" sz="3200" b="1" dirty="0">
                <a:latin typeface="Arial" charset="0"/>
              </a:rPr>
            </a:br>
            <a:endParaRPr lang="en-US" sz="3200" dirty="0">
              <a:latin typeface="Arial" charset="0"/>
            </a:endParaRPr>
          </a:p>
        </p:txBody>
      </p:sp>
      <p:pic>
        <p:nvPicPr>
          <p:cNvPr id="61442" name="Picture 3" descr="SolidCaptureImage2122085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3820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4" descr="captureclip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86400"/>
            <a:ext cx="22288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5" descr="captureclip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86400"/>
            <a:ext cx="21812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6" descr="captureclip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486400"/>
            <a:ext cx="20574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676400" y="60960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chemeClr val="bg2"/>
                </a:solidFill>
                <a:latin typeface="Times New Roman" charset="0"/>
                <a:cs typeface="+mn-cs"/>
              </a:rPr>
              <a:t>60%</a:t>
            </a:r>
          </a:p>
        </p:txBody>
      </p:sp>
      <p:pic>
        <p:nvPicPr>
          <p:cNvPr id="61447" name="Picture 8" descr="captureclip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86400"/>
            <a:ext cx="21812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657600" y="6096000"/>
            <a:ext cx="649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chemeClr val="bg2"/>
                </a:solidFill>
                <a:latin typeface="Times New Roman" charset="0"/>
                <a:cs typeface="+mn-cs"/>
              </a:rPr>
              <a:t>70%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5867400" y="6096000"/>
            <a:ext cx="649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chemeClr val="bg2"/>
                </a:solidFill>
                <a:latin typeface="Times New Roman" charset="0"/>
                <a:cs typeface="+mn-cs"/>
              </a:rPr>
              <a:t>80%</a:t>
            </a:r>
          </a:p>
        </p:txBody>
      </p:sp>
    </p:spTree>
    <p:extLst>
      <p:ext uri="{BB962C8B-B14F-4D97-AF65-F5344CB8AC3E}">
        <p14:creationId xmlns:p14="http://schemas.microsoft.com/office/powerpoint/2010/main" val="425390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ChangeArrowheads="1"/>
          </p:cNvSpPr>
          <p:nvPr/>
        </p:nvSpPr>
        <p:spPr bwMode="auto">
          <a:xfrm>
            <a:off x="5562600" y="6019800"/>
            <a:ext cx="3886200" cy="1143000"/>
          </a:xfrm>
          <a:prstGeom prst="rect">
            <a:avLst/>
          </a:prstGeom>
          <a:solidFill>
            <a:srgbClr val="FFF79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-1219200" y="152400"/>
            <a:ext cx="7772400" cy="1143000"/>
          </a:xfrm>
        </p:spPr>
        <p:txBody>
          <a:bodyPr/>
          <a:lstStyle/>
          <a:p>
            <a:r>
              <a:rPr lang="en-US" sz="4400" b="1" dirty="0" smtClean="0">
                <a:latin typeface="Calibri" charset="0"/>
                <a:ea typeface="ＭＳ Ｐゴシック" charset="-128"/>
                <a:cs typeface="ＭＳ Ｐゴシック" charset="-128"/>
              </a:rPr>
              <a:t>Bankruptcy</a:t>
            </a:r>
            <a:r>
              <a:rPr lang="en-US" b="1" dirty="0" smtClean="0">
                <a:latin typeface="Calibri" charset="0"/>
                <a:ea typeface="ＭＳ Ｐゴシック" charset="-128"/>
                <a:cs typeface="ＭＳ Ｐゴシック" charset="-128"/>
              </a:rPr>
              <a:t> 2009</a:t>
            </a: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7772400" cy="3352800"/>
          </a:xfrm>
        </p:spPr>
        <p:txBody>
          <a:bodyPr/>
          <a:lstStyle/>
          <a:p>
            <a:pPr>
              <a:buFont typeface="Lucida Grande" charset="0"/>
              <a:buChar char="$"/>
            </a:pPr>
            <a:r>
              <a:rPr lang="en-US" dirty="0" smtClean="0">
                <a:latin typeface="Calibri" charset="0"/>
                <a:ea typeface="ＭＳ Ｐゴシック" charset="-128"/>
                <a:cs typeface="ＭＳ Ｐゴシック" charset="-128"/>
              </a:rPr>
              <a:t> 62% caused by illness                                    and medical bills</a:t>
            </a:r>
          </a:p>
          <a:p>
            <a:pPr>
              <a:buFont typeface="Lucida Grande" charset="0"/>
              <a:buChar char="$"/>
            </a:pPr>
            <a:r>
              <a:rPr lang="en-US" dirty="0" smtClean="0">
                <a:latin typeface="Calibri" charset="0"/>
                <a:ea typeface="ＭＳ Ｐゴシック" charset="-128"/>
                <a:cs typeface="ＭＳ Ｐゴシック" charset="-128"/>
              </a:rPr>
              <a:t> Most were middle class,</a:t>
            </a:r>
          </a:p>
          <a:p>
            <a:pPr>
              <a:buNone/>
            </a:pPr>
            <a:r>
              <a:rPr lang="en-US" dirty="0" smtClean="0">
                <a:latin typeface="Calibri" charset="0"/>
                <a:ea typeface="ＭＳ Ｐゴシック" charset="-128"/>
                <a:cs typeface="ＭＳ Ｐゴシック" charset="-128"/>
              </a:rPr>
              <a:t>     homeowners, college grads</a:t>
            </a:r>
          </a:p>
          <a:p>
            <a:pPr>
              <a:buFont typeface="Lucida Grande" charset="0"/>
              <a:buChar char="$"/>
            </a:pPr>
            <a:r>
              <a:rPr lang="en-US" dirty="0" smtClean="0">
                <a:latin typeface="Calibri" charset="0"/>
                <a:ea typeface="ＭＳ Ｐゴシック" charset="-128"/>
                <a:cs typeface="ＭＳ Ｐゴシック" charset="-128"/>
              </a:rPr>
              <a:t> 78% </a:t>
            </a:r>
            <a:r>
              <a:rPr lang="en-US" i="1" dirty="0" smtClean="0">
                <a:latin typeface="Calibri" charset="0"/>
                <a:ea typeface="ＭＳ Ｐゴシック" charset="-128"/>
                <a:cs typeface="ＭＳ Ｐゴシック" charset="-128"/>
              </a:rPr>
              <a:t>were insured </a:t>
            </a:r>
            <a:r>
              <a:rPr lang="en-US" dirty="0" smtClean="0">
                <a:latin typeface="Calibri" charset="0"/>
                <a:ea typeface="ＭＳ Ｐゴシック" charset="-128"/>
                <a:cs typeface="ＭＳ Ｐゴシック" charset="-128"/>
              </a:rPr>
              <a:t>when                                       they became ill</a:t>
            </a:r>
          </a:p>
          <a:p>
            <a:pPr>
              <a:buNone/>
            </a:pPr>
            <a:endParaRPr lang="en-US" dirty="0" smtClean="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152400" y="5867400"/>
            <a:ext cx="55626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i="1">
                <a:latin typeface="Calibri" charset="0"/>
              </a:rPr>
              <a:t>Himmelstein et al, American Journal</a:t>
            </a:r>
          </a:p>
          <a:p>
            <a:pPr eaLnBrk="0" hangingPunct="0"/>
            <a:r>
              <a:rPr lang="en-US" sz="2000" i="1">
                <a:latin typeface="Calibri" charset="0"/>
              </a:rPr>
              <a:t>of Medicine, August 2009</a:t>
            </a:r>
          </a:p>
        </p:txBody>
      </p:sp>
      <p:pic>
        <p:nvPicPr>
          <p:cNvPr id="30726" name="Picture 6" descr="Medical Bill Tightro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9113" y="762000"/>
            <a:ext cx="481488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Medical Debts: The Largest Share of Collection Agency Business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894664" y="6068583"/>
            <a:ext cx="524933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000" dirty="0" err="1" smtClean="0">
                <a:solidFill>
                  <a:srgbClr val="FFFFFF"/>
                </a:solidFill>
                <a:latin typeface="Franklin Gothic Book" pitchFamily="34" charset="0"/>
              </a:rPr>
              <a:t>Khazan</a:t>
            </a:r>
            <a:r>
              <a:rPr lang="en-US" sz="2000" dirty="0" smtClean="0">
                <a:solidFill>
                  <a:srgbClr val="FFFFFF"/>
                </a:solidFill>
                <a:latin typeface="Franklin Gothic Book" pitchFamily="34" charset="0"/>
              </a:rPr>
              <a:t>. Atlantic 10/8/2014. </a:t>
            </a:r>
          </a:p>
          <a:p>
            <a:pPr algn="r"/>
            <a:r>
              <a:rPr lang="en-US" sz="2000" dirty="0" smtClean="0">
                <a:solidFill>
                  <a:srgbClr val="FFFFFF"/>
                </a:solidFill>
                <a:latin typeface="Franklin Gothic Book" pitchFamily="34" charset="0"/>
              </a:rPr>
              <a:t>Based on 2013 data from Ernst &amp; Young</a:t>
            </a:r>
            <a:endParaRPr lang="en-US" sz="2000" dirty="0">
              <a:solidFill>
                <a:srgbClr val="FFFFFF"/>
              </a:solidFill>
              <a:latin typeface="Franklin Gothic Book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77597118"/>
              </p:ext>
            </p:extLst>
          </p:nvPr>
        </p:nvGraphicFramePr>
        <p:xfrm>
          <a:off x="380199" y="1279027"/>
          <a:ext cx="8453372" cy="473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5246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/>
              <a:t>Single Payer</a:t>
            </a:r>
            <a:br>
              <a:rPr lang="en-US" sz="3600" b="1" dirty="0" smtClean="0"/>
            </a:br>
            <a:r>
              <a:rPr lang="en-US" sz="3600" b="1" dirty="0" smtClean="0"/>
              <a:t>Medicare for All</a:t>
            </a:r>
            <a:endParaRPr lang="en-US" sz="3600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17638"/>
            <a:ext cx="7772400" cy="5287962"/>
          </a:xfrm>
        </p:spPr>
        <p:txBody>
          <a:bodyPr>
            <a:normAutofit lnSpcReduction="10000"/>
          </a:bodyPr>
          <a:lstStyle/>
          <a:p>
            <a:pPr marL="1320800" indent="0" eaLnBrk="1" hangingPunct="1">
              <a:lnSpc>
                <a:spcPct val="80000"/>
              </a:lnSpc>
              <a:buFontTx/>
              <a:buNone/>
            </a:pPr>
            <a:r>
              <a:rPr lang="en-US" sz="2800" b="1" u="sng" dirty="0">
                <a:solidFill>
                  <a:schemeClr val="tx2"/>
                </a:solidFill>
              </a:rPr>
              <a:t>Comprehensive coverage</a:t>
            </a:r>
            <a:endParaRPr lang="en-US" sz="2800" dirty="0">
              <a:solidFill>
                <a:schemeClr val="tx2"/>
              </a:solidFill>
            </a:endParaRPr>
          </a:p>
          <a:p>
            <a:pPr marL="1320800" indent="0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tx2"/>
                </a:solidFill>
              </a:rPr>
              <a:t>- Preventive services</a:t>
            </a:r>
          </a:p>
          <a:p>
            <a:pPr marL="1320800" indent="0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tx2"/>
                </a:solidFill>
              </a:rPr>
              <a:t>- Hospital care</a:t>
            </a:r>
          </a:p>
          <a:p>
            <a:pPr marL="1320800" indent="0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tx2"/>
                </a:solidFill>
              </a:rPr>
              <a:t>- Physician services</a:t>
            </a:r>
          </a:p>
          <a:p>
            <a:pPr marL="1320800" indent="0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tx2"/>
                </a:solidFill>
              </a:rPr>
              <a:t>- Dental services</a:t>
            </a:r>
          </a:p>
          <a:p>
            <a:pPr marL="1320800" indent="0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tx2"/>
                </a:solidFill>
              </a:rPr>
              <a:t>- Mental health services</a:t>
            </a:r>
          </a:p>
          <a:p>
            <a:pPr marL="1320800" indent="0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tx2"/>
                </a:solidFill>
              </a:rPr>
              <a:t>- Medication expenses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1320800" indent="0" eaLnBrk="1" hangingPunct="1">
              <a:lnSpc>
                <a:spcPct val="80000"/>
              </a:lnSpc>
              <a:buFontTx/>
              <a:buChar char="-"/>
            </a:pPr>
            <a:r>
              <a:rPr lang="en-US" sz="2800" dirty="0" smtClean="0">
                <a:solidFill>
                  <a:schemeClr val="tx2"/>
                </a:solidFill>
              </a:rPr>
              <a:t> Reproductive </a:t>
            </a:r>
            <a:r>
              <a:rPr lang="en-US" sz="2800" dirty="0">
                <a:solidFill>
                  <a:schemeClr val="tx2"/>
                </a:solidFill>
              </a:rPr>
              <a:t>health </a:t>
            </a:r>
            <a:r>
              <a:rPr lang="en-US" sz="2800" dirty="0" smtClean="0">
                <a:solidFill>
                  <a:schemeClr val="tx2"/>
                </a:solidFill>
              </a:rPr>
              <a:t>services</a:t>
            </a:r>
          </a:p>
          <a:p>
            <a:pPr marL="1320800" indent="0" eaLnBrk="1" hangingPunct="1">
              <a:lnSpc>
                <a:spcPct val="80000"/>
              </a:lnSpc>
              <a:buFontTx/>
              <a:buChar char="-"/>
            </a:pPr>
            <a:r>
              <a:rPr lang="en-US" sz="2800" dirty="0" smtClean="0">
                <a:solidFill>
                  <a:schemeClr val="tx2"/>
                </a:solidFill>
              </a:rPr>
              <a:t> Physical/Occupational Therapy</a:t>
            </a:r>
          </a:p>
          <a:p>
            <a:pPr marL="132080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- Home </a:t>
            </a:r>
            <a:r>
              <a:rPr lang="en-US" sz="2800" dirty="0">
                <a:solidFill>
                  <a:schemeClr val="tx2"/>
                </a:solidFill>
              </a:rPr>
              <a:t>Care</a:t>
            </a:r>
            <a:r>
              <a:rPr lang="en-US" sz="2800" dirty="0" smtClean="0">
                <a:solidFill>
                  <a:schemeClr val="tx2"/>
                </a:solidFill>
              </a:rPr>
              <a:t>/Nursing </a:t>
            </a:r>
            <a:r>
              <a:rPr lang="en-US" sz="2800" dirty="0">
                <a:solidFill>
                  <a:schemeClr val="tx2"/>
                </a:solidFill>
              </a:rPr>
              <a:t>home </a:t>
            </a:r>
            <a:r>
              <a:rPr lang="en-US" sz="2800" dirty="0" smtClean="0">
                <a:solidFill>
                  <a:schemeClr val="tx2"/>
                </a:solidFill>
              </a:rPr>
              <a:t>care/Long       			term  care</a:t>
            </a:r>
            <a:endParaRPr lang="en-US" sz="2800" b="1" dirty="0">
              <a:solidFill>
                <a:schemeClr val="tx2"/>
              </a:solidFill>
            </a:endParaRPr>
          </a:p>
          <a:p>
            <a:pPr marL="1320800" indent="0" eaLnBrk="1" hangingPunct="1">
              <a:lnSpc>
                <a:spcPct val="80000"/>
              </a:lnSpc>
              <a:buFontTx/>
              <a:buNone/>
            </a:pPr>
            <a:r>
              <a:rPr lang="en-US" sz="2800" b="1" dirty="0">
                <a:solidFill>
                  <a:srgbClr val="FFFF00"/>
                </a:solidFill>
              </a:rPr>
              <a:t>“All medically necessary </a:t>
            </a:r>
            <a:r>
              <a:rPr lang="en-US" sz="2800" b="1" dirty="0" smtClean="0">
                <a:solidFill>
                  <a:srgbClr val="FFFF00"/>
                </a:solidFill>
              </a:rPr>
              <a:t>services”</a:t>
            </a:r>
            <a:endParaRPr lang="en-US" sz="2800" b="1" dirty="0">
              <a:solidFill>
                <a:srgbClr val="FFFF00"/>
              </a:solidFill>
            </a:endParaRPr>
          </a:p>
          <a:p>
            <a:pPr marL="1320800" indent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        </a:t>
            </a:r>
            <a:r>
              <a:rPr lang="en-US" sz="2800" b="1" dirty="0" smtClean="0">
                <a:solidFill>
                  <a:schemeClr val="accent6"/>
                </a:solidFill>
              </a:rPr>
              <a:t>No co-pays or deductibles </a:t>
            </a:r>
            <a:r>
              <a:rPr lang="en-US" sz="2800" b="1" dirty="0" smtClean="0">
                <a:solidFill>
                  <a:srgbClr val="FFFF00"/>
                </a:solidFill>
              </a:rPr>
              <a:t>  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Health Insurance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Protect financial assets in the face of illness</a:t>
            </a:r>
          </a:p>
          <a:p>
            <a:endParaRPr lang="en-US" dirty="0"/>
          </a:p>
          <a:p>
            <a:r>
              <a:rPr lang="en-US" dirty="0" smtClean="0"/>
              <a:t>Improve access to care</a:t>
            </a:r>
          </a:p>
          <a:p>
            <a:endParaRPr lang="en-US" dirty="0"/>
          </a:p>
          <a:p>
            <a:r>
              <a:rPr lang="en-US" dirty="0" smtClean="0"/>
              <a:t>Protect health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31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eaLnBrk="1" hangingPunct="1"/>
            <a:r>
              <a:rPr lang="en-US" sz="3600" b="1" dirty="0"/>
              <a:t>HEALTH INSURANCE REFORM </a:t>
            </a:r>
            <a:br>
              <a:rPr lang="en-US" sz="3600" b="1" dirty="0"/>
            </a:br>
            <a:r>
              <a:rPr lang="en-US" sz="3600" b="1" dirty="0" smtClean="0"/>
              <a:t>(ACA</a:t>
            </a:r>
            <a:r>
              <a:rPr lang="en-US" sz="3600" b="1" dirty="0"/>
              <a:t>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7772400" cy="48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</a:rPr>
              <a:t>Comparative Effectiveness </a:t>
            </a:r>
            <a:r>
              <a:rPr lang="en-US" sz="2400" b="1" dirty="0" smtClean="0">
                <a:solidFill>
                  <a:schemeClr val="tx2"/>
                </a:solidFill>
              </a:rPr>
              <a:t>Research (which disallows cost effectiveness research)</a:t>
            </a:r>
            <a:endParaRPr lang="en-US" sz="24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4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</a:rPr>
              <a:t>Innovation Center in CMS to test new payment and service delivery models (2011)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</a:rPr>
              <a:t>Value based purchasing – hospital payments based on quality reporting measures (2013</a:t>
            </a:r>
            <a:r>
              <a:rPr lang="en-US" sz="2400" b="1" dirty="0" smtClean="0">
                <a:solidFill>
                  <a:schemeClr val="tx2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P4P</a:t>
            </a:r>
            <a:endParaRPr lang="en-US" sz="2400" b="1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        Readmission </a:t>
            </a:r>
            <a:r>
              <a:rPr lang="en-US" sz="2400" b="1" dirty="0">
                <a:solidFill>
                  <a:schemeClr val="tx2"/>
                </a:solidFill>
              </a:rPr>
              <a:t>penalties (2013</a:t>
            </a:r>
            <a:r>
              <a:rPr lang="en-US" sz="2400" b="1" dirty="0" smtClean="0">
                <a:solidFill>
                  <a:schemeClr val="tx2"/>
                </a:solidFill>
              </a:rPr>
              <a:t>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        Reduce </a:t>
            </a:r>
            <a:r>
              <a:rPr lang="en-US" sz="2400" b="1" dirty="0">
                <a:solidFill>
                  <a:schemeClr val="tx2"/>
                </a:solidFill>
              </a:rPr>
              <a:t>hospital payments for hospital-acquired </a:t>
            </a:r>
            <a:r>
              <a:rPr lang="en-US" sz="2400" b="1" dirty="0" smtClean="0">
                <a:solidFill>
                  <a:schemeClr val="tx2"/>
                </a:solidFill>
              </a:rPr>
              <a:t>            conditions </a:t>
            </a:r>
            <a:r>
              <a:rPr lang="en-US" sz="2400" b="1" dirty="0">
                <a:solidFill>
                  <a:schemeClr val="tx2"/>
                </a:solidFill>
              </a:rPr>
              <a:t>(2015</a:t>
            </a:r>
            <a:r>
              <a:rPr lang="en-US" sz="2400" b="1" dirty="0" smtClean="0">
                <a:solidFill>
                  <a:schemeClr val="tx2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4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Quality with Single Payer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Single tiered system would foster quality by making it acceptable to everyone</a:t>
            </a:r>
          </a:p>
          <a:p>
            <a:r>
              <a:rPr lang="en-US" dirty="0" smtClean="0"/>
              <a:t>System would provide continuity of care</a:t>
            </a:r>
          </a:p>
          <a:p>
            <a:r>
              <a:rPr lang="en-US" dirty="0" smtClean="0"/>
              <a:t>Preventive care would be a priority</a:t>
            </a:r>
          </a:p>
          <a:p>
            <a:r>
              <a:rPr lang="en-US" dirty="0" smtClean="0"/>
              <a:t>It would make possible the creation of a unified, useful and confidential EHR like the VA already has</a:t>
            </a:r>
          </a:p>
          <a:p>
            <a:r>
              <a:rPr lang="en-US" dirty="0" smtClean="0"/>
              <a:t>Facilitates real health planning by putting resources where they are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23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8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344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5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044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5-06 at 1.39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82" y="0"/>
            <a:ext cx="5849155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999104" y="606777"/>
            <a:ext cx="1531156" cy="1128890"/>
          </a:xfrm>
          <a:prstGeom prst="ellipse">
            <a:avLst/>
          </a:prstGeom>
          <a:noFill/>
          <a:ln w="1270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8191592" y="2356556"/>
            <a:ext cx="677334" cy="118533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8191593" y="5291667"/>
            <a:ext cx="677334" cy="7478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2889" y="1580444"/>
            <a:ext cx="2539993" cy="2102556"/>
          </a:xfrm>
        </p:spPr>
        <p:txBody>
          <a:bodyPr/>
          <a:lstStyle/>
          <a:p>
            <a:r>
              <a:rPr lang="en-US" sz="2800" dirty="0" smtClean="0"/>
              <a:t>Number of administrators per enrollee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12889" y="5439391"/>
            <a:ext cx="241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Woolhandler</a:t>
            </a:r>
            <a:r>
              <a:rPr lang="en-US" dirty="0" smtClean="0"/>
              <a:t>, et al </a:t>
            </a:r>
            <a:r>
              <a:rPr lang="da-DK" dirty="0"/>
              <a:t>N </a:t>
            </a:r>
            <a:r>
              <a:rPr lang="da-DK" dirty="0" err="1"/>
              <a:t>Engl</a:t>
            </a:r>
            <a:r>
              <a:rPr lang="da-DK" dirty="0"/>
              <a:t> J Med 2003;349:768-75.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14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Private insurers’ High Overhead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50179" name="Picture 4" descr="inso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9237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48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812800"/>
            <a:ext cx="81280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00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901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z="4000" b="1" dirty="0" smtClean="0">
                <a:ea typeface="ＭＳ Ｐゴシック" pitchFamily="34" charset="-128"/>
              </a:rPr>
              <a:t>HEALTH INSURANCE REFORM (ACA)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51816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1800" b="1" u="sng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000" b="1" u="sng" dirty="0" smtClean="0">
                <a:solidFill>
                  <a:schemeClr val="tx2"/>
                </a:solidFill>
                <a:ea typeface="ＭＳ Ｐゴシック" pitchFamily="34" charset="-128"/>
              </a:rPr>
              <a:t>Increased taxes</a:t>
            </a:r>
            <a:endParaRPr lang="en-US" sz="20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     	- Excise tax on </a:t>
            </a:r>
            <a:r>
              <a:rPr lang="en-US" alt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“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Cadillac</a:t>
            </a:r>
            <a:r>
              <a:rPr lang="en-US" alt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”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health insurance plans (2018)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chemeClr val="tx2"/>
                </a:solidFill>
                <a:ea typeface="ＭＳ Ｐゴシック" pitchFamily="34" charset="-128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- Medicare payroll tax increase with incomes over 200K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chemeClr val="tx2"/>
                </a:solidFill>
                <a:ea typeface="ＭＳ Ｐゴシック" pitchFamily="34" charset="-128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- 3.8% tax on investment income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 b="1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chemeClr val="tx2"/>
                </a:solidFill>
                <a:ea typeface="ＭＳ Ｐゴシック" pitchFamily="34" charset="-128"/>
              </a:rPr>
              <a:t>2.  	</a:t>
            </a:r>
            <a:r>
              <a:rPr lang="en-US" sz="2000" b="1" u="sng" dirty="0" smtClean="0">
                <a:solidFill>
                  <a:schemeClr val="tx2"/>
                </a:solidFill>
                <a:ea typeface="ＭＳ Ｐゴシック" pitchFamily="34" charset="-128"/>
              </a:rPr>
              <a:t>Savings from Medicare</a:t>
            </a:r>
            <a:endParaRPr lang="en-US" sz="20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	- Advantage: ($132 bill over 10 yrs)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	</a:t>
            </a:r>
            <a:r>
              <a:rPr lang="en-US" sz="2000" dirty="0" smtClean="0">
                <a:solidFill>
                  <a:srgbClr val="FFFF00"/>
                </a:solidFill>
                <a:ea typeface="ＭＳ Ｐゴシック" pitchFamily="34" charset="-128"/>
              </a:rPr>
              <a:t>- Cut DSH payments ($36 billion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	- </a:t>
            </a:r>
            <a:r>
              <a:rPr lang="en-US" sz="2000" dirty="0" smtClean="0">
                <a:solidFill>
                  <a:srgbClr val="FFFF00"/>
                </a:solidFill>
                <a:ea typeface="ＭＳ Ｐゴシック" pitchFamily="34" charset="-128"/>
              </a:rPr>
              <a:t>Cut Medicare payments to hospitals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           ($136 bill over 10 yrs)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	- </a:t>
            </a:r>
            <a:r>
              <a:rPr lang="en-US" sz="2000" dirty="0" smtClean="0">
                <a:solidFill>
                  <a:srgbClr val="FFFF00"/>
                </a:solidFill>
                <a:ea typeface="ＭＳ Ｐゴシック" pitchFamily="34" charset="-128"/>
              </a:rPr>
              <a:t>Cut payments for home care/nursing homes ($60 bill)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 b="1" u="sng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chemeClr val="tx2"/>
                </a:solidFill>
                <a:ea typeface="ＭＳ Ｐゴシック" pitchFamily="34" charset="-128"/>
              </a:rPr>
              <a:t>3.    </a:t>
            </a:r>
            <a:r>
              <a:rPr lang="en-US" sz="2000" b="1" u="sng" dirty="0" smtClean="0">
                <a:solidFill>
                  <a:schemeClr val="tx2"/>
                </a:solidFill>
                <a:ea typeface="ＭＳ Ｐゴシック" pitchFamily="34" charset="-128"/>
              </a:rPr>
              <a:t>Revenue from cracking down on fraud and abuse</a:t>
            </a:r>
            <a:endParaRPr lang="en-US" sz="20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	</a:t>
            </a:r>
            <a:endParaRPr lang="en-US" sz="2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i="1" u="sng" dirty="0" smtClean="0"/>
              <a:t>Four major types of ‘health care delivery systems’ currently in the US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Working people under 65 y/o similar to Germany, France or Japan where the worker and employer share the premium to a private insurance comp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/>
              <a:t>Older than 65 y/o similar to </a:t>
            </a:r>
            <a:r>
              <a:rPr lang="en-US" dirty="0" smtClean="0"/>
              <a:t>Canada or Sweden, Medicare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Native Americans, veterans, military similar to Cuba with </a:t>
            </a:r>
            <a:r>
              <a:rPr lang="en-US" dirty="0" err="1" smtClean="0"/>
              <a:t>govt</a:t>
            </a:r>
            <a:r>
              <a:rPr lang="en-US" dirty="0" smtClean="0"/>
              <a:t> </a:t>
            </a:r>
            <a:r>
              <a:rPr lang="en-US" dirty="0" err="1" smtClean="0"/>
              <a:t>bldgs</a:t>
            </a:r>
            <a:r>
              <a:rPr lang="en-US" dirty="0" smtClean="0"/>
              <a:t> and </a:t>
            </a:r>
            <a:r>
              <a:rPr lang="en-US" dirty="0" err="1" smtClean="0"/>
              <a:t>govt</a:t>
            </a:r>
            <a:r>
              <a:rPr lang="en-US" dirty="0" smtClean="0"/>
              <a:t> employees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Uninsured we are like Cambodia, or rural India or any other third world country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HEALTH INSURANCE REFORM</a:t>
            </a:r>
            <a:br>
              <a:rPr lang="en-US" sz="3600" b="1" dirty="0"/>
            </a:br>
            <a:r>
              <a:rPr lang="en-US" sz="3600" b="1" dirty="0" smtClean="0"/>
              <a:t>(ACA</a:t>
            </a:r>
            <a:r>
              <a:rPr lang="en-US" sz="3600" b="1" dirty="0"/>
              <a:t>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endParaRPr lang="en-US" sz="2800" dirty="0"/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b="1" u="sng" dirty="0">
                <a:solidFill>
                  <a:srgbClr val="FFFF00"/>
                </a:solidFill>
              </a:rPr>
              <a:t>Leaves many of the undesirable features of </a:t>
            </a:r>
            <a:r>
              <a:rPr lang="en-US" b="1" u="sng" dirty="0" smtClean="0">
                <a:solidFill>
                  <a:srgbClr val="FFFF00"/>
                </a:solidFill>
              </a:rPr>
              <a:t>private insurance coverage unchanged</a:t>
            </a:r>
            <a:endParaRPr lang="en-US" b="1" u="sng" dirty="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b="1" u="sng" dirty="0"/>
          </a:p>
          <a:p>
            <a:pPr marL="0" indent="0" algn="ctr">
              <a:lnSpc>
                <a:spcPct val="90000"/>
              </a:lnSpc>
            </a:pPr>
            <a:r>
              <a:rPr lang="en-US" sz="2800" dirty="0"/>
              <a:t> Employers can change coverage and </a:t>
            </a:r>
            <a:r>
              <a:rPr lang="en-US" sz="2800" dirty="0" smtClean="0"/>
              <a:t>plans</a:t>
            </a:r>
          </a:p>
          <a:p>
            <a:pPr marL="0" indent="0" algn="ctr">
              <a:lnSpc>
                <a:spcPct val="90000"/>
              </a:lnSpc>
            </a:pPr>
            <a:endParaRPr lang="en-US" sz="2800" dirty="0"/>
          </a:p>
          <a:p>
            <a:pPr marL="0" indent="0" algn="ctr">
              <a:lnSpc>
                <a:spcPct val="90000"/>
              </a:lnSpc>
              <a:buNone/>
            </a:pPr>
            <a:endParaRPr lang="en-US" sz="2800" dirty="0" smtClean="0"/>
          </a:p>
          <a:p>
            <a:pPr marL="0" indent="0" algn="ctr">
              <a:lnSpc>
                <a:spcPct val="90000"/>
              </a:lnSpc>
            </a:pPr>
            <a:r>
              <a:rPr lang="en-US" sz="2800" dirty="0"/>
              <a:t>Employees must accept the employer plan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 algn="ctr">
              <a:lnSpc>
                <a:spcPct val="90000"/>
              </a:lnSpc>
            </a:pPr>
            <a:r>
              <a:rPr lang="en-US" sz="2800" dirty="0"/>
              <a:t> Insurers can change </a:t>
            </a:r>
            <a:r>
              <a:rPr lang="en-US" sz="2800" dirty="0" smtClean="0"/>
              <a:t>networks</a:t>
            </a:r>
            <a:endParaRPr lang="en-US" sz="2800" dirty="0"/>
          </a:p>
          <a:p>
            <a:pPr marL="0" indent="0">
              <a:lnSpc>
                <a:spcPct val="90000"/>
              </a:lnSpc>
            </a:pPr>
            <a:endParaRPr lang="en-US" sz="2800" dirty="0"/>
          </a:p>
          <a:p>
            <a:pPr marL="0" indent="0" algn="ctr">
              <a:lnSpc>
                <a:spcPct val="90000"/>
              </a:lnSpc>
            </a:pPr>
            <a:r>
              <a:rPr lang="en-US" sz="2800" dirty="0" smtClean="0"/>
              <a:t>Plans for ‘</a:t>
            </a:r>
            <a:r>
              <a:rPr lang="en-US" sz="2800" dirty="0" smtClean="0">
                <a:solidFill>
                  <a:schemeClr val="accent6"/>
                </a:solidFill>
              </a:rPr>
              <a:t>market forces</a:t>
            </a:r>
            <a:r>
              <a:rPr lang="en-US" sz="2800" dirty="0" smtClean="0"/>
              <a:t>’ to lower cost has been   		proven to not work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7813"/>
            <a:ext cx="8534400" cy="1143000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FF"/>
                </a:solidFill>
              </a:rPr>
              <a:t>What have market forces done for health care in the last 20 years?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pPr marL="0" indent="0" eaLnBrk="1" hangingPunct="1">
              <a:buClr>
                <a:srgbClr val="86D1EC"/>
              </a:buClr>
              <a:buNone/>
            </a:pPr>
            <a:r>
              <a:rPr lang="en-US" altLang="en-US" sz="2800" dirty="0" smtClean="0"/>
              <a:t>    </a:t>
            </a:r>
            <a:r>
              <a:rPr lang="en-US" altLang="en-US" sz="28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en-US" sz="2800" dirty="0" smtClean="0"/>
              <a:t>  Increase in the number of uninsured/underinsured</a:t>
            </a:r>
          </a:p>
          <a:p>
            <a:pPr marL="0" indent="0" eaLnBrk="1" hangingPunct="1">
              <a:buClr>
                <a:srgbClr val="86D1EC"/>
              </a:buClr>
              <a:buNone/>
            </a:pPr>
            <a:r>
              <a:rPr lang="en-US" altLang="en-US" sz="2800" dirty="0" smtClean="0"/>
              <a:t>    </a:t>
            </a:r>
            <a:r>
              <a:rPr lang="en-US" altLang="en-US" sz="28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en-US" sz="2800" dirty="0" smtClean="0"/>
              <a:t>  Decrease in choice of provider</a:t>
            </a:r>
          </a:p>
          <a:p>
            <a:pPr marL="0" indent="0" eaLnBrk="1" hangingPunct="1">
              <a:buClr>
                <a:srgbClr val="86D1EC"/>
              </a:buClr>
              <a:buNone/>
            </a:pPr>
            <a:r>
              <a:rPr lang="en-US" altLang="en-US" sz="2800" dirty="0" smtClean="0"/>
              <a:t>    </a:t>
            </a:r>
            <a:r>
              <a:rPr lang="en-US" altLang="en-US" sz="28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en-US" sz="2800" dirty="0" smtClean="0"/>
              <a:t>  Diversion of health care resources to areas of               		profit rather than need</a:t>
            </a:r>
          </a:p>
          <a:p>
            <a:pPr marL="0" indent="0" eaLnBrk="1" hangingPunct="1">
              <a:buClr>
                <a:srgbClr val="86D1EC"/>
              </a:buClr>
              <a:buNone/>
            </a:pPr>
            <a:r>
              <a:rPr lang="en-US" altLang="en-US" sz="2800" dirty="0" smtClean="0"/>
              <a:t>    </a:t>
            </a:r>
            <a:r>
              <a:rPr lang="en-US" altLang="en-US" sz="28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en-US" sz="2800" dirty="0" smtClean="0"/>
              <a:t>  Underfunding of less profitable endeavors</a:t>
            </a:r>
          </a:p>
          <a:p>
            <a:pPr marL="0" indent="0" eaLnBrk="1" hangingPunct="1">
              <a:buClr>
                <a:srgbClr val="86D1EC"/>
              </a:buClr>
              <a:buNone/>
            </a:pPr>
            <a:r>
              <a:rPr lang="en-US" altLang="en-US" sz="2800" dirty="0" smtClean="0"/>
              <a:t>    </a:t>
            </a:r>
            <a:r>
              <a:rPr lang="en-US" altLang="en-US" sz="28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en-US" sz="2800" dirty="0" smtClean="0"/>
              <a:t>  Unaffordable prescription drugs, increased costs of   		technology</a:t>
            </a:r>
          </a:p>
          <a:p>
            <a:pPr marL="0" indent="0" eaLnBrk="1" hangingPunct="1">
              <a:buClr>
                <a:srgbClr val="86D1EC"/>
              </a:buClr>
              <a:buNone/>
            </a:pPr>
            <a:r>
              <a:rPr lang="en-US" altLang="en-US" sz="2800" dirty="0" smtClean="0"/>
              <a:t>    </a:t>
            </a:r>
            <a:r>
              <a:rPr lang="en-US" altLang="en-US" sz="28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en-US" sz="2800" dirty="0" smtClean="0"/>
              <a:t>  Dissatisfied patients &amp; frustrated physicians</a:t>
            </a:r>
          </a:p>
          <a:p>
            <a:pPr marL="0" indent="0" eaLnBrk="1" hangingPunct="1">
              <a:buClr>
                <a:srgbClr val="86D1EC"/>
              </a:buClr>
              <a:buNone/>
            </a:pP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                         AND…HIGHER COSTS !!!</a:t>
            </a:r>
          </a:p>
        </p:txBody>
      </p:sp>
    </p:spTree>
    <p:extLst>
      <p:ext uri="{BB962C8B-B14F-4D97-AF65-F5344CB8AC3E}">
        <p14:creationId xmlns:p14="http://schemas.microsoft.com/office/powerpoint/2010/main" val="2039920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ACA’s Biggest Flaw</a:t>
            </a:r>
            <a:endParaRPr lang="en-US" dirty="0"/>
          </a:p>
        </p:txBody>
      </p:sp>
      <p:pic>
        <p:nvPicPr>
          <p:cNvPr id="4" name="Picture 3" descr="bcbs.g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41" b="11761"/>
          <a:stretch/>
        </p:blipFill>
        <p:spPr>
          <a:xfrm>
            <a:off x="506100" y="1391152"/>
            <a:ext cx="1985617" cy="1623855"/>
          </a:xfrm>
          <a:prstGeom prst="rect">
            <a:avLst/>
          </a:prstGeom>
          <a:ln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187" y="2886223"/>
            <a:ext cx="2299428" cy="1037651"/>
          </a:xfrm>
          <a:prstGeom prst="rect">
            <a:avLst/>
          </a:prstGeom>
          <a:ln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Wellpoint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085" y="3658228"/>
            <a:ext cx="2380681" cy="1605040"/>
          </a:xfrm>
          <a:prstGeom prst="rect">
            <a:avLst/>
          </a:prstGeom>
          <a:ln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United Healthcare Group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0"/>
          <a:stretch/>
        </p:blipFill>
        <p:spPr>
          <a:xfrm>
            <a:off x="2526235" y="4855130"/>
            <a:ext cx="2301817" cy="1020286"/>
          </a:xfrm>
          <a:prstGeom prst="rect">
            <a:avLst/>
          </a:prstGeom>
          <a:ln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35768617"/>
              </p:ext>
            </p:extLst>
          </p:nvPr>
        </p:nvGraphicFramePr>
        <p:xfrm>
          <a:off x="4245429" y="1478643"/>
          <a:ext cx="4640540" cy="3265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3980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b="1"/>
              <a:t>SINGLE PAYER OFFERS </a:t>
            </a:r>
            <a:r>
              <a:rPr lang="en-US" sz="3600" b="1" u="sng"/>
              <a:t>REAL</a:t>
            </a:r>
            <a:r>
              <a:rPr lang="en-US" sz="3600" b="1"/>
              <a:t> TOOLS TO CONTAIN COSTS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17638"/>
            <a:ext cx="7772400" cy="5135562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tx2"/>
                </a:solidFill>
              </a:rPr>
              <a:t>Global </a:t>
            </a:r>
            <a:r>
              <a:rPr lang="en-US" sz="2400" dirty="0">
                <a:solidFill>
                  <a:schemeClr val="tx2"/>
                </a:solidFill>
              </a:rPr>
              <a:t>budgeting of </a:t>
            </a:r>
            <a:r>
              <a:rPr lang="en-US" sz="2400" dirty="0" smtClean="0">
                <a:solidFill>
                  <a:schemeClr val="tx2"/>
                </a:solidFill>
              </a:rPr>
              <a:t>hospitals, similar to budgeting  for police, fire </a:t>
            </a:r>
            <a:r>
              <a:rPr lang="en-US" sz="2400" dirty="0" err="1" smtClean="0">
                <a:solidFill>
                  <a:schemeClr val="tx2"/>
                </a:solidFill>
              </a:rPr>
              <a:t>depts</a:t>
            </a:r>
            <a:endParaRPr lang="en-US" sz="2400" dirty="0">
              <a:solidFill>
                <a:schemeClr val="tx2"/>
              </a:solidFill>
            </a:endParaRPr>
          </a:p>
          <a:p>
            <a:pPr eaLnBrk="1" hangingPunct="1"/>
            <a:endParaRPr lang="en-US" sz="2400" dirty="0">
              <a:solidFill>
                <a:schemeClr val="tx2"/>
              </a:solidFill>
            </a:endParaRPr>
          </a:p>
          <a:p>
            <a:pPr eaLnBrk="1" hangingPunct="1"/>
            <a:r>
              <a:rPr lang="en-US" sz="2400" dirty="0">
                <a:solidFill>
                  <a:schemeClr val="tx2"/>
                </a:solidFill>
              </a:rPr>
              <a:t>Capital investment </a:t>
            </a:r>
            <a:r>
              <a:rPr lang="en-US" sz="2400" dirty="0" smtClean="0">
                <a:solidFill>
                  <a:schemeClr val="tx2"/>
                </a:solidFill>
              </a:rPr>
              <a:t>planning separate from operating costs </a:t>
            </a:r>
            <a:endParaRPr lang="en-US" sz="2400" dirty="0">
              <a:solidFill>
                <a:schemeClr val="tx2"/>
              </a:solidFill>
            </a:endParaRPr>
          </a:p>
          <a:p>
            <a:pPr eaLnBrk="1" hangingPunct="1"/>
            <a:endParaRPr lang="en-US" sz="2400" dirty="0">
              <a:solidFill>
                <a:schemeClr val="tx2"/>
              </a:solidFill>
            </a:endParaRPr>
          </a:p>
          <a:p>
            <a:pPr eaLnBrk="1" hangingPunct="1"/>
            <a:r>
              <a:rPr lang="en-US" sz="2400" dirty="0">
                <a:solidFill>
                  <a:schemeClr val="tx2"/>
                </a:solidFill>
              </a:rPr>
              <a:t>Emphasis on primary care; coordination of </a:t>
            </a:r>
            <a:r>
              <a:rPr lang="en-US" sz="2400" dirty="0" smtClean="0">
                <a:solidFill>
                  <a:schemeClr val="tx2"/>
                </a:solidFill>
              </a:rPr>
              <a:t>care</a:t>
            </a:r>
          </a:p>
          <a:p>
            <a:pPr eaLnBrk="1" hangingPunct="1"/>
            <a:endParaRPr lang="en-US" sz="2400" dirty="0">
              <a:solidFill>
                <a:schemeClr val="tx2"/>
              </a:solidFill>
            </a:endParaRPr>
          </a:p>
          <a:p>
            <a:pPr eaLnBrk="1" hangingPunct="1"/>
            <a:r>
              <a:rPr lang="en-US" sz="2400" dirty="0">
                <a:solidFill>
                  <a:schemeClr val="tx2"/>
                </a:solidFill>
              </a:rPr>
              <a:t>Bulk purchasing of </a:t>
            </a:r>
            <a:r>
              <a:rPr lang="en-US" sz="2400" dirty="0" smtClean="0">
                <a:solidFill>
                  <a:schemeClr val="tx2"/>
                </a:solidFill>
              </a:rPr>
              <a:t>pharmaceuticals</a:t>
            </a:r>
          </a:p>
          <a:p>
            <a:pPr eaLnBrk="1" hangingPunct="1"/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tx2"/>
                </a:solidFill>
              </a:rPr>
              <a:t>Decrease in malpractice costs</a:t>
            </a:r>
          </a:p>
          <a:p>
            <a:pPr eaLnBrk="1" hangingPunct="1"/>
            <a:endParaRPr lang="en-US" sz="28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 Payer</a:t>
            </a:r>
            <a:br>
              <a:rPr lang="en-US" dirty="0" smtClean="0"/>
            </a:br>
            <a:r>
              <a:rPr lang="en-US" dirty="0" smtClean="0"/>
              <a:t>Medicare for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500" dirty="0" smtClean="0"/>
              <a:t>    Public funding</a:t>
            </a:r>
          </a:p>
          <a:p>
            <a:pPr lvl="1"/>
            <a:r>
              <a:rPr lang="en-US" dirty="0" smtClean="0"/>
              <a:t>Graduated payroll tax instead of premiums</a:t>
            </a:r>
          </a:p>
          <a:p>
            <a:pPr lvl="1"/>
            <a:r>
              <a:rPr lang="en-US" dirty="0" smtClean="0"/>
              <a:t>Corporate taxes</a:t>
            </a:r>
          </a:p>
          <a:p>
            <a:pPr lvl="1"/>
            <a:r>
              <a:rPr lang="en-US" dirty="0" smtClean="0"/>
              <a:t>Income taxes</a:t>
            </a:r>
          </a:p>
          <a:p>
            <a:pPr lvl="1"/>
            <a:r>
              <a:rPr lang="en-US" dirty="0" smtClean="0"/>
              <a:t>Tax on unearned income (stocks, bonds,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>
              <a:buNone/>
            </a:pPr>
            <a:endParaRPr lang="en-US" dirty="0" smtClean="0"/>
          </a:p>
          <a:p>
            <a:pPr lvl="1" algn="ctr">
              <a:buNone/>
            </a:pPr>
            <a:r>
              <a:rPr lang="en-US" sz="3500" dirty="0" smtClean="0">
                <a:solidFill>
                  <a:srgbClr val="FFFF00"/>
                </a:solidFill>
              </a:rPr>
              <a:t>No premiums</a:t>
            </a:r>
          </a:p>
          <a:p>
            <a:pPr lvl="1" algn="ctr">
              <a:buNone/>
            </a:pPr>
            <a:r>
              <a:rPr lang="en-US" sz="3500" dirty="0" smtClean="0">
                <a:solidFill>
                  <a:srgbClr val="FFFF00"/>
                </a:solidFill>
              </a:rPr>
              <a:t>No overall increase in spending because of administrative savings</a:t>
            </a:r>
          </a:p>
          <a:p>
            <a:pPr lvl="1">
              <a:buNone/>
            </a:pPr>
            <a:endParaRPr lang="en-US" sz="3500" dirty="0" smtClean="0"/>
          </a:p>
          <a:p>
            <a:pPr lvl="1">
              <a:buNone/>
            </a:pPr>
            <a:r>
              <a:rPr lang="en-US" sz="3500" dirty="0" smtClean="0"/>
              <a:t>A publicly funded-privately delivered partnership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Savings Exceed New Costs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1181" y="6307754"/>
            <a:ext cx="449573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Friedman, G. Dollars &amp; Sense. March/April 2012</a:t>
            </a:r>
            <a:endParaRPr lang="en-US" sz="12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6667489"/>
              </p:ext>
            </p:extLst>
          </p:nvPr>
        </p:nvGraphicFramePr>
        <p:xfrm>
          <a:off x="2745863" y="1277029"/>
          <a:ext cx="3652275" cy="4314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973532" y="1529814"/>
            <a:ext cx="1196937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000" dirty="0" smtClean="0">
                <a:latin typeface="Franklin Gothic Medium" pitchFamily="34" charset="0"/>
              </a:rPr>
              <a:t>$ Billions</a:t>
            </a:r>
            <a:endParaRPr lang="en-US" sz="2000" dirty="0">
              <a:latin typeface="Franklin Gothic Medium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12045" y="5484516"/>
            <a:ext cx="141647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Franklin Gothic Medium"/>
                <a:cs typeface="Franklin Gothic Medium"/>
              </a:rPr>
              <a:t>New Costs</a:t>
            </a:r>
            <a:endParaRPr lang="en-US" sz="2000" dirty="0">
              <a:latin typeface="Franklin Gothic Medium"/>
              <a:cs typeface="Franklin Gothic Medium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5050" y="5484516"/>
            <a:ext cx="170954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Franklin Gothic Medium"/>
                <a:cs typeface="Franklin Gothic Medium"/>
              </a:rPr>
              <a:t>New Savings</a:t>
            </a:r>
            <a:endParaRPr lang="en-US" sz="2000" dirty="0">
              <a:latin typeface="Franklin Gothic Medium"/>
              <a:cs typeface="Franklin Gothic Medium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572000" y="1978382"/>
            <a:ext cx="0" cy="343510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5040536"/>
            <a:ext cx="303275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2000" dirty="0" smtClean="0">
                <a:latin typeface="Franklin Gothic Book"/>
                <a:cs typeface="Franklin Gothic Book"/>
              </a:rPr>
              <a:t>Medicaid Rate Adjustment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706" y="4466298"/>
            <a:ext cx="30120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000" dirty="0" smtClean="0">
                <a:latin typeface="Franklin Gothic Book"/>
                <a:cs typeface="Franklin Gothic Book"/>
              </a:rPr>
              <a:t>Covering the uninsured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24" y="3474132"/>
            <a:ext cx="3028327" cy="9284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000" dirty="0" smtClean="0">
                <a:latin typeface="Franklin Gothic Book"/>
                <a:cs typeface="Franklin Gothic Book"/>
              </a:rPr>
              <a:t>Increased utilization </a:t>
            </a:r>
          </a:p>
          <a:p>
            <a:pPr algn="r">
              <a:lnSpc>
                <a:spcPct val="90000"/>
              </a:lnSpc>
            </a:pPr>
            <a:r>
              <a:rPr lang="en-US" sz="2000" dirty="0" smtClean="0">
                <a:latin typeface="Franklin Gothic Book"/>
                <a:cs typeface="Franklin Gothic Book"/>
              </a:rPr>
              <a:t>(especially home health and dental)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37409" y="5146635"/>
            <a:ext cx="300659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Gov. admin ($23B)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37409" y="4671470"/>
            <a:ext cx="2830372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Health insurance admin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37409" y="3495320"/>
            <a:ext cx="3006590" cy="6514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Franklin Gothic Book"/>
                <a:cs typeface="Franklin Gothic Book"/>
              </a:rPr>
              <a:t>Increased market power (pharma</a:t>
            </a:r>
            <a:r>
              <a:rPr lang="en-US" sz="2000" dirty="0">
                <a:latin typeface="Franklin Gothic Book"/>
                <a:cs typeface="Franklin Gothic Book"/>
              </a:rPr>
              <a:t> </a:t>
            </a:r>
            <a:r>
              <a:rPr lang="en-US" sz="2000" dirty="0" smtClean="0">
                <a:latin typeface="Franklin Gothic Book"/>
                <a:cs typeface="Franklin Gothic Book"/>
              </a:rPr>
              <a:t>and devices)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37409" y="2285289"/>
            <a:ext cx="297432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Admin costs </a:t>
            </a:r>
          </a:p>
          <a:p>
            <a:r>
              <a:rPr lang="en-US" sz="2000" dirty="0" smtClean="0">
                <a:latin typeface="Franklin Gothic Book"/>
                <a:cs typeface="Franklin Gothic Book"/>
              </a:rPr>
              <a:t>to providers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5287" y="1585213"/>
            <a:ext cx="3656589" cy="14342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rIns="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latin typeface="Franklin Gothic Medium"/>
                <a:cs typeface="Franklin Gothic Medium"/>
              </a:rPr>
              <a:t>Cover everyone </a:t>
            </a:r>
          </a:p>
          <a:p>
            <a:pPr algn="ctr">
              <a:lnSpc>
                <a:spcPct val="90000"/>
              </a:lnSpc>
            </a:pPr>
            <a:r>
              <a:rPr lang="en-US" sz="2000" dirty="0" smtClean="0">
                <a:latin typeface="Franklin Gothic Medium"/>
                <a:cs typeface="Franklin Gothic Medium"/>
              </a:rPr>
              <a:t>with</a:t>
            </a:r>
            <a:r>
              <a:rPr lang="en-US" sz="2000" dirty="0">
                <a:latin typeface="Franklin Gothic Medium"/>
                <a:cs typeface="Franklin Gothic Medium"/>
              </a:rPr>
              <a:t> </a:t>
            </a:r>
            <a:r>
              <a:rPr lang="en-US" sz="2000" dirty="0" smtClean="0">
                <a:latin typeface="Franklin Gothic Medium"/>
                <a:cs typeface="Franklin Gothic Medium"/>
              </a:rPr>
              <a:t>better benefits and save</a:t>
            </a:r>
          </a:p>
          <a:p>
            <a:pPr algn="ctr">
              <a:lnSpc>
                <a:spcPct val="90000"/>
              </a:lnSpc>
            </a:pPr>
            <a:r>
              <a:rPr lang="en-US" sz="4800" dirty="0" smtClean="0">
                <a:latin typeface="Franklin Gothic Medium" pitchFamily="34" charset="0"/>
              </a:rPr>
              <a:t>$243 Billion</a:t>
            </a:r>
            <a:endParaRPr lang="en-US" sz="480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77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432800" cy="1144588"/>
          </a:xfrm>
        </p:spPr>
        <p:txBody>
          <a:bodyPr lIns="0" tIns="0" rIns="0" bIns="0">
            <a:normAutofit fontScale="90000"/>
          </a:bodyPr>
          <a:lstStyle/>
          <a:p>
            <a:r>
              <a:rPr lang="en-US" sz="5100" dirty="0" smtClean="0">
                <a:solidFill>
                  <a:srgbClr val="FFFF00"/>
                </a:solidFill>
              </a:rPr>
              <a:t>          How </a:t>
            </a:r>
            <a:r>
              <a:rPr lang="en-US" sz="5100" dirty="0">
                <a:solidFill>
                  <a:srgbClr val="FFFF00"/>
                </a:solidFill>
              </a:rPr>
              <a:t>Canada Controls Costs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38263" y="1906588"/>
            <a:ext cx="7805737" cy="4729162"/>
          </a:xfrm>
        </p:spPr>
        <p:txBody>
          <a:bodyPr lIns="0" tIns="0" rIns="0" bIns="0">
            <a:noAutofit/>
          </a:bodyPr>
          <a:lstStyle/>
          <a:p>
            <a:pPr marL="98425" indent="0" defTabSz="414338">
              <a:lnSpc>
                <a:spcPct val="83000"/>
              </a:lnSpc>
              <a:buClr>
                <a:srgbClr val="FF00FF"/>
              </a:buClr>
              <a:buNone/>
            </a:pPr>
            <a:r>
              <a:rPr lang="en-US" sz="2000" dirty="0">
                <a:solidFill>
                  <a:srgbClr val="FFFFFF"/>
                </a:solidFill>
                <a:cs typeface="Times New Roman" pitchFamily="18" charset="0"/>
              </a:rPr>
              <a:t>Low administrative costs </a:t>
            </a:r>
            <a:r>
              <a:rPr lang="en-US" sz="2000" dirty="0" smtClean="0">
                <a:solidFill>
                  <a:srgbClr val="FFFFFF"/>
                </a:solidFill>
                <a:cs typeface="Times New Roman" pitchFamily="18" charset="0"/>
              </a:rPr>
              <a:t>– 1.3% </a:t>
            </a:r>
            <a:r>
              <a:rPr lang="en-US" sz="2000" dirty="0">
                <a:solidFill>
                  <a:srgbClr val="FFFFFF"/>
                </a:solidFill>
                <a:cs typeface="Times New Roman" pitchFamily="18" charset="0"/>
              </a:rPr>
              <a:t>of health spending vs. 31.0% in U.S</a:t>
            </a:r>
            <a:r>
              <a:rPr lang="en-US" sz="2000" dirty="0" smtClean="0">
                <a:solidFill>
                  <a:srgbClr val="FFFFFF"/>
                </a:solidFill>
                <a:cs typeface="Times New Roman" pitchFamily="18" charset="0"/>
              </a:rPr>
              <a:t>.</a:t>
            </a:r>
            <a:endParaRPr lang="en-US" sz="2000" dirty="0">
              <a:solidFill>
                <a:srgbClr val="FFFFFF"/>
              </a:solidFill>
              <a:cs typeface="Times New Roman" pitchFamily="18" charset="0"/>
            </a:endParaRPr>
          </a:p>
          <a:p>
            <a:pPr marL="390525" indent="-292100" defTabSz="414338">
              <a:lnSpc>
                <a:spcPct val="83000"/>
              </a:lnSpc>
              <a:buClr>
                <a:srgbClr val="FF00FF"/>
              </a:buClr>
            </a:pPr>
            <a:endParaRPr lang="en-US" sz="2000" dirty="0">
              <a:solidFill>
                <a:srgbClr val="FFFFFF"/>
              </a:solidFill>
              <a:cs typeface="Times New Roman" pitchFamily="18" charset="0"/>
            </a:endParaRPr>
          </a:p>
          <a:p>
            <a:pPr marL="98425" indent="0" defTabSz="414338">
              <a:lnSpc>
                <a:spcPct val="83000"/>
              </a:lnSpc>
              <a:buClr>
                <a:srgbClr val="FF00FF"/>
              </a:buClr>
              <a:buNone/>
            </a:pPr>
            <a:r>
              <a:rPr lang="en-US" sz="2000" dirty="0">
                <a:solidFill>
                  <a:srgbClr val="FFFFFF"/>
                </a:solidFill>
                <a:cs typeface="Times New Roman" pitchFamily="18" charset="0"/>
              </a:rPr>
              <a:t>Lump-sum, global budgets for hospitals</a:t>
            </a:r>
          </a:p>
          <a:p>
            <a:pPr marL="390525" indent="-292100" defTabSz="414338">
              <a:lnSpc>
                <a:spcPct val="83000"/>
              </a:lnSpc>
              <a:buClr>
                <a:srgbClr val="FF00FF"/>
              </a:buClr>
            </a:pPr>
            <a:endParaRPr lang="en-US" sz="2000" dirty="0">
              <a:solidFill>
                <a:srgbClr val="FFFFFF"/>
              </a:solidFill>
              <a:cs typeface="Times New Roman" pitchFamily="18" charset="0"/>
            </a:endParaRPr>
          </a:p>
          <a:p>
            <a:pPr marL="98425" indent="0" defTabSz="414338">
              <a:lnSpc>
                <a:spcPct val="83000"/>
              </a:lnSpc>
              <a:buClr>
                <a:srgbClr val="FF00FF"/>
              </a:buClr>
              <a:buNone/>
            </a:pPr>
            <a:r>
              <a:rPr lang="en-US" sz="2000" dirty="0">
                <a:solidFill>
                  <a:srgbClr val="FFFFFF"/>
                </a:solidFill>
                <a:cs typeface="Times New Roman" pitchFamily="18" charset="0"/>
              </a:rPr>
              <a:t>Stringent controls on capital spending for new buildings and equipment</a:t>
            </a:r>
          </a:p>
          <a:p>
            <a:pPr marL="390525" indent="-292100" defTabSz="414338">
              <a:lnSpc>
                <a:spcPct val="83000"/>
              </a:lnSpc>
              <a:buClr>
                <a:srgbClr val="FF00FF"/>
              </a:buClr>
            </a:pPr>
            <a:endParaRPr lang="en-US" sz="2000" dirty="0">
              <a:solidFill>
                <a:srgbClr val="FFFFFF"/>
              </a:solidFill>
              <a:cs typeface="Times New Roman" pitchFamily="18" charset="0"/>
            </a:endParaRPr>
          </a:p>
          <a:p>
            <a:pPr marL="98425" indent="0" defTabSz="414338">
              <a:lnSpc>
                <a:spcPct val="83000"/>
              </a:lnSpc>
              <a:buClr>
                <a:srgbClr val="FF00FF"/>
              </a:buClr>
              <a:buNone/>
            </a:pPr>
            <a:r>
              <a:rPr lang="en-US" sz="2000" dirty="0">
                <a:solidFill>
                  <a:srgbClr val="FFFFFF"/>
                </a:solidFill>
                <a:cs typeface="Times New Roman" pitchFamily="18" charset="0"/>
              </a:rPr>
              <a:t>Single buyer purchasing reins in drug/device prices</a:t>
            </a:r>
          </a:p>
          <a:p>
            <a:pPr marL="390525" indent="-292100" defTabSz="414338">
              <a:lnSpc>
                <a:spcPct val="83000"/>
              </a:lnSpc>
              <a:buClr>
                <a:srgbClr val="FF00FF"/>
              </a:buClr>
            </a:pPr>
            <a:endParaRPr lang="en-US" sz="2000" dirty="0">
              <a:solidFill>
                <a:srgbClr val="FFFFFF"/>
              </a:solidFill>
              <a:cs typeface="Times New Roman" pitchFamily="18" charset="0"/>
            </a:endParaRPr>
          </a:p>
          <a:p>
            <a:pPr marL="98425" indent="0" defTabSz="414338">
              <a:lnSpc>
                <a:spcPct val="83000"/>
              </a:lnSpc>
              <a:buClr>
                <a:srgbClr val="FF00FF"/>
              </a:buClr>
              <a:buNone/>
            </a:pPr>
            <a:r>
              <a:rPr lang="en-US" sz="2000" dirty="0">
                <a:solidFill>
                  <a:srgbClr val="FFFFFF"/>
                </a:solidFill>
                <a:cs typeface="Times New Roman" pitchFamily="18" charset="0"/>
              </a:rPr>
              <a:t>Low litigation and malpractice costs</a:t>
            </a:r>
          </a:p>
          <a:p>
            <a:pPr marL="390525" indent="-292100" defTabSz="414338">
              <a:lnSpc>
                <a:spcPct val="83000"/>
              </a:lnSpc>
              <a:buClr>
                <a:srgbClr val="FF00FF"/>
              </a:buClr>
            </a:pPr>
            <a:endParaRPr lang="en-US" sz="2000" dirty="0">
              <a:solidFill>
                <a:srgbClr val="FFFFFF"/>
              </a:solidFill>
              <a:cs typeface="Times New Roman" pitchFamily="18" charset="0"/>
            </a:endParaRPr>
          </a:p>
          <a:p>
            <a:pPr marL="98425" indent="0" defTabSz="414338">
              <a:lnSpc>
                <a:spcPct val="83000"/>
              </a:lnSpc>
              <a:buClr>
                <a:srgbClr val="FF00FF"/>
              </a:buClr>
              <a:buNone/>
            </a:pPr>
            <a:r>
              <a:rPr lang="en-US" sz="2000" dirty="0" smtClean="0">
                <a:solidFill>
                  <a:srgbClr val="FFFFFF"/>
                </a:solidFill>
                <a:cs typeface="Times New Roman" pitchFamily="18" charset="0"/>
              </a:rPr>
              <a:t>Emphasis </a:t>
            </a:r>
            <a:r>
              <a:rPr lang="en-US" sz="2000" dirty="0">
                <a:solidFill>
                  <a:srgbClr val="FFFFFF"/>
                </a:solidFill>
                <a:cs typeface="Times New Roman" pitchFamily="18" charset="0"/>
              </a:rPr>
              <a:t>on primary care</a:t>
            </a:r>
          </a:p>
          <a:p>
            <a:pPr marL="390525" indent="-292100" defTabSz="414338">
              <a:lnSpc>
                <a:spcPct val="83000"/>
              </a:lnSpc>
              <a:buClr>
                <a:srgbClr val="FF00FF"/>
              </a:buClr>
            </a:pPr>
            <a:endParaRPr lang="en-US" sz="2000" dirty="0">
              <a:solidFill>
                <a:srgbClr val="FFFFFF"/>
              </a:solidFill>
              <a:cs typeface="Times New Roman" pitchFamily="18" charset="0"/>
            </a:endParaRPr>
          </a:p>
          <a:p>
            <a:pPr marL="98425" indent="0" defTabSz="414338">
              <a:lnSpc>
                <a:spcPct val="83000"/>
              </a:lnSpc>
              <a:buClr>
                <a:srgbClr val="FF00FF"/>
              </a:buClr>
              <a:buNone/>
            </a:pPr>
            <a:r>
              <a:rPr lang="en-US" sz="2000" dirty="0">
                <a:solidFill>
                  <a:srgbClr val="FFFFFF"/>
                </a:solidFill>
                <a:cs typeface="Times New Roman" pitchFamily="18" charset="0"/>
              </a:rPr>
              <a:t>Exclusion of private insurers - private plans overcharged U.S. Medicare by $34 billion in 2012</a:t>
            </a:r>
          </a:p>
          <a:p>
            <a:pPr marL="390525" indent="-292100" defTabSz="414338">
              <a:lnSpc>
                <a:spcPct val="83000"/>
              </a:lnSpc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87460" name="Text Box 4"/>
          <p:cNvSpPr txBox="1">
            <a:spLocks noChangeArrowheads="1"/>
          </p:cNvSpPr>
          <p:nvPr/>
        </p:nvSpPr>
        <p:spPr bwMode="auto">
          <a:xfrm>
            <a:off x="2133600" y="6400800"/>
            <a:ext cx="6151563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sz="1600">
                <a:solidFill>
                  <a:srgbClr val="FFFFFF"/>
                </a:solidFill>
              </a:rPr>
              <a:t>Source: Himmelstein &amp; Woolhandler, Arch Intern Med, December, 2012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Lower Health Costs with NHP</a:t>
            </a:r>
          </a:p>
        </p:txBody>
      </p:sp>
      <p:sp>
        <p:nvSpPr>
          <p:cNvPr id="173058" name="TextBox 2"/>
          <p:cNvSpPr txBox="1">
            <a:spLocks noChangeArrowheads="1"/>
          </p:cNvSpPr>
          <p:nvPr/>
        </p:nvSpPr>
        <p:spPr bwMode="auto">
          <a:xfrm>
            <a:off x="3387725" y="6007100"/>
            <a:ext cx="5756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Sources: Statistics Canada; </a:t>
            </a:r>
          </a:p>
          <a:p>
            <a:pPr algn="r"/>
            <a:r>
              <a:rPr lang="en-US" sz="1600" dirty="0">
                <a:latin typeface="Calibri" pitchFamily="34" charset="0"/>
              </a:rPr>
              <a:t>Canadian Inst. for Health Information;</a:t>
            </a:r>
          </a:p>
          <a:p>
            <a:pPr algn="r"/>
            <a:r>
              <a:rPr lang="en-US" sz="1600" dirty="0">
                <a:latin typeface="Calibri" pitchFamily="34" charset="0"/>
              </a:rPr>
              <a:t>NCHS/Commerce Department</a:t>
            </a:r>
          </a:p>
        </p:txBody>
      </p:sp>
      <p:sp>
        <p:nvSpPr>
          <p:cNvPr id="173059" name="TextBox 4"/>
          <p:cNvSpPr txBox="1">
            <a:spLocks noChangeArrowheads="1"/>
          </p:cNvSpPr>
          <p:nvPr/>
        </p:nvSpPr>
        <p:spPr bwMode="auto">
          <a:xfrm rot="-5400000">
            <a:off x="-1493043" y="2794794"/>
            <a:ext cx="3636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ranklin Gothic Medium" pitchFamily="34" charset="0"/>
              </a:rPr>
              <a:t>Health Costs as Percent of GDP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1204913"/>
          <a:ext cx="812641" cy="45050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12641"/>
              </a:tblGrid>
              <a:tr h="643585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Medium" pitchFamily="34" charset="0"/>
                        </a:rPr>
                        <a:t>17%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b"/>
                </a:tc>
              </a:tr>
              <a:tr h="643585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Medium" pitchFamily="34" charset="0"/>
                        </a:rPr>
                        <a:t>15%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b"/>
                </a:tc>
              </a:tr>
              <a:tr h="643585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Medium" pitchFamily="34" charset="0"/>
                        </a:rPr>
                        <a:t>13%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b"/>
                </a:tc>
              </a:tr>
              <a:tr h="643585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Medium" pitchFamily="34" charset="0"/>
                        </a:rPr>
                        <a:t>11%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b"/>
                </a:tc>
              </a:tr>
              <a:tr h="643585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Medium" pitchFamily="34" charset="0"/>
                        </a:rPr>
                        <a:t>9%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b"/>
                </a:tc>
              </a:tr>
              <a:tr h="643585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Medium" pitchFamily="34" charset="0"/>
                        </a:rPr>
                        <a:t>7%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b"/>
                </a:tc>
              </a:tr>
              <a:tr h="643585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Medium" pitchFamily="34" charset="0"/>
                        </a:rPr>
                        <a:t>5%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404938" y="1243013"/>
            <a:ext cx="7315200" cy="4294187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04938" y="1643063"/>
          <a:ext cx="7315200" cy="38954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0"/>
              </a:tblGrid>
              <a:tr h="6492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92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92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92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92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92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61988" y="5530850"/>
          <a:ext cx="8802030" cy="3962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67005"/>
                <a:gridCol w="1467005"/>
                <a:gridCol w="1467005"/>
                <a:gridCol w="1467005"/>
                <a:gridCol w="1467005"/>
                <a:gridCol w="14670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1960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1970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1980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1990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2000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2010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3089" name="TextBox 14"/>
          <p:cNvSpPr txBox="1">
            <a:spLocks noChangeArrowheads="1"/>
          </p:cNvSpPr>
          <p:nvPr/>
        </p:nvSpPr>
        <p:spPr bwMode="auto">
          <a:xfrm>
            <a:off x="5957888" y="3538538"/>
            <a:ext cx="1193800" cy="460375"/>
          </a:xfrm>
          <a:prstGeom prst="rect">
            <a:avLst/>
          </a:prstGeom>
          <a:solidFill>
            <a:srgbClr val="01A29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Franklin Gothic Medium" pitchFamily="34" charset="0"/>
              </a:rPr>
              <a:t>Canada</a:t>
            </a:r>
          </a:p>
        </p:txBody>
      </p:sp>
      <p:sp>
        <p:nvSpPr>
          <p:cNvPr id="173090" name="TextBox 15"/>
          <p:cNvSpPr txBox="1">
            <a:spLocks noChangeArrowheads="1"/>
          </p:cNvSpPr>
          <p:nvPr/>
        </p:nvSpPr>
        <p:spPr bwMode="auto">
          <a:xfrm>
            <a:off x="5500688" y="1998663"/>
            <a:ext cx="1946275" cy="4603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Franklin Gothic Medium" pitchFamily="34" charset="0"/>
              </a:rPr>
              <a:t>United States</a:t>
            </a:r>
          </a:p>
        </p:txBody>
      </p:sp>
      <p:sp>
        <p:nvSpPr>
          <p:cNvPr id="18" name="Freeform 17"/>
          <p:cNvSpPr/>
          <p:nvPr/>
        </p:nvSpPr>
        <p:spPr>
          <a:xfrm>
            <a:off x="1406525" y="1919288"/>
            <a:ext cx="6669088" cy="3556000"/>
          </a:xfrm>
          <a:custGeom>
            <a:avLst/>
            <a:gdLst>
              <a:gd name="connsiteX0" fmla="*/ 0 w 6670363"/>
              <a:gd name="connsiteY0" fmla="*/ 3557175 h 3557175"/>
              <a:gd name="connsiteX1" fmla="*/ 311847 w 6670363"/>
              <a:gd name="connsiteY1" fmla="*/ 3435607 h 3557175"/>
              <a:gd name="connsiteX2" fmla="*/ 428130 w 6670363"/>
              <a:gd name="connsiteY2" fmla="*/ 3393323 h 3557175"/>
              <a:gd name="connsiteX3" fmla="*/ 586696 w 6670363"/>
              <a:gd name="connsiteY3" fmla="*/ 3356324 h 3557175"/>
              <a:gd name="connsiteX4" fmla="*/ 813975 w 6670363"/>
              <a:gd name="connsiteY4" fmla="*/ 3319325 h 3557175"/>
              <a:gd name="connsiteX5" fmla="*/ 877401 w 6670363"/>
              <a:gd name="connsiteY5" fmla="*/ 3308754 h 3557175"/>
              <a:gd name="connsiteX6" fmla="*/ 1088823 w 6670363"/>
              <a:gd name="connsiteY6" fmla="*/ 3150188 h 3557175"/>
              <a:gd name="connsiteX7" fmla="*/ 1257961 w 6670363"/>
              <a:gd name="connsiteY7" fmla="*/ 3076190 h 3557175"/>
              <a:gd name="connsiteX8" fmla="*/ 1384814 w 6670363"/>
              <a:gd name="connsiteY8" fmla="*/ 2933480 h 3557175"/>
              <a:gd name="connsiteX9" fmla="*/ 1612093 w 6670363"/>
              <a:gd name="connsiteY9" fmla="*/ 2817198 h 3557175"/>
              <a:gd name="connsiteX10" fmla="*/ 1844657 w 6670363"/>
              <a:gd name="connsiteY10" fmla="*/ 2801341 h 3557175"/>
              <a:gd name="connsiteX11" fmla="*/ 2050793 w 6670363"/>
              <a:gd name="connsiteY11" fmla="*/ 2663917 h 3557175"/>
              <a:gd name="connsiteX12" fmla="*/ 2209360 w 6670363"/>
              <a:gd name="connsiteY12" fmla="*/ 2542349 h 3557175"/>
              <a:gd name="connsiteX13" fmla="*/ 2436638 w 6670363"/>
              <a:gd name="connsiteY13" fmla="*/ 2489494 h 3557175"/>
              <a:gd name="connsiteX14" fmla="*/ 2669202 w 6670363"/>
              <a:gd name="connsiteY14" fmla="*/ 2463066 h 3557175"/>
              <a:gd name="connsiteX15" fmla="*/ 2896481 w 6670363"/>
              <a:gd name="connsiteY15" fmla="*/ 2241073 h 3557175"/>
              <a:gd name="connsiteX16" fmla="*/ 3033905 w 6670363"/>
              <a:gd name="connsiteY16" fmla="*/ 2172361 h 3557175"/>
              <a:gd name="connsiteX17" fmla="*/ 3139616 w 6670363"/>
              <a:gd name="connsiteY17" fmla="*/ 1955654 h 3557175"/>
              <a:gd name="connsiteX18" fmla="*/ 3314039 w 6670363"/>
              <a:gd name="connsiteY18" fmla="*/ 1855228 h 3557175"/>
              <a:gd name="connsiteX19" fmla="*/ 3425036 w 6670363"/>
              <a:gd name="connsiteY19" fmla="*/ 1886941 h 3557175"/>
              <a:gd name="connsiteX20" fmla="*/ 3615316 w 6670363"/>
              <a:gd name="connsiteY20" fmla="*/ 1823515 h 3557175"/>
              <a:gd name="connsiteX21" fmla="*/ 3699884 w 6670363"/>
              <a:gd name="connsiteY21" fmla="*/ 1818229 h 3557175"/>
              <a:gd name="connsiteX22" fmla="*/ 3890164 w 6670363"/>
              <a:gd name="connsiteY22" fmla="*/ 1654377 h 3557175"/>
              <a:gd name="connsiteX23" fmla="*/ 4122728 w 6670363"/>
              <a:gd name="connsiteY23" fmla="*/ 1479954 h 3557175"/>
              <a:gd name="connsiteX24" fmla="*/ 4291866 w 6670363"/>
              <a:gd name="connsiteY24" fmla="*/ 1284389 h 3557175"/>
              <a:gd name="connsiteX25" fmla="*/ 4466289 w 6670363"/>
              <a:gd name="connsiteY25" fmla="*/ 967256 h 3557175"/>
              <a:gd name="connsiteX26" fmla="*/ 4709424 w 6670363"/>
              <a:gd name="connsiteY26" fmla="*/ 782262 h 3557175"/>
              <a:gd name="connsiteX27" fmla="*/ 4952560 w 6670363"/>
              <a:gd name="connsiteY27" fmla="*/ 776976 h 3557175"/>
              <a:gd name="connsiteX28" fmla="*/ 5084698 w 6670363"/>
              <a:gd name="connsiteY28" fmla="*/ 750548 h 3557175"/>
              <a:gd name="connsiteX29" fmla="*/ 5375404 w 6670363"/>
              <a:gd name="connsiteY29" fmla="*/ 824546 h 3557175"/>
              <a:gd name="connsiteX30" fmla="*/ 5745392 w 6670363"/>
              <a:gd name="connsiteY30" fmla="*/ 750548 h 3557175"/>
              <a:gd name="connsiteX31" fmla="*/ 6009669 w 6670363"/>
              <a:gd name="connsiteY31" fmla="*/ 274849 h 3557175"/>
              <a:gd name="connsiteX32" fmla="*/ 6199949 w 6670363"/>
              <a:gd name="connsiteY32" fmla="*/ 100426 h 3557175"/>
              <a:gd name="connsiteX33" fmla="*/ 6527653 w 6670363"/>
              <a:gd name="connsiteY33" fmla="*/ 68712 h 3557175"/>
              <a:gd name="connsiteX34" fmla="*/ 6670363 w 6670363"/>
              <a:gd name="connsiteY34" fmla="*/ 0 h 3557175"/>
              <a:gd name="connsiteX0" fmla="*/ 0 w 6670363"/>
              <a:gd name="connsiteY0" fmla="*/ 3557175 h 3557175"/>
              <a:gd name="connsiteX1" fmla="*/ 311847 w 6670363"/>
              <a:gd name="connsiteY1" fmla="*/ 3435607 h 3557175"/>
              <a:gd name="connsiteX2" fmla="*/ 428130 w 6670363"/>
              <a:gd name="connsiteY2" fmla="*/ 3393323 h 3557175"/>
              <a:gd name="connsiteX3" fmla="*/ 586696 w 6670363"/>
              <a:gd name="connsiteY3" fmla="*/ 3356324 h 3557175"/>
              <a:gd name="connsiteX4" fmla="*/ 813975 w 6670363"/>
              <a:gd name="connsiteY4" fmla="*/ 3319325 h 3557175"/>
              <a:gd name="connsiteX5" fmla="*/ 877401 w 6670363"/>
              <a:gd name="connsiteY5" fmla="*/ 3308754 h 3557175"/>
              <a:gd name="connsiteX6" fmla="*/ 1088823 w 6670363"/>
              <a:gd name="connsiteY6" fmla="*/ 3150188 h 3557175"/>
              <a:gd name="connsiteX7" fmla="*/ 1257961 w 6670363"/>
              <a:gd name="connsiteY7" fmla="*/ 3076190 h 3557175"/>
              <a:gd name="connsiteX8" fmla="*/ 1384814 w 6670363"/>
              <a:gd name="connsiteY8" fmla="*/ 2933480 h 3557175"/>
              <a:gd name="connsiteX9" fmla="*/ 1612093 w 6670363"/>
              <a:gd name="connsiteY9" fmla="*/ 2817198 h 3557175"/>
              <a:gd name="connsiteX10" fmla="*/ 1844657 w 6670363"/>
              <a:gd name="connsiteY10" fmla="*/ 2801341 h 3557175"/>
              <a:gd name="connsiteX11" fmla="*/ 2050793 w 6670363"/>
              <a:gd name="connsiteY11" fmla="*/ 2663917 h 3557175"/>
              <a:gd name="connsiteX12" fmla="*/ 2209360 w 6670363"/>
              <a:gd name="connsiteY12" fmla="*/ 2542349 h 3557175"/>
              <a:gd name="connsiteX13" fmla="*/ 2436638 w 6670363"/>
              <a:gd name="connsiteY13" fmla="*/ 2489494 h 3557175"/>
              <a:gd name="connsiteX14" fmla="*/ 2669202 w 6670363"/>
              <a:gd name="connsiteY14" fmla="*/ 2463066 h 3557175"/>
              <a:gd name="connsiteX15" fmla="*/ 2896481 w 6670363"/>
              <a:gd name="connsiteY15" fmla="*/ 2241073 h 3557175"/>
              <a:gd name="connsiteX16" fmla="*/ 3033905 w 6670363"/>
              <a:gd name="connsiteY16" fmla="*/ 2172361 h 3557175"/>
              <a:gd name="connsiteX17" fmla="*/ 3139616 w 6670363"/>
              <a:gd name="connsiteY17" fmla="*/ 1955654 h 3557175"/>
              <a:gd name="connsiteX18" fmla="*/ 3314039 w 6670363"/>
              <a:gd name="connsiteY18" fmla="*/ 1855228 h 3557175"/>
              <a:gd name="connsiteX19" fmla="*/ 3425036 w 6670363"/>
              <a:gd name="connsiteY19" fmla="*/ 1886941 h 3557175"/>
              <a:gd name="connsiteX20" fmla="*/ 3615316 w 6670363"/>
              <a:gd name="connsiteY20" fmla="*/ 1823515 h 3557175"/>
              <a:gd name="connsiteX21" fmla="*/ 3699884 w 6670363"/>
              <a:gd name="connsiteY21" fmla="*/ 1818229 h 3557175"/>
              <a:gd name="connsiteX22" fmla="*/ 3890164 w 6670363"/>
              <a:gd name="connsiteY22" fmla="*/ 1654377 h 3557175"/>
              <a:gd name="connsiteX23" fmla="*/ 4122728 w 6670363"/>
              <a:gd name="connsiteY23" fmla="*/ 1479954 h 3557175"/>
              <a:gd name="connsiteX24" fmla="*/ 4291866 w 6670363"/>
              <a:gd name="connsiteY24" fmla="*/ 1284389 h 3557175"/>
              <a:gd name="connsiteX25" fmla="*/ 4466289 w 6670363"/>
              <a:gd name="connsiteY25" fmla="*/ 967256 h 3557175"/>
              <a:gd name="connsiteX26" fmla="*/ 4709424 w 6670363"/>
              <a:gd name="connsiteY26" fmla="*/ 782262 h 3557175"/>
              <a:gd name="connsiteX27" fmla="*/ 4952560 w 6670363"/>
              <a:gd name="connsiteY27" fmla="*/ 776976 h 3557175"/>
              <a:gd name="connsiteX28" fmla="*/ 5084698 w 6670363"/>
              <a:gd name="connsiteY28" fmla="*/ 750548 h 3557175"/>
              <a:gd name="connsiteX29" fmla="*/ 5375404 w 6670363"/>
              <a:gd name="connsiteY29" fmla="*/ 824546 h 3557175"/>
              <a:gd name="connsiteX30" fmla="*/ 5745392 w 6670363"/>
              <a:gd name="connsiteY30" fmla="*/ 750548 h 3557175"/>
              <a:gd name="connsiteX31" fmla="*/ 6009669 w 6670363"/>
              <a:gd name="connsiteY31" fmla="*/ 274849 h 3557175"/>
              <a:gd name="connsiteX32" fmla="*/ 6199949 w 6670363"/>
              <a:gd name="connsiteY32" fmla="*/ 100426 h 3557175"/>
              <a:gd name="connsiteX33" fmla="*/ 6527653 w 6670363"/>
              <a:gd name="connsiteY33" fmla="*/ 68712 h 3557175"/>
              <a:gd name="connsiteX34" fmla="*/ 6670363 w 6670363"/>
              <a:gd name="connsiteY34" fmla="*/ 0 h 3557175"/>
              <a:gd name="connsiteX0" fmla="*/ 0 w 6670363"/>
              <a:gd name="connsiteY0" fmla="*/ 3557175 h 3557175"/>
              <a:gd name="connsiteX1" fmla="*/ 311847 w 6670363"/>
              <a:gd name="connsiteY1" fmla="*/ 3435607 h 3557175"/>
              <a:gd name="connsiteX2" fmla="*/ 428130 w 6670363"/>
              <a:gd name="connsiteY2" fmla="*/ 3393323 h 3557175"/>
              <a:gd name="connsiteX3" fmla="*/ 586696 w 6670363"/>
              <a:gd name="connsiteY3" fmla="*/ 3356324 h 3557175"/>
              <a:gd name="connsiteX4" fmla="*/ 813975 w 6670363"/>
              <a:gd name="connsiteY4" fmla="*/ 3319325 h 3557175"/>
              <a:gd name="connsiteX5" fmla="*/ 877401 w 6670363"/>
              <a:gd name="connsiteY5" fmla="*/ 3308754 h 3557175"/>
              <a:gd name="connsiteX6" fmla="*/ 1088823 w 6670363"/>
              <a:gd name="connsiteY6" fmla="*/ 3150188 h 3557175"/>
              <a:gd name="connsiteX7" fmla="*/ 1257961 w 6670363"/>
              <a:gd name="connsiteY7" fmla="*/ 3076190 h 3557175"/>
              <a:gd name="connsiteX8" fmla="*/ 1384814 w 6670363"/>
              <a:gd name="connsiteY8" fmla="*/ 2933480 h 3557175"/>
              <a:gd name="connsiteX9" fmla="*/ 1612093 w 6670363"/>
              <a:gd name="connsiteY9" fmla="*/ 2817198 h 3557175"/>
              <a:gd name="connsiteX10" fmla="*/ 1844657 w 6670363"/>
              <a:gd name="connsiteY10" fmla="*/ 2801341 h 3557175"/>
              <a:gd name="connsiteX11" fmla="*/ 2050793 w 6670363"/>
              <a:gd name="connsiteY11" fmla="*/ 2663917 h 3557175"/>
              <a:gd name="connsiteX12" fmla="*/ 2209360 w 6670363"/>
              <a:gd name="connsiteY12" fmla="*/ 2542349 h 3557175"/>
              <a:gd name="connsiteX13" fmla="*/ 2452494 w 6670363"/>
              <a:gd name="connsiteY13" fmla="*/ 2473637 h 3557175"/>
              <a:gd name="connsiteX14" fmla="*/ 2669202 w 6670363"/>
              <a:gd name="connsiteY14" fmla="*/ 2463066 h 3557175"/>
              <a:gd name="connsiteX15" fmla="*/ 2896481 w 6670363"/>
              <a:gd name="connsiteY15" fmla="*/ 2241073 h 3557175"/>
              <a:gd name="connsiteX16" fmla="*/ 3033905 w 6670363"/>
              <a:gd name="connsiteY16" fmla="*/ 2172361 h 3557175"/>
              <a:gd name="connsiteX17" fmla="*/ 3139616 w 6670363"/>
              <a:gd name="connsiteY17" fmla="*/ 1955654 h 3557175"/>
              <a:gd name="connsiteX18" fmla="*/ 3314039 w 6670363"/>
              <a:gd name="connsiteY18" fmla="*/ 1855228 h 3557175"/>
              <a:gd name="connsiteX19" fmla="*/ 3425036 w 6670363"/>
              <a:gd name="connsiteY19" fmla="*/ 1886941 h 3557175"/>
              <a:gd name="connsiteX20" fmla="*/ 3615316 w 6670363"/>
              <a:gd name="connsiteY20" fmla="*/ 1823515 h 3557175"/>
              <a:gd name="connsiteX21" fmla="*/ 3699884 w 6670363"/>
              <a:gd name="connsiteY21" fmla="*/ 1818229 h 3557175"/>
              <a:gd name="connsiteX22" fmla="*/ 3890164 w 6670363"/>
              <a:gd name="connsiteY22" fmla="*/ 1654377 h 3557175"/>
              <a:gd name="connsiteX23" fmla="*/ 4122728 w 6670363"/>
              <a:gd name="connsiteY23" fmla="*/ 1479954 h 3557175"/>
              <a:gd name="connsiteX24" fmla="*/ 4291866 w 6670363"/>
              <a:gd name="connsiteY24" fmla="*/ 1284389 h 3557175"/>
              <a:gd name="connsiteX25" fmla="*/ 4466289 w 6670363"/>
              <a:gd name="connsiteY25" fmla="*/ 967256 h 3557175"/>
              <a:gd name="connsiteX26" fmla="*/ 4709424 w 6670363"/>
              <a:gd name="connsiteY26" fmla="*/ 782262 h 3557175"/>
              <a:gd name="connsiteX27" fmla="*/ 4952560 w 6670363"/>
              <a:gd name="connsiteY27" fmla="*/ 776976 h 3557175"/>
              <a:gd name="connsiteX28" fmla="*/ 5084698 w 6670363"/>
              <a:gd name="connsiteY28" fmla="*/ 750548 h 3557175"/>
              <a:gd name="connsiteX29" fmla="*/ 5375404 w 6670363"/>
              <a:gd name="connsiteY29" fmla="*/ 824546 h 3557175"/>
              <a:gd name="connsiteX30" fmla="*/ 5745392 w 6670363"/>
              <a:gd name="connsiteY30" fmla="*/ 750548 h 3557175"/>
              <a:gd name="connsiteX31" fmla="*/ 6009669 w 6670363"/>
              <a:gd name="connsiteY31" fmla="*/ 274849 h 3557175"/>
              <a:gd name="connsiteX32" fmla="*/ 6199949 w 6670363"/>
              <a:gd name="connsiteY32" fmla="*/ 100426 h 3557175"/>
              <a:gd name="connsiteX33" fmla="*/ 6527653 w 6670363"/>
              <a:gd name="connsiteY33" fmla="*/ 68712 h 3557175"/>
              <a:gd name="connsiteX34" fmla="*/ 6670363 w 6670363"/>
              <a:gd name="connsiteY34" fmla="*/ 0 h 3557175"/>
              <a:gd name="connsiteX0" fmla="*/ 0 w 6670363"/>
              <a:gd name="connsiteY0" fmla="*/ 3557175 h 3557175"/>
              <a:gd name="connsiteX1" fmla="*/ 311847 w 6670363"/>
              <a:gd name="connsiteY1" fmla="*/ 3435607 h 3557175"/>
              <a:gd name="connsiteX2" fmla="*/ 428130 w 6670363"/>
              <a:gd name="connsiteY2" fmla="*/ 3393323 h 3557175"/>
              <a:gd name="connsiteX3" fmla="*/ 586696 w 6670363"/>
              <a:gd name="connsiteY3" fmla="*/ 3356324 h 3557175"/>
              <a:gd name="connsiteX4" fmla="*/ 813975 w 6670363"/>
              <a:gd name="connsiteY4" fmla="*/ 3319325 h 3557175"/>
              <a:gd name="connsiteX5" fmla="*/ 877401 w 6670363"/>
              <a:gd name="connsiteY5" fmla="*/ 3308754 h 3557175"/>
              <a:gd name="connsiteX6" fmla="*/ 1088823 w 6670363"/>
              <a:gd name="connsiteY6" fmla="*/ 3150188 h 3557175"/>
              <a:gd name="connsiteX7" fmla="*/ 1257961 w 6670363"/>
              <a:gd name="connsiteY7" fmla="*/ 3076190 h 3557175"/>
              <a:gd name="connsiteX8" fmla="*/ 1384814 w 6670363"/>
              <a:gd name="connsiteY8" fmla="*/ 2933480 h 3557175"/>
              <a:gd name="connsiteX9" fmla="*/ 1612093 w 6670363"/>
              <a:gd name="connsiteY9" fmla="*/ 2817198 h 3557175"/>
              <a:gd name="connsiteX10" fmla="*/ 1844657 w 6670363"/>
              <a:gd name="connsiteY10" fmla="*/ 2801341 h 3557175"/>
              <a:gd name="connsiteX11" fmla="*/ 2050793 w 6670363"/>
              <a:gd name="connsiteY11" fmla="*/ 2663917 h 3557175"/>
              <a:gd name="connsiteX12" fmla="*/ 2209360 w 6670363"/>
              <a:gd name="connsiteY12" fmla="*/ 2542349 h 3557175"/>
              <a:gd name="connsiteX13" fmla="*/ 2452494 w 6670363"/>
              <a:gd name="connsiteY13" fmla="*/ 2473637 h 3557175"/>
              <a:gd name="connsiteX14" fmla="*/ 2669202 w 6670363"/>
              <a:gd name="connsiteY14" fmla="*/ 2463066 h 3557175"/>
              <a:gd name="connsiteX15" fmla="*/ 2922908 w 6670363"/>
              <a:gd name="connsiteY15" fmla="*/ 2251644 h 3557175"/>
              <a:gd name="connsiteX16" fmla="*/ 3033905 w 6670363"/>
              <a:gd name="connsiteY16" fmla="*/ 2172361 h 3557175"/>
              <a:gd name="connsiteX17" fmla="*/ 3139616 w 6670363"/>
              <a:gd name="connsiteY17" fmla="*/ 1955654 h 3557175"/>
              <a:gd name="connsiteX18" fmla="*/ 3314039 w 6670363"/>
              <a:gd name="connsiteY18" fmla="*/ 1855228 h 3557175"/>
              <a:gd name="connsiteX19" fmla="*/ 3425036 w 6670363"/>
              <a:gd name="connsiteY19" fmla="*/ 1886941 h 3557175"/>
              <a:gd name="connsiteX20" fmla="*/ 3615316 w 6670363"/>
              <a:gd name="connsiteY20" fmla="*/ 1823515 h 3557175"/>
              <a:gd name="connsiteX21" fmla="*/ 3699884 w 6670363"/>
              <a:gd name="connsiteY21" fmla="*/ 1818229 h 3557175"/>
              <a:gd name="connsiteX22" fmla="*/ 3890164 w 6670363"/>
              <a:gd name="connsiteY22" fmla="*/ 1654377 h 3557175"/>
              <a:gd name="connsiteX23" fmla="*/ 4122728 w 6670363"/>
              <a:gd name="connsiteY23" fmla="*/ 1479954 h 3557175"/>
              <a:gd name="connsiteX24" fmla="*/ 4291866 w 6670363"/>
              <a:gd name="connsiteY24" fmla="*/ 1284389 h 3557175"/>
              <a:gd name="connsiteX25" fmla="*/ 4466289 w 6670363"/>
              <a:gd name="connsiteY25" fmla="*/ 967256 h 3557175"/>
              <a:gd name="connsiteX26" fmla="*/ 4709424 w 6670363"/>
              <a:gd name="connsiteY26" fmla="*/ 782262 h 3557175"/>
              <a:gd name="connsiteX27" fmla="*/ 4952560 w 6670363"/>
              <a:gd name="connsiteY27" fmla="*/ 776976 h 3557175"/>
              <a:gd name="connsiteX28" fmla="*/ 5084698 w 6670363"/>
              <a:gd name="connsiteY28" fmla="*/ 750548 h 3557175"/>
              <a:gd name="connsiteX29" fmla="*/ 5375404 w 6670363"/>
              <a:gd name="connsiteY29" fmla="*/ 824546 h 3557175"/>
              <a:gd name="connsiteX30" fmla="*/ 5745392 w 6670363"/>
              <a:gd name="connsiteY30" fmla="*/ 750548 h 3557175"/>
              <a:gd name="connsiteX31" fmla="*/ 6009669 w 6670363"/>
              <a:gd name="connsiteY31" fmla="*/ 274849 h 3557175"/>
              <a:gd name="connsiteX32" fmla="*/ 6199949 w 6670363"/>
              <a:gd name="connsiteY32" fmla="*/ 100426 h 3557175"/>
              <a:gd name="connsiteX33" fmla="*/ 6527653 w 6670363"/>
              <a:gd name="connsiteY33" fmla="*/ 68712 h 3557175"/>
              <a:gd name="connsiteX34" fmla="*/ 6670363 w 6670363"/>
              <a:gd name="connsiteY34" fmla="*/ 0 h 3557175"/>
              <a:gd name="connsiteX0" fmla="*/ 0 w 6670363"/>
              <a:gd name="connsiteY0" fmla="*/ 3557175 h 3557175"/>
              <a:gd name="connsiteX1" fmla="*/ 311847 w 6670363"/>
              <a:gd name="connsiteY1" fmla="*/ 3435607 h 3557175"/>
              <a:gd name="connsiteX2" fmla="*/ 428130 w 6670363"/>
              <a:gd name="connsiteY2" fmla="*/ 3393323 h 3557175"/>
              <a:gd name="connsiteX3" fmla="*/ 586696 w 6670363"/>
              <a:gd name="connsiteY3" fmla="*/ 3356324 h 3557175"/>
              <a:gd name="connsiteX4" fmla="*/ 813975 w 6670363"/>
              <a:gd name="connsiteY4" fmla="*/ 3319325 h 3557175"/>
              <a:gd name="connsiteX5" fmla="*/ 877401 w 6670363"/>
              <a:gd name="connsiteY5" fmla="*/ 3308754 h 3557175"/>
              <a:gd name="connsiteX6" fmla="*/ 1088823 w 6670363"/>
              <a:gd name="connsiteY6" fmla="*/ 3150188 h 3557175"/>
              <a:gd name="connsiteX7" fmla="*/ 1257961 w 6670363"/>
              <a:gd name="connsiteY7" fmla="*/ 3076190 h 3557175"/>
              <a:gd name="connsiteX8" fmla="*/ 1384814 w 6670363"/>
              <a:gd name="connsiteY8" fmla="*/ 2933480 h 3557175"/>
              <a:gd name="connsiteX9" fmla="*/ 1612093 w 6670363"/>
              <a:gd name="connsiteY9" fmla="*/ 2817198 h 3557175"/>
              <a:gd name="connsiteX10" fmla="*/ 1844657 w 6670363"/>
              <a:gd name="connsiteY10" fmla="*/ 2801341 h 3557175"/>
              <a:gd name="connsiteX11" fmla="*/ 2050793 w 6670363"/>
              <a:gd name="connsiteY11" fmla="*/ 2663917 h 3557175"/>
              <a:gd name="connsiteX12" fmla="*/ 2209360 w 6670363"/>
              <a:gd name="connsiteY12" fmla="*/ 2542349 h 3557175"/>
              <a:gd name="connsiteX13" fmla="*/ 2452494 w 6670363"/>
              <a:gd name="connsiteY13" fmla="*/ 2473637 h 3557175"/>
              <a:gd name="connsiteX14" fmla="*/ 2669202 w 6670363"/>
              <a:gd name="connsiteY14" fmla="*/ 2463066 h 3557175"/>
              <a:gd name="connsiteX15" fmla="*/ 2922908 w 6670363"/>
              <a:gd name="connsiteY15" fmla="*/ 2251644 h 3557175"/>
              <a:gd name="connsiteX16" fmla="*/ 3033905 w 6670363"/>
              <a:gd name="connsiteY16" fmla="*/ 2172361 h 3557175"/>
              <a:gd name="connsiteX17" fmla="*/ 3139616 w 6670363"/>
              <a:gd name="connsiteY17" fmla="*/ 1955654 h 3557175"/>
              <a:gd name="connsiteX18" fmla="*/ 3314039 w 6670363"/>
              <a:gd name="connsiteY18" fmla="*/ 1855228 h 3557175"/>
              <a:gd name="connsiteX19" fmla="*/ 3425036 w 6670363"/>
              <a:gd name="connsiteY19" fmla="*/ 1886941 h 3557175"/>
              <a:gd name="connsiteX20" fmla="*/ 3615316 w 6670363"/>
              <a:gd name="connsiteY20" fmla="*/ 1823515 h 3557175"/>
              <a:gd name="connsiteX21" fmla="*/ 3699884 w 6670363"/>
              <a:gd name="connsiteY21" fmla="*/ 1818229 h 3557175"/>
              <a:gd name="connsiteX22" fmla="*/ 3906020 w 6670363"/>
              <a:gd name="connsiteY22" fmla="*/ 1670234 h 3557175"/>
              <a:gd name="connsiteX23" fmla="*/ 4122728 w 6670363"/>
              <a:gd name="connsiteY23" fmla="*/ 1479954 h 3557175"/>
              <a:gd name="connsiteX24" fmla="*/ 4291866 w 6670363"/>
              <a:gd name="connsiteY24" fmla="*/ 1284389 h 3557175"/>
              <a:gd name="connsiteX25" fmla="*/ 4466289 w 6670363"/>
              <a:gd name="connsiteY25" fmla="*/ 967256 h 3557175"/>
              <a:gd name="connsiteX26" fmla="*/ 4709424 w 6670363"/>
              <a:gd name="connsiteY26" fmla="*/ 782262 h 3557175"/>
              <a:gd name="connsiteX27" fmla="*/ 4952560 w 6670363"/>
              <a:gd name="connsiteY27" fmla="*/ 776976 h 3557175"/>
              <a:gd name="connsiteX28" fmla="*/ 5084698 w 6670363"/>
              <a:gd name="connsiteY28" fmla="*/ 750548 h 3557175"/>
              <a:gd name="connsiteX29" fmla="*/ 5375404 w 6670363"/>
              <a:gd name="connsiteY29" fmla="*/ 824546 h 3557175"/>
              <a:gd name="connsiteX30" fmla="*/ 5745392 w 6670363"/>
              <a:gd name="connsiteY30" fmla="*/ 750548 h 3557175"/>
              <a:gd name="connsiteX31" fmla="*/ 6009669 w 6670363"/>
              <a:gd name="connsiteY31" fmla="*/ 274849 h 3557175"/>
              <a:gd name="connsiteX32" fmla="*/ 6199949 w 6670363"/>
              <a:gd name="connsiteY32" fmla="*/ 100426 h 3557175"/>
              <a:gd name="connsiteX33" fmla="*/ 6527653 w 6670363"/>
              <a:gd name="connsiteY33" fmla="*/ 68712 h 3557175"/>
              <a:gd name="connsiteX34" fmla="*/ 6670363 w 6670363"/>
              <a:gd name="connsiteY34" fmla="*/ 0 h 3557175"/>
              <a:gd name="connsiteX0" fmla="*/ 0 w 6670363"/>
              <a:gd name="connsiteY0" fmla="*/ 3557175 h 3557175"/>
              <a:gd name="connsiteX1" fmla="*/ 311847 w 6670363"/>
              <a:gd name="connsiteY1" fmla="*/ 3435607 h 3557175"/>
              <a:gd name="connsiteX2" fmla="*/ 428130 w 6670363"/>
              <a:gd name="connsiteY2" fmla="*/ 3393323 h 3557175"/>
              <a:gd name="connsiteX3" fmla="*/ 586696 w 6670363"/>
              <a:gd name="connsiteY3" fmla="*/ 3356324 h 3557175"/>
              <a:gd name="connsiteX4" fmla="*/ 813975 w 6670363"/>
              <a:gd name="connsiteY4" fmla="*/ 3319325 h 3557175"/>
              <a:gd name="connsiteX5" fmla="*/ 877401 w 6670363"/>
              <a:gd name="connsiteY5" fmla="*/ 3308754 h 3557175"/>
              <a:gd name="connsiteX6" fmla="*/ 1088823 w 6670363"/>
              <a:gd name="connsiteY6" fmla="*/ 3150188 h 3557175"/>
              <a:gd name="connsiteX7" fmla="*/ 1257961 w 6670363"/>
              <a:gd name="connsiteY7" fmla="*/ 3076190 h 3557175"/>
              <a:gd name="connsiteX8" fmla="*/ 1384814 w 6670363"/>
              <a:gd name="connsiteY8" fmla="*/ 2933480 h 3557175"/>
              <a:gd name="connsiteX9" fmla="*/ 1612093 w 6670363"/>
              <a:gd name="connsiteY9" fmla="*/ 2817198 h 3557175"/>
              <a:gd name="connsiteX10" fmla="*/ 1844657 w 6670363"/>
              <a:gd name="connsiteY10" fmla="*/ 2801341 h 3557175"/>
              <a:gd name="connsiteX11" fmla="*/ 2050793 w 6670363"/>
              <a:gd name="connsiteY11" fmla="*/ 2663917 h 3557175"/>
              <a:gd name="connsiteX12" fmla="*/ 2209360 w 6670363"/>
              <a:gd name="connsiteY12" fmla="*/ 2542349 h 3557175"/>
              <a:gd name="connsiteX13" fmla="*/ 2452494 w 6670363"/>
              <a:gd name="connsiteY13" fmla="*/ 2473637 h 3557175"/>
              <a:gd name="connsiteX14" fmla="*/ 2669202 w 6670363"/>
              <a:gd name="connsiteY14" fmla="*/ 2463066 h 3557175"/>
              <a:gd name="connsiteX15" fmla="*/ 2922908 w 6670363"/>
              <a:gd name="connsiteY15" fmla="*/ 2251644 h 3557175"/>
              <a:gd name="connsiteX16" fmla="*/ 3033905 w 6670363"/>
              <a:gd name="connsiteY16" fmla="*/ 2172361 h 3557175"/>
              <a:gd name="connsiteX17" fmla="*/ 3139616 w 6670363"/>
              <a:gd name="connsiteY17" fmla="*/ 1955654 h 3557175"/>
              <a:gd name="connsiteX18" fmla="*/ 3314039 w 6670363"/>
              <a:gd name="connsiteY18" fmla="*/ 1855228 h 3557175"/>
              <a:gd name="connsiteX19" fmla="*/ 3425036 w 6670363"/>
              <a:gd name="connsiteY19" fmla="*/ 1886941 h 3557175"/>
              <a:gd name="connsiteX20" fmla="*/ 3615316 w 6670363"/>
              <a:gd name="connsiteY20" fmla="*/ 1823515 h 3557175"/>
              <a:gd name="connsiteX21" fmla="*/ 3699884 w 6670363"/>
              <a:gd name="connsiteY21" fmla="*/ 1818229 h 3557175"/>
              <a:gd name="connsiteX22" fmla="*/ 3906020 w 6670363"/>
              <a:gd name="connsiteY22" fmla="*/ 1670234 h 3557175"/>
              <a:gd name="connsiteX23" fmla="*/ 4122728 w 6670363"/>
              <a:gd name="connsiteY23" fmla="*/ 1479954 h 3557175"/>
              <a:gd name="connsiteX24" fmla="*/ 4291866 w 6670363"/>
              <a:gd name="connsiteY24" fmla="*/ 1284389 h 3557175"/>
              <a:gd name="connsiteX25" fmla="*/ 4466289 w 6670363"/>
              <a:gd name="connsiteY25" fmla="*/ 967256 h 3557175"/>
              <a:gd name="connsiteX26" fmla="*/ 4714710 w 6670363"/>
              <a:gd name="connsiteY26" fmla="*/ 819260 h 3557175"/>
              <a:gd name="connsiteX27" fmla="*/ 4952560 w 6670363"/>
              <a:gd name="connsiteY27" fmla="*/ 776976 h 3557175"/>
              <a:gd name="connsiteX28" fmla="*/ 5084698 w 6670363"/>
              <a:gd name="connsiteY28" fmla="*/ 750548 h 3557175"/>
              <a:gd name="connsiteX29" fmla="*/ 5375404 w 6670363"/>
              <a:gd name="connsiteY29" fmla="*/ 824546 h 3557175"/>
              <a:gd name="connsiteX30" fmla="*/ 5745392 w 6670363"/>
              <a:gd name="connsiteY30" fmla="*/ 750548 h 3557175"/>
              <a:gd name="connsiteX31" fmla="*/ 6009669 w 6670363"/>
              <a:gd name="connsiteY31" fmla="*/ 274849 h 3557175"/>
              <a:gd name="connsiteX32" fmla="*/ 6199949 w 6670363"/>
              <a:gd name="connsiteY32" fmla="*/ 100426 h 3557175"/>
              <a:gd name="connsiteX33" fmla="*/ 6527653 w 6670363"/>
              <a:gd name="connsiteY33" fmla="*/ 68712 h 3557175"/>
              <a:gd name="connsiteX34" fmla="*/ 6670363 w 6670363"/>
              <a:gd name="connsiteY34" fmla="*/ 0 h 3557175"/>
              <a:gd name="connsiteX0" fmla="*/ 0 w 6670363"/>
              <a:gd name="connsiteY0" fmla="*/ 3557175 h 3557175"/>
              <a:gd name="connsiteX1" fmla="*/ 311847 w 6670363"/>
              <a:gd name="connsiteY1" fmla="*/ 3435607 h 3557175"/>
              <a:gd name="connsiteX2" fmla="*/ 428130 w 6670363"/>
              <a:gd name="connsiteY2" fmla="*/ 3393323 h 3557175"/>
              <a:gd name="connsiteX3" fmla="*/ 586696 w 6670363"/>
              <a:gd name="connsiteY3" fmla="*/ 3356324 h 3557175"/>
              <a:gd name="connsiteX4" fmla="*/ 813975 w 6670363"/>
              <a:gd name="connsiteY4" fmla="*/ 3319325 h 3557175"/>
              <a:gd name="connsiteX5" fmla="*/ 877401 w 6670363"/>
              <a:gd name="connsiteY5" fmla="*/ 3308754 h 3557175"/>
              <a:gd name="connsiteX6" fmla="*/ 1088823 w 6670363"/>
              <a:gd name="connsiteY6" fmla="*/ 3150188 h 3557175"/>
              <a:gd name="connsiteX7" fmla="*/ 1257961 w 6670363"/>
              <a:gd name="connsiteY7" fmla="*/ 3076190 h 3557175"/>
              <a:gd name="connsiteX8" fmla="*/ 1384814 w 6670363"/>
              <a:gd name="connsiteY8" fmla="*/ 2933480 h 3557175"/>
              <a:gd name="connsiteX9" fmla="*/ 1612093 w 6670363"/>
              <a:gd name="connsiteY9" fmla="*/ 2817198 h 3557175"/>
              <a:gd name="connsiteX10" fmla="*/ 1844657 w 6670363"/>
              <a:gd name="connsiteY10" fmla="*/ 2801341 h 3557175"/>
              <a:gd name="connsiteX11" fmla="*/ 2050793 w 6670363"/>
              <a:gd name="connsiteY11" fmla="*/ 2663917 h 3557175"/>
              <a:gd name="connsiteX12" fmla="*/ 2209360 w 6670363"/>
              <a:gd name="connsiteY12" fmla="*/ 2542349 h 3557175"/>
              <a:gd name="connsiteX13" fmla="*/ 2452494 w 6670363"/>
              <a:gd name="connsiteY13" fmla="*/ 2473637 h 3557175"/>
              <a:gd name="connsiteX14" fmla="*/ 2669202 w 6670363"/>
              <a:gd name="connsiteY14" fmla="*/ 2463066 h 3557175"/>
              <a:gd name="connsiteX15" fmla="*/ 2922908 w 6670363"/>
              <a:gd name="connsiteY15" fmla="*/ 2251644 h 3557175"/>
              <a:gd name="connsiteX16" fmla="*/ 3033905 w 6670363"/>
              <a:gd name="connsiteY16" fmla="*/ 2172361 h 3557175"/>
              <a:gd name="connsiteX17" fmla="*/ 3139616 w 6670363"/>
              <a:gd name="connsiteY17" fmla="*/ 1955654 h 3557175"/>
              <a:gd name="connsiteX18" fmla="*/ 3314039 w 6670363"/>
              <a:gd name="connsiteY18" fmla="*/ 1855228 h 3557175"/>
              <a:gd name="connsiteX19" fmla="*/ 3425036 w 6670363"/>
              <a:gd name="connsiteY19" fmla="*/ 1886941 h 3557175"/>
              <a:gd name="connsiteX20" fmla="*/ 3615316 w 6670363"/>
              <a:gd name="connsiteY20" fmla="*/ 1823515 h 3557175"/>
              <a:gd name="connsiteX21" fmla="*/ 3699884 w 6670363"/>
              <a:gd name="connsiteY21" fmla="*/ 1818229 h 3557175"/>
              <a:gd name="connsiteX22" fmla="*/ 3906020 w 6670363"/>
              <a:gd name="connsiteY22" fmla="*/ 1670234 h 3557175"/>
              <a:gd name="connsiteX23" fmla="*/ 4122728 w 6670363"/>
              <a:gd name="connsiteY23" fmla="*/ 1479954 h 3557175"/>
              <a:gd name="connsiteX24" fmla="*/ 4291866 w 6670363"/>
              <a:gd name="connsiteY24" fmla="*/ 1284389 h 3557175"/>
              <a:gd name="connsiteX25" fmla="*/ 4466289 w 6670363"/>
              <a:gd name="connsiteY25" fmla="*/ 967256 h 3557175"/>
              <a:gd name="connsiteX26" fmla="*/ 4714710 w 6670363"/>
              <a:gd name="connsiteY26" fmla="*/ 819260 h 3557175"/>
              <a:gd name="connsiteX27" fmla="*/ 4952560 w 6670363"/>
              <a:gd name="connsiteY27" fmla="*/ 776976 h 3557175"/>
              <a:gd name="connsiteX28" fmla="*/ 5074127 w 6670363"/>
              <a:gd name="connsiteY28" fmla="*/ 776976 h 3557175"/>
              <a:gd name="connsiteX29" fmla="*/ 5375404 w 6670363"/>
              <a:gd name="connsiteY29" fmla="*/ 824546 h 3557175"/>
              <a:gd name="connsiteX30" fmla="*/ 5745392 w 6670363"/>
              <a:gd name="connsiteY30" fmla="*/ 750548 h 3557175"/>
              <a:gd name="connsiteX31" fmla="*/ 6009669 w 6670363"/>
              <a:gd name="connsiteY31" fmla="*/ 274849 h 3557175"/>
              <a:gd name="connsiteX32" fmla="*/ 6199949 w 6670363"/>
              <a:gd name="connsiteY32" fmla="*/ 100426 h 3557175"/>
              <a:gd name="connsiteX33" fmla="*/ 6527653 w 6670363"/>
              <a:gd name="connsiteY33" fmla="*/ 68712 h 3557175"/>
              <a:gd name="connsiteX34" fmla="*/ 6670363 w 6670363"/>
              <a:gd name="connsiteY34" fmla="*/ 0 h 3557175"/>
              <a:gd name="connsiteX0" fmla="*/ 0 w 6670363"/>
              <a:gd name="connsiteY0" fmla="*/ 3557175 h 3557175"/>
              <a:gd name="connsiteX1" fmla="*/ 311847 w 6670363"/>
              <a:gd name="connsiteY1" fmla="*/ 3435607 h 3557175"/>
              <a:gd name="connsiteX2" fmla="*/ 428130 w 6670363"/>
              <a:gd name="connsiteY2" fmla="*/ 3393323 h 3557175"/>
              <a:gd name="connsiteX3" fmla="*/ 586696 w 6670363"/>
              <a:gd name="connsiteY3" fmla="*/ 3356324 h 3557175"/>
              <a:gd name="connsiteX4" fmla="*/ 813975 w 6670363"/>
              <a:gd name="connsiteY4" fmla="*/ 3319325 h 3557175"/>
              <a:gd name="connsiteX5" fmla="*/ 877401 w 6670363"/>
              <a:gd name="connsiteY5" fmla="*/ 3308754 h 3557175"/>
              <a:gd name="connsiteX6" fmla="*/ 1088823 w 6670363"/>
              <a:gd name="connsiteY6" fmla="*/ 3150188 h 3557175"/>
              <a:gd name="connsiteX7" fmla="*/ 1257961 w 6670363"/>
              <a:gd name="connsiteY7" fmla="*/ 3076190 h 3557175"/>
              <a:gd name="connsiteX8" fmla="*/ 1384814 w 6670363"/>
              <a:gd name="connsiteY8" fmla="*/ 2933480 h 3557175"/>
              <a:gd name="connsiteX9" fmla="*/ 1612093 w 6670363"/>
              <a:gd name="connsiteY9" fmla="*/ 2817198 h 3557175"/>
              <a:gd name="connsiteX10" fmla="*/ 1844657 w 6670363"/>
              <a:gd name="connsiteY10" fmla="*/ 2801341 h 3557175"/>
              <a:gd name="connsiteX11" fmla="*/ 2050793 w 6670363"/>
              <a:gd name="connsiteY11" fmla="*/ 2663917 h 3557175"/>
              <a:gd name="connsiteX12" fmla="*/ 2209360 w 6670363"/>
              <a:gd name="connsiteY12" fmla="*/ 2542349 h 3557175"/>
              <a:gd name="connsiteX13" fmla="*/ 2452494 w 6670363"/>
              <a:gd name="connsiteY13" fmla="*/ 2473637 h 3557175"/>
              <a:gd name="connsiteX14" fmla="*/ 2669202 w 6670363"/>
              <a:gd name="connsiteY14" fmla="*/ 2463066 h 3557175"/>
              <a:gd name="connsiteX15" fmla="*/ 2922908 w 6670363"/>
              <a:gd name="connsiteY15" fmla="*/ 2251644 h 3557175"/>
              <a:gd name="connsiteX16" fmla="*/ 3033905 w 6670363"/>
              <a:gd name="connsiteY16" fmla="*/ 2172361 h 3557175"/>
              <a:gd name="connsiteX17" fmla="*/ 3139616 w 6670363"/>
              <a:gd name="connsiteY17" fmla="*/ 1955654 h 3557175"/>
              <a:gd name="connsiteX18" fmla="*/ 3314039 w 6670363"/>
              <a:gd name="connsiteY18" fmla="*/ 1855228 h 3557175"/>
              <a:gd name="connsiteX19" fmla="*/ 3425036 w 6670363"/>
              <a:gd name="connsiteY19" fmla="*/ 1886941 h 3557175"/>
              <a:gd name="connsiteX20" fmla="*/ 3615316 w 6670363"/>
              <a:gd name="connsiteY20" fmla="*/ 1823515 h 3557175"/>
              <a:gd name="connsiteX21" fmla="*/ 3699884 w 6670363"/>
              <a:gd name="connsiteY21" fmla="*/ 1818229 h 3557175"/>
              <a:gd name="connsiteX22" fmla="*/ 3906020 w 6670363"/>
              <a:gd name="connsiteY22" fmla="*/ 1670234 h 3557175"/>
              <a:gd name="connsiteX23" fmla="*/ 4122728 w 6670363"/>
              <a:gd name="connsiteY23" fmla="*/ 1479954 h 3557175"/>
              <a:gd name="connsiteX24" fmla="*/ 4291866 w 6670363"/>
              <a:gd name="connsiteY24" fmla="*/ 1284389 h 3557175"/>
              <a:gd name="connsiteX25" fmla="*/ 4466289 w 6670363"/>
              <a:gd name="connsiteY25" fmla="*/ 967256 h 3557175"/>
              <a:gd name="connsiteX26" fmla="*/ 4714710 w 6670363"/>
              <a:gd name="connsiteY26" fmla="*/ 819260 h 3557175"/>
              <a:gd name="connsiteX27" fmla="*/ 4952560 w 6670363"/>
              <a:gd name="connsiteY27" fmla="*/ 776976 h 3557175"/>
              <a:gd name="connsiteX28" fmla="*/ 5074127 w 6670363"/>
              <a:gd name="connsiteY28" fmla="*/ 776976 h 3557175"/>
              <a:gd name="connsiteX29" fmla="*/ 5375404 w 6670363"/>
              <a:gd name="connsiteY29" fmla="*/ 824546 h 3557175"/>
              <a:gd name="connsiteX30" fmla="*/ 5745392 w 6670363"/>
              <a:gd name="connsiteY30" fmla="*/ 750548 h 3557175"/>
              <a:gd name="connsiteX31" fmla="*/ 6009669 w 6670363"/>
              <a:gd name="connsiteY31" fmla="*/ 274849 h 3557175"/>
              <a:gd name="connsiteX32" fmla="*/ 6199949 w 6670363"/>
              <a:gd name="connsiteY32" fmla="*/ 100426 h 3557175"/>
              <a:gd name="connsiteX33" fmla="*/ 6527653 w 6670363"/>
              <a:gd name="connsiteY33" fmla="*/ 68712 h 3557175"/>
              <a:gd name="connsiteX34" fmla="*/ 6670363 w 6670363"/>
              <a:gd name="connsiteY34" fmla="*/ 0 h 3557175"/>
              <a:gd name="connsiteX0" fmla="*/ 0 w 6670363"/>
              <a:gd name="connsiteY0" fmla="*/ 3557175 h 3557175"/>
              <a:gd name="connsiteX1" fmla="*/ 311847 w 6670363"/>
              <a:gd name="connsiteY1" fmla="*/ 3435607 h 3557175"/>
              <a:gd name="connsiteX2" fmla="*/ 428130 w 6670363"/>
              <a:gd name="connsiteY2" fmla="*/ 3393323 h 3557175"/>
              <a:gd name="connsiteX3" fmla="*/ 586696 w 6670363"/>
              <a:gd name="connsiteY3" fmla="*/ 3356324 h 3557175"/>
              <a:gd name="connsiteX4" fmla="*/ 813975 w 6670363"/>
              <a:gd name="connsiteY4" fmla="*/ 3319325 h 3557175"/>
              <a:gd name="connsiteX5" fmla="*/ 877401 w 6670363"/>
              <a:gd name="connsiteY5" fmla="*/ 3308754 h 3557175"/>
              <a:gd name="connsiteX6" fmla="*/ 1088823 w 6670363"/>
              <a:gd name="connsiteY6" fmla="*/ 3150188 h 3557175"/>
              <a:gd name="connsiteX7" fmla="*/ 1257961 w 6670363"/>
              <a:gd name="connsiteY7" fmla="*/ 3076190 h 3557175"/>
              <a:gd name="connsiteX8" fmla="*/ 1384814 w 6670363"/>
              <a:gd name="connsiteY8" fmla="*/ 2933480 h 3557175"/>
              <a:gd name="connsiteX9" fmla="*/ 1612093 w 6670363"/>
              <a:gd name="connsiteY9" fmla="*/ 2817198 h 3557175"/>
              <a:gd name="connsiteX10" fmla="*/ 1844657 w 6670363"/>
              <a:gd name="connsiteY10" fmla="*/ 2801341 h 3557175"/>
              <a:gd name="connsiteX11" fmla="*/ 2050793 w 6670363"/>
              <a:gd name="connsiteY11" fmla="*/ 2663917 h 3557175"/>
              <a:gd name="connsiteX12" fmla="*/ 2209360 w 6670363"/>
              <a:gd name="connsiteY12" fmla="*/ 2542349 h 3557175"/>
              <a:gd name="connsiteX13" fmla="*/ 2452494 w 6670363"/>
              <a:gd name="connsiteY13" fmla="*/ 2473637 h 3557175"/>
              <a:gd name="connsiteX14" fmla="*/ 2669202 w 6670363"/>
              <a:gd name="connsiteY14" fmla="*/ 2463066 h 3557175"/>
              <a:gd name="connsiteX15" fmla="*/ 2922908 w 6670363"/>
              <a:gd name="connsiteY15" fmla="*/ 2251644 h 3557175"/>
              <a:gd name="connsiteX16" fmla="*/ 3033905 w 6670363"/>
              <a:gd name="connsiteY16" fmla="*/ 2172361 h 3557175"/>
              <a:gd name="connsiteX17" fmla="*/ 3139616 w 6670363"/>
              <a:gd name="connsiteY17" fmla="*/ 1955654 h 3557175"/>
              <a:gd name="connsiteX18" fmla="*/ 3314039 w 6670363"/>
              <a:gd name="connsiteY18" fmla="*/ 1855228 h 3557175"/>
              <a:gd name="connsiteX19" fmla="*/ 3425036 w 6670363"/>
              <a:gd name="connsiteY19" fmla="*/ 1886941 h 3557175"/>
              <a:gd name="connsiteX20" fmla="*/ 3615316 w 6670363"/>
              <a:gd name="connsiteY20" fmla="*/ 1823515 h 3557175"/>
              <a:gd name="connsiteX21" fmla="*/ 3699884 w 6670363"/>
              <a:gd name="connsiteY21" fmla="*/ 1818229 h 3557175"/>
              <a:gd name="connsiteX22" fmla="*/ 3906020 w 6670363"/>
              <a:gd name="connsiteY22" fmla="*/ 1670234 h 3557175"/>
              <a:gd name="connsiteX23" fmla="*/ 4122728 w 6670363"/>
              <a:gd name="connsiteY23" fmla="*/ 1479954 h 3557175"/>
              <a:gd name="connsiteX24" fmla="*/ 4291866 w 6670363"/>
              <a:gd name="connsiteY24" fmla="*/ 1284389 h 3557175"/>
              <a:gd name="connsiteX25" fmla="*/ 4466289 w 6670363"/>
              <a:gd name="connsiteY25" fmla="*/ 967256 h 3557175"/>
              <a:gd name="connsiteX26" fmla="*/ 4714710 w 6670363"/>
              <a:gd name="connsiteY26" fmla="*/ 819260 h 3557175"/>
              <a:gd name="connsiteX27" fmla="*/ 4952560 w 6670363"/>
              <a:gd name="connsiteY27" fmla="*/ 776976 h 3557175"/>
              <a:gd name="connsiteX28" fmla="*/ 5074127 w 6670363"/>
              <a:gd name="connsiteY28" fmla="*/ 776976 h 3557175"/>
              <a:gd name="connsiteX29" fmla="*/ 5375404 w 6670363"/>
              <a:gd name="connsiteY29" fmla="*/ 824546 h 3557175"/>
              <a:gd name="connsiteX30" fmla="*/ 5745392 w 6670363"/>
              <a:gd name="connsiteY30" fmla="*/ 750548 h 3557175"/>
              <a:gd name="connsiteX31" fmla="*/ 6009669 w 6670363"/>
              <a:gd name="connsiteY31" fmla="*/ 274849 h 3557175"/>
              <a:gd name="connsiteX32" fmla="*/ 6199949 w 6670363"/>
              <a:gd name="connsiteY32" fmla="*/ 100426 h 3557175"/>
              <a:gd name="connsiteX33" fmla="*/ 6527653 w 6670363"/>
              <a:gd name="connsiteY33" fmla="*/ 68712 h 3557175"/>
              <a:gd name="connsiteX34" fmla="*/ 6670363 w 6670363"/>
              <a:gd name="connsiteY34" fmla="*/ 0 h 35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670363" h="3557175">
                <a:moveTo>
                  <a:pt x="0" y="3557175"/>
                </a:moveTo>
                <a:cubicBezTo>
                  <a:pt x="125091" y="3479653"/>
                  <a:pt x="207898" y="3476130"/>
                  <a:pt x="311847" y="3435607"/>
                </a:cubicBezTo>
                <a:cubicBezTo>
                  <a:pt x="383202" y="3408298"/>
                  <a:pt x="382322" y="3406537"/>
                  <a:pt x="428130" y="3393323"/>
                </a:cubicBezTo>
                <a:cubicBezTo>
                  <a:pt x="473938" y="3380109"/>
                  <a:pt x="522389" y="3368657"/>
                  <a:pt x="586696" y="3356324"/>
                </a:cubicBezTo>
                <a:cubicBezTo>
                  <a:pt x="651003" y="3343991"/>
                  <a:pt x="813975" y="3319325"/>
                  <a:pt x="813975" y="3319325"/>
                </a:cubicBezTo>
                <a:cubicBezTo>
                  <a:pt x="862426" y="3311397"/>
                  <a:pt x="831593" y="3336944"/>
                  <a:pt x="877401" y="3308754"/>
                </a:cubicBezTo>
                <a:cubicBezTo>
                  <a:pt x="923209" y="3280565"/>
                  <a:pt x="1025396" y="3188949"/>
                  <a:pt x="1088823" y="3150188"/>
                </a:cubicBezTo>
                <a:cubicBezTo>
                  <a:pt x="1152250" y="3111427"/>
                  <a:pt x="1208629" y="3112308"/>
                  <a:pt x="1257961" y="3076190"/>
                </a:cubicBezTo>
                <a:cubicBezTo>
                  <a:pt x="1307293" y="3040072"/>
                  <a:pt x="1325792" y="2976645"/>
                  <a:pt x="1384814" y="2933480"/>
                </a:cubicBezTo>
                <a:cubicBezTo>
                  <a:pt x="1443836" y="2890315"/>
                  <a:pt x="1535452" y="2839221"/>
                  <a:pt x="1612093" y="2817198"/>
                </a:cubicBezTo>
                <a:cubicBezTo>
                  <a:pt x="1688734" y="2795175"/>
                  <a:pt x="1771540" y="2826888"/>
                  <a:pt x="1844657" y="2801341"/>
                </a:cubicBezTo>
                <a:cubicBezTo>
                  <a:pt x="1917774" y="2775794"/>
                  <a:pt x="1990009" y="2707082"/>
                  <a:pt x="2050793" y="2663917"/>
                </a:cubicBezTo>
                <a:cubicBezTo>
                  <a:pt x="2111577" y="2620752"/>
                  <a:pt x="2142410" y="2574062"/>
                  <a:pt x="2209360" y="2542349"/>
                </a:cubicBezTo>
                <a:cubicBezTo>
                  <a:pt x="2276310" y="2510636"/>
                  <a:pt x="2375854" y="2486851"/>
                  <a:pt x="2452494" y="2473637"/>
                </a:cubicBezTo>
                <a:cubicBezTo>
                  <a:pt x="2529134" y="2460423"/>
                  <a:pt x="2590800" y="2500065"/>
                  <a:pt x="2669202" y="2463066"/>
                </a:cubicBezTo>
                <a:cubicBezTo>
                  <a:pt x="2747604" y="2426067"/>
                  <a:pt x="2862124" y="2300095"/>
                  <a:pt x="2922908" y="2251644"/>
                </a:cubicBezTo>
                <a:cubicBezTo>
                  <a:pt x="2983692" y="2203193"/>
                  <a:pt x="2997787" y="2221693"/>
                  <a:pt x="3033905" y="2172361"/>
                </a:cubicBezTo>
                <a:cubicBezTo>
                  <a:pt x="3070023" y="2123029"/>
                  <a:pt x="3092927" y="2008509"/>
                  <a:pt x="3139616" y="1955654"/>
                </a:cubicBezTo>
                <a:cubicBezTo>
                  <a:pt x="3186305" y="1902799"/>
                  <a:pt x="3266469" y="1866680"/>
                  <a:pt x="3314039" y="1855228"/>
                </a:cubicBezTo>
                <a:cubicBezTo>
                  <a:pt x="3361609" y="1843776"/>
                  <a:pt x="3374823" y="1892226"/>
                  <a:pt x="3425036" y="1886941"/>
                </a:cubicBezTo>
                <a:cubicBezTo>
                  <a:pt x="3475249" y="1881656"/>
                  <a:pt x="3569508" y="1834967"/>
                  <a:pt x="3615316" y="1823515"/>
                </a:cubicBezTo>
                <a:cubicBezTo>
                  <a:pt x="3661124" y="1812063"/>
                  <a:pt x="3651433" y="1843776"/>
                  <a:pt x="3699884" y="1818229"/>
                </a:cubicBezTo>
                <a:cubicBezTo>
                  <a:pt x="3748335" y="1792682"/>
                  <a:pt x="3835546" y="1726613"/>
                  <a:pt x="3906020" y="1670234"/>
                </a:cubicBezTo>
                <a:cubicBezTo>
                  <a:pt x="3976494" y="1613855"/>
                  <a:pt x="4058420" y="1544261"/>
                  <a:pt x="4122728" y="1479954"/>
                </a:cubicBezTo>
                <a:cubicBezTo>
                  <a:pt x="4187036" y="1415647"/>
                  <a:pt x="4234606" y="1369839"/>
                  <a:pt x="4291866" y="1284389"/>
                </a:cubicBezTo>
                <a:cubicBezTo>
                  <a:pt x="4349126" y="1198939"/>
                  <a:pt x="4395815" y="1044777"/>
                  <a:pt x="4466289" y="967256"/>
                </a:cubicBezTo>
                <a:cubicBezTo>
                  <a:pt x="4536763" y="889735"/>
                  <a:pt x="4633665" y="850973"/>
                  <a:pt x="4714710" y="819260"/>
                </a:cubicBezTo>
                <a:cubicBezTo>
                  <a:pt x="4795755" y="787547"/>
                  <a:pt x="4892657" y="784023"/>
                  <a:pt x="4952560" y="776976"/>
                </a:cubicBezTo>
                <a:cubicBezTo>
                  <a:pt x="5012463" y="769929"/>
                  <a:pt x="5003653" y="769048"/>
                  <a:pt x="5074127" y="776976"/>
                </a:cubicBezTo>
                <a:cubicBezTo>
                  <a:pt x="5144601" y="784904"/>
                  <a:pt x="5263527" y="828951"/>
                  <a:pt x="5375404" y="824546"/>
                </a:cubicBezTo>
                <a:cubicBezTo>
                  <a:pt x="5614134" y="793713"/>
                  <a:pt x="5639681" y="842164"/>
                  <a:pt x="5745392" y="750548"/>
                </a:cubicBezTo>
                <a:cubicBezTo>
                  <a:pt x="5851103" y="658932"/>
                  <a:pt x="5933910" y="383203"/>
                  <a:pt x="6009669" y="274849"/>
                </a:cubicBezTo>
                <a:cubicBezTo>
                  <a:pt x="6154140" y="145353"/>
                  <a:pt x="6113618" y="134782"/>
                  <a:pt x="6199949" y="100426"/>
                </a:cubicBezTo>
                <a:cubicBezTo>
                  <a:pt x="6286280" y="66070"/>
                  <a:pt x="6449251" y="85450"/>
                  <a:pt x="6527653" y="68712"/>
                </a:cubicBezTo>
                <a:cubicBezTo>
                  <a:pt x="6606055" y="51974"/>
                  <a:pt x="6638209" y="25987"/>
                  <a:pt x="6670363" y="0"/>
                </a:cubicBezTo>
              </a:path>
            </a:pathLst>
          </a:cu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406525" y="3689350"/>
            <a:ext cx="6775450" cy="1690688"/>
          </a:xfrm>
          <a:custGeom>
            <a:avLst/>
            <a:gdLst>
              <a:gd name="connsiteX0" fmla="*/ 0 w 6776074"/>
              <a:gd name="connsiteY0" fmla="*/ 1691376 h 1691376"/>
              <a:gd name="connsiteX1" fmla="*/ 137424 w 6776074"/>
              <a:gd name="connsiteY1" fmla="*/ 1559237 h 1691376"/>
              <a:gd name="connsiteX2" fmla="*/ 306562 w 6776074"/>
              <a:gd name="connsiteY2" fmla="*/ 1559237 h 1691376"/>
              <a:gd name="connsiteX3" fmla="*/ 486271 w 6776074"/>
              <a:gd name="connsiteY3" fmla="*/ 1532810 h 1691376"/>
              <a:gd name="connsiteX4" fmla="*/ 766405 w 6776074"/>
              <a:gd name="connsiteY4" fmla="*/ 1527524 h 1691376"/>
              <a:gd name="connsiteX5" fmla="*/ 840402 w 6776074"/>
              <a:gd name="connsiteY5" fmla="*/ 1522238 h 1691376"/>
              <a:gd name="connsiteX6" fmla="*/ 1072967 w 6776074"/>
              <a:gd name="connsiteY6" fmla="*/ 1342530 h 1691376"/>
              <a:gd name="connsiteX7" fmla="*/ 1279103 w 6776074"/>
              <a:gd name="connsiteY7" fmla="*/ 1289674 h 1691376"/>
              <a:gd name="connsiteX8" fmla="*/ 1490525 w 6776074"/>
              <a:gd name="connsiteY8" fmla="*/ 1141679 h 1691376"/>
              <a:gd name="connsiteX9" fmla="*/ 1696661 w 6776074"/>
              <a:gd name="connsiteY9" fmla="*/ 1088823 h 1691376"/>
              <a:gd name="connsiteX10" fmla="*/ 1892227 w 6776074"/>
              <a:gd name="connsiteY10" fmla="*/ 1220962 h 1691376"/>
              <a:gd name="connsiteX11" fmla="*/ 2034936 w 6776074"/>
              <a:gd name="connsiteY11" fmla="*/ 1242104 h 1691376"/>
              <a:gd name="connsiteX12" fmla="*/ 2161790 w 6776074"/>
              <a:gd name="connsiteY12" fmla="*/ 1199820 h 1691376"/>
              <a:gd name="connsiteX13" fmla="*/ 2616347 w 6776074"/>
              <a:gd name="connsiteY13" fmla="*/ 1199820 h 1691376"/>
              <a:gd name="connsiteX14" fmla="*/ 2722058 w 6776074"/>
              <a:gd name="connsiteY14" fmla="*/ 1257961 h 1691376"/>
              <a:gd name="connsiteX15" fmla="*/ 2875339 w 6776074"/>
              <a:gd name="connsiteY15" fmla="*/ 1136393 h 1691376"/>
              <a:gd name="connsiteX16" fmla="*/ 3007478 w 6776074"/>
              <a:gd name="connsiteY16" fmla="*/ 1094109 h 1691376"/>
              <a:gd name="connsiteX17" fmla="*/ 3166044 w 6776074"/>
              <a:gd name="connsiteY17" fmla="*/ 824546 h 1691376"/>
              <a:gd name="connsiteX18" fmla="*/ 3314039 w 6776074"/>
              <a:gd name="connsiteY18" fmla="*/ 771690 h 1691376"/>
              <a:gd name="connsiteX19" fmla="*/ 3477891 w 6776074"/>
              <a:gd name="connsiteY19" fmla="*/ 808689 h 1691376"/>
              <a:gd name="connsiteX20" fmla="*/ 3610030 w 6776074"/>
              <a:gd name="connsiteY20" fmla="*/ 808689 h 1691376"/>
              <a:gd name="connsiteX21" fmla="*/ 3731598 w 6776074"/>
              <a:gd name="connsiteY21" fmla="*/ 713549 h 1691376"/>
              <a:gd name="connsiteX22" fmla="*/ 3927163 w 6776074"/>
              <a:gd name="connsiteY22" fmla="*/ 755834 h 1691376"/>
              <a:gd name="connsiteX23" fmla="*/ 4048731 w 6776074"/>
              <a:gd name="connsiteY23" fmla="*/ 771690 h 1691376"/>
              <a:gd name="connsiteX24" fmla="*/ 4233725 w 6776074"/>
              <a:gd name="connsiteY24" fmla="*/ 623695 h 1691376"/>
              <a:gd name="connsiteX25" fmla="*/ 4466289 w 6776074"/>
              <a:gd name="connsiteY25" fmla="*/ 311848 h 1691376"/>
              <a:gd name="connsiteX26" fmla="*/ 4624856 w 6776074"/>
              <a:gd name="connsiteY26" fmla="*/ 237850 h 1691376"/>
              <a:gd name="connsiteX27" fmla="*/ 4830992 w 6776074"/>
              <a:gd name="connsiteY27" fmla="*/ 343561 h 1691376"/>
              <a:gd name="connsiteX28" fmla="*/ 5005415 w 6776074"/>
              <a:gd name="connsiteY28" fmla="*/ 496842 h 1691376"/>
              <a:gd name="connsiteX29" fmla="*/ 5237979 w 6776074"/>
              <a:gd name="connsiteY29" fmla="*/ 576125 h 1691376"/>
              <a:gd name="connsiteX30" fmla="*/ 5475829 w 6776074"/>
              <a:gd name="connsiteY30" fmla="*/ 475700 h 1691376"/>
              <a:gd name="connsiteX31" fmla="*/ 5724250 w 6776074"/>
              <a:gd name="connsiteY31" fmla="*/ 507413 h 1691376"/>
              <a:gd name="connsiteX32" fmla="*/ 5898673 w 6776074"/>
              <a:gd name="connsiteY32" fmla="*/ 301277 h 1691376"/>
              <a:gd name="connsiteX33" fmla="*/ 6173521 w 6776074"/>
              <a:gd name="connsiteY33" fmla="*/ 153281 h 1691376"/>
              <a:gd name="connsiteX34" fmla="*/ 6374372 w 6776074"/>
              <a:gd name="connsiteY34" fmla="*/ 153281 h 1691376"/>
              <a:gd name="connsiteX35" fmla="*/ 6532939 w 6776074"/>
              <a:gd name="connsiteY35" fmla="*/ 105711 h 1691376"/>
              <a:gd name="connsiteX36" fmla="*/ 6776074 w 6776074"/>
              <a:gd name="connsiteY36" fmla="*/ 0 h 1691376"/>
              <a:gd name="connsiteX0" fmla="*/ 0 w 6776074"/>
              <a:gd name="connsiteY0" fmla="*/ 1691376 h 1691376"/>
              <a:gd name="connsiteX1" fmla="*/ 137424 w 6776074"/>
              <a:gd name="connsiteY1" fmla="*/ 1559237 h 1691376"/>
              <a:gd name="connsiteX2" fmla="*/ 306562 w 6776074"/>
              <a:gd name="connsiteY2" fmla="*/ 1559237 h 1691376"/>
              <a:gd name="connsiteX3" fmla="*/ 486271 w 6776074"/>
              <a:gd name="connsiteY3" fmla="*/ 1532810 h 1691376"/>
              <a:gd name="connsiteX4" fmla="*/ 766405 w 6776074"/>
              <a:gd name="connsiteY4" fmla="*/ 1527524 h 1691376"/>
              <a:gd name="connsiteX5" fmla="*/ 840402 w 6776074"/>
              <a:gd name="connsiteY5" fmla="*/ 1522238 h 1691376"/>
              <a:gd name="connsiteX6" fmla="*/ 1072967 w 6776074"/>
              <a:gd name="connsiteY6" fmla="*/ 1342530 h 1691376"/>
              <a:gd name="connsiteX7" fmla="*/ 1279103 w 6776074"/>
              <a:gd name="connsiteY7" fmla="*/ 1289674 h 1691376"/>
              <a:gd name="connsiteX8" fmla="*/ 1490525 w 6776074"/>
              <a:gd name="connsiteY8" fmla="*/ 1141679 h 1691376"/>
              <a:gd name="connsiteX9" fmla="*/ 1696661 w 6776074"/>
              <a:gd name="connsiteY9" fmla="*/ 1088823 h 1691376"/>
              <a:gd name="connsiteX10" fmla="*/ 1892227 w 6776074"/>
              <a:gd name="connsiteY10" fmla="*/ 1220962 h 1691376"/>
              <a:gd name="connsiteX11" fmla="*/ 2034936 w 6776074"/>
              <a:gd name="connsiteY11" fmla="*/ 1242104 h 1691376"/>
              <a:gd name="connsiteX12" fmla="*/ 2161790 w 6776074"/>
              <a:gd name="connsiteY12" fmla="*/ 1199820 h 1691376"/>
              <a:gd name="connsiteX13" fmla="*/ 2616347 w 6776074"/>
              <a:gd name="connsiteY13" fmla="*/ 1199820 h 1691376"/>
              <a:gd name="connsiteX14" fmla="*/ 2722058 w 6776074"/>
              <a:gd name="connsiteY14" fmla="*/ 1257961 h 1691376"/>
              <a:gd name="connsiteX15" fmla="*/ 2875339 w 6776074"/>
              <a:gd name="connsiteY15" fmla="*/ 1136393 h 1691376"/>
              <a:gd name="connsiteX16" fmla="*/ 3007478 w 6776074"/>
              <a:gd name="connsiteY16" fmla="*/ 1094109 h 1691376"/>
              <a:gd name="connsiteX17" fmla="*/ 3171329 w 6776074"/>
              <a:gd name="connsiteY17" fmla="*/ 835118 h 1691376"/>
              <a:gd name="connsiteX18" fmla="*/ 3314039 w 6776074"/>
              <a:gd name="connsiteY18" fmla="*/ 771690 h 1691376"/>
              <a:gd name="connsiteX19" fmla="*/ 3477891 w 6776074"/>
              <a:gd name="connsiteY19" fmla="*/ 808689 h 1691376"/>
              <a:gd name="connsiteX20" fmla="*/ 3610030 w 6776074"/>
              <a:gd name="connsiteY20" fmla="*/ 808689 h 1691376"/>
              <a:gd name="connsiteX21" fmla="*/ 3731598 w 6776074"/>
              <a:gd name="connsiteY21" fmla="*/ 713549 h 1691376"/>
              <a:gd name="connsiteX22" fmla="*/ 3927163 w 6776074"/>
              <a:gd name="connsiteY22" fmla="*/ 755834 h 1691376"/>
              <a:gd name="connsiteX23" fmla="*/ 4048731 w 6776074"/>
              <a:gd name="connsiteY23" fmla="*/ 771690 h 1691376"/>
              <a:gd name="connsiteX24" fmla="*/ 4233725 w 6776074"/>
              <a:gd name="connsiteY24" fmla="*/ 623695 h 1691376"/>
              <a:gd name="connsiteX25" fmla="*/ 4466289 w 6776074"/>
              <a:gd name="connsiteY25" fmla="*/ 311848 h 1691376"/>
              <a:gd name="connsiteX26" fmla="*/ 4624856 w 6776074"/>
              <a:gd name="connsiteY26" fmla="*/ 237850 h 1691376"/>
              <a:gd name="connsiteX27" fmla="*/ 4830992 w 6776074"/>
              <a:gd name="connsiteY27" fmla="*/ 343561 h 1691376"/>
              <a:gd name="connsiteX28" fmla="*/ 5005415 w 6776074"/>
              <a:gd name="connsiteY28" fmla="*/ 496842 h 1691376"/>
              <a:gd name="connsiteX29" fmla="*/ 5237979 w 6776074"/>
              <a:gd name="connsiteY29" fmla="*/ 576125 h 1691376"/>
              <a:gd name="connsiteX30" fmla="*/ 5475829 w 6776074"/>
              <a:gd name="connsiteY30" fmla="*/ 475700 h 1691376"/>
              <a:gd name="connsiteX31" fmla="*/ 5724250 w 6776074"/>
              <a:gd name="connsiteY31" fmla="*/ 507413 h 1691376"/>
              <a:gd name="connsiteX32" fmla="*/ 5898673 w 6776074"/>
              <a:gd name="connsiteY32" fmla="*/ 301277 h 1691376"/>
              <a:gd name="connsiteX33" fmla="*/ 6173521 w 6776074"/>
              <a:gd name="connsiteY33" fmla="*/ 153281 h 1691376"/>
              <a:gd name="connsiteX34" fmla="*/ 6374372 w 6776074"/>
              <a:gd name="connsiteY34" fmla="*/ 153281 h 1691376"/>
              <a:gd name="connsiteX35" fmla="*/ 6532939 w 6776074"/>
              <a:gd name="connsiteY35" fmla="*/ 105711 h 1691376"/>
              <a:gd name="connsiteX36" fmla="*/ 6776074 w 6776074"/>
              <a:gd name="connsiteY36" fmla="*/ 0 h 1691376"/>
              <a:gd name="connsiteX0" fmla="*/ 0 w 6776074"/>
              <a:gd name="connsiteY0" fmla="*/ 1691376 h 1691376"/>
              <a:gd name="connsiteX1" fmla="*/ 137424 w 6776074"/>
              <a:gd name="connsiteY1" fmla="*/ 1559237 h 1691376"/>
              <a:gd name="connsiteX2" fmla="*/ 306562 w 6776074"/>
              <a:gd name="connsiteY2" fmla="*/ 1559237 h 1691376"/>
              <a:gd name="connsiteX3" fmla="*/ 486271 w 6776074"/>
              <a:gd name="connsiteY3" fmla="*/ 1532810 h 1691376"/>
              <a:gd name="connsiteX4" fmla="*/ 766405 w 6776074"/>
              <a:gd name="connsiteY4" fmla="*/ 1527524 h 1691376"/>
              <a:gd name="connsiteX5" fmla="*/ 840402 w 6776074"/>
              <a:gd name="connsiteY5" fmla="*/ 1522238 h 1691376"/>
              <a:gd name="connsiteX6" fmla="*/ 1072967 w 6776074"/>
              <a:gd name="connsiteY6" fmla="*/ 1342530 h 1691376"/>
              <a:gd name="connsiteX7" fmla="*/ 1279103 w 6776074"/>
              <a:gd name="connsiteY7" fmla="*/ 1289674 h 1691376"/>
              <a:gd name="connsiteX8" fmla="*/ 1490525 w 6776074"/>
              <a:gd name="connsiteY8" fmla="*/ 1141679 h 1691376"/>
              <a:gd name="connsiteX9" fmla="*/ 1696661 w 6776074"/>
              <a:gd name="connsiteY9" fmla="*/ 1088823 h 1691376"/>
              <a:gd name="connsiteX10" fmla="*/ 1892227 w 6776074"/>
              <a:gd name="connsiteY10" fmla="*/ 1220962 h 1691376"/>
              <a:gd name="connsiteX11" fmla="*/ 2034936 w 6776074"/>
              <a:gd name="connsiteY11" fmla="*/ 1242104 h 1691376"/>
              <a:gd name="connsiteX12" fmla="*/ 2161790 w 6776074"/>
              <a:gd name="connsiteY12" fmla="*/ 1199820 h 1691376"/>
              <a:gd name="connsiteX13" fmla="*/ 2616347 w 6776074"/>
              <a:gd name="connsiteY13" fmla="*/ 1199820 h 1691376"/>
              <a:gd name="connsiteX14" fmla="*/ 2722058 w 6776074"/>
              <a:gd name="connsiteY14" fmla="*/ 1257961 h 1691376"/>
              <a:gd name="connsiteX15" fmla="*/ 2875339 w 6776074"/>
              <a:gd name="connsiteY15" fmla="*/ 1136393 h 1691376"/>
              <a:gd name="connsiteX16" fmla="*/ 3007478 w 6776074"/>
              <a:gd name="connsiteY16" fmla="*/ 1094109 h 1691376"/>
              <a:gd name="connsiteX17" fmla="*/ 3171329 w 6776074"/>
              <a:gd name="connsiteY17" fmla="*/ 835118 h 1691376"/>
              <a:gd name="connsiteX18" fmla="*/ 3314039 w 6776074"/>
              <a:gd name="connsiteY18" fmla="*/ 771690 h 1691376"/>
              <a:gd name="connsiteX19" fmla="*/ 3477891 w 6776074"/>
              <a:gd name="connsiteY19" fmla="*/ 808689 h 1691376"/>
              <a:gd name="connsiteX20" fmla="*/ 3610030 w 6776074"/>
              <a:gd name="connsiteY20" fmla="*/ 808689 h 1691376"/>
              <a:gd name="connsiteX21" fmla="*/ 3731598 w 6776074"/>
              <a:gd name="connsiteY21" fmla="*/ 713549 h 1691376"/>
              <a:gd name="connsiteX22" fmla="*/ 3927163 w 6776074"/>
              <a:gd name="connsiteY22" fmla="*/ 755834 h 1691376"/>
              <a:gd name="connsiteX23" fmla="*/ 4048731 w 6776074"/>
              <a:gd name="connsiteY23" fmla="*/ 771690 h 1691376"/>
              <a:gd name="connsiteX24" fmla="*/ 4233725 w 6776074"/>
              <a:gd name="connsiteY24" fmla="*/ 623695 h 1691376"/>
              <a:gd name="connsiteX25" fmla="*/ 4466289 w 6776074"/>
              <a:gd name="connsiteY25" fmla="*/ 311848 h 1691376"/>
              <a:gd name="connsiteX26" fmla="*/ 4624856 w 6776074"/>
              <a:gd name="connsiteY26" fmla="*/ 237850 h 1691376"/>
              <a:gd name="connsiteX27" fmla="*/ 4830992 w 6776074"/>
              <a:gd name="connsiteY27" fmla="*/ 343561 h 1691376"/>
              <a:gd name="connsiteX28" fmla="*/ 5005415 w 6776074"/>
              <a:gd name="connsiteY28" fmla="*/ 496842 h 1691376"/>
              <a:gd name="connsiteX29" fmla="*/ 5237979 w 6776074"/>
              <a:gd name="connsiteY29" fmla="*/ 576125 h 1691376"/>
              <a:gd name="connsiteX30" fmla="*/ 5475829 w 6776074"/>
              <a:gd name="connsiteY30" fmla="*/ 475700 h 1691376"/>
              <a:gd name="connsiteX31" fmla="*/ 5724250 w 6776074"/>
              <a:gd name="connsiteY31" fmla="*/ 507413 h 1691376"/>
              <a:gd name="connsiteX32" fmla="*/ 5898673 w 6776074"/>
              <a:gd name="connsiteY32" fmla="*/ 301277 h 1691376"/>
              <a:gd name="connsiteX33" fmla="*/ 6173521 w 6776074"/>
              <a:gd name="connsiteY33" fmla="*/ 153281 h 1691376"/>
              <a:gd name="connsiteX34" fmla="*/ 6374372 w 6776074"/>
              <a:gd name="connsiteY34" fmla="*/ 153281 h 1691376"/>
              <a:gd name="connsiteX35" fmla="*/ 6532939 w 6776074"/>
              <a:gd name="connsiteY35" fmla="*/ 105711 h 1691376"/>
              <a:gd name="connsiteX36" fmla="*/ 6776074 w 6776074"/>
              <a:gd name="connsiteY36" fmla="*/ 0 h 1691376"/>
              <a:gd name="connsiteX0" fmla="*/ 0 w 6776074"/>
              <a:gd name="connsiteY0" fmla="*/ 1691376 h 1691376"/>
              <a:gd name="connsiteX1" fmla="*/ 137424 w 6776074"/>
              <a:gd name="connsiteY1" fmla="*/ 1559237 h 1691376"/>
              <a:gd name="connsiteX2" fmla="*/ 306562 w 6776074"/>
              <a:gd name="connsiteY2" fmla="*/ 1559237 h 1691376"/>
              <a:gd name="connsiteX3" fmla="*/ 486271 w 6776074"/>
              <a:gd name="connsiteY3" fmla="*/ 1532810 h 1691376"/>
              <a:gd name="connsiteX4" fmla="*/ 766405 w 6776074"/>
              <a:gd name="connsiteY4" fmla="*/ 1527524 h 1691376"/>
              <a:gd name="connsiteX5" fmla="*/ 840402 w 6776074"/>
              <a:gd name="connsiteY5" fmla="*/ 1522238 h 1691376"/>
              <a:gd name="connsiteX6" fmla="*/ 1072967 w 6776074"/>
              <a:gd name="connsiteY6" fmla="*/ 1342530 h 1691376"/>
              <a:gd name="connsiteX7" fmla="*/ 1279103 w 6776074"/>
              <a:gd name="connsiteY7" fmla="*/ 1289674 h 1691376"/>
              <a:gd name="connsiteX8" fmla="*/ 1490525 w 6776074"/>
              <a:gd name="connsiteY8" fmla="*/ 1141679 h 1691376"/>
              <a:gd name="connsiteX9" fmla="*/ 1696661 w 6776074"/>
              <a:gd name="connsiteY9" fmla="*/ 1088823 h 1691376"/>
              <a:gd name="connsiteX10" fmla="*/ 1892227 w 6776074"/>
              <a:gd name="connsiteY10" fmla="*/ 1220962 h 1691376"/>
              <a:gd name="connsiteX11" fmla="*/ 2034936 w 6776074"/>
              <a:gd name="connsiteY11" fmla="*/ 1242104 h 1691376"/>
              <a:gd name="connsiteX12" fmla="*/ 2161790 w 6776074"/>
              <a:gd name="connsiteY12" fmla="*/ 1199820 h 1691376"/>
              <a:gd name="connsiteX13" fmla="*/ 2616347 w 6776074"/>
              <a:gd name="connsiteY13" fmla="*/ 1199820 h 1691376"/>
              <a:gd name="connsiteX14" fmla="*/ 2722058 w 6776074"/>
              <a:gd name="connsiteY14" fmla="*/ 1257961 h 1691376"/>
              <a:gd name="connsiteX15" fmla="*/ 2875339 w 6776074"/>
              <a:gd name="connsiteY15" fmla="*/ 1136393 h 1691376"/>
              <a:gd name="connsiteX16" fmla="*/ 3007478 w 6776074"/>
              <a:gd name="connsiteY16" fmla="*/ 1094109 h 1691376"/>
              <a:gd name="connsiteX17" fmla="*/ 3171329 w 6776074"/>
              <a:gd name="connsiteY17" fmla="*/ 835118 h 1691376"/>
              <a:gd name="connsiteX18" fmla="*/ 3314039 w 6776074"/>
              <a:gd name="connsiteY18" fmla="*/ 771690 h 1691376"/>
              <a:gd name="connsiteX19" fmla="*/ 3477891 w 6776074"/>
              <a:gd name="connsiteY19" fmla="*/ 808689 h 1691376"/>
              <a:gd name="connsiteX20" fmla="*/ 3610030 w 6776074"/>
              <a:gd name="connsiteY20" fmla="*/ 808689 h 1691376"/>
              <a:gd name="connsiteX21" fmla="*/ 3731598 w 6776074"/>
              <a:gd name="connsiteY21" fmla="*/ 713549 h 1691376"/>
              <a:gd name="connsiteX22" fmla="*/ 3927163 w 6776074"/>
              <a:gd name="connsiteY22" fmla="*/ 755834 h 1691376"/>
              <a:gd name="connsiteX23" fmla="*/ 4048731 w 6776074"/>
              <a:gd name="connsiteY23" fmla="*/ 771690 h 1691376"/>
              <a:gd name="connsiteX24" fmla="*/ 4233725 w 6776074"/>
              <a:gd name="connsiteY24" fmla="*/ 623695 h 1691376"/>
              <a:gd name="connsiteX25" fmla="*/ 4466289 w 6776074"/>
              <a:gd name="connsiteY25" fmla="*/ 311848 h 1691376"/>
              <a:gd name="connsiteX26" fmla="*/ 4624856 w 6776074"/>
              <a:gd name="connsiteY26" fmla="*/ 237850 h 1691376"/>
              <a:gd name="connsiteX27" fmla="*/ 4830992 w 6776074"/>
              <a:gd name="connsiteY27" fmla="*/ 343561 h 1691376"/>
              <a:gd name="connsiteX28" fmla="*/ 5005415 w 6776074"/>
              <a:gd name="connsiteY28" fmla="*/ 496842 h 1691376"/>
              <a:gd name="connsiteX29" fmla="*/ 5237979 w 6776074"/>
              <a:gd name="connsiteY29" fmla="*/ 576125 h 1691376"/>
              <a:gd name="connsiteX30" fmla="*/ 5475829 w 6776074"/>
              <a:gd name="connsiteY30" fmla="*/ 475700 h 1691376"/>
              <a:gd name="connsiteX31" fmla="*/ 5724250 w 6776074"/>
              <a:gd name="connsiteY31" fmla="*/ 507413 h 1691376"/>
              <a:gd name="connsiteX32" fmla="*/ 5898673 w 6776074"/>
              <a:gd name="connsiteY32" fmla="*/ 301277 h 1691376"/>
              <a:gd name="connsiteX33" fmla="*/ 6173521 w 6776074"/>
              <a:gd name="connsiteY33" fmla="*/ 153281 h 1691376"/>
              <a:gd name="connsiteX34" fmla="*/ 6374372 w 6776074"/>
              <a:gd name="connsiteY34" fmla="*/ 153281 h 1691376"/>
              <a:gd name="connsiteX35" fmla="*/ 6532939 w 6776074"/>
              <a:gd name="connsiteY35" fmla="*/ 105711 h 1691376"/>
              <a:gd name="connsiteX36" fmla="*/ 6776074 w 6776074"/>
              <a:gd name="connsiteY36" fmla="*/ 0 h 1691376"/>
              <a:gd name="connsiteX0" fmla="*/ 0 w 6776074"/>
              <a:gd name="connsiteY0" fmla="*/ 1691376 h 1691376"/>
              <a:gd name="connsiteX1" fmla="*/ 137424 w 6776074"/>
              <a:gd name="connsiteY1" fmla="*/ 1559237 h 1691376"/>
              <a:gd name="connsiteX2" fmla="*/ 306562 w 6776074"/>
              <a:gd name="connsiteY2" fmla="*/ 1559237 h 1691376"/>
              <a:gd name="connsiteX3" fmla="*/ 486271 w 6776074"/>
              <a:gd name="connsiteY3" fmla="*/ 1532810 h 1691376"/>
              <a:gd name="connsiteX4" fmla="*/ 766405 w 6776074"/>
              <a:gd name="connsiteY4" fmla="*/ 1527524 h 1691376"/>
              <a:gd name="connsiteX5" fmla="*/ 840402 w 6776074"/>
              <a:gd name="connsiteY5" fmla="*/ 1522238 h 1691376"/>
              <a:gd name="connsiteX6" fmla="*/ 1072967 w 6776074"/>
              <a:gd name="connsiteY6" fmla="*/ 1342530 h 1691376"/>
              <a:gd name="connsiteX7" fmla="*/ 1279103 w 6776074"/>
              <a:gd name="connsiteY7" fmla="*/ 1289674 h 1691376"/>
              <a:gd name="connsiteX8" fmla="*/ 1490525 w 6776074"/>
              <a:gd name="connsiteY8" fmla="*/ 1141679 h 1691376"/>
              <a:gd name="connsiteX9" fmla="*/ 1696661 w 6776074"/>
              <a:gd name="connsiteY9" fmla="*/ 1088823 h 1691376"/>
              <a:gd name="connsiteX10" fmla="*/ 1892227 w 6776074"/>
              <a:gd name="connsiteY10" fmla="*/ 1220962 h 1691376"/>
              <a:gd name="connsiteX11" fmla="*/ 2034936 w 6776074"/>
              <a:gd name="connsiteY11" fmla="*/ 1242104 h 1691376"/>
              <a:gd name="connsiteX12" fmla="*/ 2161790 w 6776074"/>
              <a:gd name="connsiteY12" fmla="*/ 1199820 h 1691376"/>
              <a:gd name="connsiteX13" fmla="*/ 2616347 w 6776074"/>
              <a:gd name="connsiteY13" fmla="*/ 1199820 h 1691376"/>
              <a:gd name="connsiteX14" fmla="*/ 2722058 w 6776074"/>
              <a:gd name="connsiteY14" fmla="*/ 1257961 h 1691376"/>
              <a:gd name="connsiteX15" fmla="*/ 2875339 w 6776074"/>
              <a:gd name="connsiteY15" fmla="*/ 1136393 h 1691376"/>
              <a:gd name="connsiteX16" fmla="*/ 3007478 w 6776074"/>
              <a:gd name="connsiteY16" fmla="*/ 1094109 h 1691376"/>
              <a:gd name="connsiteX17" fmla="*/ 3171329 w 6776074"/>
              <a:gd name="connsiteY17" fmla="*/ 835118 h 1691376"/>
              <a:gd name="connsiteX18" fmla="*/ 3314039 w 6776074"/>
              <a:gd name="connsiteY18" fmla="*/ 771690 h 1691376"/>
              <a:gd name="connsiteX19" fmla="*/ 3477891 w 6776074"/>
              <a:gd name="connsiteY19" fmla="*/ 808689 h 1691376"/>
              <a:gd name="connsiteX20" fmla="*/ 3610030 w 6776074"/>
              <a:gd name="connsiteY20" fmla="*/ 808689 h 1691376"/>
              <a:gd name="connsiteX21" fmla="*/ 3731598 w 6776074"/>
              <a:gd name="connsiteY21" fmla="*/ 713549 h 1691376"/>
              <a:gd name="connsiteX22" fmla="*/ 3927163 w 6776074"/>
              <a:gd name="connsiteY22" fmla="*/ 755834 h 1691376"/>
              <a:gd name="connsiteX23" fmla="*/ 4048731 w 6776074"/>
              <a:gd name="connsiteY23" fmla="*/ 771690 h 1691376"/>
              <a:gd name="connsiteX24" fmla="*/ 4233725 w 6776074"/>
              <a:gd name="connsiteY24" fmla="*/ 623695 h 1691376"/>
              <a:gd name="connsiteX25" fmla="*/ 4466289 w 6776074"/>
              <a:gd name="connsiteY25" fmla="*/ 311848 h 1691376"/>
              <a:gd name="connsiteX26" fmla="*/ 4624856 w 6776074"/>
              <a:gd name="connsiteY26" fmla="*/ 237850 h 1691376"/>
              <a:gd name="connsiteX27" fmla="*/ 4830992 w 6776074"/>
              <a:gd name="connsiteY27" fmla="*/ 343561 h 1691376"/>
              <a:gd name="connsiteX28" fmla="*/ 5005415 w 6776074"/>
              <a:gd name="connsiteY28" fmla="*/ 496842 h 1691376"/>
              <a:gd name="connsiteX29" fmla="*/ 5237979 w 6776074"/>
              <a:gd name="connsiteY29" fmla="*/ 576125 h 1691376"/>
              <a:gd name="connsiteX30" fmla="*/ 5475829 w 6776074"/>
              <a:gd name="connsiteY30" fmla="*/ 475700 h 1691376"/>
              <a:gd name="connsiteX31" fmla="*/ 5724250 w 6776074"/>
              <a:gd name="connsiteY31" fmla="*/ 507413 h 1691376"/>
              <a:gd name="connsiteX32" fmla="*/ 5898673 w 6776074"/>
              <a:gd name="connsiteY32" fmla="*/ 301277 h 1691376"/>
              <a:gd name="connsiteX33" fmla="*/ 6173521 w 6776074"/>
              <a:gd name="connsiteY33" fmla="*/ 153281 h 1691376"/>
              <a:gd name="connsiteX34" fmla="*/ 6374372 w 6776074"/>
              <a:gd name="connsiteY34" fmla="*/ 153281 h 1691376"/>
              <a:gd name="connsiteX35" fmla="*/ 6532939 w 6776074"/>
              <a:gd name="connsiteY35" fmla="*/ 105711 h 1691376"/>
              <a:gd name="connsiteX36" fmla="*/ 6776074 w 6776074"/>
              <a:gd name="connsiteY36" fmla="*/ 0 h 169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776074" h="1691376">
                <a:moveTo>
                  <a:pt x="0" y="1691376"/>
                </a:moveTo>
                <a:cubicBezTo>
                  <a:pt x="43165" y="1636318"/>
                  <a:pt x="86330" y="1581260"/>
                  <a:pt x="137424" y="1559237"/>
                </a:cubicBezTo>
                <a:cubicBezTo>
                  <a:pt x="188518" y="1537214"/>
                  <a:pt x="248421" y="1563641"/>
                  <a:pt x="306562" y="1559237"/>
                </a:cubicBezTo>
                <a:cubicBezTo>
                  <a:pt x="364703" y="1554833"/>
                  <a:pt x="409631" y="1538096"/>
                  <a:pt x="486271" y="1532810"/>
                </a:cubicBezTo>
                <a:cubicBezTo>
                  <a:pt x="562912" y="1527525"/>
                  <a:pt x="707383" y="1529286"/>
                  <a:pt x="766405" y="1527524"/>
                </a:cubicBezTo>
                <a:cubicBezTo>
                  <a:pt x="825427" y="1525762"/>
                  <a:pt x="789308" y="1553070"/>
                  <a:pt x="840402" y="1522238"/>
                </a:cubicBezTo>
                <a:cubicBezTo>
                  <a:pt x="891496" y="1491406"/>
                  <a:pt x="999850" y="1381291"/>
                  <a:pt x="1072967" y="1342530"/>
                </a:cubicBezTo>
                <a:cubicBezTo>
                  <a:pt x="1146084" y="1303769"/>
                  <a:pt x="1209510" y="1323149"/>
                  <a:pt x="1279103" y="1289674"/>
                </a:cubicBezTo>
                <a:cubicBezTo>
                  <a:pt x="1348696" y="1256199"/>
                  <a:pt x="1420932" y="1175154"/>
                  <a:pt x="1490525" y="1141679"/>
                </a:cubicBezTo>
                <a:cubicBezTo>
                  <a:pt x="1560118" y="1108204"/>
                  <a:pt x="1629711" y="1075609"/>
                  <a:pt x="1696661" y="1088823"/>
                </a:cubicBezTo>
                <a:cubicBezTo>
                  <a:pt x="1763611" y="1102037"/>
                  <a:pt x="1835848" y="1195415"/>
                  <a:pt x="1892227" y="1220962"/>
                </a:cubicBezTo>
                <a:cubicBezTo>
                  <a:pt x="1948606" y="1246509"/>
                  <a:pt x="1990009" y="1245628"/>
                  <a:pt x="2034936" y="1242104"/>
                </a:cubicBezTo>
                <a:cubicBezTo>
                  <a:pt x="2079863" y="1238580"/>
                  <a:pt x="2064888" y="1206867"/>
                  <a:pt x="2161790" y="1199820"/>
                </a:cubicBezTo>
                <a:cubicBezTo>
                  <a:pt x="2258692" y="1192773"/>
                  <a:pt x="2522969" y="1190130"/>
                  <a:pt x="2616347" y="1199820"/>
                </a:cubicBezTo>
                <a:cubicBezTo>
                  <a:pt x="2709725" y="1209510"/>
                  <a:pt x="2678893" y="1268532"/>
                  <a:pt x="2722058" y="1257961"/>
                </a:cubicBezTo>
                <a:cubicBezTo>
                  <a:pt x="2765223" y="1247390"/>
                  <a:pt x="2827769" y="1163702"/>
                  <a:pt x="2875339" y="1136393"/>
                </a:cubicBezTo>
                <a:cubicBezTo>
                  <a:pt x="2922909" y="1109084"/>
                  <a:pt x="2958146" y="1144321"/>
                  <a:pt x="3007478" y="1094109"/>
                </a:cubicBezTo>
                <a:cubicBezTo>
                  <a:pt x="3056810" y="1043897"/>
                  <a:pt x="3120236" y="888854"/>
                  <a:pt x="3171329" y="835118"/>
                </a:cubicBezTo>
                <a:cubicBezTo>
                  <a:pt x="3222422" y="781382"/>
                  <a:pt x="3262945" y="776095"/>
                  <a:pt x="3314039" y="771690"/>
                </a:cubicBezTo>
                <a:cubicBezTo>
                  <a:pt x="3365133" y="767285"/>
                  <a:pt x="3428559" y="802523"/>
                  <a:pt x="3477891" y="808689"/>
                </a:cubicBezTo>
                <a:cubicBezTo>
                  <a:pt x="3527223" y="814856"/>
                  <a:pt x="3567745" y="824546"/>
                  <a:pt x="3610030" y="808689"/>
                </a:cubicBezTo>
                <a:cubicBezTo>
                  <a:pt x="3652315" y="792832"/>
                  <a:pt x="3678743" y="722358"/>
                  <a:pt x="3731598" y="713549"/>
                </a:cubicBezTo>
                <a:cubicBezTo>
                  <a:pt x="3784454" y="704740"/>
                  <a:pt x="3874308" y="746144"/>
                  <a:pt x="3927163" y="755834"/>
                </a:cubicBezTo>
                <a:cubicBezTo>
                  <a:pt x="3980018" y="765524"/>
                  <a:pt x="3997637" y="793713"/>
                  <a:pt x="4048731" y="771690"/>
                </a:cubicBezTo>
                <a:cubicBezTo>
                  <a:pt x="4099825" y="749667"/>
                  <a:pt x="4164132" y="700335"/>
                  <a:pt x="4233725" y="623695"/>
                </a:cubicBezTo>
                <a:cubicBezTo>
                  <a:pt x="4303318" y="547055"/>
                  <a:pt x="4401101" y="376155"/>
                  <a:pt x="4466289" y="311848"/>
                </a:cubicBezTo>
                <a:cubicBezTo>
                  <a:pt x="4531477" y="247541"/>
                  <a:pt x="4564072" y="232565"/>
                  <a:pt x="4624856" y="237850"/>
                </a:cubicBezTo>
                <a:cubicBezTo>
                  <a:pt x="4685640" y="243135"/>
                  <a:pt x="4767566" y="300396"/>
                  <a:pt x="4830992" y="343561"/>
                </a:cubicBezTo>
                <a:cubicBezTo>
                  <a:pt x="4894418" y="386726"/>
                  <a:pt x="4937584" y="458081"/>
                  <a:pt x="5005415" y="496842"/>
                </a:cubicBezTo>
                <a:cubicBezTo>
                  <a:pt x="5073246" y="535603"/>
                  <a:pt x="5159577" y="579649"/>
                  <a:pt x="5237979" y="576125"/>
                </a:cubicBezTo>
                <a:cubicBezTo>
                  <a:pt x="5316381" y="572601"/>
                  <a:pt x="5394784" y="487152"/>
                  <a:pt x="5475829" y="475700"/>
                </a:cubicBezTo>
                <a:cubicBezTo>
                  <a:pt x="5662585" y="490675"/>
                  <a:pt x="5627348" y="478343"/>
                  <a:pt x="5724250" y="507413"/>
                </a:cubicBezTo>
                <a:cubicBezTo>
                  <a:pt x="5794724" y="478343"/>
                  <a:pt x="5823795" y="360299"/>
                  <a:pt x="5898673" y="301277"/>
                </a:cubicBezTo>
                <a:cubicBezTo>
                  <a:pt x="5973551" y="242255"/>
                  <a:pt x="6094238" y="177947"/>
                  <a:pt x="6173521" y="153281"/>
                </a:cubicBezTo>
                <a:cubicBezTo>
                  <a:pt x="6252804" y="128615"/>
                  <a:pt x="6314469" y="161209"/>
                  <a:pt x="6374372" y="153281"/>
                </a:cubicBezTo>
                <a:cubicBezTo>
                  <a:pt x="6471274" y="113639"/>
                  <a:pt x="6465989" y="131258"/>
                  <a:pt x="6532939" y="105711"/>
                </a:cubicBezTo>
                <a:cubicBezTo>
                  <a:pt x="6599889" y="80164"/>
                  <a:pt x="6687981" y="40082"/>
                  <a:pt x="6776074" y="0"/>
                </a:cubicBezTo>
              </a:path>
            </a:pathLst>
          </a:custGeom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132763" y="1543050"/>
            <a:ext cx="554037" cy="333375"/>
          </a:xfrm>
          <a:custGeom>
            <a:avLst/>
            <a:gdLst>
              <a:gd name="connsiteX0" fmla="*/ 0 w 600075"/>
              <a:gd name="connsiteY0" fmla="*/ 381000 h 381000"/>
              <a:gd name="connsiteX1" fmla="*/ 171450 w 600075"/>
              <a:gd name="connsiteY1" fmla="*/ 252413 h 381000"/>
              <a:gd name="connsiteX2" fmla="*/ 242887 w 600075"/>
              <a:gd name="connsiteY2" fmla="*/ 209550 h 381000"/>
              <a:gd name="connsiteX3" fmla="*/ 392906 w 600075"/>
              <a:gd name="connsiteY3" fmla="*/ 130969 h 381000"/>
              <a:gd name="connsiteX4" fmla="*/ 504825 w 600075"/>
              <a:gd name="connsiteY4" fmla="*/ 80963 h 381000"/>
              <a:gd name="connsiteX5" fmla="*/ 600075 w 600075"/>
              <a:gd name="connsiteY5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" h="381000">
                <a:moveTo>
                  <a:pt x="0" y="381000"/>
                </a:moveTo>
                <a:cubicBezTo>
                  <a:pt x="65484" y="330994"/>
                  <a:pt x="130969" y="280988"/>
                  <a:pt x="171450" y="252413"/>
                </a:cubicBezTo>
                <a:cubicBezTo>
                  <a:pt x="211931" y="223838"/>
                  <a:pt x="205978" y="229791"/>
                  <a:pt x="242887" y="209550"/>
                </a:cubicBezTo>
                <a:cubicBezTo>
                  <a:pt x="279796" y="189309"/>
                  <a:pt x="349250" y="152400"/>
                  <a:pt x="392906" y="130969"/>
                </a:cubicBezTo>
                <a:cubicBezTo>
                  <a:pt x="436562" y="109538"/>
                  <a:pt x="470297" y="102791"/>
                  <a:pt x="504825" y="80963"/>
                </a:cubicBezTo>
                <a:cubicBezTo>
                  <a:pt x="539353" y="59135"/>
                  <a:pt x="569714" y="29567"/>
                  <a:pt x="600075" y="0"/>
                </a:cubicBezTo>
              </a:path>
            </a:pathLst>
          </a:custGeom>
          <a:ln w="762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Down Arrow Callout 13"/>
          <p:cNvSpPr/>
          <p:nvPr/>
        </p:nvSpPr>
        <p:spPr>
          <a:xfrm>
            <a:off x="2305050" y="2984500"/>
            <a:ext cx="1725613" cy="1638300"/>
          </a:xfrm>
          <a:prstGeom prst="downArrowCallout">
            <a:avLst>
              <a:gd name="adj1" fmla="val 17921"/>
              <a:gd name="adj2" fmla="val 18806"/>
              <a:gd name="adj3" fmla="val 25000"/>
              <a:gd name="adj4" fmla="val 44749"/>
            </a:avLst>
          </a:prstGeom>
          <a:solidFill>
            <a:schemeClr val="bg1">
              <a:lumMod val="90000"/>
            </a:schemeClr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Franklin Gothic Medium" pitchFamily="34" charset="0"/>
              </a:rPr>
              <a:t>NHP Fully Implemented</a:t>
            </a:r>
          </a:p>
        </p:txBody>
      </p:sp>
      <p:sp>
        <p:nvSpPr>
          <p:cNvPr id="21" name="Down Arrow Callout 20"/>
          <p:cNvSpPr/>
          <p:nvPr/>
        </p:nvSpPr>
        <p:spPr>
          <a:xfrm>
            <a:off x="1147763" y="3994150"/>
            <a:ext cx="1682750" cy="1058863"/>
          </a:xfrm>
          <a:prstGeom prst="downArrowCallout">
            <a:avLst/>
          </a:prstGeom>
          <a:solidFill>
            <a:schemeClr val="bg1">
              <a:lumMod val="90000"/>
            </a:schemeClr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Franklin Gothic Medium" pitchFamily="34" charset="0"/>
              </a:rPr>
              <a:t>Canada’s NHP Enacted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404938" y="5537200"/>
            <a:ext cx="7315200" cy="0"/>
          </a:xfrm>
          <a:prstGeom prst="line">
            <a:avLst/>
          </a:prstGeom>
          <a:ln w="38100">
            <a:solidFill>
              <a:srgbClr val="001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Content Placeholder 3" descr="BigHealthcareLobby07160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69263" cy="5854700"/>
          </a:xfrm>
          <a:prstGeom prst="rect">
            <a:avLst/>
          </a:prstGeom>
          <a:noFill/>
          <a:ln w="38100">
            <a:solidFill>
              <a:srgbClr val="86D1E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64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5800" cy="160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/>
              <a:t>Single Payer </a:t>
            </a:r>
            <a:br>
              <a:rPr lang="en-US" sz="3200" b="1"/>
            </a:br>
            <a:r>
              <a:rPr lang="en-US" sz="2800" b="1"/>
              <a:t>MEDICARE FOR ALL</a:t>
            </a:r>
            <a:br>
              <a:rPr lang="en-US" sz="2800" b="1"/>
            </a:br>
            <a:r>
              <a:rPr lang="en-US" sz="2800" b="1"/>
              <a:t>THE PHYSICIANS’ PROPOSAL</a:t>
            </a:r>
            <a:br>
              <a:rPr lang="en-US" sz="2800" b="1"/>
            </a:br>
            <a:r>
              <a:rPr lang="en-US" sz="2800" b="1"/>
              <a:t>(JAMA, August 13, 2003 P. 798-805)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772400" cy="4343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sz="2400" b="1" dirty="0">
              <a:solidFill>
                <a:schemeClr val="tx2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b="1" dirty="0">
                <a:solidFill>
                  <a:schemeClr val="tx2"/>
                </a:solidFill>
              </a:rPr>
              <a:t>Universal coverage/automatic enrollment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b="1" dirty="0">
                <a:solidFill>
                  <a:schemeClr val="tx2"/>
                </a:solidFill>
              </a:rPr>
              <a:t>Low administrative costs=single payer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b="1" dirty="0">
                <a:solidFill>
                  <a:schemeClr val="tx2"/>
                </a:solidFill>
              </a:rPr>
              <a:t>Comprehensive coverage without co-pays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chemeClr val="tx2"/>
                </a:solidFill>
              </a:rPr>
              <a:t>	and deductibles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chemeClr val="tx2"/>
                </a:solidFill>
              </a:rPr>
              <a:t>4.	Maximum choice of Doctor, NP, Hospital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chemeClr val="tx2"/>
                </a:solidFill>
              </a:rPr>
              <a:t>5.	Improved quality through nationwide HIT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chemeClr val="tx2"/>
                </a:solidFill>
              </a:rPr>
              <a:t>6.	Expanded primary care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chemeClr val="tx2"/>
                </a:solidFill>
              </a:rPr>
              <a:t>7.	Publicly-funded/privately delivered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chemeClr val="tx2"/>
                </a:solidFill>
              </a:rPr>
              <a:t>				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ealrh Reform4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 t="6427" b="6427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9067800" cy="1143000"/>
          </a:xfrm>
        </p:spPr>
        <p:txBody>
          <a:bodyPr>
            <a:noAutofit/>
          </a:bodyPr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FF00"/>
                </a:solidFill>
                <a:cs typeface="Times New Roman" pitchFamily="18" charset="0"/>
              </a:rPr>
              <a:t>HR 676: </a:t>
            </a:r>
            <a:r>
              <a:rPr lang="en-US" sz="3600" b="1" dirty="0" smtClean="0">
                <a:cs typeface="Times New Roman" pitchFamily="18" charset="0"/>
              </a:rPr>
              <a:t>U.S. National Health Care Act </a:t>
            </a:r>
            <a:br>
              <a:rPr lang="en-US" sz="3600" b="1" dirty="0" smtClean="0">
                <a:cs typeface="Times New Roman" pitchFamily="18" charset="0"/>
              </a:rPr>
            </a:br>
            <a:r>
              <a:rPr lang="en-US" sz="2400" b="1" dirty="0" smtClean="0">
                <a:cs typeface="Times New Roman" pitchFamily="18" charset="0"/>
              </a:rPr>
              <a:t>(“Improved &amp; Expanded Medicare for All”)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534400" cy="4221163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Clr>
                <a:srgbClr val="86D1EC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2800" dirty="0" smtClean="0">
                <a:cs typeface="Times New Roman" pitchFamily="18" charset="0"/>
              </a:rPr>
              <a:t>Sponsor: Rep. John Conyers  (53 co-sponsors)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rgbClr val="86D1EC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2800" dirty="0" smtClean="0">
                <a:cs typeface="Times New Roman" pitchFamily="18" charset="0"/>
              </a:rPr>
              <a:t>Comprehensive benefit package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rgbClr val="86D1EC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2800" dirty="0" smtClean="0">
                <a:cs typeface="Times New Roman" pitchFamily="18" charset="0"/>
              </a:rPr>
              <a:t>Full choice of physician and hospital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rgbClr val="86D1EC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2800" dirty="0" smtClean="0">
                <a:cs typeface="Times New Roman" pitchFamily="18" charset="0"/>
              </a:rPr>
              <a:t>No copays or deductibles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rgbClr val="86D1EC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2800" dirty="0" smtClean="0">
                <a:cs typeface="Times New Roman" pitchFamily="18" charset="0"/>
              </a:rPr>
              <a:t>Automatic enrollment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rgbClr val="86D1EC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2800" dirty="0" smtClean="0"/>
              <a:t>Progressive tax financing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rgbClr val="86D1EC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2800" dirty="0" smtClean="0">
                <a:cs typeface="Times New Roman" pitchFamily="18" charset="0"/>
              </a:rPr>
              <a:t>Costs contained through budgeting, capital planning, emphasis on primary care</a:t>
            </a:r>
          </a:p>
        </p:txBody>
      </p:sp>
    </p:spTree>
    <p:extLst>
      <p:ext uri="{BB962C8B-B14F-4D97-AF65-F5344CB8AC3E}">
        <p14:creationId xmlns:p14="http://schemas.microsoft.com/office/powerpoint/2010/main" val="2814439575"/>
      </p:ext>
    </p:extLst>
  </p:cSld>
  <p:clrMapOvr>
    <a:masterClrMapping/>
  </p:clrMapOvr>
  <p:transition xmlns:p14="http://schemas.microsoft.com/office/powerpoint/2010/main" advTm="16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443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96900" eaLnBrk="1" hangingPunct="1"/>
            <a:endParaRPr lang="en-US"/>
          </a:p>
        </p:txBody>
      </p:sp>
      <p:pic>
        <p:nvPicPr>
          <p:cNvPr id="91443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36513"/>
            <a:ext cx="9004300" cy="783748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57200"/>
            <a:ext cx="9144000" cy="11430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</a:rPr>
              <a:t>The Bottom Line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86D1EC"/>
              </a:buClr>
              <a:buFont typeface="Wingdings" pitchFamily="2" charset="2"/>
              <a:buChar char="§"/>
            </a:pPr>
            <a:r>
              <a:rPr lang="en-US" altLang="en-US" sz="2800" dirty="0" smtClean="0"/>
              <a:t>The ACA – which is based on private insurance </a:t>
            </a:r>
            <a:r>
              <a:rPr lang="en-US" altLang="en-US" sz="2800" dirty="0"/>
              <a:t>– </a:t>
            </a:r>
            <a:r>
              <a:rPr lang="en-US" altLang="en-US" sz="2800" dirty="0" smtClean="0"/>
              <a:t>will not solve our problems</a:t>
            </a:r>
          </a:p>
          <a:p>
            <a:pPr marL="0" indent="0" eaLnBrk="1" hangingPunct="1">
              <a:buClr>
                <a:srgbClr val="86D1EC"/>
              </a:buClr>
              <a:buNone/>
            </a:pPr>
            <a:endParaRPr lang="en-US" altLang="en-US" sz="2800" dirty="0" smtClean="0"/>
          </a:p>
          <a:p>
            <a:pPr eaLnBrk="1" hangingPunct="1">
              <a:buClr>
                <a:srgbClr val="86D1EC"/>
              </a:buClr>
              <a:buFont typeface="Wingdings" pitchFamily="2" charset="2"/>
              <a:buChar char="§"/>
            </a:pPr>
            <a:r>
              <a:rPr lang="en-US" altLang="en-US" sz="2800" dirty="0" smtClean="0"/>
              <a:t>Single payer health insurance is the only plan that addresses all</a:t>
            </a:r>
            <a:r>
              <a:rPr lang="en-US" altLang="en-US" sz="2800" i="1" dirty="0" smtClean="0">
                <a:solidFill>
                  <a:srgbClr val="00FF00"/>
                </a:solidFill>
              </a:rPr>
              <a:t> </a:t>
            </a:r>
            <a:r>
              <a:rPr lang="en-US" altLang="en-US" sz="2800" b="1" i="1" dirty="0" smtClean="0">
                <a:solidFill>
                  <a:srgbClr val="FFFF00"/>
                </a:solidFill>
              </a:rPr>
              <a:t>3 goals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2800" dirty="0" smtClean="0"/>
              <a:t>of reform:</a:t>
            </a:r>
          </a:p>
          <a:p>
            <a:pPr lvl="1" eaLnBrk="1" hangingPunct="1">
              <a:buClr>
                <a:srgbClr val="86D1EC"/>
              </a:buClr>
            </a:pPr>
            <a:r>
              <a:rPr lang="en-US" altLang="en-US" sz="2400" b="1" dirty="0" smtClean="0">
                <a:solidFill>
                  <a:srgbClr val="FFFF00"/>
                </a:solidFill>
              </a:rPr>
              <a:t>Access to care</a:t>
            </a:r>
          </a:p>
          <a:p>
            <a:pPr lvl="1" eaLnBrk="1" hangingPunct="1">
              <a:buClr>
                <a:srgbClr val="86D1EC"/>
              </a:buClr>
            </a:pPr>
            <a:r>
              <a:rPr lang="en-US" altLang="en-US" sz="2400" b="1" dirty="0" smtClean="0">
                <a:solidFill>
                  <a:srgbClr val="FFFF00"/>
                </a:solidFill>
              </a:rPr>
              <a:t>Control of costs and avoidance of  personal financial disaster</a:t>
            </a:r>
          </a:p>
          <a:p>
            <a:pPr lvl="1" eaLnBrk="1" hangingPunct="1">
              <a:buClr>
                <a:srgbClr val="86D1EC"/>
              </a:buClr>
            </a:pPr>
            <a:r>
              <a:rPr lang="en-US" altLang="en-US" sz="2400" b="1" dirty="0" smtClean="0">
                <a:solidFill>
                  <a:srgbClr val="FFFF00"/>
                </a:solidFill>
              </a:rPr>
              <a:t>Patient  choice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5943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4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david-horsey-cartoon20091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26988"/>
            <a:ext cx="89916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382000" cy="11430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What Can You Do Now?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495800"/>
          </a:xfrm>
        </p:spPr>
        <p:txBody>
          <a:bodyPr/>
          <a:lstStyle/>
          <a:p>
            <a:pPr eaLnBrk="1" hangingPunct="1">
              <a:buClr>
                <a:srgbClr val="86D1EC"/>
              </a:buClr>
              <a:buFont typeface="Wingdings" pitchFamily="2" charset="2"/>
              <a:buChar char="§"/>
            </a:pPr>
            <a:r>
              <a:rPr lang="en-US" altLang="en-US" sz="2800" dirty="0" smtClean="0"/>
              <a:t>Stay informed</a:t>
            </a:r>
          </a:p>
          <a:p>
            <a:pPr eaLnBrk="1" hangingPunct="1">
              <a:buClr>
                <a:srgbClr val="86D1EC"/>
              </a:buClr>
              <a:buFont typeface="Wingdings" pitchFamily="2" charset="2"/>
              <a:buChar char="§"/>
            </a:pPr>
            <a:r>
              <a:rPr lang="en-US" altLang="en-US" sz="2800" dirty="0" smtClean="0"/>
              <a:t>Join Physicians for a National Health Program </a:t>
            </a:r>
            <a:endParaRPr lang="en-US" altLang="en-US" sz="2800" dirty="0"/>
          </a:p>
          <a:p>
            <a:pPr eaLnBrk="1" hangingPunct="1">
              <a:buClr>
                <a:srgbClr val="86D1EC"/>
              </a:buClr>
              <a:buFont typeface="Wingdings" pitchFamily="2" charset="2"/>
              <a:buChar char="§"/>
            </a:pPr>
            <a:r>
              <a:rPr lang="en-US" altLang="en-US" sz="2800" dirty="0" smtClean="0"/>
              <a:t>Ask your Congressman to support HR 676</a:t>
            </a:r>
            <a:r>
              <a:rPr lang="en-US" altLang="en-US" dirty="0" smtClean="0"/>
              <a:t> </a:t>
            </a:r>
            <a:r>
              <a:rPr lang="en-US" altLang="en-US" sz="28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FFFF00"/>
                </a:solidFill>
                <a:cs typeface="Times New Roman" pitchFamily="18" charset="0"/>
              </a:rPr>
              <a:t>“Improved &amp; Expanded Medicare for All”</a:t>
            </a:r>
            <a:endParaRPr lang="en-US" altLang="en-US" sz="2800" dirty="0" smtClean="0">
              <a:solidFill>
                <a:srgbClr val="FFFF00"/>
              </a:solidFill>
            </a:endParaRPr>
          </a:p>
          <a:p>
            <a:pPr lvl="1"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91140" name="Picture 4" descr="PNHP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3886200"/>
            <a:ext cx="51895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03426" y="4921250"/>
            <a:ext cx="49307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latin typeface="Helvetica Neue" pitchFamily="8" charset="0"/>
                <a:ea typeface="ＭＳ Ｐゴシック" pitchFamily="34" charset="-128"/>
              </a:rPr>
              <a:t>Physicians for a National Health Program</a:t>
            </a:r>
          </a:p>
          <a:p>
            <a:pPr algn="ctr">
              <a:spcBef>
                <a:spcPct val="0"/>
              </a:spcBef>
            </a:pPr>
            <a:r>
              <a:rPr lang="en-US" sz="1600" dirty="0">
                <a:latin typeface="Helvetica Neue" pitchFamily="8" charset="0"/>
                <a:ea typeface="ＭＳ Ｐゴシック" pitchFamily="34" charset="-128"/>
              </a:rPr>
              <a:t>29 E Madison Suite 602, Chicago, IL 60602</a:t>
            </a:r>
          </a:p>
          <a:p>
            <a:pPr algn="ctr">
              <a:spcBef>
                <a:spcPct val="0"/>
              </a:spcBef>
            </a:pPr>
            <a:r>
              <a:rPr lang="en-US" sz="1600" dirty="0">
                <a:latin typeface="Helvetica Neue" pitchFamily="8" charset="0"/>
                <a:ea typeface="ＭＳ Ｐゴシック" pitchFamily="34" charset="-128"/>
              </a:rPr>
              <a:t>Phone (312) 782-6006 | Fax: (312) 782-6007 </a:t>
            </a:r>
          </a:p>
          <a:p>
            <a:pPr algn="ctr">
              <a:spcBef>
                <a:spcPct val="0"/>
              </a:spcBef>
            </a:pPr>
            <a:r>
              <a:rPr lang="en-US" sz="1600" dirty="0">
                <a:latin typeface="Helvetica Neue" pitchFamily="8" charset="0"/>
                <a:ea typeface="ＭＳ Ｐゴシック" pitchFamily="34" charset="-128"/>
              </a:rPr>
              <a:t> email: </a:t>
            </a:r>
            <a:r>
              <a:rPr lang="en-US" sz="1600" dirty="0">
                <a:latin typeface="Helvetica Neue" pitchFamily="8" charset="0"/>
                <a:ea typeface="ＭＳ Ｐゴシック" pitchFamily="34" charset="-128"/>
                <a:hlinkClick r:id="rId3"/>
              </a:rPr>
              <a:t>info@pnhp.org</a:t>
            </a:r>
            <a:endParaRPr lang="en-US" sz="1600" dirty="0">
              <a:latin typeface="Helvetica Neue" pitchFamily="8" charset="0"/>
              <a:ea typeface="ＭＳ Ｐゴシック" pitchFamily="34" charset="-128"/>
            </a:endParaRPr>
          </a:p>
          <a:p>
            <a:pPr algn="ctr">
              <a:spcBef>
                <a:spcPct val="0"/>
              </a:spcBef>
            </a:pPr>
            <a:r>
              <a:rPr lang="en-US" sz="1600" dirty="0">
                <a:latin typeface="Helvetica Neue" pitchFamily="8" charset="0"/>
                <a:ea typeface="ＭＳ Ｐゴシック" pitchFamily="34" charset="-128"/>
                <a:hlinkClick r:id="rId4"/>
              </a:rPr>
              <a:t>www.pnhp.org</a:t>
            </a:r>
            <a:endParaRPr lang="en-US" sz="1600" i="1" dirty="0">
              <a:latin typeface="Helvetica Neue" pitchFamily="8" charset="0"/>
              <a:ea typeface="ＭＳ Ｐゴシック" pitchFamily="34" charset="-128"/>
            </a:endParaRPr>
          </a:p>
          <a:p>
            <a:pPr algn="ctr"/>
            <a:endParaRPr lang="en-US" sz="1200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027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8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25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6937" y="6130138"/>
            <a:ext cx="5757065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latin typeface="Franklin Gothic Book" pitchFamily="34" charset="0"/>
              </a:rPr>
              <a:t>Note: Data are for 2012 or most recent year </a:t>
            </a:r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available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OECD,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Life Expectancy</a:t>
            </a:r>
            <a:endParaRPr lang="en-US" sz="40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92340763"/>
              </p:ext>
            </p:extLst>
          </p:nvPr>
        </p:nvGraphicFramePr>
        <p:xfrm>
          <a:off x="775230" y="1039060"/>
          <a:ext cx="7999711" cy="492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2094612"/>
            <a:ext cx="1880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Years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728921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6937" y="6130138"/>
            <a:ext cx="5757065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  <a:latin typeface="Franklin Gothic Book" pitchFamily="34" charset="0"/>
              </a:rPr>
              <a:t>Note: Data are for 2012 or most recent year </a:t>
            </a:r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available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OECD,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Infant Mortality</a:t>
            </a:r>
            <a:br>
              <a:rPr lang="en-US" sz="4000" dirty="0" smtClean="0"/>
            </a:br>
            <a:r>
              <a:rPr lang="en-US" sz="2200" dirty="0" smtClean="0"/>
              <a:t>Deaths in First Year of Life Per 1,000 Live Births</a:t>
            </a:r>
            <a:endParaRPr lang="en-US" sz="2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75201903"/>
              </p:ext>
            </p:extLst>
          </p:nvPr>
        </p:nvGraphicFramePr>
        <p:xfrm>
          <a:off x="775230" y="1203990"/>
          <a:ext cx="7999711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4994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0000FF"/>
      </a:accent1>
      <a:accent2>
        <a:srgbClr val="0000FF"/>
      </a:accent2>
      <a:accent3>
        <a:srgbClr val="AAAAAA"/>
      </a:accent3>
      <a:accent4>
        <a:srgbClr val="000000"/>
      </a:accent4>
      <a:accent5>
        <a:srgbClr val="AAAAFF"/>
      </a:accent5>
      <a:accent6>
        <a:srgbClr val="0000E7"/>
      </a:accent6>
      <a:hlink>
        <a:srgbClr val="FF0000"/>
      </a:hlink>
      <a:folHlink>
        <a:srgbClr val="969696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14184</TotalTime>
  <Words>1614</Words>
  <Application>Microsoft Macintosh PowerPoint</Application>
  <PresentationFormat>On-screen Show (4:3)</PresentationFormat>
  <Paragraphs>406</Paragraphs>
  <Slides>64</Slides>
  <Notes>47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7" baseType="lpstr">
      <vt:lpstr>Office Theme</vt:lpstr>
      <vt:lpstr>Blank Presentation</vt:lpstr>
      <vt:lpstr>Chart</vt:lpstr>
      <vt:lpstr>So, Why Single Payer?</vt:lpstr>
      <vt:lpstr>PowerPoint Presentation</vt:lpstr>
      <vt:lpstr>PowerPoint Presentation</vt:lpstr>
      <vt:lpstr>Purpose of Health Insurance</vt:lpstr>
      <vt:lpstr>PowerPoint Presentation</vt:lpstr>
      <vt:lpstr>PowerPoint Presentation</vt:lpstr>
      <vt:lpstr>PowerPoint Presentation</vt:lpstr>
      <vt:lpstr>Life Expectancy</vt:lpstr>
      <vt:lpstr>Infant Mortality Deaths in First Year of Life Per 1,000 Live Births</vt:lpstr>
      <vt:lpstr>Maternal Mortality Deaths per 100,000 Live Births</vt:lpstr>
      <vt:lpstr>Smoking Prevalence Percent of population over age 15 who smoke daily</vt:lpstr>
      <vt:lpstr>Percent Elderly Percent of population over age 64</vt:lpstr>
      <vt:lpstr>Physician Visits per Capita</vt:lpstr>
      <vt:lpstr>Nurses per 1,000 Population</vt:lpstr>
      <vt:lpstr>Stem Cell Marrow Transplants</vt:lpstr>
      <vt:lpstr>PowerPoint Presentation</vt:lpstr>
      <vt:lpstr>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HEALTH INSURANCE REFORM  (ACA)</vt:lpstr>
      <vt:lpstr> Millions Will Remain Uninsured…</vt:lpstr>
      <vt:lpstr>SINGLE PAYER MEDICARE FOR ALL </vt:lpstr>
      <vt:lpstr>CHOICE</vt:lpstr>
      <vt:lpstr> THERE IS RESTRICTED CHOICE WITH PRIVATE HEALTH INSURANCE</vt:lpstr>
      <vt:lpstr>PowerPoint Presentation</vt:lpstr>
      <vt:lpstr>HEALTH INSURANCE REFORM  (ACA)</vt:lpstr>
      <vt:lpstr>Single Payer Medicare for All</vt:lpstr>
      <vt:lpstr>BENEFITS</vt:lpstr>
      <vt:lpstr>HEALTH INSURANCE REFORM  (ACA)</vt:lpstr>
      <vt:lpstr>Actuarial Value</vt:lpstr>
      <vt:lpstr>Underinsurance becomes the Norm </vt:lpstr>
      <vt:lpstr>Bankruptcy 2009</vt:lpstr>
      <vt:lpstr>Medical Debts: The Largest Share of Collection Agency Business</vt:lpstr>
      <vt:lpstr>Single Payer Medicare for All</vt:lpstr>
      <vt:lpstr>QUALITY</vt:lpstr>
      <vt:lpstr>HEALTH INSURANCE REFORM  (ACA)</vt:lpstr>
      <vt:lpstr>Improved Quality with Single Payer</vt:lpstr>
      <vt:lpstr>COSTS</vt:lpstr>
      <vt:lpstr>PowerPoint Presentation</vt:lpstr>
      <vt:lpstr>PowerPoint Presentation</vt:lpstr>
      <vt:lpstr>Number of administrators per enrollee</vt:lpstr>
      <vt:lpstr>Private insurers’ High Overhead</vt:lpstr>
      <vt:lpstr>PowerPoint Presentation</vt:lpstr>
      <vt:lpstr>PowerPoint Presentation</vt:lpstr>
      <vt:lpstr>HEALTH INSURANCE REFORM (ACA)</vt:lpstr>
      <vt:lpstr>HEALTH INSURANCE REFORM (ACA)</vt:lpstr>
      <vt:lpstr>What have market forces done for health care in the last 20 years?</vt:lpstr>
      <vt:lpstr>The ACA’s Biggest Flaw</vt:lpstr>
      <vt:lpstr>SINGLE PAYER OFFERS REAL TOOLS TO CONTAIN COSTS</vt:lpstr>
      <vt:lpstr>Single Payer Medicare for All</vt:lpstr>
      <vt:lpstr>New Savings Exceed New Costs </vt:lpstr>
      <vt:lpstr>          How Canada Controls Costs</vt:lpstr>
      <vt:lpstr>Lower Health Costs with NHP</vt:lpstr>
      <vt:lpstr>PowerPoint Presentation</vt:lpstr>
      <vt:lpstr>Single Payer  MEDICARE FOR ALL THE PHYSICIANS’ PROPOSAL (JAMA, August 13, 2003 P. 798-805)</vt:lpstr>
      <vt:lpstr>HR 676: U.S. National Health Care Act  (“Improved &amp; Expanded Medicare for All”)</vt:lpstr>
      <vt:lpstr>PowerPoint Presentation</vt:lpstr>
      <vt:lpstr>The Bottom Line</vt:lpstr>
      <vt:lpstr>PowerPoint Presentation</vt:lpstr>
      <vt:lpstr>What Can You Do Now?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Care What is It Now and How can We Fix It?</dc:title>
  <dc:creator>s</dc:creator>
  <cp:lastModifiedBy>s</cp:lastModifiedBy>
  <cp:revision>435</cp:revision>
  <dcterms:created xsi:type="dcterms:W3CDTF">2012-02-29T12:27:35Z</dcterms:created>
  <dcterms:modified xsi:type="dcterms:W3CDTF">2015-11-04T02:52:20Z</dcterms:modified>
</cp:coreProperties>
</file>