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embeddedFontLs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B3E8E8-3784-403B-A989-E26B6D7A944A}">
  <a:tblStyle styleId="{ACB3E8E8-3784-403B-A989-E26B6D7A944A}"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6" d="100"/>
          <a:sy n="56" d="100"/>
        </p:scale>
        <p:origin x="1074"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864615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2250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390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8" name="Shape 17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spTree>
    <p:extLst>
      <p:ext uri="{BB962C8B-B14F-4D97-AF65-F5344CB8AC3E}">
        <p14:creationId xmlns:p14="http://schemas.microsoft.com/office/powerpoint/2010/main" val="353701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7" name="Shape 18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Tree>
    <p:extLst>
      <p:ext uri="{BB962C8B-B14F-4D97-AF65-F5344CB8AC3E}">
        <p14:creationId xmlns:p14="http://schemas.microsoft.com/office/powerpoint/2010/main" val="347683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1" name="Shape 2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1266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245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9" name="Shape 2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7573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8" name="Shape 22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Tree>
    <p:extLst>
      <p:ext uri="{BB962C8B-B14F-4D97-AF65-F5344CB8AC3E}">
        <p14:creationId xmlns:p14="http://schemas.microsoft.com/office/powerpoint/2010/main" val="3274679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6" name="Shape 2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3456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4" name="Shape 24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extLst>
      <p:ext uri="{BB962C8B-B14F-4D97-AF65-F5344CB8AC3E}">
        <p14:creationId xmlns:p14="http://schemas.microsoft.com/office/powerpoint/2010/main" val="3315269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1" name="Shape 25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extLst>
      <p:ext uri="{BB962C8B-B14F-4D97-AF65-F5344CB8AC3E}">
        <p14:creationId xmlns:p14="http://schemas.microsoft.com/office/powerpoint/2010/main" val="14667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4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3" name="Shape 26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extLst>
      <p:ext uri="{BB962C8B-B14F-4D97-AF65-F5344CB8AC3E}">
        <p14:creationId xmlns:p14="http://schemas.microsoft.com/office/powerpoint/2010/main" val="2111758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0" name="Shape 27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21</a:t>
            </a:fld>
            <a:endParaRPr lang="en-US"/>
          </a:p>
        </p:txBody>
      </p:sp>
    </p:spTree>
    <p:extLst>
      <p:ext uri="{BB962C8B-B14F-4D97-AF65-F5344CB8AC3E}">
        <p14:creationId xmlns:p14="http://schemas.microsoft.com/office/powerpoint/2010/main" val="1818897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7" name="Shape 27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22</a:t>
            </a:fld>
            <a:endParaRPr lang="en-US"/>
          </a:p>
        </p:txBody>
      </p:sp>
    </p:spTree>
    <p:extLst>
      <p:ext uri="{BB962C8B-B14F-4D97-AF65-F5344CB8AC3E}">
        <p14:creationId xmlns:p14="http://schemas.microsoft.com/office/powerpoint/2010/main" val="2738378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5" name="Shape 285"/>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23</a:t>
            </a:fld>
            <a:endParaRPr lang="en-US"/>
          </a:p>
        </p:txBody>
      </p:sp>
    </p:spTree>
    <p:extLst>
      <p:ext uri="{BB962C8B-B14F-4D97-AF65-F5344CB8AC3E}">
        <p14:creationId xmlns:p14="http://schemas.microsoft.com/office/powerpoint/2010/main" val="1732839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2" name="Shape 292"/>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spTree>
    <p:extLst>
      <p:ext uri="{BB962C8B-B14F-4D97-AF65-F5344CB8AC3E}">
        <p14:creationId xmlns:p14="http://schemas.microsoft.com/office/powerpoint/2010/main" val="1340643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9" name="Shape 299"/>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25</a:t>
            </a:fld>
            <a:endParaRPr lang="en-US"/>
          </a:p>
        </p:txBody>
      </p:sp>
    </p:spTree>
    <p:extLst>
      <p:ext uri="{BB962C8B-B14F-4D97-AF65-F5344CB8AC3E}">
        <p14:creationId xmlns:p14="http://schemas.microsoft.com/office/powerpoint/2010/main" val="2192959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6" name="Shape 306"/>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26</a:t>
            </a:fld>
            <a:endParaRPr lang="en-US"/>
          </a:p>
        </p:txBody>
      </p:sp>
    </p:spTree>
    <p:extLst>
      <p:ext uri="{BB962C8B-B14F-4D97-AF65-F5344CB8AC3E}">
        <p14:creationId xmlns:p14="http://schemas.microsoft.com/office/powerpoint/2010/main" val="3542343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3" name="Shape 31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27</a:t>
            </a:fld>
            <a:endParaRPr lang="en-US"/>
          </a:p>
        </p:txBody>
      </p:sp>
    </p:spTree>
    <p:extLst>
      <p:ext uri="{BB962C8B-B14F-4D97-AF65-F5344CB8AC3E}">
        <p14:creationId xmlns:p14="http://schemas.microsoft.com/office/powerpoint/2010/main" val="62944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0" name="Shape 32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Tree>
    <p:extLst>
      <p:ext uri="{BB962C8B-B14F-4D97-AF65-F5344CB8AC3E}">
        <p14:creationId xmlns:p14="http://schemas.microsoft.com/office/powerpoint/2010/main" val="1714909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6" name="Shape 326"/>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29</a:t>
            </a:fld>
            <a:endParaRPr lang="en-US"/>
          </a:p>
        </p:txBody>
      </p:sp>
    </p:spTree>
    <p:extLst>
      <p:ext uri="{BB962C8B-B14F-4D97-AF65-F5344CB8AC3E}">
        <p14:creationId xmlns:p14="http://schemas.microsoft.com/office/powerpoint/2010/main" val="3886317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965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3" name="Shape 333"/>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extLst>
      <p:ext uri="{BB962C8B-B14F-4D97-AF65-F5344CB8AC3E}">
        <p14:creationId xmlns:p14="http://schemas.microsoft.com/office/powerpoint/2010/main" val="933285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9" name="Shape 3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40" name="Shape 340"/>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31</a:t>
            </a:fld>
            <a:endParaRPr lang="en-US"/>
          </a:p>
        </p:txBody>
      </p:sp>
    </p:spTree>
    <p:extLst>
      <p:ext uri="{BB962C8B-B14F-4D97-AF65-F5344CB8AC3E}">
        <p14:creationId xmlns:p14="http://schemas.microsoft.com/office/powerpoint/2010/main" val="3059128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47" name="Shape 347"/>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32</a:t>
            </a:fld>
            <a:endParaRPr lang="en-US"/>
          </a:p>
        </p:txBody>
      </p:sp>
    </p:spTree>
    <p:extLst>
      <p:ext uri="{BB962C8B-B14F-4D97-AF65-F5344CB8AC3E}">
        <p14:creationId xmlns:p14="http://schemas.microsoft.com/office/powerpoint/2010/main" val="98322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54" name="Shape 354"/>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33</a:t>
            </a:fld>
            <a:endParaRPr lang="en-US"/>
          </a:p>
        </p:txBody>
      </p:sp>
    </p:spTree>
    <p:extLst>
      <p:ext uri="{BB962C8B-B14F-4D97-AF65-F5344CB8AC3E}">
        <p14:creationId xmlns:p14="http://schemas.microsoft.com/office/powerpoint/2010/main" val="605429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1" name="Shape 36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34</a:t>
            </a:fld>
            <a:endParaRPr lang="en-US"/>
          </a:p>
        </p:txBody>
      </p:sp>
    </p:spTree>
    <p:extLst>
      <p:ext uri="{BB962C8B-B14F-4D97-AF65-F5344CB8AC3E}">
        <p14:creationId xmlns:p14="http://schemas.microsoft.com/office/powerpoint/2010/main" val="4039987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1" name="Shape 12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a:t>
            </a:fld>
            <a:endParaRPr lang="en-US"/>
          </a:p>
        </p:txBody>
      </p:sp>
    </p:spTree>
    <p:extLst>
      <p:ext uri="{BB962C8B-B14F-4D97-AF65-F5344CB8AC3E}">
        <p14:creationId xmlns:p14="http://schemas.microsoft.com/office/powerpoint/2010/main" val="3134229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128" name="Shape 12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5</a:t>
            </a:fld>
            <a:endParaRPr lang="en-US"/>
          </a:p>
        </p:txBody>
      </p:sp>
    </p:spTree>
    <p:extLst>
      <p:ext uri="{BB962C8B-B14F-4D97-AF65-F5344CB8AC3E}">
        <p14:creationId xmlns:p14="http://schemas.microsoft.com/office/powerpoint/2010/main" val="695919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5" name="Shape 135"/>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2385816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568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9091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2" name="Shape 162"/>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a:t>
            </a:fld>
            <a:endParaRPr lang="en-US"/>
          </a:p>
        </p:txBody>
      </p:sp>
    </p:spTree>
    <p:extLst>
      <p:ext uri="{BB962C8B-B14F-4D97-AF65-F5344CB8AC3E}">
        <p14:creationId xmlns:p14="http://schemas.microsoft.com/office/powerpoint/2010/main" val="2294040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Only">
    <p:bg>
      <p:bgPr>
        <a:solidFill>
          <a:schemeClr val="lt1"/>
        </a:solidFill>
        <a:effectLst/>
      </p:bgPr>
    </p:bg>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a:stretch/>
        </p:blipFill>
        <p:spPr>
          <a:xfrm>
            <a:off x="1960563" y="4689475"/>
            <a:ext cx="5640386" cy="1471613"/>
          </a:xfrm>
          <a:prstGeom prst="rect">
            <a:avLst/>
          </a:prstGeom>
          <a:noFill/>
          <a:ln>
            <a:noFill/>
          </a:ln>
        </p:spPr>
      </p:pic>
      <p:pic>
        <p:nvPicPr>
          <p:cNvPr id="18" name="Shape 18"/>
          <p:cNvPicPr preferRelativeResize="0"/>
          <p:nvPr/>
        </p:nvPicPr>
        <p:blipFill rotWithShape="1">
          <a:blip r:embed="rId3">
            <a:alphaModFix/>
          </a:blip>
          <a:srcRect/>
          <a:stretch/>
        </p:blipFill>
        <p:spPr>
          <a:xfrm>
            <a:off x="6134100" y="0"/>
            <a:ext cx="3009899" cy="2286000"/>
          </a:xfrm>
          <a:prstGeom prst="rect">
            <a:avLst/>
          </a:prstGeom>
          <a:noFill/>
          <a:ln>
            <a:noFill/>
          </a:ln>
        </p:spPr>
      </p:pic>
      <p:pic>
        <p:nvPicPr>
          <p:cNvPr id="19" name="Shape 19"/>
          <p:cNvPicPr preferRelativeResize="0"/>
          <p:nvPr/>
        </p:nvPicPr>
        <p:blipFill rotWithShape="1">
          <a:blip r:embed="rId4">
            <a:alphaModFix/>
          </a:blip>
          <a:srcRect/>
          <a:stretch/>
        </p:blipFill>
        <p:spPr>
          <a:xfrm>
            <a:off x="0" y="4581525"/>
            <a:ext cx="3009899" cy="2286000"/>
          </a:xfrm>
          <a:prstGeom prst="rect">
            <a:avLst/>
          </a:prstGeom>
          <a:noFill/>
          <a:ln>
            <a:noFill/>
          </a:ln>
        </p:spPr>
      </p:pic>
      <p:sp>
        <p:nvSpPr>
          <p:cNvPr id="20" name="Shape 20"/>
          <p:cNvSpPr txBox="1">
            <a:spLocks noGrp="1"/>
          </p:cNvSpPr>
          <p:nvPr>
            <p:ph type="title"/>
          </p:nvPr>
        </p:nvSpPr>
        <p:spPr>
          <a:xfrm>
            <a:off x="457200" y="1478648"/>
            <a:ext cx="8229600" cy="1143000"/>
          </a:xfrm>
          <a:prstGeom prst="rect">
            <a:avLst/>
          </a:prstGeom>
          <a:noFill/>
          <a:ln>
            <a:noFill/>
          </a:ln>
        </p:spPr>
        <p:txBody>
          <a:bodyPr lIns="91425" tIns="91425" rIns="91425" bIns="91425" anchor="b" anchorCtr="0"/>
          <a:lstStyle>
            <a:lvl1pPr marL="0" marR="0" lvl="0" indent="0" algn="ctr" rtl="0">
              <a:lnSpc>
                <a:spcPct val="100526"/>
              </a:lnSpc>
              <a:spcBef>
                <a:spcPts val="0"/>
              </a:spcBef>
              <a:spcAft>
                <a:spcPts val="1800"/>
              </a:spcAft>
              <a:buNone/>
              <a:defRPr sz="3800" b="1" i="0" u="none" strike="noStrike" cap="none">
                <a:solidFill>
                  <a:srgbClr val="595959"/>
                </a:solidFill>
                <a:latin typeface="Source Sans Pro"/>
                <a:ea typeface="Source Sans Pro"/>
                <a:cs typeface="Source Sans Pro"/>
                <a:sym typeface="Source Sans Pro"/>
              </a:defRPr>
            </a:lvl1pPr>
            <a:lvl2pPr marL="0" marR="0" lvl="1"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2pPr>
            <a:lvl3pPr marL="0" marR="0" lvl="2"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3pPr>
            <a:lvl4pPr marL="0" marR="0" lvl="3"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4pPr>
            <a:lvl5pPr marL="0" marR="0" lvl="4"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1"/>
          </p:nvPr>
        </p:nvSpPr>
        <p:spPr>
          <a:xfrm>
            <a:off x="495300" y="3882564"/>
            <a:ext cx="5384799" cy="843624"/>
          </a:xfrm>
          <a:prstGeom prst="rect">
            <a:avLst/>
          </a:prstGeom>
          <a:noFill/>
          <a:ln>
            <a:noFill/>
          </a:ln>
        </p:spPr>
        <p:txBody>
          <a:bodyPr lIns="91425" tIns="91425" rIns="91425" bIns="91425" anchor="b" anchorCtr="0"/>
          <a:lstStyle>
            <a:lvl1pPr marL="0" marR="0" lvl="0" indent="0" algn="r" rtl="0">
              <a:lnSpc>
                <a:spcPct val="95000"/>
              </a:lnSpc>
              <a:spcBef>
                <a:spcPts val="400"/>
              </a:spcBef>
              <a:spcAft>
                <a:spcPts val="0"/>
              </a:spcAft>
              <a:buClr>
                <a:srgbClr val="595959"/>
              </a:buClr>
              <a:buFont typeface="Arial"/>
              <a:buNone/>
              <a:defRPr sz="2000" b="0" i="0" u="none" strike="noStrike" cap="none">
                <a:solidFill>
                  <a:srgbClr val="595959"/>
                </a:solidFill>
                <a:latin typeface="Source Sans Pro"/>
                <a:ea typeface="Source Sans Pro"/>
                <a:cs typeface="Source Sans Pro"/>
                <a:sym typeface="Source Sans Pro"/>
              </a:defRPr>
            </a:lvl1pPr>
            <a:lvl2pPr marL="457200" marR="0" lvl="1" indent="0" algn="l" rtl="0">
              <a:spcBef>
                <a:spcPts val="360"/>
              </a:spcBef>
              <a:spcAft>
                <a:spcPts val="0"/>
              </a:spcAft>
              <a:buClr>
                <a:srgbClr val="2D634D"/>
              </a:buClr>
              <a:buFont typeface="Arial"/>
              <a:buNone/>
              <a:defRPr sz="1800" b="0" i="0" u="none" strike="noStrike" cap="none">
                <a:solidFill>
                  <a:srgbClr val="888888"/>
                </a:solidFill>
                <a:latin typeface="Source Sans Pro"/>
                <a:ea typeface="Source Sans Pro"/>
                <a:cs typeface="Source Sans Pro"/>
                <a:sym typeface="Source Sans Pro"/>
              </a:defRPr>
            </a:lvl2pPr>
            <a:lvl3pPr marL="914400" marR="0" lvl="2" indent="0" algn="l" rtl="0">
              <a:spcBef>
                <a:spcPts val="320"/>
              </a:spcBef>
              <a:spcAft>
                <a:spcPts val="0"/>
              </a:spcAft>
              <a:buClr>
                <a:srgbClr val="2D634D"/>
              </a:buClr>
              <a:buFont typeface="Arial"/>
              <a:buNone/>
              <a:defRPr sz="1600" b="0" i="0" u="none" strike="noStrike" cap="none">
                <a:solidFill>
                  <a:srgbClr val="888888"/>
                </a:solidFill>
                <a:latin typeface="Source Sans Pro"/>
                <a:ea typeface="Source Sans Pro"/>
                <a:cs typeface="Source Sans Pro"/>
                <a:sym typeface="Source Sans Pro"/>
              </a:defRPr>
            </a:lvl3pPr>
            <a:lvl4pPr marL="1371600" marR="0" lvl="3" indent="0" algn="l" rtl="0">
              <a:spcBef>
                <a:spcPts val="280"/>
              </a:spcBef>
              <a:spcAft>
                <a:spcPts val="0"/>
              </a:spcAft>
              <a:buClr>
                <a:srgbClr val="2D634D"/>
              </a:buClr>
              <a:buFont typeface="Arial"/>
              <a:buNone/>
              <a:defRPr sz="1400" b="0" i="0" u="none" strike="noStrike" cap="none">
                <a:solidFill>
                  <a:srgbClr val="888888"/>
                </a:solidFill>
                <a:latin typeface="Source Sans Pro"/>
                <a:ea typeface="Source Sans Pro"/>
                <a:cs typeface="Source Sans Pro"/>
                <a:sym typeface="Source Sans Pro"/>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Source Sans Pro"/>
                <a:ea typeface="Source Sans Pro"/>
                <a:cs typeface="Source Sans Pro"/>
                <a:sym typeface="Source Sans Pro"/>
              </a:defRPr>
            </a:lvl5pPr>
            <a:lvl6pPr marL="2286000" marR="0" lvl="5" indent="0" algn="l" rtl="0">
              <a:spcBef>
                <a:spcPts val="280"/>
              </a:spcBef>
              <a:buClr>
                <a:srgbClr val="2D634D"/>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2" name="Shape 22"/>
          <p:cNvSpPr txBox="1">
            <a:spLocks noGrp="1"/>
          </p:cNvSpPr>
          <p:nvPr>
            <p:ph type="subTitle" idx="2"/>
          </p:nvPr>
        </p:nvSpPr>
        <p:spPr>
          <a:xfrm>
            <a:off x="1371600" y="2639790"/>
            <a:ext cx="6400799" cy="852714"/>
          </a:xfrm>
          <a:prstGeom prst="rect">
            <a:avLst/>
          </a:prstGeom>
          <a:noFill/>
          <a:ln>
            <a:noFill/>
          </a:ln>
        </p:spPr>
        <p:txBody>
          <a:bodyPr lIns="91425" tIns="91425" rIns="91425" bIns="91425" anchor="t" anchorCtr="0"/>
          <a:lstStyle>
            <a:lvl1pPr marL="0" marR="0" lvl="0" indent="0" algn="ctr" rtl="0">
              <a:lnSpc>
                <a:spcPct val="108888"/>
              </a:lnSpc>
              <a:spcBef>
                <a:spcPts val="540"/>
              </a:spcBef>
              <a:spcAft>
                <a:spcPts val="0"/>
              </a:spcAft>
              <a:buClr>
                <a:srgbClr val="595959"/>
              </a:buClr>
              <a:buFont typeface="Arial"/>
              <a:buNone/>
              <a:defRPr sz="2700" b="0" i="0" u="none" strike="noStrike" cap="none">
                <a:solidFill>
                  <a:srgbClr val="595959"/>
                </a:solidFill>
                <a:latin typeface="Source Sans Pro"/>
                <a:ea typeface="Source Sans Pro"/>
                <a:cs typeface="Source Sans Pro"/>
                <a:sym typeface="Source Sans Pro"/>
              </a:defRPr>
            </a:lvl1pPr>
            <a:lvl2pPr marL="457200" marR="0" lvl="1" indent="0" algn="ctr" rtl="0">
              <a:spcBef>
                <a:spcPts val="560"/>
              </a:spcBef>
              <a:spcAft>
                <a:spcPts val="0"/>
              </a:spcAft>
              <a:buClr>
                <a:srgbClr val="2D634D"/>
              </a:buClr>
              <a:buFont typeface="Arial"/>
              <a:buNone/>
              <a:defRPr sz="2800" b="0" i="0" u="none" strike="noStrike" cap="none">
                <a:solidFill>
                  <a:srgbClr val="888888"/>
                </a:solidFill>
                <a:latin typeface="Source Sans Pro"/>
                <a:ea typeface="Source Sans Pro"/>
                <a:cs typeface="Source Sans Pro"/>
                <a:sym typeface="Source Sans Pro"/>
              </a:defRPr>
            </a:lvl2pPr>
            <a:lvl3pPr marL="914400" marR="0" lvl="2" indent="0" algn="ctr" rtl="0">
              <a:spcBef>
                <a:spcPts val="480"/>
              </a:spcBef>
              <a:spcAft>
                <a:spcPts val="0"/>
              </a:spcAft>
              <a:buClr>
                <a:srgbClr val="2D634D"/>
              </a:buClr>
              <a:buFont typeface="Arial"/>
              <a:buNone/>
              <a:defRPr sz="2400" b="0" i="0" u="none" strike="noStrike" cap="none">
                <a:solidFill>
                  <a:srgbClr val="888888"/>
                </a:solidFill>
                <a:latin typeface="Source Sans Pro"/>
                <a:ea typeface="Source Sans Pro"/>
                <a:cs typeface="Source Sans Pro"/>
                <a:sym typeface="Source Sans Pro"/>
              </a:defRPr>
            </a:lvl3pPr>
            <a:lvl4pPr marL="1371600" marR="0" lvl="3" indent="0" algn="ctr" rtl="0">
              <a:spcBef>
                <a:spcPts val="400"/>
              </a:spcBef>
              <a:spcAft>
                <a:spcPts val="0"/>
              </a:spcAft>
              <a:buClr>
                <a:srgbClr val="2D634D"/>
              </a:buClr>
              <a:buFont typeface="Arial"/>
              <a:buNone/>
              <a:defRPr sz="2000" b="0" i="0" u="none" strike="noStrike" cap="none">
                <a:solidFill>
                  <a:srgbClr val="888888"/>
                </a:solidFill>
                <a:latin typeface="Source Sans Pro"/>
                <a:ea typeface="Source Sans Pro"/>
                <a:cs typeface="Source Sans Pro"/>
                <a:sym typeface="Source Sans Pro"/>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Source Sans Pro"/>
                <a:ea typeface="Source Sans Pro"/>
                <a:cs typeface="Source Sans Pro"/>
                <a:sym typeface="Source Sans Pro"/>
              </a:defRPr>
            </a:lvl5pPr>
            <a:lvl6pPr marL="2286000" marR="0" lvl="5" indent="0" algn="ctr" rtl="0">
              <a:spcBef>
                <a:spcPts val="400"/>
              </a:spcBef>
              <a:buClr>
                <a:srgbClr val="2D634D"/>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bg>
      <p:bgPr>
        <a:solidFill>
          <a:schemeClr val="lt1"/>
        </a:solidFill>
        <a:effectLst/>
      </p:bgPr>
    </p:bg>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1pPr>
            <a:lvl2pPr marL="0" marR="0" lvl="1"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2pPr>
            <a:lvl3pPr marL="0" marR="0" lvl="2"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3pPr>
            <a:lvl4pPr marL="0" marR="0" lvl="3"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4pPr>
            <a:lvl5pPr marL="0" marR="0" lvl="4"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2D634D"/>
              </a:buClr>
              <a:buSzPct val="100000"/>
              <a:buFont typeface="Noto Sans Symbols"/>
              <a:buChar char="▪"/>
              <a:defRPr sz="3200" b="0" i="0" u="none" strike="noStrike" cap="none">
                <a:solidFill>
                  <a:srgbClr val="595959"/>
                </a:solidFill>
                <a:latin typeface="Source Sans Pro"/>
                <a:ea typeface="Source Sans Pro"/>
                <a:cs typeface="Source Sans Pro"/>
                <a:sym typeface="Source Sans Pro"/>
              </a:defRPr>
            </a:lvl1pPr>
            <a:lvl2pPr marL="742950" marR="0" lvl="1" indent="-107950" algn="l" rtl="0">
              <a:spcBef>
                <a:spcPts val="560"/>
              </a:spcBef>
              <a:spcAft>
                <a:spcPts val="0"/>
              </a:spcAft>
              <a:buClr>
                <a:srgbClr val="2D634D"/>
              </a:buClr>
              <a:buSzPct val="100000"/>
              <a:buFont typeface="Arial"/>
              <a:buChar char="–"/>
              <a:defRPr sz="2800" b="0" i="0" u="none" strike="noStrike" cap="none">
                <a:solidFill>
                  <a:srgbClr val="595959"/>
                </a:solidFill>
                <a:latin typeface="Source Sans Pro"/>
                <a:ea typeface="Source Sans Pro"/>
                <a:cs typeface="Source Sans Pro"/>
                <a:sym typeface="Source Sans Pro"/>
              </a:defRPr>
            </a:lvl2pPr>
            <a:lvl3pPr marL="1143000" marR="0" lvl="2" indent="-76200" algn="l" rtl="0">
              <a:spcBef>
                <a:spcPts val="480"/>
              </a:spcBef>
              <a:spcAft>
                <a:spcPts val="0"/>
              </a:spcAft>
              <a:buClr>
                <a:srgbClr val="2D634D"/>
              </a:buClr>
              <a:buSzPct val="100000"/>
              <a:buFont typeface="Arial"/>
              <a:buChar char="•"/>
              <a:defRPr sz="2400" b="0" i="0" u="none" strike="noStrike" cap="none">
                <a:solidFill>
                  <a:srgbClr val="595959"/>
                </a:solidFill>
                <a:latin typeface="Source Sans Pro"/>
                <a:ea typeface="Source Sans Pro"/>
                <a:cs typeface="Source Sans Pro"/>
                <a:sym typeface="Source Sans Pro"/>
              </a:defRPr>
            </a:lvl3pPr>
            <a:lvl4pPr marL="1600200" marR="0" lvl="3" indent="-101600" algn="l" rtl="0">
              <a:spcBef>
                <a:spcPts val="400"/>
              </a:spcBef>
              <a:spcAft>
                <a:spcPts val="0"/>
              </a:spcAft>
              <a:buClr>
                <a:srgbClr val="2D634D"/>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4pPr>
            <a:lvl5pPr marL="2057400" marR="0" lvl="4" indent="-101600" algn="l" rtl="0">
              <a:spcBef>
                <a:spcPts val="400"/>
              </a:spcBef>
              <a:spcAft>
                <a:spcPts val="0"/>
              </a:spcAft>
              <a:buClr>
                <a:srgbClr val="595959"/>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5pPr>
            <a:lvl6pPr marL="2514600" marR="0" lvl="5" indent="-101600" algn="l" rtl="0">
              <a:spcBef>
                <a:spcPts val="400"/>
              </a:spcBef>
              <a:buClr>
                <a:srgbClr val="2D634D"/>
              </a:buClr>
              <a:buSzPct val="100000"/>
              <a:buFont typeface="Arial"/>
              <a:buChar char="•"/>
              <a:defRPr sz="2000" b="0" i="0" u="none" strike="noStrike" cap="none">
                <a:solidFill>
                  <a:srgbClr val="595959"/>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98989"/>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98989"/>
                </a:solidFill>
                <a:latin typeface="Calibri"/>
                <a:ea typeface="Calibri"/>
                <a:cs typeface="Calibri"/>
                <a:sym typeface="Calibri"/>
              </a:rPr>
              <a:t>‹#›</a:t>
            </a:fld>
            <a:endParaRPr lang="en-US" sz="1200">
              <a:solidFill>
                <a:srgbClr val="898989"/>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bg>
      <p:bgPr>
        <a:solidFill>
          <a:schemeClr val="lt1"/>
        </a:solidFill>
        <a:effectLst/>
      </p:bgPr>
    </p:bg>
    <p:spTree>
      <p:nvGrpSpPr>
        <p:cNvPr id="1" name="Shape 85"/>
        <p:cNvGrpSpPr/>
        <p:nvPr/>
      </p:nvGrpSpPr>
      <p:grpSpPr>
        <a:xfrm>
          <a:off x="0" y="0"/>
          <a:ext cx="0" cy="0"/>
          <a:chOff x="0" y="0"/>
          <a:chExt cx="0" cy="0"/>
        </a:xfrm>
      </p:grpSpPr>
      <p:sp>
        <p:nvSpPr>
          <p:cNvPr id="86" name="Shape 8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1pPr>
            <a:lvl2pPr marL="0" marR="0" lvl="1"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2pPr>
            <a:lvl3pPr marL="0" marR="0" lvl="2"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3pPr>
            <a:lvl4pPr marL="0" marR="0" lvl="3"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4pPr>
            <a:lvl5pPr marL="0" marR="0" lvl="4"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2D634D"/>
              </a:buClr>
              <a:buSzPct val="100000"/>
              <a:buFont typeface="Noto Sans Symbols"/>
              <a:buChar char="▪"/>
              <a:defRPr sz="3200" b="0" i="0" u="none" strike="noStrike" cap="none">
                <a:solidFill>
                  <a:srgbClr val="595959"/>
                </a:solidFill>
                <a:latin typeface="Source Sans Pro"/>
                <a:ea typeface="Source Sans Pro"/>
                <a:cs typeface="Source Sans Pro"/>
                <a:sym typeface="Source Sans Pro"/>
              </a:defRPr>
            </a:lvl1pPr>
            <a:lvl2pPr marL="742950" marR="0" lvl="1" indent="-107950" algn="l" rtl="0">
              <a:spcBef>
                <a:spcPts val="560"/>
              </a:spcBef>
              <a:spcAft>
                <a:spcPts val="0"/>
              </a:spcAft>
              <a:buClr>
                <a:srgbClr val="2D634D"/>
              </a:buClr>
              <a:buSzPct val="100000"/>
              <a:buFont typeface="Arial"/>
              <a:buChar char="–"/>
              <a:defRPr sz="2800" b="0" i="0" u="none" strike="noStrike" cap="none">
                <a:solidFill>
                  <a:srgbClr val="595959"/>
                </a:solidFill>
                <a:latin typeface="Source Sans Pro"/>
                <a:ea typeface="Source Sans Pro"/>
                <a:cs typeface="Source Sans Pro"/>
                <a:sym typeface="Source Sans Pro"/>
              </a:defRPr>
            </a:lvl2pPr>
            <a:lvl3pPr marL="1143000" marR="0" lvl="2" indent="-76200" algn="l" rtl="0">
              <a:spcBef>
                <a:spcPts val="480"/>
              </a:spcBef>
              <a:spcAft>
                <a:spcPts val="0"/>
              </a:spcAft>
              <a:buClr>
                <a:srgbClr val="2D634D"/>
              </a:buClr>
              <a:buSzPct val="100000"/>
              <a:buFont typeface="Arial"/>
              <a:buChar char="•"/>
              <a:defRPr sz="2400" b="0" i="0" u="none" strike="noStrike" cap="none">
                <a:solidFill>
                  <a:srgbClr val="595959"/>
                </a:solidFill>
                <a:latin typeface="Source Sans Pro"/>
                <a:ea typeface="Source Sans Pro"/>
                <a:cs typeface="Source Sans Pro"/>
                <a:sym typeface="Source Sans Pro"/>
              </a:defRPr>
            </a:lvl3pPr>
            <a:lvl4pPr marL="1600200" marR="0" lvl="3" indent="-101600" algn="l" rtl="0">
              <a:spcBef>
                <a:spcPts val="400"/>
              </a:spcBef>
              <a:spcAft>
                <a:spcPts val="0"/>
              </a:spcAft>
              <a:buClr>
                <a:srgbClr val="2D634D"/>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4pPr>
            <a:lvl5pPr marL="2057400" marR="0" lvl="4" indent="-101600" algn="l" rtl="0">
              <a:spcBef>
                <a:spcPts val="400"/>
              </a:spcBef>
              <a:spcAft>
                <a:spcPts val="0"/>
              </a:spcAft>
              <a:buClr>
                <a:srgbClr val="595959"/>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5pPr>
            <a:lvl6pPr marL="2514600" marR="0" lvl="5" indent="-101600" algn="l" rtl="0">
              <a:spcBef>
                <a:spcPts val="400"/>
              </a:spcBef>
              <a:buClr>
                <a:srgbClr val="2D634D"/>
              </a:buClr>
              <a:buSzPct val="100000"/>
              <a:buFont typeface="Arial"/>
              <a:buChar char="•"/>
              <a:defRPr sz="2000" b="0" i="0" u="none" strike="noStrike" cap="none">
                <a:solidFill>
                  <a:srgbClr val="595959"/>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98989"/>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98989"/>
                </a:solidFill>
                <a:latin typeface="Calibri"/>
                <a:ea typeface="Calibri"/>
                <a:cs typeface="Calibri"/>
                <a:sym typeface="Calibri"/>
              </a:rPr>
              <a:t>‹#›</a:t>
            </a:fld>
            <a:endParaRPr lang="en-US" sz="1200">
              <a:solidFill>
                <a:srgbClr val="898989"/>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Shape 91"/>
        <p:cNvGrpSpPr/>
        <p:nvPr/>
      </p:nvGrpSpPr>
      <p:grpSpPr>
        <a:xfrm>
          <a:off x="0" y="0"/>
          <a:ext cx="0" cy="0"/>
          <a:chOff x="0" y="0"/>
          <a:chExt cx="0" cy="0"/>
        </a:xfrm>
      </p:grpSpPr>
      <p:sp>
        <p:nvSpPr>
          <p:cNvPr id="92" name="Shape 9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98989"/>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98989"/>
                </a:solidFill>
                <a:latin typeface="Calibri"/>
                <a:ea typeface="Calibri"/>
                <a:cs typeface="Calibri"/>
                <a:sym typeface="Calibri"/>
              </a:rPr>
              <a:t>‹#›</a:t>
            </a:fld>
            <a:endParaRPr lang="en-US" sz="1200">
              <a:solidFill>
                <a:srgbClr val="89898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1pPr>
            <a:lvl2pPr marL="0" marR="0" lvl="1"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2pPr>
            <a:lvl3pPr marL="0" marR="0" lvl="2"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3pPr>
            <a:lvl4pPr marL="0" marR="0" lvl="3"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4pPr>
            <a:lvl5pPr marL="0" marR="0" lvl="4"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2D634D"/>
              </a:buClr>
              <a:buSzPct val="100000"/>
              <a:buFont typeface="Noto Sans Symbols"/>
              <a:buChar char="▪"/>
              <a:defRPr sz="3200" b="0" i="0" u="none" strike="noStrike" cap="none">
                <a:solidFill>
                  <a:srgbClr val="595959"/>
                </a:solidFill>
                <a:latin typeface="Source Sans Pro"/>
                <a:ea typeface="Source Sans Pro"/>
                <a:cs typeface="Source Sans Pro"/>
                <a:sym typeface="Source Sans Pro"/>
              </a:defRPr>
            </a:lvl1pPr>
            <a:lvl2pPr marL="742950" marR="0" lvl="1" indent="-107950" algn="l" rtl="0">
              <a:spcBef>
                <a:spcPts val="560"/>
              </a:spcBef>
              <a:spcAft>
                <a:spcPts val="0"/>
              </a:spcAft>
              <a:buClr>
                <a:srgbClr val="2D634D"/>
              </a:buClr>
              <a:buSzPct val="100000"/>
              <a:buFont typeface="Arial"/>
              <a:buChar char="–"/>
              <a:defRPr sz="2800" b="0" i="0" u="none" strike="noStrike" cap="none">
                <a:solidFill>
                  <a:srgbClr val="595959"/>
                </a:solidFill>
                <a:latin typeface="Source Sans Pro"/>
                <a:ea typeface="Source Sans Pro"/>
                <a:cs typeface="Source Sans Pro"/>
                <a:sym typeface="Source Sans Pro"/>
              </a:defRPr>
            </a:lvl2pPr>
            <a:lvl3pPr marL="1143000" marR="0" lvl="2" indent="-76200" algn="l" rtl="0">
              <a:spcBef>
                <a:spcPts val="480"/>
              </a:spcBef>
              <a:spcAft>
                <a:spcPts val="0"/>
              </a:spcAft>
              <a:buClr>
                <a:srgbClr val="2D634D"/>
              </a:buClr>
              <a:buSzPct val="100000"/>
              <a:buFont typeface="Arial"/>
              <a:buChar char="•"/>
              <a:defRPr sz="2400" b="0" i="0" u="none" strike="noStrike" cap="none">
                <a:solidFill>
                  <a:srgbClr val="595959"/>
                </a:solidFill>
                <a:latin typeface="Source Sans Pro"/>
                <a:ea typeface="Source Sans Pro"/>
                <a:cs typeface="Source Sans Pro"/>
                <a:sym typeface="Source Sans Pro"/>
              </a:defRPr>
            </a:lvl3pPr>
            <a:lvl4pPr marL="1600200" marR="0" lvl="3" indent="-101600" algn="l" rtl="0">
              <a:spcBef>
                <a:spcPts val="400"/>
              </a:spcBef>
              <a:spcAft>
                <a:spcPts val="0"/>
              </a:spcAft>
              <a:buClr>
                <a:srgbClr val="2D634D"/>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4pPr>
            <a:lvl5pPr marL="2057400" marR="0" lvl="4" indent="-101600" algn="l" rtl="0">
              <a:spcBef>
                <a:spcPts val="400"/>
              </a:spcBef>
              <a:spcAft>
                <a:spcPts val="0"/>
              </a:spcAft>
              <a:buClr>
                <a:srgbClr val="595959"/>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5pPr>
            <a:lvl6pPr marL="2514600" marR="0" lvl="5" indent="-101600" algn="l" rtl="0">
              <a:spcBef>
                <a:spcPts val="400"/>
              </a:spcBef>
              <a:buClr>
                <a:srgbClr val="2D634D"/>
              </a:buClr>
              <a:buSzPct val="100000"/>
              <a:buFont typeface="Arial"/>
              <a:buChar char="•"/>
              <a:defRPr sz="2000" b="0" i="0" u="none" strike="noStrike" cap="none">
                <a:solidFill>
                  <a:srgbClr val="595959"/>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1pPr>
            <a:lvl2pPr marL="0" marR="0" lvl="1"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2pPr>
            <a:lvl3pPr marL="0" marR="0" lvl="2"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3pPr>
            <a:lvl4pPr marL="0" marR="0" lvl="3"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4pPr>
            <a:lvl5pPr marL="0" marR="0" lvl="4"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2D634D"/>
              </a:buClr>
              <a:buSzPct val="100000"/>
              <a:buFont typeface="Noto Sans Symbols"/>
              <a:buChar char="▪"/>
              <a:defRPr sz="2800" b="0" i="0" u="none" strike="noStrike" cap="none">
                <a:solidFill>
                  <a:srgbClr val="595959"/>
                </a:solidFill>
                <a:latin typeface="Source Sans Pro"/>
                <a:ea typeface="Source Sans Pro"/>
                <a:cs typeface="Source Sans Pro"/>
                <a:sym typeface="Source Sans Pro"/>
              </a:defRPr>
            </a:lvl1pPr>
            <a:lvl2pPr marL="742950" marR="0" lvl="1" indent="-133350" algn="l" rtl="0">
              <a:spcBef>
                <a:spcPts val="480"/>
              </a:spcBef>
              <a:spcAft>
                <a:spcPts val="0"/>
              </a:spcAft>
              <a:buClr>
                <a:srgbClr val="2D634D"/>
              </a:buClr>
              <a:buSzPct val="100000"/>
              <a:buFont typeface="Arial"/>
              <a:buChar char="–"/>
              <a:defRPr sz="2400" b="0" i="0" u="none" strike="noStrike" cap="none">
                <a:solidFill>
                  <a:srgbClr val="595959"/>
                </a:solidFill>
                <a:latin typeface="Source Sans Pro"/>
                <a:ea typeface="Source Sans Pro"/>
                <a:cs typeface="Source Sans Pro"/>
                <a:sym typeface="Source Sans Pro"/>
              </a:defRPr>
            </a:lvl2pPr>
            <a:lvl3pPr marL="1143000" marR="0" lvl="2" indent="-101600" algn="l" rtl="0">
              <a:spcBef>
                <a:spcPts val="400"/>
              </a:spcBef>
              <a:spcAft>
                <a:spcPts val="0"/>
              </a:spcAft>
              <a:buClr>
                <a:srgbClr val="2D634D"/>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3pPr>
            <a:lvl4pPr marL="1600200" marR="0" lvl="3" indent="-114300" algn="l" rtl="0">
              <a:spcBef>
                <a:spcPts val="360"/>
              </a:spcBef>
              <a:spcAft>
                <a:spcPts val="0"/>
              </a:spcAft>
              <a:buClr>
                <a:srgbClr val="2D634D"/>
              </a:buClr>
              <a:buSzPct val="100000"/>
              <a:buFont typeface="Arial"/>
              <a:buChar char="–"/>
              <a:defRPr sz="1800" b="0" i="0" u="none" strike="noStrike" cap="none">
                <a:solidFill>
                  <a:srgbClr val="595959"/>
                </a:solidFill>
                <a:latin typeface="Source Sans Pro"/>
                <a:ea typeface="Source Sans Pro"/>
                <a:cs typeface="Source Sans Pro"/>
                <a:sym typeface="Source Sans Pro"/>
              </a:defRPr>
            </a:lvl4pPr>
            <a:lvl5pPr marL="2057400" marR="0" lvl="4" indent="-114300" algn="l" rtl="0">
              <a:spcBef>
                <a:spcPts val="360"/>
              </a:spcBef>
              <a:spcAft>
                <a:spcPts val="0"/>
              </a:spcAft>
              <a:buClr>
                <a:srgbClr val="595959"/>
              </a:buClr>
              <a:buSzPct val="100000"/>
              <a:buFont typeface="Arial"/>
              <a:buChar char="»"/>
              <a:defRPr sz="1800" b="0" i="0" u="none" strike="noStrike" cap="none">
                <a:solidFill>
                  <a:srgbClr val="595959"/>
                </a:solidFill>
                <a:latin typeface="Source Sans Pro"/>
                <a:ea typeface="Source Sans Pro"/>
                <a:cs typeface="Source Sans Pro"/>
                <a:sym typeface="Source Sans Pro"/>
              </a:defRPr>
            </a:lvl5pPr>
            <a:lvl6pPr marL="2514600" marR="0" lvl="5" indent="-114300" algn="l" rtl="0">
              <a:spcBef>
                <a:spcPts val="360"/>
              </a:spcBef>
              <a:buClr>
                <a:srgbClr val="2D634D"/>
              </a:buClr>
              <a:buSzPct val="100000"/>
              <a:buFont typeface="Arial"/>
              <a:buChar char="•"/>
              <a:defRPr sz="1800" b="0" i="0" u="none" strike="noStrike" cap="none">
                <a:solidFill>
                  <a:srgbClr val="595959"/>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2D634D"/>
              </a:buClr>
              <a:buSzPct val="100000"/>
              <a:buFont typeface="Noto Sans Symbols"/>
              <a:buChar char="▪"/>
              <a:defRPr sz="2800" b="0" i="0" u="none" strike="noStrike" cap="none">
                <a:solidFill>
                  <a:srgbClr val="595959"/>
                </a:solidFill>
                <a:latin typeface="Source Sans Pro"/>
                <a:ea typeface="Source Sans Pro"/>
                <a:cs typeface="Source Sans Pro"/>
                <a:sym typeface="Source Sans Pro"/>
              </a:defRPr>
            </a:lvl1pPr>
            <a:lvl2pPr marL="742950" marR="0" lvl="1" indent="-133350" algn="l" rtl="0">
              <a:spcBef>
                <a:spcPts val="480"/>
              </a:spcBef>
              <a:spcAft>
                <a:spcPts val="0"/>
              </a:spcAft>
              <a:buClr>
                <a:srgbClr val="2D634D"/>
              </a:buClr>
              <a:buSzPct val="100000"/>
              <a:buFont typeface="Arial"/>
              <a:buChar char="–"/>
              <a:defRPr sz="2400" b="0" i="0" u="none" strike="noStrike" cap="none">
                <a:solidFill>
                  <a:srgbClr val="595959"/>
                </a:solidFill>
                <a:latin typeface="Source Sans Pro"/>
                <a:ea typeface="Source Sans Pro"/>
                <a:cs typeface="Source Sans Pro"/>
                <a:sym typeface="Source Sans Pro"/>
              </a:defRPr>
            </a:lvl2pPr>
            <a:lvl3pPr marL="1143000" marR="0" lvl="2" indent="-101600" algn="l" rtl="0">
              <a:spcBef>
                <a:spcPts val="400"/>
              </a:spcBef>
              <a:spcAft>
                <a:spcPts val="0"/>
              </a:spcAft>
              <a:buClr>
                <a:srgbClr val="2D634D"/>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3pPr>
            <a:lvl4pPr marL="1600200" marR="0" lvl="3" indent="-114300" algn="l" rtl="0">
              <a:spcBef>
                <a:spcPts val="360"/>
              </a:spcBef>
              <a:spcAft>
                <a:spcPts val="0"/>
              </a:spcAft>
              <a:buClr>
                <a:srgbClr val="2D634D"/>
              </a:buClr>
              <a:buSzPct val="100000"/>
              <a:buFont typeface="Arial"/>
              <a:buChar char="–"/>
              <a:defRPr sz="1800" b="0" i="0" u="none" strike="noStrike" cap="none">
                <a:solidFill>
                  <a:srgbClr val="595959"/>
                </a:solidFill>
                <a:latin typeface="Source Sans Pro"/>
                <a:ea typeface="Source Sans Pro"/>
                <a:cs typeface="Source Sans Pro"/>
                <a:sym typeface="Source Sans Pro"/>
              </a:defRPr>
            </a:lvl4pPr>
            <a:lvl5pPr marL="2057400" marR="0" lvl="4" indent="-114300" algn="l" rtl="0">
              <a:spcBef>
                <a:spcPts val="360"/>
              </a:spcBef>
              <a:spcAft>
                <a:spcPts val="0"/>
              </a:spcAft>
              <a:buClr>
                <a:srgbClr val="595959"/>
              </a:buClr>
              <a:buSzPct val="100000"/>
              <a:buFont typeface="Arial"/>
              <a:buChar char="»"/>
              <a:defRPr sz="1800" b="0" i="0" u="none" strike="noStrike" cap="none">
                <a:solidFill>
                  <a:srgbClr val="595959"/>
                </a:solidFill>
                <a:latin typeface="Source Sans Pro"/>
                <a:ea typeface="Source Sans Pro"/>
                <a:cs typeface="Source Sans Pro"/>
                <a:sym typeface="Source Sans Pro"/>
              </a:defRPr>
            </a:lvl5pPr>
            <a:lvl6pPr marL="2514600" marR="0" lvl="5" indent="-114300" algn="l" rtl="0">
              <a:spcBef>
                <a:spcPts val="360"/>
              </a:spcBef>
              <a:buClr>
                <a:srgbClr val="2D634D"/>
              </a:buClr>
              <a:buSzPct val="100000"/>
              <a:buFont typeface="Arial"/>
              <a:buChar char="•"/>
              <a:defRPr sz="1800" b="0" i="0" u="none" strike="noStrike" cap="none">
                <a:solidFill>
                  <a:srgbClr val="595959"/>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9"/>
        <p:cNvGrpSpPr/>
        <p:nvPr/>
      </p:nvGrpSpPr>
      <p:grpSpPr>
        <a:xfrm>
          <a:off x="0" y="0"/>
          <a:ext cx="0" cy="0"/>
          <a:chOff x="0" y="0"/>
          <a:chExt cx="0" cy="0"/>
        </a:xfrm>
      </p:grpSpPr>
      <p:sp>
        <p:nvSpPr>
          <p:cNvPr id="40" name="Shape 40"/>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1pPr>
            <a:lvl2pPr marL="0" marR="0" lvl="1"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2pPr>
            <a:lvl3pPr marL="0" marR="0" lvl="2"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3pPr>
            <a:lvl4pPr marL="0" marR="0" lvl="3"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4pPr>
            <a:lvl5pPr marL="0" marR="0" lvl="4"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rgbClr val="2D634D"/>
              </a:buClr>
              <a:buFont typeface="Noto Sans Symbols"/>
              <a:buNone/>
              <a:defRPr sz="3200" b="0" i="0" u="none" strike="noStrike" cap="none">
                <a:solidFill>
                  <a:srgbClr val="595959"/>
                </a:solidFill>
                <a:latin typeface="Source Sans Pro"/>
                <a:ea typeface="Source Sans Pro"/>
                <a:cs typeface="Source Sans Pro"/>
                <a:sym typeface="Source Sans Pro"/>
              </a:defRPr>
            </a:lvl1pPr>
            <a:lvl2pPr marL="457200" marR="0" lvl="1" indent="0" algn="ctr" rtl="0">
              <a:spcBef>
                <a:spcPts val="560"/>
              </a:spcBef>
              <a:spcAft>
                <a:spcPts val="0"/>
              </a:spcAft>
              <a:buClr>
                <a:srgbClr val="2D634D"/>
              </a:buClr>
              <a:buFont typeface="Arial"/>
              <a:buNone/>
              <a:defRPr sz="2800" b="0" i="0" u="none" strike="noStrike" cap="none">
                <a:solidFill>
                  <a:srgbClr val="888888"/>
                </a:solidFill>
                <a:latin typeface="Source Sans Pro"/>
                <a:ea typeface="Source Sans Pro"/>
                <a:cs typeface="Source Sans Pro"/>
                <a:sym typeface="Source Sans Pro"/>
              </a:defRPr>
            </a:lvl2pPr>
            <a:lvl3pPr marL="914400" marR="0" lvl="2" indent="0" algn="ctr" rtl="0">
              <a:spcBef>
                <a:spcPts val="480"/>
              </a:spcBef>
              <a:spcAft>
                <a:spcPts val="0"/>
              </a:spcAft>
              <a:buClr>
                <a:srgbClr val="2D634D"/>
              </a:buClr>
              <a:buFont typeface="Arial"/>
              <a:buNone/>
              <a:defRPr sz="2400" b="0" i="0" u="none" strike="noStrike" cap="none">
                <a:solidFill>
                  <a:srgbClr val="888888"/>
                </a:solidFill>
                <a:latin typeface="Source Sans Pro"/>
                <a:ea typeface="Source Sans Pro"/>
                <a:cs typeface="Source Sans Pro"/>
                <a:sym typeface="Source Sans Pro"/>
              </a:defRPr>
            </a:lvl3pPr>
            <a:lvl4pPr marL="1371600" marR="0" lvl="3" indent="0" algn="ctr" rtl="0">
              <a:spcBef>
                <a:spcPts val="400"/>
              </a:spcBef>
              <a:spcAft>
                <a:spcPts val="0"/>
              </a:spcAft>
              <a:buClr>
                <a:srgbClr val="2D634D"/>
              </a:buClr>
              <a:buFont typeface="Arial"/>
              <a:buNone/>
              <a:defRPr sz="2000" b="0" i="0" u="none" strike="noStrike" cap="none">
                <a:solidFill>
                  <a:srgbClr val="888888"/>
                </a:solidFill>
                <a:latin typeface="Source Sans Pro"/>
                <a:ea typeface="Source Sans Pro"/>
                <a:cs typeface="Source Sans Pro"/>
                <a:sym typeface="Source Sans Pro"/>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Source Sans Pro"/>
                <a:ea typeface="Source Sans Pro"/>
                <a:cs typeface="Source Sans Pro"/>
                <a:sym typeface="Source Sans Pro"/>
              </a:defRPr>
            </a:lvl5pPr>
            <a:lvl6pPr marL="2286000" marR="0" lvl="5" indent="0" algn="ctr" rtl="0">
              <a:spcBef>
                <a:spcPts val="400"/>
              </a:spcBef>
              <a:buClr>
                <a:srgbClr val="2D634D"/>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98989"/>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98989"/>
                </a:solidFill>
                <a:latin typeface="Calibri"/>
                <a:ea typeface="Calibri"/>
                <a:cs typeface="Calibri"/>
                <a:sym typeface="Calibri"/>
              </a:rPr>
              <a:t>‹#›</a:t>
            </a:fld>
            <a:endParaRPr lang="en-US" sz="1200">
              <a:solidFill>
                <a:srgbClr val="89898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p:spTree>
      <p:nvGrpSpPr>
        <p:cNvPr id="1" name="Shape 45"/>
        <p:cNvGrpSpPr/>
        <p:nvPr/>
      </p:nvGrpSpPr>
      <p:grpSpPr>
        <a:xfrm>
          <a:off x="0" y="0"/>
          <a:ext cx="0" cy="0"/>
          <a:chOff x="0" y="0"/>
          <a:chExt cx="0" cy="0"/>
        </a:xfrm>
      </p:grpSpPr>
      <p:pic>
        <p:nvPicPr>
          <p:cNvPr id="46" name="Shape 46"/>
          <p:cNvPicPr preferRelativeResize="0"/>
          <p:nvPr/>
        </p:nvPicPr>
        <p:blipFill rotWithShape="1">
          <a:blip r:embed="rId2">
            <a:alphaModFix/>
          </a:blip>
          <a:srcRect/>
          <a:stretch/>
        </p:blipFill>
        <p:spPr>
          <a:xfrm>
            <a:off x="-26988" y="0"/>
            <a:ext cx="9170988" cy="6875463"/>
          </a:xfrm>
          <a:prstGeom prst="rect">
            <a:avLst/>
          </a:prstGeom>
          <a:solidFill>
            <a:srgbClr val="2D634D"/>
          </a:solidFill>
          <a:ln>
            <a:noFill/>
          </a:ln>
        </p:spPr>
      </p:pic>
      <p:sp>
        <p:nvSpPr>
          <p:cNvPr id="47" name="Shape 4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Source Sans Pro"/>
                <a:ea typeface="Source Sans Pro"/>
                <a:cs typeface="Source Sans Pro"/>
                <a:sym typeface="Source Sans Pro"/>
              </a:defRPr>
            </a:lvl1pPr>
            <a:lvl2pPr marL="0" marR="0" lvl="1"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2pPr>
            <a:lvl3pPr marL="0" marR="0" lvl="2"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3pPr>
            <a:lvl4pPr marL="0" marR="0" lvl="3"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4pPr>
            <a:lvl5pPr marL="0" marR="0" lvl="4"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Header">
    <p:bg>
      <p:bgPr>
        <a:solidFill>
          <a:schemeClr val="lt1"/>
        </a:solidFill>
        <a:effectLst/>
      </p:bgPr>
    </p:bg>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blip>
          <a:srcRect/>
          <a:stretch/>
        </p:blipFill>
        <p:spPr>
          <a:xfrm>
            <a:off x="2098675" y="538162"/>
            <a:ext cx="4979988" cy="5603874"/>
          </a:xfrm>
          <a:prstGeom prst="rect">
            <a:avLst/>
          </a:prstGeom>
          <a:noFill/>
          <a:ln>
            <a:noFill/>
          </a:ln>
        </p:spPr>
      </p:pic>
      <p:sp>
        <p:nvSpPr>
          <p:cNvPr id="50" name="Shape 50"/>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rgbClr val="595959"/>
                </a:solidFill>
                <a:latin typeface="Source Sans Pro"/>
                <a:ea typeface="Source Sans Pro"/>
                <a:cs typeface="Source Sans Pro"/>
                <a:sym typeface="Source Sans Pro"/>
              </a:defRPr>
            </a:lvl1pPr>
            <a:lvl2pPr marL="0" marR="0" lvl="1"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2pPr>
            <a:lvl3pPr marL="0" marR="0" lvl="2"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3pPr>
            <a:lvl4pPr marL="0" marR="0" lvl="3"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4pPr>
            <a:lvl5pPr marL="0" marR="0" lvl="4"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2D634D"/>
              </a:buClr>
              <a:buFont typeface="Noto Sans Symbols"/>
              <a:buNone/>
              <a:defRPr sz="2000" b="0" i="0" u="none" strike="noStrike" cap="none">
                <a:solidFill>
                  <a:srgbClr val="595959"/>
                </a:solidFill>
                <a:latin typeface="Source Sans Pro"/>
                <a:ea typeface="Source Sans Pro"/>
                <a:cs typeface="Source Sans Pro"/>
                <a:sym typeface="Source Sans Pro"/>
              </a:defRPr>
            </a:lvl1pPr>
            <a:lvl2pPr marL="457200" marR="0" lvl="1" indent="0" algn="l" rtl="0">
              <a:spcBef>
                <a:spcPts val="360"/>
              </a:spcBef>
              <a:spcAft>
                <a:spcPts val="0"/>
              </a:spcAft>
              <a:buClr>
                <a:srgbClr val="2D634D"/>
              </a:buClr>
              <a:buFont typeface="Arial"/>
              <a:buNone/>
              <a:defRPr sz="1800" b="0" i="0" u="none" strike="noStrike" cap="none">
                <a:solidFill>
                  <a:srgbClr val="888888"/>
                </a:solidFill>
                <a:latin typeface="Source Sans Pro"/>
                <a:ea typeface="Source Sans Pro"/>
                <a:cs typeface="Source Sans Pro"/>
                <a:sym typeface="Source Sans Pro"/>
              </a:defRPr>
            </a:lvl2pPr>
            <a:lvl3pPr marL="914400" marR="0" lvl="2" indent="0" algn="l" rtl="0">
              <a:spcBef>
                <a:spcPts val="320"/>
              </a:spcBef>
              <a:spcAft>
                <a:spcPts val="0"/>
              </a:spcAft>
              <a:buClr>
                <a:srgbClr val="2D634D"/>
              </a:buClr>
              <a:buFont typeface="Arial"/>
              <a:buNone/>
              <a:defRPr sz="1600" b="0" i="0" u="none" strike="noStrike" cap="none">
                <a:solidFill>
                  <a:srgbClr val="888888"/>
                </a:solidFill>
                <a:latin typeface="Source Sans Pro"/>
                <a:ea typeface="Source Sans Pro"/>
                <a:cs typeface="Source Sans Pro"/>
                <a:sym typeface="Source Sans Pro"/>
              </a:defRPr>
            </a:lvl3pPr>
            <a:lvl4pPr marL="1371600" marR="0" lvl="3" indent="0" algn="l" rtl="0">
              <a:spcBef>
                <a:spcPts val="280"/>
              </a:spcBef>
              <a:spcAft>
                <a:spcPts val="0"/>
              </a:spcAft>
              <a:buClr>
                <a:srgbClr val="2D634D"/>
              </a:buClr>
              <a:buFont typeface="Arial"/>
              <a:buNone/>
              <a:defRPr sz="1400" b="0" i="0" u="none" strike="noStrike" cap="none">
                <a:solidFill>
                  <a:srgbClr val="888888"/>
                </a:solidFill>
                <a:latin typeface="Source Sans Pro"/>
                <a:ea typeface="Source Sans Pro"/>
                <a:cs typeface="Source Sans Pro"/>
                <a:sym typeface="Source Sans Pro"/>
              </a:defRPr>
            </a:lvl4pPr>
            <a:lvl5pPr marL="1828800" marR="0" lvl="4" indent="0" algn="l" rtl="0">
              <a:spcBef>
                <a:spcPts val="280"/>
              </a:spcBef>
              <a:spcAft>
                <a:spcPts val="0"/>
              </a:spcAft>
              <a:buClr>
                <a:srgbClr val="888888"/>
              </a:buClr>
              <a:buFont typeface="Arial"/>
              <a:buNone/>
              <a:defRPr sz="1400" b="0" i="0" u="none" strike="noStrike" cap="none">
                <a:solidFill>
                  <a:srgbClr val="888888"/>
                </a:solidFill>
                <a:latin typeface="Source Sans Pro"/>
                <a:ea typeface="Source Sans Pro"/>
                <a:cs typeface="Source Sans Pro"/>
                <a:sym typeface="Source Sans Pro"/>
              </a:defRPr>
            </a:lvl5pPr>
            <a:lvl6pPr marL="2286000" marR="0" lvl="5" indent="0" algn="l" rtl="0">
              <a:spcBef>
                <a:spcPts val="280"/>
              </a:spcBef>
              <a:buClr>
                <a:srgbClr val="2D634D"/>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722312" y="711200"/>
            <a:ext cx="7772400" cy="19431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2D634D"/>
              </a:buClr>
              <a:buSzPct val="100000"/>
              <a:buFont typeface="Noto Sans Symbols"/>
              <a:buChar char="▪"/>
              <a:defRPr sz="3200" b="0" i="0" u="none" strike="noStrike" cap="none">
                <a:solidFill>
                  <a:srgbClr val="595959"/>
                </a:solidFill>
                <a:latin typeface="Source Sans Pro"/>
                <a:ea typeface="Source Sans Pro"/>
                <a:cs typeface="Source Sans Pro"/>
                <a:sym typeface="Source Sans Pro"/>
              </a:defRPr>
            </a:lvl1pPr>
            <a:lvl2pPr marL="742950" marR="0" lvl="1" indent="-107950" algn="l" rtl="0">
              <a:spcBef>
                <a:spcPts val="560"/>
              </a:spcBef>
              <a:spcAft>
                <a:spcPts val="0"/>
              </a:spcAft>
              <a:buClr>
                <a:srgbClr val="2D634D"/>
              </a:buClr>
              <a:buSzPct val="100000"/>
              <a:buFont typeface="Arial"/>
              <a:buChar char="–"/>
              <a:defRPr sz="2800" b="0" i="0" u="none" strike="noStrike" cap="none">
                <a:solidFill>
                  <a:srgbClr val="595959"/>
                </a:solidFill>
                <a:latin typeface="Source Sans Pro"/>
                <a:ea typeface="Source Sans Pro"/>
                <a:cs typeface="Source Sans Pro"/>
                <a:sym typeface="Source Sans Pro"/>
              </a:defRPr>
            </a:lvl2pPr>
            <a:lvl3pPr marL="1143000" marR="0" lvl="2" indent="-76200" algn="l" rtl="0">
              <a:spcBef>
                <a:spcPts val="480"/>
              </a:spcBef>
              <a:spcAft>
                <a:spcPts val="0"/>
              </a:spcAft>
              <a:buClr>
                <a:srgbClr val="2D634D"/>
              </a:buClr>
              <a:buSzPct val="100000"/>
              <a:buFont typeface="Arial"/>
              <a:buChar char="•"/>
              <a:defRPr sz="2400" b="0" i="0" u="none" strike="noStrike" cap="none">
                <a:solidFill>
                  <a:srgbClr val="595959"/>
                </a:solidFill>
                <a:latin typeface="Source Sans Pro"/>
                <a:ea typeface="Source Sans Pro"/>
                <a:cs typeface="Source Sans Pro"/>
                <a:sym typeface="Source Sans Pro"/>
              </a:defRPr>
            </a:lvl3pPr>
            <a:lvl4pPr marL="1600200" marR="0" lvl="3" indent="-101600" algn="l" rtl="0">
              <a:spcBef>
                <a:spcPts val="400"/>
              </a:spcBef>
              <a:spcAft>
                <a:spcPts val="0"/>
              </a:spcAft>
              <a:buClr>
                <a:srgbClr val="2D634D"/>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4pPr>
            <a:lvl5pPr marL="2057400" marR="0" lvl="4" indent="-101600" algn="l" rtl="0">
              <a:spcBef>
                <a:spcPts val="400"/>
              </a:spcBef>
              <a:spcAft>
                <a:spcPts val="0"/>
              </a:spcAft>
              <a:buClr>
                <a:srgbClr val="595959"/>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5pPr>
            <a:lvl6pPr marL="2514600" marR="0" lvl="5" indent="-101600" algn="l" rtl="0">
              <a:spcBef>
                <a:spcPts val="400"/>
              </a:spcBef>
              <a:buClr>
                <a:srgbClr val="2D634D"/>
              </a:buClr>
              <a:buSzPct val="100000"/>
              <a:buFont typeface="Arial"/>
              <a:buChar char="•"/>
              <a:defRPr sz="2000" b="0" i="0" u="none" strike="noStrike" cap="none">
                <a:solidFill>
                  <a:srgbClr val="595959"/>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98989"/>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98989"/>
                </a:solidFill>
                <a:latin typeface="Calibri"/>
                <a:ea typeface="Calibri"/>
                <a:cs typeface="Calibri"/>
                <a:sym typeface="Calibri"/>
              </a:rPr>
              <a:t>‹#›</a:t>
            </a:fld>
            <a:endParaRPr lang="en-US" sz="1200">
              <a:solidFill>
                <a:srgbClr val="89898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1pPr>
            <a:lvl2pPr marL="0" marR="0" lvl="1"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2pPr>
            <a:lvl3pPr marL="0" marR="0" lvl="2"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3pPr>
            <a:lvl4pPr marL="0" marR="0" lvl="3"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4pPr>
            <a:lvl5pPr marL="0" marR="0" lvl="4"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2D634D"/>
              </a:buClr>
              <a:buFont typeface="Noto Sans Symbols"/>
              <a:buNone/>
              <a:defRPr sz="2400" b="1" i="0" u="none" strike="noStrike" cap="none">
                <a:solidFill>
                  <a:srgbClr val="595959"/>
                </a:solidFill>
                <a:latin typeface="Source Sans Pro"/>
                <a:ea typeface="Source Sans Pro"/>
                <a:cs typeface="Source Sans Pro"/>
                <a:sym typeface="Source Sans Pro"/>
              </a:defRPr>
            </a:lvl1pPr>
            <a:lvl2pPr marL="457200" marR="0" lvl="1" indent="0" algn="l" rtl="0">
              <a:spcBef>
                <a:spcPts val="400"/>
              </a:spcBef>
              <a:spcAft>
                <a:spcPts val="0"/>
              </a:spcAft>
              <a:buClr>
                <a:srgbClr val="2D634D"/>
              </a:buClr>
              <a:buFont typeface="Arial"/>
              <a:buNone/>
              <a:defRPr sz="2000" b="1" i="0" u="none" strike="noStrike" cap="none">
                <a:solidFill>
                  <a:srgbClr val="595959"/>
                </a:solidFill>
                <a:latin typeface="Source Sans Pro"/>
                <a:ea typeface="Source Sans Pro"/>
                <a:cs typeface="Source Sans Pro"/>
                <a:sym typeface="Source Sans Pro"/>
              </a:defRPr>
            </a:lvl2pPr>
            <a:lvl3pPr marL="914400" marR="0" lvl="2" indent="0" algn="l" rtl="0">
              <a:spcBef>
                <a:spcPts val="360"/>
              </a:spcBef>
              <a:spcAft>
                <a:spcPts val="0"/>
              </a:spcAft>
              <a:buClr>
                <a:srgbClr val="2D634D"/>
              </a:buClr>
              <a:buFont typeface="Arial"/>
              <a:buNone/>
              <a:defRPr sz="1800" b="1" i="0" u="none" strike="noStrike" cap="none">
                <a:solidFill>
                  <a:srgbClr val="595959"/>
                </a:solidFill>
                <a:latin typeface="Source Sans Pro"/>
                <a:ea typeface="Source Sans Pro"/>
                <a:cs typeface="Source Sans Pro"/>
                <a:sym typeface="Source Sans Pro"/>
              </a:defRPr>
            </a:lvl3pPr>
            <a:lvl4pPr marL="1371600" marR="0" lvl="3" indent="0" algn="l" rtl="0">
              <a:spcBef>
                <a:spcPts val="320"/>
              </a:spcBef>
              <a:spcAft>
                <a:spcPts val="0"/>
              </a:spcAft>
              <a:buClr>
                <a:srgbClr val="2D634D"/>
              </a:buClr>
              <a:buFont typeface="Arial"/>
              <a:buNone/>
              <a:defRPr sz="1600" b="1" i="0" u="none" strike="noStrike" cap="none">
                <a:solidFill>
                  <a:srgbClr val="595959"/>
                </a:solidFill>
                <a:latin typeface="Source Sans Pro"/>
                <a:ea typeface="Source Sans Pro"/>
                <a:cs typeface="Source Sans Pro"/>
                <a:sym typeface="Source Sans Pro"/>
              </a:defRPr>
            </a:lvl4pPr>
            <a:lvl5pPr marL="1828800" marR="0" lvl="4" indent="0" algn="l" rtl="0">
              <a:spcBef>
                <a:spcPts val="320"/>
              </a:spcBef>
              <a:spcAft>
                <a:spcPts val="0"/>
              </a:spcAft>
              <a:buClr>
                <a:srgbClr val="595959"/>
              </a:buClr>
              <a:buFont typeface="Arial"/>
              <a:buNone/>
              <a:defRPr sz="1600" b="1" i="0" u="none" strike="noStrike" cap="none">
                <a:solidFill>
                  <a:srgbClr val="595959"/>
                </a:solidFill>
                <a:latin typeface="Source Sans Pro"/>
                <a:ea typeface="Source Sans Pro"/>
                <a:cs typeface="Source Sans Pro"/>
                <a:sym typeface="Source Sans Pro"/>
              </a:defRPr>
            </a:lvl5pPr>
            <a:lvl6pPr marL="2286000" marR="0" lvl="5" indent="0" algn="l" rtl="0">
              <a:spcBef>
                <a:spcPts val="320"/>
              </a:spcBef>
              <a:buClr>
                <a:srgbClr val="2D634D"/>
              </a:buClr>
              <a:buFont typeface="Arial"/>
              <a:buNone/>
              <a:defRPr sz="1600" b="1" i="0" u="none" strike="noStrike" cap="none">
                <a:solidFill>
                  <a:srgbClr val="595959"/>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2D634D"/>
              </a:buClr>
              <a:buSzPct val="10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742950" marR="0" lvl="1" indent="-158750" algn="l" rtl="0">
              <a:spcBef>
                <a:spcPts val="400"/>
              </a:spcBef>
              <a:spcAft>
                <a:spcPts val="0"/>
              </a:spcAft>
              <a:buClr>
                <a:srgbClr val="2D634D"/>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2pPr>
            <a:lvl3pPr marL="1143000" marR="0" lvl="2" indent="-114300" algn="l" rtl="0">
              <a:spcBef>
                <a:spcPts val="360"/>
              </a:spcBef>
              <a:spcAft>
                <a:spcPts val="0"/>
              </a:spcAft>
              <a:buClr>
                <a:srgbClr val="2D634D"/>
              </a:buClr>
              <a:buSzPct val="100000"/>
              <a:buFont typeface="Arial"/>
              <a:buChar char="•"/>
              <a:defRPr sz="1800" b="0" i="0" u="none" strike="noStrike" cap="none">
                <a:solidFill>
                  <a:srgbClr val="595959"/>
                </a:solidFill>
                <a:latin typeface="Source Sans Pro"/>
                <a:ea typeface="Source Sans Pro"/>
                <a:cs typeface="Source Sans Pro"/>
                <a:sym typeface="Source Sans Pro"/>
              </a:defRPr>
            </a:lvl3pPr>
            <a:lvl4pPr marL="1600200" marR="0" lvl="3" indent="-127000" algn="l" rtl="0">
              <a:spcBef>
                <a:spcPts val="320"/>
              </a:spcBef>
              <a:spcAft>
                <a:spcPts val="0"/>
              </a:spcAft>
              <a:buClr>
                <a:srgbClr val="2D634D"/>
              </a:buClr>
              <a:buSzPct val="100000"/>
              <a:buFont typeface="Arial"/>
              <a:buChar char="–"/>
              <a:defRPr sz="1600" b="0" i="0" u="none" strike="noStrike" cap="none">
                <a:solidFill>
                  <a:srgbClr val="595959"/>
                </a:solidFill>
                <a:latin typeface="Source Sans Pro"/>
                <a:ea typeface="Source Sans Pro"/>
                <a:cs typeface="Source Sans Pro"/>
                <a:sym typeface="Source Sans Pro"/>
              </a:defRPr>
            </a:lvl4pPr>
            <a:lvl5pPr marL="2057400" marR="0" lvl="4" indent="-127000" algn="l" rtl="0">
              <a:spcBef>
                <a:spcPts val="320"/>
              </a:spcBef>
              <a:spcAft>
                <a:spcPts val="0"/>
              </a:spcAft>
              <a:buClr>
                <a:srgbClr val="595959"/>
              </a:buClr>
              <a:buSzPct val="100000"/>
              <a:buFont typeface="Arial"/>
              <a:buChar char="»"/>
              <a:defRPr sz="1600" b="0" i="0" u="none" strike="noStrike" cap="none">
                <a:solidFill>
                  <a:srgbClr val="595959"/>
                </a:solidFill>
                <a:latin typeface="Source Sans Pro"/>
                <a:ea typeface="Source Sans Pro"/>
                <a:cs typeface="Source Sans Pro"/>
                <a:sym typeface="Source Sans Pro"/>
              </a:defRPr>
            </a:lvl5pPr>
            <a:lvl6pPr marL="2514600" marR="0" lvl="5" indent="-127000" algn="l" rtl="0">
              <a:spcBef>
                <a:spcPts val="320"/>
              </a:spcBef>
              <a:buClr>
                <a:srgbClr val="2D634D"/>
              </a:buClr>
              <a:buSzPct val="100000"/>
              <a:buFont typeface="Arial"/>
              <a:buChar char="•"/>
              <a:defRPr sz="1600" b="0" i="0" u="none" strike="noStrike" cap="none">
                <a:solidFill>
                  <a:srgbClr val="595959"/>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2D634D"/>
              </a:buClr>
              <a:buFont typeface="Noto Sans Symbols"/>
              <a:buNone/>
              <a:defRPr sz="2400" b="1" i="0" u="none" strike="noStrike" cap="none">
                <a:solidFill>
                  <a:srgbClr val="595959"/>
                </a:solidFill>
                <a:latin typeface="Source Sans Pro"/>
                <a:ea typeface="Source Sans Pro"/>
                <a:cs typeface="Source Sans Pro"/>
                <a:sym typeface="Source Sans Pro"/>
              </a:defRPr>
            </a:lvl1pPr>
            <a:lvl2pPr marL="457200" marR="0" lvl="1" indent="0" algn="l" rtl="0">
              <a:spcBef>
                <a:spcPts val="400"/>
              </a:spcBef>
              <a:spcAft>
                <a:spcPts val="0"/>
              </a:spcAft>
              <a:buClr>
                <a:srgbClr val="2D634D"/>
              </a:buClr>
              <a:buFont typeface="Arial"/>
              <a:buNone/>
              <a:defRPr sz="2000" b="1" i="0" u="none" strike="noStrike" cap="none">
                <a:solidFill>
                  <a:srgbClr val="595959"/>
                </a:solidFill>
                <a:latin typeface="Source Sans Pro"/>
                <a:ea typeface="Source Sans Pro"/>
                <a:cs typeface="Source Sans Pro"/>
                <a:sym typeface="Source Sans Pro"/>
              </a:defRPr>
            </a:lvl2pPr>
            <a:lvl3pPr marL="914400" marR="0" lvl="2" indent="0" algn="l" rtl="0">
              <a:spcBef>
                <a:spcPts val="360"/>
              </a:spcBef>
              <a:spcAft>
                <a:spcPts val="0"/>
              </a:spcAft>
              <a:buClr>
                <a:srgbClr val="2D634D"/>
              </a:buClr>
              <a:buFont typeface="Arial"/>
              <a:buNone/>
              <a:defRPr sz="1800" b="1" i="0" u="none" strike="noStrike" cap="none">
                <a:solidFill>
                  <a:srgbClr val="595959"/>
                </a:solidFill>
                <a:latin typeface="Source Sans Pro"/>
                <a:ea typeface="Source Sans Pro"/>
                <a:cs typeface="Source Sans Pro"/>
                <a:sym typeface="Source Sans Pro"/>
              </a:defRPr>
            </a:lvl3pPr>
            <a:lvl4pPr marL="1371600" marR="0" lvl="3" indent="0" algn="l" rtl="0">
              <a:spcBef>
                <a:spcPts val="320"/>
              </a:spcBef>
              <a:spcAft>
                <a:spcPts val="0"/>
              </a:spcAft>
              <a:buClr>
                <a:srgbClr val="2D634D"/>
              </a:buClr>
              <a:buFont typeface="Arial"/>
              <a:buNone/>
              <a:defRPr sz="1600" b="1" i="0" u="none" strike="noStrike" cap="none">
                <a:solidFill>
                  <a:srgbClr val="595959"/>
                </a:solidFill>
                <a:latin typeface="Source Sans Pro"/>
                <a:ea typeface="Source Sans Pro"/>
                <a:cs typeface="Source Sans Pro"/>
                <a:sym typeface="Source Sans Pro"/>
              </a:defRPr>
            </a:lvl4pPr>
            <a:lvl5pPr marL="1828800" marR="0" lvl="4" indent="0" algn="l" rtl="0">
              <a:spcBef>
                <a:spcPts val="320"/>
              </a:spcBef>
              <a:spcAft>
                <a:spcPts val="0"/>
              </a:spcAft>
              <a:buClr>
                <a:srgbClr val="595959"/>
              </a:buClr>
              <a:buFont typeface="Arial"/>
              <a:buNone/>
              <a:defRPr sz="1600" b="1" i="0" u="none" strike="noStrike" cap="none">
                <a:solidFill>
                  <a:srgbClr val="595959"/>
                </a:solidFill>
                <a:latin typeface="Source Sans Pro"/>
                <a:ea typeface="Source Sans Pro"/>
                <a:cs typeface="Source Sans Pro"/>
                <a:sym typeface="Source Sans Pro"/>
              </a:defRPr>
            </a:lvl5pPr>
            <a:lvl6pPr marL="2286000" marR="0" lvl="5" indent="0" algn="l" rtl="0">
              <a:spcBef>
                <a:spcPts val="320"/>
              </a:spcBef>
              <a:buClr>
                <a:srgbClr val="2D634D"/>
              </a:buClr>
              <a:buFont typeface="Arial"/>
              <a:buNone/>
              <a:defRPr sz="1600" b="1" i="0" u="none" strike="noStrike" cap="none">
                <a:solidFill>
                  <a:srgbClr val="595959"/>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2D634D"/>
              </a:buClr>
              <a:buSzPct val="100000"/>
              <a:buFont typeface="Noto Sans Symbols"/>
              <a:buChar char="▪"/>
              <a:defRPr sz="2400" b="0" i="0" u="none" strike="noStrike" cap="none">
                <a:solidFill>
                  <a:srgbClr val="595959"/>
                </a:solidFill>
                <a:latin typeface="Source Sans Pro"/>
                <a:ea typeface="Source Sans Pro"/>
                <a:cs typeface="Source Sans Pro"/>
                <a:sym typeface="Source Sans Pro"/>
              </a:defRPr>
            </a:lvl1pPr>
            <a:lvl2pPr marL="742950" marR="0" lvl="1" indent="-158750" algn="l" rtl="0">
              <a:spcBef>
                <a:spcPts val="400"/>
              </a:spcBef>
              <a:spcAft>
                <a:spcPts val="0"/>
              </a:spcAft>
              <a:buClr>
                <a:srgbClr val="2D634D"/>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2pPr>
            <a:lvl3pPr marL="1143000" marR="0" lvl="2" indent="-114300" algn="l" rtl="0">
              <a:spcBef>
                <a:spcPts val="360"/>
              </a:spcBef>
              <a:spcAft>
                <a:spcPts val="0"/>
              </a:spcAft>
              <a:buClr>
                <a:srgbClr val="2D634D"/>
              </a:buClr>
              <a:buSzPct val="100000"/>
              <a:buFont typeface="Arial"/>
              <a:buChar char="•"/>
              <a:defRPr sz="1800" b="0" i="0" u="none" strike="noStrike" cap="none">
                <a:solidFill>
                  <a:srgbClr val="595959"/>
                </a:solidFill>
                <a:latin typeface="Source Sans Pro"/>
                <a:ea typeface="Source Sans Pro"/>
                <a:cs typeface="Source Sans Pro"/>
                <a:sym typeface="Source Sans Pro"/>
              </a:defRPr>
            </a:lvl3pPr>
            <a:lvl4pPr marL="1600200" marR="0" lvl="3" indent="-127000" algn="l" rtl="0">
              <a:spcBef>
                <a:spcPts val="320"/>
              </a:spcBef>
              <a:spcAft>
                <a:spcPts val="0"/>
              </a:spcAft>
              <a:buClr>
                <a:srgbClr val="2D634D"/>
              </a:buClr>
              <a:buSzPct val="100000"/>
              <a:buFont typeface="Arial"/>
              <a:buChar char="–"/>
              <a:defRPr sz="1600" b="0" i="0" u="none" strike="noStrike" cap="none">
                <a:solidFill>
                  <a:srgbClr val="595959"/>
                </a:solidFill>
                <a:latin typeface="Source Sans Pro"/>
                <a:ea typeface="Source Sans Pro"/>
                <a:cs typeface="Source Sans Pro"/>
                <a:sym typeface="Source Sans Pro"/>
              </a:defRPr>
            </a:lvl4pPr>
            <a:lvl5pPr marL="2057400" marR="0" lvl="4" indent="-127000" algn="l" rtl="0">
              <a:spcBef>
                <a:spcPts val="320"/>
              </a:spcBef>
              <a:spcAft>
                <a:spcPts val="0"/>
              </a:spcAft>
              <a:buClr>
                <a:srgbClr val="595959"/>
              </a:buClr>
              <a:buSzPct val="100000"/>
              <a:buFont typeface="Arial"/>
              <a:buChar char="»"/>
              <a:defRPr sz="1600" b="0" i="0" u="none" strike="noStrike" cap="none">
                <a:solidFill>
                  <a:srgbClr val="595959"/>
                </a:solidFill>
                <a:latin typeface="Source Sans Pro"/>
                <a:ea typeface="Source Sans Pro"/>
                <a:cs typeface="Source Sans Pro"/>
                <a:sym typeface="Source Sans Pro"/>
              </a:defRPr>
            </a:lvl5pPr>
            <a:lvl6pPr marL="2514600" marR="0" lvl="5" indent="-127000" algn="l" rtl="0">
              <a:spcBef>
                <a:spcPts val="320"/>
              </a:spcBef>
              <a:buClr>
                <a:srgbClr val="2D634D"/>
              </a:buClr>
              <a:buSzPct val="100000"/>
              <a:buFont typeface="Arial"/>
              <a:buChar char="•"/>
              <a:defRPr sz="1600" b="0" i="0" u="none" strike="noStrike" cap="none">
                <a:solidFill>
                  <a:srgbClr val="595959"/>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98989"/>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98989"/>
                </a:solidFill>
                <a:latin typeface="Calibri"/>
                <a:ea typeface="Calibri"/>
                <a:cs typeface="Calibri"/>
                <a:sym typeface="Calibri"/>
              </a:rPr>
              <a:t>‹#›</a:t>
            </a:fld>
            <a:endParaRPr lang="en-US" sz="1200">
              <a:solidFill>
                <a:srgbClr val="89898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rgbClr val="595959"/>
                </a:solidFill>
                <a:latin typeface="Source Sans Pro"/>
                <a:ea typeface="Source Sans Pro"/>
                <a:cs typeface="Source Sans Pro"/>
                <a:sym typeface="Source Sans Pro"/>
              </a:defRPr>
            </a:lvl1pPr>
            <a:lvl2pPr marL="0" marR="0" lvl="1"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2pPr>
            <a:lvl3pPr marL="0" marR="0" lvl="2"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3pPr>
            <a:lvl4pPr marL="0" marR="0" lvl="3"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4pPr>
            <a:lvl5pPr marL="0" marR="0" lvl="4"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2D634D"/>
              </a:buClr>
              <a:buSzPct val="100000"/>
              <a:buFont typeface="Noto Sans Symbols"/>
              <a:buChar char="▪"/>
              <a:defRPr sz="3200" b="0" i="0" u="none" strike="noStrike" cap="none">
                <a:solidFill>
                  <a:srgbClr val="595959"/>
                </a:solidFill>
                <a:latin typeface="Source Sans Pro"/>
                <a:ea typeface="Source Sans Pro"/>
                <a:cs typeface="Source Sans Pro"/>
                <a:sym typeface="Source Sans Pro"/>
              </a:defRPr>
            </a:lvl1pPr>
            <a:lvl2pPr marL="742950" marR="0" lvl="1" indent="-107950" algn="l" rtl="0">
              <a:spcBef>
                <a:spcPts val="560"/>
              </a:spcBef>
              <a:spcAft>
                <a:spcPts val="0"/>
              </a:spcAft>
              <a:buClr>
                <a:srgbClr val="2D634D"/>
              </a:buClr>
              <a:buSzPct val="100000"/>
              <a:buFont typeface="Arial"/>
              <a:buChar char="–"/>
              <a:defRPr sz="2800" b="0" i="0" u="none" strike="noStrike" cap="none">
                <a:solidFill>
                  <a:srgbClr val="595959"/>
                </a:solidFill>
                <a:latin typeface="Source Sans Pro"/>
                <a:ea typeface="Source Sans Pro"/>
                <a:cs typeface="Source Sans Pro"/>
                <a:sym typeface="Source Sans Pro"/>
              </a:defRPr>
            </a:lvl2pPr>
            <a:lvl3pPr marL="1143000" marR="0" lvl="2" indent="-76200" algn="l" rtl="0">
              <a:spcBef>
                <a:spcPts val="480"/>
              </a:spcBef>
              <a:spcAft>
                <a:spcPts val="0"/>
              </a:spcAft>
              <a:buClr>
                <a:srgbClr val="2D634D"/>
              </a:buClr>
              <a:buSzPct val="100000"/>
              <a:buFont typeface="Arial"/>
              <a:buChar char="•"/>
              <a:defRPr sz="2400" b="0" i="0" u="none" strike="noStrike" cap="none">
                <a:solidFill>
                  <a:srgbClr val="595959"/>
                </a:solidFill>
                <a:latin typeface="Source Sans Pro"/>
                <a:ea typeface="Source Sans Pro"/>
                <a:cs typeface="Source Sans Pro"/>
                <a:sym typeface="Source Sans Pro"/>
              </a:defRPr>
            </a:lvl3pPr>
            <a:lvl4pPr marL="1600200" marR="0" lvl="3" indent="-101600" algn="l" rtl="0">
              <a:spcBef>
                <a:spcPts val="400"/>
              </a:spcBef>
              <a:spcAft>
                <a:spcPts val="0"/>
              </a:spcAft>
              <a:buClr>
                <a:srgbClr val="2D634D"/>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4pPr>
            <a:lvl5pPr marL="2057400" marR="0" lvl="4" indent="-101600" algn="l" rtl="0">
              <a:spcBef>
                <a:spcPts val="400"/>
              </a:spcBef>
              <a:spcAft>
                <a:spcPts val="0"/>
              </a:spcAft>
              <a:buClr>
                <a:srgbClr val="595959"/>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5pPr>
            <a:lvl6pPr marL="2514600" marR="0" lvl="5" indent="-101600" algn="l" rtl="0">
              <a:spcBef>
                <a:spcPts val="400"/>
              </a:spcBef>
              <a:buClr>
                <a:srgbClr val="2D634D"/>
              </a:buClr>
              <a:buSzPct val="100000"/>
              <a:buFont typeface="Arial"/>
              <a:buChar char="•"/>
              <a:defRPr sz="2000" b="0" i="0" u="none" strike="noStrike" cap="none">
                <a:solidFill>
                  <a:srgbClr val="595959"/>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2D634D"/>
              </a:buClr>
              <a:buFont typeface="Noto Sans Symbols"/>
              <a:buNone/>
              <a:defRPr sz="1400" b="0" i="0" u="none" strike="noStrike" cap="none">
                <a:solidFill>
                  <a:srgbClr val="595959"/>
                </a:solidFill>
                <a:latin typeface="Source Sans Pro"/>
                <a:ea typeface="Source Sans Pro"/>
                <a:cs typeface="Source Sans Pro"/>
                <a:sym typeface="Source Sans Pro"/>
              </a:defRPr>
            </a:lvl1pPr>
            <a:lvl2pPr marL="457200" marR="0" lvl="1" indent="0" algn="l" rtl="0">
              <a:spcBef>
                <a:spcPts val="240"/>
              </a:spcBef>
              <a:spcAft>
                <a:spcPts val="0"/>
              </a:spcAft>
              <a:buClr>
                <a:srgbClr val="2D634D"/>
              </a:buClr>
              <a:buFont typeface="Arial"/>
              <a:buNone/>
              <a:defRPr sz="1200" b="0" i="0" u="none" strike="noStrike" cap="none">
                <a:solidFill>
                  <a:srgbClr val="595959"/>
                </a:solidFill>
                <a:latin typeface="Source Sans Pro"/>
                <a:ea typeface="Source Sans Pro"/>
                <a:cs typeface="Source Sans Pro"/>
                <a:sym typeface="Source Sans Pro"/>
              </a:defRPr>
            </a:lvl2pPr>
            <a:lvl3pPr marL="914400" marR="0" lvl="2" indent="0" algn="l" rtl="0">
              <a:spcBef>
                <a:spcPts val="200"/>
              </a:spcBef>
              <a:spcAft>
                <a:spcPts val="0"/>
              </a:spcAft>
              <a:buClr>
                <a:srgbClr val="2D634D"/>
              </a:buClr>
              <a:buFont typeface="Arial"/>
              <a:buNone/>
              <a:defRPr sz="1000" b="0" i="0" u="none" strike="noStrike" cap="none">
                <a:solidFill>
                  <a:srgbClr val="595959"/>
                </a:solidFill>
                <a:latin typeface="Source Sans Pro"/>
                <a:ea typeface="Source Sans Pro"/>
                <a:cs typeface="Source Sans Pro"/>
                <a:sym typeface="Source Sans Pro"/>
              </a:defRPr>
            </a:lvl3pPr>
            <a:lvl4pPr marL="1371600" marR="0" lvl="3" indent="0" algn="l" rtl="0">
              <a:spcBef>
                <a:spcPts val="180"/>
              </a:spcBef>
              <a:spcAft>
                <a:spcPts val="0"/>
              </a:spcAft>
              <a:buClr>
                <a:srgbClr val="2D634D"/>
              </a:buClr>
              <a:buFont typeface="Arial"/>
              <a:buNone/>
              <a:defRPr sz="900" b="0" i="0" u="none" strike="noStrike" cap="none">
                <a:solidFill>
                  <a:srgbClr val="595959"/>
                </a:solidFill>
                <a:latin typeface="Source Sans Pro"/>
                <a:ea typeface="Source Sans Pro"/>
                <a:cs typeface="Source Sans Pro"/>
                <a:sym typeface="Source Sans Pro"/>
              </a:defRPr>
            </a:lvl4pPr>
            <a:lvl5pPr marL="1828800" marR="0" lvl="4" indent="0" algn="l" rtl="0">
              <a:spcBef>
                <a:spcPts val="180"/>
              </a:spcBef>
              <a:spcAft>
                <a:spcPts val="0"/>
              </a:spcAft>
              <a:buClr>
                <a:srgbClr val="595959"/>
              </a:buClr>
              <a:buFont typeface="Arial"/>
              <a:buNone/>
              <a:defRPr sz="900" b="0" i="0" u="none" strike="noStrike" cap="none">
                <a:solidFill>
                  <a:srgbClr val="595959"/>
                </a:solidFill>
                <a:latin typeface="Source Sans Pro"/>
                <a:ea typeface="Source Sans Pro"/>
                <a:cs typeface="Source Sans Pro"/>
                <a:sym typeface="Source Sans Pro"/>
              </a:defRPr>
            </a:lvl5pPr>
            <a:lvl6pPr marL="2286000" marR="0" lvl="5" indent="0" algn="l" rtl="0">
              <a:spcBef>
                <a:spcPts val="180"/>
              </a:spcBef>
              <a:buClr>
                <a:srgbClr val="2D634D"/>
              </a:buClr>
              <a:buFont typeface="Arial"/>
              <a:buNone/>
              <a:defRPr sz="900" b="0" i="0" u="none" strike="noStrike" cap="none">
                <a:solidFill>
                  <a:srgbClr val="595959"/>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98989"/>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98989"/>
                </a:solidFill>
                <a:latin typeface="Calibri"/>
                <a:ea typeface="Calibri"/>
                <a:cs typeface="Calibri"/>
                <a:sym typeface="Calibri"/>
              </a:rPr>
              <a:t>‹#›</a:t>
            </a:fld>
            <a:endParaRPr lang="en-US" sz="1200">
              <a:solidFill>
                <a:srgbClr val="89898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rgbClr val="595959"/>
                </a:solidFill>
                <a:latin typeface="Source Sans Pro"/>
                <a:ea typeface="Source Sans Pro"/>
                <a:cs typeface="Source Sans Pro"/>
                <a:sym typeface="Source Sans Pro"/>
              </a:defRPr>
            </a:lvl1pPr>
            <a:lvl2pPr marL="0" marR="0" lvl="1"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2pPr>
            <a:lvl3pPr marL="0" marR="0" lvl="2"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3pPr>
            <a:lvl4pPr marL="0" marR="0" lvl="3"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4pPr>
            <a:lvl5pPr marL="0" marR="0" lvl="4"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4" name="Shape 7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rgbClr val="2D634D"/>
              </a:buClr>
              <a:buFont typeface="Noto Sans Symbols"/>
              <a:buNone/>
              <a:defRPr sz="3200" b="0" i="0" u="none" strike="noStrike" cap="none">
                <a:solidFill>
                  <a:srgbClr val="595959"/>
                </a:solidFill>
                <a:latin typeface="Source Sans Pro"/>
                <a:ea typeface="Source Sans Pro"/>
                <a:cs typeface="Source Sans Pro"/>
                <a:sym typeface="Source Sans Pro"/>
              </a:defRPr>
            </a:lvl1pPr>
            <a:lvl2pPr marL="457200" marR="0" lvl="1" indent="0" algn="l" rtl="0">
              <a:spcBef>
                <a:spcPts val="560"/>
              </a:spcBef>
              <a:spcAft>
                <a:spcPts val="0"/>
              </a:spcAft>
              <a:buClr>
                <a:srgbClr val="2D634D"/>
              </a:buClr>
              <a:buFont typeface="Arial"/>
              <a:buNone/>
              <a:defRPr sz="2800" b="0" i="0" u="none" strike="noStrike" cap="none">
                <a:solidFill>
                  <a:srgbClr val="595959"/>
                </a:solidFill>
                <a:latin typeface="Source Sans Pro"/>
                <a:ea typeface="Source Sans Pro"/>
                <a:cs typeface="Source Sans Pro"/>
                <a:sym typeface="Source Sans Pro"/>
              </a:defRPr>
            </a:lvl2pPr>
            <a:lvl3pPr marL="914400" marR="0" lvl="2" indent="0" algn="l" rtl="0">
              <a:spcBef>
                <a:spcPts val="480"/>
              </a:spcBef>
              <a:spcAft>
                <a:spcPts val="0"/>
              </a:spcAft>
              <a:buClr>
                <a:srgbClr val="2D634D"/>
              </a:buClr>
              <a:buFont typeface="Arial"/>
              <a:buNone/>
              <a:defRPr sz="2400" b="0" i="0" u="none" strike="noStrike" cap="none">
                <a:solidFill>
                  <a:srgbClr val="595959"/>
                </a:solidFill>
                <a:latin typeface="Source Sans Pro"/>
                <a:ea typeface="Source Sans Pro"/>
                <a:cs typeface="Source Sans Pro"/>
                <a:sym typeface="Source Sans Pro"/>
              </a:defRPr>
            </a:lvl3pPr>
            <a:lvl4pPr marL="1371600" marR="0" lvl="3" indent="0" algn="l" rtl="0">
              <a:spcBef>
                <a:spcPts val="400"/>
              </a:spcBef>
              <a:spcAft>
                <a:spcPts val="0"/>
              </a:spcAft>
              <a:buClr>
                <a:srgbClr val="2D634D"/>
              </a:buClr>
              <a:buFont typeface="Arial"/>
              <a:buNone/>
              <a:defRPr sz="2000" b="0" i="0" u="none" strike="noStrike" cap="none">
                <a:solidFill>
                  <a:srgbClr val="595959"/>
                </a:solidFill>
                <a:latin typeface="Source Sans Pro"/>
                <a:ea typeface="Source Sans Pro"/>
                <a:cs typeface="Source Sans Pro"/>
                <a:sym typeface="Source Sans Pro"/>
              </a:defRPr>
            </a:lvl4pPr>
            <a:lvl5pPr marL="1828800" marR="0" lvl="4" indent="0" algn="l" rtl="0">
              <a:spcBef>
                <a:spcPts val="400"/>
              </a:spcBef>
              <a:spcAft>
                <a:spcPts val="0"/>
              </a:spcAft>
              <a:buClr>
                <a:srgbClr val="595959"/>
              </a:buClr>
              <a:buFont typeface="Arial"/>
              <a:buNone/>
              <a:defRPr sz="2000" b="0" i="0" u="none" strike="noStrike" cap="none">
                <a:solidFill>
                  <a:srgbClr val="595959"/>
                </a:solidFill>
                <a:latin typeface="Source Sans Pro"/>
                <a:ea typeface="Source Sans Pro"/>
                <a:cs typeface="Source Sans Pro"/>
                <a:sym typeface="Source Sans Pro"/>
              </a:defRPr>
            </a:lvl5pPr>
            <a:lvl6pPr marL="2286000" marR="0" lvl="5" indent="0" algn="l" rtl="0">
              <a:spcBef>
                <a:spcPts val="400"/>
              </a:spcBef>
              <a:buClr>
                <a:srgbClr val="2D634D"/>
              </a:buClr>
              <a:buFont typeface="Arial"/>
              <a:buNone/>
              <a:defRPr sz="2000" b="0" i="0" u="none" strike="noStrike" cap="none">
                <a:solidFill>
                  <a:srgbClr val="595959"/>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2D634D"/>
              </a:buClr>
              <a:buFont typeface="Noto Sans Symbols"/>
              <a:buNone/>
              <a:defRPr sz="1400" b="0" i="0" u="none" strike="noStrike" cap="none">
                <a:solidFill>
                  <a:srgbClr val="595959"/>
                </a:solidFill>
                <a:latin typeface="Source Sans Pro"/>
                <a:ea typeface="Source Sans Pro"/>
                <a:cs typeface="Source Sans Pro"/>
                <a:sym typeface="Source Sans Pro"/>
              </a:defRPr>
            </a:lvl1pPr>
            <a:lvl2pPr marL="457200" marR="0" lvl="1" indent="0" algn="l" rtl="0">
              <a:spcBef>
                <a:spcPts val="240"/>
              </a:spcBef>
              <a:spcAft>
                <a:spcPts val="0"/>
              </a:spcAft>
              <a:buClr>
                <a:srgbClr val="2D634D"/>
              </a:buClr>
              <a:buFont typeface="Arial"/>
              <a:buNone/>
              <a:defRPr sz="1200" b="0" i="0" u="none" strike="noStrike" cap="none">
                <a:solidFill>
                  <a:srgbClr val="595959"/>
                </a:solidFill>
                <a:latin typeface="Source Sans Pro"/>
                <a:ea typeface="Source Sans Pro"/>
                <a:cs typeface="Source Sans Pro"/>
                <a:sym typeface="Source Sans Pro"/>
              </a:defRPr>
            </a:lvl2pPr>
            <a:lvl3pPr marL="914400" marR="0" lvl="2" indent="0" algn="l" rtl="0">
              <a:spcBef>
                <a:spcPts val="200"/>
              </a:spcBef>
              <a:spcAft>
                <a:spcPts val="0"/>
              </a:spcAft>
              <a:buClr>
                <a:srgbClr val="2D634D"/>
              </a:buClr>
              <a:buFont typeface="Arial"/>
              <a:buNone/>
              <a:defRPr sz="1000" b="0" i="0" u="none" strike="noStrike" cap="none">
                <a:solidFill>
                  <a:srgbClr val="595959"/>
                </a:solidFill>
                <a:latin typeface="Source Sans Pro"/>
                <a:ea typeface="Source Sans Pro"/>
                <a:cs typeface="Source Sans Pro"/>
                <a:sym typeface="Source Sans Pro"/>
              </a:defRPr>
            </a:lvl3pPr>
            <a:lvl4pPr marL="1371600" marR="0" lvl="3" indent="0" algn="l" rtl="0">
              <a:spcBef>
                <a:spcPts val="180"/>
              </a:spcBef>
              <a:spcAft>
                <a:spcPts val="0"/>
              </a:spcAft>
              <a:buClr>
                <a:srgbClr val="2D634D"/>
              </a:buClr>
              <a:buFont typeface="Arial"/>
              <a:buNone/>
              <a:defRPr sz="900" b="0" i="0" u="none" strike="noStrike" cap="none">
                <a:solidFill>
                  <a:srgbClr val="595959"/>
                </a:solidFill>
                <a:latin typeface="Source Sans Pro"/>
                <a:ea typeface="Source Sans Pro"/>
                <a:cs typeface="Source Sans Pro"/>
                <a:sym typeface="Source Sans Pro"/>
              </a:defRPr>
            </a:lvl4pPr>
            <a:lvl5pPr marL="1828800" marR="0" lvl="4" indent="0" algn="l" rtl="0">
              <a:spcBef>
                <a:spcPts val="180"/>
              </a:spcBef>
              <a:spcAft>
                <a:spcPts val="0"/>
              </a:spcAft>
              <a:buClr>
                <a:srgbClr val="595959"/>
              </a:buClr>
              <a:buFont typeface="Arial"/>
              <a:buNone/>
              <a:defRPr sz="900" b="0" i="0" u="none" strike="noStrike" cap="none">
                <a:solidFill>
                  <a:srgbClr val="595959"/>
                </a:solidFill>
                <a:latin typeface="Source Sans Pro"/>
                <a:ea typeface="Source Sans Pro"/>
                <a:cs typeface="Source Sans Pro"/>
                <a:sym typeface="Source Sans Pro"/>
              </a:defRPr>
            </a:lvl5pPr>
            <a:lvl6pPr marL="2286000" marR="0" lvl="5" indent="0" algn="l" rtl="0">
              <a:spcBef>
                <a:spcPts val="180"/>
              </a:spcBef>
              <a:buClr>
                <a:srgbClr val="2D634D"/>
              </a:buClr>
              <a:buFont typeface="Arial"/>
              <a:buNone/>
              <a:defRPr sz="900" b="0" i="0" u="none" strike="noStrike" cap="none">
                <a:solidFill>
                  <a:srgbClr val="595959"/>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98989"/>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98989"/>
                </a:solidFill>
                <a:latin typeface="Calibri"/>
                <a:ea typeface="Calibri"/>
                <a:cs typeface="Calibri"/>
                <a:sym typeface="Calibri"/>
              </a:rPr>
              <a:t>‹#›</a:t>
            </a:fld>
            <a:endParaRPr lang="en-US" sz="1200">
              <a:solidFill>
                <a:srgbClr val="89898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1pPr>
            <a:lvl2pPr marL="0" marR="0" lvl="1"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2pPr>
            <a:lvl3pPr marL="0" marR="0" lvl="2"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3pPr>
            <a:lvl4pPr marL="0" marR="0" lvl="3"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4pPr>
            <a:lvl5pPr marL="0" marR="0" lvl="4" indent="0" algn="ctr" rtl="0">
              <a:spcBef>
                <a:spcPts val="0"/>
              </a:spcBef>
              <a:spcAft>
                <a:spcPts val="0"/>
              </a:spcAft>
              <a:buNone/>
              <a:defRPr sz="4400" b="0" i="0" u="none" strike="noStrike" cap="none">
                <a:solidFill>
                  <a:srgbClr val="595959"/>
                </a:solidFill>
                <a:latin typeface="Source Sans Pro"/>
                <a:ea typeface="Source Sans Pro"/>
                <a:cs typeface="Source Sans Pro"/>
                <a:sym typeface="Source Sans Pro"/>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2D634D"/>
              </a:buClr>
              <a:buSzPct val="100000"/>
              <a:buFont typeface="Noto Sans Symbols"/>
              <a:buChar char="▪"/>
              <a:defRPr sz="3200" b="0" i="0" u="none" strike="noStrike" cap="none">
                <a:solidFill>
                  <a:srgbClr val="595959"/>
                </a:solidFill>
                <a:latin typeface="Source Sans Pro"/>
                <a:ea typeface="Source Sans Pro"/>
                <a:cs typeface="Source Sans Pro"/>
                <a:sym typeface="Source Sans Pro"/>
              </a:defRPr>
            </a:lvl1pPr>
            <a:lvl2pPr marL="742950" marR="0" lvl="1" indent="-107950" algn="l" rtl="0">
              <a:spcBef>
                <a:spcPts val="560"/>
              </a:spcBef>
              <a:spcAft>
                <a:spcPts val="0"/>
              </a:spcAft>
              <a:buClr>
                <a:srgbClr val="2D634D"/>
              </a:buClr>
              <a:buSzPct val="100000"/>
              <a:buFont typeface="Arial"/>
              <a:buChar char="–"/>
              <a:defRPr sz="2800" b="0" i="0" u="none" strike="noStrike" cap="none">
                <a:solidFill>
                  <a:srgbClr val="595959"/>
                </a:solidFill>
                <a:latin typeface="Source Sans Pro"/>
                <a:ea typeface="Source Sans Pro"/>
                <a:cs typeface="Source Sans Pro"/>
                <a:sym typeface="Source Sans Pro"/>
              </a:defRPr>
            </a:lvl2pPr>
            <a:lvl3pPr marL="1143000" marR="0" lvl="2" indent="-76200" algn="l" rtl="0">
              <a:spcBef>
                <a:spcPts val="480"/>
              </a:spcBef>
              <a:spcAft>
                <a:spcPts val="0"/>
              </a:spcAft>
              <a:buClr>
                <a:srgbClr val="2D634D"/>
              </a:buClr>
              <a:buSzPct val="100000"/>
              <a:buFont typeface="Arial"/>
              <a:buChar char="•"/>
              <a:defRPr sz="2400" b="0" i="0" u="none" strike="noStrike" cap="none">
                <a:solidFill>
                  <a:srgbClr val="595959"/>
                </a:solidFill>
                <a:latin typeface="Source Sans Pro"/>
                <a:ea typeface="Source Sans Pro"/>
                <a:cs typeface="Source Sans Pro"/>
                <a:sym typeface="Source Sans Pro"/>
              </a:defRPr>
            </a:lvl3pPr>
            <a:lvl4pPr marL="1600200" marR="0" lvl="3" indent="-101600" algn="l" rtl="0">
              <a:spcBef>
                <a:spcPts val="400"/>
              </a:spcBef>
              <a:spcAft>
                <a:spcPts val="0"/>
              </a:spcAft>
              <a:buClr>
                <a:srgbClr val="2D634D"/>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4pPr>
            <a:lvl5pPr marL="2057400" marR="0" lvl="4" indent="-101600" algn="l" rtl="0">
              <a:spcBef>
                <a:spcPts val="400"/>
              </a:spcBef>
              <a:spcAft>
                <a:spcPts val="0"/>
              </a:spcAft>
              <a:buClr>
                <a:srgbClr val="595959"/>
              </a:buClr>
              <a:buSzPct val="100000"/>
              <a:buFont typeface="Arial"/>
              <a:buChar char="»"/>
              <a:defRPr sz="2000" b="0" i="0" u="none" strike="noStrike" cap="none">
                <a:solidFill>
                  <a:srgbClr val="595959"/>
                </a:solidFill>
                <a:latin typeface="Source Sans Pro"/>
                <a:ea typeface="Source Sans Pro"/>
                <a:cs typeface="Source Sans Pro"/>
                <a:sym typeface="Source Sans Pro"/>
              </a:defRPr>
            </a:lvl5pPr>
            <a:lvl6pPr marL="2514600" marR="0" lvl="5" indent="-101600" algn="l" rtl="0">
              <a:spcBef>
                <a:spcPts val="400"/>
              </a:spcBef>
              <a:buClr>
                <a:srgbClr val="2D634D"/>
              </a:buClr>
              <a:buSzPct val="100000"/>
              <a:buFont typeface="Arial"/>
              <a:buChar char="•"/>
              <a:defRPr sz="2000" b="0" i="0" u="none" strike="noStrike" cap="none">
                <a:solidFill>
                  <a:srgbClr val="595959"/>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98989"/>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pic>
        <p:nvPicPr>
          <p:cNvPr id="15" name="Shape 15"/>
          <p:cNvPicPr preferRelativeResize="0"/>
          <p:nvPr/>
        </p:nvPicPr>
        <p:blipFill rotWithShape="1">
          <a:blip r:embed="rId14">
            <a:alphaModFix/>
          </a:blip>
          <a:srcRect/>
          <a:stretch/>
        </p:blipFill>
        <p:spPr>
          <a:xfrm>
            <a:off x="-7937" y="4579937"/>
            <a:ext cx="3009900" cy="2286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hyperlink" Target="http://youtube.com/v/eGCqWrsAZ_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179400" y="2859700"/>
            <a:ext cx="8785200" cy="1143000"/>
          </a:xfrm>
          <a:prstGeom prst="rect">
            <a:avLst/>
          </a:prstGeom>
          <a:noFill/>
          <a:ln>
            <a:noFill/>
          </a:ln>
        </p:spPr>
        <p:txBody>
          <a:bodyPr lIns="91425" tIns="45700" rIns="91425" bIns="45700" anchor="b" anchorCtr="0">
            <a:noAutofit/>
          </a:bodyPr>
          <a:lstStyle/>
          <a:p>
            <a:pPr marL="0" marR="0" lvl="0" indent="0" algn="ctr" rtl="0">
              <a:lnSpc>
                <a:spcPct val="100526"/>
              </a:lnSpc>
              <a:spcBef>
                <a:spcPts val="0"/>
              </a:spcBef>
              <a:spcAft>
                <a:spcPts val="0"/>
              </a:spcAft>
              <a:buSzPct val="25000"/>
              <a:buNone/>
            </a:pPr>
            <a:r>
              <a:rPr lang="en-US" sz="3200" dirty="0"/>
              <a:t>Over the River and Through the Woods:</a:t>
            </a:r>
          </a:p>
          <a:p>
            <a:pPr marL="0" marR="0" lvl="0" indent="0" algn="ctr" rtl="0">
              <a:lnSpc>
                <a:spcPct val="100526"/>
              </a:lnSpc>
              <a:spcBef>
                <a:spcPts val="0"/>
              </a:spcBef>
              <a:spcAft>
                <a:spcPts val="0"/>
              </a:spcAft>
              <a:buSzPct val="25000"/>
              <a:buNone/>
            </a:pPr>
            <a:r>
              <a:rPr lang="en-US" sz="3200" dirty="0"/>
              <a:t>Health Disparities and the </a:t>
            </a:r>
          </a:p>
          <a:p>
            <a:pPr marL="0" marR="0" lvl="0" indent="0" algn="ctr" rtl="0">
              <a:lnSpc>
                <a:spcPct val="100526"/>
              </a:lnSpc>
              <a:spcBef>
                <a:spcPts val="0"/>
              </a:spcBef>
              <a:spcAft>
                <a:spcPts val="0"/>
              </a:spcAft>
              <a:buSzPct val="25000"/>
              <a:buNone/>
            </a:pPr>
            <a:r>
              <a:rPr lang="en-US" sz="3200" dirty="0"/>
              <a:t>Need for Single Payer Healthcare </a:t>
            </a:r>
          </a:p>
          <a:p>
            <a:pPr marL="0" marR="0" lvl="0" indent="0" algn="ctr" rtl="0">
              <a:lnSpc>
                <a:spcPct val="100526"/>
              </a:lnSpc>
              <a:spcBef>
                <a:spcPts val="0"/>
              </a:spcBef>
              <a:spcAft>
                <a:spcPts val="0"/>
              </a:spcAft>
              <a:buSzPct val="25000"/>
              <a:buNone/>
            </a:pPr>
            <a:r>
              <a:rPr lang="en-US" sz="3200" dirty="0"/>
              <a:t>in Rural America</a:t>
            </a:r>
          </a:p>
        </p:txBody>
      </p:sp>
      <p:sp>
        <p:nvSpPr>
          <p:cNvPr id="100" name="Shape 100"/>
          <p:cNvSpPr txBox="1">
            <a:spLocks noGrp="1"/>
          </p:cNvSpPr>
          <p:nvPr>
            <p:ph type="body" idx="1"/>
          </p:nvPr>
        </p:nvSpPr>
        <p:spPr>
          <a:xfrm>
            <a:off x="495300" y="4111164"/>
            <a:ext cx="5384699" cy="843599"/>
          </a:xfrm>
          <a:prstGeom prst="rect">
            <a:avLst/>
          </a:prstGeom>
          <a:noFill/>
          <a:ln>
            <a:noFill/>
          </a:ln>
        </p:spPr>
        <p:txBody>
          <a:bodyPr lIns="91425" tIns="45700" rIns="91425" bIns="45700" anchor="b" anchorCtr="0">
            <a:noAutofit/>
          </a:bodyPr>
          <a:lstStyle/>
          <a:p>
            <a:pPr marL="0" marR="0" lvl="0" indent="0" algn="r" rtl="0">
              <a:lnSpc>
                <a:spcPct val="95000"/>
              </a:lnSpc>
              <a:spcBef>
                <a:spcPts val="0"/>
              </a:spcBef>
              <a:spcAft>
                <a:spcPts val="0"/>
              </a:spcAft>
              <a:buClr>
                <a:srgbClr val="595959"/>
              </a:buClr>
              <a:buSzPct val="25000"/>
              <a:buFont typeface="Arial"/>
              <a:buNone/>
            </a:pPr>
            <a:r>
              <a:rPr lang="en-US"/>
              <a:t>Liberty Foye, M3</a:t>
            </a:r>
          </a:p>
          <a:p>
            <a:pPr marL="0" marR="0" lvl="0" indent="0" algn="r" rtl="0">
              <a:lnSpc>
                <a:spcPct val="95000"/>
              </a:lnSpc>
              <a:spcBef>
                <a:spcPts val="0"/>
              </a:spcBef>
              <a:spcAft>
                <a:spcPts val="0"/>
              </a:spcAft>
              <a:buClr>
                <a:srgbClr val="595959"/>
              </a:buClr>
              <a:buSzPct val="25000"/>
              <a:buFont typeface="Arial"/>
              <a:buNone/>
            </a:pPr>
            <a:r>
              <a:rPr lang="en-US"/>
              <a:t>Annie Kolarik, M3</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Shape 172"/>
          <p:cNvPicPr preferRelativeResize="0"/>
          <p:nvPr/>
        </p:nvPicPr>
        <p:blipFill>
          <a:blip r:embed="rId3">
            <a:alphaModFix amt="68000"/>
          </a:blip>
          <a:stretch>
            <a:fillRect/>
          </a:stretch>
        </p:blipFill>
        <p:spPr>
          <a:xfrm>
            <a:off x="0" y="0"/>
            <a:ext cx="9144000" cy="6857999"/>
          </a:xfrm>
          <a:prstGeom prst="rect">
            <a:avLst/>
          </a:prstGeom>
          <a:noFill/>
          <a:ln>
            <a:noFill/>
          </a:ln>
        </p:spPr>
      </p:pic>
      <p:sp>
        <p:nvSpPr>
          <p:cNvPr id="173" name="Shape 17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Source Sans Pro"/>
                <a:ea typeface="Source Sans Pro"/>
                <a:cs typeface="Source Sans Pro"/>
                <a:sym typeface="Source Sans Pro"/>
              </a:rPr>
              <a:t>What is Appalachia?</a:t>
            </a:r>
          </a:p>
          <a:p>
            <a:pPr marL="0" marR="0" lvl="0" indent="0" algn="ctr" rtl="0">
              <a:spcBef>
                <a:spcPts val="0"/>
              </a:spcBef>
              <a:spcAft>
                <a:spcPts val="0"/>
              </a:spcAft>
              <a:buSzPct val="25000"/>
              <a:buNone/>
            </a:pPr>
            <a:r>
              <a:rPr lang="en-US"/>
              <a:t>(Discuss!)</a:t>
            </a:r>
          </a:p>
        </p:txBody>
      </p:sp>
      <p:sp>
        <p:nvSpPr>
          <p:cNvPr id="174" name="Shape 174">
            <a:hlinkClick r:id="rId4"/>
          </p:cNvPr>
          <p:cNvSpPr/>
          <p:nvPr/>
        </p:nvSpPr>
        <p:spPr>
          <a:xfrm>
            <a:off x="1605500" y="2098525"/>
            <a:ext cx="5933000" cy="4449750"/>
          </a:xfrm>
          <a:prstGeom prst="rect">
            <a:avLst/>
          </a:prstGeom>
          <a:blipFill>
            <a:blip r:embed="rId5">
              <a:alphaModFix/>
            </a:blip>
            <a:stretch>
              <a:fillRect/>
            </a:stretch>
          </a:blipFill>
          <a:ln>
            <a:noFill/>
          </a:ln>
        </p:spPr>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9"/>
        <p:cNvGrpSpPr/>
        <p:nvPr/>
      </p:nvGrpSpPr>
      <p:grpSpPr>
        <a:xfrm>
          <a:off x="0" y="0"/>
          <a:ext cx="0" cy="0"/>
          <a:chOff x="0" y="0"/>
          <a:chExt cx="0" cy="0"/>
        </a:xfrm>
      </p:grpSpPr>
      <p:pic>
        <p:nvPicPr>
          <p:cNvPr id="180" name="Shape 180"/>
          <p:cNvPicPr preferRelativeResize="0"/>
          <p:nvPr/>
        </p:nvPicPr>
        <p:blipFill>
          <a:blip r:embed="rId3">
            <a:alphaModFix amt="35000"/>
          </a:blip>
          <a:stretch>
            <a:fillRect/>
          </a:stretch>
        </p:blipFill>
        <p:spPr>
          <a:xfrm>
            <a:off x="0" y="0"/>
            <a:ext cx="9143999" cy="6857999"/>
          </a:xfrm>
          <a:prstGeom prst="rect">
            <a:avLst/>
          </a:prstGeom>
          <a:noFill/>
          <a:ln>
            <a:noFill/>
          </a:ln>
        </p:spPr>
      </p:pic>
      <p:sp>
        <p:nvSpPr>
          <p:cNvPr id="181" name="Shape 18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dirty="0">
                <a:solidFill>
                  <a:srgbClr val="000000"/>
                </a:solidFill>
              </a:rPr>
              <a:t>Appalachia: </a:t>
            </a:r>
          </a:p>
          <a:p>
            <a:pPr lvl="0">
              <a:spcBef>
                <a:spcPts val="0"/>
              </a:spcBef>
              <a:buNone/>
            </a:pPr>
            <a:r>
              <a:rPr lang="en-US" dirty="0">
                <a:solidFill>
                  <a:srgbClr val="000000"/>
                </a:solidFill>
              </a:rPr>
              <a:t>The Spirit of the Region</a:t>
            </a:r>
          </a:p>
        </p:txBody>
      </p:sp>
      <p:sp>
        <p:nvSpPr>
          <p:cNvPr id="182" name="Shape 182"/>
          <p:cNvSpPr txBox="1"/>
          <p:nvPr/>
        </p:nvSpPr>
        <p:spPr>
          <a:xfrm>
            <a:off x="63850" y="1524800"/>
            <a:ext cx="4968899" cy="5185500"/>
          </a:xfrm>
          <a:prstGeom prst="rect">
            <a:avLst/>
          </a:prstGeom>
          <a:noFill/>
          <a:ln>
            <a:noFill/>
          </a:ln>
        </p:spPr>
        <p:txBody>
          <a:bodyPr lIns="91425" tIns="91425" rIns="91425" bIns="91425" anchor="t" anchorCtr="0">
            <a:noAutofit/>
          </a:bodyPr>
          <a:lstStyle/>
          <a:p>
            <a:pPr marL="457200" lvl="0" indent="-336550" rtl="0">
              <a:spcBef>
                <a:spcPts val="640"/>
              </a:spcBef>
              <a:buClr>
                <a:srgbClr val="000000"/>
              </a:buClr>
              <a:buSzPct val="100000"/>
              <a:buFont typeface="Noto Sans Symbols"/>
              <a:buChar char="▪"/>
            </a:pPr>
            <a:r>
              <a:rPr lang="en-US" sz="1600" dirty="0">
                <a:latin typeface="Source Sans Pro"/>
                <a:ea typeface="Source Sans Pro"/>
                <a:cs typeface="Source Sans Pro"/>
                <a:sym typeface="Source Sans Pro"/>
              </a:rPr>
              <a:t>Despite being a part of the confederacy, Union sentiment was prominent in East Tennessee and North Carolina.  Abraham Lincoln recognized this and vowed to provide aid to the region after the war.  After his assassination, this aid never arrived. </a:t>
            </a:r>
          </a:p>
          <a:p>
            <a:pPr marL="457200" lvl="0" indent="-336550" rtl="0">
              <a:spcBef>
                <a:spcPts val="640"/>
              </a:spcBef>
              <a:buClr>
                <a:srgbClr val="000000"/>
              </a:buClr>
              <a:buSzPct val="100000"/>
              <a:buFont typeface="Noto Sans Symbols"/>
              <a:buChar char="▪"/>
            </a:pPr>
            <a:r>
              <a:rPr lang="en-US" sz="1600" dirty="0">
                <a:latin typeface="Source Sans Pro"/>
                <a:ea typeface="Source Sans Pro"/>
                <a:cs typeface="Source Sans Pro"/>
                <a:sym typeface="Source Sans Pro"/>
              </a:rPr>
              <a:t>A distinctive culture was developed in the region due to its geographic isolation from the rest of the country.  As a whole, Appalachian people are kind, fiercely independent, close to nature, religious, intensely moral, distrustful of outsiders and often resistant to change. </a:t>
            </a:r>
          </a:p>
          <a:p>
            <a:pPr marL="457200" lvl="0" indent="-336550" rtl="0">
              <a:spcBef>
                <a:spcPts val="640"/>
              </a:spcBef>
              <a:buClr>
                <a:srgbClr val="2D634D"/>
              </a:buClr>
              <a:buSzPct val="100000"/>
              <a:buFont typeface="Source Sans Pro"/>
              <a:buChar char="▪"/>
            </a:pPr>
            <a:r>
              <a:rPr lang="en-US" sz="1600" dirty="0">
                <a:latin typeface="Source Sans Pro"/>
                <a:ea typeface="Source Sans Pro"/>
                <a:cs typeface="Source Sans Pro"/>
                <a:sym typeface="Source Sans Pro"/>
              </a:rPr>
              <a:t>There is a sense of equality between those who live in Appalachia.  Residents often agree with the idea that health care distribution should be more equitable, though they have a higher-than-average distrust of the government than others.  They also have a negative response to what they consider “handouts.”</a:t>
            </a:r>
          </a:p>
          <a:p>
            <a:pPr lvl="0">
              <a:spcBef>
                <a:spcPts val="0"/>
              </a:spcBef>
              <a:buNone/>
            </a:pPr>
            <a:endParaRPr sz="1600" dirty="0"/>
          </a:p>
        </p:txBody>
      </p:sp>
      <p:pic>
        <p:nvPicPr>
          <p:cNvPr id="183" name="Shape 183"/>
          <p:cNvPicPr preferRelativeResize="0"/>
          <p:nvPr/>
        </p:nvPicPr>
        <p:blipFill>
          <a:blip r:embed="rId4">
            <a:alphaModFix/>
          </a:blip>
          <a:stretch>
            <a:fillRect/>
          </a:stretch>
        </p:blipFill>
        <p:spPr>
          <a:xfrm>
            <a:off x="5244425" y="1742725"/>
            <a:ext cx="3674700" cy="45849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Demographics of Appalachia</a:t>
            </a:r>
          </a:p>
        </p:txBody>
      </p:sp>
      <p:pic>
        <p:nvPicPr>
          <p:cNvPr id="190" name="Shape 190"/>
          <p:cNvPicPr preferRelativeResize="0"/>
          <p:nvPr/>
        </p:nvPicPr>
        <p:blipFill rotWithShape="1">
          <a:blip r:embed="rId3">
            <a:alphaModFix/>
          </a:blip>
          <a:srcRect/>
          <a:stretch/>
        </p:blipFill>
        <p:spPr>
          <a:xfrm>
            <a:off x="306542" y="1645080"/>
            <a:ext cx="4725599" cy="4782600"/>
          </a:xfrm>
          <a:prstGeom prst="rect">
            <a:avLst/>
          </a:prstGeom>
          <a:noFill/>
          <a:ln>
            <a:noFill/>
          </a:ln>
        </p:spPr>
      </p:pic>
      <p:sp>
        <p:nvSpPr>
          <p:cNvPr id="191" name="Shape 191"/>
          <p:cNvSpPr txBox="1"/>
          <p:nvPr/>
        </p:nvSpPr>
        <p:spPr>
          <a:xfrm>
            <a:off x="4980850" y="2711875"/>
            <a:ext cx="3869100" cy="697500"/>
          </a:xfrm>
          <a:prstGeom prst="rect">
            <a:avLst/>
          </a:prstGeom>
          <a:noFill/>
          <a:ln>
            <a:noFill/>
          </a:ln>
        </p:spPr>
        <p:txBody>
          <a:bodyPr lIns="91425" tIns="91425" rIns="91425" bIns="91425" anchor="t" anchorCtr="0">
            <a:noAutofit/>
          </a:bodyPr>
          <a:lstStyle/>
          <a:p>
            <a:pPr marL="457200" lvl="0" indent="-342900" rtl="0">
              <a:spcBef>
                <a:spcPts val="0"/>
              </a:spcBef>
              <a:buClr>
                <a:srgbClr val="FFFFFF"/>
              </a:buClr>
              <a:buSzPct val="100000"/>
              <a:buChar char="●"/>
            </a:pPr>
            <a:r>
              <a:rPr lang="en-US" sz="1800" b="1">
                <a:solidFill>
                  <a:srgbClr val="FFFFFF"/>
                </a:solidFill>
              </a:rPr>
              <a:t>Total Population: 25,243,456 (as much as have the total US rural population!)</a:t>
            </a:r>
          </a:p>
        </p:txBody>
      </p:sp>
      <p:sp>
        <p:nvSpPr>
          <p:cNvPr id="192" name="Shape 192"/>
          <p:cNvSpPr txBox="1"/>
          <p:nvPr/>
        </p:nvSpPr>
        <p:spPr>
          <a:xfrm>
            <a:off x="3226775" y="2448525"/>
            <a:ext cx="1598400" cy="697500"/>
          </a:xfrm>
          <a:prstGeom prst="rect">
            <a:avLst/>
          </a:prstGeom>
          <a:noFill/>
          <a:ln>
            <a:noFill/>
          </a:ln>
        </p:spPr>
        <p:txBody>
          <a:bodyPr lIns="91425" tIns="91425" rIns="91425" bIns="91425" anchor="t" anchorCtr="0">
            <a:noAutofit/>
          </a:bodyPr>
          <a:lstStyle/>
          <a:p>
            <a:pPr lvl="0">
              <a:spcBef>
                <a:spcPts val="0"/>
              </a:spcBef>
              <a:buNone/>
            </a:pPr>
            <a:r>
              <a:rPr lang="en-US" sz="1800" b="1"/>
              <a:t>8.3 mil</a:t>
            </a:r>
          </a:p>
        </p:txBody>
      </p:sp>
      <p:sp>
        <p:nvSpPr>
          <p:cNvPr id="193" name="Shape 193"/>
          <p:cNvSpPr txBox="1"/>
          <p:nvPr/>
        </p:nvSpPr>
        <p:spPr>
          <a:xfrm>
            <a:off x="2676700" y="3330750"/>
            <a:ext cx="1069200" cy="508499"/>
          </a:xfrm>
          <a:prstGeom prst="rect">
            <a:avLst/>
          </a:prstGeom>
          <a:noFill/>
          <a:ln>
            <a:noFill/>
          </a:ln>
        </p:spPr>
        <p:txBody>
          <a:bodyPr lIns="91425" tIns="91425" rIns="91425" bIns="91425" anchor="t" anchorCtr="0">
            <a:noAutofit/>
          </a:bodyPr>
          <a:lstStyle/>
          <a:p>
            <a:pPr lvl="0">
              <a:spcBef>
                <a:spcPts val="0"/>
              </a:spcBef>
              <a:buNone/>
            </a:pPr>
            <a:r>
              <a:rPr lang="en-US" sz="1800" b="1"/>
              <a:t>2.4 mil</a:t>
            </a:r>
          </a:p>
        </p:txBody>
      </p:sp>
      <p:sp>
        <p:nvSpPr>
          <p:cNvPr id="194" name="Shape 194"/>
          <p:cNvSpPr txBox="1"/>
          <p:nvPr/>
        </p:nvSpPr>
        <p:spPr>
          <a:xfrm>
            <a:off x="1978025" y="3908700"/>
            <a:ext cx="1069200" cy="508499"/>
          </a:xfrm>
          <a:prstGeom prst="rect">
            <a:avLst/>
          </a:prstGeom>
          <a:noFill/>
          <a:ln>
            <a:noFill/>
          </a:ln>
        </p:spPr>
        <p:txBody>
          <a:bodyPr lIns="91425" tIns="91425" rIns="91425" bIns="91425" anchor="t" anchorCtr="0">
            <a:noAutofit/>
          </a:bodyPr>
          <a:lstStyle/>
          <a:p>
            <a:pPr lvl="0" rtl="0">
              <a:spcBef>
                <a:spcPts val="0"/>
              </a:spcBef>
              <a:buNone/>
            </a:pPr>
            <a:r>
              <a:rPr lang="en-US" sz="1800" b="1"/>
              <a:t>1.9 mil</a:t>
            </a:r>
          </a:p>
        </p:txBody>
      </p:sp>
      <p:sp>
        <p:nvSpPr>
          <p:cNvPr id="195" name="Shape 195"/>
          <p:cNvSpPr txBox="1"/>
          <p:nvPr/>
        </p:nvSpPr>
        <p:spPr>
          <a:xfrm>
            <a:off x="1978025" y="4548925"/>
            <a:ext cx="1069200" cy="508499"/>
          </a:xfrm>
          <a:prstGeom prst="rect">
            <a:avLst/>
          </a:prstGeom>
          <a:noFill/>
          <a:ln>
            <a:noFill/>
          </a:ln>
        </p:spPr>
        <p:txBody>
          <a:bodyPr lIns="91425" tIns="91425" rIns="91425" bIns="91425" anchor="t" anchorCtr="0">
            <a:noAutofit/>
          </a:bodyPr>
          <a:lstStyle/>
          <a:p>
            <a:pPr lvl="0" rtl="0">
              <a:spcBef>
                <a:spcPts val="0"/>
              </a:spcBef>
              <a:buNone/>
            </a:pPr>
            <a:r>
              <a:rPr lang="en-US" sz="1800" b="1"/>
              <a:t>4.7 mil</a:t>
            </a:r>
          </a:p>
        </p:txBody>
      </p:sp>
      <p:sp>
        <p:nvSpPr>
          <p:cNvPr id="196" name="Shape 196"/>
          <p:cNvSpPr txBox="1"/>
          <p:nvPr/>
        </p:nvSpPr>
        <p:spPr>
          <a:xfrm>
            <a:off x="985425" y="5126850"/>
            <a:ext cx="1069200" cy="508499"/>
          </a:xfrm>
          <a:prstGeom prst="rect">
            <a:avLst/>
          </a:prstGeom>
          <a:noFill/>
          <a:ln>
            <a:noFill/>
          </a:ln>
        </p:spPr>
        <p:txBody>
          <a:bodyPr lIns="91425" tIns="91425" rIns="91425" bIns="91425" anchor="t" anchorCtr="0">
            <a:noAutofit/>
          </a:bodyPr>
          <a:lstStyle/>
          <a:p>
            <a:pPr lvl="0" rtl="0">
              <a:spcBef>
                <a:spcPts val="0"/>
              </a:spcBef>
              <a:buNone/>
            </a:pPr>
            <a:r>
              <a:rPr lang="en-US" sz="1800" b="1"/>
              <a:t>7.8 mil</a:t>
            </a:r>
          </a:p>
        </p:txBody>
      </p:sp>
      <p:sp>
        <p:nvSpPr>
          <p:cNvPr id="197" name="Shape 197"/>
          <p:cNvSpPr txBox="1"/>
          <p:nvPr/>
        </p:nvSpPr>
        <p:spPr>
          <a:xfrm>
            <a:off x="4980850" y="3509225"/>
            <a:ext cx="3869100" cy="697500"/>
          </a:xfrm>
          <a:prstGeom prst="rect">
            <a:avLst/>
          </a:prstGeom>
          <a:noFill/>
          <a:ln>
            <a:noFill/>
          </a:ln>
        </p:spPr>
        <p:txBody>
          <a:bodyPr lIns="91425" tIns="91425" rIns="91425" bIns="91425" anchor="t" anchorCtr="0">
            <a:noAutofit/>
          </a:bodyPr>
          <a:lstStyle/>
          <a:p>
            <a:pPr marL="457200" lvl="0" indent="-342900" rtl="0">
              <a:spcBef>
                <a:spcPts val="0"/>
              </a:spcBef>
              <a:buClr>
                <a:srgbClr val="FFFFFF"/>
              </a:buClr>
              <a:buSzPct val="100000"/>
              <a:buChar char="●"/>
            </a:pPr>
            <a:r>
              <a:rPr lang="en-US" sz="1800" b="1">
                <a:solidFill>
                  <a:srgbClr val="FFFFFF"/>
                </a:solidFill>
              </a:rPr>
              <a:t>Several cities with over 100,000 residents including Huntsville, Knoxville, Birmingham, Chattanooga, Asheville, and Pittsburgh</a:t>
            </a:r>
          </a:p>
          <a:p>
            <a:pPr marL="457200" lvl="0" indent="-342900" rtl="0">
              <a:spcBef>
                <a:spcPts val="0"/>
              </a:spcBef>
              <a:buClr>
                <a:srgbClr val="FFFFFF"/>
              </a:buClr>
              <a:buSzPct val="100000"/>
              <a:buChar char="●"/>
            </a:pPr>
            <a:r>
              <a:rPr lang="en-US" sz="1800" b="1">
                <a:solidFill>
                  <a:srgbClr val="FFFFFF"/>
                </a:solidFill>
              </a:rPr>
              <a:t>Primarily white (83.6%) but this varies widely by region</a:t>
            </a: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Shape 203"/>
          <p:cNvPicPr preferRelativeResize="0"/>
          <p:nvPr/>
        </p:nvPicPr>
        <p:blipFill>
          <a:blip r:embed="rId3">
            <a:alphaModFix amt="52999"/>
          </a:blip>
          <a:stretch>
            <a:fillRect/>
          </a:stretch>
        </p:blipFill>
        <p:spPr>
          <a:xfrm>
            <a:off x="0" y="0"/>
            <a:ext cx="9143999" cy="6858000"/>
          </a:xfrm>
          <a:prstGeom prst="rect">
            <a:avLst/>
          </a:prstGeom>
          <a:noFill/>
          <a:ln>
            <a:noFill/>
          </a:ln>
        </p:spPr>
      </p:pic>
      <p:sp>
        <p:nvSpPr>
          <p:cNvPr id="204" name="Shape 204"/>
          <p:cNvSpPr txBox="1">
            <a:spLocks noGrp="1"/>
          </p:cNvSpPr>
          <p:nvPr>
            <p:ph type="title"/>
          </p:nvPr>
        </p:nvSpPr>
        <p:spPr>
          <a:xfrm>
            <a:off x="457200" y="16539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Source Sans Pro"/>
                <a:ea typeface="Source Sans Pro"/>
                <a:cs typeface="Source Sans Pro"/>
                <a:sym typeface="Source Sans Pro"/>
              </a:rPr>
              <a:t>Appalachia is an Aging Population</a:t>
            </a:r>
          </a:p>
        </p:txBody>
      </p:sp>
      <p:pic>
        <p:nvPicPr>
          <p:cNvPr id="205" name="Shape 205"/>
          <p:cNvPicPr preferRelativeResize="0"/>
          <p:nvPr/>
        </p:nvPicPr>
        <p:blipFill rotWithShape="1">
          <a:blip r:embed="rId4">
            <a:alphaModFix/>
          </a:blip>
          <a:srcRect/>
          <a:stretch/>
        </p:blipFill>
        <p:spPr>
          <a:xfrm>
            <a:off x="2090272" y="1424854"/>
            <a:ext cx="4948967" cy="5262192"/>
          </a:xfrm>
          <a:prstGeom prst="rect">
            <a:avLst/>
          </a:prstGeom>
          <a:noFill/>
          <a:ln>
            <a:noFill/>
          </a:ln>
        </p:spPr>
      </p:pic>
      <p:pic>
        <p:nvPicPr>
          <p:cNvPr id="206" name="Shape 206"/>
          <p:cNvPicPr preferRelativeResize="0"/>
          <p:nvPr/>
        </p:nvPicPr>
        <p:blipFill rotWithShape="1">
          <a:blip r:embed="rId5">
            <a:alphaModFix/>
          </a:blip>
          <a:srcRect/>
          <a:stretch/>
        </p:blipFill>
        <p:spPr>
          <a:xfrm>
            <a:off x="2090272" y="1424854"/>
            <a:ext cx="4948967" cy="5307740"/>
          </a:xfrm>
          <a:prstGeom prst="rect">
            <a:avLst/>
          </a:prstGeom>
          <a:noFill/>
          <a:ln>
            <a:noFill/>
          </a:ln>
        </p:spPr>
      </p:pic>
      <p:pic>
        <p:nvPicPr>
          <p:cNvPr id="207" name="Shape 207"/>
          <p:cNvPicPr preferRelativeResize="0"/>
          <p:nvPr/>
        </p:nvPicPr>
        <p:blipFill rotWithShape="1">
          <a:blip r:embed="rId6">
            <a:alphaModFix/>
          </a:blip>
          <a:srcRect/>
          <a:stretch/>
        </p:blipFill>
        <p:spPr>
          <a:xfrm>
            <a:off x="2090272" y="1426378"/>
            <a:ext cx="4948967" cy="5306216"/>
          </a:xfrm>
          <a:prstGeom prst="rect">
            <a:avLst/>
          </a:prstGeom>
          <a:noFill/>
          <a:ln>
            <a:noFill/>
          </a:ln>
        </p:spPr>
      </p:pic>
      <p:pic>
        <p:nvPicPr>
          <p:cNvPr id="208" name="Shape 208"/>
          <p:cNvPicPr preferRelativeResize="0"/>
          <p:nvPr/>
        </p:nvPicPr>
        <p:blipFill rotWithShape="1">
          <a:blip r:embed="rId7">
            <a:alphaModFix/>
          </a:blip>
          <a:srcRect/>
          <a:stretch/>
        </p:blipFill>
        <p:spPr>
          <a:xfrm>
            <a:off x="2090272" y="1416449"/>
            <a:ext cx="4948967" cy="5270597"/>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a:blip r:embed="rId3">
            <a:alphaModFix amt="63000"/>
          </a:blip>
          <a:stretch>
            <a:fillRect/>
          </a:stretch>
        </p:blipFill>
        <p:spPr>
          <a:xfrm>
            <a:off x="0" y="11982"/>
            <a:ext cx="9144000" cy="6858000"/>
          </a:xfrm>
          <a:prstGeom prst="rect">
            <a:avLst/>
          </a:prstGeom>
          <a:noFill/>
          <a:ln>
            <a:noFill/>
          </a:ln>
        </p:spPr>
      </p:pic>
      <p:sp>
        <p:nvSpPr>
          <p:cNvPr id="214" name="Shape 214"/>
          <p:cNvSpPr txBox="1">
            <a:spLocks noGrp="1"/>
          </p:cNvSpPr>
          <p:nvPr>
            <p:ph type="title"/>
          </p:nvPr>
        </p:nvSpPr>
        <p:spPr>
          <a:xfrm>
            <a:off x="300418" y="274637"/>
            <a:ext cx="8684836"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latin typeface="Source Sans Pro"/>
                <a:ea typeface="Source Sans Pro"/>
                <a:cs typeface="Source Sans Pro"/>
                <a:sym typeface="Source Sans Pro"/>
              </a:rPr>
              <a:t>Residents of Appalachia are less likely to have a high school diploma.</a:t>
            </a:r>
          </a:p>
        </p:txBody>
      </p:sp>
      <p:pic>
        <p:nvPicPr>
          <p:cNvPr id="215" name="Shape 215"/>
          <p:cNvPicPr preferRelativeResize="0"/>
          <p:nvPr/>
        </p:nvPicPr>
        <p:blipFill rotWithShape="1">
          <a:blip r:embed="rId4">
            <a:alphaModFix/>
          </a:blip>
          <a:srcRect/>
          <a:stretch/>
        </p:blipFill>
        <p:spPr>
          <a:xfrm>
            <a:off x="2267202" y="1681231"/>
            <a:ext cx="4504689" cy="488403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Shape 221"/>
          <p:cNvPicPr preferRelativeResize="0"/>
          <p:nvPr/>
        </p:nvPicPr>
        <p:blipFill>
          <a:blip r:embed="rId3">
            <a:alphaModFix amt="78000"/>
          </a:blip>
          <a:stretch>
            <a:fillRect/>
          </a:stretch>
        </p:blipFill>
        <p:spPr>
          <a:xfrm>
            <a:off x="0" y="0"/>
            <a:ext cx="9143999" cy="6858000"/>
          </a:xfrm>
          <a:prstGeom prst="rect">
            <a:avLst/>
          </a:prstGeom>
          <a:noFill/>
          <a:ln>
            <a:noFill/>
          </a:ln>
        </p:spPr>
      </p:pic>
      <p:sp>
        <p:nvSpPr>
          <p:cNvPr id="222" name="Shape 22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lt1"/>
                </a:solidFill>
                <a:latin typeface="Source Sans Pro"/>
                <a:ea typeface="Source Sans Pro"/>
                <a:cs typeface="Source Sans Pro"/>
                <a:sym typeface="Source Sans Pro"/>
              </a:rPr>
              <a:t>Much of Appalachia is Poor</a:t>
            </a:r>
          </a:p>
        </p:txBody>
      </p:sp>
      <p:pic>
        <p:nvPicPr>
          <p:cNvPr id="223" name="Shape 223"/>
          <p:cNvPicPr preferRelativeResize="0"/>
          <p:nvPr/>
        </p:nvPicPr>
        <p:blipFill rotWithShape="1">
          <a:blip r:embed="rId4">
            <a:alphaModFix/>
          </a:blip>
          <a:srcRect/>
          <a:stretch/>
        </p:blipFill>
        <p:spPr>
          <a:xfrm>
            <a:off x="334297" y="1417637"/>
            <a:ext cx="3986605" cy="4358239"/>
          </a:xfrm>
          <a:prstGeom prst="rect">
            <a:avLst/>
          </a:prstGeom>
          <a:noFill/>
          <a:ln>
            <a:noFill/>
          </a:ln>
        </p:spPr>
      </p:pic>
      <p:pic>
        <p:nvPicPr>
          <p:cNvPr id="224" name="Shape 224"/>
          <p:cNvPicPr preferRelativeResize="0"/>
          <p:nvPr/>
        </p:nvPicPr>
        <p:blipFill rotWithShape="1">
          <a:blip r:embed="rId5">
            <a:alphaModFix/>
          </a:blip>
          <a:srcRect/>
          <a:stretch/>
        </p:blipFill>
        <p:spPr>
          <a:xfrm>
            <a:off x="4678048" y="1417637"/>
            <a:ext cx="4158954" cy="435823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Shape 230"/>
          <p:cNvPicPr preferRelativeResize="0"/>
          <p:nvPr/>
        </p:nvPicPr>
        <p:blipFill>
          <a:blip r:embed="rId3">
            <a:alphaModFix amt="64000"/>
          </a:blip>
          <a:stretch>
            <a:fillRect/>
          </a:stretch>
        </p:blipFill>
        <p:spPr>
          <a:xfrm>
            <a:off x="0" y="0"/>
            <a:ext cx="9143999" cy="6858000"/>
          </a:xfrm>
          <a:prstGeom prst="rect">
            <a:avLst/>
          </a:prstGeom>
          <a:noFill/>
          <a:ln>
            <a:noFill/>
          </a:ln>
        </p:spPr>
      </p:pic>
      <p:sp>
        <p:nvSpPr>
          <p:cNvPr id="231" name="Shape 23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In Appalachia, you’re more </a:t>
            </a:r>
          </a:p>
          <a:p>
            <a:pPr lvl="0">
              <a:spcBef>
                <a:spcPts val="0"/>
              </a:spcBef>
              <a:buNone/>
            </a:pPr>
            <a:r>
              <a:rPr lang="en-US"/>
              <a:t>likely to be unemployed.</a:t>
            </a:r>
          </a:p>
        </p:txBody>
      </p:sp>
      <p:pic>
        <p:nvPicPr>
          <p:cNvPr id="232" name="Shape 232"/>
          <p:cNvPicPr preferRelativeResize="0"/>
          <p:nvPr/>
        </p:nvPicPr>
        <p:blipFill>
          <a:blip r:embed="rId4">
            <a:alphaModFix/>
          </a:blip>
          <a:stretch>
            <a:fillRect/>
          </a:stretch>
        </p:blipFill>
        <p:spPr>
          <a:xfrm>
            <a:off x="1656450" y="1758850"/>
            <a:ext cx="5942149" cy="46216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a:blip r:embed="rId3">
            <a:alphaModFix amt="76000"/>
          </a:blip>
          <a:stretch>
            <a:fillRect/>
          </a:stretch>
        </p:blipFill>
        <p:spPr>
          <a:xfrm>
            <a:off x="0" y="0"/>
            <a:ext cx="9144000" cy="6858000"/>
          </a:xfrm>
          <a:prstGeom prst="rect">
            <a:avLst/>
          </a:prstGeom>
          <a:noFill/>
          <a:ln>
            <a:noFill/>
          </a:ln>
        </p:spPr>
      </p:pic>
      <p:sp>
        <p:nvSpPr>
          <p:cNvPr id="239" name="Shape 239"/>
          <p:cNvSpPr txBox="1">
            <a:spLocks noGrp="1"/>
          </p:cNvSpPr>
          <p:nvPr>
            <p:ph type="title"/>
          </p:nvPr>
        </p:nvSpPr>
        <p:spPr>
          <a:xfrm>
            <a:off x="245796" y="274637"/>
            <a:ext cx="861655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dirty="0">
                <a:solidFill>
                  <a:schemeClr val="lt1"/>
                </a:solidFill>
                <a:latin typeface="Source Sans Pro"/>
                <a:ea typeface="Source Sans Pro"/>
                <a:cs typeface="Source Sans Pro"/>
                <a:sym typeface="Source Sans Pro"/>
              </a:rPr>
              <a:t>In much of Appalachia, you are less likely to have health insurance.</a:t>
            </a:r>
          </a:p>
        </p:txBody>
      </p:sp>
      <p:pic>
        <p:nvPicPr>
          <p:cNvPr id="240" name="Shape 240"/>
          <p:cNvPicPr preferRelativeResize="0"/>
          <p:nvPr/>
        </p:nvPicPr>
        <p:blipFill rotWithShape="1">
          <a:blip r:embed="rId4">
            <a:alphaModFix/>
          </a:blip>
          <a:srcRect/>
          <a:stretch/>
        </p:blipFill>
        <p:spPr>
          <a:xfrm>
            <a:off x="2381408" y="1624062"/>
            <a:ext cx="4347600" cy="450585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Shape 246"/>
          <p:cNvPicPr preferRelativeResize="0"/>
          <p:nvPr/>
        </p:nvPicPr>
        <p:blipFill>
          <a:blip r:embed="rId3">
            <a:alphaModFix amt="50000"/>
          </a:blip>
          <a:stretch>
            <a:fillRect/>
          </a:stretch>
        </p:blipFill>
        <p:spPr>
          <a:xfrm>
            <a:off x="0" y="0"/>
            <a:ext cx="9144000" cy="6858000"/>
          </a:xfrm>
          <a:prstGeom prst="rect">
            <a:avLst/>
          </a:prstGeom>
          <a:noFill/>
          <a:ln>
            <a:noFill/>
          </a:ln>
        </p:spPr>
      </p:pic>
      <p:sp>
        <p:nvSpPr>
          <p:cNvPr id="247" name="Shape 247"/>
          <p:cNvSpPr txBox="1">
            <a:spLocks noGrp="1"/>
          </p:cNvSpPr>
          <p:nvPr>
            <p:ph type="ctrTitle"/>
          </p:nvPr>
        </p:nvSpPr>
        <p:spPr>
          <a:xfrm>
            <a:off x="685800" y="2322137"/>
            <a:ext cx="7772400" cy="1470000"/>
          </a:xfrm>
          <a:prstGeom prst="rect">
            <a:avLst/>
          </a:prstGeom>
        </p:spPr>
        <p:txBody>
          <a:bodyPr lIns="91425" tIns="91425" rIns="91425" bIns="91425" anchor="ctr" anchorCtr="0">
            <a:noAutofit/>
          </a:bodyPr>
          <a:lstStyle/>
          <a:p>
            <a:pPr lvl="0" rtl="0">
              <a:spcBef>
                <a:spcPts val="0"/>
              </a:spcBef>
              <a:buNone/>
            </a:pPr>
            <a:r>
              <a:rPr lang="en-US" sz="3600" b="1" dirty="0">
                <a:solidFill>
                  <a:srgbClr val="000000"/>
                </a:solidFill>
              </a:rPr>
              <a:t>Why is single-payer healthcare so important in rural America?</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179705" y="274637"/>
            <a:ext cx="8805555" cy="1143000"/>
          </a:xfrm>
          <a:prstGeom prst="rect">
            <a:avLst/>
          </a:prstGeom>
        </p:spPr>
        <p:txBody>
          <a:bodyPr lIns="91425" tIns="91425" rIns="91425" bIns="91425" anchor="ctr" anchorCtr="0">
            <a:noAutofit/>
          </a:bodyPr>
          <a:lstStyle/>
          <a:p>
            <a:pPr lvl="0">
              <a:spcBef>
                <a:spcPts val="0"/>
              </a:spcBef>
              <a:buNone/>
            </a:pPr>
            <a:r>
              <a:rPr lang="en-US" sz="3200" dirty="0"/>
              <a:t>Holes in Our Current, Employer-Based System</a:t>
            </a:r>
          </a:p>
        </p:txBody>
      </p:sp>
      <p:sp>
        <p:nvSpPr>
          <p:cNvPr id="254" name="Shape 254"/>
          <p:cNvSpPr txBox="1"/>
          <p:nvPr/>
        </p:nvSpPr>
        <p:spPr>
          <a:xfrm>
            <a:off x="1935600" y="1764575"/>
            <a:ext cx="7208400" cy="840899"/>
          </a:xfrm>
          <a:prstGeom prst="rect">
            <a:avLst/>
          </a:prstGeom>
          <a:noFill/>
          <a:ln>
            <a:noFill/>
          </a:ln>
        </p:spPr>
        <p:txBody>
          <a:bodyPr lIns="91425" tIns="91425" rIns="91425" bIns="91425" anchor="t" anchorCtr="0">
            <a:noAutofit/>
          </a:bodyPr>
          <a:lstStyle/>
          <a:p>
            <a:pPr marL="457200" lvl="0" indent="-342900" rtl="0">
              <a:spcBef>
                <a:spcPts val="640"/>
              </a:spcBef>
              <a:buClr>
                <a:srgbClr val="2D634D"/>
              </a:buClr>
              <a:buSzPct val="100000"/>
              <a:buFont typeface="Noto Sans Symbols"/>
              <a:buChar char="▪"/>
            </a:pPr>
            <a:r>
              <a:rPr lang="en-US" sz="1800" dirty="0">
                <a:solidFill>
                  <a:srgbClr val="595959"/>
                </a:solidFill>
                <a:latin typeface="Source Sans Pro"/>
                <a:ea typeface="Source Sans Pro"/>
                <a:cs typeface="Source Sans Pro"/>
                <a:sym typeface="Source Sans Pro"/>
              </a:rPr>
              <a:t>The nonelderly population in rural areas is more likely than metropolitan counterparts to live in family without either a full-or part-time worker (17% versus 14%). </a:t>
            </a:r>
          </a:p>
        </p:txBody>
      </p:sp>
      <p:sp>
        <p:nvSpPr>
          <p:cNvPr id="255" name="Shape 255"/>
          <p:cNvSpPr txBox="1"/>
          <p:nvPr/>
        </p:nvSpPr>
        <p:spPr>
          <a:xfrm>
            <a:off x="1935600" y="2952400"/>
            <a:ext cx="7208400" cy="840899"/>
          </a:xfrm>
          <a:prstGeom prst="rect">
            <a:avLst/>
          </a:prstGeom>
          <a:noFill/>
          <a:ln>
            <a:noFill/>
          </a:ln>
        </p:spPr>
        <p:txBody>
          <a:bodyPr lIns="91425" tIns="91425" rIns="91425" bIns="91425" anchor="t" anchorCtr="0">
            <a:noAutofit/>
          </a:bodyPr>
          <a:lstStyle/>
          <a:p>
            <a:pPr marL="457200" lvl="0" indent="-342900" rtl="0">
              <a:spcBef>
                <a:spcPts val="640"/>
              </a:spcBef>
              <a:buClr>
                <a:srgbClr val="2D634D"/>
              </a:buClr>
              <a:buSzPct val="100000"/>
              <a:buFont typeface="Noto Sans Symbols"/>
              <a:buChar char="▪"/>
            </a:pPr>
            <a:r>
              <a:rPr lang="en-US" sz="1800" dirty="0">
                <a:solidFill>
                  <a:srgbClr val="595959"/>
                </a:solidFill>
                <a:latin typeface="Source Sans Pro"/>
                <a:ea typeface="Source Sans Pro"/>
                <a:cs typeface="Source Sans Pro"/>
                <a:sym typeface="Source Sans Pro"/>
              </a:rPr>
              <a:t>The coverage holes in our current, employment-based system are more likely to result in lack of coverage in urban areas where people are less likely to have typical jobs with provided insurance (71% </a:t>
            </a:r>
            <a:r>
              <a:rPr lang="en-US" sz="1800" dirty="0" err="1">
                <a:solidFill>
                  <a:srgbClr val="595959"/>
                </a:solidFill>
                <a:latin typeface="Source Sans Pro"/>
                <a:ea typeface="Source Sans Pro"/>
                <a:cs typeface="Source Sans Pro"/>
                <a:sym typeface="Source Sans Pro"/>
              </a:rPr>
              <a:t>vs</a:t>
            </a:r>
            <a:r>
              <a:rPr lang="en-US" sz="1800" dirty="0">
                <a:solidFill>
                  <a:srgbClr val="595959"/>
                </a:solidFill>
                <a:latin typeface="Source Sans Pro"/>
                <a:ea typeface="Source Sans Pro"/>
                <a:cs typeface="Source Sans Pro"/>
                <a:sym typeface="Source Sans Pro"/>
              </a:rPr>
              <a:t> 63%).  In fact, half of all rural workers work in “low ESI industries,” or industries in which less than 80% of workers are covered by employer-sponsored insurance.</a:t>
            </a:r>
          </a:p>
        </p:txBody>
      </p:sp>
      <p:sp>
        <p:nvSpPr>
          <p:cNvPr id="256" name="Shape 256"/>
          <p:cNvSpPr txBox="1"/>
          <p:nvPr/>
        </p:nvSpPr>
        <p:spPr>
          <a:xfrm>
            <a:off x="1935600" y="4893225"/>
            <a:ext cx="7208400" cy="840899"/>
          </a:xfrm>
          <a:prstGeom prst="rect">
            <a:avLst/>
          </a:prstGeom>
          <a:noFill/>
          <a:ln>
            <a:noFill/>
          </a:ln>
        </p:spPr>
        <p:txBody>
          <a:bodyPr lIns="91425" tIns="91425" rIns="91425" bIns="91425" anchor="t" anchorCtr="0">
            <a:noAutofit/>
          </a:bodyPr>
          <a:lstStyle/>
          <a:p>
            <a:pPr marL="457200" lvl="0" indent="-342900" rtl="0">
              <a:spcBef>
                <a:spcPts val="640"/>
              </a:spcBef>
              <a:buClr>
                <a:srgbClr val="2D634D"/>
              </a:buClr>
              <a:buSzPct val="100000"/>
              <a:buFont typeface="Noto Sans Symbols"/>
              <a:buChar char="▪"/>
            </a:pPr>
            <a:r>
              <a:rPr lang="en-US" sz="1800" dirty="0">
                <a:solidFill>
                  <a:srgbClr val="595959"/>
                </a:solidFill>
                <a:latin typeface="Source Sans Pro"/>
                <a:ea typeface="Source Sans Pro"/>
                <a:cs typeface="Source Sans Pro"/>
                <a:sym typeface="Source Sans Pro"/>
              </a:rPr>
              <a:t>To further complicate matters, rural populations are disproportionately likely to live in a state that did NOT elect to expand Medicaid through the ACA. </a:t>
            </a:r>
          </a:p>
        </p:txBody>
      </p:sp>
      <p:sp>
        <p:nvSpPr>
          <p:cNvPr id="257" name="Shape 257"/>
          <p:cNvSpPr txBox="1"/>
          <p:nvPr/>
        </p:nvSpPr>
        <p:spPr>
          <a:xfrm>
            <a:off x="1061225" y="1924096"/>
            <a:ext cx="938700" cy="840899"/>
          </a:xfrm>
          <a:prstGeom prst="rect">
            <a:avLst/>
          </a:prstGeom>
          <a:noFill/>
          <a:ln>
            <a:noFill/>
          </a:ln>
        </p:spPr>
        <p:txBody>
          <a:bodyPr lIns="91425" tIns="91425" rIns="91425" bIns="91425" anchor="t" anchorCtr="0">
            <a:noAutofit/>
          </a:bodyPr>
          <a:lstStyle/>
          <a:p>
            <a:pPr lvl="0">
              <a:spcBef>
                <a:spcPts val="0"/>
              </a:spcBef>
              <a:buNone/>
            </a:pPr>
            <a:r>
              <a:rPr lang="en-US" sz="2400" b="1" dirty="0"/>
              <a:t>Bad!</a:t>
            </a:r>
          </a:p>
        </p:txBody>
      </p:sp>
      <p:sp>
        <p:nvSpPr>
          <p:cNvPr id="258" name="Shape 258"/>
          <p:cNvSpPr txBox="1"/>
          <p:nvPr/>
        </p:nvSpPr>
        <p:spPr>
          <a:xfrm>
            <a:off x="589925" y="3618950"/>
            <a:ext cx="1409999" cy="840899"/>
          </a:xfrm>
          <a:prstGeom prst="rect">
            <a:avLst/>
          </a:prstGeom>
          <a:noFill/>
          <a:ln>
            <a:noFill/>
          </a:ln>
        </p:spPr>
        <p:txBody>
          <a:bodyPr lIns="91425" tIns="91425" rIns="91425" bIns="91425" anchor="t" anchorCtr="0">
            <a:noAutofit/>
          </a:bodyPr>
          <a:lstStyle/>
          <a:p>
            <a:pPr lvl="0">
              <a:spcBef>
                <a:spcPts val="0"/>
              </a:spcBef>
              <a:buNone/>
            </a:pPr>
            <a:r>
              <a:rPr lang="en-US" sz="2400" b="1" dirty="0"/>
              <a:t>Worse!!</a:t>
            </a:r>
          </a:p>
        </p:txBody>
      </p:sp>
      <p:sp>
        <p:nvSpPr>
          <p:cNvPr id="259" name="Shape 259"/>
          <p:cNvSpPr txBox="1"/>
          <p:nvPr/>
        </p:nvSpPr>
        <p:spPr>
          <a:xfrm>
            <a:off x="283500" y="5050200"/>
            <a:ext cx="1652100" cy="840899"/>
          </a:xfrm>
          <a:prstGeom prst="rect">
            <a:avLst/>
          </a:prstGeom>
          <a:noFill/>
          <a:ln>
            <a:noFill/>
          </a:ln>
        </p:spPr>
        <p:txBody>
          <a:bodyPr lIns="91425" tIns="91425" rIns="91425" bIns="91425" anchor="t" anchorCtr="0">
            <a:noAutofit/>
          </a:bodyPr>
          <a:lstStyle/>
          <a:p>
            <a:pPr lvl="0">
              <a:spcBef>
                <a:spcPts val="0"/>
              </a:spcBef>
              <a:buNone/>
            </a:pPr>
            <a:r>
              <a:rPr lang="en-US" sz="2400" b="1" dirty="0"/>
              <a:t>WORST!!!</a:t>
            </a:r>
          </a:p>
        </p:txBody>
      </p:sp>
      <p:pic>
        <p:nvPicPr>
          <p:cNvPr id="2" name="Picture 1" descr="Screen Shot 2016-02-21 at 11.51.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7" y="1764575"/>
            <a:ext cx="9118600" cy="5093425"/>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p:bldP spid="255" grpId="0"/>
      <p:bldP spid="256" grpId="0"/>
      <p:bldP spid="257" grpId="0"/>
      <p:bldP spid="258" grpId="0"/>
      <p:bldP spid="2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Shape 105"/>
          <p:cNvPicPr preferRelativeResize="0"/>
          <p:nvPr/>
        </p:nvPicPr>
        <p:blipFill>
          <a:blip r:embed="rId3">
            <a:alphaModFix amt="71000"/>
          </a:blip>
          <a:stretch>
            <a:fillRect/>
          </a:stretch>
        </p:blipFill>
        <p:spPr>
          <a:xfrm>
            <a:off x="0" y="0"/>
            <a:ext cx="9143999" cy="6857999"/>
          </a:xfrm>
          <a:prstGeom prst="rect">
            <a:avLst/>
          </a:prstGeom>
          <a:noFill/>
          <a:ln>
            <a:noFill/>
          </a:ln>
        </p:spPr>
      </p:pic>
      <p:sp>
        <p:nvSpPr>
          <p:cNvPr id="106" name="Shape 106"/>
          <p:cNvSpPr txBox="1">
            <a:spLocks noGrp="1"/>
          </p:cNvSpPr>
          <p:nvPr>
            <p:ph type="title"/>
          </p:nvPr>
        </p:nvSpPr>
        <p:spPr>
          <a:xfrm>
            <a:off x="457200" y="124438"/>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rgbClr val="595959"/>
                </a:solidFill>
                <a:latin typeface="Source Sans Pro"/>
                <a:ea typeface="Source Sans Pro"/>
                <a:cs typeface="Source Sans Pro"/>
                <a:sym typeface="Source Sans Pro"/>
              </a:rPr>
              <a:t>Objectives</a:t>
            </a:r>
          </a:p>
        </p:txBody>
      </p:sp>
      <p:sp>
        <p:nvSpPr>
          <p:cNvPr id="107" name="Shape 107"/>
          <p:cNvSpPr txBox="1">
            <a:spLocks noGrp="1"/>
          </p:cNvSpPr>
          <p:nvPr>
            <p:ph type="body" idx="1"/>
          </p:nvPr>
        </p:nvSpPr>
        <p:spPr>
          <a:xfrm>
            <a:off x="660860" y="1317310"/>
            <a:ext cx="8229600" cy="4525963"/>
          </a:xfrm>
          <a:prstGeom prst="rect">
            <a:avLst/>
          </a:prstGeom>
          <a:noFill/>
          <a:ln>
            <a:noFill/>
          </a:ln>
        </p:spPr>
        <p:txBody>
          <a:bodyPr lIns="91425" tIns="45700" rIns="91425" bIns="45700" anchor="t" anchorCtr="0">
            <a:noAutofit/>
          </a:bodyPr>
          <a:lstStyle/>
          <a:p>
            <a:pPr marL="342900" marR="0" lvl="0" indent="-330200" algn="l" rtl="0">
              <a:spcBef>
                <a:spcPts val="0"/>
              </a:spcBef>
              <a:spcAft>
                <a:spcPts val="0"/>
              </a:spcAft>
              <a:buClr>
                <a:srgbClr val="000000"/>
              </a:buClr>
              <a:buSzPct val="100000"/>
              <a:buFont typeface="Noto Sans Symbols"/>
              <a:buChar char="▪"/>
            </a:pPr>
            <a:r>
              <a:rPr lang="en-US" sz="2800" b="0" i="0" u="none" strike="noStrike" cap="none" dirty="0">
                <a:solidFill>
                  <a:srgbClr val="000000"/>
                </a:solidFill>
                <a:sym typeface="Source Sans Pro"/>
              </a:rPr>
              <a:t>Define what the terms “rural” </a:t>
            </a:r>
            <a:r>
              <a:rPr lang="en-US" sz="2800" dirty="0">
                <a:solidFill>
                  <a:srgbClr val="000000"/>
                </a:solidFill>
              </a:rPr>
              <a:t>and “Appalachia” </a:t>
            </a:r>
            <a:r>
              <a:rPr lang="en-US" sz="2800" b="0" i="0" u="none" strike="noStrike" cap="none" dirty="0">
                <a:solidFill>
                  <a:srgbClr val="000000"/>
                </a:solidFill>
                <a:sym typeface="Source Sans Pro"/>
              </a:rPr>
              <a:t>mean and examine the health disparities between rural and non-rural America.</a:t>
            </a:r>
          </a:p>
          <a:p>
            <a:pPr marL="342900" marR="0" lvl="0" indent="-330200" algn="l" rtl="0">
              <a:spcBef>
                <a:spcPts val="640"/>
              </a:spcBef>
              <a:spcAft>
                <a:spcPts val="0"/>
              </a:spcAft>
              <a:buClr>
                <a:srgbClr val="000000"/>
              </a:buClr>
              <a:buSzPct val="100000"/>
              <a:buFont typeface="Noto Sans Symbols"/>
              <a:buChar char="▪"/>
            </a:pPr>
            <a:r>
              <a:rPr lang="en-US" sz="2800" b="0" i="0" u="none" strike="noStrike" cap="none" dirty="0">
                <a:solidFill>
                  <a:srgbClr val="000000"/>
                </a:solidFill>
                <a:sym typeface="Source Sans Pro"/>
              </a:rPr>
              <a:t>Discuss the unique healthcare needs of those living in rural areas.</a:t>
            </a:r>
          </a:p>
          <a:p>
            <a:pPr marL="342900" marR="0" lvl="0" indent="-330200" algn="l" rtl="0">
              <a:spcBef>
                <a:spcPts val="640"/>
              </a:spcBef>
              <a:spcAft>
                <a:spcPts val="0"/>
              </a:spcAft>
              <a:buClr>
                <a:srgbClr val="000000"/>
              </a:buClr>
              <a:buSzPct val="100000"/>
              <a:buFont typeface="Noto Sans Symbols"/>
              <a:buChar char="▪"/>
            </a:pPr>
            <a:r>
              <a:rPr lang="en-US" sz="2800" b="0" i="0" u="none" strike="noStrike" cap="none" dirty="0">
                <a:solidFill>
                  <a:srgbClr val="000000"/>
                </a:solidFill>
                <a:sym typeface="Source Sans Pro"/>
              </a:rPr>
              <a:t>Educate </a:t>
            </a:r>
            <a:r>
              <a:rPr lang="en-US" sz="2800" b="0" i="0" u="none" strike="noStrike" cap="none" dirty="0" err="1">
                <a:solidFill>
                  <a:srgbClr val="000000"/>
                </a:solidFill>
                <a:sym typeface="Source Sans Pro"/>
              </a:rPr>
              <a:t>SNaHP</a:t>
            </a:r>
            <a:r>
              <a:rPr lang="en-US" sz="2800" b="0" i="0" u="none" strike="noStrike" cap="none" dirty="0">
                <a:solidFill>
                  <a:srgbClr val="000000"/>
                </a:solidFill>
                <a:sym typeface="Source Sans Pro"/>
              </a:rPr>
              <a:t> members of the importance of single-payer health care speci</a:t>
            </a:r>
            <a:r>
              <a:rPr lang="en-US" sz="2800" dirty="0">
                <a:solidFill>
                  <a:srgbClr val="000000"/>
                </a:solidFill>
              </a:rPr>
              <a:t>fically as it applies to rural areas, </a:t>
            </a:r>
            <a:r>
              <a:rPr lang="en-US" sz="2800" b="0" i="0" u="none" strike="noStrike" cap="none" dirty="0">
                <a:solidFill>
                  <a:srgbClr val="000000"/>
                </a:solidFill>
                <a:sym typeface="Source Sans Pro"/>
              </a:rPr>
              <a:t>and show how they can be advocates for their rural patients.</a:t>
            </a: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457200" y="122237"/>
            <a:ext cx="8229600" cy="1143000"/>
          </a:xfrm>
          <a:prstGeom prst="rect">
            <a:avLst/>
          </a:prstGeom>
        </p:spPr>
        <p:txBody>
          <a:bodyPr lIns="91425" tIns="91425" rIns="91425" bIns="91425" anchor="ctr" anchorCtr="0">
            <a:noAutofit/>
          </a:bodyPr>
          <a:lstStyle/>
          <a:p>
            <a:pPr lvl="0">
              <a:spcBef>
                <a:spcPts val="0"/>
              </a:spcBef>
              <a:buNone/>
            </a:pPr>
            <a:r>
              <a:rPr lang="en-US"/>
              <a:t>Worstest?</a:t>
            </a:r>
          </a:p>
        </p:txBody>
      </p:sp>
      <p:pic>
        <p:nvPicPr>
          <p:cNvPr id="266" name="Shape 266"/>
          <p:cNvPicPr preferRelativeResize="0"/>
          <p:nvPr/>
        </p:nvPicPr>
        <p:blipFill>
          <a:blip r:embed="rId3">
            <a:alphaModFix/>
          </a:blip>
          <a:stretch>
            <a:fillRect/>
          </a:stretch>
        </p:blipFill>
        <p:spPr>
          <a:xfrm>
            <a:off x="640437" y="1247414"/>
            <a:ext cx="7863125" cy="42107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All this on top of </a:t>
            </a:r>
          </a:p>
          <a:p>
            <a:pPr lvl="0">
              <a:spcBef>
                <a:spcPts val="0"/>
              </a:spcBef>
              <a:buNone/>
            </a:pPr>
            <a:r>
              <a:rPr lang="en-US"/>
              <a:t>pre-existing barriers.</a:t>
            </a:r>
          </a:p>
        </p:txBody>
      </p:sp>
      <p:pic>
        <p:nvPicPr>
          <p:cNvPr id="273" name="Shape 273"/>
          <p:cNvPicPr preferRelativeResize="0"/>
          <p:nvPr/>
        </p:nvPicPr>
        <p:blipFill>
          <a:blip r:embed="rId3">
            <a:alphaModFix/>
          </a:blip>
          <a:stretch>
            <a:fillRect/>
          </a:stretch>
        </p:blipFill>
        <p:spPr>
          <a:xfrm>
            <a:off x="1341437" y="1575675"/>
            <a:ext cx="6461125" cy="49163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sz="3600"/>
              <a:t>So what? </a:t>
            </a:r>
          </a:p>
          <a:p>
            <a:pPr lvl="0">
              <a:spcBef>
                <a:spcPts val="0"/>
              </a:spcBef>
              <a:buNone/>
            </a:pPr>
            <a:r>
              <a:rPr lang="en-US" sz="2400"/>
              <a:t>These health disparities lead to an unequal loss of life compared to non-rural US Counties.</a:t>
            </a:r>
          </a:p>
        </p:txBody>
      </p:sp>
      <p:pic>
        <p:nvPicPr>
          <p:cNvPr id="280" name="Shape 280"/>
          <p:cNvPicPr preferRelativeResize="0"/>
          <p:nvPr/>
        </p:nvPicPr>
        <p:blipFill>
          <a:blip r:embed="rId3">
            <a:alphaModFix/>
          </a:blip>
          <a:stretch>
            <a:fillRect/>
          </a:stretch>
        </p:blipFill>
        <p:spPr>
          <a:xfrm>
            <a:off x="368698" y="1679725"/>
            <a:ext cx="4522649" cy="3598124"/>
          </a:xfrm>
          <a:prstGeom prst="rect">
            <a:avLst/>
          </a:prstGeom>
          <a:noFill/>
          <a:ln>
            <a:noFill/>
          </a:ln>
        </p:spPr>
      </p:pic>
      <p:pic>
        <p:nvPicPr>
          <p:cNvPr id="281" name="Shape 281"/>
          <p:cNvPicPr preferRelativeResize="0"/>
          <p:nvPr/>
        </p:nvPicPr>
        <p:blipFill>
          <a:blip r:embed="rId4">
            <a:alphaModFix/>
          </a:blip>
          <a:stretch>
            <a:fillRect/>
          </a:stretch>
        </p:blipFill>
        <p:spPr>
          <a:xfrm>
            <a:off x="4891344" y="1679725"/>
            <a:ext cx="3939078" cy="50521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l">
              <a:spcBef>
                <a:spcPts val="0"/>
              </a:spcBef>
              <a:buNone/>
            </a:pPr>
            <a:r>
              <a:rPr lang="en-US"/>
              <a:t>Mr. Jones</a:t>
            </a:r>
          </a:p>
        </p:txBody>
      </p:sp>
      <p:sp>
        <p:nvSpPr>
          <p:cNvPr id="288" name="Shape 288"/>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r>
              <a:rPr lang="en-US"/>
              <a:t>Mr. Jones is a 34-old-male who presents to his primary care provider with finger pain. He has a history of rheumatoid arthritis controlled with prednisone and methotrexate and is under the care of a rheumatologist. </a:t>
            </a: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l">
              <a:spcBef>
                <a:spcPts val="0"/>
              </a:spcBef>
              <a:buNone/>
            </a:pPr>
            <a:r>
              <a:rPr lang="en-US"/>
              <a:t>Patient Interview</a:t>
            </a:r>
          </a:p>
        </p:txBody>
      </p:sp>
      <p:sp>
        <p:nvSpPr>
          <p:cNvPr id="295" name="Shape 295"/>
          <p:cNvSpPr txBox="1"/>
          <p:nvPr/>
        </p:nvSpPr>
        <p:spPr>
          <a:xfrm>
            <a:off x="457200" y="1627325"/>
            <a:ext cx="7690499" cy="4732499"/>
          </a:xfrm>
          <a:prstGeom prst="rect">
            <a:avLst/>
          </a:prstGeom>
          <a:noFill/>
          <a:ln>
            <a:noFill/>
          </a:ln>
        </p:spPr>
        <p:txBody>
          <a:bodyPr lIns="91425" tIns="91425" rIns="91425" bIns="91425" anchor="t" anchorCtr="0">
            <a:noAutofit/>
          </a:bodyPr>
          <a:lstStyle/>
          <a:p>
            <a:pPr lvl="0" rtl="0">
              <a:spcBef>
                <a:spcPts val="0"/>
              </a:spcBef>
              <a:buNone/>
            </a:pPr>
            <a:r>
              <a:rPr lang="en-US" sz="2400"/>
              <a:t>HPI: Mr. Jones complains of increasing pain, swelling, and stiffness in his right 3rd MCP joint for the past 3-4 weeks along with pain in both thumbs. Stiffness is worse in the morning and improves throughout the day. The patient is currently taking 800mg ibuprofen per day which somewhat controls the pain. The patient denies any acute injury.</a:t>
            </a:r>
          </a:p>
          <a:p>
            <a:pPr lvl="0" rtl="0">
              <a:spcBef>
                <a:spcPts val="0"/>
              </a:spcBef>
              <a:buNone/>
            </a:pPr>
            <a:endParaRPr sz="2400"/>
          </a:p>
          <a:p>
            <a:pPr lvl="0" rtl="0">
              <a:spcBef>
                <a:spcPts val="0"/>
              </a:spcBef>
              <a:buNone/>
            </a:pPr>
            <a:r>
              <a:rPr lang="en-US" sz="2400"/>
              <a:t>ROS: Negative for rashes, fevers; remainder as per HPI.</a:t>
            </a:r>
          </a:p>
          <a:p>
            <a:pPr lvl="0" rtl="0">
              <a:spcBef>
                <a:spcPts val="0"/>
              </a:spcBef>
              <a:buNone/>
            </a:pPr>
            <a:endParaRPr sz="2400"/>
          </a:p>
          <a:p>
            <a:pPr lvl="0" rtl="0">
              <a:spcBef>
                <a:spcPts val="0"/>
              </a:spcBef>
              <a:buNone/>
            </a:pPr>
            <a:endParaRPr sz="2400"/>
          </a:p>
          <a:p>
            <a:pPr lvl="0" rtl="0">
              <a:spcBef>
                <a:spcPts val="0"/>
              </a:spcBef>
              <a:buNone/>
            </a:pPr>
            <a:endParaRPr sz="2400"/>
          </a:p>
          <a:p>
            <a:pPr lvl="0" rtl="0">
              <a:spcBef>
                <a:spcPts val="0"/>
              </a:spcBef>
              <a:buNone/>
            </a:pPr>
            <a:endParaRPr sz="2400"/>
          </a:p>
          <a:p>
            <a:pPr lvl="0">
              <a:spcBef>
                <a:spcPts val="0"/>
              </a:spcBef>
              <a:buNone/>
            </a:pPr>
            <a:endParaRPr sz="3000"/>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Physical Exam</a:t>
            </a:r>
          </a:p>
        </p:txBody>
      </p:sp>
      <p:sp>
        <p:nvSpPr>
          <p:cNvPr id="302" name="Shape 302"/>
          <p:cNvSpPr txBox="1"/>
          <p:nvPr/>
        </p:nvSpPr>
        <p:spPr>
          <a:xfrm>
            <a:off x="464950" y="1494475"/>
            <a:ext cx="8352599" cy="4699200"/>
          </a:xfrm>
          <a:prstGeom prst="rect">
            <a:avLst/>
          </a:prstGeom>
          <a:noFill/>
          <a:ln>
            <a:noFill/>
          </a:ln>
        </p:spPr>
        <p:txBody>
          <a:bodyPr lIns="91425" tIns="91425" rIns="91425" bIns="91425" anchor="t" anchorCtr="0">
            <a:noAutofit/>
          </a:bodyPr>
          <a:lstStyle/>
          <a:p>
            <a:pPr lvl="0" rtl="0">
              <a:spcBef>
                <a:spcPts val="0"/>
              </a:spcBef>
              <a:buNone/>
            </a:pPr>
            <a:r>
              <a:rPr lang="en-US" sz="2400"/>
              <a:t>Vitals: wnl, afebrile</a:t>
            </a:r>
          </a:p>
          <a:p>
            <a:pPr lvl="0" rtl="0">
              <a:spcBef>
                <a:spcPts val="0"/>
              </a:spcBef>
              <a:buNone/>
            </a:pPr>
            <a:r>
              <a:rPr lang="en-US" sz="2400"/>
              <a:t>CV: RRR, no m/r/g appreciated</a:t>
            </a:r>
          </a:p>
          <a:p>
            <a:pPr lvl="0" rtl="0">
              <a:spcBef>
                <a:spcPts val="0"/>
              </a:spcBef>
              <a:buNone/>
            </a:pPr>
            <a:r>
              <a:rPr lang="en-US" sz="2400"/>
              <a:t>PULM: CTAB</a:t>
            </a:r>
          </a:p>
          <a:p>
            <a:pPr lvl="0" rtl="0">
              <a:spcBef>
                <a:spcPts val="0"/>
              </a:spcBef>
              <a:buNone/>
            </a:pPr>
            <a:r>
              <a:rPr lang="en-US" sz="2400"/>
              <a:t>EXT: swelling of the R 3rd MCP with limited ROM in the R hand and fingers, no deformities of the joints, FROM in L hand and knees, ankles, elbows, and shoulders</a:t>
            </a:r>
          </a:p>
          <a:p>
            <a:pPr lvl="0" rtl="0">
              <a:spcBef>
                <a:spcPts val="0"/>
              </a:spcBef>
              <a:buNone/>
            </a:pPr>
            <a:r>
              <a:rPr lang="en-US" sz="2400"/>
              <a:t>SKIN: several rheumatoid nodules present, no rashes</a:t>
            </a: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Why is he seeing his PCP for an RA flare?</a:t>
            </a:r>
          </a:p>
        </p:txBody>
      </p:sp>
      <p:sp>
        <p:nvSpPr>
          <p:cNvPr id="309" name="Shape 309"/>
          <p:cNvSpPr txBox="1"/>
          <p:nvPr/>
        </p:nvSpPr>
        <p:spPr>
          <a:xfrm>
            <a:off x="647600" y="1909625"/>
            <a:ext cx="7870800" cy="4433700"/>
          </a:xfrm>
          <a:prstGeom prst="rect">
            <a:avLst/>
          </a:prstGeom>
          <a:noFill/>
          <a:ln>
            <a:noFill/>
          </a:ln>
        </p:spPr>
        <p:txBody>
          <a:bodyPr lIns="91425" tIns="91425" rIns="91425" bIns="91425" anchor="t" anchorCtr="0">
            <a:noAutofit/>
          </a:bodyPr>
          <a:lstStyle/>
          <a:p>
            <a:pPr lvl="0" rtl="0">
              <a:spcBef>
                <a:spcPts val="0"/>
              </a:spcBef>
              <a:buNone/>
            </a:pPr>
            <a:r>
              <a:rPr lang="en-US" sz="2400"/>
              <a:t>Approximately 2 months ago, Mr. Jones was laid off and lost his health insurance. He was late in paying a $100 bill from the rheumatologist’s office and was fired from the practice. The patient is currently working and has health insurance again but still won’t be seen by his rheumatologist. He was forced to discontinue his prednisone and methotrexate 1.5 months ago </a:t>
            </a:r>
          </a:p>
          <a:p>
            <a:pPr lvl="0" rtl="0">
              <a:spcBef>
                <a:spcPts val="0"/>
              </a:spcBef>
              <a:buNone/>
            </a:pPr>
            <a:endParaRPr sz="2400"/>
          </a:p>
          <a:p>
            <a:pPr lvl="0">
              <a:spcBef>
                <a:spcPts val="0"/>
              </a:spcBef>
              <a:buNone/>
            </a:pPr>
            <a:r>
              <a:rPr lang="en-US" sz="2400"/>
              <a:t>At this visit, we prescribed prednisone and high-dose ibuprofen to control his inflammation and made a referral to a different rheumatologist</a:t>
            </a: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Considerations</a:t>
            </a:r>
          </a:p>
        </p:txBody>
      </p:sp>
      <p:sp>
        <p:nvSpPr>
          <p:cNvPr id="316" name="Shape 316"/>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lvl="0" indent="-406400" rtl="0">
              <a:spcBef>
                <a:spcPts val="0"/>
              </a:spcBef>
              <a:buSzPct val="100000"/>
            </a:pPr>
            <a:r>
              <a:rPr lang="en-US" sz="2800"/>
              <a:t>In a health care system that ties health insurance to employment, lapses in employment can result in lapses in the care of chronic conditions.</a:t>
            </a:r>
          </a:p>
          <a:p>
            <a:pPr marL="457200" lvl="0" indent="-406400" rtl="0">
              <a:spcBef>
                <a:spcPts val="0"/>
              </a:spcBef>
              <a:buSzPct val="100000"/>
            </a:pPr>
            <a:r>
              <a:rPr lang="en-US" sz="2800"/>
              <a:t>In Appalachia, job growth is slower as compared to the rest of the nation and the jobs in place are often not secure. </a:t>
            </a:r>
          </a:p>
          <a:p>
            <a:pPr marL="457200" lvl="0" indent="-406400">
              <a:spcBef>
                <a:spcPts val="0"/>
              </a:spcBef>
              <a:buSzPct val="100000"/>
            </a:pPr>
            <a:r>
              <a:rPr lang="en-US" sz="2800"/>
              <a:t>Specialists are scarce in Appalachia and switching care can result in increased driving time and transportation costs. </a:t>
            </a: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1571397" y="996100"/>
            <a:ext cx="6001200" cy="1361999"/>
          </a:xfrm>
          <a:prstGeom prst="rect">
            <a:avLst/>
          </a:prstGeom>
        </p:spPr>
        <p:txBody>
          <a:bodyPr lIns="91425" tIns="91425" rIns="91425" bIns="91425" anchor="t" anchorCtr="0">
            <a:noAutofit/>
          </a:bodyPr>
          <a:lstStyle/>
          <a:p>
            <a:pPr lvl="0" algn="ctr" rtl="0">
              <a:spcBef>
                <a:spcPts val="0"/>
              </a:spcBef>
              <a:buNone/>
            </a:pPr>
            <a:endParaRPr/>
          </a:p>
          <a:p>
            <a:pPr lvl="0" algn="ctr" rtl="0">
              <a:spcBef>
                <a:spcPts val="0"/>
              </a:spcBef>
              <a:buNone/>
            </a:pPr>
            <a:r>
              <a:rPr lang="en-US"/>
              <a:t>Mr. Smith</a:t>
            </a:r>
          </a:p>
          <a:p>
            <a:pPr lvl="0" algn="ctr" rtl="0">
              <a:spcBef>
                <a:spcPts val="0"/>
              </a:spcBef>
              <a:buNone/>
            </a:pPr>
            <a:r>
              <a:rPr lang="en-US"/>
              <a:t>82 y/o male</a:t>
            </a:r>
          </a:p>
          <a:p>
            <a:pPr lvl="0" algn="ctr" rtl="0">
              <a:spcBef>
                <a:spcPts val="0"/>
              </a:spcBef>
              <a:buNone/>
            </a:pPr>
            <a:r>
              <a:rPr lang="en-US"/>
              <a:t>CC: Numbness of the </a:t>
            </a:r>
          </a:p>
          <a:p>
            <a:pPr lvl="0" algn="ctr" rtl="0">
              <a:spcBef>
                <a:spcPts val="0"/>
              </a:spcBef>
              <a:buNone/>
            </a:pPr>
            <a:r>
              <a:rPr lang="en-US"/>
              <a:t>lower extremities.</a:t>
            </a: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Objective: </a:t>
            </a:r>
          </a:p>
        </p:txBody>
      </p:sp>
      <p:sp>
        <p:nvSpPr>
          <p:cNvPr id="329" name="Shape 329"/>
          <p:cNvSpPr txBox="1">
            <a:spLocks noGrp="1"/>
          </p:cNvSpPr>
          <p:nvPr>
            <p:ph type="body" idx="1"/>
          </p:nvPr>
        </p:nvSpPr>
        <p:spPr>
          <a:xfrm>
            <a:off x="457200" y="1600200"/>
            <a:ext cx="8447100" cy="4526100"/>
          </a:xfrm>
          <a:prstGeom prst="rect">
            <a:avLst/>
          </a:prstGeom>
        </p:spPr>
        <p:txBody>
          <a:bodyPr lIns="91425" tIns="91425" rIns="91425" bIns="91425" anchor="t" anchorCtr="0">
            <a:noAutofit/>
          </a:bodyPr>
          <a:lstStyle/>
          <a:p>
            <a:pPr lvl="0" rtl="0">
              <a:spcBef>
                <a:spcPts val="0"/>
              </a:spcBef>
              <a:buNone/>
            </a:pPr>
            <a:r>
              <a:rPr lang="en-US" sz="1800"/>
              <a:t>Vitals:</a:t>
            </a:r>
          </a:p>
          <a:p>
            <a:pPr lvl="0" rtl="0">
              <a:spcBef>
                <a:spcPts val="0"/>
              </a:spcBef>
              <a:buNone/>
            </a:pPr>
            <a:r>
              <a:rPr lang="en-US" sz="1800"/>
              <a:t>Height: 5’11”	Weight: 162 lbs</a:t>
            </a:r>
          </a:p>
          <a:p>
            <a:pPr lvl="0" rtl="0">
              <a:spcBef>
                <a:spcPts val="0"/>
              </a:spcBef>
              <a:buNone/>
            </a:pPr>
            <a:r>
              <a:rPr lang="en-US" sz="1800"/>
              <a:t>BP:  184/88      	Afebrile</a:t>
            </a:r>
          </a:p>
          <a:p>
            <a:pPr lvl="0" rtl="0">
              <a:spcBef>
                <a:spcPts val="0"/>
              </a:spcBef>
              <a:buNone/>
            </a:pPr>
            <a:endParaRPr sz="800"/>
          </a:p>
          <a:p>
            <a:pPr lvl="0" rtl="0">
              <a:spcBef>
                <a:spcPts val="0"/>
              </a:spcBef>
              <a:buNone/>
            </a:pPr>
            <a:r>
              <a:rPr lang="en-US" sz="1800"/>
              <a:t>PMHx: Broke his hip 4-5 years ago and it was repaired but not replaced.  Otherwise he reports no medical problems. </a:t>
            </a:r>
          </a:p>
          <a:p>
            <a:pPr lvl="0" rtl="0">
              <a:spcBef>
                <a:spcPts val="0"/>
              </a:spcBef>
              <a:buNone/>
            </a:pPr>
            <a:r>
              <a:rPr lang="en-US" sz="1800"/>
              <a:t>Family Hx: He reports a mother with diabetes and sister with heart disease, otherwise noncontributory.</a:t>
            </a:r>
          </a:p>
          <a:p>
            <a:pPr lvl="0" rtl="0">
              <a:spcBef>
                <a:spcPts val="0"/>
              </a:spcBef>
              <a:buNone/>
            </a:pPr>
            <a:r>
              <a:rPr lang="en-US" sz="1800"/>
              <a:t>Social Hx: Denies alcohol use.  Former smoker but quit 20 years ago.  He lives in Shady Valley with his wife.  They are both retired.  Before they retired, he grew tobacco on a farm he inherited from his father-in-law and his wife taught piano lessons.  He and his wife now live on $331/month from social security.</a:t>
            </a:r>
          </a:p>
          <a:p>
            <a:pPr lvl="0" rtl="0">
              <a:spcBef>
                <a:spcPts val="0"/>
              </a:spcBef>
              <a:buNone/>
            </a:pPr>
            <a:r>
              <a:rPr lang="en-US" sz="1800"/>
              <a:t>Medications: 81 mg aspirin daily after seeing a TV commercial about heart disease</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rgbClr val="595959"/>
                </a:solidFill>
                <a:latin typeface="Source Sans Pro"/>
                <a:ea typeface="Source Sans Pro"/>
                <a:cs typeface="Source Sans Pro"/>
                <a:sym typeface="Source Sans Pro"/>
              </a:rPr>
              <a:t>Who are we?</a:t>
            </a:r>
          </a:p>
        </p:txBody>
      </p:sp>
      <p:pic>
        <p:nvPicPr>
          <p:cNvPr id="113" name="Shape 113"/>
          <p:cNvPicPr preferRelativeResize="0">
            <a:picLocks noGrp="1"/>
          </p:cNvPicPr>
          <p:nvPr>
            <p:ph type="body" idx="1"/>
          </p:nvPr>
        </p:nvPicPr>
        <p:blipFill rotWithShape="1">
          <a:blip r:embed="rId3">
            <a:alphaModFix/>
          </a:blip>
          <a:srcRect l="5610" r="5610"/>
          <a:stretch/>
        </p:blipFill>
        <p:spPr>
          <a:xfrm>
            <a:off x="931225" y="1245182"/>
            <a:ext cx="3007500" cy="3370199"/>
          </a:xfrm>
          <a:prstGeom prst="rect">
            <a:avLst/>
          </a:prstGeom>
          <a:noFill/>
          <a:ln>
            <a:noFill/>
          </a:ln>
        </p:spPr>
      </p:pic>
      <p:sp>
        <p:nvSpPr>
          <p:cNvPr id="114" name="Shape 114"/>
          <p:cNvSpPr txBox="1"/>
          <p:nvPr/>
        </p:nvSpPr>
        <p:spPr>
          <a:xfrm>
            <a:off x="931225" y="4649250"/>
            <a:ext cx="6606300" cy="6461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a:solidFill>
                  <a:schemeClr val="dk1"/>
                </a:solidFill>
                <a:latin typeface="Calibri"/>
                <a:ea typeface="Calibri"/>
                <a:cs typeface="Calibri"/>
                <a:sym typeface="Calibri"/>
              </a:rPr>
              <a:t>We are third year medical students at ETSU Quillen College of Medicine located in Johnson City, TN.  We both study in the Rural Primary Care Track</a:t>
            </a:r>
            <a:r>
              <a:rPr lang="en-US" sz="1800">
                <a:solidFill>
                  <a:schemeClr val="dk1"/>
                </a:solidFill>
                <a:latin typeface="Calibri"/>
                <a:ea typeface="Calibri"/>
                <a:cs typeface="Calibri"/>
                <a:sym typeface="Calibri"/>
              </a:rPr>
              <a:t>, specifically in Mountain City, TN.  We were both raised in Appalachia, and are proud to call this region our home!!</a:t>
            </a:r>
          </a:p>
        </p:txBody>
      </p:sp>
      <p:pic>
        <p:nvPicPr>
          <p:cNvPr id="115" name="Shape 115"/>
          <p:cNvPicPr preferRelativeResize="0"/>
          <p:nvPr/>
        </p:nvPicPr>
        <p:blipFill>
          <a:blip r:embed="rId4">
            <a:alphaModFix/>
          </a:blip>
          <a:stretch>
            <a:fillRect/>
          </a:stretch>
        </p:blipFill>
        <p:spPr>
          <a:xfrm>
            <a:off x="5009813" y="1245175"/>
            <a:ext cx="2527711" cy="3370275"/>
          </a:xfrm>
          <a:prstGeom prst="rect">
            <a:avLst/>
          </a:prstGeom>
          <a:noFill/>
          <a:ln>
            <a:noFill/>
          </a:ln>
        </p:spPr>
      </p:pic>
      <p:sp>
        <p:nvSpPr>
          <p:cNvPr id="116" name="Shape 116"/>
          <p:cNvSpPr txBox="1"/>
          <p:nvPr/>
        </p:nvSpPr>
        <p:spPr>
          <a:xfrm>
            <a:off x="5333600" y="4238300"/>
            <a:ext cx="2468399" cy="827100"/>
          </a:xfrm>
          <a:prstGeom prst="rect">
            <a:avLst/>
          </a:prstGeom>
          <a:noFill/>
          <a:ln>
            <a:noFill/>
          </a:ln>
        </p:spPr>
        <p:txBody>
          <a:bodyPr lIns="91425" tIns="91425" rIns="91425" bIns="91425" anchor="t" anchorCtr="0">
            <a:noAutofit/>
          </a:bodyPr>
          <a:lstStyle/>
          <a:p>
            <a:pPr lvl="0">
              <a:spcBef>
                <a:spcPts val="0"/>
              </a:spcBef>
              <a:buNone/>
            </a:pPr>
            <a:r>
              <a:rPr lang="en-US" sz="1800" b="1">
                <a:solidFill>
                  <a:srgbClr val="FFFFFF"/>
                </a:solidFill>
              </a:rPr>
              <a:t>Future Pediatrician</a:t>
            </a:r>
          </a:p>
        </p:txBody>
      </p:sp>
      <p:sp>
        <p:nvSpPr>
          <p:cNvPr id="117" name="Shape 117"/>
          <p:cNvSpPr txBox="1"/>
          <p:nvPr/>
        </p:nvSpPr>
        <p:spPr>
          <a:xfrm>
            <a:off x="873275" y="4196150"/>
            <a:ext cx="2527799" cy="827100"/>
          </a:xfrm>
          <a:prstGeom prst="rect">
            <a:avLst/>
          </a:prstGeom>
          <a:noFill/>
          <a:ln>
            <a:noFill/>
          </a:ln>
        </p:spPr>
        <p:txBody>
          <a:bodyPr lIns="91425" tIns="91425" rIns="91425" bIns="91425" anchor="t" anchorCtr="0">
            <a:noAutofit/>
          </a:bodyPr>
          <a:lstStyle/>
          <a:p>
            <a:pPr lvl="0" rtl="0">
              <a:spcBef>
                <a:spcPts val="0"/>
              </a:spcBef>
              <a:buNone/>
            </a:pPr>
            <a:r>
              <a:rPr lang="en-US" sz="1800" b="1">
                <a:solidFill>
                  <a:srgbClr val="FFFFFF"/>
                </a:solidFill>
              </a:rPr>
              <a:t>Future Family Doc</a:t>
            </a: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Objective (cont’d): </a:t>
            </a:r>
          </a:p>
        </p:txBody>
      </p:sp>
      <p:sp>
        <p:nvSpPr>
          <p:cNvPr id="336" name="Shape 336"/>
          <p:cNvSpPr txBox="1">
            <a:spLocks noGrp="1"/>
          </p:cNvSpPr>
          <p:nvPr>
            <p:ph type="body" idx="1"/>
          </p:nvPr>
        </p:nvSpPr>
        <p:spPr>
          <a:xfrm>
            <a:off x="457200" y="1600200"/>
            <a:ext cx="8229600" cy="4526100"/>
          </a:xfrm>
          <a:prstGeom prst="rect">
            <a:avLst/>
          </a:prstGeom>
          <a:noFill/>
        </p:spPr>
        <p:txBody>
          <a:bodyPr lIns="91425" tIns="91425" rIns="91425" bIns="91425" anchor="t" anchorCtr="0">
            <a:noAutofit/>
          </a:bodyPr>
          <a:lstStyle/>
          <a:p>
            <a:pPr lvl="0" rtl="0">
              <a:spcBef>
                <a:spcPts val="0"/>
              </a:spcBef>
              <a:buNone/>
            </a:pPr>
            <a:r>
              <a:rPr lang="en-US" sz="1800" b="1"/>
              <a:t>Physical Exam: </a:t>
            </a:r>
          </a:p>
          <a:p>
            <a:pPr lvl="0" rtl="0">
              <a:spcBef>
                <a:spcPts val="0"/>
              </a:spcBef>
              <a:buClr>
                <a:schemeClr val="dk1"/>
              </a:buClr>
              <a:buSzPct val="91666"/>
              <a:buFont typeface="Arial"/>
              <a:buNone/>
            </a:pPr>
            <a:r>
              <a:rPr lang="en-US" sz="1200"/>
              <a:t>Neck: no carotid bruit appreciated, thyroid appropriate size, no appreciable lymph nodes</a:t>
            </a:r>
          </a:p>
          <a:p>
            <a:pPr lvl="0" rtl="0">
              <a:spcBef>
                <a:spcPts val="0"/>
              </a:spcBef>
              <a:buClr>
                <a:schemeClr val="dk1"/>
              </a:buClr>
              <a:buSzPct val="91666"/>
              <a:buFont typeface="Arial"/>
              <a:buNone/>
            </a:pPr>
            <a:r>
              <a:rPr lang="en-US" sz="1200"/>
              <a:t>CV: RRR, no m/r/g</a:t>
            </a:r>
          </a:p>
          <a:p>
            <a:pPr lvl="0" rtl="0">
              <a:spcBef>
                <a:spcPts val="0"/>
              </a:spcBef>
              <a:buClr>
                <a:schemeClr val="dk1"/>
              </a:buClr>
              <a:buSzPct val="91666"/>
              <a:buFont typeface="Arial"/>
              <a:buNone/>
            </a:pPr>
            <a:r>
              <a:rPr lang="en-US" sz="1200"/>
              <a:t>Pulm: CTAB, no w/r/r</a:t>
            </a:r>
          </a:p>
          <a:p>
            <a:pPr lvl="0" rtl="0">
              <a:spcBef>
                <a:spcPts val="0"/>
              </a:spcBef>
              <a:buClr>
                <a:schemeClr val="dk1"/>
              </a:buClr>
              <a:buSzPct val="91666"/>
              <a:buFont typeface="Arial"/>
              <a:buNone/>
            </a:pPr>
            <a:r>
              <a:rPr lang="en-US" sz="1200"/>
              <a:t>Abd: protuberant, soft, NT, ND, +bs in all 4 quadrants</a:t>
            </a:r>
          </a:p>
          <a:p>
            <a:pPr lvl="0" rtl="0">
              <a:spcBef>
                <a:spcPts val="0"/>
              </a:spcBef>
              <a:buClr>
                <a:schemeClr val="dk1"/>
              </a:buClr>
              <a:buSzPct val="91666"/>
              <a:buFont typeface="Arial"/>
              <a:buNone/>
            </a:pPr>
            <a:r>
              <a:rPr lang="en-US" sz="1200"/>
              <a:t>Extremities: no cyanosis or edema, monofilament exam showed lack of sensation in stocking glove distribution up to the knees, skin of the shins was shiny, brown, dry, and hairless, dorsalis pedis and posterior tibial pulses WNL bilaterally</a:t>
            </a:r>
          </a:p>
          <a:p>
            <a:pPr lvl="0" rtl="0">
              <a:spcBef>
                <a:spcPts val="0"/>
              </a:spcBef>
              <a:buNone/>
            </a:pPr>
            <a:endParaRPr sz="800"/>
          </a:p>
          <a:p>
            <a:pPr lvl="0" rtl="0">
              <a:spcBef>
                <a:spcPts val="0"/>
              </a:spcBef>
              <a:buNone/>
            </a:pPr>
            <a:r>
              <a:rPr lang="en-US" sz="1800" b="1"/>
              <a:t>Review of Systems: </a:t>
            </a:r>
          </a:p>
          <a:p>
            <a:pPr lvl="0" rtl="0">
              <a:spcBef>
                <a:spcPts val="0"/>
              </a:spcBef>
              <a:buNone/>
            </a:pPr>
            <a:r>
              <a:rPr lang="en-US" sz="1200"/>
              <a:t>Negative, except the patient admits to occasional chest pain when he is working outside that radiates into his neck and jaw.</a:t>
            </a:r>
          </a:p>
          <a:p>
            <a:pPr lvl="0" rtl="0">
              <a:spcBef>
                <a:spcPts val="0"/>
              </a:spcBef>
              <a:buNone/>
            </a:pPr>
            <a:endParaRPr sz="1200"/>
          </a:p>
          <a:p>
            <a:pPr lvl="0">
              <a:spcBef>
                <a:spcPts val="0"/>
              </a:spcBef>
              <a:buNone/>
            </a:pPr>
            <a:r>
              <a:rPr lang="en-US" sz="1800"/>
              <a:t>What tests do we order - keeping in mind that though tests are free to the patient, the free clinic has to absorb associated costs.  </a:t>
            </a: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Test Results:</a:t>
            </a:r>
          </a:p>
        </p:txBody>
      </p:sp>
      <p:sp>
        <p:nvSpPr>
          <p:cNvPr id="343" name="Shape 343"/>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rtl="0">
              <a:spcBef>
                <a:spcPts val="0"/>
              </a:spcBef>
              <a:buClr>
                <a:schemeClr val="dk1"/>
              </a:buClr>
              <a:buSzPct val="61111"/>
              <a:buFont typeface="Arial"/>
              <a:buNone/>
            </a:pPr>
            <a:r>
              <a:rPr lang="en-US" sz="1800"/>
              <a:t>Urinalysis showed 4+ glucose.</a:t>
            </a:r>
          </a:p>
          <a:p>
            <a:pPr lvl="0" rtl="0">
              <a:spcBef>
                <a:spcPts val="0"/>
              </a:spcBef>
              <a:buClr>
                <a:schemeClr val="dk1"/>
              </a:buClr>
              <a:buSzPct val="61111"/>
              <a:buFont typeface="Arial"/>
              <a:buNone/>
            </a:pPr>
            <a:r>
              <a:rPr lang="en-US" sz="1800"/>
              <a:t>Finger stick glucose was 427 fasting.  </a:t>
            </a:r>
          </a:p>
          <a:p>
            <a:pPr lvl="0" rtl="0">
              <a:spcBef>
                <a:spcPts val="0"/>
              </a:spcBef>
              <a:buNone/>
            </a:pPr>
            <a:r>
              <a:rPr lang="en-US" sz="1800"/>
              <a:t>EKG showed normal sinus rhythm.</a:t>
            </a:r>
          </a:p>
          <a:p>
            <a:pPr lvl="0" rtl="0">
              <a:spcBef>
                <a:spcPts val="0"/>
              </a:spcBef>
              <a:buNone/>
            </a:pPr>
            <a:endParaRPr sz="1800"/>
          </a:p>
          <a:p>
            <a:pPr lvl="0" rtl="0">
              <a:spcBef>
                <a:spcPts val="0"/>
              </a:spcBef>
              <a:buNone/>
            </a:pPr>
            <a:r>
              <a:rPr lang="en-US" sz="1800"/>
              <a:t>Assessment/Plan: </a:t>
            </a:r>
          </a:p>
          <a:p>
            <a:pPr marL="457200" lvl="0" indent="-342900" rtl="0">
              <a:spcBef>
                <a:spcPts val="0"/>
              </a:spcBef>
              <a:buSzPct val="100000"/>
              <a:buAutoNum type="arabicPeriod"/>
            </a:pPr>
            <a:r>
              <a:rPr lang="en-US" sz="1800"/>
              <a:t>Elevated Glucose: High levels of glucose in urine and blood suggests diabetes.  Refer to the Rural Health Consortium (which provides services on a sliding scale) for follow up.  Prescribe 500mg Metformin to bridge until appointment.</a:t>
            </a:r>
          </a:p>
          <a:p>
            <a:pPr marL="457200" lvl="0" indent="-342900" rtl="0">
              <a:spcBef>
                <a:spcPts val="0"/>
              </a:spcBef>
              <a:buSzPct val="100000"/>
              <a:buAutoNum type="arabicPeriod"/>
            </a:pPr>
            <a:r>
              <a:rPr lang="en-US" sz="1800"/>
              <a:t>Exertional Chest Pain: Radiation of the pain as well as its association with exertion suggests stable angina.  Suggest patient follow-up with a stress test once a the patient has been established with a primary care physician.</a:t>
            </a:r>
          </a:p>
          <a:p>
            <a:pPr marL="457200" lvl="0" indent="-342900" rtl="0">
              <a:spcBef>
                <a:spcPts val="0"/>
              </a:spcBef>
              <a:buSzPct val="100000"/>
              <a:buAutoNum type="arabicPeriod"/>
            </a:pPr>
            <a:r>
              <a:rPr lang="en-US" sz="1800"/>
              <a:t>Elevated BP: Prescribe Lisinopril 10mg qday and adjust dose once the patient has been established with a primary care physician. </a:t>
            </a:r>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457200" y="-30162"/>
            <a:ext cx="8229600" cy="1143000"/>
          </a:xfrm>
          <a:prstGeom prst="rect">
            <a:avLst/>
          </a:prstGeom>
        </p:spPr>
        <p:txBody>
          <a:bodyPr lIns="91425" tIns="91425" rIns="91425" bIns="91425" anchor="ctr" anchorCtr="0">
            <a:noAutofit/>
          </a:bodyPr>
          <a:lstStyle/>
          <a:p>
            <a:pPr lvl="0">
              <a:spcBef>
                <a:spcPts val="0"/>
              </a:spcBef>
              <a:buNone/>
            </a:pPr>
            <a:r>
              <a:rPr lang="en-US"/>
              <a:t>Considerations</a:t>
            </a:r>
          </a:p>
        </p:txBody>
      </p:sp>
      <p:sp>
        <p:nvSpPr>
          <p:cNvPr id="350" name="Shape 350"/>
          <p:cNvSpPr txBox="1">
            <a:spLocks noGrp="1"/>
          </p:cNvSpPr>
          <p:nvPr>
            <p:ph type="body" idx="1"/>
          </p:nvPr>
        </p:nvSpPr>
        <p:spPr>
          <a:xfrm>
            <a:off x="286200" y="937350"/>
            <a:ext cx="8571599" cy="5402999"/>
          </a:xfrm>
          <a:prstGeom prst="rect">
            <a:avLst/>
          </a:prstGeom>
        </p:spPr>
        <p:txBody>
          <a:bodyPr lIns="91425" tIns="91425" rIns="91425" bIns="91425" anchor="t" anchorCtr="0">
            <a:noAutofit/>
          </a:bodyPr>
          <a:lstStyle/>
          <a:p>
            <a:pPr marL="457200" lvl="0" indent="-361950" rtl="0">
              <a:spcBef>
                <a:spcPts val="0"/>
              </a:spcBef>
              <a:buSzPct val="100000"/>
            </a:pPr>
            <a:r>
              <a:rPr lang="en-US" sz="2100"/>
              <a:t>Does this patient really have no PMHx?  </a:t>
            </a:r>
          </a:p>
          <a:p>
            <a:pPr marL="457200" lvl="0" indent="-361950" rtl="0">
              <a:spcBef>
                <a:spcPts val="0"/>
              </a:spcBef>
              <a:buSzPct val="100000"/>
            </a:pPr>
            <a:r>
              <a:rPr lang="en-US" sz="2100"/>
              <a:t>There’s one sliding-scale physician in town and she is likely going to have a very long wait list.</a:t>
            </a:r>
          </a:p>
          <a:p>
            <a:pPr marL="457200" lvl="0" indent="-361950" rtl="0">
              <a:spcBef>
                <a:spcPts val="0"/>
              </a:spcBef>
              <a:buSzPct val="100000"/>
            </a:pPr>
            <a:r>
              <a:rPr lang="en-US" sz="2100"/>
              <a:t>Despite attempt to choose reasonably priced medications, with such a limited budget, even these additions can be a hardship.</a:t>
            </a:r>
          </a:p>
          <a:p>
            <a:pPr marL="457200" lvl="0" indent="-361950" rtl="0">
              <a:spcBef>
                <a:spcPts val="0"/>
              </a:spcBef>
              <a:buSzPct val="100000"/>
            </a:pPr>
            <a:r>
              <a:rPr lang="en-US" sz="2100"/>
              <a:t>Does Medicare ensure reasonable prices for medical tests?  NO - this man will likely pay a substantial amount for his tests despite Medicare coverage. </a:t>
            </a:r>
          </a:p>
          <a:p>
            <a:pPr marL="457200" lvl="0" indent="-361950" rtl="0">
              <a:spcBef>
                <a:spcPts val="0"/>
              </a:spcBef>
              <a:buSzPct val="100000"/>
            </a:pPr>
            <a:r>
              <a:rPr lang="en-US" sz="2100"/>
              <a:t>Unique considerations due to this man’s location in Rural Appalachia: </a:t>
            </a:r>
          </a:p>
          <a:p>
            <a:pPr marL="914400" lvl="1" indent="-361950" rtl="0">
              <a:spcBef>
                <a:spcPts val="0"/>
              </a:spcBef>
              <a:buSzPct val="100000"/>
            </a:pPr>
            <a:r>
              <a:rPr lang="en-US" sz="2100"/>
              <a:t>His drive to the clinic is long, curvy, and often impassable during winter.</a:t>
            </a:r>
          </a:p>
          <a:p>
            <a:pPr marL="914400" lvl="1" indent="-361950" rtl="0">
              <a:spcBef>
                <a:spcPts val="0"/>
              </a:spcBef>
              <a:buSzPct val="100000"/>
            </a:pPr>
            <a:r>
              <a:rPr lang="en-US" sz="2100"/>
              <a:t>Because he never paid much into social security due to being a private farmer, his monthly income is very low.</a:t>
            </a:r>
          </a:p>
          <a:p>
            <a:pPr marL="914400" lvl="1" indent="-361950">
              <a:spcBef>
                <a:spcPts val="0"/>
              </a:spcBef>
              <a:buSzPct val="100000"/>
            </a:pPr>
            <a:r>
              <a:rPr lang="en-US" sz="2100"/>
              <a:t>If he requires special testing, he will have to drive a long distance to these tests, costing him time, gas, and other resources.  </a:t>
            </a:r>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Take home points!</a:t>
            </a:r>
          </a:p>
        </p:txBody>
      </p:sp>
      <p:sp>
        <p:nvSpPr>
          <p:cNvPr id="357" name="Shape 357"/>
          <p:cNvSpPr txBox="1">
            <a:spLocks noGrp="1"/>
          </p:cNvSpPr>
          <p:nvPr>
            <p:ph type="body" idx="1"/>
          </p:nvPr>
        </p:nvSpPr>
        <p:spPr>
          <a:xfrm>
            <a:off x="457200" y="1216975"/>
            <a:ext cx="8384699" cy="4526100"/>
          </a:xfrm>
          <a:prstGeom prst="rect">
            <a:avLst/>
          </a:prstGeom>
        </p:spPr>
        <p:txBody>
          <a:bodyPr lIns="91425" tIns="91425" rIns="91425" bIns="91425" anchor="t" anchorCtr="0">
            <a:noAutofit/>
          </a:bodyPr>
          <a:lstStyle/>
          <a:p>
            <a:pPr marL="457200" lvl="0" indent="-368300" rtl="0">
              <a:spcBef>
                <a:spcPts val="0"/>
              </a:spcBef>
              <a:buSzPct val="100000"/>
            </a:pPr>
            <a:r>
              <a:rPr lang="en-US" sz="2200"/>
              <a:t>Treating rural patients is different than treating other patients.  Keep in mind the special needs and attitudes of these patients, and how they may experience unique barriers to their health care. </a:t>
            </a:r>
          </a:p>
          <a:p>
            <a:pPr marL="457200" lvl="0" indent="-368300" rtl="0">
              <a:spcBef>
                <a:spcPts val="0"/>
              </a:spcBef>
              <a:buSzPct val="100000"/>
            </a:pPr>
            <a:r>
              <a:rPr lang="en-US" sz="2200"/>
              <a:t>Americans living in rural America have long been experiencing the brunt of the failings of our current healthcare system.  These patients have the most to gain from a National Health Program, and often the most to lose from continued lack of coverage. </a:t>
            </a:r>
          </a:p>
          <a:p>
            <a:pPr marL="457200" lvl="0" indent="-368300" rtl="0">
              <a:spcBef>
                <a:spcPts val="0"/>
              </a:spcBef>
              <a:buSzPct val="100000"/>
            </a:pPr>
            <a:r>
              <a:rPr lang="en-US" sz="2200"/>
              <a:t>Don’t forget about us!  Look for opportunities to engage in the healthcare of rural America, and don’t hesitate to start a dialogue on the special needs of this population.  For those who go to schools in more urban areas, talk to your school about how you can work outreach into rural areas into your curriculum.</a:t>
            </a:r>
          </a:p>
          <a:p>
            <a:pPr marL="0" lvl="0" indent="0">
              <a:spcBef>
                <a:spcPts val="0"/>
              </a:spcBef>
              <a:buNone/>
            </a:pPr>
            <a:endParaRPr sz="2200"/>
          </a:p>
        </p:txBody>
      </p:sp>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Shape 363"/>
          <p:cNvPicPr preferRelativeResize="0"/>
          <p:nvPr/>
        </p:nvPicPr>
        <p:blipFill>
          <a:blip r:embed="rId3">
            <a:alphaModFix/>
          </a:blip>
          <a:stretch>
            <a:fillRect/>
          </a:stretch>
        </p:blipFill>
        <p:spPr>
          <a:xfrm>
            <a:off x="0" y="0"/>
            <a:ext cx="9144000" cy="6858000"/>
          </a:xfrm>
          <a:prstGeom prst="rect">
            <a:avLst/>
          </a:prstGeom>
          <a:noFill/>
          <a:ln>
            <a:noFill/>
          </a:ln>
        </p:spPr>
      </p:pic>
      <p:sp>
        <p:nvSpPr>
          <p:cNvPr id="364" name="Shape 364"/>
          <p:cNvSpPr txBox="1"/>
          <p:nvPr/>
        </p:nvSpPr>
        <p:spPr>
          <a:xfrm>
            <a:off x="3854500" y="225250"/>
            <a:ext cx="5118299" cy="840899"/>
          </a:xfrm>
          <a:prstGeom prst="rect">
            <a:avLst/>
          </a:prstGeom>
          <a:noFill/>
          <a:ln>
            <a:noFill/>
          </a:ln>
        </p:spPr>
        <p:txBody>
          <a:bodyPr lIns="91425" tIns="91425" rIns="91425" bIns="91425" anchor="t" anchorCtr="0">
            <a:noAutofit/>
          </a:bodyPr>
          <a:lstStyle/>
          <a:p>
            <a:pPr lvl="0" algn="r" rtl="0">
              <a:spcBef>
                <a:spcPts val="0"/>
              </a:spcBef>
              <a:buNone/>
            </a:pPr>
            <a:r>
              <a:rPr lang="en-US" sz="3600" b="1">
                <a:solidFill>
                  <a:srgbClr val="FFFFFF"/>
                </a:solidFill>
              </a:rPr>
              <a:t>Thank you for </a:t>
            </a:r>
          </a:p>
          <a:p>
            <a:pPr lvl="0" algn="r" rtl="0">
              <a:spcBef>
                <a:spcPts val="0"/>
              </a:spcBef>
              <a:buNone/>
            </a:pPr>
            <a:r>
              <a:rPr lang="en-US" sz="3600" b="1">
                <a:solidFill>
                  <a:srgbClr val="FFFFFF"/>
                </a:solidFill>
              </a:rPr>
              <a:t>your participation!</a:t>
            </a:r>
          </a:p>
          <a:p>
            <a:pPr lvl="0" algn="r">
              <a:spcBef>
                <a:spcPts val="0"/>
              </a:spcBef>
              <a:buNone/>
            </a:pPr>
            <a:r>
              <a:rPr lang="en-US" sz="3600" b="1">
                <a:solidFill>
                  <a:srgbClr val="FFFFFF"/>
                </a:solidFill>
              </a:rPr>
              <a:t>Questions?</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p:cNvPicPr preferRelativeResize="0"/>
          <p:nvPr/>
        </p:nvPicPr>
        <p:blipFill>
          <a:blip r:embed="rId3">
            <a:alphaModFix/>
          </a:blip>
          <a:stretch>
            <a:fillRect/>
          </a:stretch>
        </p:blipFill>
        <p:spPr>
          <a:xfrm>
            <a:off x="852875" y="1522900"/>
            <a:ext cx="7010649" cy="4784835"/>
          </a:xfrm>
          <a:prstGeom prst="rect">
            <a:avLst/>
          </a:prstGeom>
          <a:noFill/>
          <a:ln>
            <a:noFill/>
          </a:ln>
        </p:spPr>
      </p:pic>
      <p:sp>
        <p:nvSpPr>
          <p:cNvPr id="124" name="Shape 12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Johnson County, TN</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Demographics</a:t>
            </a:r>
          </a:p>
        </p:txBody>
      </p:sp>
      <p:graphicFrame>
        <p:nvGraphicFramePr>
          <p:cNvPr id="131" name="Shape 131"/>
          <p:cNvGraphicFramePr/>
          <p:nvPr/>
        </p:nvGraphicFramePr>
        <p:xfrm>
          <a:off x="852875" y="1522900"/>
          <a:ext cx="7239000" cy="4388939"/>
        </p:xfrm>
        <a:graphic>
          <a:graphicData uri="http://schemas.openxmlformats.org/drawingml/2006/table">
            <a:tbl>
              <a:tblPr>
                <a:noFill/>
                <a:tableStyleId>{ACB3E8E8-3784-403B-A989-E26B6D7A944A}</a:tableStyleId>
              </a:tblPr>
              <a:tblGrid>
                <a:gridCol w="2413000"/>
                <a:gridCol w="2413000"/>
                <a:gridCol w="2413000"/>
              </a:tblGrid>
              <a:tr h="381000">
                <a:tc>
                  <a:txBody>
                    <a:bodyPr/>
                    <a:lstStyle/>
                    <a:p>
                      <a:pPr lvl="0" rtl="0">
                        <a:spcBef>
                          <a:spcPts val="0"/>
                        </a:spcBef>
                        <a:buNone/>
                      </a:pPr>
                      <a:endParaRPr sz="1800" b="1"/>
                    </a:p>
                  </a:txBody>
                  <a:tcPr marL="91425" marR="91425" marT="91425" marB="91425"/>
                </a:tc>
                <a:tc>
                  <a:txBody>
                    <a:bodyPr/>
                    <a:lstStyle/>
                    <a:p>
                      <a:pPr lvl="0" rtl="0">
                        <a:spcBef>
                          <a:spcPts val="0"/>
                        </a:spcBef>
                        <a:buNone/>
                      </a:pPr>
                      <a:r>
                        <a:rPr lang="en-US" sz="1800" b="1"/>
                        <a:t>Johnson County</a:t>
                      </a:r>
                    </a:p>
                  </a:txBody>
                  <a:tcPr marL="91425" marR="91425" marT="91425" marB="91425"/>
                </a:tc>
                <a:tc>
                  <a:txBody>
                    <a:bodyPr/>
                    <a:lstStyle/>
                    <a:p>
                      <a:pPr lvl="0" rtl="0">
                        <a:spcBef>
                          <a:spcPts val="0"/>
                        </a:spcBef>
                        <a:buNone/>
                      </a:pPr>
                      <a:r>
                        <a:rPr lang="en-US" sz="1800" b="1"/>
                        <a:t>US</a:t>
                      </a:r>
                    </a:p>
                  </a:txBody>
                  <a:tcPr marL="91425" marR="91425" marT="91425" marB="91425"/>
                </a:tc>
              </a:tr>
              <a:tr h="381000">
                <a:tc>
                  <a:txBody>
                    <a:bodyPr/>
                    <a:lstStyle/>
                    <a:p>
                      <a:pPr lvl="0" rtl="0">
                        <a:spcBef>
                          <a:spcPts val="0"/>
                        </a:spcBef>
                        <a:buNone/>
                      </a:pPr>
                      <a:r>
                        <a:rPr lang="en-US" sz="1800" b="1">
                          <a:solidFill>
                            <a:schemeClr val="dk1"/>
                          </a:solidFill>
                        </a:rPr>
                        <a:t>Population</a:t>
                      </a:r>
                    </a:p>
                  </a:txBody>
                  <a:tcPr marL="91425" marR="91425" marT="91425" marB="91425"/>
                </a:tc>
                <a:tc>
                  <a:txBody>
                    <a:bodyPr/>
                    <a:lstStyle/>
                    <a:p>
                      <a:pPr lvl="0" rtl="0">
                        <a:spcBef>
                          <a:spcPts val="0"/>
                        </a:spcBef>
                        <a:buNone/>
                      </a:pPr>
                      <a:r>
                        <a:rPr lang="en-US" sz="1800" b="1">
                          <a:solidFill>
                            <a:schemeClr val="dk1"/>
                          </a:solidFill>
                        </a:rPr>
                        <a:t>17,859</a:t>
                      </a:r>
                    </a:p>
                  </a:txBody>
                  <a:tcPr marL="91425" marR="91425" marT="91425" marB="91425"/>
                </a:tc>
                <a:tc>
                  <a:txBody>
                    <a:bodyPr/>
                    <a:lstStyle/>
                    <a:p>
                      <a:pPr lvl="0" rtl="0">
                        <a:spcBef>
                          <a:spcPts val="0"/>
                        </a:spcBef>
                        <a:buNone/>
                      </a:pPr>
                      <a:endParaRPr sz="1800" b="1"/>
                    </a:p>
                  </a:txBody>
                  <a:tcPr marL="91425" marR="91425" marT="91425" marB="91425"/>
                </a:tc>
              </a:tr>
              <a:tr h="381000">
                <a:tc>
                  <a:txBody>
                    <a:bodyPr/>
                    <a:lstStyle/>
                    <a:p>
                      <a:pPr lvl="0" rtl="0">
                        <a:spcBef>
                          <a:spcPts val="0"/>
                        </a:spcBef>
                        <a:buNone/>
                      </a:pPr>
                      <a:r>
                        <a:rPr lang="en-US" sz="1800" b="1">
                          <a:solidFill>
                            <a:schemeClr val="dk1"/>
                          </a:solidFill>
                        </a:rPr>
                        <a:t>Median Household Income</a:t>
                      </a:r>
                    </a:p>
                  </a:txBody>
                  <a:tcPr marL="91425" marR="91425" marT="91425" marB="91425"/>
                </a:tc>
                <a:tc>
                  <a:txBody>
                    <a:bodyPr/>
                    <a:lstStyle/>
                    <a:p>
                      <a:pPr lvl="0" rtl="0">
                        <a:spcBef>
                          <a:spcPts val="0"/>
                        </a:spcBef>
                        <a:buNone/>
                      </a:pPr>
                      <a:r>
                        <a:rPr lang="en-US" sz="1800" b="1">
                          <a:solidFill>
                            <a:srgbClr val="FF0000"/>
                          </a:solidFill>
                        </a:rPr>
                        <a:t>$31,711</a:t>
                      </a:r>
                    </a:p>
                  </a:txBody>
                  <a:tcPr marL="91425" marR="91425" marT="91425" marB="91425"/>
                </a:tc>
                <a:tc>
                  <a:txBody>
                    <a:bodyPr/>
                    <a:lstStyle/>
                    <a:p>
                      <a:pPr lvl="0" rtl="0">
                        <a:spcBef>
                          <a:spcPts val="0"/>
                        </a:spcBef>
                        <a:buNone/>
                      </a:pPr>
                      <a:r>
                        <a:rPr lang="en-US" sz="1800" b="1">
                          <a:solidFill>
                            <a:schemeClr val="dk1"/>
                          </a:solidFill>
                        </a:rPr>
                        <a:t>$53,482</a:t>
                      </a:r>
                    </a:p>
                  </a:txBody>
                  <a:tcPr marL="91425" marR="91425" marT="91425" marB="91425"/>
                </a:tc>
              </a:tr>
              <a:tr h="381000">
                <a:tc>
                  <a:txBody>
                    <a:bodyPr/>
                    <a:lstStyle/>
                    <a:p>
                      <a:pPr lvl="0" rtl="0">
                        <a:spcBef>
                          <a:spcPts val="0"/>
                        </a:spcBef>
                        <a:buNone/>
                      </a:pPr>
                      <a:r>
                        <a:rPr lang="en-US" sz="1800" b="1">
                          <a:solidFill>
                            <a:schemeClr val="dk1"/>
                          </a:solidFill>
                        </a:rPr>
                        <a:t>Percent persons in poverty</a:t>
                      </a:r>
                    </a:p>
                  </a:txBody>
                  <a:tcPr marL="91425" marR="91425" marT="91425" marB="91425"/>
                </a:tc>
                <a:tc>
                  <a:txBody>
                    <a:bodyPr/>
                    <a:lstStyle/>
                    <a:p>
                      <a:pPr lvl="0" rtl="0">
                        <a:spcBef>
                          <a:spcPts val="0"/>
                        </a:spcBef>
                        <a:buNone/>
                      </a:pPr>
                      <a:r>
                        <a:rPr lang="en-US" sz="1800" b="1">
                          <a:solidFill>
                            <a:srgbClr val="FF0000"/>
                          </a:solidFill>
                        </a:rPr>
                        <a:t>26.4%</a:t>
                      </a:r>
                    </a:p>
                  </a:txBody>
                  <a:tcPr marL="91425" marR="91425" marT="91425" marB="91425"/>
                </a:tc>
                <a:tc>
                  <a:txBody>
                    <a:bodyPr/>
                    <a:lstStyle/>
                    <a:p>
                      <a:pPr lvl="0" rtl="0">
                        <a:spcBef>
                          <a:spcPts val="0"/>
                        </a:spcBef>
                        <a:buNone/>
                      </a:pPr>
                      <a:r>
                        <a:rPr lang="en-US" sz="1800" b="1">
                          <a:solidFill>
                            <a:schemeClr val="dk1"/>
                          </a:solidFill>
                        </a:rPr>
                        <a:t>14.8%</a:t>
                      </a:r>
                    </a:p>
                  </a:txBody>
                  <a:tcPr marL="91425" marR="91425" marT="91425" marB="91425"/>
                </a:tc>
              </a:tr>
              <a:tr h="381000">
                <a:tc>
                  <a:txBody>
                    <a:bodyPr/>
                    <a:lstStyle/>
                    <a:p>
                      <a:pPr lvl="0" rtl="0">
                        <a:spcBef>
                          <a:spcPts val="0"/>
                        </a:spcBef>
                        <a:buNone/>
                      </a:pPr>
                      <a:r>
                        <a:rPr lang="en-US" sz="1800" b="1">
                          <a:solidFill>
                            <a:schemeClr val="dk1"/>
                          </a:solidFill>
                        </a:rPr>
                        <a:t>Persons under 65 years with a disability</a:t>
                      </a:r>
                    </a:p>
                  </a:txBody>
                  <a:tcPr marL="91425" marR="91425" marT="91425" marB="91425"/>
                </a:tc>
                <a:tc>
                  <a:txBody>
                    <a:bodyPr/>
                    <a:lstStyle/>
                    <a:p>
                      <a:pPr lvl="0" rtl="0">
                        <a:spcBef>
                          <a:spcPts val="0"/>
                        </a:spcBef>
                        <a:buNone/>
                      </a:pPr>
                      <a:r>
                        <a:rPr lang="en-US" sz="1800" b="1">
                          <a:solidFill>
                            <a:srgbClr val="FF0000"/>
                          </a:solidFill>
                        </a:rPr>
                        <a:t>18.6%</a:t>
                      </a:r>
                    </a:p>
                  </a:txBody>
                  <a:tcPr marL="91425" marR="91425" marT="91425" marB="91425"/>
                </a:tc>
                <a:tc>
                  <a:txBody>
                    <a:bodyPr/>
                    <a:lstStyle/>
                    <a:p>
                      <a:pPr lvl="0" rtl="0">
                        <a:spcBef>
                          <a:spcPts val="0"/>
                        </a:spcBef>
                        <a:buNone/>
                      </a:pPr>
                      <a:r>
                        <a:rPr lang="en-US" sz="1800" b="1">
                          <a:solidFill>
                            <a:schemeClr val="dk1"/>
                          </a:solidFill>
                        </a:rPr>
                        <a:t>8.5%</a:t>
                      </a:r>
                    </a:p>
                  </a:txBody>
                  <a:tcPr marL="91425" marR="91425" marT="91425" marB="91425"/>
                </a:tc>
              </a:tr>
              <a:tr h="381000">
                <a:tc>
                  <a:txBody>
                    <a:bodyPr/>
                    <a:lstStyle/>
                    <a:p>
                      <a:pPr lvl="0" rtl="0">
                        <a:spcBef>
                          <a:spcPts val="0"/>
                        </a:spcBef>
                        <a:buNone/>
                      </a:pPr>
                      <a:r>
                        <a:rPr lang="en-US" sz="1800" b="1">
                          <a:solidFill>
                            <a:schemeClr val="dk1"/>
                          </a:solidFill>
                        </a:rPr>
                        <a:t>Persons under 65 years without health insurance</a:t>
                      </a:r>
                    </a:p>
                  </a:txBody>
                  <a:tcPr marL="91425" marR="91425" marT="91425" marB="91425"/>
                </a:tc>
                <a:tc>
                  <a:txBody>
                    <a:bodyPr/>
                    <a:lstStyle/>
                    <a:p>
                      <a:pPr lvl="0" rtl="0">
                        <a:spcBef>
                          <a:spcPts val="0"/>
                        </a:spcBef>
                        <a:buNone/>
                      </a:pPr>
                      <a:r>
                        <a:rPr lang="en-US" sz="1800" b="1">
                          <a:solidFill>
                            <a:srgbClr val="FF0000"/>
                          </a:solidFill>
                        </a:rPr>
                        <a:t>18.0%</a:t>
                      </a:r>
                    </a:p>
                  </a:txBody>
                  <a:tcPr marL="91425" marR="91425" marT="91425" marB="91425"/>
                </a:tc>
                <a:tc>
                  <a:txBody>
                    <a:bodyPr/>
                    <a:lstStyle/>
                    <a:p>
                      <a:pPr lvl="0" rtl="0">
                        <a:spcBef>
                          <a:spcPts val="0"/>
                        </a:spcBef>
                        <a:buNone/>
                      </a:pPr>
                      <a:r>
                        <a:rPr lang="en-US" sz="1800" b="1">
                          <a:solidFill>
                            <a:schemeClr val="dk1"/>
                          </a:solidFill>
                        </a:rPr>
                        <a:t>12.0%</a:t>
                      </a:r>
                    </a:p>
                  </a:txBody>
                  <a:tcPr marL="91425" marR="91425" marT="91425" marB="91425"/>
                </a:tc>
              </a:tr>
            </a:tbl>
          </a:graphicData>
        </a:graphic>
      </p:graphicFrame>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p:cNvPicPr preferRelativeResize="0"/>
          <p:nvPr/>
        </p:nvPicPr>
        <p:blipFill>
          <a:blip r:embed="rId3">
            <a:alphaModFix/>
          </a:blip>
          <a:stretch>
            <a:fillRect/>
          </a:stretch>
        </p:blipFill>
        <p:spPr>
          <a:xfrm>
            <a:off x="2815150" y="3287675"/>
            <a:ext cx="5789723" cy="3570325"/>
          </a:xfrm>
          <a:prstGeom prst="rect">
            <a:avLst/>
          </a:prstGeom>
          <a:noFill/>
          <a:ln>
            <a:noFill/>
          </a:ln>
        </p:spPr>
      </p:pic>
      <p:pic>
        <p:nvPicPr>
          <p:cNvPr id="138" name="Shape 138"/>
          <p:cNvPicPr preferRelativeResize="0"/>
          <p:nvPr/>
        </p:nvPicPr>
        <p:blipFill>
          <a:blip r:embed="rId4">
            <a:alphaModFix/>
          </a:blip>
          <a:stretch>
            <a:fillRect/>
          </a:stretch>
        </p:blipFill>
        <p:spPr>
          <a:xfrm>
            <a:off x="233350" y="401587"/>
            <a:ext cx="8677275" cy="28860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Shape 143"/>
          <p:cNvPicPr preferRelativeResize="0"/>
          <p:nvPr/>
        </p:nvPicPr>
        <p:blipFill>
          <a:blip r:embed="rId3">
            <a:alphaModFix amt="52000"/>
          </a:blip>
          <a:stretch>
            <a:fillRect/>
          </a:stretch>
        </p:blipFill>
        <p:spPr>
          <a:xfrm>
            <a:off x="0" y="0"/>
            <a:ext cx="9143999" cy="6858000"/>
          </a:xfrm>
          <a:prstGeom prst="rect">
            <a:avLst/>
          </a:prstGeom>
          <a:noFill/>
          <a:ln>
            <a:noFill/>
          </a:ln>
        </p:spPr>
      </p:pic>
      <p:sp>
        <p:nvSpPr>
          <p:cNvPr id="144" name="Shape 144"/>
          <p:cNvSpPr txBox="1">
            <a:spLocks noGrp="1"/>
          </p:cNvSpPr>
          <p:nvPr>
            <p:ph type="ctrTitle"/>
          </p:nvPr>
        </p:nvSpPr>
        <p:spPr>
          <a:xfrm>
            <a:off x="685800" y="2257750"/>
            <a:ext cx="7772400" cy="1470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1" i="0" u="none" strike="noStrike" cap="none">
                <a:solidFill>
                  <a:srgbClr val="000000"/>
                </a:solidFill>
                <a:latin typeface="Source Sans Pro"/>
                <a:ea typeface="Source Sans Pro"/>
                <a:cs typeface="Source Sans Pro"/>
                <a:sym typeface="Source Sans Pro"/>
              </a:rPr>
              <a:t>What is “rural?”</a:t>
            </a:r>
            <a:br>
              <a:rPr lang="en-US" sz="4400" b="1" i="0" u="none" strike="noStrike" cap="none">
                <a:solidFill>
                  <a:srgbClr val="000000"/>
                </a:solidFill>
                <a:latin typeface="Source Sans Pro"/>
                <a:ea typeface="Source Sans Pro"/>
                <a:cs typeface="Source Sans Pro"/>
                <a:sym typeface="Source Sans Pro"/>
              </a:rPr>
            </a:br>
            <a:r>
              <a:rPr lang="en-US" sz="4400" b="1" i="0" u="none" strike="noStrike" cap="none">
                <a:solidFill>
                  <a:srgbClr val="000000"/>
                </a:solidFill>
                <a:latin typeface="Source Sans Pro"/>
                <a:ea typeface="Source Sans Pro"/>
                <a:cs typeface="Source Sans Pro"/>
                <a:sym typeface="Source Sans Pro"/>
              </a:rPr>
              <a:t>(Discuss!)</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rgbClr val="595959"/>
                </a:solidFill>
                <a:latin typeface="Source Sans Pro"/>
                <a:ea typeface="Source Sans Pro"/>
                <a:cs typeface="Source Sans Pro"/>
                <a:sym typeface="Source Sans Pro"/>
              </a:rPr>
              <a:t>No set definition!</a:t>
            </a:r>
          </a:p>
        </p:txBody>
      </p:sp>
      <p:pic>
        <p:nvPicPr>
          <p:cNvPr id="150" name="Shape 150"/>
          <p:cNvPicPr preferRelativeResize="0"/>
          <p:nvPr/>
        </p:nvPicPr>
        <p:blipFill rotWithShape="1">
          <a:blip r:embed="rId3">
            <a:alphaModFix/>
          </a:blip>
          <a:srcRect/>
          <a:stretch/>
        </p:blipFill>
        <p:spPr>
          <a:xfrm>
            <a:off x="457200" y="1297182"/>
            <a:ext cx="7696666" cy="1614423"/>
          </a:xfrm>
          <a:prstGeom prst="rect">
            <a:avLst/>
          </a:prstGeom>
          <a:noFill/>
          <a:ln>
            <a:noFill/>
          </a:ln>
        </p:spPr>
      </p:pic>
      <p:pic>
        <p:nvPicPr>
          <p:cNvPr id="151" name="Shape 151"/>
          <p:cNvPicPr preferRelativeResize="0"/>
          <p:nvPr/>
        </p:nvPicPr>
        <p:blipFill rotWithShape="1">
          <a:blip r:embed="rId4">
            <a:alphaModFix/>
          </a:blip>
          <a:srcRect/>
          <a:stretch/>
        </p:blipFill>
        <p:spPr>
          <a:xfrm>
            <a:off x="5408260" y="1297182"/>
            <a:ext cx="2580150" cy="5175657"/>
          </a:xfrm>
          <a:prstGeom prst="rect">
            <a:avLst/>
          </a:prstGeom>
          <a:noFill/>
          <a:ln>
            <a:noFill/>
          </a:ln>
        </p:spPr>
      </p:pic>
      <p:sp>
        <p:nvSpPr>
          <p:cNvPr id="152" name="Shape 152"/>
          <p:cNvSpPr txBox="1"/>
          <p:nvPr/>
        </p:nvSpPr>
        <p:spPr>
          <a:xfrm>
            <a:off x="102159" y="791962"/>
            <a:ext cx="187826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rgbClr val="FF0000"/>
                </a:solidFill>
                <a:latin typeface="Calibri"/>
                <a:ea typeface="Calibri"/>
                <a:cs typeface="Calibri"/>
                <a:sym typeface="Calibri"/>
              </a:rPr>
              <a:t>US Census Bureau</a:t>
            </a:r>
          </a:p>
        </p:txBody>
      </p:sp>
      <p:cxnSp>
        <p:nvCxnSpPr>
          <p:cNvPr id="153" name="Shape 153"/>
          <p:cNvCxnSpPr/>
          <p:nvPr/>
        </p:nvCxnSpPr>
        <p:spPr>
          <a:xfrm>
            <a:off x="457200" y="1120329"/>
            <a:ext cx="102671" cy="256343"/>
          </a:xfrm>
          <a:prstGeom prst="straightConnector1">
            <a:avLst/>
          </a:prstGeom>
          <a:noFill/>
          <a:ln w="25400" cap="flat" cmpd="sng">
            <a:solidFill>
              <a:schemeClr val="accent2"/>
            </a:solidFill>
            <a:prstDash val="solid"/>
            <a:round/>
            <a:headEnd type="none" w="med" len="med"/>
            <a:tailEnd type="stealth" w="lg" len="lg"/>
          </a:ln>
        </p:spPr>
      </p:cxnSp>
      <p:sp>
        <p:nvSpPr>
          <p:cNvPr id="154" name="Shape 154"/>
          <p:cNvSpPr txBox="1"/>
          <p:nvPr/>
        </p:nvSpPr>
        <p:spPr>
          <a:xfrm>
            <a:off x="6790945" y="0"/>
            <a:ext cx="2394931"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rgbClr val="FF0000"/>
                </a:solidFill>
                <a:latin typeface="Calibri"/>
                <a:ea typeface="Calibri"/>
                <a:cs typeface="Calibri"/>
                <a:sym typeface="Calibri"/>
              </a:rPr>
              <a:t>Health Resources and </a:t>
            </a:r>
          </a:p>
          <a:p>
            <a:pPr marL="0" marR="0" lvl="0" indent="0" algn="l" rtl="0">
              <a:spcBef>
                <a:spcPts val="0"/>
              </a:spcBef>
              <a:buSzPct val="25000"/>
              <a:buNone/>
            </a:pPr>
            <a:r>
              <a:rPr lang="en-US" sz="1800" dirty="0">
                <a:solidFill>
                  <a:srgbClr val="FF0000"/>
                </a:solidFill>
                <a:latin typeface="Calibri"/>
                <a:ea typeface="Calibri"/>
                <a:cs typeface="Calibri"/>
                <a:sym typeface="Calibri"/>
              </a:rPr>
              <a:t>Services Administration</a:t>
            </a:r>
          </a:p>
        </p:txBody>
      </p:sp>
      <p:cxnSp>
        <p:nvCxnSpPr>
          <p:cNvPr id="155" name="Shape 155"/>
          <p:cNvCxnSpPr/>
          <p:nvPr/>
        </p:nvCxnSpPr>
        <p:spPr>
          <a:xfrm flipH="1">
            <a:off x="6530929" y="618416"/>
            <a:ext cx="1387706" cy="730342"/>
          </a:xfrm>
          <a:prstGeom prst="straightConnector1">
            <a:avLst/>
          </a:prstGeom>
          <a:noFill/>
          <a:ln w="25400" cap="flat" cmpd="sng">
            <a:solidFill>
              <a:schemeClr val="accent2"/>
            </a:solidFill>
            <a:prstDash val="solid"/>
            <a:round/>
            <a:headEnd type="none" w="med" len="med"/>
            <a:tailEnd type="stealth" w="lg" len="lg"/>
          </a:ln>
        </p:spPr>
      </p:cxnSp>
      <p:pic>
        <p:nvPicPr>
          <p:cNvPr id="156" name="Shape 156"/>
          <p:cNvPicPr preferRelativeResize="0"/>
          <p:nvPr/>
        </p:nvPicPr>
        <p:blipFill rotWithShape="1">
          <a:blip r:embed="rId5">
            <a:alphaModFix/>
          </a:blip>
          <a:srcRect/>
          <a:stretch/>
        </p:blipFill>
        <p:spPr>
          <a:xfrm>
            <a:off x="0" y="4279900"/>
            <a:ext cx="5986685" cy="2578099"/>
          </a:xfrm>
          <a:prstGeom prst="rect">
            <a:avLst/>
          </a:prstGeom>
          <a:noFill/>
          <a:ln>
            <a:noFill/>
          </a:ln>
        </p:spPr>
      </p:pic>
      <p:sp>
        <p:nvSpPr>
          <p:cNvPr id="157" name="Shape 157"/>
          <p:cNvSpPr txBox="1"/>
          <p:nvPr/>
        </p:nvSpPr>
        <p:spPr>
          <a:xfrm>
            <a:off x="1688552" y="3517101"/>
            <a:ext cx="331600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rgbClr val="FF0000"/>
                </a:solidFill>
                <a:latin typeface="Calibri"/>
                <a:ea typeface="Calibri"/>
                <a:cs typeface="Calibri"/>
                <a:sym typeface="Calibri"/>
              </a:rPr>
              <a:t>National Rural Health Association</a:t>
            </a:r>
          </a:p>
        </p:txBody>
      </p:sp>
      <p:cxnSp>
        <p:nvCxnSpPr>
          <p:cNvPr id="158" name="Shape 158"/>
          <p:cNvCxnSpPr/>
          <p:nvPr/>
        </p:nvCxnSpPr>
        <p:spPr>
          <a:xfrm flipH="1">
            <a:off x="1241992" y="3858519"/>
            <a:ext cx="1241994" cy="509943"/>
          </a:xfrm>
          <a:prstGeom prst="straightConnector1">
            <a:avLst/>
          </a:prstGeom>
          <a:noFill/>
          <a:ln w="25400" cap="flat" cmpd="sng">
            <a:solidFill>
              <a:schemeClr val="accent2"/>
            </a:solidFill>
            <a:prstDash val="solid"/>
            <a:round/>
            <a:headEnd type="none" w="med" len="med"/>
            <a:tailEnd type="stealth" w="lg" len="lg"/>
          </a:ln>
        </p:spPr>
      </p:cxn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4" grpId="0"/>
      <p:bldP spid="1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Demographics of Rural America</a:t>
            </a:r>
          </a:p>
        </p:txBody>
      </p:sp>
      <p:sp>
        <p:nvSpPr>
          <p:cNvPr id="165" name="Shape 165"/>
          <p:cNvSpPr txBox="1">
            <a:spLocks noGrp="1"/>
          </p:cNvSpPr>
          <p:nvPr>
            <p:ph type="body" idx="1"/>
          </p:nvPr>
        </p:nvSpPr>
        <p:spPr>
          <a:xfrm>
            <a:off x="457200" y="1600200"/>
            <a:ext cx="8229600" cy="1439700"/>
          </a:xfrm>
          <a:prstGeom prst="rect">
            <a:avLst/>
          </a:prstGeom>
        </p:spPr>
        <p:txBody>
          <a:bodyPr lIns="91425" tIns="91425" rIns="91425" bIns="91425" anchor="t" anchorCtr="0">
            <a:noAutofit/>
          </a:bodyPr>
          <a:lstStyle/>
          <a:p>
            <a:pPr marL="457200" lvl="0" indent="-342900" rtl="0">
              <a:spcBef>
                <a:spcPts val="0"/>
              </a:spcBef>
              <a:buSzPct val="100000"/>
            </a:pPr>
            <a:r>
              <a:rPr lang="en-US" sz="1800"/>
              <a:t>Depending on how you define rural, anywhere from 16-25% of the population lives in a rural area, spread over 72% of the nation’s land area.</a:t>
            </a:r>
          </a:p>
          <a:p>
            <a:pPr marL="457200" lvl="0" indent="-342900" rtl="0">
              <a:spcBef>
                <a:spcPts val="0"/>
              </a:spcBef>
              <a:buSzPct val="100000"/>
            </a:pPr>
            <a:r>
              <a:rPr lang="en-US" sz="1800"/>
              <a:t>The economic recovery since the recession has been markedly slower in rural areas.</a:t>
            </a:r>
          </a:p>
          <a:p>
            <a:pPr marL="457200" lvl="0" indent="-342900" rtl="0">
              <a:spcBef>
                <a:spcPts val="0"/>
              </a:spcBef>
              <a:buSzPct val="100000"/>
            </a:pPr>
            <a:r>
              <a:rPr lang="en-US" sz="1800"/>
              <a:t>Mortality rates between urban and rural areas have diverged since 1990 and rural areas are experiencing higher mortality than non-rural.  </a:t>
            </a:r>
          </a:p>
        </p:txBody>
      </p:sp>
      <p:pic>
        <p:nvPicPr>
          <p:cNvPr id="166" name="Shape 166"/>
          <p:cNvPicPr preferRelativeResize="0"/>
          <p:nvPr/>
        </p:nvPicPr>
        <p:blipFill>
          <a:blip r:embed="rId3">
            <a:alphaModFix/>
          </a:blip>
          <a:stretch>
            <a:fillRect/>
          </a:stretch>
        </p:blipFill>
        <p:spPr>
          <a:xfrm>
            <a:off x="0" y="3676650"/>
            <a:ext cx="4655549" cy="3181350"/>
          </a:xfrm>
          <a:prstGeom prst="rect">
            <a:avLst/>
          </a:prstGeom>
          <a:noFill/>
          <a:ln>
            <a:noFill/>
          </a:ln>
        </p:spPr>
      </p:pic>
      <p:pic>
        <p:nvPicPr>
          <p:cNvPr id="167" name="Shape 167"/>
          <p:cNvPicPr preferRelativeResize="0"/>
          <p:nvPr/>
        </p:nvPicPr>
        <p:blipFill>
          <a:blip r:embed="rId4">
            <a:alphaModFix/>
          </a:blip>
          <a:stretch>
            <a:fillRect/>
          </a:stretch>
        </p:blipFill>
        <p:spPr>
          <a:xfrm>
            <a:off x="4805600" y="3676650"/>
            <a:ext cx="4338400" cy="318135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1718</Words>
  <Application>Microsoft Office PowerPoint</Application>
  <PresentationFormat>On-screen Show (4:3)</PresentationFormat>
  <Paragraphs>178</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Source Sans Pro</vt:lpstr>
      <vt:lpstr>Noto Sans Symbols</vt:lpstr>
      <vt:lpstr>Calibri</vt:lpstr>
      <vt:lpstr>Arial</vt:lpstr>
      <vt:lpstr>Office Theme</vt:lpstr>
      <vt:lpstr>Over the River and Through the Woods: Health Disparities and the  Need for Single Payer Healthcare  in Rural America</vt:lpstr>
      <vt:lpstr>Objectives</vt:lpstr>
      <vt:lpstr>Who are we?</vt:lpstr>
      <vt:lpstr>Johnson County, TN</vt:lpstr>
      <vt:lpstr>Demographics</vt:lpstr>
      <vt:lpstr>PowerPoint Presentation</vt:lpstr>
      <vt:lpstr>What is “rural?” (Discuss!)</vt:lpstr>
      <vt:lpstr>No set definition!</vt:lpstr>
      <vt:lpstr>Demographics of Rural America</vt:lpstr>
      <vt:lpstr>What is Appalachia? (Discuss!)</vt:lpstr>
      <vt:lpstr>Appalachia:  The Spirit of the Region</vt:lpstr>
      <vt:lpstr>Demographics of Appalachia</vt:lpstr>
      <vt:lpstr>Appalachia is an Aging Population</vt:lpstr>
      <vt:lpstr>Residents of Appalachia are less likely to have a high school diploma.</vt:lpstr>
      <vt:lpstr>Much of Appalachia is Poor</vt:lpstr>
      <vt:lpstr>In Appalachia, you’re more  likely to be unemployed.</vt:lpstr>
      <vt:lpstr>In much of Appalachia, you are less likely to have health insurance.</vt:lpstr>
      <vt:lpstr>Why is single-payer healthcare so important in rural America?</vt:lpstr>
      <vt:lpstr>Holes in Our Current, Employer-Based System</vt:lpstr>
      <vt:lpstr>Worstest?</vt:lpstr>
      <vt:lpstr>All this on top of  pre-existing barriers.</vt:lpstr>
      <vt:lpstr>So what?  These health disparities lead to an unequal loss of life compared to non-rural US Counties.</vt:lpstr>
      <vt:lpstr>Mr. Jones</vt:lpstr>
      <vt:lpstr>Patient Interview</vt:lpstr>
      <vt:lpstr>Physical Exam</vt:lpstr>
      <vt:lpstr>Why is he seeing his PCP for an RA flare?</vt:lpstr>
      <vt:lpstr>Considerations</vt:lpstr>
      <vt:lpstr> Mr. Smith 82 y/o male CC: Numbness of the  lower extremities.</vt:lpstr>
      <vt:lpstr>Objective: </vt:lpstr>
      <vt:lpstr>Objective (cont’d): </vt:lpstr>
      <vt:lpstr>Test Results:</vt:lpstr>
      <vt:lpstr>Considerations</vt:lpstr>
      <vt:lpstr>Take home points!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 the River and Through the Woods: Health Disparities and the  Need for Single Payer Healthcare  in Rural America</dc:title>
  <dc:creator>Emily</dc:creator>
  <cp:lastModifiedBy>Emily</cp:lastModifiedBy>
  <cp:revision>3</cp:revision>
  <dcterms:modified xsi:type="dcterms:W3CDTF">2016-02-22T17:55:28Z</dcterms:modified>
</cp:coreProperties>
</file>