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notesMasterIdLst>
    <p:notesMasterId r:id="rId10"/>
  </p:notesMasterIdLst>
  <p:sldIdLst>
    <p:sldId id="256" r:id="rId2"/>
    <p:sldId id="257" r:id="rId3"/>
    <p:sldId id="258" r:id="rId4"/>
    <p:sldId id="263" r:id="rId5"/>
    <p:sldId id="259" r:id="rId6"/>
    <p:sldId id="264" r:id="rId7"/>
    <p:sldId id="260"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8" autoAdjust="0"/>
    <p:restoredTop sz="77080" autoAdjust="0"/>
  </p:normalViewPr>
  <p:slideViewPr>
    <p:cSldViewPr snapToGrid="0" snapToObjects="1">
      <p:cViewPr varScale="1">
        <p:scale>
          <a:sx n="71" d="100"/>
          <a:sy n="71" d="100"/>
        </p:scale>
        <p:origin x="16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13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3E313-C118-E94C-9D31-D29CF7238B12}" type="datetimeFigureOut">
              <a:rPr lang="en-US" smtClean="0"/>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52D9E-6916-3641-8A4D-678317536874}" type="slidenum">
              <a:rPr lang="en-US" smtClean="0"/>
              <a:t>‹#›</a:t>
            </a:fld>
            <a:endParaRPr lang="en-US"/>
          </a:p>
        </p:txBody>
      </p:sp>
    </p:spTree>
    <p:extLst>
      <p:ext uri="{BB962C8B-B14F-4D97-AF65-F5344CB8AC3E}">
        <p14:creationId xmlns:p14="http://schemas.microsoft.com/office/powerpoint/2010/main" val="31309724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it comes to local single payer advocacy, its tempting to avoid our elected officials. We may rationalize this lack of engagement in several ways: “It’s enough to speak to my peers and neighbors”, Or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haven’t had ‘success’ with my elected members in the past. Or you’ve heard, “Single payer is not politically feasible” or are otherwise concerned your elected official will say this to you, or maybe the election has left you feeling our very democratic future is threatened and so less inclined to reach out to our elected officials. These are all flawed conclusions. By not including our representatives and senators in our local advocacy plans, we miss an opportunity to both amplify our efforts and strengthen the foundation for future change. In the next few minutes I’ll briefly explain what I mean, then we’ll have ample time to discuss your thoughts and questions for our guests.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FB52D9E-6916-3641-8A4D-678317536874}" type="slidenum">
              <a:rPr lang="en-US" smtClean="0"/>
              <a:t>1</a:t>
            </a:fld>
            <a:endParaRPr lang="en-US"/>
          </a:p>
        </p:txBody>
      </p:sp>
    </p:spTree>
    <p:extLst>
      <p:ext uri="{BB962C8B-B14F-4D97-AF65-F5344CB8AC3E}">
        <p14:creationId xmlns:p14="http://schemas.microsoft.com/office/powerpoint/2010/main" val="204250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Include your elected</a:t>
            </a:r>
            <a:r>
              <a:rPr lang="en-US" baseline="0" dirty="0" smtClean="0"/>
              <a:t> officials in your advocacy plans locally by asking them to cosponsor HR 676 or a senate equivalent.</a:t>
            </a:r>
          </a:p>
          <a:p>
            <a:pPr marL="171450" indent="-171450">
              <a:buFontTx/>
              <a:buChar char="-"/>
            </a:pPr>
            <a:endParaRPr lang="en-US" dirty="0" smtClean="0"/>
          </a:p>
          <a:p>
            <a:pPr marL="171450" indent="-171450">
              <a:buFontTx/>
              <a:buChar char="-"/>
            </a:pPr>
            <a:r>
              <a:rPr lang="en-US" dirty="0" smtClean="0"/>
              <a:t>Though PNHP doesn’t measure</a:t>
            </a:r>
            <a:r>
              <a:rPr lang="en-US" baseline="0" dirty="0" smtClean="0"/>
              <a:t> our movement based on the number of cosponsors to HR 676, or a Senate equivalent, others do! For example, your audience at public speaking events or other congressional members (those not yet cosponsors, may be encouraged by greater number of cosponsors)</a:t>
            </a:r>
          </a:p>
          <a:p>
            <a:pPr marL="171450" indent="-171450">
              <a:buFontTx/>
              <a:buChar char="-"/>
            </a:pPr>
            <a:r>
              <a:rPr lang="en-US" dirty="0" smtClean="0"/>
              <a:t>It’s better to know</a:t>
            </a:r>
            <a:r>
              <a:rPr lang="en-US" baseline="0" dirty="0" smtClean="0"/>
              <a:t> the political  ‘lay of the land’ now than when legislation is moving. Who are our champions? Who are our sympathizers? Who are our allies?</a:t>
            </a:r>
          </a:p>
          <a:p>
            <a:pPr marL="171450" indent="-171450">
              <a:buFontTx/>
              <a:buChar char="-"/>
            </a:pPr>
            <a:r>
              <a:rPr lang="en-US" baseline="0" dirty="0" smtClean="0"/>
              <a:t>This is a mental assessment you can do, just as when you assess a patient for willingness to quit smoking. The </a:t>
            </a:r>
            <a:r>
              <a:rPr lang="en-US" baseline="0" dirty="0" err="1" smtClean="0"/>
              <a:t>transtheoretical</a:t>
            </a:r>
            <a:r>
              <a:rPr lang="en-US" baseline="0" dirty="0" smtClean="0"/>
              <a:t> model of the stages of change can be applied analogously to your members. Think of the member and staff as on a spectrum of support – oppose – ambivalent – sympathetic – ally – champion. There is always room to move closer to a champion or expert of single payer. And approaching the member with this </a:t>
            </a:r>
            <a:r>
              <a:rPr lang="en-US" baseline="0" dirty="0" err="1" smtClean="0"/>
              <a:t>framweork</a:t>
            </a:r>
            <a:r>
              <a:rPr lang="en-US" baseline="0" dirty="0" smtClean="0"/>
              <a:t> makes “success” about moving him/her on the spectrum of support.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Engaging elected officials is an opportunity to dispel myths, learn of their interests, share your concerns, offer assistance</a:t>
            </a:r>
          </a:p>
          <a:p>
            <a:pPr marL="171450" indent="-171450">
              <a:buFontTx/>
              <a:buChar char="-"/>
            </a:pPr>
            <a:r>
              <a:rPr lang="en-US" baseline="0" dirty="0" smtClean="0"/>
              <a:t>Opportunity to deepen mutual understanding of the issue. Be curious! Your legislators views and </a:t>
            </a:r>
            <a:r>
              <a:rPr lang="en-US" b="0" baseline="0" dirty="0" smtClean="0"/>
              <a:t>experiences are unique. consider it an opportunity to think about new limitations to our current (non)system</a:t>
            </a:r>
          </a:p>
          <a:p>
            <a:pPr marL="171450" indent="-171450">
              <a:buFontTx/>
              <a:buChar char="-"/>
            </a:pPr>
            <a:r>
              <a:rPr lang="en-US" b="0" baseline="0" dirty="0" smtClean="0"/>
              <a:t>The next four years will be long, you are a passionate member of your community, who cares abo</a:t>
            </a:r>
            <a:r>
              <a:rPr lang="en-US" baseline="0" dirty="0" smtClean="0"/>
              <a:t>ut your neighbors and your country. Similarly your member and their office will want to know they are not alone in working to better our communities. Let them know the work you are doing too moving forward.</a:t>
            </a:r>
            <a:endParaRPr lang="en-US" dirty="0"/>
          </a:p>
        </p:txBody>
      </p:sp>
      <p:sp>
        <p:nvSpPr>
          <p:cNvPr id="4" name="Slide Number Placeholder 3"/>
          <p:cNvSpPr>
            <a:spLocks noGrp="1"/>
          </p:cNvSpPr>
          <p:nvPr>
            <p:ph type="sldNum" sz="quarter" idx="10"/>
          </p:nvPr>
        </p:nvSpPr>
        <p:spPr/>
        <p:txBody>
          <a:bodyPr/>
          <a:lstStyle/>
          <a:p>
            <a:fld id="{1FB52D9E-6916-3641-8A4D-678317536874}" type="slidenum">
              <a:rPr lang="en-US" smtClean="0"/>
              <a:t>2</a:t>
            </a:fld>
            <a:endParaRPr lang="en-US"/>
          </a:p>
        </p:txBody>
      </p:sp>
    </p:spTree>
    <p:extLst>
      <p:ext uri="{BB962C8B-B14F-4D97-AF65-F5344CB8AC3E}">
        <p14:creationId xmlns:p14="http://schemas.microsoft.com/office/powerpoint/2010/main" val="212190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Some brand new members, some</a:t>
            </a:r>
            <a:r>
              <a:rPr lang="en-US" baseline="0" dirty="0" smtClean="0"/>
              <a:t> have new office staff</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Sponsors that were on previously will need to be renewed once introduced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Further, it is a new ‘playing field’. Business as usual (for many offices) is inadequate. The elections were polarizing. People need to feel apart of this country again and to have stock in the future of this country.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The ACA, despite it’s gains, is clearly insufficient to address our most urgent healthcare needs.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It’s our goal to meet meet within the first 100 days of 115</a:t>
            </a:r>
            <a:r>
              <a:rPr lang="en-US" baseline="30000" dirty="0" smtClean="0"/>
              <a:t>th</a:t>
            </a:r>
            <a:r>
              <a:rPr lang="en-US" baseline="0" dirty="0" smtClean="0"/>
              <a:t> 1</a:t>
            </a:r>
            <a:r>
              <a:rPr lang="en-US" baseline="30000" dirty="0" smtClean="0"/>
              <a:t>st</a:t>
            </a:r>
            <a:r>
              <a:rPr lang="en-US" baseline="0" dirty="0" smtClean="0"/>
              <a:t> session, which starts January 2017</a:t>
            </a:r>
            <a:endParaRPr lang="en-US" dirty="0"/>
          </a:p>
        </p:txBody>
      </p:sp>
      <p:sp>
        <p:nvSpPr>
          <p:cNvPr id="4" name="Slide Number Placeholder 3"/>
          <p:cNvSpPr>
            <a:spLocks noGrp="1"/>
          </p:cNvSpPr>
          <p:nvPr>
            <p:ph type="sldNum" sz="quarter" idx="10"/>
          </p:nvPr>
        </p:nvSpPr>
        <p:spPr/>
        <p:txBody>
          <a:bodyPr/>
          <a:lstStyle/>
          <a:p>
            <a:fld id="{1FB52D9E-6916-3641-8A4D-678317536874}" type="slidenum">
              <a:rPr lang="en-US" smtClean="0"/>
              <a:t>3</a:t>
            </a:fld>
            <a:endParaRPr lang="en-US"/>
          </a:p>
        </p:txBody>
      </p:sp>
    </p:spTree>
    <p:extLst>
      <p:ext uri="{BB962C8B-B14F-4D97-AF65-F5344CB8AC3E}">
        <p14:creationId xmlns:p14="http://schemas.microsoft.com/office/powerpoint/2010/main" val="373910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Adapted from several nonprofit</a:t>
            </a:r>
            <a:r>
              <a:rPr lang="en-US" baseline="0" dirty="0" smtClean="0"/>
              <a:t> organizations free online lobby tips</a:t>
            </a:r>
          </a:p>
          <a:p>
            <a:pPr marL="0" indent="0">
              <a:buFontTx/>
              <a:buNone/>
            </a:pPr>
            <a:r>
              <a:rPr lang="en-US" baseline="0" dirty="0" smtClean="0"/>
              <a:t>There are several ways to build support for SP legislation in congress through your local advocacy.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In-district meetings are just one,</a:t>
            </a:r>
            <a:r>
              <a:rPr lang="en-US" baseline="0" dirty="0" smtClean="0"/>
              <a:t> I’ve bolded it because it is our challenge to meet with our members with</a:t>
            </a:r>
            <a:r>
              <a:rPr lang="en-US" dirty="0" smtClean="0"/>
              <a:t>in the first 100 days</a:t>
            </a:r>
            <a:r>
              <a:rPr lang="en-US" baseline="0" dirty="0" smtClean="0"/>
              <a:t> plus it is very high yield and well known tool.</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When</a:t>
            </a:r>
            <a:r>
              <a:rPr lang="en-US" baseline="0" dirty="0" smtClean="0"/>
              <a:t>ever </a:t>
            </a:r>
            <a:r>
              <a:rPr lang="en-US" dirty="0" smtClean="0"/>
              <a:t>appropriate thank legislators for their actions (</a:t>
            </a:r>
            <a:r>
              <a:rPr lang="en-US" dirty="0" err="1" smtClean="0"/>
              <a:t>ie</a:t>
            </a:r>
            <a:r>
              <a:rPr lang="en-US" dirty="0" smtClean="0"/>
              <a:t>, for becoming co-sponsors),</a:t>
            </a:r>
            <a:r>
              <a:rPr lang="en-US" baseline="0" dirty="0" smtClean="0"/>
              <a:t> publicize their good work in a newsletter and let them know you’ve spread the word</a:t>
            </a:r>
            <a:endParaRPr lang="en-US" dirty="0" smtClean="0"/>
          </a:p>
          <a:p>
            <a:pPr marL="171450" indent="-171450">
              <a:buFontTx/>
              <a:buChar char="-"/>
            </a:pPr>
            <a:r>
              <a:rPr lang="en-US" dirty="0" smtClean="0"/>
              <a:t>Being politically active is not endorsed by PNHP, but as an individual you can help with political activities.</a:t>
            </a:r>
            <a:r>
              <a:rPr lang="en-US" baseline="0" dirty="0" smtClean="0"/>
              <a:t> Volunteer to work on campaign, buy tickets to political fundraisers, </a:t>
            </a:r>
            <a:r>
              <a:rPr lang="en-US" baseline="0" dirty="0" err="1" smtClean="0"/>
              <a:t>etc</a:t>
            </a:r>
            <a:endParaRPr lang="en-US" baseline="0" dirty="0" smtClean="0"/>
          </a:p>
          <a:p>
            <a:pPr marL="171450" indent="-171450">
              <a:buFontTx/>
              <a:buChar char="-"/>
            </a:pPr>
            <a:r>
              <a:rPr lang="en-US" dirty="0" smtClean="0"/>
              <a:t>Email,</a:t>
            </a:r>
            <a:r>
              <a:rPr lang="en-US" baseline="0" dirty="0" smtClean="0"/>
              <a:t> </a:t>
            </a:r>
            <a:r>
              <a:rPr lang="en-US" dirty="0" smtClean="0"/>
              <a:t>Phone call legislators office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err="1" smtClean="0"/>
              <a:t>Netork</a:t>
            </a:r>
            <a:r>
              <a:rPr lang="en-US" baseline="0" dirty="0" smtClean="0"/>
              <a:t>. If you ask around you will probably find someone who knows the legislator and who could personally introduce you. Or if you are trying to make contact with a legislator in another district </a:t>
            </a:r>
            <a:endParaRPr lang="en-US" dirty="0" smtClean="0"/>
          </a:p>
          <a:p>
            <a:pPr marL="171450" indent="-171450">
              <a:buFontTx/>
              <a:buChar char="-"/>
            </a:pPr>
            <a:r>
              <a:rPr lang="en-US" dirty="0" smtClean="0"/>
              <a:t>Get to know staff. Be courteous. Offer to assist staff so that they come to think of you as a resource</a:t>
            </a:r>
          </a:p>
          <a:p>
            <a:pPr marL="171450" indent="-171450">
              <a:buFontTx/>
              <a:buChar char="-"/>
            </a:pPr>
            <a:r>
              <a:rPr lang="en-US" dirty="0" smtClean="0"/>
              <a:t>If</a:t>
            </a:r>
            <a:r>
              <a:rPr lang="en-US" baseline="0" dirty="0" smtClean="0"/>
              <a:t> you can get to know an elected official while working on another issue of importance to you, do so</a:t>
            </a:r>
          </a:p>
          <a:p>
            <a:pPr marL="171450" indent="-171450">
              <a:buFontTx/>
              <a:buChar char="-"/>
            </a:pPr>
            <a:r>
              <a:rPr lang="en-US" baseline="0" dirty="0" smtClean="0"/>
              <a:t>Invite a legislator that you’d like to meet to discuss the legislative process with members of your local chapter. Ask him/her to speak to your group on how to be more effective.</a:t>
            </a:r>
          </a:p>
          <a:p>
            <a:pPr marL="171450" indent="-171450">
              <a:buFontTx/>
              <a:buChar char="-"/>
            </a:pPr>
            <a:r>
              <a:rPr lang="en-US" baseline="0" dirty="0" smtClean="0"/>
              <a:t>If a public official is deserving of recognition, present him/her an award. Do it publicly, invite media. If you are presenting someone in your community with an award involve elected officials. </a:t>
            </a:r>
          </a:p>
          <a:p>
            <a:pPr marL="171450" indent="-171450">
              <a:buFontTx/>
              <a:buChar char="-"/>
            </a:pPr>
            <a:r>
              <a:rPr lang="en-US" baseline="0" dirty="0" smtClean="0"/>
              <a:t>If possible, invite elected official to visit your clinic. If there are problems, ask him/her to discuss solutions. Congress person can see first hand what good you are doing for your community. Check with you clinic/organization for policies on site visits. During site visit illustrate the inefficiency of private insurance.</a:t>
            </a:r>
          </a:p>
        </p:txBody>
      </p:sp>
      <p:sp>
        <p:nvSpPr>
          <p:cNvPr id="4" name="Slide Number Placeholder 3"/>
          <p:cNvSpPr>
            <a:spLocks noGrp="1"/>
          </p:cNvSpPr>
          <p:nvPr>
            <p:ph type="sldNum" sz="quarter" idx="10"/>
          </p:nvPr>
        </p:nvSpPr>
        <p:spPr/>
        <p:txBody>
          <a:bodyPr/>
          <a:lstStyle/>
          <a:p>
            <a:fld id="{1FB52D9E-6916-3641-8A4D-678317536874}" type="slidenum">
              <a:rPr lang="en-US" smtClean="0"/>
              <a:t>4</a:t>
            </a:fld>
            <a:endParaRPr lang="en-US"/>
          </a:p>
        </p:txBody>
      </p:sp>
    </p:spTree>
    <p:extLst>
      <p:ext uri="{BB962C8B-B14F-4D97-AF65-F5344CB8AC3E}">
        <p14:creationId xmlns:p14="http://schemas.microsoft.com/office/powerpoint/2010/main" val="102955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How to schedule a visit, how</a:t>
            </a:r>
            <a:r>
              <a:rPr lang="en-US" baseline="0" dirty="0" smtClean="0"/>
              <a:t> to set agenda for visit, materials/handouts to bring</a:t>
            </a:r>
          </a:p>
          <a:p>
            <a:pPr marL="171450" indent="-171450">
              <a:buFontTx/>
              <a:buChar char="-"/>
            </a:pPr>
            <a:r>
              <a:rPr lang="en-US" baseline="0" dirty="0" smtClean="0"/>
              <a:t>Find out your representatives and senators by simply inserting your zip code, useful links directly to members website, phone and emails (often through website)</a:t>
            </a:r>
            <a:endParaRPr lang="en-US" dirty="0"/>
          </a:p>
        </p:txBody>
      </p:sp>
      <p:sp>
        <p:nvSpPr>
          <p:cNvPr id="4" name="Slide Number Placeholder 3"/>
          <p:cNvSpPr>
            <a:spLocks noGrp="1"/>
          </p:cNvSpPr>
          <p:nvPr>
            <p:ph type="sldNum" sz="quarter" idx="10"/>
          </p:nvPr>
        </p:nvSpPr>
        <p:spPr/>
        <p:txBody>
          <a:bodyPr/>
          <a:lstStyle/>
          <a:p>
            <a:fld id="{1FB52D9E-6916-3641-8A4D-678317536874}" type="slidenum">
              <a:rPr lang="en-US" smtClean="0"/>
              <a:t>5</a:t>
            </a:fld>
            <a:endParaRPr lang="en-US"/>
          </a:p>
        </p:txBody>
      </p:sp>
    </p:spTree>
    <p:extLst>
      <p:ext uri="{BB962C8B-B14F-4D97-AF65-F5344CB8AC3E}">
        <p14:creationId xmlns:p14="http://schemas.microsoft.com/office/powerpoint/2010/main" val="316753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a:t>
            </a:r>
            <a:r>
              <a:rPr lang="en-US" baseline="0" dirty="0" smtClean="0"/>
              <a:t> the PNHP website there are tips to how to prepare and run a legislative visit. I will not duplicate that there. By the way, of the half a dozen nonprofit organizations who provides lobbying tips to their members free online, they are largely similar to PNHP recommendations.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In-district</a:t>
            </a:r>
            <a:r>
              <a:rPr lang="en-US" baseline="0" dirty="0" smtClean="0"/>
              <a:t> visits, it may be helpful to think of them like you would preparing for a new chronic pain patient visit (or other patient care issue where behavior change is central to treatment </a:t>
            </a:r>
            <a:r>
              <a:rPr lang="en-US" baseline="0" dirty="0" err="1" smtClean="0"/>
              <a:t>ie</a:t>
            </a:r>
            <a:r>
              <a:rPr lang="en-US" baseline="0" dirty="0" smtClean="0"/>
              <a:t>, chronic </a:t>
            </a:r>
            <a:r>
              <a:rPr lang="en-US" baseline="0" dirty="0" err="1" smtClean="0"/>
              <a:t>benzodiazapine</a:t>
            </a:r>
            <a:r>
              <a:rPr lang="en-US" baseline="0" dirty="0" smtClean="0"/>
              <a:t> use, alcohol dependence, uncontrolled diabetes/HTN, obesity)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Patient care and legislative visits both take place in a professional offices and so similar courtesies apply. Just as you like when patients are on time, friendly and not aggressive or demanding, share their opinion and respect yours – assume your elected official and their staff will appreciate similar standards.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Just as you probably don’t expect dramatic change immediately from your patients. A lack of enthusiastic endorsement for single payer is not a failure. In fact, don’t aim to change the legislators mind. Listen, perhaps have someone take notes. Success is instead measured by building the relationship through continued respectful discourse. Even if an elected official does not agree with your point of view today they might in the future.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In both cases, through respectful discourse (and by using any of the tactics in the ‘circle of support’) you are building the foundation for larger change in the future and you are building support for single payer legislation in congress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As with your patients, show openness to counterarguments and politely respond if it seems appropriate. But be firm in your position. In the very least agree to disagree - a ‘positive’ relationship doesn’t have to mean you both agree.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Unlike your office, you don’t need to be an expert during legislative visits (though some of you are!). All that matters is that you are a</a:t>
            </a:r>
            <a:r>
              <a:rPr lang="en-US" baseline="0" dirty="0" smtClean="0"/>
              <a:t> </a:t>
            </a:r>
            <a:r>
              <a:rPr lang="en-US" dirty="0" smtClean="0"/>
              <a:t>citizen with voting power. Your</a:t>
            </a:r>
            <a:r>
              <a:rPr lang="en-US" baseline="0" dirty="0" smtClean="0"/>
              <a:t> best tool will be to show how genuine your concern is for the issue. </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FB52D9E-6916-3641-8A4D-678317536874}" type="slidenum">
              <a:rPr lang="en-US" smtClean="0"/>
              <a:t>6</a:t>
            </a:fld>
            <a:endParaRPr lang="en-US"/>
          </a:p>
        </p:txBody>
      </p:sp>
    </p:spTree>
    <p:extLst>
      <p:ext uri="{BB962C8B-B14F-4D97-AF65-F5344CB8AC3E}">
        <p14:creationId xmlns:p14="http://schemas.microsoft.com/office/powerpoint/2010/main" val="317079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vast body of literature on persuasion, I conclude with two slides that</a:t>
            </a:r>
            <a:r>
              <a:rPr lang="en-US" baseline="0" dirty="0" smtClean="0"/>
              <a:t> reference related points for your consideration in all our advocacy.</a:t>
            </a:r>
          </a:p>
          <a:p>
            <a:r>
              <a:rPr lang="en-US" dirty="0" smtClean="0"/>
              <a:t>The first is based on a study published</a:t>
            </a:r>
            <a:r>
              <a:rPr lang="en-US" baseline="0" dirty="0" smtClean="0"/>
              <a:t> this year that used data from a </a:t>
            </a:r>
            <a:r>
              <a:rPr lang="en-US" baseline="0" dirty="0" err="1" smtClean="0"/>
              <a:t>Reddit</a:t>
            </a:r>
            <a:r>
              <a:rPr lang="en-US" baseline="0" dirty="0" smtClean="0"/>
              <a:t> </a:t>
            </a:r>
            <a:r>
              <a:rPr lang="en-US" baseline="0" dirty="0" err="1" smtClean="0"/>
              <a:t>subcommunity</a:t>
            </a:r>
            <a:r>
              <a:rPr lang="en-US" baseline="0" dirty="0" smtClean="0"/>
              <a:t> called “change my view” (CMV). In contrast to general platforms such as twitter and </a:t>
            </a:r>
            <a:r>
              <a:rPr lang="en-US" baseline="0" dirty="0" err="1" smtClean="0"/>
              <a:t>facebook</a:t>
            </a:r>
            <a:r>
              <a:rPr lang="en-US" baseline="0" dirty="0" smtClean="0"/>
              <a:t>. CMV requires “original posters” (OP) to state the reasoning behind their beliefs and to reward successful arguments with explicit confirmation. It’s a novel setting for studying persuasion because the reasoning behind people’s views, the full </a:t>
            </a:r>
            <a:r>
              <a:rPr lang="en-US" baseline="0" dirty="0" err="1" smtClean="0"/>
              <a:t>interaction,a</a:t>
            </a:r>
            <a:r>
              <a:rPr lang="en-US" baseline="0" dirty="0" smtClean="0"/>
              <a:t> s well as outcome of persuasion efforts are documented.</a:t>
            </a:r>
          </a:p>
          <a:p>
            <a:r>
              <a:rPr lang="en-US" baseline="0" dirty="0" smtClean="0"/>
              <a:t>Researchers reviewed over 12,000 original posts over 2 years.</a:t>
            </a:r>
          </a:p>
          <a:p>
            <a:r>
              <a:rPr lang="en-US" baseline="0" dirty="0" smtClean="0"/>
              <a:t>This is relevant to our work as we strive to be effective communicators of our opinions. </a:t>
            </a:r>
          </a:p>
          <a:p>
            <a:r>
              <a:rPr lang="en-US" baseline="0" dirty="0" smtClean="0"/>
              <a:t>Just as we may have a ‘go to’ script of how we counsel about birth control, could we tailor our advocacy to be maximally effective?</a:t>
            </a:r>
          </a:p>
          <a:p>
            <a:endParaRPr lang="en-US" dirty="0" smtClean="0"/>
          </a:p>
          <a:p>
            <a:r>
              <a:rPr lang="en-US" dirty="0" smtClean="0"/>
              <a:t>1. In</a:t>
            </a:r>
            <a:r>
              <a:rPr lang="en-US" baseline="0" dirty="0" smtClean="0"/>
              <a:t> absolute numbers successful arguments use more ‘positive and negative’ words, that is, more emotional expression [used the linguistic inquiry word count text analysis program]. However persuasive opening arguments use fewer positive words suggesting more complex patterns of positive emotion in longer arguments. </a:t>
            </a:r>
            <a:endParaRPr lang="en-US" dirty="0" smtClean="0"/>
          </a:p>
          <a:p>
            <a:r>
              <a:rPr lang="en-US" dirty="0" smtClean="0"/>
              <a:t>2.</a:t>
            </a:r>
            <a:r>
              <a:rPr lang="en-US" baseline="0" dirty="0" smtClean="0"/>
              <a:t> This doesn’t mean there isn’t a place for passion. It just may hurt to be too intense in the counterargument. </a:t>
            </a:r>
          </a:p>
          <a:p>
            <a:r>
              <a:rPr lang="en-US" baseline="0" dirty="0" smtClean="0"/>
              <a:t>3. Personalize your appeal</a:t>
            </a:r>
          </a:p>
          <a:p>
            <a:r>
              <a:rPr lang="en-US" baseline="0" dirty="0" smtClean="0"/>
              <a:t>4. Hyperlinks used more frequently in successful arguments</a:t>
            </a:r>
          </a:p>
          <a:p>
            <a:r>
              <a:rPr lang="en-US" baseline="0" dirty="0" smtClean="0"/>
              <a:t>5. Hedging indicate uncertainty, an example is “it could be the case”. Their presence might make the argument easier to accept by softening its tone</a:t>
            </a:r>
          </a:p>
          <a:p>
            <a:r>
              <a:rPr lang="en-US" baseline="0" dirty="0" smtClean="0"/>
              <a:t>6 &amp; 7. Self explanatory.</a:t>
            </a:r>
            <a:endParaRPr lang="en-US" dirty="0" smtClean="0"/>
          </a:p>
          <a:p>
            <a:r>
              <a:rPr lang="en-US" dirty="0" smtClean="0"/>
              <a:t>8. Overall</a:t>
            </a:r>
            <a:r>
              <a:rPr lang="en-US" baseline="0" dirty="0" smtClean="0"/>
              <a:t> successful arguments are more dissimilar to other party’s words</a:t>
            </a:r>
            <a:endParaRPr lang="en-US" dirty="0"/>
          </a:p>
        </p:txBody>
      </p:sp>
      <p:sp>
        <p:nvSpPr>
          <p:cNvPr id="4" name="Slide Number Placeholder 3"/>
          <p:cNvSpPr>
            <a:spLocks noGrp="1"/>
          </p:cNvSpPr>
          <p:nvPr>
            <p:ph type="sldNum" sz="quarter" idx="10"/>
          </p:nvPr>
        </p:nvSpPr>
        <p:spPr/>
        <p:txBody>
          <a:bodyPr/>
          <a:lstStyle/>
          <a:p>
            <a:fld id="{1FB52D9E-6916-3641-8A4D-678317536874}" type="slidenum">
              <a:rPr lang="en-US" smtClean="0"/>
              <a:t>7</a:t>
            </a:fld>
            <a:endParaRPr lang="en-US"/>
          </a:p>
        </p:txBody>
      </p:sp>
    </p:spTree>
    <p:extLst>
      <p:ext uri="{BB962C8B-B14F-4D97-AF65-F5344CB8AC3E}">
        <p14:creationId xmlns:p14="http://schemas.microsoft.com/office/powerpoint/2010/main" val="65899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Lastly,</a:t>
            </a:r>
            <a:r>
              <a:rPr lang="en-US" baseline="0" dirty="0" smtClean="0"/>
              <a:t> in medicine and especially in psychiatry, we listen for </a:t>
            </a:r>
            <a:r>
              <a:rPr lang="en-US" i="1" baseline="0" dirty="0" smtClean="0"/>
              <a:t>how </a:t>
            </a:r>
            <a:r>
              <a:rPr lang="en-US" i="0" baseline="0" dirty="0" smtClean="0"/>
              <a:t>information is presented. Based on the same study, we may listen for signs of “malleable beliefs”. </a:t>
            </a:r>
            <a:endParaRPr lang="en-US" i="1" dirty="0" smtClean="0"/>
          </a:p>
          <a:p>
            <a:pPr marL="228600" indent="-228600">
              <a:buAutoNum type="arabicPeriod"/>
            </a:pPr>
            <a:r>
              <a:rPr lang="en-US" dirty="0" smtClean="0"/>
              <a:t>This is</a:t>
            </a:r>
            <a:r>
              <a:rPr lang="en-US" baseline="0" dirty="0" smtClean="0"/>
              <a:t> counter intuitive, and the authors did not suggest an explanation. </a:t>
            </a:r>
            <a:r>
              <a:rPr lang="en-US" dirty="0" smtClean="0"/>
              <a:t>That</a:t>
            </a:r>
            <a:r>
              <a:rPr lang="en-US" baseline="0" dirty="0" smtClean="0"/>
              <a:t> is, “dominance” was more predictive of malleability. “dominance” measures degree of control expressed by a word. Low-dominance words suggest vulnerability and weakness (”dementia, earthquake”), while high-dominance words evoke power and success (“completion, smile”)</a:t>
            </a:r>
          </a:p>
          <a:p>
            <a:pPr marL="228600" indent="-228600">
              <a:buAutoNum type="arabicPeriod"/>
            </a:pPr>
            <a:r>
              <a:rPr lang="en-US" baseline="0" dirty="0" smtClean="0"/>
              <a:t>Malleable beliefs are expressed more serenely, ending on a calm note. While stubborn opinions are expressed with relatively more excitement. </a:t>
            </a:r>
            <a:endParaRPr lang="en-US" dirty="0" smtClean="0"/>
          </a:p>
          <a:p>
            <a:r>
              <a:rPr lang="en-US" dirty="0" smtClean="0"/>
              <a:t>3.</a:t>
            </a:r>
            <a:r>
              <a:rPr lang="en-US" baseline="0" dirty="0" smtClean="0"/>
              <a:t> </a:t>
            </a:r>
            <a:r>
              <a:rPr lang="en-US" dirty="0" smtClean="0"/>
              <a:t>While first</a:t>
            </a:r>
            <a:r>
              <a:rPr lang="en-US" baseline="0" dirty="0" smtClean="0"/>
              <a:t> person plurals can indicate a diluted sense of group responsibility for the view</a:t>
            </a:r>
          </a:p>
          <a:p>
            <a:r>
              <a:rPr lang="en-US" baseline="0" dirty="0" smtClean="0"/>
              <a:t>4. Ambivalence is in fact progress from an earlier state term “</a:t>
            </a:r>
            <a:r>
              <a:rPr lang="en-US" baseline="0" dirty="0" err="1" smtClean="0"/>
              <a:t>precontemplation</a:t>
            </a:r>
            <a:r>
              <a:rPr lang="en-US" baseline="0" dirty="0" smtClean="0"/>
              <a:t>” in the </a:t>
            </a:r>
            <a:r>
              <a:rPr lang="en-US" baseline="0" dirty="0" err="1" smtClean="0"/>
              <a:t>transtheoretical</a:t>
            </a:r>
            <a:r>
              <a:rPr lang="en-US" baseline="0" dirty="0" smtClean="0"/>
              <a:t> model of perceiving no reason at all for change. Ambivalence involves simultaneous conflicting motivations and can thus be an uncomfortable place to be. Ambivalence can also be a sticky place where one may remain suspended for a long time. </a:t>
            </a:r>
          </a:p>
        </p:txBody>
      </p:sp>
      <p:sp>
        <p:nvSpPr>
          <p:cNvPr id="4" name="Slide Number Placeholder 3"/>
          <p:cNvSpPr>
            <a:spLocks noGrp="1"/>
          </p:cNvSpPr>
          <p:nvPr>
            <p:ph type="sldNum" sz="quarter" idx="10"/>
          </p:nvPr>
        </p:nvSpPr>
        <p:spPr/>
        <p:txBody>
          <a:bodyPr/>
          <a:lstStyle/>
          <a:p>
            <a:fld id="{1FB52D9E-6916-3641-8A4D-678317536874}" type="slidenum">
              <a:rPr lang="en-US" smtClean="0"/>
              <a:t>8</a:t>
            </a:fld>
            <a:endParaRPr lang="en-US"/>
          </a:p>
        </p:txBody>
      </p:sp>
    </p:spTree>
    <p:extLst>
      <p:ext uri="{BB962C8B-B14F-4D97-AF65-F5344CB8AC3E}">
        <p14:creationId xmlns:p14="http://schemas.microsoft.com/office/powerpoint/2010/main" val="314870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7F24BE-DE7B-2F44-8077-BD343C4FD16A}"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F24BE-DE7B-2F44-8077-BD343C4FD16A}"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F24BE-DE7B-2F44-8077-BD343C4FD16A}"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F24BE-DE7B-2F44-8077-BD343C4FD16A}"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7F24BE-DE7B-2F44-8077-BD343C4FD16A}" type="datetimeFigureOut">
              <a:rPr lang="en-US" smtClean="0"/>
              <a:t>11/14/2016</a:t>
            </a:fld>
            <a:endParaRPr lang="en-US"/>
          </a:p>
        </p:txBody>
      </p:sp>
      <p:sp>
        <p:nvSpPr>
          <p:cNvPr id="8" name="Slide Number Placeholder 7"/>
          <p:cNvSpPr>
            <a:spLocks noGrp="1"/>
          </p:cNvSpPr>
          <p:nvPr>
            <p:ph type="sldNum" sz="quarter" idx="11"/>
          </p:nvPr>
        </p:nvSpPr>
        <p:spPr/>
        <p:txBody>
          <a:bodyPr/>
          <a:lstStyle/>
          <a:p>
            <a:fld id="{E859EF46-C80B-1D47-B26C-AD673C41C2D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7F24BE-DE7B-2F44-8077-BD343C4FD16A}"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7F24BE-DE7B-2F44-8077-BD343C4FD16A}"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F24BE-DE7B-2F44-8077-BD343C4FD16A}"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F24BE-DE7B-2F44-8077-BD343C4FD16A}"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9EF46-C80B-1D47-B26C-AD673C41C2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F24BE-DE7B-2F44-8077-BD343C4FD16A}"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F24BE-DE7B-2F44-8077-BD343C4FD16A}"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859EF46-C80B-1D47-B26C-AD673C41C2D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B7F24BE-DE7B-2F44-8077-BD343C4FD16A}" type="datetimeFigureOut">
              <a:rPr lang="en-US" smtClean="0"/>
              <a:t>11/14/2016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859EF46-C80B-1D47-B26C-AD673C41C2D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enate.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thoma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Building support for single payer legislation in Congress</a:t>
            </a:r>
            <a:endParaRPr lang="en-US" sz="6600" dirty="0"/>
          </a:p>
        </p:txBody>
      </p:sp>
      <p:sp>
        <p:nvSpPr>
          <p:cNvPr id="3" name="Subtitle 2"/>
          <p:cNvSpPr>
            <a:spLocks noGrp="1"/>
          </p:cNvSpPr>
          <p:nvPr>
            <p:ph type="subTitle" idx="1"/>
          </p:nvPr>
        </p:nvSpPr>
        <p:spPr>
          <a:xfrm>
            <a:off x="457200" y="5074775"/>
            <a:ext cx="6858000" cy="914400"/>
          </a:xfrm>
        </p:spPr>
        <p:txBody>
          <a:bodyPr/>
          <a:lstStyle/>
          <a:p>
            <a:r>
              <a:rPr lang="en-US" dirty="0" smtClean="0"/>
              <a:t>115</a:t>
            </a:r>
            <a:r>
              <a:rPr lang="en-US" baseline="30000" dirty="0" smtClean="0"/>
              <a:t>th</a:t>
            </a:r>
            <a:r>
              <a:rPr lang="en-US" dirty="0" smtClean="0"/>
              <a:t> Congress (2017-2018)</a:t>
            </a:r>
            <a:endParaRPr lang="en-US" dirty="0"/>
          </a:p>
        </p:txBody>
      </p:sp>
      <p:sp>
        <p:nvSpPr>
          <p:cNvPr id="5" name="Subtitle 2"/>
          <p:cNvSpPr txBox="1">
            <a:spLocks/>
          </p:cNvSpPr>
          <p:nvPr/>
        </p:nvSpPr>
        <p:spPr>
          <a:xfrm>
            <a:off x="3580867" y="5989175"/>
            <a:ext cx="4648733"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dirty="0" smtClean="0"/>
              <a:t>Danielle alexander, md</a:t>
            </a:r>
            <a:endParaRPr lang="en-US" dirty="0"/>
          </a:p>
        </p:txBody>
      </p:sp>
    </p:spTree>
    <p:extLst>
      <p:ext uri="{BB962C8B-B14F-4D97-AF65-F5344CB8AC3E}">
        <p14:creationId xmlns:p14="http://schemas.microsoft.com/office/powerpoint/2010/main" val="4246973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620001" cy="1371600"/>
          </a:xfrm>
        </p:spPr>
        <p:txBody>
          <a:bodyPr>
            <a:normAutofit/>
          </a:bodyPr>
          <a:lstStyle/>
          <a:p>
            <a:r>
              <a:rPr lang="en-US" sz="1600" dirty="0" smtClean="0"/>
              <a:t>Building support for single payer legislation in congress: </a:t>
            </a:r>
            <a:r>
              <a:rPr lang="en-US" dirty="0" smtClean="0"/>
              <a:t/>
            </a:r>
            <a:br>
              <a:rPr lang="en-US" dirty="0" smtClean="0"/>
            </a:br>
            <a:r>
              <a:rPr lang="en-US" dirty="0" smtClean="0"/>
              <a:t>Why</a:t>
            </a:r>
            <a:endParaRPr lang="en-US" dirty="0"/>
          </a:p>
        </p:txBody>
      </p:sp>
      <p:sp>
        <p:nvSpPr>
          <p:cNvPr id="3" name="Content Placeholder 2"/>
          <p:cNvSpPr>
            <a:spLocks noGrp="1"/>
          </p:cNvSpPr>
          <p:nvPr>
            <p:ph idx="1"/>
          </p:nvPr>
        </p:nvSpPr>
        <p:spPr>
          <a:xfrm>
            <a:off x="457200" y="1752600"/>
            <a:ext cx="7620000" cy="4373563"/>
          </a:xfrm>
        </p:spPr>
        <p:txBody>
          <a:bodyPr>
            <a:normAutofit/>
          </a:bodyPr>
          <a:lstStyle/>
          <a:p>
            <a:pPr marL="457200" indent="-457200">
              <a:buFont typeface="Wingdings" charset="2"/>
              <a:buChar char="§"/>
            </a:pPr>
            <a:r>
              <a:rPr lang="en-US" sz="2800" dirty="0" smtClean="0"/>
              <a:t>Co-sponsorship is one measure of success </a:t>
            </a:r>
          </a:p>
          <a:p>
            <a:pPr marL="457200" indent="-457200">
              <a:buFont typeface="Wingdings" charset="2"/>
              <a:buChar char="§"/>
            </a:pPr>
            <a:r>
              <a:rPr lang="en-US" sz="2800" dirty="0"/>
              <a:t>K</a:t>
            </a:r>
            <a:r>
              <a:rPr lang="en-US" sz="2800" dirty="0" smtClean="0"/>
              <a:t>now our allies </a:t>
            </a:r>
          </a:p>
          <a:p>
            <a:pPr marL="457200" indent="-457200">
              <a:buFont typeface="Wingdings" charset="2"/>
              <a:buChar char="§"/>
            </a:pPr>
            <a:r>
              <a:rPr lang="en-US" sz="2800" dirty="0"/>
              <a:t>A</a:t>
            </a:r>
            <a:r>
              <a:rPr lang="en-US" sz="2800" dirty="0" smtClean="0"/>
              <a:t>ssess ‘readiness to change’</a:t>
            </a:r>
          </a:p>
          <a:p>
            <a:pPr marL="457200" indent="-457200">
              <a:buFont typeface="Wingdings" charset="2"/>
              <a:buChar char="§"/>
            </a:pPr>
            <a:r>
              <a:rPr lang="en-US" sz="2800" dirty="0" smtClean="0"/>
              <a:t>Dispel myths and offer assistance</a:t>
            </a:r>
          </a:p>
          <a:p>
            <a:pPr marL="457200" indent="-457200">
              <a:buFont typeface="Wingdings" charset="2"/>
              <a:buChar char="§"/>
            </a:pPr>
            <a:r>
              <a:rPr lang="en-US" sz="2800" dirty="0"/>
              <a:t>S</a:t>
            </a:r>
            <a:r>
              <a:rPr lang="en-US" sz="2800" dirty="0" smtClean="0"/>
              <a:t>trengthen commitment</a:t>
            </a:r>
          </a:p>
          <a:p>
            <a:pPr marL="457200" indent="-457200">
              <a:buFont typeface="Wingdings" charset="2"/>
              <a:buChar char="§"/>
            </a:pPr>
            <a:r>
              <a:rPr lang="en-US" sz="2800" dirty="0" smtClean="0"/>
              <a:t>Build relationships</a:t>
            </a:r>
          </a:p>
        </p:txBody>
      </p:sp>
    </p:spTree>
    <p:extLst>
      <p:ext uri="{BB962C8B-B14F-4D97-AF65-F5344CB8AC3E}">
        <p14:creationId xmlns:p14="http://schemas.microsoft.com/office/powerpoint/2010/main" val="26145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718"/>
            <a:ext cx="7620000" cy="1371600"/>
          </a:xfrm>
        </p:spPr>
        <p:txBody>
          <a:bodyPr>
            <a:normAutofit/>
          </a:bodyPr>
          <a:lstStyle/>
          <a:p>
            <a:r>
              <a:rPr lang="en-US" sz="1600" dirty="0" smtClean="0"/>
              <a:t>Building support for single payer legislation in congress: </a:t>
            </a:r>
            <a:r>
              <a:rPr lang="en-US" dirty="0" smtClean="0"/>
              <a:t/>
            </a:r>
            <a:br>
              <a:rPr lang="en-US" dirty="0" smtClean="0"/>
            </a:br>
            <a:r>
              <a:rPr lang="en-US" dirty="0" smtClean="0"/>
              <a:t>now</a:t>
            </a:r>
            <a:endParaRPr lang="en-US" dirty="0"/>
          </a:p>
        </p:txBody>
      </p:sp>
      <p:sp>
        <p:nvSpPr>
          <p:cNvPr id="5" name="Content Placeholder 2"/>
          <p:cNvSpPr>
            <a:spLocks noGrp="1"/>
          </p:cNvSpPr>
          <p:nvPr>
            <p:ph idx="1"/>
          </p:nvPr>
        </p:nvSpPr>
        <p:spPr>
          <a:xfrm>
            <a:off x="4213924" y="1752600"/>
            <a:ext cx="3863275" cy="4373563"/>
          </a:xfrm>
        </p:spPr>
        <p:txBody>
          <a:bodyPr>
            <a:normAutofit/>
          </a:bodyPr>
          <a:lstStyle/>
          <a:p>
            <a:pPr marL="457200" indent="-457200">
              <a:buFont typeface="Wingdings" charset="2"/>
              <a:buChar char="§"/>
            </a:pPr>
            <a:r>
              <a:rPr lang="en-US" sz="2800" dirty="0" smtClean="0"/>
              <a:t>New congress</a:t>
            </a:r>
          </a:p>
          <a:p>
            <a:pPr marL="457200" indent="-457200">
              <a:buFont typeface="Wingdings" charset="2"/>
              <a:buChar char="§"/>
            </a:pPr>
            <a:r>
              <a:rPr lang="en-US" sz="2800" dirty="0" smtClean="0"/>
              <a:t>New legislation</a:t>
            </a:r>
          </a:p>
          <a:p>
            <a:pPr marL="457200" indent="-457200">
              <a:buFont typeface="Wingdings" charset="2"/>
              <a:buChar char="§"/>
            </a:pPr>
            <a:r>
              <a:rPr lang="en-US" sz="2800" dirty="0" smtClean="0"/>
              <a:t>New ‘playing field’</a:t>
            </a:r>
          </a:p>
          <a:p>
            <a:pPr marL="914400" lvl="1" indent="-457200">
              <a:buFont typeface="Wingdings" charset="2"/>
              <a:buChar char="§"/>
            </a:pPr>
            <a:r>
              <a:rPr lang="en-US" sz="2800" dirty="0" smtClean="0"/>
              <a:t>Post election</a:t>
            </a:r>
          </a:p>
          <a:p>
            <a:pPr marL="914400" lvl="1" indent="-457200">
              <a:buFont typeface="Wingdings" charset="2"/>
              <a:buChar char="§"/>
            </a:pPr>
            <a:r>
              <a:rPr lang="en-US" sz="2800" dirty="0" smtClean="0"/>
              <a:t>Post ACA</a:t>
            </a:r>
          </a:p>
        </p:txBody>
      </p:sp>
      <p:sp>
        <p:nvSpPr>
          <p:cNvPr id="2" name="TextBox 1"/>
          <p:cNvSpPr txBox="1"/>
          <p:nvPr/>
        </p:nvSpPr>
        <p:spPr>
          <a:xfrm>
            <a:off x="457200" y="5048945"/>
            <a:ext cx="7620000" cy="954107"/>
          </a:xfrm>
          <a:prstGeom prst="rect">
            <a:avLst/>
          </a:prstGeom>
          <a:noFill/>
        </p:spPr>
        <p:txBody>
          <a:bodyPr wrap="square" rtlCol="0">
            <a:spAutoFit/>
          </a:bodyPr>
          <a:lstStyle/>
          <a:p>
            <a:r>
              <a:rPr lang="en-US" sz="2800" i="1" dirty="0"/>
              <a:t>M</a:t>
            </a:r>
            <a:r>
              <a:rPr lang="en-US" sz="2800" i="1" dirty="0" smtClean="0"/>
              <a:t>eet </a:t>
            </a:r>
            <a:r>
              <a:rPr lang="en-US" sz="2800" i="1" dirty="0"/>
              <a:t>with </a:t>
            </a:r>
            <a:r>
              <a:rPr lang="en-US" sz="2800" i="1" dirty="0" smtClean="0"/>
              <a:t>your elected </a:t>
            </a:r>
            <a:r>
              <a:rPr lang="en-US" sz="2800" i="1" dirty="0"/>
              <a:t>officials in first 100 </a:t>
            </a:r>
            <a:r>
              <a:rPr lang="en-US" sz="2800" i="1" dirty="0" smtClean="0"/>
              <a:t>days</a:t>
            </a:r>
            <a:endParaRPr lang="en-US" sz="2800" i="1" dirty="0"/>
          </a:p>
          <a:p>
            <a:endParaRPr lang="en-US" sz="2800" i="1" dirty="0"/>
          </a:p>
        </p:txBody>
      </p:sp>
    </p:spTree>
    <p:extLst>
      <p:ext uri="{BB962C8B-B14F-4D97-AF65-F5344CB8AC3E}">
        <p14:creationId xmlns:p14="http://schemas.microsoft.com/office/powerpoint/2010/main" val="3931604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407" y="1926613"/>
            <a:ext cx="2327192" cy="369332"/>
          </a:xfrm>
          <a:prstGeom prst="rect">
            <a:avLst/>
          </a:prstGeom>
          <a:noFill/>
        </p:spPr>
        <p:txBody>
          <a:bodyPr wrap="none" rtlCol="0">
            <a:spAutoFit/>
          </a:bodyPr>
          <a:lstStyle/>
          <a:p>
            <a:r>
              <a:rPr lang="en-US" b="1" dirty="0" smtClean="0"/>
              <a:t>Be politically active</a:t>
            </a:r>
            <a:endParaRPr lang="en-US" b="1" dirty="0"/>
          </a:p>
        </p:txBody>
      </p:sp>
      <p:sp>
        <p:nvSpPr>
          <p:cNvPr id="3" name="TextBox 2"/>
          <p:cNvSpPr txBox="1"/>
          <p:nvPr/>
        </p:nvSpPr>
        <p:spPr>
          <a:xfrm>
            <a:off x="968041" y="2775907"/>
            <a:ext cx="1544751" cy="369332"/>
          </a:xfrm>
          <a:prstGeom prst="rect">
            <a:avLst/>
          </a:prstGeom>
          <a:noFill/>
        </p:spPr>
        <p:txBody>
          <a:bodyPr wrap="none" rtlCol="0">
            <a:spAutoFit/>
          </a:bodyPr>
          <a:lstStyle/>
          <a:p>
            <a:r>
              <a:rPr lang="en-US" b="1" dirty="0" smtClean="0"/>
              <a:t>Give awards</a:t>
            </a:r>
            <a:endParaRPr lang="en-US" b="1" dirty="0"/>
          </a:p>
        </p:txBody>
      </p:sp>
      <p:sp>
        <p:nvSpPr>
          <p:cNvPr id="5" name="TextBox 4"/>
          <p:cNvSpPr txBox="1"/>
          <p:nvPr/>
        </p:nvSpPr>
        <p:spPr>
          <a:xfrm>
            <a:off x="1216656" y="4618521"/>
            <a:ext cx="2592271" cy="369332"/>
          </a:xfrm>
          <a:prstGeom prst="rect">
            <a:avLst/>
          </a:prstGeom>
          <a:noFill/>
        </p:spPr>
        <p:txBody>
          <a:bodyPr wrap="square" rtlCol="0">
            <a:spAutoFit/>
          </a:bodyPr>
          <a:lstStyle/>
          <a:p>
            <a:r>
              <a:rPr lang="en-US" b="1" dirty="0" smtClean="0"/>
              <a:t>Mutual interests</a:t>
            </a:r>
            <a:endParaRPr lang="en-US" b="1" dirty="0"/>
          </a:p>
        </p:txBody>
      </p:sp>
      <p:sp>
        <p:nvSpPr>
          <p:cNvPr id="6" name="TextBox 5"/>
          <p:cNvSpPr txBox="1"/>
          <p:nvPr/>
        </p:nvSpPr>
        <p:spPr>
          <a:xfrm>
            <a:off x="4235022" y="3029128"/>
            <a:ext cx="3842178" cy="584776"/>
          </a:xfrm>
          <a:prstGeom prst="rect">
            <a:avLst/>
          </a:prstGeom>
          <a:noFill/>
        </p:spPr>
        <p:txBody>
          <a:bodyPr wrap="none" rtlCol="0">
            <a:spAutoFit/>
          </a:bodyPr>
          <a:lstStyle/>
          <a:p>
            <a:r>
              <a:rPr lang="en-US" sz="3200" b="1" i="1" dirty="0" smtClean="0"/>
              <a:t>In-district meeting</a:t>
            </a:r>
            <a:endParaRPr lang="en-US" sz="3200" b="1" i="1" dirty="0"/>
          </a:p>
        </p:txBody>
      </p:sp>
      <p:sp>
        <p:nvSpPr>
          <p:cNvPr id="7" name="TextBox 6"/>
          <p:cNvSpPr txBox="1"/>
          <p:nvPr/>
        </p:nvSpPr>
        <p:spPr>
          <a:xfrm>
            <a:off x="2941182" y="5280015"/>
            <a:ext cx="2413239" cy="646331"/>
          </a:xfrm>
          <a:prstGeom prst="rect">
            <a:avLst/>
          </a:prstGeom>
          <a:noFill/>
        </p:spPr>
        <p:txBody>
          <a:bodyPr wrap="square" rtlCol="0">
            <a:spAutoFit/>
          </a:bodyPr>
          <a:lstStyle/>
          <a:p>
            <a:r>
              <a:rPr lang="en-US" b="1" dirty="0" smtClean="0"/>
              <a:t>Get to know staff</a:t>
            </a:r>
          </a:p>
          <a:p>
            <a:endParaRPr lang="en-US" b="1" dirty="0"/>
          </a:p>
        </p:txBody>
      </p:sp>
      <p:sp>
        <p:nvSpPr>
          <p:cNvPr id="8" name="TextBox 7"/>
          <p:cNvSpPr txBox="1"/>
          <p:nvPr/>
        </p:nvSpPr>
        <p:spPr>
          <a:xfrm>
            <a:off x="3335575" y="1275773"/>
            <a:ext cx="1749660" cy="369332"/>
          </a:xfrm>
          <a:prstGeom prst="rect">
            <a:avLst/>
          </a:prstGeom>
          <a:noFill/>
        </p:spPr>
        <p:txBody>
          <a:bodyPr wrap="none" rtlCol="0">
            <a:spAutoFit/>
          </a:bodyPr>
          <a:lstStyle/>
          <a:p>
            <a:r>
              <a:rPr lang="en-US" b="1" dirty="0" smtClean="0"/>
              <a:t>Say thank you</a:t>
            </a:r>
            <a:endParaRPr lang="en-US" b="1" dirty="0"/>
          </a:p>
        </p:txBody>
      </p:sp>
      <p:sp>
        <p:nvSpPr>
          <p:cNvPr id="9" name="TextBox 8"/>
          <p:cNvSpPr txBox="1"/>
          <p:nvPr/>
        </p:nvSpPr>
        <p:spPr>
          <a:xfrm>
            <a:off x="673752" y="3674736"/>
            <a:ext cx="1839040" cy="369332"/>
          </a:xfrm>
          <a:prstGeom prst="rect">
            <a:avLst/>
          </a:prstGeom>
          <a:noFill/>
        </p:spPr>
        <p:txBody>
          <a:bodyPr wrap="none" rtlCol="0">
            <a:spAutoFit/>
          </a:bodyPr>
          <a:lstStyle/>
          <a:p>
            <a:r>
              <a:rPr lang="en-US" b="1" dirty="0" smtClean="0"/>
              <a:t>Send invitation</a:t>
            </a:r>
            <a:endParaRPr lang="en-US" b="1" dirty="0"/>
          </a:p>
        </p:txBody>
      </p:sp>
      <p:sp>
        <p:nvSpPr>
          <p:cNvPr id="10" name="TextBox 9"/>
          <p:cNvSpPr txBox="1"/>
          <p:nvPr/>
        </p:nvSpPr>
        <p:spPr>
          <a:xfrm>
            <a:off x="5792868" y="4963792"/>
            <a:ext cx="1107996" cy="369332"/>
          </a:xfrm>
          <a:prstGeom prst="rect">
            <a:avLst/>
          </a:prstGeom>
          <a:noFill/>
        </p:spPr>
        <p:txBody>
          <a:bodyPr wrap="none" rtlCol="0">
            <a:spAutoFit/>
          </a:bodyPr>
          <a:lstStyle/>
          <a:p>
            <a:r>
              <a:rPr lang="en-US" b="1" dirty="0" smtClean="0"/>
              <a:t>Network</a:t>
            </a:r>
            <a:endParaRPr lang="en-US" b="1" dirty="0"/>
          </a:p>
        </p:txBody>
      </p:sp>
      <p:sp>
        <p:nvSpPr>
          <p:cNvPr id="11" name="TextBox 10"/>
          <p:cNvSpPr txBox="1"/>
          <p:nvPr/>
        </p:nvSpPr>
        <p:spPr>
          <a:xfrm>
            <a:off x="6900864" y="3855796"/>
            <a:ext cx="800520" cy="369332"/>
          </a:xfrm>
          <a:prstGeom prst="rect">
            <a:avLst/>
          </a:prstGeom>
          <a:noFill/>
        </p:spPr>
        <p:txBody>
          <a:bodyPr wrap="none" rtlCol="0">
            <a:spAutoFit/>
          </a:bodyPr>
          <a:lstStyle/>
          <a:p>
            <a:r>
              <a:rPr lang="en-US" b="1" dirty="0" smtClean="0"/>
              <a:t>Email</a:t>
            </a:r>
            <a:endParaRPr lang="en-US" b="1" dirty="0"/>
          </a:p>
        </p:txBody>
      </p:sp>
      <p:sp>
        <p:nvSpPr>
          <p:cNvPr id="12" name="TextBox 11"/>
          <p:cNvSpPr txBox="1"/>
          <p:nvPr/>
        </p:nvSpPr>
        <p:spPr>
          <a:xfrm>
            <a:off x="6455858" y="4409794"/>
            <a:ext cx="890012" cy="369332"/>
          </a:xfrm>
          <a:prstGeom prst="rect">
            <a:avLst/>
          </a:prstGeom>
          <a:noFill/>
        </p:spPr>
        <p:txBody>
          <a:bodyPr wrap="none" rtlCol="0">
            <a:spAutoFit/>
          </a:bodyPr>
          <a:lstStyle/>
          <a:p>
            <a:r>
              <a:rPr lang="en-US" b="1" dirty="0" smtClean="0"/>
              <a:t>Phone</a:t>
            </a:r>
            <a:endParaRPr lang="en-US" b="1" dirty="0"/>
          </a:p>
        </p:txBody>
      </p:sp>
      <p:sp>
        <p:nvSpPr>
          <p:cNvPr id="13" name="TextBox 12"/>
          <p:cNvSpPr txBox="1"/>
          <p:nvPr/>
        </p:nvSpPr>
        <p:spPr>
          <a:xfrm>
            <a:off x="1457537" y="1926613"/>
            <a:ext cx="1878038" cy="369332"/>
          </a:xfrm>
          <a:prstGeom prst="rect">
            <a:avLst/>
          </a:prstGeom>
          <a:noFill/>
        </p:spPr>
        <p:txBody>
          <a:bodyPr wrap="none" rtlCol="0">
            <a:spAutoFit/>
          </a:bodyPr>
          <a:lstStyle/>
          <a:p>
            <a:r>
              <a:rPr lang="en-US" b="1" dirty="0" smtClean="0"/>
              <a:t>Host a site visit</a:t>
            </a:r>
          </a:p>
        </p:txBody>
      </p:sp>
      <p:sp>
        <p:nvSpPr>
          <p:cNvPr id="14" name="Donut 13"/>
          <p:cNvSpPr/>
          <p:nvPr/>
        </p:nvSpPr>
        <p:spPr>
          <a:xfrm>
            <a:off x="429846" y="948267"/>
            <a:ext cx="7732021" cy="5181600"/>
          </a:xfrm>
          <a:prstGeom prst="donut">
            <a:avLst>
              <a:gd name="adj" fmla="val 244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Title 1"/>
          <p:cNvSpPr txBox="1">
            <a:spLocks/>
          </p:cNvSpPr>
          <p:nvPr/>
        </p:nvSpPr>
        <p:spPr>
          <a:xfrm>
            <a:off x="457200" y="152718"/>
            <a:ext cx="7620000" cy="1371600"/>
          </a:xfrm>
          <a:prstGeom prst="rect">
            <a:avLst/>
          </a:prstGeom>
        </p:spPr>
        <p:txBody>
          <a:bodyPr>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1600" dirty="0" smtClean="0"/>
              <a:t>Building support for single payer legislation in congress: </a:t>
            </a:r>
            <a:r>
              <a:rPr lang="en-US" dirty="0" smtClean="0"/>
              <a:t/>
            </a:r>
            <a:br>
              <a:rPr lang="en-US" dirty="0" smtClean="0"/>
            </a:br>
            <a:r>
              <a:rPr lang="en-US" dirty="0" smtClean="0"/>
              <a:t>How</a:t>
            </a:r>
            <a:endParaRPr lang="en-US" dirty="0"/>
          </a:p>
        </p:txBody>
      </p:sp>
    </p:spTree>
    <p:extLst>
      <p:ext uri="{BB962C8B-B14F-4D97-AF65-F5344CB8AC3E}">
        <p14:creationId xmlns:p14="http://schemas.microsoft.com/office/powerpoint/2010/main" val="173110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718"/>
            <a:ext cx="7620000" cy="1371600"/>
          </a:xfrm>
        </p:spPr>
        <p:txBody>
          <a:bodyPr>
            <a:normAutofit/>
          </a:bodyPr>
          <a:lstStyle/>
          <a:p>
            <a:r>
              <a:rPr lang="en-US" sz="1600" dirty="0" smtClean="0"/>
              <a:t>Building support for single payer legislation in congress: </a:t>
            </a:r>
            <a:r>
              <a:rPr lang="en-US" dirty="0" smtClean="0"/>
              <a:t/>
            </a:r>
            <a:br>
              <a:rPr lang="en-US" dirty="0" smtClean="0"/>
            </a:br>
            <a:r>
              <a:rPr lang="en-US" dirty="0" smtClean="0"/>
              <a:t>Tools</a:t>
            </a:r>
            <a:endParaRPr lang="en-US" dirty="0"/>
          </a:p>
        </p:txBody>
      </p:sp>
      <p:sp>
        <p:nvSpPr>
          <p:cNvPr id="5" name="Content Placeholder 2"/>
          <p:cNvSpPr>
            <a:spLocks noGrp="1"/>
          </p:cNvSpPr>
          <p:nvPr>
            <p:ph idx="1"/>
          </p:nvPr>
        </p:nvSpPr>
        <p:spPr>
          <a:xfrm>
            <a:off x="457200" y="1752600"/>
            <a:ext cx="7620000" cy="4373563"/>
          </a:xfrm>
        </p:spPr>
        <p:txBody>
          <a:bodyPr>
            <a:normAutofit fontScale="92500" lnSpcReduction="10000"/>
          </a:bodyPr>
          <a:lstStyle/>
          <a:p>
            <a:pPr marL="457200" indent="-457200">
              <a:buFont typeface="Wingdings" charset="2"/>
              <a:buChar char="§"/>
            </a:pPr>
            <a:r>
              <a:rPr lang="en-US" sz="2800" dirty="0" smtClean="0"/>
              <a:t>PNHP resources</a:t>
            </a:r>
          </a:p>
          <a:p>
            <a:r>
              <a:rPr lang="en-US" sz="2800" b="0" dirty="0" err="1" smtClean="0"/>
              <a:t>www.pnhp.org</a:t>
            </a:r>
            <a:r>
              <a:rPr lang="en-US" sz="2800" b="0" dirty="0"/>
              <a:t>/action/</a:t>
            </a:r>
            <a:r>
              <a:rPr lang="en-US" sz="2800" b="0" dirty="0" smtClean="0"/>
              <a:t>activism</a:t>
            </a:r>
          </a:p>
          <a:p>
            <a:r>
              <a:rPr lang="en-US" sz="2800" b="0" dirty="0" err="1" smtClean="0"/>
              <a:t>www.pnhp.org</a:t>
            </a:r>
            <a:r>
              <a:rPr lang="en-US" sz="2800" b="0" dirty="0"/>
              <a:t>/action/how-to-meet-with-</a:t>
            </a:r>
            <a:r>
              <a:rPr lang="en-US" sz="2800" b="0" dirty="0" smtClean="0"/>
              <a:t>legislators </a:t>
            </a:r>
          </a:p>
          <a:p>
            <a:pPr marL="457200" indent="-457200">
              <a:buFont typeface="Wingdings" charset="2"/>
              <a:buChar char="§"/>
            </a:pPr>
            <a:r>
              <a:rPr lang="en-US" sz="2800" dirty="0"/>
              <a:t>Research </a:t>
            </a:r>
            <a:r>
              <a:rPr lang="en-US" sz="2800" dirty="0" smtClean="0"/>
              <a:t>your representative</a:t>
            </a:r>
            <a:r>
              <a:rPr lang="en-US" sz="2800" b="0" dirty="0"/>
              <a:t> </a:t>
            </a:r>
          </a:p>
          <a:p>
            <a:r>
              <a:rPr lang="en-US" sz="2800" b="0" dirty="0" err="1" smtClean="0">
                <a:solidFill>
                  <a:srgbClr val="000000"/>
                </a:solidFill>
              </a:rPr>
              <a:t>www.house.gov</a:t>
            </a:r>
            <a:endParaRPr lang="en-US" sz="2800" b="0" dirty="0" smtClean="0">
              <a:solidFill>
                <a:srgbClr val="000000"/>
              </a:solidFill>
            </a:endParaRPr>
          </a:p>
          <a:p>
            <a:r>
              <a:rPr lang="en-US" sz="2800" b="0" dirty="0" smtClean="0">
                <a:solidFill>
                  <a:srgbClr val="000000"/>
                </a:solidFill>
              </a:rPr>
              <a:t>www.senate.gov</a:t>
            </a:r>
            <a:endParaRPr lang="en-US" sz="2800" b="0" dirty="0" smtClean="0">
              <a:solidFill>
                <a:srgbClr val="000000"/>
              </a:solidFill>
              <a:hlinkClick r:id="rId3"/>
            </a:endParaRPr>
          </a:p>
          <a:p>
            <a:pPr marL="457200" indent="-457200">
              <a:buFont typeface="Wingdings" charset="2"/>
              <a:buChar char="§"/>
            </a:pPr>
            <a:r>
              <a:rPr lang="en-US" sz="2800" dirty="0"/>
              <a:t>Research </a:t>
            </a:r>
            <a:r>
              <a:rPr lang="en-US" sz="2800" dirty="0" smtClean="0"/>
              <a:t>cosponsors</a:t>
            </a:r>
            <a:endParaRPr lang="en-US" sz="2800" dirty="0" smtClean="0">
              <a:hlinkClick r:id="rId3"/>
            </a:endParaRPr>
          </a:p>
          <a:p>
            <a:r>
              <a:rPr lang="en-US" sz="2800" b="0" dirty="0">
                <a:hlinkClick r:id="rId4"/>
              </a:rPr>
              <a:t>www.thomas.gov </a:t>
            </a:r>
            <a:endParaRPr lang="en-US" sz="2800" b="0" dirty="0" smtClean="0">
              <a:hlinkClick r:id="rId3"/>
            </a:endParaRPr>
          </a:p>
          <a:p>
            <a:endParaRPr lang="en-US" sz="2800" dirty="0">
              <a:hlinkClick r:id="rId3"/>
            </a:endParaRPr>
          </a:p>
        </p:txBody>
      </p:sp>
    </p:spTree>
    <p:extLst>
      <p:ext uri="{BB962C8B-B14F-4D97-AF65-F5344CB8AC3E}">
        <p14:creationId xmlns:p14="http://schemas.microsoft.com/office/powerpoint/2010/main" val="17815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a:srcRect l="44291" t="33926" b="13854"/>
          <a:stretch/>
        </p:blipFill>
        <p:spPr>
          <a:xfrm>
            <a:off x="0" y="1302343"/>
            <a:ext cx="5014295" cy="3125587"/>
          </a:xfrm>
        </p:spPr>
      </p:pic>
      <p:pic>
        <p:nvPicPr>
          <p:cNvPr id="6" name="Picture 5"/>
          <p:cNvPicPr>
            <a:picLocks noChangeAspect="1"/>
          </p:cNvPicPr>
          <p:nvPr/>
        </p:nvPicPr>
        <p:blipFill rotWithShape="1">
          <a:blip r:embed="rId4"/>
          <a:srcRect l="16398" t="16033" r="16663" b="16829"/>
          <a:stretch/>
        </p:blipFill>
        <p:spPr>
          <a:xfrm>
            <a:off x="4469469" y="1302343"/>
            <a:ext cx="4674531" cy="3125587"/>
          </a:xfrm>
          <a:prstGeom prst="rect">
            <a:avLst/>
          </a:prstGeom>
        </p:spPr>
      </p:pic>
      <p:sp>
        <p:nvSpPr>
          <p:cNvPr id="7" name="Title 1"/>
          <p:cNvSpPr>
            <a:spLocks noGrp="1"/>
          </p:cNvSpPr>
          <p:nvPr>
            <p:ph type="title"/>
          </p:nvPr>
        </p:nvSpPr>
        <p:spPr>
          <a:xfrm>
            <a:off x="392769" y="242811"/>
            <a:ext cx="8153400" cy="762000"/>
          </a:xfrm>
        </p:spPr>
        <p:txBody>
          <a:bodyPr>
            <a:normAutofit fontScale="90000"/>
          </a:bodyPr>
          <a:lstStyle/>
          <a:p>
            <a:r>
              <a:rPr lang="en-US" sz="1600" dirty="0" smtClean="0"/>
              <a:t>Building support for single payer legislation in congress: </a:t>
            </a:r>
            <a:r>
              <a:rPr lang="en-US" dirty="0" smtClean="0"/>
              <a:t/>
            </a:r>
            <a:br>
              <a:rPr lang="en-US" dirty="0" smtClean="0"/>
            </a:br>
            <a:r>
              <a:rPr lang="en-US" dirty="0" smtClean="0"/>
              <a:t>Legislative visit tips for success</a:t>
            </a:r>
            <a:endParaRPr lang="en-US" dirty="0"/>
          </a:p>
        </p:txBody>
      </p:sp>
      <p:sp>
        <p:nvSpPr>
          <p:cNvPr id="9" name="Text Placeholder 2"/>
          <p:cNvSpPr txBox="1">
            <a:spLocks/>
          </p:cNvSpPr>
          <p:nvPr/>
        </p:nvSpPr>
        <p:spPr>
          <a:xfrm>
            <a:off x="4621869" y="4604340"/>
            <a:ext cx="4012269" cy="195816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l" defTabSz="914400" rtl="0"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en-US" dirty="0" smtClean="0"/>
              <a:t>Don’t be discouraged</a:t>
            </a:r>
          </a:p>
          <a:p>
            <a:r>
              <a:rPr lang="en-US" dirty="0" smtClean="0"/>
              <a:t>Don’t </a:t>
            </a:r>
            <a:r>
              <a:rPr lang="en-US" dirty="0"/>
              <a:t>be intimidated </a:t>
            </a:r>
          </a:p>
          <a:p>
            <a:r>
              <a:rPr lang="en-US" dirty="0"/>
              <a:t>Cultivate a positive relationship </a:t>
            </a:r>
          </a:p>
          <a:p>
            <a:endParaRPr lang="en-US" dirty="0"/>
          </a:p>
        </p:txBody>
      </p:sp>
      <p:sp>
        <p:nvSpPr>
          <p:cNvPr id="11" name="Left-Right Arrow 10"/>
          <p:cNvSpPr/>
          <p:nvPr/>
        </p:nvSpPr>
        <p:spPr>
          <a:xfrm>
            <a:off x="3989294" y="2584824"/>
            <a:ext cx="911412" cy="388470"/>
          </a:xfrm>
          <a:prstGeom prst="leftRightArrow">
            <a:avLst/>
          </a:prstGeom>
          <a:solidFill>
            <a:srgbClr val="D128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42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dirty="0" smtClean="0"/>
              <a:t>Are more sentiment-laden</a:t>
            </a:r>
          </a:p>
          <a:p>
            <a:pPr marL="457200" indent="-457200">
              <a:buFont typeface="+mj-lt"/>
              <a:buAutoNum type="arabicPeriod"/>
            </a:pPr>
            <a:r>
              <a:rPr lang="en-US" dirty="0" smtClean="0"/>
              <a:t>Opening argument use calmer language</a:t>
            </a:r>
          </a:p>
          <a:p>
            <a:pPr marL="457200" indent="-457200">
              <a:buFont typeface="+mj-lt"/>
              <a:buAutoNum type="arabicPeriod"/>
            </a:pPr>
            <a:r>
              <a:rPr lang="en-US" dirty="0" smtClean="0"/>
              <a:t>Use personal pronouns </a:t>
            </a:r>
            <a:r>
              <a:rPr lang="en-US" i="1" dirty="0" smtClean="0"/>
              <a:t>(“I”, “me”, or “us”)</a:t>
            </a:r>
          </a:p>
          <a:p>
            <a:pPr marL="457200" indent="-457200">
              <a:buFont typeface="+mj-lt"/>
              <a:buAutoNum type="arabicPeriod"/>
            </a:pPr>
            <a:r>
              <a:rPr lang="en-US" dirty="0" smtClean="0"/>
              <a:t>Provide external evidence </a:t>
            </a:r>
          </a:p>
          <a:p>
            <a:pPr marL="457200" indent="-457200">
              <a:buFont typeface="+mj-lt"/>
              <a:buAutoNum type="arabicPeriod"/>
            </a:pPr>
            <a:r>
              <a:rPr lang="en-US" dirty="0" smtClean="0"/>
              <a:t>Use hedging</a:t>
            </a:r>
          </a:p>
          <a:p>
            <a:pPr marL="457200" indent="-457200">
              <a:buFont typeface="+mj-lt"/>
              <a:buAutoNum type="arabicPeriod"/>
            </a:pPr>
            <a:r>
              <a:rPr lang="en-US" dirty="0" smtClean="0"/>
              <a:t>Use example markers (</a:t>
            </a:r>
            <a:r>
              <a:rPr lang="en-US" i="1" dirty="0" smtClean="0"/>
              <a:t>“for example” or “for instance”</a:t>
            </a:r>
            <a:r>
              <a:rPr lang="en-US" dirty="0" smtClean="0"/>
              <a:t>)</a:t>
            </a:r>
          </a:p>
          <a:p>
            <a:pPr marL="457200" indent="-457200">
              <a:buFont typeface="+mj-lt"/>
              <a:buAutoNum type="arabicPeriod"/>
            </a:pPr>
            <a:r>
              <a:rPr lang="en-US" dirty="0" smtClean="0"/>
              <a:t>Avoid rhetorical questions </a:t>
            </a:r>
          </a:p>
          <a:p>
            <a:pPr marL="457200" indent="-457200">
              <a:buFont typeface="+mj-lt"/>
              <a:buAutoNum type="arabicPeriod"/>
            </a:pPr>
            <a:r>
              <a:rPr lang="en-US" dirty="0" smtClean="0"/>
              <a:t>Avoid quoting the other party’s words</a:t>
            </a:r>
            <a:endParaRPr lang="en-US" dirty="0"/>
          </a:p>
        </p:txBody>
      </p:sp>
      <p:sp>
        <p:nvSpPr>
          <p:cNvPr id="4" name="Title 1"/>
          <p:cNvSpPr>
            <a:spLocks noGrp="1"/>
          </p:cNvSpPr>
          <p:nvPr>
            <p:ph type="title"/>
          </p:nvPr>
        </p:nvSpPr>
        <p:spPr>
          <a:xfrm>
            <a:off x="457200" y="152718"/>
            <a:ext cx="7620000" cy="1371600"/>
          </a:xfrm>
        </p:spPr>
        <p:txBody>
          <a:bodyPr>
            <a:normAutofit/>
          </a:bodyPr>
          <a:lstStyle/>
          <a:p>
            <a:r>
              <a:rPr lang="en-US" sz="1600" dirty="0" smtClean="0"/>
              <a:t>Building support for single payer legislation in congress: </a:t>
            </a:r>
            <a:r>
              <a:rPr lang="en-US" dirty="0" smtClean="0"/>
              <a:t/>
            </a:r>
            <a:br>
              <a:rPr lang="en-US" dirty="0" smtClean="0"/>
            </a:br>
            <a:r>
              <a:rPr lang="en-US" dirty="0" smtClean="0"/>
              <a:t>Successful Arguments*</a:t>
            </a:r>
            <a:endParaRPr lang="en-US" dirty="0"/>
          </a:p>
        </p:txBody>
      </p:sp>
      <p:sp>
        <p:nvSpPr>
          <p:cNvPr id="5" name="TextBox 4"/>
          <p:cNvSpPr txBox="1"/>
          <p:nvPr/>
        </p:nvSpPr>
        <p:spPr>
          <a:xfrm>
            <a:off x="122969" y="5821516"/>
            <a:ext cx="8589316" cy="523220"/>
          </a:xfrm>
          <a:prstGeom prst="rect">
            <a:avLst/>
          </a:prstGeom>
          <a:noFill/>
        </p:spPr>
        <p:txBody>
          <a:bodyPr wrap="square" rtlCol="0">
            <a:spAutoFit/>
          </a:bodyPr>
          <a:lstStyle/>
          <a:p>
            <a:r>
              <a:rPr lang="en-US" sz="1400" dirty="0" smtClean="0"/>
              <a:t>*</a:t>
            </a:r>
            <a:r>
              <a:rPr lang="en-US" sz="1400" u="sng" dirty="0" smtClean="0"/>
              <a:t>Winning Arguments: Interaction Dynamics and Persuasion Strategies in Good-faith Online Discussions</a:t>
            </a:r>
            <a:r>
              <a:rPr lang="en-US" sz="1400" dirty="0" smtClean="0"/>
              <a:t>. Tan et al; </a:t>
            </a:r>
            <a:r>
              <a:rPr lang="en-US" sz="1400" i="1" dirty="0" smtClean="0"/>
              <a:t>International World Wide Web Conference Committee. </a:t>
            </a:r>
            <a:r>
              <a:rPr lang="en-US" sz="1400" dirty="0" smtClean="0"/>
              <a:t>April 2016</a:t>
            </a:r>
            <a:endParaRPr lang="en-US" sz="1400" u="sng" dirty="0"/>
          </a:p>
        </p:txBody>
      </p:sp>
    </p:spTree>
    <p:extLst>
      <p:ext uri="{BB962C8B-B14F-4D97-AF65-F5344CB8AC3E}">
        <p14:creationId xmlns:p14="http://schemas.microsoft.com/office/powerpoint/2010/main" val="346419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dirty="0" smtClean="0"/>
              <a:t>Are expressed using more self-confidence and organization</a:t>
            </a:r>
          </a:p>
          <a:p>
            <a:pPr marL="457200" indent="-457200">
              <a:buFont typeface="+mj-lt"/>
              <a:buAutoNum type="arabicPeriod"/>
            </a:pPr>
            <a:r>
              <a:rPr lang="en-US" dirty="0" smtClean="0"/>
              <a:t>Are expressed in a less intense way</a:t>
            </a:r>
          </a:p>
          <a:p>
            <a:pPr marL="457200" indent="-457200">
              <a:buFont typeface="+mj-lt"/>
              <a:buAutoNum type="arabicPeriod"/>
            </a:pPr>
            <a:r>
              <a:rPr lang="en-US" dirty="0" smtClean="0"/>
              <a:t>Listen for individualizing of one’s relationship with their belief using first person pronouns (“I”, “me”)</a:t>
            </a:r>
          </a:p>
          <a:p>
            <a:pPr marL="457200" indent="-457200">
              <a:buFont typeface="+mj-lt"/>
              <a:buAutoNum type="arabicPeriod"/>
            </a:pPr>
            <a:r>
              <a:rPr lang="en-US" dirty="0" smtClean="0"/>
              <a:t>Ambivalence* is a normal step on the road to change</a:t>
            </a:r>
            <a:endParaRPr lang="en-US" dirty="0"/>
          </a:p>
        </p:txBody>
      </p:sp>
      <p:sp>
        <p:nvSpPr>
          <p:cNvPr id="4" name="Title 1"/>
          <p:cNvSpPr>
            <a:spLocks noGrp="1"/>
          </p:cNvSpPr>
          <p:nvPr>
            <p:ph type="title"/>
          </p:nvPr>
        </p:nvSpPr>
        <p:spPr>
          <a:xfrm>
            <a:off x="457200" y="152718"/>
            <a:ext cx="7620000" cy="1371600"/>
          </a:xfrm>
        </p:spPr>
        <p:txBody>
          <a:bodyPr>
            <a:normAutofit/>
          </a:bodyPr>
          <a:lstStyle/>
          <a:p>
            <a:r>
              <a:rPr lang="en-US" sz="1600" dirty="0" smtClean="0"/>
              <a:t>Building support for single payer legislation in congress: </a:t>
            </a:r>
            <a:r>
              <a:rPr lang="en-US" dirty="0" smtClean="0"/>
              <a:t/>
            </a:r>
            <a:br>
              <a:rPr lang="en-US" dirty="0" smtClean="0"/>
            </a:br>
            <a:r>
              <a:rPr lang="en-US" dirty="0" smtClean="0"/>
              <a:t>Malleable beliefs</a:t>
            </a:r>
            <a:endParaRPr lang="en-US" dirty="0"/>
          </a:p>
        </p:txBody>
      </p:sp>
      <p:sp>
        <p:nvSpPr>
          <p:cNvPr id="6" name="TextBox 5"/>
          <p:cNvSpPr txBox="1"/>
          <p:nvPr/>
        </p:nvSpPr>
        <p:spPr>
          <a:xfrm>
            <a:off x="122969" y="5821516"/>
            <a:ext cx="8589316" cy="523220"/>
          </a:xfrm>
          <a:prstGeom prst="rect">
            <a:avLst/>
          </a:prstGeom>
          <a:noFill/>
        </p:spPr>
        <p:txBody>
          <a:bodyPr wrap="square" rtlCol="0">
            <a:spAutoFit/>
          </a:bodyPr>
          <a:lstStyle/>
          <a:p>
            <a:r>
              <a:rPr lang="en-US" sz="1400" dirty="0" smtClean="0"/>
              <a:t>*</a:t>
            </a:r>
            <a:r>
              <a:rPr lang="en-US" sz="1400" u="sng" dirty="0" smtClean="0"/>
              <a:t>Motivational Interviewing, Helping People change. </a:t>
            </a:r>
            <a:r>
              <a:rPr lang="en-US" sz="1400" dirty="0" smtClean="0"/>
              <a:t>William R Miller and Stephen </a:t>
            </a:r>
            <a:r>
              <a:rPr lang="en-US" sz="1400" dirty="0" err="1" smtClean="0"/>
              <a:t>Rollnick</a:t>
            </a:r>
            <a:r>
              <a:rPr lang="en-US" sz="1400" dirty="0" smtClean="0"/>
              <a:t>; </a:t>
            </a:r>
            <a:r>
              <a:rPr lang="en-US" sz="1400" i="1" dirty="0" smtClean="0"/>
              <a:t>The Guilford Press 2013.</a:t>
            </a:r>
            <a:endParaRPr lang="en-US" sz="1400" u="sng" dirty="0"/>
          </a:p>
        </p:txBody>
      </p:sp>
    </p:spTree>
    <p:extLst>
      <p:ext uri="{BB962C8B-B14F-4D97-AF65-F5344CB8AC3E}">
        <p14:creationId xmlns:p14="http://schemas.microsoft.com/office/powerpoint/2010/main" val="3155050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1826</TotalTime>
  <Words>2164</Words>
  <Application>Microsoft Office PowerPoint</Application>
  <PresentationFormat>On-screen Show (4:3)</PresentationFormat>
  <Paragraphs>120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Wingdings</vt:lpstr>
      <vt:lpstr>Essential</vt:lpstr>
      <vt:lpstr>Building support for single payer legislation in Congress</vt:lpstr>
      <vt:lpstr>Building support for single payer legislation in congress:  Why</vt:lpstr>
      <vt:lpstr>Building support for single payer legislation in congress:  now</vt:lpstr>
      <vt:lpstr>PowerPoint Presentation</vt:lpstr>
      <vt:lpstr>Building support for single payer legislation in congress:  Tools</vt:lpstr>
      <vt:lpstr>Building support for single payer legislation in congress:  Legislative visit tips for success</vt:lpstr>
      <vt:lpstr>Building support for single payer legislation in congress:  Successful Arguments*</vt:lpstr>
      <vt:lpstr>Building support for single payer legislation in congress:  Malleable beliefs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support for single payer legislation in Congress</dc:title>
  <dc:creator>Danielle Alexander</dc:creator>
  <cp:lastModifiedBy>Matthew Petty</cp:lastModifiedBy>
  <cp:revision>93</cp:revision>
  <dcterms:created xsi:type="dcterms:W3CDTF">2016-11-12T22:12:17Z</dcterms:created>
  <dcterms:modified xsi:type="dcterms:W3CDTF">2016-11-14T16:00:29Z</dcterms:modified>
</cp:coreProperties>
</file>