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79" r:id="rId4"/>
    <p:sldId id="289" r:id="rId5"/>
    <p:sldId id="271" r:id="rId6"/>
    <p:sldId id="280" r:id="rId7"/>
    <p:sldId id="261" r:id="rId8"/>
    <p:sldId id="264" r:id="rId9"/>
    <p:sldId id="262" r:id="rId10"/>
    <p:sldId id="278" r:id="rId11"/>
    <p:sldId id="265" r:id="rId12"/>
    <p:sldId id="326" r:id="rId13"/>
    <p:sldId id="266" r:id="rId14"/>
    <p:sldId id="282" r:id="rId15"/>
    <p:sldId id="270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22" r:id="rId35"/>
    <p:sldId id="323" r:id="rId36"/>
    <p:sldId id="309" r:id="rId37"/>
    <p:sldId id="311" r:id="rId38"/>
    <p:sldId id="312" r:id="rId39"/>
    <p:sldId id="324" r:id="rId40"/>
    <p:sldId id="314" r:id="rId41"/>
    <p:sldId id="315" r:id="rId42"/>
    <p:sldId id="316" r:id="rId43"/>
    <p:sldId id="317" r:id="rId44"/>
    <p:sldId id="318" r:id="rId45"/>
    <p:sldId id="319" r:id="rId46"/>
    <p:sldId id="32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59"/>
    <a:srgbClr val="00A69A"/>
    <a:srgbClr val="011893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5"/>
    <p:restoredTop sz="95353"/>
  </p:normalViewPr>
  <p:slideViewPr>
    <p:cSldViewPr snapToGrid="0" snapToObjects="1">
      <p:cViewPr varScale="1">
        <p:scale>
          <a:sx n="79" d="100"/>
          <a:sy n="79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Insured, _x000d_Non-Medicaid</c:v>
                </c:pt>
                <c:pt idx="1">
                  <c:v>Medicaid</c:v>
                </c:pt>
                <c:pt idx="2">
                  <c:v>No _x000d_Insurance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1.44</c:v>
                </c:pt>
                <c:pt idx="2">
                  <c:v>1.51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1018056"/>
        <c:axId val="311017272"/>
      </c:barChart>
      <c:catAx>
        <c:axId val="311018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311017272"/>
        <c:crosses val="autoZero"/>
        <c:auto val="1"/>
        <c:lblAlgn val="ctr"/>
        <c:lblOffset val="100"/>
        <c:noMultiLvlLbl val="0"/>
      </c:catAx>
      <c:valAx>
        <c:axId val="311017272"/>
        <c:scaling>
          <c:orientation val="minMax"/>
          <c:max val="1.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+mj-lt"/>
              </a:defRPr>
            </a:pPr>
            <a:endParaRPr lang="en-US"/>
          </a:p>
        </c:txPr>
        <c:crossAx val="311018056"/>
        <c:crosses val="autoZero"/>
        <c:crossBetween val="between"/>
        <c:majorUnit val="0.5"/>
      </c:valAx>
      <c:spPr>
        <a:solidFill>
          <a:schemeClr val="bg1">
            <a:lumMod val="90000"/>
          </a:schemeClr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12268855859299"/>
          <c:y val="0.24156130810266799"/>
          <c:w val="0.76051556184220703"/>
          <c:h val="0.597296132158438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50.5</c:v>
                </c:pt>
                <c:pt idx="2">
                  <c:v>47.3</c:v>
                </c:pt>
                <c:pt idx="3">
                  <c:v>43.1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683984"/>
        <c:axId val="346681240"/>
      </c:lineChart>
      <c:catAx>
        <c:axId val="34668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681240"/>
        <c:crosses val="autoZero"/>
        <c:auto val="1"/>
        <c:lblAlgn val="ctr"/>
        <c:lblOffset val="100"/>
        <c:noMultiLvlLbl val="0"/>
      </c:catAx>
      <c:valAx>
        <c:axId val="3466812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683984"/>
        <c:crosses val="autoZero"/>
        <c:crossBetween val="between"/>
        <c:majorUnit val="20"/>
      </c:valAx>
      <c:spPr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12268855859299"/>
          <c:y val="0.24156130810266799"/>
          <c:w val="0.76051556184220703"/>
          <c:h val="0.597296132158438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14.2</c:v>
                </c:pt>
                <c:pt idx="1">
                  <c:v>8.6</c:v>
                </c:pt>
                <c:pt idx="2">
                  <c:v>7.4</c:v>
                </c:pt>
                <c:pt idx="3">
                  <c:v>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688296"/>
        <c:axId val="346684376"/>
      </c:lineChart>
      <c:catAx>
        <c:axId val="34668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684376"/>
        <c:crosses val="autoZero"/>
        <c:auto val="1"/>
        <c:lblAlgn val="ctr"/>
        <c:lblOffset val="100"/>
        <c:noMultiLvlLbl val="0"/>
      </c:catAx>
      <c:valAx>
        <c:axId val="3466843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688296"/>
        <c:crosses val="autoZero"/>
        <c:crossBetween val="between"/>
        <c:majorUnit val="5"/>
      </c:valAx>
      <c:spPr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12268855859299"/>
          <c:y val="0.24156130810266799"/>
          <c:w val="0.71455805700167896"/>
          <c:h val="0.597296132158438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0.129</c:v>
                </c:pt>
                <c:pt idx="1">
                  <c:v>0.128</c:v>
                </c:pt>
                <c:pt idx="2">
                  <c:v>0.114</c:v>
                </c:pt>
                <c:pt idx="3">
                  <c:v>8.5999999999999993E-2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685552"/>
        <c:axId val="346682808"/>
      </c:lineChart>
      <c:catAx>
        <c:axId val="34668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682808"/>
        <c:crosses val="autoZero"/>
        <c:auto val="1"/>
        <c:lblAlgn val="ctr"/>
        <c:lblOffset val="100"/>
        <c:noMultiLvlLbl val="0"/>
      </c:catAx>
      <c:valAx>
        <c:axId val="346682808"/>
        <c:scaling>
          <c:orientation val="minMax"/>
          <c:max val="0.15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346685552"/>
        <c:crosses val="autoZero"/>
        <c:crossBetween val="between"/>
        <c:majorUnit val="0.05"/>
      </c:valAx>
      <c:spPr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1">
                <a:latin typeface="+mn-lt"/>
                <a:cs typeface="Franklin Gothic Medium"/>
              </a:defRPr>
            </a:pPr>
            <a:r>
              <a:rPr lang="en-US" b="1" dirty="0" smtClean="0">
                <a:latin typeface="+mn-lt"/>
                <a:cs typeface="Franklin Gothic Medium"/>
              </a:rPr>
              <a:t>Screened</a:t>
            </a:r>
            <a:r>
              <a:rPr lang="en-US" b="1" baseline="0" dirty="0" smtClean="0">
                <a:latin typeface="+mn-lt"/>
                <a:cs typeface="Franklin Gothic Medium"/>
              </a:rPr>
              <a:t> for Cholesterol</a:t>
            </a:r>
            <a:endParaRPr lang="en-US" b="1" dirty="0">
              <a:latin typeface="+mn-lt"/>
              <a:cs typeface="Franklin Gothic Medium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Medicaid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0.27200000000000002</c:v>
                </c:pt>
                <c:pt idx="1">
                  <c:v>0.41770000000000002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1015312"/>
        <c:axId val="311012176"/>
      </c:barChart>
      <c:catAx>
        <c:axId val="31101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Franklin Gothic Book"/>
                <a:cs typeface="Franklin Gothic Book"/>
              </a:defRPr>
            </a:pPr>
            <a:endParaRPr lang="en-US"/>
          </a:p>
        </c:txPr>
        <c:crossAx val="311012176"/>
        <c:crosses val="autoZero"/>
        <c:auto val="1"/>
        <c:lblAlgn val="ctr"/>
        <c:lblOffset val="100"/>
        <c:noMultiLvlLbl val="0"/>
      </c:catAx>
      <c:valAx>
        <c:axId val="3110121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Franklin Gothic Book"/>
                <a:cs typeface="Franklin Gothic Book"/>
              </a:defRPr>
            </a:pPr>
            <a:endParaRPr lang="en-US"/>
          </a:p>
        </c:txPr>
        <c:crossAx val="311015312"/>
        <c:crosses val="autoZero"/>
        <c:crossBetween val="between"/>
        <c:majorUnit val="0.1"/>
      </c:valAx>
      <c:spPr>
        <a:solidFill>
          <a:schemeClr val="bg1">
            <a:lumMod val="90000"/>
          </a:schemeClr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330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1">
                <a:latin typeface="+mn-lt"/>
                <a:cs typeface="Franklin Gothic Medium"/>
              </a:defRPr>
            </a:pPr>
            <a:r>
              <a:rPr lang="en-US" b="1" dirty="0" smtClean="0">
                <a:latin typeface="+mn-lt"/>
                <a:cs typeface="Franklin Gothic Medium"/>
              </a:rPr>
              <a:t>Pap Smears </a:t>
            </a:r>
          </a:p>
          <a:p>
            <a:pPr>
              <a:defRPr b="1">
                <a:latin typeface="+mn-lt"/>
                <a:cs typeface="Franklin Gothic Medium"/>
              </a:defRPr>
            </a:pPr>
            <a:r>
              <a:rPr lang="en-US" b="1" dirty="0" smtClean="0">
                <a:latin typeface="+mn-lt"/>
                <a:cs typeface="Franklin Gothic Medium"/>
              </a:rPr>
              <a:t>In Women</a:t>
            </a:r>
            <a:endParaRPr lang="en-US" b="1" dirty="0">
              <a:latin typeface="+mn-lt"/>
              <a:cs typeface="Franklin Gothic Medium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Medicaid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0.44900000000000001</c:v>
                </c:pt>
                <c:pt idx="1">
                  <c:v>0.59374000000000005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1018448"/>
        <c:axId val="311014528"/>
      </c:barChart>
      <c:catAx>
        <c:axId val="31101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Franklin Gothic Book"/>
                <a:cs typeface="Franklin Gothic Book"/>
              </a:defRPr>
            </a:pPr>
            <a:endParaRPr lang="en-US"/>
          </a:p>
        </c:txPr>
        <c:crossAx val="311014528"/>
        <c:crosses val="autoZero"/>
        <c:auto val="1"/>
        <c:lblAlgn val="ctr"/>
        <c:lblOffset val="100"/>
        <c:noMultiLvlLbl val="0"/>
      </c:catAx>
      <c:valAx>
        <c:axId val="31101452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Franklin Gothic Book"/>
                <a:cs typeface="Franklin Gothic Book"/>
              </a:defRPr>
            </a:pPr>
            <a:endParaRPr lang="en-US"/>
          </a:p>
        </c:txPr>
        <c:crossAx val="311018448"/>
        <c:crosses val="autoZero"/>
        <c:crossBetween val="between"/>
        <c:majorUnit val="0.1"/>
      </c:valAx>
      <c:spPr>
        <a:solidFill>
          <a:schemeClr val="bg1">
            <a:lumMod val="90000"/>
          </a:schemeClr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330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1">
                <a:latin typeface="+mn-lt"/>
                <a:cs typeface="Franklin Gothic Medium"/>
              </a:defRPr>
            </a:pPr>
            <a:r>
              <a:rPr lang="en-US" b="1" dirty="0" smtClean="0">
                <a:latin typeface="+mn-lt"/>
                <a:cs typeface="Franklin Gothic Medium"/>
              </a:rPr>
              <a:t>Mammography</a:t>
            </a:r>
            <a:r>
              <a:rPr lang="en-US" b="1" baseline="0" dirty="0" smtClean="0">
                <a:latin typeface="+mn-lt"/>
                <a:cs typeface="Franklin Gothic Medium"/>
              </a:rPr>
              <a:t> in Women </a:t>
            </a:r>
            <a:r>
              <a:rPr lang="en-US" b="1" u="sng" baseline="0" dirty="0" smtClean="0">
                <a:latin typeface="+mn-lt"/>
                <a:cs typeface="Franklin Gothic Medium"/>
              </a:rPr>
              <a:t>&gt;</a:t>
            </a:r>
            <a:r>
              <a:rPr lang="en-US" b="1" baseline="0" dirty="0" smtClean="0">
                <a:latin typeface="+mn-lt"/>
                <a:cs typeface="Franklin Gothic Medium"/>
              </a:rPr>
              <a:t>50</a:t>
            </a:r>
            <a:endParaRPr lang="en-US" b="1" dirty="0">
              <a:latin typeface="+mn-lt"/>
              <a:cs typeface="Franklin Gothic Medium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Medicaid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0.28899999999999998</c:v>
                </c:pt>
                <c:pt idx="1">
                  <c:v>0.5857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1015704"/>
        <c:axId val="311017664"/>
      </c:barChart>
      <c:catAx>
        <c:axId val="311015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Franklin Gothic Book"/>
                <a:cs typeface="Franklin Gothic Book"/>
              </a:defRPr>
            </a:pPr>
            <a:endParaRPr lang="en-US"/>
          </a:p>
        </c:txPr>
        <c:crossAx val="311017664"/>
        <c:crosses val="autoZero"/>
        <c:auto val="1"/>
        <c:lblAlgn val="ctr"/>
        <c:lblOffset val="100"/>
        <c:noMultiLvlLbl val="0"/>
      </c:catAx>
      <c:valAx>
        <c:axId val="3110176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Franklin Gothic Book"/>
                <a:cs typeface="Franklin Gothic Book"/>
              </a:defRPr>
            </a:pPr>
            <a:endParaRPr lang="en-US"/>
          </a:p>
        </c:txPr>
        <c:crossAx val="311015704"/>
        <c:crosses val="autoZero"/>
        <c:crossBetween val="between"/>
      </c:valAx>
      <c:spPr>
        <a:solidFill>
          <a:schemeClr val="bg1">
            <a:lumMod val="90000"/>
          </a:schemeClr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330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7309119516001"/>
          <c:y val="0.28993908518052403"/>
          <c:w val="0.58948318790516097"/>
          <c:h val="0.65713760482592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Medicaid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0.16300000000000001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2963272"/>
        <c:axId val="312969544"/>
      </c:barChart>
      <c:catAx>
        <c:axId val="3129632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12969544"/>
        <c:crosses val="autoZero"/>
        <c:auto val="1"/>
        <c:lblAlgn val="ctr"/>
        <c:lblOffset val="100"/>
        <c:noMultiLvlLbl val="0"/>
      </c:catAx>
      <c:valAx>
        <c:axId val="312969544"/>
        <c:scaling>
          <c:orientation val="minMax"/>
          <c:max val="0.17"/>
          <c:min val="0.13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312963272"/>
        <c:crosses val="autoZero"/>
        <c:crossBetween val="between"/>
        <c:majorUnit val="0.01"/>
      </c:valAx>
      <c:spPr>
        <a:solidFill>
          <a:srgbClr val="FFFFFF">
            <a:lumMod val="85000"/>
          </a:srgbClr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spPr>
    <a:solidFill>
      <a:srgbClr val="FFFFFF"/>
    </a:solidFill>
    <a:ln>
      <a:solidFill>
        <a:srgbClr val="003300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2918646059811"/>
          <c:y val="0.28993908518052403"/>
          <c:w val="0.55387376435973501"/>
          <c:h val="0.65713760482592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Medicaid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0.14099999999999999</c:v>
                </c:pt>
                <c:pt idx="1">
                  <c:v>0.1167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2966408"/>
        <c:axId val="312965624"/>
      </c:barChart>
      <c:catAx>
        <c:axId val="3129664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12965624"/>
        <c:crosses val="autoZero"/>
        <c:auto val="1"/>
        <c:lblAlgn val="ctr"/>
        <c:lblOffset val="100"/>
        <c:noMultiLvlLbl val="0"/>
      </c:catAx>
      <c:valAx>
        <c:axId val="312965624"/>
        <c:scaling>
          <c:orientation val="minMax"/>
          <c:max val="0.15"/>
          <c:min val="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+mn-lt"/>
                <a:ea typeface="Arial" charset="0"/>
                <a:cs typeface="Arial" charset="0"/>
              </a:defRPr>
            </a:pPr>
            <a:endParaRPr lang="en-US"/>
          </a:p>
        </c:txPr>
        <c:crossAx val="312966408"/>
        <c:crosses val="autoZero"/>
        <c:crossBetween val="between"/>
        <c:majorUnit val="0.01"/>
      </c:valAx>
      <c:spPr>
        <a:solidFill>
          <a:srgbClr val="FFFFFF">
            <a:lumMod val="85000"/>
          </a:srgbClr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spPr>
    <a:solidFill>
      <a:srgbClr val="FFFFFF"/>
    </a:solidFill>
    <a:ln>
      <a:solidFill>
        <a:srgbClr val="003300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912807921"/>
          <c:y val="0.28685747472520301"/>
          <c:w val="0.61787960249854601"/>
          <c:h val="0.66021921528124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Medicaid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5.0999999999999997E-2</c:v>
                </c:pt>
                <c:pt idx="1">
                  <c:v>4.1700000000000001E-2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2967584"/>
        <c:axId val="312963664"/>
      </c:barChart>
      <c:catAx>
        <c:axId val="312967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12963664"/>
        <c:crosses val="autoZero"/>
        <c:auto val="1"/>
        <c:lblAlgn val="ctr"/>
        <c:lblOffset val="100"/>
        <c:noMultiLvlLbl val="0"/>
      </c:catAx>
      <c:valAx>
        <c:axId val="3129636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312967584"/>
        <c:crosses val="autoZero"/>
        <c:crossBetween val="between"/>
      </c:valAx>
      <c:spPr>
        <a:solidFill>
          <a:srgbClr val="FFFFFF">
            <a:lumMod val="85000"/>
          </a:srgbClr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spPr>
    <a:solidFill>
      <a:srgbClr val="FFFFFF"/>
    </a:solidFill>
    <a:ln>
      <a:solidFill>
        <a:srgbClr val="003300"/>
      </a:solidFill>
    </a:ln>
  </c:spPr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287763525140401"/>
          <c:y val="0.29047501743362297"/>
          <c:w val="0.58391467216975801"/>
          <c:h val="0.6566016725728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Medicaid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</c:v>
                </c:pt>
                <c:pt idx="1">
                  <c:v>0.20899999999999999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2964840"/>
        <c:axId val="312965232"/>
      </c:barChart>
      <c:catAx>
        <c:axId val="312964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12965232"/>
        <c:crosses val="autoZero"/>
        <c:auto val="1"/>
        <c:lblAlgn val="ctr"/>
        <c:lblOffset val="100"/>
        <c:noMultiLvlLbl val="0"/>
      </c:catAx>
      <c:valAx>
        <c:axId val="312965232"/>
        <c:scaling>
          <c:orientation val="minMax"/>
          <c:max val="0.32"/>
          <c:min val="0.1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+mn-lt"/>
                <a:cs typeface="Franklin Gothic Book"/>
              </a:defRPr>
            </a:pPr>
            <a:endParaRPr lang="en-US"/>
          </a:p>
        </c:txPr>
        <c:crossAx val="312964840"/>
        <c:crosses val="autoZero"/>
        <c:crossBetween val="between"/>
        <c:majorUnit val="0.05"/>
      </c:valAx>
      <c:spPr>
        <a:solidFill>
          <a:srgbClr val="FFFFFF">
            <a:lumMod val="85000"/>
          </a:srgbClr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spPr>
    <a:solidFill>
      <a:srgbClr val="FFFFFF"/>
    </a:solidFill>
    <a:ln>
      <a:solidFill>
        <a:srgbClr val="003300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9.8132798514539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696886241181002E-17"/>
                  <c:y val="0.1433483306541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Medicaid</c:v>
                </c:pt>
                <c:pt idx="1">
                  <c:v>Medicaid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0.68</c:v>
                </c:pt>
                <c:pt idx="1">
                  <c:v>0.95333333333333303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313451296"/>
        <c:axId val="311014920"/>
      </c:barChart>
      <c:catAx>
        <c:axId val="31345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11014920"/>
        <c:crosses val="autoZero"/>
        <c:auto val="1"/>
        <c:lblAlgn val="ctr"/>
        <c:lblOffset val="100"/>
        <c:noMultiLvlLbl val="0"/>
      </c:catAx>
      <c:valAx>
        <c:axId val="311014920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451296"/>
        <c:crosses val="autoZero"/>
        <c:crossBetween val="between"/>
        <c:majorUnit val="1"/>
      </c:valAx>
      <c:spPr>
        <a:solidFill>
          <a:srgbClr val="FFFFFF"/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D0EB2-8D3B-094C-AEBB-DD0A565B4065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371597-7D94-6A43-BB54-161B1B957C4D}">
      <dgm:prSet custT="1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2200" dirty="0" smtClean="0">
              <a:latin typeface="Franklin Gothic Medium"/>
              <a:cs typeface="Franklin Gothic Medium"/>
            </a:rPr>
            <a:t>Better women’s health</a:t>
          </a:r>
          <a:endParaRPr lang="en-US" sz="2200" dirty="0">
            <a:latin typeface="Franklin Gothic Medium"/>
            <a:cs typeface="Franklin Gothic Medium"/>
          </a:endParaRPr>
        </a:p>
      </dgm:t>
    </dgm:pt>
    <dgm:pt modelId="{62014503-565D-884B-B4A5-6D18E3F66300}" type="parTrans" cxnId="{58B05E49-DCD8-B444-8429-A9DF0C992112}">
      <dgm:prSet/>
      <dgm:spPr/>
      <dgm:t>
        <a:bodyPr/>
        <a:lstStyle/>
        <a:p>
          <a:endParaRPr lang="en-US" sz="2200"/>
        </a:p>
      </dgm:t>
    </dgm:pt>
    <dgm:pt modelId="{7A157759-932B-294A-918B-0C075A41E7C8}" type="sibTrans" cxnId="{58B05E49-DCD8-B444-8429-A9DF0C992112}">
      <dgm:prSet/>
      <dgm:spPr/>
      <dgm:t>
        <a:bodyPr/>
        <a:lstStyle/>
        <a:p>
          <a:endParaRPr lang="en-US" sz="2200"/>
        </a:p>
      </dgm:t>
    </dgm:pt>
    <dgm:pt modelId="{613C60AC-95D7-8E4E-A56D-1AB160492A55}">
      <dgm:prSet custT="1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2200" dirty="0" smtClean="0">
              <a:latin typeface="Franklin Gothic Book"/>
              <a:cs typeface="Franklin Gothic Book"/>
            </a:rPr>
            <a:t>195,492 more mammograms</a:t>
          </a:r>
          <a:endParaRPr lang="en-US" sz="2200" dirty="0">
            <a:latin typeface="Franklin Gothic Book"/>
            <a:cs typeface="Franklin Gothic Book"/>
          </a:endParaRPr>
        </a:p>
      </dgm:t>
    </dgm:pt>
    <dgm:pt modelId="{DA9D3717-2DA4-9D46-8A5D-B203E9D53A2F}" type="parTrans" cxnId="{D3F2B24A-4973-9A41-8B04-07CA567B9681}">
      <dgm:prSet/>
      <dgm:spPr/>
      <dgm:t>
        <a:bodyPr/>
        <a:lstStyle/>
        <a:p>
          <a:endParaRPr lang="en-US" sz="2200"/>
        </a:p>
      </dgm:t>
    </dgm:pt>
    <dgm:pt modelId="{CB9A6152-7087-6A48-A621-AF487B3A42B9}" type="sibTrans" cxnId="{D3F2B24A-4973-9A41-8B04-07CA567B9681}">
      <dgm:prSet/>
      <dgm:spPr/>
      <dgm:t>
        <a:bodyPr/>
        <a:lstStyle/>
        <a:p>
          <a:endParaRPr lang="en-US" sz="2200"/>
        </a:p>
      </dgm:t>
    </dgm:pt>
    <dgm:pt modelId="{DF52C1DB-9CDF-774C-8BC9-DC802600E400}">
      <dgm:prSet custT="1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2200" dirty="0" smtClean="0">
              <a:latin typeface="Franklin Gothic Medium"/>
              <a:cs typeface="Franklin Gothic Medium"/>
            </a:rPr>
            <a:t>Better treatment of chronic diseases</a:t>
          </a:r>
          <a:endParaRPr lang="en-US" sz="2200" dirty="0">
            <a:latin typeface="Franklin Gothic Medium"/>
            <a:cs typeface="Franklin Gothic Medium"/>
          </a:endParaRPr>
        </a:p>
      </dgm:t>
    </dgm:pt>
    <dgm:pt modelId="{D282781B-E7B8-4B48-A284-71DB172A45F1}" type="parTrans" cxnId="{781A4071-4369-F34B-A4F5-619BDF1819F1}">
      <dgm:prSet/>
      <dgm:spPr/>
      <dgm:t>
        <a:bodyPr/>
        <a:lstStyle/>
        <a:p>
          <a:endParaRPr lang="en-US" sz="2200"/>
        </a:p>
      </dgm:t>
    </dgm:pt>
    <dgm:pt modelId="{CEF0DBBF-79F4-EB41-A452-EA42A483E162}" type="sibTrans" cxnId="{781A4071-4369-F34B-A4F5-619BDF1819F1}">
      <dgm:prSet/>
      <dgm:spPr/>
      <dgm:t>
        <a:bodyPr/>
        <a:lstStyle/>
        <a:p>
          <a:endParaRPr lang="en-US" sz="2200"/>
        </a:p>
      </dgm:t>
    </dgm:pt>
    <dgm:pt modelId="{9021B0C1-BCCC-9B4E-AEB3-4EEA144D5598}">
      <dgm:prSet custT="1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2200" dirty="0" smtClean="0">
              <a:latin typeface="Franklin Gothic Book"/>
              <a:cs typeface="Franklin Gothic Book"/>
            </a:rPr>
            <a:t>422,553 more diabetics receiving medications</a:t>
          </a:r>
          <a:endParaRPr lang="en-US" sz="2200" dirty="0">
            <a:latin typeface="Franklin Gothic Book"/>
            <a:cs typeface="Franklin Gothic Book"/>
          </a:endParaRPr>
        </a:p>
      </dgm:t>
    </dgm:pt>
    <dgm:pt modelId="{3CE9B8EF-6709-B54C-B518-75B7F3254825}" type="parTrans" cxnId="{44A353F6-7F2F-C844-BD0D-393B1EAB9A62}">
      <dgm:prSet/>
      <dgm:spPr/>
      <dgm:t>
        <a:bodyPr/>
        <a:lstStyle/>
        <a:p>
          <a:endParaRPr lang="en-US" sz="2200"/>
        </a:p>
      </dgm:t>
    </dgm:pt>
    <dgm:pt modelId="{CC40E6D7-64C3-7648-BA6D-C207CB6E258C}" type="sibTrans" cxnId="{44A353F6-7F2F-C844-BD0D-393B1EAB9A62}">
      <dgm:prSet/>
      <dgm:spPr/>
      <dgm:t>
        <a:bodyPr/>
        <a:lstStyle/>
        <a:p>
          <a:endParaRPr lang="en-US" sz="2200"/>
        </a:p>
      </dgm:t>
    </dgm:pt>
    <dgm:pt modelId="{756750C0-F0A0-D74B-A866-A91E662A292C}">
      <dgm:prSet custT="1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2200" dirty="0" smtClean="0">
              <a:latin typeface="Franklin Gothic Book"/>
              <a:cs typeface="Franklin Gothic Book"/>
            </a:rPr>
            <a:t>712,037 fewer adults with depression</a:t>
          </a:r>
          <a:endParaRPr lang="en-US" sz="2200" dirty="0">
            <a:latin typeface="Franklin Gothic Book"/>
            <a:cs typeface="Franklin Gothic Book"/>
          </a:endParaRPr>
        </a:p>
      </dgm:t>
    </dgm:pt>
    <dgm:pt modelId="{B5628B86-DEE3-9A4F-954C-ABCF70235BC1}" type="parTrans" cxnId="{A8097145-D82C-C74A-9F1F-1B66AAB65ABE}">
      <dgm:prSet/>
      <dgm:spPr/>
      <dgm:t>
        <a:bodyPr/>
        <a:lstStyle/>
        <a:p>
          <a:endParaRPr lang="en-US" sz="2200"/>
        </a:p>
      </dgm:t>
    </dgm:pt>
    <dgm:pt modelId="{5A0DF8B0-869C-494F-AAA8-A3A394009893}" type="sibTrans" cxnId="{A8097145-D82C-C74A-9F1F-1B66AAB65ABE}">
      <dgm:prSet/>
      <dgm:spPr/>
      <dgm:t>
        <a:bodyPr/>
        <a:lstStyle/>
        <a:p>
          <a:endParaRPr lang="en-US" sz="2200"/>
        </a:p>
      </dgm:t>
    </dgm:pt>
    <dgm:pt modelId="{EFBC6AD8-0DD5-CF44-97E8-3CDACE85CB89}">
      <dgm:prSet custT="1"/>
      <dgm:spPr>
        <a:solidFill>
          <a:schemeClr val="accent1">
            <a:lumMod val="50000"/>
          </a:schemeClr>
        </a:solidFill>
        <a:ln w="76200" cmpd="sng">
          <a:solidFill>
            <a:schemeClr val="bg1"/>
          </a:solidFill>
        </a:ln>
      </dgm:spPr>
      <dgm:t>
        <a:bodyPr/>
        <a:lstStyle/>
        <a:p>
          <a:pPr rtl="0"/>
          <a:r>
            <a:rPr lang="en-US" sz="2200" dirty="0" smtClean="0">
              <a:latin typeface="Franklin Gothic Book"/>
              <a:cs typeface="Franklin Gothic Book"/>
            </a:rPr>
            <a:t>Between 7,115 and 17,104 fewer deaths</a:t>
          </a:r>
          <a:endParaRPr lang="en-US" sz="2200" dirty="0">
            <a:latin typeface="Franklin Gothic Book"/>
            <a:cs typeface="Franklin Gothic Book"/>
          </a:endParaRPr>
        </a:p>
      </dgm:t>
    </dgm:pt>
    <dgm:pt modelId="{40DDE463-6283-A34B-8B6A-07B919223D61}" type="parTrans" cxnId="{49FEA3E9-0D19-2D49-B54D-9670FD2B32C6}">
      <dgm:prSet/>
      <dgm:spPr/>
      <dgm:t>
        <a:bodyPr/>
        <a:lstStyle/>
        <a:p>
          <a:endParaRPr lang="en-US" sz="2200"/>
        </a:p>
      </dgm:t>
    </dgm:pt>
    <dgm:pt modelId="{14B0A63C-FAE4-E247-8762-6D1823D8E9EE}" type="sibTrans" cxnId="{49FEA3E9-0D19-2D49-B54D-9670FD2B32C6}">
      <dgm:prSet/>
      <dgm:spPr/>
      <dgm:t>
        <a:bodyPr/>
        <a:lstStyle/>
        <a:p>
          <a:endParaRPr lang="en-US" sz="2200"/>
        </a:p>
      </dgm:t>
    </dgm:pt>
    <dgm:pt modelId="{93C09C29-14AF-AA43-AD75-2FFDBEDA1B02}">
      <dgm:prSet custT="1"/>
      <dgm:spPr>
        <a:solidFill>
          <a:schemeClr val="accent1">
            <a:lumMod val="50000"/>
          </a:schemeClr>
        </a:solidFill>
        <a:ln w="76200" cmpd="sng">
          <a:solidFill>
            <a:schemeClr val="bg1"/>
          </a:solidFill>
        </a:ln>
      </dgm:spPr>
      <dgm:t>
        <a:bodyPr/>
        <a:lstStyle/>
        <a:p>
          <a:pPr rtl="0"/>
          <a:r>
            <a:rPr lang="en-US" sz="2200" dirty="0" smtClean="0">
              <a:latin typeface="Franklin Gothic Medium"/>
              <a:cs typeface="Franklin Gothic Medium"/>
            </a:rPr>
            <a:t>Many fewer preventable deaths</a:t>
          </a:r>
          <a:endParaRPr lang="en-US" sz="2200" dirty="0">
            <a:latin typeface="Franklin Gothic Medium"/>
            <a:cs typeface="Franklin Gothic Medium"/>
          </a:endParaRPr>
        </a:p>
      </dgm:t>
    </dgm:pt>
    <dgm:pt modelId="{BC6FA557-EE96-6940-895F-4AF4A4A5C33D}" type="parTrans" cxnId="{EC128AAC-D9A9-4A42-BF72-0681AD237C42}">
      <dgm:prSet/>
      <dgm:spPr/>
      <dgm:t>
        <a:bodyPr/>
        <a:lstStyle/>
        <a:p>
          <a:endParaRPr lang="en-US" sz="2200"/>
        </a:p>
      </dgm:t>
    </dgm:pt>
    <dgm:pt modelId="{E1B45156-3E60-7541-AEEE-E5B172870B06}" type="sibTrans" cxnId="{EC128AAC-D9A9-4A42-BF72-0681AD237C42}">
      <dgm:prSet/>
      <dgm:spPr/>
      <dgm:t>
        <a:bodyPr/>
        <a:lstStyle/>
        <a:p>
          <a:endParaRPr lang="en-US" sz="2200"/>
        </a:p>
      </dgm:t>
    </dgm:pt>
    <dgm:pt modelId="{ED569043-2AAE-5343-8A58-BD8D7509F007}">
      <dgm:prSet custT="1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2200" dirty="0" smtClean="0">
              <a:latin typeface="Franklin Gothic Book"/>
              <a:cs typeface="Franklin Gothic Book"/>
            </a:rPr>
            <a:t>443,667 more Pap smears</a:t>
          </a:r>
          <a:endParaRPr lang="en-US" sz="2200" dirty="0">
            <a:latin typeface="Franklin Gothic Book"/>
            <a:cs typeface="Franklin Gothic Book"/>
          </a:endParaRPr>
        </a:p>
      </dgm:t>
    </dgm:pt>
    <dgm:pt modelId="{04BA4DB6-51DA-6E4B-A705-772C58FB7D01}" type="parTrans" cxnId="{EE7190AC-6326-4440-B33F-1BFB78A5B4C9}">
      <dgm:prSet/>
      <dgm:spPr/>
      <dgm:t>
        <a:bodyPr/>
        <a:lstStyle/>
        <a:p>
          <a:endParaRPr lang="en-US"/>
        </a:p>
      </dgm:t>
    </dgm:pt>
    <dgm:pt modelId="{485FE890-70E4-9348-9678-3E1A4B312A17}" type="sibTrans" cxnId="{EE7190AC-6326-4440-B33F-1BFB78A5B4C9}">
      <dgm:prSet/>
      <dgm:spPr/>
      <dgm:t>
        <a:bodyPr/>
        <a:lstStyle/>
        <a:p>
          <a:endParaRPr lang="en-US"/>
        </a:p>
      </dgm:t>
    </dgm:pt>
    <dgm:pt modelId="{DFC93699-FD66-D944-BA90-0D5B31609BFB}">
      <dgm:prSet custT="1"/>
      <dgm:spPr>
        <a:solidFill>
          <a:schemeClr val="accent1">
            <a:lumMod val="50000"/>
          </a:schemeClr>
        </a:solidFill>
        <a:ln w="76200" cmpd="sng">
          <a:solidFill>
            <a:schemeClr val="bg1"/>
          </a:solidFill>
        </a:ln>
      </dgm:spPr>
      <dgm:t>
        <a:bodyPr/>
        <a:lstStyle/>
        <a:p>
          <a:pPr rtl="0"/>
          <a:r>
            <a:rPr lang="en-US" sz="2200" smtClean="0">
              <a:latin typeface="Franklin Gothic Book"/>
              <a:cs typeface="Franklin Gothic Book"/>
            </a:rPr>
            <a:t>Isn’t this the point of a health care system?</a:t>
          </a:r>
          <a:endParaRPr lang="en-US" sz="2200" dirty="0">
            <a:latin typeface="Franklin Gothic Book"/>
            <a:cs typeface="Franklin Gothic Book"/>
          </a:endParaRPr>
        </a:p>
      </dgm:t>
    </dgm:pt>
    <dgm:pt modelId="{2AAE98F5-F4BA-C842-9935-5DEE7730B17E}" type="parTrans" cxnId="{B5C736E5-A700-0C40-8C05-935BE02E7EBD}">
      <dgm:prSet/>
      <dgm:spPr/>
      <dgm:t>
        <a:bodyPr/>
        <a:lstStyle/>
        <a:p>
          <a:endParaRPr lang="en-US"/>
        </a:p>
      </dgm:t>
    </dgm:pt>
    <dgm:pt modelId="{4DF2EECE-A890-2043-8DE4-01EA851288F6}" type="sibTrans" cxnId="{B5C736E5-A700-0C40-8C05-935BE02E7EBD}">
      <dgm:prSet/>
      <dgm:spPr/>
      <dgm:t>
        <a:bodyPr/>
        <a:lstStyle/>
        <a:p>
          <a:endParaRPr lang="en-US"/>
        </a:p>
      </dgm:t>
    </dgm:pt>
    <dgm:pt modelId="{8842B327-64C6-D14F-92EF-ECC9D10D37E8}" type="pres">
      <dgm:prSet presAssocID="{172D0EB2-8D3B-094C-AEBB-DD0A565B40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DAF564-FCD6-7046-ACDA-F17D356A04B7}" type="pres">
      <dgm:prSet presAssocID="{AC371597-7D94-6A43-BB54-161B1B957C4D}" presName="comp" presStyleCnt="0"/>
      <dgm:spPr/>
    </dgm:pt>
    <dgm:pt modelId="{1A73C0F3-9ECF-4B4B-BAF5-B641CCC8A410}" type="pres">
      <dgm:prSet presAssocID="{AC371597-7D94-6A43-BB54-161B1B957C4D}" presName="box" presStyleLbl="node1" presStyleIdx="0" presStyleCnt="3"/>
      <dgm:spPr/>
      <dgm:t>
        <a:bodyPr/>
        <a:lstStyle/>
        <a:p>
          <a:endParaRPr lang="en-US"/>
        </a:p>
      </dgm:t>
    </dgm:pt>
    <dgm:pt modelId="{61790B2D-81C4-314F-85DB-7F5CA2E62FBA}" type="pres">
      <dgm:prSet presAssocID="{AC371597-7D94-6A43-BB54-161B1B957C4D}" presName="img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C450C7-DB12-0648-A25B-EE77532B4F95}" type="pres">
      <dgm:prSet presAssocID="{AC371597-7D94-6A43-BB54-161B1B957C4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FAA4F-AD17-BF43-BF05-35ED00E7B579}" type="pres">
      <dgm:prSet presAssocID="{7A157759-932B-294A-918B-0C075A41E7C8}" presName="spacer" presStyleCnt="0"/>
      <dgm:spPr/>
    </dgm:pt>
    <dgm:pt modelId="{F43EC12D-FBA9-D447-95F0-9F71CC5B8B98}" type="pres">
      <dgm:prSet presAssocID="{DF52C1DB-9CDF-774C-8BC9-DC802600E400}" presName="comp" presStyleCnt="0"/>
      <dgm:spPr/>
    </dgm:pt>
    <dgm:pt modelId="{8B3FCD49-F57C-4349-BFD2-96A861928750}" type="pres">
      <dgm:prSet presAssocID="{DF52C1DB-9CDF-774C-8BC9-DC802600E400}" presName="box" presStyleLbl="node1" presStyleIdx="1" presStyleCnt="3"/>
      <dgm:spPr/>
      <dgm:t>
        <a:bodyPr/>
        <a:lstStyle/>
        <a:p>
          <a:endParaRPr lang="en-US"/>
        </a:p>
      </dgm:t>
    </dgm:pt>
    <dgm:pt modelId="{2FEB48BC-CD67-5D47-BA79-3B09ACB40866}" type="pres">
      <dgm:prSet presAssocID="{DF52C1DB-9CDF-774C-8BC9-DC802600E400}" presName="img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6967643-51B3-2547-A51C-618005A85FB5}" type="pres">
      <dgm:prSet presAssocID="{DF52C1DB-9CDF-774C-8BC9-DC802600E40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BF771-4012-4C4B-97F5-D68D7F334D0E}" type="pres">
      <dgm:prSet presAssocID="{CEF0DBBF-79F4-EB41-A452-EA42A483E162}" presName="spacer" presStyleCnt="0"/>
      <dgm:spPr/>
    </dgm:pt>
    <dgm:pt modelId="{34A8CC59-927F-D84C-AF9E-9E5AC5CB37B0}" type="pres">
      <dgm:prSet presAssocID="{93C09C29-14AF-AA43-AD75-2FFDBEDA1B02}" presName="comp" presStyleCnt="0"/>
      <dgm:spPr/>
    </dgm:pt>
    <dgm:pt modelId="{95FB6873-3FCD-1246-99B4-019F739C0C0D}" type="pres">
      <dgm:prSet presAssocID="{93C09C29-14AF-AA43-AD75-2FFDBEDA1B02}" presName="box" presStyleLbl="node1" presStyleIdx="2" presStyleCnt="3"/>
      <dgm:spPr/>
      <dgm:t>
        <a:bodyPr/>
        <a:lstStyle/>
        <a:p>
          <a:endParaRPr lang="en-US"/>
        </a:p>
      </dgm:t>
    </dgm:pt>
    <dgm:pt modelId="{F8467098-CDC3-FE4A-A860-FBB6A7A4DD88}" type="pres">
      <dgm:prSet presAssocID="{93C09C29-14AF-AA43-AD75-2FFDBEDA1B02}" presName="img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5BE6C81-9F5A-1242-A33A-F65720D980F6}" type="pres">
      <dgm:prSet presAssocID="{93C09C29-14AF-AA43-AD75-2FFDBEDA1B0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6360E-FE86-F24F-B8F2-9A535849423D}" type="presOf" srcId="{DF52C1DB-9CDF-774C-8BC9-DC802600E400}" destId="{8B3FCD49-F57C-4349-BFD2-96A861928750}" srcOrd="0" destOrd="0" presId="urn:microsoft.com/office/officeart/2005/8/layout/vList4"/>
    <dgm:cxn modelId="{013081CB-7331-CF48-8BEB-C00CC169042F}" type="presOf" srcId="{ED569043-2AAE-5343-8A58-BD8D7509F007}" destId="{84C450C7-DB12-0648-A25B-EE77532B4F95}" srcOrd="1" destOrd="2" presId="urn:microsoft.com/office/officeart/2005/8/layout/vList4"/>
    <dgm:cxn modelId="{F2B9D901-C625-B54F-9916-639840E0A764}" type="presOf" srcId="{756750C0-F0A0-D74B-A866-A91E662A292C}" destId="{76967643-51B3-2547-A51C-618005A85FB5}" srcOrd="1" destOrd="2" presId="urn:microsoft.com/office/officeart/2005/8/layout/vList4"/>
    <dgm:cxn modelId="{43DBD5B1-7751-5E41-AB69-7FB4E7201CFA}" type="presOf" srcId="{613C60AC-95D7-8E4E-A56D-1AB160492A55}" destId="{84C450C7-DB12-0648-A25B-EE77532B4F95}" srcOrd="1" destOrd="1" presId="urn:microsoft.com/office/officeart/2005/8/layout/vList4"/>
    <dgm:cxn modelId="{E7368F20-35FA-694E-99DA-A55C60FF91A8}" type="presOf" srcId="{613C60AC-95D7-8E4E-A56D-1AB160492A55}" destId="{1A73C0F3-9ECF-4B4B-BAF5-B641CCC8A410}" srcOrd="0" destOrd="1" presId="urn:microsoft.com/office/officeart/2005/8/layout/vList4"/>
    <dgm:cxn modelId="{E9CF9AE9-7CD6-8243-AAE3-638055DDAD06}" type="presOf" srcId="{EFBC6AD8-0DD5-CF44-97E8-3CDACE85CB89}" destId="{95FB6873-3FCD-1246-99B4-019F739C0C0D}" srcOrd="0" destOrd="1" presId="urn:microsoft.com/office/officeart/2005/8/layout/vList4"/>
    <dgm:cxn modelId="{DAAC0807-6CFB-BD47-BFF7-3BE0428ED2ED}" type="presOf" srcId="{AC371597-7D94-6A43-BB54-161B1B957C4D}" destId="{1A73C0F3-9ECF-4B4B-BAF5-B641CCC8A410}" srcOrd="0" destOrd="0" presId="urn:microsoft.com/office/officeart/2005/8/layout/vList4"/>
    <dgm:cxn modelId="{2AAA69DD-B8BF-9342-9659-E58CF6D4F45D}" type="presOf" srcId="{9021B0C1-BCCC-9B4E-AEB3-4EEA144D5598}" destId="{8B3FCD49-F57C-4349-BFD2-96A861928750}" srcOrd="0" destOrd="1" presId="urn:microsoft.com/office/officeart/2005/8/layout/vList4"/>
    <dgm:cxn modelId="{49FEFAD2-4D65-924C-8C20-E4FCAD7DE0EF}" type="presOf" srcId="{93C09C29-14AF-AA43-AD75-2FFDBEDA1B02}" destId="{95FB6873-3FCD-1246-99B4-019F739C0C0D}" srcOrd="0" destOrd="0" presId="urn:microsoft.com/office/officeart/2005/8/layout/vList4"/>
    <dgm:cxn modelId="{BE754887-BC24-4A4C-8251-29B618F52A05}" type="presOf" srcId="{ED569043-2AAE-5343-8A58-BD8D7509F007}" destId="{1A73C0F3-9ECF-4B4B-BAF5-B641CCC8A410}" srcOrd="0" destOrd="2" presId="urn:microsoft.com/office/officeart/2005/8/layout/vList4"/>
    <dgm:cxn modelId="{58B05E49-DCD8-B444-8429-A9DF0C992112}" srcId="{172D0EB2-8D3B-094C-AEBB-DD0A565B4065}" destId="{AC371597-7D94-6A43-BB54-161B1B957C4D}" srcOrd="0" destOrd="0" parTransId="{62014503-565D-884B-B4A5-6D18E3F66300}" sibTransId="{7A157759-932B-294A-918B-0C075A41E7C8}"/>
    <dgm:cxn modelId="{EC128AAC-D9A9-4A42-BF72-0681AD237C42}" srcId="{172D0EB2-8D3B-094C-AEBB-DD0A565B4065}" destId="{93C09C29-14AF-AA43-AD75-2FFDBEDA1B02}" srcOrd="2" destOrd="0" parTransId="{BC6FA557-EE96-6940-895F-4AF4A4A5C33D}" sibTransId="{E1B45156-3E60-7541-AEEE-E5B172870B06}"/>
    <dgm:cxn modelId="{44A353F6-7F2F-C844-BD0D-393B1EAB9A62}" srcId="{DF52C1DB-9CDF-774C-8BC9-DC802600E400}" destId="{9021B0C1-BCCC-9B4E-AEB3-4EEA144D5598}" srcOrd="0" destOrd="0" parTransId="{3CE9B8EF-6709-B54C-B518-75B7F3254825}" sibTransId="{CC40E6D7-64C3-7648-BA6D-C207CB6E258C}"/>
    <dgm:cxn modelId="{EE7190AC-6326-4440-B33F-1BFB78A5B4C9}" srcId="{AC371597-7D94-6A43-BB54-161B1B957C4D}" destId="{ED569043-2AAE-5343-8A58-BD8D7509F007}" srcOrd="1" destOrd="0" parTransId="{04BA4DB6-51DA-6E4B-A705-772C58FB7D01}" sibTransId="{485FE890-70E4-9348-9678-3E1A4B312A17}"/>
    <dgm:cxn modelId="{9F5F3E5E-42DA-C54B-84A7-7FF5330892DA}" type="presOf" srcId="{AC371597-7D94-6A43-BB54-161B1B957C4D}" destId="{84C450C7-DB12-0648-A25B-EE77532B4F95}" srcOrd="1" destOrd="0" presId="urn:microsoft.com/office/officeart/2005/8/layout/vList4"/>
    <dgm:cxn modelId="{DDAF20FE-7080-5D4D-9B75-68D0B9233348}" type="presOf" srcId="{93C09C29-14AF-AA43-AD75-2FFDBEDA1B02}" destId="{55BE6C81-9F5A-1242-A33A-F65720D980F6}" srcOrd="1" destOrd="0" presId="urn:microsoft.com/office/officeart/2005/8/layout/vList4"/>
    <dgm:cxn modelId="{F8D4D324-CA42-004A-9E80-D14A829BE9BC}" type="presOf" srcId="{DFC93699-FD66-D944-BA90-0D5B31609BFB}" destId="{55BE6C81-9F5A-1242-A33A-F65720D980F6}" srcOrd="1" destOrd="2" presId="urn:microsoft.com/office/officeart/2005/8/layout/vList4"/>
    <dgm:cxn modelId="{B5C736E5-A700-0C40-8C05-935BE02E7EBD}" srcId="{93C09C29-14AF-AA43-AD75-2FFDBEDA1B02}" destId="{DFC93699-FD66-D944-BA90-0D5B31609BFB}" srcOrd="1" destOrd="0" parTransId="{2AAE98F5-F4BA-C842-9935-5DEE7730B17E}" sibTransId="{4DF2EECE-A890-2043-8DE4-01EA851288F6}"/>
    <dgm:cxn modelId="{7D6F73AA-7D20-8246-A345-C40BD6167363}" type="presOf" srcId="{172D0EB2-8D3B-094C-AEBB-DD0A565B4065}" destId="{8842B327-64C6-D14F-92EF-ECC9D10D37E8}" srcOrd="0" destOrd="0" presId="urn:microsoft.com/office/officeart/2005/8/layout/vList4"/>
    <dgm:cxn modelId="{D3F2B24A-4973-9A41-8B04-07CA567B9681}" srcId="{AC371597-7D94-6A43-BB54-161B1B957C4D}" destId="{613C60AC-95D7-8E4E-A56D-1AB160492A55}" srcOrd="0" destOrd="0" parTransId="{DA9D3717-2DA4-9D46-8A5D-B203E9D53A2F}" sibTransId="{CB9A6152-7087-6A48-A621-AF487B3A42B9}"/>
    <dgm:cxn modelId="{781A4071-4369-F34B-A4F5-619BDF1819F1}" srcId="{172D0EB2-8D3B-094C-AEBB-DD0A565B4065}" destId="{DF52C1DB-9CDF-774C-8BC9-DC802600E400}" srcOrd="1" destOrd="0" parTransId="{D282781B-E7B8-4B48-A284-71DB172A45F1}" sibTransId="{CEF0DBBF-79F4-EB41-A452-EA42A483E162}"/>
    <dgm:cxn modelId="{FC1F73DB-831C-AC4E-9A0F-42684448BA54}" type="presOf" srcId="{9021B0C1-BCCC-9B4E-AEB3-4EEA144D5598}" destId="{76967643-51B3-2547-A51C-618005A85FB5}" srcOrd="1" destOrd="1" presId="urn:microsoft.com/office/officeart/2005/8/layout/vList4"/>
    <dgm:cxn modelId="{B034A769-630D-DE4E-B4D3-2135EAF8AA1C}" type="presOf" srcId="{DFC93699-FD66-D944-BA90-0D5B31609BFB}" destId="{95FB6873-3FCD-1246-99B4-019F739C0C0D}" srcOrd="0" destOrd="2" presId="urn:microsoft.com/office/officeart/2005/8/layout/vList4"/>
    <dgm:cxn modelId="{49FEA3E9-0D19-2D49-B54D-9670FD2B32C6}" srcId="{93C09C29-14AF-AA43-AD75-2FFDBEDA1B02}" destId="{EFBC6AD8-0DD5-CF44-97E8-3CDACE85CB89}" srcOrd="0" destOrd="0" parTransId="{40DDE463-6283-A34B-8B6A-07B919223D61}" sibTransId="{14B0A63C-FAE4-E247-8762-6D1823D8E9EE}"/>
    <dgm:cxn modelId="{31109819-CC7A-A446-A037-0A5707D54FFF}" type="presOf" srcId="{756750C0-F0A0-D74B-A866-A91E662A292C}" destId="{8B3FCD49-F57C-4349-BFD2-96A861928750}" srcOrd="0" destOrd="2" presId="urn:microsoft.com/office/officeart/2005/8/layout/vList4"/>
    <dgm:cxn modelId="{D875443A-A238-DC4C-B1B4-91FD50276883}" type="presOf" srcId="{EFBC6AD8-0DD5-CF44-97E8-3CDACE85CB89}" destId="{55BE6C81-9F5A-1242-A33A-F65720D980F6}" srcOrd="1" destOrd="1" presId="urn:microsoft.com/office/officeart/2005/8/layout/vList4"/>
    <dgm:cxn modelId="{9CE5811B-45D4-CF41-B8C0-298FA65A8466}" type="presOf" srcId="{DF52C1DB-9CDF-774C-8BC9-DC802600E400}" destId="{76967643-51B3-2547-A51C-618005A85FB5}" srcOrd="1" destOrd="0" presId="urn:microsoft.com/office/officeart/2005/8/layout/vList4"/>
    <dgm:cxn modelId="{A8097145-D82C-C74A-9F1F-1B66AAB65ABE}" srcId="{DF52C1DB-9CDF-774C-8BC9-DC802600E400}" destId="{756750C0-F0A0-D74B-A866-A91E662A292C}" srcOrd="1" destOrd="0" parTransId="{B5628B86-DEE3-9A4F-954C-ABCF70235BC1}" sibTransId="{5A0DF8B0-869C-494F-AAA8-A3A394009893}"/>
    <dgm:cxn modelId="{6E89344B-9329-6A4C-A3F0-FC8BBD466FD2}" type="presParOf" srcId="{8842B327-64C6-D14F-92EF-ECC9D10D37E8}" destId="{27DAF564-FCD6-7046-ACDA-F17D356A04B7}" srcOrd="0" destOrd="0" presId="urn:microsoft.com/office/officeart/2005/8/layout/vList4"/>
    <dgm:cxn modelId="{DF77A27A-E064-3B4F-8BDE-A49FDFC84A50}" type="presParOf" srcId="{27DAF564-FCD6-7046-ACDA-F17D356A04B7}" destId="{1A73C0F3-9ECF-4B4B-BAF5-B641CCC8A410}" srcOrd="0" destOrd="0" presId="urn:microsoft.com/office/officeart/2005/8/layout/vList4"/>
    <dgm:cxn modelId="{28FEE3D2-A760-A243-967F-71422FABD3D0}" type="presParOf" srcId="{27DAF564-FCD6-7046-ACDA-F17D356A04B7}" destId="{61790B2D-81C4-314F-85DB-7F5CA2E62FBA}" srcOrd="1" destOrd="0" presId="urn:microsoft.com/office/officeart/2005/8/layout/vList4"/>
    <dgm:cxn modelId="{24490421-8EBE-F142-93F6-EB8E0693E074}" type="presParOf" srcId="{27DAF564-FCD6-7046-ACDA-F17D356A04B7}" destId="{84C450C7-DB12-0648-A25B-EE77532B4F95}" srcOrd="2" destOrd="0" presId="urn:microsoft.com/office/officeart/2005/8/layout/vList4"/>
    <dgm:cxn modelId="{39C7C397-94C3-2749-83E6-F79E9016B506}" type="presParOf" srcId="{8842B327-64C6-D14F-92EF-ECC9D10D37E8}" destId="{E2CFAA4F-AD17-BF43-BF05-35ED00E7B579}" srcOrd="1" destOrd="0" presId="urn:microsoft.com/office/officeart/2005/8/layout/vList4"/>
    <dgm:cxn modelId="{B236C860-7D75-AE48-85AD-8873D3F2FF97}" type="presParOf" srcId="{8842B327-64C6-D14F-92EF-ECC9D10D37E8}" destId="{F43EC12D-FBA9-D447-95F0-9F71CC5B8B98}" srcOrd="2" destOrd="0" presId="urn:microsoft.com/office/officeart/2005/8/layout/vList4"/>
    <dgm:cxn modelId="{BC4B2136-1D4B-B34D-AFCB-A66C31AA575C}" type="presParOf" srcId="{F43EC12D-FBA9-D447-95F0-9F71CC5B8B98}" destId="{8B3FCD49-F57C-4349-BFD2-96A861928750}" srcOrd="0" destOrd="0" presId="urn:microsoft.com/office/officeart/2005/8/layout/vList4"/>
    <dgm:cxn modelId="{09E4448A-6E2D-0D48-8BCF-D96AE7C7D8B2}" type="presParOf" srcId="{F43EC12D-FBA9-D447-95F0-9F71CC5B8B98}" destId="{2FEB48BC-CD67-5D47-BA79-3B09ACB40866}" srcOrd="1" destOrd="0" presId="urn:microsoft.com/office/officeart/2005/8/layout/vList4"/>
    <dgm:cxn modelId="{31F69C94-E9F8-EB47-A2C2-37A3F80D38E9}" type="presParOf" srcId="{F43EC12D-FBA9-D447-95F0-9F71CC5B8B98}" destId="{76967643-51B3-2547-A51C-618005A85FB5}" srcOrd="2" destOrd="0" presId="urn:microsoft.com/office/officeart/2005/8/layout/vList4"/>
    <dgm:cxn modelId="{F257C6BE-538D-F440-AE62-78A14A2EDDF5}" type="presParOf" srcId="{8842B327-64C6-D14F-92EF-ECC9D10D37E8}" destId="{1CFBF771-4012-4C4B-97F5-D68D7F334D0E}" srcOrd="3" destOrd="0" presId="urn:microsoft.com/office/officeart/2005/8/layout/vList4"/>
    <dgm:cxn modelId="{A4C3709C-4483-014F-93C8-23B1658878F5}" type="presParOf" srcId="{8842B327-64C6-D14F-92EF-ECC9D10D37E8}" destId="{34A8CC59-927F-D84C-AF9E-9E5AC5CB37B0}" srcOrd="4" destOrd="0" presId="urn:microsoft.com/office/officeart/2005/8/layout/vList4"/>
    <dgm:cxn modelId="{ACD07967-B515-6942-9042-5B5EDD3C71A5}" type="presParOf" srcId="{34A8CC59-927F-D84C-AF9E-9E5AC5CB37B0}" destId="{95FB6873-3FCD-1246-99B4-019F739C0C0D}" srcOrd="0" destOrd="0" presId="urn:microsoft.com/office/officeart/2005/8/layout/vList4"/>
    <dgm:cxn modelId="{A7D6169C-57FB-F143-83D7-F154F9696F7F}" type="presParOf" srcId="{34A8CC59-927F-D84C-AF9E-9E5AC5CB37B0}" destId="{F8467098-CDC3-FE4A-A860-FBB6A7A4DD88}" srcOrd="1" destOrd="0" presId="urn:microsoft.com/office/officeart/2005/8/layout/vList4"/>
    <dgm:cxn modelId="{18988975-D1C3-1447-9EC1-722B472446A8}" type="presParOf" srcId="{34A8CC59-927F-D84C-AF9E-9E5AC5CB37B0}" destId="{55BE6C81-9F5A-1242-A33A-F65720D980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8BE5FA-9C06-D742-B8F8-C897A5B82D56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B9C71-3841-6F45-A8E7-306189B45434}">
      <dgm:prSet custT="1"/>
      <dgm:spPr>
        <a:solidFill>
          <a:schemeClr val="bg1">
            <a:alpha val="90000"/>
          </a:schemeClr>
        </a:solidFill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2400" dirty="0" smtClean="0">
              <a:latin typeface="+mn-lt"/>
              <a:cs typeface="Franklin Gothic Book"/>
            </a:rPr>
            <a:t>HgbA1c in both total populations averaged 5.6%</a:t>
          </a:r>
          <a:endParaRPr lang="en-US" sz="2400" dirty="0">
            <a:latin typeface="+mn-lt"/>
            <a:cs typeface="Franklin Gothic Book"/>
          </a:endParaRPr>
        </a:p>
      </dgm:t>
    </dgm:pt>
    <dgm:pt modelId="{1E8585F9-E7DD-494A-BF7C-A9077DFC90DC}" type="parTrans" cxnId="{CFAD8069-B672-094B-BA62-8C51E7E3218D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64340ACE-7F34-7A44-BA09-21300E95781A}" type="sibTrans" cxnId="{CFAD8069-B672-094B-BA62-8C51E7E3218D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6F24ED69-0CDD-9842-8A51-9F39A926DFD0}">
      <dgm:prSet custT="1"/>
      <dgm:spPr>
        <a:solidFill>
          <a:schemeClr val="bg1">
            <a:alpha val="90000"/>
          </a:schemeClr>
        </a:solidFill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2400" dirty="0" smtClean="0">
              <a:latin typeface="+mn-lt"/>
              <a:cs typeface="Franklin Gothic Book"/>
            </a:rPr>
            <a:t>Intermediate markers showed dramatic improvements</a:t>
          </a:r>
          <a:endParaRPr lang="en-US" sz="2400" dirty="0">
            <a:latin typeface="+mn-lt"/>
            <a:cs typeface="Franklin Gothic Book"/>
          </a:endParaRPr>
        </a:p>
      </dgm:t>
    </dgm:pt>
    <dgm:pt modelId="{06A213E0-0199-C743-BDD0-EC53DB1B73BA}" type="parTrans" cxnId="{E138672D-B1AA-4947-B072-1CAA673585A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15E1B00E-AC06-3D4C-8EDB-1487E5DC70C2}" type="sibTrans" cxnId="{E138672D-B1AA-4947-B072-1CAA673585A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7247B63-5AEC-8F42-9FB1-6F2E411BEF5F}">
      <dgm:prSet custT="1"/>
      <dgm:spPr>
        <a:solidFill>
          <a:schemeClr val="bg1">
            <a:alpha val="90000"/>
          </a:schemeClr>
        </a:solidFill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2400" dirty="0" smtClean="0">
              <a:latin typeface="+mn-lt"/>
              <a:cs typeface="Franklin Gothic Book"/>
            </a:rPr>
            <a:t>94.6% non-diabetics dilute the population-wide metrics </a:t>
          </a:r>
          <a:endParaRPr lang="en-US" sz="2400" dirty="0">
            <a:latin typeface="+mn-lt"/>
            <a:cs typeface="Franklin Gothic Book"/>
          </a:endParaRPr>
        </a:p>
      </dgm:t>
    </dgm:pt>
    <dgm:pt modelId="{D13C7E6E-5D8B-F74E-8D23-C10B0C1D4D74}" type="parTrans" cxnId="{60F98A13-55C3-B341-838F-4E23494F8FB6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FB6F15B9-5B5C-F143-A783-51414FCC701A}" type="sibTrans" cxnId="{60F98A13-55C3-B341-838F-4E23494F8FB6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B53E67F8-D622-6A46-8556-0E795F991ABC}">
      <dgm:prSet custT="1"/>
      <dgm:spPr>
        <a:solidFill>
          <a:srgbClr val="005148"/>
        </a:solidFill>
        <a:ln>
          <a:solidFill>
            <a:schemeClr val="bg1"/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2400" b="1" dirty="0" smtClean="0">
              <a:latin typeface="+mn-lt"/>
              <a:cs typeface="Franklin Gothic Medium"/>
            </a:rPr>
            <a:t>Surrogate endpoints were all encouraging</a:t>
          </a:r>
          <a:endParaRPr lang="en-US" sz="2400" b="1" dirty="0">
            <a:latin typeface="+mn-lt"/>
            <a:cs typeface="Franklin Gothic Medium"/>
          </a:endParaRPr>
        </a:p>
      </dgm:t>
    </dgm:pt>
    <dgm:pt modelId="{A2B88B44-005E-6244-A559-B54AB0E331D4}" type="parTrans" cxnId="{4F7AFE85-E309-C34B-8151-61067804B683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32EF4E22-BA4F-8A48-92D5-B75806EE503C}" type="sibTrans" cxnId="{4F7AFE85-E309-C34B-8151-61067804B683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F84D9579-C7DD-EB45-A3A9-C3B832ABFFE6}">
      <dgm:prSet custT="1"/>
      <dgm:spPr>
        <a:solidFill>
          <a:srgbClr val="005148"/>
        </a:solidFill>
        <a:ln>
          <a:solidFill>
            <a:schemeClr val="bg1"/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2400" b="1" dirty="0" smtClean="0">
              <a:latin typeface="+mn-lt"/>
              <a:cs typeface="Franklin Gothic Medium"/>
            </a:rPr>
            <a:t>Study not powered to show broad population impact</a:t>
          </a:r>
          <a:endParaRPr lang="en-US" sz="2400" b="1" dirty="0">
            <a:latin typeface="+mn-lt"/>
            <a:cs typeface="Franklin Gothic Medium"/>
          </a:endParaRPr>
        </a:p>
      </dgm:t>
    </dgm:pt>
    <dgm:pt modelId="{3E7A7780-B390-8344-8EEE-3712A5807850}" type="parTrans" cxnId="{2FEF5D37-11FC-5546-AF5D-E913B41A8238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67F7ED95-87F9-1340-BD85-9424F8EBB497}" type="sibTrans" cxnId="{2FEF5D37-11FC-5546-AF5D-E913B41A8238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16F66D3-E94D-5043-A52F-6EC324FCF3F9}">
      <dgm:prSet custT="1"/>
      <dgm:spPr>
        <a:solidFill>
          <a:schemeClr val="bg1">
            <a:alpha val="90000"/>
          </a:schemeClr>
        </a:solidFill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2400" dirty="0" smtClean="0">
              <a:latin typeface="+mn-lt"/>
              <a:cs typeface="Franklin Gothic Book"/>
            </a:rPr>
            <a:t>Average patient in the study for 17 months</a:t>
          </a:r>
          <a:endParaRPr lang="en-US" sz="2400" dirty="0">
            <a:latin typeface="+mn-lt"/>
            <a:cs typeface="Franklin Gothic Book"/>
          </a:endParaRPr>
        </a:p>
      </dgm:t>
    </dgm:pt>
    <dgm:pt modelId="{C66FE07D-76B3-E843-90A1-05B3163742BF}" type="sibTrans" cxnId="{63FEF725-2E93-FD4D-A18E-A7A25710DC9E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566D1B96-93C5-954E-8E9C-B1C2C2BC0D83}" type="parTrans" cxnId="{63FEF725-2E93-FD4D-A18E-A7A25710DC9E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76D63EE8-F931-EE4E-846D-2B5991C54C9D}" type="pres">
      <dgm:prSet presAssocID="{8A8BE5FA-9C06-D742-B8F8-C897A5B82D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D18F0-F07C-BA43-B36A-317D1FA58AA0}" type="pres">
      <dgm:prSet presAssocID="{F84D9579-C7DD-EB45-A3A9-C3B832ABFFE6}" presName="parentLin" presStyleCnt="0"/>
      <dgm:spPr/>
    </dgm:pt>
    <dgm:pt modelId="{E751B456-D4CD-F144-98E6-C3B531FFE2D3}" type="pres">
      <dgm:prSet presAssocID="{F84D9579-C7DD-EB45-A3A9-C3B832ABFFE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3258D17-31BD-3D46-99A5-F108AD5EA0AE}" type="pres">
      <dgm:prSet presAssocID="{F84D9579-C7DD-EB45-A3A9-C3B832ABFFE6}" presName="parentText" presStyleLbl="node1" presStyleIdx="0" presStyleCnt="2" custScaleX="1155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AB134-48B2-8A47-A3D7-6ED7956EA88C}" type="pres">
      <dgm:prSet presAssocID="{F84D9579-C7DD-EB45-A3A9-C3B832ABFFE6}" presName="negativeSpace" presStyleCnt="0"/>
      <dgm:spPr/>
    </dgm:pt>
    <dgm:pt modelId="{1F242A81-87A0-0F44-AAAB-66C2455ED57C}" type="pres">
      <dgm:prSet presAssocID="{F84D9579-C7DD-EB45-A3A9-C3B832ABFFE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DC12C-886E-B747-B223-2EE67D18A171}" type="pres">
      <dgm:prSet presAssocID="{67F7ED95-87F9-1340-BD85-9424F8EBB497}" presName="spaceBetweenRectangles" presStyleCnt="0"/>
      <dgm:spPr/>
    </dgm:pt>
    <dgm:pt modelId="{83CD810E-341A-FE4F-B24E-74929A79DB50}" type="pres">
      <dgm:prSet presAssocID="{B53E67F8-D622-6A46-8556-0E795F991ABC}" presName="parentLin" presStyleCnt="0"/>
      <dgm:spPr/>
    </dgm:pt>
    <dgm:pt modelId="{6953A3F3-BE29-9846-BAAD-EA2CB14BD561}" type="pres">
      <dgm:prSet presAssocID="{B53E67F8-D622-6A46-8556-0E795F991AB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A5E0920-30B9-8748-A5E4-C3A11C31C1DA}" type="pres">
      <dgm:prSet presAssocID="{B53E67F8-D622-6A46-8556-0E795F991ABC}" presName="parentText" presStyleLbl="node1" presStyleIdx="1" presStyleCnt="2" custScaleX="1155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C6585-42C5-8F41-98B4-E1759DA0880C}" type="pres">
      <dgm:prSet presAssocID="{B53E67F8-D622-6A46-8556-0E795F991ABC}" presName="negativeSpace" presStyleCnt="0"/>
      <dgm:spPr/>
    </dgm:pt>
    <dgm:pt modelId="{563504B2-5904-C54F-B7E3-B5AF79989B3B}" type="pres">
      <dgm:prSet presAssocID="{B53E67F8-D622-6A46-8556-0E795F991AB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8D8BB3-78FB-284F-A4B7-9D74C8047DC8}" type="presOf" srcId="{B4EB9C71-3841-6F45-A8E7-306189B45434}" destId="{1F242A81-87A0-0F44-AAAB-66C2455ED57C}" srcOrd="0" destOrd="1" presId="urn:microsoft.com/office/officeart/2005/8/layout/list1"/>
    <dgm:cxn modelId="{CFAD8069-B672-094B-BA62-8C51E7E3218D}" srcId="{F84D9579-C7DD-EB45-A3A9-C3B832ABFFE6}" destId="{B4EB9C71-3841-6F45-A8E7-306189B45434}" srcOrd="1" destOrd="0" parTransId="{1E8585F9-E7DD-494A-BF7C-A9077DFC90DC}" sibTransId="{64340ACE-7F34-7A44-BA09-21300E95781A}"/>
    <dgm:cxn modelId="{9D555466-D533-C443-B9E4-D10BE4C3F491}" type="presOf" srcId="{F84D9579-C7DD-EB45-A3A9-C3B832ABFFE6}" destId="{A3258D17-31BD-3D46-99A5-F108AD5EA0AE}" srcOrd="1" destOrd="0" presId="urn:microsoft.com/office/officeart/2005/8/layout/list1"/>
    <dgm:cxn modelId="{0B4642A6-4891-BD42-AE47-9B23479CD0A3}" type="presOf" srcId="{F84D9579-C7DD-EB45-A3A9-C3B832ABFFE6}" destId="{E751B456-D4CD-F144-98E6-C3B531FFE2D3}" srcOrd="0" destOrd="0" presId="urn:microsoft.com/office/officeart/2005/8/layout/list1"/>
    <dgm:cxn modelId="{60F98A13-55C3-B341-838F-4E23494F8FB6}" srcId="{F84D9579-C7DD-EB45-A3A9-C3B832ABFFE6}" destId="{A7247B63-5AEC-8F42-9FB1-6F2E411BEF5F}" srcOrd="2" destOrd="0" parTransId="{D13C7E6E-5D8B-F74E-8D23-C10B0C1D4D74}" sibTransId="{FB6F15B9-5B5C-F143-A783-51414FCC701A}"/>
    <dgm:cxn modelId="{92EEE4DA-37A6-444D-88E2-EB895A6436F4}" type="presOf" srcId="{A7247B63-5AEC-8F42-9FB1-6F2E411BEF5F}" destId="{1F242A81-87A0-0F44-AAAB-66C2455ED57C}" srcOrd="0" destOrd="2" presId="urn:microsoft.com/office/officeart/2005/8/layout/list1"/>
    <dgm:cxn modelId="{2FEF5D37-11FC-5546-AF5D-E913B41A8238}" srcId="{8A8BE5FA-9C06-D742-B8F8-C897A5B82D56}" destId="{F84D9579-C7DD-EB45-A3A9-C3B832ABFFE6}" srcOrd="0" destOrd="0" parTransId="{3E7A7780-B390-8344-8EEE-3712A5807850}" sibTransId="{67F7ED95-87F9-1340-BD85-9424F8EBB497}"/>
    <dgm:cxn modelId="{61477B9B-E3E2-AF4D-A01B-F69125A71393}" type="presOf" srcId="{A16F66D3-E94D-5043-A52F-6EC324FCF3F9}" destId="{1F242A81-87A0-0F44-AAAB-66C2455ED57C}" srcOrd="0" destOrd="0" presId="urn:microsoft.com/office/officeart/2005/8/layout/list1"/>
    <dgm:cxn modelId="{995B0D84-6136-5341-A588-E43EFEBA3B55}" type="presOf" srcId="{8A8BE5FA-9C06-D742-B8F8-C897A5B82D56}" destId="{76D63EE8-F931-EE4E-846D-2B5991C54C9D}" srcOrd="0" destOrd="0" presId="urn:microsoft.com/office/officeart/2005/8/layout/list1"/>
    <dgm:cxn modelId="{D2B5F8B7-C902-BC43-AF07-CCA57AE80045}" type="presOf" srcId="{B53E67F8-D622-6A46-8556-0E795F991ABC}" destId="{6953A3F3-BE29-9846-BAAD-EA2CB14BD561}" srcOrd="0" destOrd="0" presId="urn:microsoft.com/office/officeart/2005/8/layout/list1"/>
    <dgm:cxn modelId="{63FEF725-2E93-FD4D-A18E-A7A25710DC9E}" srcId="{F84D9579-C7DD-EB45-A3A9-C3B832ABFFE6}" destId="{A16F66D3-E94D-5043-A52F-6EC324FCF3F9}" srcOrd="0" destOrd="0" parTransId="{566D1B96-93C5-954E-8E9C-B1C2C2BC0D83}" sibTransId="{C66FE07D-76B3-E843-90A1-05B3163742BF}"/>
    <dgm:cxn modelId="{E138672D-B1AA-4947-B072-1CAA673585AA}" srcId="{B53E67F8-D622-6A46-8556-0E795F991ABC}" destId="{6F24ED69-0CDD-9842-8A51-9F39A926DFD0}" srcOrd="0" destOrd="0" parTransId="{06A213E0-0199-C743-BDD0-EC53DB1B73BA}" sibTransId="{15E1B00E-AC06-3D4C-8EDB-1487E5DC70C2}"/>
    <dgm:cxn modelId="{366919DB-944C-9942-838E-6E3C92E21B1D}" type="presOf" srcId="{B53E67F8-D622-6A46-8556-0E795F991ABC}" destId="{BA5E0920-30B9-8748-A5E4-C3A11C31C1DA}" srcOrd="1" destOrd="0" presId="urn:microsoft.com/office/officeart/2005/8/layout/list1"/>
    <dgm:cxn modelId="{4F7AFE85-E309-C34B-8151-61067804B683}" srcId="{8A8BE5FA-9C06-D742-B8F8-C897A5B82D56}" destId="{B53E67F8-D622-6A46-8556-0E795F991ABC}" srcOrd="1" destOrd="0" parTransId="{A2B88B44-005E-6244-A559-B54AB0E331D4}" sibTransId="{32EF4E22-BA4F-8A48-92D5-B75806EE503C}"/>
    <dgm:cxn modelId="{BC937FB3-0E85-124D-B228-0ED89C67728E}" type="presOf" srcId="{6F24ED69-0CDD-9842-8A51-9F39A926DFD0}" destId="{563504B2-5904-C54F-B7E3-B5AF79989B3B}" srcOrd="0" destOrd="0" presId="urn:microsoft.com/office/officeart/2005/8/layout/list1"/>
    <dgm:cxn modelId="{69E64E94-824C-1640-BA66-C000CAD3AE22}" type="presParOf" srcId="{76D63EE8-F931-EE4E-846D-2B5991C54C9D}" destId="{5F5D18F0-F07C-BA43-B36A-317D1FA58AA0}" srcOrd="0" destOrd="0" presId="urn:microsoft.com/office/officeart/2005/8/layout/list1"/>
    <dgm:cxn modelId="{4E609417-BA3B-C14E-B010-3F5D0A0069A1}" type="presParOf" srcId="{5F5D18F0-F07C-BA43-B36A-317D1FA58AA0}" destId="{E751B456-D4CD-F144-98E6-C3B531FFE2D3}" srcOrd="0" destOrd="0" presId="urn:microsoft.com/office/officeart/2005/8/layout/list1"/>
    <dgm:cxn modelId="{E1B8E75F-4E55-1D46-BF4B-80E7D691FE24}" type="presParOf" srcId="{5F5D18F0-F07C-BA43-B36A-317D1FA58AA0}" destId="{A3258D17-31BD-3D46-99A5-F108AD5EA0AE}" srcOrd="1" destOrd="0" presId="urn:microsoft.com/office/officeart/2005/8/layout/list1"/>
    <dgm:cxn modelId="{D01E8569-ABFB-854D-BF62-0F6310DE2CDF}" type="presParOf" srcId="{76D63EE8-F931-EE4E-846D-2B5991C54C9D}" destId="{0D5AB134-48B2-8A47-A3D7-6ED7956EA88C}" srcOrd="1" destOrd="0" presId="urn:microsoft.com/office/officeart/2005/8/layout/list1"/>
    <dgm:cxn modelId="{24AB0478-A3A3-CA4D-843B-CC0447565954}" type="presParOf" srcId="{76D63EE8-F931-EE4E-846D-2B5991C54C9D}" destId="{1F242A81-87A0-0F44-AAAB-66C2455ED57C}" srcOrd="2" destOrd="0" presId="urn:microsoft.com/office/officeart/2005/8/layout/list1"/>
    <dgm:cxn modelId="{FC68C811-7194-384A-B1B7-E2427DD9765F}" type="presParOf" srcId="{76D63EE8-F931-EE4E-846D-2B5991C54C9D}" destId="{3BCDC12C-886E-B747-B223-2EE67D18A171}" srcOrd="3" destOrd="0" presId="urn:microsoft.com/office/officeart/2005/8/layout/list1"/>
    <dgm:cxn modelId="{BC2A2A11-454A-A040-A8AD-99DCB2353FA9}" type="presParOf" srcId="{76D63EE8-F931-EE4E-846D-2B5991C54C9D}" destId="{83CD810E-341A-FE4F-B24E-74929A79DB50}" srcOrd="4" destOrd="0" presId="urn:microsoft.com/office/officeart/2005/8/layout/list1"/>
    <dgm:cxn modelId="{BC2411B1-B30D-4F4A-97E7-0AB878C25636}" type="presParOf" srcId="{83CD810E-341A-FE4F-B24E-74929A79DB50}" destId="{6953A3F3-BE29-9846-BAAD-EA2CB14BD561}" srcOrd="0" destOrd="0" presId="urn:microsoft.com/office/officeart/2005/8/layout/list1"/>
    <dgm:cxn modelId="{24B03C9B-4CB9-C64F-9455-7D460DC42214}" type="presParOf" srcId="{83CD810E-341A-FE4F-B24E-74929A79DB50}" destId="{BA5E0920-30B9-8748-A5E4-C3A11C31C1DA}" srcOrd="1" destOrd="0" presId="urn:microsoft.com/office/officeart/2005/8/layout/list1"/>
    <dgm:cxn modelId="{C96564A1-F0B6-FF45-88B8-57D955041E5A}" type="presParOf" srcId="{76D63EE8-F931-EE4E-846D-2B5991C54C9D}" destId="{9FAC6585-42C5-8F41-98B4-E1759DA0880C}" srcOrd="5" destOrd="0" presId="urn:microsoft.com/office/officeart/2005/8/layout/list1"/>
    <dgm:cxn modelId="{22688BEC-49A4-074D-97D3-DB9208459698}" type="presParOf" srcId="{76D63EE8-F931-EE4E-846D-2B5991C54C9D}" destId="{563504B2-5904-C54F-B7E3-B5AF79989B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4DA52-6760-964C-BB0B-B647238C4E6A}" type="doc">
      <dgm:prSet loTypeId="urn:microsoft.com/office/officeart/2005/8/layout/arrow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95EB55-E407-684B-BA59-D0D6DDFADE17}">
      <dgm:prSet/>
      <dgm:spPr/>
      <dgm:t>
        <a:bodyPr/>
        <a:lstStyle/>
        <a:p>
          <a:pPr rtl="0"/>
          <a:r>
            <a:rPr lang="en-US" smtClean="0"/>
            <a:t>“40% relative increase”</a:t>
          </a:r>
          <a:endParaRPr lang="en-US"/>
        </a:p>
      </dgm:t>
    </dgm:pt>
    <dgm:pt modelId="{DC1492EA-A89C-6741-A0B7-7288BA891FCE}" type="parTrans" cxnId="{FF493BBC-6EEA-1C43-940F-8F1A977EF8BA}">
      <dgm:prSet/>
      <dgm:spPr/>
      <dgm:t>
        <a:bodyPr/>
        <a:lstStyle/>
        <a:p>
          <a:endParaRPr lang="en-US"/>
        </a:p>
      </dgm:t>
    </dgm:pt>
    <dgm:pt modelId="{A5786410-AE55-8F41-9B55-B0F8AE17889E}" type="sibTrans" cxnId="{FF493BBC-6EEA-1C43-940F-8F1A977EF8BA}">
      <dgm:prSet/>
      <dgm:spPr/>
      <dgm:t>
        <a:bodyPr/>
        <a:lstStyle/>
        <a:p>
          <a:endParaRPr lang="en-US"/>
        </a:p>
      </dgm:t>
    </dgm:pt>
    <dgm:pt modelId="{2F429493-887F-DD49-87CB-C5092DCD8D54}">
      <dgm:prSet/>
      <dgm:spPr/>
      <dgm:t>
        <a:bodyPr/>
        <a:lstStyle/>
        <a:p>
          <a:pPr rtl="0"/>
          <a:r>
            <a:rPr lang="en-US" b="1" dirty="0" smtClean="0"/>
            <a:t>“One extra visit every four years”</a:t>
          </a:r>
          <a:endParaRPr lang="en-US" b="1" dirty="0"/>
        </a:p>
      </dgm:t>
    </dgm:pt>
    <dgm:pt modelId="{E533B5EA-77E0-0E4C-BAC5-B2992D58DFAF}" type="parTrans" cxnId="{5C8A85D8-DB67-0A42-99F8-4D8FD235165D}">
      <dgm:prSet/>
      <dgm:spPr/>
      <dgm:t>
        <a:bodyPr/>
        <a:lstStyle/>
        <a:p>
          <a:endParaRPr lang="en-US"/>
        </a:p>
      </dgm:t>
    </dgm:pt>
    <dgm:pt modelId="{5D3427D9-926D-7643-9A3E-5CABCE4A5614}" type="sibTrans" cxnId="{5C8A85D8-DB67-0A42-99F8-4D8FD235165D}">
      <dgm:prSet/>
      <dgm:spPr/>
      <dgm:t>
        <a:bodyPr/>
        <a:lstStyle/>
        <a:p>
          <a:endParaRPr lang="en-US"/>
        </a:p>
      </dgm:t>
    </dgm:pt>
    <dgm:pt modelId="{47E5B516-EA6C-6245-A6B3-D6EDB9277297}" type="pres">
      <dgm:prSet presAssocID="{5F94DA52-6760-964C-BB0B-B647238C4E6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5D682-AA71-664D-9894-28878D21BF84}" type="pres">
      <dgm:prSet presAssocID="{5F94DA52-6760-964C-BB0B-B647238C4E6A}" presName="ribbon" presStyleLbl="node1" presStyleIdx="0" presStyleCnt="1" custScaleX="108462"/>
      <dgm:spPr>
        <a:ln>
          <a:solidFill>
            <a:schemeClr val="bg1"/>
          </a:solidFill>
        </a:ln>
      </dgm:spPr>
    </dgm:pt>
    <dgm:pt modelId="{C7953232-D555-CB4C-AA27-C65A3C587D08}" type="pres">
      <dgm:prSet presAssocID="{5F94DA52-6760-964C-BB0B-B647238C4E6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4001-8CFE-3D4D-8979-CDF51C2418E9}" type="pres">
      <dgm:prSet presAssocID="{5F94DA52-6760-964C-BB0B-B647238C4E6A}" presName="rightArrowText" presStyleLbl="node1" presStyleIdx="0" presStyleCnt="1" custScaleX="118935" custLinFactNeighborX="39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A85D8-DB67-0A42-99F8-4D8FD235165D}" srcId="{5F94DA52-6760-964C-BB0B-B647238C4E6A}" destId="{2F429493-887F-DD49-87CB-C5092DCD8D54}" srcOrd="1" destOrd="0" parTransId="{E533B5EA-77E0-0E4C-BAC5-B2992D58DFAF}" sibTransId="{5D3427D9-926D-7643-9A3E-5CABCE4A5614}"/>
    <dgm:cxn modelId="{7EF7F00D-F6AE-C04D-B368-D0AC79BA52AF}" type="presOf" srcId="{2195EB55-E407-684B-BA59-D0D6DDFADE17}" destId="{C7953232-D555-CB4C-AA27-C65A3C587D08}" srcOrd="0" destOrd="0" presId="urn:microsoft.com/office/officeart/2005/8/layout/arrow6"/>
    <dgm:cxn modelId="{2269CD20-6C06-6347-B0C0-00BF94643300}" type="presOf" srcId="{5F94DA52-6760-964C-BB0B-B647238C4E6A}" destId="{47E5B516-EA6C-6245-A6B3-D6EDB9277297}" srcOrd="0" destOrd="0" presId="urn:microsoft.com/office/officeart/2005/8/layout/arrow6"/>
    <dgm:cxn modelId="{9E2F298F-104F-1049-947E-CC46840BB9C3}" type="presOf" srcId="{2F429493-887F-DD49-87CB-C5092DCD8D54}" destId="{D4754001-8CFE-3D4D-8979-CDF51C2418E9}" srcOrd="0" destOrd="0" presId="urn:microsoft.com/office/officeart/2005/8/layout/arrow6"/>
    <dgm:cxn modelId="{FF493BBC-6EEA-1C43-940F-8F1A977EF8BA}" srcId="{5F94DA52-6760-964C-BB0B-B647238C4E6A}" destId="{2195EB55-E407-684B-BA59-D0D6DDFADE17}" srcOrd="0" destOrd="0" parTransId="{DC1492EA-A89C-6741-A0B7-7288BA891FCE}" sibTransId="{A5786410-AE55-8F41-9B55-B0F8AE17889E}"/>
    <dgm:cxn modelId="{AD371F50-56B3-8B40-BD30-122C2A9C0453}" type="presParOf" srcId="{47E5B516-EA6C-6245-A6B3-D6EDB9277297}" destId="{9AF5D682-AA71-664D-9894-28878D21BF84}" srcOrd="0" destOrd="0" presId="urn:microsoft.com/office/officeart/2005/8/layout/arrow6"/>
    <dgm:cxn modelId="{E7FE1530-EBE5-384A-82F1-2375B7138060}" type="presParOf" srcId="{47E5B516-EA6C-6245-A6B3-D6EDB9277297}" destId="{C7953232-D555-CB4C-AA27-C65A3C587D08}" srcOrd="1" destOrd="0" presId="urn:microsoft.com/office/officeart/2005/8/layout/arrow6"/>
    <dgm:cxn modelId="{9A8D09AF-E1F9-6A4D-863D-F1FD95C5A7CF}" type="presParOf" srcId="{47E5B516-EA6C-6245-A6B3-D6EDB9277297}" destId="{D4754001-8CFE-3D4D-8979-CDF51C2418E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3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949D7B-726A-4B98-A5AC-5C879356DAA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91A8B-10DA-4F54-B665-85EAA1B84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949D7B-726A-4B98-A5AC-5C879356DAAE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B91A8B-10DA-4F54-B665-85EAA1B84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1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Colorado-2007Lewin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dirty="0"/>
              <a:t>Turning </a:t>
            </a:r>
            <a:r>
              <a:rPr lang="en-US" sz="4800"/>
              <a:t>Threats to </a:t>
            </a:r>
            <a:br>
              <a:rPr lang="en-US" sz="4800"/>
            </a:br>
            <a:r>
              <a:rPr lang="en-US" sz="4800"/>
              <a:t>Medicare and Medicaid </a:t>
            </a:r>
            <a:br>
              <a:rPr lang="en-US" sz="4800"/>
            </a:br>
            <a:r>
              <a:rPr lang="en-US" sz="4800"/>
              <a:t>Into </a:t>
            </a:r>
            <a:r>
              <a:rPr lang="en-US" sz="4800" dirty="0"/>
              <a:t>Organizing Opportunities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3181869" y="4094529"/>
            <a:ext cx="58282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Ed Weisbart,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MD. Chair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PNHP-MO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John </a:t>
            </a:r>
            <a:r>
              <a:rPr lang="en-US" sz="2800" dirty="0" smtClean="0">
                <a:solidFill>
                  <a:schemeClr val="bg1"/>
                </a:solidFill>
              </a:rPr>
              <a:t>Marty. MN </a:t>
            </a:r>
            <a:r>
              <a:rPr lang="en-US" sz="2800" dirty="0">
                <a:solidFill>
                  <a:schemeClr val="bg1"/>
                </a:solidFill>
              </a:rPr>
              <a:t>State </a:t>
            </a:r>
            <a:r>
              <a:rPr lang="en-US" sz="2800" dirty="0" smtClean="0">
                <a:solidFill>
                  <a:schemeClr val="bg1"/>
                </a:solidFill>
              </a:rPr>
              <a:t>Senator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92869" y="478702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6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Oregon: Expand Medicaid, </a:t>
            </a:r>
            <a:br>
              <a:rPr lang="en-US" dirty="0" smtClean="0"/>
            </a:br>
            <a:r>
              <a:rPr lang="en-US" dirty="0" smtClean="0"/>
              <a:t>Improve Health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FFFFFF"/>
                </a:solidFill>
                <a:latin typeface="+mn-lt"/>
                <a:cs typeface="Franklin Gothic Book"/>
              </a:rPr>
              <a:t>Depression p&lt;0.05; the others area clinically meaningful but not powered to show statistical significance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>
                <a:solidFill>
                  <a:srgbClr val="FFFFFF"/>
                </a:solidFill>
                <a:latin typeface="+mn-lt"/>
                <a:cs typeface="Franklin Gothic Book"/>
              </a:rPr>
              <a:t>Baicker</a:t>
            </a:r>
            <a:r>
              <a:rPr lang="en-US" dirty="0">
                <a:solidFill>
                  <a:srgbClr val="FFFFFF"/>
                </a:solidFill>
                <a:latin typeface="+mn-lt"/>
                <a:cs typeface="Franklin Gothic Book"/>
              </a:rPr>
              <a:t>, K. The Oregon Experiment. NEJM </a:t>
            </a:r>
            <a:r>
              <a:rPr lang="en-US" dirty="0" smtClean="0">
                <a:solidFill>
                  <a:srgbClr val="FFFFFF"/>
                </a:solidFill>
                <a:latin typeface="+mn-lt"/>
                <a:cs typeface="Franklin Gothic Book"/>
              </a:rPr>
              <a:t>2013;368:1713-22</a:t>
            </a:r>
            <a:endParaRPr lang="en-US" dirty="0">
              <a:solidFill>
                <a:srgbClr val="FFFFFF"/>
              </a:solidFill>
              <a:latin typeface="+mn-lt"/>
              <a:cs typeface="Franklin Gothic Book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602831" y="6057978"/>
            <a:ext cx="4522266" cy="7337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lnSpc>
                <a:spcPct val="9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7339330"/>
              </p:ext>
            </p:extLst>
          </p:nvPr>
        </p:nvGraphicFramePr>
        <p:xfrm>
          <a:off x="6294420" y="1753810"/>
          <a:ext cx="2496536" cy="379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17973065"/>
              </p:ext>
            </p:extLst>
          </p:nvPr>
        </p:nvGraphicFramePr>
        <p:xfrm>
          <a:off x="3566310" y="1753810"/>
          <a:ext cx="2496536" cy="379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83074865"/>
              </p:ext>
            </p:extLst>
          </p:nvPr>
        </p:nvGraphicFramePr>
        <p:xfrm>
          <a:off x="838200" y="1753810"/>
          <a:ext cx="2496536" cy="379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12747153"/>
              </p:ext>
            </p:extLst>
          </p:nvPr>
        </p:nvGraphicFramePr>
        <p:xfrm>
          <a:off x="9022529" y="1753810"/>
          <a:ext cx="2496536" cy="379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353698" y="5688514"/>
            <a:ext cx="277260" cy="277260"/>
          </a:xfrm>
          <a:prstGeom prst="rect">
            <a:avLst/>
          </a:prstGeom>
          <a:solidFill>
            <a:srgbClr val="005148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4010755" y="5688514"/>
            <a:ext cx="277260" cy="277260"/>
          </a:xfrm>
          <a:prstGeom prst="rect">
            <a:avLst/>
          </a:prstGeom>
          <a:solidFill>
            <a:srgbClr val="800000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4296606" y="5596313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Franklin Gothic Book"/>
              </a:rPr>
              <a:t>No Medicaid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9201" y="5596313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Franklin Gothic Book"/>
              </a:rPr>
              <a:t>Medicaid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852364"/>
            <a:ext cx="24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Uncontrolled Diabetes</a:t>
            </a:r>
            <a:endParaRPr lang="en-US" sz="2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66310" y="1852364"/>
            <a:ext cx="24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Elevated Total Cholesterol</a:t>
            </a:r>
            <a:endParaRPr lang="en-US" sz="2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294419" y="2037029"/>
            <a:ext cx="249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Hypertension</a:t>
            </a:r>
            <a:endParaRPr lang="en-US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9022529" y="1852364"/>
            <a:ext cx="24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Screen Positive for Depression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6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“Oregon: Expand Medicaid, </a:t>
            </a:r>
            <a:br>
              <a:rPr lang="en-US" dirty="0" smtClean="0"/>
            </a:br>
            <a:r>
              <a:rPr lang="en-US" dirty="0" smtClean="0"/>
              <a:t>Increase ED Usage by 40%”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>
                <a:latin typeface="+mn-lt"/>
                <a:cs typeface="Franklin Gothic Book"/>
              </a:rPr>
              <a:t>Taubman</a:t>
            </a:r>
            <a:r>
              <a:rPr lang="en-US" dirty="0">
                <a:latin typeface="+mn-lt"/>
                <a:cs typeface="Franklin Gothic Book"/>
              </a:rPr>
              <a:t>, S. Science Magazine. Jan 2, 2014. 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42094860"/>
              </p:ext>
            </p:extLst>
          </p:nvPr>
        </p:nvGraphicFramePr>
        <p:xfrm>
          <a:off x="3487321" y="1579418"/>
          <a:ext cx="7485479" cy="442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3963" y="2532151"/>
            <a:ext cx="3058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Annual emergency room visits per person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9982" y="2020837"/>
            <a:ext cx="4909943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300"/>
            </a:solidFill>
          </a:ln>
        </p:spPr>
        <p:txBody>
          <a:bodyPr wrap="square" tIns="137160" bIns="137160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Franklin Gothic Book"/>
              </a:rPr>
              <a:t>A 40% relative increase means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cs typeface="Franklin Gothic Medium"/>
              </a:rPr>
              <a:t>one extra visit per person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cs typeface="Franklin Gothic Medium"/>
              </a:rPr>
              <a:t>every four years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4118" y="4105365"/>
            <a:ext cx="674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Absolute increase</a:t>
            </a:r>
            <a:r>
              <a:rPr lang="en-US" sz="2800" b="1" dirty="0" smtClean="0"/>
              <a:t>: 0.27 visits per year</a:t>
            </a:r>
          </a:p>
        </p:txBody>
      </p:sp>
    </p:spTree>
    <p:extLst>
      <p:ext uri="{BB962C8B-B14F-4D97-AF65-F5344CB8AC3E}">
        <p14:creationId xmlns:p14="http://schemas.microsoft.com/office/powerpoint/2010/main" val="20336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 animBg="0"/>
        </p:bldSub>
      </p:bldGraphic>
      <p:bldP spid="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“Oregon: Expand Medicaid, </a:t>
            </a:r>
            <a:br>
              <a:rPr lang="en-US" dirty="0" smtClean="0"/>
            </a:br>
            <a:r>
              <a:rPr lang="en-US" dirty="0" smtClean="0"/>
              <a:t>Increase ED Usage by 40%”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>
                <a:latin typeface="+mn-lt"/>
                <a:cs typeface="Franklin Gothic Book"/>
              </a:rPr>
              <a:t>Taubman</a:t>
            </a:r>
            <a:r>
              <a:rPr lang="en-US" dirty="0">
                <a:latin typeface="+mn-lt"/>
                <a:cs typeface="Franklin Gothic Book"/>
              </a:rPr>
              <a:t>, S. Science Magazine. Jan 2, 2014. 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33411773"/>
              </p:ext>
            </p:extLst>
          </p:nvPr>
        </p:nvGraphicFramePr>
        <p:xfrm>
          <a:off x="838200" y="2059675"/>
          <a:ext cx="10515599" cy="3729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53232-D555-CB4C-AA27-C65A3C587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C7953232-D555-CB4C-AA27-C65A3C587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754001-8CFE-3D4D-8979-CDF51C241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D4754001-8CFE-3D4D-8979-CDF51C241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>
          <a:xfrm>
            <a:off x="1652587" y="1259343"/>
            <a:ext cx="8815388" cy="2694515"/>
          </a:xfrm>
          <a:prstGeom prst="rect">
            <a:avLst/>
          </a:prstGeom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Latest News on </a:t>
            </a:r>
            <a:br>
              <a:rPr lang="en-US" dirty="0" smtClean="0"/>
            </a:br>
            <a:r>
              <a:rPr lang="en-US" dirty="0" smtClean="0"/>
              <a:t>Medicaid Expansion and ED Use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n-lt"/>
                <a:ea typeface="Franklin Gothic Book" charset="0"/>
                <a:cs typeface="Franklin Gothic Book" charset="0"/>
              </a:rPr>
              <a:t>Finkelstein, A. NEJM 375;16 Oct. 20, 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n-lt"/>
                <a:ea typeface="Franklin Gothic Book" charset="0"/>
                <a:cs typeface="Franklin Gothic Book" charset="0"/>
              </a:rPr>
              <a:t>http://</a:t>
            </a:r>
            <a:r>
              <a:rPr lang="en-US" dirty="0" err="1">
                <a:latin typeface="+mn-lt"/>
                <a:ea typeface="Franklin Gothic Book" charset="0"/>
                <a:cs typeface="Franklin Gothic Book" charset="0"/>
              </a:rPr>
              <a:t>www.nejm.org</a:t>
            </a:r>
            <a:r>
              <a:rPr lang="en-US" dirty="0">
                <a:latin typeface="+mn-lt"/>
                <a:ea typeface="Franklin Gothic Book" charset="0"/>
                <a:cs typeface="Franklin Gothic Book" charset="0"/>
              </a:rPr>
              <a:t>/</a:t>
            </a:r>
            <a:r>
              <a:rPr lang="en-US" dirty="0" err="1">
                <a:latin typeface="+mn-lt"/>
                <a:ea typeface="Franklin Gothic Book" charset="0"/>
                <a:cs typeface="Franklin Gothic Book" charset="0"/>
              </a:rPr>
              <a:t>doi</a:t>
            </a:r>
            <a:r>
              <a:rPr lang="en-US" dirty="0">
                <a:latin typeface="+mn-lt"/>
                <a:ea typeface="Franklin Gothic Book" charset="0"/>
                <a:cs typeface="Franklin Gothic Book" charset="0"/>
              </a:rPr>
              <a:t>/pdf/10.1056/NEJMp1609533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n-lt"/>
                <a:ea typeface="Franklin Gothic Book" charset="0"/>
                <a:cs typeface="Franklin Gothic Book" charset="0"/>
              </a:rPr>
              <a:t>Accessed Oct. 27, </a:t>
            </a:r>
            <a:r>
              <a:rPr lang="en-US" dirty="0" smtClean="0">
                <a:latin typeface="+mn-lt"/>
                <a:ea typeface="Franklin Gothic Book" charset="0"/>
                <a:cs typeface="Franklin Gothic Book" charset="0"/>
              </a:rPr>
              <a:t>2016</a:t>
            </a:r>
            <a:endParaRPr lang="en-US" dirty="0">
              <a:latin typeface="+mn-lt"/>
              <a:ea typeface="Franklin Gothic Book" charset="0"/>
              <a:cs typeface="Franklin Gothic Book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30776" y="1714500"/>
            <a:ext cx="8530448" cy="3673342"/>
            <a:chOff x="246115" y="1673560"/>
            <a:chExt cx="4719848" cy="20324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6115" y="1673560"/>
              <a:ext cx="4719848" cy="6066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6115" y="2280213"/>
              <a:ext cx="4719848" cy="142578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6669" y="1879360"/>
            <a:ext cx="9015693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r>
              <a:rPr lang="en-US" sz="3600" dirty="0" smtClean="0">
                <a:ea typeface="Franklin Gothic Book" charset="0"/>
                <a:cs typeface="Franklin Gothic Book" charset="0"/>
              </a:rPr>
              <a:t>“Expanded </a:t>
            </a:r>
            <a:r>
              <a:rPr lang="en-US" sz="3600">
                <a:ea typeface="Franklin Gothic Book" charset="0"/>
                <a:cs typeface="Franklin Gothic Book" charset="0"/>
              </a:rPr>
              <a:t>coverage </a:t>
            </a:r>
            <a:r>
              <a:rPr lang="en-US" sz="3600" smtClean="0">
                <a:ea typeface="Franklin Gothic Book" charset="0"/>
                <a:cs typeface="Franklin Gothic Book" charset="0"/>
              </a:rPr>
              <a:t>is </a:t>
            </a:r>
            <a:r>
              <a:rPr lang="en-US" sz="3600" dirty="0">
                <a:ea typeface="Franklin Gothic Book" charset="0"/>
                <a:cs typeface="Franklin Gothic Book" charset="0"/>
              </a:rPr>
              <a:t>unlikely to </a:t>
            </a:r>
            <a:r>
              <a:rPr lang="en-US" sz="3600">
                <a:ea typeface="Franklin Gothic Book" charset="0"/>
                <a:cs typeface="Franklin Gothic Book" charset="0"/>
              </a:rPr>
              <a:t>drive </a:t>
            </a:r>
            <a:r>
              <a:rPr lang="en-US" sz="3600" smtClean="0">
                <a:ea typeface="Franklin Gothic Book" charset="0"/>
                <a:cs typeface="Franklin Gothic Book" charset="0"/>
              </a:rPr>
              <a:t>substantial </a:t>
            </a:r>
            <a:r>
              <a:rPr lang="en-US" sz="3600">
                <a:ea typeface="Franklin Gothic Book" charset="0"/>
                <a:cs typeface="Franklin Gothic Book" charset="0"/>
              </a:rPr>
              <a:t>substitution </a:t>
            </a:r>
            <a:r>
              <a:rPr lang="en-US" sz="3600" smtClean="0">
                <a:ea typeface="Franklin Gothic Book" charset="0"/>
                <a:cs typeface="Franklin Gothic Book" charset="0"/>
              </a:rPr>
              <a:t>of </a:t>
            </a:r>
            <a:r>
              <a:rPr lang="en-US" sz="3600" dirty="0">
                <a:ea typeface="Franklin Gothic Book" charset="0"/>
                <a:cs typeface="Franklin Gothic Book" charset="0"/>
              </a:rPr>
              <a:t>office visits for ED use.”</a:t>
            </a:r>
          </a:p>
          <a:p>
            <a:pPr algn="r"/>
            <a:r>
              <a:rPr lang="mr-IN" sz="3600" dirty="0">
                <a:ea typeface="Franklin Gothic Book" charset="0"/>
                <a:cs typeface="Franklin Gothic Book" charset="0"/>
              </a:rPr>
              <a:t>–</a:t>
            </a:r>
            <a:r>
              <a:rPr lang="en-US" sz="3600" dirty="0">
                <a:ea typeface="Franklin Gothic Book" charset="0"/>
                <a:cs typeface="Franklin Gothic Book" charset="0"/>
              </a:rPr>
              <a:t> Oct. 20, 2016</a:t>
            </a:r>
          </a:p>
        </p:txBody>
      </p:sp>
    </p:spTree>
    <p:extLst>
      <p:ext uri="{BB962C8B-B14F-4D97-AF65-F5344CB8AC3E}">
        <p14:creationId xmlns:p14="http://schemas.microsoft.com/office/powerpoint/2010/main" val="20528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0143 0.232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8" y="115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3273468"/>
              </p:ext>
            </p:extLst>
          </p:nvPr>
        </p:nvGraphicFramePr>
        <p:xfrm>
          <a:off x="984827" y="2701132"/>
          <a:ext cx="3153065" cy="318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575811404"/>
              </p:ext>
            </p:extLst>
          </p:nvPr>
        </p:nvGraphicFramePr>
        <p:xfrm>
          <a:off x="4519468" y="2701132"/>
          <a:ext cx="3153065" cy="318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59989488"/>
              </p:ext>
            </p:extLst>
          </p:nvPr>
        </p:nvGraphicFramePr>
        <p:xfrm>
          <a:off x="8054109" y="2701132"/>
          <a:ext cx="3153065" cy="318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2011 </a:t>
            </a:r>
            <a:r>
              <a:rPr lang="mr-IN" sz="3100" dirty="0"/>
              <a:t>–</a:t>
            </a:r>
            <a:r>
              <a:rPr lang="en-US" sz="3100" dirty="0"/>
              <a:t> 2015 Data: Oregon Medicaid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Continues to Improve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Franklin Gothic Book"/>
                <a:cs typeface="Franklin Gothic Book"/>
              </a:rPr>
              <a:t>Rates are per 1,000 member months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Franklin Gothic Book"/>
                <a:cs typeface="Franklin Gothic Book"/>
              </a:rPr>
              <a:t>http://</a:t>
            </a:r>
            <a:r>
              <a:rPr lang="en-US" dirty="0" err="1">
                <a:latin typeface="Franklin Gothic Book"/>
                <a:cs typeface="Franklin Gothic Book"/>
              </a:rPr>
              <a:t>www.oregon.gov</a:t>
            </a:r>
            <a:r>
              <a:rPr lang="en-US" dirty="0">
                <a:latin typeface="Franklin Gothic Book"/>
                <a:cs typeface="Franklin Gothic Book"/>
              </a:rPr>
              <a:t>/</a:t>
            </a:r>
            <a:r>
              <a:rPr lang="en-US" dirty="0" err="1">
                <a:latin typeface="Franklin Gothic Book"/>
                <a:cs typeface="Franklin Gothic Book"/>
              </a:rPr>
              <a:t>oha</a:t>
            </a:r>
            <a:r>
              <a:rPr lang="en-US" dirty="0">
                <a:latin typeface="Franklin Gothic Book"/>
                <a:cs typeface="Franklin Gothic Book"/>
              </a:rPr>
              <a:t>/Metrics/Documents/2015_performance_report.pdf Accessed )</a:t>
            </a:r>
            <a:r>
              <a:rPr lang="en-US" dirty="0" err="1">
                <a:latin typeface="Franklin Gothic Book"/>
                <a:cs typeface="Franklin Gothic Book"/>
              </a:rPr>
              <a:t>ct</a:t>
            </a:r>
            <a:r>
              <a:rPr lang="en-US" dirty="0">
                <a:latin typeface="Franklin Gothic Book"/>
                <a:cs typeface="Franklin Gothic Book"/>
              </a:rPr>
              <a:t> 27, </a:t>
            </a:r>
            <a:r>
              <a:rPr lang="en-US" dirty="0" smtClean="0">
                <a:latin typeface="Franklin Gothic Book"/>
                <a:cs typeface="Franklin Gothic Book"/>
              </a:rPr>
              <a:t>2016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3299" y="2742089"/>
            <a:ext cx="315306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Overall Medicaid 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/>
              <a:t>ED Utilization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156044" y="4145547"/>
            <a:ext cx="352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Per 1,000 members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4539" y="2742089"/>
            <a:ext cx="315306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Avoidable Medicaid </a:t>
            </a:r>
          </a:p>
          <a:p>
            <a:pPr algn="ctr">
              <a:lnSpc>
                <a:spcPct val="90000"/>
              </a:lnSpc>
            </a:pPr>
            <a:r>
              <a:rPr lang="en-US" sz="2400" b="1" dirty="0" smtClean="0"/>
              <a:t>ED Utilization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72581" y="2742089"/>
            <a:ext cx="315306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All-Cause Hospital Readmissions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292" y="2612519"/>
            <a:ext cx="3474720" cy="333060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 descr="Professional holding an apple shutterstock_2815649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645" y="2612968"/>
            <a:ext cx="3474720" cy="33186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 descr="Telephone shutterstock_56982949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8989" y="2612554"/>
            <a:ext cx="3474720" cy="332964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878292" y="1615648"/>
            <a:ext cx="10435417" cy="1013291"/>
          </a:xfrm>
          <a:custGeom>
            <a:avLst/>
            <a:gdLst>
              <a:gd name="connsiteX0" fmla="*/ 0 w 8227786"/>
              <a:gd name="connsiteY0" fmla="*/ 0 h 1221921"/>
              <a:gd name="connsiteX1" fmla="*/ 8227786 w 8227786"/>
              <a:gd name="connsiteY1" fmla="*/ 0 h 1221921"/>
              <a:gd name="connsiteX2" fmla="*/ 8227786 w 8227786"/>
              <a:gd name="connsiteY2" fmla="*/ 1221921 h 1221921"/>
              <a:gd name="connsiteX3" fmla="*/ 0 w 8227786"/>
              <a:gd name="connsiteY3" fmla="*/ 1221921 h 1221921"/>
              <a:gd name="connsiteX4" fmla="*/ 0 w 8227786"/>
              <a:gd name="connsiteY4" fmla="*/ 0 h 122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7786" h="1221921">
                <a:moveTo>
                  <a:pt x="0" y="0"/>
                </a:moveTo>
                <a:lnTo>
                  <a:pt x="8227786" y="0"/>
                </a:lnTo>
                <a:lnTo>
                  <a:pt x="8227786" y="1221921"/>
                </a:lnTo>
                <a:lnTo>
                  <a:pt x="0" y="12219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ts val="60"/>
              </a:spcAft>
            </a:pPr>
            <a:r>
              <a:rPr lang="en-US" sz="2800" b="1" dirty="0">
                <a:cs typeface="Franklin Gothic Medium"/>
              </a:rPr>
              <a:t>“Welcome to Insurance” phone calls;</a:t>
            </a:r>
          </a:p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ts val="60"/>
              </a:spcAft>
            </a:pPr>
            <a:r>
              <a:rPr lang="en-US" sz="2800" b="1" dirty="0">
                <a:cs typeface="Franklin Gothic Medium"/>
              </a:rPr>
              <a:t>schedule PCP appointments; re-book no-shows</a:t>
            </a:r>
          </a:p>
        </p:txBody>
      </p:sp>
    </p:spTree>
    <p:extLst>
      <p:ext uri="{BB962C8B-B14F-4D97-AF65-F5344CB8AC3E}">
        <p14:creationId xmlns:p14="http://schemas.microsoft.com/office/powerpoint/2010/main" val="1680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#2: At Times, We Are </a:t>
            </a:r>
            <a:br>
              <a:rPr lang="en-US" dirty="0" smtClean="0"/>
            </a:br>
            <a:r>
              <a:rPr lang="en-US" dirty="0" smtClean="0"/>
              <a:t>The Only Source of Actual Facts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73659"/>
            <a:ext cx="6069345" cy="4449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3019" y="2056739"/>
            <a:ext cx="56105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 pitchFamily="34" charset="0"/>
              </a:rPr>
              <a:t>Headline: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latin typeface="Franklin Gothic Medium" pitchFamily="34" charset="0"/>
              </a:rPr>
              <a:t>ED usage remains high in Oregon Medicaid</a:t>
            </a:r>
          </a:p>
          <a:p>
            <a:r>
              <a:rPr lang="en-US" sz="3200" dirty="0">
                <a:latin typeface="Franklin Gothic Book" charset="0"/>
                <a:ea typeface="Franklin Gothic Book" charset="0"/>
                <a:cs typeface="Franklin Gothic Book" charset="0"/>
              </a:rPr>
              <a:t>Fine print:</a:t>
            </a:r>
          </a:p>
          <a:p>
            <a:pPr lvl="1"/>
            <a:r>
              <a:rPr lang="en-US" sz="3200" dirty="0">
                <a:latin typeface="Franklin Gothic Book" charset="0"/>
                <a:ea typeface="Franklin Gothic Book" charset="0"/>
                <a:cs typeface="Franklin Gothic Book" charset="0"/>
              </a:rPr>
              <a:t>2016 release of 2010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7611" y="2056739"/>
            <a:ext cx="5787189" cy="3079178"/>
          </a:xfrm>
          <a:prstGeom prst="rect">
            <a:avLst/>
          </a:prstGeom>
          <a:solidFill>
            <a:srgbClr val="FFFFFF"/>
          </a:solidFill>
          <a:ln w="9525" cmpd="sng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Ins="182880" rtlCol="0" anchor="t"/>
          <a:lstStyle/>
          <a:p>
            <a:r>
              <a:rPr lang="en-US" sz="2800" dirty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Facts: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Trends show steady improvement</a:t>
            </a:r>
          </a:p>
          <a:p>
            <a:r>
              <a:rPr lang="en-US" sz="3200" dirty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Primary source data from 2011-2015</a:t>
            </a:r>
          </a:p>
        </p:txBody>
      </p:sp>
    </p:spTree>
    <p:extLst>
      <p:ext uri="{BB962C8B-B14F-4D97-AF65-F5344CB8AC3E}">
        <p14:creationId xmlns:p14="http://schemas.microsoft.com/office/powerpoint/2010/main" val="1790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1845434"/>
            <a:ext cx="9946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Should </a:t>
            </a:r>
            <a:r>
              <a:rPr lang="en-US" sz="3200" b="1" dirty="0">
                <a:solidFill>
                  <a:schemeClr val="bg1"/>
                </a:solidFill>
              </a:rPr>
              <a:t>we call single payer </a:t>
            </a:r>
            <a:r>
              <a:rPr lang="en-US" sz="3200" b="1" dirty="0" smtClean="0">
                <a:solidFill>
                  <a:schemeClr val="bg1"/>
                </a:solidFill>
              </a:rPr>
              <a:t>Medicare </a:t>
            </a:r>
            <a:r>
              <a:rPr lang="en-US" sz="3200" b="1" dirty="0">
                <a:solidFill>
                  <a:schemeClr val="bg1"/>
                </a:solidFill>
              </a:rPr>
              <a:t>for All?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 </a:t>
            </a:r>
            <a:r>
              <a:rPr lang="en-US" sz="3200" dirty="0">
                <a:solidFill>
                  <a:schemeClr val="bg1"/>
                </a:solidFill>
              </a:rPr>
              <a:t>potentially useful theme, but use caution:  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As </a:t>
            </a:r>
            <a:r>
              <a:rPr lang="en-US" sz="3200" dirty="0">
                <a:solidFill>
                  <a:schemeClr val="bg1"/>
                </a:solidFill>
              </a:rPr>
              <a:t>Medicare gets dismantled, piece by piece, that slogan might come across as “let’s expand a broken system”.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is </a:t>
            </a:r>
            <a:r>
              <a:rPr lang="en-US" dirty="0" smtClean="0"/>
              <a:t>popular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837" y="1498861"/>
            <a:ext cx="104071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Medicare Privatization through Medicare Advantage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(Good </a:t>
            </a:r>
            <a:r>
              <a:rPr lang="en-US" sz="2800" dirty="0">
                <a:solidFill>
                  <a:schemeClr val="bg1"/>
                </a:solidFill>
              </a:rPr>
              <a:t>argument for why a “public option” is not a solution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Medicare is </a:t>
            </a:r>
            <a:r>
              <a:rPr lang="en-US" sz="2800" dirty="0" smtClean="0">
                <a:solidFill>
                  <a:schemeClr val="bg1"/>
                </a:solidFill>
              </a:rPr>
              <a:t>less </a:t>
            </a:r>
            <a:r>
              <a:rPr lang="en-US" sz="2800" dirty="0">
                <a:solidFill>
                  <a:schemeClr val="bg1"/>
                </a:solidFill>
              </a:rPr>
              <a:t>&amp; less affordable as costs </a:t>
            </a:r>
            <a:r>
              <a:rPr lang="en-US" sz="2800" dirty="0" smtClean="0">
                <a:solidFill>
                  <a:schemeClr val="bg1"/>
                </a:solidFill>
              </a:rPr>
              <a:t>rise – it is not </a:t>
            </a:r>
            <a:r>
              <a:rPr lang="en-US" sz="2800" dirty="0">
                <a:solidFill>
                  <a:schemeClr val="bg1"/>
                </a:solidFill>
              </a:rPr>
              <a:t>comprehensive </a:t>
            </a:r>
            <a:r>
              <a:rPr lang="en-US" sz="2800" dirty="0" smtClean="0">
                <a:solidFill>
                  <a:schemeClr val="bg1"/>
                </a:solidFill>
              </a:rPr>
              <a:t>coverage: </a:t>
            </a:r>
            <a:endParaRPr lang="en-US" sz="2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need supplemental insurance for long term care,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and for </a:t>
            </a:r>
            <a:r>
              <a:rPr lang="en-US" sz="2800" dirty="0">
                <a:solidFill>
                  <a:schemeClr val="bg1"/>
                </a:solidFill>
              </a:rPr>
              <a:t>prescription drugs (with or w/out a “doughnut hole”)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and </a:t>
            </a:r>
            <a:r>
              <a:rPr lang="en-US" sz="2800" dirty="0" err="1">
                <a:solidFill>
                  <a:schemeClr val="bg1"/>
                </a:solidFill>
              </a:rPr>
              <a:t>Medigap</a:t>
            </a:r>
            <a:r>
              <a:rPr lang="en-US" sz="2800" dirty="0">
                <a:solidFill>
                  <a:schemeClr val="bg1"/>
                </a:solidFill>
              </a:rPr>
              <a:t> policies to cover deductibles, etc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Now, Speaker Paul Ryan proposals </a:t>
            </a:r>
            <a:r>
              <a:rPr lang="en-US" sz="2800" dirty="0" smtClean="0">
                <a:solidFill>
                  <a:schemeClr val="bg1"/>
                </a:solidFill>
              </a:rPr>
              <a:t>would: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Increase Age for Eligibility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Means Test </a:t>
            </a:r>
            <a:r>
              <a:rPr lang="en-US" sz="2800" dirty="0" smtClean="0">
                <a:solidFill>
                  <a:schemeClr val="bg1"/>
                </a:solidFill>
              </a:rPr>
              <a:t>Medicare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Slow Dismantling of </a:t>
            </a:r>
            <a:r>
              <a:rPr lang="en-US" dirty="0" smtClean="0"/>
              <a:t>Medicare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70505"/>
            <a:ext cx="100811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i="1" dirty="0" smtClean="0">
                <a:solidFill>
                  <a:schemeClr val="bg1"/>
                </a:solidFill>
              </a:rPr>
              <a:t>At </a:t>
            </a:r>
            <a:r>
              <a:rPr lang="en-US" sz="3000" i="1" dirty="0">
                <a:solidFill>
                  <a:schemeClr val="bg1"/>
                </a:solidFill>
              </a:rPr>
              <a:t>a minimum, </a:t>
            </a:r>
            <a:r>
              <a:rPr lang="en-US" sz="3000" dirty="0">
                <a:solidFill>
                  <a:schemeClr val="bg1"/>
                </a:solidFill>
              </a:rPr>
              <a:t>call it </a:t>
            </a:r>
            <a:r>
              <a:rPr lang="en-US" sz="3000" b="1" dirty="0">
                <a:solidFill>
                  <a:schemeClr val="bg1"/>
                </a:solidFill>
              </a:rPr>
              <a:t>Medicare </a:t>
            </a:r>
            <a:r>
              <a:rPr lang="en-US" sz="3000" b="1" dirty="0" smtClean="0">
                <a:solidFill>
                  <a:schemeClr val="bg1"/>
                </a:solidFill>
              </a:rPr>
              <a:t>Plus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After </a:t>
            </a:r>
            <a:r>
              <a:rPr lang="en-US" sz="3000" dirty="0">
                <a:solidFill>
                  <a:schemeClr val="bg1"/>
                </a:solidFill>
              </a:rPr>
              <a:t>all, it: 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Covers </a:t>
            </a:r>
            <a:r>
              <a:rPr lang="en-US" sz="3000" dirty="0">
                <a:solidFill>
                  <a:schemeClr val="bg1"/>
                </a:solidFill>
              </a:rPr>
              <a:t>all Medicare benefits, </a:t>
            </a:r>
            <a:r>
              <a:rPr lang="en-US" sz="3000" b="1" i="1" dirty="0">
                <a:solidFill>
                  <a:schemeClr val="bg1"/>
                </a:solidFill>
              </a:rPr>
              <a:t>plus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dental care, </a:t>
            </a:r>
            <a:r>
              <a:rPr lang="en-US" sz="3000" b="1" i="1" dirty="0">
                <a:solidFill>
                  <a:schemeClr val="bg1"/>
                </a:solidFill>
              </a:rPr>
              <a:t>plus</a:t>
            </a:r>
            <a:r>
              <a:rPr lang="en-US" sz="3000" dirty="0">
                <a:solidFill>
                  <a:schemeClr val="bg1"/>
                </a:solidFill>
              </a:rPr>
              <a:t> long-term care, </a:t>
            </a:r>
            <a:r>
              <a:rPr lang="en-US" sz="3000" b="1" i="1" dirty="0">
                <a:solidFill>
                  <a:schemeClr val="bg1"/>
                </a:solidFill>
              </a:rPr>
              <a:t>plus</a:t>
            </a:r>
            <a:r>
              <a:rPr lang="en-US" sz="3000" dirty="0">
                <a:solidFill>
                  <a:schemeClr val="bg1"/>
                </a:solidFill>
              </a:rPr>
              <a:t> all the benefits that currently require supplemental coverage, </a:t>
            </a:r>
            <a:r>
              <a:rPr lang="en-US" sz="3000" b="1" i="1" dirty="0">
                <a:solidFill>
                  <a:schemeClr val="bg1"/>
                </a:solidFill>
              </a:rPr>
              <a:t>plus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elimination of </a:t>
            </a:r>
            <a:r>
              <a:rPr lang="en-US" sz="3000" dirty="0">
                <a:solidFill>
                  <a:schemeClr val="bg1"/>
                </a:solidFill>
              </a:rPr>
              <a:t>co-payments and deductibles. 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US" sz="3000" b="1" i="1" dirty="0" smtClean="0">
                <a:solidFill>
                  <a:schemeClr val="bg1"/>
                </a:solidFill>
              </a:rPr>
              <a:t>Plus</a:t>
            </a:r>
            <a:r>
              <a:rPr lang="en-US" sz="3000" dirty="0">
                <a:solidFill>
                  <a:schemeClr val="bg1"/>
                </a:solidFill>
              </a:rPr>
              <a:t>, it would give those same benefits to people under age 65 as well.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Use the Label “Medicare for All”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278" y="1527141"/>
            <a:ext cx="89654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The Politics of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Single </a:t>
            </a:r>
            <a:r>
              <a:rPr lang="en-US" sz="6000" b="1" dirty="0">
                <a:solidFill>
                  <a:schemeClr val="bg1"/>
                </a:solidFill>
              </a:rPr>
              <a:t>Payer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after </a:t>
            </a:r>
            <a:r>
              <a:rPr lang="en-US" sz="4000" b="1" dirty="0" smtClean="0">
                <a:solidFill>
                  <a:schemeClr val="bg1"/>
                </a:solidFill>
              </a:rPr>
              <a:t>the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Trump </a:t>
            </a:r>
            <a:r>
              <a:rPr lang="en-US" sz="6000" b="1" dirty="0">
                <a:solidFill>
                  <a:schemeClr val="bg1"/>
                </a:solidFill>
              </a:rPr>
              <a:t>Election</a:t>
            </a:r>
          </a:p>
        </p:txBody>
      </p:sp>
    </p:spTree>
    <p:extLst>
      <p:ext uri="{BB962C8B-B14F-4D97-AF65-F5344CB8AC3E}">
        <p14:creationId xmlns:p14="http://schemas.microsoft.com/office/powerpoint/2010/main" val="14054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#1: Be Careful Mixing</a:t>
            </a:r>
            <a:br>
              <a:rPr lang="en-US" dirty="0" smtClean="0"/>
            </a:br>
            <a:r>
              <a:rPr lang="en-US" dirty="0"/>
              <a:t>M</a:t>
            </a:r>
            <a:r>
              <a:rPr lang="en-US" dirty="0" smtClean="0"/>
              <a:t>edicaid and NHI Discussions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26" y="1690688"/>
            <a:ext cx="5660197" cy="423099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39034" y="2866734"/>
            <a:ext cx="3144033" cy="18745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NHI </a:t>
            </a:r>
          </a:p>
          <a:p>
            <a:pPr algn="ctr"/>
            <a:r>
              <a:rPr lang="en-US" sz="2800" dirty="0" smtClean="0"/>
              <a:t>is not </a:t>
            </a:r>
          </a:p>
          <a:p>
            <a:pPr algn="ctr"/>
            <a:r>
              <a:rPr lang="en-US" sz="2800" dirty="0" smtClean="0"/>
              <a:t>Medicaid for All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764183" y="2866734"/>
            <a:ext cx="3732756" cy="18789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Medicaid expansion </a:t>
            </a:r>
          </a:p>
          <a:p>
            <a:pPr algn="ctr"/>
            <a:r>
              <a:rPr lang="en-US" sz="2800" dirty="0" smtClean="0"/>
              <a:t>is not a </a:t>
            </a:r>
          </a:p>
          <a:p>
            <a:pPr algn="ctr"/>
            <a:r>
              <a:rPr lang="en-US" sz="2800" dirty="0" smtClean="0"/>
              <a:t>path to NHI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252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318" y="1547253"/>
            <a:ext cx="3890681" cy="368784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to This Point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4087903" y="1690688"/>
            <a:ext cx="7478805" cy="20005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274320" tIns="274320" rIns="274320" bIns="274320" rtlCol="0" anchor="ctr" anchorCtr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Many </a:t>
            </a:r>
            <a:r>
              <a:rPr lang="en-US" sz="2800" dirty="0">
                <a:solidFill>
                  <a:schemeClr val="bg1"/>
                </a:solidFill>
              </a:rPr>
              <a:t>politicians who </a:t>
            </a:r>
            <a:r>
              <a:rPr lang="en-US" sz="2800" i="1" dirty="0">
                <a:solidFill>
                  <a:schemeClr val="bg1"/>
                </a:solidFill>
              </a:rPr>
              <a:t>claim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to </a:t>
            </a:r>
            <a:r>
              <a:rPr lang="en-US" sz="2800" dirty="0">
                <a:solidFill>
                  <a:schemeClr val="bg1"/>
                </a:solidFill>
              </a:rPr>
              <a:t>support Health Care for </a:t>
            </a:r>
            <a:r>
              <a:rPr lang="en-US" sz="2800" dirty="0" smtClean="0">
                <a:solidFill>
                  <a:schemeClr val="bg1"/>
                </a:solidFill>
              </a:rPr>
              <a:t>All</a:t>
            </a:r>
            <a:r>
              <a:rPr lang="mr-IN" sz="2800" dirty="0" smtClean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  <a:p>
            <a:pPr algn="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…refuse </a:t>
            </a:r>
            <a:r>
              <a:rPr lang="en-US" sz="2800" dirty="0">
                <a:solidFill>
                  <a:schemeClr val="bg1"/>
                </a:solidFill>
              </a:rPr>
              <a:t>to push for Single Payer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420471" y="3833934"/>
            <a:ext cx="9146240" cy="20005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274320" tIns="274320" rIns="274320" bIns="274320" rtlCol="0" anchor="ctr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i="1" dirty="0" smtClean="0">
                <a:solidFill>
                  <a:schemeClr val="bg1"/>
                </a:solidFill>
              </a:rPr>
              <a:t>“</a:t>
            </a:r>
            <a:r>
              <a:rPr lang="en-US" sz="2800" b="1" i="1" dirty="0">
                <a:solidFill>
                  <a:schemeClr val="bg1"/>
                </a:solidFill>
              </a:rPr>
              <a:t>It’s not on the table</a:t>
            </a:r>
            <a:r>
              <a:rPr lang="en-US" sz="2800" b="1" i="1" dirty="0" smtClean="0">
                <a:solidFill>
                  <a:schemeClr val="bg1"/>
                </a:solidFill>
              </a:rPr>
              <a:t>... because </a:t>
            </a:r>
            <a:r>
              <a:rPr lang="en-US" sz="2800" b="1" i="1" dirty="0">
                <a:solidFill>
                  <a:schemeClr val="bg1"/>
                </a:solidFill>
              </a:rPr>
              <a:t>it cannot pass</a:t>
            </a:r>
            <a:r>
              <a:rPr lang="en-US" sz="2800" b="1" i="1" dirty="0" smtClean="0">
                <a:solidFill>
                  <a:schemeClr val="bg1"/>
                </a:solidFill>
              </a:rPr>
              <a:t>.”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Sen. Max </a:t>
            </a:r>
            <a:r>
              <a:rPr lang="en-US" sz="2800" dirty="0" smtClean="0">
                <a:solidFill>
                  <a:schemeClr val="bg1"/>
                </a:solidFill>
              </a:rPr>
              <a:t>Baucus </a:t>
            </a:r>
          </a:p>
          <a:p>
            <a:pPr algn="r"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uthor </a:t>
            </a:r>
            <a:r>
              <a:rPr lang="en-US" sz="2800" dirty="0">
                <a:solidFill>
                  <a:schemeClr val="bg1"/>
                </a:solidFill>
              </a:rPr>
              <a:t>of ACA in 2009, on Single </a:t>
            </a:r>
            <a:r>
              <a:rPr lang="en-US" sz="2800" dirty="0" smtClean="0">
                <a:solidFill>
                  <a:schemeClr val="bg1"/>
                </a:solidFill>
              </a:rPr>
              <a:t>Payer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21220"/>
            <a:ext cx="10515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Politicians </a:t>
            </a:r>
            <a:r>
              <a:rPr lang="en-US" sz="3200" dirty="0">
                <a:solidFill>
                  <a:schemeClr val="bg1"/>
                </a:solidFill>
              </a:rPr>
              <a:t>from both parties receive huge campaign contributions from Insurance Industry and Pharmaceutical Lobby to protect their interests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Politicians </a:t>
            </a:r>
            <a:r>
              <a:rPr lang="en-US" sz="3200" dirty="0">
                <a:solidFill>
                  <a:schemeClr val="bg1"/>
                </a:solidFill>
              </a:rPr>
              <a:t>who support universal health care are afraid that single payer will be controversial and could cost them the next election.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Reasons Single Payer</a:t>
            </a:r>
            <a:br>
              <a:rPr lang="en-US" dirty="0" smtClean="0"/>
            </a:br>
            <a:r>
              <a:rPr lang="en-US" dirty="0" smtClean="0"/>
              <a:t> “Cannot Pass”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618" y="1650798"/>
            <a:ext cx="10649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 a result,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</a:t>
            </a:r>
            <a:r>
              <a:rPr lang="en-US" sz="3600" dirty="0" smtClean="0">
                <a:solidFill>
                  <a:schemeClr val="bg1"/>
                </a:solidFill>
              </a:rPr>
              <a:t>nstead </a:t>
            </a:r>
            <a:r>
              <a:rPr lang="en-US" sz="3600" dirty="0">
                <a:solidFill>
                  <a:schemeClr val="bg1"/>
                </a:solidFill>
              </a:rPr>
              <a:t>of fighting for a solution that works,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they </a:t>
            </a:r>
            <a:r>
              <a:rPr lang="en-US" sz="3600" dirty="0">
                <a:solidFill>
                  <a:schemeClr val="bg1"/>
                </a:solidFill>
              </a:rPr>
              <a:t>fight for proposals that don’t </a:t>
            </a:r>
            <a:r>
              <a:rPr lang="en-US" sz="3600" dirty="0" smtClean="0">
                <a:solidFill>
                  <a:schemeClr val="bg1"/>
                </a:solidFill>
              </a:rPr>
              <a:t>work</a:t>
            </a:r>
            <a:r>
              <a:rPr lang="mr-IN" sz="3600" dirty="0" smtClean="0">
                <a:solidFill>
                  <a:schemeClr val="bg1"/>
                </a:solidFill>
              </a:rPr>
              <a:t>…</a:t>
            </a:r>
            <a:endParaRPr lang="en-US" sz="3600" dirty="0">
              <a:solidFill>
                <a:schemeClr val="bg1"/>
              </a:solidFill>
            </a:endParaRPr>
          </a:p>
          <a:p>
            <a:pPr lvl="3">
              <a:spcAft>
                <a:spcPts val="1200"/>
              </a:spcAft>
            </a:pPr>
            <a:r>
              <a:rPr lang="mr-IN" sz="3600" dirty="0" smtClean="0">
                <a:solidFill>
                  <a:schemeClr val="bg1"/>
                </a:solidFill>
              </a:rPr>
              <a:t>…</a:t>
            </a:r>
            <a:r>
              <a:rPr lang="en-US" sz="3600" dirty="0" smtClean="0">
                <a:solidFill>
                  <a:schemeClr val="bg1"/>
                </a:solidFill>
              </a:rPr>
              <a:t>proposals </a:t>
            </a:r>
            <a:r>
              <a:rPr lang="en-US" sz="3600" dirty="0">
                <a:solidFill>
                  <a:schemeClr val="bg1"/>
                </a:solidFill>
              </a:rPr>
              <a:t>they </a:t>
            </a:r>
            <a:r>
              <a:rPr lang="en-US" sz="3600" b="1" i="1" dirty="0">
                <a:solidFill>
                  <a:schemeClr val="bg1"/>
                </a:solidFill>
              </a:rPr>
              <a:t>hope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will be popular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  <a:p>
            <a:pPr lvl="3">
              <a:spcAft>
                <a:spcPts val="12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…proposals </a:t>
            </a:r>
            <a:r>
              <a:rPr lang="en-US" sz="3600" dirty="0">
                <a:solidFill>
                  <a:schemeClr val="bg1"/>
                </a:solidFill>
              </a:rPr>
              <a:t>like the Affordable Care Act.</a:t>
            </a:r>
          </a:p>
        </p:txBody>
      </p:sp>
    </p:spTree>
    <p:extLst>
      <p:ext uri="{BB962C8B-B14F-4D97-AF65-F5344CB8AC3E}">
        <p14:creationId xmlns:p14="http://schemas.microsoft.com/office/powerpoint/2010/main" val="98980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Results? Not What They Intended.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493465"/>
            <a:ext cx="10515600" cy="3952419"/>
          </a:xfrm>
          <a:prstGeom prst="rect">
            <a:avLst/>
          </a:prstGeom>
        </p:spPr>
        <p:txBody>
          <a:bodyPr/>
          <a:lstStyle/>
          <a:p>
            <a:pPr lvl="0" rtl="0"/>
            <a:r>
              <a:rPr lang="is-IS" sz="3200" b="1" dirty="0" smtClean="0">
                <a:solidFill>
                  <a:schemeClr val="bg1"/>
                </a:solidFill>
              </a:rPr>
              <a:t>2010</a:t>
            </a:r>
            <a:endParaRPr lang="is-IS" sz="3200" b="1" dirty="0">
              <a:solidFill>
                <a:schemeClr val="bg1"/>
              </a:solidFill>
            </a:endParaRPr>
          </a:p>
          <a:p>
            <a:pPr lvl="1" rtl="0"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Affordable Care Act was enacted – because Single Payer “cannot pass”</a:t>
            </a:r>
            <a:endParaRPr lang="en-US" sz="3200" dirty="0">
              <a:solidFill>
                <a:schemeClr val="bg1"/>
              </a:solidFill>
            </a:endParaRPr>
          </a:p>
          <a:p>
            <a:pPr lvl="0" rtl="0"/>
            <a:r>
              <a:rPr lang="en-US" sz="3200" b="1" dirty="0" smtClean="0">
                <a:solidFill>
                  <a:schemeClr val="bg1"/>
                </a:solidFill>
              </a:rPr>
              <a:t>2010 Election</a:t>
            </a:r>
            <a:endParaRPr lang="en-US" sz="3200" b="1" dirty="0">
              <a:solidFill>
                <a:schemeClr val="bg1"/>
              </a:solidFill>
            </a:endParaRPr>
          </a:p>
          <a:p>
            <a:pPr lvl="1" rtl="0"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Democrats get slaughtered at the polls – Obama loses his </a:t>
            </a:r>
            <a:r>
              <a:rPr lang="en-US" sz="3200" dirty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ongressional majority</a:t>
            </a:r>
            <a:endParaRPr lang="en-US" sz="3200" dirty="0">
              <a:solidFill>
                <a:schemeClr val="bg1"/>
              </a:solidFill>
            </a:endParaRPr>
          </a:p>
          <a:p>
            <a:pPr lvl="0" rtl="0"/>
            <a:r>
              <a:rPr lang="en-US" sz="3200" b="1" dirty="0" smtClean="0">
                <a:solidFill>
                  <a:schemeClr val="bg1"/>
                </a:solidFill>
              </a:rPr>
              <a:t>2012 Election</a:t>
            </a:r>
            <a:endParaRPr lang="en-US" sz="3200" b="1" dirty="0">
              <a:solidFill>
                <a:schemeClr val="bg1"/>
              </a:solidFill>
            </a:endParaRPr>
          </a:p>
          <a:p>
            <a:pPr lvl="1" rtl="0"/>
            <a:r>
              <a:rPr lang="en-US" sz="3200" dirty="0" smtClean="0">
                <a:solidFill>
                  <a:schemeClr val="bg1"/>
                </a:solidFill>
              </a:rPr>
              <a:t>Democrats regain some ground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53064"/>
            <a:ext cx="10515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2014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ACA </a:t>
            </a:r>
            <a:r>
              <a:rPr lang="en-US" sz="3200" dirty="0">
                <a:solidFill>
                  <a:schemeClr val="bg1"/>
                </a:solidFill>
              </a:rPr>
              <a:t>is Implemented (Insurance Exchanges Open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2014 </a:t>
            </a:r>
            <a:r>
              <a:rPr lang="en-US" sz="3200" b="1" dirty="0" smtClean="0">
                <a:solidFill>
                  <a:schemeClr val="bg1"/>
                </a:solidFill>
              </a:rPr>
              <a:t>Election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Democrats </a:t>
            </a:r>
            <a:r>
              <a:rPr lang="en-US" sz="3200" dirty="0">
                <a:solidFill>
                  <a:schemeClr val="bg1"/>
                </a:solidFill>
              </a:rPr>
              <a:t>Lose Ground </a:t>
            </a:r>
            <a:r>
              <a:rPr lang="en-US" sz="3200" dirty="0" smtClean="0">
                <a:solidFill>
                  <a:schemeClr val="bg1"/>
                </a:solidFill>
              </a:rPr>
              <a:t>Again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2016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Clinton </a:t>
            </a:r>
            <a:r>
              <a:rPr lang="en-US" sz="3200" dirty="0">
                <a:solidFill>
                  <a:schemeClr val="bg1"/>
                </a:solidFill>
              </a:rPr>
              <a:t>Defends ACA </a:t>
            </a:r>
            <a:r>
              <a:rPr lang="en-US" sz="3200" dirty="0" smtClean="0">
                <a:solidFill>
                  <a:schemeClr val="bg1"/>
                </a:solidFill>
              </a:rPr>
              <a:t>&amp; promises </a:t>
            </a:r>
            <a:r>
              <a:rPr lang="en-US" sz="3200" dirty="0">
                <a:solidFill>
                  <a:schemeClr val="bg1"/>
                </a:solidFill>
              </a:rPr>
              <a:t>to </a:t>
            </a:r>
            <a:r>
              <a:rPr lang="en-US" sz="3200" dirty="0" smtClean="0">
                <a:solidFill>
                  <a:schemeClr val="bg1"/>
                </a:solidFill>
              </a:rPr>
              <a:t>fix problems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2016 </a:t>
            </a:r>
            <a:r>
              <a:rPr lang="en-US" sz="3200" b="1" dirty="0" smtClean="0">
                <a:solidFill>
                  <a:schemeClr val="bg1"/>
                </a:solidFill>
              </a:rPr>
              <a:t>Election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Trump </a:t>
            </a:r>
            <a:r>
              <a:rPr lang="en-US" sz="3200" dirty="0">
                <a:solidFill>
                  <a:schemeClr val="bg1"/>
                </a:solidFill>
              </a:rPr>
              <a:t>wins Huge Upset in part by attacking </a:t>
            </a:r>
            <a:r>
              <a:rPr lang="en-US" sz="3200" dirty="0" err="1" smtClean="0">
                <a:solidFill>
                  <a:schemeClr val="bg1"/>
                </a:solidFill>
              </a:rPr>
              <a:t>ObamaCare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Results? Not What They Intended.</a:t>
            </a:r>
          </a:p>
        </p:txBody>
      </p:sp>
    </p:spTree>
    <p:extLst>
      <p:ext uri="{BB962C8B-B14F-4D97-AF65-F5344CB8AC3E}">
        <p14:creationId xmlns:p14="http://schemas.microsoft.com/office/powerpoint/2010/main" val="694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806" y="1024009"/>
            <a:ext cx="106208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What would have </a:t>
            </a:r>
            <a:r>
              <a:rPr lang="en-US" sz="4400" b="1" dirty="0" smtClean="0">
                <a:solidFill>
                  <a:schemeClr val="bg1"/>
                </a:solidFill>
              </a:rPr>
              <a:t>happened </a:t>
            </a:r>
            <a:r>
              <a:rPr lang="en-US" sz="4400" b="1" dirty="0">
                <a:solidFill>
                  <a:schemeClr val="bg1"/>
                </a:solidFill>
              </a:rPr>
              <a:t>if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the </a:t>
            </a:r>
            <a:r>
              <a:rPr lang="en-US" sz="4400" b="1" dirty="0">
                <a:solidFill>
                  <a:schemeClr val="bg1"/>
                </a:solidFill>
              </a:rPr>
              <a:t>Democratic Presidential Candidate proposed replacing </a:t>
            </a:r>
            <a:r>
              <a:rPr lang="en-US" sz="4400" b="1" dirty="0" smtClean="0">
                <a:solidFill>
                  <a:schemeClr val="bg1"/>
                </a:solidFill>
              </a:rPr>
              <a:t>the ACA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with a  health </a:t>
            </a:r>
            <a:r>
              <a:rPr lang="en-US" sz="4400" b="1" dirty="0">
                <a:solidFill>
                  <a:schemeClr val="bg1"/>
                </a:solidFill>
              </a:rPr>
              <a:t>s</a:t>
            </a:r>
            <a:r>
              <a:rPr lang="en-US" sz="4400" b="1" dirty="0" smtClean="0">
                <a:solidFill>
                  <a:schemeClr val="bg1"/>
                </a:solidFill>
              </a:rPr>
              <a:t>ystem </a:t>
            </a:r>
            <a:r>
              <a:rPr lang="en-US" sz="4400" b="1" dirty="0">
                <a:solidFill>
                  <a:schemeClr val="bg1"/>
                </a:solidFill>
              </a:rPr>
              <a:t>that worked</a:t>
            </a:r>
            <a:r>
              <a:rPr lang="en-US" sz="44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Note: a change of only 107,000 votes 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spread across three states 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would have led to Trump’s defeat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425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023" y="2221029"/>
            <a:ext cx="8250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It’s not that we haven’t tried other reforms...</a:t>
            </a:r>
          </a:p>
        </p:txBody>
      </p:sp>
    </p:spTree>
    <p:extLst>
      <p:ext uri="{BB962C8B-B14F-4D97-AF65-F5344CB8AC3E}">
        <p14:creationId xmlns:p14="http://schemas.microsoft.com/office/powerpoint/2010/main" val="3069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77" y="1422666"/>
            <a:ext cx="8147720" cy="543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imes"/>
                <a:cs typeface="Times"/>
              </a:rPr>
              <a:t>Governor's </a:t>
            </a:r>
            <a:r>
              <a:rPr lang="en-US" sz="2400" b="1" dirty="0">
                <a:solidFill>
                  <a:schemeClr val="bg1"/>
                </a:solidFill>
                <a:latin typeface="Times"/>
                <a:cs typeface="Times"/>
              </a:rPr>
              <a:t>Task Force on Insurance and Health</a:t>
            </a:r>
          </a:p>
          <a:p>
            <a:pPr algn="ctr" fontAlgn="base">
              <a:lnSpc>
                <a:spcPct val="140000"/>
              </a:lnSpc>
            </a:pPr>
            <a:r>
              <a:rPr lang="en-US" sz="2200" b="1" dirty="0">
                <a:solidFill>
                  <a:schemeClr val="bg1"/>
                </a:solidFill>
                <a:latin typeface="Apple Chancery"/>
                <a:cs typeface="Apple Chancery"/>
              </a:rPr>
              <a:t>Legislative Commission on Health Care Access</a:t>
            </a:r>
          </a:p>
          <a:p>
            <a:pPr algn="ctr">
              <a:lnSpc>
                <a:spcPct val="140000"/>
              </a:lnSpc>
            </a:pPr>
            <a:r>
              <a:rPr lang="en-US" sz="2400" b="1" dirty="0">
                <a:solidFill>
                  <a:schemeClr val="bg1"/>
                </a:solidFill>
                <a:latin typeface="Cooper Black"/>
                <a:cs typeface="Cooper Black"/>
              </a:rPr>
              <a:t>Health Care Commission   (</a:t>
            </a:r>
            <a:r>
              <a:rPr lang="en-US" sz="2400" b="1" dirty="0" err="1">
                <a:solidFill>
                  <a:schemeClr val="bg1"/>
                </a:solidFill>
                <a:latin typeface="Cooper Black"/>
                <a:cs typeface="Cooper Black"/>
              </a:rPr>
              <a:t>HealthRight</a:t>
            </a:r>
            <a:r>
              <a:rPr lang="en-US" sz="2400" b="1" dirty="0">
                <a:solidFill>
                  <a:schemeClr val="bg1"/>
                </a:solidFill>
                <a:latin typeface="Cooper Black"/>
                <a:cs typeface="Cooper Black"/>
              </a:rPr>
              <a:t>)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bg1"/>
                </a:solidFill>
                <a:latin typeface="Chalkboard"/>
                <a:cs typeface="Chalkboard"/>
              </a:rPr>
              <a:t>Governor’s Citizens Forum on Health Care Costs</a:t>
            </a:r>
          </a:p>
          <a:p>
            <a:pPr algn="ctr" fontAlgn="base">
              <a:lnSpc>
                <a:spcPct val="140000"/>
              </a:lnSpc>
            </a:pPr>
            <a:r>
              <a:rPr lang="en-US" sz="2400" dirty="0">
                <a:solidFill>
                  <a:schemeClr val="bg1"/>
                </a:solidFill>
                <a:latin typeface="Snell Roundhand Black"/>
                <a:cs typeface="Snell Roundhand Black"/>
              </a:rPr>
              <a:t>Health Care Reform Task Force</a:t>
            </a:r>
          </a:p>
          <a:p>
            <a:pPr algn="ctr" fontAlgn="base">
              <a:lnSpc>
                <a:spcPct val="140000"/>
              </a:lnSpc>
            </a:pPr>
            <a:r>
              <a:rPr lang="en-US" sz="2000" b="1" dirty="0">
                <a:solidFill>
                  <a:schemeClr val="bg1"/>
                </a:solidFill>
                <a:latin typeface="Century Schoolbook"/>
                <a:cs typeface="Century Schoolbook"/>
              </a:rPr>
              <a:t>Health Insurance Exchange Advisory Task Force</a:t>
            </a:r>
          </a:p>
          <a:p>
            <a:pPr algn="ctr" fontAlgn="base">
              <a:lnSpc>
                <a:spcPct val="140000"/>
              </a:lnSpc>
            </a:pPr>
            <a:r>
              <a:rPr lang="en-US" sz="2400" b="1" dirty="0">
                <a:solidFill>
                  <a:schemeClr val="bg1"/>
                </a:solidFill>
                <a:latin typeface="Britannic Bold"/>
                <a:cs typeface="Britannic Bold"/>
              </a:rPr>
              <a:t>Health Care Transformation Task Force</a:t>
            </a:r>
          </a:p>
          <a:p>
            <a:pPr algn="ctr">
              <a:lnSpc>
                <a:spcPct val="140000"/>
              </a:lnSpc>
            </a:pPr>
            <a:r>
              <a:rPr lang="en-US" sz="2400" b="1" dirty="0">
                <a:solidFill>
                  <a:schemeClr val="bg1"/>
                </a:solidFill>
                <a:latin typeface="Lucida Blackletter"/>
                <a:cs typeface="Lucida Blackletter"/>
              </a:rPr>
              <a:t>Health Care Access Commission</a:t>
            </a:r>
          </a:p>
          <a:p>
            <a:pPr algn="ctr">
              <a:lnSpc>
                <a:spcPct val="140000"/>
              </a:lnSpc>
            </a:pPr>
            <a:r>
              <a:rPr lang="en-US" sz="2400" b="1" dirty="0">
                <a:solidFill>
                  <a:schemeClr val="bg1"/>
                </a:solidFill>
                <a:latin typeface="Stencil"/>
                <a:cs typeface="Stencil"/>
              </a:rPr>
              <a:t>Governor's Task Force on Health Care</a:t>
            </a:r>
          </a:p>
          <a:p>
            <a:pPr algn="ctr">
              <a:lnSpc>
                <a:spcPct val="140000"/>
              </a:lnSpc>
            </a:pPr>
            <a:r>
              <a:rPr lang="en-US" sz="2400" b="1" dirty="0">
                <a:solidFill>
                  <a:schemeClr val="bg1"/>
                </a:solidFill>
                <a:latin typeface="Sitka Text" panose="02000505000000020004" pitchFamily="2" charset="0"/>
                <a:cs typeface="Stencil"/>
              </a:rPr>
              <a:t>Health Care Financing Task Force </a:t>
            </a:r>
          </a:p>
          <a:p>
            <a:pPr algn="ctr">
              <a:lnSpc>
                <a:spcPct val="14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Just in Minnesota </a:t>
            </a:r>
            <a:r>
              <a:rPr lang="mr-IN" sz="3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3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3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More Than a Dozen Health Reform Studies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8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1608"/>
          <a:stretch/>
        </p:blipFill>
        <p:spPr>
          <a:xfrm>
            <a:off x="1151364" y="582595"/>
            <a:ext cx="4356283" cy="57823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127812" y="2047544"/>
            <a:ext cx="6185647" cy="24622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ACA &amp; state reforms 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largely </a:t>
            </a:r>
            <a:r>
              <a:rPr lang="en-US" sz="4400" dirty="0">
                <a:solidFill>
                  <a:schemeClr val="bg1"/>
                </a:solidFill>
              </a:rPr>
              <a:t>“tinker” with 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a broken </a:t>
            </a:r>
            <a:r>
              <a:rPr lang="en-US" sz="4800" b="1" dirty="0">
                <a:solidFill>
                  <a:schemeClr val="bg1"/>
                </a:solidFill>
              </a:rPr>
              <a:t>system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3661" y="405299"/>
            <a:ext cx="11451821" cy="62644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 smtClean="0"/>
              <a:t>Why All the Tinkering?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Because we need to: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Increase </a:t>
            </a:r>
            <a:r>
              <a:rPr lang="en-US" sz="3600" dirty="0"/>
              <a:t>access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Reduce </a:t>
            </a:r>
            <a:r>
              <a:rPr lang="en-US" sz="3600" dirty="0" smtClean="0"/>
              <a:t>costs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 smtClean="0"/>
              <a:t>But Have We Made Progress?</a:t>
            </a: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After </a:t>
            </a:r>
            <a:r>
              <a:rPr lang="en-US" sz="3600" dirty="0"/>
              <a:t>all those “reforms” </a:t>
            </a:r>
            <a:endParaRPr lang="en-US" sz="3600" dirty="0" smtClean="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we </a:t>
            </a:r>
            <a:r>
              <a:rPr lang="en-US" sz="3600" b="1" dirty="0"/>
              <a:t>spend </a:t>
            </a:r>
            <a:r>
              <a:rPr lang="en-US" sz="3600" b="1" dirty="0" smtClean="0"/>
              <a:t>twice </a:t>
            </a:r>
            <a:r>
              <a:rPr lang="en-US" sz="3600" b="1" dirty="0"/>
              <a:t>as much </a:t>
            </a:r>
            <a:r>
              <a:rPr lang="en-US" sz="3600" dirty="0" smtClean="0"/>
              <a:t>as </a:t>
            </a:r>
            <a:r>
              <a:rPr lang="en-US" sz="3600" dirty="0"/>
              <a:t>other </a:t>
            </a:r>
            <a:r>
              <a:rPr lang="en-US" sz="3600" dirty="0" smtClean="0"/>
              <a:t>countries</a:t>
            </a: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smtClean="0"/>
              <a:t>and have </a:t>
            </a:r>
            <a:r>
              <a:rPr lang="en-US" sz="3600" b="1" dirty="0" smtClean="0"/>
              <a:t>worse </a:t>
            </a:r>
            <a:r>
              <a:rPr lang="en-US" sz="3600" b="1" dirty="0"/>
              <a:t>health </a:t>
            </a:r>
            <a:r>
              <a:rPr lang="en-US" sz="3600" dirty="0" smtClean="0"/>
              <a:t>outcomes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52479" y="44949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Medicaid: The Only Safety Net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55307" y="1571287"/>
            <a:ext cx="88444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“Medicaid is far from perfect.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 many parts of the country, Medicaid pays so little that patients have trouble finding a doctor who will accept it.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single-payer program like Canada’s that covers all Americans is a far better solution for both the poor and the middle class. 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But until we get to single payer, Medicaid is the only safety net for many low-income Americans.”</a:t>
            </a:r>
          </a:p>
          <a:p>
            <a:pPr algn="r">
              <a:spcAft>
                <a:spcPts val="1800"/>
              </a:spcAft>
            </a:pP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893" y="5632522"/>
            <a:ext cx="7241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David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Himmelstein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MD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Health 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Affairs Blog Jan 30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2014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153" y="1781605"/>
            <a:ext cx="2293307" cy="293410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90688"/>
            <a:ext cx="105155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“</a:t>
            </a:r>
            <a:r>
              <a:rPr lang="en-US" sz="4000" dirty="0">
                <a:solidFill>
                  <a:schemeClr val="bg1"/>
                </a:solidFill>
              </a:rPr>
              <a:t>If you tried to design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</a:t>
            </a:r>
            <a:r>
              <a:rPr lang="en-US" sz="4000" dirty="0">
                <a:solidFill>
                  <a:schemeClr val="bg1"/>
                </a:solidFill>
              </a:rPr>
              <a:t>health care system that didn’t work...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i="1" dirty="0" smtClean="0">
                <a:solidFill>
                  <a:schemeClr val="bg1"/>
                </a:solidFill>
              </a:rPr>
              <a:t>you </a:t>
            </a:r>
            <a:r>
              <a:rPr lang="en-US" sz="4000" i="1" dirty="0">
                <a:solidFill>
                  <a:schemeClr val="bg1"/>
                </a:solidFill>
              </a:rPr>
              <a:t>couldn’t have done a better job</a:t>
            </a:r>
            <a:r>
              <a:rPr lang="en-US" sz="4000" i="1" dirty="0" smtClean="0">
                <a:solidFill>
                  <a:schemeClr val="bg1"/>
                </a:solidFill>
              </a:rPr>
              <a:t>”</a:t>
            </a:r>
            <a:endParaRPr lang="en-US" sz="4000" i="1" dirty="0">
              <a:solidFill>
                <a:schemeClr val="bg1"/>
              </a:solidFill>
            </a:endParaRPr>
          </a:p>
          <a:p>
            <a:pPr algn="r">
              <a:spcAft>
                <a:spcPts val="2400"/>
              </a:spcAft>
            </a:pPr>
            <a:r>
              <a:rPr lang="en-US" sz="3200" dirty="0">
                <a:solidFill>
                  <a:schemeClr val="bg1"/>
                </a:solidFill>
              </a:rPr>
              <a:t>	 – a Minnesota Business Executive (2007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And it is </a:t>
            </a:r>
            <a:r>
              <a:rPr lang="en-US" sz="3600" b="1" dirty="0" smtClean="0">
                <a:solidFill>
                  <a:schemeClr val="bg1"/>
                </a:solidFill>
              </a:rPr>
              <a:t>even worse now, ten years later!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3494" cy="18749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We Need a New Model, </a:t>
            </a:r>
            <a:r>
              <a:rPr lang="en-US" dirty="0"/>
              <a:t>a</a:t>
            </a:r>
            <a:r>
              <a:rPr lang="en-US" b="1" dirty="0" smtClean="0"/>
              <a:t> New Direction</a:t>
            </a:r>
            <a:br>
              <a:rPr lang="en-US" b="1" dirty="0" smtClean="0"/>
            </a:br>
            <a:r>
              <a:rPr lang="en-US" sz="3600" dirty="0" smtClean="0"/>
              <a:t>But before starting a trip</a:t>
            </a:r>
            <a:r>
              <a:rPr lang="mr-IN" sz="3600" dirty="0" smtClean="0"/>
              <a:t>…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2240116"/>
            <a:ext cx="6224548" cy="392760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05082" y="2595569"/>
            <a:ext cx="6632441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274320" tIns="182880" rIns="274320" bIns="18288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…you need a road map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!</a:t>
            </a:r>
          </a:p>
          <a:p>
            <a:pPr marL="228600" indent="-228600" algn="r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Where are you headed?</a:t>
            </a:r>
          </a:p>
          <a:p>
            <a:pPr marL="228600" indent="-228600" algn="r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What are your goals?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55440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2240116"/>
            <a:ext cx="6224548" cy="392760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95683" y="2551033"/>
            <a:ext cx="8776364" cy="21852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274320" tIns="182880" rIns="274320" bIns="18288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…Map out our direction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Spell out the principles we want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our health care system to meet.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Designing a Health System, </a:t>
            </a:r>
            <a:br>
              <a:rPr lang="en-US" dirty="0" smtClean="0"/>
            </a:br>
            <a:r>
              <a:rPr lang="en-US" dirty="0" smtClean="0"/>
              <a:t>We Need To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Principles </a:t>
            </a:r>
            <a:r>
              <a:rPr lang="en-US" sz="4000" dirty="0"/>
              <a:t>o</a:t>
            </a:r>
            <a:r>
              <a:rPr lang="en-US" sz="4000" b="1" dirty="0" smtClean="0"/>
              <a:t>f a Good Health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1" y="1690688"/>
            <a:ext cx="10515600" cy="45037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 The health care system must</a:t>
            </a:r>
            <a:r>
              <a:rPr lang="en-US" b="1" dirty="0" smtClean="0"/>
              <a:t>:</a:t>
            </a:r>
            <a:endParaRPr lang="en-US" b="1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</a:t>
            </a:r>
            <a:r>
              <a:rPr lang="en-US" dirty="0" smtClean="0"/>
              <a:t>nsure </a:t>
            </a:r>
            <a:r>
              <a:rPr lang="en-US" dirty="0"/>
              <a:t>all people are covered;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</a:t>
            </a:r>
            <a:r>
              <a:rPr lang="en-US" dirty="0" smtClean="0"/>
              <a:t>over </a:t>
            </a:r>
            <a:r>
              <a:rPr lang="en-US" dirty="0"/>
              <a:t>all types of care, including 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D</a:t>
            </a:r>
            <a:r>
              <a:rPr lang="en-US" sz="3200" dirty="0" smtClean="0"/>
              <a:t>ental</a:t>
            </a:r>
            <a:r>
              <a:rPr lang="en-US" sz="3200" dirty="0"/>
              <a:t>, vision and hearing, mental health, chemical dependency treatment, prescription drugs, &amp; long-term care</a:t>
            </a:r>
            <a:r>
              <a:rPr lang="en-US" sz="3200" dirty="0" smtClean="0"/>
              <a:t>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4921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Principles </a:t>
            </a:r>
            <a:r>
              <a:rPr lang="en-US" sz="4000" dirty="0"/>
              <a:t>o</a:t>
            </a:r>
            <a:r>
              <a:rPr lang="en-US" sz="4000" b="1" dirty="0" smtClean="0"/>
              <a:t>f a Good Health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1" y="1690688"/>
            <a:ext cx="10515600" cy="45037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 The health care system must</a:t>
            </a:r>
            <a:r>
              <a:rPr lang="en-US" b="1" dirty="0" smtClean="0"/>
              <a:t>:</a:t>
            </a:r>
            <a:endParaRPr lang="en-US" b="1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Allow patients to choose their providers;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Reduce costs by cutting administrative bureaucracy, </a:t>
            </a:r>
            <a:r>
              <a:rPr lang="en-US" dirty="0" smtClean="0"/>
              <a:t>not by </a:t>
            </a:r>
            <a:r>
              <a:rPr lang="en-US" dirty="0"/>
              <a:t>restricting or denying care;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Set </a:t>
            </a:r>
            <a:r>
              <a:rPr lang="en-US" dirty="0"/>
              <a:t>premiums based on ability to pay;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Focus </a:t>
            </a:r>
            <a:r>
              <a:rPr lang="en-US" dirty="0"/>
              <a:t>on preventive care and early intervention to improve health;</a:t>
            </a:r>
          </a:p>
        </p:txBody>
      </p:sp>
    </p:spTree>
    <p:extLst>
      <p:ext uri="{BB962C8B-B14F-4D97-AF65-F5344CB8AC3E}">
        <p14:creationId xmlns:p14="http://schemas.microsoft.com/office/powerpoint/2010/main" val="387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Principles </a:t>
            </a:r>
            <a:r>
              <a:rPr lang="en-US" sz="4000" dirty="0"/>
              <a:t>o</a:t>
            </a:r>
            <a:r>
              <a:rPr lang="en-US" sz="4000" b="1" dirty="0" smtClean="0"/>
              <a:t>f a Good Health System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1" y="1690688"/>
            <a:ext cx="10515600" cy="45037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 The health care system must</a:t>
            </a:r>
            <a:r>
              <a:rPr lang="en-US" b="1" dirty="0" smtClean="0"/>
              <a:t>:</a:t>
            </a:r>
            <a:endParaRPr lang="en-US" b="1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Ensure </a:t>
            </a:r>
            <a:r>
              <a:rPr lang="en-US" dirty="0"/>
              <a:t>sufficient care providers to guarantee timely access;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Continue </a:t>
            </a:r>
            <a:r>
              <a:rPr lang="en-US" dirty="0"/>
              <a:t>American leadership in medical education, research, and technology;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Provide </a:t>
            </a:r>
            <a:r>
              <a:rPr lang="en-US" dirty="0"/>
              <a:t>adequate and timely payments to providers; and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Use </a:t>
            </a:r>
            <a:r>
              <a:rPr lang="en-US" dirty="0"/>
              <a:t>a simple funding and payment system.</a:t>
            </a:r>
          </a:p>
        </p:txBody>
      </p:sp>
    </p:spTree>
    <p:extLst>
      <p:ext uri="{BB962C8B-B14F-4D97-AF65-F5344CB8AC3E}">
        <p14:creationId xmlns:p14="http://schemas.microsoft.com/office/powerpoint/2010/main" val="3001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7530" y="1421746"/>
            <a:ext cx="107262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Designed</a:t>
            </a:r>
            <a:r>
              <a:rPr lang="en-US" sz="3200" dirty="0">
                <a:solidFill>
                  <a:schemeClr val="bg1"/>
                </a:solidFill>
              </a:rPr>
              <a:t> to follow road map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Governed by </a:t>
            </a:r>
            <a:r>
              <a:rPr lang="en-US" sz="3200" dirty="0">
                <a:solidFill>
                  <a:schemeClr val="bg1"/>
                </a:solidFill>
              </a:rPr>
              <a:t>those principles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Focus on well-being and public health, NOT profits or </a:t>
            </a:r>
            <a:r>
              <a:rPr lang="en-US" sz="3200" dirty="0" smtClean="0">
                <a:solidFill>
                  <a:schemeClr val="bg1"/>
                </a:solidFill>
              </a:rPr>
              <a:t>politics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Responsible for ensuring sufficient providers to meet needs throughout state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Medical decisions left to doctor &amp; </a:t>
            </a:r>
            <a:r>
              <a:rPr lang="en-US" sz="3200" dirty="0" smtClean="0">
                <a:solidFill>
                  <a:schemeClr val="bg1"/>
                </a:solidFill>
              </a:rPr>
              <a:t>patient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Health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4234" y="2146323"/>
            <a:ext cx="95035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Saves time and </a:t>
            </a:r>
            <a:r>
              <a:rPr lang="en-US" sz="4400" dirty="0" smtClean="0">
                <a:solidFill>
                  <a:schemeClr val="bg1"/>
                </a:solidFill>
              </a:rPr>
              <a:t>money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for </a:t>
            </a:r>
            <a:r>
              <a:rPr lang="en-US" sz="4400" dirty="0">
                <a:solidFill>
                  <a:schemeClr val="bg1"/>
                </a:solidFill>
              </a:rPr>
              <a:t>doctors, patients, &amp; </a:t>
            </a:r>
            <a:r>
              <a:rPr lang="en-US" sz="4400" dirty="0" smtClean="0">
                <a:solidFill>
                  <a:schemeClr val="bg1"/>
                </a:solidFill>
              </a:rPr>
              <a:t>businesses</a:t>
            </a:r>
          </a:p>
          <a:p>
            <a:pPr algn="ctr">
              <a:spcAft>
                <a:spcPts val="1200"/>
              </a:spcAft>
            </a:pPr>
            <a:r>
              <a:rPr lang="en-US" sz="6600" b="1" dirty="0" smtClean="0">
                <a:solidFill>
                  <a:schemeClr val="bg1"/>
                </a:solidFill>
              </a:rPr>
              <a:t>while </a:t>
            </a:r>
            <a:r>
              <a:rPr lang="en-US" sz="6600" b="1" i="1" dirty="0" smtClean="0">
                <a:solidFill>
                  <a:schemeClr val="bg1"/>
                </a:solidFill>
              </a:rPr>
              <a:t>improving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>
                <a:solidFill>
                  <a:schemeClr val="bg1"/>
                </a:solidFill>
              </a:rPr>
              <a:t>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Health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464776"/>
            <a:ext cx="10515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</a:rPr>
              <a:t>A comprehensive proposal for </a:t>
            </a:r>
            <a:r>
              <a:rPr lang="en-US" sz="3200" b="1" dirty="0" smtClean="0">
                <a:solidFill>
                  <a:schemeClr val="bg1"/>
                </a:solidFill>
              </a:rPr>
              <a:t>a </a:t>
            </a:r>
            <a:r>
              <a:rPr lang="en-US" sz="3200" b="1" dirty="0">
                <a:solidFill>
                  <a:schemeClr val="bg1"/>
                </a:solidFill>
              </a:rPr>
              <a:t>commonsense health care </a:t>
            </a:r>
            <a:r>
              <a:rPr lang="en-US" sz="3200" b="1" dirty="0" smtClean="0">
                <a:solidFill>
                  <a:schemeClr val="bg1"/>
                </a:solidFill>
              </a:rPr>
              <a:t>system</a:t>
            </a: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Had hoped to push in 2017 and 2018. 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Politics intervened. Electoral losses in </a:t>
            </a:r>
            <a:r>
              <a:rPr lang="en-US" sz="3200" dirty="0" smtClean="0">
                <a:solidFill>
                  <a:schemeClr val="bg1"/>
                </a:solidFill>
              </a:rPr>
              <a:t>2016 (unpopularity </a:t>
            </a:r>
            <a:r>
              <a:rPr lang="en-US" sz="3200" dirty="0">
                <a:solidFill>
                  <a:schemeClr val="bg1"/>
                </a:solidFill>
              </a:rPr>
              <a:t>of </a:t>
            </a:r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ACA </a:t>
            </a:r>
            <a:r>
              <a:rPr lang="en-US" sz="3200" dirty="0" smtClean="0">
                <a:solidFill>
                  <a:schemeClr val="bg1"/>
                </a:solidFill>
              </a:rPr>
              <a:t>was </a:t>
            </a:r>
            <a:r>
              <a:rPr lang="en-US" sz="3200" dirty="0">
                <a:solidFill>
                  <a:schemeClr val="bg1"/>
                </a:solidFill>
              </a:rPr>
              <a:t>a major cause)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Minnesota will need to build for change.   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</a:rPr>
              <a:t>Can other states </a:t>
            </a:r>
            <a:r>
              <a:rPr lang="en-US" sz="4000" b="1" dirty="0" smtClean="0">
                <a:solidFill>
                  <a:schemeClr val="bg1"/>
                </a:solidFill>
              </a:rPr>
              <a:t>benefit from </a:t>
            </a:r>
            <a:r>
              <a:rPr lang="en-US" sz="4000" b="1" dirty="0">
                <a:solidFill>
                  <a:schemeClr val="bg1"/>
                </a:solidFill>
              </a:rPr>
              <a:t>our ideas?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Minnesota Health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4" y="2542842"/>
            <a:ext cx="7668126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0" dirty="0"/>
              <a:t>Learn more,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and </a:t>
            </a:r>
            <a:r>
              <a:rPr lang="en-US" b="0" dirty="0"/>
              <a:t>download a free copy at:  </a:t>
            </a:r>
            <a:r>
              <a:rPr lang="en-US" sz="7300" dirty="0" err="1" smtClean="0"/>
              <a:t>MNhealthplan.org</a:t>
            </a:r>
            <a:endParaRPr lang="en-US" sz="9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8" t="1193" r="2512" b="2187"/>
          <a:stretch/>
        </p:blipFill>
        <p:spPr>
          <a:xfrm>
            <a:off x="288759" y="264696"/>
            <a:ext cx="4235115" cy="633312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77909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  <a:cs typeface="Franklin Gothic Medium"/>
              </a:rPr>
              <a:t>Does This Pass the Sniff Test?</a:t>
            </a:r>
            <a:endParaRPr lang="en-US" sz="7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476" y="1690688"/>
            <a:ext cx="5366284" cy="365227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66012" y="4517150"/>
            <a:ext cx="335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+mj-lt"/>
                <a:cs typeface="Franklin Gothic Medium"/>
              </a:rPr>
              <a:t>John Lamping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+mj-lt"/>
                <a:cs typeface="Franklin Gothic Book"/>
              </a:rPr>
              <a:t>MO State Senator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98451"/>
            <a:ext cx="60434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“Giving Medicaid to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an uninsured person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+mj-lt"/>
              </a:rPr>
              <a:t>does not improve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+mj-lt"/>
              </a:rPr>
              <a:t>their health</a:t>
            </a:r>
            <a:r>
              <a:rPr lang="en-US" sz="4800" dirty="0">
                <a:solidFill>
                  <a:schemeClr val="bg1"/>
                </a:solidFill>
                <a:latin typeface="+mj-lt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470451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17" y="920937"/>
            <a:ext cx="10206318" cy="458339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Questions</a:t>
            </a:r>
            <a:r>
              <a:rPr lang="en-US" sz="7200" b="1" dirty="0" smtClean="0"/>
              <a:t>?</a:t>
            </a:r>
            <a:br>
              <a:rPr lang="en-US" sz="7200" b="1" dirty="0" smtClean="0"/>
            </a:br>
            <a:r>
              <a:rPr lang="en-US" sz="7200" dirty="0" smtClean="0"/>
              <a:t>Comments?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7049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 about cost?</a:t>
            </a:r>
          </a:p>
        </p:txBody>
      </p:sp>
    </p:spTree>
    <p:extLst>
      <p:ext uri="{BB962C8B-B14F-4D97-AF65-F5344CB8AC3E}">
        <p14:creationId xmlns:p14="http://schemas.microsoft.com/office/powerpoint/2010/main" val="4761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26519"/>
              </p:ext>
            </p:extLst>
          </p:nvPr>
        </p:nvGraphicFramePr>
        <p:xfrm>
          <a:off x="537882" y="1360027"/>
          <a:ext cx="10990729" cy="4464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9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7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3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396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Proposal</a:t>
                      </a:r>
                      <a:endParaRPr lang="en-US" sz="2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# Remaining</a:t>
                      </a:r>
                      <a:r>
                        <a:rPr lang="en-US" sz="2200" baseline="0" dirty="0"/>
                        <a:t>       </a:t>
                      </a:r>
                    </a:p>
                    <a:p>
                      <a:pPr algn="ctr"/>
                      <a:r>
                        <a:rPr lang="en-US" sz="2200" baseline="0" dirty="0"/>
                        <a:t>  </a:t>
                      </a:r>
                      <a:r>
                        <a:rPr lang="en-US" sz="2200" baseline="0" dirty="0" smtClean="0"/>
                        <a:t>Uninsured</a:t>
                      </a:r>
                      <a:endParaRPr lang="en-US" sz="22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Increase</a:t>
                      </a:r>
                      <a:r>
                        <a:rPr lang="en-US" sz="2200" baseline="0" dirty="0"/>
                        <a:t> in </a:t>
                      </a:r>
                      <a:endParaRPr lang="en-US" sz="2200" baseline="0" dirty="0" smtClean="0"/>
                    </a:p>
                    <a:p>
                      <a:pPr algn="ctr"/>
                      <a:r>
                        <a:rPr lang="en-US" sz="2200" baseline="0" dirty="0" smtClean="0"/>
                        <a:t>Total </a:t>
                      </a:r>
                      <a:r>
                        <a:rPr lang="en-US" sz="2200" baseline="0" dirty="0"/>
                        <a:t>Health </a:t>
                      </a:r>
                      <a:r>
                        <a:rPr lang="en-US" sz="2200" baseline="0" dirty="0" smtClean="0"/>
                        <a:t>Spending</a:t>
                      </a:r>
                      <a:endParaRPr lang="en-US" sz="2200" dirty="0"/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0508">
                <a:tc>
                  <a:txBody>
                    <a:bodyPr/>
                    <a:lstStyle/>
                    <a:p>
                      <a:r>
                        <a:rPr lang="en-US" sz="1800" b="1" dirty="0"/>
                        <a:t>Better Health Care for Colorado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dirty="0"/>
                        <a:t>Increase</a:t>
                      </a:r>
                      <a:r>
                        <a:rPr lang="en-US" sz="1800" baseline="0" dirty="0"/>
                        <a:t> access to public programs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dirty="0"/>
                        <a:t>Subsidies for private insurance</a:t>
                      </a:r>
                      <a:endParaRPr lang="en-US" sz="1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baseline="0" dirty="0"/>
                        <a:t>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2959">
                <a:tc>
                  <a:txBody>
                    <a:bodyPr/>
                    <a:lstStyle/>
                    <a:p>
                      <a:r>
                        <a:rPr lang="en-US" sz="1800" b="1" dirty="0"/>
                        <a:t>Solutions for a Healthy Colorado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dirty="0"/>
                        <a:t>Private insurance</a:t>
                      </a:r>
                      <a:r>
                        <a:rPr lang="en-US" sz="1800" baseline="0" dirty="0"/>
                        <a:t> with low-income subsidies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dirty="0"/>
                        <a:t>Expand Medicaid</a:t>
                      </a:r>
                      <a:endParaRPr lang="en-US" sz="1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2959">
                <a:tc>
                  <a:txBody>
                    <a:bodyPr/>
                    <a:lstStyle/>
                    <a:p>
                      <a:r>
                        <a:rPr lang="en-US" sz="1800" b="1" dirty="0"/>
                        <a:t>A Plan for Covering Coloradans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dirty="0"/>
                        <a:t>Limit</a:t>
                      </a:r>
                      <a:r>
                        <a:rPr lang="en-US" sz="1800" baseline="0" dirty="0"/>
                        <a:t> benefit set, add low-income subsidies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baseline="0" dirty="0"/>
                        <a:t>Expand public programs</a:t>
                      </a:r>
                      <a:endParaRPr lang="en-US" sz="1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8919">
                <a:tc>
                  <a:txBody>
                    <a:bodyPr/>
                    <a:lstStyle/>
                    <a:p>
                      <a:r>
                        <a:rPr lang="en-US" sz="1800" b="1" dirty="0"/>
                        <a:t>The Colorado Health Services Program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dirty="0"/>
                        <a:t>Universal</a:t>
                      </a:r>
                      <a:r>
                        <a:rPr lang="en-US" sz="1800" baseline="0" dirty="0"/>
                        <a:t> health care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800" baseline="0" dirty="0"/>
                        <a:t>Patient choice of providers</a:t>
                      </a:r>
                      <a:endParaRPr lang="en-US" sz="1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13250" y="2324803"/>
            <a:ext cx="26299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467,000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643238" y="2324803"/>
            <a:ext cx="23170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$595 </a:t>
            </a:r>
            <a:r>
              <a:rPr lang="en-US" sz="2400" dirty="0" smtClean="0"/>
              <a:t>million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5239" y="3289599"/>
            <a:ext cx="240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138,000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503843" y="3289599"/>
            <a:ext cx="259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$271 </a:t>
            </a:r>
            <a:r>
              <a:rPr lang="en-US" sz="2400" dirty="0" smtClean="0"/>
              <a:t>million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9218" y="4170834"/>
            <a:ext cx="241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109,000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11849" y="4170834"/>
            <a:ext cx="297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$1.3 billion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8389" y="5135748"/>
            <a:ext cx="173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433801" y="5135748"/>
            <a:ext cx="273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– $1.4 </a:t>
            </a:r>
            <a:r>
              <a:rPr lang="en-US" sz="2400" dirty="0"/>
              <a:t>billion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/>
              <a:t>2007 Colorado Health Care Reform Proposals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Data from The </a:t>
            </a:r>
            <a:r>
              <a:rPr lang="en-US" dirty="0" err="1"/>
              <a:t>Lewin</a:t>
            </a:r>
            <a:r>
              <a:rPr lang="en-US" dirty="0"/>
              <a:t> Group, “Technical Assessment of Health Care Reform Proposals,” August 20, 2007, </a:t>
            </a:r>
            <a:r>
              <a:rPr lang="en-US" u="sng" dirty="0">
                <a:hlinkClick r:id="rId2"/>
              </a:rPr>
              <a:t>http://tinyurl.com/Colorado-2007Lewin</a:t>
            </a:r>
            <a:r>
              <a:rPr lang="en-US" dirty="0"/>
              <a:t>. Note </a:t>
            </a:r>
            <a:r>
              <a:rPr lang="en-US" dirty="0" err="1"/>
              <a:t>Lewin</a:t>
            </a:r>
            <a:r>
              <a:rPr lang="en-US" dirty="0"/>
              <a:t> Group’s parent company is United Health Care, largest insurance company in the country – they are NOT biased in favor of single payer</a:t>
            </a: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19951"/>
            <a:ext cx="10515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Only the single payer plan </a:t>
            </a:r>
            <a:r>
              <a:rPr lang="en-US" sz="3200" dirty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overed everyone.</a:t>
            </a:r>
          </a:p>
          <a:p>
            <a:pPr marL="228600" indent="-228600">
              <a:spcAft>
                <a:spcPts val="12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Only the single payer plan saved money.</a:t>
            </a:r>
          </a:p>
          <a:p>
            <a:pPr marL="228600" indent="-228600">
              <a:spcAft>
                <a:spcPts val="240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Only the single payer plan worked. </a:t>
            </a:r>
          </a:p>
          <a:p>
            <a:pPr>
              <a:spcAft>
                <a:spcPts val="1200"/>
              </a:spcAft>
            </a:pPr>
            <a:r>
              <a:rPr lang="en-US" sz="3200" b="1" i="1" dirty="0">
                <a:solidFill>
                  <a:schemeClr val="bg1"/>
                </a:solidFill>
              </a:rPr>
              <a:t>But experts decided that single payer isn’t feasible…  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…so instead of fighting for something that works, let’s pick something that doesn’t work… and fight for that instead</a:t>
            </a:r>
            <a:r>
              <a:rPr lang="en-US" sz="3200" dirty="0" smtClean="0">
                <a:solidFill>
                  <a:schemeClr val="bg1"/>
                </a:solidFill>
              </a:rPr>
              <a:t>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Colorado: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5942" y="1861702"/>
            <a:ext cx="914011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b="1" dirty="0">
                <a:solidFill>
                  <a:schemeClr val="bg1"/>
                </a:solidFill>
              </a:rPr>
              <a:t>Design Matters.</a:t>
            </a:r>
          </a:p>
          <a:p>
            <a:pPr algn="ctr">
              <a:spcAft>
                <a:spcPts val="1200"/>
              </a:spcAft>
            </a:pPr>
            <a:r>
              <a:rPr lang="en-US" sz="6600" b="1" dirty="0">
                <a:solidFill>
                  <a:schemeClr val="bg1"/>
                </a:solidFill>
              </a:rPr>
              <a:t>Marketing Matters</a:t>
            </a:r>
            <a:r>
              <a:rPr lang="en-US" sz="6600" b="1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62" b="1" dirty="0">
                <a:cs typeface="Optima"/>
              </a:rPr>
              <a:t>Vermont</a:t>
            </a:r>
            <a:r>
              <a:rPr lang="en-US" sz="5062" b="1">
                <a:latin typeface="Optima"/>
                <a:cs typeface="Optima"/>
              </a:rPr>
              <a:t/>
            </a:r>
            <a:br>
              <a:rPr lang="en-US" sz="5062" b="1">
                <a:latin typeface="Optima"/>
                <a:cs typeface="Optima"/>
              </a:rPr>
            </a:br>
            <a:r>
              <a:rPr lang="en-US" sz="3600" b="1" i="1" smtClean="0">
                <a:cs typeface="Optima"/>
              </a:rPr>
              <a:t>(</a:t>
            </a:r>
            <a:r>
              <a:rPr lang="en-US" sz="3600" b="1" i="1" dirty="0">
                <a:cs typeface="Optima"/>
              </a:rPr>
              <a:t>It wasn’t single payer)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3741" y="1826280"/>
            <a:ext cx="10780059" cy="41830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+mn-lt"/>
                <a:cs typeface="Optima"/>
              </a:rPr>
              <a:t>Left multi-payer system in place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  <a:cs typeface="Optima"/>
              </a:rPr>
              <a:t>Didn’t incorporate Medicare, large businesses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  <a:cs typeface="Optima"/>
              </a:rPr>
              <a:t>No administrative savings, no drug price negotiations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n-lt"/>
                <a:cs typeface="Optima"/>
              </a:rPr>
              <a:t>Taxes to replace premiums as insurance industry’s primary revenue source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b="1" dirty="0">
                <a:latin typeface="+mn-lt"/>
                <a:cs typeface="Optima"/>
              </a:rPr>
              <a:t>Consequently, it wouldn’t save </a:t>
            </a:r>
            <a:r>
              <a:rPr lang="en-US" sz="4000" b="1" dirty="0" smtClean="0">
                <a:latin typeface="+mn-lt"/>
                <a:cs typeface="Optima"/>
              </a:rPr>
              <a:t>money</a:t>
            </a:r>
            <a:r>
              <a:rPr lang="en-US" sz="4000" b="1" dirty="0">
                <a:latin typeface="+mn-lt"/>
                <a:cs typeface="Opti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01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04 at 8.45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949" y="4013001"/>
            <a:ext cx="26789" cy="53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529" y="1858753"/>
            <a:ext cx="66266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Cannot </a:t>
            </a:r>
            <a:r>
              <a:rPr lang="en-US" sz="3200" dirty="0">
                <a:solidFill>
                  <a:schemeClr val="bg1"/>
                </a:solidFill>
              </a:rPr>
              <a:t>market in a manner that gives critics chance to distort cost implications.  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Since single payer is cheaper, we need to talk about shifting premium payments from private insurance plans to </a:t>
            </a:r>
            <a:r>
              <a:rPr lang="en-US" sz="3200" dirty="0" smtClean="0">
                <a:solidFill>
                  <a:schemeClr val="bg1"/>
                </a:solidFill>
              </a:rPr>
              <a:t>a single </a:t>
            </a:r>
            <a:r>
              <a:rPr lang="en-US" sz="3200" dirty="0">
                <a:solidFill>
                  <a:schemeClr val="bg1"/>
                </a:solidFill>
              </a:rPr>
              <a:t>health </a:t>
            </a:r>
            <a:r>
              <a:rPr lang="en-US" sz="3200" dirty="0" smtClean="0">
                <a:solidFill>
                  <a:schemeClr val="bg1"/>
                </a:solidFill>
              </a:rPr>
              <a:t>plan. 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73215" y="1408486"/>
            <a:ext cx="4960195" cy="4132842"/>
            <a:chOff x="385458" y="2000158"/>
            <a:chExt cx="4960195" cy="41328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458" y="2000158"/>
              <a:ext cx="4960195" cy="413284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85458" y="2053945"/>
              <a:ext cx="4791634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en-US" sz="4000" b="1" dirty="0">
                  <a:latin typeface="Times" panose="02020603050405020304" pitchFamily="18" charset="0"/>
                  <a:cs typeface="Times" panose="02020603050405020304" pitchFamily="18" charset="0"/>
                </a:rPr>
                <a:t>Vermont’s Single Payer Washout</a:t>
              </a:r>
            </a:p>
            <a:p>
              <a:pPr algn="ctr" fontAlgn="base"/>
              <a:r>
                <a:rPr lang="en-US" sz="2400" b="1" dirty="0"/>
                <a:t>The left’s health-care ideal implodes over </a:t>
              </a:r>
              <a:endParaRPr lang="en-US" sz="2400" b="1" dirty="0" smtClean="0"/>
            </a:p>
            <a:p>
              <a:pPr algn="ctr" fontAlgn="base"/>
              <a:r>
                <a:rPr lang="en-US" sz="2400" b="1" dirty="0" smtClean="0"/>
                <a:t>punishing </a:t>
              </a:r>
              <a:r>
                <a:rPr lang="en-US" sz="2400" b="1" dirty="0"/>
                <a:t>tax rates.</a:t>
              </a:r>
            </a:p>
            <a:p>
              <a:pPr fontAlgn="base"/>
              <a:r>
                <a:rPr lang="en-US" sz="3600" b="1" dirty="0">
                  <a:latin typeface="Times" panose="02020603050405020304" pitchFamily="18" charset="0"/>
                  <a:cs typeface="Times" panose="02020603050405020304" pitchFamily="18" charset="0"/>
                </a:rPr>
                <a:t>	</a:t>
              </a:r>
              <a:r>
                <a:rPr lang="en-US" sz="2000" b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000" b="1" dirty="0">
                  <a:latin typeface="Times" panose="02020603050405020304" pitchFamily="18" charset="0"/>
                  <a:cs typeface="Times" panose="02020603050405020304" pitchFamily="18" charset="0"/>
                </a:rPr>
                <a:t>– Wall St Journal headline, 2014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Matters.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Medicaid Expansion Is About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dirty="0" smtClean="0"/>
              <a:t>Life and Death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ranklin Gothic Book"/>
                <a:cs typeface="Franklin Gothic Book"/>
              </a:rPr>
              <a:t>Anticipated health impact of Medicaid expansion into current non-expansion states.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Franklin Gothic Book"/>
                <a:cs typeface="Franklin Gothic Book"/>
              </a:rPr>
              <a:t>Dickman</a:t>
            </a:r>
            <a:r>
              <a:rPr lang="en-US" dirty="0">
                <a:latin typeface="Franklin Gothic Book"/>
                <a:cs typeface="Franklin Gothic Book"/>
              </a:rPr>
              <a:t> S, </a:t>
            </a:r>
            <a:r>
              <a:rPr lang="en-US" dirty="0" err="1">
                <a:latin typeface="Franklin Gothic Book"/>
                <a:cs typeface="Franklin Gothic Book"/>
              </a:rPr>
              <a:t>Himmelstein</a:t>
            </a:r>
            <a:r>
              <a:rPr lang="en-US" dirty="0">
                <a:latin typeface="Franklin Gothic Book"/>
                <a:cs typeface="Franklin Gothic Book"/>
              </a:rPr>
              <a:t> D, McCormick D, and </a:t>
            </a:r>
            <a:r>
              <a:rPr lang="en-US" dirty="0" err="1">
                <a:latin typeface="Franklin Gothic Book"/>
                <a:cs typeface="Franklin Gothic Book"/>
              </a:rPr>
              <a:t>Woolhandler</a:t>
            </a:r>
            <a:r>
              <a:rPr lang="en-US" dirty="0">
                <a:latin typeface="Franklin Gothic Book"/>
                <a:cs typeface="Franklin Gothic Book"/>
              </a:rPr>
              <a:t> S.  </a:t>
            </a:r>
            <a:endParaRPr lang="en-US" dirty="0" smtClean="0">
              <a:latin typeface="Franklin Gothic Book"/>
              <a:cs typeface="Franklin Gothic Book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Franklin Gothic Book"/>
                <a:cs typeface="Franklin Gothic Book"/>
              </a:rPr>
              <a:t>Opting </a:t>
            </a:r>
            <a:r>
              <a:rPr lang="en-US" dirty="0">
                <a:latin typeface="Franklin Gothic Book"/>
                <a:cs typeface="Franklin Gothic Book"/>
              </a:rPr>
              <a:t>out of Medicaid Expansion: The Health and Financial Impacts. Health Affairs Blog.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ranklin Gothic Book"/>
                <a:cs typeface="Franklin Gothic Book"/>
              </a:rPr>
              <a:t>January 30, 2014, accessed Dec. 14 </a:t>
            </a:r>
            <a:r>
              <a:rPr lang="en-US" dirty="0" smtClean="0">
                <a:latin typeface="Franklin Gothic Book"/>
                <a:cs typeface="Franklin Gothic Book"/>
              </a:rPr>
              <a:t>2015</a:t>
            </a:r>
            <a:endParaRPr lang="en-US" dirty="0">
              <a:latin typeface="Franklin Gothic Book"/>
              <a:cs typeface="Franklin Gothic Book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72024930"/>
              </p:ext>
            </p:extLst>
          </p:nvPr>
        </p:nvGraphicFramePr>
        <p:xfrm>
          <a:off x="1981902" y="1529280"/>
          <a:ext cx="8328632" cy="419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2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790B2D-81C4-314F-85DB-7F5CA2E62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1790B2D-81C4-314F-85DB-7F5CA2E62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73C0F3-9ECF-4B4B-BAF5-B641CCC8A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A73C0F3-9ECF-4B4B-BAF5-B641CCC8A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EB48BC-CD67-5D47-BA79-3B09ACB40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FEB48BC-CD67-5D47-BA79-3B09ACB40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3FCD49-F57C-4349-BFD2-96A8619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B3FCD49-F57C-4349-BFD2-96A861928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467098-CDC3-FE4A-A860-FBB6A7A4D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8467098-CDC3-FE4A-A860-FBB6A7A4D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FB6873-3FCD-1246-99B4-019F739C0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5FB6873-3FCD-1246-99B4-019F739C0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“Medicaid Is Nearly As Bad </a:t>
            </a:r>
            <a:br>
              <a:rPr lang="en-US" dirty="0" smtClean="0"/>
            </a:br>
            <a:r>
              <a:rPr lang="en-US" dirty="0" smtClean="0"/>
              <a:t>As No Insurance”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EBF1DD"/>
                </a:solidFill>
                <a:latin typeface="+mn-lt"/>
                <a:cs typeface="Franklin Gothic Book"/>
              </a:rPr>
              <a:t>Walker, G et al. Journal of Clinical Oncology. Aug 4, </a:t>
            </a:r>
            <a:r>
              <a:rPr lang="en-US" dirty="0" smtClean="0">
                <a:solidFill>
                  <a:srgbClr val="EBF1DD"/>
                </a:solidFill>
                <a:latin typeface="+mn-lt"/>
                <a:cs typeface="Franklin Gothic Book"/>
              </a:rPr>
              <a:t>2014. JCO.2014.55.6258  </a:t>
            </a:r>
            <a:endParaRPr lang="en-US" dirty="0">
              <a:solidFill>
                <a:srgbClr val="EBF1DD"/>
              </a:solidFill>
              <a:latin typeface="+mn-lt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EBF1DD"/>
                </a:solidFill>
                <a:latin typeface="+mn-lt"/>
                <a:cs typeface="Franklin Gothic Book"/>
              </a:rPr>
              <a:t>(Slide title paraphrased from article</a:t>
            </a:r>
            <a:r>
              <a:rPr lang="en-US" dirty="0" smtClean="0">
                <a:solidFill>
                  <a:srgbClr val="EBF1DD"/>
                </a:solidFill>
                <a:latin typeface="+mn-lt"/>
                <a:cs typeface="Franklin Gothic Book"/>
              </a:rPr>
              <a:t>)</a:t>
            </a:r>
            <a:endParaRPr lang="en-US" dirty="0">
              <a:solidFill>
                <a:srgbClr val="EBF1DD"/>
              </a:solidFill>
              <a:latin typeface="+mn-lt"/>
              <a:cs typeface="Franklin Gothic Book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84441028"/>
              </p:ext>
            </p:extLst>
          </p:nvPr>
        </p:nvGraphicFramePr>
        <p:xfrm>
          <a:off x="2133600" y="1599202"/>
          <a:ext cx="7631324" cy="441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949262" y="2847179"/>
            <a:ext cx="5479303" cy="1690124"/>
          </a:xfrm>
          <a:prstGeom prst="rect">
            <a:avLst/>
          </a:prstGeom>
          <a:solidFill>
            <a:srgbClr val="800000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anklin Gothic Book"/>
                <a:cs typeface="Franklin Gothic Book"/>
              </a:rPr>
              <a:t>Analysis was adjusted for many factors, </a:t>
            </a:r>
          </a:p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including the receipt of </a:t>
            </a:r>
          </a:p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appropriate cancer care.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1" y="2691761"/>
            <a:ext cx="2026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Franklin Gothic Medium"/>
              </a:rPr>
              <a:t>Relative Risk of Death f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Franklin Gothic Medium"/>
              </a:rPr>
              <a:t>rom 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Franklin Gothic Medium"/>
              </a:rPr>
              <a:t>the Presenting Cancer</a:t>
            </a:r>
          </a:p>
        </p:txBody>
      </p:sp>
    </p:spTree>
    <p:extLst>
      <p:ext uri="{BB962C8B-B14F-4D97-AF65-F5344CB8AC3E}">
        <p14:creationId xmlns:p14="http://schemas.microsoft.com/office/powerpoint/2010/main" val="6778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 animBg="0"/>
        </p:bldSub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“Oregon Proved That </a:t>
            </a:r>
            <a:br>
              <a:rPr lang="en-US" sz="3600" dirty="0">
                <a:latin typeface="Franklin Gothic Medium"/>
                <a:cs typeface="Franklin Gothic Medium"/>
              </a:rPr>
            </a:br>
            <a:r>
              <a:rPr lang="en-US" sz="3600" dirty="0">
                <a:latin typeface="Franklin Gothic Medium"/>
                <a:cs typeface="Franklin Gothic Medium"/>
              </a:rPr>
              <a:t>Medicaid Does Not Improve Health”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>
                <a:latin typeface="+mn-lt"/>
                <a:cs typeface="Franklin Gothic Book"/>
              </a:rPr>
              <a:t>Baicker</a:t>
            </a:r>
            <a:r>
              <a:rPr lang="en-US" dirty="0">
                <a:latin typeface="+mn-lt"/>
                <a:cs typeface="Franklin Gothic Book"/>
              </a:rPr>
              <a:t>, K. The Oregon Experiment. NEJM </a:t>
            </a:r>
            <a:r>
              <a:rPr lang="en-US" dirty="0" smtClean="0">
                <a:latin typeface="+mn-lt"/>
                <a:cs typeface="Franklin Gothic Book"/>
              </a:rPr>
              <a:t>2013;368:1713-22</a:t>
            </a:r>
            <a:endParaRPr lang="en-US" dirty="0">
              <a:latin typeface="+mn-lt"/>
              <a:cs typeface="Franklin Gothic Book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38495" y="1909802"/>
            <a:ext cx="4932589" cy="1041216"/>
          </a:xfrm>
          <a:custGeom>
            <a:avLst/>
            <a:gdLst>
              <a:gd name="connsiteX0" fmla="*/ 0 w 4932589"/>
              <a:gd name="connsiteY0" fmla="*/ 0 h 1468800"/>
              <a:gd name="connsiteX1" fmla="*/ 4932589 w 4932589"/>
              <a:gd name="connsiteY1" fmla="*/ 0 h 1468800"/>
              <a:gd name="connsiteX2" fmla="*/ 4932589 w 4932589"/>
              <a:gd name="connsiteY2" fmla="*/ 1468800 h 1468800"/>
              <a:gd name="connsiteX3" fmla="*/ 0 w 4932589"/>
              <a:gd name="connsiteY3" fmla="*/ 1468800 h 1468800"/>
              <a:gd name="connsiteX4" fmla="*/ 0 w 4932589"/>
              <a:gd name="connsiteY4" fmla="*/ 0 h 14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2589" h="1468800">
                <a:moveTo>
                  <a:pt x="0" y="0"/>
                </a:moveTo>
                <a:lnTo>
                  <a:pt x="4932589" y="0"/>
                </a:lnTo>
                <a:lnTo>
                  <a:pt x="4932589" y="1468800"/>
                </a:lnTo>
                <a:lnTo>
                  <a:pt x="0" y="1468800"/>
                </a:lnTo>
                <a:lnTo>
                  <a:pt x="0" y="0"/>
                </a:lnTo>
                <a:close/>
              </a:path>
            </a:pathLst>
          </a:custGeom>
          <a:solidFill>
            <a:srgbClr val="005148"/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atin typeface="+mn-lt"/>
                <a:cs typeface="Franklin Gothic Medium"/>
              </a:rPr>
              <a:t>Randomized Prospective Controlled Trial</a:t>
            </a:r>
            <a:endParaRPr lang="en-US" sz="2400" b="1" kern="1200" dirty="0">
              <a:latin typeface="+mn-lt"/>
              <a:cs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38495" y="2951019"/>
            <a:ext cx="4932589" cy="2807500"/>
          </a:xfrm>
          <a:custGeom>
            <a:avLst/>
            <a:gdLst>
              <a:gd name="connsiteX0" fmla="*/ 0 w 4932589"/>
              <a:gd name="connsiteY0" fmla="*/ 0 h 2379915"/>
              <a:gd name="connsiteX1" fmla="*/ 4932589 w 4932589"/>
              <a:gd name="connsiteY1" fmla="*/ 0 h 2379915"/>
              <a:gd name="connsiteX2" fmla="*/ 4932589 w 4932589"/>
              <a:gd name="connsiteY2" fmla="*/ 2379915 h 2379915"/>
              <a:gd name="connsiteX3" fmla="*/ 0 w 4932589"/>
              <a:gd name="connsiteY3" fmla="*/ 2379915 h 2379915"/>
              <a:gd name="connsiteX4" fmla="*/ 0 w 4932589"/>
              <a:gd name="connsiteY4" fmla="*/ 0 h 237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2589" h="2379915">
                <a:moveTo>
                  <a:pt x="0" y="0"/>
                </a:moveTo>
                <a:lnTo>
                  <a:pt x="4932589" y="0"/>
                </a:lnTo>
                <a:lnTo>
                  <a:pt x="4932589" y="2379915"/>
                </a:lnTo>
                <a:lnTo>
                  <a:pt x="0" y="237991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sz="2400" kern="1200" dirty="0" smtClean="0">
                <a:latin typeface="+mn-lt"/>
                <a:cs typeface="Franklin Gothic Book"/>
              </a:rPr>
              <a:t>Expanded Medicaid via a lottery in 2008</a:t>
            </a:r>
            <a:endParaRPr lang="en-US" sz="2400" kern="1200" dirty="0">
              <a:latin typeface="+mn-lt"/>
              <a:cs typeface="Franklin Gothic Book"/>
            </a:endParaRPr>
          </a:p>
          <a:p>
            <a:pPr marL="228600" lvl="1" indent="-228600" defTabSz="1066800">
              <a:spcBef>
                <a:spcPct val="0"/>
              </a:spcBef>
              <a:spcAft>
                <a:spcPts val="1200"/>
              </a:spcAft>
              <a:buFontTx/>
              <a:buChar char="••"/>
            </a:pPr>
            <a:r>
              <a:rPr lang="en-US" sz="2400" dirty="0">
                <a:cs typeface="Franklin Gothic Book"/>
              </a:rPr>
              <a:t>6,387 newly, 5,842 controls</a:t>
            </a:r>
          </a:p>
          <a:p>
            <a:pPr marL="228600" lvl="1" indent="-228600" algn="l" defTabSz="10668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sz="2400" kern="1200" dirty="0" smtClean="0">
                <a:latin typeface="+mn-lt"/>
                <a:cs typeface="Franklin Gothic Book"/>
              </a:rPr>
              <a:t>Most recent data is two years after the lottery</a:t>
            </a:r>
            <a:endParaRPr lang="en-US" sz="2400" kern="1200" dirty="0">
              <a:latin typeface="+mn-lt"/>
              <a:cs typeface="Franklin Gothic Book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20916" y="1909802"/>
            <a:ext cx="4932589" cy="1041216"/>
          </a:xfrm>
          <a:custGeom>
            <a:avLst/>
            <a:gdLst>
              <a:gd name="connsiteX0" fmla="*/ 0 w 4932589"/>
              <a:gd name="connsiteY0" fmla="*/ 0 h 1468800"/>
              <a:gd name="connsiteX1" fmla="*/ 4932589 w 4932589"/>
              <a:gd name="connsiteY1" fmla="*/ 0 h 1468800"/>
              <a:gd name="connsiteX2" fmla="*/ 4932589 w 4932589"/>
              <a:gd name="connsiteY2" fmla="*/ 1468800 h 1468800"/>
              <a:gd name="connsiteX3" fmla="*/ 0 w 4932589"/>
              <a:gd name="connsiteY3" fmla="*/ 1468800 h 1468800"/>
              <a:gd name="connsiteX4" fmla="*/ 0 w 4932589"/>
              <a:gd name="connsiteY4" fmla="*/ 0 h 14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2589" h="1468800">
                <a:moveTo>
                  <a:pt x="0" y="0"/>
                </a:moveTo>
                <a:lnTo>
                  <a:pt x="4932589" y="0"/>
                </a:lnTo>
                <a:lnTo>
                  <a:pt x="4932589" y="1468800"/>
                </a:lnTo>
                <a:lnTo>
                  <a:pt x="0" y="1468800"/>
                </a:lnTo>
                <a:lnTo>
                  <a:pt x="0" y="0"/>
                </a:lnTo>
                <a:close/>
              </a:path>
            </a:pathLst>
          </a:custGeom>
          <a:solidFill>
            <a:srgbClr val="005148">
              <a:alpha val="90000"/>
            </a:srgbClr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b="1" kern="1200" smtClean="0">
                <a:latin typeface="+mn-lt"/>
                <a:cs typeface="Franklin Gothic Medium"/>
              </a:rPr>
              <a:t>Commonly Shown Results</a:t>
            </a:r>
            <a:endParaRPr lang="en-US" sz="2400" b="1" kern="1200" dirty="0">
              <a:latin typeface="+mn-lt"/>
              <a:cs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420916" y="2951019"/>
            <a:ext cx="4932589" cy="2807500"/>
          </a:xfrm>
          <a:custGeom>
            <a:avLst/>
            <a:gdLst>
              <a:gd name="connsiteX0" fmla="*/ 0 w 4932589"/>
              <a:gd name="connsiteY0" fmla="*/ 0 h 2379915"/>
              <a:gd name="connsiteX1" fmla="*/ 4932589 w 4932589"/>
              <a:gd name="connsiteY1" fmla="*/ 0 h 2379915"/>
              <a:gd name="connsiteX2" fmla="*/ 4932589 w 4932589"/>
              <a:gd name="connsiteY2" fmla="*/ 2379915 h 2379915"/>
              <a:gd name="connsiteX3" fmla="*/ 0 w 4932589"/>
              <a:gd name="connsiteY3" fmla="*/ 2379915 h 2379915"/>
              <a:gd name="connsiteX4" fmla="*/ 0 w 4932589"/>
              <a:gd name="connsiteY4" fmla="*/ 0 h 237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2589" h="2379915">
                <a:moveTo>
                  <a:pt x="0" y="0"/>
                </a:moveTo>
                <a:lnTo>
                  <a:pt x="4932589" y="0"/>
                </a:lnTo>
                <a:lnTo>
                  <a:pt x="4932589" y="2379915"/>
                </a:lnTo>
                <a:lnTo>
                  <a:pt x="0" y="237991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sz="2400" kern="1200" dirty="0" smtClean="0">
                <a:latin typeface="+mn-lt"/>
                <a:cs typeface="Franklin Gothic Book"/>
              </a:rPr>
              <a:t>No significant difference in average blood pressure, cholesterol, or glucose</a:t>
            </a:r>
            <a:endParaRPr lang="en-US" sz="2400" kern="1200" dirty="0">
              <a:latin typeface="+mn-lt"/>
              <a:cs typeface="Franklin Gothic Book"/>
            </a:endParaRPr>
          </a:p>
          <a:p>
            <a:pPr marL="228600" lvl="1" indent="-228600" algn="l" defTabSz="10668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•"/>
            </a:pPr>
            <a:r>
              <a:rPr lang="en-US" sz="2400" kern="1200" dirty="0" smtClean="0">
                <a:latin typeface="+mn-lt"/>
                <a:cs typeface="Franklin Gothic Book"/>
              </a:rPr>
              <a:t>Utilization increased, outcomes did not</a:t>
            </a:r>
            <a:endParaRPr lang="en-US" sz="2400" kern="1200" dirty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187508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Oregon: </a:t>
            </a:r>
            <a:br>
              <a:rPr lang="en-US" dirty="0" smtClean="0"/>
            </a:br>
            <a:r>
              <a:rPr lang="en-US" dirty="0" smtClean="0"/>
              <a:t>Expand Medicaid, Increase Utilization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rgbClr val="FFFFFF"/>
                </a:solidFill>
                <a:latin typeface="Franklin Gothic Book"/>
                <a:cs typeface="Franklin Gothic Book"/>
              </a:rPr>
              <a:t>All results valid at P&lt;0.02 or better.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>
                <a:solidFill>
                  <a:srgbClr val="FFFFFF"/>
                </a:solidFill>
                <a:latin typeface="Franklin Gothic Book"/>
                <a:cs typeface="Franklin Gothic Book"/>
              </a:rPr>
              <a:t>Baicker</a:t>
            </a:r>
            <a:r>
              <a:rPr lang="en-US" dirty="0">
                <a:solidFill>
                  <a:srgbClr val="FFFFFF"/>
                </a:solidFill>
                <a:latin typeface="Franklin Gothic Book"/>
                <a:cs typeface="Franklin Gothic Book"/>
              </a:rPr>
              <a:t>, K. The Oregon Experiment. NEJM </a:t>
            </a:r>
            <a:r>
              <a:rPr lang="en-US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2013;368:1713-22</a:t>
            </a:r>
            <a:endParaRPr lang="en-US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524000" y="6057978"/>
            <a:ext cx="4522266" cy="73371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lnSpc>
                <a:spcPct val="9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17720244"/>
              </p:ext>
            </p:extLst>
          </p:nvPr>
        </p:nvGraphicFramePr>
        <p:xfrm>
          <a:off x="1765043" y="1690688"/>
          <a:ext cx="2770528" cy="4079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93525191"/>
              </p:ext>
            </p:extLst>
          </p:nvPr>
        </p:nvGraphicFramePr>
        <p:xfrm>
          <a:off x="4710736" y="1690688"/>
          <a:ext cx="2770528" cy="4079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95326474"/>
              </p:ext>
            </p:extLst>
          </p:nvPr>
        </p:nvGraphicFramePr>
        <p:xfrm>
          <a:off x="7656430" y="1690688"/>
          <a:ext cx="2770528" cy="4079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14539" y="4275950"/>
            <a:ext cx="1036876" cy="7622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Franklin Gothic Medium"/>
                <a:cs typeface="Franklin Gothic Medium"/>
              </a:rPr>
              <a:t>54%</a:t>
            </a:r>
            <a:r>
              <a:rPr lang="en-US" sz="2000" dirty="0">
                <a:latin typeface="Franklin Gothic Book"/>
                <a:cs typeface="Franklin Gothic Book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Franklin Gothic Book"/>
                <a:cs typeface="Franklin Gothic Book"/>
              </a:rPr>
              <a:t>more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4092" y="4275950"/>
            <a:ext cx="1036876" cy="7622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Franklin Gothic Medium"/>
                <a:cs typeface="Franklin Gothic Medium"/>
              </a:rPr>
              <a:t>32%</a:t>
            </a:r>
            <a:r>
              <a:rPr lang="en-US" sz="2000" dirty="0">
                <a:latin typeface="Franklin Gothic Book"/>
                <a:cs typeface="Franklin Gothic Book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Franklin Gothic Book"/>
                <a:cs typeface="Franklin Gothic Book"/>
              </a:rPr>
              <a:t>more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33587" y="4275950"/>
            <a:ext cx="1165799" cy="7622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Franklin Gothic Medium"/>
                <a:cs typeface="Franklin Gothic Medium"/>
              </a:rPr>
              <a:t>103%</a:t>
            </a:r>
            <a:r>
              <a:rPr lang="en-US" sz="2000" dirty="0">
                <a:latin typeface="Franklin Gothic Book"/>
                <a:cs typeface="Franklin Gothic Book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Franklin Gothic Book"/>
                <a:cs typeface="Franklin Gothic Book"/>
              </a:rPr>
              <a:t>more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2478932"/>
            <a:ext cx="10515600" cy="17970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“</a:t>
            </a:r>
            <a:r>
              <a:rPr lang="en-US" sz="2400" dirty="0" smtClean="0"/>
              <a:t>So this was a 2013 study about an expansion in 2008. Five years later. </a:t>
            </a:r>
          </a:p>
          <a:p>
            <a:pPr algn="ctr"/>
            <a:r>
              <a:rPr lang="en-US" sz="3200" dirty="0" smtClean="0"/>
              <a:t>Expansion increased utilization and cost, </a:t>
            </a:r>
          </a:p>
          <a:p>
            <a:pPr algn="ctr"/>
            <a:r>
              <a:rPr lang="en-US" sz="3200" dirty="0" smtClean="0"/>
              <a:t>but </a:t>
            </a:r>
            <a:r>
              <a:rPr lang="en-US" sz="3200" b="1" dirty="0" smtClean="0"/>
              <a:t>no impact on life expectancy</a:t>
            </a:r>
            <a:r>
              <a:rPr lang="en-US" sz="3200" dirty="0" smtClean="0"/>
              <a:t>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9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P spid="12" grpId="0" animBg="1"/>
      <p:bldP spid="13" grpId="0" animBg="1"/>
      <p:bldP spid="1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The Rest of the Story in the Oregon Study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>
                <a:latin typeface="+mn-lt"/>
                <a:cs typeface="Franklin Gothic Book"/>
              </a:rPr>
              <a:t>Baicker</a:t>
            </a:r>
            <a:r>
              <a:rPr lang="en-US" dirty="0">
                <a:latin typeface="+mn-lt"/>
                <a:cs typeface="Franklin Gothic Book"/>
              </a:rPr>
              <a:t>, K. The Oregon Experiment. NEJM </a:t>
            </a:r>
            <a:r>
              <a:rPr lang="en-US" dirty="0" smtClean="0">
                <a:latin typeface="+mn-lt"/>
                <a:cs typeface="Franklin Gothic Book"/>
              </a:rPr>
              <a:t>2013;368:1713-22</a:t>
            </a:r>
            <a:endParaRPr lang="en-US" dirty="0">
              <a:latin typeface="+mn-lt"/>
              <a:cs typeface="Franklin Gothic Book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758060"/>
              </p:ext>
            </p:extLst>
          </p:nvPr>
        </p:nvGraphicFramePr>
        <p:xfrm>
          <a:off x="838200" y="1379537"/>
          <a:ext cx="10515599" cy="436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5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258D17-31BD-3D46-99A5-F108AD5EA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A3258D17-31BD-3D46-99A5-F108AD5EA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242A81-87A0-0F44-AAAB-66C2455ED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1F242A81-87A0-0F44-AAAB-66C2455ED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5E0920-30B9-8748-A5E4-C3A11C31C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BA5E0920-30B9-8748-A5E4-C3A11C31C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3504B2-5904-C54F-B7E3-B5AF79989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563504B2-5904-C54F-B7E3-B5AF79989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2839</TotalTime>
  <Words>1980</Words>
  <Application>Microsoft Office PowerPoint</Application>
  <PresentationFormat>Widescreen</PresentationFormat>
  <Paragraphs>312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4" baseType="lpstr">
      <vt:lpstr>Apple Chancery</vt:lpstr>
      <vt:lpstr>Arial</vt:lpstr>
      <vt:lpstr>Britannic Bold</vt:lpstr>
      <vt:lpstr>Calibri</vt:lpstr>
      <vt:lpstr>Century Schoolbook</vt:lpstr>
      <vt:lpstr>Chalkboard</vt:lpstr>
      <vt:lpstr>Cooper Black</vt:lpstr>
      <vt:lpstr>Franklin Gothic Book</vt:lpstr>
      <vt:lpstr>Franklin Gothic Medium</vt:lpstr>
      <vt:lpstr>Lucida Blackletter</vt:lpstr>
      <vt:lpstr>Mangal</vt:lpstr>
      <vt:lpstr>Optima</vt:lpstr>
      <vt:lpstr>Sitka Text</vt:lpstr>
      <vt:lpstr>Snell Roundhand Black</vt:lpstr>
      <vt:lpstr>Stencil</vt:lpstr>
      <vt:lpstr>Tahoma</vt:lpstr>
      <vt:lpstr>Times</vt:lpstr>
      <vt:lpstr>Office Theme</vt:lpstr>
      <vt:lpstr>Turning Threats to  Medicare and Medicaid  Into Organizing Opportunities</vt:lpstr>
      <vt:lpstr>Lesson #1: Be Careful Mixing Medicaid and NHI Discussions</vt:lpstr>
      <vt:lpstr>Medicaid: The Only Safety Net</vt:lpstr>
      <vt:lpstr>Does This Pass the Sniff Test?</vt:lpstr>
      <vt:lpstr>Medicaid Expansion Is About  Life and Death</vt:lpstr>
      <vt:lpstr>“Medicaid Is Nearly As Bad  As No Insurance”</vt:lpstr>
      <vt:lpstr>“Oregon Proved That  Medicaid Does Not Improve Health”</vt:lpstr>
      <vt:lpstr>Oregon:  Expand Medicaid, Increase Utilization</vt:lpstr>
      <vt:lpstr>The Rest of the Story in the Oregon Study</vt:lpstr>
      <vt:lpstr>Oregon: Expand Medicaid,  Improve Health</vt:lpstr>
      <vt:lpstr>“Oregon: Expand Medicaid,  Increase ED Usage by 40%”</vt:lpstr>
      <vt:lpstr>“Oregon: Expand Medicaid,  Increase ED Usage by 40%”</vt:lpstr>
      <vt:lpstr>The Latest News on  Medicaid Expansion and ED Use</vt:lpstr>
      <vt:lpstr>2011 – 2015 Data: Oregon Medicaid  Continues to Improve</vt:lpstr>
      <vt:lpstr>Lesson #2: At Times, We Are  The Only Source of Actual Facts</vt:lpstr>
      <vt:lpstr>Medicare is popular</vt:lpstr>
      <vt:lpstr>The Slow Dismantling of Medicare</vt:lpstr>
      <vt:lpstr>If We Use the Label “Medicare for All”</vt:lpstr>
      <vt:lpstr>PowerPoint Presentation</vt:lpstr>
      <vt:lpstr>How We Got to This Point</vt:lpstr>
      <vt:lpstr>Two Reasons Single Payer  “Cannot Pass”</vt:lpstr>
      <vt:lpstr>PowerPoint Presentation</vt:lpstr>
      <vt:lpstr>The Results? Not What They Intended.</vt:lpstr>
      <vt:lpstr>The Results? Not What They Intended.</vt:lpstr>
      <vt:lpstr>PowerPoint Presentation</vt:lpstr>
      <vt:lpstr>PowerPoint Presentation</vt:lpstr>
      <vt:lpstr>Just in Minnesota –  More Than a Dozen Health Reform Studies</vt:lpstr>
      <vt:lpstr>PowerPoint Presentation</vt:lpstr>
      <vt:lpstr>PowerPoint Presentation</vt:lpstr>
      <vt:lpstr>The Big Picture  </vt:lpstr>
      <vt:lpstr>We Need a New Model, a New Direction But before starting a trip…</vt:lpstr>
      <vt:lpstr>Before Designing a Health System,  We Need To…</vt:lpstr>
      <vt:lpstr>Principles of a Good Health System</vt:lpstr>
      <vt:lpstr>Principles of a Good Health System</vt:lpstr>
      <vt:lpstr>Principles of a Good Health System</vt:lpstr>
      <vt:lpstr>Minnesota Health Plan</vt:lpstr>
      <vt:lpstr>Minnesota Health Plan</vt:lpstr>
      <vt:lpstr>Minnesota Health Plan</vt:lpstr>
      <vt:lpstr>Learn more,  and download a free copy at:  MNhealthplan.org</vt:lpstr>
      <vt:lpstr>Questions? Comments?</vt:lpstr>
      <vt:lpstr>What about cost?</vt:lpstr>
      <vt:lpstr>2007 Colorado Health Care Reform Proposals </vt:lpstr>
      <vt:lpstr>In Colorado:</vt:lpstr>
      <vt:lpstr>PowerPoint Presentation</vt:lpstr>
      <vt:lpstr>Vermont (It wasn’t single payer)</vt:lpstr>
      <vt:lpstr>Marketing Matters.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Matthew Petty</cp:lastModifiedBy>
  <cp:revision>132</cp:revision>
  <dcterms:created xsi:type="dcterms:W3CDTF">2016-11-02T21:04:26Z</dcterms:created>
  <dcterms:modified xsi:type="dcterms:W3CDTF">2016-11-22T22:22:03Z</dcterms:modified>
</cp:coreProperties>
</file>