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1" r:id="rId2"/>
    <p:sldMasterId id="2147483679" r:id="rId3"/>
  </p:sldMasterIdLst>
  <p:notesMasterIdLst>
    <p:notesMasterId r:id="rId31"/>
  </p:notesMasterIdLst>
  <p:sldIdLst>
    <p:sldId id="319" r:id="rId4"/>
    <p:sldId id="314" r:id="rId5"/>
    <p:sldId id="258" r:id="rId6"/>
    <p:sldId id="312" r:id="rId7"/>
    <p:sldId id="286" r:id="rId8"/>
    <p:sldId id="313" r:id="rId9"/>
    <p:sldId id="316" r:id="rId10"/>
    <p:sldId id="266" r:id="rId11"/>
    <p:sldId id="268" r:id="rId12"/>
    <p:sldId id="306" r:id="rId13"/>
    <p:sldId id="269" r:id="rId14"/>
    <p:sldId id="279" r:id="rId15"/>
    <p:sldId id="278" r:id="rId16"/>
    <p:sldId id="280" r:id="rId17"/>
    <p:sldId id="304" r:id="rId18"/>
    <p:sldId id="320" r:id="rId19"/>
    <p:sldId id="299" r:id="rId20"/>
    <p:sldId id="300" r:id="rId21"/>
    <p:sldId id="301" r:id="rId22"/>
    <p:sldId id="281" r:id="rId23"/>
    <p:sldId id="282" r:id="rId24"/>
    <p:sldId id="283" r:id="rId25"/>
    <p:sldId id="260" r:id="rId26"/>
    <p:sldId id="261" r:id="rId27"/>
    <p:sldId id="284" r:id="rId28"/>
    <p:sldId id="318" r:id="rId29"/>
    <p:sldId id="3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92"/>
    <p:restoredTop sz="66397"/>
  </p:normalViewPr>
  <p:slideViewPr>
    <p:cSldViewPr snapToGrid="0" snapToObjects="1">
      <p:cViewPr varScale="1">
        <p:scale>
          <a:sx n="61" d="100"/>
          <a:sy n="61" d="100"/>
        </p:scale>
        <p:origin x="804"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00" d="100"/>
          <a:sy n="100" d="100"/>
        </p:scale>
        <p:origin x="2640" y="-5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5401E-34E8-FC4A-BB44-9FB55A6DC1DD}"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97C6C-5E97-7C41-8534-490CFB147A71}" type="slidenum">
              <a:rPr lang="en-US" smtClean="0"/>
              <a:t>‹#›</a:t>
            </a:fld>
            <a:endParaRPr lang="en-US"/>
          </a:p>
        </p:txBody>
      </p:sp>
    </p:spTree>
    <p:extLst>
      <p:ext uri="{BB962C8B-B14F-4D97-AF65-F5344CB8AC3E}">
        <p14:creationId xmlns:p14="http://schemas.microsoft.com/office/powerpoint/2010/main" val="87529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start out </a:t>
            </a:r>
            <a:r>
              <a:rPr lang="en-US" baseline="0" dirty="0" smtClean="0"/>
              <a:t>by saying, if you’re handed a pile of poop, let it dry a bit and then heat your house with it. If you’re handed a pile of garbage, let it compost and make food with it,</a:t>
            </a:r>
            <a:endParaRPr lang="en-US" dirty="0"/>
          </a:p>
        </p:txBody>
      </p:sp>
      <p:sp>
        <p:nvSpPr>
          <p:cNvPr id="4" name="Slide Number Placeholder 3"/>
          <p:cNvSpPr>
            <a:spLocks noGrp="1"/>
          </p:cNvSpPr>
          <p:nvPr>
            <p:ph type="sldNum" sz="quarter" idx="10"/>
          </p:nvPr>
        </p:nvSpPr>
        <p:spPr/>
        <p:txBody>
          <a:bodyPr/>
          <a:lstStyle/>
          <a:p>
            <a:fld id="{73097C6C-5E97-7C41-8534-490CFB147A71}" type="slidenum">
              <a:rPr lang="en-US" smtClean="0"/>
              <a:t>1</a:t>
            </a:fld>
            <a:endParaRPr lang="en-US"/>
          </a:p>
        </p:txBody>
      </p:sp>
    </p:spTree>
    <p:extLst>
      <p:ext uri="{BB962C8B-B14F-4D97-AF65-F5344CB8AC3E}">
        <p14:creationId xmlns:p14="http://schemas.microsoft.com/office/powerpoint/2010/main" val="4675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so In the late 1990s a single payer movement in Oregon was</a:t>
            </a:r>
            <a:r>
              <a:rPr lang="en-US" sz="1200" kern="1200" baseline="0" dirty="0" smtClean="0">
                <a:solidFill>
                  <a:schemeClr val="tx1"/>
                </a:solidFill>
                <a:effectLst/>
                <a:latin typeface="+mn-lt"/>
                <a:ea typeface="+mn-ea"/>
                <a:cs typeface="+mn-cs"/>
              </a:rPr>
              <a:t> born</a:t>
            </a:r>
            <a:r>
              <a:rPr lang="en-US" sz="1200" kern="1200" dirty="0" smtClean="0">
                <a:solidFill>
                  <a:schemeClr val="tx1"/>
                </a:solidFill>
                <a:effectLst/>
                <a:latin typeface="+mn-lt"/>
                <a:ea typeface="+mn-ea"/>
                <a:cs typeface="+mn-cs"/>
              </a:rPr>
              <a:t>. A single</a:t>
            </a:r>
            <a:r>
              <a:rPr lang="en-US" sz="1200" kern="1200" baseline="0" dirty="0" smtClean="0">
                <a:solidFill>
                  <a:schemeClr val="tx1"/>
                </a:solidFill>
                <a:effectLst/>
                <a:latin typeface="+mn-lt"/>
                <a:ea typeface="+mn-ea"/>
                <a:cs typeface="+mn-cs"/>
              </a:rPr>
              <a:t> payer</a:t>
            </a:r>
            <a:r>
              <a:rPr lang="en-US" sz="1200" kern="1200" dirty="0" smtClean="0">
                <a:solidFill>
                  <a:schemeClr val="tx1"/>
                </a:solidFill>
                <a:effectLst/>
                <a:latin typeface="+mn-lt"/>
                <a:ea typeface="+mn-ea"/>
                <a:cs typeface="+mn-cs"/>
              </a:rPr>
              <a:t> bill</a:t>
            </a:r>
            <a:r>
              <a:rPr lang="en-US" sz="1200" kern="1200" baseline="0" dirty="0" smtClean="0">
                <a:solidFill>
                  <a:schemeClr val="tx1"/>
                </a:solidFill>
                <a:effectLst/>
                <a:latin typeface="+mn-lt"/>
                <a:ea typeface="+mn-ea"/>
                <a:cs typeface="+mn-cs"/>
              </a:rPr>
              <a:t> was brought to a vote in the legislature in 1998 and as a ballot measure in 2002. Both times defeated.</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2238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2012, </a:t>
            </a:r>
            <a:r>
              <a:rPr lang="en-US" sz="1200" kern="1200" baseline="0" dirty="0" smtClean="0">
                <a:solidFill>
                  <a:schemeClr val="tx1"/>
                </a:solidFill>
                <a:effectLst/>
                <a:latin typeface="+mn-lt"/>
                <a:ea typeface="+mn-ea"/>
                <a:cs typeface="+mn-cs"/>
              </a:rPr>
              <a:t>Coordinated Care Organizations were created for the Medicaid population as an improvement on the Accountable Care Organization model. There are 16 CCOs around the state, each with a capitated budget and patient-centered primary medical homes as the mode of care delivery. CCOs appear to be slowing the annual cost escalation and actually coordinating care better.  But most of the CCOs are managed by for-profit companies and are opaque to public oversight.  The CCO in Lane County distributed $22 M in dividends to it’s stock holders in 2015.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situation re-energized our interest in a publicly managed unified payer system.</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Obama administration agreed to not only grant the waivers  needed to implement new care model, but also to invest</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$1.9 billion investment in our CCOs—as long as we reduced the the Medicaid cost trend from 5.4% to 3.4%.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Section 1115 </a:t>
            </a:r>
            <a:endParaRPr lang="en-US" i="1" dirty="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923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Sen. Michael </a:t>
            </a:r>
            <a:r>
              <a:rPr lang="en-US" dirty="0" err="1" smtClean="0"/>
              <a:t>Dembrow</a:t>
            </a:r>
            <a:r>
              <a:rPr lang="en-US" dirty="0" smtClean="0"/>
              <a:t> from Portland, </a:t>
            </a:r>
            <a:r>
              <a:rPr lang="en-US" baseline="0" dirty="0" smtClean="0"/>
              <a:t>worked with Health Care for All Oregon and PNHP to create single payer legislation because he knew that tweaking Medicaid was not the answer. He introduced single payer bills in 2011, 2013, and 2015 and was the main author of the study bill I mentioned earlier. </a:t>
            </a:r>
            <a:endParaRPr lang="en-US" dirty="0" smtClean="0"/>
          </a:p>
          <a:p>
            <a:endParaRPr lang="en-US" baseline="0" dirty="0" smtClean="0"/>
          </a:p>
          <a:p>
            <a:endParaRPr lang="en-US" baseline="0" dirty="0" smtClean="0"/>
          </a:p>
          <a:p>
            <a:endParaRPr lang="en-US" i="1" baseline="0" dirty="0" smtClean="0"/>
          </a:p>
          <a:p>
            <a:r>
              <a:rPr lang="en-US" i="1" baseline="0" dirty="0" smtClean="0"/>
              <a:t>While living in France as a grad student his family benefitted much under France’s universal health care system. After returning to the US his family suffered financial hardship under our health care system. </a:t>
            </a:r>
            <a:endParaRPr lang="en-US" i="1" dirty="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9483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State Senator Alan Bates, a practicing physician from southern Oregon believed that unified or single payer health care was a good idea but politically unachievable. He did agree reluctantly to support the study bill, but we think the health care industry already had a pretty good arm twist on him.</a:t>
            </a:r>
            <a:endParaRPr lang="en-US" dirty="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87421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study bill drama played out here in the Oregon State capitol</a:t>
            </a:r>
            <a:r>
              <a:rPr lang="en-US" baseline="0" dirty="0" smtClean="0"/>
              <a:t> building in Salem on July 4, 2016.</a:t>
            </a:r>
            <a:endParaRPr lang="en-US" dirty="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090404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the surprise of many Sen. Bates voted against the bill, presumably because of pressure from the health care industry.</a:t>
            </a:r>
          </a:p>
          <a:p>
            <a:endParaRPr lang="en-US" baseline="0" dirty="0" smtClean="0"/>
          </a:p>
          <a:p>
            <a:r>
              <a:rPr lang="en-US" baseline="0" dirty="0" smtClean="0"/>
              <a:t>HCAO activists went to work on the weekend before the session ended twisting his other arm.  On Monday July 4 he voted </a:t>
            </a:r>
            <a:r>
              <a:rPr lang="en-US" b="1" i="1" u="sng" baseline="0" dirty="0" smtClean="0"/>
              <a:t>yea</a:t>
            </a:r>
            <a:r>
              <a:rPr lang="en-US" baseline="0" dirty="0" smtClean="0"/>
              <a:t> and the bill passed 16-14.</a:t>
            </a:r>
          </a:p>
          <a:p>
            <a:endParaRPr lang="en-US" baseline="0" dirty="0" smtClean="0"/>
          </a:p>
          <a:p>
            <a:endParaRPr lang="en-US" baseline="0" dirty="0" smtClean="0"/>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Colleagues at their desks and supporters in galleries were stunned.  After his nay vote a few Senators who supported the bill made a tactical move and also voted nay thus giving them the option of calling the bill back for a revote on Monday.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I hope you all go back to your legislators and respectfully break a leg or two!</a:t>
            </a:r>
          </a:p>
          <a:p>
            <a:endParaRPr lang="en-US" dirty="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8961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took</a:t>
            </a:r>
            <a:r>
              <a:rPr lang="en-US" baseline="0" dirty="0" smtClean="0"/>
              <a:t> lots of visits from activists in the Rogue Valley in Southern Oregon to get Sen. Bates, a Democrat, to support our bills.</a:t>
            </a:r>
            <a:endParaRPr lang="en-US" dirty="0" smtClean="0"/>
          </a:p>
          <a:p>
            <a:endParaRPr lang="en-US" dirty="0" smtClean="0"/>
          </a:p>
          <a:p>
            <a:r>
              <a:rPr lang="en-US" dirty="0" smtClean="0"/>
              <a:t>It took lots of visits</a:t>
            </a:r>
            <a:r>
              <a:rPr lang="en-US" baseline="0" dirty="0" smtClean="0"/>
              <a:t> to Rep. </a:t>
            </a:r>
            <a:r>
              <a:rPr lang="en-US" dirty="0" smtClean="0"/>
              <a:t>Andy Olson also.  Rep. is a conservative Republican</a:t>
            </a:r>
            <a:r>
              <a:rPr lang="en-US" baseline="0" dirty="0" smtClean="0"/>
              <a:t> from Albany who voted party line against health care reform in 2009.</a:t>
            </a:r>
          </a:p>
          <a:p>
            <a:endParaRPr lang="en-US" baseline="0" dirty="0" smtClean="0"/>
          </a:p>
          <a:p>
            <a:r>
              <a:rPr lang="en-US" baseline="0" dirty="0" smtClean="0"/>
              <a:t>Then Edie </a:t>
            </a:r>
            <a:r>
              <a:rPr lang="en-US" baseline="0" dirty="0" err="1" smtClean="0"/>
              <a:t>Orner</a:t>
            </a:r>
            <a:r>
              <a:rPr lang="en-US" baseline="0" dirty="0" smtClean="0"/>
              <a:t>, a retired teacher and union negotiator, started meeting with him several times a year. </a:t>
            </a:r>
          </a:p>
          <a:p>
            <a:endParaRPr lang="en-US" baseline="0" dirty="0" smtClean="0"/>
          </a:p>
          <a:p>
            <a:r>
              <a:rPr lang="en-US" baseline="0" dirty="0" smtClean="0"/>
              <a:t>By 2015 he crossed party line to cosponsor a bill for a health care financing study. </a:t>
            </a:r>
          </a:p>
          <a:p>
            <a:endParaRPr lang="en-US" baseline="0" dirty="0" smtClean="0"/>
          </a:p>
          <a:p>
            <a:r>
              <a:rPr lang="en-US" baseline="0" dirty="0" smtClean="0"/>
              <a:t>Nothing like a retired teacher to straighten a guy out.  Recruit them to help you.</a:t>
            </a:r>
            <a:endParaRPr lang="en-US" dirty="0"/>
          </a:p>
        </p:txBody>
      </p:sp>
      <p:sp>
        <p:nvSpPr>
          <p:cNvPr id="4" name="Slide Number Placeholder 3"/>
          <p:cNvSpPr>
            <a:spLocks noGrp="1"/>
          </p:cNvSpPr>
          <p:nvPr>
            <p:ph type="sldNum" sz="quarter" idx="10"/>
          </p:nvPr>
        </p:nvSpPr>
        <p:spPr/>
        <p:txBody>
          <a:bodyPr/>
          <a:lstStyle/>
          <a:p>
            <a:fld id="{73097C6C-5E97-7C41-8534-490CFB147A71}" type="slidenum">
              <a:rPr lang="en-US" smtClean="0"/>
              <a:t>16</a:t>
            </a:fld>
            <a:endParaRPr lang="en-US"/>
          </a:p>
        </p:txBody>
      </p:sp>
    </p:spTree>
    <p:extLst>
      <p:ext uri="{BB962C8B-B14F-4D97-AF65-F5344CB8AC3E}">
        <p14:creationId xmlns:p14="http://schemas.microsoft.com/office/powerpoint/2010/main" val="249320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HCAO chapters such as this one in Corvallis build</a:t>
            </a:r>
            <a:r>
              <a:rPr lang="en-US" dirty="0" smtClean="0"/>
              <a:t> relationships within the chapter and out to the community. Education,</a:t>
            </a:r>
            <a:r>
              <a:rPr lang="en-US" baseline="0" dirty="0" smtClean="0"/>
              <a:t> p</a:t>
            </a:r>
            <a:r>
              <a:rPr lang="en-US" dirty="0" smtClean="0"/>
              <a:t>ersuasion, and arm twisting</a:t>
            </a:r>
            <a:r>
              <a:rPr lang="en-US" baseline="0" dirty="0" smtClean="0"/>
              <a:t> are planned and practiced here. </a:t>
            </a:r>
            <a:endParaRPr lang="en-US" sz="1200" baseline="0" dirty="0" smtClean="0">
              <a:solidFill>
                <a:srgbClr val="FFFF00"/>
              </a:solidFill>
              <a:latin typeface="Arial" charset="0"/>
              <a:ea typeface="Arial" charset="0"/>
              <a:cs typeface="Arial"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40422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Small</a:t>
            </a:r>
            <a:r>
              <a:rPr lang="en-US" baseline="0" dirty="0" smtClean="0"/>
              <a:t> </a:t>
            </a:r>
            <a:r>
              <a:rPr lang="en-US" dirty="0" smtClean="0"/>
              <a:t>Oregon PNHP chapters in Portland and Corvallis</a:t>
            </a:r>
            <a:r>
              <a:rPr lang="en-US" baseline="0" dirty="0" smtClean="0"/>
              <a:t> work </a:t>
            </a:r>
            <a:r>
              <a:rPr lang="en-US" dirty="0" smtClean="0"/>
              <a:t>closely with HCAO</a:t>
            </a:r>
            <a:r>
              <a:rPr lang="en-US" baseline="0" dirty="0" smtClean="0"/>
              <a:t>, researching and sharing current information on health care reform, developing messaging, training speakers, and recruiting recognized experts in health care reform to come speak in Oregon.</a:t>
            </a:r>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763660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seek out a</a:t>
            </a:r>
            <a:r>
              <a:rPr lang="en-US" baseline="0" dirty="0" smtClean="0"/>
              <a:t>nd influence legislators.  </a:t>
            </a:r>
            <a:r>
              <a:rPr lang="en-US" dirty="0" smtClean="0"/>
              <a:t>It works best if</a:t>
            </a:r>
            <a:r>
              <a:rPr lang="en-US" baseline="0" dirty="0" smtClean="0"/>
              <a:t> you can </a:t>
            </a:r>
            <a:r>
              <a:rPr lang="en-US" dirty="0" smtClean="0"/>
              <a:t>reach them when they are candidates.</a:t>
            </a:r>
          </a:p>
          <a:p>
            <a:endParaRPr lang="en-US" dirty="0" smtClean="0"/>
          </a:p>
          <a:p>
            <a:r>
              <a:rPr lang="en-US" dirty="0" smtClean="0"/>
              <a:t>A young local </a:t>
            </a:r>
            <a:r>
              <a:rPr lang="en-US" baseline="0" dirty="0" smtClean="0"/>
              <a:t>attorney, ran for state senate four years ago. We met for coffee and talked about health care. I learned that he liked to climb mountains.  We’ve since climbed together and had lots of time to talk. He now cosponsors our single payer and study bills. Our donations to his campaigns helped.</a:t>
            </a:r>
            <a:endParaRPr lang="en-US" dirty="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410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Mike Huntington, a retired</a:t>
            </a:r>
            <a:r>
              <a:rPr lang="en-US" baseline="0" dirty="0" smtClean="0"/>
              <a:t> radiation oncologist from Corvallis, Oregon ready to give you a ten minute update on Oregon’s progress toward universal health care. On a clear day </a:t>
            </a:r>
            <a:r>
              <a:rPr lang="en-US" sz="1200" baseline="0" dirty="0" smtClean="0">
                <a:solidFill>
                  <a:srgbClr val="FFFF00"/>
                </a:solidFill>
                <a:latin typeface="Arial" charset="0"/>
                <a:ea typeface="Arial" charset="0"/>
                <a:cs typeface="Arial" charset="0"/>
              </a:rPr>
              <a:t>law makers can see Mt. Jefferson, here, 40 miles to the east of Salem.</a:t>
            </a:r>
            <a:endParaRPr lang="en-US" baseline="0" dirty="0" smtClean="0"/>
          </a:p>
          <a:p>
            <a:endParaRPr lang="en-US" baseline="0" dirty="0" smtClean="0"/>
          </a:p>
          <a:p>
            <a:r>
              <a:rPr lang="en-US" baseline="0" dirty="0" smtClean="0"/>
              <a:t>I got involved in health care reform after meeting too many patients with advanced cancers who had delayed medical attention because they feared the cost of it.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rgbClr val="FFFF00"/>
                </a:solidFill>
                <a:latin typeface="Arial" charset="0"/>
                <a:ea typeface="Arial" charset="0"/>
                <a:cs typeface="Arial" charset="0"/>
              </a:rPr>
              <a:t>I have found that a</a:t>
            </a:r>
            <a:r>
              <a:rPr lang="en-US" sz="1200" dirty="0" smtClean="0">
                <a:solidFill>
                  <a:srgbClr val="FFFF00"/>
                </a:solidFill>
                <a:latin typeface="Arial" charset="0"/>
                <a:ea typeface="Arial" charset="0"/>
                <a:cs typeface="Arial" charset="0"/>
              </a:rPr>
              <a:t>dvocating for universal health care is not only necessary,</a:t>
            </a:r>
            <a:r>
              <a:rPr lang="en-US" sz="1200" baseline="0" dirty="0" smtClean="0">
                <a:solidFill>
                  <a:srgbClr val="FFFF00"/>
                </a:solidFill>
                <a:latin typeface="Arial" charset="0"/>
                <a:ea typeface="Arial" charset="0"/>
                <a:cs typeface="Arial" charset="0"/>
              </a:rPr>
              <a:t> but</a:t>
            </a:r>
            <a:r>
              <a:rPr lang="en-US" sz="1200" dirty="0" smtClean="0">
                <a:solidFill>
                  <a:srgbClr val="FFFF00"/>
                </a:solidFill>
                <a:latin typeface="Arial" charset="0"/>
                <a:ea typeface="Arial" charset="0"/>
                <a:cs typeface="Arial" charset="0"/>
              </a:rPr>
              <a:t> even more worthwhile</a:t>
            </a:r>
            <a:r>
              <a:rPr lang="en-US" sz="1200" baseline="0" dirty="0" smtClean="0">
                <a:solidFill>
                  <a:srgbClr val="FFFF00"/>
                </a:solidFill>
                <a:latin typeface="Arial" charset="0"/>
                <a:ea typeface="Arial" charset="0"/>
                <a:cs typeface="Arial" charset="0"/>
              </a:rPr>
              <a:t> </a:t>
            </a:r>
            <a:r>
              <a:rPr lang="en-US" sz="1200" dirty="0" smtClean="0">
                <a:solidFill>
                  <a:srgbClr val="FFFF00"/>
                </a:solidFill>
                <a:latin typeface="Arial" charset="0"/>
                <a:ea typeface="Arial" charset="0"/>
                <a:cs typeface="Arial" charset="0"/>
              </a:rPr>
              <a:t>than what I did at the</a:t>
            </a:r>
            <a:r>
              <a:rPr lang="en-US" sz="1200" baseline="0" dirty="0" smtClean="0">
                <a:solidFill>
                  <a:srgbClr val="FFFF00"/>
                </a:solidFill>
                <a:latin typeface="Arial" charset="0"/>
                <a:ea typeface="Arial" charset="0"/>
                <a:cs typeface="Arial" charset="0"/>
              </a:rPr>
              <a:t> cancer center</a:t>
            </a:r>
            <a:r>
              <a:rPr lang="en-US" sz="1200" dirty="0" smtClean="0">
                <a:solidFill>
                  <a:srgbClr val="FFFF00"/>
                </a:solidFill>
                <a:latin typeface="Arial" charset="0"/>
                <a:ea typeface="Arial" charset="0"/>
                <a:cs typeface="Arial"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FF00"/>
              </a:solidFill>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Arial" charset="0"/>
                <a:ea typeface="Arial" charset="0"/>
                <a:cs typeface="Arial" charset="0"/>
              </a:rPr>
              <a:t>Like you do in your states</a:t>
            </a:r>
            <a:r>
              <a:rPr lang="en-US" sz="1200" baseline="0" dirty="0" smtClean="0">
                <a:solidFill>
                  <a:srgbClr val="FFFF00"/>
                </a:solidFill>
                <a:latin typeface="Arial" charset="0"/>
                <a:ea typeface="Arial" charset="0"/>
                <a:cs typeface="Arial" charset="0"/>
              </a:rPr>
              <a:t> w</a:t>
            </a:r>
            <a:r>
              <a:rPr lang="en-US" sz="1200" dirty="0" smtClean="0">
                <a:solidFill>
                  <a:srgbClr val="FFFF00"/>
                </a:solidFill>
                <a:latin typeface="Arial" charset="0"/>
                <a:ea typeface="Arial" charset="0"/>
                <a:cs typeface="Arial" charset="0"/>
              </a:rPr>
              <a:t>e</a:t>
            </a:r>
            <a:r>
              <a:rPr lang="en-US" sz="1200" baseline="0" dirty="0" smtClean="0">
                <a:solidFill>
                  <a:srgbClr val="FFFF00"/>
                </a:solidFill>
                <a:latin typeface="Arial" charset="0"/>
                <a:ea typeface="Arial" charset="0"/>
                <a:cs typeface="Arial" charset="0"/>
              </a:rPr>
              <a:t> have lots of problems to solve.  </a:t>
            </a:r>
            <a:endParaRPr lang="en-US" sz="1200" dirty="0" smtClean="0">
              <a:solidFill>
                <a:srgbClr val="FFFF00"/>
              </a:solidFill>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CC076124-97C4-4310-ABE5-F91FFB9CD517}" type="slidenum">
              <a:rPr lang="en-US" smtClean="0"/>
              <a:pPr/>
              <a:t>2</a:t>
            </a:fld>
            <a:endParaRPr lang="en-US"/>
          </a:p>
        </p:txBody>
      </p:sp>
    </p:spTree>
    <p:extLst>
      <p:ext uri="{BB962C8B-B14F-4D97-AF65-F5344CB8AC3E}">
        <p14:creationId xmlns:p14="http://schemas.microsoft.com/office/powerpoint/2010/main" val="1492761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next?</a:t>
            </a:r>
          </a:p>
          <a:p>
            <a:endParaRPr lang="en-US" dirty="0" smtClean="0"/>
          </a:p>
          <a:p>
            <a:r>
              <a:rPr lang="en-US" dirty="0" smtClean="0"/>
              <a:t> Activists organized campaigns for </a:t>
            </a:r>
            <a:r>
              <a:rPr lang="en-US" baseline="0" dirty="0" smtClean="0"/>
              <a:t>advisory ballot measures</a:t>
            </a:r>
            <a:r>
              <a:rPr lang="en-US" dirty="0" smtClean="0"/>
              <a:t> in Corvallis, Ashland, and Portland this year.</a:t>
            </a:r>
            <a:r>
              <a:rPr lang="en-US" baseline="0" dirty="0" smtClean="0"/>
              <a:t> The measures urge the legislature to pay full attention to the RAND study  and then involve the public in developing a universal health care system for Oregon.  All three measures passed with 3:1 margins last week.</a:t>
            </a:r>
            <a:endParaRPr lang="en-US" dirty="0"/>
          </a:p>
        </p:txBody>
      </p:sp>
      <p:sp>
        <p:nvSpPr>
          <p:cNvPr id="4" name="Slide Number Placeholder 3"/>
          <p:cNvSpPr>
            <a:spLocks noGrp="1"/>
          </p:cNvSpPr>
          <p:nvPr>
            <p:ph type="sldNum" sz="quarter" idx="10"/>
          </p:nvPr>
        </p:nvSpPr>
        <p:spPr/>
        <p:txBody>
          <a:bodyPr/>
          <a:lstStyle/>
          <a:p>
            <a:fld id="{73097C6C-5E97-7C41-8534-490CFB147A71}" type="slidenum">
              <a:rPr lang="en-US" smtClean="0"/>
              <a:t>20</a:t>
            </a:fld>
            <a:endParaRPr lang="en-US"/>
          </a:p>
        </p:txBody>
      </p:sp>
    </p:spTree>
    <p:extLst>
      <p:ext uri="{BB962C8B-B14F-4D97-AF65-F5344CB8AC3E}">
        <p14:creationId xmlns:p14="http://schemas.microsoft.com/office/powerpoint/2010/main" val="1947926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Sen. </a:t>
            </a:r>
            <a:r>
              <a:rPr lang="en-US" dirty="0" err="1" smtClean="0"/>
              <a:t>Dembrow</a:t>
            </a:r>
            <a:r>
              <a:rPr lang="en-US" dirty="0" smtClean="0"/>
              <a:t> will introduce</a:t>
            </a:r>
            <a:r>
              <a:rPr lang="en-US" baseline="0" dirty="0" smtClean="0"/>
              <a:t> a task force bill in the 2017 session directing the legislature to take action on the results of the study.</a:t>
            </a:r>
            <a:endParaRPr lang="en-US" dirty="0"/>
          </a:p>
        </p:txBody>
      </p:sp>
      <p:sp>
        <p:nvSpPr>
          <p:cNvPr id="4" name="Slide Number Placeholder 3"/>
          <p:cNvSpPr>
            <a:spLocks noGrp="1"/>
          </p:cNvSpPr>
          <p:nvPr>
            <p:ph type="sldNum" sz="quarter" idx="10"/>
          </p:nvPr>
        </p:nvSpPr>
        <p:spPr/>
        <p:txBody>
          <a:bodyPr/>
          <a:lstStyle/>
          <a:p>
            <a:fld id="{73097C6C-5E97-7C41-8534-490CFB147A71}" type="slidenum">
              <a:rPr lang="en-US" smtClean="0"/>
              <a:t>21</a:t>
            </a:fld>
            <a:endParaRPr lang="en-US"/>
          </a:p>
        </p:txBody>
      </p:sp>
    </p:spTree>
    <p:extLst>
      <p:ext uri="{BB962C8B-B14F-4D97-AF65-F5344CB8AC3E}">
        <p14:creationId xmlns:p14="http://schemas.microsoft.com/office/powerpoint/2010/main" val="1603107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00"/>
                </a:solidFill>
                <a:latin typeface="Arial" charset="0"/>
                <a:ea typeface="Arial" charset="0"/>
                <a:cs typeface="Arial" charset="0"/>
              </a:rPr>
              <a:t>Sen. </a:t>
            </a:r>
            <a:r>
              <a:rPr lang="en-US" dirty="0" err="1" smtClean="0">
                <a:solidFill>
                  <a:srgbClr val="FFFF00"/>
                </a:solidFill>
                <a:latin typeface="Arial" charset="0"/>
                <a:ea typeface="Arial" charset="0"/>
                <a:cs typeface="Arial" charset="0"/>
              </a:rPr>
              <a:t>Dembrow</a:t>
            </a:r>
            <a:r>
              <a:rPr lang="en-US" dirty="0" smtClean="0">
                <a:solidFill>
                  <a:srgbClr val="FFFF00"/>
                </a:solidFill>
                <a:latin typeface="Arial" charset="0"/>
                <a:ea typeface="Arial" charset="0"/>
                <a:cs typeface="Arial" charset="0"/>
              </a:rPr>
              <a:t> and Rep. Smith Warner will reintroduce single payer bill in 2017,  to further</a:t>
            </a:r>
            <a:r>
              <a:rPr lang="en-US" baseline="0" dirty="0" smtClean="0">
                <a:solidFill>
                  <a:srgbClr val="FFFF00"/>
                </a:solidFill>
                <a:latin typeface="Arial" charset="0"/>
                <a:ea typeface="Arial" charset="0"/>
                <a:cs typeface="Arial" charset="0"/>
              </a:rPr>
              <a:t> refine the bill through legislative counsel, committee  hearings and public discussion.</a:t>
            </a:r>
            <a:endParaRPr lang="en-US" dirty="0"/>
          </a:p>
        </p:txBody>
      </p:sp>
      <p:sp>
        <p:nvSpPr>
          <p:cNvPr id="4" name="Slide Number Placeholder 3"/>
          <p:cNvSpPr>
            <a:spLocks noGrp="1"/>
          </p:cNvSpPr>
          <p:nvPr>
            <p:ph type="sldNum" sz="quarter" idx="10"/>
          </p:nvPr>
        </p:nvSpPr>
        <p:spPr/>
        <p:txBody>
          <a:bodyPr/>
          <a:lstStyle/>
          <a:p>
            <a:fld id="{73097C6C-5E97-7C41-8534-490CFB147A71}" type="slidenum">
              <a:rPr lang="en-US" smtClean="0"/>
              <a:t>22</a:t>
            </a:fld>
            <a:endParaRPr lang="en-US"/>
          </a:p>
        </p:txBody>
      </p:sp>
    </p:spTree>
    <p:extLst>
      <p:ext uri="{BB962C8B-B14F-4D97-AF65-F5344CB8AC3E}">
        <p14:creationId xmlns:p14="http://schemas.microsoft.com/office/powerpoint/2010/main" val="1980271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Arial" charset="0"/>
                <a:ea typeface="Arial" charset="0"/>
                <a:cs typeface="Arial" charset="0"/>
              </a:rPr>
              <a:t>Continue building knowledge base, passion, </a:t>
            </a:r>
            <a:r>
              <a:rPr lang="en-US" sz="1400" dirty="0" smtClean="0">
                <a:solidFill>
                  <a:schemeClr val="bg1"/>
                </a:solidFill>
                <a:latin typeface="Arial" charset="0"/>
                <a:ea typeface="Arial" charset="0"/>
                <a:cs typeface="Arial" charset="0"/>
              </a:rPr>
              <a:t>relationships</a:t>
            </a:r>
            <a:r>
              <a:rPr lang="en-US" sz="1200" dirty="0" smtClean="0">
                <a:solidFill>
                  <a:srgbClr val="FFFF00"/>
                </a:solidFill>
                <a:latin typeface="Arial" charset="0"/>
                <a:ea typeface="Arial" charset="0"/>
                <a:cs typeface="Arial" charset="0"/>
              </a:rPr>
              <a:t>, and plans.</a:t>
            </a:r>
          </a:p>
          <a:p>
            <a:endParaRPr lang="en-US" dirty="0"/>
          </a:p>
        </p:txBody>
      </p:sp>
      <p:sp>
        <p:nvSpPr>
          <p:cNvPr id="4" name="Slide Number Placeholder 3"/>
          <p:cNvSpPr>
            <a:spLocks noGrp="1"/>
          </p:cNvSpPr>
          <p:nvPr>
            <p:ph type="sldNum" sz="quarter" idx="10"/>
          </p:nvPr>
        </p:nvSpPr>
        <p:spPr/>
        <p:txBody>
          <a:bodyPr/>
          <a:lstStyle/>
          <a:p>
            <a:fld id="{73097C6C-5E97-7C41-8534-490CFB147A71}" type="slidenum">
              <a:rPr lang="en-US" smtClean="0"/>
              <a:t>23</a:t>
            </a:fld>
            <a:endParaRPr lang="en-US"/>
          </a:p>
        </p:txBody>
      </p:sp>
    </p:spTree>
    <p:extLst>
      <p:ext uri="{BB962C8B-B14F-4D97-AF65-F5344CB8AC3E}">
        <p14:creationId xmlns:p14="http://schemas.microsoft.com/office/powerpoint/2010/main" val="431072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00"/>
                </a:solidFill>
                <a:latin typeface="Arial" charset="0"/>
                <a:ea typeface="Arial" charset="0"/>
                <a:cs typeface="Arial" charset="0"/>
              </a:rPr>
              <a:t>Put plans into action with energy, humor, and camaraderie. </a:t>
            </a:r>
            <a:endParaRPr lang="en-US" dirty="0"/>
          </a:p>
        </p:txBody>
      </p:sp>
      <p:sp>
        <p:nvSpPr>
          <p:cNvPr id="4" name="Slide Number Placeholder 3"/>
          <p:cNvSpPr>
            <a:spLocks noGrp="1"/>
          </p:cNvSpPr>
          <p:nvPr>
            <p:ph type="sldNum" sz="quarter" idx="10"/>
          </p:nvPr>
        </p:nvSpPr>
        <p:spPr/>
        <p:txBody>
          <a:bodyPr/>
          <a:lstStyle/>
          <a:p>
            <a:fld id="{73097C6C-5E97-7C41-8534-490CFB147A71}" type="slidenum">
              <a:rPr lang="en-US" smtClean="0"/>
              <a:t>24</a:t>
            </a:fld>
            <a:endParaRPr lang="en-US"/>
          </a:p>
        </p:txBody>
      </p:sp>
    </p:spTree>
    <p:extLst>
      <p:ext uri="{BB962C8B-B14F-4D97-AF65-F5344CB8AC3E}">
        <p14:creationId xmlns:p14="http://schemas.microsoft.com/office/powerpoint/2010/main" val="1572006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2020 we plan to have convinced  one million voters</a:t>
            </a:r>
            <a:r>
              <a:rPr lang="en-US" baseline="0" dirty="0" smtClean="0"/>
              <a:t> to approve a unified payer universal health care plan for Oregon.  The odds are daunting.  The work is vital.</a:t>
            </a:r>
            <a:endParaRPr lang="en-US" dirty="0"/>
          </a:p>
        </p:txBody>
      </p:sp>
      <p:sp>
        <p:nvSpPr>
          <p:cNvPr id="4" name="Slide Number Placeholder 3"/>
          <p:cNvSpPr>
            <a:spLocks noGrp="1"/>
          </p:cNvSpPr>
          <p:nvPr>
            <p:ph type="sldNum" sz="quarter" idx="10"/>
          </p:nvPr>
        </p:nvSpPr>
        <p:spPr/>
        <p:txBody>
          <a:bodyPr/>
          <a:lstStyle/>
          <a:p>
            <a:fld id="{73097C6C-5E97-7C41-8534-490CFB147A71}" type="slidenum">
              <a:rPr lang="en-US" smtClean="0"/>
              <a:t>25</a:t>
            </a:fld>
            <a:endParaRPr lang="en-US"/>
          </a:p>
        </p:txBody>
      </p:sp>
    </p:spTree>
    <p:extLst>
      <p:ext uri="{BB962C8B-B14F-4D97-AF65-F5344CB8AC3E}">
        <p14:creationId xmlns:p14="http://schemas.microsoft.com/office/powerpoint/2010/main" val="112075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00"/>
                </a:solidFill>
                <a:latin typeface="Arial" charset="0"/>
                <a:ea typeface="Arial" charset="0"/>
                <a:cs typeface="Arial" charset="0"/>
              </a:rPr>
              <a:t>This the last 600 feet of elevation </a:t>
            </a:r>
            <a:r>
              <a:rPr lang="en-US" baseline="0" dirty="0" smtClean="0">
                <a:solidFill>
                  <a:srgbClr val="FFFF00"/>
                </a:solidFill>
                <a:latin typeface="Arial" charset="0"/>
                <a:ea typeface="Arial" charset="0"/>
                <a:cs typeface="Arial" charset="0"/>
              </a:rPr>
              <a:t>on the mountain.  We’ve already climbed a tedious 6,000 feet, 90% of the way. The summit is still cloudy, the Terrible Traverse here awaits us. To reach the summit will require good climbing conditions, knowledge, judgement and timing, good relationships and trust among us, and use of life-lines as needed to protect each other.</a:t>
            </a:r>
            <a:endParaRPr lang="en-US" dirty="0" smtClean="0">
              <a:solidFill>
                <a:srgbClr val="FFFF00"/>
              </a:solidFill>
              <a:latin typeface="Arial" charset="0"/>
              <a:ea typeface="Arial" charset="0"/>
              <a:cs typeface="Arial" charset="0"/>
            </a:endParaRPr>
          </a:p>
          <a:p>
            <a:endParaRPr lang="en-US" dirty="0" smtClean="0">
              <a:solidFill>
                <a:srgbClr val="FFFF00"/>
              </a:solidFill>
              <a:latin typeface="Arial" charset="0"/>
              <a:ea typeface="Arial" charset="0"/>
              <a:cs typeface="Arial" charset="0"/>
            </a:endParaRPr>
          </a:p>
          <a:p>
            <a:r>
              <a:rPr lang="en-US" dirty="0" smtClean="0">
                <a:solidFill>
                  <a:srgbClr val="FFFF00"/>
                </a:solidFill>
                <a:latin typeface="Arial" charset="0"/>
                <a:ea typeface="Arial" charset="0"/>
                <a:cs typeface="Arial" charset="0"/>
              </a:rPr>
              <a:t>I hope this information will help you reach</a:t>
            </a:r>
            <a:r>
              <a:rPr lang="en-US" baseline="0" dirty="0" smtClean="0">
                <a:solidFill>
                  <a:srgbClr val="FFFF00"/>
                </a:solidFill>
                <a:latin typeface="Arial" charset="0"/>
                <a:ea typeface="Arial" charset="0"/>
                <a:cs typeface="Arial" charset="0"/>
              </a:rPr>
              <a:t> your own mountain summits </a:t>
            </a:r>
            <a:r>
              <a:rPr lang="en-US" dirty="0" smtClean="0">
                <a:solidFill>
                  <a:srgbClr val="FFFF00"/>
                </a:solidFill>
                <a:latin typeface="Arial" charset="0"/>
                <a:ea typeface="Arial" charset="0"/>
                <a:cs typeface="Arial" charset="0"/>
              </a:rPr>
              <a:t>and that you find advocating for universal health care as enjoyable and worthwhile as I do. What routes are you considering?  What do you think of the routes we have chosen?</a:t>
            </a:r>
            <a:endParaRPr lang="en-US" dirty="0"/>
          </a:p>
        </p:txBody>
      </p:sp>
      <p:sp>
        <p:nvSpPr>
          <p:cNvPr id="4" name="Slide Number Placeholder 3"/>
          <p:cNvSpPr>
            <a:spLocks noGrp="1"/>
          </p:cNvSpPr>
          <p:nvPr>
            <p:ph type="sldNum" sz="quarter" idx="10"/>
          </p:nvPr>
        </p:nvSpPr>
        <p:spPr/>
        <p:txBody>
          <a:bodyPr/>
          <a:lstStyle/>
          <a:p>
            <a:fld id="{73097C6C-5E97-7C41-8534-490CFB147A71}" type="slidenum">
              <a:rPr lang="en-US" smtClean="0"/>
              <a:t>26</a:t>
            </a:fld>
            <a:endParaRPr lang="en-US"/>
          </a:p>
        </p:txBody>
      </p:sp>
    </p:spTree>
    <p:extLst>
      <p:ext uri="{BB962C8B-B14F-4D97-AF65-F5344CB8AC3E}">
        <p14:creationId xmlns:p14="http://schemas.microsoft.com/office/powerpoint/2010/main" val="1064578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97C6C-5E97-7C41-8534-490CFB147A71}" type="slidenum">
              <a:rPr lang="en-US" smtClean="0"/>
              <a:t>27</a:t>
            </a:fld>
            <a:endParaRPr lang="en-US"/>
          </a:p>
        </p:txBody>
      </p:sp>
    </p:spTree>
    <p:extLst>
      <p:ext uri="{BB962C8B-B14F-4D97-AF65-F5344CB8AC3E}">
        <p14:creationId xmlns:p14="http://schemas.microsoft.com/office/powerpoint/2010/main" val="47079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rgbClr val="FFFF00"/>
                </a:solidFill>
                <a:latin typeface="Arial" charset="0"/>
                <a:ea typeface="Arial" charset="0"/>
                <a:cs typeface="Arial" charset="0"/>
              </a:rPr>
              <a:t>What are the problems?</a:t>
            </a:r>
          </a:p>
          <a:p>
            <a:pPr marL="0" indent="0">
              <a:buNone/>
            </a:pPr>
            <a:r>
              <a:rPr lang="en-US" sz="1200" dirty="0" smtClean="0">
                <a:solidFill>
                  <a:srgbClr val="FFFF00"/>
                </a:solidFill>
                <a:latin typeface="Arial" charset="0"/>
                <a:ea typeface="Arial" charset="0"/>
                <a:cs typeface="Arial"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latin typeface="Arial" charset="0"/>
                <a:ea typeface="Arial" charset="0"/>
                <a:cs typeface="Arial" charset="0"/>
              </a:rPr>
              <a:t>The Problems</a:t>
            </a:r>
            <a:endParaRPr lang="en-US" baseline="0" dirty="0" smtClean="0">
              <a:solidFill>
                <a:srgbClr val="FFFF0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FF00"/>
              </a:solidFill>
              <a:latin typeface="Arial" charset="0"/>
              <a:ea typeface="Arial" charset="0"/>
              <a:cs typeface="Arial" charset="0"/>
            </a:endParaRPr>
          </a:p>
          <a:p>
            <a:pPr marL="742950" lvl="0" indent="-742950">
              <a:buAutoNum type="arabicPeriod"/>
            </a:pPr>
            <a:r>
              <a:rPr lang="en-US" sz="1200" dirty="0" smtClean="0">
                <a:solidFill>
                  <a:srgbClr val="FFFF00"/>
                </a:solidFill>
                <a:latin typeface="Arial" charset="0"/>
                <a:ea typeface="Arial" charset="0"/>
                <a:cs typeface="Arial" charset="0"/>
              </a:rPr>
              <a:t> 1/14 remain uninsured</a:t>
            </a:r>
            <a:r>
              <a:rPr lang="en-US" sz="1200" baseline="0" dirty="0" smtClean="0">
                <a:solidFill>
                  <a:srgbClr val="FFFF00"/>
                </a:solidFill>
                <a:latin typeface="Arial" charset="0"/>
                <a:ea typeface="Arial" charset="0"/>
                <a:cs typeface="Arial" charset="0"/>
              </a:rPr>
              <a:t> e</a:t>
            </a:r>
            <a:r>
              <a:rPr lang="en-US" sz="1200" dirty="0" smtClean="0">
                <a:solidFill>
                  <a:srgbClr val="FFFF00"/>
                </a:solidFill>
                <a:latin typeface="Arial" charset="0"/>
                <a:ea typeface="Arial" charset="0"/>
                <a:cs typeface="Arial" charset="0"/>
              </a:rPr>
              <a:t>ven after Medicaid</a:t>
            </a:r>
            <a:r>
              <a:rPr lang="en-US" sz="1200" baseline="0" dirty="0" smtClean="0">
                <a:solidFill>
                  <a:srgbClr val="FFFF00"/>
                </a:solidFill>
                <a:latin typeface="Arial" charset="0"/>
                <a:ea typeface="Arial" charset="0"/>
                <a:cs typeface="Arial" charset="0"/>
              </a:rPr>
              <a:t> expansion and the ACA </a:t>
            </a:r>
            <a:r>
              <a:rPr lang="en-US" sz="1100" dirty="0" smtClean="0">
                <a:solidFill>
                  <a:srgbClr val="FFFF00"/>
                </a:solidFill>
                <a:latin typeface="Arial" charset="0"/>
                <a:ea typeface="Arial" charset="0"/>
                <a:cs typeface="Arial" charset="0"/>
              </a:rPr>
              <a:t>(1 in 4 young adults [25-35 y/o], 1 in 4 of people who are</a:t>
            </a:r>
            <a:r>
              <a:rPr lang="en-US" sz="1100" baseline="0" dirty="0" smtClean="0">
                <a:solidFill>
                  <a:srgbClr val="FFFF00"/>
                </a:solidFill>
                <a:latin typeface="Arial" charset="0"/>
                <a:ea typeface="Arial" charset="0"/>
                <a:cs typeface="Arial" charset="0"/>
              </a:rPr>
              <a:t> already broke [$23,000/</a:t>
            </a:r>
            <a:r>
              <a:rPr lang="en-US" sz="1100" baseline="0" dirty="0" err="1" smtClean="0">
                <a:solidFill>
                  <a:srgbClr val="FFFF00"/>
                </a:solidFill>
                <a:latin typeface="Arial" charset="0"/>
                <a:ea typeface="Arial" charset="0"/>
                <a:cs typeface="Arial" charset="0"/>
              </a:rPr>
              <a:t>yr</a:t>
            </a:r>
            <a:r>
              <a:rPr lang="en-US" sz="1100" baseline="0" dirty="0" smtClean="0">
                <a:solidFill>
                  <a:srgbClr val="FFFF00"/>
                </a:solidFill>
                <a:latin typeface="Arial" charset="0"/>
                <a:ea typeface="Arial" charset="0"/>
                <a:cs typeface="Arial" charset="0"/>
              </a:rPr>
              <a:t>]</a:t>
            </a:r>
            <a:r>
              <a:rPr lang="en-US" sz="1100" dirty="0" smtClean="0">
                <a:solidFill>
                  <a:srgbClr val="FFFF00"/>
                </a:solidFill>
                <a:latin typeface="Arial" charset="0"/>
                <a:ea typeface="Arial" charset="0"/>
                <a:cs typeface="Arial" charset="0"/>
              </a:rPr>
              <a:t>)</a:t>
            </a:r>
          </a:p>
          <a:p>
            <a:pPr marL="742950" lvl="0" indent="-742950">
              <a:buAutoNum type="arabicPeriod"/>
            </a:pPr>
            <a:r>
              <a:rPr lang="en-US" sz="1100" dirty="0" smtClean="0">
                <a:solidFill>
                  <a:srgbClr val="FFFF00"/>
                </a:solidFill>
                <a:latin typeface="Arial" charset="0"/>
                <a:ea typeface="Arial" charset="0"/>
                <a:cs typeface="Arial" charset="0"/>
              </a:rPr>
              <a:t> Access to care not improved (84% report timely</a:t>
            </a:r>
            <a:r>
              <a:rPr lang="en-US" sz="1100" baseline="0" dirty="0" smtClean="0">
                <a:solidFill>
                  <a:srgbClr val="FFFF00"/>
                </a:solidFill>
                <a:latin typeface="Arial" charset="0"/>
                <a:ea typeface="Arial" charset="0"/>
                <a:cs typeface="Arial" charset="0"/>
              </a:rPr>
              <a:t> access 2013-2015)</a:t>
            </a:r>
            <a:endParaRPr lang="en-US" sz="1100" dirty="0" smtClean="0">
              <a:solidFill>
                <a:srgbClr val="FFFF00"/>
              </a:solidFill>
              <a:latin typeface="Arial" charset="0"/>
              <a:ea typeface="Arial" charset="0"/>
              <a:cs typeface="Arial" charset="0"/>
            </a:endParaRPr>
          </a:p>
          <a:p>
            <a:pPr marL="742950" lvl="0" indent="-742950">
              <a:buAutoNum type="arabicPeriod"/>
            </a:pPr>
            <a:r>
              <a:rPr lang="en-US" sz="1200" dirty="0" smtClean="0">
                <a:solidFill>
                  <a:srgbClr val="FFFF00"/>
                </a:solidFill>
                <a:latin typeface="Arial" charset="0"/>
                <a:ea typeface="Arial" charset="0"/>
                <a:cs typeface="Arial" charset="0"/>
              </a:rPr>
              <a:t> 1 in 2 uninsured are ineligible (80% are citizens, not "undocumented)</a:t>
            </a:r>
          </a:p>
          <a:p>
            <a:pPr marL="742950" lvl="0" indent="-742950">
              <a:buAutoNum type="arabicPeriod"/>
            </a:pPr>
            <a:r>
              <a:rPr lang="en-US" sz="1200" dirty="0" smtClean="0">
                <a:solidFill>
                  <a:srgbClr val="FFFF00"/>
                </a:solidFill>
                <a:latin typeface="Arial" charset="0"/>
                <a:ea typeface="Arial" charset="0"/>
                <a:cs typeface="Arial" charset="0"/>
              </a:rPr>
              <a:t> 1 in 2 </a:t>
            </a:r>
            <a:r>
              <a:rPr lang="en-US" sz="1200" u="sng" dirty="0" smtClean="0">
                <a:solidFill>
                  <a:srgbClr val="FFFF00"/>
                </a:solidFill>
                <a:latin typeface="Arial" charset="0"/>
                <a:ea typeface="Arial" charset="0"/>
                <a:cs typeface="Arial" charset="0"/>
              </a:rPr>
              <a:t>with</a:t>
            </a:r>
            <a:r>
              <a:rPr lang="en-US" sz="1200" u="sng" baseline="0" dirty="0" smtClean="0">
                <a:solidFill>
                  <a:srgbClr val="FFFF00"/>
                </a:solidFill>
                <a:latin typeface="Arial" charset="0"/>
                <a:ea typeface="Arial" charset="0"/>
                <a:cs typeface="Arial" charset="0"/>
              </a:rPr>
              <a:t> the standard </a:t>
            </a:r>
            <a:r>
              <a:rPr lang="en-US" sz="1200" dirty="0" smtClean="0">
                <a:solidFill>
                  <a:srgbClr val="FFFF00"/>
                </a:solidFill>
                <a:latin typeface="Arial" charset="0"/>
                <a:ea typeface="Arial" charset="0"/>
                <a:cs typeface="Arial" charset="0"/>
              </a:rPr>
              <a:t>Silver ACA plans can’t afford their premiums</a:t>
            </a:r>
            <a:r>
              <a:rPr lang="en-US" sz="1200" baseline="0" dirty="0" smtClean="0">
                <a:solidFill>
                  <a:srgbClr val="FFFF00"/>
                </a:solidFill>
                <a:latin typeface="Arial" charset="0"/>
                <a:ea typeface="Arial" charset="0"/>
                <a:cs typeface="Arial" charset="0"/>
              </a:rPr>
              <a:t> now.  Next year those premiums will go up 20-30%</a:t>
            </a:r>
            <a:endParaRPr lang="en-US" sz="1200" dirty="0" smtClean="0">
              <a:solidFill>
                <a:srgbClr val="FFFF00"/>
              </a:solidFill>
              <a:latin typeface="Arial" charset="0"/>
              <a:ea typeface="Arial" charset="0"/>
              <a:cs typeface="Arial" charset="0"/>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solidFill>
                  <a:srgbClr val="FFFF00"/>
                </a:solidFill>
                <a:latin typeface="Arial" charset="0"/>
                <a:ea typeface="Arial" charset="0"/>
                <a:cs typeface="Arial" charset="0"/>
              </a:rPr>
              <a:t> $1.3 Billion shortfall in state budget is projected for 2017-18 biennium.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FF00"/>
              </a:solidFill>
              <a:latin typeface="Arial" charset="0"/>
              <a:ea typeface="Arial" charset="0"/>
              <a:cs typeface="Arial" charset="0"/>
            </a:endParaRPr>
          </a:p>
          <a:p>
            <a:r>
              <a:rPr lang="en-US" sz="1200" dirty="0" smtClean="0">
                <a:solidFill>
                  <a:srgbClr val="FFFF00"/>
                </a:solidFill>
                <a:latin typeface="Arial" charset="0"/>
              </a:rPr>
              <a:t>Bloomberg, 10/19/16,  </a:t>
            </a:r>
            <a:r>
              <a:rPr lang="en-US" sz="1200" dirty="0" err="1" smtClean="0">
                <a:solidFill>
                  <a:srgbClr val="FFFF00"/>
                </a:solidFill>
                <a:latin typeface="Arial" charset="0"/>
              </a:rPr>
              <a:t>goo.gl</a:t>
            </a:r>
            <a:r>
              <a:rPr lang="en-US" sz="1200" dirty="0" smtClean="0">
                <a:solidFill>
                  <a:srgbClr val="FFFF00"/>
                </a:solidFill>
                <a:latin typeface="Arial" charset="0"/>
              </a:rPr>
              <a:t>/</a:t>
            </a:r>
            <a:r>
              <a:rPr lang="en-US" sz="1200" dirty="0" err="1" smtClean="0">
                <a:solidFill>
                  <a:srgbClr val="FFFF00"/>
                </a:solidFill>
                <a:latin typeface="Arial" charset="0"/>
              </a:rPr>
              <a:t>hKjbOC</a:t>
            </a:r>
            <a:endParaRPr lang="en-US" sz="1200" dirty="0" smtClean="0">
              <a:solidFill>
                <a:srgbClr val="FFFF00"/>
              </a:solidFill>
              <a:latin typeface="Arial" charset="0"/>
            </a:endParaRPr>
          </a:p>
          <a:p>
            <a:r>
              <a:rPr lang="en-US" sz="1200" dirty="0" smtClean="0">
                <a:solidFill>
                  <a:srgbClr val="FFFF00"/>
                </a:solidFill>
                <a:latin typeface="Arial" charset="0"/>
              </a:rPr>
              <a:t>Oregon Center for Public Policy Mar. 15, 2016. </a:t>
            </a:r>
            <a:r>
              <a:rPr lang="en-US" sz="1200" dirty="0" err="1" smtClean="0">
                <a:solidFill>
                  <a:srgbClr val="FFFF00"/>
                </a:solidFill>
                <a:latin typeface="Arial" charset="0"/>
              </a:rPr>
              <a:t>goo.gl</a:t>
            </a:r>
            <a:r>
              <a:rPr lang="en-US" sz="1200" dirty="0" smtClean="0">
                <a:solidFill>
                  <a:srgbClr val="FFFF00"/>
                </a:solidFill>
                <a:latin typeface="Arial" charset="0"/>
              </a:rPr>
              <a:t>/wlwV1B</a:t>
            </a:r>
            <a:br>
              <a:rPr lang="en-US" sz="1200" dirty="0" smtClean="0">
                <a:solidFill>
                  <a:srgbClr val="FFFF00"/>
                </a:solidFill>
                <a:latin typeface="Arial" charset="0"/>
              </a:rPr>
            </a:br>
            <a:endParaRPr lang="en-US" sz="1200" dirty="0" smtClean="0">
              <a:solidFill>
                <a:srgbClr val="FFFF00"/>
              </a:solidFill>
              <a:latin typeface="Arial" charset="0"/>
            </a:endParaRPr>
          </a:p>
          <a:p>
            <a:pPr marL="0" indent="0">
              <a:buNone/>
            </a:pPr>
            <a:endParaRPr lang="en-US" sz="1200" dirty="0" smtClean="0">
              <a:solidFill>
                <a:srgbClr val="FFFF00"/>
              </a:solidFill>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847590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rgbClr val="FFFF00"/>
                </a:solidFill>
                <a:latin typeface="Arial" charset="0"/>
                <a:ea typeface="Arial" charset="0"/>
                <a:cs typeface="Arial" charset="0"/>
              </a:rPr>
              <a:t>What are we doing about it?</a:t>
            </a:r>
          </a:p>
          <a:p>
            <a:pPr marL="0" indent="0">
              <a:buNone/>
            </a:pPr>
            <a:endParaRPr lang="en-US" sz="1200" dirty="0" smtClean="0">
              <a:solidFill>
                <a:srgbClr val="FFFF00"/>
              </a:solidFill>
              <a:latin typeface="Arial" charset="0"/>
              <a:ea typeface="Arial" charset="0"/>
              <a:cs typeface="Arial" charset="0"/>
            </a:endParaRPr>
          </a:p>
          <a:p>
            <a:pPr marL="0" indent="0">
              <a:buNone/>
            </a:pPr>
            <a:r>
              <a:rPr lang="en-US" sz="1200" baseline="0" dirty="0" smtClean="0">
                <a:solidFill>
                  <a:srgbClr val="FFFF00"/>
                </a:solidFill>
                <a:latin typeface="Arial" charset="0"/>
                <a:ea typeface="Arial" charset="0"/>
                <a:cs typeface="Arial" charset="0"/>
              </a:rPr>
              <a:t>Well, Oregon has done quite a bit over the past 22 years as I will show you.  But</a:t>
            </a:r>
            <a:r>
              <a:rPr lang="mr-IN" sz="1200" baseline="0" dirty="0" smtClean="0">
                <a:solidFill>
                  <a:srgbClr val="FFFF00"/>
                </a:solidFill>
                <a:latin typeface="Arial" charset="0"/>
                <a:ea typeface="Arial" charset="0"/>
                <a:cs typeface="Arial" charset="0"/>
              </a:rPr>
              <a:t>…</a:t>
            </a:r>
            <a:endParaRPr lang="en-US" sz="1200" dirty="0" smtClean="0">
              <a:solidFill>
                <a:srgbClr val="FFFF0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Arial" charset="0"/>
                <a:ea typeface="Arial" charset="0"/>
                <a:cs typeface="Arial" charset="0"/>
              </a:rPr>
              <a:t>  We still have a train-wreck of a health</a:t>
            </a:r>
            <a:r>
              <a:rPr lang="en-US" sz="1200" baseline="0" dirty="0" smtClean="0">
                <a:solidFill>
                  <a:srgbClr val="FFFF00"/>
                </a:solidFill>
                <a:latin typeface="Arial" charset="0"/>
                <a:ea typeface="Arial" charset="0"/>
                <a:cs typeface="Arial" charset="0"/>
              </a:rPr>
              <a:t> care system.</a:t>
            </a:r>
            <a:endParaRPr lang="en-US" sz="1200" dirty="0" smtClean="0">
              <a:solidFill>
                <a:srgbClr val="FFFF00"/>
              </a:solidFill>
              <a:latin typeface="Arial" charset="0"/>
              <a:ea typeface="Arial" charset="0"/>
              <a:cs typeface="Arial" charset="0"/>
            </a:endParaRPr>
          </a:p>
          <a:p>
            <a:pPr marL="0" lvl="0" indent="0">
              <a:buNone/>
            </a:pPr>
            <a:r>
              <a:rPr lang="en-US" sz="1200" dirty="0" smtClean="0">
                <a:solidFill>
                  <a:srgbClr val="FFFF00"/>
                </a:solidFill>
                <a:latin typeface="Arial" charset="0"/>
                <a:ea typeface="Arial" charset="0"/>
                <a:cs typeface="Arial" charset="0"/>
              </a:rPr>
              <a:t>  We know we have to explore new options.  </a:t>
            </a:r>
          </a:p>
          <a:p>
            <a:pPr marL="0" lvl="0" indent="0">
              <a:buNone/>
            </a:pPr>
            <a:endParaRPr lang="en-US" sz="1200" dirty="0" smtClean="0">
              <a:solidFill>
                <a:srgbClr val="FFFF00"/>
              </a:solidFill>
              <a:latin typeface="Arial" charset="0"/>
              <a:ea typeface="Arial" charset="0"/>
              <a:cs typeface="Arial" charset="0"/>
            </a:endParaRPr>
          </a:p>
          <a:p>
            <a:pPr marL="0" lvl="0" indent="0">
              <a:buNone/>
            </a:pPr>
            <a:r>
              <a:rPr lang="en-US" sz="1200" dirty="0" smtClean="0">
                <a:solidFill>
                  <a:srgbClr val="FFFF00"/>
                </a:solidFill>
                <a:latin typeface="Arial" charset="0"/>
                <a:ea typeface="Arial" charset="0"/>
                <a:cs typeface="Arial" charset="0"/>
              </a:rPr>
              <a:t>And so</a:t>
            </a:r>
            <a:r>
              <a:rPr lang="en-US" sz="1200" baseline="0" dirty="0" smtClean="0">
                <a:solidFill>
                  <a:srgbClr val="FFFF00"/>
                </a:solidFill>
                <a:latin typeface="Arial" charset="0"/>
                <a:ea typeface="Arial" charset="0"/>
                <a:cs typeface="Arial" charset="0"/>
              </a:rPr>
              <a:t> we meet, educate ourselves, create messaging that will be understood in our communities. We have 10 chapters of Health Care for All Oregon around the state, each with 10-30 activists, and a coalition of 120 unions and other social benefit organizations which endorse and support us.</a:t>
            </a:r>
            <a:endParaRPr lang="en-US" sz="1200" dirty="0" smtClean="0">
              <a:solidFill>
                <a:srgbClr val="FFFF00"/>
              </a:solidFill>
              <a:latin typeface="Arial" charset="0"/>
              <a:ea typeface="Arial" charset="0"/>
              <a:cs typeface="Arial" charset="0"/>
            </a:endParaRPr>
          </a:p>
          <a:p>
            <a:endParaRPr lang="en-US" sz="1200" dirty="0" smtClean="0">
              <a:solidFill>
                <a:srgbClr val="FFFF0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Arial" charset="0"/>
                <a:ea typeface="Arial" charset="0"/>
                <a:cs typeface="Arial" charset="0"/>
              </a:rPr>
              <a:t>We have two PNHP Oregon</a:t>
            </a:r>
            <a:r>
              <a:rPr lang="en-US" sz="1200" baseline="0" dirty="0" smtClean="0">
                <a:solidFill>
                  <a:srgbClr val="FFFF00"/>
                </a:solidFill>
                <a:latin typeface="Arial" charset="0"/>
                <a:ea typeface="Arial" charset="0"/>
                <a:cs typeface="Arial" charset="0"/>
              </a:rPr>
              <a:t> chapters, one in Portland and another Corvallis.  These chapters serve as think tanks, they supply speakers and trainers of other speakers, and cooperate with HCAO.  Of over 400 Oregonians who pay dues to the national PNHP only about 12 of us are active in the movement.  Room for improvement there. </a:t>
            </a:r>
            <a:endParaRPr lang="en-US" dirty="0" smtClean="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4610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rgbClr val="FFFF00"/>
                </a:solidFill>
                <a:latin typeface="Arial" charset="0"/>
                <a:ea typeface="Arial" charset="0"/>
                <a:cs typeface="Arial" charset="0"/>
              </a:rPr>
              <a:t>Currently our focus is on a RAND</a:t>
            </a:r>
            <a:r>
              <a:rPr lang="en-US" sz="1200" baseline="0" dirty="0" smtClean="0">
                <a:solidFill>
                  <a:srgbClr val="FFFF00"/>
                </a:solidFill>
                <a:latin typeface="Arial" charset="0"/>
                <a:ea typeface="Arial" charset="0"/>
                <a:cs typeface="Arial" charset="0"/>
              </a:rPr>
              <a:t> study that was approved by the legislature.</a:t>
            </a:r>
            <a:r>
              <a:rPr lang="mr-IN" sz="1200" dirty="0" smtClean="0">
                <a:solidFill>
                  <a:srgbClr val="FFFF00"/>
                </a:solidFill>
                <a:latin typeface="Arial" charset="0"/>
                <a:ea typeface="Arial" charset="0"/>
                <a:cs typeface="Arial" charset="0"/>
              </a:rPr>
              <a:t> </a:t>
            </a:r>
            <a:endParaRPr lang="en-US" sz="1200" dirty="0" smtClean="0">
              <a:solidFill>
                <a:srgbClr val="FFFF00"/>
              </a:solidFill>
              <a:latin typeface="Arial" charset="0"/>
              <a:ea typeface="Arial" charset="0"/>
              <a:cs typeface="Arial" charset="0"/>
            </a:endParaRPr>
          </a:p>
          <a:p>
            <a:pPr marL="0" indent="0">
              <a:buNone/>
            </a:pPr>
            <a:endParaRPr lang="en-US" sz="1200" dirty="0" smtClean="0">
              <a:solidFill>
                <a:srgbClr val="FFFF00"/>
              </a:solidFill>
              <a:latin typeface="Arial" charset="0"/>
              <a:ea typeface="Arial" charset="0"/>
              <a:cs typeface="Arial" charset="0"/>
            </a:endParaRPr>
          </a:p>
          <a:p>
            <a:pPr marL="0" indent="0">
              <a:buNone/>
            </a:pPr>
            <a:r>
              <a:rPr lang="en-US" sz="1200" dirty="0" smtClean="0">
                <a:solidFill>
                  <a:srgbClr val="FFFF00"/>
                </a:solidFill>
                <a:latin typeface="Arial" charset="0"/>
                <a:ea typeface="Arial" charset="0"/>
                <a:cs typeface="Arial" charset="0"/>
              </a:rPr>
              <a:t> 2013: passed a study bill but did not fund it</a:t>
            </a:r>
          </a:p>
          <a:p>
            <a:pPr marL="0" indent="0">
              <a:buNone/>
            </a:pPr>
            <a:r>
              <a:rPr lang="en-US" sz="1200" dirty="0" smtClean="0">
                <a:solidFill>
                  <a:srgbClr val="FFFF00"/>
                </a:solidFill>
                <a:latin typeface="Arial" charset="0"/>
                <a:ea typeface="Arial" charset="0"/>
                <a:cs typeface="Arial" charset="0"/>
              </a:rPr>
              <a:t> 2015: funded it at $400,000</a:t>
            </a:r>
          </a:p>
          <a:p>
            <a:pPr marL="0" indent="0">
              <a:buNone/>
            </a:pPr>
            <a:r>
              <a:rPr lang="en-US" sz="1200" dirty="0" smtClean="0">
                <a:solidFill>
                  <a:srgbClr val="FFFF00"/>
                </a:solidFill>
                <a:latin typeface="Arial" charset="0"/>
                <a:ea typeface="Arial" charset="0"/>
                <a:cs typeface="Arial" charset="0"/>
              </a:rPr>
              <a:t> 2016: hired RAND Corporation </a:t>
            </a:r>
          </a:p>
          <a:p>
            <a:endParaRPr lang="en-US" dirty="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7886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latin typeface="Arial" charset="0"/>
                <a:ea typeface="Arial" charset="0"/>
                <a:cs typeface="Arial" charset="0"/>
              </a:rPr>
              <a:t>What is being studied?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FF0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latin typeface="Arial" charset="0"/>
                <a:ea typeface="Arial" charset="0"/>
                <a:cs typeface="Arial" charset="0"/>
              </a:rPr>
              <a:t>Four options of how best to achieve and finance universal health care in Oregon.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FF0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ea typeface="Arial" charset="0"/>
                <a:cs typeface="Arial" charset="0"/>
              </a:rPr>
              <a:t>1. Status quo: Affordable Care 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FF00"/>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ea typeface="Arial" charset="0"/>
                <a:cs typeface="Arial" charset="0"/>
              </a:rPr>
              <a:t>2. Basic Health Plan and a public option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ea typeface="Arial" charset="0"/>
                <a:cs typeface="Arial" charset="0"/>
              </a:rPr>
              <a:t>3. Single payer, public funds, private delivery of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FF00"/>
              </a:solidFill>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ea typeface="Arial" charset="0"/>
                <a:cs typeface="Arial" charset="0"/>
              </a:rPr>
              <a:t>4. Public funding of private insurance, basic benefits for all Oregonians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FF00"/>
              </a:solidFill>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0354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a:t>
            </a:r>
            <a:r>
              <a:rPr lang="en-US" sz="1200" dirty="0" smtClean="0">
                <a:solidFill>
                  <a:srgbClr val="FFFF00"/>
                </a:solidFill>
                <a:latin typeface="Arial" charset="0"/>
                <a:ea typeface="Arial" charset="0"/>
                <a:cs typeface="Arial" charset="0"/>
              </a:rPr>
              <a:t>I'd like to report on </a:t>
            </a:r>
            <a:r>
              <a:rPr lang="en-US" sz="1200" baseline="0" dirty="0" smtClean="0">
                <a:solidFill>
                  <a:srgbClr val="FFFF00"/>
                </a:solidFill>
                <a:latin typeface="Arial" charset="0"/>
                <a:ea typeface="Arial" charset="0"/>
                <a:cs typeface="Arial" charset="0"/>
              </a:rPr>
              <a:t>Oregon's progress in health care reform over the past 22 years that has led us to where we are today. I think our willingness to innovate is clear and it gives me hope that Oregon will eventually be willing to accept a unified payer system.  </a:t>
            </a:r>
            <a:endParaRPr lang="en-US" dirty="0"/>
          </a:p>
        </p:txBody>
      </p:sp>
      <p:sp>
        <p:nvSpPr>
          <p:cNvPr id="4" name="Slide Number Placeholder 3"/>
          <p:cNvSpPr>
            <a:spLocks noGrp="1"/>
          </p:cNvSpPr>
          <p:nvPr>
            <p:ph type="sldNum" sz="quarter" idx="10"/>
          </p:nvPr>
        </p:nvSpPr>
        <p:spPr/>
        <p:txBody>
          <a:bodyPr/>
          <a:lstStyle/>
          <a:p>
            <a:fld id="{73097C6C-5E97-7C41-8534-490CFB147A71}" type="slidenum">
              <a:rPr lang="en-US" smtClean="0"/>
              <a:t>7</a:t>
            </a:fld>
            <a:endParaRPr lang="en-US"/>
          </a:p>
        </p:txBody>
      </p:sp>
    </p:spTree>
    <p:extLst>
      <p:ext uri="{BB962C8B-B14F-4D97-AF65-F5344CB8AC3E}">
        <p14:creationId xmlns:p14="http://schemas.microsoft.com/office/powerpoint/2010/main" val="24025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a:p>
            <a:pPr fontAlgn="base">
              <a:spcBef>
                <a:spcPct val="0"/>
              </a:spcBef>
              <a:spcAft>
                <a:spcPct val="0"/>
              </a:spcAft>
            </a:pPr>
            <a:r>
              <a:rPr lang="en-US" sz="1200" kern="1200" dirty="0" smtClean="0">
                <a:solidFill>
                  <a:schemeClr val="tx1"/>
                </a:solidFill>
                <a:effectLst/>
                <a:latin typeface="+mn-lt"/>
                <a:ea typeface="+mn-ea"/>
                <a:cs typeface="+mn-cs"/>
              </a:rPr>
              <a:t>The importance of political</a:t>
            </a:r>
            <a:r>
              <a:rPr lang="en-US" sz="1200" kern="1200" baseline="0" dirty="0" smtClean="0">
                <a:solidFill>
                  <a:schemeClr val="tx1"/>
                </a:solidFill>
                <a:effectLst/>
                <a:latin typeface="+mn-lt"/>
                <a:ea typeface="+mn-ea"/>
                <a:cs typeface="+mn-cs"/>
              </a:rPr>
              <a:t> activism and legislation was expressed by </a:t>
            </a:r>
            <a:r>
              <a:rPr lang="en-US" sz="1200" kern="1200" dirty="0" smtClean="0">
                <a:solidFill>
                  <a:schemeClr val="tx1"/>
                </a:solidFill>
                <a:effectLst/>
                <a:latin typeface="+mn-lt"/>
                <a:ea typeface="+mn-ea"/>
                <a:cs typeface="+mn-cs"/>
              </a:rPr>
              <a:t>this pathologist 168 years ago. </a:t>
            </a:r>
            <a:endParaRPr lang="en-US" sz="800" dirty="0" smtClean="0">
              <a:solidFill>
                <a:prstClr val="black"/>
              </a:solidFill>
              <a:latin typeface="Arial" pitchFamily="34" charset="0"/>
            </a:endParaRPr>
          </a:p>
          <a:p>
            <a:pPr eaLnBrk="0" fontAlgn="base" hangingPunct="0">
              <a:spcBef>
                <a:spcPct val="0"/>
              </a:spcBef>
              <a:spcAft>
                <a:spcPct val="0"/>
              </a:spcAft>
            </a:pPr>
            <a:r>
              <a:rPr lang="en-US" sz="1200" b="1" dirty="0" smtClean="0">
                <a:solidFill>
                  <a:prstClr val="black"/>
                </a:solidFill>
                <a:latin typeface="Arial" pitchFamily="34" charset="0"/>
                <a:ea typeface="Calibri" pitchFamily="34" charset="0"/>
                <a:cs typeface="Times New Roman" pitchFamily="18" charset="0"/>
              </a:rPr>
              <a:t>                  </a:t>
            </a:r>
            <a:r>
              <a:rPr lang="en-US" sz="1200" b="1" dirty="0" smtClean="0">
                <a:solidFill>
                  <a:prstClr val="white"/>
                </a:solidFill>
                <a:latin typeface="Arial" pitchFamily="34" charset="0"/>
                <a:ea typeface="Calibri" pitchFamily="34" charset="0"/>
                <a:cs typeface="Times New Roman" pitchFamily="18" charset="0"/>
              </a:rPr>
              <a:t>      </a:t>
            </a:r>
            <a:r>
              <a:rPr lang="en-US" sz="1200" dirty="0" smtClean="0">
                <a:solidFill>
                  <a:prstClr val="white"/>
                </a:solidFill>
                <a:latin typeface="Arial" pitchFamily="34" charset="0"/>
                <a:ea typeface="Calibri" pitchFamily="34" charset="0"/>
                <a:cs typeface="Times New Roman" pitchFamily="18" charset="0"/>
              </a:rPr>
              <a:t>               </a:t>
            </a:r>
            <a:r>
              <a:rPr lang="en-US" sz="1800" dirty="0" smtClean="0">
                <a:solidFill>
                  <a:prstClr val="white"/>
                </a:solidFill>
                <a:latin typeface="Arial" charset="0"/>
                <a:ea typeface="Arial" charset="0"/>
                <a:cs typeface="Arial" charset="0"/>
              </a:rPr>
              <a:t>Rudolf Virchow</a:t>
            </a:r>
          </a:p>
          <a:p>
            <a:pPr eaLnBrk="0" fontAlgn="base" hangingPunct="0">
              <a:spcBef>
                <a:spcPct val="0"/>
              </a:spcBef>
              <a:spcAft>
                <a:spcPct val="0"/>
              </a:spcAft>
            </a:pPr>
            <a:r>
              <a:rPr lang="en-US" sz="900" dirty="0" smtClean="0">
                <a:solidFill>
                  <a:prstClr val="white"/>
                </a:solidFill>
                <a:latin typeface="Arial" charset="0"/>
                <a:ea typeface="Arial" charset="0"/>
                <a:cs typeface="Arial" charset="0"/>
              </a:rPr>
              <a:t>            </a:t>
            </a:r>
            <a:r>
              <a:rPr lang="en-US" sz="1400" dirty="0" smtClean="0">
                <a:solidFill>
                  <a:prstClr val="white"/>
                </a:solidFill>
                <a:latin typeface="Arial" charset="0"/>
                <a:ea typeface="Arial" charset="0"/>
                <a:cs typeface="Arial" charset="0"/>
              </a:rPr>
              <a:t>1848 </a:t>
            </a:r>
            <a:r>
              <a:rPr lang="en-US" sz="900" dirty="0" smtClean="0">
                <a:solidFill>
                  <a:prstClr val="white"/>
                </a:solidFill>
                <a:latin typeface="Arial" charset="0"/>
                <a:ea typeface="Arial" charset="0"/>
                <a:cs typeface="Arial" charset="0"/>
              </a:rPr>
              <a:t>  </a:t>
            </a:r>
            <a:r>
              <a:rPr lang="en-US" sz="1400" dirty="0" smtClean="0">
                <a:solidFill>
                  <a:prstClr val="white"/>
                </a:solidFill>
                <a:latin typeface="Arial" charset="0"/>
                <a:ea typeface="Arial" charset="0"/>
                <a:cs typeface="Arial" charset="0"/>
              </a:rPr>
              <a:t>Pathologist  University of Berlin </a:t>
            </a:r>
          </a:p>
          <a:p>
            <a:pPr eaLnBrk="0" fontAlgn="base" hangingPunct="0">
              <a:spcBef>
                <a:spcPct val="0"/>
              </a:spcBef>
              <a:spcAft>
                <a:spcPct val="0"/>
              </a:spcAft>
            </a:pPr>
            <a:endParaRPr lang="en-US" sz="1400" kern="1200" dirty="0" smtClean="0">
              <a:solidFill>
                <a:prstClr val="white"/>
              </a:solidFill>
              <a:effectLst/>
              <a:latin typeface="Arial" charset="0"/>
              <a:ea typeface="Arial" charset="0"/>
              <a:cs typeface="Arial" charset="0"/>
            </a:endParaRPr>
          </a:p>
          <a:p>
            <a:pPr eaLnBrk="0" fontAlgn="base" hangingPunct="0">
              <a:spcBef>
                <a:spcPct val="0"/>
              </a:spcBef>
              <a:spcAft>
                <a:spcPct val="0"/>
              </a:spcAft>
            </a:pPr>
            <a:r>
              <a:rPr lang="en-US" sz="1200" kern="1200" dirty="0" smtClean="0">
                <a:solidFill>
                  <a:schemeClr val="tx1"/>
                </a:solidFill>
                <a:effectLst/>
                <a:latin typeface="+mn-lt"/>
                <a:ea typeface="+mn-ea"/>
                <a:cs typeface="+mn-cs"/>
              </a:rPr>
              <a:t> </a:t>
            </a:r>
            <a:r>
              <a:rPr lang="en-US" sz="1200" dirty="0" smtClean="0">
                <a:solidFill>
                  <a:srgbClr val="FFFF00"/>
                </a:solidFill>
                <a:latin typeface="Arial" charset="0"/>
                <a:ea typeface="Arial" charset="0"/>
                <a:cs typeface="Arial" charset="0"/>
              </a:rPr>
              <a:t>“All diseases have two causes: </a:t>
            </a:r>
          </a:p>
          <a:p>
            <a:pPr defTabSz="457200" eaLnBrk="0" fontAlgn="base" hangingPunct="0">
              <a:spcBef>
                <a:spcPct val="0"/>
              </a:spcBef>
              <a:spcAft>
                <a:spcPct val="0"/>
              </a:spcAft>
            </a:pPr>
            <a:r>
              <a:rPr lang="en-US" sz="1200" dirty="0" smtClean="0">
                <a:solidFill>
                  <a:srgbClr val="FFFF00"/>
                </a:solidFill>
                <a:latin typeface="Arial" pitchFamily="34" charset="0"/>
                <a:ea typeface="Calibri" pitchFamily="34" charset="0"/>
                <a:cs typeface="Times New Roman" pitchFamily="18" charset="0"/>
              </a:rPr>
              <a:t>      </a:t>
            </a:r>
            <a:r>
              <a:rPr lang="en-US" sz="1200" dirty="0" smtClean="0">
                <a:solidFill>
                  <a:srgbClr val="FFFF00"/>
                </a:solidFill>
                <a:latin typeface="Arial" charset="0"/>
                <a:ea typeface="Arial" charset="0"/>
                <a:cs typeface="Arial" charset="0"/>
              </a:rPr>
              <a:t>one is </a:t>
            </a:r>
            <a:r>
              <a:rPr lang="en-US" sz="1200" spc="300" dirty="0" smtClean="0">
                <a:ln w="11430" cmpd="sng">
                  <a:noFill/>
                  <a:prstDash val="solid"/>
                  <a:miter lim="800000"/>
                </a:ln>
                <a:solidFill>
                  <a:srgbClr val="FFFF00"/>
                </a:solidFill>
                <a:effectLst>
                  <a:glow rad="45500">
                    <a:srgbClr val="4F81BD">
                      <a:satMod val="220000"/>
                      <a:alpha val="35000"/>
                    </a:srgbClr>
                  </a:glow>
                </a:effectLst>
                <a:latin typeface="Arial" charset="0"/>
                <a:ea typeface="Arial" charset="0"/>
                <a:cs typeface="Arial" charset="0"/>
              </a:rPr>
              <a:t>pathological</a:t>
            </a:r>
            <a:endParaRPr lang="en-US" sz="800" spc="300" dirty="0" smtClean="0">
              <a:ln w="11430" cmpd="sng">
                <a:noFill/>
                <a:prstDash val="solid"/>
                <a:miter lim="800000"/>
              </a:ln>
              <a:solidFill>
                <a:srgbClr val="FFFF00"/>
              </a:solidFill>
              <a:effectLst>
                <a:glow rad="45500">
                  <a:srgbClr val="4F81BD">
                    <a:satMod val="220000"/>
                    <a:alpha val="35000"/>
                  </a:srgbClr>
                </a:glow>
              </a:effectLst>
              <a:latin typeface="Arial" charset="0"/>
              <a:ea typeface="Arial" charset="0"/>
              <a:cs typeface="Arial" charset="0"/>
            </a:endParaRPr>
          </a:p>
          <a:p>
            <a:pPr defTabSz="457200" eaLnBrk="0" fontAlgn="base" hangingPunct="0">
              <a:spcBef>
                <a:spcPct val="0"/>
              </a:spcBef>
              <a:spcAft>
                <a:spcPct val="0"/>
              </a:spcAft>
            </a:pPr>
            <a:r>
              <a:rPr lang="en-US" sz="1200" dirty="0" smtClean="0">
                <a:solidFill>
                  <a:srgbClr val="FFFF00"/>
                </a:solidFill>
                <a:latin typeface="Arial" charset="0"/>
                <a:ea typeface="Arial" charset="0"/>
                <a:cs typeface="Arial" charset="0"/>
              </a:rPr>
              <a:t>      the other — </a:t>
            </a:r>
            <a:r>
              <a:rPr lang="en-US" sz="1200" spc="300" dirty="0" smtClean="0">
                <a:ln w="11430" cmpd="sng">
                  <a:noFill/>
                  <a:prstDash val="solid"/>
                  <a:miter lim="800000"/>
                </a:ln>
                <a:solidFill>
                  <a:srgbClr val="FFFF00"/>
                </a:solidFill>
                <a:effectLst>
                  <a:glow rad="45500">
                    <a:srgbClr val="4F81BD">
                      <a:satMod val="220000"/>
                      <a:alpha val="35000"/>
                    </a:srgbClr>
                  </a:glow>
                </a:effectLst>
                <a:latin typeface="Arial" charset="0"/>
                <a:ea typeface="Arial" charset="0"/>
                <a:cs typeface="Arial" charset="0"/>
              </a:rPr>
              <a:t>political</a:t>
            </a:r>
            <a:r>
              <a:rPr lang="en-US" sz="1100" dirty="0" smtClean="0">
                <a:solidFill>
                  <a:srgbClr val="FFFF00"/>
                </a:solidFill>
                <a:latin typeface="Arial" charset="0"/>
                <a:ea typeface="Arial" charset="0"/>
                <a:cs typeface="Arial" charset="0"/>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E5CE68-AF59-4C79-A607-A167BA555EE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0507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 John Kitzhaber 110 years later took </a:t>
            </a:r>
            <a:r>
              <a:rPr lang="en-US" sz="1200" kern="1200" baseline="0" dirty="0" smtClean="0">
                <a:solidFill>
                  <a:schemeClr val="tx1"/>
                </a:solidFill>
                <a:effectLst/>
                <a:latin typeface="+mn-lt"/>
                <a:ea typeface="+mn-ea"/>
                <a:cs typeface="+mn-cs"/>
              </a:rPr>
              <a:t>Dr. Virchow’s comments to heart and as a state senator</a:t>
            </a:r>
            <a:r>
              <a:rPr lang="en-US" sz="1200" kern="1200" dirty="0" smtClean="0">
                <a:solidFill>
                  <a:schemeClr val="tx1"/>
                </a:solidFill>
                <a:effectLst/>
                <a:latin typeface="+mn-lt"/>
                <a:ea typeface="+mn-ea"/>
                <a:cs typeface="+mn-cs"/>
              </a:rPr>
              <a:t> designed</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Oregon Health Plan that made better</a:t>
            </a:r>
            <a:r>
              <a:rPr lang="en-US" sz="1200" kern="1200" baseline="0" dirty="0" smtClean="0">
                <a:solidFill>
                  <a:schemeClr val="tx1"/>
                </a:solidFill>
                <a:effectLst/>
                <a:latin typeface="+mn-lt"/>
                <a:ea typeface="+mn-ea"/>
                <a:cs typeface="+mn-cs"/>
              </a:rPr>
              <a:t> use of Medicaid money and provided care for many more people than would be eligible under standard Medicaid. The new plan </a:t>
            </a:r>
            <a:r>
              <a:rPr lang="en-US" sz="1200" kern="1200" dirty="0" smtClean="0">
                <a:solidFill>
                  <a:schemeClr val="tx1"/>
                </a:solidFill>
                <a:effectLst/>
                <a:latin typeface="+mn-lt"/>
                <a:ea typeface="+mn-ea"/>
                <a:cs typeface="+mn-cs"/>
              </a:rPr>
              <a:t>focused on </a:t>
            </a:r>
            <a:r>
              <a:rPr lang="en-US" sz="1200" i="1" kern="1200" dirty="0" smtClean="0">
                <a:solidFill>
                  <a:schemeClr val="tx1"/>
                </a:solidFill>
                <a:effectLst/>
                <a:latin typeface="+mn-lt"/>
                <a:ea typeface="+mn-ea"/>
                <a:cs typeface="+mn-cs"/>
              </a:rPr>
              <a:t>what</a:t>
            </a:r>
            <a:r>
              <a:rPr lang="en-US" sz="1200" kern="1200" dirty="0" smtClean="0">
                <a:solidFill>
                  <a:schemeClr val="tx1"/>
                </a:solidFill>
                <a:effectLst/>
                <a:latin typeface="+mn-lt"/>
                <a:ea typeface="+mn-ea"/>
                <a:cs typeface="+mn-cs"/>
              </a:rPr>
              <a:t> is covered rather than </a:t>
            </a:r>
            <a:r>
              <a:rPr lang="en-US" sz="1200" i="1" kern="1200" dirty="0" smtClean="0">
                <a:solidFill>
                  <a:schemeClr val="tx1"/>
                </a:solidFill>
                <a:effectLst/>
                <a:latin typeface="+mn-lt"/>
                <a:ea typeface="+mn-ea"/>
                <a:cs typeface="+mn-cs"/>
              </a:rPr>
              <a:t>who</a:t>
            </a:r>
            <a:r>
              <a:rPr lang="en-US" sz="1200" kern="1200" dirty="0" smtClean="0">
                <a:solidFill>
                  <a:schemeClr val="tx1"/>
                </a:solidFill>
                <a:effectLst/>
                <a:latin typeface="+mn-lt"/>
                <a:ea typeface="+mn-ea"/>
                <a:cs typeface="+mn-cs"/>
              </a:rPr>
              <a:t> is covered. A prioritization</a:t>
            </a:r>
            <a:r>
              <a:rPr lang="en-US" sz="1200" kern="1200" baseline="0" dirty="0" smtClean="0">
                <a:solidFill>
                  <a:schemeClr val="tx1"/>
                </a:solidFill>
                <a:effectLst/>
                <a:latin typeface="+mn-lt"/>
                <a:ea typeface="+mn-ea"/>
                <a:cs typeface="+mn-cs"/>
              </a:rPr>
              <a:t> list of over 700 paired diagnoses and procedures was established to decide what would be covered depending on available revenue.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Unfortunately with budget crises people were cut from the plan, not just services, compromising the core tenets of the Oregon Health Plan.</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F19158-E245-514B-8115-C1472F13DA4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464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7F31A3-AFC1-EE4E-AE90-06492BBDF5DF}"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DD81-49D4-814B-B868-8CD1ADD5F6C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F31A3-AFC1-EE4E-AE90-06492BBDF5DF}"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DD81-49D4-814B-B868-8CD1ADD5F6C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7F31A3-AFC1-EE4E-AE90-06492BBDF5DF}"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DD81-49D4-814B-B868-8CD1ADD5F6C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9806CE-5357-2446-A98C-9E945454BB5C}"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A64DD-D50F-B848-919D-A0453C374D8B}" type="slidenum">
              <a:rPr lang="en-US" smtClean="0"/>
              <a:t>‹#›</a:t>
            </a:fld>
            <a:endParaRPr lang="en-US"/>
          </a:p>
        </p:txBody>
      </p:sp>
    </p:spTree>
    <p:extLst>
      <p:ext uri="{BB962C8B-B14F-4D97-AF65-F5344CB8AC3E}">
        <p14:creationId xmlns:p14="http://schemas.microsoft.com/office/powerpoint/2010/main" val="260600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806CE-5357-2446-A98C-9E945454BB5C}"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A64DD-D50F-B848-919D-A0453C374D8B}" type="slidenum">
              <a:rPr lang="en-US" smtClean="0"/>
              <a:t>‹#›</a:t>
            </a:fld>
            <a:endParaRPr lang="en-US"/>
          </a:p>
        </p:txBody>
      </p:sp>
    </p:spTree>
    <p:extLst>
      <p:ext uri="{BB962C8B-B14F-4D97-AF65-F5344CB8AC3E}">
        <p14:creationId xmlns:p14="http://schemas.microsoft.com/office/powerpoint/2010/main" val="1188556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806CE-5357-2446-A98C-9E945454BB5C}"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A64DD-D50F-B848-919D-A0453C374D8B}" type="slidenum">
              <a:rPr lang="en-US" smtClean="0"/>
              <a:t>‹#›</a:t>
            </a:fld>
            <a:endParaRPr lang="en-US"/>
          </a:p>
        </p:txBody>
      </p:sp>
    </p:spTree>
    <p:extLst>
      <p:ext uri="{BB962C8B-B14F-4D97-AF65-F5344CB8AC3E}">
        <p14:creationId xmlns:p14="http://schemas.microsoft.com/office/powerpoint/2010/main" val="175034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9806CE-5357-2446-A98C-9E945454BB5C}"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A64DD-D50F-B848-919D-A0453C374D8B}" type="slidenum">
              <a:rPr lang="en-US" smtClean="0"/>
              <a:t>‹#›</a:t>
            </a:fld>
            <a:endParaRPr lang="en-US"/>
          </a:p>
        </p:txBody>
      </p:sp>
    </p:spTree>
    <p:extLst>
      <p:ext uri="{BB962C8B-B14F-4D97-AF65-F5344CB8AC3E}">
        <p14:creationId xmlns:p14="http://schemas.microsoft.com/office/powerpoint/2010/main" val="1901678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806CE-5357-2446-A98C-9E945454BB5C}"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5A64DD-D50F-B848-919D-A0453C374D8B}" type="slidenum">
              <a:rPr lang="en-US" smtClean="0"/>
              <a:t>‹#›</a:t>
            </a:fld>
            <a:endParaRPr lang="en-US"/>
          </a:p>
        </p:txBody>
      </p:sp>
    </p:spTree>
    <p:extLst>
      <p:ext uri="{BB962C8B-B14F-4D97-AF65-F5344CB8AC3E}">
        <p14:creationId xmlns:p14="http://schemas.microsoft.com/office/powerpoint/2010/main" val="50922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806CE-5357-2446-A98C-9E945454BB5C}"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5A64DD-D50F-B848-919D-A0453C374D8B}" type="slidenum">
              <a:rPr lang="en-US" smtClean="0"/>
              <a:t>‹#›</a:t>
            </a:fld>
            <a:endParaRPr lang="en-US"/>
          </a:p>
        </p:txBody>
      </p:sp>
    </p:spTree>
    <p:extLst>
      <p:ext uri="{BB962C8B-B14F-4D97-AF65-F5344CB8AC3E}">
        <p14:creationId xmlns:p14="http://schemas.microsoft.com/office/powerpoint/2010/main" val="897570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806CE-5357-2446-A98C-9E945454BB5C}"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5A64DD-D50F-B848-919D-A0453C374D8B}" type="slidenum">
              <a:rPr lang="en-US" smtClean="0"/>
              <a:t>‹#›</a:t>
            </a:fld>
            <a:endParaRPr lang="en-US"/>
          </a:p>
        </p:txBody>
      </p:sp>
    </p:spTree>
    <p:extLst>
      <p:ext uri="{BB962C8B-B14F-4D97-AF65-F5344CB8AC3E}">
        <p14:creationId xmlns:p14="http://schemas.microsoft.com/office/powerpoint/2010/main" val="1545265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806CE-5357-2446-A98C-9E945454BB5C}"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A64DD-D50F-B848-919D-A0453C374D8B}" type="slidenum">
              <a:rPr lang="en-US" smtClean="0"/>
              <a:t>‹#›</a:t>
            </a:fld>
            <a:endParaRPr lang="en-US"/>
          </a:p>
        </p:txBody>
      </p:sp>
    </p:spTree>
    <p:extLst>
      <p:ext uri="{BB962C8B-B14F-4D97-AF65-F5344CB8AC3E}">
        <p14:creationId xmlns:p14="http://schemas.microsoft.com/office/powerpoint/2010/main" val="175625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77F31A3-AFC1-EE4E-AE90-06492BBDF5DF}"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DD81-49D4-814B-B868-8CD1ADD5F6C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806CE-5357-2446-A98C-9E945454BB5C}"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A64DD-D50F-B848-919D-A0453C374D8B}" type="slidenum">
              <a:rPr lang="en-US" smtClean="0"/>
              <a:t>‹#›</a:t>
            </a:fld>
            <a:endParaRPr lang="en-US"/>
          </a:p>
        </p:txBody>
      </p:sp>
    </p:spTree>
    <p:extLst>
      <p:ext uri="{BB962C8B-B14F-4D97-AF65-F5344CB8AC3E}">
        <p14:creationId xmlns:p14="http://schemas.microsoft.com/office/powerpoint/2010/main" val="211762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806CE-5357-2446-A98C-9E945454BB5C}"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A64DD-D50F-B848-919D-A0453C374D8B}" type="slidenum">
              <a:rPr lang="en-US" smtClean="0"/>
              <a:t>‹#›</a:t>
            </a:fld>
            <a:endParaRPr lang="en-US"/>
          </a:p>
        </p:txBody>
      </p:sp>
    </p:spTree>
    <p:extLst>
      <p:ext uri="{BB962C8B-B14F-4D97-AF65-F5344CB8AC3E}">
        <p14:creationId xmlns:p14="http://schemas.microsoft.com/office/powerpoint/2010/main" val="717195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806CE-5357-2446-A98C-9E945454BB5C}"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A64DD-D50F-B848-919D-A0453C374D8B}" type="slidenum">
              <a:rPr lang="en-US" smtClean="0"/>
              <a:t>‹#›</a:t>
            </a:fld>
            <a:endParaRPr lang="en-US"/>
          </a:p>
        </p:txBody>
      </p:sp>
    </p:spTree>
    <p:extLst>
      <p:ext uri="{BB962C8B-B14F-4D97-AF65-F5344CB8AC3E}">
        <p14:creationId xmlns:p14="http://schemas.microsoft.com/office/powerpoint/2010/main" val="70856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7F31A3-AFC1-EE4E-AE90-06492BBDF5DF}"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DD81-49D4-814B-B868-8CD1ADD5F6C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7F31A3-AFC1-EE4E-AE90-06492BBDF5DF}"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9EDD81-49D4-814B-B868-8CD1ADD5F6C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7F31A3-AFC1-EE4E-AE90-06492BBDF5DF}"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9EDD81-49D4-814B-B868-8CD1ADD5F6C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7F31A3-AFC1-EE4E-AE90-06492BBDF5DF}"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9EDD81-49D4-814B-B868-8CD1ADD5F6C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F31A3-AFC1-EE4E-AE90-06492BBDF5DF}"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9EDD81-49D4-814B-B868-8CD1ADD5F6C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F31A3-AFC1-EE4E-AE90-06492BBDF5DF}"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9EDD81-49D4-814B-B868-8CD1ADD5F6C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7F31A3-AFC1-EE4E-AE90-06492BBDF5DF}"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9EDD81-49D4-814B-B868-8CD1ADD5F6C4}"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charset="0"/>
              </a:defRPr>
            </a:lvl1pPr>
          </a:lstStyle>
          <a:p>
            <a:fld id="{477F31A3-AFC1-EE4E-AE90-06492BBDF5DF}" type="datetimeFigureOut">
              <a:rPr lang="en-US" smtClean="0">
                <a:solidFill>
                  <a:prstClr val="black">
                    <a:tint val="75000"/>
                  </a:prstClr>
                </a:solidFill>
              </a:rPr>
              <a:pPr/>
              <a:t>11/14/2016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charset="0"/>
              </a:defRPr>
            </a:lvl1pPr>
          </a:lstStyle>
          <a:p>
            <a:fld id="{739EDD81-49D4-814B-B868-8CD1ADD5F6C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701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a:solidFill>
            <a:schemeClr val="tx1"/>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806CE-5357-2446-A98C-9E945454BB5C}" type="datetimeFigureOut">
              <a:rPr lang="en-US" smtClean="0"/>
              <a:t>11/14/2016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A64DD-D50F-B848-919D-A0453C374D8B}" type="slidenum">
              <a:rPr lang="en-US" smtClean="0"/>
              <a:t>‹#›</a:t>
            </a:fld>
            <a:endParaRPr lang="en-US"/>
          </a:p>
        </p:txBody>
      </p:sp>
    </p:spTree>
    <p:extLst>
      <p:ext uri="{BB962C8B-B14F-4D97-AF65-F5344CB8AC3E}">
        <p14:creationId xmlns:p14="http://schemas.microsoft.com/office/powerpoint/2010/main" val="67056909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5F717-2B68-4CFE-9F9E-94FDEB7A11ED}"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CED85-E231-4E37-8644-58B728E3C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187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tiff"/></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75399" y="693061"/>
            <a:ext cx="3289300" cy="24638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5435" y="3881532"/>
            <a:ext cx="5054668" cy="2463800"/>
          </a:xfrm>
          <a:prstGeom prst="rect">
            <a:avLst/>
          </a:prstGeom>
        </p:spPr>
      </p:pic>
      <p:sp>
        <p:nvSpPr>
          <p:cNvPr id="10" name="Right Arrow 9"/>
          <p:cNvSpPr/>
          <p:nvPr/>
        </p:nvSpPr>
        <p:spPr>
          <a:xfrm>
            <a:off x="4862612" y="1606378"/>
            <a:ext cx="1074965" cy="55611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Right Arrow 12"/>
          <p:cNvSpPr/>
          <p:nvPr/>
        </p:nvSpPr>
        <p:spPr>
          <a:xfrm>
            <a:off x="4862613" y="4613583"/>
            <a:ext cx="1074965" cy="657933"/>
          </a:xfrm>
          <a:prstGeom prst="rightArrow">
            <a:avLst>
              <a:gd name="adj1" fmla="val 42058"/>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15" name="Picture 14"/>
          <p:cNvPicPr>
            <a:picLocks noChangeAspect="1"/>
          </p:cNvPicPr>
          <p:nvPr/>
        </p:nvPicPr>
        <p:blipFill>
          <a:blip r:embed="rId5"/>
          <a:stretch>
            <a:fillRect/>
          </a:stretch>
        </p:blipFill>
        <p:spPr>
          <a:xfrm>
            <a:off x="6818811" y="693061"/>
            <a:ext cx="3658712" cy="2463801"/>
          </a:xfrm>
          <a:prstGeom prst="rect">
            <a:avLst/>
          </a:prstGeom>
        </p:spPr>
      </p:pic>
      <p:pic>
        <p:nvPicPr>
          <p:cNvPr id="16" name="Picture 15"/>
          <p:cNvPicPr>
            <a:picLocks noChangeAspect="1"/>
          </p:cNvPicPr>
          <p:nvPr/>
        </p:nvPicPr>
        <p:blipFill>
          <a:blip r:embed="rId6"/>
          <a:stretch>
            <a:fillRect/>
          </a:stretch>
        </p:blipFill>
        <p:spPr>
          <a:xfrm>
            <a:off x="719237" y="3881532"/>
            <a:ext cx="3685519" cy="2463800"/>
          </a:xfrm>
          <a:prstGeom prst="rect">
            <a:avLst/>
          </a:prstGeom>
        </p:spPr>
      </p:pic>
    </p:spTree>
    <p:extLst>
      <p:ext uri="{BB962C8B-B14F-4D97-AF65-F5344CB8AC3E}">
        <p14:creationId xmlns:p14="http://schemas.microsoft.com/office/powerpoint/2010/main" val="56734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974" y="1987826"/>
            <a:ext cx="4334786" cy="2246244"/>
          </a:xfrm>
        </p:spPr>
        <p:txBody>
          <a:bodyPr>
            <a:noAutofit/>
          </a:bodyPr>
          <a:lstStyle/>
          <a:p>
            <a:r>
              <a:rPr lang="en-US" sz="4800" dirty="0" smtClean="0">
                <a:solidFill>
                  <a:schemeClr val="bg1"/>
                </a:solidFill>
                <a:ea typeface="Arial" charset="0"/>
                <a:cs typeface="Arial" charset="0"/>
              </a:rPr>
              <a:t>2002: Ballot Measure 23</a:t>
            </a:r>
            <a:endParaRPr lang="en-US" sz="4800" dirty="0">
              <a:solidFill>
                <a:schemeClr val="bg1"/>
              </a:solidFill>
              <a:ea typeface="Arial" charset="0"/>
              <a:cs typeface="Arial" charset="0"/>
            </a:endParaRPr>
          </a:p>
        </p:txBody>
      </p:sp>
      <p:pic>
        <p:nvPicPr>
          <p:cNvPr id="3" name="Picture 2"/>
          <p:cNvPicPr>
            <a:picLocks noChangeAspect="1"/>
          </p:cNvPicPr>
          <p:nvPr/>
        </p:nvPicPr>
        <p:blipFill>
          <a:blip r:embed="rId3"/>
          <a:stretch>
            <a:fillRect/>
          </a:stretch>
        </p:blipFill>
        <p:spPr>
          <a:xfrm>
            <a:off x="1544320" y="1332948"/>
            <a:ext cx="3860800" cy="3556000"/>
          </a:xfrm>
          <a:prstGeom prst="rect">
            <a:avLst/>
          </a:prstGeom>
        </p:spPr>
      </p:pic>
    </p:spTree>
    <p:extLst>
      <p:ext uri="{BB962C8B-B14F-4D97-AF65-F5344CB8AC3E}">
        <p14:creationId xmlns:p14="http://schemas.microsoft.com/office/powerpoint/2010/main" val="930986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234" y="5107726"/>
            <a:ext cx="8493926" cy="1150918"/>
          </a:xfrm>
        </p:spPr>
        <p:txBody>
          <a:bodyPr>
            <a:noAutofit/>
          </a:bodyPr>
          <a:lstStyle/>
          <a:p>
            <a:r>
              <a:rPr lang="en-US" sz="3600" dirty="0" smtClean="0">
                <a:solidFill>
                  <a:schemeClr val="bg1"/>
                </a:solidFill>
                <a:ea typeface="Arial" charset="0"/>
                <a:cs typeface="Arial" charset="0"/>
              </a:rPr>
              <a:t>2012 Governor John Kitzhaber</a:t>
            </a:r>
            <a:endParaRPr lang="en-US" sz="3600" dirty="0">
              <a:solidFill>
                <a:schemeClr val="bg1"/>
              </a:solidFill>
            </a:endParaRPr>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503680" y="1244867"/>
            <a:ext cx="3738880" cy="3862859"/>
          </a:xfrm>
          <a:prstGeom prst="rect">
            <a:avLst/>
          </a:prstGeom>
          <a:scene3d>
            <a:camera prst="orthographicFront">
              <a:rot lat="0" lon="10200000" rev="0"/>
            </a:camera>
            <a:lightRig rig="threePt" dir="t"/>
          </a:scene3d>
        </p:spPr>
      </p:pic>
      <p:sp>
        <p:nvSpPr>
          <p:cNvPr id="6" name="TextBox 5"/>
          <p:cNvSpPr txBox="1"/>
          <p:nvPr/>
        </p:nvSpPr>
        <p:spPr>
          <a:xfrm>
            <a:off x="6207760" y="1783164"/>
            <a:ext cx="5384801" cy="1569660"/>
          </a:xfrm>
          <a:prstGeom prst="rect">
            <a:avLst/>
          </a:prstGeom>
          <a:noFill/>
        </p:spPr>
        <p:txBody>
          <a:bodyPr wrap="square" rtlCol="0">
            <a:spAutoFit/>
          </a:bodyPr>
          <a:lstStyle/>
          <a:p>
            <a:r>
              <a:rPr lang="en-US" sz="4800" dirty="0">
                <a:solidFill>
                  <a:schemeClr val="bg1"/>
                </a:solidFill>
                <a:latin typeface="Arial" charset="0"/>
                <a:ea typeface="Arial" charset="0"/>
                <a:cs typeface="Arial" charset="0"/>
              </a:rPr>
              <a:t>Coordinated Care </a:t>
            </a:r>
            <a:r>
              <a:rPr lang="en-US" sz="4800" dirty="0" smtClean="0">
                <a:solidFill>
                  <a:schemeClr val="bg1"/>
                </a:solidFill>
                <a:latin typeface="Arial" charset="0"/>
                <a:ea typeface="Arial" charset="0"/>
                <a:cs typeface="Arial" charset="0"/>
              </a:rPr>
              <a:t>Organizations</a:t>
            </a:r>
            <a:endParaRPr lang="en-US" sz="4800" dirty="0">
              <a:solidFill>
                <a:schemeClr val="bg1"/>
              </a:solidFill>
              <a:latin typeface="Arial" charset="0"/>
            </a:endParaRPr>
          </a:p>
        </p:txBody>
      </p:sp>
    </p:spTree>
    <p:extLst>
      <p:ext uri="{BB962C8B-B14F-4D97-AF65-F5344CB8AC3E}">
        <p14:creationId xmlns:p14="http://schemas.microsoft.com/office/powerpoint/2010/main" val="11872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 y="5677828"/>
            <a:ext cx="6929120" cy="1070352"/>
          </a:xfrm>
        </p:spPr>
        <p:txBody>
          <a:bodyPr>
            <a:normAutofit/>
          </a:bodyPr>
          <a:lstStyle/>
          <a:p>
            <a:r>
              <a:rPr lang="en-US" sz="3600" smtClean="0">
                <a:solidFill>
                  <a:schemeClr val="bg1"/>
                </a:solidFill>
                <a:ea typeface="Arial" charset="0"/>
                <a:cs typeface="Arial" charset="0"/>
              </a:rPr>
              <a:t>State </a:t>
            </a:r>
            <a:r>
              <a:rPr lang="en-US" sz="3600" dirty="0">
                <a:solidFill>
                  <a:schemeClr val="bg1"/>
                </a:solidFill>
                <a:ea typeface="Arial" charset="0"/>
                <a:cs typeface="Arial" charset="0"/>
              </a:rPr>
              <a:t>Senator </a:t>
            </a:r>
            <a:r>
              <a:rPr lang="en-US" sz="3600" dirty="0" smtClean="0">
                <a:solidFill>
                  <a:schemeClr val="bg1"/>
                </a:solidFill>
                <a:ea typeface="Arial" charset="0"/>
                <a:cs typeface="Arial" charset="0"/>
              </a:rPr>
              <a:t>Michael </a:t>
            </a:r>
            <a:r>
              <a:rPr lang="en-US" sz="3600" dirty="0" err="1" smtClean="0">
                <a:solidFill>
                  <a:schemeClr val="bg1"/>
                </a:solidFill>
                <a:ea typeface="Arial" charset="0"/>
                <a:cs typeface="Arial" charset="0"/>
              </a:rPr>
              <a:t>Dembrow</a:t>
            </a:r>
            <a:endParaRPr lang="en-US" sz="3600" dirty="0">
              <a:solidFill>
                <a:schemeClr val="bg1"/>
              </a:solidFill>
              <a:ea typeface="Arial" charset="0"/>
              <a:cs typeface="Arial" charset="0"/>
            </a:endParaRPr>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654"/>
          <a:stretch/>
        </p:blipFill>
        <p:spPr>
          <a:xfrm>
            <a:off x="1276712" y="894081"/>
            <a:ext cx="3866607" cy="4389119"/>
          </a:xfrm>
          <a:prstGeom prst="rect">
            <a:avLst/>
          </a:prstGeom>
          <a:scene3d>
            <a:camera prst="orthographicFront">
              <a:rot lat="0" lon="10800000" rev="0"/>
            </a:camera>
            <a:lightRig rig="threePt" dir="t"/>
          </a:scene3d>
        </p:spPr>
      </p:pic>
      <p:sp>
        <p:nvSpPr>
          <p:cNvPr id="3" name="TextBox 2"/>
          <p:cNvSpPr txBox="1"/>
          <p:nvPr/>
        </p:nvSpPr>
        <p:spPr>
          <a:xfrm>
            <a:off x="6827520" y="1272379"/>
            <a:ext cx="3535680" cy="3046988"/>
          </a:xfrm>
          <a:prstGeom prst="rect">
            <a:avLst/>
          </a:prstGeom>
          <a:noFill/>
        </p:spPr>
        <p:txBody>
          <a:bodyPr wrap="square" rtlCol="0">
            <a:spAutoFit/>
          </a:bodyPr>
          <a:lstStyle/>
          <a:p>
            <a:r>
              <a:rPr lang="en-US" sz="4800" dirty="0" smtClean="0">
                <a:solidFill>
                  <a:schemeClr val="bg1"/>
                </a:solidFill>
              </a:rPr>
              <a:t>Single </a:t>
            </a:r>
            <a:r>
              <a:rPr lang="en-US" sz="4800" dirty="0">
                <a:solidFill>
                  <a:schemeClr val="bg1"/>
                </a:solidFill>
              </a:rPr>
              <a:t>payer bills in 2011, 2013, and 2015 </a:t>
            </a:r>
          </a:p>
        </p:txBody>
      </p:sp>
    </p:spTree>
    <p:extLst>
      <p:ext uri="{BB962C8B-B14F-4D97-AF65-F5344CB8AC3E}">
        <p14:creationId xmlns:p14="http://schemas.microsoft.com/office/powerpoint/2010/main" val="1610274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0514" y="1027906"/>
            <a:ext cx="3709852" cy="4405449"/>
          </a:xfrm>
          <a:prstGeom prst="rect">
            <a:avLst/>
          </a:prstGeom>
        </p:spPr>
      </p:pic>
      <p:sp>
        <p:nvSpPr>
          <p:cNvPr id="4" name="TextBox 3"/>
          <p:cNvSpPr txBox="1"/>
          <p:nvPr/>
        </p:nvSpPr>
        <p:spPr>
          <a:xfrm>
            <a:off x="-590789" y="5878514"/>
            <a:ext cx="6242671" cy="646331"/>
          </a:xfrm>
          <a:prstGeom prst="rect">
            <a:avLst/>
          </a:prstGeom>
          <a:noFill/>
        </p:spPr>
        <p:txBody>
          <a:bodyPr wrap="none" rtlCol="0">
            <a:spAutoFit/>
          </a:bodyPr>
          <a:lstStyle/>
          <a:p>
            <a:r>
              <a:rPr lang="en-US" sz="3600" dirty="0" smtClean="0">
                <a:solidFill>
                  <a:schemeClr val="bg1"/>
                </a:solidFill>
                <a:latin typeface="Arial" charset="0"/>
                <a:ea typeface="Arial" charset="0"/>
                <a:cs typeface="Arial" charset="0"/>
              </a:rPr>
              <a:t>      State Senator Alan Bates</a:t>
            </a:r>
            <a:endParaRPr lang="en-US" sz="3600" dirty="0">
              <a:solidFill>
                <a:schemeClr val="bg1"/>
              </a:solidFill>
              <a:latin typeface="Arial" charset="0"/>
              <a:ea typeface="Arial" charset="0"/>
              <a:cs typeface="Arial" charset="0"/>
            </a:endParaRPr>
          </a:p>
        </p:txBody>
      </p:sp>
      <p:sp>
        <p:nvSpPr>
          <p:cNvPr id="2" name="TextBox 1"/>
          <p:cNvSpPr txBox="1"/>
          <p:nvPr/>
        </p:nvSpPr>
        <p:spPr>
          <a:xfrm>
            <a:off x="5786120" y="1027906"/>
            <a:ext cx="5567680" cy="4524315"/>
          </a:xfrm>
          <a:prstGeom prst="rect">
            <a:avLst/>
          </a:prstGeom>
          <a:noFill/>
        </p:spPr>
        <p:txBody>
          <a:bodyPr wrap="square" rtlCol="0">
            <a:spAutoFit/>
          </a:bodyPr>
          <a:lstStyle/>
          <a:p>
            <a:r>
              <a:rPr lang="mr-IN" sz="4800" dirty="0" smtClean="0">
                <a:solidFill>
                  <a:schemeClr val="bg1"/>
                </a:solidFill>
              </a:rPr>
              <a:t>…</a:t>
            </a:r>
            <a:r>
              <a:rPr lang="en-US" sz="4800" dirty="0" smtClean="0">
                <a:solidFill>
                  <a:schemeClr val="bg1"/>
                </a:solidFill>
              </a:rPr>
              <a:t> </a:t>
            </a:r>
            <a:r>
              <a:rPr lang="en-US" sz="4800" dirty="0">
                <a:solidFill>
                  <a:schemeClr val="bg1"/>
                </a:solidFill>
              </a:rPr>
              <a:t>believed that unified or single payer health care was a good idea but politically unachievable.</a:t>
            </a:r>
          </a:p>
        </p:txBody>
      </p:sp>
    </p:spTree>
    <p:extLst>
      <p:ext uri="{BB962C8B-B14F-4D97-AF65-F5344CB8AC3E}">
        <p14:creationId xmlns:p14="http://schemas.microsoft.com/office/powerpoint/2010/main" val="1703055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847164" y="782887"/>
            <a:ext cx="5921098" cy="5173775"/>
          </a:xfrm>
          <a:prstGeom prst="rect">
            <a:avLst/>
          </a:prstGeom>
        </p:spPr>
      </p:pic>
    </p:spTree>
    <p:extLst>
      <p:ext uri="{BB962C8B-B14F-4D97-AF65-F5344CB8AC3E}">
        <p14:creationId xmlns:p14="http://schemas.microsoft.com/office/powerpoint/2010/main" val="1878773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2877644" y="798127"/>
            <a:ext cx="5921098" cy="5173775"/>
          </a:xfrm>
          <a:prstGeom prst="rect">
            <a:avLst/>
          </a:prstGeom>
        </p:spPr>
      </p:pic>
      <p:pic>
        <p:nvPicPr>
          <p:cNvPr id="3" name="Picture 2"/>
          <p:cNvPicPr>
            <a:picLocks noChangeAspect="1"/>
          </p:cNvPicPr>
          <p:nvPr/>
        </p:nvPicPr>
        <p:blipFill>
          <a:blip r:embed="rId4"/>
          <a:stretch>
            <a:fillRect/>
          </a:stretch>
        </p:blipFill>
        <p:spPr>
          <a:xfrm>
            <a:off x="1778000" y="190500"/>
            <a:ext cx="8636000" cy="6477000"/>
          </a:xfrm>
          <a:prstGeom prst="rect">
            <a:avLst/>
          </a:prstGeom>
        </p:spPr>
      </p:pic>
    </p:spTree>
    <p:extLst>
      <p:ext uri="{BB962C8B-B14F-4D97-AF65-F5344CB8AC3E}">
        <p14:creationId xmlns:p14="http://schemas.microsoft.com/office/powerpoint/2010/main" val="1596554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452" y="1152940"/>
            <a:ext cx="5801139" cy="4001294"/>
          </a:xfrm>
        </p:spPr>
        <p:txBody>
          <a:bodyPr>
            <a:normAutofit fontScale="90000"/>
          </a:bodyPr>
          <a:lstStyle/>
          <a:p>
            <a:r>
              <a:rPr lang="en-US" sz="5300" dirty="0">
                <a:solidFill>
                  <a:schemeClr val="bg1"/>
                </a:solidFill>
              </a:rPr>
              <a:t>Relationships take work, </a:t>
            </a:r>
            <a:r>
              <a:rPr lang="en-US" sz="5300" dirty="0" smtClean="0">
                <a:solidFill>
                  <a:schemeClr val="bg1"/>
                </a:solidFill>
              </a:rPr>
              <a:t/>
            </a:r>
            <a:br>
              <a:rPr lang="en-US" sz="5300" dirty="0" smtClean="0">
                <a:solidFill>
                  <a:schemeClr val="bg1"/>
                </a:solidFill>
              </a:rPr>
            </a:br>
            <a:r>
              <a:rPr lang="en-US" sz="5300" dirty="0">
                <a:solidFill>
                  <a:schemeClr val="bg1"/>
                </a:solidFill>
              </a:rPr>
              <a:t/>
            </a:r>
            <a:br>
              <a:rPr lang="en-US" sz="5300" dirty="0">
                <a:solidFill>
                  <a:schemeClr val="bg1"/>
                </a:solidFill>
              </a:rPr>
            </a:br>
            <a:r>
              <a:rPr lang="en-US" sz="5300" dirty="0" smtClean="0">
                <a:solidFill>
                  <a:schemeClr val="bg1"/>
                </a:solidFill>
              </a:rPr>
              <a:t>but </a:t>
            </a:r>
            <a:r>
              <a:rPr lang="en-US" sz="5300" dirty="0">
                <a:solidFill>
                  <a:schemeClr val="bg1"/>
                </a:solidFill>
              </a:rPr>
              <a:t>they save the day. </a:t>
            </a:r>
            <a:r>
              <a:rPr lang="en-US" dirty="0">
                <a:solidFill>
                  <a:schemeClr val="bg1"/>
                </a:solidFill>
              </a:rPr>
              <a:t/>
            </a:r>
            <a:br>
              <a:rPr lang="en-US" dirty="0">
                <a:solidFill>
                  <a:schemeClr val="bg1"/>
                </a:solidFill>
              </a:rPr>
            </a:br>
            <a:endParaRPr lang="en-US" dirty="0">
              <a:solidFill>
                <a:schemeClr val="bg1"/>
              </a:solidFill>
              <a:ea typeface="Arial" charset="0"/>
              <a:cs typeface="Arial" charset="0"/>
            </a:endParaRPr>
          </a:p>
        </p:txBody>
      </p:sp>
      <p:pic>
        <p:nvPicPr>
          <p:cNvPr id="3"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828639" y="1580716"/>
            <a:ext cx="2220687" cy="3573518"/>
          </a:xfrm>
          <a:prstGeom prst="rect">
            <a:avLst/>
          </a:prstGeom>
          <a:scene3d>
            <a:camera prst="orthographicFront">
              <a:rot lat="0" lon="10200000" rev="0"/>
            </a:camera>
            <a:lightRig rig="threePt" dir="t"/>
          </a:scene3d>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18797" y="1580716"/>
            <a:ext cx="2197183" cy="3573518"/>
          </a:xfrm>
          <a:prstGeom prst="rect">
            <a:avLst/>
          </a:prstGeom>
        </p:spPr>
      </p:pic>
    </p:spTree>
    <p:extLst>
      <p:ext uri="{BB962C8B-B14F-4D97-AF65-F5344CB8AC3E}">
        <p14:creationId xmlns:p14="http://schemas.microsoft.com/office/powerpoint/2010/main" val="920283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67049" y="0"/>
            <a:ext cx="6057900" cy="1325563"/>
          </a:xfrm>
        </p:spPr>
        <p:txBody>
          <a:bodyPr>
            <a:normAutofit/>
          </a:bodyPr>
          <a:lstStyle/>
          <a:p>
            <a:pPr algn="ctr"/>
            <a:endParaRPr lang="en-US" sz="3200" dirty="0">
              <a:solidFill>
                <a:schemeClr val="bg1"/>
              </a:solidFill>
              <a:ea typeface="Arial" charset="0"/>
              <a:cs typeface="Arial" charset="0"/>
            </a:endParaRPr>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53109" y="972197"/>
            <a:ext cx="7388811" cy="4972389"/>
          </a:xfrm>
          <a:prstGeom prst="rect">
            <a:avLst/>
          </a:prstGeom>
        </p:spPr>
      </p:pic>
      <p:sp>
        <p:nvSpPr>
          <p:cNvPr id="2" name="TextBox 1"/>
          <p:cNvSpPr txBox="1"/>
          <p:nvPr/>
        </p:nvSpPr>
        <p:spPr>
          <a:xfrm>
            <a:off x="8185375" y="1742248"/>
            <a:ext cx="3714974" cy="3785652"/>
          </a:xfrm>
          <a:prstGeom prst="rect">
            <a:avLst/>
          </a:prstGeom>
          <a:noFill/>
        </p:spPr>
        <p:txBody>
          <a:bodyPr wrap="square" rtlCol="0">
            <a:spAutoFit/>
          </a:bodyPr>
          <a:lstStyle/>
          <a:p>
            <a:r>
              <a:rPr lang="en-US" sz="4800">
                <a:solidFill>
                  <a:schemeClr val="bg1"/>
                </a:solidFill>
                <a:latin typeface="Arial" charset="0"/>
                <a:ea typeface="Arial" charset="0"/>
                <a:cs typeface="Arial" charset="0"/>
              </a:rPr>
              <a:t>Building </a:t>
            </a:r>
            <a:r>
              <a:rPr lang="en-US" sz="4800" smtClean="0">
                <a:solidFill>
                  <a:schemeClr val="bg1"/>
                </a:solidFill>
                <a:latin typeface="Arial" charset="0"/>
                <a:ea typeface="Arial" charset="0"/>
                <a:cs typeface="Arial" charset="0"/>
              </a:rPr>
              <a:t>relationships</a:t>
            </a:r>
          </a:p>
          <a:p>
            <a:endParaRPr lang="en-US" sz="4800" dirty="0" smtClean="0">
              <a:solidFill>
                <a:schemeClr val="bg1"/>
              </a:solidFill>
              <a:latin typeface="Arial" charset="0"/>
              <a:ea typeface="Arial" charset="0"/>
              <a:cs typeface="Arial" charset="0"/>
            </a:endParaRPr>
          </a:p>
          <a:p>
            <a:r>
              <a:rPr lang="en-US" sz="4800" dirty="0" smtClean="0">
                <a:solidFill>
                  <a:schemeClr val="bg1"/>
                </a:solidFill>
                <a:latin typeface="Arial" charset="0"/>
                <a:ea typeface="Arial" charset="0"/>
                <a:cs typeface="Arial" charset="0"/>
              </a:rPr>
              <a:t>Educating </a:t>
            </a:r>
          </a:p>
          <a:p>
            <a:r>
              <a:rPr lang="en-US" sz="4800" dirty="0" smtClean="0">
                <a:solidFill>
                  <a:schemeClr val="bg1"/>
                </a:solidFill>
                <a:latin typeface="Arial" charset="0"/>
                <a:ea typeface="Arial" charset="0"/>
                <a:cs typeface="Arial" charset="0"/>
              </a:rPr>
              <a:t>each </a:t>
            </a:r>
            <a:r>
              <a:rPr lang="en-US" sz="4800" dirty="0">
                <a:solidFill>
                  <a:schemeClr val="bg1"/>
                </a:solidFill>
                <a:latin typeface="Arial" charset="0"/>
                <a:ea typeface="Arial" charset="0"/>
                <a:cs typeface="Arial" charset="0"/>
              </a:rPr>
              <a:t>other</a:t>
            </a:r>
            <a:endParaRPr lang="en-US" sz="4800" dirty="0">
              <a:latin typeface="Arial" charset="0"/>
            </a:endParaRPr>
          </a:p>
        </p:txBody>
      </p:sp>
    </p:spTree>
    <p:extLst>
      <p:ext uri="{BB962C8B-B14F-4D97-AF65-F5344CB8AC3E}">
        <p14:creationId xmlns:p14="http://schemas.microsoft.com/office/powerpoint/2010/main" val="172500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720" y="2667317"/>
            <a:ext cx="4465002" cy="1325563"/>
          </a:xfrm>
        </p:spPr>
        <p:txBody>
          <a:bodyPr>
            <a:noAutofit/>
          </a:bodyPr>
          <a:lstStyle/>
          <a:p>
            <a:r>
              <a:rPr lang="en-US" sz="4800" dirty="0" smtClean="0">
                <a:solidFill>
                  <a:schemeClr val="bg1"/>
                </a:solidFill>
                <a:ea typeface="Arial" charset="0"/>
                <a:cs typeface="Arial" charset="0"/>
              </a:rPr>
              <a:t>             Building </a:t>
            </a:r>
            <a:r>
              <a:rPr lang="en-US" sz="4800" dirty="0">
                <a:solidFill>
                  <a:schemeClr val="bg1"/>
                </a:solidFill>
                <a:ea typeface="Arial" charset="0"/>
                <a:cs typeface="Arial" charset="0"/>
              </a:rPr>
              <a:t>relationships, educating each </a:t>
            </a:r>
            <a:r>
              <a:rPr lang="en-US" sz="4800" dirty="0" smtClean="0">
                <a:solidFill>
                  <a:schemeClr val="bg1"/>
                </a:solidFill>
                <a:ea typeface="Arial" charset="0"/>
                <a:cs typeface="Arial" charset="0"/>
              </a:rPr>
              <a:t>other.</a:t>
            </a:r>
            <a:endParaRPr lang="en-US" sz="4800" dirty="0">
              <a:ea typeface="Arial" charset="0"/>
              <a:cs typeface="Arial" charset="0"/>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2438" y="1193551"/>
            <a:ext cx="6446198" cy="4834649"/>
          </a:xfrm>
          <a:prstGeom prst="rect">
            <a:avLst/>
          </a:prstGeom>
        </p:spPr>
      </p:pic>
    </p:spTree>
    <p:extLst>
      <p:ext uri="{BB962C8B-B14F-4D97-AF65-F5344CB8AC3E}">
        <p14:creationId xmlns:p14="http://schemas.microsoft.com/office/powerpoint/2010/main" val="789811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719" y="2661882"/>
            <a:ext cx="4328161" cy="1143000"/>
          </a:xfrm>
        </p:spPr>
        <p:txBody>
          <a:bodyPr>
            <a:noAutofit/>
          </a:bodyPr>
          <a:lstStyle/>
          <a:p>
            <a:r>
              <a:rPr lang="en-US" sz="4800" dirty="0">
                <a:solidFill>
                  <a:schemeClr val="bg1"/>
                </a:solidFill>
                <a:ea typeface="Arial" charset="0"/>
                <a:cs typeface="Arial" charset="0"/>
              </a:rPr>
              <a:t>Building relationships, educating each other.</a:t>
            </a:r>
            <a:endParaRPr lang="en-US" sz="4800" dirty="0"/>
          </a:p>
        </p:txBody>
      </p:sp>
      <p:pic>
        <p:nvPicPr>
          <p:cNvPr id="4" name="Picture 3" descr="100_241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 y="732619"/>
            <a:ext cx="6668703" cy="5001527"/>
          </a:xfrm>
          <a:prstGeom prst="rect">
            <a:avLst/>
          </a:prstGeom>
        </p:spPr>
      </p:pic>
    </p:spTree>
    <p:extLst>
      <p:ext uri="{BB962C8B-B14F-4D97-AF65-F5344CB8AC3E}">
        <p14:creationId xmlns:p14="http://schemas.microsoft.com/office/powerpoint/2010/main" val="147208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1060" y="1948070"/>
            <a:ext cx="3831645" cy="1794013"/>
          </a:xfrm>
        </p:spPr>
        <p:txBody>
          <a:bodyPr>
            <a:noAutofit/>
          </a:bodyPr>
          <a:lstStyle/>
          <a:p>
            <a:r>
              <a:rPr lang="en-US" sz="4800" dirty="0" smtClean="0">
                <a:solidFill>
                  <a:srgbClr val="FFFF00"/>
                </a:solidFill>
                <a:ea typeface="Arial" charset="0"/>
                <a:cs typeface="Arial" charset="0"/>
              </a:rPr>
              <a:t>     </a:t>
            </a:r>
            <a:r>
              <a:rPr lang="en-US" sz="4800" dirty="0" smtClean="0">
                <a:solidFill>
                  <a:schemeClr val="bg1"/>
                </a:solidFill>
                <a:ea typeface="Arial" charset="0"/>
                <a:cs typeface="Arial" charset="0"/>
              </a:rPr>
              <a:t>What’s going on in Oregon?</a:t>
            </a:r>
            <a:endParaRPr lang="en-US" sz="4800" dirty="0">
              <a:solidFill>
                <a:schemeClr val="bg1"/>
              </a:solidFill>
              <a:ea typeface="Arial" charset="0"/>
              <a:cs typeface="Arial" charset="0"/>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57956" y="964913"/>
            <a:ext cx="6724527" cy="5043395"/>
          </a:xfrm>
          <a:prstGeom prst="rect">
            <a:avLst/>
          </a:prstGeom>
        </p:spPr>
      </p:pic>
      <p:sp>
        <p:nvSpPr>
          <p:cNvPr id="3" name="TextBox 2"/>
          <p:cNvSpPr txBox="1"/>
          <p:nvPr/>
        </p:nvSpPr>
        <p:spPr>
          <a:xfrm>
            <a:off x="3562350" y="5715920"/>
            <a:ext cx="3448050" cy="584775"/>
          </a:xfrm>
          <a:prstGeom prst="rect">
            <a:avLst/>
          </a:prstGeom>
          <a:noFill/>
        </p:spPr>
        <p:txBody>
          <a:bodyPr wrap="square" rtlCol="0">
            <a:spAutoFit/>
          </a:bodyPr>
          <a:lstStyle/>
          <a:p>
            <a:endParaRPr lang="en-US" sz="3200" dirty="0">
              <a:solidFill>
                <a:srgbClr val="FFFF00"/>
              </a:solidFill>
              <a:latin typeface="Arial" charset="0"/>
              <a:ea typeface="Arial" charset="0"/>
              <a:cs typeface="Arial" charset="0"/>
            </a:endParaRPr>
          </a:p>
        </p:txBody>
      </p:sp>
    </p:spTree>
    <p:extLst>
      <p:ext uri="{BB962C8B-B14F-4D97-AF65-F5344CB8AC3E}">
        <p14:creationId xmlns:p14="http://schemas.microsoft.com/office/powerpoint/2010/main" val="1089866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0008" y="2004149"/>
            <a:ext cx="5163671" cy="1331305"/>
          </a:xfrm>
        </p:spPr>
        <p:txBody>
          <a:bodyPr>
            <a:noAutofit/>
          </a:bodyPr>
          <a:lstStyle/>
          <a:p>
            <a:pPr marL="0" indent="0">
              <a:buNone/>
            </a:pPr>
            <a:r>
              <a:rPr lang="en-US" sz="4800" dirty="0" smtClean="0">
                <a:solidFill>
                  <a:schemeClr val="bg1"/>
                </a:solidFill>
                <a:ea typeface="Arial" charset="0"/>
                <a:cs typeface="Arial" charset="0"/>
              </a:rPr>
              <a:t>Local advisory ballot measures.</a:t>
            </a:r>
            <a:endParaRPr lang="en-US" sz="4800" dirty="0">
              <a:solidFill>
                <a:schemeClr val="bg1"/>
              </a:solidFill>
              <a:ea typeface="Arial" charset="0"/>
              <a:cs typeface="Arial"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3924" y="863733"/>
            <a:ext cx="4420236" cy="5094510"/>
          </a:xfrm>
          <a:prstGeom prst="rect">
            <a:avLst/>
          </a:prstGeom>
        </p:spPr>
      </p:pic>
    </p:spTree>
    <p:extLst>
      <p:ext uri="{BB962C8B-B14F-4D97-AF65-F5344CB8AC3E}">
        <p14:creationId xmlns:p14="http://schemas.microsoft.com/office/powerpoint/2010/main" val="5992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0" y="1690688"/>
            <a:ext cx="4109720" cy="3714432"/>
          </a:xfrm>
        </p:spPr>
        <p:txBody>
          <a:bodyPr>
            <a:noAutofit/>
          </a:bodyPr>
          <a:lstStyle/>
          <a:p>
            <a:pPr marL="0" indent="0">
              <a:buNone/>
            </a:pPr>
            <a:r>
              <a:rPr lang="en-US" sz="4800" dirty="0" smtClean="0">
                <a:solidFill>
                  <a:schemeClr val="bg1"/>
                </a:solidFill>
                <a:ea typeface="Arial" charset="0"/>
                <a:cs typeface="Arial" charset="0"/>
              </a:rPr>
              <a:t>Task force bill directing legislature to take action in 2017</a:t>
            </a:r>
            <a:endParaRPr lang="en-US" sz="4800" dirty="0">
              <a:solidFill>
                <a:schemeClr val="bg1"/>
              </a:solidFill>
              <a:ea typeface="Arial" charset="0"/>
              <a:cs typeface="Arial" charset="0"/>
            </a:endParaRPr>
          </a:p>
        </p:txBody>
      </p:sp>
      <p:sp>
        <p:nvSpPr>
          <p:cNvPr id="6" name="TextBox 5"/>
          <p:cNvSpPr txBox="1"/>
          <p:nvPr/>
        </p:nvSpPr>
        <p:spPr>
          <a:xfrm>
            <a:off x="314805" y="5235752"/>
            <a:ext cx="4987573" cy="707886"/>
          </a:xfrm>
          <a:prstGeom prst="rect">
            <a:avLst/>
          </a:prstGeom>
          <a:noFill/>
        </p:spPr>
        <p:txBody>
          <a:bodyPr wrap="square" rtlCol="0">
            <a:spAutoFit/>
          </a:bodyPr>
          <a:lstStyle/>
          <a:p>
            <a:r>
              <a:rPr lang="en-US" sz="4000" smtClean="0">
                <a:solidFill>
                  <a:schemeClr val="bg1"/>
                </a:solidFill>
                <a:latin typeface="Arial" charset="0"/>
                <a:ea typeface="Arial" charset="0"/>
                <a:cs typeface="Arial" charset="0"/>
              </a:rPr>
              <a:t>State Sen</a:t>
            </a:r>
            <a:r>
              <a:rPr lang="en-US" sz="4000" dirty="0" smtClean="0">
                <a:solidFill>
                  <a:schemeClr val="bg1"/>
                </a:solidFill>
                <a:latin typeface="Arial" charset="0"/>
                <a:ea typeface="Arial" charset="0"/>
                <a:cs typeface="Arial" charset="0"/>
              </a:rPr>
              <a:t>. </a:t>
            </a:r>
            <a:r>
              <a:rPr lang="en-US" sz="4000" dirty="0" err="1" smtClean="0">
                <a:solidFill>
                  <a:schemeClr val="bg1"/>
                </a:solidFill>
                <a:latin typeface="Arial" charset="0"/>
                <a:ea typeface="Arial" charset="0"/>
                <a:cs typeface="Arial" charset="0"/>
              </a:rPr>
              <a:t>Dembrow</a:t>
            </a:r>
            <a:endParaRPr lang="en-US" sz="4000" dirty="0">
              <a:solidFill>
                <a:schemeClr val="bg1"/>
              </a:solidFill>
              <a:latin typeface="Arial" charset="0"/>
              <a:ea typeface="Arial" charset="0"/>
              <a:cs typeface="Arial"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6136" y="1390016"/>
            <a:ext cx="3444913" cy="354774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642104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2315" y="1504557"/>
            <a:ext cx="5127812" cy="2620403"/>
          </a:xfrm>
        </p:spPr>
        <p:txBody>
          <a:bodyPr>
            <a:noAutofit/>
          </a:bodyPr>
          <a:lstStyle/>
          <a:p>
            <a:r>
              <a:rPr lang="en-US" sz="4800" dirty="0" smtClean="0">
                <a:solidFill>
                  <a:schemeClr val="bg1"/>
                </a:solidFill>
                <a:ea typeface="Arial" charset="0"/>
                <a:cs typeface="Arial" charset="0"/>
              </a:rPr>
              <a:t>Reintroduce single payer bill in 2017.</a:t>
            </a:r>
            <a:r>
              <a:rPr lang="en-US" sz="4800" dirty="0" smtClean="0">
                <a:solidFill>
                  <a:srgbClr val="FFFF00"/>
                </a:solidFill>
                <a:ea typeface="Arial" charset="0"/>
                <a:cs typeface="Arial" charset="0"/>
              </a:rPr>
              <a:t>	</a:t>
            </a:r>
            <a:endParaRPr lang="en-US" sz="4800" dirty="0">
              <a:solidFill>
                <a:srgbClr val="FFFF00"/>
              </a:solidFill>
              <a:ea typeface="Arial" charset="0"/>
              <a:cs typeface="Arial" charset="0"/>
            </a:endParaRPr>
          </a:p>
        </p:txBody>
      </p:sp>
      <p:pic>
        <p:nvPicPr>
          <p:cNvPr id="3" name="Picture 2"/>
          <p:cNvPicPr>
            <a:picLocks noChangeAspect="1"/>
          </p:cNvPicPr>
          <p:nvPr/>
        </p:nvPicPr>
        <p:blipFill>
          <a:blip r:embed="rId3"/>
          <a:stretch>
            <a:fillRect/>
          </a:stretch>
        </p:blipFill>
        <p:spPr>
          <a:xfrm>
            <a:off x="1310005" y="1504557"/>
            <a:ext cx="3001114" cy="3392563"/>
          </a:xfrm>
          <a:prstGeom prst="rect">
            <a:avLst/>
          </a:prstGeom>
        </p:spPr>
      </p:pic>
      <p:sp>
        <p:nvSpPr>
          <p:cNvPr id="4" name="TextBox 3"/>
          <p:cNvSpPr txBox="1"/>
          <p:nvPr/>
        </p:nvSpPr>
        <p:spPr>
          <a:xfrm>
            <a:off x="-36143" y="5311427"/>
            <a:ext cx="6568458" cy="707886"/>
          </a:xfrm>
          <a:prstGeom prst="rect">
            <a:avLst/>
          </a:prstGeom>
          <a:noFill/>
        </p:spPr>
        <p:txBody>
          <a:bodyPr wrap="square" rtlCol="0">
            <a:spAutoFit/>
          </a:bodyPr>
          <a:lstStyle/>
          <a:p>
            <a:r>
              <a:rPr lang="en-US" sz="4000" dirty="0" smtClean="0">
                <a:solidFill>
                  <a:schemeClr val="bg1"/>
                </a:solidFill>
                <a:latin typeface="Arial" charset="0"/>
                <a:ea typeface="Arial" charset="0"/>
                <a:cs typeface="Arial" charset="0"/>
              </a:rPr>
              <a:t>  State Rep. Smith-Warner</a:t>
            </a:r>
            <a:endParaRPr lang="en-US" sz="4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752265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106794" y="1440241"/>
            <a:ext cx="4876799" cy="2497873"/>
          </a:xfrm>
        </p:spPr>
        <p:txBody>
          <a:bodyPr>
            <a:noAutofit/>
          </a:bodyPr>
          <a:lstStyle/>
          <a:p>
            <a:pPr marL="0" indent="0">
              <a:buNone/>
            </a:pPr>
            <a:r>
              <a:rPr lang="en-US" sz="4800" dirty="0" smtClean="0">
                <a:solidFill>
                  <a:schemeClr val="bg1"/>
                </a:solidFill>
                <a:ea typeface="Arial" charset="0"/>
                <a:cs typeface="Arial" charset="0"/>
              </a:rPr>
              <a:t>Continue building knowledge base, passion, relationships, and plans.</a:t>
            </a:r>
            <a:endParaRPr lang="en-US" sz="4800" dirty="0">
              <a:solidFill>
                <a:schemeClr val="bg1"/>
              </a:solidFill>
              <a:ea typeface="Arial" charset="0"/>
              <a:cs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199" y="1690688"/>
            <a:ext cx="4898389" cy="3673792"/>
          </a:xfrm>
          <a:prstGeom prst="rect">
            <a:avLst/>
          </a:prstGeom>
        </p:spPr>
      </p:pic>
    </p:spTree>
    <p:extLst>
      <p:ext uri="{BB962C8B-B14F-4D97-AF65-F5344CB8AC3E}">
        <p14:creationId xmlns:p14="http://schemas.microsoft.com/office/powerpoint/2010/main" val="246535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1440" y="1561666"/>
            <a:ext cx="5258915" cy="3233854"/>
          </a:xfrm>
        </p:spPr>
        <p:txBody>
          <a:bodyPr>
            <a:normAutofit/>
          </a:bodyPr>
          <a:lstStyle/>
          <a:p>
            <a:r>
              <a:rPr lang="en-US" sz="4800" dirty="0" smtClean="0">
                <a:solidFill>
                  <a:schemeClr val="bg1"/>
                </a:solidFill>
                <a:ea typeface="Arial" charset="0"/>
                <a:cs typeface="Arial" charset="0"/>
              </a:rPr>
              <a:t>Put plans into action with energy, humor, and camaraderie.  </a:t>
            </a:r>
            <a:endParaRPr lang="en-US" sz="4800" dirty="0">
              <a:solidFill>
                <a:schemeClr val="bg1"/>
              </a:solidFill>
              <a:ea typeface="Arial" charset="0"/>
              <a:cs typeface="Arial"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637" y="1706880"/>
            <a:ext cx="4657473" cy="3088640"/>
          </a:xfrm>
          <a:prstGeom prst="rect">
            <a:avLst/>
          </a:prstGeom>
        </p:spPr>
      </p:pic>
    </p:spTree>
    <p:extLst>
      <p:ext uri="{BB962C8B-B14F-4D97-AF65-F5344CB8AC3E}">
        <p14:creationId xmlns:p14="http://schemas.microsoft.com/office/powerpoint/2010/main" val="1032731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1219" y="1960880"/>
            <a:ext cx="5862021" cy="2286000"/>
          </a:xfrm>
        </p:spPr>
        <p:txBody>
          <a:bodyPr>
            <a:normAutofit/>
          </a:bodyPr>
          <a:lstStyle/>
          <a:p>
            <a:r>
              <a:rPr lang="en-US" sz="4800" dirty="0" smtClean="0">
                <a:solidFill>
                  <a:schemeClr val="bg1"/>
                </a:solidFill>
                <a:ea typeface="Arial" charset="0"/>
                <a:cs typeface="Arial" charset="0"/>
              </a:rPr>
              <a:t>Statewide ballot measure 2020</a:t>
            </a:r>
            <a:endParaRPr lang="en-US" sz="4800" dirty="0">
              <a:solidFill>
                <a:schemeClr val="bg1"/>
              </a:solidFill>
              <a:ea typeface="Arial" charset="0"/>
              <a:cs typeface="Arial" charset="0"/>
            </a:endParaRPr>
          </a:p>
        </p:txBody>
      </p:sp>
      <p:pic>
        <p:nvPicPr>
          <p:cNvPr id="4" name="Picture 3"/>
          <p:cNvPicPr>
            <a:picLocks noChangeAspect="1"/>
          </p:cNvPicPr>
          <p:nvPr/>
        </p:nvPicPr>
        <p:blipFill>
          <a:blip r:embed="rId3"/>
          <a:stretch>
            <a:fillRect/>
          </a:stretch>
        </p:blipFill>
        <p:spPr>
          <a:xfrm>
            <a:off x="409817" y="1691640"/>
            <a:ext cx="5404869" cy="2824480"/>
          </a:xfrm>
          <a:prstGeom prst="rect">
            <a:avLst/>
          </a:prstGeom>
        </p:spPr>
      </p:pic>
    </p:spTree>
    <p:extLst>
      <p:ext uri="{BB962C8B-B14F-4D97-AF65-F5344CB8AC3E}">
        <p14:creationId xmlns:p14="http://schemas.microsoft.com/office/powerpoint/2010/main" val="1097574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7360" y="608965"/>
            <a:ext cx="6482080" cy="4389755"/>
          </a:xfrm>
        </p:spPr>
        <p:txBody>
          <a:bodyPr>
            <a:noAutofit/>
          </a:bodyPr>
          <a:lstStyle/>
          <a:p>
            <a:pPr marL="0" indent="0">
              <a:buNone/>
            </a:pPr>
            <a:r>
              <a:rPr lang="en-US" sz="4800" dirty="0" smtClean="0">
                <a:solidFill>
                  <a:schemeClr val="bg1"/>
                </a:solidFill>
                <a:ea typeface="Arial" charset="0"/>
                <a:cs typeface="Arial" charset="0"/>
              </a:rPr>
              <a:t>Need passion, </a:t>
            </a:r>
            <a:r>
              <a:rPr lang="en-US" sz="4800" dirty="0">
                <a:solidFill>
                  <a:schemeClr val="bg1"/>
                </a:solidFill>
                <a:ea typeface="Arial" charset="0"/>
                <a:cs typeface="Arial" charset="0"/>
              </a:rPr>
              <a:t>knowledge, </a:t>
            </a:r>
            <a:r>
              <a:rPr lang="en-US" sz="4800" dirty="0" smtClean="0">
                <a:solidFill>
                  <a:schemeClr val="bg1"/>
                </a:solidFill>
                <a:ea typeface="Arial" charset="0"/>
                <a:cs typeface="Arial" charset="0"/>
              </a:rPr>
              <a:t>judgment </a:t>
            </a:r>
            <a:r>
              <a:rPr lang="en-US" sz="4800" dirty="0">
                <a:solidFill>
                  <a:schemeClr val="bg1"/>
                </a:solidFill>
                <a:ea typeface="Arial" charset="0"/>
                <a:cs typeface="Arial" charset="0"/>
              </a:rPr>
              <a:t>and timing, good relationships and </a:t>
            </a:r>
            <a:r>
              <a:rPr lang="en-US" sz="4800" dirty="0" smtClean="0">
                <a:solidFill>
                  <a:schemeClr val="bg1"/>
                </a:solidFill>
                <a:ea typeface="Arial" charset="0"/>
                <a:cs typeface="Arial" charset="0"/>
              </a:rPr>
              <a:t>trust, anchors and life-lines.</a:t>
            </a:r>
            <a:endParaRPr lang="en-US" sz="4800" dirty="0">
              <a:solidFill>
                <a:schemeClr val="bg1"/>
              </a:solidFill>
              <a:ea typeface="Arial" charset="0"/>
              <a:cs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199" y="365125"/>
            <a:ext cx="4358879" cy="5811838"/>
          </a:xfrm>
          <a:prstGeom prst="rect">
            <a:avLst/>
          </a:prstGeom>
        </p:spPr>
      </p:pic>
    </p:spTree>
    <p:extLst>
      <p:ext uri="{BB962C8B-B14F-4D97-AF65-F5344CB8AC3E}">
        <p14:creationId xmlns:p14="http://schemas.microsoft.com/office/powerpoint/2010/main" val="1040565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3147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ea typeface="Arial" charset="0"/>
                <a:cs typeface="Arial" charset="0"/>
              </a:rPr>
              <a:t/>
            </a:r>
            <a:br>
              <a:rPr lang="en-US" dirty="0">
                <a:solidFill>
                  <a:schemeClr val="bg1"/>
                </a:solidFill>
                <a:ea typeface="Arial" charset="0"/>
                <a:cs typeface="Arial" charset="0"/>
              </a:rPr>
            </a:br>
            <a:endParaRPr lang="en-US" dirty="0">
              <a:latin typeface="Arial Regular" charset="0"/>
            </a:endParaRPr>
          </a:p>
        </p:txBody>
      </p:sp>
      <p:sp>
        <p:nvSpPr>
          <p:cNvPr id="3" name="Content Placeholder 2"/>
          <p:cNvSpPr>
            <a:spLocks noGrp="1"/>
          </p:cNvSpPr>
          <p:nvPr>
            <p:ph idx="1"/>
          </p:nvPr>
        </p:nvSpPr>
        <p:spPr>
          <a:xfrm>
            <a:off x="5759450" y="2503488"/>
            <a:ext cx="5594350" cy="1702751"/>
          </a:xfrm>
        </p:spPr>
        <p:txBody>
          <a:bodyPr>
            <a:noAutofit/>
          </a:bodyPr>
          <a:lstStyle/>
          <a:p>
            <a:pPr marL="0" indent="0">
              <a:buNone/>
            </a:pPr>
            <a:r>
              <a:rPr lang="en-US" sz="4800" smtClean="0">
                <a:solidFill>
                  <a:schemeClr val="bg1"/>
                </a:solidFill>
                <a:ea typeface="Arial" charset="0"/>
                <a:cs typeface="Arial" charset="0"/>
              </a:rPr>
              <a:t> What are the  problems?</a:t>
            </a:r>
            <a:endParaRPr lang="en-US" sz="4800" dirty="0" smtClean="0">
              <a:solidFill>
                <a:schemeClr val="bg1"/>
              </a:solidFill>
              <a:ea typeface="Arial" charset="0"/>
              <a:cs typeface="Arial" charset="0"/>
            </a:endParaRPr>
          </a:p>
          <a:p>
            <a:pPr marL="0" indent="0">
              <a:buNone/>
            </a:pPr>
            <a:endParaRPr lang="en-US" sz="4800" dirty="0" smtClean="0">
              <a:solidFill>
                <a:schemeClr val="bg1"/>
              </a:solidFill>
              <a:ea typeface="Arial" charset="0"/>
              <a:cs typeface="Arial" charset="0"/>
            </a:endParaRPr>
          </a:p>
        </p:txBody>
      </p:sp>
      <p:pic>
        <p:nvPicPr>
          <p:cNvPr id="4" name="Content Placeholder 7" descr="ScreenHunter_06 Mar. 29 22.59.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4208" y="1518524"/>
            <a:ext cx="4188162" cy="3398916"/>
          </a:xfrm>
          <a:prstGeom prst="rect">
            <a:avLst/>
          </a:prstGeom>
          <a:noFill/>
          <a:ln w="9525">
            <a:noFill/>
            <a:miter lim="800000"/>
            <a:headEnd/>
            <a:tailEnd/>
          </a:ln>
          <a:scene3d>
            <a:camera prst="orthographicFront">
              <a:rot lat="0" lon="10800000" rev="0"/>
            </a:camera>
            <a:lightRig rig="threePt" dir="t"/>
          </a:scene3d>
        </p:spPr>
      </p:pic>
    </p:spTree>
    <p:extLst>
      <p:ext uri="{BB962C8B-B14F-4D97-AF65-F5344CB8AC3E}">
        <p14:creationId xmlns:p14="http://schemas.microsoft.com/office/powerpoint/2010/main" val="159190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a:xfrm>
            <a:off x="6583680" y="1690688"/>
            <a:ext cx="4984750" cy="1841685"/>
          </a:xfrm>
        </p:spPr>
        <p:txBody>
          <a:bodyPr>
            <a:noAutofit/>
          </a:bodyPr>
          <a:lstStyle/>
          <a:p>
            <a:pPr marL="0" indent="0">
              <a:buNone/>
            </a:pPr>
            <a:r>
              <a:rPr lang="en-US" sz="4800" dirty="0">
                <a:solidFill>
                  <a:schemeClr val="bg1"/>
                </a:solidFill>
                <a:ea typeface="Arial" charset="0"/>
                <a:cs typeface="Arial" charset="0"/>
              </a:rPr>
              <a:t> </a:t>
            </a:r>
            <a:r>
              <a:rPr lang="en-US" sz="4800" dirty="0" smtClean="0">
                <a:solidFill>
                  <a:schemeClr val="bg1"/>
                </a:solidFill>
                <a:ea typeface="Arial" charset="0"/>
                <a:cs typeface="Arial" charset="0"/>
              </a:rPr>
              <a:t>   </a:t>
            </a:r>
            <a:r>
              <a:rPr lang="en-US" sz="4800" dirty="0">
                <a:solidFill>
                  <a:schemeClr val="bg1"/>
                </a:solidFill>
                <a:ea typeface="Arial" charset="0"/>
                <a:cs typeface="Arial" charset="0"/>
              </a:rPr>
              <a:t>What are we doing about it</a:t>
            </a:r>
            <a:r>
              <a:rPr lang="en-US" sz="4800" dirty="0" smtClean="0">
                <a:solidFill>
                  <a:schemeClr val="bg1"/>
                </a:solidFill>
                <a:ea typeface="Arial" charset="0"/>
                <a:cs typeface="Arial" charset="0"/>
              </a:rPr>
              <a:t>?</a:t>
            </a:r>
          </a:p>
          <a:p>
            <a:pPr marL="0" indent="0">
              <a:buNone/>
            </a:pPr>
            <a:endParaRPr lang="en-US" sz="4000" dirty="0">
              <a:solidFill>
                <a:schemeClr val="bg1"/>
              </a:solidFill>
              <a:ea typeface="Arial" charset="0"/>
              <a:cs typeface="Arial" charset="0"/>
            </a:endParaRPr>
          </a:p>
          <a:p>
            <a:pPr marL="0" indent="0">
              <a:buNone/>
            </a:pPr>
            <a:endParaRPr lang="en-US" sz="4000" dirty="0">
              <a:solidFill>
                <a:srgbClr val="FFFF00"/>
              </a:solidFill>
              <a:ea typeface="Arial" charset="0"/>
              <a:cs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252" y="365125"/>
            <a:ext cx="5320748" cy="39905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6720" y="4806033"/>
            <a:ext cx="7226300" cy="1484155"/>
          </a:xfrm>
          <a:prstGeom prst="rect">
            <a:avLst/>
          </a:prstGeom>
        </p:spPr>
      </p:pic>
      <p:pic>
        <p:nvPicPr>
          <p:cNvPr id="6" name="Picture 5"/>
          <p:cNvPicPr/>
          <p:nvPr/>
        </p:nvPicPr>
        <p:blipFill>
          <a:blip r:embed="rId5" cstate="email">
            <a:extLst>
              <a:ext uri="{28A0092B-C50C-407E-A947-70E740481C1C}">
                <a14:useLocalDpi xmlns:a14="http://schemas.microsoft.com/office/drawing/2010/main"/>
              </a:ext>
            </a:extLst>
          </a:blip>
          <a:srcRect/>
          <a:stretch>
            <a:fillRect/>
          </a:stretch>
        </p:blipFill>
        <p:spPr bwMode="auto">
          <a:xfrm>
            <a:off x="8249920" y="5044616"/>
            <a:ext cx="3495040" cy="1006988"/>
          </a:xfrm>
          <a:prstGeom prst="rect">
            <a:avLst/>
          </a:prstGeom>
          <a:noFill/>
          <a:ln>
            <a:noFill/>
          </a:ln>
        </p:spPr>
      </p:pic>
    </p:spTree>
    <p:extLst>
      <p:ext uri="{BB962C8B-B14F-4D97-AF65-F5344CB8AC3E}">
        <p14:creationId xmlns:p14="http://schemas.microsoft.com/office/powerpoint/2010/main" val="1328374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1440" y="2020170"/>
            <a:ext cx="5750560" cy="3189247"/>
          </a:xfrm>
        </p:spPr>
        <p:txBody>
          <a:bodyPr>
            <a:noAutofit/>
          </a:bodyPr>
          <a:lstStyle/>
          <a:p>
            <a:pPr marL="0" indent="0">
              <a:buNone/>
            </a:pPr>
            <a:r>
              <a:rPr lang="en-US" sz="4800" dirty="0" smtClean="0">
                <a:solidFill>
                  <a:schemeClr val="bg1"/>
                </a:solidFill>
                <a:ea typeface="Arial" charset="0"/>
                <a:cs typeface="Arial" charset="0"/>
              </a:rPr>
              <a:t> 2013: Study </a:t>
            </a:r>
            <a:r>
              <a:rPr lang="en-US" sz="4800" dirty="0">
                <a:solidFill>
                  <a:schemeClr val="bg1"/>
                </a:solidFill>
                <a:ea typeface="Arial" charset="0"/>
                <a:cs typeface="Arial" charset="0"/>
              </a:rPr>
              <a:t>bill</a:t>
            </a:r>
            <a:endParaRPr lang="en-US" sz="4800" dirty="0" smtClean="0">
              <a:solidFill>
                <a:schemeClr val="bg1"/>
              </a:solidFill>
              <a:ea typeface="Arial" charset="0"/>
              <a:cs typeface="Arial" charset="0"/>
            </a:endParaRPr>
          </a:p>
          <a:p>
            <a:pPr marL="0" indent="0">
              <a:buNone/>
            </a:pPr>
            <a:r>
              <a:rPr lang="en-US" sz="4800" dirty="0">
                <a:solidFill>
                  <a:schemeClr val="bg1"/>
                </a:solidFill>
                <a:ea typeface="Arial" charset="0"/>
                <a:cs typeface="Arial" charset="0"/>
              </a:rPr>
              <a:t> </a:t>
            </a:r>
            <a:r>
              <a:rPr lang="en-US" sz="4800" dirty="0" smtClean="0">
                <a:solidFill>
                  <a:schemeClr val="bg1"/>
                </a:solidFill>
                <a:ea typeface="Arial" charset="0"/>
                <a:cs typeface="Arial" charset="0"/>
              </a:rPr>
              <a:t>2015: Funded </a:t>
            </a:r>
          </a:p>
          <a:p>
            <a:pPr marL="0" indent="0">
              <a:buNone/>
            </a:pPr>
            <a:r>
              <a:rPr lang="en-US" sz="4800" dirty="0" smtClean="0">
                <a:solidFill>
                  <a:schemeClr val="bg1"/>
                </a:solidFill>
                <a:ea typeface="Arial" charset="0"/>
                <a:cs typeface="Arial" charset="0"/>
              </a:rPr>
              <a:t> 2016: RAND Corp.</a:t>
            </a:r>
          </a:p>
        </p:txBody>
      </p:sp>
      <p:pic>
        <p:nvPicPr>
          <p:cNvPr id="4" name="Content Placeholder 3"/>
          <p:cNvPicPr>
            <a:picLocks noChangeAspect="1"/>
          </p:cNvPicPr>
          <p:nvPr/>
        </p:nvPicPr>
        <p:blipFill>
          <a:blip r:embed="rId3"/>
          <a:stretch>
            <a:fillRect/>
          </a:stretch>
        </p:blipFill>
        <p:spPr>
          <a:xfrm>
            <a:off x="520342" y="791845"/>
            <a:ext cx="5674974" cy="4958715"/>
          </a:xfrm>
          <a:prstGeom prst="rect">
            <a:avLst/>
          </a:prstGeom>
        </p:spPr>
      </p:pic>
    </p:spTree>
    <p:extLst>
      <p:ext uri="{BB962C8B-B14F-4D97-AF65-F5344CB8AC3E}">
        <p14:creationId xmlns:p14="http://schemas.microsoft.com/office/powerpoint/2010/main" val="66013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27375" y="2141035"/>
            <a:ext cx="6159776" cy="3189247"/>
          </a:xfrm>
        </p:spPr>
        <p:txBody>
          <a:bodyPr>
            <a:noAutofit/>
          </a:bodyPr>
          <a:lstStyle/>
          <a:p>
            <a:pPr marL="0" lvl="0" indent="0">
              <a:buNone/>
            </a:pPr>
            <a:r>
              <a:rPr lang="en-US" sz="4800" dirty="0" smtClean="0">
                <a:solidFill>
                  <a:schemeClr val="bg1"/>
                </a:solidFill>
                <a:ea typeface="Arial" charset="0"/>
                <a:cs typeface="Arial" charset="0"/>
              </a:rPr>
              <a:t>Four options to achieve universal health care in Oregon.</a:t>
            </a:r>
            <a:endParaRPr lang="en-US" sz="4800" dirty="0">
              <a:solidFill>
                <a:schemeClr val="bg1"/>
              </a:solidFill>
              <a:ea typeface="Arial" charset="0"/>
              <a:cs typeface="Arial" charset="0"/>
            </a:endParaRPr>
          </a:p>
        </p:txBody>
      </p:sp>
      <p:pic>
        <p:nvPicPr>
          <p:cNvPr id="4" name="Picture 3"/>
          <p:cNvPicPr>
            <a:picLocks noChangeAspect="1"/>
          </p:cNvPicPr>
          <p:nvPr/>
        </p:nvPicPr>
        <p:blipFill>
          <a:blip r:embed="rId3"/>
          <a:stretch>
            <a:fillRect/>
          </a:stretch>
        </p:blipFill>
        <p:spPr>
          <a:xfrm>
            <a:off x="668020" y="2332990"/>
            <a:ext cx="3985260" cy="2747010"/>
          </a:xfrm>
          <a:prstGeom prst="rect">
            <a:avLst/>
          </a:prstGeom>
        </p:spPr>
      </p:pic>
      <p:sp>
        <p:nvSpPr>
          <p:cNvPr id="5" name="Right Arrow 4"/>
          <p:cNvSpPr/>
          <p:nvPr/>
        </p:nvSpPr>
        <p:spPr>
          <a:xfrm rot="18619184">
            <a:off x="3129280" y="13614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3352310">
            <a:off x="1432559" y="13614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949345">
            <a:off x="3127322" y="55518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7573242">
            <a:off x="1231122" y="56177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76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01076.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09600" y="1174226"/>
            <a:ext cx="8229600" cy="4525963"/>
          </a:xfrm>
        </p:spPr>
      </p:pic>
      <p:sp>
        <p:nvSpPr>
          <p:cNvPr id="3" name="TextBox 2"/>
          <p:cNvSpPr txBox="1"/>
          <p:nvPr/>
        </p:nvSpPr>
        <p:spPr>
          <a:xfrm>
            <a:off x="9342783" y="2007704"/>
            <a:ext cx="2365513" cy="3046988"/>
          </a:xfrm>
          <a:prstGeom prst="rect">
            <a:avLst/>
          </a:prstGeom>
          <a:noFill/>
        </p:spPr>
        <p:txBody>
          <a:bodyPr wrap="square" rtlCol="0">
            <a:spAutoFit/>
          </a:bodyPr>
          <a:lstStyle/>
          <a:p>
            <a:r>
              <a:rPr lang="en-US" sz="4800" dirty="0" smtClean="0">
                <a:solidFill>
                  <a:schemeClr val="bg1"/>
                </a:solidFill>
              </a:rPr>
              <a:t>There is no easy ascent </a:t>
            </a:r>
            <a:endParaRPr lang="en-US" sz="4800" dirty="0">
              <a:solidFill>
                <a:schemeClr val="bg1"/>
              </a:solidFill>
            </a:endParaRPr>
          </a:p>
        </p:txBody>
      </p:sp>
    </p:spTree>
    <p:extLst>
      <p:ext uri="{BB962C8B-B14F-4D97-AF65-F5344CB8AC3E}">
        <p14:creationId xmlns:p14="http://schemas.microsoft.com/office/powerpoint/2010/main" val="2025730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1524001" y="90101"/>
            <a:ext cx="83388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200" dirty="0">
                <a:solidFill>
                  <a:prstClr val="black"/>
                </a:solidFill>
                <a:latin typeface="Arial" pitchFamily="34" charset="0"/>
                <a:ea typeface="Calibri" pitchFamily="34" charset="0"/>
                <a:cs typeface="Times New Roman" pitchFamily="18" charset="0"/>
              </a:rPr>
              <a:t>               </a:t>
            </a:r>
            <a:endParaRPr lang="en-US" dirty="0">
              <a:solidFill>
                <a:prstClr val="black"/>
              </a:solidFill>
              <a:latin typeface="Arial" pitchFamily="34" charset="0"/>
            </a:endParaRPr>
          </a:p>
        </p:txBody>
      </p:sp>
      <p:sp>
        <p:nvSpPr>
          <p:cNvPr id="51204" name="Rectangle 4"/>
          <p:cNvSpPr>
            <a:spLocks noChangeArrowheads="1"/>
          </p:cNvSpPr>
          <p:nvPr/>
        </p:nvSpPr>
        <p:spPr bwMode="auto">
          <a:xfrm>
            <a:off x="1524001" y="1785552"/>
            <a:ext cx="426751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200" dirty="0">
                <a:solidFill>
                  <a:prstClr val="black"/>
                </a:solidFill>
                <a:latin typeface="Arial" pitchFamily="34" charset="0"/>
                <a:ea typeface="Calibri" pitchFamily="34" charset="0"/>
                <a:cs typeface="Times New Roman" pitchFamily="18" charset="0"/>
              </a:rPr>
              <a:t>  				         </a:t>
            </a:r>
            <a:endParaRPr lang="en-US" dirty="0">
              <a:solidFill>
                <a:prstClr val="black"/>
              </a:solidFill>
              <a:latin typeface="Arial" pitchFamily="34" charset="0"/>
            </a:endParaRPr>
          </a:p>
        </p:txBody>
      </p:sp>
      <p:sp>
        <p:nvSpPr>
          <p:cNvPr id="51205" name="Rectangle 5"/>
          <p:cNvSpPr>
            <a:spLocks noChangeArrowheads="1"/>
          </p:cNvSpPr>
          <p:nvPr/>
        </p:nvSpPr>
        <p:spPr bwMode="auto">
          <a:xfrm>
            <a:off x="529389" y="5780276"/>
            <a:ext cx="10919661"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400" b="1" dirty="0">
                <a:solidFill>
                  <a:prstClr val="black"/>
                </a:solidFill>
                <a:latin typeface="Arial" pitchFamily="34" charset="0"/>
                <a:ea typeface="Calibri" pitchFamily="34" charset="0"/>
                <a:cs typeface="Times New Roman" pitchFamily="18" charset="0"/>
              </a:rPr>
              <a:t>	</a:t>
            </a:r>
            <a:endParaRPr lang="en-US" dirty="0">
              <a:solidFill>
                <a:prstClr val="black"/>
              </a:solidFill>
              <a:latin typeface="Arial" pitchFamily="34" charset="0"/>
            </a:endParaRPr>
          </a:p>
        </p:txBody>
      </p:sp>
      <p:sp>
        <p:nvSpPr>
          <p:cNvPr id="7" name="TextBox 6"/>
          <p:cNvSpPr txBox="1"/>
          <p:nvPr/>
        </p:nvSpPr>
        <p:spPr>
          <a:xfrm>
            <a:off x="5791516" y="1178811"/>
            <a:ext cx="6175197" cy="4524315"/>
          </a:xfrm>
          <a:prstGeom prst="rect">
            <a:avLst/>
          </a:prstGeom>
          <a:noFill/>
        </p:spPr>
        <p:txBody>
          <a:bodyPr wrap="square" rtlCol="0">
            <a:spAutoFit/>
          </a:bodyPr>
          <a:lstStyle/>
          <a:p>
            <a:pPr defTabSz="457200" eaLnBrk="0" fontAlgn="base" hangingPunct="0">
              <a:spcBef>
                <a:spcPct val="0"/>
              </a:spcBef>
              <a:spcAft>
                <a:spcPct val="0"/>
              </a:spcAft>
            </a:pPr>
            <a:r>
              <a:rPr lang="en-US" sz="4800" dirty="0">
                <a:solidFill>
                  <a:schemeClr val="bg1"/>
                </a:solidFill>
                <a:latin typeface="Arial" charset="0"/>
                <a:ea typeface="Arial" charset="0"/>
                <a:cs typeface="Arial" charset="0"/>
              </a:rPr>
              <a:t>“All diseases have two causes: </a:t>
            </a:r>
          </a:p>
          <a:p>
            <a:pPr defTabSz="457200" eaLnBrk="0" fontAlgn="base" hangingPunct="0">
              <a:spcBef>
                <a:spcPct val="0"/>
              </a:spcBef>
              <a:spcAft>
                <a:spcPct val="0"/>
              </a:spcAft>
            </a:pPr>
            <a:r>
              <a:rPr lang="en-US" sz="4800" dirty="0">
                <a:solidFill>
                  <a:schemeClr val="bg1"/>
                </a:solidFill>
                <a:latin typeface="Arial" pitchFamily="34" charset="0"/>
                <a:ea typeface="Calibri" pitchFamily="34" charset="0"/>
                <a:cs typeface="Times New Roman" pitchFamily="18" charset="0"/>
              </a:rPr>
              <a:t>      </a:t>
            </a:r>
            <a:r>
              <a:rPr lang="en-US" sz="4800" dirty="0">
                <a:solidFill>
                  <a:schemeClr val="bg1"/>
                </a:solidFill>
                <a:latin typeface="Arial" charset="0"/>
                <a:ea typeface="Arial" charset="0"/>
                <a:cs typeface="Arial" charset="0"/>
              </a:rPr>
              <a:t>one is </a:t>
            </a:r>
            <a:r>
              <a:rPr lang="en-US" sz="4800" spc="300" dirty="0">
                <a:ln w="11430" cmpd="sng">
                  <a:noFill/>
                  <a:prstDash val="solid"/>
                  <a:miter lim="800000"/>
                </a:ln>
                <a:solidFill>
                  <a:schemeClr val="bg1"/>
                </a:solidFill>
                <a:effectLst>
                  <a:glow rad="45500">
                    <a:srgbClr val="4F81BD">
                      <a:satMod val="220000"/>
                      <a:alpha val="35000"/>
                    </a:srgbClr>
                  </a:glow>
                </a:effectLst>
                <a:latin typeface="Arial" charset="0"/>
                <a:ea typeface="Arial" charset="0"/>
                <a:cs typeface="Arial" charset="0"/>
              </a:rPr>
              <a:t>pathological</a:t>
            </a:r>
          </a:p>
          <a:p>
            <a:pPr defTabSz="457200" eaLnBrk="0" fontAlgn="base" hangingPunct="0">
              <a:spcBef>
                <a:spcPct val="0"/>
              </a:spcBef>
              <a:spcAft>
                <a:spcPct val="0"/>
              </a:spcAft>
            </a:pPr>
            <a:r>
              <a:rPr lang="en-US" sz="4800" dirty="0">
                <a:solidFill>
                  <a:schemeClr val="bg1"/>
                </a:solidFill>
                <a:latin typeface="Arial" charset="0"/>
                <a:ea typeface="Arial" charset="0"/>
                <a:cs typeface="Arial" charset="0"/>
              </a:rPr>
              <a:t>      </a:t>
            </a:r>
            <a:r>
              <a:rPr lang="en-US" sz="4800" dirty="0" smtClean="0">
                <a:solidFill>
                  <a:schemeClr val="bg1"/>
                </a:solidFill>
                <a:latin typeface="Arial" charset="0"/>
                <a:ea typeface="Arial" charset="0"/>
                <a:cs typeface="Arial" charset="0"/>
              </a:rPr>
              <a:t>the </a:t>
            </a:r>
            <a:r>
              <a:rPr lang="en-US" sz="4800" dirty="0">
                <a:solidFill>
                  <a:schemeClr val="bg1"/>
                </a:solidFill>
                <a:latin typeface="Arial" charset="0"/>
                <a:ea typeface="Arial" charset="0"/>
                <a:cs typeface="Arial" charset="0"/>
              </a:rPr>
              <a:t>other — </a:t>
            </a:r>
            <a:r>
              <a:rPr lang="en-US" sz="4800" spc="300" dirty="0">
                <a:ln w="11430" cmpd="sng">
                  <a:noFill/>
                  <a:prstDash val="solid"/>
                  <a:miter lim="800000"/>
                </a:ln>
                <a:solidFill>
                  <a:schemeClr val="bg1"/>
                </a:solidFill>
                <a:effectLst>
                  <a:glow rad="45500">
                    <a:srgbClr val="4F81BD">
                      <a:satMod val="220000"/>
                      <a:alpha val="35000"/>
                    </a:srgbClr>
                  </a:glow>
                </a:effectLst>
                <a:latin typeface="Arial" charset="0"/>
                <a:ea typeface="Arial" charset="0"/>
                <a:cs typeface="Arial" charset="0"/>
              </a:rPr>
              <a:t>political</a:t>
            </a:r>
            <a:r>
              <a:rPr lang="en-US" sz="4800" dirty="0">
                <a:solidFill>
                  <a:schemeClr val="bg1"/>
                </a:solidFill>
                <a:latin typeface="Arial" charset="0"/>
                <a:ea typeface="Arial" charset="0"/>
                <a:cs typeface="Arial" charset="0"/>
              </a:rPr>
              <a:t>.” 	</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335926"/>
            <a:ext cx="2561351" cy="3155585"/>
          </a:xfrm>
          <a:prstGeom prst="rect">
            <a:avLst/>
          </a:prstGeom>
          <a:noFill/>
          <a:ln w="25400">
            <a:solidFill>
              <a:srgbClr val="FF0000"/>
            </a:solidFill>
          </a:ln>
        </p:spPr>
      </p:pic>
    </p:spTree>
    <p:extLst>
      <p:ext uri="{BB962C8B-B14F-4D97-AF65-F5344CB8AC3E}">
        <p14:creationId xmlns:p14="http://schemas.microsoft.com/office/powerpoint/2010/main" val="130418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20" y="5048112"/>
            <a:ext cx="5833836" cy="1325563"/>
          </a:xfrm>
        </p:spPr>
        <p:txBody>
          <a:bodyPr>
            <a:normAutofit/>
          </a:bodyPr>
          <a:lstStyle/>
          <a:p>
            <a:r>
              <a:rPr lang="en-US" sz="3600" dirty="0" smtClean="0">
                <a:solidFill>
                  <a:schemeClr val="bg1"/>
                </a:solidFill>
                <a:ea typeface="Arial" charset="0"/>
                <a:cs typeface="Arial" charset="0"/>
              </a:rPr>
              <a:t>1994 John Kitzhaber, MD</a:t>
            </a:r>
            <a:br>
              <a:rPr lang="en-US" sz="3600" dirty="0" smtClean="0">
                <a:solidFill>
                  <a:schemeClr val="bg1"/>
                </a:solidFill>
                <a:ea typeface="Arial" charset="0"/>
                <a:cs typeface="Arial" charset="0"/>
              </a:rPr>
            </a:br>
            <a:endParaRPr lang="en-US" sz="3600" dirty="0">
              <a:solidFill>
                <a:schemeClr val="bg1"/>
              </a:solidFill>
              <a:ea typeface="Arial" charset="0"/>
              <a:cs typeface="Arial" charset="0"/>
            </a:endParaRPr>
          </a:p>
        </p:txBody>
      </p:sp>
      <p:pic>
        <p:nvPicPr>
          <p:cNvPr id="4" name="Content Placeholder 3"/>
          <p:cNvPicPr>
            <a:picLocks noGrp="1" noChangeAspect="1"/>
          </p:cNvPicPr>
          <p:nvPr>
            <p:ph idx="1"/>
          </p:nvPr>
        </p:nvPicPr>
        <p:blipFill>
          <a:blip r:embed="rId3"/>
          <a:stretch>
            <a:fillRect/>
          </a:stretch>
        </p:blipFill>
        <p:spPr>
          <a:xfrm>
            <a:off x="1196068" y="1896170"/>
            <a:ext cx="3302000" cy="2463800"/>
          </a:xfrm>
          <a:prstGeom prst="rect">
            <a:avLst/>
          </a:prstGeom>
          <a:scene3d>
            <a:camera prst="orthographicFront">
              <a:rot lat="0" lon="10800000" rev="0"/>
            </a:camera>
            <a:lightRig rig="threePt" dir="t"/>
          </a:scene3d>
        </p:spPr>
      </p:pic>
      <p:sp>
        <p:nvSpPr>
          <p:cNvPr id="3" name="TextBox 2"/>
          <p:cNvSpPr txBox="1"/>
          <p:nvPr/>
        </p:nvSpPr>
        <p:spPr>
          <a:xfrm>
            <a:off x="6255756" y="1696909"/>
            <a:ext cx="5029200" cy="2862322"/>
          </a:xfrm>
          <a:prstGeom prst="rect">
            <a:avLst/>
          </a:prstGeom>
          <a:noFill/>
        </p:spPr>
        <p:txBody>
          <a:bodyPr wrap="square" rtlCol="0">
            <a:spAutoFit/>
          </a:bodyPr>
          <a:lstStyle/>
          <a:p>
            <a:r>
              <a:rPr lang="en-US" sz="3600" dirty="0" smtClean="0">
                <a:solidFill>
                  <a:schemeClr val="bg1"/>
                </a:solidFill>
              </a:rPr>
              <a:t>The  </a:t>
            </a:r>
            <a:r>
              <a:rPr lang="en-US" sz="3600" dirty="0">
                <a:solidFill>
                  <a:schemeClr val="bg1"/>
                </a:solidFill>
              </a:rPr>
              <a:t>Oregon Health </a:t>
            </a:r>
            <a:r>
              <a:rPr lang="en-US" sz="3600" dirty="0" smtClean="0">
                <a:solidFill>
                  <a:schemeClr val="bg1"/>
                </a:solidFill>
              </a:rPr>
              <a:t>Plan made </a:t>
            </a:r>
            <a:r>
              <a:rPr lang="en-US" sz="3600" dirty="0">
                <a:solidFill>
                  <a:schemeClr val="bg1"/>
                </a:solidFill>
              </a:rPr>
              <a:t>better use of Medicaid money and provided care for many more </a:t>
            </a:r>
            <a:r>
              <a:rPr lang="en-US" sz="3600" dirty="0" smtClean="0">
                <a:solidFill>
                  <a:schemeClr val="bg1"/>
                </a:solidFill>
              </a:rPr>
              <a:t>people. </a:t>
            </a:r>
            <a:r>
              <a:rPr lang="en-US" dirty="0" smtClean="0"/>
              <a:t>Medicaid</a:t>
            </a:r>
            <a:r>
              <a:rPr lang="en-US" dirty="0"/>
              <a:t>. </a:t>
            </a:r>
          </a:p>
        </p:txBody>
      </p:sp>
    </p:spTree>
    <p:extLst>
      <p:ext uri="{BB962C8B-B14F-4D97-AF65-F5344CB8AC3E}">
        <p14:creationId xmlns:p14="http://schemas.microsoft.com/office/powerpoint/2010/main" val="1552835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4004</TotalTime>
  <Words>2034</Words>
  <Application>Microsoft Office PowerPoint</Application>
  <PresentationFormat>Widescreen</PresentationFormat>
  <Paragraphs>183</Paragraphs>
  <Slides>27</Slides>
  <Notes>27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Arial Regular</vt:lpstr>
      <vt:lpstr>Calibri</vt:lpstr>
      <vt:lpstr>Calibri Light</vt:lpstr>
      <vt:lpstr>Mangal</vt:lpstr>
      <vt:lpstr>Times New Roman</vt:lpstr>
      <vt:lpstr>Trebuchet MS</vt:lpstr>
      <vt:lpstr>1_Office Theme</vt:lpstr>
      <vt:lpstr>Custom Design</vt:lpstr>
      <vt:lpstr>4_Office Theme</vt:lpstr>
      <vt:lpstr>PowerPoint Presentation</vt:lpstr>
      <vt:lpstr>     What’s going on in Oregon?</vt:lpstr>
      <vt:lpstr> </vt:lpstr>
      <vt:lpstr>PowerPoint Presentation</vt:lpstr>
      <vt:lpstr>PowerPoint Presentation</vt:lpstr>
      <vt:lpstr>PowerPoint Presentation</vt:lpstr>
      <vt:lpstr>PowerPoint Presentation</vt:lpstr>
      <vt:lpstr>PowerPoint Presentation</vt:lpstr>
      <vt:lpstr>1994 John Kitzhaber, MD </vt:lpstr>
      <vt:lpstr>2002: Ballot Measure 23</vt:lpstr>
      <vt:lpstr>2012 Governor John Kitzhaber</vt:lpstr>
      <vt:lpstr>State Senator Michael Dembrow</vt:lpstr>
      <vt:lpstr>PowerPoint Presentation</vt:lpstr>
      <vt:lpstr>PowerPoint Presentation</vt:lpstr>
      <vt:lpstr>PowerPoint Presentation</vt:lpstr>
      <vt:lpstr>Relationships take work,   but they save the day.  </vt:lpstr>
      <vt:lpstr>PowerPoint Presentation</vt:lpstr>
      <vt:lpstr>             Building relationships, educating each other.</vt:lpstr>
      <vt:lpstr>Building relationships, educating each other.</vt:lpstr>
      <vt:lpstr>PowerPoint Presentation</vt:lpstr>
      <vt:lpstr>PowerPoint Presentation</vt:lpstr>
      <vt:lpstr>Reintroduce single payer bill in 2017. </vt:lpstr>
      <vt:lpstr>PowerPoint Presentation</vt:lpstr>
      <vt:lpstr>Put plans into action with energy, humor, and camaraderie.  </vt:lpstr>
      <vt:lpstr>Statewide ballot measure 2020</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Mike Huntington</dc:creator>
  <cp:keywords/>
  <dc:description/>
  <cp:lastModifiedBy>Matthew Petty</cp:lastModifiedBy>
  <cp:revision>172</cp:revision>
  <cp:lastPrinted>2016-11-10T16:49:26Z</cp:lastPrinted>
  <dcterms:created xsi:type="dcterms:W3CDTF">2016-11-06T02:52:38Z</dcterms:created>
  <dcterms:modified xsi:type="dcterms:W3CDTF">2016-11-14T22:06:19Z</dcterms:modified>
  <cp:category/>
</cp:coreProperties>
</file>