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294" r:id="rId2"/>
    <p:sldId id="1719" r:id="rId3"/>
    <p:sldId id="1720" r:id="rId4"/>
    <p:sldId id="1697" r:id="rId5"/>
    <p:sldId id="1706" r:id="rId6"/>
    <p:sldId id="1709" r:id="rId7"/>
    <p:sldId id="1716" r:id="rId8"/>
    <p:sldId id="1715" r:id="rId9"/>
    <p:sldId id="1714" r:id="rId10"/>
    <p:sldId id="1704" r:id="rId11"/>
    <p:sldId id="1663" r:id="rId12"/>
    <p:sldId id="1688" r:id="rId13"/>
    <p:sldId id="1689" r:id="rId14"/>
    <p:sldId id="1690" r:id="rId15"/>
    <p:sldId id="1691" r:id="rId16"/>
    <p:sldId id="1721" r:id="rId17"/>
    <p:sldId id="1722" r:id="rId18"/>
    <p:sldId id="1723" r:id="rId19"/>
    <p:sldId id="1724" r:id="rId20"/>
    <p:sldId id="1725" r:id="rId21"/>
    <p:sldId id="1726" r:id="rId22"/>
    <p:sldId id="1727" r:id="rId23"/>
    <p:sldId id="1728" r:id="rId24"/>
    <p:sldId id="1729" r:id="rId25"/>
    <p:sldId id="1730" r:id="rId26"/>
    <p:sldId id="1731" r:id="rId27"/>
    <p:sldId id="1732" r:id="rId28"/>
    <p:sldId id="1733" r:id="rId29"/>
    <p:sldId id="173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6F"/>
    <a:srgbClr val="002D28"/>
    <a:srgbClr val="666666"/>
    <a:srgbClr val="171483"/>
    <a:srgbClr val="83C2DF"/>
    <a:srgbClr val="569BD5"/>
    <a:srgbClr val="F2F2F2"/>
    <a:srgbClr val="B3B3B3"/>
    <a:srgbClr val="000000"/>
    <a:srgbClr val="181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03" autoAdjust="0"/>
    <p:restoredTop sz="94794" autoAdjust="0"/>
  </p:normalViewPr>
  <p:slideViewPr>
    <p:cSldViewPr snapToGrid="0">
      <p:cViewPr varScale="1">
        <p:scale>
          <a:sx n="154" d="100"/>
          <a:sy n="154" d="100"/>
        </p:scale>
        <p:origin x="10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1755756705101"/>
          <c:y val="4.0781565095700599E-2"/>
          <c:w val="0.81894045670834303"/>
          <c:h val="0.8560319513182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rgbClr val="FFFFFF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to vote</c:v>
                </c:pt>
                <c:pt idx="1">
                  <c:v>to be a voter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0.82</c:v>
                </c:pt>
                <c:pt idx="1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8922680"/>
        <c:axId val="238923464"/>
      </c:barChart>
      <c:catAx>
        <c:axId val="2389226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8923464"/>
        <c:crosses val="autoZero"/>
        <c:auto val="1"/>
        <c:lblAlgn val="ctr"/>
        <c:lblOffset val="100"/>
        <c:noMultiLvlLbl val="0"/>
      </c:catAx>
      <c:valAx>
        <c:axId val="238923464"/>
        <c:scaling>
          <c:orientation val="minMax"/>
        </c:scaling>
        <c:delete val="0"/>
        <c:axPos val="l"/>
        <c:majorGridlines>
          <c:spPr>
            <a:ln>
              <a:prstDash val="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38922680"/>
        <c:crosses val="autoZero"/>
        <c:crossBetween val="between"/>
      </c:valAx>
      <c:spPr>
        <a:solidFill>
          <a:schemeClr val="bg1"/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/>
          <a:cs typeface="Franklin Gothic Medium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C73D6B-7A0F-2541-B731-2E16607369EB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E604D-C1E4-1844-89A5-A941264C2197}">
      <dgm:prSet custT="1"/>
      <dgm:spPr>
        <a:solidFill>
          <a:srgbClr val="800000"/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Strict Father</a:t>
          </a:r>
        </a:p>
        <a:p>
          <a:pPr rtl="0"/>
          <a:endParaRPr lang="en-US" sz="2400" dirty="0">
            <a:latin typeface="Franklin Gothic Medium"/>
            <a:cs typeface="Franklin Gothic Medium"/>
          </a:endParaRPr>
        </a:p>
      </dgm:t>
    </dgm:pt>
    <dgm:pt modelId="{40BFCA94-0EA9-9549-B6FC-EC848251930D}" type="parTrans" cxnId="{CF317410-FCE9-524D-9DCD-013B4A1B0309}">
      <dgm:prSet/>
      <dgm:spPr/>
      <dgm:t>
        <a:bodyPr/>
        <a:lstStyle/>
        <a:p>
          <a:endParaRPr lang="en-US"/>
        </a:p>
      </dgm:t>
    </dgm:pt>
    <dgm:pt modelId="{4D0F6C70-607E-7442-8C6D-C18720095BDE}" type="sibTrans" cxnId="{CF317410-FCE9-524D-9DCD-013B4A1B0309}">
      <dgm:prSet/>
      <dgm:spPr/>
      <dgm:t>
        <a:bodyPr/>
        <a:lstStyle/>
        <a:p>
          <a:endParaRPr lang="en-US"/>
        </a:p>
      </dgm:t>
    </dgm:pt>
    <dgm:pt modelId="{4BA7E91B-5F0E-284E-8618-009B304EB1FF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Hierarchical</a:t>
          </a:r>
          <a:endParaRPr lang="en-US" dirty="0">
            <a:latin typeface="Franklin Gothic Book"/>
            <a:cs typeface="Franklin Gothic Book"/>
          </a:endParaRPr>
        </a:p>
      </dgm:t>
    </dgm:pt>
    <dgm:pt modelId="{EC2A3559-3368-EE46-A485-9F9B955497A7}" type="parTrans" cxnId="{24CE4AFC-E9AE-D647-B681-06F8E67AF8CB}">
      <dgm:prSet/>
      <dgm:spPr/>
      <dgm:t>
        <a:bodyPr/>
        <a:lstStyle/>
        <a:p>
          <a:endParaRPr lang="en-US"/>
        </a:p>
      </dgm:t>
    </dgm:pt>
    <dgm:pt modelId="{4C7740D0-7C76-CD4A-ACEF-928F215E8E44}" type="sibTrans" cxnId="{24CE4AFC-E9AE-D647-B681-06F8E67AF8CB}">
      <dgm:prSet/>
      <dgm:spPr/>
      <dgm:t>
        <a:bodyPr/>
        <a:lstStyle/>
        <a:p>
          <a:endParaRPr lang="en-US"/>
        </a:p>
      </dgm:t>
    </dgm:pt>
    <dgm:pt modelId="{2DE0A522-1A79-B94C-B2B3-DD4FC91A237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Morality = prosperity</a:t>
          </a:r>
          <a:endParaRPr lang="en-US" dirty="0">
            <a:latin typeface="Franklin Gothic Book"/>
            <a:cs typeface="Franklin Gothic Book"/>
          </a:endParaRPr>
        </a:p>
      </dgm:t>
    </dgm:pt>
    <dgm:pt modelId="{CCF1C4C2-24EF-D942-890E-35534F73BE23}" type="parTrans" cxnId="{C9F06272-8A75-1842-B11E-FF8722031D18}">
      <dgm:prSet/>
      <dgm:spPr/>
      <dgm:t>
        <a:bodyPr/>
        <a:lstStyle/>
        <a:p>
          <a:endParaRPr lang="en-US"/>
        </a:p>
      </dgm:t>
    </dgm:pt>
    <dgm:pt modelId="{07193DF5-01F2-BF44-937D-8C28458C02E1}" type="sibTrans" cxnId="{C9F06272-8A75-1842-B11E-FF8722031D18}">
      <dgm:prSet/>
      <dgm:spPr/>
      <dgm:t>
        <a:bodyPr/>
        <a:lstStyle/>
        <a:p>
          <a:endParaRPr lang="en-US"/>
        </a:p>
      </dgm:t>
    </dgm:pt>
    <dgm:pt modelId="{D266AF3C-E3F4-7446-B7FF-0B50E5485E1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latin typeface="Franklin Gothic Book"/>
              <a:cs typeface="Franklin Gothic Book"/>
            </a:rPr>
            <a:t>We learn from consequences</a:t>
          </a:r>
          <a:endParaRPr lang="en-US">
            <a:latin typeface="Franklin Gothic Book"/>
            <a:cs typeface="Franklin Gothic Book"/>
          </a:endParaRPr>
        </a:p>
      </dgm:t>
    </dgm:pt>
    <dgm:pt modelId="{985EFC7A-C5E5-5646-9A5A-4A35F9A14950}" type="parTrans" cxnId="{0AC2BB87-5CBC-0241-9951-3CFC8A1067F5}">
      <dgm:prSet/>
      <dgm:spPr/>
      <dgm:t>
        <a:bodyPr/>
        <a:lstStyle/>
        <a:p>
          <a:endParaRPr lang="en-US"/>
        </a:p>
      </dgm:t>
    </dgm:pt>
    <dgm:pt modelId="{130BE166-4F53-D74C-AD3F-9BCA87F305F6}" type="sibTrans" cxnId="{0AC2BB87-5CBC-0241-9951-3CFC8A1067F5}">
      <dgm:prSet/>
      <dgm:spPr/>
      <dgm:t>
        <a:bodyPr/>
        <a:lstStyle/>
        <a:p>
          <a:endParaRPr lang="en-US"/>
        </a:p>
      </dgm:t>
    </dgm:pt>
    <dgm:pt modelId="{1C589D44-0F2A-CD4C-A286-D55F4A0619B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Social Darwinism</a:t>
          </a:r>
          <a:endParaRPr lang="en-US" dirty="0">
            <a:latin typeface="Franklin Gothic Book"/>
            <a:cs typeface="Franklin Gothic Book"/>
          </a:endParaRPr>
        </a:p>
      </dgm:t>
    </dgm:pt>
    <dgm:pt modelId="{7B391317-DAFE-9341-A8EF-2B8D08D2D6C4}" type="parTrans" cxnId="{9EA5ACC5-DB33-0C45-B2EC-19469989CDA0}">
      <dgm:prSet/>
      <dgm:spPr/>
      <dgm:t>
        <a:bodyPr/>
        <a:lstStyle/>
        <a:p>
          <a:endParaRPr lang="en-US"/>
        </a:p>
      </dgm:t>
    </dgm:pt>
    <dgm:pt modelId="{34D0C035-A04B-B84A-8595-55E780874B98}" type="sibTrans" cxnId="{9EA5ACC5-DB33-0C45-B2EC-19469989CDA0}">
      <dgm:prSet/>
      <dgm:spPr/>
      <dgm:t>
        <a:bodyPr/>
        <a:lstStyle/>
        <a:p>
          <a:endParaRPr lang="en-US"/>
        </a:p>
      </dgm:t>
    </dgm:pt>
    <dgm:pt modelId="{6ACA3831-AADB-214A-9ABF-8F547B16A574}">
      <dgm:prSet custT="1"/>
      <dgm:spPr>
        <a:solidFill>
          <a:srgbClr val="0000FF"/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Nurturing Mother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90D06D55-EA32-4245-8F11-E2265280400A}" type="parTrans" cxnId="{9A0D80CF-99FB-7A4C-B20D-D7F23DBD27FB}">
      <dgm:prSet/>
      <dgm:spPr/>
      <dgm:t>
        <a:bodyPr/>
        <a:lstStyle/>
        <a:p>
          <a:endParaRPr lang="en-US"/>
        </a:p>
      </dgm:t>
    </dgm:pt>
    <dgm:pt modelId="{B0DD1AF7-7BE0-604A-979A-4051BA43BD84}" type="sibTrans" cxnId="{9A0D80CF-99FB-7A4C-B20D-D7F23DBD27FB}">
      <dgm:prSet/>
      <dgm:spPr/>
      <dgm:t>
        <a:bodyPr/>
        <a:lstStyle/>
        <a:p>
          <a:endParaRPr lang="en-US"/>
        </a:p>
      </dgm:t>
    </dgm:pt>
    <dgm:pt modelId="{E58B1634-6D11-114D-8295-BD7276E8481E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Core values of fairness, equity</a:t>
          </a:r>
          <a:endParaRPr lang="en-US" dirty="0">
            <a:latin typeface="Franklin Gothic Book"/>
            <a:cs typeface="Franklin Gothic Book"/>
          </a:endParaRPr>
        </a:p>
      </dgm:t>
    </dgm:pt>
    <dgm:pt modelId="{56029BB0-C114-7B4A-BD7B-6847DE473697}" type="parTrans" cxnId="{D4159DEC-C86C-4A44-9F2E-556A2A49AE9A}">
      <dgm:prSet/>
      <dgm:spPr/>
      <dgm:t>
        <a:bodyPr/>
        <a:lstStyle/>
        <a:p>
          <a:endParaRPr lang="en-US"/>
        </a:p>
      </dgm:t>
    </dgm:pt>
    <dgm:pt modelId="{C77BBC14-A2B1-F340-B139-DE20DEBC8568}" type="sibTrans" cxnId="{D4159DEC-C86C-4A44-9F2E-556A2A49AE9A}">
      <dgm:prSet/>
      <dgm:spPr/>
      <dgm:t>
        <a:bodyPr/>
        <a:lstStyle/>
        <a:p>
          <a:endParaRPr lang="en-US"/>
        </a:p>
      </dgm:t>
    </dgm:pt>
    <dgm:pt modelId="{A4B342B3-ABFF-4E4B-942B-A308FE43F93A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latin typeface="Franklin Gothic Book"/>
              <a:cs typeface="Franklin Gothic Book"/>
            </a:rPr>
            <a:t>Civilization is inter-dependent</a:t>
          </a:r>
          <a:endParaRPr lang="en-US">
            <a:latin typeface="Franklin Gothic Book"/>
            <a:cs typeface="Franklin Gothic Book"/>
          </a:endParaRPr>
        </a:p>
      </dgm:t>
    </dgm:pt>
    <dgm:pt modelId="{476BBB14-542E-544D-BDDC-534A9F02CD55}" type="parTrans" cxnId="{25B06E87-FDB3-A84E-A87F-D840F7182521}">
      <dgm:prSet/>
      <dgm:spPr/>
      <dgm:t>
        <a:bodyPr/>
        <a:lstStyle/>
        <a:p>
          <a:endParaRPr lang="en-US"/>
        </a:p>
      </dgm:t>
    </dgm:pt>
    <dgm:pt modelId="{1F4089E5-0C57-4347-BCB9-4FBC662447E7}" type="sibTrans" cxnId="{25B06E87-FDB3-A84E-A87F-D840F7182521}">
      <dgm:prSet/>
      <dgm:spPr/>
      <dgm:t>
        <a:bodyPr/>
        <a:lstStyle/>
        <a:p>
          <a:endParaRPr lang="en-US"/>
        </a:p>
      </dgm:t>
    </dgm:pt>
    <dgm:pt modelId="{57FC675D-DB14-0947-8197-43555F1886A7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latin typeface="Franklin Gothic Book"/>
              <a:cs typeface="Franklin Gothic Book"/>
            </a:rPr>
            <a:t>Authority needs to be earned</a:t>
          </a:r>
          <a:endParaRPr lang="en-US">
            <a:latin typeface="Franklin Gothic Book"/>
            <a:cs typeface="Franklin Gothic Book"/>
          </a:endParaRPr>
        </a:p>
      </dgm:t>
    </dgm:pt>
    <dgm:pt modelId="{4FC1E621-D76A-DE42-BD04-3FBD522D9336}" type="parTrans" cxnId="{A6C25570-CE87-AF4A-BCA9-F93C737CDB35}">
      <dgm:prSet/>
      <dgm:spPr/>
      <dgm:t>
        <a:bodyPr/>
        <a:lstStyle/>
        <a:p>
          <a:endParaRPr lang="en-US"/>
        </a:p>
      </dgm:t>
    </dgm:pt>
    <dgm:pt modelId="{17665457-DDA6-3F47-BBB8-58AD4E0424F6}" type="sibTrans" cxnId="{A6C25570-CE87-AF4A-BCA9-F93C737CDB35}">
      <dgm:prSet/>
      <dgm:spPr/>
      <dgm:t>
        <a:bodyPr/>
        <a:lstStyle/>
        <a:p>
          <a:endParaRPr lang="en-US"/>
        </a:p>
      </dgm:t>
    </dgm:pt>
    <dgm:pt modelId="{223F1B09-C014-6144-BC30-C02A707D3E70}">
      <dgm:prSet custT="1"/>
      <dgm:spPr>
        <a:solidFill>
          <a:schemeClr val="bg2">
            <a:lumMod val="25000"/>
          </a:schemeClr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Bi-Conceptual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F25EEBDD-9496-F743-9110-D983E540CEDA}" type="parTrans" cxnId="{6B476C17-CF59-0C40-A1CD-0DADBF5CE377}">
      <dgm:prSet/>
      <dgm:spPr/>
      <dgm:t>
        <a:bodyPr/>
        <a:lstStyle/>
        <a:p>
          <a:endParaRPr lang="en-US"/>
        </a:p>
      </dgm:t>
    </dgm:pt>
    <dgm:pt modelId="{95A9A447-A4F6-DA4F-AF43-1FD8C255D5C6}" type="sibTrans" cxnId="{6B476C17-CF59-0C40-A1CD-0DADBF5CE377}">
      <dgm:prSet/>
      <dgm:spPr/>
      <dgm:t>
        <a:bodyPr/>
        <a:lstStyle/>
        <a:p>
          <a:endParaRPr lang="en-US"/>
        </a:p>
      </dgm:t>
    </dgm:pt>
    <dgm:pt modelId="{D6C51D04-B4B3-FA46-89B7-0ACE91132A0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 smtClean="0"/>
            <a:t>Not “moderate” but assigns different frames for different issues</a:t>
          </a:r>
          <a:endParaRPr lang="en-US" dirty="0"/>
        </a:p>
      </dgm:t>
    </dgm:pt>
    <dgm:pt modelId="{21C56EC3-9AF3-7040-AEAC-D68B1A0E9F85}" type="parTrans" cxnId="{FA68688B-C6AA-404B-9E25-36BB6661FA26}">
      <dgm:prSet/>
      <dgm:spPr/>
      <dgm:t>
        <a:bodyPr/>
        <a:lstStyle/>
        <a:p>
          <a:endParaRPr lang="en-US"/>
        </a:p>
      </dgm:t>
    </dgm:pt>
    <dgm:pt modelId="{67EFC026-5535-DC43-ABA8-FE309E0036F3}" type="sibTrans" cxnId="{FA68688B-C6AA-404B-9E25-36BB6661FA26}">
      <dgm:prSet/>
      <dgm:spPr/>
      <dgm:t>
        <a:bodyPr/>
        <a:lstStyle/>
        <a:p>
          <a:endParaRPr lang="en-US"/>
        </a:p>
      </dgm:t>
    </dgm:pt>
    <dgm:pt modelId="{C49AD6C2-DCF5-534E-AF1F-A219DF461625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 smtClean="0"/>
            <a:t>Try to activate nurturing frame early</a:t>
          </a:r>
          <a:endParaRPr lang="en-US" dirty="0"/>
        </a:p>
      </dgm:t>
    </dgm:pt>
    <dgm:pt modelId="{358D76D9-3FC0-384E-8292-736374E37EF8}" type="parTrans" cxnId="{67F4BBB5-3C2D-8542-B99B-7065DAB36B87}">
      <dgm:prSet/>
      <dgm:spPr/>
      <dgm:t>
        <a:bodyPr/>
        <a:lstStyle/>
        <a:p>
          <a:endParaRPr lang="en-US"/>
        </a:p>
      </dgm:t>
    </dgm:pt>
    <dgm:pt modelId="{97F84699-AC71-F243-BD9D-CE01822658CA}" type="sibTrans" cxnId="{67F4BBB5-3C2D-8542-B99B-7065DAB36B87}">
      <dgm:prSet/>
      <dgm:spPr/>
      <dgm:t>
        <a:bodyPr/>
        <a:lstStyle/>
        <a:p>
          <a:endParaRPr lang="en-US"/>
        </a:p>
      </dgm:t>
    </dgm:pt>
    <dgm:pt modelId="{095D0E61-6DD2-F74B-A4C5-F2A4EF2C112E}" type="pres">
      <dgm:prSet presAssocID="{E0C73D6B-7A0F-2541-B731-2E16607369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A94CE-1522-5143-BB43-C9E81604DEE9}" type="pres">
      <dgm:prSet presAssocID="{E23E604D-C1E4-1844-89A5-A941264C2197}" presName="composite" presStyleCnt="0"/>
      <dgm:spPr/>
    </dgm:pt>
    <dgm:pt modelId="{BFD327B7-B4B0-9349-8D52-5EDDE3E87E07}" type="pres">
      <dgm:prSet presAssocID="{E23E604D-C1E4-1844-89A5-A941264C219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A12F5-8CE7-A448-A9E1-4C45CC7EC5F0}" type="pres">
      <dgm:prSet presAssocID="{E23E604D-C1E4-1844-89A5-A941264C219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1C150-F30D-8D42-8B82-DA69CD702A98}" type="pres">
      <dgm:prSet presAssocID="{4D0F6C70-607E-7442-8C6D-C18720095BDE}" presName="space" presStyleCnt="0"/>
      <dgm:spPr/>
    </dgm:pt>
    <dgm:pt modelId="{AB641310-559D-7D4E-9E8D-E697A83E5B41}" type="pres">
      <dgm:prSet presAssocID="{223F1B09-C014-6144-BC30-C02A707D3E70}" presName="composite" presStyleCnt="0"/>
      <dgm:spPr/>
    </dgm:pt>
    <dgm:pt modelId="{65848912-F126-1741-B35A-EE5364BAE0C4}" type="pres">
      <dgm:prSet presAssocID="{223F1B09-C014-6144-BC30-C02A707D3E7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38ECD-FC5A-5240-B2C6-4398975D2278}" type="pres">
      <dgm:prSet presAssocID="{223F1B09-C014-6144-BC30-C02A707D3E7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08A2E-70F4-214D-B7E5-4F51865FF512}" type="pres">
      <dgm:prSet presAssocID="{95A9A447-A4F6-DA4F-AF43-1FD8C255D5C6}" presName="space" presStyleCnt="0"/>
      <dgm:spPr/>
    </dgm:pt>
    <dgm:pt modelId="{A8A657FD-727E-FA4C-AE35-43A30EB5A4DE}" type="pres">
      <dgm:prSet presAssocID="{6ACA3831-AADB-214A-9ABF-8F547B16A574}" presName="composite" presStyleCnt="0"/>
      <dgm:spPr/>
    </dgm:pt>
    <dgm:pt modelId="{B62460EC-E54D-8C41-B016-963391B0110B}" type="pres">
      <dgm:prSet presAssocID="{6ACA3831-AADB-214A-9ABF-8F547B16A57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37BFC-843F-E44A-8999-5B10D844BDFE}" type="pres">
      <dgm:prSet presAssocID="{6ACA3831-AADB-214A-9ABF-8F547B16A57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A4BAE6-43D3-8C42-9E22-05BF0126968B}" type="presOf" srcId="{E0C73D6B-7A0F-2541-B731-2E16607369EB}" destId="{095D0E61-6DD2-F74B-A4C5-F2A4EF2C112E}" srcOrd="0" destOrd="0" presId="urn:microsoft.com/office/officeart/2005/8/layout/hList1"/>
    <dgm:cxn modelId="{138A3F9C-2594-CD44-9A94-A8A2ED4AA7EC}" type="presOf" srcId="{E58B1634-6D11-114D-8295-BD7276E8481E}" destId="{F6F37BFC-843F-E44A-8999-5B10D844BDFE}" srcOrd="0" destOrd="0" presId="urn:microsoft.com/office/officeart/2005/8/layout/hList1"/>
    <dgm:cxn modelId="{CF317410-FCE9-524D-9DCD-013B4A1B0309}" srcId="{E0C73D6B-7A0F-2541-B731-2E16607369EB}" destId="{E23E604D-C1E4-1844-89A5-A941264C2197}" srcOrd="0" destOrd="0" parTransId="{40BFCA94-0EA9-9549-B6FC-EC848251930D}" sibTransId="{4D0F6C70-607E-7442-8C6D-C18720095BDE}"/>
    <dgm:cxn modelId="{C9F06272-8A75-1842-B11E-FF8722031D18}" srcId="{E23E604D-C1E4-1844-89A5-A941264C2197}" destId="{2DE0A522-1A79-B94C-B2B3-DD4FC91A2379}" srcOrd="1" destOrd="0" parTransId="{CCF1C4C2-24EF-D942-890E-35534F73BE23}" sibTransId="{07193DF5-01F2-BF44-937D-8C28458C02E1}"/>
    <dgm:cxn modelId="{67F4BBB5-3C2D-8542-B99B-7065DAB36B87}" srcId="{223F1B09-C014-6144-BC30-C02A707D3E70}" destId="{C49AD6C2-DCF5-534E-AF1F-A219DF461625}" srcOrd="1" destOrd="0" parTransId="{358D76D9-3FC0-384E-8292-736374E37EF8}" sibTransId="{97F84699-AC71-F243-BD9D-CE01822658CA}"/>
    <dgm:cxn modelId="{CDE06CBD-CBE2-654F-9179-3893F5CBCD8A}" type="presOf" srcId="{D6C51D04-B4B3-FA46-89B7-0ACE91132A09}" destId="{52C38ECD-FC5A-5240-B2C6-4398975D2278}" srcOrd="0" destOrd="0" presId="urn:microsoft.com/office/officeart/2005/8/layout/hList1"/>
    <dgm:cxn modelId="{AD1FA6B0-1194-9D4D-9A92-0F470F66DBC5}" type="presOf" srcId="{223F1B09-C014-6144-BC30-C02A707D3E70}" destId="{65848912-F126-1741-B35A-EE5364BAE0C4}" srcOrd="0" destOrd="0" presId="urn:microsoft.com/office/officeart/2005/8/layout/hList1"/>
    <dgm:cxn modelId="{E9DC3F52-EFD6-AE4E-878F-B18DA84854C7}" type="presOf" srcId="{2DE0A522-1A79-B94C-B2B3-DD4FC91A2379}" destId="{84EA12F5-8CE7-A448-A9E1-4C45CC7EC5F0}" srcOrd="0" destOrd="1" presId="urn:microsoft.com/office/officeart/2005/8/layout/hList1"/>
    <dgm:cxn modelId="{6B476C17-CF59-0C40-A1CD-0DADBF5CE377}" srcId="{E0C73D6B-7A0F-2541-B731-2E16607369EB}" destId="{223F1B09-C014-6144-BC30-C02A707D3E70}" srcOrd="1" destOrd="0" parTransId="{F25EEBDD-9496-F743-9110-D983E540CEDA}" sibTransId="{95A9A447-A4F6-DA4F-AF43-1FD8C255D5C6}"/>
    <dgm:cxn modelId="{8106EB9A-0BFF-D74D-B5B1-83497B085E72}" type="presOf" srcId="{C49AD6C2-DCF5-534E-AF1F-A219DF461625}" destId="{52C38ECD-FC5A-5240-B2C6-4398975D2278}" srcOrd="0" destOrd="1" presId="urn:microsoft.com/office/officeart/2005/8/layout/hList1"/>
    <dgm:cxn modelId="{9D992B0E-516F-7949-9883-8F45563F616F}" type="presOf" srcId="{57FC675D-DB14-0947-8197-43555F1886A7}" destId="{F6F37BFC-843F-E44A-8999-5B10D844BDFE}" srcOrd="0" destOrd="2" presId="urn:microsoft.com/office/officeart/2005/8/layout/hList1"/>
    <dgm:cxn modelId="{9A0D80CF-99FB-7A4C-B20D-D7F23DBD27FB}" srcId="{E0C73D6B-7A0F-2541-B731-2E16607369EB}" destId="{6ACA3831-AADB-214A-9ABF-8F547B16A574}" srcOrd="2" destOrd="0" parTransId="{90D06D55-EA32-4245-8F11-E2265280400A}" sibTransId="{B0DD1AF7-7BE0-604A-979A-4051BA43BD84}"/>
    <dgm:cxn modelId="{25B06E87-FDB3-A84E-A87F-D840F7182521}" srcId="{6ACA3831-AADB-214A-9ABF-8F547B16A574}" destId="{A4B342B3-ABFF-4E4B-942B-A308FE43F93A}" srcOrd="1" destOrd="0" parTransId="{476BBB14-542E-544D-BDDC-534A9F02CD55}" sibTransId="{1F4089E5-0C57-4347-BCB9-4FBC662447E7}"/>
    <dgm:cxn modelId="{9EA5ACC5-DB33-0C45-B2EC-19469989CDA0}" srcId="{E23E604D-C1E4-1844-89A5-A941264C2197}" destId="{1C589D44-0F2A-CD4C-A286-D55F4A0619BD}" srcOrd="3" destOrd="0" parTransId="{7B391317-DAFE-9341-A8EF-2B8D08D2D6C4}" sibTransId="{34D0C035-A04B-B84A-8595-55E780874B98}"/>
    <dgm:cxn modelId="{FA68688B-C6AA-404B-9E25-36BB6661FA26}" srcId="{223F1B09-C014-6144-BC30-C02A707D3E70}" destId="{D6C51D04-B4B3-FA46-89B7-0ACE91132A09}" srcOrd="0" destOrd="0" parTransId="{21C56EC3-9AF3-7040-AEAC-D68B1A0E9F85}" sibTransId="{67EFC026-5535-DC43-ABA8-FE309E0036F3}"/>
    <dgm:cxn modelId="{0AC2BB87-5CBC-0241-9951-3CFC8A1067F5}" srcId="{E23E604D-C1E4-1844-89A5-A941264C2197}" destId="{D266AF3C-E3F4-7446-B7FF-0B50E5485E1D}" srcOrd="2" destOrd="0" parTransId="{985EFC7A-C5E5-5646-9A5A-4A35F9A14950}" sibTransId="{130BE166-4F53-D74C-AD3F-9BCA87F305F6}"/>
    <dgm:cxn modelId="{B19ABAFE-665B-7342-8A4E-78AB0D751520}" type="presOf" srcId="{4BA7E91B-5F0E-284E-8618-009B304EB1FF}" destId="{84EA12F5-8CE7-A448-A9E1-4C45CC7EC5F0}" srcOrd="0" destOrd="0" presId="urn:microsoft.com/office/officeart/2005/8/layout/hList1"/>
    <dgm:cxn modelId="{D4159DEC-C86C-4A44-9F2E-556A2A49AE9A}" srcId="{6ACA3831-AADB-214A-9ABF-8F547B16A574}" destId="{E58B1634-6D11-114D-8295-BD7276E8481E}" srcOrd="0" destOrd="0" parTransId="{56029BB0-C114-7B4A-BD7B-6847DE473697}" sibTransId="{C77BBC14-A2B1-F340-B139-DE20DEBC8568}"/>
    <dgm:cxn modelId="{59BFF8AD-D9D3-8746-B5DD-C9537C1C9385}" type="presOf" srcId="{6ACA3831-AADB-214A-9ABF-8F547B16A574}" destId="{B62460EC-E54D-8C41-B016-963391B0110B}" srcOrd="0" destOrd="0" presId="urn:microsoft.com/office/officeart/2005/8/layout/hList1"/>
    <dgm:cxn modelId="{54419738-0C9F-E94D-AF75-C4A5DF4CEB1D}" type="presOf" srcId="{A4B342B3-ABFF-4E4B-942B-A308FE43F93A}" destId="{F6F37BFC-843F-E44A-8999-5B10D844BDFE}" srcOrd="0" destOrd="1" presId="urn:microsoft.com/office/officeart/2005/8/layout/hList1"/>
    <dgm:cxn modelId="{31595849-DFFA-6948-A580-EB88D5CA6896}" type="presOf" srcId="{1C589D44-0F2A-CD4C-A286-D55F4A0619BD}" destId="{84EA12F5-8CE7-A448-A9E1-4C45CC7EC5F0}" srcOrd="0" destOrd="3" presId="urn:microsoft.com/office/officeart/2005/8/layout/hList1"/>
    <dgm:cxn modelId="{908891F3-80F5-7E47-A205-06DED2ACD94A}" type="presOf" srcId="{E23E604D-C1E4-1844-89A5-A941264C2197}" destId="{BFD327B7-B4B0-9349-8D52-5EDDE3E87E07}" srcOrd="0" destOrd="0" presId="urn:microsoft.com/office/officeart/2005/8/layout/hList1"/>
    <dgm:cxn modelId="{A6C25570-CE87-AF4A-BCA9-F93C737CDB35}" srcId="{6ACA3831-AADB-214A-9ABF-8F547B16A574}" destId="{57FC675D-DB14-0947-8197-43555F1886A7}" srcOrd="2" destOrd="0" parTransId="{4FC1E621-D76A-DE42-BD04-3FBD522D9336}" sibTransId="{17665457-DDA6-3F47-BBB8-58AD4E0424F6}"/>
    <dgm:cxn modelId="{24CE4AFC-E9AE-D647-B681-06F8E67AF8CB}" srcId="{E23E604D-C1E4-1844-89A5-A941264C2197}" destId="{4BA7E91B-5F0E-284E-8618-009B304EB1FF}" srcOrd="0" destOrd="0" parTransId="{EC2A3559-3368-EE46-A485-9F9B955497A7}" sibTransId="{4C7740D0-7C76-CD4A-ACEF-928F215E8E44}"/>
    <dgm:cxn modelId="{8E17A701-DD9C-4440-8AC4-B8C2D31C7ED1}" type="presOf" srcId="{D266AF3C-E3F4-7446-B7FF-0B50E5485E1D}" destId="{84EA12F5-8CE7-A448-A9E1-4C45CC7EC5F0}" srcOrd="0" destOrd="2" presId="urn:microsoft.com/office/officeart/2005/8/layout/hList1"/>
    <dgm:cxn modelId="{F1064DD5-5131-4443-82BB-6FA263F1CCE4}" type="presParOf" srcId="{095D0E61-6DD2-F74B-A4C5-F2A4EF2C112E}" destId="{9B6A94CE-1522-5143-BB43-C9E81604DEE9}" srcOrd="0" destOrd="0" presId="urn:microsoft.com/office/officeart/2005/8/layout/hList1"/>
    <dgm:cxn modelId="{B18A152E-15A4-BB49-82CB-A958A1D3EB70}" type="presParOf" srcId="{9B6A94CE-1522-5143-BB43-C9E81604DEE9}" destId="{BFD327B7-B4B0-9349-8D52-5EDDE3E87E07}" srcOrd="0" destOrd="0" presId="urn:microsoft.com/office/officeart/2005/8/layout/hList1"/>
    <dgm:cxn modelId="{148C5F1A-2624-BF47-AB10-4D7DC357DB24}" type="presParOf" srcId="{9B6A94CE-1522-5143-BB43-C9E81604DEE9}" destId="{84EA12F5-8CE7-A448-A9E1-4C45CC7EC5F0}" srcOrd="1" destOrd="0" presId="urn:microsoft.com/office/officeart/2005/8/layout/hList1"/>
    <dgm:cxn modelId="{FFE468DE-29E6-7145-9CD1-CBE74762E9C1}" type="presParOf" srcId="{095D0E61-6DD2-F74B-A4C5-F2A4EF2C112E}" destId="{B581C150-F30D-8D42-8B82-DA69CD702A98}" srcOrd="1" destOrd="0" presId="urn:microsoft.com/office/officeart/2005/8/layout/hList1"/>
    <dgm:cxn modelId="{E42C0A5B-CE53-694A-87E0-192161919844}" type="presParOf" srcId="{095D0E61-6DD2-F74B-A4C5-F2A4EF2C112E}" destId="{AB641310-559D-7D4E-9E8D-E697A83E5B41}" srcOrd="2" destOrd="0" presId="urn:microsoft.com/office/officeart/2005/8/layout/hList1"/>
    <dgm:cxn modelId="{788BA4FF-1200-7D49-A413-5C1E1E2DA50C}" type="presParOf" srcId="{AB641310-559D-7D4E-9E8D-E697A83E5B41}" destId="{65848912-F126-1741-B35A-EE5364BAE0C4}" srcOrd="0" destOrd="0" presId="urn:microsoft.com/office/officeart/2005/8/layout/hList1"/>
    <dgm:cxn modelId="{44C3CB78-5470-B74C-B230-F02BE7112274}" type="presParOf" srcId="{AB641310-559D-7D4E-9E8D-E697A83E5B41}" destId="{52C38ECD-FC5A-5240-B2C6-4398975D2278}" srcOrd="1" destOrd="0" presId="urn:microsoft.com/office/officeart/2005/8/layout/hList1"/>
    <dgm:cxn modelId="{81A8FCF7-E1D5-1348-A945-70A07EDC6AB9}" type="presParOf" srcId="{095D0E61-6DD2-F74B-A4C5-F2A4EF2C112E}" destId="{CC308A2E-70F4-214D-B7E5-4F51865FF512}" srcOrd="3" destOrd="0" presId="urn:microsoft.com/office/officeart/2005/8/layout/hList1"/>
    <dgm:cxn modelId="{017A6EBD-13B9-5A4F-99EB-1F0211EA0BE5}" type="presParOf" srcId="{095D0E61-6DD2-F74B-A4C5-F2A4EF2C112E}" destId="{A8A657FD-727E-FA4C-AE35-43A30EB5A4DE}" srcOrd="4" destOrd="0" presId="urn:microsoft.com/office/officeart/2005/8/layout/hList1"/>
    <dgm:cxn modelId="{9E2E6E4F-EB90-7849-A0A6-EA14EE7974E3}" type="presParOf" srcId="{A8A657FD-727E-FA4C-AE35-43A30EB5A4DE}" destId="{B62460EC-E54D-8C41-B016-963391B0110B}" srcOrd="0" destOrd="0" presId="urn:microsoft.com/office/officeart/2005/8/layout/hList1"/>
    <dgm:cxn modelId="{28015FE3-F934-CB46-8983-E6DEA34E74A2}" type="presParOf" srcId="{A8A657FD-727E-FA4C-AE35-43A30EB5A4DE}" destId="{F6F37BFC-843F-E44A-8999-5B10D844BD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C73D6B-7A0F-2541-B731-2E16607369EB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E604D-C1E4-1844-89A5-A941264C2197}">
      <dgm:prSet custT="1"/>
      <dgm:spPr>
        <a:solidFill>
          <a:srgbClr val="800000"/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Strict Father</a:t>
          </a:r>
        </a:p>
        <a:p>
          <a:pPr rtl="0"/>
          <a:endParaRPr lang="en-US" sz="2400" dirty="0">
            <a:latin typeface="Franklin Gothic Medium"/>
            <a:cs typeface="Franklin Gothic Medium"/>
          </a:endParaRPr>
        </a:p>
      </dgm:t>
    </dgm:pt>
    <dgm:pt modelId="{40BFCA94-0EA9-9549-B6FC-EC848251930D}" type="parTrans" cxnId="{CF317410-FCE9-524D-9DCD-013B4A1B0309}">
      <dgm:prSet/>
      <dgm:spPr/>
      <dgm:t>
        <a:bodyPr/>
        <a:lstStyle/>
        <a:p>
          <a:endParaRPr lang="en-US"/>
        </a:p>
      </dgm:t>
    </dgm:pt>
    <dgm:pt modelId="{4D0F6C70-607E-7442-8C6D-C18720095BDE}" type="sibTrans" cxnId="{CF317410-FCE9-524D-9DCD-013B4A1B0309}">
      <dgm:prSet/>
      <dgm:spPr/>
      <dgm:t>
        <a:bodyPr/>
        <a:lstStyle/>
        <a:p>
          <a:endParaRPr lang="en-US"/>
        </a:p>
      </dgm:t>
    </dgm:pt>
    <dgm:pt modelId="{4BA7E91B-5F0E-284E-8618-009B304EB1FF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Hierarchical</a:t>
          </a:r>
          <a:endParaRPr lang="en-US" dirty="0">
            <a:latin typeface="Franklin Gothic Book"/>
            <a:cs typeface="Franklin Gothic Book"/>
          </a:endParaRPr>
        </a:p>
      </dgm:t>
    </dgm:pt>
    <dgm:pt modelId="{EC2A3559-3368-EE46-A485-9F9B955497A7}" type="parTrans" cxnId="{24CE4AFC-E9AE-D647-B681-06F8E67AF8CB}">
      <dgm:prSet/>
      <dgm:spPr/>
      <dgm:t>
        <a:bodyPr/>
        <a:lstStyle/>
        <a:p>
          <a:endParaRPr lang="en-US"/>
        </a:p>
      </dgm:t>
    </dgm:pt>
    <dgm:pt modelId="{4C7740D0-7C76-CD4A-ACEF-928F215E8E44}" type="sibTrans" cxnId="{24CE4AFC-E9AE-D647-B681-06F8E67AF8CB}">
      <dgm:prSet/>
      <dgm:spPr/>
      <dgm:t>
        <a:bodyPr/>
        <a:lstStyle/>
        <a:p>
          <a:endParaRPr lang="en-US"/>
        </a:p>
      </dgm:t>
    </dgm:pt>
    <dgm:pt modelId="{2DE0A522-1A79-B94C-B2B3-DD4FC91A237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Morality = prosperity</a:t>
          </a:r>
          <a:endParaRPr lang="en-US" dirty="0">
            <a:latin typeface="Franklin Gothic Book"/>
            <a:cs typeface="Franklin Gothic Book"/>
          </a:endParaRPr>
        </a:p>
      </dgm:t>
    </dgm:pt>
    <dgm:pt modelId="{CCF1C4C2-24EF-D942-890E-35534F73BE23}" type="parTrans" cxnId="{C9F06272-8A75-1842-B11E-FF8722031D18}">
      <dgm:prSet/>
      <dgm:spPr/>
      <dgm:t>
        <a:bodyPr/>
        <a:lstStyle/>
        <a:p>
          <a:endParaRPr lang="en-US"/>
        </a:p>
      </dgm:t>
    </dgm:pt>
    <dgm:pt modelId="{07193DF5-01F2-BF44-937D-8C28458C02E1}" type="sibTrans" cxnId="{C9F06272-8A75-1842-B11E-FF8722031D18}">
      <dgm:prSet/>
      <dgm:spPr/>
      <dgm:t>
        <a:bodyPr/>
        <a:lstStyle/>
        <a:p>
          <a:endParaRPr lang="en-US"/>
        </a:p>
      </dgm:t>
    </dgm:pt>
    <dgm:pt modelId="{D266AF3C-E3F4-7446-B7FF-0B50E5485E1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latin typeface="Franklin Gothic Book"/>
              <a:cs typeface="Franklin Gothic Book"/>
            </a:rPr>
            <a:t>We learn from consequences</a:t>
          </a:r>
          <a:endParaRPr lang="en-US">
            <a:latin typeface="Franklin Gothic Book"/>
            <a:cs typeface="Franklin Gothic Book"/>
          </a:endParaRPr>
        </a:p>
      </dgm:t>
    </dgm:pt>
    <dgm:pt modelId="{985EFC7A-C5E5-5646-9A5A-4A35F9A14950}" type="parTrans" cxnId="{0AC2BB87-5CBC-0241-9951-3CFC8A1067F5}">
      <dgm:prSet/>
      <dgm:spPr/>
      <dgm:t>
        <a:bodyPr/>
        <a:lstStyle/>
        <a:p>
          <a:endParaRPr lang="en-US"/>
        </a:p>
      </dgm:t>
    </dgm:pt>
    <dgm:pt modelId="{130BE166-4F53-D74C-AD3F-9BCA87F305F6}" type="sibTrans" cxnId="{0AC2BB87-5CBC-0241-9951-3CFC8A1067F5}">
      <dgm:prSet/>
      <dgm:spPr/>
      <dgm:t>
        <a:bodyPr/>
        <a:lstStyle/>
        <a:p>
          <a:endParaRPr lang="en-US"/>
        </a:p>
      </dgm:t>
    </dgm:pt>
    <dgm:pt modelId="{1C589D44-0F2A-CD4C-A286-D55F4A0619B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Social Darwinism</a:t>
          </a:r>
          <a:endParaRPr lang="en-US" dirty="0">
            <a:latin typeface="Franklin Gothic Book"/>
            <a:cs typeface="Franklin Gothic Book"/>
          </a:endParaRPr>
        </a:p>
      </dgm:t>
    </dgm:pt>
    <dgm:pt modelId="{7B391317-DAFE-9341-A8EF-2B8D08D2D6C4}" type="parTrans" cxnId="{9EA5ACC5-DB33-0C45-B2EC-19469989CDA0}">
      <dgm:prSet/>
      <dgm:spPr/>
      <dgm:t>
        <a:bodyPr/>
        <a:lstStyle/>
        <a:p>
          <a:endParaRPr lang="en-US"/>
        </a:p>
      </dgm:t>
    </dgm:pt>
    <dgm:pt modelId="{34D0C035-A04B-B84A-8595-55E780874B98}" type="sibTrans" cxnId="{9EA5ACC5-DB33-0C45-B2EC-19469989CDA0}">
      <dgm:prSet/>
      <dgm:spPr/>
      <dgm:t>
        <a:bodyPr/>
        <a:lstStyle/>
        <a:p>
          <a:endParaRPr lang="en-US"/>
        </a:p>
      </dgm:t>
    </dgm:pt>
    <dgm:pt modelId="{6ACA3831-AADB-214A-9ABF-8F547B16A574}">
      <dgm:prSet custT="1"/>
      <dgm:spPr>
        <a:solidFill>
          <a:srgbClr val="0000FF"/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Nurturing Mother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90D06D55-EA32-4245-8F11-E2265280400A}" type="parTrans" cxnId="{9A0D80CF-99FB-7A4C-B20D-D7F23DBD27FB}">
      <dgm:prSet/>
      <dgm:spPr/>
      <dgm:t>
        <a:bodyPr/>
        <a:lstStyle/>
        <a:p>
          <a:endParaRPr lang="en-US"/>
        </a:p>
      </dgm:t>
    </dgm:pt>
    <dgm:pt modelId="{B0DD1AF7-7BE0-604A-979A-4051BA43BD84}" type="sibTrans" cxnId="{9A0D80CF-99FB-7A4C-B20D-D7F23DBD27FB}">
      <dgm:prSet/>
      <dgm:spPr/>
      <dgm:t>
        <a:bodyPr/>
        <a:lstStyle/>
        <a:p>
          <a:endParaRPr lang="en-US"/>
        </a:p>
      </dgm:t>
    </dgm:pt>
    <dgm:pt modelId="{E58B1634-6D11-114D-8295-BD7276E8481E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Core values of fairness, equity</a:t>
          </a:r>
          <a:endParaRPr lang="en-US" dirty="0">
            <a:latin typeface="Franklin Gothic Book"/>
            <a:cs typeface="Franklin Gothic Book"/>
          </a:endParaRPr>
        </a:p>
      </dgm:t>
    </dgm:pt>
    <dgm:pt modelId="{56029BB0-C114-7B4A-BD7B-6847DE473697}" type="parTrans" cxnId="{D4159DEC-C86C-4A44-9F2E-556A2A49AE9A}">
      <dgm:prSet/>
      <dgm:spPr/>
      <dgm:t>
        <a:bodyPr/>
        <a:lstStyle/>
        <a:p>
          <a:endParaRPr lang="en-US"/>
        </a:p>
      </dgm:t>
    </dgm:pt>
    <dgm:pt modelId="{C77BBC14-A2B1-F340-B139-DE20DEBC8568}" type="sibTrans" cxnId="{D4159DEC-C86C-4A44-9F2E-556A2A49AE9A}">
      <dgm:prSet/>
      <dgm:spPr/>
      <dgm:t>
        <a:bodyPr/>
        <a:lstStyle/>
        <a:p>
          <a:endParaRPr lang="en-US"/>
        </a:p>
      </dgm:t>
    </dgm:pt>
    <dgm:pt modelId="{A4B342B3-ABFF-4E4B-942B-A308FE43F93A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latin typeface="Franklin Gothic Book"/>
              <a:cs typeface="Franklin Gothic Book"/>
            </a:rPr>
            <a:t>Civilization is inter-dependent</a:t>
          </a:r>
          <a:endParaRPr lang="en-US">
            <a:latin typeface="Franklin Gothic Book"/>
            <a:cs typeface="Franklin Gothic Book"/>
          </a:endParaRPr>
        </a:p>
      </dgm:t>
    </dgm:pt>
    <dgm:pt modelId="{476BBB14-542E-544D-BDDC-534A9F02CD55}" type="parTrans" cxnId="{25B06E87-FDB3-A84E-A87F-D840F7182521}">
      <dgm:prSet/>
      <dgm:spPr/>
      <dgm:t>
        <a:bodyPr/>
        <a:lstStyle/>
        <a:p>
          <a:endParaRPr lang="en-US"/>
        </a:p>
      </dgm:t>
    </dgm:pt>
    <dgm:pt modelId="{1F4089E5-0C57-4347-BCB9-4FBC662447E7}" type="sibTrans" cxnId="{25B06E87-FDB3-A84E-A87F-D840F7182521}">
      <dgm:prSet/>
      <dgm:spPr/>
      <dgm:t>
        <a:bodyPr/>
        <a:lstStyle/>
        <a:p>
          <a:endParaRPr lang="en-US"/>
        </a:p>
      </dgm:t>
    </dgm:pt>
    <dgm:pt modelId="{57FC675D-DB14-0947-8197-43555F1886A7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latin typeface="Franklin Gothic Book"/>
              <a:cs typeface="Franklin Gothic Book"/>
            </a:rPr>
            <a:t>Authority needs to be earned</a:t>
          </a:r>
          <a:endParaRPr lang="en-US">
            <a:latin typeface="Franklin Gothic Book"/>
            <a:cs typeface="Franklin Gothic Book"/>
          </a:endParaRPr>
        </a:p>
      </dgm:t>
    </dgm:pt>
    <dgm:pt modelId="{4FC1E621-D76A-DE42-BD04-3FBD522D9336}" type="parTrans" cxnId="{A6C25570-CE87-AF4A-BCA9-F93C737CDB35}">
      <dgm:prSet/>
      <dgm:spPr/>
      <dgm:t>
        <a:bodyPr/>
        <a:lstStyle/>
        <a:p>
          <a:endParaRPr lang="en-US"/>
        </a:p>
      </dgm:t>
    </dgm:pt>
    <dgm:pt modelId="{17665457-DDA6-3F47-BBB8-58AD4E0424F6}" type="sibTrans" cxnId="{A6C25570-CE87-AF4A-BCA9-F93C737CDB35}">
      <dgm:prSet/>
      <dgm:spPr/>
      <dgm:t>
        <a:bodyPr/>
        <a:lstStyle/>
        <a:p>
          <a:endParaRPr lang="en-US"/>
        </a:p>
      </dgm:t>
    </dgm:pt>
    <dgm:pt modelId="{223F1B09-C014-6144-BC30-C02A707D3E70}">
      <dgm:prSet custT="1"/>
      <dgm:spPr>
        <a:solidFill>
          <a:schemeClr val="bg2">
            <a:lumMod val="25000"/>
          </a:schemeClr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Bi-Conceptual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F25EEBDD-9496-F743-9110-D983E540CEDA}" type="parTrans" cxnId="{6B476C17-CF59-0C40-A1CD-0DADBF5CE377}">
      <dgm:prSet/>
      <dgm:spPr/>
      <dgm:t>
        <a:bodyPr/>
        <a:lstStyle/>
        <a:p>
          <a:endParaRPr lang="en-US"/>
        </a:p>
      </dgm:t>
    </dgm:pt>
    <dgm:pt modelId="{95A9A447-A4F6-DA4F-AF43-1FD8C255D5C6}" type="sibTrans" cxnId="{6B476C17-CF59-0C40-A1CD-0DADBF5CE377}">
      <dgm:prSet/>
      <dgm:spPr/>
      <dgm:t>
        <a:bodyPr/>
        <a:lstStyle/>
        <a:p>
          <a:endParaRPr lang="en-US"/>
        </a:p>
      </dgm:t>
    </dgm:pt>
    <dgm:pt modelId="{D6C51D04-B4B3-FA46-89B7-0ACE91132A0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 smtClean="0"/>
            <a:t>Not “moderate” but assigns different frames for different issues</a:t>
          </a:r>
          <a:endParaRPr lang="en-US" dirty="0"/>
        </a:p>
      </dgm:t>
    </dgm:pt>
    <dgm:pt modelId="{21C56EC3-9AF3-7040-AEAC-D68B1A0E9F85}" type="parTrans" cxnId="{FA68688B-C6AA-404B-9E25-36BB6661FA26}">
      <dgm:prSet/>
      <dgm:spPr/>
      <dgm:t>
        <a:bodyPr/>
        <a:lstStyle/>
        <a:p>
          <a:endParaRPr lang="en-US"/>
        </a:p>
      </dgm:t>
    </dgm:pt>
    <dgm:pt modelId="{67EFC026-5535-DC43-ABA8-FE309E0036F3}" type="sibTrans" cxnId="{FA68688B-C6AA-404B-9E25-36BB6661FA26}">
      <dgm:prSet/>
      <dgm:spPr/>
      <dgm:t>
        <a:bodyPr/>
        <a:lstStyle/>
        <a:p>
          <a:endParaRPr lang="en-US"/>
        </a:p>
      </dgm:t>
    </dgm:pt>
    <dgm:pt modelId="{C49AD6C2-DCF5-534E-AF1F-A219DF461625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 smtClean="0"/>
            <a:t>Try to activate nurturing frame early</a:t>
          </a:r>
          <a:endParaRPr lang="en-US" dirty="0"/>
        </a:p>
      </dgm:t>
    </dgm:pt>
    <dgm:pt modelId="{358D76D9-3FC0-384E-8292-736374E37EF8}" type="parTrans" cxnId="{67F4BBB5-3C2D-8542-B99B-7065DAB36B87}">
      <dgm:prSet/>
      <dgm:spPr/>
      <dgm:t>
        <a:bodyPr/>
        <a:lstStyle/>
        <a:p>
          <a:endParaRPr lang="en-US"/>
        </a:p>
      </dgm:t>
    </dgm:pt>
    <dgm:pt modelId="{97F84699-AC71-F243-BD9D-CE01822658CA}" type="sibTrans" cxnId="{67F4BBB5-3C2D-8542-B99B-7065DAB36B87}">
      <dgm:prSet/>
      <dgm:spPr/>
      <dgm:t>
        <a:bodyPr/>
        <a:lstStyle/>
        <a:p>
          <a:endParaRPr lang="en-US"/>
        </a:p>
      </dgm:t>
    </dgm:pt>
    <dgm:pt modelId="{095D0E61-6DD2-F74B-A4C5-F2A4EF2C112E}" type="pres">
      <dgm:prSet presAssocID="{E0C73D6B-7A0F-2541-B731-2E16607369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A94CE-1522-5143-BB43-C9E81604DEE9}" type="pres">
      <dgm:prSet presAssocID="{E23E604D-C1E4-1844-89A5-A941264C2197}" presName="composite" presStyleCnt="0"/>
      <dgm:spPr/>
    </dgm:pt>
    <dgm:pt modelId="{BFD327B7-B4B0-9349-8D52-5EDDE3E87E07}" type="pres">
      <dgm:prSet presAssocID="{E23E604D-C1E4-1844-89A5-A941264C219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A12F5-8CE7-A448-A9E1-4C45CC7EC5F0}" type="pres">
      <dgm:prSet presAssocID="{E23E604D-C1E4-1844-89A5-A941264C219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1C150-F30D-8D42-8B82-DA69CD702A98}" type="pres">
      <dgm:prSet presAssocID="{4D0F6C70-607E-7442-8C6D-C18720095BDE}" presName="space" presStyleCnt="0"/>
      <dgm:spPr/>
    </dgm:pt>
    <dgm:pt modelId="{AB641310-559D-7D4E-9E8D-E697A83E5B41}" type="pres">
      <dgm:prSet presAssocID="{223F1B09-C014-6144-BC30-C02A707D3E70}" presName="composite" presStyleCnt="0"/>
      <dgm:spPr/>
    </dgm:pt>
    <dgm:pt modelId="{65848912-F126-1741-B35A-EE5364BAE0C4}" type="pres">
      <dgm:prSet presAssocID="{223F1B09-C014-6144-BC30-C02A707D3E7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38ECD-FC5A-5240-B2C6-4398975D2278}" type="pres">
      <dgm:prSet presAssocID="{223F1B09-C014-6144-BC30-C02A707D3E7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08A2E-70F4-214D-B7E5-4F51865FF512}" type="pres">
      <dgm:prSet presAssocID="{95A9A447-A4F6-DA4F-AF43-1FD8C255D5C6}" presName="space" presStyleCnt="0"/>
      <dgm:spPr/>
    </dgm:pt>
    <dgm:pt modelId="{A8A657FD-727E-FA4C-AE35-43A30EB5A4DE}" type="pres">
      <dgm:prSet presAssocID="{6ACA3831-AADB-214A-9ABF-8F547B16A574}" presName="composite" presStyleCnt="0"/>
      <dgm:spPr/>
    </dgm:pt>
    <dgm:pt modelId="{B62460EC-E54D-8C41-B016-963391B0110B}" type="pres">
      <dgm:prSet presAssocID="{6ACA3831-AADB-214A-9ABF-8F547B16A57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37BFC-843F-E44A-8999-5B10D844BDFE}" type="pres">
      <dgm:prSet presAssocID="{6ACA3831-AADB-214A-9ABF-8F547B16A57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45B5C3-8284-0C43-98E8-F06145F58CDD}" type="presOf" srcId="{C49AD6C2-DCF5-534E-AF1F-A219DF461625}" destId="{52C38ECD-FC5A-5240-B2C6-4398975D2278}" srcOrd="0" destOrd="1" presId="urn:microsoft.com/office/officeart/2005/8/layout/hList1"/>
    <dgm:cxn modelId="{CF317410-FCE9-524D-9DCD-013B4A1B0309}" srcId="{E0C73D6B-7A0F-2541-B731-2E16607369EB}" destId="{E23E604D-C1E4-1844-89A5-A941264C2197}" srcOrd="0" destOrd="0" parTransId="{40BFCA94-0EA9-9549-B6FC-EC848251930D}" sibTransId="{4D0F6C70-607E-7442-8C6D-C18720095BDE}"/>
    <dgm:cxn modelId="{C9F06272-8A75-1842-B11E-FF8722031D18}" srcId="{E23E604D-C1E4-1844-89A5-A941264C2197}" destId="{2DE0A522-1A79-B94C-B2B3-DD4FC91A2379}" srcOrd="1" destOrd="0" parTransId="{CCF1C4C2-24EF-D942-890E-35534F73BE23}" sibTransId="{07193DF5-01F2-BF44-937D-8C28458C02E1}"/>
    <dgm:cxn modelId="{67F4BBB5-3C2D-8542-B99B-7065DAB36B87}" srcId="{223F1B09-C014-6144-BC30-C02A707D3E70}" destId="{C49AD6C2-DCF5-534E-AF1F-A219DF461625}" srcOrd="1" destOrd="0" parTransId="{358D76D9-3FC0-384E-8292-736374E37EF8}" sibTransId="{97F84699-AC71-F243-BD9D-CE01822658CA}"/>
    <dgm:cxn modelId="{DB54C78B-F1DE-354E-9E74-717E019463CD}" type="presOf" srcId="{2DE0A522-1A79-B94C-B2B3-DD4FC91A2379}" destId="{84EA12F5-8CE7-A448-A9E1-4C45CC7EC5F0}" srcOrd="0" destOrd="1" presId="urn:microsoft.com/office/officeart/2005/8/layout/hList1"/>
    <dgm:cxn modelId="{B80C1D6E-A569-844F-920A-48A9196D4B28}" type="presOf" srcId="{1C589D44-0F2A-CD4C-A286-D55F4A0619BD}" destId="{84EA12F5-8CE7-A448-A9E1-4C45CC7EC5F0}" srcOrd="0" destOrd="3" presId="urn:microsoft.com/office/officeart/2005/8/layout/hList1"/>
    <dgm:cxn modelId="{CD91B408-85E6-3F4B-BF70-0148F493A55E}" type="presOf" srcId="{A4B342B3-ABFF-4E4B-942B-A308FE43F93A}" destId="{F6F37BFC-843F-E44A-8999-5B10D844BDFE}" srcOrd="0" destOrd="1" presId="urn:microsoft.com/office/officeart/2005/8/layout/hList1"/>
    <dgm:cxn modelId="{42141AFA-6F7E-024E-81EF-EEE8FE744F5C}" type="presOf" srcId="{D6C51D04-B4B3-FA46-89B7-0ACE91132A09}" destId="{52C38ECD-FC5A-5240-B2C6-4398975D2278}" srcOrd="0" destOrd="0" presId="urn:microsoft.com/office/officeart/2005/8/layout/hList1"/>
    <dgm:cxn modelId="{6B476C17-CF59-0C40-A1CD-0DADBF5CE377}" srcId="{E0C73D6B-7A0F-2541-B731-2E16607369EB}" destId="{223F1B09-C014-6144-BC30-C02A707D3E70}" srcOrd="1" destOrd="0" parTransId="{F25EEBDD-9496-F743-9110-D983E540CEDA}" sibTransId="{95A9A447-A4F6-DA4F-AF43-1FD8C255D5C6}"/>
    <dgm:cxn modelId="{58C6B671-D7FC-6D43-A921-C0681C38A461}" type="presOf" srcId="{223F1B09-C014-6144-BC30-C02A707D3E70}" destId="{65848912-F126-1741-B35A-EE5364BAE0C4}" srcOrd="0" destOrd="0" presId="urn:microsoft.com/office/officeart/2005/8/layout/hList1"/>
    <dgm:cxn modelId="{9F9985F9-C762-404C-B3B1-42EF7001C750}" type="presOf" srcId="{D266AF3C-E3F4-7446-B7FF-0B50E5485E1D}" destId="{84EA12F5-8CE7-A448-A9E1-4C45CC7EC5F0}" srcOrd="0" destOrd="2" presId="urn:microsoft.com/office/officeart/2005/8/layout/hList1"/>
    <dgm:cxn modelId="{9A0D80CF-99FB-7A4C-B20D-D7F23DBD27FB}" srcId="{E0C73D6B-7A0F-2541-B731-2E16607369EB}" destId="{6ACA3831-AADB-214A-9ABF-8F547B16A574}" srcOrd="2" destOrd="0" parTransId="{90D06D55-EA32-4245-8F11-E2265280400A}" sibTransId="{B0DD1AF7-7BE0-604A-979A-4051BA43BD84}"/>
    <dgm:cxn modelId="{34937378-342C-D547-BC4D-443D043DCFD9}" type="presOf" srcId="{4BA7E91B-5F0E-284E-8618-009B304EB1FF}" destId="{84EA12F5-8CE7-A448-A9E1-4C45CC7EC5F0}" srcOrd="0" destOrd="0" presId="urn:microsoft.com/office/officeart/2005/8/layout/hList1"/>
    <dgm:cxn modelId="{3F23796F-804A-7646-A47B-474EF3F50449}" type="presOf" srcId="{E58B1634-6D11-114D-8295-BD7276E8481E}" destId="{F6F37BFC-843F-E44A-8999-5B10D844BDFE}" srcOrd="0" destOrd="0" presId="urn:microsoft.com/office/officeart/2005/8/layout/hList1"/>
    <dgm:cxn modelId="{769E0E67-F256-EA44-8251-6BE81E02E42E}" type="presOf" srcId="{E0C73D6B-7A0F-2541-B731-2E16607369EB}" destId="{095D0E61-6DD2-F74B-A4C5-F2A4EF2C112E}" srcOrd="0" destOrd="0" presId="urn:microsoft.com/office/officeart/2005/8/layout/hList1"/>
    <dgm:cxn modelId="{25B06E87-FDB3-A84E-A87F-D840F7182521}" srcId="{6ACA3831-AADB-214A-9ABF-8F547B16A574}" destId="{A4B342B3-ABFF-4E4B-942B-A308FE43F93A}" srcOrd="1" destOrd="0" parTransId="{476BBB14-542E-544D-BDDC-534A9F02CD55}" sibTransId="{1F4089E5-0C57-4347-BCB9-4FBC662447E7}"/>
    <dgm:cxn modelId="{9EA5ACC5-DB33-0C45-B2EC-19469989CDA0}" srcId="{E23E604D-C1E4-1844-89A5-A941264C2197}" destId="{1C589D44-0F2A-CD4C-A286-D55F4A0619BD}" srcOrd="3" destOrd="0" parTransId="{7B391317-DAFE-9341-A8EF-2B8D08D2D6C4}" sibTransId="{34D0C035-A04B-B84A-8595-55E780874B98}"/>
    <dgm:cxn modelId="{FA68688B-C6AA-404B-9E25-36BB6661FA26}" srcId="{223F1B09-C014-6144-BC30-C02A707D3E70}" destId="{D6C51D04-B4B3-FA46-89B7-0ACE91132A09}" srcOrd="0" destOrd="0" parTransId="{21C56EC3-9AF3-7040-AEAC-D68B1A0E9F85}" sibTransId="{67EFC026-5535-DC43-ABA8-FE309E0036F3}"/>
    <dgm:cxn modelId="{0AC2BB87-5CBC-0241-9951-3CFC8A1067F5}" srcId="{E23E604D-C1E4-1844-89A5-A941264C2197}" destId="{D266AF3C-E3F4-7446-B7FF-0B50E5485E1D}" srcOrd="2" destOrd="0" parTransId="{985EFC7A-C5E5-5646-9A5A-4A35F9A14950}" sibTransId="{130BE166-4F53-D74C-AD3F-9BCA87F305F6}"/>
    <dgm:cxn modelId="{E7AA85D6-65BB-EB4E-BDCA-1977BE96F0A3}" type="presOf" srcId="{6ACA3831-AADB-214A-9ABF-8F547B16A574}" destId="{B62460EC-E54D-8C41-B016-963391B0110B}" srcOrd="0" destOrd="0" presId="urn:microsoft.com/office/officeart/2005/8/layout/hList1"/>
    <dgm:cxn modelId="{E2054615-97A9-4947-ABAC-45151FC7C30A}" type="presOf" srcId="{E23E604D-C1E4-1844-89A5-A941264C2197}" destId="{BFD327B7-B4B0-9349-8D52-5EDDE3E87E07}" srcOrd="0" destOrd="0" presId="urn:microsoft.com/office/officeart/2005/8/layout/hList1"/>
    <dgm:cxn modelId="{D4159DEC-C86C-4A44-9F2E-556A2A49AE9A}" srcId="{6ACA3831-AADB-214A-9ABF-8F547B16A574}" destId="{E58B1634-6D11-114D-8295-BD7276E8481E}" srcOrd="0" destOrd="0" parTransId="{56029BB0-C114-7B4A-BD7B-6847DE473697}" sibTransId="{C77BBC14-A2B1-F340-B139-DE20DEBC8568}"/>
    <dgm:cxn modelId="{A6C25570-CE87-AF4A-BCA9-F93C737CDB35}" srcId="{6ACA3831-AADB-214A-9ABF-8F547B16A574}" destId="{57FC675D-DB14-0947-8197-43555F1886A7}" srcOrd="2" destOrd="0" parTransId="{4FC1E621-D76A-DE42-BD04-3FBD522D9336}" sibTransId="{17665457-DDA6-3F47-BBB8-58AD4E0424F6}"/>
    <dgm:cxn modelId="{68AA6605-3548-9049-BB84-1A1EAEA2146B}" type="presOf" srcId="{57FC675D-DB14-0947-8197-43555F1886A7}" destId="{F6F37BFC-843F-E44A-8999-5B10D844BDFE}" srcOrd="0" destOrd="2" presId="urn:microsoft.com/office/officeart/2005/8/layout/hList1"/>
    <dgm:cxn modelId="{24CE4AFC-E9AE-D647-B681-06F8E67AF8CB}" srcId="{E23E604D-C1E4-1844-89A5-A941264C2197}" destId="{4BA7E91B-5F0E-284E-8618-009B304EB1FF}" srcOrd="0" destOrd="0" parTransId="{EC2A3559-3368-EE46-A485-9F9B955497A7}" sibTransId="{4C7740D0-7C76-CD4A-ACEF-928F215E8E44}"/>
    <dgm:cxn modelId="{8142CB4D-4BCB-0142-B3D5-D767856F185D}" type="presParOf" srcId="{095D0E61-6DD2-F74B-A4C5-F2A4EF2C112E}" destId="{9B6A94CE-1522-5143-BB43-C9E81604DEE9}" srcOrd="0" destOrd="0" presId="urn:microsoft.com/office/officeart/2005/8/layout/hList1"/>
    <dgm:cxn modelId="{73891B32-C765-FB41-9734-4C0070FD1599}" type="presParOf" srcId="{9B6A94CE-1522-5143-BB43-C9E81604DEE9}" destId="{BFD327B7-B4B0-9349-8D52-5EDDE3E87E07}" srcOrd="0" destOrd="0" presId="urn:microsoft.com/office/officeart/2005/8/layout/hList1"/>
    <dgm:cxn modelId="{904B08FC-B873-9741-B9F8-372E8A886F57}" type="presParOf" srcId="{9B6A94CE-1522-5143-BB43-C9E81604DEE9}" destId="{84EA12F5-8CE7-A448-A9E1-4C45CC7EC5F0}" srcOrd="1" destOrd="0" presId="urn:microsoft.com/office/officeart/2005/8/layout/hList1"/>
    <dgm:cxn modelId="{EB965D84-7495-384D-BF55-65F9C750F9E3}" type="presParOf" srcId="{095D0E61-6DD2-F74B-A4C5-F2A4EF2C112E}" destId="{B581C150-F30D-8D42-8B82-DA69CD702A98}" srcOrd="1" destOrd="0" presId="urn:microsoft.com/office/officeart/2005/8/layout/hList1"/>
    <dgm:cxn modelId="{FD4CC5DA-A3EA-604B-9F31-C5BBEF96E4C4}" type="presParOf" srcId="{095D0E61-6DD2-F74B-A4C5-F2A4EF2C112E}" destId="{AB641310-559D-7D4E-9E8D-E697A83E5B41}" srcOrd="2" destOrd="0" presId="urn:microsoft.com/office/officeart/2005/8/layout/hList1"/>
    <dgm:cxn modelId="{69BAFA8E-8C06-FF4B-982F-643F2619E5D9}" type="presParOf" srcId="{AB641310-559D-7D4E-9E8D-E697A83E5B41}" destId="{65848912-F126-1741-B35A-EE5364BAE0C4}" srcOrd="0" destOrd="0" presId="urn:microsoft.com/office/officeart/2005/8/layout/hList1"/>
    <dgm:cxn modelId="{6E28DA6D-A726-BE43-8CFE-8AAEE1ECC3BF}" type="presParOf" srcId="{AB641310-559D-7D4E-9E8D-E697A83E5B41}" destId="{52C38ECD-FC5A-5240-B2C6-4398975D2278}" srcOrd="1" destOrd="0" presId="urn:microsoft.com/office/officeart/2005/8/layout/hList1"/>
    <dgm:cxn modelId="{08510E83-95F2-474B-A019-29AA31325B73}" type="presParOf" srcId="{095D0E61-6DD2-F74B-A4C5-F2A4EF2C112E}" destId="{CC308A2E-70F4-214D-B7E5-4F51865FF512}" srcOrd="3" destOrd="0" presId="urn:microsoft.com/office/officeart/2005/8/layout/hList1"/>
    <dgm:cxn modelId="{F137278D-146A-B148-B9FE-B1D2A538C683}" type="presParOf" srcId="{095D0E61-6DD2-F74B-A4C5-F2A4EF2C112E}" destId="{A8A657FD-727E-FA4C-AE35-43A30EB5A4DE}" srcOrd="4" destOrd="0" presId="urn:microsoft.com/office/officeart/2005/8/layout/hList1"/>
    <dgm:cxn modelId="{83B4419A-16D0-C54E-B13B-5E0227A4FCCE}" type="presParOf" srcId="{A8A657FD-727E-FA4C-AE35-43A30EB5A4DE}" destId="{B62460EC-E54D-8C41-B016-963391B0110B}" srcOrd="0" destOrd="0" presId="urn:microsoft.com/office/officeart/2005/8/layout/hList1"/>
    <dgm:cxn modelId="{12D2AAF0-5A61-F343-8345-BA4C7F988C35}" type="presParOf" srcId="{A8A657FD-727E-FA4C-AE35-43A30EB5A4DE}" destId="{F6F37BFC-843F-E44A-8999-5B10D844BD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C73D6B-7A0F-2541-B731-2E16607369EB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E604D-C1E4-1844-89A5-A941264C2197}">
      <dgm:prSet custT="1"/>
      <dgm:spPr>
        <a:solidFill>
          <a:srgbClr val="800000"/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Strict Father</a:t>
          </a:r>
        </a:p>
        <a:p>
          <a:pPr rtl="0"/>
          <a:endParaRPr lang="en-US" sz="2400" dirty="0">
            <a:latin typeface="Franklin Gothic Medium"/>
            <a:cs typeface="Franklin Gothic Medium"/>
          </a:endParaRPr>
        </a:p>
      </dgm:t>
    </dgm:pt>
    <dgm:pt modelId="{40BFCA94-0EA9-9549-B6FC-EC848251930D}" type="parTrans" cxnId="{CF317410-FCE9-524D-9DCD-013B4A1B0309}">
      <dgm:prSet/>
      <dgm:spPr/>
      <dgm:t>
        <a:bodyPr/>
        <a:lstStyle/>
        <a:p>
          <a:endParaRPr lang="en-US"/>
        </a:p>
      </dgm:t>
    </dgm:pt>
    <dgm:pt modelId="{4D0F6C70-607E-7442-8C6D-C18720095BDE}" type="sibTrans" cxnId="{CF317410-FCE9-524D-9DCD-013B4A1B0309}">
      <dgm:prSet/>
      <dgm:spPr/>
      <dgm:t>
        <a:bodyPr/>
        <a:lstStyle/>
        <a:p>
          <a:endParaRPr lang="en-US"/>
        </a:p>
      </dgm:t>
    </dgm:pt>
    <dgm:pt modelId="{4BA7E91B-5F0E-284E-8618-009B304EB1FF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bg1"/>
              </a:solidFill>
              <a:latin typeface="Franklin Gothic Book"/>
              <a:cs typeface="Franklin Gothic Book"/>
            </a:rPr>
            <a:t>Hierarchical</a:t>
          </a:r>
          <a:endParaRPr lang="en-US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EC2A3559-3368-EE46-A485-9F9B955497A7}" type="parTrans" cxnId="{24CE4AFC-E9AE-D647-B681-06F8E67AF8CB}">
      <dgm:prSet/>
      <dgm:spPr/>
      <dgm:t>
        <a:bodyPr/>
        <a:lstStyle/>
        <a:p>
          <a:endParaRPr lang="en-US"/>
        </a:p>
      </dgm:t>
    </dgm:pt>
    <dgm:pt modelId="{4C7740D0-7C76-CD4A-ACEF-928F215E8E44}" type="sibTrans" cxnId="{24CE4AFC-E9AE-D647-B681-06F8E67AF8CB}">
      <dgm:prSet/>
      <dgm:spPr/>
      <dgm:t>
        <a:bodyPr/>
        <a:lstStyle/>
        <a:p>
          <a:endParaRPr lang="en-US"/>
        </a:p>
      </dgm:t>
    </dgm:pt>
    <dgm:pt modelId="{2DE0A522-1A79-B94C-B2B3-DD4FC91A237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bg1"/>
              </a:solidFill>
              <a:latin typeface="Franklin Gothic Book"/>
              <a:cs typeface="Franklin Gothic Book"/>
            </a:rPr>
            <a:t>Morality = prosperity</a:t>
          </a:r>
          <a:endParaRPr lang="en-US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CCF1C4C2-24EF-D942-890E-35534F73BE23}" type="parTrans" cxnId="{C9F06272-8A75-1842-B11E-FF8722031D18}">
      <dgm:prSet/>
      <dgm:spPr/>
      <dgm:t>
        <a:bodyPr/>
        <a:lstStyle/>
        <a:p>
          <a:endParaRPr lang="en-US"/>
        </a:p>
      </dgm:t>
    </dgm:pt>
    <dgm:pt modelId="{07193DF5-01F2-BF44-937D-8C28458C02E1}" type="sibTrans" cxnId="{C9F06272-8A75-1842-B11E-FF8722031D18}">
      <dgm:prSet/>
      <dgm:spPr/>
      <dgm:t>
        <a:bodyPr/>
        <a:lstStyle/>
        <a:p>
          <a:endParaRPr lang="en-US"/>
        </a:p>
      </dgm:t>
    </dgm:pt>
    <dgm:pt modelId="{D266AF3C-E3F4-7446-B7FF-0B50E5485E1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solidFill>
                <a:schemeClr val="bg1"/>
              </a:solidFill>
              <a:latin typeface="Franklin Gothic Book"/>
              <a:cs typeface="Franklin Gothic Book"/>
            </a:rPr>
            <a:t>We learn from consequences</a:t>
          </a:r>
          <a:endParaRPr lang="en-US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985EFC7A-C5E5-5646-9A5A-4A35F9A14950}" type="parTrans" cxnId="{0AC2BB87-5CBC-0241-9951-3CFC8A1067F5}">
      <dgm:prSet/>
      <dgm:spPr/>
      <dgm:t>
        <a:bodyPr/>
        <a:lstStyle/>
        <a:p>
          <a:endParaRPr lang="en-US"/>
        </a:p>
      </dgm:t>
    </dgm:pt>
    <dgm:pt modelId="{130BE166-4F53-D74C-AD3F-9BCA87F305F6}" type="sibTrans" cxnId="{0AC2BB87-5CBC-0241-9951-3CFC8A1067F5}">
      <dgm:prSet/>
      <dgm:spPr/>
      <dgm:t>
        <a:bodyPr/>
        <a:lstStyle/>
        <a:p>
          <a:endParaRPr lang="en-US"/>
        </a:p>
      </dgm:t>
    </dgm:pt>
    <dgm:pt modelId="{1C589D44-0F2A-CD4C-A286-D55F4A0619B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bg1"/>
              </a:solidFill>
              <a:latin typeface="Franklin Gothic Book"/>
              <a:cs typeface="Franklin Gothic Book"/>
            </a:rPr>
            <a:t>Social Darwinism</a:t>
          </a:r>
          <a:endParaRPr lang="en-US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7B391317-DAFE-9341-A8EF-2B8D08D2D6C4}" type="parTrans" cxnId="{9EA5ACC5-DB33-0C45-B2EC-19469989CDA0}">
      <dgm:prSet/>
      <dgm:spPr/>
      <dgm:t>
        <a:bodyPr/>
        <a:lstStyle/>
        <a:p>
          <a:endParaRPr lang="en-US"/>
        </a:p>
      </dgm:t>
    </dgm:pt>
    <dgm:pt modelId="{34D0C035-A04B-B84A-8595-55E780874B98}" type="sibTrans" cxnId="{9EA5ACC5-DB33-0C45-B2EC-19469989CDA0}">
      <dgm:prSet/>
      <dgm:spPr/>
      <dgm:t>
        <a:bodyPr/>
        <a:lstStyle/>
        <a:p>
          <a:endParaRPr lang="en-US"/>
        </a:p>
      </dgm:t>
    </dgm:pt>
    <dgm:pt modelId="{6ACA3831-AADB-214A-9ABF-8F547B16A574}">
      <dgm:prSet custT="1"/>
      <dgm:spPr>
        <a:solidFill>
          <a:srgbClr val="0000FF"/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Nurturing Mother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90D06D55-EA32-4245-8F11-E2265280400A}" type="parTrans" cxnId="{9A0D80CF-99FB-7A4C-B20D-D7F23DBD27FB}">
      <dgm:prSet/>
      <dgm:spPr/>
      <dgm:t>
        <a:bodyPr/>
        <a:lstStyle/>
        <a:p>
          <a:endParaRPr lang="en-US"/>
        </a:p>
      </dgm:t>
    </dgm:pt>
    <dgm:pt modelId="{B0DD1AF7-7BE0-604A-979A-4051BA43BD84}" type="sibTrans" cxnId="{9A0D80CF-99FB-7A4C-B20D-D7F23DBD27FB}">
      <dgm:prSet/>
      <dgm:spPr/>
      <dgm:t>
        <a:bodyPr/>
        <a:lstStyle/>
        <a:p>
          <a:endParaRPr lang="en-US"/>
        </a:p>
      </dgm:t>
    </dgm:pt>
    <dgm:pt modelId="{E58B1634-6D11-114D-8295-BD7276E8481E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bg1"/>
              </a:solidFill>
              <a:latin typeface="Franklin Gothic Book"/>
              <a:cs typeface="Franklin Gothic Book"/>
            </a:rPr>
            <a:t>Core values of fairness, equity</a:t>
          </a:r>
          <a:endParaRPr lang="en-US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56029BB0-C114-7B4A-BD7B-6847DE473697}" type="parTrans" cxnId="{D4159DEC-C86C-4A44-9F2E-556A2A49AE9A}">
      <dgm:prSet/>
      <dgm:spPr/>
      <dgm:t>
        <a:bodyPr/>
        <a:lstStyle/>
        <a:p>
          <a:endParaRPr lang="en-US"/>
        </a:p>
      </dgm:t>
    </dgm:pt>
    <dgm:pt modelId="{C77BBC14-A2B1-F340-B139-DE20DEBC8568}" type="sibTrans" cxnId="{D4159DEC-C86C-4A44-9F2E-556A2A49AE9A}">
      <dgm:prSet/>
      <dgm:spPr/>
      <dgm:t>
        <a:bodyPr/>
        <a:lstStyle/>
        <a:p>
          <a:endParaRPr lang="en-US"/>
        </a:p>
      </dgm:t>
    </dgm:pt>
    <dgm:pt modelId="{A4B342B3-ABFF-4E4B-942B-A308FE43F93A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solidFill>
                <a:schemeClr val="bg1"/>
              </a:solidFill>
              <a:latin typeface="Franklin Gothic Book"/>
              <a:cs typeface="Franklin Gothic Book"/>
            </a:rPr>
            <a:t>Civilization is inter-dependent</a:t>
          </a:r>
          <a:endParaRPr lang="en-US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476BBB14-542E-544D-BDDC-534A9F02CD55}" type="parTrans" cxnId="{25B06E87-FDB3-A84E-A87F-D840F7182521}">
      <dgm:prSet/>
      <dgm:spPr/>
      <dgm:t>
        <a:bodyPr/>
        <a:lstStyle/>
        <a:p>
          <a:endParaRPr lang="en-US"/>
        </a:p>
      </dgm:t>
    </dgm:pt>
    <dgm:pt modelId="{1F4089E5-0C57-4347-BCB9-4FBC662447E7}" type="sibTrans" cxnId="{25B06E87-FDB3-A84E-A87F-D840F7182521}">
      <dgm:prSet/>
      <dgm:spPr/>
      <dgm:t>
        <a:bodyPr/>
        <a:lstStyle/>
        <a:p>
          <a:endParaRPr lang="en-US"/>
        </a:p>
      </dgm:t>
    </dgm:pt>
    <dgm:pt modelId="{57FC675D-DB14-0947-8197-43555F1886A7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 anchor="t"/>
        <a:lstStyle/>
        <a:p>
          <a:pPr rtl="0">
            <a:spcAft>
              <a:spcPts val="1200"/>
            </a:spcAft>
          </a:pPr>
          <a:r>
            <a:rPr lang="en-US" smtClean="0">
              <a:solidFill>
                <a:schemeClr val="bg1"/>
              </a:solidFill>
              <a:latin typeface="Franklin Gothic Book"/>
              <a:cs typeface="Franklin Gothic Book"/>
            </a:rPr>
            <a:t>Authority needs to be earned</a:t>
          </a:r>
          <a:endParaRPr lang="en-US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4FC1E621-D76A-DE42-BD04-3FBD522D9336}" type="parTrans" cxnId="{A6C25570-CE87-AF4A-BCA9-F93C737CDB35}">
      <dgm:prSet/>
      <dgm:spPr/>
      <dgm:t>
        <a:bodyPr/>
        <a:lstStyle/>
        <a:p>
          <a:endParaRPr lang="en-US"/>
        </a:p>
      </dgm:t>
    </dgm:pt>
    <dgm:pt modelId="{17665457-DDA6-3F47-BBB8-58AD4E0424F6}" type="sibTrans" cxnId="{A6C25570-CE87-AF4A-BCA9-F93C737CDB35}">
      <dgm:prSet/>
      <dgm:spPr/>
      <dgm:t>
        <a:bodyPr/>
        <a:lstStyle/>
        <a:p>
          <a:endParaRPr lang="en-US"/>
        </a:p>
      </dgm:t>
    </dgm:pt>
    <dgm:pt modelId="{223F1B09-C014-6144-BC30-C02A707D3E70}">
      <dgm:prSet custT="1"/>
      <dgm:spPr>
        <a:solidFill>
          <a:schemeClr val="bg2">
            <a:lumMod val="25000"/>
          </a:schemeClr>
        </a:solidFill>
        <a:ln>
          <a:solidFill>
            <a:srgbClr val="003300"/>
          </a:solidFill>
        </a:ln>
      </dgm:spPr>
      <dgm:t>
        <a:bodyPr anchor="t"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Bi-Conceptual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F25EEBDD-9496-F743-9110-D983E540CEDA}" type="parTrans" cxnId="{6B476C17-CF59-0C40-A1CD-0DADBF5CE377}">
      <dgm:prSet/>
      <dgm:spPr/>
      <dgm:t>
        <a:bodyPr/>
        <a:lstStyle/>
        <a:p>
          <a:endParaRPr lang="en-US"/>
        </a:p>
      </dgm:t>
    </dgm:pt>
    <dgm:pt modelId="{95A9A447-A4F6-DA4F-AF43-1FD8C255D5C6}" type="sibTrans" cxnId="{6B476C17-CF59-0C40-A1CD-0DADBF5CE377}">
      <dgm:prSet/>
      <dgm:spPr/>
      <dgm:t>
        <a:bodyPr/>
        <a:lstStyle/>
        <a:p>
          <a:endParaRPr lang="en-US"/>
        </a:p>
      </dgm:t>
    </dgm:pt>
    <dgm:pt modelId="{D6C51D04-B4B3-FA46-89B7-0ACE91132A0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 smtClean="0">
              <a:solidFill>
                <a:schemeClr val="bg1"/>
              </a:solidFill>
            </a:rPr>
            <a:t>Not “moderate” but assigns different frames for different issues</a:t>
          </a:r>
          <a:endParaRPr lang="en-US" dirty="0">
            <a:solidFill>
              <a:schemeClr val="bg1"/>
            </a:solidFill>
          </a:endParaRPr>
        </a:p>
      </dgm:t>
    </dgm:pt>
    <dgm:pt modelId="{21C56EC3-9AF3-7040-AEAC-D68B1A0E9F85}" type="parTrans" cxnId="{FA68688B-C6AA-404B-9E25-36BB6661FA26}">
      <dgm:prSet/>
      <dgm:spPr/>
      <dgm:t>
        <a:bodyPr/>
        <a:lstStyle/>
        <a:p>
          <a:endParaRPr lang="en-US"/>
        </a:p>
      </dgm:t>
    </dgm:pt>
    <dgm:pt modelId="{67EFC026-5535-DC43-ABA8-FE309E0036F3}" type="sibTrans" cxnId="{FA68688B-C6AA-404B-9E25-36BB6661FA26}">
      <dgm:prSet/>
      <dgm:spPr/>
      <dgm:t>
        <a:bodyPr/>
        <a:lstStyle/>
        <a:p>
          <a:endParaRPr lang="en-US"/>
        </a:p>
      </dgm:t>
    </dgm:pt>
    <dgm:pt modelId="{C49AD6C2-DCF5-534E-AF1F-A219DF461625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 smtClean="0">
              <a:solidFill>
                <a:schemeClr val="bg1"/>
              </a:solidFill>
            </a:rPr>
            <a:t>Try to activate nurturing frame early</a:t>
          </a:r>
          <a:endParaRPr lang="en-US" dirty="0">
            <a:solidFill>
              <a:schemeClr val="bg1"/>
            </a:solidFill>
          </a:endParaRPr>
        </a:p>
      </dgm:t>
    </dgm:pt>
    <dgm:pt modelId="{358D76D9-3FC0-384E-8292-736374E37EF8}" type="parTrans" cxnId="{67F4BBB5-3C2D-8542-B99B-7065DAB36B87}">
      <dgm:prSet/>
      <dgm:spPr/>
      <dgm:t>
        <a:bodyPr/>
        <a:lstStyle/>
        <a:p>
          <a:endParaRPr lang="en-US"/>
        </a:p>
      </dgm:t>
    </dgm:pt>
    <dgm:pt modelId="{97F84699-AC71-F243-BD9D-CE01822658CA}" type="sibTrans" cxnId="{67F4BBB5-3C2D-8542-B99B-7065DAB36B87}">
      <dgm:prSet/>
      <dgm:spPr/>
      <dgm:t>
        <a:bodyPr/>
        <a:lstStyle/>
        <a:p>
          <a:endParaRPr lang="en-US"/>
        </a:p>
      </dgm:t>
    </dgm:pt>
    <dgm:pt modelId="{095D0E61-6DD2-F74B-A4C5-F2A4EF2C112E}" type="pres">
      <dgm:prSet presAssocID="{E0C73D6B-7A0F-2541-B731-2E16607369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A94CE-1522-5143-BB43-C9E81604DEE9}" type="pres">
      <dgm:prSet presAssocID="{E23E604D-C1E4-1844-89A5-A941264C2197}" presName="composite" presStyleCnt="0"/>
      <dgm:spPr/>
    </dgm:pt>
    <dgm:pt modelId="{BFD327B7-B4B0-9349-8D52-5EDDE3E87E07}" type="pres">
      <dgm:prSet presAssocID="{E23E604D-C1E4-1844-89A5-A941264C219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A12F5-8CE7-A448-A9E1-4C45CC7EC5F0}" type="pres">
      <dgm:prSet presAssocID="{E23E604D-C1E4-1844-89A5-A941264C219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1C150-F30D-8D42-8B82-DA69CD702A98}" type="pres">
      <dgm:prSet presAssocID="{4D0F6C70-607E-7442-8C6D-C18720095BDE}" presName="space" presStyleCnt="0"/>
      <dgm:spPr/>
    </dgm:pt>
    <dgm:pt modelId="{AB641310-559D-7D4E-9E8D-E697A83E5B41}" type="pres">
      <dgm:prSet presAssocID="{223F1B09-C014-6144-BC30-C02A707D3E70}" presName="composite" presStyleCnt="0"/>
      <dgm:spPr/>
    </dgm:pt>
    <dgm:pt modelId="{65848912-F126-1741-B35A-EE5364BAE0C4}" type="pres">
      <dgm:prSet presAssocID="{223F1B09-C014-6144-BC30-C02A707D3E7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38ECD-FC5A-5240-B2C6-4398975D2278}" type="pres">
      <dgm:prSet presAssocID="{223F1B09-C014-6144-BC30-C02A707D3E7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08A2E-70F4-214D-B7E5-4F51865FF512}" type="pres">
      <dgm:prSet presAssocID="{95A9A447-A4F6-DA4F-AF43-1FD8C255D5C6}" presName="space" presStyleCnt="0"/>
      <dgm:spPr/>
    </dgm:pt>
    <dgm:pt modelId="{A8A657FD-727E-FA4C-AE35-43A30EB5A4DE}" type="pres">
      <dgm:prSet presAssocID="{6ACA3831-AADB-214A-9ABF-8F547B16A574}" presName="composite" presStyleCnt="0"/>
      <dgm:spPr/>
    </dgm:pt>
    <dgm:pt modelId="{B62460EC-E54D-8C41-B016-963391B0110B}" type="pres">
      <dgm:prSet presAssocID="{6ACA3831-AADB-214A-9ABF-8F547B16A57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37BFC-843F-E44A-8999-5B10D844BDFE}" type="pres">
      <dgm:prSet presAssocID="{6ACA3831-AADB-214A-9ABF-8F547B16A57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317410-FCE9-524D-9DCD-013B4A1B0309}" srcId="{E0C73D6B-7A0F-2541-B731-2E16607369EB}" destId="{E23E604D-C1E4-1844-89A5-A941264C2197}" srcOrd="0" destOrd="0" parTransId="{40BFCA94-0EA9-9549-B6FC-EC848251930D}" sibTransId="{4D0F6C70-607E-7442-8C6D-C18720095BDE}"/>
    <dgm:cxn modelId="{C9F06272-8A75-1842-B11E-FF8722031D18}" srcId="{E23E604D-C1E4-1844-89A5-A941264C2197}" destId="{2DE0A522-1A79-B94C-B2B3-DD4FC91A2379}" srcOrd="1" destOrd="0" parTransId="{CCF1C4C2-24EF-D942-890E-35534F73BE23}" sibTransId="{07193DF5-01F2-BF44-937D-8C28458C02E1}"/>
    <dgm:cxn modelId="{67F4BBB5-3C2D-8542-B99B-7065DAB36B87}" srcId="{223F1B09-C014-6144-BC30-C02A707D3E70}" destId="{C49AD6C2-DCF5-534E-AF1F-A219DF461625}" srcOrd="1" destOrd="0" parTransId="{358D76D9-3FC0-384E-8292-736374E37EF8}" sibTransId="{97F84699-AC71-F243-BD9D-CE01822658CA}"/>
    <dgm:cxn modelId="{948E49FA-0DC2-C04E-9F8D-E74A33133388}" type="presOf" srcId="{D6C51D04-B4B3-FA46-89B7-0ACE91132A09}" destId="{52C38ECD-FC5A-5240-B2C6-4398975D2278}" srcOrd="0" destOrd="0" presId="urn:microsoft.com/office/officeart/2005/8/layout/hList1"/>
    <dgm:cxn modelId="{78B0F311-6C4B-A64D-8E46-00DB1B95B916}" type="presOf" srcId="{2DE0A522-1A79-B94C-B2B3-DD4FC91A2379}" destId="{84EA12F5-8CE7-A448-A9E1-4C45CC7EC5F0}" srcOrd="0" destOrd="1" presId="urn:microsoft.com/office/officeart/2005/8/layout/hList1"/>
    <dgm:cxn modelId="{75180EBA-0178-8F4E-832A-4E4C99432423}" type="presOf" srcId="{6ACA3831-AADB-214A-9ABF-8F547B16A574}" destId="{B62460EC-E54D-8C41-B016-963391B0110B}" srcOrd="0" destOrd="0" presId="urn:microsoft.com/office/officeart/2005/8/layout/hList1"/>
    <dgm:cxn modelId="{168ADE22-0330-B244-B34B-61BFA73FDD4D}" type="presOf" srcId="{C49AD6C2-DCF5-534E-AF1F-A219DF461625}" destId="{52C38ECD-FC5A-5240-B2C6-4398975D2278}" srcOrd="0" destOrd="1" presId="urn:microsoft.com/office/officeart/2005/8/layout/hList1"/>
    <dgm:cxn modelId="{6B476C17-CF59-0C40-A1CD-0DADBF5CE377}" srcId="{E0C73D6B-7A0F-2541-B731-2E16607369EB}" destId="{223F1B09-C014-6144-BC30-C02A707D3E70}" srcOrd="1" destOrd="0" parTransId="{F25EEBDD-9496-F743-9110-D983E540CEDA}" sibTransId="{95A9A447-A4F6-DA4F-AF43-1FD8C255D5C6}"/>
    <dgm:cxn modelId="{9ABE6C8A-4966-5948-BD66-EC70ADC355A7}" type="presOf" srcId="{E58B1634-6D11-114D-8295-BD7276E8481E}" destId="{F6F37BFC-843F-E44A-8999-5B10D844BDFE}" srcOrd="0" destOrd="0" presId="urn:microsoft.com/office/officeart/2005/8/layout/hList1"/>
    <dgm:cxn modelId="{DC37BFA9-00CD-7445-8AD8-E8AE6585DF59}" type="presOf" srcId="{A4B342B3-ABFF-4E4B-942B-A308FE43F93A}" destId="{F6F37BFC-843F-E44A-8999-5B10D844BDFE}" srcOrd="0" destOrd="1" presId="urn:microsoft.com/office/officeart/2005/8/layout/hList1"/>
    <dgm:cxn modelId="{529E2F5D-D4F3-D647-9A2E-C19D9EBD3456}" type="presOf" srcId="{4BA7E91B-5F0E-284E-8618-009B304EB1FF}" destId="{84EA12F5-8CE7-A448-A9E1-4C45CC7EC5F0}" srcOrd="0" destOrd="0" presId="urn:microsoft.com/office/officeart/2005/8/layout/hList1"/>
    <dgm:cxn modelId="{9A0D80CF-99FB-7A4C-B20D-D7F23DBD27FB}" srcId="{E0C73D6B-7A0F-2541-B731-2E16607369EB}" destId="{6ACA3831-AADB-214A-9ABF-8F547B16A574}" srcOrd="2" destOrd="0" parTransId="{90D06D55-EA32-4245-8F11-E2265280400A}" sibTransId="{B0DD1AF7-7BE0-604A-979A-4051BA43BD84}"/>
    <dgm:cxn modelId="{25B06E87-FDB3-A84E-A87F-D840F7182521}" srcId="{6ACA3831-AADB-214A-9ABF-8F547B16A574}" destId="{A4B342B3-ABFF-4E4B-942B-A308FE43F93A}" srcOrd="1" destOrd="0" parTransId="{476BBB14-542E-544D-BDDC-534A9F02CD55}" sibTransId="{1F4089E5-0C57-4347-BCB9-4FBC662447E7}"/>
    <dgm:cxn modelId="{9EA5ACC5-DB33-0C45-B2EC-19469989CDA0}" srcId="{E23E604D-C1E4-1844-89A5-A941264C2197}" destId="{1C589D44-0F2A-CD4C-A286-D55F4A0619BD}" srcOrd="3" destOrd="0" parTransId="{7B391317-DAFE-9341-A8EF-2B8D08D2D6C4}" sibTransId="{34D0C035-A04B-B84A-8595-55E780874B98}"/>
    <dgm:cxn modelId="{FA68688B-C6AA-404B-9E25-36BB6661FA26}" srcId="{223F1B09-C014-6144-BC30-C02A707D3E70}" destId="{D6C51D04-B4B3-FA46-89B7-0ACE91132A09}" srcOrd="0" destOrd="0" parTransId="{21C56EC3-9AF3-7040-AEAC-D68B1A0E9F85}" sibTransId="{67EFC026-5535-DC43-ABA8-FE309E0036F3}"/>
    <dgm:cxn modelId="{67F2B674-56C3-E54E-99FA-4A33610B36B3}" type="presOf" srcId="{1C589D44-0F2A-CD4C-A286-D55F4A0619BD}" destId="{84EA12F5-8CE7-A448-A9E1-4C45CC7EC5F0}" srcOrd="0" destOrd="3" presId="urn:microsoft.com/office/officeart/2005/8/layout/hList1"/>
    <dgm:cxn modelId="{A9BADDAD-5BAB-1D4F-B5DA-122E3F93E24D}" type="presOf" srcId="{57FC675D-DB14-0947-8197-43555F1886A7}" destId="{F6F37BFC-843F-E44A-8999-5B10D844BDFE}" srcOrd="0" destOrd="2" presId="urn:microsoft.com/office/officeart/2005/8/layout/hList1"/>
    <dgm:cxn modelId="{6D0738FB-E380-EB4E-942C-01F519A2F0AA}" type="presOf" srcId="{223F1B09-C014-6144-BC30-C02A707D3E70}" destId="{65848912-F126-1741-B35A-EE5364BAE0C4}" srcOrd="0" destOrd="0" presId="urn:microsoft.com/office/officeart/2005/8/layout/hList1"/>
    <dgm:cxn modelId="{7B3BA3F0-E86E-414E-9AA1-4BEEBB007CF7}" type="presOf" srcId="{D266AF3C-E3F4-7446-B7FF-0B50E5485E1D}" destId="{84EA12F5-8CE7-A448-A9E1-4C45CC7EC5F0}" srcOrd="0" destOrd="2" presId="urn:microsoft.com/office/officeart/2005/8/layout/hList1"/>
    <dgm:cxn modelId="{0AC2BB87-5CBC-0241-9951-3CFC8A1067F5}" srcId="{E23E604D-C1E4-1844-89A5-A941264C2197}" destId="{D266AF3C-E3F4-7446-B7FF-0B50E5485E1D}" srcOrd="2" destOrd="0" parTransId="{985EFC7A-C5E5-5646-9A5A-4A35F9A14950}" sibTransId="{130BE166-4F53-D74C-AD3F-9BCA87F305F6}"/>
    <dgm:cxn modelId="{D4159DEC-C86C-4A44-9F2E-556A2A49AE9A}" srcId="{6ACA3831-AADB-214A-9ABF-8F547B16A574}" destId="{E58B1634-6D11-114D-8295-BD7276E8481E}" srcOrd="0" destOrd="0" parTransId="{56029BB0-C114-7B4A-BD7B-6847DE473697}" sibTransId="{C77BBC14-A2B1-F340-B139-DE20DEBC8568}"/>
    <dgm:cxn modelId="{62849879-DC3A-9E46-B101-2F26962212E2}" type="presOf" srcId="{E23E604D-C1E4-1844-89A5-A941264C2197}" destId="{BFD327B7-B4B0-9349-8D52-5EDDE3E87E07}" srcOrd="0" destOrd="0" presId="urn:microsoft.com/office/officeart/2005/8/layout/hList1"/>
    <dgm:cxn modelId="{A6C25570-CE87-AF4A-BCA9-F93C737CDB35}" srcId="{6ACA3831-AADB-214A-9ABF-8F547B16A574}" destId="{57FC675D-DB14-0947-8197-43555F1886A7}" srcOrd="2" destOrd="0" parTransId="{4FC1E621-D76A-DE42-BD04-3FBD522D9336}" sibTransId="{17665457-DDA6-3F47-BBB8-58AD4E0424F6}"/>
    <dgm:cxn modelId="{1B763D4A-8BED-324E-A590-37441980DF1E}" type="presOf" srcId="{E0C73D6B-7A0F-2541-B731-2E16607369EB}" destId="{095D0E61-6DD2-F74B-A4C5-F2A4EF2C112E}" srcOrd="0" destOrd="0" presId="urn:microsoft.com/office/officeart/2005/8/layout/hList1"/>
    <dgm:cxn modelId="{24CE4AFC-E9AE-D647-B681-06F8E67AF8CB}" srcId="{E23E604D-C1E4-1844-89A5-A941264C2197}" destId="{4BA7E91B-5F0E-284E-8618-009B304EB1FF}" srcOrd="0" destOrd="0" parTransId="{EC2A3559-3368-EE46-A485-9F9B955497A7}" sibTransId="{4C7740D0-7C76-CD4A-ACEF-928F215E8E44}"/>
    <dgm:cxn modelId="{A015BFAD-C265-5B4A-932F-E1190BCF4527}" type="presParOf" srcId="{095D0E61-6DD2-F74B-A4C5-F2A4EF2C112E}" destId="{9B6A94CE-1522-5143-BB43-C9E81604DEE9}" srcOrd="0" destOrd="0" presId="urn:microsoft.com/office/officeart/2005/8/layout/hList1"/>
    <dgm:cxn modelId="{2607B927-EA1C-8345-82E0-8387B5CB4507}" type="presParOf" srcId="{9B6A94CE-1522-5143-BB43-C9E81604DEE9}" destId="{BFD327B7-B4B0-9349-8D52-5EDDE3E87E07}" srcOrd="0" destOrd="0" presId="urn:microsoft.com/office/officeart/2005/8/layout/hList1"/>
    <dgm:cxn modelId="{A0A00FDE-F5C1-2446-B4DC-DABB61082557}" type="presParOf" srcId="{9B6A94CE-1522-5143-BB43-C9E81604DEE9}" destId="{84EA12F5-8CE7-A448-A9E1-4C45CC7EC5F0}" srcOrd="1" destOrd="0" presId="urn:microsoft.com/office/officeart/2005/8/layout/hList1"/>
    <dgm:cxn modelId="{449535F3-FE70-664E-91CE-6B40BF008CC4}" type="presParOf" srcId="{095D0E61-6DD2-F74B-A4C5-F2A4EF2C112E}" destId="{B581C150-F30D-8D42-8B82-DA69CD702A98}" srcOrd="1" destOrd="0" presId="urn:microsoft.com/office/officeart/2005/8/layout/hList1"/>
    <dgm:cxn modelId="{FD3CD619-E1B9-6349-B517-15804BB2F968}" type="presParOf" srcId="{095D0E61-6DD2-F74B-A4C5-F2A4EF2C112E}" destId="{AB641310-559D-7D4E-9E8D-E697A83E5B41}" srcOrd="2" destOrd="0" presId="urn:microsoft.com/office/officeart/2005/8/layout/hList1"/>
    <dgm:cxn modelId="{C268842F-E6CD-A643-92A7-3FD9BCA5E0FB}" type="presParOf" srcId="{AB641310-559D-7D4E-9E8D-E697A83E5B41}" destId="{65848912-F126-1741-B35A-EE5364BAE0C4}" srcOrd="0" destOrd="0" presId="urn:microsoft.com/office/officeart/2005/8/layout/hList1"/>
    <dgm:cxn modelId="{0DB2A255-6964-3343-8061-D93369578384}" type="presParOf" srcId="{AB641310-559D-7D4E-9E8D-E697A83E5B41}" destId="{52C38ECD-FC5A-5240-B2C6-4398975D2278}" srcOrd="1" destOrd="0" presId="urn:microsoft.com/office/officeart/2005/8/layout/hList1"/>
    <dgm:cxn modelId="{0363A94C-F132-CA49-AE19-CA3E6E3F619A}" type="presParOf" srcId="{095D0E61-6DD2-F74B-A4C5-F2A4EF2C112E}" destId="{CC308A2E-70F4-214D-B7E5-4F51865FF512}" srcOrd="3" destOrd="0" presId="urn:microsoft.com/office/officeart/2005/8/layout/hList1"/>
    <dgm:cxn modelId="{D245D143-99D4-244B-B963-ACB84065527C}" type="presParOf" srcId="{095D0E61-6DD2-F74B-A4C5-F2A4EF2C112E}" destId="{A8A657FD-727E-FA4C-AE35-43A30EB5A4DE}" srcOrd="4" destOrd="0" presId="urn:microsoft.com/office/officeart/2005/8/layout/hList1"/>
    <dgm:cxn modelId="{1F90F773-CA35-124F-BA67-ED12A7835366}" type="presParOf" srcId="{A8A657FD-727E-FA4C-AE35-43A30EB5A4DE}" destId="{B62460EC-E54D-8C41-B016-963391B0110B}" srcOrd="0" destOrd="0" presId="urn:microsoft.com/office/officeart/2005/8/layout/hList1"/>
    <dgm:cxn modelId="{7B36AEFE-0315-9D4E-A35F-216D0798FAFE}" type="presParOf" srcId="{A8A657FD-727E-FA4C-AE35-43A30EB5A4DE}" destId="{F6F37BFC-843F-E44A-8999-5B10D844BD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741C1-CC10-D74A-BCBE-3F9FCDC627D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FAFB7-FAAD-8E44-B26C-CB00F6BB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6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B0F5-B18E-49BF-82D7-5A3DEE366287}" type="datetimeFigureOut">
              <a:rPr lang="en-US" smtClean="0"/>
              <a:pPr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6ED2-2FD1-4886-989E-098E068F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852-66AC-4A17-ACD5-C50BF575946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852-66AC-4A17-ACD5-C50BF575946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9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96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0000"/>
              </a:schemeClr>
            </a:gs>
            <a:gs pos="100000">
              <a:srgbClr val="D8E4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96" y="171898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96" y="1315092"/>
            <a:ext cx="8424809" cy="467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0" y="6000109"/>
            <a:ext cx="9144000" cy="857892"/>
          </a:xfrm>
          <a:prstGeom prst="rect">
            <a:avLst/>
          </a:prstGeom>
          <a:gradFill>
            <a:gsLst>
              <a:gs pos="27000">
                <a:schemeClr val="accent1"/>
              </a:gs>
              <a:gs pos="50000">
                <a:schemeClr val="accent1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HP_MO 1.0.tif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 r="353" b="3618"/>
          <a:stretch/>
        </p:blipFill>
        <p:spPr>
          <a:xfrm>
            <a:off x="5219529" y="6014669"/>
            <a:ext cx="3924471" cy="8433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Franklin Gothic Medium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5" Type="http://schemas.openxmlformats.org/officeDocument/2006/relationships/image" Target="../media/image17.jpeg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6041561"/>
            <a:ext cx="3598218" cy="749423"/>
          </a:xfrm>
        </p:spPr>
        <p:txBody>
          <a:bodyPr anchor="b">
            <a:noAutofit/>
          </a:bodyPr>
          <a:lstStyle/>
          <a:p>
            <a:pPr algn="l"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Ed Weisbart, MD, CPE, FAAFP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Chair, PNHP-MO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34030" y="71554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1880" y="37520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9304" y="1450775"/>
            <a:ext cx="63653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Franklin Gothic Medium" pitchFamily="34" charset="0"/>
              </a:rPr>
              <a:t>Progressive Persuasions</a:t>
            </a:r>
          </a:p>
          <a:p>
            <a:pPr algn="ctr"/>
            <a:r>
              <a:rPr lang="en-US" sz="3200" dirty="0" smtClean="0">
                <a:latin typeface="Franklin Gothic Medium" pitchFamily="34" charset="0"/>
              </a:rPr>
              <a:t>Speaking Beyond the Choir</a:t>
            </a:r>
          </a:p>
        </p:txBody>
      </p:sp>
    </p:spTree>
    <p:extLst>
      <p:ext uri="{BB962C8B-B14F-4D97-AF65-F5344CB8AC3E}">
        <p14:creationId xmlns:p14="http://schemas.microsoft.com/office/powerpoint/2010/main" val="28220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69539" y="1352550"/>
            <a:ext cx="7404923" cy="4152900"/>
            <a:chOff x="444089" y="1352550"/>
            <a:chExt cx="7404923" cy="4152900"/>
          </a:xfrm>
        </p:grpSpPr>
        <p:sp>
          <p:nvSpPr>
            <p:cNvPr id="19" name="Rectangle 18"/>
            <p:cNvSpPr/>
            <p:nvPr/>
          </p:nvSpPr>
          <p:spPr>
            <a:xfrm>
              <a:off x="4309945" y="2774684"/>
              <a:ext cx="3539067" cy="130863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Franklin Gothic Medium" charset="0"/>
                  <a:ea typeface="Franklin Gothic Medium" charset="0"/>
                  <a:cs typeface="Franklin Gothic Medium" charset="0"/>
                </a:rPr>
                <a:t>Manny </a:t>
              </a:r>
              <a:r>
                <a:rPr lang="en-US" sz="2400" dirty="0" err="1" smtClean="0">
                  <a:latin typeface="Franklin Gothic Medium" charset="0"/>
                  <a:ea typeface="Franklin Gothic Medium" charset="0"/>
                  <a:cs typeface="Franklin Gothic Medium" charset="0"/>
                </a:rPr>
                <a:t>Elkind</a:t>
              </a:r>
              <a:endParaRPr lang="en-US" sz="2400" dirty="0" smtClean="0"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r>
                <a:rPr lang="en-US" sz="2400" dirty="0" smtClean="0">
                  <a:latin typeface="Franklin Gothic Medium" charset="0"/>
                  <a:ea typeface="Franklin Gothic Medium" charset="0"/>
                  <a:cs typeface="Franklin Gothic Medium" charset="0"/>
                </a:rPr>
                <a:t>“Whole Brain Model”</a:t>
              </a:r>
              <a:endParaRPr lang="en-US" sz="24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089" y="1352550"/>
              <a:ext cx="4152900" cy="4152900"/>
            </a:xfrm>
            <a:prstGeom prst="ellipse">
              <a:avLst/>
            </a:prstGeom>
            <a:ln w="31750" cap="rnd"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Know </a:t>
            </a:r>
            <a:r>
              <a:rPr lang="en-US" sz="4000" smtClean="0"/>
              <a:t>Your Audience’s </a:t>
            </a:r>
            <a:r>
              <a:rPr lang="en-US" sz="4000" dirty="0" smtClean="0"/>
              <a:t>Comfort Zones</a:t>
            </a:r>
            <a:endParaRPr lang="en-US" sz="4000" dirty="0"/>
          </a:p>
        </p:txBody>
      </p:sp>
      <p:sp>
        <p:nvSpPr>
          <p:cNvPr id="6" name="Freeform 5"/>
          <p:cNvSpPr/>
          <p:nvPr/>
        </p:nvSpPr>
        <p:spPr>
          <a:xfrm>
            <a:off x="4834056" y="4325111"/>
            <a:ext cx="4043940" cy="149746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Relationships, communication, culture, values</a:t>
            </a:r>
          </a:p>
        </p:txBody>
      </p:sp>
      <p:sp>
        <p:nvSpPr>
          <p:cNvPr id="7" name="Freeform 6"/>
          <p:cNvSpPr/>
          <p:nvPr/>
        </p:nvSpPr>
        <p:spPr>
          <a:xfrm>
            <a:off x="266005" y="4325111"/>
            <a:ext cx="4043940" cy="149746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280160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Concepts, vision, purpose, strategy, global</a:t>
            </a:r>
            <a:endParaRPr lang="en-US" sz="22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834056" y="1143000"/>
            <a:ext cx="4043940" cy="149746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Methods, regulation, quality, control, timing, policies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66005" y="1143000"/>
            <a:ext cx="4043940" cy="149746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Efficiency, financials, performance, measurements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2498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bg1"/>
                </a:solidFill>
                <a:latin typeface="Franklin Gothic Medium" pitchFamily="34" charset="0"/>
              </a:rPr>
              <a:t>Facts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18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bg1"/>
                </a:solidFill>
                <a:latin typeface="Franklin Gothic Medium" pitchFamily="34" charset="0"/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4618795" y="3529582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smtClean="0">
                <a:solidFill>
                  <a:schemeClr val="bg1"/>
                </a:solidFill>
                <a:latin typeface="Franklin Gothic Medium" pitchFamily="34" charset="0"/>
              </a:rPr>
              <a:t>Feelings</a:t>
            </a:r>
            <a:endParaRPr lang="en-US" sz="3600" kern="1200" dirty="0" smtClean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498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smtClean="0">
                <a:solidFill>
                  <a:schemeClr val="bg1"/>
                </a:solidFill>
                <a:latin typeface="Franklin Gothic Medium" pitchFamily="34" charset="0"/>
              </a:rPr>
              <a:t>Futures</a:t>
            </a:r>
            <a:endParaRPr lang="en-US" sz="3600" kern="1200" dirty="0" smtClean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52192" y="2942209"/>
            <a:ext cx="4839617" cy="1037123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Don’t just dwell in </a:t>
            </a:r>
          </a:p>
          <a:p>
            <a:pPr algn="ctr"/>
            <a:r>
              <a:rPr lang="en-US" sz="24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your own comfort zone</a:t>
            </a:r>
            <a:endParaRPr lang="en-US" sz="2400" dirty="0">
              <a:solidFill>
                <a:srgbClr val="0033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219153"/>
            <a:ext cx="3258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sz="20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sz="20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Inc.</a:t>
            </a:r>
            <a:endParaRPr lang="en-US" sz="2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25600"/>
            <a:ext cx="3810000" cy="3810000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 the Common Ground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89170" y="1384955"/>
            <a:ext cx="2708472" cy="967204"/>
          </a:xfrm>
          <a:custGeom>
            <a:avLst/>
            <a:gdLst>
              <a:gd name="connsiteX0" fmla="*/ 0 w 2467047"/>
              <a:gd name="connsiteY0" fmla="*/ 0 h 967204"/>
              <a:gd name="connsiteX1" fmla="*/ 2467047 w 2467047"/>
              <a:gd name="connsiteY1" fmla="*/ 0 h 967204"/>
              <a:gd name="connsiteX2" fmla="*/ 2467047 w 2467047"/>
              <a:gd name="connsiteY2" fmla="*/ 967204 h 967204"/>
              <a:gd name="connsiteX3" fmla="*/ 0 w 2467047"/>
              <a:gd name="connsiteY3" fmla="*/ 967204 h 967204"/>
              <a:gd name="connsiteX4" fmla="*/ 0 w 2467047"/>
              <a:gd name="connsiteY4" fmla="*/ 0 h 96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47" h="967204">
                <a:moveTo>
                  <a:pt x="0" y="0"/>
                </a:moveTo>
                <a:lnTo>
                  <a:pt x="2467047" y="0"/>
                </a:lnTo>
                <a:lnTo>
                  <a:pt x="2467047" y="967204"/>
                </a:lnTo>
                <a:lnTo>
                  <a:pt x="0" y="967204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005148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kern="1200" dirty="0" smtClean="0">
                <a:latin typeface="Franklin Gothic Medium"/>
                <a:cs typeface="Franklin Gothic Medium"/>
              </a:rPr>
              <a:t>Liberals </a:t>
            </a:r>
          </a:p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kern="1200" dirty="0" smtClean="0">
                <a:latin typeface="Franklin Gothic Medium"/>
                <a:cs typeface="Franklin Gothic Medium"/>
              </a:rPr>
              <a:t>Hear</a:t>
            </a:r>
            <a:endParaRPr lang="en-US" sz="2700" kern="1200" dirty="0">
              <a:latin typeface="Franklin Gothic Medium"/>
              <a:cs typeface="Franklin Gothic Medium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89170" y="2352159"/>
            <a:ext cx="2708472" cy="3483405"/>
          </a:xfrm>
          <a:custGeom>
            <a:avLst/>
            <a:gdLst>
              <a:gd name="connsiteX0" fmla="*/ 0 w 2467047"/>
              <a:gd name="connsiteY0" fmla="*/ 0 h 3483405"/>
              <a:gd name="connsiteX1" fmla="*/ 2467047 w 2467047"/>
              <a:gd name="connsiteY1" fmla="*/ 0 h 3483405"/>
              <a:gd name="connsiteX2" fmla="*/ 2467047 w 2467047"/>
              <a:gd name="connsiteY2" fmla="*/ 3483405 h 3483405"/>
              <a:gd name="connsiteX3" fmla="*/ 0 w 2467047"/>
              <a:gd name="connsiteY3" fmla="*/ 3483405 h 3483405"/>
              <a:gd name="connsiteX4" fmla="*/ 0 w 2467047"/>
              <a:gd name="connsiteY4" fmla="*/ 0 h 348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47" h="3483405">
                <a:moveTo>
                  <a:pt x="0" y="0"/>
                </a:moveTo>
                <a:lnTo>
                  <a:pt x="2467047" y="0"/>
                </a:lnTo>
                <a:lnTo>
                  <a:pt x="2467047" y="3483405"/>
                </a:lnTo>
                <a:lnTo>
                  <a:pt x="0" y="34834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44018" rIns="91440" bIns="216027" numCol="1" spcCol="1270" anchor="t" anchorCtr="0">
            <a:noAutofit/>
          </a:bodyPr>
          <a:lstStyle/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/>
                <a:cs typeface="Franklin Gothic Book"/>
              </a:rPr>
              <a:t>Equal opportunity</a:t>
            </a:r>
            <a:endParaRPr lang="en-US" sz="2000" kern="1200" dirty="0">
              <a:latin typeface="Franklin Gothic Book"/>
              <a:cs typeface="Franklin Gothic Book"/>
            </a:endParaRPr>
          </a:p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/>
                <a:cs typeface="Franklin Gothic Book"/>
              </a:rPr>
              <a:t>Fairness</a:t>
            </a:r>
            <a:endParaRPr lang="en-US" sz="2000" kern="1200" dirty="0">
              <a:latin typeface="Franklin Gothic Book"/>
              <a:cs typeface="Franklin Gothic Book"/>
            </a:endParaRPr>
          </a:p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/>
                <a:cs typeface="Franklin Gothic Book"/>
              </a:rPr>
              <a:t>Nurturing</a:t>
            </a:r>
            <a:endParaRPr lang="en-US" sz="2000" kern="1200" dirty="0">
              <a:latin typeface="Franklin Gothic Book"/>
              <a:cs typeface="Franklin Gothic Book"/>
            </a:endParaRPr>
          </a:p>
          <a:p>
            <a:pPr marL="0" lvl="1" algn="ctr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kern="1200" dirty="0" smtClean="0">
                <a:latin typeface="Franklin Gothic Medium"/>
                <a:cs typeface="Franklin Gothic Medium"/>
              </a:rPr>
              <a:t>Health care is a right not a privilege</a:t>
            </a:r>
          </a:p>
        </p:txBody>
      </p:sp>
      <p:sp>
        <p:nvSpPr>
          <p:cNvPr id="8" name="Freeform 7"/>
          <p:cNvSpPr/>
          <p:nvPr/>
        </p:nvSpPr>
        <p:spPr>
          <a:xfrm>
            <a:off x="3071172" y="1384955"/>
            <a:ext cx="2996468" cy="967204"/>
          </a:xfrm>
          <a:custGeom>
            <a:avLst/>
            <a:gdLst>
              <a:gd name="connsiteX0" fmla="*/ 0 w 2467047"/>
              <a:gd name="connsiteY0" fmla="*/ 0 h 967204"/>
              <a:gd name="connsiteX1" fmla="*/ 2467047 w 2467047"/>
              <a:gd name="connsiteY1" fmla="*/ 0 h 967204"/>
              <a:gd name="connsiteX2" fmla="*/ 2467047 w 2467047"/>
              <a:gd name="connsiteY2" fmla="*/ 967204 h 967204"/>
              <a:gd name="connsiteX3" fmla="*/ 0 w 2467047"/>
              <a:gd name="connsiteY3" fmla="*/ 967204 h 967204"/>
              <a:gd name="connsiteX4" fmla="*/ 0 w 2467047"/>
              <a:gd name="connsiteY4" fmla="*/ 0 h 96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47" h="967204">
                <a:moveTo>
                  <a:pt x="0" y="0"/>
                </a:moveTo>
                <a:lnTo>
                  <a:pt x="2467047" y="0"/>
                </a:lnTo>
                <a:lnTo>
                  <a:pt x="2467047" y="967204"/>
                </a:lnTo>
                <a:lnTo>
                  <a:pt x="0" y="9672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rgbClr val="005148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kern="1200" smtClean="0">
                <a:latin typeface="Franklin Gothic Medium"/>
                <a:cs typeface="Franklin Gothic Medium"/>
              </a:rPr>
              <a:t>Common </a:t>
            </a:r>
            <a:r>
              <a:rPr lang="en-US" sz="2700" kern="1200" dirty="0" smtClean="0">
                <a:latin typeface="Franklin Gothic Medium"/>
                <a:cs typeface="Franklin Gothic Medium"/>
              </a:rPr>
              <a:t>Ground</a:t>
            </a:r>
            <a:endParaRPr lang="en-US" sz="2700" kern="1200" dirty="0">
              <a:latin typeface="Franklin Gothic Medium"/>
              <a:cs typeface="Franklin Gothic Medium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71172" y="2343692"/>
            <a:ext cx="2996468" cy="3483405"/>
          </a:xfrm>
          <a:custGeom>
            <a:avLst/>
            <a:gdLst>
              <a:gd name="connsiteX0" fmla="*/ 0 w 2467047"/>
              <a:gd name="connsiteY0" fmla="*/ 0 h 3483405"/>
              <a:gd name="connsiteX1" fmla="*/ 2467047 w 2467047"/>
              <a:gd name="connsiteY1" fmla="*/ 0 h 3483405"/>
              <a:gd name="connsiteX2" fmla="*/ 2467047 w 2467047"/>
              <a:gd name="connsiteY2" fmla="*/ 3483405 h 3483405"/>
              <a:gd name="connsiteX3" fmla="*/ 0 w 2467047"/>
              <a:gd name="connsiteY3" fmla="*/ 3483405 h 3483405"/>
              <a:gd name="connsiteX4" fmla="*/ 0 w 2467047"/>
              <a:gd name="connsiteY4" fmla="*/ 0 h 348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47" h="3483405">
                <a:moveTo>
                  <a:pt x="0" y="0"/>
                </a:moveTo>
                <a:lnTo>
                  <a:pt x="2467047" y="0"/>
                </a:lnTo>
                <a:lnTo>
                  <a:pt x="2467047" y="3483405"/>
                </a:lnTo>
                <a:lnTo>
                  <a:pt x="0" y="34834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44018" rIns="91440" bIns="216027" numCol="1" spcCol="1270" anchor="t" anchorCtr="0">
            <a:noAutofit/>
          </a:bodyPr>
          <a:lstStyle/>
          <a:p>
            <a:pPr marL="174625" lvl="1" indent="-174625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/>
                <a:cs typeface="Franklin Gothic Book"/>
              </a:rPr>
              <a:t>Everybody is already in so let’s be prudent</a:t>
            </a:r>
            <a:endParaRPr lang="en-US" sz="2000" kern="1200" dirty="0">
              <a:latin typeface="Franklin Gothic Book"/>
              <a:cs typeface="Franklin Gothic Book"/>
            </a:endParaRPr>
          </a:p>
          <a:p>
            <a:pPr marL="174625" lvl="1" indent="-174625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Bureaucracy is wasteful</a:t>
            </a:r>
          </a:p>
          <a:p>
            <a:pPr marL="174625" lvl="1" indent="-174625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Free market should apply to health</a:t>
            </a:r>
            <a:r>
              <a:rPr lang="en-US" sz="2000" i="1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care</a:t>
            </a:r>
            <a:r>
              <a:rPr lang="en-US" sz="2000" dirty="0" smtClean="0">
                <a:latin typeface="Franklin Gothic Book"/>
                <a:cs typeface="Franklin Gothic Book"/>
              </a:rPr>
              <a:t>. It fails in insurance.</a:t>
            </a:r>
            <a:endParaRPr lang="en-US" sz="2000" kern="1200" dirty="0">
              <a:latin typeface="Franklin Gothic Book"/>
              <a:cs typeface="Franklin Gothic Book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46359" y="1384955"/>
            <a:ext cx="2708472" cy="967204"/>
          </a:xfrm>
          <a:custGeom>
            <a:avLst/>
            <a:gdLst>
              <a:gd name="connsiteX0" fmla="*/ 0 w 2467047"/>
              <a:gd name="connsiteY0" fmla="*/ 0 h 967204"/>
              <a:gd name="connsiteX1" fmla="*/ 2467047 w 2467047"/>
              <a:gd name="connsiteY1" fmla="*/ 0 h 967204"/>
              <a:gd name="connsiteX2" fmla="*/ 2467047 w 2467047"/>
              <a:gd name="connsiteY2" fmla="*/ 967204 h 967204"/>
              <a:gd name="connsiteX3" fmla="*/ 0 w 2467047"/>
              <a:gd name="connsiteY3" fmla="*/ 967204 h 967204"/>
              <a:gd name="connsiteX4" fmla="*/ 0 w 2467047"/>
              <a:gd name="connsiteY4" fmla="*/ 0 h 96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47" h="967204">
                <a:moveTo>
                  <a:pt x="0" y="0"/>
                </a:moveTo>
                <a:lnTo>
                  <a:pt x="2467047" y="0"/>
                </a:lnTo>
                <a:lnTo>
                  <a:pt x="2467047" y="967204"/>
                </a:lnTo>
                <a:lnTo>
                  <a:pt x="0" y="967204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700" kern="1200" dirty="0" smtClean="0">
                <a:latin typeface="Franklin Gothic Medium"/>
                <a:cs typeface="Franklin Gothic Medium"/>
              </a:rPr>
              <a:t>Conservatives Hear</a:t>
            </a:r>
            <a:endParaRPr lang="en-US" sz="2700" kern="1200" dirty="0">
              <a:latin typeface="Franklin Gothic Medium"/>
              <a:cs typeface="Franklin Gothic Medium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46359" y="2352159"/>
            <a:ext cx="2708472" cy="3483405"/>
          </a:xfrm>
          <a:custGeom>
            <a:avLst/>
            <a:gdLst>
              <a:gd name="connsiteX0" fmla="*/ 0 w 2467047"/>
              <a:gd name="connsiteY0" fmla="*/ 0 h 3483405"/>
              <a:gd name="connsiteX1" fmla="*/ 2467047 w 2467047"/>
              <a:gd name="connsiteY1" fmla="*/ 0 h 3483405"/>
              <a:gd name="connsiteX2" fmla="*/ 2467047 w 2467047"/>
              <a:gd name="connsiteY2" fmla="*/ 3483405 h 3483405"/>
              <a:gd name="connsiteX3" fmla="*/ 0 w 2467047"/>
              <a:gd name="connsiteY3" fmla="*/ 3483405 h 3483405"/>
              <a:gd name="connsiteX4" fmla="*/ 0 w 2467047"/>
              <a:gd name="connsiteY4" fmla="*/ 0 h 348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47" h="3483405">
                <a:moveTo>
                  <a:pt x="0" y="0"/>
                </a:moveTo>
                <a:lnTo>
                  <a:pt x="2467047" y="0"/>
                </a:lnTo>
                <a:lnTo>
                  <a:pt x="2467047" y="3483405"/>
                </a:lnTo>
                <a:lnTo>
                  <a:pt x="0" y="34834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44018" rIns="91440" bIns="216027" numCol="1" spcCol="1270" anchor="t" anchorCtr="0">
            <a:noAutofit/>
          </a:bodyPr>
          <a:lstStyle/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/>
                <a:cs typeface="Franklin Gothic Book"/>
              </a:rPr>
              <a:t>Govt. over-reach</a:t>
            </a:r>
          </a:p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/>
                <a:cs typeface="Franklin Gothic Book"/>
              </a:rPr>
              <a:t>Longer lines</a:t>
            </a:r>
            <a:r>
              <a:rPr lang="en-US" sz="2000" dirty="0" smtClean="0">
                <a:latin typeface="Franklin Gothic Book"/>
                <a:cs typeface="Franklin Gothic Book"/>
              </a:rPr>
              <a:t>, </a:t>
            </a:r>
            <a:r>
              <a:rPr lang="en-US" sz="2000" dirty="0">
                <a:latin typeface="Franklin Gothic Book"/>
                <a:cs typeface="Franklin Gothic Book"/>
              </a:rPr>
              <a:t>h</a:t>
            </a:r>
            <a:r>
              <a:rPr lang="en-US" sz="2000" kern="1200" dirty="0" smtClean="0">
                <a:latin typeface="Franklin Gothic Book"/>
                <a:cs typeface="Franklin Gothic Book"/>
              </a:rPr>
              <a:t>igher cost</a:t>
            </a:r>
            <a:endParaRPr lang="en-US" sz="2000" kern="1200" dirty="0">
              <a:latin typeface="Franklin Gothic Book"/>
              <a:cs typeface="Franklin Gothic Book"/>
            </a:endParaRPr>
          </a:p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 smtClean="0">
                <a:latin typeface="Franklin Gothic Book"/>
                <a:cs typeface="Franklin Gothic Book"/>
              </a:rPr>
              <a:t>Moral hazard to support bad choices</a:t>
            </a:r>
            <a:endParaRPr lang="en-US" sz="2000" kern="1200" dirty="0">
              <a:latin typeface="Franklin Gothic Book"/>
              <a:cs typeface="Franklin Gothic Book"/>
            </a:endParaRPr>
          </a:p>
          <a:p>
            <a:pPr marL="0" lvl="1" algn="ctr" defTabSz="12001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latin typeface="Franklin Gothic Medium"/>
                <a:cs typeface="Franklin Gothic Medium"/>
              </a:rPr>
              <a:t>U</a:t>
            </a:r>
            <a:r>
              <a:rPr lang="en-US" sz="2000" kern="1200" dirty="0" smtClean="0">
                <a:latin typeface="Franklin Gothic Medium"/>
                <a:cs typeface="Franklin Gothic Medium"/>
              </a:rPr>
              <a:t>ndermine individual responsibility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4176" y="4424780"/>
            <a:ext cx="2797258" cy="1292662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tIns="182880" bIns="182880" rtlCol="0" anchor="ctr" anchorCtr="0">
            <a:spAutoFit/>
          </a:bodyPr>
          <a:lstStyle/>
          <a:p>
            <a:pPr algn="ctr"/>
            <a:r>
              <a:rPr lang="en-US" sz="2000" dirty="0" smtClean="0">
                <a:effectLst>
                  <a:glow rad="558800">
                    <a:srgbClr val="FFFF00"/>
                  </a:glow>
                </a:effectLst>
                <a:latin typeface="Franklin Gothic Medium" pitchFamily="34" charset="0"/>
              </a:rPr>
              <a:t>The best health care </a:t>
            </a:r>
          </a:p>
          <a:p>
            <a:pPr algn="ctr"/>
            <a:r>
              <a:rPr lang="en-US" sz="2000" dirty="0" smtClean="0">
                <a:effectLst>
                  <a:glow rad="558800">
                    <a:srgbClr val="FFFF00"/>
                  </a:glow>
                </a:effectLst>
                <a:latin typeface="Franklin Gothic Medium" pitchFamily="34" charset="0"/>
              </a:rPr>
              <a:t>in the world, </a:t>
            </a:r>
          </a:p>
          <a:p>
            <a:pPr algn="ctr"/>
            <a:r>
              <a:rPr lang="en-US" sz="2000" dirty="0" smtClean="0">
                <a:effectLst>
                  <a:glow rad="558800">
                    <a:srgbClr val="FFFF00"/>
                  </a:glow>
                </a:effectLst>
                <a:latin typeface="Franklin Gothic Medium" pitchFamily="34" charset="0"/>
              </a:rPr>
              <a:t>efficiently delivered</a:t>
            </a:r>
            <a:endParaRPr lang="en-US" sz="2000" dirty="0">
              <a:effectLst>
                <a:glow rad="558800">
                  <a:srgbClr val="FFFF00"/>
                </a:glow>
              </a:effectLst>
              <a:latin typeface="Franklin Gothic Medium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171" y="4960784"/>
            <a:ext cx="3241016" cy="874780"/>
          </a:xfrm>
          <a:prstGeom prst="rect">
            <a:avLst/>
          </a:prstGeom>
          <a:solidFill>
            <a:srgbClr val="0000FF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>
                <a:latin typeface="Franklin Gothic Book"/>
                <a:cs typeface="Franklin Gothic Book"/>
              </a:rPr>
              <a:t>You heartless conservatives </a:t>
            </a:r>
            <a:r>
              <a:rPr lang="en-US" sz="2000" dirty="0" smtClean="0">
                <a:latin typeface="Franklin Gothic Medium"/>
                <a:cs typeface="Franklin Gothic Medium"/>
              </a:rPr>
              <a:t>just don’t care</a:t>
            </a:r>
            <a:r>
              <a:rPr lang="en-US" sz="2000" dirty="0" smtClean="0">
                <a:latin typeface="Franklin Gothic Book"/>
                <a:cs typeface="Franklin Gothic Book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08711" y="4961467"/>
            <a:ext cx="3246120" cy="874097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Franklin Gothic Book"/>
                <a:cs typeface="Franklin Gothic Book"/>
              </a:rPr>
              <a:t>Your </a:t>
            </a:r>
            <a:r>
              <a:rPr lang="en-US" sz="2000" dirty="0">
                <a:latin typeface="Franklin Gothic Medium"/>
                <a:cs typeface="Franklin Gothic Medium"/>
              </a:rPr>
              <a:t>bleeding </a:t>
            </a:r>
            <a:r>
              <a:rPr lang="en-US" sz="2000" dirty="0" smtClean="0">
                <a:latin typeface="Franklin Gothic Medium"/>
                <a:cs typeface="Franklin Gothic Medium"/>
              </a:rPr>
              <a:t>heart</a:t>
            </a:r>
          </a:p>
          <a:p>
            <a:pPr marL="0" lvl="1" algn="ctr" defTabSz="1200150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>
                <a:latin typeface="Franklin Gothic Medium"/>
                <a:cs typeface="Franklin Gothic Medium"/>
              </a:rPr>
              <a:t>will </a:t>
            </a:r>
            <a:r>
              <a:rPr lang="en-US" sz="2000" dirty="0" smtClean="0">
                <a:latin typeface="Franklin Gothic Book"/>
                <a:cs typeface="Franklin Gothic Book"/>
              </a:rPr>
              <a:t>destroy America!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/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82" y="1332858"/>
            <a:ext cx="4495037" cy="3053440"/>
          </a:xfrm>
        </p:spPr>
        <p:txBody>
          <a:bodyPr/>
          <a:lstStyle/>
          <a:p>
            <a:r>
              <a:rPr lang="en-US" smtClean="0"/>
              <a:t>George </a:t>
            </a:r>
            <a:r>
              <a:rPr lang="en-US" dirty="0" err="1" smtClean="0"/>
              <a:t>Lakoff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“Moral Politics”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4861"/>
          <a:stretch/>
        </p:blipFill>
        <p:spPr>
          <a:xfrm>
            <a:off x="4777019" y="315884"/>
            <a:ext cx="3804323" cy="5087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066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94669"/>
            <a:ext cx="842480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Intelligent and Compassionate </a:t>
            </a:r>
            <a:br>
              <a:rPr lang="en-US" sz="3600" dirty="0" smtClean="0"/>
            </a:br>
            <a:r>
              <a:rPr lang="en-US" sz="3600" dirty="0" smtClean="0"/>
              <a:t>People Can Disagree</a:t>
            </a:r>
            <a:endParaRPr lang="en-US" sz="3600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48846" y="1192696"/>
          <a:ext cx="8743916" cy="4539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618" y="6220895"/>
            <a:ext cx="4095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Based upon </a:t>
            </a:r>
            <a:r>
              <a:rPr lang="en-US" sz="2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Lakoff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G. Moral Politics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750" y="1338565"/>
            <a:ext cx="2531359" cy="914400"/>
          </a:xfrm>
          <a:prstGeom prst="rect">
            <a:avLst/>
          </a:prstGeom>
          <a:solidFill>
            <a:srgbClr val="800000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Conservatives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1649" y="1338565"/>
            <a:ext cx="2531359" cy="9144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Independents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9281" y="1338565"/>
            <a:ext cx="2531359" cy="914400"/>
          </a:xfrm>
          <a:prstGeom prst="rect">
            <a:avLst/>
          </a:prstGeom>
          <a:solidFill>
            <a:srgbClr val="0000FF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Liberals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8977" y="2402551"/>
            <a:ext cx="2428390" cy="3131899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Gun rights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Death penalty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Anti-abortion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Pro-military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Prudence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Less taxes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9279" y="2402551"/>
            <a:ext cx="2428390" cy="3131899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Schools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Environment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Public health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Pro-</a:t>
            </a: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choice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Diplomacy first</a:t>
            </a:r>
            <a:endParaRPr lang="en-US" sz="2400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87391" y="2402551"/>
            <a:ext cx="2428390" cy="3131899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Some are uninformed and truly no opinion</a:t>
            </a:r>
          </a:p>
          <a:p>
            <a:pPr marL="171450" lvl="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Many have alignments on both sides depending on the issue</a:t>
            </a:r>
            <a:endParaRPr lang="en-US" sz="2400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 useBgFill="1">
        <p:nvSpPr>
          <p:cNvPr id="7" name="Rectangle 6"/>
          <p:cNvSpPr/>
          <p:nvPr/>
        </p:nvSpPr>
        <p:spPr>
          <a:xfrm>
            <a:off x="6088987" y="1237669"/>
            <a:ext cx="2974790" cy="4595030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/>
          <p:cNvSpPr/>
          <p:nvPr/>
        </p:nvSpPr>
        <p:spPr>
          <a:xfrm>
            <a:off x="3140160" y="1237669"/>
            <a:ext cx="2974790" cy="4595030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/>
          <p:cNvSpPr/>
          <p:nvPr/>
        </p:nvSpPr>
        <p:spPr>
          <a:xfrm>
            <a:off x="0" y="1237669"/>
            <a:ext cx="2974790" cy="4595030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4" grpId="0" animBg="1"/>
      <p:bldP spid="12" grpId="0" animBg="1"/>
      <p:bldP spid="7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dirty="0" smtClean="0"/>
              <a:t>Learning Requires a Frame</a:t>
            </a:r>
            <a:endParaRPr lang="en-US" dirty="0"/>
          </a:p>
        </p:txBody>
      </p:sp>
      <p:sp useBgFill="1">
        <p:nvSpPr>
          <p:cNvPr id="11" name="Title 1"/>
          <p:cNvSpPr txBox="1">
            <a:spLocks/>
          </p:cNvSpPr>
          <p:nvPr/>
        </p:nvSpPr>
        <p:spPr>
          <a:xfrm>
            <a:off x="359596" y="94669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Intelligent and Compassionate </a:t>
            </a:r>
            <a:br>
              <a:rPr lang="en-US" sz="3600" dirty="0" smtClean="0"/>
            </a:br>
            <a:r>
              <a:rPr lang="en-US" sz="3600" dirty="0" smtClean="0"/>
              <a:t>People Can Disagree</a:t>
            </a:r>
            <a:endParaRPr lang="en-US" sz="3600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48846" y="1192696"/>
          <a:ext cx="8743916" cy="4539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618" y="6220895"/>
            <a:ext cx="4095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Based upon </a:t>
            </a:r>
            <a:r>
              <a:rPr lang="en-US" sz="2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Lakoff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G. Moral Politics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427" y="1611093"/>
            <a:ext cx="266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20%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108" y="1611093"/>
            <a:ext cx="2660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20%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422" y="1611093"/>
            <a:ext cx="266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60%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dirty="0" smtClean="0"/>
              <a:t>Learning Requires a Frame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48846" y="1192696"/>
          <a:ext cx="8743916" cy="4539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618" y="6220895"/>
            <a:ext cx="4095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Based upon </a:t>
            </a:r>
            <a:r>
              <a:rPr lang="en-US" sz="2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Lakoff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G. Moral Politics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427" y="1611093"/>
            <a:ext cx="266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20%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108" y="1611093"/>
            <a:ext cx="2660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20%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422" y="1611093"/>
            <a:ext cx="266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60%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154456" y="2299585"/>
            <a:ext cx="8915534" cy="3397896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90142" y="2514100"/>
            <a:ext cx="8563717" cy="2007847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No frame, no learning.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003300"/>
                </a:solidFill>
                <a:latin typeface="Franklin Gothic Book"/>
                <a:cs typeface="Franklin Gothic Book"/>
              </a:rPr>
              <a:t>Each group believes it has the moral high ground.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Speak </a:t>
            </a:r>
            <a:r>
              <a:rPr lang="en-US" sz="2800" dirty="0">
                <a:solidFill>
                  <a:srgbClr val="003300"/>
                </a:solidFill>
                <a:latin typeface="Franklin Gothic Book"/>
                <a:cs typeface="Franklin Gothic Book"/>
              </a:rPr>
              <a:t>to common values, not morality</a:t>
            </a:r>
            <a:r>
              <a:rPr lang="en-US" sz="28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.</a:t>
            </a:r>
            <a:endParaRPr lang="en-US" sz="28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Moral Foundations Questionnaire</a:t>
            </a:r>
            <a:br>
              <a:rPr lang="en-US" dirty="0" smtClean="0"/>
            </a:br>
            <a:r>
              <a:rPr lang="en-US" sz="2700" dirty="0" smtClean="0"/>
              <a:t>Jonathan </a:t>
            </a:r>
            <a:r>
              <a:rPr lang="en-US" sz="2700" dirty="0" err="1" smtClean="0"/>
              <a:t>Haidt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96" y="1226338"/>
            <a:ext cx="2873261" cy="4464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0332" y="1800936"/>
            <a:ext cx="539719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Online survey of 132,000 Americans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Identified five moral values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Compared individual scores with where people stood on the political spectrum</a:t>
            </a:r>
            <a:endParaRPr lang="en-US" sz="28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83097"/>
            <a:ext cx="308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sz="12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 </a:t>
            </a:r>
            <a:endParaRPr lang="en-US" sz="1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280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994606" y="1314897"/>
          <a:ext cx="7798351" cy="379194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798351"/>
              </a:tblGrid>
              <a:tr h="7583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83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83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83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83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/>
              <a:t>Our Moral Foundations </a:t>
            </a:r>
            <a:br>
              <a:rPr lang="en-US" sz="4000" dirty="0" smtClean="0"/>
            </a:br>
            <a:r>
              <a:rPr lang="en-US" sz="4000" dirty="0" smtClean="0"/>
              <a:t>Vary With Our Politics</a:t>
            </a:r>
            <a:endParaRPr lang="en-US" sz="3200" dirty="0"/>
          </a:p>
        </p:txBody>
      </p:sp>
      <p:sp>
        <p:nvSpPr>
          <p:cNvPr id="19" name="Freeform 18"/>
          <p:cNvSpPr/>
          <p:nvPr/>
        </p:nvSpPr>
        <p:spPr>
          <a:xfrm>
            <a:off x="1599278" y="2021305"/>
            <a:ext cx="6715996" cy="974843"/>
          </a:xfrm>
          <a:custGeom>
            <a:avLst/>
            <a:gdLst>
              <a:gd name="connsiteX0" fmla="*/ 0 w 5175739"/>
              <a:gd name="connsiteY0" fmla="*/ 0 h 750277"/>
              <a:gd name="connsiteX1" fmla="*/ 1031631 w 5175739"/>
              <a:gd name="connsiteY1" fmla="*/ 205154 h 750277"/>
              <a:gd name="connsiteX2" fmla="*/ 1436077 w 5175739"/>
              <a:gd name="connsiteY2" fmla="*/ 252046 h 750277"/>
              <a:gd name="connsiteX3" fmla="*/ 1693985 w 5175739"/>
              <a:gd name="connsiteY3" fmla="*/ 298938 h 750277"/>
              <a:gd name="connsiteX4" fmla="*/ 2016369 w 5175739"/>
              <a:gd name="connsiteY4" fmla="*/ 328246 h 750277"/>
              <a:gd name="connsiteX5" fmla="*/ 2485292 w 5175739"/>
              <a:gd name="connsiteY5" fmla="*/ 363415 h 750277"/>
              <a:gd name="connsiteX6" fmla="*/ 2754923 w 5175739"/>
              <a:gd name="connsiteY6" fmla="*/ 392723 h 750277"/>
              <a:gd name="connsiteX7" fmla="*/ 3563815 w 5175739"/>
              <a:gd name="connsiteY7" fmla="*/ 521677 h 750277"/>
              <a:gd name="connsiteX8" fmla="*/ 4237892 w 5175739"/>
              <a:gd name="connsiteY8" fmla="*/ 603738 h 750277"/>
              <a:gd name="connsiteX9" fmla="*/ 4695092 w 5175739"/>
              <a:gd name="connsiteY9" fmla="*/ 668215 h 750277"/>
              <a:gd name="connsiteX10" fmla="*/ 5175739 w 5175739"/>
              <a:gd name="connsiteY10" fmla="*/ 750277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9" h="750277">
                <a:moveTo>
                  <a:pt x="0" y="0"/>
                </a:moveTo>
                <a:lnTo>
                  <a:pt x="1031631" y="205154"/>
                </a:lnTo>
                <a:lnTo>
                  <a:pt x="1436077" y="252046"/>
                </a:lnTo>
                <a:lnTo>
                  <a:pt x="1693985" y="298938"/>
                </a:lnTo>
                <a:lnTo>
                  <a:pt x="2016369" y="328246"/>
                </a:lnTo>
                <a:lnTo>
                  <a:pt x="2485292" y="363415"/>
                </a:lnTo>
                <a:lnTo>
                  <a:pt x="2754923" y="392723"/>
                </a:lnTo>
                <a:lnTo>
                  <a:pt x="3563815" y="521677"/>
                </a:lnTo>
                <a:lnTo>
                  <a:pt x="4237892" y="603738"/>
                </a:lnTo>
                <a:lnTo>
                  <a:pt x="4695092" y="668215"/>
                </a:lnTo>
                <a:lnTo>
                  <a:pt x="5175739" y="750277"/>
                </a:lnTo>
              </a:path>
            </a:pathLst>
          </a:custGeom>
          <a:noFill/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64291" y="1872598"/>
            <a:ext cx="245327" cy="24532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14321" y="2927662"/>
            <a:ext cx="245327" cy="24532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36059" y="2179985"/>
            <a:ext cx="6715996" cy="823874"/>
          </a:xfrm>
          <a:custGeom>
            <a:avLst/>
            <a:gdLst>
              <a:gd name="connsiteX0" fmla="*/ 0 w 5175739"/>
              <a:gd name="connsiteY0" fmla="*/ 0 h 633046"/>
              <a:gd name="connsiteX1" fmla="*/ 550985 w 5175739"/>
              <a:gd name="connsiteY1" fmla="*/ 46892 h 633046"/>
              <a:gd name="connsiteX2" fmla="*/ 1119554 w 5175739"/>
              <a:gd name="connsiteY2" fmla="*/ 123092 h 633046"/>
              <a:gd name="connsiteX3" fmla="*/ 1770185 w 5175739"/>
              <a:gd name="connsiteY3" fmla="*/ 205154 h 633046"/>
              <a:gd name="connsiteX4" fmla="*/ 2549769 w 5175739"/>
              <a:gd name="connsiteY4" fmla="*/ 240323 h 633046"/>
              <a:gd name="connsiteX5" fmla="*/ 3710354 w 5175739"/>
              <a:gd name="connsiteY5" fmla="*/ 427892 h 633046"/>
              <a:gd name="connsiteX6" fmla="*/ 4624754 w 5175739"/>
              <a:gd name="connsiteY6" fmla="*/ 527539 h 633046"/>
              <a:gd name="connsiteX7" fmla="*/ 5175739 w 5175739"/>
              <a:gd name="connsiteY7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739" h="633046">
                <a:moveTo>
                  <a:pt x="0" y="0"/>
                </a:moveTo>
                <a:lnTo>
                  <a:pt x="550985" y="46892"/>
                </a:lnTo>
                <a:lnTo>
                  <a:pt x="1119554" y="123092"/>
                </a:lnTo>
                <a:lnTo>
                  <a:pt x="1770185" y="205154"/>
                </a:lnTo>
                <a:lnTo>
                  <a:pt x="2549769" y="240323"/>
                </a:lnTo>
                <a:lnTo>
                  <a:pt x="3710354" y="427892"/>
                </a:lnTo>
                <a:lnTo>
                  <a:pt x="4624754" y="527539"/>
                </a:lnTo>
                <a:lnTo>
                  <a:pt x="5175739" y="633046"/>
                </a:lnTo>
              </a:path>
            </a:pathLst>
          </a:custGeom>
          <a:noFill/>
          <a:ln w="76200" cmpd="sng">
            <a:solidFill>
              <a:srgbClr val="007D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64291" y="2039205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214321" y="2898417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48802" y="2205843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Franklin Gothic Medium" pitchFamily="34" charset="0"/>
              </a:rPr>
              <a:t>Care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3874" y="1480121"/>
            <a:ext cx="110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Franklin Gothic Medium" pitchFamily="34" charset="0"/>
              </a:rPr>
              <a:t>Fairness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8846" y="437773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</a:rPr>
              <a:t>Sanctity</a:t>
            </a:r>
            <a:endParaRPr lang="en-US" sz="2000" dirty="0">
              <a:effectLst>
                <a:glow rad="127000">
                  <a:schemeClr val="bg1"/>
                </a:glow>
              </a:effectLst>
              <a:latin typeface="Franklin Gothic Medium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600890" y="2482787"/>
            <a:ext cx="6693178" cy="1254001"/>
          </a:xfrm>
          <a:custGeom>
            <a:avLst/>
            <a:gdLst>
              <a:gd name="connsiteX0" fmla="*/ 0 w 5158154"/>
              <a:gd name="connsiteY0" fmla="*/ 797169 h 797169"/>
              <a:gd name="connsiteX1" fmla="*/ 738554 w 5158154"/>
              <a:gd name="connsiteY1" fmla="*/ 638907 h 797169"/>
              <a:gd name="connsiteX2" fmla="*/ 2514600 w 5158154"/>
              <a:gd name="connsiteY2" fmla="*/ 381000 h 797169"/>
              <a:gd name="connsiteX3" fmla="*/ 3768969 w 5158154"/>
              <a:gd name="connsiteY3" fmla="*/ 158261 h 797169"/>
              <a:gd name="connsiteX4" fmla="*/ 4325816 w 5158154"/>
              <a:gd name="connsiteY4" fmla="*/ 35169 h 797169"/>
              <a:gd name="connsiteX5" fmla="*/ 5158154 w 5158154"/>
              <a:gd name="connsiteY5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797169">
                <a:moveTo>
                  <a:pt x="0" y="797169"/>
                </a:moveTo>
                <a:lnTo>
                  <a:pt x="738554" y="638907"/>
                </a:lnTo>
                <a:lnTo>
                  <a:pt x="2514600" y="381000"/>
                </a:lnTo>
                <a:lnTo>
                  <a:pt x="3768969" y="158261"/>
                </a:lnTo>
                <a:lnTo>
                  <a:pt x="4325816" y="35169"/>
                </a:lnTo>
                <a:lnTo>
                  <a:pt x="5158154" y="0"/>
                </a:lnTo>
              </a:path>
            </a:pathLst>
          </a:custGeom>
          <a:noFill/>
          <a:ln w="76200" cmpd="sng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64291" y="3584028"/>
            <a:ext cx="245327" cy="24532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214321" y="2361839"/>
            <a:ext cx="245327" cy="24532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546699" y="2646441"/>
            <a:ext cx="6715995" cy="1198955"/>
          </a:xfrm>
          <a:custGeom>
            <a:avLst/>
            <a:gdLst>
              <a:gd name="connsiteX0" fmla="*/ 0 w 5175738"/>
              <a:gd name="connsiteY0" fmla="*/ 1096108 h 1096108"/>
              <a:gd name="connsiteX1" fmla="*/ 650630 w 5175738"/>
              <a:gd name="connsiteY1" fmla="*/ 885092 h 1096108"/>
              <a:gd name="connsiteX2" fmla="*/ 920261 w 5175738"/>
              <a:gd name="connsiteY2" fmla="*/ 814754 h 1096108"/>
              <a:gd name="connsiteX3" fmla="*/ 1271953 w 5175738"/>
              <a:gd name="connsiteY3" fmla="*/ 732692 h 1096108"/>
              <a:gd name="connsiteX4" fmla="*/ 1940169 w 5175738"/>
              <a:gd name="connsiteY4" fmla="*/ 597877 h 1096108"/>
              <a:gd name="connsiteX5" fmla="*/ 2584938 w 5175738"/>
              <a:gd name="connsiteY5" fmla="*/ 492369 h 1096108"/>
              <a:gd name="connsiteX6" fmla="*/ 3440723 w 5175738"/>
              <a:gd name="connsiteY6" fmla="*/ 293077 h 1096108"/>
              <a:gd name="connsiteX7" fmla="*/ 4091353 w 5175738"/>
              <a:gd name="connsiteY7" fmla="*/ 146539 h 1096108"/>
              <a:gd name="connsiteX8" fmla="*/ 4349261 w 5175738"/>
              <a:gd name="connsiteY8" fmla="*/ 87923 h 1096108"/>
              <a:gd name="connsiteX9" fmla="*/ 4911969 w 5175738"/>
              <a:gd name="connsiteY9" fmla="*/ 11723 h 1096108"/>
              <a:gd name="connsiteX10" fmla="*/ 5175738 w 5175738"/>
              <a:gd name="connsiteY10" fmla="*/ 0 h 1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8" h="1096108">
                <a:moveTo>
                  <a:pt x="0" y="1096108"/>
                </a:moveTo>
                <a:lnTo>
                  <a:pt x="650630" y="885092"/>
                </a:lnTo>
                <a:lnTo>
                  <a:pt x="920261" y="814754"/>
                </a:lnTo>
                <a:lnTo>
                  <a:pt x="1271953" y="732692"/>
                </a:lnTo>
                <a:lnTo>
                  <a:pt x="1940169" y="597877"/>
                </a:lnTo>
                <a:lnTo>
                  <a:pt x="2584938" y="492369"/>
                </a:lnTo>
                <a:lnTo>
                  <a:pt x="3440723" y="293077"/>
                </a:lnTo>
                <a:lnTo>
                  <a:pt x="4091353" y="146539"/>
                </a:lnTo>
                <a:lnTo>
                  <a:pt x="4349261" y="87923"/>
                </a:lnTo>
                <a:lnTo>
                  <a:pt x="4911969" y="11723"/>
                </a:lnTo>
                <a:lnTo>
                  <a:pt x="5175738" y="0"/>
                </a:lnTo>
              </a:path>
            </a:pathLst>
          </a:custGeom>
          <a:noFill/>
          <a:ln w="76200" cmpd="sng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64291" y="3700035"/>
            <a:ext cx="245327" cy="245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214321" y="2526860"/>
            <a:ext cx="245327" cy="245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624336" y="2526668"/>
            <a:ext cx="6715996" cy="1782053"/>
          </a:xfrm>
          <a:custGeom>
            <a:avLst/>
            <a:gdLst>
              <a:gd name="connsiteX0" fmla="*/ 0 w 5175739"/>
              <a:gd name="connsiteY0" fmla="*/ 1471246 h 1471246"/>
              <a:gd name="connsiteX1" fmla="*/ 427892 w 5175739"/>
              <a:gd name="connsiteY1" fmla="*/ 1354015 h 1471246"/>
              <a:gd name="connsiteX2" fmla="*/ 955431 w 5175739"/>
              <a:gd name="connsiteY2" fmla="*/ 1230923 h 1471246"/>
              <a:gd name="connsiteX3" fmla="*/ 1254369 w 5175739"/>
              <a:gd name="connsiteY3" fmla="*/ 1160584 h 1471246"/>
              <a:gd name="connsiteX4" fmla="*/ 2192216 w 5175739"/>
              <a:gd name="connsiteY4" fmla="*/ 926123 h 1471246"/>
              <a:gd name="connsiteX5" fmla="*/ 2872154 w 5175739"/>
              <a:gd name="connsiteY5" fmla="*/ 750277 h 1471246"/>
              <a:gd name="connsiteX6" fmla="*/ 3124200 w 5175739"/>
              <a:gd name="connsiteY6" fmla="*/ 656492 h 1471246"/>
              <a:gd name="connsiteX7" fmla="*/ 3411416 w 5175739"/>
              <a:gd name="connsiteY7" fmla="*/ 550984 h 1471246"/>
              <a:gd name="connsiteX8" fmla="*/ 4232031 w 5175739"/>
              <a:gd name="connsiteY8" fmla="*/ 246184 h 1471246"/>
              <a:gd name="connsiteX9" fmla="*/ 4554416 w 5175739"/>
              <a:gd name="connsiteY9" fmla="*/ 175846 h 1471246"/>
              <a:gd name="connsiteX10" fmla="*/ 4958862 w 5175739"/>
              <a:gd name="connsiteY10" fmla="*/ 46892 h 1471246"/>
              <a:gd name="connsiteX11" fmla="*/ 5175739 w 5175739"/>
              <a:gd name="connsiteY11" fmla="*/ 0 h 147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739" h="1471246">
                <a:moveTo>
                  <a:pt x="0" y="1471246"/>
                </a:moveTo>
                <a:lnTo>
                  <a:pt x="427892" y="1354015"/>
                </a:lnTo>
                <a:lnTo>
                  <a:pt x="955431" y="1230923"/>
                </a:lnTo>
                <a:lnTo>
                  <a:pt x="1254369" y="1160584"/>
                </a:lnTo>
                <a:lnTo>
                  <a:pt x="2192216" y="926123"/>
                </a:lnTo>
                <a:lnTo>
                  <a:pt x="2872154" y="750277"/>
                </a:lnTo>
                <a:lnTo>
                  <a:pt x="3124200" y="656492"/>
                </a:lnTo>
                <a:lnTo>
                  <a:pt x="3411416" y="550984"/>
                </a:lnTo>
                <a:lnTo>
                  <a:pt x="4232031" y="246184"/>
                </a:lnTo>
                <a:lnTo>
                  <a:pt x="4554416" y="175846"/>
                </a:lnTo>
                <a:lnTo>
                  <a:pt x="4958862" y="46892"/>
                </a:lnTo>
                <a:lnTo>
                  <a:pt x="5175739" y="0"/>
                </a:lnTo>
              </a:path>
            </a:pathLst>
          </a:custGeom>
          <a:noFill/>
          <a:ln w="76200" cmpd="sng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64291" y="4153173"/>
            <a:ext cx="245327" cy="245327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14321" y="2444349"/>
            <a:ext cx="245327" cy="245327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05241" y="3861230"/>
            <a:ext cx="117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</a:rPr>
              <a:t>Authority</a:t>
            </a:r>
            <a:endParaRPr lang="en-US" sz="2000" dirty="0">
              <a:effectLst>
                <a:glow rad="127000">
                  <a:schemeClr val="bg1"/>
                </a:glow>
              </a:effectLst>
              <a:latin typeface="Franklin Gothic Medium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283097"/>
            <a:ext cx="308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sz="12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 </a:t>
            </a:r>
            <a:endParaRPr lang="en-US" sz="1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86591" y="5121924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latin typeface="Franklin Gothic Book" charset="0"/>
                <a:ea typeface="Franklin Gothic Book" charset="0"/>
                <a:cs typeface="Franklin Gothic Book" charset="0"/>
              </a:rPr>
              <a:t>Moderate</a:t>
            </a:r>
            <a:endParaRPr lang="en-US" sz="20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8253" y="3232999"/>
            <a:ext cx="952312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</a:rPr>
              <a:t>Loyalty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945" y="1254072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Franklin Gothic Medium" pitchFamily="34" charset="0"/>
              </a:rPr>
              <a:t>Strongly</a:t>
            </a:r>
          </a:p>
          <a:p>
            <a:r>
              <a:rPr lang="en-US" sz="2000" dirty="0" smtClean="0">
                <a:latin typeface="Franklin Gothic Medium" pitchFamily="34" charset="0"/>
              </a:rPr>
              <a:t>Endorse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34945" y="4603143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Franklin Gothic Medium" pitchFamily="34" charset="0"/>
              </a:rPr>
              <a:t>Strongly</a:t>
            </a:r>
          </a:p>
          <a:p>
            <a:r>
              <a:rPr lang="en-US" sz="2000" dirty="0" smtClean="0">
                <a:latin typeface="Franklin Gothic Medium" pitchFamily="34" charset="0"/>
              </a:rPr>
              <a:t>Reject</a:t>
            </a:r>
            <a:endParaRPr lang="en-US" sz="2000" dirty="0">
              <a:latin typeface="Franklin Gothic Medium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11200" y="5106837"/>
          <a:ext cx="387773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40"/>
                <a:gridCol w="2034693"/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5173134" y="5121924"/>
          <a:ext cx="39708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06"/>
                <a:gridCol w="2083560"/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Conservative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Conservative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" name="Freeform 39"/>
          <p:cNvSpPr/>
          <p:nvPr/>
        </p:nvSpPr>
        <p:spPr>
          <a:xfrm>
            <a:off x="2156711" y="1813605"/>
            <a:ext cx="5358384" cy="343564"/>
          </a:xfrm>
          <a:custGeom>
            <a:avLst/>
            <a:gdLst>
              <a:gd name="connsiteX0" fmla="*/ 0 w 2632752"/>
              <a:gd name="connsiteY0" fmla="*/ 0 h 1579651"/>
              <a:gd name="connsiteX1" fmla="*/ 2632752 w 2632752"/>
              <a:gd name="connsiteY1" fmla="*/ 0 h 1579651"/>
              <a:gd name="connsiteX2" fmla="*/ 2632752 w 2632752"/>
              <a:gd name="connsiteY2" fmla="*/ 1579651 h 1579651"/>
              <a:gd name="connsiteX3" fmla="*/ 0 w 2632752"/>
              <a:gd name="connsiteY3" fmla="*/ 1579651 h 1579651"/>
              <a:gd name="connsiteX4" fmla="*/ 0 w 2632752"/>
              <a:gd name="connsiteY4" fmla="*/ 0 h 157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2752" h="1579651">
                <a:moveTo>
                  <a:pt x="0" y="0"/>
                </a:moveTo>
                <a:lnTo>
                  <a:pt x="2632752" y="0"/>
                </a:lnTo>
                <a:lnTo>
                  <a:pt x="2632752" y="1579651"/>
                </a:lnTo>
                <a:lnTo>
                  <a:pt x="0" y="1579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Reciprocal </a:t>
            </a:r>
            <a:r>
              <a:rPr lang="en-US" sz="20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altruism, justice, rights, autonomy</a:t>
            </a:r>
          </a:p>
        </p:txBody>
      </p:sp>
      <p:sp>
        <p:nvSpPr>
          <p:cNvPr id="41" name="Freeform 40"/>
          <p:cNvSpPr/>
          <p:nvPr/>
        </p:nvSpPr>
        <p:spPr>
          <a:xfrm>
            <a:off x="2156711" y="2204826"/>
            <a:ext cx="5358384" cy="343564"/>
          </a:xfrm>
          <a:custGeom>
            <a:avLst/>
            <a:gdLst>
              <a:gd name="connsiteX0" fmla="*/ 0 w 2632752"/>
              <a:gd name="connsiteY0" fmla="*/ 0 h 1579651"/>
              <a:gd name="connsiteX1" fmla="*/ 2632752 w 2632752"/>
              <a:gd name="connsiteY1" fmla="*/ 0 h 1579651"/>
              <a:gd name="connsiteX2" fmla="*/ 2632752 w 2632752"/>
              <a:gd name="connsiteY2" fmla="*/ 1579651 h 1579651"/>
              <a:gd name="connsiteX3" fmla="*/ 0 w 2632752"/>
              <a:gd name="connsiteY3" fmla="*/ 1579651 h 1579651"/>
              <a:gd name="connsiteX4" fmla="*/ 0 w 2632752"/>
              <a:gd name="connsiteY4" fmla="*/ 0 h 157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2752" h="1579651">
                <a:moveTo>
                  <a:pt x="0" y="0"/>
                </a:moveTo>
                <a:lnTo>
                  <a:pt x="2632752" y="0"/>
                </a:lnTo>
                <a:lnTo>
                  <a:pt x="2632752" y="1579651"/>
                </a:lnTo>
                <a:lnTo>
                  <a:pt x="0" y="1579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l" defTabSz="977900" rtl="0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Empathy, kindness, gentleness, nurturance</a:t>
            </a:r>
            <a:endParaRPr lang="en-US" sz="2000" kern="1200" dirty="0">
              <a:effectLst>
                <a:outerShdw blurRad="50800" dist="38100" dir="2700000" algn="tl" rotWithShape="0">
                  <a:prstClr val="black"/>
                </a:outerShdw>
              </a:effectLst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156711" y="3434324"/>
            <a:ext cx="5358384" cy="343564"/>
          </a:xfrm>
          <a:custGeom>
            <a:avLst/>
            <a:gdLst>
              <a:gd name="connsiteX0" fmla="*/ 0 w 2632752"/>
              <a:gd name="connsiteY0" fmla="*/ 0 h 1579651"/>
              <a:gd name="connsiteX1" fmla="*/ 2632752 w 2632752"/>
              <a:gd name="connsiteY1" fmla="*/ 0 h 1579651"/>
              <a:gd name="connsiteX2" fmla="*/ 2632752 w 2632752"/>
              <a:gd name="connsiteY2" fmla="*/ 1579651 h 1579651"/>
              <a:gd name="connsiteX3" fmla="*/ 0 w 2632752"/>
              <a:gd name="connsiteY3" fmla="*/ 1579651 h 1579651"/>
              <a:gd name="connsiteX4" fmla="*/ 0 w 2632752"/>
              <a:gd name="connsiteY4" fmla="*/ 0 h 157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2752" h="1579651">
                <a:moveTo>
                  <a:pt x="0" y="0"/>
                </a:moveTo>
                <a:lnTo>
                  <a:pt x="2632752" y="0"/>
                </a:lnTo>
                <a:lnTo>
                  <a:pt x="2632752" y="1579651"/>
                </a:lnTo>
                <a:lnTo>
                  <a:pt x="0" y="1579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lvl="1" algn="l" defTabSz="977900" rtl="0">
              <a:lnSpc>
                <a:spcPct val="90000"/>
              </a:lnSpc>
              <a:spcBef>
                <a:spcPct val="0"/>
              </a:spcBef>
            </a:pPr>
            <a:r>
              <a:rPr lang="en-US" sz="2000" kern="12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Patriotism, self-sacrifice, “one for all, all for one”</a:t>
            </a:r>
            <a:endParaRPr lang="en-US" sz="2000" kern="1200" dirty="0">
              <a:effectLst>
                <a:outerShdw blurRad="50800" dist="38100" dir="2700000" algn="tl" rotWithShape="0">
                  <a:prstClr val="black"/>
                </a:outerShdw>
              </a:effectLst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156711" y="3806378"/>
            <a:ext cx="5358384" cy="343564"/>
          </a:xfrm>
          <a:custGeom>
            <a:avLst/>
            <a:gdLst>
              <a:gd name="connsiteX0" fmla="*/ 0 w 2952684"/>
              <a:gd name="connsiteY0" fmla="*/ 0 h 1579651"/>
              <a:gd name="connsiteX1" fmla="*/ 2952684 w 2952684"/>
              <a:gd name="connsiteY1" fmla="*/ 0 h 1579651"/>
              <a:gd name="connsiteX2" fmla="*/ 2952684 w 2952684"/>
              <a:gd name="connsiteY2" fmla="*/ 1579651 h 1579651"/>
              <a:gd name="connsiteX3" fmla="*/ 0 w 2952684"/>
              <a:gd name="connsiteY3" fmla="*/ 1579651 h 1579651"/>
              <a:gd name="connsiteX4" fmla="*/ 0 w 2952684"/>
              <a:gd name="connsiteY4" fmla="*/ 0 h 157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684" h="1579651">
                <a:moveTo>
                  <a:pt x="0" y="0"/>
                </a:moveTo>
                <a:lnTo>
                  <a:pt x="2952684" y="0"/>
                </a:lnTo>
                <a:lnTo>
                  <a:pt x="2952684" y="1579651"/>
                </a:lnTo>
                <a:lnTo>
                  <a:pt x="0" y="1579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lvl="1" algn="l" defTabSz="977900" rtl="0">
              <a:lnSpc>
                <a:spcPct val="90000"/>
              </a:lnSpc>
              <a:spcBef>
                <a:spcPct val="0"/>
              </a:spcBef>
            </a:pPr>
            <a:r>
              <a:rPr lang="en-US" sz="2000" kern="12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Deference to leadership, respect for traditions</a:t>
            </a:r>
            <a:endParaRPr lang="en-US" sz="2000" kern="1200" dirty="0">
              <a:effectLst>
                <a:outerShdw blurRad="50800" dist="38100" dir="2700000" algn="tl" rotWithShape="0">
                  <a:prstClr val="black"/>
                </a:outerShdw>
              </a:effectLst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156711" y="4181976"/>
            <a:ext cx="5358384" cy="343564"/>
          </a:xfrm>
          <a:custGeom>
            <a:avLst/>
            <a:gdLst>
              <a:gd name="connsiteX0" fmla="*/ 0 w 2952684"/>
              <a:gd name="connsiteY0" fmla="*/ 0 h 1579651"/>
              <a:gd name="connsiteX1" fmla="*/ 2952684 w 2952684"/>
              <a:gd name="connsiteY1" fmla="*/ 0 h 1579651"/>
              <a:gd name="connsiteX2" fmla="*/ 2952684 w 2952684"/>
              <a:gd name="connsiteY2" fmla="*/ 1579651 h 1579651"/>
              <a:gd name="connsiteX3" fmla="*/ 0 w 2952684"/>
              <a:gd name="connsiteY3" fmla="*/ 1579651 h 1579651"/>
              <a:gd name="connsiteX4" fmla="*/ 0 w 2952684"/>
              <a:gd name="connsiteY4" fmla="*/ 0 h 157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684" h="1579651">
                <a:moveTo>
                  <a:pt x="0" y="0"/>
                </a:moveTo>
                <a:lnTo>
                  <a:pt x="2952684" y="0"/>
                </a:lnTo>
                <a:lnTo>
                  <a:pt x="2952684" y="1579651"/>
                </a:lnTo>
                <a:lnTo>
                  <a:pt x="0" y="1579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lvl="1" algn="l" defTabSz="977900" rtl="0">
              <a:lnSpc>
                <a:spcPct val="90000"/>
              </a:lnSpc>
              <a:spcBef>
                <a:spcPct val="0"/>
              </a:spcBef>
            </a:pPr>
            <a:r>
              <a:rPr lang="en-US" sz="2000" kern="12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Bodies are temples desecrated by immorality</a:t>
            </a:r>
            <a:endParaRPr lang="en-US" sz="2000" kern="1200" dirty="0">
              <a:effectLst>
                <a:outerShdw blurRad="50800" dist="38100" dir="2700000" algn="tl" rotWithShape="0">
                  <a:prstClr val="black"/>
                </a:outerShdw>
              </a:effectLst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93882" y="2130675"/>
            <a:ext cx="5621213" cy="171472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Franklin Gothic Medium" charset="0"/>
                <a:ea typeface="Franklin Gothic Medium" charset="0"/>
                <a:cs typeface="Franklin Gothic Medium" charset="0"/>
              </a:rPr>
              <a:t>Which group really has the moral high ground?</a:t>
            </a:r>
            <a:endParaRPr lang="en-US" sz="280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6" grpId="0" animBg="1"/>
      <p:bldP spid="21" grpId="0" animBg="1"/>
      <p:bldP spid="9" grpId="0" animBg="1"/>
      <p:bldP spid="15" grpId="0" animBg="1"/>
      <p:bldP spid="25" grpId="0"/>
      <p:bldP spid="26" grpId="0"/>
      <p:bldP spid="27" grpId="0"/>
      <p:bldP spid="22" grpId="0" animBg="1"/>
      <p:bldP spid="12" grpId="0" animBg="1"/>
      <p:bldP spid="17" grpId="0" animBg="1"/>
      <p:bldP spid="23" grpId="0" animBg="1"/>
      <p:bldP spid="13" grpId="0" animBg="1"/>
      <p:bldP spid="18" grpId="0" animBg="1"/>
      <p:bldP spid="24" grpId="0" animBg="1"/>
      <p:bldP spid="8" grpId="0" animBg="1"/>
      <p:bldP spid="14" grpId="0" animBg="1"/>
      <p:bldP spid="29" grpId="0"/>
      <p:bldP spid="28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434030" y="71554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1880" y="37520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pic>
        <p:nvPicPr>
          <p:cNvPr id="7" name="Picture 2" descr="http://www.epmonthly.com/whitecoat/wp-content/uploads/2009/01/man-yelling.jpg"/>
          <p:cNvPicPr>
            <a:picLocks noChangeAspect="1" noChangeArrowheads="1"/>
          </p:cNvPicPr>
          <p:nvPr/>
        </p:nvPicPr>
        <p:blipFill rotWithShape="1">
          <a:blip r:embed="rId2" cstate="print"/>
          <a:srcRect b="2474"/>
          <a:stretch/>
        </p:blipFill>
        <p:spPr bwMode="auto">
          <a:xfrm>
            <a:off x="945742" y="1148489"/>
            <a:ext cx="7252517" cy="4693205"/>
          </a:xfrm>
          <a:prstGeom prst="rect">
            <a:avLst/>
          </a:prstGeom>
          <a:ln>
            <a:solidFill>
              <a:srgbClr val="00549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Handling Objections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52525" y="1154626"/>
            <a:ext cx="7206477" cy="4656994"/>
          </a:xfrm>
          <a:prstGeom prst="line">
            <a:avLst/>
          </a:prstGeom>
          <a:ln w="76200" cap="rnd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2904" y="1173870"/>
            <a:ext cx="7225720" cy="4666615"/>
          </a:xfrm>
          <a:prstGeom prst="line">
            <a:avLst/>
          </a:prstGeom>
          <a:ln w="76200" cap="rnd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605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209666" y="2116790"/>
            <a:ext cx="3746514" cy="3494042"/>
          </a:xfrm>
          <a:prstGeom prst="homePlate">
            <a:avLst>
              <a:gd name="adj" fmla="val 31291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i="1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Help me </a:t>
            </a:r>
            <a:r>
              <a:rPr lang="en-US" sz="2400" dirty="0" smtClean="0">
                <a:latin typeface="Franklin Gothic Book"/>
                <a:cs typeface="Franklin Gothic Book"/>
              </a:rPr>
              <a:t>understand…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i="1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You’re right</a:t>
            </a:r>
            <a:r>
              <a:rPr lang="en-US" sz="2400" dirty="0" smtClean="0">
                <a:latin typeface="Franklin Gothic Book"/>
                <a:cs typeface="Franklin Gothic Book"/>
              </a:rPr>
              <a:t>; and what </a:t>
            </a:r>
            <a:r>
              <a:rPr lang="en-US" sz="2400" dirty="0">
                <a:latin typeface="Franklin Gothic Book"/>
                <a:cs typeface="Franklin Gothic Book"/>
              </a:rPr>
              <a:t>that means to me is…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i="1" dirty="0">
                <a:solidFill>
                  <a:srgbClr val="FFFF00"/>
                </a:solidFill>
                <a:latin typeface="Franklin Gothic Medium"/>
                <a:cs typeface="Franklin Gothic Medium"/>
              </a:rPr>
              <a:t>What do you think </a:t>
            </a:r>
            <a:r>
              <a:rPr lang="en-US" sz="2400" dirty="0">
                <a:latin typeface="Franklin Gothic Book"/>
                <a:cs typeface="Franklin Gothic Book"/>
              </a:rPr>
              <a:t>about this part…</a:t>
            </a:r>
            <a:r>
              <a:rPr lang="en-US" sz="2400" dirty="0" smtClean="0">
                <a:latin typeface="Franklin Gothic Book"/>
                <a:cs typeface="Franklin Gothic Book"/>
              </a:rPr>
              <a:t>?</a:t>
            </a:r>
          </a:p>
        </p:txBody>
      </p:sp>
      <p:sp>
        <p:nvSpPr>
          <p:cNvPr id="8" name="Pentagon 7"/>
          <p:cNvSpPr/>
          <p:nvPr/>
        </p:nvSpPr>
        <p:spPr>
          <a:xfrm flipH="1">
            <a:off x="5150498" y="2116790"/>
            <a:ext cx="3783834" cy="3494042"/>
          </a:xfrm>
          <a:prstGeom prst="homePlate">
            <a:avLst>
              <a:gd name="adj" fmla="val 33961"/>
            </a:avLst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168275" indent="-168275" algn="r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I hear you, </a:t>
            </a:r>
            <a:r>
              <a:rPr lang="en-US" sz="2400" i="1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but</a:t>
            </a:r>
            <a:r>
              <a:rPr lang="en-US" sz="2400" dirty="0" smtClean="0">
                <a:latin typeface="Franklin Gothic Book"/>
                <a:cs typeface="Franklin Gothic Book"/>
              </a:rPr>
              <a:t>…</a:t>
            </a:r>
          </a:p>
          <a:p>
            <a:pPr marL="168275" indent="-168275" algn="r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Let me </a:t>
            </a:r>
            <a:r>
              <a:rPr lang="en-US" sz="2400" i="1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tell</a:t>
            </a:r>
            <a:r>
              <a:rPr lang="en-US" sz="2400" dirty="0" smtClean="0">
                <a:latin typeface="Franklin Gothic Book"/>
                <a:cs typeface="Franklin Gothic Book"/>
              </a:rPr>
              <a:t> you the facts…</a:t>
            </a:r>
          </a:p>
          <a:p>
            <a:pPr marL="168275" indent="-168275" algn="r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Here’s why </a:t>
            </a:r>
            <a:r>
              <a:rPr lang="en-US" sz="2400" i="1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you’re wrong</a:t>
            </a:r>
            <a:r>
              <a:rPr lang="is-IS" sz="2400" dirty="0" smtClean="0">
                <a:latin typeface="Franklin Gothic Book"/>
                <a:cs typeface="Franklin Gothic Book"/>
              </a:rPr>
              <a:t>…</a:t>
            </a:r>
            <a:endParaRPr lang="en-US" sz="2400" dirty="0" smtClean="0">
              <a:latin typeface="Franklin Gothic Book"/>
              <a:cs typeface="Franklin Gothic Book"/>
            </a:endParaRPr>
          </a:p>
          <a:p>
            <a:pPr marL="168275" indent="-168275" algn="r">
              <a:spcAft>
                <a:spcPts val="1200"/>
              </a:spcAft>
              <a:buFont typeface="Arial"/>
              <a:buChar char="•"/>
            </a:pP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01779" y="2695336"/>
            <a:ext cx="2202599" cy="2202599"/>
          </a:xfrm>
          <a:prstGeom prst="ellipse">
            <a:avLst/>
          </a:prstGeom>
          <a:solidFill>
            <a:srgbClr val="EBF1DD"/>
          </a:solidFill>
          <a:ln w="76200" cmpd="tri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3300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Franklin Gothic Medium"/>
                <a:cs typeface="Franklin Gothic Medium"/>
              </a:rPr>
              <a:t>Same Ideas</a:t>
            </a:r>
            <a:endParaRPr lang="en-US" sz="3600" b="1" dirty="0">
              <a:solidFill>
                <a:srgbClr val="003300"/>
              </a:solidFill>
              <a:effectLst>
                <a:glow rad="101600">
                  <a:schemeClr val="bg1">
                    <a:alpha val="90000"/>
                  </a:schemeClr>
                </a:glow>
              </a:effectLst>
              <a:latin typeface="Franklin Gothic Medium"/>
              <a:cs typeface="Franklin Gothic Medium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77213" y="1984231"/>
            <a:ext cx="1125800" cy="168270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  <a:effectLst>
            <a:outerShdw blurRad="45000" dist="25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339907" y="1402467"/>
            <a:ext cx="2585420" cy="71432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No, but</a:t>
            </a:r>
            <a:r>
              <a:rPr lang="is-IS" sz="24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…</a:t>
            </a:r>
            <a:endParaRPr lang="en-US" sz="2400" dirty="0">
              <a:solidFill>
                <a:schemeClr val="tx1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787055" y="2116790"/>
            <a:ext cx="1169125" cy="1550141"/>
          </a:xfrm>
          <a:prstGeom prst="straightConnector1">
            <a:avLst/>
          </a:prstGeom>
          <a:ln w="76200" cmpd="sng">
            <a:solidFill>
              <a:srgbClr val="003300"/>
            </a:solidFill>
            <a:tailEnd type="arrow"/>
          </a:ln>
          <a:effectLst>
            <a:outerShdw blurRad="45000" dist="25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Handling Objections</a:t>
            </a:r>
            <a:br>
              <a:rPr lang="en-US" sz="2700" dirty="0" smtClean="0"/>
            </a:br>
            <a:r>
              <a:rPr lang="en-US" dirty="0" smtClean="0"/>
              <a:t>This Is Not “Good v Evil”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8673" y="1402467"/>
            <a:ext cx="2568382" cy="7143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Yes, and</a:t>
            </a:r>
            <a:r>
              <a:rPr lang="is-IS" sz="24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…</a:t>
            </a:r>
            <a:endParaRPr lang="en-US" sz="2400" dirty="0">
              <a:solidFill>
                <a:schemeClr val="tx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407702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build="p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My Career Has Been About</a:t>
            </a:r>
            <a:br>
              <a:rPr lang="en-US" sz="3100" dirty="0" smtClean="0"/>
            </a:br>
            <a:r>
              <a:rPr lang="en-US" dirty="0" smtClean="0"/>
              <a:t>Medicine, Business, and Politics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295209" y="1314898"/>
            <a:ext cx="2598028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lvl="0" algn="ctr" defTabSz="8890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Family Medicine</a:t>
            </a:r>
          </a:p>
          <a:p>
            <a:pPr lvl="0" algn="ctr" defTabSz="8890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Physician</a:t>
            </a:r>
          </a:p>
        </p:txBody>
      </p:sp>
      <p:sp>
        <p:nvSpPr>
          <p:cNvPr id="4" name="Freeform 3"/>
          <p:cNvSpPr/>
          <p:nvPr/>
        </p:nvSpPr>
        <p:spPr>
          <a:xfrm>
            <a:off x="295209" y="2178664"/>
            <a:ext cx="2598028" cy="3621003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1982 – 2003</a:t>
            </a:r>
            <a:endParaRPr lang="en-US" sz="20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lvl="2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Practice in Chicago at Rush Medical University</a:t>
            </a:r>
            <a:endParaRPr lang="en-US" sz="20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171450" lvl="1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2003 – current</a:t>
            </a:r>
            <a:endParaRPr lang="en-US" sz="20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lvl="2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Washington University internal medicine volunteer faculty</a:t>
            </a:r>
            <a:endParaRPr lang="en-US" sz="20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98800" y="1314898"/>
            <a:ext cx="270086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lvl="0" algn="ctr" defTabSz="8890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Express Scripts</a:t>
            </a:r>
          </a:p>
          <a:p>
            <a:pPr lvl="0" algn="ctr" defTabSz="8890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Chief Medical Officer</a:t>
            </a:r>
            <a:endParaRPr lang="en-US" sz="20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8800" y="2178664"/>
            <a:ext cx="2700867" cy="3621003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2003 – 2010 </a:t>
            </a:r>
            <a:endParaRPr lang="en-US" sz="20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lvl="2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Fortune 100 company in St Louis MO with $15B revenue and 12,000 employees</a:t>
            </a:r>
          </a:p>
          <a:p>
            <a:pPr marL="342900" lvl="2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 smtClean="0">
                <a:latin typeface="Franklin Gothic Book" charset="0"/>
                <a:ea typeface="Franklin Gothic Book" charset="0"/>
                <a:cs typeface="Franklin Gothic Book" charset="0"/>
              </a:rPr>
              <a:t>Responsible for clinical integrity of all products and services</a:t>
            </a:r>
            <a:endParaRPr lang="en-US" sz="20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005231" y="1314898"/>
            <a:ext cx="2984737" cy="861035"/>
          </a:xfrm>
          <a:custGeom>
            <a:avLst/>
            <a:gdLst>
              <a:gd name="connsiteX0" fmla="*/ 0 w 2657743"/>
              <a:gd name="connsiteY0" fmla="*/ 0 h 1033100"/>
              <a:gd name="connsiteX1" fmla="*/ 2657743 w 2657743"/>
              <a:gd name="connsiteY1" fmla="*/ 0 h 1033100"/>
              <a:gd name="connsiteX2" fmla="*/ 2657743 w 2657743"/>
              <a:gd name="connsiteY2" fmla="*/ 1033100 h 1033100"/>
              <a:gd name="connsiteX3" fmla="*/ 0 w 2657743"/>
              <a:gd name="connsiteY3" fmla="*/ 1033100 h 1033100"/>
              <a:gd name="connsiteX4" fmla="*/ 0 w 2657743"/>
              <a:gd name="connsiteY4" fmla="*/ 0 h 103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1033100">
                <a:moveTo>
                  <a:pt x="0" y="0"/>
                </a:moveTo>
                <a:lnTo>
                  <a:pt x="2657743" y="0"/>
                </a:lnTo>
                <a:lnTo>
                  <a:pt x="2657743" y="1033100"/>
                </a:lnTo>
                <a:lnTo>
                  <a:pt x="0" y="1033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1280" rIns="0" bIns="81280" numCol="1" spcCol="1270" anchor="ctr" anchorCtr="0">
            <a:noAutofit/>
          </a:bodyPr>
          <a:lstStyle/>
          <a:p>
            <a:pPr lvl="0" algn="ctr" defTabSz="8890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Physicians for a </a:t>
            </a:r>
          </a:p>
          <a:p>
            <a:pPr lvl="0" algn="ctr" defTabSz="8890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National Health Program </a:t>
            </a:r>
            <a:endParaRPr lang="en-US" sz="20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05230" y="2175933"/>
            <a:ext cx="2984737" cy="3621003"/>
          </a:xfrm>
          <a:custGeom>
            <a:avLst/>
            <a:gdLst>
              <a:gd name="connsiteX0" fmla="*/ 0 w 2657743"/>
              <a:gd name="connsiteY0" fmla="*/ 0 h 3000885"/>
              <a:gd name="connsiteX1" fmla="*/ 2657743 w 2657743"/>
              <a:gd name="connsiteY1" fmla="*/ 0 h 3000885"/>
              <a:gd name="connsiteX2" fmla="*/ 2657743 w 2657743"/>
              <a:gd name="connsiteY2" fmla="*/ 3000885 h 3000885"/>
              <a:gd name="connsiteX3" fmla="*/ 0 w 2657743"/>
              <a:gd name="connsiteY3" fmla="*/ 3000885 h 3000885"/>
              <a:gd name="connsiteX4" fmla="*/ 0 w 2657743"/>
              <a:gd name="connsiteY4" fmla="*/ 0 h 30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743" h="3000885">
                <a:moveTo>
                  <a:pt x="0" y="0"/>
                </a:moveTo>
                <a:lnTo>
                  <a:pt x="2657743" y="0"/>
                </a:lnTo>
                <a:lnTo>
                  <a:pt x="2657743" y="3000885"/>
                </a:lnTo>
                <a:lnTo>
                  <a:pt x="0" y="300088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sz="20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PNHP nationally:</a:t>
            </a:r>
            <a:endParaRPr lang="en-US" sz="20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lvl="2" indent="-171450" algn="l" defTabSz="7112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Established 1987, 20,000+ members</a:t>
            </a:r>
            <a:endParaRPr lang="en-US" sz="20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176213" lvl="1" indent="-176213" defTabSz="711200">
              <a:spcBef>
                <a:spcPct val="0"/>
              </a:spcBef>
              <a:buChar char="••"/>
            </a:pPr>
            <a:r>
              <a:rPr lang="en-US" sz="20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MO chapter chair:</a:t>
            </a:r>
          </a:p>
          <a:p>
            <a:pPr marL="344488" lvl="2" indent="-173038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dirty="0" smtClean="0">
                <a:latin typeface="Franklin Gothic Book" charset="0"/>
                <a:ea typeface="Franklin Gothic Book" charset="0"/>
                <a:cs typeface="Franklin Gothic Book" charset="0"/>
              </a:rPr>
              <a:t>Founded in 2012, now reaches more than 2,200 people</a:t>
            </a:r>
          </a:p>
          <a:p>
            <a:pPr marL="344488" lvl="2" indent="-173038" defTabSz="7112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Also advocates for Medicaid expansion</a:t>
            </a:r>
            <a:endParaRPr lang="en-US" sz="20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850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 animBg="1"/>
      <p:bldP spid="5" grpId="0" animBg="1"/>
      <p:bldP spid="6" grpId="0" uiExpand="1" build="p" animBg="1"/>
      <p:bldP spid="7" grpId="0" animBg="1"/>
      <p:bldP spid="11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Humility:</a:t>
            </a:r>
            <a:br>
              <a:rPr lang="en-US" dirty="0" smtClean="0"/>
            </a:br>
            <a:r>
              <a:rPr lang="en-US" dirty="0" smtClean="0"/>
              <a:t>A Strategy, Not Just a Virtue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07680"/>
            <a:ext cx="5118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crisisnegotiator.blogspot.com</a:t>
            </a:r>
            <a:r>
              <a:rPr lang="en-US" sz="105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/2014/12/in-this-corner-</a:t>
            </a:r>
            <a:r>
              <a:rPr lang="en-US" sz="105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janus</a:t>
            </a:r>
            <a:r>
              <a:rPr lang="en-US" sz="105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-theory-</a:t>
            </a:r>
            <a:r>
              <a:rPr lang="en-US" sz="105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whats</a:t>
            </a:r>
            <a:r>
              <a:rPr lang="en-US" sz="105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-</a:t>
            </a:r>
            <a:r>
              <a:rPr lang="en-US" sz="1050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old.html</a:t>
            </a:r>
            <a:r>
              <a:rPr lang="en-US" sz="105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Accessed Oct. 24 2015</a:t>
            </a:r>
            <a:endParaRPr lang="en-US" sz="105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354" y="1694153"/>
            <a:ext cx="2927350" cy="33139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11" y="1464668"/>
            <a:ext cx="2974893" cy="43323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262063" y="5008134"/>
            <a:ext cx="3699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Gary </a:t>
            </a:r>
            <a:r>
              <a:rPr lang="en-US" sz="2000" dirty="0" err="1">
                <a:latin typeface="Franklin Gothic Book" charset="0"/>
                <a:ea typeface="Franklin Gothic Book" charset="0"/>
                <a:cs typeface="Franklin Gothic Book" charset="0"/>
              </a:rPr>
              <a:t>Noesner</a:t>
            </a:r>
            <a:endParaRPr lang="en-US" sz="20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algn="ctr"/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Former FBI Hostage Negotiator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761" y="2309488"/>
            <a:ext cx="5854938" cy="20151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“The sincere and genuine demonstration </a:t>
            </a:r>
            <a:endParaRPr lang="en-US" sz="24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algn="ctr"/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of </a:t>
            </a: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your interest and understanding </a:t>
            </a: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of </a:t>
            </a:r>
          </a:p>
          <a:p>
            <a:pPr algn="ctr"/>
            <a:r>
              <a:rPr lang="en-US" sz="24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the </a:t>
            </a:r>
            <a:r>
              <a:rPr lang="en-US" sz="2400" dirty="0">
                <a:latin typeface="Franklin Gothic Medium" charset="0"/>
                <a:ea typeface="Franklin Gothic Medium" charset="0"/>
                <a:cs typeface="Franklin Gothic Medium" charset="0"/>
              </a:rPr>
              <a:t>other person's </a:t>
            </a:r>
            <a:r>
              <a:rPr lang="en-US" sz="24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point </a:t>
            </a:r>
            <a:r>
              <a:rPr lang="en-US" sz="2400" dirty="0">
                <a:latin typeface="Franklin Gothic Medium" charset="0"/>
                <a:ea typeface="Franklin Gothic Medium" charset="0"/>
                <a:cs typeface="Franklin Gothic Medium" charset="0"/>
              </a:rPr>
              <a:t>of view </a:t>
            </a:r>
            <a:endParaRPr lang="en-US" sz="2400" dirty="0" smtClean="0"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algn="ctr"/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is </a:t>
            </a: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far more important than </a:t>
            </a:r>
            <a:endParaRPr lang="en-US" sz="24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algn="ctr">
              <a:spcAft>
                <a:spcPts val="1200"/>
              </a:spcAft>
            </a:pP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your </a:t>
            </a: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ability to provide a quick solution."  </a:t>
            </a:r>
            <a:endParaRPr lang="en-US" sz="24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Respect: </a:t>
            </a:r>
            <a:br>
              <a:rPr lang="en-US" dirty="0" smtClean="0"/>
            </a:br>
            <a:r>
              <a:rPr lang="en-US" dirty="0" smtClean="0"/>
              <a:t>A Strategy, Not Just a Virtue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474"/>
          <a:stretch/>
        </p:blipFill>
        <p:spPr>
          <a:xfrm>
            <a:off x="359596" y="1457772"/>
            <a:ext cx="3831404" cy="3489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71863" y="2120060"/>
            <a:ext cx="5438775" cy="1661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 algn="ctr"/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“The toes you step on today </a:t>
            </a:r>
          </a:p>
          <a:p>
            <a:pPr algn="ctr"/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might be connected to the 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butt you want to kiss tomorrow.”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63410" y="4949909"/>
            <a:ext cx="4423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Franklin Gothic Book" charset="0"/>
                <a:ea typeface="Franklin Gothic Book" charset="0"/>
                <a:cs typeface="Franklin Gothic Book" charset="0"/>
              </a:rPr>
              <a:t>Jimmy Hoffa</a:t>
            </a:r>
          </a:p>
          <a:p>
            <a:pPr algn="ctr"/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International Brotherhood of </a:t>
            </a:r>
            <a:r>
              <a:rPr lang="en-US" sz="2000" dirty="0" smtClean="0">
                <a:latin typeface="Franklin Gothic Book" charset="0"/>
                <a:ea typeface="Franklin Gothic Book" charset="0"/>
                <a:cs typeface="Franklin Gothic Book" charset="0"/>
              </a:rPr>
              <a:t>Teamsters</a:t>
            </a:r>
            <a:endParaRPr lang="en-US" sz="20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Imagine You Have </a:t>
            </a:r>
            <a:br>
              <a:rPr lang="en-US" dirty="0" smtClean="0"/>
            </a:br>
            <a:r>
              <a:rPr lang="en-US" dirty="0" smtClean="0"/>
              <a:t>Fifteen Seconds In This Elevator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3268" y="1384664"/>
            <a:ext cx="3988526" cy="4415246"/>
            <a:chOff x="1114697" y="1384664"/>
            <a:chExt cx="3988526" cy="44152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1130" t="1" r="27162" b="18884"/>
            <a:stretch/>
          </p:blipFill>
          <p:spPr>
            <a:xfrm>
              <a:off x="1114697" y="1384664"/>
              <a:ext cx="3988526" cy="441524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154" y="3062417"/>
              <a:ext cx="1971968" cy="2737492"/>
            </a:xfrm>
            <a:prstGeom prst="rect">
              <a:avLst/>
            </a:prstGeom>
          </p:spPr>
        </p:pic>
      </p:grpSp>
      <p:sp>
        <p:nvSpPr>
          <p:cNvPr id="2" name="Oval Callout 1"/>
          <p:cNvSpPr/>
          <p:nvPr/>
        </p:nvSpPr>
        <p:spPr>
          <a:xfrm>
            <a:off x="5029693" y="2867658"/>
            <a:ext cx="3256281" cy="1798322"/>
          </a:xfrm>
          <a:prstGeom prst="wedgeEllipseCallout">
            <a:avLst>
              <a:gd name="adj1" fmla="val -67745"/>
              <a:gd name="adj2" fmla="val -1360"/>
            </a:avLst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ranklin Gothic Book"/>
                <a:cs typeface="Franklin Gothic Book"/>
              </a:rPr>
              <a:t>Hi there. </a:t>
            </a:r>
          </a:p>
          <a:p>
            <a:pPr algn="ctr"/>
            <a:r>
              <a:rPr lang="en-US" sz="2800" dirty="0" smtClean="0">
                <a:latin typeface="Franklin Gothic Book"/>
                <a:cs typeface="Franklin Gothic Book"/>
              </a:rPr>
              <a:t>What’s on </a:t>
            </a:r>
            <a:endParaRPr lang="en-US" sz="2800" dirty="0">
              <a:latin typeface="Franklin Gothic Book"/>
              <a:cs typeface="Franklin Gothic Book"/>
            </a:endParaRPr>
          </a:p>
          <a:p>
            <a:pPr algn="ctr"/>
            <a:r>
              <a:rPr lang="en-US" sz="2800" dirty="0" smtClean="0">
                <a:latin typeface="Franklin Gothic Book"/>
                <a:cs typeface="Franklin Gothic Book"/>
              </a:rPr>
              <a:t>your mind?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323475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1575741" y="1872074"/>
            <a:ext cx="5992518" cy="2859851"/>
          </a:xfrm>
          <a:prstGeom prst="ellipse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Best health care </a:t>
            </a:r>
          </a:p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in the world, </a:t>
            </a:r>
          </a:p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efficiently delivered.</a:t>
            </a:r>
            <a:endParaRPr lang="en-US" sz="3600" dirty="0">
              <a:latin typeface="Franklin Gothic Medium"/>
              <a:cs typeface="Franklin Gothic Medium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596" y="138030"/>
            <a:ext cx="8424809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Talking Points Example: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4400" dirty="0" smtClean="0"/>
              <a:t>Single Payer</a:t>
            </a:r>
            <a:endParaRPr lang="en-US" sz="4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372230" y="4483800"/>
            <a:ext cx="8399540" cy="1366628"/>
            <a:chOff x="394479" y="3791024"/>
            <a:chExt cx="8399540" cy="1366628"/>
          </a:xfrm>
        </p:grpSpPr>
        <p:sp>
          <p:nvSpPr>
            <p:cNvPr id="32" name="Trapezoid 31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Cover everybody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1521" y="3404599"/>
            <a:ext cx="7600958" cy="1366628"/>
            <a:chOff x="394479" y="3791024"/>
            <a:chExt cx="8399540" cy="1366628"/>
          </a:xfrm>
        </p:grpSpPr>
        <p:sp>
          <p:nvSpPr>
            <p:cNvPr id="35" name="Trapezoid 34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No copays or deductibles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62216" y="2309253"/>
            <a:ext cx="6619569" cy="1366628"/>
            <a:chOff x="394479" y="3791024"/>
            <a:chExt cx="8399540" cy="1366628"/>
          </a:xfrm>
        </p:grpSpPr>
        <p:sp>
          <p:nvSpPr>
            <p:cNvPr id="38" name="Trapezoid 37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Stabilize the nation’s costs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33668" y="1212359"/>
            <a:ext cx="5676664" cy="1366628"/>
            <a:chOff x="394479" y="3791024"/>
            <a:chExt cx="8399540" cy="1366628"/>
          </a:xfrm>
        </p:grpSpPr>
        <p:sp>
          <p:nvSpPr>
            <p:cNvPr id="41" name="Trapezoid 40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See any doctor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364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Talking Point #1</a:t>
            </a:r>
            <a:br>
              <a:rPr lang="en-US" sz="2200" dirty="0" smtClean="0"/>
            </a:br>
            <a:r>
              <a:rPr lang="en-US" sz="4400" dirty="0" smtClean="0"/>
              <a:t>Cover Everybody</a:t>
            </a:r>
            <a:endParaRPr lang="en-US" sz="4400" dirty="0"/>
          </a:p>
        </p:txBody>
      </p:sp>
      <p:sp>
        <p:nvSpPr>
          <p:cNvPr id="4" name="Freeform 3"/>
          <p:cNvSpPr/>
          <p:nvPr/>
        </p:nvSpPr>
        <p:spPr>
          <a:xfrm>
            <a:off x="359637" y="1328491"/>
            <a:ext cx="3936788" cy="1238518"/>
          </a:xfrm>
          <a:custGeom>
            <a:avLst/>
            <a:gdLst>
              <a:gd name="connsiteX0" fmla="*/ 0 w 3936788"/>
              <a:gd name="connsiteY0" fmla="*/ 0 h 1238518"/>
              <a:gd name="connsiteX1" fmla="*/ 3936788 w 3936788"/>
              <a:gd name="connsiteY1" fmla="*/ 0 h 1238518"/>
              <a:gd name="connsiteX2" fmla="*/ 3936788 w 3936788"/>
              <a:gd name="connsiteY2" fmla="*/ 1238518 h 1238518"/>
              <a:gd name="connsiteX3" fmla="*/ 0 w 3936788"/>
              <a:gd name="connsiteY3" fmla="*/ 1238518 h 1238518"/>
              <a:gd name="connsiteX4" fmla="*/ 0 w 3936788"/>
              <a:gd name="connsiteY4" fmla="*/ 0 h 123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238518">
                <a:moveTo>
                  <a:pt x="0" y="0"/>
                </a:moveTo>
                <a:lnTo>
                  <a:pt x="3936788" y="0"/>
                </a:lnTo>
                <a:lnTo>
                  <a:pt x="3936788" y="1238518"/>
                </a:lnTo>
                <a:lnTo>
                  <a:pt x="0" y="12385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Liberal </a:t>
            </a:r>
          </a:p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9637" y="2567009"/>
            <a:ext cx="3936788" cy="3161669"/>
          </a:xfrm>
          <a:custGeom>
            <a:avLst/>
            <a:gdLst>
              <a:gd name="connsiteX0" fmla="*/ 0 w 3936788"/>
              <a:gd name="connsiteY0" fmla="*/ 0 h 2964599"/>
              <a:gd name="connsiteX1" fmla="*/ 3936788 w 3936788"/>
              <a:gd name="connsiteY1" fmla="*/ 0 h 2964599"/>
              <a:gd name="connsiteX2" fmla="*/ 3936788 w 3936788"/>
              <a:gd name="connsiteY2" fmla="*/ 2964599 h 2964599"/>
              <a:gd name="connsiteX3" fmla="*/ 0 w 3936788"/>
              <a:gd name="connsiteY3" fmla="*/ 2964599 h 2964599"/>
              <a:gd name="connsiteX4" fmla="*/ 0 w 3936788"/>
              <a:gd name="connsiteY4" fmla="*/ 0 h 29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2964599">
                <a:moveTo>
                  <a:pt x="0" y="0"/>
                </a:moveTo>
                <a:lnTo>
                  <a:pt x="3936788" y="0"/>
                </a:lnTo>
                <a:lnTo>
                  <a:pt x="3936788" y="2964599"/>
                </a:lnTo>
                <a:lnTo>
                  <a:pt x="0" y="2964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Everybody in, nobody out (Fairness)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Healthcare is a human right (Fairness)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We’ll live longer (Care)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Children need their families healthy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 (Care)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847575" y="1328491"/>
            <a:ext cx="3936788" cy="1238518"/>
          </a:xfrm>
          <a:custGeom>
            <a:avLst/>
            <a:gdLst>
              <a:gd name="connsiteX0" fmla="*/ 0 w 3936788"/>
              <a:gd name="connsiteY0" fmla="*/ 0 h 1238518"/>
              <a:gd name="connsiteX1" fmla="*/ 3936788 w 3936788"/>
              <a:gd name="connsiteY1" fmla="*/ 0 h 1238518"/>
              <a:gd name="connsiteX2" fmla="*/ 3936788 w 3936788"/>
              <a:gd name="connsiteY2" fmla="*/ 1238518 h 1238518"/>
              <a:gd name="connsiteX3" fmla="*/ 0 w 3936788"/>
              <a:gd name="connsiteY3" fmla="*/ 1238518 h 1238518"/>
              <a:gd name="connsiteX4" fmla="*/ 0 w 3936788"/>
              <a:gd name="connsiteY4" fmla="*/ 0 h 123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238518">
                <a:moveTo>
                  <a:pt x="0" y="0"/>
                </a:moveTo>
                <a:lnTo>
                  <a:pt x="3936788" y="0"/>
                </a:lnTo>
                <a:lnTo>
                  <a:pt x="3936788" y="1238518"/>
                </a:lnTo>
                <a:lnTo>
                  <a:pt x="0" y="12385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Conservative 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47575" y="2567009"/>
            <a:ext cx="3936788" cy="3161669"/>
          </a:xfrm>
          <a:custGeom>
            <a:avLst/>
            <a:gdLst>
              <a:gd name="connsiteX0" fmla="*/ 0 w 3936788"/>
              <a:gd name="connsiteY0" fmla="*/ 0 h 2964599"/>
              <a:gd name="connsiteX1" fmla="*/ 3936788 w 3936788"/>
              <a:gd name="connsiteY1" fmla="*/ 0 h 2964599"/>
              <a:gd name="connsiteX2" fmla="*/ 3936788 w 3936788"/>
              <a:gd name="connsiteY2" fmla="*/ 2964599 h 2964599"/>
              <a:gd name="connsiteX3" fmla="*/ 0 w 3936788"/>
              <a:gd name="connsiteY3" fmla="*/ 2964599 h 2964599"/>
              <a:gd name="connsiteX4" fmla="*/ 0 w 3936788"/>
              <a:gd name="connsiteY4" fmla="*/ 0 h 296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2964599">
                <a:moveTo>
                  <a:pt x="0" y="0"/>
                </a:moveTo>
                <a:lnTo>
                  <a:pt x="3936788" y="0"/>
                </a:lnTo>
                <a:lnTo>
                  <a:pt x="3936788" y="2964599"/>
                </a:lnTo>
                <a:lnTo>
                  <a:pt x="0" y="2964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We should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 not die younger than we have to </a:t>
            </a: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(Sanctity)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All c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ommunities need healthcare (Loyalty)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Faith-based leaders advocate for universal care (Authority)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9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Talking Point #2</a:t>
            </a:r>
            <a:br>
              <a:rPr lang="en-US" sz="2200" dirty="0" smtClean="0"/>
            </a:br>
            <a:r>
              <a:rPr lang="en-US" sz="4400" dirty="0" smtClean="0"/>
              <a:t>No Copays or Deductibles</a:t>
            </a:r>
            <a:endParaRPr lang="en-US" sz="4400" dirty="0"/>
          </a:p>
        </p:txBody>
      </p:sp>
      <p:sp>
        <p:nvSpPr>
          <p:cNvPr id="4" name="Freeform 3"/>
          <p:cNvSpPr/>
          <p:nvPr/>
        </p:nvSpPr>
        <p:spPr>
          <a:xfrm>
            <a:off x="359637" y="1328491"/>
            <a:ext cx="3941064" cy="1234440"/>
          </a:xfrm>
          <a:custGeom>
            <a:avLst/>
            <a:gdLst>
              <a:gd name="connsiteX0" fmla="*/ 0 w 3936788"/>
              <a:gd name="connsiteY0" fmla="*/ 0 h 1566905"/>
              <a:gd name="connsiteX1" fmla="*/ 3936788 w 3936788"/>
              <a:gd name="connsiteY1" fmla="*/ 0 h 1566905"/>
              <a:gd name="connsiteX2" fmla="*/ 3936788 w 3936788"/>
              <a:gd name="connsiteY2" fmla="*/ 1566905 h 1566905"/>
              <a:gd name="connsiteX3" fmla="*/ 0 w 3936788"/>
              <a:gd name="connsiteY3" fmla="*/ 1566905 h 1566905"/>
              <a:gd name="connsiteX4" fmla="*/ 0 w 3936788"/>
              <a:gd name="connsiteY4" fmla="*/ 0 h 15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566905">
                <a:moveTo>
                  <a:pt x="0" y="0"/>
                </a:moveTo>
                <a:lnTo>
                  <a:pt x="3936788" y="0"/>
                </a:lnTo>
                <a:lnTo>
                  <a:pt x="3936788" y="1566905"/>
                </a:lnTo>
                <a:lnTo>
                  <a:pt x="0" y="15669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7152" tIns="186944" rIns="327152" bIns="186944" numCol="1" spcCol="1270" anchor="ctr" anchorCtr="0">
            <a:noAutofit/>
          </a:bodyPr>
          <a:lstStyle/>
          <a:p>
            <a:pPr lvl="0" algn="ctr" defTabSz="2044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Liberal 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9637" y="2576524"/>
            <a:ext cx="3936788" cy="2598791"/>
          </a:xfrm>
          <a:custGeom>
            <a:avLst/>
            <a:gdLst>
              <a:gd name="connsiteX0" fmla="*/ 0 w 3936788"/>
              <a:gd name="connsiteY0" fmla="*/ 0 h 2399129"/>
              <a:gd name="connsiteX1" fmla="*/ 3936788 w 3936788"/>
              <a:gd name="connsiteY1" fmla="*/ 0 h 2399129"/>
              <a:gd name="connsiteX2" fmla="*/ 3936788 w 3936788"/>
              <a:gd name="connsiteY2" fmla="*/ 2399129 h 2399129"/>
              <a:gd name="connsiteX3" fmla="*/ 0 w 3936788"/>
              <a:gd name="connsiteY3" fmla="*/ 2399129 h 2399129"/>
              <a:gd name="connsiteX4" fmla="*/ 0 w 3936788"/>
              <a:gd name="connsiteY4" fmla="*/ 0 h 239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2399129">
                <a:moveTo>
                  <a:pt x="0" y="0"/>
                </a:moveTo>
                <a:lnTo>
                  <a:pt x="3936788" y="0"/>
                </a:lnTo>
                <a:lnTo>
                  <a:pt x="3936788" y="2399129"/>
                </a:lnTo>
                <a:lnTo>
                  <a:pt x="0" y="23991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No one should have to choose between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 rent, food, and medicine. (Care)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Your wealth shouldn’t determine your health (Fair)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847575" y="1328491"/>
            <a:ext cx="3941064" cy="1234440"/>
          </a:xfrm>
          <a:custGeom>
            <a:avLst/>
            <a:gdLst>
              <a:gd name="connsiteX0" fmla="*/ 0 w 3936788"/>
              <a:gd name="connsiteY0" fmla="*/ 0 h 1566905"/>
              <a:gd name="connsiteX1" fmla="*/ 3936788 w 3936788"/>
              <a:gd name="connsiteY1" fmla="*/ 0 h 1566905"/>
              <a:gd name="connsiteX2" fmla="*/ 3936788 w 3936788"/>
              <a:gd name="connsiteY2" fmla="*/ 1566905 h 1566905"/>
              <a:gd name="connsiteX3" fmla="*/ 0 w 3936788"/>
              <a:gd name="connsiteY3" fmla="*/ 1566905 h 1566905"/>
              <a:gd name="connsiteX4" fmla="*/ 0 w 3936788"/>
              <a:gd name="connsiteY4" fmla="*/ 0 h 15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566905">
                <a:moveTo>
                  <a:pt x="0" y="0"/>
                </a:moveTo>
                <a:lnTo>
                  <a:pt x="3936788" y="0"/>
                </a:lnTo>
                <a:lnTo>
                  <a:pt x="3936788" y="1566905"/>
                </a:lnTo>
                <a:lnTo>
                  <a:pt x="0" y="15669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7152" tIns="186944" rIns="327152" bIns="186944" numCol="1" spcCol="1270" anchor="ctr" anchorCtr="0">
            <a:noAutofit/>
          </a:bodyPr>
          <a:lstStyle/>
          <a:p>
            <a:pPr lvl="0" algn="ctr" defTabSz="2044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Conservative 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47575" y="2576524"/>
            <a:ext cx="3936788" cy="2598791"/>
          </a:xfrm>
          <a:custGeom>
            <a:avLst/>
            <a:gdLst>
              <a:gd name="connsiteX0" fmla="*/ 0 w 3936788"/>
              <a:gd name="connsiteY0" fmla="*/ 0 h 2399129"/>
              <a:gd name="connsiteX1" fmla="*/ 3936788 w 3936788"/>
              <a:gd name="connsiteY1" fmla="*/ 0 h 2399129"/>
              <a:gd name="connsiteX2" fmla="*/ 3936788 w 3936788"/>
              <a:gd name="connsiteY2" fmla="*/ 2399129 h 2399129"/>
              <a:gd name="connsiteX3" fmla="*/ 0 w 3936788"/>
              <a:gd name="connsiteY3" fmla="*/ 2399129 h 2399129"/>
              <a:gd name="connsiteX4" fmla="*/ 0 w 3936788"/>
              <a:gd name="connsiteY4" fmla="*/ 0 h 239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2399129">
                <a:moveTo>
                  <a:pt x="0" y="0"/>
                </a:moveTo>
                <a:lnTo>
                  <a:pt x="3936788" y="0"/>
                </a:lnTo>
                <a:lnTo>
                  <a:pt x="3936788" y="2399129"/>
                </a:lnTo>
                <a:lnTo>
                  <a:pt x="0" y="23991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No one should get sick because they can’t afford to pay for care 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(Sanctity)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Every American 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should be able to get health care (Loyalty)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Talking Point #3</a:t>
            </a:r>
            <a:br>
              <a:rPr lang="en-US" sz="2200" dirty="0" smtClean="0"/>
            </a:br>
            <a:r>
              <a:rPr lang="en-US" sz="4400" dirty="0" smtClean="0"/>
              <a:t>Stabilize the Nation’s Costs</a:t>
            </a:r>
            <a:endParaRPr lang="en-US" sz="4400" dirty="0"/>
          </a:p>
        </p:txBody>
      </p:sp>
      <p:sp>
        <p:nvSpPr>
          <p:cNvPr id="4" name="Freeform 3"/>
          <p:cNvSpPr/>
          <p:nvPr/>
        </p:nvSpPr>
        <p:spPr>
          <a:xfrm>
            <a:off x="359637" y="1328491"/>
            <a:ext cx="3941064" cy="1234440"/>
          </a:xfrm>
          <a:custGeom>
            <a:avLst/>
            <a:gdLst>
              <a:gd name="connsiteX0" fmla="*/ 0 w 3936788"/>
              <a:gd name="connsiteY0" fmla="*/ 0 h 1063278"/>
              <a:gd name="connsiteX1" fmla="*/ 3936788 w 3936788"/>
              <a:gd name="connsiteY1" fmla="*/ 0 h 1063278"/>
              <a:gd name="connsiteX2" fmla="*/ 3936788 w 3936788"/>
              <a:gd name="connsiteY2" fmla="*/ 1063278 h 1063278"/>
              <a:gd name="connsiteX3" fmla="*/ 0 w 3936788"/>
              <a:gd name="connsiteY3" fmla="*/ 1063278 h 1063278"/>
              <a:gd name="connsiteX4" fmla="*/ 0 w 3936788"/>
              <a:gd name="connsiteY4" fmla="*/ 0 h 106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063278">
                <a:moveTo>
                  <a:pt x="0" y="0"/>
                </a:moveTo>
                <a:lnTo>
                  <a:pt x="3936788" y="0"/>
                </a:lnTo>
                <a:lnTo>
                  <a:pt x="3936788" y="1063278"/>
                </a:lnTo>
                <a:lnTo>
                  <a:pt x="0" y="10632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25984" rIns="220472" bIns="125984" numCol="1" spcCol="1270" anchor="ctr" anchorCtr="0">
            <a:noAutofit/>
          </a:bodyPr>
          <a:lstStyle/>
          <a:p>
            <a:pPr lvl="0" algn="ctr" defTabSz="13779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Liberal </a:t>
            </a:r>
          </a:p>
          <a:p>
            <a:pPr lvl="0" algn="ctr" defTabSz="13779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9637" y="2576524"/>
            <a:ext cx="3936788" cy="3164470"/>
          </a:xfrm>
          <a:custGeom>
            <a:avLst/>
            <a:gdLst>
              <a:gd name="connsiteX0" fmla="*/ 0 w 3936788"/>
              <a:gd name="connsiteY0" fmla="*/ 0 h 3164470"/>
              <a:gd name="connsiteX1" fmla="*/ 3936788 w 3936788"/>
              <a:gd name="connsiteY1" fmla="*/ 0 h 3164470"/>
              <a:gd name="connsiteX2" fmla="*/ 3936788 w 3936788"/>
              <a:gd name="connsiteY2" fmla="*/ 3164470 h 3164470"/>
              <a:gd name="connsiteX3" fmla="*/ 0 w 3936788"/>
              <a:gd name="connsiteY3" fmla="*/ 3164470 h 3164470"/>
              <a:gd name="connsiteX4" fmla="*/ 0 w 3936788"/>
              <a:gd name="connsiteY4" fmla="*/ 0 h 316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3164470">
                <a:moveTo>
                  <a:pt x="0" y="0"/>
                </a:moveTo>
                <a:lnTo>
                  <a:pt x="3936788" y="0"/>
                </a:lnTo>
                <a:lnTo>
                  <a:pt x="3936788" y="3164470"/>
                </a:lnTo>
                <a:lnTo>
                  <a:pt x="0" y="31644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Wasting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 money for</a:t>
            </a: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 healthcare makes it harder to fund other important social programs. (Care)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Health insurance CEOs are grossly overpaid. (Fairness)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847575" y="1328491"/>
            <a:ext cx="3941064" cy="1234440"/>
          </a:xfrm>
          <a:custGeom>
            <a:avLst/>
            <a:gdLst>
              <a:gd name="connsiteX0" fmla="*/ 0 w 3936788"/>
              <a:gd name="connsiteY0" fmla="*/ 0 h 1063278"/>
              <a:gd name="connsiteX1" fmla="*/ 3936788 w 3936788"/>
              <a:gd name="connsiteY1" fmla="*/ 0 h 1063278"/>
              <a:gd name="connsiteX2" fmla="*/ 3936788 w 3936788"/>
              <a:gd name="connsiteY2" fmla="*/ 1063278 h 1063278"/>
              <a:gd name="connsiteX3" fmla="*/ 0 w 3936788"/>
              <a:gd name="connsiteY3" fmla="*/ 1063278 h 1063278"/>
              <a:gd name="connsiteX4" fmla="*/ 0 w 3936788"/>
              <a:gd name="connsiteY4" fmla="*/ 0 h 106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063278">
                <a:moveTo>
                  <a:pt x="0" y="0"/>
                </a:moveTo>
                <a:lnTo>
                  <a:pt x="3936788" y="0"/>
                </a:lnTo>
                <a:lnTo>
                  <a:pt x="3936788" y="1063278"/>
                </a:lnTo>
                <a:lnTo>
                  <a:pt x="0" y="10632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25984" rIns="220472" bIns="125984" numCol="1" spcCol="1270" anchor="ctr" anchorCtr="0">
            <a:noAutofit/>
          </a:bodyPr>
          <a:lstStyle/>
          <a:p>
            <a:pPr lvl="0" algn="ctr" defTabSz="13779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Conservative </a:t>
            </a:r>
          </a:p>
          <a:p>
            <a:pPr lvl="0" algn="ctr" defTabSz="137795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47575" y="2576524"/>
            <a:ext cx="3936788" cy="3164470"/>
          </a:xfrm>
          <a:custGeom>
            <a:avLst/>
            <a:gdLst>
              <a:gd name="connsiteX0" fmla="*/ 0 w 3936788"/>
              <a:gd name="connsiteY0" fmla="*/ 0 h 3164470"/>
              <a:gd name="connsiteX1" fmla="*/ 3936788 w 3936788"/>
              <a:gd name="connsiteY1" fmla="*/ 0 h 3164470"/>
              <a:gd name="connsiteX2" fmla="*/ 3936788 w 3936788"/>
              <a:gd name="connsiteY2" fmla="*/ 3164470 h 3164470"/>
              <a:gd name="connsiteX3" fmla="*/ 0 w 3936788"/>
              <a:gd name="connsiteY3" fmla="*/ 3164470 h 3164470"/>
              <a:gd name="connsiteX4" fmla="*/ 0 w 3936788"/>
              <a:gd name="connsiteY4" fmla="*/ 0 h 316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3164470">
                <a:moveTo>
                  <a:pt x="0" y="0"/>
                </a:moveTo>
                <a:lnTo>
                  <a:pt x="3936788" y="0"/>
                </a:lnTo>
                <a:lnTo>
                  <a:pt x="3936788" y="3164470"/>
                </a:lnTo>
                <a:lnTo>
                  <a:pt x="0" y="31644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Draining business resources through excessive </a:t>
            </a:r>
            <a:r>
              <a:rPr lang="en-US" sz="2400" kern="1200" smtClean="0">
                <a:latin typeface="Franklin Gothic Book" charset="0"/>
                <a:ea typeface="Franklin Gothic Book" charset="0"/>
                <a:cs typeface="Franklin Gothic Book" charset="0"/>
              </a:rPr>
              <a:t>insurance administration </a:t>
            </a:r>
            <a:r>
              <a:rPr lang="en-US" sz="2400" kern="1200" baseline="0" smtClean="0">
                <a:latin typeface="Franklin Gothic Book" charset="0"/>
                <a:ea typeface="Franklin Gothic Book" charset="0"/>
                <a:cs typeface="Franklin Gothic Book" charset="0"/>
              </a:rPr>
              <a:t>weakens 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America (Loyalty)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Be good stewards of our resources. (Sanctity)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Talking Point #4</a:t>
            </a:r>
            <a:br>
              <a:rPr lang="en-US" sz="2200" dirty="0" smtClean="0"/>
            </a:br>
            <a:r>
              <a:rPr lang="en-US" sz="4400" dirty="0" smtClean="0"/>
              <a:t>See Any Doctor</a:t>
            </a:r>
            <a:endParaRPr lang="en-US" sz="4400" dirty="0"/>
          </a:p>
        </p:txBody>
      </p:sp>
      <p:sp>
        <p:nvSpPr>
          <p:cNvPr id="4" name="Freeform 3"/>
          <p:cNvSpPr/>
          <p:nvPr/>
        </p:nvSpPr>
        <p:spPr>
          <a:xfrm>
            <a:off x="359637" y="1328491"/>
            <a:ext cx="3936788" cy="1234440"/>
          </a:xfrm>
          <a:custGeom>
            <a:avLst/>
            <a:gdLst>
              <a:gd name="connsiteX0" fmla="*/ 0 w 3936788"/>
              <a:gd name="connsiteY0" fmla="*/ 0 h 1566905"/>
              <a:gd name="connsiteX1" fmla="*/ 3936788 w 3936788"/>
              <a:gd name="connsiteY1" fmla="*/ 0 h 1566905"/>
              <a:gd name="connsiteX2" fmla="*/ 3936788 w 3936788"/>
              <a:gd name="connsiteY2" fmla="*/ 1566905 h 1566905"/>
              <a:gd name="connsiteX3" fmla="*/ 0 w 3936788"/>
              <a:gd name="connsiteY3" fmla="*/ 1566905 h 1566905"/>
              <a:gd name="connsiteX4" fmla="*/ 0 w 3936788"/>
              <a:gd name="connsiteY4" fmla="*/ 0 h 15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566905">
                <a:moveTo>
                  <a:pt x="0" y="0"/>
                </a:moveTo>
                <a:lnTo>
                  <a:pt x="3936788" y="0"/>
                </a:lnTo>
                <a:lnTo>
                  <a:pt x="3936788" y="1566905"/>
                </a:lnTo>
                <a:lnTo>
                  <a:pt x="0" y="15669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7152" tIns="186944" rIns="327152" bIns="186944" numCol="1" spcCol="1270" anchor="ctr" anchorCtr="0">
            <a:noAutofit/>
          </a:bodyPr>
          <a:lstStyle/>
          <a:p>
            <a:pPr lvl="0" algn="ctr" defTabSz="2044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Liberal 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9637" y="2576524"/>
            <a:ext cx="3936788" cy="3041851"/>
          </a:xfrm>
          <a:custGeom>
            <a:avLst/>
            <a:gdLst>
              <a:gd name="connsiteX0" fmla="*/ 0 w 3936788"/>
              <a:gd name="connsiteY0" fmla="*/ 0 h 2399129"/>
              <a:gd name="connsiteX1" fmla="*/ 3936788 w 3936788"/>
              <a:gd name="connsiteY1" fmla="*/ 0 h 2399129"/>
              <a:gd name="connsiteX2" fmla="*/ 3936788 w 3936788"/>
              <a:gd name="connsiteY2" fmla="*/ 2399129 h 2399129"/>
              <a:gd name="connsiteX3" fmla="*/ 0 w 3936788"/>
              <a:gd name="connsiteY3" fmla="*/ 2399129 h 2399129"/>
              <a:gd name="connsiteX4" fmla="*/ 0 w 3936788"/>
              <a:gd name="connsiteY4" fmla="*/ 0 h 239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2399129">
                <a:moveTo>
                  <a:pt x="0" y="0"/>
                </a:moveTo>
                <a:lnTo>
                  <a:pt x="3936788" y="0"/>
                </a:lnTo>
                <a:lnTo>
                  <a:pt x="3936788" y="2399129"/>
                </a:lnTo>
                <a:lnTo>
                  <a:pt x="0" y="23991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Insurers profit by limiting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 my choices (Fairness)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Nobody should be able to tell me whom I can and can’t see (Authority - rejection).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847575" y="1328491"/>
            <a:ext cx="3936788" cy="1234440"/>
          </a:xfrm>
          <a:custGeom>
            <a:avLst/>
            <a:gdLst>
              <a:gd name="connsiteX0" fmla="*/ 0 w 3936788"/>
              <a:gd name="connsiteY0" fmla="*/ 0 h 1566905"/>
              <a:gd name="connsiteX1" fmla="*/ 3936788 w 3936788"/>
              <a:gd name="connsiteY1" fmla="*/ 0 h 1566905"/>
              <a:gd name="connsiteX2" fmla="*/ 3936788 w 3936788"/>
              <a:gd name="connsiteY2" fmla="*/ 1566905 h 1566905"/>
              <a:gd name="connsiteX3" fmla="*/ 0 w 3936788"/>
              <a:gd name="connsiteY3" fmla="*/ 1566905 h 1566905"/>
              <a:gd name="connsiteX4" fmla="*/ 0 w 3936788"/>
              <a:gd name="connsiteY4" fmla="*/ 0 h 15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1566905">
                <a:moveTo>
                  <a:pt x="0" y="0"/>
                </a:moveTo>
                <a:lnTo>
                  <a:pt x="3936788" y="0"/>
                </a:lnTo>
                <a:lnTo>
                  <a:pt x="3936788" y="1566905"/>
                </a:lnTo>
                <a:lnTo>
                  <a:pt x="0" y="15669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7152" tIns="186944" rIns="327152" bIns="186944" numCol="1" spcCol="1270" anchor="ctr" anchorCtr="0">
            <a:noAutofit/>
          </a:bodyPr>
          <a:lstStyle/>
          <a:p>
            <a:pPr lvl="0" algn="ctr" defTabSz="2044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Conservative Messages</a:t>
            </a:r>
            <a:endParaRPr lang="en-US" sz="36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47575" y="2576524"/>
            <a:ext cx="3936788" cy="3041851"/>
          </a:xfrm>
          <a:custGeom>
            <a:avLst/>
            <a:gdLst>
              <a:gd name="connsiteX0" fmla="*/ 0 w 3936788"/>
              <a:gd name="connsiteY0" fmla="*/ 0 h 2399129"/>
              <a:gd name="connsiteX1" fmla="*/ 3936788 w 3936788"/>
              <a:gd name="connsiteY1" fmla="*/ 0 h 2399129"/>
              <a:gd name="connsiteX2" fmla="*/ 3936788 w 3936788"/>
              <a:gd name="connsiteY2" fmla="*/ 2399129 h 2399129"/>
              <a:gd name="connsiteX3" fmla="*/ 0 w 3936788"/>
              <a:gd name="connsiteY3" fmla="*/ 2399129 h 2399129"/>
              <a:gd name="connsiteX4" fmla="*/ 0 w 3936788"/>
              <a:gd name="connsiteY4" fmla="*/ 0 h 239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788" h="2399129">
                <a:moveTo>
                  <a:pt x="0" y="0"/>
                </a:moveTo>
                <a:lnTo>
                  <a:pt x="3936788" y="0"/>
                </a:lnTo>
                <a:lnTo>
                  <a:pt x="3936788" y="2399129"/>
                </a:lnTo>
                <a:lnTo>
                  <a:pt x="0" y="23991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I need control over my choice of physician. (Sanctity) 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228600" lvl="1" indent="-228600" algn="l" defTabSz="10668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Insurance companies should not contradict</a:t>
            </a:r>
            <a:r>
              <a:rPr lang="en-US" sz="2400" kern="1200" baseline="0" dirty="0" smtClean="0">
                <a:latin typeface="Franklin Gothic Book" charset="0"/>
                <a:ea typeface="Franklin Gothic Book" charset="0"/>
                <a:cs typeface="Franklin Gothic Book" charset="0"/>
              </a:rPr>
              <a:t> my doctor (Authority)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1575741" y="1872074"/>
            <a:ext cx="5992518" cy="2859851"/>
          </a:xfrm>
          <a:prstGeom prst="ellipse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Best health care </a:t>
            </a:r>
          </a:p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in the world, </a:t>
            </a:r>
          </a:p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efficiently delivered.</a:t>
            </a:r>
            <a:endParaRPr lang="en-US" sz="3600" dirty="0">
              <a:latin typeface="Franklin Gothic Medium"/>
              <a:cs typeface="Franklin Gothic Medium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Single Payer Talking Points</a:t>
            </a:r>
            <a:endParaRPr lang="en-US" sz="4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372230" y="4483800"/>
            <a:ext cx="8399540" cy="1366628"/>
            <a:chOff x="394479" y="3791024"/>
            <a:chExt cx="8399540" cy="1366628"/>
          </a:xfrm>
        </p:grpSpPr>
        <p:sp>
          <p:nvSpPr>
            <p:cNvPr id="32" name="Trapezoid 31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Cover everybody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1521" y="3404599"/>
            <a:ext cx="7600958" cy="1366628"/>
            <a:chOff x="394479" y="3791024"/>
            <a:chExt cx="8399540" cy="1366628"/>
          </a:xfrm>
        </p:grpSpPr>
        <p:sp>
          <p:nvSpPr>
            <p:cNvPr id="35" name="Trapezoid 34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No copays or deductibles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62216" y="2309253"/>
            <a:ext cx="6619569" cy="1366628"/>
            <a:chOff x="394479" y="3791024"/>
            <a:chExt cx="8399540" cy="1366628"/>
          </a:xfrm>
        </p:grpSpPr>
        <p:sp>
          <p:nvSpPr>
            <p:cNvPr id="38" name="Trapezoid 37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Stabilize the nation’s costs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33668" y="1212359"/>
            <a:ext cx="5676664" cy="1366628"/>
            <a:chOff x="394479" y="3791024"/>
            <a:chExt cx="8399540" cy="1366628"/>
          </a:xfrm>
        </p:grpSpPr>
        <p:sp>
          <p:nvSpPr>
            <p:cNvPr id="41" name="Trapezoid 40"/>
            <p:cNvSpPr/>
            <p:nvPr/>
          </p:nvSpPr>
          <p:spPr>
            <a:xfrm>
              <a:off x="394479" y="3791024"/>
              <a:ext cx="8399539" cy="465643"/>
            </a:xfrm>
            <a:prstGeom prst="trapezoid">
              <a:avLst>
                <a:gd name="adj" fmla="val 57261"/>
              </a:avLst>
            </a:prstGeom>
            <a:solidFill>
              <a:srgbClr val="005148">
                <a:alpha val="55000"/>
              </a:srgbClr>
            </a:solidFill>
            <a:ln w="9525" cmpd="sng">
              <a:solidFill>
                <a:srgbClr val="EBF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4481" y="4243252"/>
              <a:ext cx="8399538" cy="914400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EBF1DD"/>
                  </a:solidFill>
                  <a:latin typeface="Franklin Gothic Medium"/>
                  <a:cs typeface="Franklin Gothic Medium"/>
                </a:rPr>
                <a:t>See any doctor</a:t>
              </a:r>
              <a:endParaRPr lang="en-US" sz="4000" dirty="0">
                <a:solidFill>
                  <a:srgbClr val="EBF1DD"/>
                </a:solidFill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1101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Churchill Moment Is Here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57650" y="1852147"/>
            <a:ext cx="5086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Franklin Gothic Book" charset="0"/>
                <a:ea typeface="Franklin Gothic Book" charset="0"/>
                <a:cs typeface="Franklin Gothic Book" charset="0"/>
              </a:rPr>
              <a:t>“You </a:t>
            </a:r>
            <a:r>
              <a:rPr lang="en-US" sz="3600" dirty="0">
                <a:latin typeface="Franklin Gothic Book" charset="0"/>
                <a:ea typeface="Franklin Gothic Book" charset="0"/>
                <a:cs typeface="Franklin Gothic Book" charset="0"/>
              </a:rPr>
              <a:t>can always </a:t>
            </a:r>
            <a:endParaRPr lang="en-US" sz="36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algn="ctr"/>
            <a:r>
              <a:rPr lang="en-US" sz="3600" dirty="0" smtClean="0">
                <a:latin typeface="Franklin Gothic Book" charset="0"/>
                <a:ea typeface="Franklin Gothic Book" charset="0"/>
                <a:cs typeface="Franklin Gothic Book" charset="0"/>
              </a:rPr>
              <a:t>count </a:t>
            </a:r>
            <a:r>
              <a:rPr lang="en-US" sz="3600" dirty="0">
                <a:latin typeface="Franklin Gothic Book" charset="0"/>
                <a:ea typeface="Franklin Gothic Book" charset="0"/>
                <a:cs typeface="Franklin Gothic Book" charset="0"/>
              </a:rPr>
              <a:t>on </a:t>
            </a:r>
            <a:r>
              <a:rPr lang="en-US" sz="3600" dirty="0" smtClean="0">
                <a:latin typeface="Franklin Gothic Book" charset="0"/>
                <a:ea typeface="Franklin Gothic Book" charset="0"/>
                <a:cs typeface="Franklin Gothic Book" charset="0"/>
              </a:rPr>
              <a:t>Americans </a:t>
            </a:r>
          </a:p>
          <a:p>
            <a:pPr algn="ctr"/>
            <a:r>
              <a:rPr lang="en-US" sz="3600" dirty="0" smtClean="0">
                <a:latin typeface="Franklin Gothic Book" charset="0"/>
                <a:ea typeface="Franklin Gothic Book" charset="0"/>
                <a:cs typeface="Franklin Gothic Book" charset="0"/>
              </a:rPr>
              <a:t>to </a:t>
            </a:r>
            <a:r>
              <a:rPr lang="en-US" sz="3600" dirty="0">
                <a:latin typeface="Franklin Gothic Book" charset="0"/>
                <a:ea typeface="Franklin Gothic Book" charset="0"/>
                <a:cs typeface="Franklin Gothic Book" charset="0"/>
              </a:rPr>
              <a:t>do the right </a:t>
            </a:r>
            <a:r>
              <a:rPr lang="en-US" sz="3600" dirty="0" smtClean="0">
                <a:latin typeface="Franklin Gothic Book" charset="0"/>
                <a:ea typeface="Franklin Gothic Book" charset="0"/>
                <a:cs typeface="Franklin Gothic Book" charset="0"/>
              </a:rPr>
              <a:t>thing – </a:t>
            </a:r>
          </a:p>
          <a:p>
            <a:pPr algn="ctr"/>
            <a:r>
              <a:rPr lang="en-US" sz="36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after </a:t>
            </a:r>
            <a:r>
              <a:rPr lang="en-US" sz="3600" dirty="0">
                <a:latin typeface="Franklin Gothic Medium" charset="0"/>
                <a:ea typeface="Franklin Gothic Medium" charset="0"/>
                <a:cs typeface="Franklin Gothic Medium" charset="0"/>
              </a:rPr>
              <a:t>they've tried </a:t>
            </a:r>
            <a:endParaRPr lang="en-US" sz="3600" dirty="0" smtClean="0"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algn="ctr"/>
            <a:r>
              <a:rPr lang="en-US" sz="36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everything </a:t>
            </a:r>
            <a:r>
              <a:rPr lang="en-US" sz="3600" dirty="0">
                <a:latin typeface="Franklin Gothic Medium" charset="0"/>
                <a:ea typeface="Franklin Gothic Medium" charset="0"/>
                <a:cs typeface="Franklin Gothic Medium" charset="0"/>
              </a:rPr>
              <a:t>else</a:t>
            </a:r>
            <a:r>
              <a:rPr lang="en-US" sz="36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.</a:t>
            </a:r>
            <a:r>
              <a:rPr lang="en-US" sz="3600" dirty="0" smtClean="0">
                <a:latin typeface="Franklin Gothic Book" charset="0"/>
                <a:ea typeface="Franklin Gothic Book" charset="0"/>
                <a:cs typeface="Franklin Gothic Book" charset="0"/>
              </a:rPr>
              <a:t>”</a:t>
            </a:r>
            <a:endParaRPr lang="en-US" sz="36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3732" y="1486349"/>
            <a:ext cx="3593918" cy="4150833"/>
            <a:chOff x="463732" y="1486349"/>
            <a:chExt cx="3593918" cy="41508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732" y="1486349"/>
              <a:ext cx="3593918" cy="35939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041255" y="5175517"/>
              <a:ext cx="2438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smtClean="0">
                  <a:latin typeface="Franklin Gothic Book" charset="0"/>
                  <a:ea typeface="Franklin Gothic Book" charset="0"/>
                  <a:cs typeface="Franklin Gothic Book" charset="0"/>
                </a:rPr>
                <a:t>Winston Churchill</a:t>
              </a:r>
              <a:endParaRPr lang="en-US" sz="2400" dirty="0">
                <a:latin typeface="Franklin Gothic Book" charset="0"/>
                <a:ea typeface="Franklin Gothic Book" charset="0"/>
                <a:cs typeface="Franklin Gothic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0233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Me? I Want Dinner, </a:t>
            </a:r>
            <a:br>
              <a:rPr lang="en-US" dirty="0" smtClean="0"/>
            </a:br>
            <a:r>
              <a:rPr lang="en-US" dirty="0" smtClean="0"/>
              <a:t>Not a Tour of Your Kitchen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9" y="1550951"/>
            <a:ext cx="4489416" cy="29929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96004" y="1811372"/>
            <a:ext cx="3613410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Smells good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Looks good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Tastes good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Has a flow to it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Leaves me satisfied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Makes me want to come 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26" y="1811372"/>
            <a:ext cx="5411829" cy="3972283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2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10923"/>
          <a:stretch/>
        </p:blipFill>
        <p:spPr>
          <a:xfrm>
            <a:off x="791599" y="1092539"/>
            <a:ext cx="7560803" cy="495794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01" y="2234697"/>
            <a:ext cx="2395715" cy="264013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747" y="2003092"/>
            <a:ext cx="2043401" cy="553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t="23551" b="26630"/>
          <a:stretch/>
        </p:blipFill>
        <p:spPr>
          <a:xfrm>
            <a:off x="3675862" y="1092539"/>
            <a:ext cx="2245084" cy="1036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891" y="2616498"/>
            <a:ext cx="2039112" cy="601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891" y="3277536"/>
            <a:ext cx="2039112" cy="491425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3" y="5264121"/>
            <a:ext cx="1005840" cy="58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404" y="5264121"/>
            <a:ext cx="1005840" cy="58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843" y="4582395"/>
            <a:ext cx="1005840" cy="622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/>
          <a:srcRect l="4639" t="4925" r="4804" b="10066"/>
          <a:stretch/>
        </p:blipFill>
        <p:spPr>
          <a:xfrm>
            <a:off x="4804212" y="4582395"/>
            <a:ext cx="1005840" cy="621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0843" y="3828461"/>
            <a:ext cx="2039112" cy="694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 useBgFill="1">
        <p:nvSpPr>
          <p:cNvPr id="42" name="Rectangle 41"/>
          <p:cNvSpPr/>
          <p:nvPr/>
        </p:nvSpPr>
        <p:spPr>
          <a:xfrm>
            <a:off x="3624309" y="1033939"/>
            <a:ext cx="3049867" cy="4934944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082565" y="1280636"/>
            <a:ext cx="3864990" cy="4300032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 w="9525" cmpd="sng">
            <a:solidFill>
              <a:schemeClr val="tx1"/>
            </a:solidFill>
          </a:ln>
          <a:effectLst>
            <a:glow rad="304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rPr>
              <a:t>Also known as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rPr>
              <a:t>“National Health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rPr>
              <a:t> Insurance”</a:t>
            </a: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rPr>
              <a:t>lso known as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rPr>
              <a:t>“Medicare for All”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997724" y="3558760"/>
            <a:ext cx="4073388" cy="457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3101748" y="2205872"/>
            <a:ext cx="3949501" cy="1366887"/>
          </a:xfrm>
          <a:custGeom>
            <a:avLst/>
            <a:gdLst>
              <a:gd name="connsiteX0" fmla="*/ 0 w 3525624"/>
              <a:gd name="connsiteY0" fmla="*/ 1366887 h 1366887"/>
              <a:gd name="connsiteX1" fmla="*/ 1734532 w 3525624"/>
              <a:gd name="connsiteY1" fmla="*/ 923827 h 1366887"/>
              <a:gd name="connsiteX2" fmla="*/ 3525624 w 3525624"/>
              <a:gd name="connsiteY2" fmla="*/ 0 h 1366887"/>
              <a:gd name="connsiteX0" fmla="*/ 0 w 3525624"/>
              <a:gd name="connsiteY0" fmla="*/ 1366887 h 1386970"/>
              <a:gd name="connsiteX1" fmla="*/ 1734532 w 3525624"/>
              <a:gd name="connsiteY1" fmla="*/ 1289587 h 1386970"/>
              <a:gd name="connsiteX2" fmla="*/ 3525624 w 3525624"/>
              <a:gd name="connsiteY2" fmla="*/ 0 h 1386970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289587 h 1366887"/>
              <a:gd name="connsiteX2" fmla="*/ 3525624 w 3525624"/>
              <a:gd name="connsiteY2" fmla="*/ 0 h 1366887"/>
              <a:gd name="connsiteX0" fmla="*/ 0 w 3508583"/>
              <a:gd name="connsiteY0" fmla="*/ 1366887 h 1406316"/>
              <a:gd name="connsiteX1" fmla="*/ 1717491 w 3508583"/>
              <a:gd name="connsiteY1" fmla="*/ 1289587 h 1406316"/>
              <a:gd name="connsiteX2" fmla="*/ 3508583 w 3508583"/>
              <a:gd name="connsiteY2" fmla="*/ 0 h 1406316"/>
              <a:gd name="connsiteX0" fmla="*/ 0 w 3508583"/>
              <a:gd name="connsiteY0" fmla="*/ 1366887 h 1406316"/>
              <a:gd name="connsiteX1" fmla="*/ 1717491 w 3508583"/>
              <a:gd name="connsiteY1" fmla="*/ 1289587 h 1406316"/>
              <a:gd name="connsiteX2" fmla="*/ 3508583 w 3508583"/>
              <a:gd name="connsiteY2" fmla="*/ 0 h 1406316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717491 w 3508583"/>
              <a:gd name="connsiteY1" fmla="*/ 1289587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689088 w 3508583"/>
              <a:gd name="connsiteY1" fmla="*/ 1315165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689088 w 3508583"/>
              <a:gd name="connsiteY1" fmla="*/ 1315165 h 1366887"/>
              <a:gd name="connsiteX2" fmla="*/ 3508583 w 3508583"/>
              <a:gd name="connsiteY2" fmla="*/ 0 h 1366887"/>
              <a:gd name="connsiteX0" fmla="*/ 0 w 3508583"/>
              <a:gd name="connsiteY0" fmla="*/ 1366887 h 1366887"/>
              <a:gd name="connsiteX1" fmla="*/ 1689088 w 3508583"/>
              <a:gd name="connsiteY1" fmla="*/ 1315165 h 1366887"/>
              <a:gd name="connsiteX2" fmla="*/ 3508583 w 3508583"/>
              <a:gd name="connsiteY2" fmla="*/ 0 h 136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8583" h="1366887">
                <a:moveTo>
                  <a:pt x="0" y="1366887"/>
                </a:moveTo>
                <a:cubicBezTo>
                  <a:pt x="1613003" y="1335998"/>
                  <a:pt x="1524687" y="1344754"/>
                  <a:pt x="1689088" y="1315165"/>
                </a:cubicBezTo>
                <a:cubicBezTo>
                  <a:pt x="3336114" y="1330338"/>
                  <a:pt x="3508583" y="0"/>
                  <a:pt x="3508583" y="0"/>
                </a:cubicBezTo>
              </a:path>
            </a:pathLst>
          </a:custGeom>
          <a:noFill/>
          <a:ln w="76200" cmpd="sng">
            <a:solidFill>
              <a:schemeClr val="accent1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flipV="1">
            <a:off x="3082565" y="3572475"/>
            <a:ext cx="3968684" cy="1366887"/>
          </a:xfrm>
          <a:custGeom>
            <a:avLst/>
            <a:gdLst>
              <a:gd name="connsiteX0" fmla="*/ 0 w 3525624"/>
              <a:gd name="connsiteY0" fmla="*/ 1366887 h 1366887"/>
              <a:gd name="connsiteX1" fmla="*/ 1734532 w 3525624"/>
              <a:gd name="connsiteY1" fmla="*/ 923827 h 1366887"/>
              <a:gd name="connsiteX2" fmla="*/ 3525624 w 3525624"/>
              <a:gd name="connsiteY2" fmla="*/ 0 h 1366887"/>
              <a:gd name="connsiteX0" fmla="*/ 0 w 3525624"/>
              <a:gd name="connsiteY0" fmla="*/ 1366887 h 1444641"/>
              <a:gd name="connsiteX1" fmla="*/ 1734532 w 3525624"/>
              <a:gd name="connsiteY1" fmla="*/ 1362739 h 1444641"/>
              <a:gd name="connsiteX2" fmla="*/ 3525624 w 3525624"/>
              <a:gd name="connsiteY2" fmla="*/ 0 h 1444641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  <a:gd name="connsiteX0" fmla="*/ 0 w 3525624"/>
              <a:gd name="connsiteY0" fmla="*/ 1366887 h 1366887"/>
              <a:gd name="connsiteX1" fmla="*/ 1734532 w 3525624"/>
              <a:gd name="connsiteY1" fmla="*/ 1362739 h 1366887"/>
              <a:gd name="connsiteX2" fmla="*/ 3525624 w 3525624"/>
              <a:gd name="connsiteY2" fmla="*/ 0 h 136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624" h="1366887">
                <a:moveTo>
                  <a:pt x="0" y="1366887"/>
                </a:moveTo>
                <a:lnTo>
                  <a:pt x="1734532" y="1362739"/>
                </a:lnTo>
                <a:cubicBezTo>
                  <a:pt x="3286719" y="1370182"/>
                  <a:pt x="3525624" y="0"/>
                  <a:pt x="3525624" y="0"/>
                </a:cubicBezTo>
              </a:path>
            </a:pathLst>
          </a:custGeom>
          <a:noFill/>
          <a:ln w="76200" cmpd="sng">
            <a:solidFill>
              <a:schemeClr val="accent1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01557" y="1159496"/>
            <a:ext cx="1084084" cy="4790533"/>
            <a:chOff x="5401557" y="1159496"/>
            <a:chExt cx="1084084" cy="4790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01557" y="3094634"/>
              <a:ext cx="1084084" cy="11421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557" y="4236792"/>
              <a:ext cx="1084084" cy="17132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7" r="13865" b="9318"/>
            <a:stretch/>
          </p:blipFill>
          <p:spPr>
            <a:xfrm>
              <a:off x="5401557" y="1159496"/>
              <a:ext cx="1084084" cy="1935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" name="Can 7"/>
          <p:cNvSpPr/>
          <p:nvPr/>
        </p:nvSpPr>
        <p:spPr>
          <a:xfrm rot="16200000">
            <a:off x="4242819" y="1870635"/>
            <a:ext cx="607210" cy="3376249"/>
          </a:xfrm>
          <a:prstGeom prst="can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200" smtClean="0">
                <a:latin typeface="Franklin Gothic Medium" charset="0"/>
                <a:ea typeface="Franklin Gothic Medium" charset="0"/>
                <a:cs typeface="Franklin Gothic Medium" charset="0"/>
              </a:rPr>
              <a:t>“Single Payer”</a:t>
            </a:r>
            <a:endParaRPr lang="en-US" sz="320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Single Payer?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2331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22865 -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" grpId="0" uiExpand="1" build="p" animBg="1"/>
      <p:bldP spid="47" grpId="0" animBg="1"/>
      <p:bldP spid="48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58299" y="1033939"/>
            <a:ext cx="4089256" cy="4934944"/>
            <a:chOff x="2858299" y="1033939"/>
            <a:chExt cx="4089256" cy="49349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3747" y="2003092"/>
              <a:ext cx="2043401" cy="553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t="23551" b="26630"/>
            <a:stretch/>
          </p:blipFill>
          <p:spPr>
            <a:xfrm>
              <a:off x="3675862" y="1092539"/>
              <a:ext cx="2245084" cy="10369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891" y="2616498"/>
              <a:ext cx="2039112" cy="6015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891" y="3277536"/>
              <a:ext cx="2039112" cy="49142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843" y="5264121"/>
              <a:ext cx="1005840" cy="586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8404" y="5264121"/>
              <a:ext cx="1005840" cy="586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843" y="4582395"/>
              <a:ext cx="1005840" cy="6222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/>
            <a:srcRect l="4639" t="4925" r="4804" b="10066"/>
            <a:stretch/>
          </p:blipFill>
          <p:spPr>
            <a:xfrm>
              <a:off x="4804212" y="4582395"/>
              <a:ext cx="1005840" cy="6210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843" y="3828461"/>
              <a:ext cx="2039112" cy="6944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 useBgFill="1">
          <p:nvSpPr>
            <p:cNvPr id="42" name="Rectangle 41"/>
            <p:cNvSpPr/>
            <p:nvPr/>
          </p:nvSpPr>
          <p:spPr>
            <a:xfrm>
              <a:off x="3624309" y="1033939"/>
              <a:ext cx="3049867" cy="4934944"/>
            </a:xfrm>
            <a:prstGeom prst="rect">
              <a:avLst/>
            </a:prstGeom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82565" y="1280636"/>
              <a:ext cx="3864990" cy="4300032"/>
            </a:xfrm>
            <a:prstGeom prst="rect">
              <a:avLst/>
            </a:prstGeom>
            <a:gradFill flip="none" rotWithShape="1">
              <a:gsLst>
                <a:gs pos="100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bg1">
                    <a:lumMod val="90000"/>
                  </a:schemeClr>
                </a:gs>
              </a:gsLst>
              <a:lin ang="10800000" scaled="1"/>
              <a:tileRect/>
            </a:gradFill>
            <a:ln w="9525" cmpd="sng">
              <a:solidFill>
                <a:schemeClr val="tx1"/>
              </a:solidFill>
            </a:ln>
            <a:effectLst>
              <a:glow rad="3048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Also known as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“National Health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 Insurance”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endParaRPr lang="en-US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a</a:t>
              </a:r>
              <a:r>
                <a:rPr lang="en-US" sz="2000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lso known as</a:t>
              </a:r>
            </a:p>
            <a:p>
              <a:pPr algn="ctr"/>
              <a:r>
                <a:rPr lang="en-US" sz="2800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“Medicare for All”</a:t>
              </a:r>
            </a:p>
          </p:txBody>
        </p:sp>
        <p:sp>
          <p:nvSpPr>
            <p:cNvPr id="8" name="Can 7"/>
            <p:cNvSpPr/>
            <p:nvPr/>
          </p:nvSpPr>
          <p:spPr>
            <a:xfrm rot="16200000">
              <a:off x="4242819" y="1870635"/>
              <a:ext cx="607210" cy="3376249"/>
            </a:xfrm>
            <a:prstGeom prst="can">
              <a:avLst/>
            </a:prstGeom>
            <a:solidFill>
              <a:schemeClr val="accent1">
                <a:lumMod val="50000"/>
              </a:schemeClr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200" dirty="0" smtClean="0">
                  <a:latin typeface="Franklin Gothic Medium" charset="0"/>
                  <a:ea typeface="Franklin Gothic Medium" charset="0"/>
                  <a:cs typeface="Franklin Gothic Medium" charset="0"/>
                </a:rPr>
                <a:t>“Single Payer”</a:t>
              </a:r>
              <a:endParaRPr lang="en-US" sz="32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Watch Your Words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60421" y="3286582"/>
            <a:ext cx="43799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“What is a ‘payer’?”</a:t>
            </a:r>
            <a:endParaRPr lang="en-US" sz="28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0423" y="2202675"/>
            <a:ext cx="43799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“Government take-over!”</a:t>
            </a:r>
            <a:endParaRPr lang="en-US" sz="28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60423" y="4510187"/>
            <a:ext cx="43799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Book" charset="0"/>
                <a:ea typeface="Franklin Gothic Book" charset="0"/>
                <a:cs typeface="Franklin Gothic Book" charset="0"/>
              </a:rPr>
              <a:t>“Medicare is flawed!”</a:t>
            </a:r>
          </a:p>
        </p:txBody>
      </p:sp>
    </p:spTree>
    <p:extLst>
      <p:ext uri="{BB962C8B-B14F-4D97-AF65-F5344CB8AC3E}">
        <p14:creationId xmlns:p14="http://schemas.microsoft.com/office/powerpoint/2010/main" val="2057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2783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Subtle Differences in Words Matter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36276829"/>
              </p:ext>
            </p:extLst>
          </p:nvPr>
        </p:nvGraphicFramePr>
        <p:xfrm>
          <a:off x="2716776" y="1117213"/>
          <a:ext cx="6060498" cy="5087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204953"/>
            <a:ext cx="48664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Boyd, Christopher. Proceedings of the National Academy of Sciences USA, sited in </a:t>
            </a:r>
            <a:r>
              <a:rPr lang="en-US" sz="1200" i="1" dirty="0">
                <a:solidFill>
                  <a:schemeClr val="bg1"/>
                </a:solidFill>
                <a:latin typeface="Franklin Gothic Book" pitchFamily="34" charset="0"/>
              </a:rPr>
              <a:t>Scientific American Mind </a:t>
            </a:r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Jan/Feb 2012 p.9.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738" y="1920963"/>
            <a:ext cx="24917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Turnout rate among registered voters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in the 2008 presidential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election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1444" y="1628285"/>
            <a:ext cx="2338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“…to be a voter?”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9160" y="1627974"/>
            <a:ext cx="2322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“…to vote?”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1502" y="1309484"/>
            <a:ext cx="430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“How important is it to you…”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116770" y="1888813"/>
            <a:ext cx="0" cy="4083056"/>
          </a:xfrm>
          <a:prstGeom prst="line">
            <a:avLst/>
          </a:prstGeom>
          <a:ln w="15875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980784" y="2719183"/>
            <a:ext cx="4379677" cy="1090930"/>
          </a:xfrm>
          <a:prstGeom prst="rect">
            <a:avLst/>
          </a:prstGeom>
          <a:solidFill>
            <a:srgbClr val="8000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Franklin Gothic Book"/>
                <a:cs typeface="Franklin Gothic Book"/>
              </a:rPr>
              <a:t>Small differences in words really matter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78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7" grpId="0"/>
      <p:bldP spid="8" grpId="0"/>
      <p:bldP spid="9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Play a Game</a:t>
            </a:r>
            <a:endParaRPr lang="en-US" sz="2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66482" y="1187898"/>
            <a:ext cx="7211036" cy="4577902"/>
            <a:chOff x="1109138" y="1187898"/>
            <a:chExt cx="7211036" cy="4577902"/>
          </a:xfrm>
        </p:grpSpPr>
        <p:pic>
          <p:nvPicPr>
            <p:cNvPr id="13" name="Picture 12" descr="coin tos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138" y="1187898"/>
              <a:ext cx="3387648" cy="4577902"/>
            </a:xfrm>
            <a:prstGeom prst="rect">
              <a:avLst/>
            </a:prstGeom>
            <a:ln>
              <a:solidFill>
                <a:srgbClr val="00359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274040" y="2658534"/>
              <a:ext cx="5046134" cy="20066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800" dirty="0" smtClean="0">
                  <a:latin typeface="Franklin Gothic Book" charset="0"/>
                  <a:ea typeface="Franklin Gothic Book" charset="0"/>
                  <a:cs typeface="Franklin Gothic Book" charset="0"/>
                </a:rPr>
                <a:t>Heads: You lose $10.</a:t>
              </a:r>
            </a:p>
            <a:p>
              <a:pPr marL="285750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800" dirty="0" smtClean="0">
                  <a:latin typeface="Franklin Gothic Book" charset="0"/>
                  <a:ea typeface="Franklin Gothic Book" charset="0"/>
                  <a:cs typeface="Franklin Gothic Book" charset="0"/>
                </a:rPr>
                <a:t>How much do you need to gain on tails for you to play?</a:t>
              </a:r>
              <a:endParaRPr lang="en-US" sz="2800" dirty="0">
                <a:latin typeface="Franklin Gothic Book" charset="0"/>
                <a:ea typeface="Franklin Gothic Book" charset="0"/>
                <a:cs typeface="Franklin Gothic Book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03724" y="1314898"/>
            <a:ext cx="3124200" cy="16425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Losses generally </a:t>
            </a:r>
          </a:p>
          <a:p>
            <a:pPr algn="ctr"/>
            <a: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count double </a:t>
            </a:r>
          </a:p>
          <a:p>
            <a:pPr algn="ctr"/>
            <a: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of gains.</a:t>
            </a:r>
            <a:endParaRPr lang="en-US" sz="28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26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 Loss Aversion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7332" y="1456267"/>
            <a:ext cx="3904488" cy="11599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Gain Centric Messages</a:t>
            </a:r>
            <a:endParaRPr lang="en-US" sz="3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3" y="1456267"/>
            <a:ext cx="3904488" cy="115993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Loss Centric Messages</a:t>
            </a:r>
            <a:endParaRPr lang="en-US" sz="3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7332" y="2616199"/>
            <a:ext cx="3904488" cy="2827869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Save money for the other things you want.</a:t>
            </a:r>
          </a:p>
          <a:p>
            <a:pPr marL="234950" indent="-23495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See any doctor you want.</a:t>
            </a:r>
          </a:p>
          <a:p>
            <a:pPr marL="234950" indent="-23495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Live longer and healthier.</a:t>
            </a:r>
            <a:endParaRPr lang="en-US" sz="2800" dirty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3" y="2616198"/>
            <a:ext cx="3904488" cy="2827869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Stop wasting your money.</a:t>
            </a:r>
          </a:p>
          <a:p>
            <a:pPr marL="234950" indent="-23495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Why should insurers pick your doctor?</a:t>
            </a:r>
          </a:p>
          <a:p>
            <a:pPr marL="234950" indent="-23495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Don’t die younger than you need to.</a:t>
            </a:r>
            <a:endParaRPr lang="en-US" sz="2800" dirty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8960" y="2616198"/>
            <a:ext cx="3885500" cy="2827869"/>
          </a:xfrm>
          <a:prstGeom prst="line">
            <a:avLst/>
          </a:prstGeom>
          <a:ln w="1905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8960" y="2616199"/>
            <a:ext cx="3885500" cy="2827868"/>
          </a:xfrm>
          <a:prstGeom prst="line">
            <a:avLst/>
          </a:prstGeom>
          <a:ln w="1905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rge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478" y="1549925"/>
            <a:ext cx="5601044" cy="371458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60909" y="2085858"/>
            <a:ext cx="2426208" cy="8679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Book"/>
                <a:cs typeface="Franklin Gothic Book"/>
              </a:rPr>
              <a:t>“95% chance of success”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805" y="2085858"/>
            <a:ext cx="2255520" cy="8679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Book"/>
                <a:cs typeface="Franklin Gothic Book"/>
              </a:rPr>
              <a:t>“5% chance of failure”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Loss Aversion</a:t>
            </a:r>
            <a:br>
              <a:rPr lang="en-US" dirty="0" smtClean="0"/>
            </a:br>
            <a:r>
              <a:rPr lang="en-US" sz="2200" dirty="0" smtClean="0">
                <a:latin typeface="Franklin Gothic Book" charset="0"/>
                <a:ea typeface="Franklin Gothic Book" charset="0"/>
                <a:cs typeface="Franklin Gothic Book" charset="0"/>
              </a:rPr>
              <a:t>Which surgeon would you pick?</a:t>
            </a:r>
            <a:endParaRPr lang="en-US" sz="2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0256" y="4685802"/>
            <a:ext cx="3523488" cy="8679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Book"/>
                <a:cs typeface="Franklin Gothic Book"/>
              </a:rPr>
              <a:t>“Outcomes? I don’t really track them.”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88082" y="2740791"/>
            <a:ext cx="3367837" cy="1205625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Book"/>
                <a:cs typeface="Franklin Gothic Book"/>
              </a:rPr>
              <a:t>This is </a:t>
            </a:r>
          </a:p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Medium"/>
                <a:cs typeface="Franklin Gothic Medium"/>
              </a:rPr>
              <a:t>loss aversion.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9307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NHP1">
      <a:dk1>
        <a:srgbClr val="003300"/>
      </a:dk1>
      <a:lt1>
        <a:srgbClr val="EBF1DD"/>
      </a:lt1>
      <a:dk2>
        <a:srgbClr val="4F6128"/>
      </a:dk2>
      <a:lt2>
        <a:srgbClr val="EFECF3"/>
      </a:lt2>
      <a:accent1>
        <a:srgbClr val="01A290"/>
      </a:accent1>
      <a:accent2>
        <a:srgbClr val="28476D"/>
      </a:accent2>
      <a:accent3>
        <a:srgbClr val="9E88B8"/>
      </a:accent3>
      <a:accent4>
        <a:srgbClr val="C00000"/>
      </a:accent4>
      <a:accent5>
        <a:srgbClr val="FFC000"/>
      </a:accent5>
      <a:accent6>
        <a:srgbClr val="8CFF8C"/>
      </a:accent6>
      <a:hlink>
        <a:srgbClr val="5F497A"/>
      </a:hlink>
      <a:folHlink>
        <a:srgbClr val="B2A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9525" cmpd="sng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Franklin Gothic Medium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152652</TotalTime>
  <Words>1333</Words>
  <Application>Microsoft Office PowerPoint</Application>
  <PresentationFormat>On-screen Show (4:3)</PresentationFormat>
  <Paragraphs>310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  <vt:lpstr>My Career Has Been About Medicine, Business, and Politics</vt:lpstr>
      <vt:lpstr>Me? I Want Dinner,  Not a Tour of Your Kitchen</vt:lpstr>
      <vt:lpstr>What Is Single Payer?</vt:lpstr>
      <vt:lpstr>Watch Your Words</vt:lpstr>
      <vt:lpstr>Subtle Differences in Words Matter</vt:lpstr>
      <vt:lpstr>Let’s Play a Game</vt:lpstr>
      <vt:lpstr>Apply Loss Aversion</vt:lpstr>
      <vt:lpstr>Loss Aversion Which surgeon would you pick?</vt:lpstr>
      <vt:lpstr>Know Your Audience’s Comfort Zones</vt:lpstr>
      <vt:lpstr>Find the Common Ground</vt:lpstr>
      <vt:lpstr>George Lakoff “Moral Politics”</vt:lpstr>
      <vt:lpstr>Intelligent and Compassionate  People Can Disagree</vt:lpstr>
      <vt:lpstr>Learning Requires a Frame</vt:lpstr>
      <vt:lpstr>Learning Requires a Frame</vt:lpstr>
      <vt:lpstr>Moral Foundations Questionnaire Jonathan Haidt</vt:lpstr>
      <vt:lpstr>Our Moral Foundations  Vary With Our Politics</vt:lpstr>
      <vt:lpstr>Handling Objections</vt:lpstr>
      <vt:lpstr>Handling Objections This Is Not “Good v Evil”</vt:lpstr>
      <vt:lpstr>Humility: A Strategy, Not Just a Virtue</vt:lpstr>
      <vt:lpstr>Respect:  A Strategy, Not Just a Virtue</vt:lpstr>
      <vt:lpstr>Imagine You Have  Fifteen Seconds In This Elevator</vt:lpstr>
      <vt:lpstr>Talking Points Example: Single Payer</vt:lpstr>
      <vt:lpstr>Talking Point #1 Cover Everybody</vt:lpstr>
      <vt:lpstr>Talking Point #2 No Copays or Deductibles</vt:lpstr>
      <vt:lpstr>Talking Point #3 Stabilize the Nation’s Costs</vt:lpstr>
      <vt:lpstr>Talking Point #4 See Any Doctor</vt:lpstr>
      <vt:lpstr>Single Payer Talking Points</vt:lpstr>
      <vt:lpstr>Our Churchill Moment Is Here</vt:lpstr>
    </vt:vector>
  </TitlesOfParts>
  <Manager/>
  <Company>PNHP-STL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EWeisbart</dc:creator>
  <cp:keywords/>
  <dc:description/>
  <cp:lastModifiedBy>DELL</cp:lastModifiedBy>
  <cp:revision>3130</cp:revision>
  <dcterms:created xsi:type="dcterms:W3CDTF">2009-10-25T08:48:05Z</dcterms:created>
  <dcterms:modified xsi:type="dcterms:W3CDTF">2016-06-28T16:00:45Z</dcterms:modified>
  <cp:category/>
</cp:coreProperties>
</file>