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.xml" ContentType="application/vnd.openxmlformats-officedocument.presentationml.notesSlide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4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5.xml" ContentType="application/vnd.openxmlformats-officedocument.drawingml.chart+xml"/>
  <Override PartName="/ppt/theme/themeOverride3.xml" ContentType="application/vnd.openxmlformats-officedocument.themeOverride+xml"/>
  <Override PartName="/ppt/charts/chart16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7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8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9.xml" ContentType="application/vnd.openxmlformats-officedocument.drawingml.chart+xml"/>
  <Override PartName="/ppt/theme/themeOverride4.xml" ContentType="application/vnd.openxmlformats-officedocument.themeOverride+xml"/>
  <Override PartName="/ppt/charts/chart20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1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2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3.xml" ContentType="application/vnd.openxmlformats-officedocument.drawingml.chart+xml"/>
  <Override PartName="/ppt/theme/themeOverride5.xml" ContentType="application/vnd.openxmlformats-officedocument.themeOverride+xml"/>
  <Override PartName="/ppt/charts/chart24.xml" ContentType="application/vnd.openxmlformats-officedocument.drawingml.chart+xml"/>
  <Override PartName="/ppt/theme/themeOverride6.xml" ContentType="application/vnd.openxmlformats-officedocument.themeOverride+xml"/>
  <Override PartName="/ppt/charts/chart2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3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3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3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3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3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3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3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3.xml" ContentType="application/vnd.openxmlformats-officedocument.presentationml.notesSlide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41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42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43.xml" ContentType="application/vnd.openxmlformats-officedocument.drawingml.chart+xml"/>
  <Override PartName="/ppt/theme/themeOverride7.xml" ContentType="application/vnd.openxmlformats-officedocument.themeOverride+xml"/>
  <Override PartName="/ppt/charts/chart44.xml" ContentType="application/vnd.openxmlformats-officedocument.drawingml.chart+xml"/>
  <Override PartName="/ppt/theme/themeOverride8.xml" ContentType="application/vnd.openxmlformats-officedocument.themeOverride+xml"/>
  <Override PartName="/ppt/charts/chart45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46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47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48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49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50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4.xml" ContentType="application/vnd.openxmlformats-officedocument.presentationml.notesSlide+xml"/>
  <Override PartName="/ppt/charts/chart51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5.xml" ContentType="application/vnd.openxmlformats-officedocument.presentationml.notesSlide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theme/themeOverride9.xml" ContentType="application/vnd.openxmlformats-officedocument.themeOverride+xml"/>
  <Override PartName="/ppt/charts/chart54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55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drawings/drawing1.xml" ContentType="application/vnd.openxmlformats-officedocument.drawingml.chartshapes+xml"/>
  <Override PartName="/ppt/charts/chart60.xml" ContentType="application/vnd.openxmlformats-officedocument.drawingml.chart+xml"/>
  <Override PartName="/ppt/notesSlides/notesSlide6.xml" ContentType="application/vnd.openxmlformats-officedocument.presentationml.notesSlide+xml"/>
  <Override PartName="/ppt/charts/chart61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2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63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64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65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66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67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68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69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70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71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72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73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74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75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76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charts/chart77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78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notesSlides/notesSlide9.xml" ContentType="application/vnd.openxmlformats-officedocument.presentationml.notesSlide+xml"/>
  <Override PartName="/ppt/charts/chart79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notesSlides/notesSlide10.xml" ContentType="application/vnd.openxmlformats-officedocument.presentationml.notesSlide+xml"/>
  <Override PartName="/ppt/charts/chart80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charts/chart81.xml" ContentType="application/vnd.openxmlformats-officedocument.drawingml.chart+xml"/>
  <Override PartName="/ppt/charts/style60.xml" ContentType="application/vnd.ms-office.chartstyle+xml"/>
  <Override PartName="/ppt/charts/colors60.xml" ContentType="application/vnd.ms-office.chartcolorstyle+xml"/>
  <Override PartName="/ppt/charts/chart82.xml" ContentType="application/vnd.openxmlformats-officedocument.drawingml.chart+xml"/>
  <Override PartName="/ppt/charts/style61.xml" ContentType="application/vnd.ms-office.chartstyle+xml"/>
  <Override PartName="/ppt/charts/colors61.xml" ContentType="application/vnd.ms-office.chartcolorstyle+xml"/>
  <Override PartName="/ppt/charts/chart83.xml" ContentType="application/vnd.openxmlformats-officedocument.drawingml.chart+xml"/>
  <Override PartName="/ppt/theme/themeOverride10.xml" ContentType="application/vnd.openxmlformats-officedocument.themeOverride+xml"/>
  <Override PartName="/ppt/charts/chart84.xml" ContentType="application/vnd.openxmlformats-officedocument.drawingml.chart+xml"/>
  <Override PartName="/ppt/charts/style62.xml" ContentType="application/vnd.ms-office.chartstyle+xml"/>
  <Override PartName="/ppt/charts/colors62.xml" ContentType="application/vnd.ms-office.chartcolorstyle+xml"/>
  <Override PartName="/ppt/charts/chart85.xml" ContentType="application/vnd.openxmlformats-officedocument.drawingml.chart+xml"/>
  <Override PartName="/ppt/charts/style63.xml" ContentType="application/vnd.ms-office.chartstyle+xml"/>
  <Override PartName="/ppt/charts/colors63.xml" ContentType="application/vnd.ms-office.chartcolorstyle+xml"/>
  <Override PartName="/ppt/charts/chart86.xml" ContentType="application/vnd.openxmlformats-officedocument.drawingml.chart+xml"/>
  <Override PartName="/ppt/charts/style64.xml" ContentType="application/vnd.ms-office.chartstyle+xml"/>
  <Override PartName="/ppt/charts/colors64.xml" ContentType="application/vnd.ms-office.chartcolorstyle+xml"/>
  <Override PartName="/ppt/charts/chart87.xml" ContentType="application/vnd.openxmlformats-officedocument.drawingml.chart+xml"/>
  <Override PartName="/ppt/charts/style65.xml" ContentType="application/vnd.ms-office.chartstyle+xml"/>
  <Override PartName="/ppt/charts/colors65.xml" ContentType="application/vnd.ms-office.chartcolorstyle+xml"/>
  <Override PartName="/ppt/charts/chart88.xml" ContentType="application/vnd.openxmlformats-officedocument.drawingml.chart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89.xml" ContentType="application/vnd.openxmlformats-officedocument.drawingml.chart+xml"/>
  <Override PartName="/ppt/charts/style66.xml" ContentType="application/vnd.ms-office.chartstyle+xml"/>
  <Override PartName="/ppt/charts/colors66.xml" ContentType="application/vnd.ms-office.chartcolorstyle+xml"/>
  <Override PartName="/ppt/charts/chart90.xml" ContentType="application/vnd.openxmlformats-officedocument.drawingml.chart+xml"/>
  <Override PartName="/ppt/charts/style67.xml" ContentType="application/vnd.ms-office.chartstyle+xml"/>
  <Override PartName="/ppt/charts/colors67.xml" ContentType="application/vnd.ms-office.chartcolorstyle+xml"/>
  <Override PartName="/ppt/charts/chart91.xml" ContentType="application/vnd.openxmlformats-officedocument.drawingml.chart+xml"/>
  <Override PartName="/ppt/charts/style68.xml" ContentType="application/vnd.ms-office.chartstyle+xml"/>
  <Override PartName="/ppt/charts/colors68.xml" ContentType="application/vnd.ms-office.chartcolorstyle+xml"/>
  <Override PartName="/ppt/charts/chart92.xml" ContentType="application/vnd.openxmlformats-officedocument.drawingml.chart+xml"/>
  <Override PartName="/ppt/charts/style69.xml" ContentType="application/vnd.ms-office.chartstyle+xml"/>
  <Override PartName="/ppt/charts/colors69.xml" ContentType="application/vnd.ms-office.chartcolorstyle+xml"/>
  <Override PartName="/ppt/charts/chart93.xml" ContentType="application/vnd.openxmlformats-officedocument.drawingml.chart+xml"/>
  <Override PartName="/ppt/charts/style70.xml" ContentType="application/vnd.ms-office.chartstyle+xml"/>
  <Override PartName="/ppt/charts/colors70.xml" ContentType="application/vnd.ms-office.chartcolorstyle+xml"/>
  <Override PartName="/ppt/charts/chart94.xml" ContentType="application/vnd.openxmlformats-officedocument.drawingml.chart+xml"/>
  <Override PartName="/ppt/charts/style71.xml" ContentType="application/vnd.ms-office.chartstyle+xml"/>
  <Override PartName="/ppt/charts/colors71.xml" ContentType="application/vnd.ms-office.chartcolorstyle+xml"/>
  <Override PartName="/ppt/charts/chart95.xml" ContentType="application/vnd.openxmlformats-officedocument.drawingml.chart+xml"/>
  <Override PartName="/ppt/charts/style72.xml" ContentType="application/vnd.ms-office.chartstyle+xml"/>
  <Override PartName="/ppt/charts/colors72.xml" ContentType="application/vnd.ms-office.chartcolorstyle+xml"/>
  <Override PartName="/ppt/charts/chart96.xml" ContentType="application/vnd.openxmlformats-officedocument.drawingml.chart+xml"/>
  <Override PartName="/ppt/charts/style73.xml" ContentType="application/vnd.ms-office.chartstyle+xml"/>
  <Override PartName="/ppt/charts/colors7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4"/>
  </p:notesMasterIdLst>
  <p:sldIdLst>
    <p:sldId id="256" r:id="rId2"/>
    <p:sldId id="463" r:id="rId3"/>
    <p:sldId id="260" r:id="rId4"/>
    <p:sldId id="261" r:id="rId5"/>
    <p:sldId id="262" r:id="rId6"/>
    <p:sldId id="465" r:id="rId7"/>
    <p:sldId id="268" r:id="rId8"/>
    <p:sldId id="269" r:id="rId9"/>
    <p:sldId id="468" r:id="rId10"/>
    <p:sldId id="471" r:id="rId11"/>
    <p:sldId id="473" r:id="rId12"/>
    <p:sldId id="474" r:id="rId13"/>
    <p:sldId id="476" r:id="rId14"/>
    <p:sldId id="478" r:id="rId15"/>
    <p:sldId id="281" r:id="rId16"/>
    <p:sldId id="284" r:id="rId17"/>
    <p:sldId id="285" r:id="rId18"/>
    <p:sldId id="481" r:id="rId19"/>
    <p:sldId id="289" r:id="rId20"/>
    <p:sldId id="291" r:id="rId21"/>
    <p:sldId id="292" r:id="rId22"/>
    <p:sldId id="294" r:id="rId23"/>
    <p:sldId id="483" r:id="rId24"/>
    <p:sldId id="583" r:id="rId25"/>
    <p:sldId id="298" r:id="rId26"/>
    <p:sldId id="488" r:id="rId27"/>
    <p:sldId id="490" r:id="rId28"/>
    <p:sldId id="304" r:id="rId29"/>
    <p:sldId id="305" r:id="rId30"/>
    <p:sldId id="306" r:id="rId31"/>
    <p:sldId id="492" r:id="rId32"/>
    <p:sldId id="493" r:id="rId33"/>
    <p:sldId id="314" r:id="rId34"/>
    <p:sldId id="497" r:id="rId35"/>
    <p:sldId id="316" r:id="rId36"/>
    <p:sldId id="317" r:id="rId37"/>
    <p:sldId id="584" r:id="rId38"/>
    <p:sldId id="499" r:id="rId39"/>
    <p:sldId id="321" r:id="rId40"/>
    <p:sldId id="501" r:id="rId41"/>
    <p:sldId id="503" r:id="rId42"/>
    <p:sldId id="326" r:id="rId43"/>
    <p:sldId id="508" r:id="rId44"/>
    <p:sldId id="509" r:id="rId45"/>
    <p:sldId id="510" r:id="rId46"/>
    <p:sldId id="334" r:id="rId47"/>
    <p:sldId id="336" r:id="rId48"/>
    <p:sldId id="513" r:id="rId49"/>
    <p:sldId id="516" r:id="rId50"/>
    <p:sldId id="517" r:id="rId51"/>
    <p:sldId id="518" r:id="rId52"/>
    <p:sldId id="343" r:id="rId53"/>
    <p:sldId id="520" r:id="rId54"/>
    <p:sldId id="521" r:id="rId55"/>
    <p:sldId id="522" r:id="rId56"/>
    <p:sldId id="348" r:id="rId57"/>
    <p:sldId id="523" r:id="rId58"/>
    <p:sldId id="524" r:id="rId59"/>
    <p:sldId id="525" r:id="rId60"/>
    <p:sldId id="354" r:id="rId61"/>
    <p:sldId id="527" r:id="rId62"/>
    <p:sldId id="357" r:id="rId63"/>
    <p:sldId id="358" r:id="rId64"/>
    <p:sldId id="359" r:id="rId65"/>
    <p:sldId id="369" r:id="rId66"/>
    <p:sldId id="370" r:id="rId67"/>
    <p:sldId id="534" r:id="rId68"/>
    <p:sldId id="372" r:id="rId69"/>
    <p:sldId id="374" r:id="rId70"/>
    <p:sldId id="535" r:id="rId71"/>
    <p:sldId id="536" r:id="rId72"/>
    <p:sldId id="537" r:id="rId73"/>
    <p:sldId id="538" r:id="rId74"/>
    <p:sldId id="539" r:id="rId75"/>
    <p:sldId id="382" r:id="rId76"/>
    <p:sldId id="387" r:id="rId77"/>
    <p:sldId id="541" r:id="rId78"/>
    <p:sldId id="389" r:id="rId79"/>
    <p:sldId id="542" r:id="rId80"/>
    <p:sldId id="543" r:id="rId81"/>
    <p:sldId id="544" r:id="rId82"/>
    <p:sldId id="394" r:id="rId83"/>
    <p:sldId id="395" r:id="rId84"/>
    <p:sldId id="396" r:id="rId85"/>
    <p:sldId id="397" r:id="rId86"/>
    <p:sldId id="545" r:id="rId87"/>
    <p:sldId id="403" r:id="rId88"/>
    <p:sldId id="404" r:id="rId89"/>
    <p:sldId id="405" r:id="rId90"/>
    <p:sldId id="406" r:id="rId91"/>
    <p:sldId id="407" r:id="rId92"/>
    <p:sldId id="408" r:id="rId93"/>
    <p:sldId id="410" r:id="rId94"/>
    <p:sldId id="550" r:id="rId95"/>
    <p:sldId id="551" r:id="rId96"/>
    <p:sldId id="552" r:id="rId97"/>
    <p:sldId id="415" r:id="rId98"/>
    <p:sldId id="553" r:id="rId99"/>
    <p:sldId id="554" r:id="rId100"/>
    <p:sldId id="555" r:id="rId101"/>
    <p:sldId id="556" r:id="rId102"/>
    <p:sldId id="557" r:id="rId103"/>
    <p:sldId id="559" r:id="rId104"/>
    <p:sldId id="427" r:id="rId105"/>
    <p:sldId id="430" r:id="rId106"/>
    <p:sldId id="562" r:id="rId107"/>
    <p:sldId id="563" r:id="rId108"/>
    <p:sldId id="433" r:id="rId109"/>
    <p:sldId id="565" r:id="rId110"/>
    <p:sldId id="437" r:id="rId111"/>
    <p:sldId id="566" r:id="rId112"/>
    <p:sldId id="567" r:id="rId113"/>
    <p:sldId id="440" r:id="rId114"/>
    <p:sldId id="441" r:id="rId115"/>
    <p:sldId id="443" r:id="rId116"/>
    <p:sldId id="444" r:id="rId117"/>
    <p:sldId id="445" r:id="rId118"/>
    <p:sldId id="569" r:id="rId119"/>
    <p:sldId id="570" r:id="rId120"/>
    <p:sldId id="572" r:id="rId121"/>
    <p:sldId id="573" r:id="rId122"/>
    <p:sldId id="574" r:id="rId123"/>
    <p:sldId id="453" r:id="rId124"/>
    <p:sldId id="575" r:id="rId125"/>
    <p:sldId id="576" r:id="rId126"/>
    <p:sldId id="577" r:id="rId127"/>
    <p:sldId id="457" r:id="rId128"/>
    <p:sldId id="578" r:id="rId129"/>
    <p:sldId id="579" r:id="rId130"/>
    <p:sldId id="580" r:id="rId131"/>
    <p:sldId id="581" r:id="rId132"/>
    <p:sldId id="582" r:id="rId1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9A"/>
    <a:srgbClr val="006059"/>
    <a:srgbClr val="011893"/>
    <a:srgbClr val="00A8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53"/>
    <p:restoredTop sz="94713"/>
  </p:normalViewPr>
  <p:slideViewPr>
    <p:cSldViewPr snapToGrid="0" snapToObjects="1">
      <p:cViewPr varScale="1">
        <p:scale>
          <a:sx n="76" d="100"/>
          <a:sy n="76" d="100"/>
        </p:scale>
        <p:origin x="102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3.xlsx"/><Relationship Id="rId1" Type="http://schemas.openxmlformats.org/officeDocument/2006/relationships/themeOverride" Target="../theme/themeOverride5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4.xlsx"/><Relationship Id="rId1" Type="http://schemas.openxmlformats.org/officeDocument/2006/relationships/themeOverride" Target="../theme/themeOverride6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4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3.xlsx"/><Relationship Id="rId1" Type="http://schemas.openxmlformats.org/officeDocument/2006/relationships/themeOverride" Target="../theme/themeOverride7.xml"/></Relationships>
</file>

<file path=ppt/charts/_rels/chart4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4.xlsx"/><Relationship Id="rId1" Type="http://schemas.openxmlformats.org/officeDocument/2006/relationships/themeOverride" Target="../theme/themeOverride8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1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5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3.xlsx"/><Relationship Id="rId1" Type="http://schemas.openxmlformats.org/officeDocument/2006/relationships/themeOverride" Target="../theme/themeOverride9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5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6.xlsx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7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8.xlsx"/></Relationships>
</file>

<file path=ppt/charts/_rels/chart5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9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.xm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6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1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6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2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6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3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6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4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6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5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6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6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6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7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8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6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9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0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7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1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7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2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7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3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7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4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7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5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7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6.xlsx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7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7.xlsx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7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8.xlsx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7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9.xlsx"/><Relationship Id="rId2" Type="http://schemas.microsoft.com/office/2011/relationships/chartColorStyle" Target="colors58.xml"/><Relationship Id="rId1" Type="http://schemas.microsoft.com/office/2011/relationships/chartStyle" Target="style58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2.xml"/></Relationships>
</file>

<file path=ppt/charts/_rels/chart8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0.xlsx"/><Relationship Id="rId2" Type="http://schemas.microsoft.com/office/2011/relationships/chartColorStyle" Target="colors59.xml"/><Relationship Id="rId1" Type="http://schemas.microsoft.com/office/2011/relationships/chartStyle" Target="style59.xml"/></Relationships>
</file>

<file path=ppt/charts/_rels/chart8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1.xlsx"/><Relationship Id="rId2" Type="http://schemas.microsoft.com/office/2011/relationships/chartColorStyle" Target="colors60.xml"/><Relationship Id="rId1" Type="http://schemas.microsoft.com/office/2011/relationships/chartStyle" Target="style60.xml"/></Relationships>
</file>

<file path=ppt/charts/_rels/chart8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2.xlsx"/><Relationship Id="rId2" Type="http://schemas.microsoft.com/office/2011/relationships/chartColorStyle" Target="colors61.xml"/><Relationship Id="rId1" Type="http://schemas.microsoft.com/office/2011/relationships/chartStyle" Target="style61.xml"/></Relationships>
</file>

<file path=ppt/charts/_rels/chart8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3.xlsx"/><Relationship Id="rId1" Type="http://schemas.openxmlformats.org/officeDocument/2006/relationships/themeOverride" Target="../theme/themeOverride10.xml"/></Relationships>
</file>

<file path=ppt/charts/_rels/chart8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4.xlsx"/><Relationship Id="rId2" Type="http://schemas.microsoft.com/office/2011/relationships/chartColorStyle" Target="colors62.xml"/><Relationship Id="rId1" Type="http://schemas.microsoft.com/office/2011/relationships/chartStyle" Target="style62.xml"/></Relationships>
</file>

<file path=ppt/charts/_rels/chart8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5.xlsx"/><Relationship Id="rId2" Type="http://schemas.microsoft.com/office/2011/relationships/chartColorStyle" Target="colors63.xml"/><Relationship Id="rId1" Type="http://schemas.microsoft.com/office/2011/relationships/chartStyle" Target="style63.xml"/></Relationships>
</file>

<file path=ppt/charts/_rels/chart8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6.xlsx"/><Relationship Id="rId2" Type="http://schemas.microsoft.com/office/2011/relationships/chartColorStyle" Target="colors64.xml"/><Relationship Id="rId1" Type="http://schemas.microsoft.com/office/2011/relationships/chartStyle" Target="style64.xml"/></Relationships>
</file>

<file path=ppt/charts/_rels/chart8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7.xlsx"/><Relationship Id="rId2" Type="http://schemas.microsoft.com/office/2011/relationships/chartColorStyle" Target="colors65.xml"/><Relationship Id="rId1" Type="http://schemas.microsoft.com/office/2011/relationships/chartStyle" Target="style65.xml"/></Relationships>
</file>

<file path=ppt/charts/_rels/chart8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8.xlsx"/><Relationship Id="rId1" Type="http://schemas.openxmlformats.org/officeDocument/2006/relationships/themeOverride" Target="../theme/themeOverride11.xml"/></Relationships>
</file>

<file path=ppt/charts/_rels/chart8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9.xlsx"/><Relationship Id="rId2" Type="http://schemas.microsoft.com/office/2011/relationships/chartColorStyle" Target="colors66.xml"/><Relationship Id="rId1" Type="http://schemas.microsoft.com/office/2011/relationships/chartStyle" Target="style6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9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0.xlsx"/><Relationship Id="rId2" Type="http://schemas.microsoft.com/office/2011/relationships/chartColorStyle" Target="colors67.xml"/><Relationship Id="rId1" Type="http://schemas.microsoft.com/office/2011/relationships/chartStyle" Target="style67.xml"/></Relationships>
</file>

<file path=ppt/charts/_rels/chart9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1.xlsx"/><Relationship Id="rId2" Type="http://schemas.microsoft.com/office/2011/relationships/chartColorStyle" Target="colors68.xml"/><Relationship Id="rId1" Type="http://schemas.microsoft.com/office/2011/relationships/chartStyle" Target="style68.xml"/></Relationships>
</file>

<file path=ppt/charts/_rels/chart9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2.xlsx"/><Relationship Id="rId2" Type="http://schemas.microsoft.com/office/2011/relationships/chartColorStyle" Target="colors69.xml"/><Relationship Id="rId1" Type="http://schemas.microsoft.com/office/2011/relationships/chartStyle" Target="style69.xml"/></Relationships>
</file>

<file path=ppt/charts/_rels/chart9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3.xlsx"/><Relationship Id="rId2" Type="http://schemas.microsoft.com/office/2011/relationships/chartColorStyle" Target="colors70.xml"/><Relationship Id="rId1" Type="http://schemas.microsoft.com/office/2011/relationships/chartStyle" Target="style70.xml"/></Relationships>
</file>

<file path=ppt/charts/_rels/chart9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4.xlsx"/><Relationship Id="rId2" Type="http://schemas.microsoft.com/office/2011/relationships/chartColorStyle" Target="colors71.xml"/><Relationship Id="rId1" Type="http://schemas.microsoft.com/office/2011/relationships/chartStyle" Target="style71.xml"/></Relationships>
</file>

<file path=ppt/charts/_rels/chart9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5.xlsx"/><Relationship Id="rId2" Type="http://schemas.microsoft.com/office/2011/relationships/chartColorStyle" Target="colors72.xml"/><Relationship Id="rId1" Type="http://schemas.microsoft.com/office/2011/relationships/chartStyle" Target="style72.xml"/></Relationships>
</file>

<file path=ppt/charts/_rels/chart9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6.xlsx"/><Relationship Id="rId2" Type="http://schemas.microsoft.com/office/2011/relationships/chartColorStyle" Target="colors73.xml"/><Relationship Id="rId1" Type="http://schemas.microsoft.com/office/2011/relationships/chartStyle" Target="style7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107138060485103E-2"/>
          <c:y val="5.2916247638498698E-2"/>
          <c:w val="0.87480909409671703"/>
          <c:h val="0.808924707038630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7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75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76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77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78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79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80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81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82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83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84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85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  <a:effectLst/>
            </c:spPr>
          </c:dPt>
          <c:cat>
            <c:numRef>
              <c:f>Sheet1!$A$2:$A$87</c:f>
              <c:numCache>
                <c:formatCode>0</c:formatCode>
                <c:ptCount val="86"/>
                <c:pt idx="0">
                  <c:v>1940</c:v>
                </c:pt>
                <c:pt idx="1">
                  <c:v>1941</c:v>
                </c:pt>
                <c:pt idx="2">
                  <c:v>1942</c:v>
                </c:pt>
                <c:pt idx="3">
                  <c:v>1943</c:v>
                </c:pt>
                <c:pt idx="4">
                  <c:v>1944</c:v>
                </c:pt>
                <c:pt idx="5">
                  <c:v>1945</c:v>
                </c:pt>
                <c:pt idx="6">
                  <c:v>1946</c:v>
                </c:pt>
                <c:pt idx="7">
                  <c:v>1947</c:v>
                </c:pt>
                <c:pt idx="8">
                  <c:v>1948</c:v>
                </c:pt>
                <c:pt idx="9">
                  <c:v>1949</c:v>
                </c:pt>
                <c:pt idx="10">
                  <c:v>1950</c:v>
                </c:pt>
                <c:pt idx="11">
                  <c:v>1951</c:v>
                </c:pt>
                <c:pt idx="12">
                  <c:v>1952</c:v>
                </c:pt>
                <c:pt idx="13">
                  <c:v>1953</c:v>
                </c:pt>
                <c:pt idx="14">
                  <c:v>1954</c:v>
                </c:pt>
                <c:pt idx="15">
                  <c:v>1955</c:v>
                </c:pt>
                <c:pt idx="16">
                  <c:v>1956</c:v>
                </c:pt>
                <c:pt idx="17">
                  <c:v>1957</c:v>
                </c:pt>
                <c:pt idx="18">
                  <c:v>1958</c:v>
                </c:pt>
                <c:pt idx="19">
                  <c:v>1959</c:v>
                </c:pt>
                <c:pt idx="20">
                  <c:v>1960</c:v>
                </c:pt>
                <c:pt idx="21">
                  <c:v>1961</c:v>
                </c:pt>
                <c:pt idx="22">
                  <c:v>1962</c:v>
                </c:pt>
                <c:pt idx="23">
                  <c:v>1963</c:v>
                </c:pt>
                <c:pt idx="24">
                  <c:v>1964</c:v>
                </c:pt>
                <c:pt idx="25">
                  <c:v>1965</c:v>
                </c:pt>
                <c:pt idx="26">
                  <c:v>1966</c:v>
                </c:pt>
                <c:pt idx="27">
                  <c:v>1967</c:v>
                </c:pt>
                <c:pt idx="28">
                  <c:v>1968</c:v>
                </c:pt>
                <c:pt idx="29">
                  <c:v>1969</c:v>
                </c:pt>
                <c:pt idx="30">
                  <c:v>1970</c:v>
                </c:pt>
                <c:pt idx="31">
                  <c:v>1971</c:v>
                </c:pt>
                <c:pt idx="32">
                  <c:v>1972</c:v>
                </c:pt>
                <c:pt idx="33">
                  <c:v>1973</c:v>
                </c:pt>
                <c:pt idx="34">
                  <c:v>1974</c:v>
                </c:pt>
                <c:pt idx="35">
                  <c:v>1975</c:v>
                </c:pt>
                <c:pt idx="36">
                  <c:v>1976</c:v>
                </c:pt>
                <c:pt idx="37">
                  <c:v>1977</c:v>
                </c:pt>
                <c:pt idx="38">
                  <c:v>1978</c:v>
                </c:pt>
                <c:pt idx="39">
                  <c:v>1979</c:v>
                </c:pt>
                <c:pt idx="40">
                  <c:v>1980</c:v>
                </c:pt>
                <c:pt idx="41">
                  <c:v>1981</c:v>
                </c:pt>
                <c:pt idx="42">
                  <c:v>1982</c:v>
                </c:pt>
                <c:pt idx="43">
                  <c:v>1983</c:v>
                </c:pt>
                <c:pt idx="44">
                  <c:v>1984</c:v>
                </c:pt>
                <c:pt idx="45">
                  <c:v>1985</c:v>
                </c:pt>
                <c:pt idx="46">
                  <c:v>1986</c:v>
                </c:pt>
                <c:pt idx="47">
                  <c:v>1987</c:v>
                </c:pt>
                <c:pt idx="48">
                  <c:v>1988</c:v>
                </c:pt>
                <c:pt idx="49">
                  <c:v>1989</c:v>
                </c:pt>
                <c:pt idx="50">
                  <c:v>1990</c:v>
                </c:pt>
                <c:pt idx="51">
                  <c:v>1991</c:v>
                </c:pt>
                <c:pt idx="52">
                  <c:v>1992</c:v>
                </c:pt>
                <c:pt idx="53">
                  <c:v>1993</c:v>
                </c:pt>
                <c:pt idx="54">
                  <c:v>1994</c:v>
                </c:pt>
                <c:pt idx="55">
                  <c:v>1995</c:v>
                </c:pt>
                <c:pt idx="56">
                  <c:v>1996</c:v>
                </c:pt>
                <c:pt idx="57">
                  <c:v>1997</c:v>
                </c:pt>
                <c:pt idx="58">
                  <c:v>1998</c:v>
                </c:pt>
                <c:pt idx="59">
                  <c:v>1999</c:v>
                </c:pt>
                <c:pt idx="60">
                  <c:v>2000</c:v>
                </c:pt>
                <c:pt idx="61">
                  <c:v>2001</c:v>
                </c:pt>
                <c:pt idx="62">
                  <c:v>2002</c:v>
                </c:pt>
                <c:pt idx="63">
                  <c:v>2003</c:v>
                </c:pt>
                <c:pt idx="64">
                  <c:v>2004</c:v>
                </c:pt>
                <c:pt idx="65">
                  <c:v>2005</c:v>
                </c:pt>
                <c:pt idx="66">
                  <c:v>2006</c:v>
                </c:pt>
                <c:pt idx="67">
                  <c:v>2007</c:v>
                </c:pt>
                <c:pt idx="68">
                  <c:v>2008</c:v>
                </c:pt>
                <c:pt idx="69">
                  <c:v>2009</c:v>
                </c:pt>
                <c:pt idx="70">
                  <c:v>2010</c:v>
                </c:pt>
                <c:pt idx="71">
                  <c:v>2011</c:v>
                </c:pt>
                <c:pt idx="72">
                  <c:v>2012</c:v>
                </c:pt>
                <c:pt idx="73">
                  <c:v>2013</c:v>
                </c:pt>
                <c:pt idx="74">
                  <c:v>2014</c:v>
                </c:pt>
                <c:pt idx="75">
                  <c:v>2015</c:v>
                </c:pt>
                <c:pt idx="76">
                  <c:v>2016</c:v>
                </c:pt>
                <c:pt idx="77">
                  <c:v>2017</c:v>
                </c:pt>
                <c:pt idx="78">
                  <c:v>2018</c:v>
                </c:pt>
                <c:pt idx="79">
                  <c:v>2019</c:v>
                </c:pt>
                <c:pt idx="80">
                  <c:v>2020</c:v>
                </c:pt>
                <c:pt idx="81">
                  <c:v>2021</c:v>
                </c:pt>
                <c:pt idx="82">
                  <c:v>2022</c:v>
                </c:pt>
                <c:pt idx="83">
                  <c:v>2023</c:v>
                </c:pt>
                <c:pt idx="84">
                  <c:v>2024</c:v>
                </c:pt>
                <c:pt idx="85">
                  <c:v>2025</c:v>
                </c:pt>
              </c:numCache>
            </c:numRef>
          </c:cat>
          <c:val>
            <c:numRef>
              <c:f>Sheet1!$B$2:$B$87</c:f>
              <c:numCache>
                <c:formatCode>General</c:formatCode>
                <c:ptCount val="86"/>
                <c:pt idx="0">
                  <c:v>97.380290000000002</c:v>
                </c:pt>
                <c:pt idx="1">
                  <c:v>94.034970000000001</c:v>
                </c:pt>
                <c:pt idx="2">
                  <c:v>90.771950000000004</c:v>
                </c:pt>
                <c:pt idx="3">
                  <c:v>84.319419999999994</c:v>
                </c:pt>
                <c:pt idx="4">
                  <c:v>79.535510000000002</c:v>
                </c:pt>
                <c:pt idx="5">
                  <c:v>77.927269999999993</c:v>
                </c:pt>
                <c:pt idx="6">
                  <c:v>78.553910000000002</c:v>
                </c:pt>
                <c:pt idx="7">
                  <c:v>73.420770000000005</c:v>
                </c:pt>
                <c:pt idx="8">
                  <c:v>68.680929999999975</c:v>
                </c:pt>
                <c:pt idx="9">
                  <c:v>66.527640000000005</c:v>
                </c:pt>
                <c:pt idx="10">
                  <c:v>60.056350000000002</c:v>
                </c:pt>
                <c:pt idx="11">
                  <c:v>58</c:v>
                </c:pt>
                <c:pt idx="12">
                  <c:v>56</c:v>
                </c:pt>
                <c:pt idx="13">
                  <c:v>54</c:v>
                </c:pt>
                <c:pt idx="14">
                  <c:v>52</c:v>
                </c:pt>
                <c:pt idx="15">
                  <c:v>49.700310000000002</c:v>
                </c:pt>
                <c:pt idx="16">
                  <c:v>49</c:v>
                </c:pt>
                <c:pt idx="17">
                  <c:v>48</c:v>
                </c:pt>
                <c:pt idx="18">
                  <c:v>47</c:v>
                </c:pt>
                <c:pt idx="19">
                  <c:v>46</c:v>
                </c:pt>
                <c:pt idx="20">
                  <c:v>45.399439999999998</c:v>
                </c:pt>
                <c:pt idx="21">
                  <c:v>45.1571</c:v>
                </c:pt>
                <c:pt idx="22">
                  <c:v>44.287309999999998</c:v>
                </c:pt>
                <c:pt idx="23">
                  <c:v>43.239620000000002</c:v>
                </c:pt>
                <c:pt idx="24">
                  <c:v>43.115600000000001</c:v>
                </c:pt>
                <c:pt idx="25">
                  <c:v>43.167819999999999</c:v>
                </c:pt>
                <c:pt idx="26">
                  <c:v>41.629750000000001</c:v>
                </c:pt>
                <c:pt idx="27">
                  <c:v>25.620830000000002</c:v>
                </c:pt>
                <c:pt idx="28">
                  <c:v>23.82573</c:v>
                </c:pt>
                <c:pt idx="29">
                  <c:v>23</c:v>
                </c:pt>
                <c:pt idx="30">
                  <c:v>22</c:v>
                </c:pt>
                <c:pt idx="31">
                  <c:v>21</c:v>
                </c:pt>
                <c:pt idx="32">
                  <c:v>20</c:v>
                </c:pt>
                <c:pt idx="33">
                  <c:v>19</c:v>
                </c:pt>
                <c:pt idx="34">
                  <c:v>18.5</c:v>
                </c:pt>
                <c:pt idx="35">
                  <c:v>18.277270000000001</c:v>
                </c:pt>
                <c:pt idx="36">
                  <c:v>18.930029999999999</c:v>
                </c:pt>
                <c:pt idx="37">
                  <c:v>19.419609999999999</c:v>
                </c:pt>
                <c:pt idx="38">
                  <c:v>19.827580000000001</c:v>
                </c:pt>
                <c:pt idx="39">
                  <c:v>19.94997</c:v>
                </c:pt>
                <c:pt idx="40">
                  <c:v>20.072600000000001</c:v>
                </c:pt>
                <c:pt idx="41">
                  <c:v>22.153030000000001</c:v>
                </c:pt>
                <c:pt idx="42">
                  <c:v>23.597270000000002</c:v>
                </c:pt>
                <c:pt idx="43">
                  <c:v>24.976220000000001</c:v>
                </c:pt>
                <c:pt idx="44">
                  <c:v>26.061430000000001</c:v>
                </c:pt>
                <c:pt idx="45">
                  <c:v>26.591799999999999</c:v>
                </c:pt>
                <c:pt idx="46">
                  <c:v>26.714200000000002</c:v>
                </c:pt>
                <c:pt idx="47">
                  <c:v>25.315660000000001</c:v>
                </c:pt>
                <c:pt idx="48">
                  <c:v>26.665230000000001</c:v>
                </c:pt>
                <c:pt idx="49">
                  <c:v>27.240480000000002</c:v>
                </c:pt>
                <c:pt idx="50">
                  <c:v>28.328959999999999</c:v>
                </c:pt>
                <c:pt idx="51">
                  <c:v>28.884620000000002</c:v>
                </c:pt>
                <c:pt idx="52">
                  <c:v>30.51652</c:v>
                </c:pt>
                <c:pt idx="53">
                  <c:v>32.3932</c:v>
                </c:pt>
                <c:pt idx="54">
                  <c:v>32.3932</c:v>
                </c:pt>
                <c:pt idx="55">
                  <c:v>33.127549999999999</c:v>
                </c:pt>
                <c:pt idx="56">
                  <c:v>33.238399999999999</c:v>
                </c:pt>
                <c:pt idx="57">
                  <c:v>34.741199999999999</c:v>
                </c:pt>
                <c:pt idx="58">
                  <c:v>35.536799999999999</c:v>
                </c:pt>
                <c:pt idx="59">
                  <c:v>34.270029999999998</c:v>
                </c:pt>
                <c:pt idx="60">
                  <c:v>33.968580000000003</c:v>
                </c:pt>
                <c:pt idx="61">
                  <c:v>35.154029999999999</c:v>
                </c:pt>
                <c:pt idx="62">
                  <c:v>37.144799999999996</c:v>
                </c:pt>
                <c:pt idx="63">
                  <c:v>38.369140000000002</c:v>
                </c:pt>
                <c:pt idx="64">
                  <c:v>38.45223</c:v>
                </c:pt>
                <c:pt idx="65">
                  <c:v>39.616459999999996</c:v>
                </c:pt>
                <c:pt idx="66">
                  <c:v>41.543579999999999</c:v>
                </c:pt>
                <c:pt idx="67">
                  <c:v>40.360790000000001</c:v>
                </c:pt>
                <c:pt idx="68">
                  <c:v>40.964559999999999</c:v>
                </c:pt>
                <c:pt idx="69">
                  <c:v>44.795819999999999</c:v>
                </c:pt>
                <c:pt idx="70">
                  <c:v>44.2</c:v>
                </c:pt>
                <c:pt idx="71">
                  <c:v>42.973889999999997</c:v>
                </c:pt>
                <c:pt idx="72">
                  <c:v>42.432000000000002</c:v>
                </c:pt>
                <c:pt idx="73">
                  <c:v>41.95</c:v>
                </c:pt>
                <c:pt idx="74">
                  <c:v>32.97</c:v>
                </c:pt>
                <c:pt idx="75">
                  <c:v>29.97</c:v>
                </c:pt>
                <c:pt idx="76">
                  <c:v>29</c:v>
                </c:pt>
                <c:pt idx="77">
                  <c:v>27</c:v>
                </c:pt>
                <c:pt idx="78">
                  <c:v>27</c:v>
                </c:pt>
                <c:pt idx="79">
                  <c:v>26</c:v>
                </c:pt>
                <c:pt idx="80">
                  <c:v>26</c:v>
                </c:pt>
                <c:pt idx="81">
                  <c:v>26</c:v>
                </c:pt>
                <c:pt idx="82">
                  <c:v>26</c:v>
                </c:pt>
                <c:pt idx="83">
                  <c:v>27</c:v>
                </c:pt>
                <c:pt idx="84">
                  <c:v>27</c:v>
                </c:pt>
                <c:pt idx="85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98449984"/>
        <c:axId val="298451552"/>
      </c:barChart>
      <c:catAx>
        <c:axId val="298449984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8451552"/>
        <c:crosses val="autoZero"/>
        <c:auto val="1"/>
        <c:lblAlgn val="ctr"/>
        <c:lblOffset val="100"/>
        <c:tickLblSkip val="10"/>
        <c:tickMarkSkip val="5"/>
        <c:noMultiLvlLbl val="0"/>
      </c:catAx>
      <c:valAx>
        <c:axId val="298451552"/>
        <c:scaling>
          <c:orientation val="minMax"/>
          <c:max val="99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844998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115525663334399"/>
          <c:y val="9.0030971906139901E-2"/>
          <c:w val="0.40508576917852901"/>
          <c:h val="0.8099267757607190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2.6287552907766101E-2"/>
                  <c:y val="-6.5605418388751404E-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029329496881699"/>
                      <c:h val="0.2152425291805180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6.6022465557588894E-2"/>
                  <c:y val="-1.499366609147789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3826894049235303E-2"/>
                  <c:y val="-5.975887003387279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539341141469198"/>
                      <c:h val="0.21524252918051801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150109713817554"/>
                  <c:y val="-8.4305623107611798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lnSpc>
                    <a:spcPct val="100000"/>
                  </a:lnSpc>
                  <a:defRPr sz="2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Medical + Non-Medical</c:v>
                </c:pt>
                <c:pt idx="1">
                  <c:v>Medical Only</c:v>
                </c:pt>
                <c:pt idx="2">
                  <c:v>Non-Medical Only</c:v>
                </c:pt>
                <c:pt idx="3">
                  <c:v>None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0.12</c:v>
                </c:pt>
                <c:pt idx="1">
                  <c:v>7.0000000000000007E-2</c:v>
                </c:pt>
                <c:pt idx="2">
                  <c:v>0.12</c:v>
                </c:pt>
                <c:pt idx="3">
                  <c:v>0.69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4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88965994527599"/>
          <c:y val="4.7114821439211099E-2"/>
          <c:w val="0.83966682821136096"/>
          <c:h val="0.6982041057683330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Bottom 20%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Sheet1!$A$2:$A$51</c:f>
              <c:numCache>
                <c:formatCode>General</c:formatCode>
                <c:ptCount val="50"/>
                <c:pt idx="0">
                  <c:v>1966</c:v>
                </c:pt>
                <c:pt idx="1">
                  <c:v>1967</c:v>
                </c:pt>
                <c:pt idx="2">
                  <c:v>1968</c:v>
                </c:pt>
                <c:pt idx="3">
                  <c:v>1969</c:v>
                </c:pt>
                <c:pt idx="4">
                  <c:v>1970</c:v>
                </c:pt>
                <c:pt idx="5">
                  <c:v>1971</c:v>
                </c:pt>
                <c:pt idx="6">
                  <c:v>1972</c:v>
                </c:pt>
                <c:pt idx="7">
                  <c:v>1973</c:v>
                </c:pt>
                <c:pt idx="8">
                  <c:v>1974</c:v>
                </c:pt>
                <c:pt idx="9">
                  <c:v>1975</c:v>
                </c:pt>
                <c:pt idx="10">
                  <c:v>1976</c:v>
                </c:pt>
                <c:pt idx="11">
                  <c:v>1977</c:v>
                </c:pt>
                <c:pt idx="12">
                  <c:v>1978</c:v>
                </c:pt>
                <c:pt idx="13">
                  <c:v>1979</c:v>
                </c:pt>
                <c:pt idx="14">
                  <c:v>1980</c:v>
                </c:pt>
                <c:pt idx="15">
                  <c:v>1981</c:v>
                </c:pt>
                <c:pt idx="16">
                  <c:v>1982</c:v>
                </c:pt>
                <c:pt idx="17">
                  <c:v>1983</c:v>
                </c:pt>
                <c:pt idx="18">
                  <c:v>1984</c:v>
                </c:pt>
                <c:pt idx="19">
                  <c:v>1985</c:v>
                </c:pt>
                <c:pt idx="20">
                  <c:v>1986</c:v>
                </c:pt>
                <c:pt idx="21">
                  <c:v>1987</c:v>
                </c:pt>
                <c:pt idx="22">
                  <c:v>1988</c:v>
                </c:pt>
                <c:pt idx="23">
                  <c:v>1989</c:v>
                </c:pt>
                <c:pt idx="24">
                  <c:v>1990</c:v>
                </c:pt>
                <c:pt idx="25">
                  <c:v>1991</c:v>
                </c:pt>
                <c:pt idx="26">
                  <c:v>1992</c:v>
                </c:pt>
                <c:pt idx="27">
                  <c:v>1993</c:v>
                </c:pt>
                <c:pt idx="28">
                  <c:v>1994</c:v>
                </c:pt>
                <c:pt idx="29">
                  <c:v>1995</c:v>
                </c:pt>
                <c:pt idx="30">
                  <c:v>1996</c:v>
                </c:pt>
                <c:pt idx="31">
                  <c:v>1997</c:v>
                </c:pt>
                <c:pt idx="32">
                  <c:v>1998</c:v>
                </c:pt>
                <c:pt idx="33">
                  <c:v>1999</c:v>
                </c:pt>
                <c:pt idx="34">
                  <c:v>2000</c:v>
                </c:pt>
                <c:pt idx="35">
                  <c:v>2001</c:v>
                </c:pt>
                <c:pt idx="36">
                  <c:v>2002</c:v>
                </c:pt>
                <c:pt idx="37">
                  <c:v>2003</c:v>
                </c:pt>
                <c:pt idx="38">
                  <c:v>2004</c:v>
                </c:pt>
                <c:pt idx="39">
                  <c:v>2005</c:v>
                </c:pt>
                <c:pt idx="40">
                  <c:v>2006</c:v>
                </c:pt>
                <c:pt idx="41">
                  <c:v>2007</c:v>
                </c:pt>
                <c:pt idx="42">
                  <c:v>2008</c:v>
                </c:pt>
                <c:pt idx="43">
                  <c:v>2009</c:v>
                </c:pt>
                <c:pt idx="44">
                  <c:v>2010</c:v>
                </c:pt>
                <c:pt idx="45">
                  <c:v>2011</c:v>
                </c:pt>
                <c:pt idx="46">
                  <c:v>2012</c:v>
                </c:pt>
                <c:pt idx="47">
                  <c:v>2013</c:v>
                </c:pt>
                <c:pt idx="48">
                  <c:v>2014</c:v>
                </c:pt>
                <c:pt idx="49">
                  <c:v>2015</c:v>
                </c:pt>
              </c:numCache>
            </c:numRef>
          </c:cat>
          <c:val>
            <c:numRef>
              <c:f>Sheet1!$B$2:$B$51</c:f>
              <c:numCache>
                <c:formatCode>"$"#,##0</c:formatCode>
                <c:ptCount val="50"/>
                <c:pt idx="0">
                  <c:v>14628.63</c:v>
                </c:pt>
                <c:pt idx="1">
                  <c:v>14866.88</c:v>
                </c:pt>
                <c:pt idx="2">
                  <c:v>16011.34</c:v>
                </c:pt>
                <c:pt idx="3">
                  <c:v>16537.43</c:v>
                </c:pt>
                <c:pt idx="4">
                  <c:v>16303.31</c:v>
                </c:pt>
                <c:pt idx="5">
                  <c:v>16308.81</c:v>
                </c:pt>
                <c:pt idx="6">
                  <c:v>17007.060000000001</c:v>
                </c:pt>
                <c:pt idx="7">
                  <c:v>17451.89</c:v>
                </c:pt>
                <c:pt idx="8">
                  <c:v>17775.53</c:v>
                </c:pt>
                <c:pt idx="9">
                  <c:v>17069.03</c:v>
                </c:pt>
                <c:pt idx="10">
                  <c:v>17484.939999999999</c:v>
                </c:pt>
                <c:pt idx="11">
                  <c:v>17398.18</c:v>
                </c:pt>
                <c:pt idx="12">
                  <c:v>18075</c:v>
                </c:pt>
                <c:pt idx="13">
                  <c:v>18266</c:v>
                </c:pt>
                <c:pt idx="14">
                  <c:v>17568</c:v>
                </c:pt>
                <c:pt idx="15">
                  <c:v>17043</c:v>
                </c:pt>
                <c:pt idx="16">
                  <c:v>16108</c:v>
                </c:pt>
                <c:pt idx="17">
                  <c:v>15878</c:v>
                </c:pt>
                <c:pt idx="18">
                  <c:v>16436</c:v>
                </c:pt>
                <c:pt idx="19">
                  <c:v>16631</c:v>
                </c:pt>
                <c:pt idx="20">
                  <c:v>17109</c:v>
                </c:pt>
                <c:pt idx="21">
                  <c:v>17086</c:v>
                </c:pt>
                <c:pt idx="22">
                  <c:v>17238</c:v>
                </c:pt>
                <c:pt idx="23">
                  <c:v>17576</c:v>
                </c:pt>
                <c:pt idx="24">
                  <c:v>17387</c:v>
                </c:pt>
                <c:pt idx="25">
                  <c:v>16604</c:v>
                </c:pt>
                <c:pt idx="26">
                  <c:v>15929</c:v>
                </c:pt>
                <c:pt idx="27">
                  <c:v>15776</c:v>
                </c:pt>
                <c:pt idx="28">
                  <c:v>16464</c:v>
                </c:pt>
                <c:pt idx="29">
                  <c:v>17420</c:v>
                </c:pt>
                <c:pt idx="30">
                  <c:v>17145</c:v>
                </c:pt>
                <c:pt idx="31">
                  <c:v>17767</c:v>
                </c:pt>
                <c:pt idx="32">
                  <c:v>18204</c:v>
                </c:pt>
                <c:pt idx="33">
                  <c:v>18960</c:v>
                </c:pt>
                <c:pt idx="34">
                  <c:v>19595</c:v>
                </c:pt>
                <c:pt idx="35">
                  <c:v>18781</c:v>
                </c:pt>
                <c:pt idx="36">
                  <c:v>18541</c:v>
                </c:pt>
                <c:pt idx="37">
                  <c:v>17880</c:v>
                </c:pt>
                <c:pt idx="38">
                  <c:v>17836</c:v>
                </c:pt>
                <c:pt idx="39">
                  <c:v>17944</c:v>
                </c:pt>
                <c:pt idx="40">
                  <c:v>18282</c:v>
                </c:pt>
                <c:pt idx="41">
                  <c:v>18383</c:v>
                </c:pt>
                <c:pt idx="42">
                  <c:v>17524</c:v>
                </c:pt>
                <c:pt idx="43">
                  <c:v>16908</c:v>
                </c:pt>
                <c:pt idx="44">
                  <c:v>16309</c:v>
                </c:pt>
                <c:pt idx="45">
                  <c:v>16190</c:v>
                </c:pt>
                <c:pt idx="46">
                  <c:v>16152</c:v>
                </c:pt>
                <c:pt idx="47">
                  <c:v>16401</c:v>
                </c:pt>
                <c:pt idx="48">
                  <c:v>16646</c:v>
                </c:pt>
                <c:pt idx="49">
                  <c:v>17467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20-40%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Sheet1!$A$2:$A$51</c:f>
              <c:numCache>
                <c:formatCode>General</c:formatCode>
                <c:ptCount val="50"/>
                <c:pt idx="0">
                  <c:v>1966</c:v>
                </c:pt>
                <c:pt idx="1">
                  <c:v>1967</c:v>
                </c:pt>
                <c:pt idx="2">
                  <c:v>1968</c:v>
                </c:pt>
                <c:pt idx="3">
                  <c:v>1969</c:v>
                </c:pt>
                <c:pt idx="4">
                  <c:v>1970</c:v>
                </c:pt>
                <c:pt idx="5">
                  <c:v>1971</c:v>
                </c:pt>
                <c:pt idx="6">
                  <c:v>1972</c:v>
                </c:pt>
                <c:pt idx="7">
                  <c:v>1973</c:v>
                </c:pt>
                <c:pt idx="8">
                  <c:v>1974</c:v>
                </c:pt>
                <c:pt idx="9">
                  <c:v>1975</c:v>
                </c:pt>
                <c:pt idx="10">
                  <c:v>1976</c:v>
                </c:pt>
                <c:pt idx="11">
                  <c:v>1977</c:v>
                </c:pt>
                <c:pt idx="12">
                  <c:v>1978</c:v>
                </c:pt>
                <c:pt idx="13">
                  <c:v>1979</c:v>
                </c:pt>
                <c:pt idx="14">
                  <c:v>1980</c:v>
                </c:pt>
                <c:pt idx="15">
                  <c:v>1981</c:v>
                </c:pt>
                <c:pt idx="16">
                  <c:v>1982</c:v>
                </c:pt>
                <c:pt idx="17">
                  <c:v>1983</c:v>
                </c:pt>
                <c:pt idx="18">
                  <c:v>1984</c:v>
                </c:pt>
                <c:pt idx="19">
                  <c:v>1985</c:v>
                </c:pt>
                <c:pt idx="20">
                  <c:v>1986</c:v>
                </c:pt>
                <c:pt idx="21">
                  <c:v>1987</c:v>
                </c:pt>
                <c:pt idx="22">
                  <c:v>1988</c:v>
                </c:pt>
                <c:pt idx="23">
                  <c:v>1989</c:v>
                </c:pt>
                <c:pt idx="24">
                  <c:v>1990</c:v>
                </c:pt>
                <c:pt idx="25">
                  <c:v>1991</c:v>
                </c:pt>
                <c:pt idx="26">
                  <c:v>1992</c:v>
                </c:pt>
                <c:pt idx="27">
                  <c:v>1993</c:v>
                </c:pt>
                <c:pt idx="28">
                  <c:v>1994</c:v>
                </c:pt>
                <c:pt idx="29">
                  <c:v>1995</c:v>
                </c:pt>
                <c:pt idx="30">
                  <c:v>1996</c:v>
                </c:pt>
                <c:pt idx="31">
                  <c:v>1997</c:v>
                </c:pt>
                <c:pt idx="32">
                  <c:v>1998</c:v>
                </c:pt>
                <c:pt idx="33">
                  <c:v>1999</c:v>
                </c:pt>
                <c:pt idx="34">
                  <c:v>2000</c:v>
                </c:pt>
                <c:pt idx="35">
                  <c:v>2001</c:v>
                </c:pt>
                <c:pt idx="36">
                  <c:v>2002</c:v>
                </c:pt>
                <c:pt idx="37">
                  <c:v>2003</c:v>
                </c:pt>
                <c:pt idx="38">
                  <c:v>2004</c:v>
                </c:pt>
                <c:pt idx="39">
                  <c:v>2005</c:v>
                </c:pt>
                <c:pt idx="40">
                  <c:v>2006</c:v>
                </c:pt>
                <c:pt idx="41">
                  <c:v>2007</c:v>
                </c:pt>
                <c:pt idx="42">
                  <c:v>2008</c:v>
                </c:pt>
                <c:pt idx="43">
                  <c:v>2009</c:v>
                </c:pt>
                <c:pt idx="44">
                  <c:v>2010</c:v>
                </c:pt>
                <c:pt idx="45">
                  <c:v>2011</c:v>
                </c:pt>
                <c:pt idx="46">
                  <c:v>2012</c:v>
                </c:pt>
                <c:pt idx="47">
                  <c:v>2013</c:v>
                </c:pt>
                <c:pt idx="48">
                  <c:v>2014</c:v>
                </c:pt>
                <c:pt idx="49">
                  <c:v>2015</c:v>
                </c:pt>
              </c:numCache>
            </c:numRef>
          </c:cat>
          <c:val>
            <c:numRef>
              <c:f>Sheet1!$C$2:$C$51</c:f>
              <c:numCache>
                <c:formatCode>"$"#,##0</c:formatCode>
                <c:ptCount val="50"/>
                <c:pt idx="0">
                  <c:v>32476</c:v>
                </c:pt>
                <c:pt idx="1">
                  <c:v>33246</c:v>
                </c:pt>
                <c:pt idx="2">
                  <c:v>34922</c:v>
                </c:pt>
                <c:pt idx="3">
                  <c:v>36521</c:v>
                </c:pt>
                <c:pt idx="4">
                  <c:v>36051</c:v>
                </c:pt>
                <c:pt idx="5">
                  <c:v>35501</c:v>
                </c:pt>
                <c:pt idx="6">
                  <c:v>37109</c:v>
                </c:pt>
                <c:pt idx="7">
                  <c:v>37803</c:v>
                </c:pt>
                <c:pt idx="8">
                  <c:v>37523</c:v>
                </c:pt>
                <c:pt idx="9">
                  <c:v>36084</c:v>
                </c:pt>
                <c:pt idx="10">
                  <c:v>37001</c:v>
                </c:pt>
                <c:pt idx="11">
                  <c:v>37189</c:v>
                </c:pt>
                <c:pt idx="12">
                  <c:v>39201</c:v>
                </c:pt>
                <c:pt idx="13">
                  <c:v>39491</c:v>
                </c:pt>
                <c:pt idx="14">
                  <c:v>38243</c:v>
                </c:pt>
                <c:pt idx="15">
                  <c:v>37062</c:v>
                </c:pt>
                <c:pt idx="16">
                  <c:v>36545</c:v>
                </c:pt>
                <c:pt idx="17">
                  <c:v>36533</c:v>
                </c:pt>
                <c:pt idx="18">
                  <c:v>37632</c:v>
                </c:pt>
                <c:pt idx="19">
                  <c:v>38165</c:v>
                </c:pt>
                <c:pt idx="20">
                  <c:v>39505</c:v>
                </c:pt>
                <c:pt idx="21">
                  <c:v>39991</c:v>
                </c:pt>
                <c:pt idx="22">
                  <c:v>40141</c:v>
                </c:pt>
                <c:pt idx="23">
                  <c:v>40890</c:v>
                </c:pt>
                <c:pt idx="24">
                  <c:v>40556</c:v>
                </c:pt>
                <c:pt idx="25">
                  <c:v>39413</c:v>
                </c:pt>
                <c:pt idx="26">
                  <c:v>38421</c:v>
                </c:pt>
                <c:pt idx="27">
                  <c:v>37890</c:v>
                </c:pt>
                <c:pt idx="28">
                  <c:v>38956</c:v>
                </c:pt>
                <c:pt idx="29">
                  <c:v>40136</c:v>
                </c:pt>
                <c:pt idx="30">
                  <c:v>40418</c:v>
                </c:pt>
                <c:pt idx="31">
                  <c:v>41631</c:v>
                </c:pt>
                <c:pt idx="32">
                  <c:v>42845</c:v>
                </c:pt>
                <c:pt idx="33">
                  <c:v>44121</c:v>
                </c:pt>
                <c:pt idx="34">
                  <c:v>44437</c:v>
                </c:pt>
                <c:pt idx="35">
                  <c:v>43414</c:v>
                </c:pt>
                <c:pt idx="36">
                  <c:v>42879</c:v>
                </c:pt>
                <c:pt idx="37">
                  <c:v>42401</c:v>
                </c:pt>
                <c:pt idx="38">
                  <c:v>42429</c:v>
                </c:pt>
                <c:pt idx="39">
                  <c:v>42695</c:v>
                </c:pt>
                <c:pt idx="40">
                  <c:v>43258</c:v>
                </c:pt>
                <c:pt idx="41">
                  <c:v>43821</c:v>
                </c:pt>
                <c:pt idx="42">
                  <c:v>42002</c:v>
                </c:pt>
                <c:pt idx="43">
                  <c:v>40969</c:v>
                </c:pt>
                <c:pt idx="44">
                  <c:v>40324</c:v>
                </c:pt>
                <c:pt idx="45">
                  <c:v>39775</c:v>
                </c:pt>
                <c:pt idx="46">
                  <c:v>39703</c:v>
                </c:pt>
                <c:pt idx="47">
                  <c:v>40231</c:v>
                </c:pt>
                <c:pt idx="48">
                  <c:v>40162</c:v>
                </c:pt>
                <c:pt idx="49">
                  <c:v>42700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40-60%</c:v>
                </c:pt>
              </c:strCache>
            </c:strRef>
          </c:tx>
          <c:spPr>
            <a:ln w="76200" cap="rnd">
              <a:solidFill>
                <a:schemeClr val="accent3">
                  <a:lumMod val="75000"/>
                </a:schemeClr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Sheet1!$A$2:$A$51</c:f>
              <c:numCache>
                <c:formatCode>General</c:formatCode>
                <c:ptCount val="50"/>
                <c:pt idx="0">
                  <c:v>1966</c:v>
                </c:pt>
                <c:pt idx="1">
                  <c:v>1967</c:v>
                </c:pt>
                <c:pt idx="2">
                  <c:v>1968</c:v>
                </c:pt>
                <c:pt idx="3">
                  <c:v>1969</c:v>
                </c:pt>
                <c:pt idx="4">
                  <c:v>1970</c:v>
                </c:pt>
                <c:pt idx="5">
                  <c:v>1971</c:v>
                </c:pt>
                <c:pt idx="6">
                  <c:v>1972</c:v>
                </c:pt>
                <c:pt idx="7">
                  <c:v>1973</c:v>
                </c:pt>
                <c:pt idx="8">
                  <c:v>1974</c:v>
                </c:pt>
                <c:pt idx="9">
                  <c:v>1975</c:v>
                </c:pt>
                <c:pt idx="10">
                  <c:v>1976</c:v>
                </c:pt>
                <c:pt idx="11">
                  <c:v>1977</c:v>
                </c:pt>
                <c:pt idx="12">
                  <c:v>1978</c:v>
                </c:pt>
                <c:pt idx="13">
                  <c:v>1979</c:v>
                </c:pt>
                <c:pt idx="14">
                  <c:v>1980</c:v>
                </c:pt>
                <c:pt idx="15">
                  <c:v>1981</c:v>
                </c:pt>
                <c:pt idx="16">
                  <c:v>1982</c:v>
                </c:pt>
                <c:pt idx="17">
                  <c:v>1983</c:v>
                </c:pt>
                <c:pt idx="18">
                  <c:v>1984</c:v>
                </c:pt>
                <c:pt idx="19">
                  <c:v>1985</c:v>
                </c:pt>
                <c:pt idx="20">
                  <c:v>1986</c:v>
                </c:pt>
                <c:pt idx="21">
                  <c:v>1987</c:v>
                </c:pt>
                <c:pt idx="22">
                  <c:v>1988</c:v>
                </c:pt>
                <c:pt idx="23">
                  <c:v>1989</c:v>
                </c:pt>
                <c:pt idx="24">
                  <c:v>1990</c:v>
                </c:pt>
                <c:pt idx="25">
                  <c:v>1991</c:v>
                </c:pt>
                <c:pt idx="26">
                  <c:v>1992</c:v>
                </c:pt>
                <c:pt idx="27">
                  <c:v>1993</c:v>
                </c:pt>
                <c:pt idx="28">
                  <c:v>1994</c:v>
                </c:pt>
                <c:pt idx="29">
                  <c:v>1995</c:v>
                </c:pt>
                <c:pt idx="30">
                  <c:v>1996</c:v>
                </c:pt>
                <c:pt idx="31">
                  <c:v>1997</c:v>
                </c:pt>
                <c:pt idx="32">
                  <c:v>1998</c:v>
                </c:pt>
                <c:pt idx="33">
                  <c:v>1999</c:v>
                </c:pt>
                <c:pt idx="34">
                  <c:v>2000</c:v>
                </c:pt>
                <c:pt idx="35">
                  <c:v>2001</c:v>
                </c:pt>
                <c:pt idx="36">
                  <c:v>2002</c:v>
                </c:pt>
                <c:pt idx="37">
                  <c:v>2003</c:v>
                </c:pt>
                <c:pt idx="38">
                  <c:v>2004</c:v>
                </c:pt>
                <c:pt idx="39">
                  <c:v>2005</c:v>
                </c:pt>
                <c:pt idx="40">
                  <c:v>2006</c:v>
                </c:pt>
                <c:pt idx="41">
                  <c:v>2007</c:v>
                </c:pt>
                <c:pt idx="42">
                  <c:v>2008</c:v>
                </c:pt>
                <c:pt idx="43">
                  <c:v>2009</c:v>
                </c:pt>
                <c:pt idx="44">
                  <c:v>2010</c:v>
                </c:pt>
                <c:pt idx="45">
                  <c:v>2011</c:v>
                </c:pt>
                <c:pt idx="46">
                  <c:v>2012</c:v>
                </c:pt>
                <c:pt idx="47">
                  <c:v>2013</c:v>
                </c:pt>
                <c:pt idx="48">
                  <c:v>2014</c:v>
                </c:pt>
                <c:pt idx="49">
                  <c:v>2015</c:v>
                </c:pt>
              </c:numCache>
            </c:numRef>
          </c:cat>
          <c:val>
            <c:numRef>
              <c:f>Sheet1!$D$2:$D$51</c:f>
              <c:numCache>
                <c:formatCode>"$"#,##0</c:formatCode>
                <c:ptCount val="50"/>
                <c:pt idx="0">
                  <c:v>46468</c:v>
                </c:pt>
                <c:pt idx="1">
                  <c:v>47786</c:v>
                </c:pt>
                <c:pt idx="2">
                  <c:v>49890</c:v>
                </c:pt>
                <c:pt idx="3">
                  <c:v>52259</c:v>
                </c:pt>
                <c:pt idx="4">
                  <c:v>52126</c:v>
                </c:pt>
                <c:pt idx="5">
                  <c:v>51943</c:v>
                </c:pt>
                <c:pt idx="6">
                  <c:v>54507</c:v>
                </c:pt>
                <c:pt idx="7">
                  <c:v>55544</c:v>
                </c:pt>
                <c:pt idx="8">
                  <c:v>54782</c:v>
                </c:pt>
                <c:pt idx="9">
                  <c:v>53653</c:v>
                </c:pt>
                <c:pt idx="10">
                  <c:v>55195</c:v>
                </c:pt>
                <c:pt idx="11">
                  <c:v>55932</c:v>
                </c:pt>
                <c:pt idx="12">
                  <c:v>58863</c:v>
                </c:pt>
                <c:pt idx="13">
                  <c:v>59557</c:v>
                </c:pt>
                <c:pt idx="14">
                  <c:v>57774</c:v>
                </c:pt>
                <c:pt idx="15">
                  <c:v>56684</c:v>
                </c:pt>
                <c:pt idx="16">
                  <c:v>55803</c:v>
                </c:pt>
                <c:pt idx="17">
                  <c:v>56209</c:v>
                </c:pt>
                <c:pt idx="18">
                  <c:v>58060</c:v>
                </c:pt>
                <c:pt idx="19">
                  <c:v>58924</c:v>
                </c:pt>
                <c:pt idx="20">
                  <c:v>61203</c:v>
                </c:pt>
                <c:pt idx="21">
                  <c:v>62098</c:v>
                </c:pt>
                <c:pt idx="22">
                  <c:v>62467</c:v>
                </c:pt>
                <c:pt idx="23">
                  <c:v>63525</c:v>
                </c:pt>
                <c:pt idx="24">
                  <c:v>62459</c:v>
                </c:pt>
                <c:pt idx="25">
                  <c:v>61155</c:v>
                </c:pt>
                <c:pt idx="26">
                  <c:v>60697</c:v>
                </c:pt>
                <c:pt idx="27">
                  <c:v>60043</c:v>
                </c:pt>
                <c:pt idx="28">
                  <c:v>61517</c:v>
                </c:pt>
                <c:pt idx="29">
                  <c:v>62839</c:v>
                </c:pt>
                <c:pt idx="30">
                  <c:v>63934</c:v>
                </c:pt>
                <c:pt idx="31">
                  <c:v>65684</c:v>
                </c:pt>
                <c:pt idx="32">
                  <c:v>67811</c:v>
                </c:pt>
                <c:pt idx="33">
                  <c:v>69655</c:v>
                </c:pt>
                <c:pt idx="34">
                  <c:v>71034</c:v>
                </c:pt>
                <c:pt idx="35">
                  <c:v>69294</c:v>
                </c:pt>
                <c:pt idx="36">
                  <c:v>68389</c:v>
                </c:pt>
                <c:pt idx="37">
                  <c:v>68337</c:v>
                </c:pt>
                <c:pt idx="38">
                  <c:v>68089</c:v>
                </c:pt>
                <c:pt idx="39">
                  <c:v>68320</c:v>
                </c:pt>
                <c:pt idx="40">
                  <c:v>68808</c:v>
                </c:pt>
                <c:pt idx="41">
                  <c:v>70295</c:v>
                </c:pt>
                <c:pt idx="42">
                  <c:v>67845</c:v>
                </c:pt>
                <c:pt idx="43">
                  <c:v>66250</c:v>
                </c:pt>
                <c:pt idx="44">
                  <c:v>65670</c:v>
                </c:pt>
                <c:pt idx="45">
                  <c:v>64584</c:v>
                </c:pt>
                <c:pt idx="46">
                  <c:v>64949</c:v>
                </c:pt>
                <c:pt idx="47">
                  <c:v>65073</c:v>
                </c:pt>
                <c:pt idx="48">
                  <c:v>65201</c:v>
                </c:pt>
                <c:pt idx="49">
                  <c:v>70500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60-80%</c:v>
                </c:pt>
              </c:strCache>
            </c:strRef>
          </c:tx>
          <c:spPr>
            <a:ln w="76200" cap="rnd">
              <a:solidFill>
                <a:schemeClr val="accent4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Sheet1!$A$2:$A$51</c:f>
              <c:numCache>
                <c:formatCode>General</c:formatCode>
                <c:ptCount val="50"/>
                <c:pt idx="0">
                  <c:v>1966</c:v>
                </c:pt>
                <c:pt idx="1">
                  <c:v>1967</c:v>
                </c:pt>
                <c:pt idx="2">
                  <c:v>1968</c:v>
                </c:pt>
                <c:pt idx="3">
                  <c:v>1969</c:v>
                </c:pt>
                <c:pt idx="4">
                  <c:v>1970</c:v>
                </c:pt>
                <c:pt idx="5">
                  <c:v>1971</c:v>
                </c:pt>
                <c:pt idx="6">
                  <c:v>1972</c:v>
                </c:pt>
                <c:pt idx="7">
                  <c:v>1973</c:v>
                </c:pt>
                <c:pt idx="8">
                  <c:v>1974</c:v>
                </c:pt>
                <c:pt idx="9">
                  <c:v>1975</c:v>
                </c:pt>
                <c:pt idx="10">
                  <c:v>1976</c:v>
                </c:pt>
                <c:pt idx="11">
                  <c:v>1977</c:v>
                </c:pt>
                <c:pt idx="12">
                  <c:v>1978</c:v>
                </c:pt>
                <c:pt idx="13">
                  <c:v>1979</c:v>
                </c:pt>
                <c:pt idx="14">
                  <c:v>1980</c:v>
                </c:pt>
                <c:pt idx="15">
                  <c:v>1981</c:v>
                </c:pt>
                <c:pt idx="16">
                  <c:v>1982</c:v>
                </c:pt>
                <c:pt idx="17">
                  <c:v>1983</c:v>
                </c:pt>
                <c:pt idx="18">
                  <c:v>1984</c:v>
                </c:pt>
                <c:pt idx="19">
                  <c:v>1985</c:v>
                </c:pt>
                <c:pt idx="20">
                  <c:v>1986</c:v>
                </c:pt>
                <c:pt idx="21">
                  <c:v>1987</c:v>
                </c:pt>
                <c:pt idx="22">
                  <c:v>1988</c:v>
                </c:pt>
                <c:pt idx="23">
                  <c:v>1989</c:v>
                </c:pt>
                <c:pt idx="24">
                  <c:v>1990</c:v>
                </c:pt>
                <c:pt idx="25">
                  <c:v>1991</c:v>
                </c:pt>
                <c:pt idx="26">
                  <c:v>1992</c:v>
                </c:pt>
                <c:pt idx="27">
                  <c:v>1993</c:v>
                </c:pt>
                <c:pt idx="28">
                  <c:v>1994</c:v>
                </c:pt>
                <c:pt idx="29">
                  <c:v>1995</c:v>
                </c:pt>
                <c:pt idx="30">
                  <c:v>1996</c:v>
                </c:pt>
                <c:pt idx="31">
                  <c:v>1997</c:v>
                </c:pt>
                <c:pt idx="32">
                  <c:v>1998</c:v>
                </c:pt>
                <c:pt idx="33">
                  <c:v>1999</c:v>
                </c:pt>
                <c:pt idx="34">
                  <c:v>2000</c:v>
                </c:pt>
                <c:pt idx="35">
                  <c:v>2001</c:v>
                </c:pt>
                <c:pt idx="36">
                  <c:v>2002</c:v>
                </c:pt>
                <c:pt idx="37">
                  <c:v>2003</c:v>
                </c:pt>
                <c:pt idx="38">
                  <c:v>2004</c:v>
                </c:pt>
                <c:pt idx="39">
                  <c:v>2005</c:v>
                </c:pt>
                <c:pt idx="40">
                  <c:v>2006</c:v>
                </c:pt>
                <c:pt idx="41">
                  <c:v>2007</c:v>
                </c:pt>
                <c:pt idx="42">
                  <c:v>2008</c:v>
                </c:pt>
                <c:pt idx="43">
                  <c:v>2009</c:v>
                </c:pt>
                <c:pt idx="44">
                  <c:v>2010</c:v>
                </c:pt>
                <c:pt idx="45">
                  <c:v>2011</c:v>
                </c:pt>
                <c:pt idx="46">
                  <c:v>2012</c:v>
                </c:pt>
                <c:pt idx="47">
                  <c:v>2013</c:v>
                </c:pt>
                <c:pt idx="48">
                  <c:v>2014</c:v>
                </c:pt>
                <c:pt idx="49">
                  <c:v>2015</c:v>
                </c:pt>
              </c:numCache>
            </c:numRef>
          </c:cat>
          <c:val>
            <c:numRef>
              <c:f>Sheet1!$E$2:$E$51</c:f>
              <c:numCache>
                <c:formatCode>"$"#,##0</c:formatCode>
                <c:ptCount val="50"/>
                <c:pt idx="0">
                  <c:v>62207</c:v>
                </c:pt>
                <c:pt idx="1">
                  <c:v>64088</c:v>
                </c:pt>
                <c:pt idx="2">
                  <c:v>66723</c:v>
                </c:pt>
                <c:pt idx="3">
                  <c:v>70007</c:v>
                </c:pt>
                <c:pt idx="4">
                  <c:v>70313</c:v>
                </c:pt>
                <c:pt idx="5">
                  <c:v>70345</c:v>
                </c:pt>
                <c:pt idx="6">
                  <c:v>74436</c:v>
                </c:pt>
                <c:pt idx="7">
                  <c:v>75909</c:v>
                </c:pt>
                <c:pt idx="8">
                  <c:v>75055</c:v>
                </c:pt>
                <c:pt idx="9">
                  <c:v>73461</c:v>
                </c:pt>
                <c:pt idx="10">
                  <c:v>75416</c:v>
                </c:pt>
                <c:pt idx="11">
                  <c:v>77155</c:v>
                </c:pt>
                <c:pt idx="12">
                  <c:v>81101</c:v>
                </c:pt>
                <c:pt idx="13">
                  <c:v>81994</c:v>
                </c:pt>
                <c:pt idx="14">
                  <c:v>80153</c:v>
                </c:pt>
                <c:pt idx="15">
                  <c:v>79584</c:v>
                </c:pt>
                <c:pt idx="16">
                  <c:v>79163</c:v>
                </c:pt>
                <c:pt idx="17">
                  <c:v>80109</c:v>
                </c:pt>
                <c:pt idx="18">
                  <c:v>83025</c:v>
                </c:pt>
                <c:pt idx="19">
                  <c:v>84462</c:v>
                </c:pt>
                <c:pt idx="20">
                  <c:v>87448</c:v>
                </c:pt>
                <c:pt idx="21">
                  <c:v>88875</c:v>
                </c:pt>
                <c:pt idx="22">
                  <c:v>89712</c:v>
                </c:pt>
                <c:pt idx="23">
                  <c:v>91395</c:v>
                </c:pt>
                <c:pt idx="24">
                  <c:v>89824</c:v>
                </c:pt>
                <c:pt idx="25">
                  <c:v>88696</c:v>
                </c:pt>
                <c:pt idx="26">
                  <c:v>88228</c:v>
                </c:pt>
                <c:pt idx="27">
                  <c:v>89007</c:v>
                </c:pt>
                <c:pt idx="28">
                  <c:v>90934</c:v>
                </c:pt>
                <c:pt idx="29">
                  <c:v>91942</c:v>
                </c:pt>
                <c:pt idx="30">
                  <c:v>93418</c:v>
                </c:pt>
                <c:pt idx="31">
                  <c:v>96317</c:v>
                </c:pt>
                <c:pt idx="32">
                  <c:v>99445</c:v>
                </c:pt>
                <c:pt idx="33">
                  <c:v>102707</c:v>
                </c:pt>
                <c:pt idx="34">
                  <c:v>103177</c:v>
                </c:pt>
                <c:pt idx="35">
                  <c:v>102866</c:v>
                </c:pt>
                <c:pt idx="36">
                  <c:v>101716</c:v>
                </c:pt>
                <c:pt idx="37">
                  <c:v>102747</c:v>
                </c:pt>
                <c:pt idx="38">
                  <c:v>101705</c:v>
                </c:pt>
                <c:pt idx="39">
                  <c:v>102181</c:v>
                </c:pt>
                <c:pt idx="40">
                  <c:v>103995</c:v>
                </c:pt>
                <c:pt idx="41">
                  <c:v>105116</c:v>
                </c:pt>
                <c:pt idx="42">
                  <c:v>101533</c:v>
                </c:pt>
                <c:pt idx="43">
                  <c:v>100595</c:v>
                </c:pt>
                <c:pt idx="44">
                  <c:v>100080</c:v>
                </c:pt>
                <c:pt idx="45">
                  <c:v>98548</c:v>
                </c:pt>
                <c:pt idx="46">
                  <c:v>99273</c:v>
                </c:pt>
                <c:pt idx="47">
                  <c:v>98967</c:v>
                </c:pt>
                <c:pt idx="48">
                  <c:v>100144</c:v>
                </c:pt>
                <c:pt idx="49">
                  <c:v>107517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 Top 20%</c:v>
                </c:pt>
              </c:strCache>
            </c:strRef>
          </c:tx>
          <c:spPr>
            <a:ln w="76200" cap="rnd">
              <a:solidFill>
                <a:schemeClr val="accent5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Sheet1!$A$2:$A$51</c:f>
              <c:numCache>
                <c:formatCode>General</c:formatCode>
                <c:ptCount val="50"/>
                <c:pt idx="0">
                  <c:v>1966</c:v>
                </c:pt>
                <c:pt idx="1">
                  <c:v>1967</c:v>
                </c:pt>
                <c:pt idx="2">
                  <c:v>1968</c:v>
                </c:pt>
                <c:pt idx="3">
                  <c:v>1969</c:v>
                </c:pt>
                <c:pt idx="4">
                  <c:v>1970</c:v>
                </c:pt>
                <c:pt idx="5">
                  <c:v>1971</c:v>
                </c:pt>
                <c:pt idx="6">
                  <c:v>1972</c:v>
                </c:pt>
                <c:pt idx="7">
                  <c:v>1973</c:v>
                </c:pt>
                <c:pt idx="8">
                  <c:v>1974</c:v>
                </c:pt>
                <c:pt idx="9">
                  <c:v>1975</c:v>
                </c:pt>
                <c:pt idx="10">
                  <c:v>1976</c:v>
                </c:pt>
                <c:pt idx="11">
                  <c:v>1977</c:v>
                </c:pt>
                <c:pt idx="12">
                  <c:v>1978</c:v>
                </c:pt>
                <c:pt idx="13">
                  <c:v>1979</c:v>
                </c:pt>
                <c:pt idx="14">
                  <c:v>1980</c:v>
                </c:pt>
                <c:pt idx="15">
                  <c:v>1981</c:v>
                </c:pt>
                <c:pt idx="16">
                  <c:v>1982</c:v>
                </c:pt>
                <c:pt idx="17">
                  <c:v>1983</c:v>
                </c:pt>
                <c:pt idx="18">
                  <c:v>1984</c:v>
                </c:pt>
                <c:pt idx="19">
                  <c:v>1985</c:v>
                </c:pt>
                <c:pt idx="20">
                  <c:v>1986</c:v>
                </c:pt>
                <c:pt idx="21">
                  <c:v>1987</c:v>
                </c:pt>
                <c:pt idx="22">
                  <c:v>1988</c:v>
                </c:pt>
                <c:pt idx="23">
                  <c:v>1989</c:v>
                </c:pt>
                <c:pt idx="24">
                  <c:v>1990</c:v>
                </c:pt>
                <c:pt idx="25">
                  <c:v>1991</c:v>
                </c:pt>
                <c:pt idx="26">
                  <c:v>1992</c:v>
                </c:pt>
                <c:pt idx="27">
                  <c:v>1993</c:v>
                </c:pt>
                <c:pt idx="28">
                  <c:v>1994</c:v>
                </c:pt>
                <c:pt idx="29">
                  <c:v>1995</c:v>
                </c:pt>
                <c:pt idx="30">
                  <c:v>1996</c:v>
                </c:pt>
                <c:pt idx="31">
                  <c:v>1997</c:v>
                </c:pt>
                <c:pt idx="32">
                  <c:v>1998</c:v>
                </c:pt>
                <c:pt idx="33">
                  <c:v>1999</c:v>
                </c:pt>
                <c:pt idx="34">
                  <c:v>2000</c:v>
                </c:pt>
                <c:pt idx="35">
                  <c:v>2001</c:v>
                </c:pt>
                <c:pt idx="36">
                  <c:v>2002</c:v>
                </c:pt>
                <c:pt idx="37">
                  <c:v>2003</c:v>
                </c:pt>
                <c:pt idx="38">
                  <c:v>2004</c:v>
                </c:pt>
                <c:pt idx="39">
                  <c:v>2005</c:v>
                </c:pt>
                <c:pt idx="40">
                  <c:v>2006</c:v>
                </c:pt>
                <c:pt idx="41">
                  <c:v>2007</c:v>
                </c:pt>
                <c:pt idx="42">
                  <c:v>2008</c:v>
                </c:pt>
                <c:pt idx="43">
                  <c:v>2009</c:v>
                </c:pt>
                <c:pt idx="44">
                  <c:v>2010</c:v>
                </c:pt>
                <c:pt idx="45">
                  <c:v>2011</c:v>
                </c:pt>
                <c:pt idx="46">
                  <c:v>2012</c:v>
                </c:pt>
                <c:pt idx="47">
                  <c:v>2013</c:v>
                </c:pt>
                <c:pt idx="48">
                  <c:v>2014</c:v>
                </c:pt>
                <c:pt idx="49">
                  <c:v>2015</c:v>
                </c:pt>
              </c:numCache>
            </c:numRef>
          </c:cat>
          <c:val>
            <c:numRef>
              <c:f>Sheet1!$F$2:$F$51</c:f>
              <c:numCache>
                <c:formatCode>"$"#,##0</c:formatCode>
                <c:ptCount val="50"/>
                <c:pt idx="0">
                  <c:v>106168</c:v>
                </c:pt>
                <c:pt idx="1">
                  <c:v>113163</c:v>
                </c:pt>
                <c:pt idx="2">
                  <c:v>114013</c:v>
                </c:pt>
                <c:pt idx="3">
                  <c:v>119896</c:v>
                </c:pt>
                <c:pt idx="4">
                  <c:v>120911</c:v>
                </c:pt>
                <c:pt idx="5">
                  <c:v>121161</c:v>
                </c:pt>
                <c:pt idx="6">
                  <c:v>129097</c:v>
                </c:pt>
                <c:pt idx="7">
                  <c:v>130238</c:v>
                </c:pt>
                <c:pt idx="8">
                  <c:v>126468</c:v>
                </c:pt>
                <c:pt idx="9">
                  <c:v>123795</c:v>
                </c:pt>
                <c:pt idx="10">
                  <c:v>126930</c:v>
                </c:pt>
                <c:pt idx="11">
                  <c:v>129980</c:v>
                </c:pt>
                <c:pt idx="12">
                  <c:v>137618</c:v>
                </c:pt>
                <c:pt idx="13">
                  <c:v>140637</c:v>
                </c:pt>
                <c:pt idx="14">
                  <c:v>134953</c:v>
                </c:pt>
                <c:pt idx="15">
                  <c:v>133533</c:v>
                </c:pt>
                <c:pt idx="16">
                  <c:v>136788</c:v>
                </c:pt>
                <c:pt idx="17">
                  <c:v>138900</c:v>
                </c:pt>
                <c:pt idx="18">
                  <c:v>144295</c:v>
                </c:pt>
                <c:pt idx="19">
                  <c:v>150102</c:v>
                </c:pt>
                <c:pt idx="20">
                  <c:v>157509</c:v>
                </c:pt>
                <c:pt idx="21">
                  <c:v>162422</c:v>
                </c:pt>
                <c:pt idx="22">
                  <c:v>164606</c:v>
                </c:pt>
                <c:pt idx="23">
                  <c:v>172087</c:v>
                </c:pt>
                <c:pt idx="24">
                  <c:v>166933</c:v>
                </c:pt>
                <c:pt idx="25">
                  <c:v>162953</c:v>
                </c:pt>
                <c:pt idx="26">
                  <c:v>164182</c:v>
                </c:pt>
                <c:pt idx="27">
                  <c:v>179836</c:v>
                </c:pt>
                <c:pt idx="28">
                  <c:v>183257</c:v>
                </c:pt>
                <c:pt idx="29">
                  <c:v>184717</c:v>
                </c:pt>
                <c:pt idx="30">
                  <c:v>189131</c:v>
                </c:pt>
                <c:pt idx="31">
                  <c:v>197879</c:v>
                </c:pt>
                <c:pt idx="32">
                  <c:v>204682</c:v>
                </c:pt>
                <c:pt idx="33">
                  <c:v>210358</c:v>
                </c:pt>
                <c:pt idx="34">
                  <c:v>214197</c:v>
                </c:pt>
                <c:pt idx="35">
                  <c:v>213897</c:v>
                </c:pt>
                <c:pt idx="36">
                  <c:v>210035</c:v>
                </c:pt>
                <c:pt idx="37">
                  <c:v>210531</c:v>
                </c:pt>
                <c:pt idx="38">
                  <c:v>211800</c:v>
                </c:pt>
                <c:pt idx="39">
                  <c:v>214207</c:v>
                </c:pt>
                <c:pt idx="40">
                  <c:v>220462</c:v>
                </c:pt>
                <c:pt idx="41">
                  <c:v>213393</c:v>
                </c:pt>
                <c:pt idx="42">
                  <c:v>209764</c:v>
                </c:pt>
                <c:pt idx="43">
                  <c:v>209552</c:v>
                </c:pt>
                <c:pt idx="44">
                  <c:v>203874</c:v>
                </c:pt>
                <c:pt idx="45">
                  <c:v>209059</c:v>
                </c:pt>
                <c:pt idx="46">
                  <c:v>210618</c:v>
                </c:pt>
                <c:pt idx="47">
                  <c:v>210429</c:v>
                </c:pt>
                <c:pt idx="48">
                  <c:v>207562</c:v>
                </c:pt>
                <c:pt idx="49">
                  <c:v>225278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5679984"/>
        <c:axId val="345678416"/>
      </c:lineChart>
      <c:catAx>
        <c:axId val="345679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678416"/>
        <c:crosses val="autoZero"/>
        <c:auto val="1"/>
        <c:lblAlgn val="ctr"/>
        <c:lblOffset val="100"/>
        <c:tickLblSkip val="5"/>
        <c:noMultiLvlLbl val="0"/>
      </c:catAx>
      <c:valAx>
        <c:axId val="34567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679984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127375037007564"/>
          <c:y val="0.88100079956849897"/>
          <c:w val="0.83984785884136604"/>
          <c:h val="8.60102368781680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85000"/>
      </a:schemeClr>
    </a:solidFill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8393978212772"/>
          <c:y val="4.5452755975963703E-2"/>
          <c:w val="0.86899089696707998"/>
          <c:h val="0.6894582063720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Poorest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Turned 50 in 1980</c:v>
                </c:pt>
                <c:pt idx="1">
                  <c:v>Turned 50 in 2010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32.299999999999997</c:v>
                </c:pt>
                <c:pt idx="1">
                  <c:v>28.3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Q2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Turned 50 in 1980</c:v>
                </c:pt>
                <c:pt idx="1">
                  <c:v>Turned 50 in 2010</c:v>
                </c:pt>
              </c:strCache>
            </c:strRef>
          </c:cat>
          <c:val>
            <c:numRef>
              <c:f>Sheet1!$C$2:$C$3</c:f>
              <c:numCache>
                <c:formatCode>0.0</c:formatCode>
                <c:ptCount val="2"/>
                <c:pt idx="0">
                  <c:v>31.4</c:v>
                </c:pt>
                <c:pt idx="1">
                  <c:v>29.7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Q3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Turned 50 in 1980</c:v>
                </c:pt>
                <c:pt idx="1">
                  <c:v>Turned 50 in 2010</c:v>
                </c:pt>
              </c:strCache>
            </c:strRef>
          </c:cat>
          <c:val>
            <c:numRef>
              <c:f>Sheet1!$D$2:$D$3</c:f>
              <c:numCache>
                <c:formatCode>0.0</c:formatCode>
                <c:ptCount val="2"/>
                <c:pt idx="0">
                  <c:v>32.4</c:v>
                </c:pt>
                <c:pt idx="1">
                  <c:v>32.4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Turned 50 in 1980</c:v>
                </c:pt>
                <c:pt idx="1">
                  <c:v>Turned 50 in 2010</c:v>
                </c:pt>
              </c:strCache>
            </c:strRef>
          </c:cat>
          <c:val>
            <c:numRef>
              <c:f>Sheet1!$E$2:$E$3</c:f>
              <c:numCache>
                <c:formatCode>0.0</c:formatCode>
                <c:ptCount val="2"/>
                <c:pt idx="0">
                  <c:v>33.4</c:v>
                </c:pt>
                <c:pt idx="1">
                  <c:v>33.1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Richest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Turned 50 in 1980</c:v>
                </c:pt>
                <c:pt idx="1">
                  <c:v>Turned 50 in 2010</c:v>
                </c:pt>
              </c:strCache>
            </c:strRef>
          </c:cat>
          <c:val>
            <c:numRef>
              <c:f>Sheet1!$F$2:$F$3</c:f>
              <c:numCache>
                <c:formatCode>0.0</c:formatCode>
                <c:ptCount val="2"/>
                <c:pt idx="0">
                  <c:v>36.200000000000003</c:v>
                </c:pt>
                <c:pt idx="1">
                  <c:v>41.9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1"/>
        <c:axId val="345680376"/>
        <c:axId val="345683904"/>
      </c:barChart>
      <c:catAx>
        <c:axId val="345680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683904"/>
        <c:crosses val="autoZero"/>
        <c:auto val="1"/>
        <c:lblAlgn val="ctr"/>
        <c:lblOffset val="100"/>
        <c:noMultiLvlLbl val="0"/>
      </c:catAx>
      <c:valAx>
        <c:axId val="345683904"/>
        <c:scaling>
          <c:orientation val="minMax"/>
          <c:max val="43"/>
          <c:min val="2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68037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204762110344301"/>
          <c:y val="0.88086859674936602"/>
          <c:w val="0.83308811923412796"/>
          <c:h val="9.67287495063588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cat>
            <c:strRef>
              <c:f>Sheet1!$A$2:$A$10</c:f>
              <c:strCache>
                <c:ptCount val="9"/>
                <c:pt idx="0">
                  <c:v>Mexico</c:v>
                </c:pt>
                <c:pt idx="1">
                  <c:v>USA</c:v>
                </c:pt>
                <c:pt idx="2">
                  <c:v>Australia</c:v>
                </c:pt>
                <c:pt idx="3">
                  <c:v>France</c:v>
                </c:pt>
                <c:pt idx="4">
                  <c:v>UK</c:v>
                </c:pt>
                <c:pt idx="5">
                  <c:v>Sweden</c:v>
                </c:pt>
                <c:pt idx="6">
                  <c:v>Germany</c:v>
                </c:pt>
                <c:pt idx="7">
                  <c:v>Finland</c:v>
                </c:pt>
                <c:pt idx="8">
                  <c:v>Denmark</c:v>
                </c:pt>
              </c:strCache>
            </c:strRef>
          </c:cat>
          <c:val>
            <c:numRef>
              <c:f>Sheet1!$B$2:$B$10</c:f>
              <c:numCache>
                <c:formatCode>0.00%</c:formatCode>
                <c:ptCount val="9"/>
                <c:pt idx="0">
                  <c:v>0.22700000000000001</c:v>
                </c:pt>
                <c:pt idx="1">
                  <c:v>0.20899999999999999</c:v>
                </c:pt>
                <c:pt idx="2">
                  <c:v>0.129</c:v>
                </c:pt>
                <c:pt idx="3">
                  <c:v>0.114</c:v>
                </c:pt>
                <c:pt idx="4">
                  <c:v>0.104</c:v>
                </c:pt>
                <c:pt idx="5">
                  <c:v>8.3000000000000004E-2</c:v>
                </c:pt>
                <c:pt idx="6">
                  <c:v>7.3999999999999996E-2</c:v>
                </c:pt>
                <c:pt idx="7">
                  <c:v>2.9000000000000001E-2</c:v>
                </c:pt>
                <c:pt idx="8">
                  <c:v>2.7E-2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axId val="345683512"/>
        <c:axId val="345682336"/>
      </c:barChart>
      <c:catAx>
        <c:axId val="345683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45682336"/>
        <c:crosses val="autoZero"/>
        <c:auto val="1"/>
        <c:lblAlgn val="ctr"/>
        <c:lblOffset val="100"/>
        <c:noMultiLvlLbl val="0"/>
      </c:catAx>
      <c:valAx>
        <c:axId val="345682336"/>
        <c:scaling>
          <c:orientation val="minMax"/>
          <c:max val="0.24"/>
          <c:min val="0"/>
        </c:scaling>
        <c:delete val="0"/>
        <c:axPos val="b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45683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USA</c:v>
                </c:pt>
                <c:pt idx="1">
                  <c:v>UK</c:v>
                </c:pt>
                <c:pt idx="2">
                  <c:v>Can</c:v>
                </c:pt>
                <c:pt idx="3">
                  <c:v>Switz</c:v>
                </c:pt>
                <c:pt idx="4">
                  <c:v>Jap</c:v>
                </c:pt>
                <c:pt idx="5">
                  <c:v>Astrlia</c:v>
                </c:pt>
                <c:pt idx="6">
                  <c:v>Fra</c:v>
                </c:pt>
                <c:pt idx="7">
                  <c:v>Swe</c:v>
                </c:pt>
                <c:pt idx="8">
                  <c:v>Den</c:v>
                </c:pt>
                <c:pt idx="9">
                  <c:v>Neth</c:v>
                </c:pt>
              </c:strCache>
            </c:strRef>
          </c:cat>
          <c:val>
            <c:numRef>
              <c:f>Sheet1!$B$2:$B$11</c:f>
              <c:numCache>
                <c:formatCode>0.00%</c:formatCode>
                <c:ptCount val="10"/>
                <c:pt idx="0">
                  <c:v>0.184</c:v>
                </c:pt>
                <c:pt idx="1">
                  <c:v>0.127</c:v>
                </c:pt>
                <c:pt idx="2">
                  <c:v>0.122</c:v>
                </c:pt>
                <c:pt idx="3">
                  <c:v>0.106</c:v>
                </c:pt>
                <c:pt idx="4">
                  <c:v>9.5000000000000001E-2</c:v>
                </c:pt>
                <c:pt idx="5">
                  <c:v>9.1999999999999998E-2</c:v>
                </c:pt>
                <c:pt idx="6">
                  <c:v>8.8999999999999996E-2</c:v>
                </c:pt>
                <c:pt idx="7">
                  <c:v>7.1999999999999995E-2</c:v>
                </c:pt>
                <c:pt idx="8">
                  <c:v>6.4000000000000001E-2</c:v>
                </c:pt>
                <c:pt idx="9">
                  <c:v>6.3E-2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-27"/>
        <c:axId val="345684296"/>
        <c:axId val="345678808"/>
      </c:barChart>
      <c:catAx>
        <c:axId val="345684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678808"/>
        <c:crosses val="autoZero"/>
        <c:auto val="1"/>
        <c:lblAlgn val="ctr"/>
        <c:lblOffset val="100"/>
        <c:noMultiLvlLbl val="0"/>
      </c:catAx>
      <c:valAx>
        <c:axId val="345678808"/>
        <c:scaling>
          <c:orientation val="minMax"/>
          <c:max val="0.19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45684296"/>
        <c:crosses val="autoZero"/>
        <c:crossBetween val="between"/>
        <c:min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393978212772"/>
          <c:y val="4.5452755975963703E-2"/>
          <c:w val="0.86899089696707998"/>
          <c:h val="0.81340520722412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Life Expectancy at Birth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White</c:v>
                </c:pt>
                <c:pt idx="1">
                  <c:v>Hispanic*</c:v>
                </c:pt>
                <c:pt idx="2">
                  <c:v>Black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79.099999999999994</c:v>
                </c:pt>
                <c:pt idx="1">
                  <c:v>81.599999999999994</c:v>
                </c:pt>
                <c:pt idx="2">
                  <c:v>75.5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345681552"/>
        <c:axId val="345679200"/>
      </c:barChart>
      <c:catAx>
        <c:axId val="345681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FFFF"/>
            </a:solidFill>
          </a:ln>
        </c:spPr>
        <c:crossAx val="345679200"/>
        <c:crosses val="autoZero"/>
        <c:auto val="1"/>
        <c:lblAlgn val="ctr"/>
        <c:lblOffset val="100"/>
        <c:noMultiLvlLbl val="0"/>
      </c:catAx>
      <c:valAx>
        <c:axId val="345679200"/>
        <c:scaling>
          <c:orientation val="minMax"/>
          <c:max val="85"/>
          <c:min val="50"/>
        </c:scaling>
        <c:delete val="0"/>
        <c:axPos val="l"/>
        <c:majorGridlines>
          <c:spPr>
            <a:ln w="6350" cmpd="sng">
              <a:solidFill>
                <a:srgbClr val="FFFFFF"/>
              </a:solidFill>
              <a:prstDash val="solid"/>
            </a:ln>
          </c:spPr>
        </c:majorGridlines>
        <c:numFmt formatCode="0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crossAx val="34568155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92787431613201"/>
          <c:y val="4.5905160397921703E-2"/>
          <c:w val="0.78533087387237299"/>
          <c:h val="0.8266891362698689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Sheet1!$A$2:$A$70</c:f>
              <c:numCache>
                <c:formatCode>0</c:formatCode>
                <c:ptCount val="69"/>
                <c:pt idx="0">
                  <c:v>1947</c:v>
                </c:pt>
                <c:pt idx="1">
                  <c:v>1948</c:v>
                </c:pt>
                <c:pt idx="2">
                  <c:v>1949</c:v>
                </c:pt>
                <c:pt idx="3">
                  <c:v>1950</c:v>
                </c:pt>
                <c:pt idx="4">
                  <c:v>1951</c:v>
                </c:pt>
                <c:pt idx="5">
                  <c:v>1952</c:v>
                </c:pt>
                <c:pt idx="6">
                  <c:v>1953</c:v>
                </c:pt>
                <c:pt idx="7">
                  <c:v>1954</c:v>
                </c:pt>
                <c:pt idx="8">
                  <c:v>1955</c:v>
                </c:pt>
                <c:pt idx="9">
                  <c:v>1956</c:v>
                </c:pt>
                <c:pt idx="10">
                  <c:v>1957</c:v>
                </c:pt>
                <c:pt idx="11">
                  <c:v>1958</c:v>
                </c:pt>
                <c:pt idx="12">
                  <c:v>1959</c:v>
                </c:pt>
                <c:pt idx="13">
                  <c:v>1960</c:v>
                </c:pt>
                <c:pt idx="14">
                  <c:v>1961</c:v>
                </c:pt>
                <c:pt idx="15">
                  <c:v>1962</c:v>
                </c:pt>
                <c:pt idx="16">
                  <c:v>1963</c:v>
                </c:pt>
                <c:pt idx="17">
                  <c:v>1964</c:v>
                </c:pt>
                <c:pt idx="18">
                  <c:v>1965</c:v>
                </c:pt>
                <c:pt idx="19">
                  <c:v>1966</c:v>
                </c:pt>
                <c:pt idx="20">
                  <c:v>1967</c:v>
                </c:pt>
                <c:pt idx="21">
                  <c:v>1968</c:v>
                </c:pt>
                <c:pt idx="22">
                  <c:v>1969</c:v>
                </c:pt>
                <c:pt idx="23">
                  <c:v>1970</c:v>
                </c:pt>
                <c:pt idx="24">
                  <c:v>1971</c:v>
                </c:pt>
                <c:pt idx="25">
                  <c:v>1972</c:v>
                </c:pt>
                <c:pt idx="26">
                  <c:v>1973</c:v>
                </c:pt>
                <c:pt idx="27">
                  <c:v>1974</c:v>
                </c:pt>
                <c:pt idx="28">
                  <c:v>1975</c:v>
                </c:pt>
                <c:pt idx="29">
                  <c:v>1976</c:v>
                </c:pt>
                <c:pt idx="30">
                  <c:v>1977</c:v>
                </c:pt>
                <c:pt idx="31">
                  <c:v>1978</c:v>
                </c:pt>
                <c:pt idx="32">
                  <c:v>1979</c:v>
                </c:pt>
                <c:pt idx="33">
                  <c:v>1980</c:v>
                </c:pt>
                <c:pt idx="34">
                  <c:v>1981</c:v>
                </c:pt>
                <c:pt idx="35">
                  <c:v>1982</c:v>
                </c:pt>
                <c:pt idx="36">
                  <c:v>1983</c:v>
                </c:pt>
                <c:pt idx="37">
                  <c:v>1984</c:v>
                </c:pt>
                <c:pt idx="38">
                  <c:v>1985</c:v>
                </c:pt>
                <c:pt idx="39">
                  <c:v>1986</c:v>
                </c:pt>
                <c:pt idx="40">
                  <c:v>1987</c:v>
                </c:pt>
                <c:pt idx="41">
                  <c:v>1988</c:v>
                </c:pt>
                <c:pt idx="42">
                  <c:v>1989</c:v>
                </c:pt>
                <c:pt idx="43">
                  <c:v>1990</c:v>
                </c:pt>
                <c:pt idx="44">
                  <c:v>1991</c:v>
                </c:pt>
                <c:pt idx="45">
                  <c:v>1992</c:v>
                </c:pt>
                <c:pt idx="46">
                  <c:v>1993</c:v>
                </c:pt>
                <c:pt idx="47">
                  <c:v>1994</c:v>
                </c:pt>
                <c:pt idx="48">
                  <c:v>1995</c:v>
                </c:pt>
                <c:pt idx="49">
                  <c:v>1996</c:v>
                </c:pt>
                <c:pt idx="50">
                  <c:v>1997</c:v>
                </c:pt>
                <c:pt idx="51">
                  <c:v>1998</c:v>
                </c:pt>
                <c:pt idx="52">
                  <c:v>1999</c:v>
                </c:pt>
                <c:pt idx="53">
                  <c:v>2000</c:v>
                </c:pt>
                <c:pt idx="54">
                  <c:v>2001</c:v>
                </c:pt>
                <c:pt idx="55">
                  <c:v>2002</c:v>
                </c:pt>
                <c:pt idx="56">
                  <c:v>2003</c:v>
                </c:pt>
                <c:pt idx="57">
                  <c:v>2004</c:v>
                </c:pt>
                <c:pt idx="58">
                  <c:v>2005</c:v>
                </c:pt>
                <c:pt idx="59">
                  <c:v>2006</c:v>
                </c:pt>
                <c:pt idx="60">
                  <c:v>2007</c:v>
                </c:pt>
                <c:pt idx="61">
                  <c:v>2008</c:v>
                </c:pt>
                <c:pt idx="62">
                  <c:v>2009</c:v>
                </c:pt>
                <c:pt idx="63">
                  <c:v>2010</c:v>
                </c:pt>
                <c:pt idx="64">
                  <c:v>2011</c:v>
                </c:pt>
                <c:pt idx="65">
                  <c:v>2012</c:v>
                </c:pt>
                <c:pt idx="66">
                  <c:v>2013</c:v>
                </c:pt>
                <c:pt idx="67">
                  <c:v>2014</c:v>
                </c:pt>
                <c:pt idx="68">
                  <c:v>2015</c:v>
                </c:pt>
              </c:numCache>
            </c:numRef>
          </c:cat>
          <c:val>
            <c:numRef>
              <c:f>Sheet1!$B$2:$B$70</c:f>
              <c:numCache>
                <c:formatCode>"$"#,##0</c:formatCode>
                <c:ptCount val="69"/>
                <c:pt idx="0">
                  <c:v>29314</c:v>
                </c:pt>
                <c:pt idx="1">
                  <c:v>28458</c:v>
                </c:pt>
                <c:pt idx="2">
                  <c:v>28135</c:v>
                </c:pt>
                <c:pt idx="3">
                  <c:v>29618</c:v>
                </c:pt>
                <c:pt idx="4">
                  <c:v>30748</c:v>
                </c:pt>
                <c:pt idx="5">
                  <c:v>32191</c:v>
                </c:pt>
                <c:pt idx="6">
                  <c:v>34183</c:v>
                </c:pt>
                <c:pt idx="7">
                  <c:v>33418</c:v>
                </c:pt>
                <c:pt idx="8">
                  <c:v>35694</c:v>
                </c:pt>
                <c:pt idx="9">
                  <c:v>38112</c:v>
                </c:pt>
                <c:pt idx="10">
                  <c:v>38125</c:v>
                </c:pt>
                <c:pt idx="11">
                  <c:v>38051</c:v>
                </c:pt>
                <c:pt idx="12">
                  <c:v>40182</c:v>
                </c:pt>
                <c:pt idx="13">
                  <c:v>40880</c:v>
                </c:pt>
                <c:pt idx="14">
                  <c:v>41486</c:v>
                </c:pt>
                <c:pt idx="15">
                  <c:v>42835</c:v>
                </c:pt>
                <c:pt idx="16">
                  <c:v>44238</c:v>
                </c:pt>
                <c:pt idx="17">
                  <c:v>45834</c:v>
                </c:pt>
                <c:pt idx="18">
                  <c:v>47728</c:v>
                </c:pt>
                <c:pt idx="19">
                  <c:v>50086</c:v>
                </c:pt>
                <c:pt idx="20">
                  <c:v>51107</c:v>
                </c:pt>
                <c:pt idx="21">
                  <c:v>53370</c:v>
                </c:pt>
                <c:pt idx="22">
                  <c:v>55998</c:v>
                </c:pt>
                <c:pt idx="23">
                  <c:v>55777</c:v>
                </c:pt>
                <c:pt idx="24">
                  <c:v>55712</c:v>
                </c:pt>
                <c:pt idx="25">
                  <c:v>58535</c:v>
                </c:pt>
                <c:pt idx="26">
                  <c:v>60076</c:v>
                </c:pt>
                <c:pt idx="27">
                  <c:v>58140</c:v>
                </c:pt>
                <c:pt idx="28">
                  <c:v>57171</c:v>
                </c:pt>
                <c:pt idx="29">
                  <c:v>58868</c:v>
                </c:pt>
                <c:pt idx="30">
                  <c:v>59661</c:v>
                </c:pt>
                <c:pt idx="31">
                  <c:v>61262</c:v>
                </c:pt>
                <c:pt idx="32">
                  <c:v>62265</c:v>
                </c:pt>
                <c:pt idx="33">
                  <c:v>60008</c:v>
                </c:pt>
                <c:pt idx="34">
                  <c:v>58826</c:v>
                </c:pt>
                <c:pt idx="35">
                  <c:v>58040</c:v>
                </c:pt>
                <c:pt idx="36">
                  <c:v>58313</c:v>
                </c:pt>
                <c:pt idx="37">
                  <c:v>60176</c:v>
                </c:pt>
                <c:pt idx="38">
                  <c:v>61260</c:v>
                </c:pt>
                <c:pt idx="39">
                  <c:v>63590</c:v>
                </c:pt>
                <c:pt idx="40">
                  <c:v>63659</c:v>
                </c:pt>
                <c:pt idx="41">
                  <c:v>64316</c:v>
                </c:pt>
                <c:pt idx="42">
                  <c:v>66418</c:v>
                </c:pt>
                <c:pt idx="43">
                  <c:v>64951</c:v>
                </c:pt>
                <c:pt idx="44">
                  <c:v>64145</c:v>
                </c:pt>
                <c:pt idx="45">
                  <c:v>64027</c:v>
                </c:pt>
                <c:pt idx="46">
                  <c:v>63500</c:v>
                </c:pt>
                <c:pt idx="47">
                  <c:v>64708</c:v>
                </c:pt>
                <c:pt idx="48">
                  <c:v>65909</c:v>
                </c:pt>
                <c:pt idx="49">
                  <c:v>67347</c:v>
                </c:pt>
                <c:pt idx="50">
                  <c:v>68865</c:v>
                </c:pt>
                <c:pt idx="51">
                  <c:v>71243</c:v>
                </c:pt>
                <c:pt idx="52">
                  <c:v>72684</c:v>
                </c:pt>
                <c:pt idx="53">
                  <c:v>72983</c:v>
                </c:pt>
                <c:pt idx="54">
                  <c:v>72380</c:v>
                </c:pt>
                <c:pt idx="55">
                  <c:v>71733</c:v>
                </c:pt>
                <c:pt idx="56">
                  <c:v>71655</c:v>
                </c:pt>
                <c:pt idx="57">
                  <c:v>71001</c:v>
                </c:pt>
                <c:pt idx="58">
                  <c:v>71757</c:v>
                </c:pt>
                <c:pt idx="59">
                  <c:v>71942</c:v>
                </c:pt>
                <c:pt idx="60">
                  <c:v>73428</c:v>
                </c:pt>
                <c:pt idx="61">
                  <c:v>71340</c:v>
                </c:pt>
                <c:pt idx="62">
                  <c:v>68968</c:v>
                </c:pt>
                <c:pt idx="63">
                  <c:v>68122</c:v>
                </c:pt>
                <c:pt idx="64">
                  <c:v>67126</c:v>
                </c:pt>
                <c:pt idx="65">
                  <c:v>67818</c:v>
                </c:pt>
                <c:pt idx="66">
                  <c:v>69800</c:v>
                </c:pt>
                <c:pt idx="67">
                  <c:v>70454</c:v>
                </c:pt>
                <c:pt idx="68">
                  <c:v>73981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Sheet1!$A$2:$A$70</c:f>
              <c:numCache>
                <c:formatCode>0</c:formatCode>
                <c:ptCount val="69"/>
                <c:pt idx="0">
                  <c:v>1947</c:v>
                </c:pt>
                <c:pt idx="1">
                  <c:v>1948</c:v>
                </c:pt>
                <c:pt idx="2">
                  <c:v>1949</c:v>
                </c:pt>
                <c:pt idx="3">
                  <c:v>1950</c:v>
                </c:pt>
                <c:pt idx="4">
                  <c:v>1951</c:v>
                </c:pt>
                <c:pt idx="5">
                  <c:v>1952</c:v>
                </c:pt>
                <c:pt idx="6">
                  <c:v>1953</c:v>
                </c:pt>
                <c:pt idx="7">
                  <c:v>1954</c:v>
                </c:pt>
                <c:pt idx="8">
                  <c:v>1955</c:v>
                </c:pt>
                <c:pt idx="9">
                  <c:v>1956</c:v>
                </c:pt>
                <c:pt idx="10">
                  <c:v>1957</c:v>
                </c:pt>
                <c:pt idx="11">
                  <c:v>1958</c:v>
                </c:pt>
                <c:pt idx="12">
                  <c:v>1959</c:v>
                </c:pt>
                <c:pt idx="13">
                  <c:v>1960</c:v>
                </c:pt>
                <c:pt idx="14">
                  <c:v>1961</c:v>
                </c:pt>
                <c:pt idx="15">
                  <c:v>1962</c:v>
                </c:pt>
                <c:pt idx="16">
                  <c:v>1963</c:v>
                </c:pt>
                <c:pt idx="17">
                  <c:v>1964</c:v>
                </c:pt>
                <c:pt idx="18">
                  <c:v>1965</c:v>
                </c:pt>
                <c:pt idx="19">
                  <c:v>1966</c:v>
                </c:pt>
                <c:pt idx="20">
                  <c:v>1967</c:v>
                </c:pt>
                <c:pt idx="21">
                  <c:v>1968</c:v>
                </c:pt>
                <c:pt idx="22">
                  <c:v>1969</c:v>
                </c:pt>
                <c:pt idx="23">
                  <c:v>1970</c:v>
                </c:pt>
                <c:pt idx="24">
                  <c:v>1971</c:v>
                </c:pt>
                <c:pt idx="25">
                  <c:v>1972</c:v>
                </c:pt>
                <c:pt idx="26">
                  <c:v>1973</c:v>
                </c:pt>
                <c:pt idx="27">
                  <c:v>1974</c:v>
                </c:pt>
                <c:pt idx="28">
                  <c:v>1975</c:v>
                </c:pt>
                <c:pt idx="29">
                  <c:v>1976</c:v>
                </c:pt>
                <c:pt idx="30">
                  <c:v>1977</c:v>
                </c:pt>
                <c:pt idx="31">
                  <c:v>1978</c:v>
                </c:pt>
                <c:pt idx="32">
                  <c:v>1979</c:v>
                </c:pt>
                <c:pt idx="33">
                  <c:v>1980</c:v>
                </c:pt>
                <c:pt idx="34">
                  <c:v>1981</c:v>
                </c:pt>
                <c:pt idx="35">
                  <c:v>1982</c:v>
                </c:pt>
                <c:pt idx="36">
                  <c:v>1983</c:v>
                </c:pt>
                <c:pt idx="37">
                  <c:v>1984</c:v>
                </c:pt>
                <c:pt idx="38">
                  <c:v>1985</c:v>
                </c:pt>
                <c:pt idx="39">
                  <c:v>1986</c:v>
                </c:pt>
                <c:pt idx="40">
                  <c:v>1987</c:v>
                </c:pt>
                <c:pt idx="41">
                  <c:v>1988</c:v>
                </c:pt>
                <c:pt idx="42">
                  <c:v>1989</c:v>
                </c:pt>
                <c:pt idx="43">
                  <c:v>1990</c:v>
                </c:pt>
                <c:pt idx="44">
                  <c:v>1991</c:v>
                </c:pt>
                <c:pt idx="45">
                  <c:v>1992</c:v>
                </c:pt>
                <c:pt idx="46">
                  <c:v>1993</c:v>
                </c:pt>
                <c:pt idx="47">
                  <c:v>1994</c:v>
                </c:pt>
                <c:pt idx="48">
                  <c:v>1995</c:v>
                </c:pt>
                <c:pt idx="49">
                  <c:v>1996</c:v>
                </c:pt>
                <c:pt idx="50">
                  <c:v>1997</c:v>
                </c:pt>
                <c:pt idx="51">
                  <c:v>1998</c:v>
                </c:pt>
                <c:pt idx="52">
                  <c:v>1999</c:v>
                </c:pt>
                <c:pt idx="53">
                  <c:v>2000</c:v>
                </c:pt>
                <c:pt idx="54">
                  <c:v>2001</c:v>
                </c:pt>
                <c:pt idx="55">
                  <c:v>2002</c:v>
                </c:pt>
                <c:pt idx="56">
                  <c:v>2003</c:v>
                </c:pt>
                <c:pt idx="57">
                  <c:v>2004</c:v>
                </c:pt>
                <c:pt idx="58">
                  <c:v>2005</c:v>
                </c:pt>
                <c:pt idx="59">
                  <c:v>2006</c:v>
                </c:pt>
                <c:pt idx="60">
                  <c:v>2007</c:v>
                </c:pt>
                <c:pt idx="61">
                  <c:v>2008</c:v>
                </c:pt>
                <c:pt idx="62">
                  <c:v>2009</c:v>
                </c:pt>
                <c:pt idx="63">
                  <c:v>2010</c:v>
                </c:pt>
                <c:pt idx="64">
                  <c:v>2011</c:v>
                </c:pt>
                <c:pt idx="65">
                  <c:v>2012</c:v>
                </c:pt>
                <c:pt idx="66">
                  <c:v>2013</c:v>
                </c:pt>
                <c:pt idx="67">
                  <c:v>2014</c:v>
                </c:pt>
                <c:pt idx="68">
                  <c:v>2015</c:v>
                </c:pt>
              </c:numCache>
            </c:numRef>
          </c:cat>
          <c:val>
            <c:numRef>
              <c:f>Sheet1!$C$2:$C$70</c:f>
              <c:numCache>
                <c:formatCode>"$"#,##0</c:formatCode>
                <c:ptCount val="69"/>
                <c:pt idx="0">
                  <c:v>14987</c:v>
                </c:pt>
                <c:pt idx="1">
                  <c:v>15200</c:v>
                </c:pt>
                <c:pt idx="2">
                  <c:v>14363</c:v>
                </c:pt>
                <c:pt idx="3">
                  <c:v>16069</c:v>
                </c:pt>
                <c:pt idx="4">
                  <c:v>16191</c:v>
                </c:pt>
                <c:pt idx="5">
                  <c:v>18294</c:v>
                </c:pt>
                <c:pt idx="6">
                  <c:v>19167</c:v>
                </c:pt>
                <c:pt idx="7">
                  <c:v>18612</c:v>
                </c:pt>
                <c:pt idx="8">
                  <c:v>19685</c:v>
                </c:pt>
                <c:pt idx="9">
                  <c:v>20045</c:v>
                </c:pt>
                <c:pt idx="10">
                  <c:v>20383</c:v>
                </c:pt>
                <c:pt idx="11">
                  <c:v>19492</c:v>
                </c:pt>
                <c:pt idx="12">
                  <c:v>20757</c:v>
                </c:pt>
                <c:pt idx="13">
                  <c:v>22629</c:v>
                </c:pt>
                <c:pt idx="14">
                  <c:v>22134</c:v>
                </c:pt>
                <c:pt idx="15">
                  <c:v>22856</c:v>
                </c:pt>
                <c:pt idx="16">
                  <c:v>23473</c:v>
                </c:pt>
                <c:pt idx="17">
                  <c:v>25651</c:v>
                </c:pt>
                <c:pt idx="18">
                  <c:v>26283</c:v>
                </c:pt>
                <c:pt idx="19">
                  <c:v>30026</c:v>
                </c:pt>
                <c:pt idx="20">
                  <c:v>30258</c:v>
                </c:pt>
                <c:pt idx="21">
                  <c:v>32013</c:v>
                </c:pt>
                <c:pt idx="22">
                  <c:v>34300</c:v>
                </c:pt>
                <c:pt idx="23">
                  <c:v>34215</c:v>
                </c:pt>
                <c:pt idx="24">
                  <c:v>33619</c:v>
                </c:pt>
                <c:pt idx="25">
                  <c:v>34790</c:v>
                </c:pt>
                <c:pt idx="26">
                  <c:v>34672</c:v>
                </c:pt>
                <c:pt idx="27">
                  <c:v>34716</c:v>
                </c:pt>
                <c:pt idx="28">
                  <c:v>35177</c:v>
                </c:pt>
                <c:pt idx="29">
                  <c:v>35017</c:v>
                </c:pt>
                <c:pt idx="30">
                  <c:v>34082</c:v>
                </c:pt>
                <c:pt idx="31">
                  <c:v>36284</c:v>
                </c:pt>
                <c:pt idx="32">
                  <c:v>35259</c:v>
                </c:pt>
                <c:pt idx="33">
                  <c:v>34721</c:v>
                </c:pt>
                <c:pt idx="34">
                  <c:v>33184</c:v>
                </c:pt>
                <c:pt idx="35">
                  <c:v>32079</c:v>
                </c:pt>
                <c:pt idx="36">
                  <c:v>32841</c:v>
                </c:pt>
                <c:pt idx="37">
                  <c:v>33540</c:v>
                </c:pt>
                <c:pt idx="38">
                  <c:v>35274</c:v>
                </c:pt>
                <c:pt idx="39">
                  <c:v>36335</c:v>
                </c:pt>
                <c:pt idx="40">
                  <c:v>36749</c:v>
                </c:pt>
                <c:pt idx="41">
                  <c:v>37225</c:v>
                </c:pt>
                <c:pt idx="42">
                  <c:v>37311</c:v>
                </c:pt>
                <c:pt idx="43">
                  <c:v>37693</c:v>
                </c:pt>
                <c:pt idx="44">
                  <c:v>36582</c:v>
                </c:pt>
                <c:pt idx="45">
                  <c:v>34941</c:v>
                </c:pt>
                <c:pt idx="46">
                  <c:v>34807</c:v>
                </c:pt>
                <c:pt idx="47">
                  <c:v>39090</c:v>
                </c:pt>
                <c:pt idx="48">
                  <c:v>40137</c:v>
                </c:pt>
                <c:pt idx="49">
                  <c:v>39909</c:v>
                </c:pt>
                <c:pt idx="50">
                  <c:v>42129</c:v>
                </c:pt>
                <c:pt idx="51">
                  <c:v>42732</c:v>
                </c:pt>
                <c:pt idx="52">
                  <c:v>45321</c:v>
                </c:pt>
                <c:pt idx="53">
                  <c:v>46348</c:v>
                </c:pt>
                <c:pt idx="54">
                  <c:v>44978</c:v>
                </c:pt>
                <c:pt idx="55">
                  <c:v>44167</c:v>
                </c:pt>
                <c:pt idx="56">
                  <c:v>44290</c:v>
                </c:pt>
                <c:pt idx="57">
                  <c:v>44103</c:v>
                </c:pt>
                <c:pt idx="58">
                  <c:v>43041</c:v>
                </c:pt>
                <c:pt idx="59">
                  <c:v>44987</c:v>
                </c:pt>
                <c:pt idx="60">
                  <c:v>45889</c:v>
                </c:pt>
                <c:pt idx="61">
                  <c:v>43901</c:v>
                </c:pt>
                <c:pt idx="62">
                  <c:v>42430</c:v>
                </c:pt>
                <c:pt idx="63">
                  <c:v>41956</c:v>
                </c:pt>
                <c:pt idx="64">
                  <c:v>42677</c:v>
                </c:pt>
                <c:pt idx="65">
                  <c:v>41826</c:v>
                </c:pt>
                <c:pt idx="66">
                  <c:v>42624</c:v>
                </c:pt>
                <c:pt idx="67">
                  <c:v>43201</c:v>
                </c:pt>
                <c:pt idx="68">
                  <c:v>45781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5678024"/>
        <c:axId val="347180416"/>
      </c:lineChart>
      <c:catAx>
        <c:axId val="345678024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347180416"/>
        <c:crosses val="autoZero"/>
        <c:auto val="1"/>
        <c:lblAlgn val="ctr"/>
        <c:lblOffset val="100"/>
        <c:tickLblSkip val="9"/>
        <c:noMultiLvlLbl val="0"/>
      </c:catAx>
      <c:valAx>
        <c:axId val="34718041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sysDot"/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345678024"/>
        <c:crossesAt val="1"/>
        <c:crossBetween val="between"/>
        <c:majorUnit val="20000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303149606299196E-2"/>
          <c:y val="4.85028127233606E-2"/>
          <c:w val="0.53234803149606302"/>
          <c:h val="0.898379489895305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Minority Resume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Black Applicant</c:v>
                </c:pt>
                <c:pt idx="1">
                  <c:v>Asian Applicant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0.1</c:v>
                </c:pt>
                <c:pt idx="1">
                  <c:v>0.115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Whitened First Name*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Black Applicant</c:v>
                </c:pt>
                <c:pt idx="1">
                  <c:v>Asian Applicant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0.13</c:v>
                </c:pt>
                <c:pt idx="1">
                  <c:v>0.18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Whitened Experience**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Black Applicant</c:v>
                </c:pt>
                <c:pt idx="1">
                  <c:v>Asian Applicant</c:v>
                </c:pt>
              </c:strCache>
            </c:strRef>
          </c:cat>
          <c:val>
            <c:numRef>
              <c:f>Sheet1!$D$2:$D$3</c:f>
              <c:numCache>
                <c:formatCode>0.0%</c:formatCode>
                <c:ptCount val="2"/>
                <c:pt idx="0">
                  <c:v>0.18</c:v>
                </c:pt>
                <c:pt idx="1">
                  <c:v>0.16500000000000001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Name + Experience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Black Applicant</c:v>
                </c:pt>
                <c:pt idx="1">
                  <c:v>Asian Applicant</c:v>
                </c:pt>
              </c:strCache>
            </c:strRef>
          </c:cat>
          <c:val>
            <c:numRef>
              <c:f>Sheet1!$E$2:$E$3</c:f>
              <c:numCache>
                <c:formatCode>0.0%</c:formatCode>
                <c:ptCount val="2"/>
                <c:pt idx="0">
                  <c:v>0.255</c:v>
                </c:pt>
                <c:pt idx="1">
                  <c:v>0.21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overlap val="-5"/>
        <c:axId val="347181200"/>
        <c:axId val="347187472"/>
      </c:barChart>
      <c:catAx>
        <c:axId val="347181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7187472"/>
        <c:crosses val="autoZero"/>
        <c:auto val="1"/>
        <c:lblAlgn val="ctr"/>
        <c:lblOffset val="100"/>
        <c:noMultiLvlLbl val="0"/>
      </c:catAx>
      <c:valAx>
        <c:axId val="347187472"/>
        <c:scaling>
          <c:orientation val="minMax"/>
          <c:max val="0.28000000000000003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47181200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r"/>
      <c:layout>
        <c:manualLayout>
          <c:xMode val="edge"/>
          <c:yMode val="edge"/>
          <c:x val="0.61428257874015701"/>
          <c:y val="0.13184015806061"/>
          <c:w val="0.375235236220472"/>
          <c:h val="0.701044910989063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45832282757599"/>
          <c:y val="3.2063875024700601E-2"/>
          <c:w val="0.54909345558275702"/>
          <c:h val="0.9441729704574960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9525"/>
          </c:spPr>
          <c:dPt>
            <c:idx val="0"/>
            <c:bubble3D val="0"/>
            <c:spPr>
              <a:solidFill>
                <a:schemeClr val="accent1"/>
              </a:solidFill>
              <a:ln w="9525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9525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9525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9525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9525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9525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Heart Disease</c:v>
                </c:pt>
                <c:pt idx="1">
                  <c:v>All Other</c:v>
                </c:pt>
                <c:pt idx="2">
                  <c:v>HIV</c:v>
                </c:pt>
                <c:pt idx="3">
                  <c:v>Homicide</c:v>
                </c:pt>
                <c:pt idx="4">
                  <c:v>Stroke</c:v>
                </c:pt>
                <c:pt idx="5">
                  <c:v>Cancer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</c:v>
                </c:pt>
                <c:pt idx="1">
                  <c:v>0.22</c:v>
                </c:pt>
                <c:pt idx="2">
                  <c:v>7.0000000000000007E-2</c:v>
                </c:pt>
                <c:pt idx="3">
                  <c:v>0.11</c:v>
                </c:pt>
                <c:pt idx="4">
                  <c:v>0.09</c:v>
                </c:pt>
                <c:pt idx="5">
                  <c:v>0.21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1291782878990998E-2"/>
          <c:y val="3.27461524346453E-2"/>
          <c:w val="0.89678152143635104"/>
          <c:h val="0.7340145938933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dLbl>
              <c:idx val="3"/>
              <c:spPr/>
              <c:txPr>
                <a:bodyPr/>
                <a:lstStyle/>
                <a:p>
                  <a:pPr>
                    <a:defRPr sz="240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White_x000d_Non-Hispanic</c:v>
                </c:pt>
                <c:pt idx="1">
                  <c:v>Black_x000d_Non-Hispanic</c:v>
                </c:pt>
                <c:pt idx="2">
                  <c:v>Hispanic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2.64</c:v>
                </c:pt>
                <c:pt idx="1">
                  <c:v>0.89</c:v>
                </c:pt>
                <c:pt idx="2">
                  <c:v>1.01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347181984"/>
        <c:axId val="347182768"/>
      </c:barChart>
      <c:catAx>
        <c:axId val="3471819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347182768"/>
        <c:crosses val="autoZero"/>
        <c:auto val="1"/>
        <c:lblAlgn val="ctr"/>
        <c:lblOffset val="100"/>
        <c:noMultiLvlLbl val="0"/>
      </c:catAx>
      <c:valAx>
        <c:axId val="347182768"/>
        <c:scaling>
          <c:orientation val="minMax"/>
          <c:max val="2.8"/>
          <c:min val="0"/>
        </c:scaling>
        <c:delete val="0"/>
        <c:axPos val="l"/>
        <c:majorGridlines>
          <c:spPr>
            <a:ln w="6350" cmpd="sng">
              <a:solidFill>
                <a:srgbClr val="FFFFFF"/>
              </a:solidFill>
              <a:prstDash val="solid"/>
            </a:ln>
          </c:spPr>
        </c:majorGridlines>
        <c:numFmt formatCode="0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34718198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Pt>
            <c:idx val="28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</c:dPt>
          <c:cat>
            <c:numRef>
              <c:f>Sheet1!$A$2:$A$31</c:f>
              <c:numCache>
                <c:formatCode>General</c:formatCode>
                <c:ptCount val="30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</c:numCache>
            </c:numRef>
          </c:cat>
          <c:val>
            <c:numRef>
              <c:f>Sheet1!$B$2:$B$31</c:f>
              <c:numCache>
                <c:formatCode>0</c:formatCode>
                <c:ptCount val="30"/>
                <c:pt idx="0">
                  <c:v>21</c:v>
                </c:pt>
                <c:pt idx="1">
                  <c:v>22</c:v>
                </c:pt>
                <c:pt idx="2">
                  <c:v>22</c:v>
                </c:pt>
                <c:pt idx="3">
                  <c:v>25</c:v>
                </c:pt>
                <c:pt idx="4">
                  <c:v>28</c:v>
                </c:pt>
                <c:pt idx="5">
                  <c:v>30</c:v>
                </c:pt>
                <c:pt idx="6">
                  <c:v>32.6</c:v>
                </c:pt>
                <c:pt idx="7">
                  <c:v>32.5</c:v>
                </c:pt>
                <c:pt idx="8">
                  <c:v>32.799999999999997</c:v>
                </c:pt>
                <c:pt idx="9">
                  <c:v>32.4</c:v>
                </c:pt>
                <c:pt idx="10">
                  <c:v>29.856000000000002</c:v>
                </c:pt>
                <c:pt idx="11">
                  <c:v>28.754000000000001</c:v>
                </c:pt>
                <c:pt idx="12">
                  <c:v>29.1</c:v>
                </c:pt>
                <c:pt idx="13">
                  <c:v>29.5</c:v>
                </c:pt>
                <c:pt idx="14">
                  <c:v>31.6</c:v>
                </c:pt>
                <c:pt idx="15">
                  <c:v>33.246000000000002</c:v>
                </c:pt>
                <c:pt idx="16">
                  <c:v>35.646999999999998</c:v>
                </c:pt>
                <c:pt idx="17">
                  <c:v>37.954999999999998</c:v>
                </c:pt>
                <c:pt idx="18">
                  <c:v>38.103999999999999</c:v>
                </c:pt>
                <c:pt idx="19">
                  <c:v>38.280999999999999</c:v>
                </c:pt>
                <c:pt idx="20">
                  <c:v>39.549999999999997</c:v>
                </c:pt>
                <c:pt idx="21">
                  <c:v>42.64</c:v>
                </c:pt>
                <c:pt idx="22">
                  <c:v>47.85</c:v>
                </c:pt>
                <c:pt idx="23">
                  <c:v>48.58</c:v>
                </c:pt>
                <c:pt idx="24">
                  <c:v>50.835000000000001</c:v>
                </c:pt>
                <c:pt idx="25">
                  <c:v>50.902999999999999</c:v>
                </c:pt>
                <c:pt idx="26">
                  <c:v>55.7</c:v>
                </c:pt>
                <c:pt idx="27">
                  <c:v>61.65</c:v>
                </c:pt>
                <c:pt idx="28">
                  <c:v>70</c:v>
                </c:pt>
                <c:pt idx="29">
                  <c:v>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"/>
        <c:axId val="298450376"/>
        <c:axId val="298450768"/>
      </c:barChart>
      <c:catAx>
        <c:axId val="298450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2700">
            <a:solidFill>
              <a:schemeClr val="bg1"/>
            </a:solidFill>
          </a:ln>
        </c:spPr>
        <c:crossAx val="298450768"/>
        <c:crosses val="autoZero"/>
        <c:auto val="1"/>
        <c:lblAlgn val="ctr"/>
        <c:lblOffset val="100"/>
        <c:tickLblSkip val="7"/>
        <c:noMultiLvlLbl val="0"/>
      </c:catAx>
      <c:valAx>
        <c:axId val="298450768"/>
        <c:scaling>
          <c:orientation val="minMax"/>
          <c:max val="79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  <a:prstDash val="solid"/>
            </a:ln>
          </c:spPr>
        </c:majorGridlines>
        <c:numFmt formatCode="#,##0" sourceLinked="0"/>
        <c:majorTickMark val="none"/>
        <c:minorTickMark val="none"/>
        <c:tickLblPos val="low"/>
        <c:spPr>
          <a:ln>
            <a:solidFill>
              <a:schemeClr val="bg1"/>
            </a:solidFill>
          </a:ln>
        </c:spPr>
        <c:crossAx val="298450376"/>
        <c:crosses val="autoZero"/>
        <c:crossBetween val="between"/>
      </c:valAx>
      <c:spPr>
        <a:noFill/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</a:defRPr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White Males</c:v>
                </c:pt>
                <c:pt idx="1">
                  <c:v>Black Males</c:v>
                </c:pt>
                <c:pt idx="2">
                  <c:v> </c:v>
                </c:pt>
                <c:pt idx="3">
                  <c:v>White Females</c:v>
                </c:pt>
                <c:pt idx="4">
                  <c:v>Black Females</c:v>
                </c:pt>
              </c:strCache>
            </c:strRef>
          </c:cat>
          <c:val>
            <c:numRef>
              <c:f>Sheet1!$B$2:$B$6</c:f>
              <c:numCache>
                <c:formatCode>_("$"* #,##0_);_("$"* \(#,##0\);_("$"* "-"??_);_(@_)</c:formatCode>
                <c:ptCount val="5"/>
                <c:pt idx="0">
                  <c:v>253042</c:v>
                </c:pt>
                <c:pt idx="1">
                  <c:v>188230</c:v>
                </c:pt>
                <c:pt idx="2">
                  <c:v>0</c:v>
                </c:pt>
                <c:pt idx="3">
                  <c:v>163234</c:v>
                </c:pt>
                <c:pt idx="4">
                  <c:v>152784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"/>
        <c:overlap val="-33"/>
        <c:axId val="347185904"/>
        <c:axId val="347180808"/>
      </c:barChart>
      <c:catAx>
        <c:axId val="34718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180808"/>
        <c:crosses val="autoZero"/>
        <c:auto val="1"/>
        <c:lblAlgn val="ctr"/>
        <c:lblOffset val="100"/>
        <c:noMultiLvlLbl val="0"/>
      </c:catAx>
      <c:valAx>
        <c:axId val="347180808"/>
        <c:scaling>
          <c:orientation val="minMax"/>
          <c:max val="270000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solidFill>
              <a:srgbClr val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47185904"/>
        <c:crosses val="autoZero"/>
        <c:crossBetween val="between"/>
        <c:majorUnit val="10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Children</c:v>
                </c:pt>
                <c:pt idx="1">
                  <c:v>Young Adults (18-34)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138</c:v>
                </c:pt>
                <c:pt idx="1">
                  <c:v>195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Black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Children</c:v>
                </c:pt>
                <c:pt idx="1">
                  <c:v>Young Adults (18-34)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67</c:v>
                </c:pt>
                <c:pt idx="1">
                  <c:v>103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Children</c:v>
                </c:pt>
                <c:pt idx="1">
                  <c:v>Young Adults (18-34)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71</c:v>
                </c:pt>
                <c:pt idx="1">
                  <c:v>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-6"/>
        <c:axId val="347187864"/>
        <c:axId val="347183160"/>
      </c:barChart>
      <c:catAx>
        <c:axId val="347187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183160"/>
        <c:crosses val="autoZero"/>
        <c:auto val="1"/>
        <c:lblAlgn val="ctr"/>
        <c:lblOffset val="100"/>
        <c:noMultiLvlLbl val="0"/>
      </c:catAx>
      <c:valAx>
        <c:axId val="347183160"/>
        <c:scaling>
          <c:orientation val="minMax"/>
          <c:max val="199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187864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8713399052472997E-2"/>
          <c:y val="0.88985775827551805"/>
          <c:w val="0.88706018638791895"/>
          <c:h val="8.702830274528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Infant Morality</c:v>
                </c:pt>
                <c:pt idx="1">
                  <c:v>Maternal Mortality</c:v>
                </c:pt>
                <c:pt idx="2">
                  <c:v>C-Section Rate</c:v>
                </c:pt>
                <c:pt idx="3">
                  <c:v>Flu Shot While Pregnant</c:v>
                </c:pt>
                <c:pt idx="4">
                  <c:v>Genetic Test Optional*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2.19</c:v>
                </c:pt>
                <c:pt idx="1">
                  <c:v>2.4300000000000002</c:v>
                </c:pt>
                <c:pt idx="2">
                  <c:v>1.23</c:v>
                </c:pt>
                <c:pt idx="3">
                  <c:v>0.8</c:v>
                </c:pt>
                <c:pt idx="4">
                  <c:v>0.44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overlap val="-27"/>
        <c:axId val="347183552"/>
        <c:axId val="347182376"/>
      </c:barChart>
      <c:catAx>
        <c:axId val="34718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182376"/>
        <c:crossesAt val="0"/>
        <c:auto val="1"/>
        <c:lblAlgn val="ctr"/>
        <c:lblOffset val="100"/>
        <c:noMultiLvlLbl val="0"/>
      </c:catAx>
      <c:valAx>
        <c:axId val="347182376"/>
        <c:scaling>
          <c:orientation val="minMax"/>
          <c:max val="2.8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718355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592569353353"/>
          <c:y val="3.27461524346453E-2"/>
          <c:w val="0.81887551957161497"/>
          <c:h val="0.7431801163944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 Born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dLbl>
              <c:idx val="1"/>
              <c:layout>
                <c:manualLayout>
                  <c:x val="-5.6076197631952195E-17"/>
                  <c:y val="6.296671226474630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Total Health Care</c:v>
                </c:pt>
                <c:pt idx="1">
                  <c:v>ED Care</c:v>
                </c:pt>
                <c:pt idx="2">
                  <c:v>Children</c:v>
                </c:pt>
              </c:strCache>
            </c:strRef>
          </c:cat>
          <c:val>
            <c:numRef>
              <c:f>Sheet1!$B$2:$B$4</c:f>
              <c:numCache>
                <c:formatCode>"$"#,##0</c:formatCode>
                <c:ptCount val="3"/>
                <c:pt idx="0">
                  <c:v>2546</c:v>
                </c:pt>
                <c:pt idx="1">
                  <c:v>91</c:v>
                </c:pt>
                <c:pt idx="2">
                  <c:v>1059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Immigrants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FFFFFF"/>
              </a:solidFill>
            </a:ln>
          </c:spPr>
          <c:invertIfNegative val="0"/>
          <c:dLbls>
            <c:dLbl>
              <c:idx val="1"/>
              <c:layout>
                <c:manualLayout>
                  <c:x val="-1.1215239526390399E-16"/>
                  <c:y val="1.6298257493833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1215239526390399E-16"/>
                  <c:y val="7.50093385094544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Total Health Care</c:v>
                </c:pt>
                <c:pt idx="1">
                  <c:v>ED Care</c:v>
                </c:pt>
                <c:pt idx="2">
                  <c:v>Children</c:v>
                </c:pt>
              </c:strCache>
            </c:strRef>
          </c:cat>
          <c:val>
            <c:numRef>
              <c:f>Sheet1!$C$2:$C$4</c:f>
              <c:numCache>
                <c:formatCode>"$"#,##0</c:formatCode>
                <c:ptCount val="3"/>
                <c:pt idx="0">
                  <c:v>1582</c:v>
                </c:pt>
                <c:pt idx="1">
                  <c:v>33</c:v>
                </c:pt>
                <c:pt idx="2">
                  <c:v>270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7"/>
        <c:axId val="347184728"/>
        <c:axId val="347185120"/>
      </c:barChart>
      <c:catAx>
        <c:axId val="347184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FFFF"/>
            </a:solidFill>
          </a:ln>
        </c:spPr>
        <c:crossAx val="347185120"/>
        <c:crosses val="autoZero"/>
        <c:auto val="1"/>
        <c:lblAlgn val="ctr"/>
        <c:lblOffset val="100"/>
        <c:noMultiLvlLbl val="0"/>
      </c:catAx>
      <c:valAx>
        <c:axId val="347185120"/>
        <c:scaling>
          <c:orientation val="minMax"/>
          <c:max val="2700"/>
          <c:min val="0"/>
        </c:scaling>
        <c:delete val="0"/>
        <c:axPos val="l"/>
        <c:majorGridlines>
          <c:spPr>
            <a:ln w="6350" cmpd="sng">
              <a:solidFill>
                <a:srgbClr val="FFFFFF"/>
              </a:solidFill>
              <a:prstDash val="solid"/>
            </a:ln>
          </c:spPr>
        </c:majorGridlines>
        <c:numFmt formatCode="&quot;$&quot;#,##0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crossAx val="347184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2701343678716"/>
          <c:y val="0.89997972113487901"/>
          <c:w val="0.62649638966127696"/>
          <c:h val="7.9208837488452297E-2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55861918976946E-2"/>
          <c:y val="2.3412871548752202E-2"/>
          <c:w val="0.96248702816548504"/>
          <c:h val="0.76510847144469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cat>
            <c:strRef>
              <c:f>Sheet1!$A$2:$A$4</c:f>
              <c:strCache>
                <c:ptCount val="3"/>
                <c:pt idx="0">
                  <c:v>US Born</c:v>
                </c:pt>
                <c:pt idx="1">
                  <c:v>Foreign Born_x000d_Citizens</c:v>
                </c:pt>
                <c:pt idx="2">
                  <c:v>Non-Citizens</c:v>
                </c:pt>
              </c:strCache>
            </c:strRef>
          </c:cat>
          <c:val>
            <c:numRef>
              <c:f>Sheet1!$B$2:$B$4</c:f>
              <c:numCache>
                <c:formatCode>"$"#,##0</c:formatCode>
                <c:ptCount val="3"/>
                <c:pt idx="0">
                  <c:v>-30.9</c:v>
                </c:pt>
                <c:pt idx="1">
                  <c:v>3.7</c:v>
                </c:pt>
                <c:pt idx="2">
                  <c:v>10.1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axId val="348145088"/>
        <c:axId val="348141952"/>
      </c:barChart>
      <c:catAx>
        <c:axId val="3481450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50800">
            <a:solidFill>
              <a:srgbClr val="FFFFFF"/>
            </a:solidFill>
          </a:ln>
        </c:spPr>
        <c:txPr>
          <a:bodyPr/>
          <a:lstStyle/>
          <a:p>
            <a:pPr>
              <a:lnSpc>
                <a:spcPct val="90000"/>
              </a:lnSpc>
              <a:defRPr sz="2800">
                <a:solidFill>
                  <a:schemeClr val="bg1"/>
                </a:solidFill>
              </a:defRPr>
            </a:pPr>
            <a:endParaRPr lang="en-US"/>
          </a:p>
        </c:txPr>
        <c:crossAx val="348141952"/>
        <c:crosses val="autoZero"/>
        <c:auto val="1"/>
        <c:lblAlgn val="ctr"/>
        <c:lblOffset val="100"/>
        <c:noMultiLvlLbl val="0"/>
      </c:catAx>
      <c:valAx>
        <c:axId val="348141952"/>
        <c:scaling>
          <c:orientation val="minMax"/>
          <c:max val="12"/>
          <c:min val="-32"/>
        </c:scaling>
        <c:delete val="1"/>
        <c:axPos val="l"/>
        <c:numFmt formatCode="&quot;$&quot;#,##0" sourceLinked="0"/>
        <c:majorTickMark val="out"/>
        <c:minorTickMark val="none"/>
        <c:tickLblPos val="nextTo"/>
        <c:crossAx val="348145088"/>
        <c:crossesAt val="1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Managers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cat>
            <c:numRef>
              <c:f>Sheet1!$A$2:$A$48</c:f>
              <c:numCache>
                <c:formatCode>0</c:formatCode>
                <c:ptCount val="47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</c:numCache>
            </c:numRef>
          </c:cat>
          <c:val>
            <c:numRef>
              <c:f>Sheet1!$B$2:$B$48</c:f>
              <c:numCache>
                <c:formatCode>0.0%</c:formatCode>
                <c:ptCount val="47"/>
                <c:pt idx="0">
                  <c:v>0</c:v>
                </c:pt>
                <c:pt idx="1">
                  <c:v>0.185</c:v>
                </c:pt>
                <c:pt idx="2">
                  <c:v>0.25800000000000001</c:v>
                </c:pt>
                <c:pt idx="3">
                  <c:v>0.46800000000000003</c:v>
                </c:pt>
                <c:pt idx="4">
                  <c:v>0.60699999999999998</c:v>
                </c:pt>
                <c:pt idx="5">
                  <c:v>0.75</c:v>
                </c:pt>
                <c:pt idx="6">
                  <c:v>0.85599999999999998</c:v>
                </c:pt>
                <c:pt idx="7">
                  <c:v>0.96399999999999997</c:v>
                </c:pt>
                <c:pt idx="8">
                  <c:v>1.091</c:v>
                </c:pt>
                <c:pt idx="9">
                  <c:v>1.1859999999999999</c:v>
                </c:pt>
                <c:pt idx="10">
                  <c:v>1.329</c:v>
                </c:pt>
                <c:pt idx="11">
                  <c:v>1.46</c:v>
                </c:pt>
                <c:pt idx="12">
                  <c:v>1.619</c:v>
                </c:pt>
                <c:pt idx="13">
                  <c:v>1.722</c:v>
                </c:pt>
                <c:pt idx="14">
                  <c:v>1.853</c:v>
                </c:pt>
                <c:pt idx="15">
                  <c:v>2.0510000000000002</c:v>
                </c:pt>
                <c:pt idx="16">
                  <c:v>2.4279999999999999</c:v>
                </c:pt>
                <c:pt idx="17">
                  <c:v>3.0310000000000001</c:v>
                </c:pt>
                <c:pt idx="18">
                  <c:v>3.6259999999999999</c:v>
                </c:pt>
                <c:pt idx="19">
                  <c:v>4.2610000000000001</c:v>
                </c:pt>
                <c:pt idx="20">
                  <c:v>4.484</c:v>
                </c:pt>
                <c:pt idx="21">
                  <c:v>4.8609999999999998</c:v>
                </c:pt>
                <c:pt idx="22">
                  <c:v>6.6979999999999968</c:v>
                </c:pt>
                <c:pt idx="23">
                  <c:v>9.5670000000000002</c:v>
                </c:pt>
                <c:pt idx="24">
                  <c:v>13.897</c:v>
                </c:pt>
                <c:pt idx="25">
                  <c:v>16.904</c:v>
                </c:pt>
                <c:pt idx="26">
                  <c:v>19.64</c:v>
                </c:pt>
                <c:pt idx="27">
                  <c:v>20.542000000000002</c:v>
                </c:pt>
                <c:pt idx="28">
                  <c:v>21.29</c:v>
                </c:pt>
                <c:pt idx="29">
                  <c:v>21.32</c:v>
                </c:pt>
                <c:pt idx="30">
                  <c:v>21.85</c:v>
                </c:pt>
                <c:pt idx="31">
                  <c:v>22.501999999999999</c:v>
                </c:pt>
                <c:pt idx="32">
                  <c:v>23.795000000000002</c:v>
                </c:pt>
                <c:pt idx="33">
                  <c:v>25.53</c:v>
                </c:pt>
                <c:pt idx="34">
                  <c:v>26.324000000000002</c:v>
                </c:pt>
                <c:pt idx="35">
                  <c:v>25.844000000000001</c:v>
                </c:pt>
                <c:pt idx="36">
                  <c:v>25.372</c:v>
                </c:pt>
                <c:pt idx="37">
                  <c:v>26.103999999999999</c:v>
                </c:pt>
                <c:pt idx="38">
                  <c:v>28.058</c:v>
                </c:pt>
                <c:pt idx="39">
                  <c:v>29.457999999999998</c:v>
                </c:pt>
                <c:pt idx="40">
                  <c:v>30.613</c:v>
                </c:pt>
                <c:pt idx="41">
                  <c:v>29.274000000000001</c:v>
                </c:pt>
                <c:pt idx="42">
                  <c:v>29.635999999999999</c:v>
                </c:pt>
                <c:pt idx="43">
                  <c:v>29.614000000000001</c:v>
                </c:pt>
                <c:pt idx="44">
                  <c:v>30.335000000000001</c:v>
                </c:pt>
                <c:pt idx="45">
                  <c:v>30.541</c:v>
                </c:pt>
                <c:pt idx="46">
                  <c:v>31.35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Physicians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cat>
            <c:numRef>
              <c:f>Sheet1!$A$2:$A$48</c:f>
              <c:numCache>
                <c:formatCode>0</c:formatCode>
                <c:ptCount val="47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  <c:pt idx="46">
                  <c:v>2016</c:v>
                </c:pt>
              </c:numCache>
            </c:numRef>
          </c:cat>
          <c:val>
            <c:numRef>
              <c:f>Sheet1!$C$2:$C$48</c:f>
              <c:numCache>
                <c:formatCode>0.000000%</c:formatCode>
                <c:ptCount val="47"/>
                <c:pt idx="0">
                  <c:v>1.8575850000000001E-2</c:v>
                </c:pt>
                <c:pt idx="1">
                  <c:v>4.3343649999999997E-2</c:v>
                </c:pt>
                <c:pt idx="2">
                  <c:v>7.7399380000000004E-2</c:v>
                </c:pt>
                <c:pt idx="3">
                  <c:v>0.1052632</c:v>
                </c:pt>
                <c:pt idx="4">
                  <c:v>0.15479879999999999</c:v>
                </c:pt>
                <c:pt idx="5">
                  <c:v>0.20123840000000001</c:v>
                </c:pt>
                <c:pt idx="6">
                  <c:v>0.250774</c:v>
                </c:pt>
                <c:pt idx="7">
                  <c:v>0.26625389999999999</c:v>
                </c:pt>
                <c:pt idx="8">
                  <c:v>0.32507740000000002</c:v>
                </c:pt>
                <c:pt idx="9">
                  <c:v>0.37461299999999997</c:v>
                </c:pt>
                <c:pt idx="10">
                  <c:v>0.42724459999999997</c:v>
                </c:pt>
                <c:pt idx="11">
                  <c:v>0.45510840000000002</c:v>
                </c:pt>
                <c:pt idx="12">
                  <c:v>0.50773990000000002</c:v>
                </c:pt>
                <c:pt idx="13">
                  <c:v>0.56037150000000002</c:v>
                </c:pt>
                <c:pt idx="14">
                  <c:v>0.61300310000000002</c:v>
                </c:pt>
                <c:pt idx="15">
                  <c:v>0.66563470000000002</c:v>
                </c:pt>
                <c:pt idx="16">
                  <c:v>0.69659439999999995</c:v>
                </c:pt>
                <c:pt idx="17">
                  <c:v>0.74303410000000003</c:v>
                </c:pt>
                <c:pt idx="18">
                  <c:v>0.75541800000000003</c:v>
                </c:pt>
                <c:pt idx="19">
                  <c:v>0.78637769999999996</c:v>
                </c:pt>
                <c:pt idx="20">
                  <c:v>0.82662539999999995</c:v>
                </c:pt>
                <c:pt idx="21">
                  <c:v>0.86377709999999996</c:v>
                </c:pt>
                <c:pt idx="22">
                  <c:v>0.86687309999999995</c:v>
                </c:pt>
                <c:pt idx="23">
                  <c:v>0.97523219999999999</c:v>
                </c:pt>
                <c:pt idx="24">
                  <c:v>1.0247679999999999</c:v>
                </c:pt>
                <c:pt idx="25">
                  <c:v>1.1455109999999999</c:v>
                </c:pt>
                <c:pt idx="26">
                  <c:v>1.1888540000000001</c:v>
                </c:pt>
                <c:pt idx="27">
                  <c:v>1.2414860000000001</c:v>
                </c:pt>
                <c:pt idx="28">
                  <c:v>1.2910219999999999</c:v>
                </c:pt>
                <c:pt idx="29">
                  <c:v>1.2291019999999999</c:v>
                </c:pt>
                <c:pt idx="30">
                  <c:v>1.2260059999999999</c:v>
                </c:pt>
                <c:pt idx="31">
                  <c:v>1.3560369999999999</c:v>
                </c:pt>
                <c:pt idx="32">
                  <c:v>1.402477</c:v>
                </c:pt>
                <c:pt idx="33">
                  <c:v>1.4383900000000001</c:v>
                </c:pt>
                <c:pt idx="34">
                  <c:v>1.491951</c:v>
                </c:pt>
                <c:pt idx="35">
                  <c:v>1.56965</c:v>
                </c:pt>
                <c:pt idx="36">
                  <c:v>1.6337459999999999</c:v>
                </c:pt>
                <c:pt idx="37">
                  <c:v>1.647988</c:v>
                </c:pt>
                <c:pt idx="38">
                  <c:v>1.5959749999999999</c:v>
                </c:pt>
                <c:pt idx="39">
                  <c:v>1.616099</c:v>
                </c:pt>
                <c:pt idx="40">
                  <c:v>1.4399379999999999</c:v>
                </c:pt>
                <c:pt idx="41">
                  <c:v>1.5269349999999999</c:v>
                </c:pt>
                <c:pt idx="42">
                  <c:v>1.6736839999999999</c:v>
                </c:pt>
                <c:pt idx="43">
                  <c:v>1.82291</c:v>
                </c:pt>
                <c:pt idx="44">
                  <c:v>1.9142410000000001</c:v>
                </c:pt>
                <c:pt idx="45">
                  <c:v>1.7346699999999999</c:v>
                </c:pt>
                <c:pt idx="46">
                  <c:v>2.2483499999999998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8146264"/>
        <c:axId val="348142344"/>
      </c:areaChart>
      <c:catAx>
        <c:axId val="348146264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348142344"/>
        <c:crosses val="autoZero"/>
        <c:auto val="1"/>
        <c:lblAlgn val="ctr"/>
        <c:lblOffset val="100"/>
        <c:tickLblSkip val="5"/>
        <c:noMultiLvlLbl val="0"/>
      </c:catAx>
      <c:valAx>
        <c:axId val="348142344"/>
        <c:scaling>
          <c:orientation val="minMax"/>
          <c:max val="33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348146264"/>
        <c:crossesAt val="1"/>
        <c:crossBetween val="midCat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5887073626059998"/>
          <c:y val="0.85618761412604105"/>
          <c:w val="0.48225852747880099"/>
          <c:h val="0.1058042190347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bg1"/>
              </a:solidFill>
              <a:latin typeface="+mn-lt"/>
              <a:ea typeface="Franklin Gothic Book" charset="0"/>
              <a:cs typeface="Franklin Gothic Book" charset="0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370655088344102"/>
          <c:y val="3.4067040725278601E-2"/>
          <c:w val="0.530415684748198"/>
          <c:h val="0.869830371040959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2.2526992725653401E-2"/>
                  <c:y val="0.1103114396797470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069452063431202"/>
                      <c:h val="0.3050514885582860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2.4819432081690299E-2"/>
                  <c:y val="1.1695512461993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29115059580339"/>
                  <c:y val="-0.2009146930515869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44091746721877"/>
                  <c:y val="-0.17253497256090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5257285392379302E-2"/>
                  <c:y val="2.5430737889680899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2857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EHR /Desk Work</c:v>
                </c:pt>
                <c:pt idx="1">
                  <c:v>With Staff</c:v>
                </c:pt>
                <c:pt idx="2">
                  <c:v>With Patients</c:v>
                </c:pt>
                <c:pt idx="3">
                  <c:v>Other Tasks</c:v>
                </c:pt>
                <c:pt idx="4">
                  <c:v>Other Admin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0.48</c:v>
                </c:pt>
                <c:pt idx="1">
                  <c:v>0.06</c:v>
                </c:pt>
                <c:pt idx="2">
                  <c:v>0.26</c:v>
                </c:pt>
                <c:pt idx="3">
                  <c:v>0.19</c:v>
                </c:pt>
                <c:pt idx="4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smtClean="0"/>
              <a:t>Nursing </a:t>
            </a:r>
          </a:p>
          <a:p>
            <a:pPr>
              <a:defRPr/>
            </a:pPr>
            <a:r>
              <a:rPr lang="en-US" sz="2000" dirty="0" smtClean="0"/>
              <a:t>Homes</a:t>
            </a:r>
            <a:endParaRPr lang="en-US" sz="2000" dirty="0"/>
          </a:p>
        </c:rich>
      </c:tx>
      <c:layout>
        <c:manualLayout>
          <c:xMode val="edge"/>
          <c:yMode val="edge"/>
          <c:x val="0.29269149295598301"/>
          <c:y val="4.32766193804286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2278776072713"/>
          <c:y val="0.30293633566300099"/>
          <c:w val="0.67728432272396299"/>
          <c:h val="0.6267391578438019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35</c:v>
                </c:pt>
                <c:pt idx="1">
                  <c:v>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smtClean="0"/>
              <a:t>Home </a:t>
            </a:r>
          </a:p>
          <a:p>
            <a:pPr>
              <a:defRPr/>
            </a:pPr>
            <a:r>
              <a:rPr lang="en-US" sz="2000" dirty="0" smtClean="0"/>
              <a:t>Care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2278776072713"/>
          <c:y val="0.31375549050810803"/>
          <c:w val="0.66559262631405003"/>
          <c:h val="0.6159200029986949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24</c:v>
                </c:pt>
                <c:pt idx="1">
                  <c:v>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Free-Standing Lab/Imaging</a:t>
            </a:r>
          </a:p>
        </c:rich>
      </c:tx>
      <c:layout>
        <c:manualLayout>
          <c:xMode val="edge"/>
          <c:yMode val="edge"/>
          <c:x val="0.15874838088416801"/>
          <c:y val="4.32766193804286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2278776072713"/>
          <c:y val="0.30834591308555498"/>
          <c:w val="0.67143847451900596"/>
          <c:h val="0.621329580421247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</c:v>
                </c:pt>
                <c:pt idx="1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Private Insurance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All</c:v>
                </c:pt>
                <c:pt idx="1">
                  <c:v>Ortho</c:v>
                </c:pt>
                <c:pt idx="2">
                  <c:v>Psych</c:v>
                </c:pt>
                <c:pt idx="3">
                  <c:v>Asthma</c:v>
                </c:pt>
                <c:pt idx="4">
                  <c:v>Neuro</c:v>
                </c:pt>
                <c:pt idx="5">
                  <c:v>Endoc</c:v>
                </c:pt>
                <c:pt idx="6">
                  <c:v>ENT</c:v>
                </c:pt>
                <c:pt idx="7">
                  <c:v>Derm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0.89</c:v>
                </c:pt>
                <c:pt idx="1">
                  <c:v>0.98</c:v>
                </c:pt>
                <c:pt idx="2">
                  <c:v>0.51</c:v>
                </c:pt>
                <c:pt idx="3">
                  <c:v>1</c:v>
                </c:pt>
                <c:pt idx="4">
                  <c:v>0.89</c:v>
                </c:pt>
                <c:pt idx="5">
                  <c:v>0.91</c:v>
                </c:pt>
                <c:pt idx="6">
                  <c:v>1</c:v>
                </c:pt>
                <c:pt idx="7">
                  <c:v>0.96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Public Insurance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All</c:v>
                </c:pt>
                <c:pt idx="1">
                  <c:v>Ortho</c:v>
                </c:pt>
                <c:pt idx="2">
                  <c:v>Psych</c:v>
                </c:pt>
                <c:pt idx="3">
                  <c:v>Asthma</c:v>
                </c:pt>
                <c:pt idx="4">
                  <c:v>Neuro</c:v>
                </c:pt>
                <c:pt idx="5">
                  <c:v>Endoc</c:v>
                </c:pt>
                <c:pt idx="6">
                  <c:v>ENT</c:v>
                </c:pt>
                <c:pt idx="7">
                  <c:v>Derm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0.34</c:v>
                </c:pt>
                <c:pt idx="1">
                  <c:v>0.2</c:v>
                </c:pt>
                <c:pt idx="2">
                  <c:v>0.17</c:v>
                </c:pt>
                <c:pt idx="3">
                  <c:v>0.45</c:v>
                </c:pt>
                <c:pt idx="4">
                  <c:v>0.46</c:v>
                </c:pt>
                <c:pt idx="5">
                  <c:v>0.56999999999999995</c:v>
                </c:pt>
                <c:pt idx="6">
                  <c:v>0.37</c:v>
                </c:pt>
                <c:pt idx="7">
                  <c:v>0.28999999999999998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"/>
        <c:overlap val="64"/>
        <c:axId val="344127520"/>
        <c:axId val="344129480"/>
      </c:barChart>
      <c:catAx>
        <c:axId val="344127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000"/>
            </a:pPr>
            <a:endParaRPr lang="en-US"/>
          </a:p>
        </c:txPr>
        <c:crossAx val="344129480"/>
        <c:crosses val="autoZero"/>
        <c:auto val="1"/>
        <c:lblAlgn val="ctr"/>
        <c:lblOffset val="100"/>
        <c:noMultiLvlLbl val="0"/>
      </c:catAx>
      <c:valAx>
        <c:axId val="344129480"/>
        <c:scaling>
          <c:orientation val="minMax"/>
          <c:max val="1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  <a:prstDash val="solid"/>
            </a:ln>
          </c:spPr>
        </c:majorGridlines>
        <c:numFmt formatCode="0%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crossAx val="344127520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>
        <c:manualLayout>
          <c:xMode val="edge"/>
          <c:yMode val="edge"/>
          <c:x val="0.19815835318145"/>
          <c:y val="0.89413830637208502"/>
          <c:w val="0.63411023679327505"/>
          <c:h val="8.3646050579071707E-2"/>
        </c:manualLayout>
      </c:layout>
      <c:overlay val="0"/>
      <c:txPr>
        <a:bodyPr/>
        <a:lstStyle/>
        <a:p>
          <a:pPr>
            <a:defRPr sz="2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smtClean="0"/>
              <a:t>Dialysis Centers</a:t>
            </a:r>
          </a:p>
        </c:rich>
      </c:tx>
      <c:layout>
        <c:manualLayout>
          <c:xMode val="edge"/>
          <c:yMode val="edge"/>
          <c:x val="0.324522366583475"/>
          <c:y val="4.32766193804286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2278776072713"/>
          <c:y val="0.30834591308555498"/>
          <c:w val="0.67143847451900596"/>
          <c:h val="0.621329580421247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</c:v>
                </c:pt>
                <c:pt idx="1">
                  <c:v>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err="1" smtClean="0"/>
              <a:t>Surgi</a:t>
            </a:r>
            <a:r>
              <a:rPr lang="en-US" sz="2000" dirty="0" smtClean="0"/>
              <a:t>-</a:t>
            </a:r>
          </a:p>
          <a:p>
            <a:pPr>
              <a:defRPr/>
            </a:pPr>
            <a:r>
              <a:rPr lang="en-US" sz="2000" dirty="0" smtClean="0"/>
              <a:t>Centers</a:t>
            </a:r>
            <a:endParaRPr lang="en-US" sz="2000" dirty="0"/>
          </a:p>
        </c:rich>
      </c:tx>
      <c:layout>
        <c:manualLayout>
          <c:xMode val="edge"/>
          <c:yMode val="edge"/>
          <c:x val="0.30698482196860599"/>
          <c:y val="4.32766193804286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2278776072713"/>
          <c:y val="0.30834591308555498"/>
          <c:w val="0.67143847451900596"/>
          <c:h val="0.621329580421247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smtClean="0"/>
              <a:t>General Hospitals</a:t>
            </a:r>
            <a:endParaRPr lang="en-US" sz="2000" dirty="0"/>
          </a:p>
        </c:rich>
      </c:tx>
      <c:layout>
        <c:manualLayout>
          <c:xMode val="edge"/>
          <c:yMode val="edge"/>
          <c:x val="0.28877477465866203"/>
          <c:y val="4.32766193804286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2278776072713"/>
          <c:y val="0.30293633566300099"/>
          <c:w val="0.67728432272396299"/>
          <c:h val="0.6267391578438019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89</c:v>
                </c:pt>
                <c:pt idx="1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Hospice</a:t>
            </a:r>
            <a:endParaRPr lang="en-US" sz="2000" dirty="0"/>
          </a:p>
        </c:rich>
      </c:tx>
      <c:layout>
        <c:manualLayout>
          <c:xMode val="edge"/>
          <c:yMode val="edge"/>
          <c:x val="0.318004015683444"/>
          <c:y val="4.32766193804286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2278776072713"/>
          <c:y val="0.30834591308555498"/>
          <c:w val="0.67143847451900596"/>
          <c:h val="0.621329580421247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37</c:v>
                </c:pt>
                <c:pt idx="1">
                  <c:v>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err="1" smtClean="0"/>
              <a:t>Inpt</a:t>
            </a:r>
            <a:r>
              <a:rPr lang="en-US" sz="2000" dirty="0" smtClean="0"/>
              <a:t>. Psych / Substance</a:t>
            </a:r>
            <a:endParaRPr lang="en-US" sz="2000" dirty="0"/>
          </a:p>
        </c:rich>
      </c:tx>
      <c:layout>
        <c:manualLayout>
          <c:xMode val="edge"/>
          <c:yMode val="edge"/>
          <c:x val="0.17834670206703701"/>
          <c:y val="4.32766193804286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2278776072713"/>
          <c:y val="0.30834591308555498"/>
          <c:w val="0.67143847451900596"/>
          <c:h val="0.6213295804212479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73</c:v>
                </c:pt>
                <c:pt idx="1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smtClean="0"/>
              <a:t>Specialty</a:t>
            </a:r>
            <a:r>
              <a:rPr lang="en-US" sz="2000" baseline="0" dirty="0" smtClean="0"/>
              <a:t> Hospitals</a:t>
            </a:r>
            <a:endParaRPr lang="en-US" sz="2000" dirty="0"/>
          </a:p>
        </c:rich>
      </c:tx>
      <c:layout>
        <c:manualLayout>
          <c:xMode val="edge"/>
          <c:yMode val="edge"/>
          <c:x val="0.27123723004379302"/>
          <c:y val="4.32766193804286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02278776072713"/>
          <c:y val="0.31916506793066202"/>
          <c:w val="0.65974677810909399"/>
          <c:h val="0.610510425576140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63</c:v>
                </c:pt>
                <c:pt idx="1">
                  <c:v>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Pharmaceuticals</c:v>
                </c:pt>
                <c:pt idx="1">
                  <c:v>Insurers</c:v>
                </c:pt>
                <c:pt idx="2">
                  <c:v>Pharmacy</c:v>
                </c:pt>
                <c:pt idx="3">
                  <c:v>Equipment/Suppliers</c:v>
                </c:pt>
                <c:pt idx="4">
                  <c:v>Lab/Benefit Managers</c:v>
                </c:pt>
                <c:pt idx="5">
                  <c:v>Distributors/Wholesalers</c:v>
                </c:pt>
                <c:pt idx="6">
                  <c:v>Providers</c:v>
                </c:pt>
              </c:strCache>
            </c:strRef>
          </c:cat>
          <c:val>
            <c:numRef>
              <c:f>Sheet1!$B$2:$B$8</c:f>
              <c:numCache>
                <c:formatCode>"$"#,##0.00_);[Red]\("$"#,##0.00\)</c:formatCode>
                <c:ptCount val="7"/>
                <c:pt idx="0">
                  <c:v>67.099999999999994</c:v>
                </c:pt>
                <c:pt idx="1">
                  <c:v>14.9</c:v>
                </c:pt>
                <c:pt idx="2">
                  <c:v>11.6</c:v>
                </c:pt>
                <c:pt idx="3">
                  <c:v>8.3000000000000007</c:v>
                </c:pt>
                <c:pt idx="4">
                  <c:v>4.2</c:v>
                </c:pt>
                <c:pt idx="5">
                  <c:v>3.1</c:v>
                </c:pt>
                <c:pt idx="6">
                  <c:v>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"/>
        <c:axId val="346901624"/>
        <c:axId val="346906328"/>
      </c:barChart>
      <c:catAx>
        <c:axId val="346901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06328"/>
        <c:crosses val="autoZero"/>
        <c:auto val="1"/>
        <c:lblAlgn val="ctr"/>
        <c:lblOffset val="100"/>
        <c:noMultiLvlLbl val="0"/>
      </c:catAx>
      <c:valAx>
        <c:axId val="346906328"/>
        <c:scaling>
          <c:orientation val="minMax"/>
          <c:max val="68"/>
          <c:min val="0"/>
        </c:scaling>
        <c:delete val="1"/>
        <c:axPos val="b"/>
        <c:numFmt formatCode="&quot;$&quot;#,##0_);[Red]\(&quot;$&quot;#,##0\)" sourceLinked="0"/>
        <c:majorTickMark val="none"/>
        <c:minorTickMark val="none"/>
        <c:tickLblPos val="nextTo"/>
        <c:crossAx val="346901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+mn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1993</c:v>
                </c:pt>
                <c:pt idx="1">
                  <c:v>1994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8">
                  <c:v>2007</c:v>
                </c:pt>
                <c:pt idx="9">
                  <c:v>2008</c:v>
                </c:pt>
                <c:pt idx="10">
                  <c:v>2009</c:v>
                </c:pt>
                <c:pt idx="11">
                  <c:v>2010</c:v>
                </c:pt>
                <c:pt idx="12">
                  <c:v>2011</c:v>
                </c:pt>
                <c:pt idx="13">
                  <c:v>2012</c:v>
                </c:pt>
                <c:pt idx="14">
                  <c:v>2013</c:v>
                </c:pt>
                <c:pt idx="15">
                  <c:v>2014</c:v>
                </c:pt>
              </c:numCache>
            </c:numRef>
          </c:cat>
          <c:val>
            <c:numRef>
              <c:f>Sheet1!$B$2:$B$17</c:f>
              <c:numCache>
                <c:formatCode>0%</c:formatCode>
                <c:ptCount val="16"/>
                <c:pt idx="0">
                  <c:v>0.06</c:v>
                </c:pt>
                <c:pt idx="1">
                  <c:v>0.09</c:v>
                </c:pt>
                <c:pt idx="3">
                  <c:v>0.3</c:v>
                </c:pt>
                <c:pt idx="4">
                  <c:v>0.31</c:v>
                </c:pt>
                <c:pt idx="5">
                  <c:v>0.33</c:v>
                </c:pt>
                <c:pt idx="6">
                  <c:v>0.36</c:v>
                </c:pt>
                <c:pt idx="8">
                  <c:v>0.52</c:v>
                </c:pt>
                <c:pt idx="9">
                  <c:v>0.53</c:v>
                </c:pt>
                <c:pt idx="10">
                  <c:v>0.54</c:v>
                </c:pt>
                <c:pt idx="11">
                  <c:v>0.56000000000000005</c:v>
                </c:pt>
                <c:pt idx="12">
                  <c:v>0.56999999999999995</c:v>
                </c:pt>
                <c:pt idx="13">
                  <c:v>0.59</c:v>
                </c:pt>
                <c:pt idx="14">
                  <c:v>0.61</c:v>
                </c:pt>
                <c:pt idx="15">
                  <c:v>0.63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346907504"/>
        <c:axId val="346905936"/>
      </c:barChart>
      <c:catAx>
        <c:axId val="34690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-5400000" vert="horz"/>
          <a:lstStyle/>
          <a:p>
            <a:pPr>
              <a:defRPr sz="24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346905936"/>
        <c:crosses val="autoZero"/>
        <c:auto val="1"/>
        <c:lblAlgn val="ctr"/>
        <c:lblOffset val="100"/>
        <c:noMultiLvlLbl val="0"/>
      </c:catAx>
      <c:valAx>
        <c:axId val="346905936"/>
        <c:scaling>
          <c:orientation val="minMax"/>
          <c:max val="0.7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  <a:prstDash val="solid"/>
            </a:ln>
          </c:spPr>
        </c:majorGridlines>
        <c:numFmt formatCode="0%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346907504"/>
        <c:crosses val="autoZero"/>
        <c:crossBetween val="between"/>
        <c:majorUnit val="0.2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rgbClr val="EBF1DD"/>
                    </a:solidFill>
                    <a:latin typeface="+mn-lt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For Profit</c:v>
                </c:pt>
                <c:pt idx="1">
                  <c:v>Non-Profit</c:v>
                </c:pt>
                <c:pt idx="2">
                  <c:v>Public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</c:v>
                </c:pt>
                <c:pt idx="1">
                  <c:v>1.72</c:v>
                </c:pt>
                <c:pt idx="2">
                  <c:v>1.66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46902800"/>
        <c:axId val="346901232"/>
      </c:barChart>
      <c:catAx>
        <c:axId val="3469028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  <a:cs typeface="Franklin Gothic Book"/>
              </a:defRPr>
            </a:pPr>
            <a:endParaRPr lang="en-US"/>
          </a:p>
        </c:txPr>
        <c:crossAx val="346901232"/>
        <c:crosses val="autoZero"/>
        <c:auto val="1"/>
        <c:lblAlgn val="ctr"/>
        <c:lblOffset val="100"/>
        <c:noMultiLvlLbl val="0"/>
      </c:catAx>
      <c:valAx>
        <c:axId val="346901232"/>
        <c:scaling>
          <c:orientation val="minMax"/>
          <c:max val="1.8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  <a:prstDash val="solid"/>
            </a:ln>
          </c:spPr>
        </c:majorGridlines>
        <c:numFmt formatCode="0.0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  <a:cs typeface="Franklin Gothic Book"/>
              </a:defRPr>
            </a:pPr>
            <a:endParaRPr lang="en-US"/>
          </a:p>
        </c:txPr>
        <c:crossAx val="346902800"/>
        <c:crosses val="autoZero"/>
        <c:crossBetween val="between"/>
        <c:majorUnit val="0.5"/>
        <c:minorUnit val="2E-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Pt>
            <c:idx val="2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</c:dPt>
          <c:dPt>
            <c:idx val="23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</c:dPt>
          <c:dPt>
            <c:idx val="24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bg1"/>
                </a:solidFill>
              </a:ln>
            </c:spPr>
          </c:dPt>
          <c:dPt>
            <c:idx val="25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6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7"/>
            <c:invertIfNegative val="0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bg1"/>
                </a:solidFill>
              </a:ln>
            </c:spPr>
          </c:dPt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Sheet1!$A$2:$A$29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2016</c:v>
                </c:pt>
              </c:numCache>
            </c:numRef>
          </c:cat>
          <c:val>
            <c:numRef>
              <c:f>Sheet1!$B$2:$B$29</c:f>
              <c:numCache>
                <c:formatCode>General</c:formatCode>
                <c:ptCount val="28"/>
                <c:pt idx="0">
                  <c:v>40</c:v>
                </c:pt>
                <c:pt idx="1">
                  <c:v>45</c:v>
                </c:pt>
                <c:pt idx="2">
                  <c:v>48</c:v>
                </c:pt>
                <c:pt idx="3">
                  <c:v>51</c:v>
                </c:pt>
                <c:pt idx="4">
                  <c:v>55</c:v>
                </c:pt>
                <c:pt idx="5">
                  <c:v>61</c:v>
                </c:pt>
                <c:pt idx="6">
                  <c:v>67</c:v>
                </c:pt>
                <c:pt idx="7">
                  <c:v>75</c:v>
                </c:pt>
                <c:pt idx="8">
                  <c:v>85</c:v>
                </c:pt>
                <c:pt idx="9">
                  <c:v>105</c:v>
                </c:pt>
                <c:pt idx="10">
                  <c:v>121</c:v>
                </c:pt>
                <c:pt idx="11">
                  <c:v>139</c:v>
                </c:pt>
                <c:pt idx="12">
                  <c:v>158</c:v>
                </c:pt>
                <c:pt idx="13">
                  <c:v>176</c:v>
                </c:pt>
                <c:pt idx="14">
                  <c:v>192</c:v>
                </c:pt>
                <c:pt idx="15">
                  <c:v>205</c:v>
                </c:pt>
                <c:pt idx="16">
                  <c:v>224</c:v>
                </c:pt>
                <c:pt idx="17">
                  <c:v>236</c:v>
                </c:pt>
                <c:pt idx="18">
                  <c:v>243</c:v>
                </c:pt>
                <c:pt idx="19">
                  <c:v>253</c:v>
                </c:pt>
                <c:pt idx="20">
                  <c:v>253</c:v>
                </c:pt>
                <c:pt idx="21">
                  <c:v>259</c:v>
                </c:pt>
                <c:pt idx="22">
                  <c:v>259</c:v>
                </c:pt>
                <c:pt idx="23">
                  <c:v>265</c:v>
                </c:pt>
                <c:pt idx="24">
                  <c:v>298</c:v>
                </c:pt>
                <c:pt idx="25">
                  <c:v>322</c:v>
                </c:pt>
                <c:pt idx="26">
                  <c:v>343</c:v>
                </c:pt>
                <c:pt idx="27">
                  <c:v>363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346903192"/>
        <c:axId val="346900448"/>
      </c:barChart>
      <c:catAx>
        <c:axId val="346903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346900448"/>
        <c:crosses val="autoZero"/>
        <c:auto val="1"/>
        <c:lblAlgn val="ctr"/>
        <c:lblOffset val="100"/>
        <c:tickLblSkip val="5"/>
        <c:noMultiLvlLbl val="0"/>
      </c:catAx>
      <c:valAx>
        <c:axId val="346900448"/>
        <c:scaling>
          <c:orientation val="minMax"/>
          <c:max val="380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  <a:prstDash val="solid"/>
            </a:ln>
          </c:spPr>
        </c:majorGridlines>
        <c:numFmt formatCode="&quot;$&quot;#,##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crossAx val="346903192"/>
        <c:crosses val="autoZero"/>
        <c:crossBetween val="between"/>
        <c:majorUnit val="100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</c:numCache>
            </c:numRef>
          </c:cat>
          <c:val>
            <c:numRef>
              <c:f>Sheet1!$B$2:$B$12</c:f>
              <c:numCache>
                <c:formatCode>0%</c:formatCode>
                <c:ptCount val="11"/>
                <c:pt idx="0">
                  <c:v>0.1</c:v>
                </c:pt>
                <c:pt idx="1">
                  <c:v>0.12</c:v>
                </c:pt>
                <c:pt idx="2">
                  <c:v>0.18</c:v>
                </c:pt>
                <c:pt idx="3">
                  <c:v>0.22</c:v>
                </c:pt>
                <c:pt idx="4">
                  <c:v>0.27</c:v>
                </c:pt>
                <c:pt idx="5">
                  <c:v>0.31</c:v>
                </c:pt>
                <c:pt idx="6">
                  <c:v>0.34</c:v>
                </c:pt>
                <c:pt idx="7">
                  <c:v>0.38</c:v>
                </c:pt>
                <c:pt idx="8">
                  <c:v>0.41</c:v>
                </c:pt>
                <c:pt idx="9">
                  <c:v>0.46</c:v>
                </c:pt>
                <c:pt idx="10">
                  <c:v>0.51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"/>
        <c:overlap val="-27"/>
        <c:axId val="344128304"/>
        <c:axId val="344128696"/>
      </c:barChart>
      <c:catAx>
        <c:axId val="344128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44128696"/>
        <c:crosses val="autoZero"/>
        <c:auto val="1"/>
        <c:lblAlgn val="ctr"/>
        <c:lblOffset val="100"/>
        <c:noMultiLvlLbl val="0"/>
      </c:catAx>
      <c:valAx>
        <c:axId val="344128696"/>
        <c:scaling>
          <c:orientation val="minMax"/>
          <c:max val="0.55000000000000004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44128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</c:numCache>
            </c:numRef>
          </c:cat>
          <c:val>
            <c:numRef>
              <c:f>Sheet1!$B$2:$B$9</c:f>
              <c:numCache>
                <c:formatCode>_("$"* #,##0_);_("$"* \(#,##0\);_("$"* "-"??_);_(@_)</c:formatCode>
                <c:ptCount val="8"/>
                <c:pt idx="0">
                  <c:v>198</c:v>
                </c:pt>
                <c:pt idx="1">
                  <c:v>295</c:v>
                </c:pt>
                <c:pt idx="2">
                  <c:v>380</c:v>
                </c:pt>
                <c:pt idx="3">
                  <c:v>390</c:v>
                </c:pt>
                <c:pt idx="4">
                  <c:v>460</c:v>
                </c:pt>
                <c:pt idx="5">
                  <c:v>570</c:v>
                </c:pt>
                <c:pt idx="6">
                  <c:v>700</c:v>
                </c:pt>
                <c:pt idx="7">
                  <c:v>736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-27"/>
        <c:axId val="346904368"/>
        <c:axId val="346903976"/>
      </c:barChart>
      <c:catAx>
        <c:axId val="346904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6903976"/>
        <c:crosses val="autoZero"/>
        <c:auto val="1"/>
        <c:lblAlgn val="ctr"/>
        <c:lblOffset val="100"/>
        <c:noMultiLvlLbl val="0"/>
      </c:catAx>
      <c:valAx>
        <c:axId val="346903976"/>
        <c:scaling>
          <c:orientation val="minMax"/>
          <c:max val="790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46904368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Canada</c:v>
                </c:pt>
                <c:pt idx="2">
                  <c:v>Germany</c:v>
                </c:pt>
                <c:pt idx="3">
                  <c:v>France</c:v>
                </c:pt>
                <c:pt idx="4">
                  <c:v>Australia</c:v>
                </c:pt>
                <c:pt idx="5">
                  <c:v>OECD Avg</c:v>
                </c:pt>
                <c:pt idx="6">
                  <c:v>Denmark</c:v>
                </c:pt>
              </c:strCache>
            </c:strRef>
          </c:cat>
          <c:val>
            <c:numRef>
              <c:f>Sheet1!$B$2:$B$8</c:f>
              <c:numCache>
                <c:formatCode>"$"#,##0_);[Red]\("$"#,##0\)</c:formatCode>
                <c:ptCount val="7"/>
                <c:pt idx="0">
                  <c:v>1026</c:v>
                </c:pt>
                <c:pt idx="1">
                  <c:v>713</c:v>
                </c:pt>
                <c:pt idx="2">
                  <c:v>678</c:v>
                </c:pt>
                <c:pt idx="3">
                  <c:v>596</c:v>
                </c:pt>
                <c:pt idx="4">
                  <c:v>590</c:v>
                </c:pt>
                <c:pt idx="5">
                  <c:v>515</c:v>
                </c:pt>
                <c:pt idx="6">
                  <c:v>240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344131048"/>
        <c:axId val="344131440"/>
      </c:barChart>
      <c:catAx>
        <c:axId val="34413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4131440"/>
        <c:crosses val="autoZero"/>
        <c:auto val="1"/>
        <c:lblAlgn val="ctr"/>
        <c:lblOffset val="100"/>
        <c:noMultiLvlLbl val="0"/>
      </c:catAx>
      <c:valAx>
        <c:axId val="344131440"/>
        <c:scaling>
          <c:orientation val="minMax"/>
          <c:max val="1100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4131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Drug Companies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Franklin Gothic Book" charset="0"/>
                    <a:cs typeface="Franklin Gothic Book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Sheet1!$A$2:$A$22</c:f>
              <c:numCache>
                <c:formatCode>General</c:formatCode>
                <c:ptCount val="21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</c:numCache>
            </c:numRef>
          </c:cat>
          <c:val>
            <c:numRef>
              <c:f>Sheet1!$B$2:$B$22</c:f>
              <c:numCache>
                <c:formatCode>0%</c:formatCode>
                <c:ptCount val="21"/>
                <c:pt idx="0">
                  <c:v>0.14000000000000001</c:v>
                </c:pt>
                <c:pt idx="1">
                  <c:v>0.17</c:v>
                </c:pt>
                <c:pt idx="2">
                  <c:v>0.16</c:v>
                </c:pt>
                <c:pt idx="3">
                  <c:v>0.19</c:v>
                </c:pt>
                <c:pt idx="4">
                  <c:v>0.19</c:v>
                </c:pt>
                <c:pt idx="5">
                  <c:v>0.19</c:v>
                </c:pt>
                <c:pt idx="6">
                  <c:v>0.19</c:v>
                </c:pt>
                <c:pt idx="7">
                  <c:v>0.17</c:v>
                </c:pt>
                <c:pt idx="8">
                  <c:v>0.14000000000000001</c:v>
                </c:pt>
                <c:pt idx="9">
                  <c:v>0.16</c:v>
                </c:pt>
                <c:pt idx="10">
                  <c:v>0.16</c:v>
                </c:pt>
                <c:pt idx="11">
                  <c:v>0.2</c:v>
                </c:pt>
                <c:pt idx="12">
                  <c:v>0.16</c:v>
                </c:pt>
                <c:pt idx="13">
                  <c:v>0.19</c:v>
                </c:pt>
                <c:pt idx="15">
                  <c:v>0.15</c:v>
                </c:pt>
                <c:pt idx="17">
                  <c:v>0.16</c:v>
                </c:pt>
                <c:pt idx="18">
                  <c:v>0.23</c:v>
                </c:pt>
                <c:pt idx="19">
                  <c:v>0.23</c:v>
                </c:pt>
                <c:pt idx="20">
                  <c:v>0.22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Fortune 500 Median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13"/>
              <c:layout>
                <c:manualLayout>
                  <c:x val="-1.0495282287971501E-2"/>
                  <c:y val="7.939665012676150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Franklin Gothic Book" charset="0"/>
                    <a:cs typeface="Franklin Gothic Book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Sheet1!$A$2:$A$22</c:f>
              <c:numCache>
                <c:formatCode>General</c:formatCode>
                <c:ptCount val="21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</c:numCache>
            </c:numRef>
          </c:cat>
          <c:val>
            <c:numRef>
              <c:f>Sheet1!$C$2:$C$22</c:f>
              <c:numCache>
                <c:formatCode>0%</c:formatCode>
                <c:ptCount val="21"/>
                <c:pt idx="0">
                  <c:v>0.05</c:v>
                </c:pt>
                <c:pt idx="1">
                  <c:v>0.05</c:v>
                </c:pt>
                <c:pt idx="2">
                  <c:v>0.04</c:v>
                </c:pt>
                <c:pt idx="3">
                  <c:v>0.05</c:v>
                </c:pt>
                <c:pt idx="4">
                  <c:v>0.05</c:v>
                </c:pt>
                <c:pt idx="5">
                  <c:v>0.05</c:v>
                </c:pt>
                <c:pt idx="6">
                  <c:v>0.03</c:v>
                </c:pt>
                <c:pt idx="7">
                  <c:v>0.03</c:v>
                </c:pt>
                <c:pt idx="8">
                  <c:v>0.05</c:v>
                </c:pt>
                <c:pt idx="9">
                  <c:v>0.05</c:v>
                </c:pt>
                <c:pt idx="10">
                  <c:v>0.06</c:v>
                </c:pt>
                <c:pt idx="11">
                  <c:v>0.06</c:v>
                </c:pt>
                <c:pt idx="12">
                  <c:v>0.06</c:v>
                </c:pt>
                <c:pt idx="13">
                  <c:v>0.01</c:v>
                </c:pt>
                <c:pt idx="15">
                  <c:v>7.0000000000000007E-2</c:v>
                </c:pt>
                <c:pt idx="16">
                  <c:v>7.0000000000000007E-2</c:v>
                </c:pt>
                <c:pt idx="18">
                  <c:v>0.06</c:v>
                </c:pt>
                <c:pt idx="19">
                  <c:v>0.06</c:v>
                </c:pt>
                <c:pt idx="20">
                  <c:v>7.0000000000000007E-2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62"/>
        <c:axId val="349623200"/>
        <c:axId val="349625552"/>
      </c:barChart>
      <c:catAx>
        <c:axId val="34962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349625552"/>
        <c:crosses val="autoZero"/>
        <c:auto val="1"/>
        <c:lblAlgn val="ctr"/>
        <c:lblOffset val="100"/>
        <c:tickLblSkip val="5"/>
        <c:noMultiLvlLbl val="0"/>
      </c:catAx>
      <c:valAx>
        <c:axId val="349625552"/>
        <c:scaling>
          <c:orientation val="minMax"/>
          <c:max val="0.24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349623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Franklin Gothic Book" charset="0"/>
              <a:cs typeface="Franklin Gothic Book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Publicly Traded</c:v>
                </c:pt>
              </c:strCache>
            </c:strRef>
          </c:tx>
          <c:spPr>
            <a:solidFill>
              <a:srgbClr val="9F2936"/>
            </a:solidFill>
            <a:ln>
              <a:solidFill>
                <a:srgbClr val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Administrative _x000d_Costs</c:v>
                </c:pt>
                <c:pt idx="1">
                  <c:v>Preventive _x000d_Care Scores</c:v>
                </c:pt>
                <c:pt idx="2">
                  <c:v>Chronic Disease _x000d_Care Score</c:v>
                </c:pt>
                <c:pt idx="3">
                  <c:v>Consumer _x000d_Rating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14</c:v>
                </c:pt>
                <c:pt idx="1">
                  <c:v>59</c:v>
                </c:pt>
                <c:pt idx="2">
                  <c:v>50</c:v>
                </c:pt>
                <c:pt idx="3">
                  <c:v>66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Non-Profit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dLbl>
              <c:idx val="0"/>
              <c:layout>
                <c:manualLayout>
                  <c:x val="-4.4282906499928301E-17"/>
                  <c:y val="9.59781679926472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Administrative _x000d_Costs</c:v>
                </c:pt>
                <c:pt idx="1">
                  <c:v>Preventive _x000d_Care Scores</c:v>
                </c:pt>
                <c:pt idx="2">
                  <c:v>Chronic Disease _x000d_Care Score</c:v>
                </c:pt>
                <c:pt idx="3">
                  <c:v>Consumer _x000d_Rating</c:v>
                </c:pt>
              </c:strCache>
            </c:strRef>
          </c:cat>
          <c:val>
            <c:numRef>
              <c:f>Sheet1!$C$2:$C$5</c:f>
              <c:numCache>
                <c:formatCode>0</c:formatCode>
                <c:ptCount val="4"/>
                <c:pt idx="0">
                  <c:v>10</c:v>
                </c:pt>
                <c:pt idx="1">
                  <c:v>71</c:v>
                </c:pt>
                <c:pt idx="2">
                  <c:v>60</c:v>
                </c:pt>
                <c:pt idx="3">
                  <c:v>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349625944"/>
        <c:axId val="349622808"/>
      </c:barChart>
      <c:catAx>
        <c:axId val="3496259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2700" cmpd="sng">
            <a:solidFill>
              <a:srgbClr val="FFFFFF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49622808"/>
        <c:crosses val="autoZero"/>
        <c:auto val="1"/>
        <c:lblAlgn val="ctr"/>
        <c:lblOffset val="100"/>
        <c:noMultiLvlLbl val="0"/>
      </c:catAx>
      <c:valAx>
        <c:axId val="349622808"/>
        <c:scaling>
          <c:orientation val="minMax"/>
          <c:max val="79"/>
          <c:min val="0"/>
        </c:scaling>
        <c:delete val="0"/>
        <c:axPos val="l"/>
        <c:majorGridlines>
          <c:spPr>
            <a:ln>
              <a:solidFill>
                <a:srgbClr val="FFFFFF"/>
              </a:solidFill>
              <a:prstDash val="solid"/>
            </a:ln>
          </c:spPr>
        </c:majorGridlines>
        <c:numFmt formatCode="0" sourceLinked="1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crossAx val="349625944"/>
        <c:crosses val="autoZero"/>
        <c:crossBetween val="between"/>
        <c:majorUnit val="20"/>
      </c:valAx>
      <c:spPr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2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729463671014"/>
          <c:y val="4.2333852391585401E-2"/>
          <c:w val="0.86303868960226104"/>
          <c:h val="0.704301211229098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Aetna</c:v>
                </c:pt>
                <c:pt idx="1">
                  <c:v>Wellpoint/ Anthem</c:v>
                </c:pt>
                <c:pt idx="2">
                  <c:v>United Healthcare</c:v>
                </c:pt>
                <c:pt idx="3">
                  <c:v>Humana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0.19900000000000001</c:v>
                </c:pt>
                <c:pt idx="1">
                  <c:v>0.188</c:v>
                </c:pt>
                <c:pt idx="2">
                  <c:v>0.187</c:v>
                </c:pt>
                <c:pt idx="3">
                  <c:v>0.159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349626336"/>
        <c:axId val="349626728"/>
      </c:barChart>
      <c:catAx>
        <c:axId val="349626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525" cmpd="sng">
            <a:solidFill>
              <a:srgbClr val="FFFFFF"/>
            </a:solidFill>
          </a:ln>
        </c:spPr>
        <c:crossAx val="349626728"/>
        <c:crossesAt val="0"/>
        <c:auto val="1"/>
        <c:lblAlgn val="ctr"/>
        <c:lblOffset val="0"/>
        <c:noMultiLvlLbl val="0"/>
      </c:catAx>
      <c:valAx>
        <c:axId val="349626728"/>
        <c:scaling>
          <c:orientation val="minMax"/>
          <c:max val="0.22"/>
          <c:min val="0"/>
        </c:scaling>
        <c:delete val="0"/>
        <c:axPos val="l"/>
        <c:majorGridlines>
          <c:spPr>
            <a:ln>
              <a:solidFill>
                <a:srgbClr val="FFFFFF"/>
              </a:solidFill>
              <a:prstDash val="solid"/>
            </a:ln>
          </c:spPr>
        </c:majorGridlines>
        <c:numFmt formatCode="0%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crossAx val="349626336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2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5911823836227"/>
          <c:y val="5.0665224339995103E-2"/>
          <c:w val="0.64031054142996302"/>
          <c:h val="0.81886900263354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Medicare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Sheet1!$A$2:$A$46</c:f>
              <c:numCache>
                <c:formatCode>General</c:formatCode>
                <c:ptCount val="45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</c:numCache>
            </c:numRef>
          </c:cat>
          <c:val>
            <c:numRef>
              <c:f>Sheet1!$B$2:$B$46</c:f>
              <c:numCache>
                <c:formatCode>0.0%</c:formatCode>
                <c:ptCount val="45"/>
                <c:pt idx="0">
                  <c:v>7.6999999999999999E-2</c:v>
                </c:pt>
                <c:pt idx="1">
                  <c:v>8.8999999999999996E-2</c:v>
                </c:pt>
                <c:pt idx="2">
                  <c:v>8.1000000000000003E-2</c:v>
                </c:pt>
                <c:pt idx="3">
                  <c:v>3.9E-2</c:v>
                </c:pt>
                <c:pt idx="4">
                  <c:v>0.215</c:v>
                </c:pt>
                <c:pt idx="5">
                  <c:v>0.187</c:v>
                </c:pt>
                <c:pt idx="6">
                  <c:v>0.17</c:v>
                </c:pt>
                <c:pt idx="7">
                  <c:v>0.14199999999999999</c:v>
                </c:pt>
                <c:pt idx="8">
                  <c:v>0.13</c:v>
                </c:pt>
                <c:pt idx="9">
                  <c:v>0.13600000000000001</c:v>
                </c:pt>
                <c:pt idx="10">
                  <c:v>0.188</c:v>
                </c:pt>
                <c:pt idx="11">
                  <c:v>0.17499999999999999</c:v>
                </c:pt>
                <c:pt idx="12">
                  <c:v>0.153</c:v>
                </c:pt>
                <c:pt idx="13">
                  <c:v>0.115</c:v>
                </c:pt>
                <c:pt idx="14">
                  <c:v>9.4E-2</c:v>
                </c:pt>
                <c:pt idx="15">
                  <c:v>5.8999999999999997E-2</c:v>
                </c:pt>
                <c:pt idx="16">
                  <c:v>0.05</c:v>
                </c:pt>
                <c:pt idx="17">
                  <c:v>6.0999999999999999E-2</c:v>
                </c:pt>
                <c:pt idx="18">
                  <c:v>4.4999999999999998E-2</c:v>
                </c:pt>
                <c:pt idx="19">
                  <c:v>9.2999999999999999E-2</c:v>
                </c:pt>
                <c:pt idx="20">
                  <c:v>7.1999999999999995E-2</c:v>
                </c:pt>
                <c:pt idx="21">
                  <c:v>5.8000000000000003E-2</c:v>
                </c:pt>
                <c:pt idx="22">
                  <c:v>8.7999999999999995E-2</c:v>
                </c:pt>
                <c:pt idx="23">
                  <c:v>6.6000000000000003E-2</c:v>
                </c:pt>
                <c:pt idx="24">
                  <c:v>7.5999999999999998E-2</c:v>
                </c:pt>
                <c:pt idx="25">
                  <c:v>7.1999999999999995E-2</c:v>
                </c:pt>
                <c:pt idx="26">
                  <c:v>4.5999999999999999E-2</c:v>
                </c:pt>
                <c:pt idx="27">
                  <c:v>4.2000000000000003E-2</c:v>
                </c:pt>
                <c:pt idx="28">
                  <c:v>3.0000000000000001E-3</c:v>
                </c:pt>
                <c:pt idx="29">
                  <c:v>2.8000000000000001E-2</c:v>
                </c:pt>
                <c:pt idx="30">
                  <c:v>3.2000000000000001E-2</c:v>
                </c:pt>
                <c:pt idx="31">
                  <c:v>8.4000000000000005E-2</c:v>
                </c:pt>
                <c:pt idx="32">
                  <c:v>5.3999999999999999E-2</c:v>
                </c:pt>
                <c:pt idx="33">
                  <c:v>4.9000000000000002E-2</c:v>
                </c:pt>
                <c:pt idx="34">
                  <c:v>6.7000000000000004E-2</c:v>
                </c:pt>
                <c:pt idx="35">
                  <c:v>5.8000000000000003E-2</c:v>
                </c:pt>
                <c:pt idx="36">
                  <c:v>3.5000000000000003E-2</c:v>
                </c:pt>
                <c:pt idx="37">
                  <c:v>2.5999999999999999E-2</c:v>
                </c:pt>
                <c:pt idx="38">
                  <c:v>4.9000000000000002E-2</c:v>
                </c:pt>
                <c:pt idx="39">
                  <c:v>0.03</c:v>
                </c:pt>
                <c:pt idx="40">
                  <c:v>4.0000000000000001E-3</c:v>
                </c:pt>
                <c:pt idx="41">
                  <c:v>1.7999999999999999E-2</c:v>
                </c:pt>
                <c:pt idx="42">
                  <c:v>3.0000000000000001E-3</c:v>
                </c:pt>
                <c:pt idx="43">
                  <c:v>-6.0000000000000001E-3</c:v>
                </c:pt>
                <c:pt idx="44">
                  <c:v>2.4E-2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Private Ins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Sheet1!$A$2:$A$46</c:f>
              <c:numCache>
                <c:formatCode>General</c:formatCode>
                <c:ptCount val="45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</c:numCache>
            </c:numRef>
          </c:cat>
          <c:val>
            <c:numRef>
              <c:f>Sheet1!$C$2:$C$46</c:f>
              <c:numCache>
                <c:formatCode>0.0%</c:formatCode>
                <c:ptCount val="45"/>
                <c:pt idx="0">
                  <c:v>0.155</c:v>
                </c:pt>
                <c:pt idx="1">
                  <c:v>0.114</c:v>
                </c:pt>
                <c:pt idx="2">
                  <c:v>0.113</c:v>
                </c:pt>
                <c:pt idx="3">
                  <c:v>9.5000000000000001E-2</c:v>
                </c:pt>
                <c:pt idx="4">
                  <c:v>0.161</c:v>
                </c:pt>
                <c:pt idx="5">
                  <c:v>0.151</c:v>
                </c:pt>
                <c:pt idx="6">
                  <c:v>0.20499999999999999</c:v>
                </c:pt>
                <c:pt idx="7">
                  <c:v>0.16300000000000001</c:v>
                </c:pt>
                <c:pt idx="8">
                  <c:v>0.11</c:v>
                </c:pt>
                <c:pt idx="9">
                  <c:v>0.16500000000000001</c:v>
                </c:pt>
                <c:pt idx="10">
                  <c:v>0.152</c:v>
                </c:pt>
                <c:pt idx="11">
                  <c:v>0.15</c:v>
                </c:pt>
                <c:pt idx="12">
                  <c:v>0.128</c:v>
                </c:pt>
                <c:pt idx="13">
                  <c:v>8.5999999999999993E-2</c:v>
                </c:pt>
                <c:pt idx="14">
                  <c:v>8.2000000000000003E-2</c:v>
                </c:pt>
                <c:pt idx="15">
                  <c:v>0.10100000000000001</c:v>
                </c:pt>
                <c:pt idx="16">
                  <c:v>4.8000000000000001E-2</c:v>
                </c:pt>
                <c:pt idx="17">
                  <c:v>0.109</c:v>
                </c:pt>
                <c:pt idx="18">
                  <c:v>0.16</c:v>
                </c:pt>
                <c:pt idx="19">
                  <c:v>0.122</c:v>
                </c:pt>
                <c:pt idx="20">
                  <c:v>0.14799999999999999</c:v>
                </c:pt>
                <c:pt idx="21">
                  <c:v>0.10199999999999999</c:v>
                </c:pt>
                <c:pt idx="22">
                  <c:v>7.6999999999999999E-2</c:v>
                </c:pt>
                <c:pt idx="23">
                  <c:v>4.5999999999999999E-2</c:v>
                </c:pt>
                <c:pt idx="24">
                  <c:v>1.7000000000000001E-2</c:v>
                </c:pt>
                <c:pt idx="25">
                  <c:v>1.6E-2</c:v>
                </c:pt>
                <c:pt idx="26">
                  <c:v>1.6E-2</c:v>
                </c:pt>
                <c:pt idx="27">
                  <c:v>3.3000000000000002E-2</c:v>
                </c:pt>
                <c:pt idx="28">
                  <c:v>4.8000000000000001E-2</c:v>
                </c:pt>
                <c:pt idx="29">
                  <c:v>4.3999999999999997E-2</c:v>
                </c:pt>
                <c:pt idx="30">
                  <c:v>6.0999999999999999E-2</c:v>
                </c:pt>
                <c:pt idx="31">
                  <c:v>8.7999999999999995E-2</c:v>
                </c:pt>
                <c:pt idx="32">
                  <c:v>9.2999999999999999E-2</c:v>
                </c:pt>
                <c:pt idx="33">
                  <c:v>9.8000000000000004E-2</c:v>
                </c:pt>
                <c:pt idx="34">
                  <c:v>8.1000000000000003E-2</c:v>
                </c:pt>
                <c:pt idx="35">
                  <c:v>6.7000000000000004E-2</c:v>
                </c:pt>
                <c:pt idx="36">
                  <c:v>6.4000000000000001E-2</c:v>
                </c:pt>
                <c:pt idx="37">
                  <c:v>5.1999999999999998E-2</c:v>
                </c:pt>
                <c:pt idx="38">
                  <c:v>6.3E-2</c:v>
                </c:pt>
                <c:pt idx="39">
                  <c:v>7.3999999999999996E-2</c:v>
                </c:pt>
                <c:pt idx="40">
                  <c:v>4.4999999999999998E-2</c:v>
                </c:pt>
                <c:pt idx="41">
                  <c:v>3.5000000000000003E-2</c:v>
                </c:pt>
                <c:pt idx="42">
                  <c:v>5.5E-2</c:v>
                </c:pt>
                <c:pt idx="43">
                  <c:v>2.8000000000000001E-2</c:v>
                </c:pt>
                <c:pt idx="44">
                  <c:v>3.2000000000000001E-2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9623592"/>
        <c:axId val="349624768"/>
      </c:lineChart>
      <c:catAx>
        <c:axId val="349623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349624768"/>
        <c:crosses val="autoZero"/>
        <c:auto val="1"/>
        <c:lblAlgn val="ctr"/>
        <c:lblOffset val="100"/>
        <c:tickLblSkip val="10"/>
        <c:noMultiLvlLbl val="0"/>
      </c:catAx>
      <c:valAx>
        <c:axId val="34962476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sys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349623592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spPr>
    <a:solidFill>
      <a:schemeClr val="bg1">
        <a:lumMod val="85000"/>
      </a:schemeClr>
    </a:solidFill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smtClean="0">
                <a:solidFill>
                  <a:schemeClr val="tx1"/>
                </a:solidFill>
              </a:rPr>
              <a:t>Average Annual</a:t>
            </a:r>
            <a:r>
              <a:rPr lang="en-US" sz="2400" b="1" baseline="0" dirty="0" smtClean="0">
                <a:solidFill>
                  <a:schemeClr val="tx1"/>
                </a:solidFill>
              </a:rPr>
              <a:t> Growth, 1969-2014</a:t>
            </a:r>
            <a:endParaRPr lang="en-US" sz="24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</c:dPt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Medicare</c:v>
                </c:pt>
                <c:pt idx="1">
                  <c:v>Private Ins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7.3999999999999996E-2</c:v>
                </c:pt>
                <c:pt idx="1">
                  <c:v>0.09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"/>
        <c:overlap val="-27"/>
        <c:axId val="349628688"/>
        <c:axId val="349627904"/>
      </c:barChart>
      <c:catAx>
        <c:axId val="34962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627904"/>
        <c:crosses val="autoZero"/>
        <c:auto val="1"/>
        <c:lblAlgn val="ctr"/>
        <c:lblOffset val="100"/>
        <c:noMultiLvlLbl val="0"/>
      </c:catAx>
      <c:valAx>
        <c:axId val="349627904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349628688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spPr>
    <a:solidFill>
      <a:schemeClr val="bg1">
        <a:lumMod val="85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bg1"/>
                </a:solidFill>
              </a:rPr>
              <a:t>Medicare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>
              <a:defRPr sz="2800" b="1">
                <a:solidFill>
                  <a:schemeClr val="bg1"/>
                </a:solidFill>
              </a:defRPr>
            </a:pPr>
            <a:r>
              <a:rPr lang="en-US" sz="2800" b="1" dirty="0" smtClean="0">
                <a:solidFill>
                  <a:schemeClr val="bg1"/>
                </a:solidFill>
              </a:rPr>
              <a:t>Advantage </a:t>
            </a:r>
            <a:r>
              <a:rPr lang="en-US" sz="2800" b="1" dirty="0">
                <a:solidFill>
                  <a:schemeClr val="bg1"/>
                </a:solidFill>
              </a:rPr>
              <a:t>Plans</a:t>
            </a:r>
          </a:p>
        </c:rich>
      </c:tx>
      <c:layout>
        <c:manualLayout>
          <c:xMode val="edge"/>
          <c:yMode val="edge"/>
          <c:x val="0.106050106609808"/>
          <c:y val="2.457001862823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173723620368301E-2"/>
          <c:y val="0.233806459351492"/>
          <c:w val="0.62645367911859795"/>
          <c:h val="0.7264045548959230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8.87241240367342E-2"/>
                  <c:y val="0.18008687049302799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313424947145901"/>
                      <c:h val="0.3241572316736189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7.9318119392052702E-2"/>
                  <c:y val="-3.6759922861204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40979509091214E-2"/>
                  <c:y val="-2.285941279761730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>
                    <a:defRPr sz="2000" b="0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032461240310102"/>
                      <c:h val="0.20224714627816801"/>
                    </c:manualLayout>
                  </c15:layout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38100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Medical Services</c:v>
                </c:pt>
                <c:pt idx="1">
                  <c:v>Profit</c:v>
                </c:pt>
                <c:pt idx="2">
                  <c:v>Overhead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0.86299999999999999</c:v>
                </c:pt>
                <c:pt idx="1">
                  <c:v>4.4999999999999998E-2</c:v>
                </c:pt>
                <c:pt idx="2">
                  <c:v>9.0999999999999998E-2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smtClean="0">
                <a:solidFill>
                  <a:schemeClr val="bg1"/>
                </a:solidFill>
              </a:rPr>
              <a:t>Traditional</a:t>
            </a:r>
            <a:r>
              <a:rPr lang="en-US" sz="2800" b="1" baseline="0" smtClean="0">
                <a:solidFill>
                  <a:schemeClr val="bg1"/>
                </a:solidFill>
              </a:rPr>
              <a:t> </a:t>
            </a:r>
          </a:p>
          <a:p>
            <a:pPr>
              <a:defRPr sz="2800" b="1">
                <a:solidFill>
                  <a:schemeClr val="bg1"/>
                </a:solidFill>
              </a:defRPr>
            </a:pPr>
            <a:r>
              <a:rPr lang="en-US" sz="2800" b="1" dirty="0" smtClean="0">
                <a:solidFill>
                  <a:schemeClr val="bg1"/>
                </a:solidFill>
              </a:rPr>
              <a:t>Medicare</a:t>
            </a:r>
            <a:endParaRPr lang="en-US" sz="2800" b="1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200499681010023"/>
          <c:y val="2.14987662997043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173723620368301E-2"/>
          <c:y val="0.233806459351492"/>
          <c:w val="0.62645367911859795"/>
          <c:h val="0.7264045548959230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8.3393633631616906E-2"/>
                  <c:y val="1.9542354383342698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313424947145901"/>
                      <c:h val="0.32415723167361898"/>
                    </c:manualLayout>
                  </c15:layout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40979509091214E-2"/>
                  <c:y val="-2.285941279761730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>
                    <a:defRPr sz="2000" b="0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032461240310102"/>
                      <c:h val="0.20224714627816801"/>
                    </c:manualLayout>
                  </c15:layout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38100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Medical Services</c:v>
                </c:pt>
                <c:pt idx="1">
                  <c:v>Profit</c:v>
                </c:pt>
                <c:pt idx="2">
                  <c:v>Overhead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0.97799999999999998</c:v>
                </c:pt>
                <c:pt idx="1">
                  <c:v>0</c:v>
                </c:pt>
                <c:pt idx="2">
                  <c:v>2.1999999999999999E-2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9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chemeClr val="bg1"/>
                </a:solidFill>
              </a:rPr>
              <a:t>Medicare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>
              <a:defRPr sz="2800" b="1">
                <a:solidFill>
                  <a:schemeClr val="bg1"/>
                </a:solidFill>
              </a:defRPr>
            </a:pPr>
            <a:r>
              <a:rPr lang="en-US" sz="2800" b="1" dirty="0" smtClean="0">
                <a:solidFill>
                  <a:schemeClr val="bg1"/>
                </a:solidFill>
              </a:rPr>
              <a:t>Advantage </a:t>
            </a:r>
            <a:r>
              <a:rPr lang="en-US" sz="2800" b="1" dirty="0">
                <a:solidFill>
                  <a:schemeClr val="bg1"/>
                </a:solidFill>
              </a:rPr>
              <a:t>Plans</a:t>
            </a:r>
          </a:p>
        </c:rich>
      </c:tx>
      <c:layout>
        <c:manualLayout>
          <c:xMode val="edge"/>
          <c:yMode val="edge"/>
          <c:x val="0.159973796265968"/>
          <c:y val="2.25733584158301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693217720533004E-2"/>
          <c:y val="0.218765061530243"/>
          <c:w val="0.826257121561082"/>
          <c:h val="0.7747427463428520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3.2980625556133798E-2"/>
                  <c:y val="-3.17074155750219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1313424947145901"/>
                      <c:h val="0.32415723167361898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8.4799770975237998E-2"/>
                  <c:y val="-0.1071105856831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713605566746002"/>
                      <c:h val="0.221130263164034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9618266272235099"/>
                  <c:y val="0.314919012522214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 algn="ctr">
                    <a:defRPr sz="2000" b="0" i="0" u="none" strike="noStrike" kern="1200" baseline="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695582828265902"/>
                      <c:h val="0.27902835249560998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13239488201871899"/>
                  <c:y val="5.88622538565227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042367001864698"/>
                      <c:h val="0.22113026316403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38100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Broad</c:v>
                </c:pt>
                <c:pt idx="1">
                  <c:v>Narrow</c:v>
                </c:pt>
                <c:pt idx="2">
                  <c:v>Medium_x000d_Small</c:v>
                </c:pt>
                <c:pt idx="3">
                  <c:v>Medium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0.23</c:v>
                </c:pt>
                <c:pt idx="1">
                  <c:v>0.16</c:v>
                </c:pt>
                <c:pt idx="2">
                  <c:v>0.31</c:v>
                </c:pt>
                <c:pt idx="3">
                  <c:v>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3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  <a:latin typeface="+mn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Prevent</c:v>
                </c:pt>
                <c:pt idx="1">
                  <c:v>Office_x000d_Visit</c:v>
                </c:pt>
                <c:pt idx="2">
                  <c:v>Mental_x000d_Health</c:v>
                </c:pt>
                <c:pt idx="3">
                  <c:v>ED</c:v>
                </c:pt>
                <c:pt idx="4">
                  <c:v>Inpatient</c:v>
                </c:pt>
                <c:pt idx="5">
                  <c:v>Drugs</c:v>
                </c:pt>
                <c:pt idx="6">
                  <c:v>Imaging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-0.115</c:v>
                </c:pt>
                <c:pt idx="1">
                  <c:v>-0.19</c:v>
                </c:pt>
                <c:pt idx="2">
                  <c:v>-0.08</c:v>
                </c:pt>
                <c:pt idx="3">
                  <c:v>-0.27</c:v>
                </c:pt>
                <c:pt idx="4">
                  <c:v>-0.15</c:v>
                </c:pt>
                <c:pt idx="5">
                  <c:v>-0.20499999999999999</c:v>
                </c:pt>
                <c:pt idx="6">
                  <c:v>-0.22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44126736"/>
        <c:axId val="344129088"/>
      </c:barChart>
      <c:catAx>
        <c:axId val="344126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344129088"/>
        <c:crosses val="autoZero"/>
        <c:auto val="1"/>
        <c:lblAlgn val="ctr"/>
        <c:lblOffset val="100"/>
        <c:noMultiLvlLbl val="0"/>
      </c:catAx>
      <c:valAx>
        <c:axId val="344129088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  <a:prstDash val="solid"/>
            </a:ln>
          </c:spPr>
        </c:majorGridlines>
        <c:numFmt formatCode="0%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344126736"/>
        <c:crosses val="autoZero"/>
        <c:crossBetween val="between"/>
        <c:majorUnit val="0.1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 smtClean="0">
                <a:solidFill>
                  <a:schemeClr val="bg1"/>
                </a:solidFill>
              </a:rPr>
              <a:t>Traditional Medicare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693217720533004E-2"/>
          <c:y val="0.218765061530243"/>
          <c:w val="0.826257121561082"/>
          <c:h val="0.7747427463428520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22928280173625501"/>
                  <c:y val="0.27319373695949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96560501997519"/>
                      <c:h val="0.32415720388963798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</c:f>
              <c:strCache>
                <c:ptCount val="1"/>
                <c:pt idx="0">
                  <c:v>Broad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3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Sheet1!$A$2:$A$33</c:f>
              <c:numCache>
                <c:formatCode>General</c:formatCode>
                <c:ptCount val="32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</c:v>
                </c:pt>
                <c:pt idx="31">
                  <c:v>2016</c:v>
                </c:pt>
              </c:numCache>
            </c:numRef>
          </c:cat>
          <c:val>
            <c:numRef>
              <c:f>Sheet1!$B$2:$B$33</c:f>
              <c:numCache>
                <c:formatCode>General</c:formatCode>
                <c:ptCount val="32"/>
                <c:pt idx="0">
                  <c:v>0.441</c:v>
                </c:pt>
                <c:pt idx="1">
                  <c:v>0.81399999999999995</c:v>
                </c:pt>
                <c:pt idx="2">
                  <c:v>1.0129999999999999</c:v>
                </c:pt>
                <c:pt idx="3">
                  <c:v>1.069</c:v>
                </c:pt>
                <c:pt idx="4">
                  <c:v>1.1339999999999999</c:v>
                </c:pt>
                <c:pt idx="5">
                  <c:v>1.264</c:v>
                </c:pt>
                <c:pt idx="6">
                  <c:v>1.389</c:v>
                </c:pt>
                <c:pt idx="7">
                  <c:v>1.5660000000000001</c:v>
                </c:pt>
                <c:pt idx="8">
                  <c:v>1.8149999999999999</c:v>
                </c:pt>
                <c:pt idx="9">
                  <c:v>2.2679999999999998</c:v>
                </c:pt>
                <c:pt idx="10">
                  <c:v>3.089</c:v>
                </c:pt>
                <c:pt idx="11">
                  <c:v>3.9609999999999999</c:v>
                </c:pt>
                <c:pt idx="12">
                  <c:v>5.0490000000000004</c:v>
                </c:pt>
                <c:pt idx="13">
                  <c:v>5.976</c:v>
                </c:pt>
                <c:pt idx="14">
                  <c:v>6.2190000000000003</c:v>
                </c:pt>
                <c:pt idx="15">
                  <c:v>6.3</c:v>
                </c:pt>
                <c:pt idx="16">
                  <c:v>5.5</c:v>
                </c:pt>
                <c:pt idx="17">
                  <c:v>4.9000000000000004</c:v>
                </c:pt>
                <c:pt idx="18">
                  <c:v>4.5999999999999996</c:v>
                </c:pt>
                <c:pt idx="19">
                  <c:v>4.7</c:v>
                </c:pt>
                <c:pt idx="20">
                  <c:v>5.2</c:v>
                </c:pt>
                <c:pt idx="21">
                  <c:v>7.3</c:v>
                </c:pt>
                <c:pt idx="22">
                  <c:v>8.6</c:v>
                </c:pt>
                <c:pt idx="23">
                  <c:v>9.8000000000000007</c:v>
                </c:pt>
                <c:pt idx="24">
                  <c:v>10</c:v>
                </c:pt>
                <c:pt idx="25">
                  <c:v>11.4</c:v>
                </c:pt>
                <c:pt idx="26">
                  <c:v>12.2</c:v>
                </c:pt>
                <c:pt idx="27">
                  <c:v>13.657999999999999</c:v>
                </c:pt>
                <c:pt idx="28">
                  <c:v>14.388</c:v>
                </c:pt>
                <c:pt idx="29">
                  <c:v>15.7</c:v>
                </c:pt>
                <c:pt idx="30">
                  <c:v>16.8</c:v>
                </c:pt>
                <c:pt idx="31">
                  <c:v>17.600000000000001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-27"/>
        <c:axId val="350955304"/>
        <c:axId val="350954128"/>
      </c:barChart>
      <c:catAx>
        <c:axId val="350955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350954128"/>
        <c:crosses val="autoZero"/>
        <c:auto val="1"/>
        <c:lblAlgn val="ctr"/>
        <c:lblOffset val="100"/>
        <c:tickLblSkip val="5"/>
        <c:noMultiLvlLbl val="0"/>
      </c:catAx>
      <c:valAx>
        <c:axId val="350954128"/>
        <c:scaling>
          <c:orientation val="minMax"/>
          <c:max val="18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35095530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003300"/>
              </a:solidFill>
            </a:ln>
          </c:spPr>
          <c:invertIfNegative val="0"/>
          <c:dPt>
            <c:idx val="8"/>
            <c:invertIfNegative val="0"/>
            <c:bubble3D val="0"/>
            <c:spPr>
              <a:solidFill>
                <a:schemeClr val="accent2"/>
              </a:solidFill>
              <a:ln>
                <a:solidFill>
                  <a:srgbClr val="003300"/>
                </a:solidFill>
              </a:ln>
            </c:spPr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solidFill>
                  <a:srgbClr val="003300"/>
                </a:solidFill>
              </a:ln>
            </c:spPr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+mj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cat>
          <c:val>
            <c:numRef>
              <c:f>Sheet1!$B$2:$B$11</c:f>
              <c:numCache>
                <c:formatCode>0.00%</c:formatCode>
                <c:ptCount val="10"/>
                <c:pt idx="0" formatCode="General">
                  <c:v>0</c:v>
                </c:pt>
                <c:pt idx="1">
                  <c:v>1E-3</c:v>
                </c:pt>
                <c:pt idx="2">
                  <c:v>6.0000000000000001E-3</c:v>
                </c:pt>
                <c:pt idx="3">
                  <c:v>1.2E-2</c:v>
                </c:pt>
                <c:pt idx="4" formatCode="0%">
                  <c:v>0.02</c:v>
                </c:pt>
                <c:pt idx="5">
                  <c:v>3.4000000000000002E-2</c:v>
                </c:pt>
                <c:pt idx="6">
                  <c:v>5.3999999999999999E-2</c:v>
                </c:pt>
                <c:pt idx="7">
                  <c:v>9.0999999999999998E-2</c:v>
                </c:pt>
                <c:pt idx="8">
                  <c:v>0.16500000000000001</c:v>
                </c:pt>
                <c:pt idx="9">
                  <c:v>0.61799999999999999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50951776"/>
        <c:axId val="350952560"/>
      </c:barChart>
      <c:catAx>
        <c:axId val="3509517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350952560"/>
        <c:crosses val="autoZero"/>
        <c:auto val="1"/>
        <c:lblAlgn val="ctr"/>
        <c:lblOffset val="100"/>
        <c:noMultiLvlLbl val="0"/>
      </c:catAx>
      <c:valAx>
        <c:axId val="350952560"/>
        <c:scaling>
          <c:orientation val="minMax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350951776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744108847644199"/>
          <c:y val="4.2333852391585401E-2"/>
          <c:w val="0.83332701359644501"/>
          <c:h val="0.701987460184094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Traditional Medicare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bg2"/>
                    </a:solidFill>
                    <a:latin typeface="+mn-lt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No NH use _x000d_during 2010</c:v>
                </c:pt>
                <c:pt idx="1">
                  <c:v>Short term_x000d_NH stay</c:v>
                </c:pt>
                <c:pt idx="2">
                  <c:v>Long term_x000d_NH stay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3.5000000000000003E-2</c:v>
                </c:pt>
                <c:pt idx="1">
                  <c:v>3.5000000000000003E-2</c:v>
                </c:pt>
                <c:pt idx="2">
                  <c:v>0.03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Medicare Advantage</c:v>
                </c:pt>
              </c:strCache>
            </c:strRef>
          </c:tx>
          <c:spPr>
            <a:solidFill>
              <a:srgbClr val="9F2936"/>
            </a:solidFill>
            <a:ln>
              <a:solidFill>
                <a:srgbClr val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>
                    <a:solidFill>
                      <a:schemeClr val="bg1"/>
                    </a:solidFill>
                    <a:latin typeface="+mn-lt"/>
                    <a:ea typeface="Franklin Gothic Book" charset="0"/>
                    <a:cs typeface="Franklin Gothic Book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No NH use _x000d_during 2010</c:v>
                </c:pt>
                <c:pt idx="1">
                  <c:v>Short term_x000d_NH stay</c:v>
                </c:pt>
                <c:pt idx="2">
                  <c:v>Long term_x000d_NH stay</c:v>
                </c:pt>
              </c:strCache>
            </c:strRef>
          </c:cat>
          <c:val>
            <c:numRef>
              <c:f>Sheet1!$C$2:$C$4</c:f>
              <c:numCache>
                <c:formatCode>0.0%</c:formatCode>
                <c:ptCount val="3"/>
                <c:pt idx="0">
                  <c:v>0.04</c:v>
                </c:pt>
                <c:pt idx="1">
                  <c:v>0.09</c:v>
                </c:pt>
                <c:pt idx="2">
                  <c:v>0.17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-7"/>
        <c:axId val="350951384"/>
        <c:axId val="350950600"/>
      </c:barChart>
      <c:catAx>
        <c:axId val="3509513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525" cmpd="sng">
            <a:solidFill>
              <a:srgbClr val="FFFFFF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  <a:cs typeface="Franklin Gothic Book"/>
              </a:defRPr>
            </a:pPr>
            <a:endParaRPr lang="en-US"/>
          </a:p>
        </c:txPr>
        <c:crossAx val="350950600"/>
        <c:crossesAt val="0"/>
        <c:auto val="1"/>
        <c:lblAlgn val="ctr"/>
        <c:lblOffset val="0"/>
        <c:noMultiLvlLbl val="0"/>
      </c:catAx>
      <c:valAx>
        <c:axId val="350950600"/>
        <c:scaling>
          <c:orientation val="minMax"/>
          <c:max val="0.19"/>
          <c:min val="0"/>
        </c:scaling>
        <c:delete val="0"/>
        <c:axPos val="l"/>
        <c:majorGridlines>
          <c:spPr>
            <a:ln>
              <a:solidFill>
                <a:srgbClr val="FFFFFF"/>
              </a:solidFill>
              <a:prstDash val="solid"/>
            </a:ln>
          </c:spPr>
        </c:majorGridlines>
        <c:numFmt formatCode="0%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  <a:cs typeface="Franklin Gothic Book"/>
              </a:defRPr>
            </a:pPr>
            <a:endParaRPr lang="en-US"/>
          </a:p>
        </c:txPr>
        <c:crossAx val="350951384"/>
        <c:crossesAt val="1"/>
        <c:crossBetween val="between"/>
        <c:maj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2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Legislated Overpayment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Sheet1!$B$2:$B$10</c:f>
              <c:numCache>
                <c:formatCode>_("$"* #,##0.0_);_("$"* \(#,##0.0\);_("$"* "-"??_);_(@_)</c:formatCode>
                <c:ptCount val="9"/>
                <c:pt idx="0">
                  <c:v>12.1</c:v>
                </c:pt>
                <c:pt idx="1">
                  <c:v>15.4</c:v>
                </c:pt>
                <c:pt idx="2">
                  <c:v>15.2</c:v>
                </c:pt>
                <c:pt idx="3">
                  <c:v>12.4</c:v>
                </c:pt>
                <c:pt idx="4">
                  <c:v>9.5</c:v>
                </c:pt>
                <c:pt idx="5">
                  <c:v>5.8</c:v>
                </c:pt>
                <c:pt idx="6">
                  <c:v>9.5</c:v>
                </c:pt>
                <c:pt idx="7">
                  <c:v>3.4</c:v>
                </c:pt>
                <c:pt idx="8">
                  <c:v>3.7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Upcoding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</c:numCache>
            </c:numRef>
          </c:cat>
          <c:val>
            <c:numRef>
              <c:f>Sheet1!$C$2:$C$10</c:f>
              <c:numCache>
                <c:formatCode>_("$"* #,##0.0_);_("$"* \(#,##0.0\);_("$"* "-"??_);_(@_)</c:formatCode>
                <c:ptCount val="9"/>
                <c:pt idx="0">
                  <c:v>6.5</c:v>
                </c:pt>
                <c:pt idx="1">
                  <c:v>7.7</c:v>
                </c:pt>
                <c:pt idx="2">
                  <c:v>8.1999999999999993</c:v>
                </c:pt>
                <c:pt idx="3">
                  <c:v>8.6999999999999993</c:v>
                </c:pt>
                <c:pt idx="4">
                  <c:v>9.5</c:v>
                </c:pt>
                <c:pt idx="5">
                  <c:v>10.199999999999999</c:v>
                </c:pt>
                <c:pt idx="6">
                  <c:v>11.1</c:v>
                </c:pt>
                <c:pt idx="7">
                  <c:v>11.9</c:v>
                </c:pt>
                <c:pt idx="8">
                  <c:v>12.9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350950992"/>
        <c:axId val="350956872"/>
      </c:barChart>
      <c:catAx>
        <c:axId val="35095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956872"/>
        <c:crosses val="autoZero"/>
        <c:auto val="1"/>
        <c:lblAlgn val="ctr"/>
        <c:lblOffset val="100"/>
        <c:noMultiLvlLbl val="0"/>
      </c:catAx>
      <c:valAx>
        <c:axId val="350956872"/>
        <c:scaling>
          <c:orientation val="minMax"/>
          <c:max val="24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solidFill>
              <a:srgbClr val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950992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643786909448801"/>
          <c:y val="0.90045448447007403"/>
          <c:w val="0.67040031255635002"/>
          <c:h val="9.68749855079056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Independent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2388</c:v>
                </c:pt>
                <c:pt idx="1">
                  <c:v>2338</c:v>
                </c:pt>
                <c:pt idx="2">
                  <c:v>2370</c:v>
                </c:pt>
                <c:pt idx="3">
                  <c:v>2350</c:v>
                </c:pt>
                <c:pt idx="4">
                  <c:v>2332</c:v>
                </c:pt>
                <c:pt idx="5">
                  <c:v>2233</c:v>
                </c:pt>
                <c:pt idx="6">
                  <c:v>2016</c:v>
                </c:pt>
                <c:pt idx="7">
                  <c:v>1929</c:v>
                </c:pt>
                <c:pt idx="8">
                  <c:v>1847</c:v>
                </c:pt>
                <c:pt idx="9">
                  <c:v>1790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System-Owned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2568</c:v>
                </c:pt>
                <c:pt idx="1">
                  <c:v>2573</c:v>
                </c:pt>
                <c:pt idx="2">
                  <c:v>2665</c:v>
                </c:pt>
                <c:pt idx="3">
                  <c:v>2798</c:v>
                </c:pt>
                <c:pt idx="4">
                  <c:v>2900</c:v>
                </c:pt>
                <c:pt idx="5">
                  <c:v>2944</c:v>
                </c:pt>
                <c:pt idx="6">
                  <c:v>3195</c:v>
                </c:pt>
                <c:pt idx="7">
                  <c:v>3304</c:v>
                </c:pt>
                <c:pt idx="8">
                  <c:v>3367</c:v>
                </c:pt>
                <c:pt idx="9">
                  <c:v>3412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350954520"/>
        <c:axId val="350949424"/>
      </c:barChart>
      <c:catAx>
        <c:axId val="350954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0949424"/>
        <c:crosses val="autoZero"/>
        <c:auto val="1"/>
        <c:lblAlgn val="ctr"/>
        <c:lblOffset val="100"/>
        <c:noMultiLvlLbl val="0"/>
      </c:catAx>
      <c:valAx>
        <c:axId val="35094942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0954520"/>
        <c:crosses val="autoZero"/>
        <c:crossBetween val="between"/>
        <c:majorUnit val="0.2"/>
      </c:valAx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0.12006151574803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  <a:latin typeface="+mn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2004</c:v>
                </c:pt>
                <c:pt idx="2">
                  <c:v>2011</c:v>
                </c:pt>
                <c:pt idx="3">
                  <c:v>2012</c:v>
                </c:pt>
                <c:pt idx="4">
                  <c:v>2014_x000d_(Projected)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 formatCode="0%">
                  <c:v>0.11</c:v>
                </c:pt>
                <c:pt idx="2" formatCode="0%">
                  <c:v>0.5</c:v>
                </c:pt>
                <c:pt idx="3" formatCode="0%">
                  <c:v>0.63</c:v>
                </c:pt>
                <c:pt idx="4" formatCode="0%">
                  <c:v>0.75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350954912"/>
        <c:axId val="350955696"/>
      </c:barChart>
      <c:catAx>
        <c:axId val="350954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350955696"/>
        <c:crosses val="autoZero"/>
        <c:auto val="1"/>
        <c:lblAlgn val="ctr"/>
        <c:lblOffset val="100"/>
        <c:noMultiLvlLbl val="0"/>
      </c:catAx>
      <c:valAx>
        <c:axId val="350955696"/>
        <c:scaling>
          <c:orientation val="minMax"/>
          <c:max val="0.79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  <a:prstDash val="solid"/>
            </a:ln>
          </c:spPr>
        </c:majorGridlines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350954912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8969450968823601"/>
                  <c:y val="0.19052483095947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861381110459699"/>
                      <c:h val="0.26004050931205303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25056844561281699"/>
                  <c:y val="-0.195676783452771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4933429549774297"/>
                      <c:h val="0.3228621769082319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Utilization</c:v>
                </c:pt>
                <c:pt idx="1">
                  <c:v>Price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14</c:v>
                </c:pt>
                <c:pt idx="1">
                  <c:v>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7786794718204E-2"/>
          <c:y val="4.7590071146796302E-2"/>
          <c:w val="0.89504702584987905"/>
          <c:h val="0.570188164342012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Top Scoring Physicians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1"/>
              <c:layout>
                <c:manualLayout>
                  <c:x val="0"/>
                  <c:y val="1.2020490147486801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  <a:latin typeface="+mn-lt"/>
                      <a:cs typeface="Franklin Gothic Book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+mn-lt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Minority</c:v>
                </c:pt>
                <c:pt idx="1">
                  <c:v>Non-English Speakers</c:v>
                </c:pt>
                <c:pt idx="2">
                  <c:v>Uninsured or Medicaid</c:v>
                </c:pt>
                <c:pt idx="3">
                  <c:v>Infrequent Visits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0.13700000000000001</c:v>
                </c:pt>
                <c:pt idx="1">
                  <c:v>3.2000000000000001E-2</c:v>
                </c:pt>
                <c:pt idx="2">
                  <c:v>9.6000000000000002E-2</c:v>
                </c:pt>
                <c:pt idx="3" formatCode="0%">
                  <c:v>0.28999999999999998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Bottom Scoring Physicians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  <a:latin typeface="+mn-lt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Minority</c:v>
                </c:pt>
                <c:pt idx="1">
                  <c:v>Non-English Speakers</c:v>
                </c:pt>
                <c:pt idx="2">
                  <c:v>Uninsured or Medicaid</c:v>
                </c:pt>
                <c:pt idx="3">
                  <c:v>Infrequent Visits</c:v>
                </c:pt>
              </c:strCache>
            </c:strRef>
          </c:cat>
          <c:val>
            <c:numRef>
              <c:f>Sheet1!$C$2:$C$5</c:f>
              <c:numCache>
                <c:formatCode>0.00%</c:formatCode>
                <c:ptCount val="4"/>
                <c:pt idx="0">
                  <c:v>0.25600000000000001</c:v>
                </c:pt>
                <c:pt idx="1">
                  <c:v>0.10199999999999999</c:v>
                </c:pt>
                <c:pt idx="2">
                  <c:v>0.17199999999999999</c:v>
                </c:pt>
                <c:pt idx="3">
                  <c:v>0.38200000000000001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-8"/>
        <c:axId val="351131176"/>
        <c:axId val="351128040"/>
      </c:barChart>
      <c:catAx>
        <c:axId val="3511311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  <a:cs typeface="Franklin Gothic Book"/>
              </a:defRPr>
            </a:pPr>
            <a:endParaRPr lang="en-US"/>
          </a:p>
        </c:txPr>
        <c:crossAx val="351128040"/>
        <c:crosses val="autoZero"/>
        <c:auto val="1"/>
        <c:lblAlgn val="ctr"/>
        <c:lblOffset val="100"/>
        <c:noMultiLvlLbl val="0"/>
      </c:catAx>
      <c:valAx>
        <c:axId val="351128040"/>
        <c:scaling>
          <c:orientation val="minMax"/>
          <c:max val="0.39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  <a:prstDash val="solid"/>
            </a:ln>
          </c:spPr>
        </c:majorGridlines>
        <c:numFmt formatCode="0%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  <a:latin typeface="+mn-lt"/>
                <a:cs typeface="Franklin Gothic Book"/>
              </a:defRPr>
            </a:pPr>
            <a:endParaRPr lang="en-US"/>
          </a:p>
        </c:txPr>
        <c:crossAx val="351131176"/>
        <c:crosses val="autoZero"/>
        <c:crossBetween val="between"/>
        <c:majorUnit val="0.1"/>
      </c:valAx>
      <c:spPr>
        <a:noFill/>
        <a:ln>
          <a:solidFill>
            <a:schemeClr val="tx1"/>
          </a:solidFill>
        </a:ln>
      </c:spPr>
    </c:plotArea>
    <c:legend>
      <c:legendPos val="b"/>
      <c:layout>
        <c:manualLayout>
          <c:xMode val="edge"/>
          <c:yMode val="edge"/>
          <c:x val="4.1430566873973999E-2"/>
          <c:y val="0.87635104713248901"/>
          <c:w val="0.92133282417421203"/>
          <c:h val="8.2867817514282197E-2"/>
        </c:manualLayout>
      </c:layout>
      <c:overlay val="0"/>
      <c:txPr>
        <a:bodyPr/>
        <a:lstStyle/>
        <a:p>
          <a:pPr>
            <a:defRPr sz="2400">
              <a:solidFill>
                <a:schemeClr val="bg1"/>
              </a:solidFill>
              <a:latin typeface="+mn-lt"/>
              <a:cs typeface="Franklin Gothic Book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Franklin Gothic Medium" pitchFamily="34" charset="0"/>
        </a:defRPr>
      </a:pPr>
      <a:endParaRPr lang="en-US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Reported score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rgbClr val="EBF1DD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All patients_x000d_in plan</c:v>
                </c:pt>
                <c:pt idx="1">
                  <c:v>Patients sampled_x000d_for HEDIS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0.21099999999999999</c:v>
                </c:pt>
                <c:pt idx="1">
                  <c:v>0.219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Accurate score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All patients_x000d_in plan</c:v>
                </c:pt>
                <c:pt idx="1">
                  <c:v>Patients sampled_x000d_for HEDIS</c:v>
                </c:pt>
              </c:strCache>
            </c:strRef>
          </c:cat>
          <c:val>
            <c:numRef>
              <c:f>Sheet1!$C$2:$C$3</c:f>
              <c:numCache>
                <c:formatCode>0.0%</c:formatCode>
                <c:ptCount val="2"/>
                <c:pt idx="0">
                  <c:v>0.26900000000000002</c:v>
                </c:pt>
                <c:pt idx="1">
                  <c:v>0.26200000000000001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7"/>
        <c:axId val="351126864"/>
        <c:axId val="351124904"/>
      </c:barChart>
      <c:catAx>
        <c:axId val="351126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351124904"/>
        <c:crosses val="autoZero"/>
        <c:auto val="1"/>
        <c:lblAlgn val="ctr"/>
        <c:lblOffset val="100"/>
        <c:noMultiLvlLbl val="0"/>
      </c:catAx>
      <c:valAx>
        <c:axId val="351124904"/>
        <c:scaling>
          <c:orientation val="minMax"/>
          <c:max val="0.28999999999999998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  <a:prstDash val="solid"/>
            </a:ln>
          </c:spPr>
        </c:majorGridlines>
        <c:numFmt formatCode="0%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</a:defRPr>
            </a:pPr>
            <a:endParaRPr lang="en-US"/>
          </a:p>
        </c:txPr>
        <c:crossAx val="351126864"/>
        <c:crosses val="autoZero"/>
        <c:crossBetween val="between"/>
        <c:majorUnit val="0.1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156565675867675"/>
          <c:y val="0.88132652049393101"/>
          <c:w val="0.78200088329431805"/>
          <c:h val="9.3980825279056102E-2"/>
        </c:manualLayout>
      </c:layout>
      <c:overlay val="0"/>
      <c:txPr>
        <a:bodyPr/>
        <a:lstStyle/>
        <a:p>
          <a:pPr>
            <a:defRPr sz="240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>
          <a:latin typeface="Franklin Gothic Book"/>
          <a:cs typeface="Franklin Gothic Book"/>
        </a:defRPr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7729463671014"/>
          <c:y val="4.2333852391585401E-2"/>
          <c:w val="0.86303868960226104"/>
          <c:h val="0.843674930340548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Insured</c:v>
                </c:pt>
                <c:pt idx="1">
                  <c:v>Under-insured</c:v>
                </c:pt>
                <c:pt idx="2">
                  <c:v>Uninsured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1</c:v>
                </c:pt>
                <c:pt idx="1">
                  <c:v>1.21</c:v>
                </c:pt>
                <c:pt idx="2">
                  <c:v>1.38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344127912"/>
        <c:axId val="344130656"/>
      </c:barChart>
      <c:catAx>
        <c:axId val="344127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2700">
            <a:solidFill>
              <a:srgbClr val="FFFFFF"/>
            </a:solidFill>
          </a:ln>
        </c:spPr>
        <c:txPr>
          <a:bodyPr/>
          <a:lstStyle/>
          <a:p>
            <a:pPr>
              <a:defRPr sz="2800">
                <a:solidFill>
                  <a:schemeClr val="bg1"/>
                </a:solidFill>
              </a:defRPr>
            </a:pPr>
            <a:endParaRPr lang="en-US"/>
          </a:p>
        </c:txPr>
        <c:crossAx val="344130656"/>
        <c:crossesAt val="0"/>
        <c:auto val="1"/>
        <c:lblAlgn val="ctr"/>
        <c:lblOffset val="0"/>
        <c:noMultiLvlLbl val="0"/>
      </c:catAx>
      <c:valAx>
        <c:axId val="344130656"/>
        <c:scaling>
          <c:orientation val="minMax"/>
          <c:max val="1.4"/>
          <c:min val="0"/>
        </c:scaling>
        <c:delete val="0"/>
        <c:axPos val="l"/>
        <c:majorGridlines>
          <c:spPr>
            <a:ln>
              <a:solidFill>
                <a:srgbClr val="FFFFFF"/>
              </a:solidFill>
              <a:prstDash val="solid"/>
            </a:ln>
          </c:spPr>
        </c:majorGridlines>
        <c:numFmt formatCode="#,##0.0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2800">
                <a:solidFill>
                  <a:schemeClr val="bg1"/>
                </a:solidFill>
              </a:defRPr>
            </a:pPr>
            <a:endParaRPr lang="en-US"/>
          </a:p>
        </c:txPr>
        <c:crossAx val="344127912"/>
        <c:crossesAt val="1"/>
        <c:crossBetween val="between"/>
        <c:majorUnit val="0.5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</a:defRPr>
      </a:pPr>
      <a:endParaRPr lang="en-US"/>
    </a:p>
  </c:txPr>
  <c:externalData r:id="rId2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162394527385402E-2"/>
          <c:y val="3.40282030868896E-2"/>
          <c:w val="0.89397747581703402"/>
          <c:h val="0.703779609799350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P4P Hospitals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3"/>
              <c:layout>
                <c:manualLayout>
                  <c:x val="0"/>
                  <c:y val="5.68334203933947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+mn-lt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CHF</c:v>
                </c:pt>
                <c:pt idx="1">
                  <c:v>AMI</c:v>
                </c:pt>
                <c:pt idx="2">
                  <c:v>Pneumonia</c:v>
                </c:pt>
                <c:pt idx="3">
                  <c:v>CABG</c:v>
                </c:pt>
                <c:pt idx="4">
                  <c:v>All Conditions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4.4999999999999997E-3</c:v>
                </c:pt>
                <c:pt idx="1">
                  <c:v>-1.6500000000000001E-2</c:v>
                </c:pt>
                <c:pt idx="2">
                  <c:v>-1.1599999999999999E-2</c:v>
                </c:pt>
                <c:pt idx="3">
                  <c:v>2.0999999999999999E-3</c:v>
                </c:pt>
                <c:pt idx="4">
                  <c:v>-5.1000000000000004E-3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Control Hospitals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+mn-lt"/>
                    <a:cs typeface="Franklin Gothic Book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CHF</c:v>
                </c:pt>
                <c:pt idx="1">
                  <c:v>AMI</c:v>
                </c:pt>
                <c:pt idx="2">
                  <c:v>Pneumonia</c:v>
                </c:pt>
                <c:pt idx="3">
                  <c:v>CABG</c:v>
                </c:pt>
                <c:pt idx="4">
                  <c:v>All Conditions</c:v>
                </c:pt>
              </c:strCache>
            </c:strRef>
          </c:cat>
          <c:val>
            <c:numRef>
              <c:f>Sheet1!$C$2:$C$6</c:f>
              <c:numCache>
                <c:formatCode>0.00%</c:formatCode>
                <c:ptCount val="5"/>
                <c:pt idx="0">
                  <c:v>3.0999999999999999E-3</c:v>
                </c:pt>
                <c:pt idx="1">
                  <c:v>-1.5800000000000002E-2</c:v>
                </c:pt>
                <c:pt idx="2">
                  <c:v>-1.2800000000000001E-2</c:v>
                </c:pt>
                <c:pt idx="3">
                  <c:v>-2.8E-3</c:v>
                </c:pt>
                <c:pt idx="4">
                  <c:v>-6.6E-3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overlap val="-10"/>
        <c:axId val="351125688"/>
        <c:axId val="351131568"/>
      </c:barChart>
      <c:catAx>
        <c:axId val="3511256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57150" cmpd="sng"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  <a:cs typeface="Franklin Gothic Book"/>
              </a:defRPr>
            </a:pPr>
            <a:endParaRPr lang="en-US"/>
          </a:p>
        </c:txPr>
        <c:crossAx val="351131568"/>
        <c:crosses val="autoZero"/>
        <c:auto val="1"/>
        <c:lblAlgn val="ctr"/>
        <c:lblOffset val="0"/>
        <c:noMultiLvlLbl val="0"/>
      </c:catAx>
      <c:valAx>
        <c:axId val="351131568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  <a:prstDash val="solid"/>
            </a:ln>
          </c:spPr>
        </c:majorGridlines>
        <c:numFmt formatCode="0%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2400">
                <a:solidFill>
                  <a:schemeClr val="bg1"/>
                </a:solidFill>
                <a:latin typeface="+mn-lt"/>
                <a:cs typeface="Franklin Gothic Book"/>
              </a:defRPr>
            </a:pPr>
            <a:endParaRPr lang="en-US"/>
          </a:p>
        </c:txPr>
        <c:crossAx val="351125688"/>
        <c:crosses val="autoZero"/>
        <c:crossBetween val="between"/>
        <c:majorUnit val="0.0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285724998546801"/>
          <c:y val="0.88186609251485404"/>
          <c:w val="0.70947920230347505"/>
          <c:h val="9.5918832763999096E-2"/>
        </c:manualLayout>
      </c:layout>
      <c:overlay val="0"/>
      <c:txPr>
        <a:bodyPr/>
        <a:lstStyle/>
        <a:p>
          <a:pPr>
            <a:defRPr sz="2400">
              <a:solidFill>
                <a:schemeClr val="bg1"/>
              </a:solidFill>
              <a:latin typeface="+mn-lt"/>
              <a:cs typeface="Franklin Gothic Book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Ischemic_x000d_Heart_x000d_Disease</c:v>
                </c:pt>
                <c:pt idx="1">
                  <c:v>Cancer</c:v>
                </c:pt>
                <c:pt idx="2">
                  <c:v>Other_x000d_Incentivized</c:v>
                </c:pt>
                <c:pt idx="3">
                  <c:v>Non-_x000d_Incentivized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-2.21</c:v>
                </c:pt>
                <c:pt idx="1">
                  <c:v>0.28000000000000003</c:v>
                </c:pt>
                <c:pt idx="2">
                  <c:v>-1.75</c:v>
                </c:pt>
                <c:pt idx="3">
                  <c:v>11.6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overlap val="-27"/>
        <c:axId val="351131960"/>
        <c:axId val="351128824"/>
      </c:barChart>
      <c:catAx>
        <c:axId val="351131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63500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1128824"/>
        <c:crosses val="autoZero"/>
        <c:auto val="1"/>
        <c:lblAlgn val="ctr"/>
        <c:lblOffset val="100"/>
        <c:noMultiLvlLbl val="0"/>
      </c:catAx>
      <c:valAx>
        <c:axId val="351128824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1131960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Sheet1!$A$2:$A$20</c:f>
              <c:numCache>
                <c:formatCode>General</c:formatCode>
                <c:ptCount val="19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</c:numCache>
            </c:numRef>
          </c:cat>
          <c:val>
            <c:numRef>
              <c:f>Sheet1!$B$2:$B$20</c:f>
              <c:numCache>
                <c:formatCode>0.0%</c:formatCode>
                <c:ptCount val="19"/>
                <c:pt idx="0">
                  <c:v>4.2000000000000003E-2</c:v>
                </c:pt>
                <c:pt idx="1">
                  <c:v>4.2000000000000003E-2</c:v>
                </c:pt>
                <c:pt idx="2">
                  <c:v>4.2999999999999997E-2</c:v>
                </c:pt>
                <c:pt idx="3">
                  <c:v>4.4999999999999998E-2</c:v>
                </c:pt>
                <c:pt idx="4">
                  <c:v>4.7E-2</c:v>
                </c:pt>
                <c:pt idx="5">
                  <c:v>4.7E-2</c:v>
                </c:pt>
                <c:pt idx="6">
                  <c:v>5.2999999999999999E-2</c:v>
                </c:pt>
                <c:pt idx="7">
                  <c:v>5.5E-2</c:v>
                </c:pt>
                <c:pt idx="8">
                  <c:v>5.2999999999999999E-2</c:v>
                </c:pt>
                <c:pt idx="9">
                  <c:v>5.8000000000000003E-2</c:v>
                </c:pt>
                <c:pt idx="10">
                  <c:v>5.8000000000000003E-2</c:v>
                </c:pt>
                <c:pt idx="11">
                  <c:v>6.5000000000000002E-2</c:v>
                </c:pt>
                <c:pt idx="12">
                  <c:v>6.9000000000000006E-2</c:v>
                </c:pt>
                <c:pt idx="13">
                  <c:v>6.9000000000000006E-2</c:v>
                </c:pt>
                <c:pt idx="14">
                  <c:v>6.5000000000000002E-2</c:v>
                </c:pt>
                <c:pt idx="15">
                  <c:v>6.2E-2</c:v>
                </c:pt>
                <c:pt idx="16">
                  <c:v>5.8999999999999997E-2</c:v>
                </c:pt>
                <c:pt idx="17">
                  <c:v>5.2999999999999999E-2</c:v>
                </c:pt>
                <c:pt idx="18">
                  <c:v>4.4999999999999998E-2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-27"/>
        <c:axId val="351129216"/>
        <c:axId val="351132352"/>
      </c:barChart>
      <c:catAx>
        <c:axId val="351129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1132352"/>
        <c:crosses val="autoZero"/>
        <c:auto val="1"/>
        <c:lblAlgn val="ctr"/>
        <c:lblOffset val="100"/>
        <c:tickLblSkip val="2"/>
        <c:noMultiLvlLbl val="0"/>
      </c:catAx>
      <c:valAx>
        <c:axId val="351132352"/>
        <c:scaling>
          <c:orientation val="minMax"/>
          <c:max val="7.4999999999999997E-2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1129216"/>
        <c:crosses val="autoZero"/>
        <c:crossBetween val="between"/>
        <c:majorUnit val="0.0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2005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Doctor or_x000d_Clinic Visit</c:v>
                </c:pt>
                <c:pt idx="1">
                  <c:v>Prescription</c:v>
                </c:pt>
                <c:pt idx="2">
                  <c:v>Test or_x000d_Treatment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0.24</c:v>
                </c:pt>
                <c:pt idx="1">
                  <c:v>0.25</c:v>
                </c:pt>
                <c:pt idx="2">
                  <c:v>0.2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Doctor or_x000d_Clinic Visit</c:v>
                </c:pt>
                <c:pt idx="1">
                  <c:v>Prescription</c:v>
                </c:pt>
                <c:pt idx="2">
                  <c:v>Test or_x000d_Treatment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0.26</c:v>
                </c:pt>
                <c:pt idx="1">
                  <c:v>0.26</c:v>
                </c:pt>
                <c:pt idx="2">
                  <c:v>0.25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Doctor or_x000d_Clinic Visit</c:v>
                </c:pt>
                <c:pt idx="1">
                  <c:v>Prescription</c:v>
                </c:pt>
                <c:pt idx="2">
                  <c:v>Test or_x000d_Treatment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0.28999999999999998</c:v>
                </c:pt>
                <c:pt idx="1">
                  <c:v>0.27</c:v>
                </c:pt>
                <c:pt idx="2">
                  <c:v>0.27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Doctor or_x000d_Clinic Visit</c:v>
                </c:pt>
                <c:pt idx="1">
                  <c:v>Prescription</c:v>
                </c:pt>
                <c:pt idx="2">
                  <c:v>Test or_x000d_Treatment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0.23</c:v>
                </c:pt>
                <c:pt idx="1">
                  <c:v>0.19</c:v>
                </c:pt>
                <c:pt idx="2">
                  <c:v>0.19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1130000"/>
        <c:axId val="351130392"/>
      </c:barChart>
      <c:catAx>
        <c:axId val="351130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1130392"/>
        <c:crosses val="autoZero"/>
        <c:auto val="1"/>
        <c:lblAlgn val="ctr"/>
        <c:lblOffset val="100"/>
        <c:noMultiLvlLbl val="0"/>
      </c:catAx>
      <c:valAx>
        <c:axId val="351130392"/>
        <c:scaling>
          <c:orientation val="minMax"/>
          <c:max val="0.3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1130000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665569116852505"/>
          <c:y val="0.228744493155048"/>
          <c:w val="0.10209571490571601"/>
          <c:h val="0.435914421423483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 smtClean="0">
                <a:solidFill>
                  <a:schemeClr val="bg1"/>
                </a:solidFill>
              </a:rPr>
              <a:t>Oncologists</a:t>
            </a:r>
            <a:endParaRPr lang="en-US" sz="3600" b="1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1355561952513520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1416414027314202E-2"/>
          <c:y val="0.154683207581821"/>
          <c:w val="0.77163348089204298"/>
          <c:h val="0.829249966668942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Medicare Advantage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7353772828637601"/>
                  <c:y val="0.299420627836897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64849568751913"/>
                      <c:h val="0.27673120597889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1.4461477357198E-3"/>
                  <c:y val="-6.0083194372162799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874138232593401"/>
                      <c:h val="0.18896761899333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8.5156466352810795E-2"/>
                  <c:y val="-0.129792169150015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54191505487618"/>
                      <c:h val="0.26508696974275697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Ultra-Narrow</c:v>
                </c:pt>
                <c:pt idx="1">
                  <c:v>Broad</c:v>
                </c:pt>
                <c:pt idx="2">
                  <c:v>Narrow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0.59</c:v>
                </c:pt>
                <c:pt idx="1">
                  <c:v>0.04</c:v>
                </c:pt>
                <c:pt idx="2">
                  <c:v>0.37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6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sz="3600" b="1" smtClean="0">
                <a:solidFill>
                  <a:schemeClr val="bg1"/>
                </a:solidFill>
              </a:rPr>
              <a:t>All Specialists</a:t>
            </a:r>
            <a:endParaRPr lang="en-US" sz="3600" b="1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135440503432494"/>
          <c:y val="1.430432903891560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3477732513227"/>
          <c:y val="0.14539767450285701"/>
          <c:w val="0.77163348089204298"/>
          <c:h val="0.829249966668942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Medicare Advantage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8047331618300799"/>
                  <c:y val="0.24752096572365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7436538027080999"/>
                      <c:h val="0.30176265692202597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5184551225057899"/>
                  <c:y val="-1.237541958167259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257726755965001"/>
                      <c:h val="0.22831823429595699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67684587663426"/>
                  <c:y val="-0.1756600401909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553519764170903"/>
                      <c:h val="0.2283182342959569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Ultra-Narrow</c:v>
                </c:pt>
                <c:pt idx="1">
                  <c:v>Broad</c:v>
                </c:pt>
                <c:pt idx="2">
                  <c:v>Narrow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0.36</c:v>
                </c:pt>
                <c:pt idx="1">
                  <c:v>0.21</c:v>
                </c:pt>
                <c:pt idx="2">
                  <c:v>0.44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86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55380577427801"/>
          <c:y val="0.118407391421005"/>
          <c:w val="0.29897580380577399"/>
          <c:h val="0.802320516339428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explosion val="2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5.6877911745406802E-2"/>
                  <c:y val="-9.2784555775835206E-3"/>
                </c:manualLayout>
              </c:layout>
              <c:spPr>
                <a:noFill/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428125"/>
                      <c:h val="0.1906168607987339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4.4791707677165303E-2"/>
                  <c:y val="1.35296320027258E-2"/>
                </c:manualLayout>
              </c:layout>
              <c:spPr>
                <a:noFill/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833333333333302"/>
                      <c:h val="0.20965338847199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4.2708374343831998E-2"/>
                  <c:y val="2.4911444829903401E-2"/>
                </c:manualLayout>
              </c:layout>
              <c:spPr>
                <a:noFill/>
                <a:ln>
                  <a:solidFill>
                    <a:schemeClr val="bg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187499999999998"/>
                      <c:h val="0.19847187442015199"/>
                    </c:manualLayout>
                  </c15:layout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50800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Tax Subsidies</c:v>
                </c:pt>
                <c:pt idx="1">
                  <c:v>Gvt. Workers Benefits</c:v>
                </c:pt>
                <c:pt idx="2">
                  <c:v>VA, Public Health, Etc.</c:v>
                </c:pt>
                <c:pt idx="3">
                  <c:v>Medicaid</c:v>
                </c:pt>
                <c:pt idx="4">
                  <c:v>Medicare</c:v>
                </c:pt>
                <c:pt idx="5">
                  <c:v>Private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</c:v>
                </c:pt>
                <c:pt idx="1">
                  <c:v>0.06</c:v>
                </c:pt>
                <c:pt idx="2">
                  <c:v>0.11</c:v>
                </c:pt>
                <c:pt idx="3">
                  <c:v>0.17</c:v>
                </c:pt>
                <c:pt idx="4">
                  <c:v>0.2</c:v>
                </c:pt>
                <c:pt idx="5">
                  <c:v>0.35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7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010997900816"/>
          <c:y val="3.7120768406651197E-2"/>
          <c:w val="0.81967705334251595"/>
          <c:h val="0.9257584631866979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Spending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USA</c:v>
                </c:pt>
                <c:pt idx="1">
                  <c:v>Switzr.</c:v>
                </c:pt>
                <c:pt idx="2">
                  <c:v>Holland</c:v>
                </c:pt>
                <c:pt idx="3">
                  <c:v>Germany</c:v>
                </c:pt>
                <c:pt idx="4">
                  <c:v>Sweden</c:v>
                </c:pt>
                <c:pt idx="5">
                  <c:v>Canada</c:v>
                </c:pt>
                <c:pt idx="6">
                  <c:v>France</c:v>
                </c:pt>
                <c:pt idx="7">
                  <c:v>Japan</c:v>
                </c:pt>
                <c:pt idx="8">
                  <c:v>UK</c:v>
                </c:pt>
              </c:strCache>
            </c:strRef>
          </c:cat>
          <c:val>
            <c:numRef>
              <c:f>Sheet1!$B$2:$B$10</c:f>
              <c:numCache>
                <c:formatCode>_("$"* #,##0_);_("$"* \(#,##0\);_("$"* "-"??_);_(@_)</c:formatCode>
                <c:ptCount val="9"/>
                <c:pt idx="0">
                  <c:v>0</c:v>
                </c:pt>
                <c:pt idx="1">
                  <c:v>6940</c:v>
                </c:pt>
                <c:pt idx="2">
                  <c:v>5340</c:v>
                </c:pt>
                <c:pt idx="3">
                  <c:v>5270</c:v>
                </c:pt>
                <c:pt idx="4">
                  <c:v>5230</c:v>
                </c:pt>
                <c:pt idx="5">
                  <c:v>4610</c:v>
                </c:pt>
                <c:pt idx="6">
                  <c:v>4420</c:v>
                </c:pt>
                <c:pt idx="7">
                  <c:v>4150</c:v>
                </c:pt>
                <c:pt idx="8">
                  <c:v>4020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USA Public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USA</c:v>
                </c:pt>
                <c:pt idx="1">
                  <c:v>Switzr.</c:v>
                </c:pt>
                <c:pt idx="2">
                  <c:v>Holland</c:v>
                </c:pt>
                <c:pt idx="3">
                  <c:v>Germany</c:v>
                </c:pt>
                <c:pt idx="4">
                  <c:v>Sweden</c:v>
                </c:pt>
                <c:pt idx="5">
                  <c:v>Canada</c:v>
                </c:pt>
                <c:pt idx="6">
                  <c:v>France</c:v>
                </c:pt>
                <c:pt idx="7">
                  <c:v>Japan</c:v>
                </c:pt>
                <c:pt idx="8">
                  <c:v>UK</c:v>
                </c:pt>
              </c:strCache>
            </c:strRef>
          </c:cat>
          <c:val>
            <c:numRef>
              <c:f>Sheet1!$C$2:$C$10</c:f>
              <c:numCache>
                <c:formatCode>_("$"* #,##0_);_("$"* \(#,##0\);_("$"* "-"??_);_(@_)</c:formatCode>
                <c:ptCount val="9"/>
                <c:pt idx="0">
                  <c:v>6470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USA Private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USA</c:v>
                </c:pt>
                <c:pt idx="1">
                  <c:v>Switzr.</c:v>
                </c:pt>
                <c:pt idx="2">
                  <c:v>Holland</c:v>
                </c:pt>
                <c:pt idx="3">
                  <c:v>Germany</c:v>
                </c:pt>
                <c:pt idx="4">
                  <c:v>Sweden</c:v>
                </c:pt>
                <c:pt idx="5">
                  <c:v>Canada</c:v>
                </c:pt>
                <c:pt idx="6">
                  <c:v>France</c:v>
                </c:pt>
                <c:pt idx="7">
                  <c:v>Japan</c:v>
                </c:pt>
                <c:pt idx="8">
                  <c:v>UK</c:v>
                </c:pt>
              </c:strCache>
            </c:strRef>
          </c:cat>
          <c:val>
            <c:numRef>
              <c:f>Sheet1!$D$2:$D$10</c:f>
              <c:numCache>
                <c:formatCode>_("$"* #,##0_);_("$"* \(#,##0\);_("$"* "-"??_);_(@_)</c:formatCode>
                <c:ptCount val="9"/>
                <c:pt idx="0">
                  <c:v>3490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100"/>
        <c:axId val="357376480"/>
        <c:axId val="357387456"/>
      </c:barChart>
      <c:catAx>
        <c:axId val="357376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387456"/>
        <c:crosses val="autoZero"/>
        <c:auto val="1"/>
        <c:lblAlgn val="ctr"/>
        <c:lblOffset val="100"/>
        <c:noMultiLvlLbl val="0"/>
      </c:catAx>
      <c:valAx>
        <c:axId val="357387456"/>
        <c:scaling>
          <c:orientation val="minMax"/>
          <c:max val="11000"/>
          <c:min val="0"/>
        </c:scaling>
        <c:delete val="1"/>
        <c:axPos val="b"/>
        <c:numFmt formatCode="_(&quot;$&quot;* #,##0_);_(&quot;$&quot;* \(#,##0\);_(&quot;$&quot;* &quot;-&quot;??_);_(@_)" sourceLinked="1"/>
        <c:majorTickMark val="out"/>
        <c:minorTickMark val="none"/>
        <c:tickLblPos val="nextTo"/>
        <c:crossAx val="357376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361625293617305"/>
          <c:y val="3.9753172746475898E-2"/>
          <c:w val="0.25275639324816801"/>
          <c:h val="0.295897266980616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+mn-lt"/>
        </a:defRPr>
      </a:pPr>
      <a:endParaRPr lang="en-US"/>
    </a:p>
  </c:txPr>
  <c:externalData r:id="rId3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Germany</c:v>
                </c:pt>
                <c:pt idx="2">
                  <c:v>UK</c:v>
                </c:pt>
                <c:pt idx="3">
                  <c:v>Canada</c:v>
                </c:pt>
                <c:pt idx="4">
                  <c:v>Sweden</c:v>
                </c:pt>
                <c:pt idx="5">
                  <c:v>France</c:v>
                </c:pt>
                <c:pt idx="6">
                  <c:v>Italy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78.8</c:v>
                </c:pt>
                <c:pt idx="1">
                  <c:v>81.2</c:v>
                </c:pt>
                <c:pt idx="2">
                  <c:v>81.400000000000006</c:v>
                </c:pt>
                <c:pt idx="3">
                  <c:v>81.5</c:v>
                </c:pt>
                <c:pt idx="4">
                  <c:v>82.3</c:v>
                </c:pt>
                <c:pt idx="5">
                  <c:v>82.9</c:v>
                </c:pt>
                <c:pt idx="6">
                  <c:v>83.2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357383928"/>
        <c:axId val="357385104"/>
      </c:barChart>
      <c:catAx>
        <c:axId val="357383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385104"/>
        <c:crosses val="autoZero"/>
        <c:auto val="1"/>
        <c:lblAlgn val="ctr"/>
        <c:lblOffset val="100"/>
        <c:noMultiLvlLbl val="0"/>
      </c:catAx>
      <c:valAx>
        <c:axId val="357385104"/>
        <c:scaling>
          <c:orientation val="minMax"/>
          <c:max val="83.5"/>
          <c:min val="7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383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Canada</c:v>
                </c:pt>
                <c:pt idx="2">
                  <c:v>France</c:v>
                </c:pt>
                <c:pt idx="3">
                  <c:v>Australia</c:v>
                </c:pt>
                <c:pt idx="4">
                  <c:v>Germany</c:v>
                </c:pt>
                <c:pt idx="5">
                  <c:v>Italy</c:v>
                </c:pt>
                <c:pt idx="6">
                  <c:v>Sweden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</c:v>
                </c:pt>
                <c:pt idx="1">
                  <c:v>4.8</c:v>
                </c:pt>
                <c:pt idx="2">
                  <c:v>3.5</c:v>
                </c:pt>
                <c:pt idx="3">
                  <c:v>3.4</c:v>
                </c:pt>
                <c:pt idx="4">
                  <c:v>3.2</c:v>
                </c:pt>
                <c:pt idx="5">
                  <c:v>3.8</c:v>
                </c:pt>
                <c:pt idx="6">
                  <c:v>2.2000000000000002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357378832"/>
        <c:axId val="357383144"/>
      </c:barChart>
      <c:catAx>
        <c:axId val="35737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383144"/>
        <c:crosses val="autoZero"/>
        <c:auto val="1"/>
        <c:lblAlgn val="ctr"/>
        <c:lblOffset val="100"/>
        <c:noMultiLvlLbl val="0"/>
      </c:catAx>
      <c:valAx>
        <c:axId val="357383144"/>
        <c:scaling>
          <c:orientation val="minMax"/>
          <c:max val="6.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37883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7.3502160277345796E-2"/>
          <c:y val="6.2024808997752E-2"/>
          <c:w val="0.68083189121848098"/>
          <c:h val="0.698206035398348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Low Copay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% of Days_x000d_Used Meds</c:v>
                </c:pt>
                <c:pt idx="1">
                  <c:v>Asthma _x000d_Admits/1000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41.7</c:v>
                </c:pt>
                <c:pt idx="1">
                  <c:v>17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 Copay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% of Days_x000d_Used Meds</c:v>
                </c:pt>
                <c:pt idx="1">
                  <c:v>Asthma _x000d_Admits/1000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40.299999999999997</c:v>
                </c:pt>
                <c:pt idx="1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9"/>
        <c:axId val="344131832"/>
        <c:axId val="344132224"/>
      </c:barChart>
      <c:catAx>
        <c:axId val="3441318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crossAx val="344132224"/>
        <c:crosses val="autoZero"/>
        <c:auto val="1"/>
        <c:lblAlgn val="ctr"/>
        <c:lblOffset val="100"/>
        <c:noMultiLvlLbl val="0"/>
      </c:catAx>
      <c:valAx>
        <c:axId val="344132224"/>
        <c:scaling>
          <c:orientation val="minMax"/>
          <c:max val="45"/>
          <c:min val="0"/>
        </c:scaling>
        <c:delete val="0"/>
        <c:axPos val="l"/>
        <c:majorGridlines>
          <c:spPr>
            <a:ln>
              <a:solidFill>
                <a:schemeClr val="bg1"/>
              </a:solidFill>
              <a:prstDash val="solid"/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crossAx val="34413183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135079944374697"/>
          <c:y val="0.194980772827655"/>
          <c:w val="0.20946450417691201"/>
          <c:h val="0.255910146215738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8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USA</c:v>
                </c:pt>
                <c:pt idx="1">
                  <c:v>UK</c:v>
                </c:pt>
                <c:pt idx="2">
                  <c:v>Canada</c:v>
                </c:pt>
                <c:pt idx="3">
                  <c:v>France</c:v>
                </c:pt>
                <c:pt idx="4">
                  <c:v>Germany</c:v>
                </c:pt>
                <c:pt idx="5">
                  <c:v>Australia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15.9</c:v>
                </c:pt>
                <c:pt idx="1">
                  <c:v>6.7</c:v>
                </c:pt>
                <c:pt idx="2">
                  <c:v>5.7</c:v>
                </c:pt>
                <c:pt idx="3">
                  <c:v>5.5</c:v>
                </c:pt>
                <c:pt idx="4">
                  <c:v>4.0999999999999996</c:v>
                </c:pt>
                <c:pt idx="5">
                  <c:v>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357386280"/>
        <c:axId val="357382360"/>
      </c:barChart>
      <c:catAx>
        <c:axId val="357386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382360"/>
        <c:crosses val="autoZero"/>
        <c:auto val="1"/>
        <c:lblAlgn val="ctr"/>
        <c:lblOffset val="100"/>
        <c:noMultiLvlLbl val="0"/>
      </c:catAx>
      <c:valAx>
        <c:axId val="357382360"/>
        <c:scaling>
          <c:orientation val="minMax"/>
          <c:max val="17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386280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2000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USA (Excluding_x000d_TX and CA)</c:v>
                </c:pt>
                <c:pt idx="1">
                  <c:v>Texas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18.8</c:v>
                </c:pt>
                <c:pt idx="1">
                  <c:v>17.399999999999999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USA (Excluding_x000d_TX and CA)</c:v>
                </c:pt>
                <c:pt idx="1">
                  <c:v>Texas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23.8</c:v>
                </c:pt>
                <c:pt idx="1">
                  <c:v>35.799999999999997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3"/>
        <c:overlap val="-10"/>
        <c:axId val="357384320"/>
        <c:axId val="357381184"/>
      </c:barChart>
      <c:catAx>
        <c:axId val="35738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381184"/>
        <c:crosses val="autoZero"/>
        <c:auto val="1"/>
        <c:lblAlgn val="ctr"/>
        <c:lblOffset val="100"/>
        <c:noMultiLvlLbl val="0"/>
      </c:catAx>
      <c:valAx>
        <c:axId val="357381184"/>
        <c:scaling>
          <c:orientation val="minMax"/>
          <c:max val="3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38432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589031964157305"/>
          <c:y val="0.36024755298622702"/>
          <c:w val="0.113493969105773"/>
          <c:h val="0.24129055673035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Sweden</c:v>
                </c:pt>
                <c:pt idx="2">
                  <c:v>Australia</c:v>
                </c:pt>
                <c:pt idx="3">
                  <c:v>Canada</c:v>
                </c:pt>
                <c:pt idx="4">
                  <c:v>UK</c:v>
                </c:pt>
                <c:pt idx="5">
                  <c:v>Italy</c:v>
                </c:pt>
                <c:pt idx="6">
                  <c:v>France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0.129</c:v>
                </c:pt>
                <c:pt idx="1">
                  <c:v>0.11899999999999999</c:v>
                </c:pt>
                <c:pt idx="2">
                  <c:v>0.13</c:v>
                </c:pt>
                <c:pt idx="3">
                  <c:v>0.14000000000000001</c:v>
                </c:pt>
                <c:pt idx="4">
                  <c:v>0.19</c:v>
                </c:pt>
                <c:pt idx="5">
                  <c:v>0.19800000000000001</c:v>
                </c:pt>
                <c:pt idx="6">
                  <c:v>0.224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357382752"/>
        <c:axId val="357385496"/>
      </c:barChart>
      <c:catAx>
        <c:axId val="35738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385496"/>
        <c:crosses val="autoZero"/>
        <c:auto val="1"/>
        <c:lblAlgn val="ctr"/>
        <c:lblOffset val="100"/>
        <c:noMultiLvlLbl val="0"/>
      </c:catAx>
      <c:valAx>
        <c:axId val="357385496"/>
        <c:scaling>
          <c:orientation val="minMax"/>
          <c:max val="0.2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7382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USA</c:v>
                </c:pt>
                <c:pt idx="1">
                  <c:v>Canada</c:v>
                </c:pt>
                <c:pt idx="2">
                  <c:v>UK</c:v>
                </c:pt>
                <c:pt idx="3">
                  <c:v>France</c:v>
                </c:pt>
                <c:pt idx="4">
                  <c:v>Sweden</c:v>
                </c:pt>
                <c:pt idx="5">
                  <c:v>Germany</c:v>
                </c:pt>
                <c:pt idx="6">
                  <c:v>Italy</c:v>
                </c:pt>
                <c:pt idx="7">
                  <c:v>Japan</c:v>
                </c:pt>
              </c:strCache>
            </c:strRef>
          </c:cat>
          <c:val>
            <c:numRef>
              <c:f>Sheet1!$B$2:$B$9</c:f>
              <c:numCache>
                <c:formatCode>0.0%</c:formatCode>
                <c:ptCount val="8"/>
                <c:pt idx="0">
                  <c:v>0.14899999999999999</c:v>
                </c:pt>
                <c:pt idx="1">
                  <c:v>0.161</c:v>
                </c:pt>
                <c:pt idx="2">
                  <c:v>0.17699999999999999</c:v>
                </c:pt>
                <c:pt idx="3">
                  <c:v>0.184</c:v>
                </c:pt>
                <c:pt idx="4">
                  <c:v>0.19600000000000001</c:v>
                </c:pt>
                <c:pt idx="5">
                  <c:v>0.21</c:v>
                </c:pt>
                <c:pt idx="6">
                  <c:v>0.217</c:v>
                </c:pt>
                <c:pt idx="7">
                  <c:v>0.26700000000000002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357376872"/>
        <c:axId val="357377656"/>
      </c:barChart>
      <c:catAx>
        <c:axId val="357376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377656"/>
        <c:crosses val="autoZero"/>
        <c:auto val="1"/>
        <c:lblAlgn val="ctr"/>
        <c:lblOffset val="100"/>
        <c:noMultiLvlLbl val="0"/>
      </c:catAx>
      <c:valAx>
        <c:axId val="357377656"/>
        <c:scaling>
          <c:orientation val="minMax"/>
          <c:max val="0.2899999999999999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7376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Canada</c:v>
                </c:pt>
                <c:pt idx="2">
                  <c:v>France</c:v>
                </c:pt>
                <c:pt idx="3">
                  <c:v>UK</c:v>
                </c:pt>
                <c:pt idx="4">
                  <c:v>Australia</c:v>
                </c:pt>
                <c:pt idx="5">
                  <c:v>Switzerland</c:v>
                </c:pt>
                <c:pt idx="6">
                  <c:v>Germany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0.6</c:v>
                </c:pt>
                <c:pt idx="1">
                  <c:v>0.6</c:v>
                </c:pt>
                <c:pt idx="2">
                  <c:v>0.7</c:v>
                </c:pt>
                <c:pt idx="3">
                  <c:v>0.7</c:v>
                </c:pt>
                <c:pt idx="4">
                  <c:v>0.8</c:v>
                </c:pt>
                <c:pt idx="5">
                  <c:v>0.9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357387064"/>
        <c:axId val="357387848"/>
      </c:barChart>
      <c:catAx>
        <c:axId val="357387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387848"/>
        <c:crosses val="autoZero"/>
        <c:auto val="1"/>
        <c:lblAlgn val="ctr"/>
        <c:lblOffset val="100"/>
        <c:noMultiLvlLbl val="0"/>
      </c:catAx>
      <c:valAx>
        <c:axId val="357387848"/>
        <c:scaling>
          <c:orientation val="minMax"/>
          <c:max val="0.9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38706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Denmark</c:v>
                </c:pt>
                <c:pt idx="2">
                  <c:v>UK</c:v>
                </c:pt>
                <c:pt idx="3">
                  <c:v>France</c:v>
                </c:pt>
                <c:pt idx="4">
                  <c:v>Australia</c:v>
                </c:pt>
                <c:pt idx="5">
                  <c:v>Canada</c:v>
                </c:pt>
                <c:pt idx="6">
                  <c:v>Japan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4</c:v>
                </c:pt>
                <c:pt idx="1">
                  <c:v>4.4000000000000004</c:v>
                </c:pt>
                <c:pt idx="2">
                  <c:v>5</c:v>
                </c:pt>
                <c:pt idx="3">
                  <c:v>6.3</c:v>
                </c:pt>
                <c:pt idx="4">
                  <c:v>7.4</c:v>
                </c:pt>
                <c:pt idx="5">
                  <c:v>7.6</c:v>
                </c:pt>
                <c:pt idx="6">
                  <c:v>12.8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357378048"/>
        <c:axId val="357379224"/>
      </c:barChart>
      <c:catAx>
        <c:axId val="35737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379224"/>
        <c:crosses val="autoZero"/>
        <c:auto val="1"/>
        <c:lblAlgn val="ctr"/>
        <c:lblOffset val="100"/>
        <c:noMultiLvlLbl val="0"/>
      </c:catAx>
      <c:valAx>
        <c:axId val="357379224"/>
        <c:scaling>
          <c:orientation val="minMax"/>
          <c:max val="1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37804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Canada</c:v>
                </c:pt>
                <c:pt idx="2">
                  <c:v>Ireland</c:v>
                </c:pt>
                <c:pt idx="3">
                  <c:v>Germany</c:v>
                </c:pt>
                <c:pt idx="4">
                  <c:v>Australia</c:v>
                </c:pt>
                <c:pt idx="5">
                  <c:v>Denmark</c:v>
                </c:pt>
                <c:pt idx="6">
                  <c:v>Norway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11.2</c:v>
                </c:pt>
                <c:pt idx="1">
                  <c:v>10.8</c:v>
                </c:pt>
                <c:pt idx="2">
                  <c:v>11.9</c:v>
                </c:pt>
                <c:pt idx="3">
                  <c:v>12.8</c:v>
                </c:pt>
                <c:pt idx="4">
                  <c:v>12.8</c:v>
                </c:pt>
                <c:pt idx="5">
                  <c:v>17.899999999999999</c:v>
                </c:pt>
                <c:pt idx="6">
                  <c:v>20.2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357380400"/>
        <c:axId val="357380792"/>
      </c:barChart>
      <c:catAx>
        <c:axId val="35738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380792"/>
        <c:crosses val="autoZero"/>
        <c:auto val="1"/>
        <c:lblAlgn val="ctr"/>
        <c:lblOffset val="100"/>
        <c:noMultiLvlLbl val="0"/>
      </c:catAx>
      <c:valAx>
        <c:axId val="357380792"/>
        <c:scaling>
          <c:orientation val="minMax"/>
          <c:max val="2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380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Canada</c:v>
                </c:pt>
                <c:pt idx="2">
                  <c:v>Austria</c:v>
                </c:pt>
                <c:pt idx="3">
                  <c:v>Italy</c:v>
                </c:pt>
                <c:pt idx="4">
                  <c:v>Korea</c:v>
                </c:pt>
                <c:pt idx="5">
                  <c:v>Japan</c:v>
                </c:pt>
                <c:pt idx="6">
                  <c:v>Denmark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5.0999999999999996</c:v>
                </c:pt>
                <c:pt idx="1">
                  <c:v>1.3</c:v>
                </c:pt>
                <c:pt idx="2">
                  <c:v>2.2000000000000002</c:v>
                </c:pt>
                <c:pt idx="3">
                  <c:v>2.9</c:v>
                </c:pt>
                <c:pt idx="4">
                  <c:v>4</c:v>
                </c:pt>
                <c:pt idx="5">
                  <c:v>4.3</c:v>
                </c:pt>
                <c:pt idx="6">
                  <c:v>6.1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-27"/>
        <c:axId val="357390592"/>
        <c:axId val="357389808"/>
      </c:barChart>
      <c:catAx>
        <c:axId val="357390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389808"/>
        <c:crosses val="autoZero"/>
        <c:auto val="1"/>
        <c:lblAlgn val="ctr"/>
        <c:lblOffset val="100"/>
        <c:noMultiLvlLbl val="0"/>
      </c:catAx>
      <c:valAx>
        <c:axId val="357389808"/>
        <c:scaling>
          <c:orientation val="minMax"/>
          <c:max val="6.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7390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574510377983603E-2"/>
          <c:y val="4.2122838277247297E-2"/>
          <c:w val="0.76711346441283901"/>
          <c:h val="0.849397234345702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Private Insurers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Germany</c:v>
                </c:pt>
                <c:pt idx="2">
                  <c:v>Switz.</c:v>
                </c:pt>
                <c:pt idx="3">
                  <c:v>France</c:v>
                </c:pt>
                <c:pt idx="4">
                  <c:v>Canada</c:v>
                </c:pt>
                <c:pt idx="5">
                  <c:v>Spain</c:v>
                </c:pt>
                <c:pt idx="6">
                  <c:v>Austria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0.12</c:v>
                </c:pt>
                <c:pt idx="1">
                  <c:v>0.14000000000000001</c:v>
                </c:pt>
                <c:pt idx="2">
                  <c:v>0.18</c:v>
                </c:pt>
                <c:pt idx="3">
                  <c:v>0.2</c:v>
                </c:pt>
                <c:pt idx="4">
                  <c:v>0</c:v>
                </c:pt>
                <c:pt idx="5">
                  <c:v>0.28000000000000003</c:v>
                </c:pt>
                <c:pt idx="6">
                  <c:v>0.32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Public Insurers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USA</c:v>
                </c:pt>
                <c:pt idx="1">
                  <c:v>Germany</c:v>
                </c:pt>
                <c:pt idx="2">
                  <c:v>Switz.</c:v>
                </c:pt>
                <c:pt idx="3">
                  <c:v>France</c:v>
                </c:pt>
                <c:pt idx="4">
                  <c:v>Canada</c:v>
                </c:pt>
                <c:pt idx="5">
                  <c:v>Spain</c:v>
                </c:pt>
                <c:pt idx="6">
                  <c:v>Austria</c:v>
                </c:pt>
              </c:strCache>
            </c:strRef>
          </c:cat>
          <c:val>
            <c:numRef>
              <c:f>Sheet1!$C$2:$C$8</c:f>
              <c:numCache>
                <c:formatCode>0%</c:formatCode>
                <c:ptCount val="7"/>
                <c:pt idx="0">
                  <c:v>0.03</c:v>
                </c:pt>
                <c:pt idx="1">
                  <c:v>0.06</c:v>
                </c:pt>
                <c:pt idx="2">
                  <c:v>0.06</c:v>
                </c:pt>
                <c:pt idx="3">
                  <c:v>0.04</c:v>
                </c:pt>
                <c:pt idx="4">
                  <c:v>0.01</c:v>
                </c:pt>
                <c:pt idx="5">
                  <c:v>0.06</c:v>
                </c:pt>
                <c:pt idx="6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21"/>
        <c:axId val="357390984"/>
        <c:axId val="357390200"/>
      </c:barChart>
      <c:catAx>
        <c:axId val="357390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7390200"/>
        <c:crosses val="autoZero"/>
        <c:auto val="1"/>
        <c:lblAlgn val="ctr"/>
        <c:lblOffset val="100"/>
        <c:noMultiLvlLbl val="0"/>
      </c:catAx>
      <c:valAx>
        <c:axId val="357390200"/>
        <c:scaling>
          <c:orientation val="minMax"/>
          <c:max val="0.3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7390984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6118503166556"/>
          <c:y val="0.32353978180952703"/>
          <c:w val="0.173881496833444"/>
          <c:h val="0.381002328565776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 NHI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>
                  <a:tint val="40000"/>
                  <a:hueOff val="0"/>
                  <a:satOff val="0"/>
                  <a:lumOff val="0"/>
                </a:schemeClr>
              </a:solidFill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&lt;$3,000</c:v>
                </c:pt>
                <c:pt idx="1">
                  <c:v>$3,000-_x000d_$4,999</c:v>
                </c:pt>
                <c:pt idx="2">
                  <c:v>$5,000-_x000d_$8,999</c:v>
                </c:pt>
                <c:pt idx="3">
                  <c:v>$9,000-_x000d_$14,999</c:v>
                </c:pt>
                <c:pt idx="4">
                  <c:v>$15,000+</c:v>
                </c:pt>
                <c:pt idx="5">
                  <c:v>All_x000d_Incomes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0.59</c:v>
                </c:pt>
                <c:pt idx="1">
                  <c:v>0.56000000000000005</c:v>
                </c:pt>
                <c:pt idx="2">
                  <c:v>0.6</c:v>
                </c:pt>
                <c:pt idx="3">
                  <c:v>0.66</c:v>
                </c:pt>
                <c:pt idx="4">
                  <c:v>0.7</c:v>
                </c:pt>
                <c:pt idx="5">
                  <c:v>0.62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 NHI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1">
                  <a:tint val="40000"/>
                  <a:hueOff val="0"/>
                  <a:satOff val="0"/>
                  <a:lumOff val="0"/>
                </a:schemeClr>
              </a:solidFill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&lt;$3,000</c:v>
                </c:pt>
                <c:pt idx="1">
                  <c:v>$3,000-_x000d_$4,999</c:v>
                </c:pt>
                <c:pt idx="2">
                  <c:v>$5,000-_x000d_$8,999</c:v>
                </c:pt>
                <c:pt idx="3">
                  <c:v>$9,000-_x000d_$14,999</c:v>
                </c:pt>
                <c:pt idx="4">
                  <c:v>$15,000+</c:v>
                </c:pt>
                <c:pt idx="5">
                  <c:v>All_x000d_Incomes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0.73</c:v>
                </c:pt>
                <c:pt idx="1">
                  <c:v>0.68</c:v>
                </c:pt>
                <c:pt idx="2">
                  <c:v>0.73</c:v>
                </c:pt>
                <c:pt idx="3">
                  <c:v>0.74</c:v>
                </c:pt>
                <c:pt idx="4">
                  <c:v>0.69</c:v>
                </c:pt>
                <c:pt idx="5">
                  <c:v>0.73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-8"/>
        <c:axId val="357391768"/>
        <c:axId val="357389024"/>
      </c:barChart>
      <c:catAx>
        <c:axId val="357391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7389024"/>
        <c:crosses val="autoZero"/>
        <c:auto val="1"/>
        <c:lblAlgn val="ctr"/>
        <c:lblOffset val="100"/>
        <c:noMultiLvlLbl val="0"/>
      </c:catAx>
      <c:valAx>
        <c:axId val="357389024"/>
        <c:scaling>
          <c:orientation val="minMax"/>
          <c:max val="0.7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739176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213468229262"/>
          <c:y val="0.18912289089017401"/>
          <c:w val="0.16786531770738"/>
          <c:h val="0.181612571589443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8393978212772"/>
          <c:y val="4.5452755975963703E-2"/>
          <c:w val="0.69137273328909499"/>
          <c:h val="0.721195941221080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Age 0-4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Free Care</c:v>
                </c:pt>
                <c:pt idx="1">
                  <c:v>25% Copay</c:v>
                </c:pt>
                <c:pt idx="2">
                  <c:v>95% Copay_x000d_(Like HSA)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0.05</c:v>
                </c:pt>
                <c:pt idx="1">
                  <c:v>0.1</c:v>
                </c:pt>
                <c:pt idx="2">
                  <c:v>0.18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Age 5-13</c:v>
                </c:pt>
              </c:strCache>
            </c:strRef>
          </c:tx>
          <c:spPr>
            <a:solidFill>
              <a:srgbClr val="9F2936"/>
            </a:solidFill>
            <a:ln>
              <a:solidFill>
                <a:srgbClr val="FFFF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Free Care</c:v>
                </c:pt>
                <c:pt idx="1">
                  <c:v>25% Copay</c:v>
                </c:pt>
                <c:pt idx="2">
                  <c:v>95% Copay_x000d_(Like HSA)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0.15</c:v>
                </c:pt>
                <c:pt idx="1">
                  <c:v>0.21</c:v>
                </c:pt>
                <c:pt idx="2">
                  <c:v>0.32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overlap val="-6"/>
        <c:axId val="344132616"/>
        <c:axId val="344133008"/>
      </c:barChart>
      <c:catAx>
        <c:axId val="344132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44133008"/>
        <c:crosses val="autoZero"/>
        <c:auto val="1"/>
        <c:lblAlgn val="ctr"/>
        <c:lblOffset val="100"/>
        <c:noMultiLvlLbl val="0"/>
      </c:catAx>
      <c:valAx>
        <c:axId val="344133008"/>
        <c:scaling>
          <c:orientation val="minMax"/>
          <c:max val="0.35"/>
          <c:min val="0"/>
        </c:scaling>
        <c:delete val="0"/>
        <c:axPos val="l"/>
        <c:majorGridlines>
          <c:spPr>
            <a:ln w="6350" cmpd="sng">
              <a:solidFill>
                <a:srgbClr val="FFFFFF"/>
              </a:solidFill>
              <a:prstDash val="solid"/>
            </a:ln>
          </c:spPr>
        </c:majorGridlines>
        <c:numFmt formatCode="0%" sourceLinked="1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n-US"/>
          </a:p>
        </c:txPr>
        <c:crossAx val="34413261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845164498321499"/>
          <c:y val="0.23680026854979799"/>
          <c:w val="0.170251493053764"/>
          <c:h val="0.250175640760474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  <a:latin typeface="+mn-lt"/>
          <a:cs typeface="Franklin Gothic Book"/>
        </a:defRPr>
      </a:pPr>
      <a:endParaRPr lang="en-US"/>
    </a:p>
  </c:txPr>
  <c:externalData r:id="rId2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Canada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2005</c:v>
                </c:pt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68.5</c:v>
                </c:pt>
                <c:pt idx="1">
                  <c:v>71.3</c:v>
                </c:pt>
                <c:pt idx="2">
                  <c:v>72.5</c:v>
                </c:pt>
                <c:pt idx="3">
                  <c:v>75.3</c:v>
                </c:pt>
                <c:pt idx="4">
                  <c:v>77.599999999999994</c:v>
                </c:pt>
                <c:pt idx="5">
                  <c:v>79.3</c:v>
                </c:pt>
                <c:pt idx="6">
                  <c:v>80.400000000000006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numRef>
              <c:f>Sheet1!$A$2:$A$8</c:f>
              <c:numCache>
                <c:formatCode>General</c:formatCode>
                <c:ptCount val="7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2005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  <c:pt idx="0">
                  <c:v>68.2</c:v>
                </c:pt>
                <c:pt idx="1">
                  <c:v>69.7</c:v>
                </c:pt>
                <c:pt idx="2">
                  <c:v>70.8</c:v>
                </c:pt>
                <c:pt idx="3">
                  <c:v>73.7</c:v>
                </c:pt>
                <c:pt idx="4">
                  <c:v>75.400000000000006</c:v>
                </c:pt>
                <c:pt idx="5">
                  <c:v>77</c:v>
                </c:pt>
                <c:pt idx="6">
                  <c:v>77.8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-5"/>
        <c:axId val="359894072"/>
        <c:axId val="359894464"/>
      </c:barChart>
      <c:catAx>
        <c:axId val="359894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359894464"/>
        <c:crosses val="autoZero"/>
        <c:auto val="1"/>
        <c:lblAlgn val="ctr"/>
        <c:lblOffset val="100"/>
        <c:noMultiLvlLbl val="0"/>
      </c:catAx>
      <c:valAx>
        <c:axId val="359894464"/>
        <c:scaling>
          <c:orientation val="minMax"/>
          <c:max val="82"/>
          <c:min val="60"/>
        </c:scaling>
        <c:delete val="0"/>
        <c:axPos val="l"/>
        <c:majorGridlines>
          <c:spPr>
            <a:ln w="9525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359894072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3590348196944"/>
          <c:y val="0.24577041452465001"/>
          <c:w val="0.15569161507732401"/>
          <c:h val="0.205316257109373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+mn-lt"/>
              <a:ea typeface="Franklin Gothic Book" charset="0"/>
              <a:cs typeface="Franklin Gothic Book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061116378777302E-2"/>
          <c:y val="3.8214337297193202E-2"/>
          <c:w val="0.78187543801789205"/>
          <c:h val="0.879526929187513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Poorest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1991</c:v>
                </c:pt>
                <c:pt idx="1">
                  <c:v>2006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48</c:v>
                </c:pt>
                <c:pt idx="1">
                  <c:v>55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Q2</c:v>
                </c:pt>
              </c:strCache>
            </c:strRef>
          </c:tx>
          <c:spPr>
            <a:solidFill>
              <a:schemeClr val="accent4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1991</c:v>
                </c:pt>
                <c:pt idx="1">
                  <c:v>2006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51</c:v>
                </c:pt>
                <c:pt idx="1">
                  <c:v>57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Q3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1991</c:v>
                </c:pt>
                <c:pt idx="1">
                  <c:v>2006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53</c:v>
                </c:pt>
                <c:pt idx="1">
                  <c:v>59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1991</c:v>
                </c:pt>
                <c:pt idx="1">
                  <c:v>2006</c:v>
                </c:pt>
              </c:numCache>
            </c:numRef>
          </c:cat>
          <c:val>
            <c:numRef>
              <c:f>Sheet1!$E$2:$E$3</c:f>
              <c:numCache>
                <c:formatCode>General</c:formatCode>
                <c:ptCount val="2"/>
                <c:pt idx="0">
                  <c:v>54</c:v>
                </c:pt>
                <c:pt idx="1">
                  <c:v>59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Richest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1991</c:v>
                </c:pt>
                <c:pt idx="1">
                  <c:v>2006</c:v>
                </c:pt>
              </c:numCache>
            </c:numRef>
          </c:cat>
          <c:val>
            <c:numRef>
              <c:f>Sheet1!$F$2:$F$3</c:f>
              <c:numCache>
                <c:formatCode>General</c:formatCode>
                <c:ptCount val="2"/>
                <c:pt idx="0">
                  <c:v>55</c:v>
                </c:pt>
                <c:pt idx="1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4"/>
        <c:overlap val="-10"/>
        <c:axId val="359891328"/>
        <c:axId val="359893288"/>
      </c:barChart>
      <c:catAx>
        <c:axId val="35989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893288"/>
        <c:crosses val="autoZero"/>
        <c:auto val="1"/>
        <c:lblAlgn val="ctr"/>
        <c:lblOffset val="100"/>
        <c:noMultiLvlLbl val="0"/>
      </c:catAx>
      <c:valAx>
        <c:axId val="359893288"/>
        <c:scaling>
          <c:orientation val="minMax"/>
          <c:max val="60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89132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4549676382075301"/>
          <c:y val="0.27863968995233701"/>
          <c:w val="0.144032031990766"/>
          <c:h val="0.4427203886335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Sheet1!$A$2:$A$57</c:f>
              <c:numCache>
                <c:formatCode>General</c:formatCode>
                <c:ptCount val="56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</c:numCache>
            </c:numRef>
          </c:cat>
          <c:val>
            <c:numRef>
              <c:f>Sheet1!$B$2:$B$57</c:f>
              <c:numCache>
                <c:formatCode>0.00%</c:formatCode>
                <c:ptCount val="56"/>
                <c:pt idx="0">
                  <c:v>5.1999999999999998E-2</c:v>
                </c:pt>
                <c:pt idx="1">
                  <c:v>5.3999999999999999E-2</c:v>
                </c:pt>
                <c:pt idx="2">
                  <c:v>5.5E-2</c:v>
                </c:pt>
                <c:pt idx="3">
                  <c:v>5.7000000000000002E-2</c:v>
                </c:pt>
                <c:pt idx="4">
                  <c:v>5.8000000000000003E-2</c:v>
                </c:pt>
                <c:pt idx="5">
                  <c:v>5.8999999999999997E-2</c:v>
                </c:pt>
                <c:pt idx="6">
                  <c:v>5.8999999999999997E-2</c:v>
                </c:pt>
                <c:pt idx="7">
                  <c:v>6.3E-2</c:v>
                </c:pt>
                <c:pt idx="8">
                  <c:v>6.5000000000000002E-2</c:v>
                </c:pt>
                <c:pt idx="9">
                  <c:v>6.8000000000000005E-2</c:v>
                </c:pt>
                <c:pt idx="10">
                  <c:v>7.1999999999999995E-2</c:v>
                </c:pt>
                <c:pt idx="11">
                  <c:v>7.3999999999999996E-2</c:v>
                </c:pt>
                <c:pt idx="12">
                  <c:v>7.4999999999999997E-2</c:v>
                </c:pt>
                <c:pt idx="13">
                  <c:v>7.4999999999999997E-2</c:v>
                </c:pt>
                <c:pt idx="14">
                  <c:v>7.8E-2</c:v>
                </c:pt>
                <c:pt idx="15">
                  <c:v>8.2000000000000003E-2</c:v>
                </c:pt>
                <c:pt idx="16">
                  <c:v>8.4000000000000005E-2</c:v>
                </c:pt>
                <c:pt idx="17">
                  <c:v>8.5000000000000006E-2</c:v>
                </c:pt>
                <c:pt idx="18">
                  <c:v>8.5000000000000006E-2</c:v>
                </c:pt>
                <c:pt idx="19">
                  <c:v>8.5999999999999993E-2</c:v>
                </c:pt>
                <c:pt idx="20">
                  <c:v>9.0999999999999998E-2</c:v>
                </c:pt>
                <c:pt idx="21">
                  <c:v>9.4E-2</c:v>
                </c:pt>
                <c:pt idx="22">
                  <c:v>0.10199999999999999</c:v>
                </c:pt>
                <c:pt idx="23">
                  <c:v>0.104</c:v>
                </c:pt>
                <c:pt idx="24">
                  <c:v>0.10299999999999999</c:v>
                </c:pt>
                <c:pt idx="25">
                  <c:v>0.105</c:v>
                </c:pt>
                <c:pt idx="26">
                  <c:v>0.106</c:v>
                </c:pt>
                <c:pt idx="27">
                  <c:v>0.109</c:v>
                </c:pt>
                <c:pt idx="28">
                  <c:v>0.113</c:v>
                </c:pt>
                <c:pt idx="29">
                  <c:v>0.11700000000000001</c:v>
                </c:pt>
                <c:pt idx="30">
                  <c:v>0.123</c:v>
                </c:pt>
                <c:pt idx="31">
                  <c:v>0.13100000000000001</c:v>
                </c:pt>
                <c:pt idx="32">
                  <c:v>0.13500000000000001</c:v>
                </c:pt>
                <c:pt idx="33">
                  <c:v>0.13700000000000001</c:v>
                </c:pt>
                <c:pt idx="34">
                  <c:v>0.13700000000000001</c:v>
                </c:pt>
                <c:pt idx="35">
                  <c:v>0.13800000000000001</c:v>
                </c:pt>
                <c:pt idx="36">
                  <c:v>0.13700000000000001</c:v>
                </c:pt>
                <c:pt idx="37">
                  <c:v>0.13600000000000001</c:v>
                </c:pt>
                <c:pt idx="38">
                  <c:v>0.13600000000000001</c:v>
                </c:pt>
                <c:pt idx="39">
                  <c:v>0.13700000000000001</c:v>
                </c:pt>
                <c:pt idx="40">
                  <c:v>0.13800000000000001</c:v>
                </c:pt>
                <c:pt idx="41">
                  <c:v>0.14099999999999999</c:v>
                </c:pt>
                <c:pt idx="42">
                  <c:v>0.14899999999999999</c:v>
                </c:pt>
                <c:pt idx="43">
                  <c:v>0.158</c:v>
                </c:pt>
                <c:pt idx="44">
                  <c:v>0.155</c:v>
                </c:pt>
                <c:pt idx="45">
                  <c:v>0.155</c:v>
                </c:pt>
                <c:pt idx="46">
                  <c:v>0.156</c:v>
                </c:pt>
                <c:pt idx="47">
                  <c:v>0.159</c:v>
                </c:pt>
                <c:pt idx="48">
                  <c:v>0.16400000000000001</c:v>
                </c:pt>
                <c:pt idx="49">
                  <c:v>0.17399999999999999</c:v>
                </c:pt>
                <c:pt idx="50">
                  <c:v>0.17399999999999999</c:v>
                </c:pt>
                <c:pt idx="51">
                  <c:v>0.17399999999999999</c:v>
                </c:pt>
                <c:pt idx="52">
                  <c:v>0.17399999999999999</c:v>
                </c:pt>
                <c:pt idx="53">
                  <c:v>0.17399999999999999</c:v>
                </c:pt>
                <c:pt idx="54">
                  <c:v>0.17699999999999999</c:v>
                </c:pt>
                <c:pt idx="55">
                  <c:v>0.18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Canada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Sheet1!$A$2:$A$57</c:f>
              <c:numCache>
                <c:formatCode>General</c:formatCode>
                <c:ptCount val="56"/>
                <c:pt idx="0">
                  <c:v>1960</c:v>
                </c:pt>
                <c:pt idx="1">
                  <c:v>1961</c:v>
                </c:pt>
                <c:pt idx="2">
                  <c:v>1962</c:v>
                </c:pt>
                <c:pt idx="3">
                  <c:v>1963</c:v>
                </c:pt>
                <c:pt idx="4">
                  <c:v>1964</c:v>
                </c:pt>
                <c:pt idx="5">
                  <c:v>1965</c:v>
                </c:pt>
                <c:pt idx="6">
                  <c:v>1966</c:v>
                </c:pt>
                <c:pt idx="7">
                  <c:v>1967</c:v>
                </c:pt>
                <c:pt idx="8">
                  <c:v>1968</c:v>
                </c:pt>
                <c:pt idx="9">
                  <c:v>1969</c:v>
                </c:pt>
                <c:pt idx="10">
                  <c:v>1970</c:v>
                </c:pt>
                <c:pt idx="11">
                  <c:v>1971</c:v>
                </c:pt>
                <c:pt idx="12">
                  <c:v>1972</c:v>
                </c:pt>
                <c:pt idx="13">
                  <c:v>1973</c:v>
                </c:pt>
                <c:pt idx="14">
                  <c:v>1974</c:v>
                </c:pt>
                <c:pt idx="15">
                  <c:v>1975</c:v>
                </c:pt>
                <c:pt idx="16">
                  <c:v>1976</c:v>
                </c:pt>
                <c:pt idx="17">
                  <c:v>1977</c:v>
                </c:pt>
                <c:pt idx="18">
                  <c:v>1978</c:v>
                </c:pt>
                <c:pt idx="19">
                  <c:v>1979</c:v>
                </c:pt>
                <c:pt idx="20">
                  <c:v>1980</c:v>
                </c:pt>
                <c:pt idx="21">
                  <c:v>1981</c:v>
                </c:pt>
                <c:pt idx="22">
                  <c:v>1982</c:v>
                </c:pt>
                <c:pt idx="23">
                  <c:v>1983</c:v>
                </c:pt>
                <c:pt idx="24">
                  <c:v>1984</c:v>
                </c:pt>
                <c:pt idx="25">
                  <c:v>1985</c:v>
                </c:pt>
                <c:pt idx="26">
                  <c:v>1986</c:v>
                </c:pt>
                <c:pt idx="27">
                  <c:v>1987</c:v>
                </c:pt>
                <c:pt idx="28">
                  <c:v>1988</c:v>
                </c:pt>
                <c:pt idx="29">
                  <c:v>1989</c:v>
                </c:pt>
                <c:pt idx="30">
                  <c:v>1990</c:v>
                </c:pt>
                <c:pt idx="31">
                  <c:v>1991</c:v>
                </c:pt>
                <c:pt idx="32">
                  <c:v>1992</c:v>
                </c:pt>
                <c:pt idx="33">
                  <c:v>1993</c:v>
                </c:pt>
                <c:pt idx="34">
                  <c:v>1994</c:v>
                </c:pt>
                <c:pt idx="35">
                  <c:v>1995</c:v>
                </c:pt>
                <c:pt idx="36">
                  <c:v>1996</c:v>
                </c:pt>
                <c:pt idx="37">
                  <c:v>1997</c:v>
                </c:pt>
                <c:pt idx="38">
                  <c:v>1998</c:v>
                </c:pt>
                <c:pt idx="39">
                  <c:v>1999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  <c:pt idx="52">
                  <c:v>2012</c:v>
                </c:pt>
                <c:pt idx="53">
                  <c:v>2013</c:v>
                </c:pt>
                <c:pt idx="54">
                  <c:v>2014</c:v>
                </c:pt>
                <c:pt idx="55">
                  <c:v>2015</c:v>
                </c:pt>
              </c:numCache>
            </c:numRef>
          </c:cat>
          <c:val>
            <c:numRef>
              <c:f>Sheet1!$C$2:$C$57</c:f>
              <c:numCache>
                <c:formatCode>0.00%</c:formatCode>
                <c:ptCount val="56"/>
                <c:pt idx="0">
                  <c:v>5.5300000000000002E-2</c:v>
                </c:pt>
                <c:pt idx="1">
                  <c:v>5.8999999999999997E-2</c:v>
                </c:pt>
                <c:pt idx="2">
                  <c:v>5.8599999999999999E-2</c:v>
                </c:pt>
                <c:pt idx="3">
                  <c:v>5.9700000000000003E-2</c:v>
                </c:pt>
                <c:pt idx="4">
                  <c:v>5.96E-2</c:v>
                </c:pt>
                <c:pt idx="5">
                  <c:v>6.0299999999999999E-2</c:v>
                </c:pt>
                <c:pt idx="6">
                  <c:v>6.0600000000000001E-2</c:v>
                </c:pt>
                <c:pt idx="7">
                  <c:v>6.3600000000000004E-2</c:v>
                </c:pt>
                <c:pt idx="8">
                  <c:v>6.6100000000000006E-2</c:v>
                </c:pt>
                <c:pt idx="9">
                  <c:v>6.7199999999999996E-2</c:v>
                </c:pt>
                <c:pt idx="10">
                  <c:v>7.1199999999999999E-2</c:v>
                </c:pt>
                <c:pt idx="11">
                  <c:v>7.4200000000000002E-2</c:v>
                </c:pt>
                <c:pt idx="12">
                  <c:v>7.2599999999999998E-2</c:v>
                </c:pt>
                <c:pt idx="13">
                  <c:v>6.93E-2</c:v>
                </c:pt>
                <c:pt idx="14">
                  <c:v>6.8199999999999997E-2</c:v>
                </c:pt>
                <c:pt idx="15">
                  <c:v>7.0000000000000007E-2</c:v>
                </c:pt>
                <c:pt idx="16">
                  <c:v>7.0000000000000007E-2</c:v>
                </c:pt>
                <c:pt idx="17">
                  <c:v>7.0000000000000007E-2</c:v>
                </c:pt>
                <c:pt idx="18">
                  <c:v>7.0000000000000007E-2</c:v>
                </c:pt>
                <c:pt idx="19">
                  <c:v>6.8000000000000005E-2</c:v>
                </c:pt>
                <c:pt idx="20">
                  <c:v>7.0999999999999994E-2</c:v>
                </c:pt>
                <c:pt idx="21">
                  <c:v>7.2999999999999995E-2</c:v>
                </c:pt>
                <c:pt idx="22">
                  <c:v>8.1000000000000003E-2</c:v>
                </c:pt>
                <c:pt idx="23">
                  <c:v>8.3000000000000004E-2</c:v>
                </c:pt>
                <c:pt idx="24">
                  <c:v>8.2000000000000003E-2</c:v>
                </c:pt>
                <c:pt idx="25">
                  <c:v>8.2000000000000003E-2</c:v>
                </c:pt>
                <c:pt idx="26">
                  <c:v>8.5000000000000006E-2</c:v>
                </c:pt>
                <c:pt idx="27">
                  <c:v>8.4000000000000005E-2</c:v>
                </c:pt>
                <c:pt idx="28">
                  <c:v>8.3000000000000004E-2</c:v>
                </c:pt>
                <c:pt idx="29">
                  <c:v>8.5000000000000006E-2</c:v>
                </c:pt>
                <c:pt idx="30">
                  <c:v>0.09</c:v>
                </c:pt>
                <c:pt idx="31">
                  <c:v>9.7000000000000003E-2</c:v>
                </c:pt>
                <c:pt idx="32">
                  <c:v>0.1</c:v>
                </c:pt>
                <c:pt idx="33">
                  <c:v>9.8000000000000004E-2</c:v>
                </c:pt>
                <c:pt idx="34">
                  <c:v>9.5000000000000001E-2</c:v>
                </c:pt>
                <c:pt idx="35">
                  <c:v>9.0999999999999998E-2</c:v>
                </c:pt>
                <c:pt idx="36">
                  <c:v>8.8999999999999996E-2</c:v>
                </c:pt>
                <c:pt idx="37">
                  <c:v>8.8999999999999996E-2</c:v>
                </c:pt>
                <c:pt idx="38">
                  <c:v>9.1999999999999998E-2</c:v>
                </c:pt>
                <c:pt idx="39">
                  <c:v>9.1999999999999998E-2</c:v>
                </c:pt>
                <c:pt idx="40">
                  <c:v>9.0999999999999998E-2</c:v>
                </c:pt>
                <c:pt idx="41">
                  <c:v>9.7000000000000003E-2</c:v>
                </c:pt>
                <c:pt idx="42">
                  <c:v>0.1</c:v>
                </c:pt>
                <c:pt idx="43">
                  <c:v>0.10199999999999999</c:v>
                </c:pt>
                <c:pt idx="44">
                  <c:v>0.10199999999999999</c:v>
                </c:pt>
                <c:pt idx="45">
                  <c:v>0.10199999999999999</c:v>
                </c:pt>
                <c:pt idx="46">
                  <c:v>0.104</c:v>
                </c:pt>
                <c:pt idx="47">
                  <c:v>0.10199999999999999</c:v>
                </c:pt>
                <c:pt idx="48">
                  <c:v>0.105</c:v>
                </c:pt>
                <c:pt idx="49">
                  <c:v>0.11600000000000001</c:v>
                </c:pt>
                <c:pt idx="50">
                  <c:v>0.11600000000000001</c:v>
                </c:pt>
                <c:pt idx="51">
                  <c:v>0.113</c:v>
                </c:pt>
                <c:pt idx="52">
                  <c:v>0.113</c:v>
                </c:pt>
                <c:pt idx="53">
                  <c:v>0.112</c:v>
                </c:pt>
                <c:pt idx="54">
                  <c:v>0.11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9892112"/>
        <c:axId val="359893680"/>
      </c:lineChart>
      <c:catAx>
        <c:axId val="359892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359893680"/>
        <c:crosses val="autoZero"/>
        <c:auto val="1"/>
        <c:lblAlgn val="ctr"/>
        <c:lblOffset val="100"/>
        <c:tickLblSkip val="10"/>
        <c:noMultiLvlLbl val="0"/>
      </c:catAx>
      <c:valAx>
        <c:axId val="359893680"/>
        <c:scaling>
          <c:orientation val="minMax"/>
          <c:max val="0.19"/>
          <c:min val="0.05"/>
        </c:scaling>
        <c:delete val="0"/>
        <c:axPos val="l"/>
        <c:majorGridlines>
          <c:spPr>
            <a:ln w="6350" cap="flat" cmpd="sng" algn="ctr">
              <a:solidFill>
                <a:schemeClr val="tx1"/>
              </a:solidFill>
              <a:prstDash val="sysDash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defRPr>
            </a:pPr>
            <a:endParaRPr lang="en-US"/>
          </a:p>
        </c:txPr>
        <c:crossAx val="359892112"/>
        <c:crosses val="autoZero"/>
        <c:crossBetween val="between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  <a:latin typeface="+mn-lt"/>
          <a:ea typeface="Franklin Gothic Book" charset="0"/>
          <a:cs typeface="Franklin Gothic Book" charset="0"/>
        </a:defRPr>
      </a:pPr>
      <a:endParaRPr lang="en-US"/>
    </a:p>
  </c:txPr>
  <c:externalData r:id="rId3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9804248486673E-2"/>
          <c:y val="4.5373986519785803E-2"/>
          <c:w val="0.87025002274372298"/>
          <c:h val="0.80782173075674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5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US Medicare</c:v>
                </c:pt>
                <c:pt idx="1">
                  <c:v>Canadian Medicare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0.51</c:v>
                </c:pt>
                <c:pt idx="1">
                  <c:v>0.79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359885056"/>
        <c:axId val="359889760"/>
      </c:barChart>
      <c:catAx>
        <c:axId val="3598850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2400" b="0"/>
            </a:pPr>
            <a:endParaRPr lang="en-US"/>
          </a:p>
        </c:txPr>
        <c:crossAx val="359889760"/>
        <c:crosses val="autoZero"/>
        <c:auto val="1"/>
        <c:lblAlgn val="ctr"/>
        <c:lblOffset val="100"/>
        <c:noMultiLvlLbl val="0"/>
      </c:catAx>
      <c:valAx>
        <c:axId val="359889760"/>
        <c:scaling>
          <c:orientation val="minMax"/>
          <c:max val="0.8"/>
          <c:min val="0"/>
        </c:scaling>
        <c:delete val="0"/>
        <c:axPos val="l"/>
        <c:majorGridlines>
          <c:spPr>
            <a:ln>
              <a:solidFill>
                <a:srgbClr val="FFFFFF"/>
              </a:solidFill>
              <a:prstDash val="solid"/>
            </a:ln>
          </c:spPr>
        </c:majorGridlines>
        <c:numFmt formatCode="0%" sourceLinked="1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 sz="2400"/>
            </a:pPr>
            <a:endParaRPr lang="en-US"/>
          </a:p>
        </c:txPr>
        <c:crossAx val="359885056"/>
        <c:crosses val="autoZero"/>
        <c:crossBetween val="between"/>
        <c:majorUnit val="0.2"/>
        <c:minorUnit val="2E-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000">
          <a:solidFill>
            <a:schemeClr val="bg2"/>
          </a:solidFill>
          <a:latin typeface="Arial" charset="0"/>
          <a:ea typeface="Arial" charset="0"/>
          <a:cs typeface="Arial" charset="0"/>
        </a:defRPr>
      </a:pPr>
      <a:endParaRPr lang="en-US"/>
    </a:p>
  </c:txPr>
  <c:externalData r:id="rId2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Canada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871</c:v>
                </c:pt>
                <c:pt idx="1">
                  <c:v>189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6"/>
        <c:overlap val="-27"/>
        <c:axId val="359884272"/>
        <c:axId val="359879568"/>
      </c:barChart>
      <c:catAx>
        <c:axId val="35988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879568"/>
        <c:crosses val="autoZero"/>
        <c:auto val="1"/>
        <c:lblAlgn val="ctr"/>
        <c:lblOffset val="100"/>
        <c:noMultiLvlLbl val="0"/>
      </c:catAx>
      <c:valAx>
        <c:axId val="359879568"/>
        <c:scaling>
          <c:orientation val="minMax"/>
          <c:max val="890"/>
          <c:min val="0"/>
        </c:scaling>
        <c:delete val="0"/>
        <c:axPos val="l"/>
        <c:majorGridlines>
          <c:spPr>
            <a:ln w="6350" cap="flat" cmpd="sng" algn="ctr">
              <a:solidFill>
                <a:schemeClr val="bg1"/>
              </a:solidFill>
              <a:prstDash val="solid"/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884272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FFFFFF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Canada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557</c:v>
                </c:pt>
                <c:pt idx="1">
                  <c:v>133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6"/>
        <c:overlap val="-27"/>
        <c:axId val="359884664"/>
        <c:axId val="359879960"/>
      </c:barChart>
      <c:catAx>
        <c:axId val="359884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879960"/>
        <c:crosses val="autoZero"/>
        <c:auto val="1"/>
        <c:lblAlgn val="ctr"/>
        <c:lblOffset val="100"/>
        <c:noMultiLvlLbl val="0"/>
      </c:catAx>
      <c:valAx>
        <c:axId val="359879960"/>
        <c:scaling>
          <c:orientation val="minMax"/>
          <c:max val="6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solidFill>
              <a:srgbClr val="FFFFFF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884664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Canada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3325</c:v>
                </c:pt>
                <c:pt idx="1">
                  <c:v>745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-27"/>
        <c:axId val="359890544"/>
        <c:axId val="359886232"/>
      </c:barChart>
      <c:catAx>
        <c:axId val="359890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886232"/>
        <c:crosses val="autoZero"/>
        <c:auto val="1"/>
        <c:lblAlgn val="ctr"/>
        <c:lblOffset val="100"/>
        <c:noMultiLvlLbl val="0"/>
      </c:catAx>
      <c:valAx>
        <c:axId val="359886232"/>
        <c:scaling>
          <c:orientation val="minMax"/>
          <c:max val="39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spPr>
          <a:noFill/>
          <a:ln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9890544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7449312441853"/>
          <c:y val="3.1089936359579101E-2"/>
          <c:w val="0.57354532097392696"/>
          <c:h val="0.9092656900449560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5.4034582132564801E-3"/>
                  <c:y val="0.2084473918219640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296829971181601"/>
                      <c:h val="0.2427127165050269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5.4355102226055201E-3"/>
                  <c:y val="-0.2798856473482029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Bureaucracy</c:v>
                </c:pt>
                <c:pt idx="1">
                  <c:v>All Other</c:v>
                </c:pt>
              </c:strCache>
            </c:strRef>
          </c:cat>
          <c:val>
            <c:numRef>
              <c:f>Sheet1!$B$2:$B$3</c:f>
              <c:numCache>
                <c:formatCode>"$"#,##0_);[Red]\("$"#,##0\)</c:formatCode>
                <c:ptCount val="2"/>
                <c:pt idx="0">
                  <c:v>2578</c:v>
                </c:pt>
                <c:pt idx="1">
                  <c:v>2847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74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9804248486673E-2"/>
          <c:y val="4.5373986519785803E-2"/>
          <c:w val="0.89450090176989105"/>
          <c:h val="0.802759688084101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rgbClr val="008C81"/>
            </a:solidFill>
            <a:ln>
              <a:solidFill>
                <a:srgbClr val="FFFF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</c:dPt>
          <c:dPt>
            <c:idx val="6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</c:dPt>
          <c:dPt>
            <c:idx val="7"/>
            <c:invertIfNegative val="0"/>
            <c:bubble3D val="0"/>
            <c:spPr>
              <a:solidFill>
                <a:srgbClr val="9F2936"/>
              </a:solidFill>
              <a:ln>
                <a:solidFill>
                  <a:srgbClr val="FFFFFF"/>
                </a:solidFill>
              </a:ln>
            </c:spPr>
          </c:dPt>
          <c:dLbls>
            <c:dLbl>
              <c:idx val="10"/>
              <c:layout>
                <c:manualLayout>
                  <c:x val="-1.2702694652046599E-16"/>
                  <c:y val="1.5202282023599901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100"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1.2702694652046599E-16"/>
                  <c:y val="1.04105872915429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100"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1.2702694652046599E-16"/>
                  <c:y val="1.33606319825027E-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100"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layout>
                <c:manualLayout>
                  <c:x val="0"/>
                  <c:y val="5.28498709499933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Sheet1!$A$2:$A$21</c:f>
              <c:numCache>
                <c:formatCode>General</c:formatCode>
                <c:ptCount val="2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</c:numCache>
            </c:numRef>
          </c:cat>
          <c:val>
            <c:numRef>
              <c:f>Sheet1!$B$2:$B$21</c:f>
              <c:numCache>
                <c:formatCode>0</c:formatCode>
                <c:ptCount val="20"/>
                <c:pt idx="0">
                  <c:v>508</c:v>
                </c:pt>
                <c:pt idx="1">
                  <c:v>431</c:v>
                </c:pt>
                <c:pt idx="2">
                  <c:v>249</c:v>
                </c:pt>
                <c:pt idx="3">
                  <c:v>242</c:v>
                </c:pt>
                <c:pt idx="4">
                  <c:v>164</c:v>
                </c:pt>
                <c:pt idx="5">
                  <c:v>275</c:v>
                </c:pt>
                <c:pt idx="6">
                  <c:v>244</c:v>
                </c:pt>
                <c:pt idx="7">
                  <c:v>55</c:v>
                </c:pt>
                <c:pt idx="8">
                  <c:v>-85</c:v>
                </c:pt>
                <c:pt idx="9">
                  <c:v>-61</c:v>
                </c:pt>
                <c:pt idx="10">
                  <c:v>-31</c:v>
                </c:pt>
                <c:pt idx="11">
                  <c:v>-20</c:v>
                </c:pt>
                <c:pt idx="12">
                  <c:v>-107</c:v>
                </c:pt>
                <c:pt idx="13">
                  <c:v>-92</c:v>
                </c:pt>
                <c:pt idx="14">
                  <c:v>-29</c:v>
                </c:pt>
                <c:pt idx="15">
                  <c:v>-99</c:v>
                </c:pt>
                <c:pt idx="16">
                  <c:v>-77</c:v>
                </c:pt>
                <c:pt idx="17">
                  <c:v>-40</c:v>
                </c:pt>
                <c:pt idx="18">
                  <c:v>-10</c:v>
                </c:pt>
                <c:pt idx="19">
                  <c:v>-110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5"/>
        <c:axId val="359883488"/>
        <c:axId val="359888976"/>
      </c:barChart>
      <c:catAx>
        <c:axId val="359883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mpd="sng">
            <a:solidFill>
              <a:srgbClr val="FFFFFF"/>
            </a:solidFill>
          </a:ln>
        </c:spPr>
        <c:crossAx val="359888976"/>
        <c:crosses val="autoZero"/>
        <c:auto val="1"/>
        <c:lblAlgn val="ctr"/>
        <c:lblOffset val="100"/>
        <c:tickLblSkip val="2"/>
        <c:noMultiLvlLbl val="0"/>
      </c:catAx>
      <c:valAx>
        <c:axId val="359888976"/>
        <c:scaling>
          <c:orientation val="minMax"/>
          <c:max val="550"/>
          <c:min val="-150"/>
        </c:scaling>
        <c:delete val="0"/>
        <c:axPos val="l"/>
        <c:majorGridlines>
          <c:spPr>
            <a:ln>
              <a:solidFill>
                <a:srgbClr val="FFFFFF"/>
              </a:solidFill>
              <a:prstDash val="solid"/>
            </a:ln>
          </c:spPr>
        </c:majorGridlines>
        <c:numFmt formatCode="#,##0" sourceLinked="0"/>
        <c:majorTickMark val="none"/>
        <c:minorTickMark val="none"/>
        <c:tickLblPos val="nextTo"/>
        <c:spPr>
          <a:ln>
            <a:solidFill>
              <a:srgbClr val="FFFFFF"/>
            </a:solidFill>
          </a:ln>
        </c:spPr>
        <c:txPr>
          <a:bodyPr/>
          <a:lstStyle/>
          <a:p>
            <a:pPr>
              <a:defRPr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359883488"/>
        <c:crosses val="autoZero"/>
        <c:crossBetween val="between"/>
        <c:majorUnit val="150"/>
        <c:minorUnit val="2E-3"/>
      </c:valAx>
      <c:spPr>
        <a:noFill/>
        <a:ln>
          <a:noFill/>
        </a:ln>
        <a:effectLst/>
      </c:spPr>
    </c:plotArea>
    <c:plotVisOnly val="1"/>
    <c:dispBlanksAs val="gap"/>
    <c:showDLblsOverMax val="0"/>
  </c:chart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2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6340895388621E-2"/>
          <c:y val="9.7959167894103999E-2"/>
          <c:w val="0.74963883024851496"/>
          <c:h val="0.804081664211791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-8.2662470323009399E-2"/>
                  <c:y val="-4.63698566293002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978781339673"/>
                      <c:h val="0.2482151148980190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Favor</c:v>
                </c:pt>
                <c:pt idx="1">
                  <c:v>No Opinion</c:v>
                </c:pt>
                <c:pt idx="2">
                  <c:v>Oppose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0.57999999999999996</c:v>
                </c:pt>
                <c:pt idx="1">
                  <c:v>7.0000000000000007E-2</c:v>
                </c:pt>
                <c:pt idx="2">
                  <c:v>0.35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7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386878041094097E-2"/>
          <c:y val="2.6171387660346698E-2"/>
          <c:w val="0.52011907201055396"/>
          <c:h val="0.8983543505648889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5.3454171897320997E-2"/>
                  <c:y val="-1.024306541692500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2308541490898395E-2"/>
                  <c:y val="-4.41008385779359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7585744481610397E-2"/>
                  <c:y val="-2.59488811128515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19437781751471"/>
                  <c:y val="-0.2075910489028119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34143629311475"/>
                  <c:y val="0.2108628554639150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bg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VA / Military</c:v>
                </c:pt>
                <c:pt idx="1">
                  <c:v>Medicare</c:v>
                </c:pt>
                <c:pt idx="2">
                  <c:v>Medicaid</c:v>
                </c:pt>
                <c:pt idx="3">
                  <c:v>Uninsured</c:v>
                </c:pt>
                <c:pt idx="4">
                  <c:v>Private Insurance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0.02</c:v>
                </c:pt>
                <c:pt idx="1">
                  <c:v>0.1</c:v>
                </c:pt>
                <c:pt idx="2">
                  <c:v>0.05</c:v>
                </c:pt>
                <c:pt idx="3">
                  <c:v>0.22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6340895388621E-2"/>
          <c:y val="9.7959167894103999E-2"/>
          <c:w val="0.74963883024851496"/>
          <c:h val="0.804081664211791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8264777324206199"/>
                  <c:y val="-0.2611838553002739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3986354941713099E-2"/>
                  <c:y val="4.09145793787940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487372424231401"/>
                      <c:h val="0.2482151148980190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7546392417267301"/>
                  <c:y val="-7.2082683102944502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628863465119202"/>
                      <c:h val="0.23184928314650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Favor</c:v>
                </c:pt>
                <c:pt idx="1">
                  <c:v>No Opinion</c:v>
                </c:pt>
                <c:pt idx="2">
                  <c:v>Oppose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0.81</c:v>
                </c:pt>
                <c:pt idx="1">
                  <c:v>0.04</c:v>
                </c:pt>
                <c:pt idx="2">
                  <c:v>0.15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19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6340895388621E-2"/>
          <c:y val="9.7959167894103999E-2"/>
          <c:w val="0.74963883024851496"/>
          <c:h val="0.804081664211791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-4.4518138981123903E-2"/>
                  <c:y val="-3.000402487778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978781339673"/>
                      <c:h val="0.2482151148980190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Favor</c:v>
                </c:pt>
                <c:pt idx="1">
                  <c:v>No Opinion</c:v>
                </c:pt>
                <c:pt idx="2">
                  <c:v>Oppose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</c:v>
                </c:pt>
                <c:pt idx="1">
                  <c:v>0.06</c:v>
                </c:pt>
                <c:pt idx="2">
                  <c:v>0.34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7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6340895388621E-2"/>
          <c:y val="9.7959167894103999E-2"/>
          <c:w val="0.74963883024851496"/>
          <c:h val="0.804081664211791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8.3472812102225194E-2"/>
                  <c:y val="0.1745688720161890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195533448974399"/>
                      <c:h val="0.1587212916034690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1.3986354941713099E-2"/>
                  <c:y val="4.09145793787940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487372424231401"/>
                      <c:h val="0.2482151148980190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8.3917528952148199E-2"/>
                  <c:y val="-0.22093872864548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628863465119202"/>
                      <c:h val="0.23184928314650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Favor</c:v>
                </c:pt>
                <c:pt idx="1">
                  <c:v>No Opinion</c:v>
                </c:pt>
                <c:pt idx="2">
                  <c:v>Oppose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</c:v>
                </c:pt>
                <c:pt idx="1">
                  <c:v>0.08</c:v>
                </c:pt>
                <c:pt idx="2">
                  <c:v>0.62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97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6340895388621E-2"/>
          <c:y val="9.7959167894103999E-2"/>
          <c:w val="0.74963883024851496"/>
          <c:h val="0.804081664211791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21237121782936"/>
                  <c:y val="0.19911761964346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261169531229198"/>
                      <c:h val="0.23457692177175399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4.4518138981123903E-2"/>
                  <c:y val="-3.000402487778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978781339673"/>
                      <c:h val="0.2482151148980190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34776637407996"/>
                  <c:y val="-0.20352952142613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498282904391498"/>
                      <c:h val="0.23457692177175399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Support</c:v>
                </c:pt>
                <c:pt idx="1">
                  <c:v>No Opinion</c:v>
                </c:pt>
                <c:pt idx="2">
                  <c:v>Oppose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0.57999999999999996</c:v>
                </c:pt>
                <c:pt idx="1">
                  <c:v>0.05</c:v>
                </c:pt>
                <c:pt idx="2">
                  <c:v>0.37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7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6340895388621E-2"/>
          <c:y val="9.7959167894103999E-2"/>
          <c:w val="0.74963883024851496"/>
          <c:h val="0.804081664211791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237321515064808"/>
                  <c:y val="0.2700362239000420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4673197189773902"/>
                      <c:h val="0.1587212916034690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1.3986354941713099E-2"/>
                  <c:y val="4.09145793787940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487372424231401"/>
                      <c:h val="0.2482151148980190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9072165670942801"/>
                  <c:y val="-0.1418372085131530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628863465119202"/>
                      <c:h val="0.23184928314650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Support</c:v>
                </c:pt>
                <c:pt idx="1">
                  <c:v>No Opinion</c:v>
                </c:pt>
                <c:pt idx="2">
                  <c:v>Oppose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0.73</c:v>
                </c:pt>
                <c:pt idx="1">
                  <c:v>0.05</c:v>
                </c:pt>
                <c:pt idx="2">
                  <c:v>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03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6340895388621E-2"/>
          <c:y val="9.7959167894103999E-2"/>
          <c:w val="0.74963883024851496"/>
          <c:h val="0.804081664211791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0.19835062309415999"/>
                  <c:y val="0.1827517878919479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63918566157602"/>
                      <c:h val="0.23184928314650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"/>
                  <c:y val="1.90934703767706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978781339673"/>
                      <c:h val="0.2482151148980190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17546392417267301"/>
                  <c:y val="-0.2198953531776559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4838489292255498"/>
                      <c:h val="0.23184928314650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Support</c:v>
                </c:pt>
                <c:pt idx="1">
                  <c:v>No Opinion</c:v>
                </c:pt>
                <c:pt idx="2">
                  <c:v>Oppose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0.41</c:v>
                </c:pt>
                <c:pt idx="1">
                  <c:v>0.04</c:v>
                </c:pt>
                <c:pt idx="2">
                  <c:v>0.55000000000000004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7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6340895388621E-2"/>
          <c:y val="9.7959167894103999E-2"/>
          <c:w val="0.74963883024851496"/>
          <c:h val="0.804081664211791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6.4018602419732201E-2"/>
                  <c:y val="0.2045728968939710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332990801910003"/>
                      <c:h val="0.1587212916034690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1.27157782775141E-3"/>
                  <c:y val="3.0004024877782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487372424231401"/>
                      <c:h val="0.2482151148980190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180549835018258"/>
                  <c:y val="-0.21821109002023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3628863465119202"/>
                      <c:h val="0.23184928314650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Support</c:v>
                </c:pt>
                <c:pt idx="1">
                  <c:v>No Opinion</c:v>
                </c:pt>
                <c:pt idx="2">
                  <c:v>Oppose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0.53</c:v>
                </c:pt>
                <c:pt idx="1">
                  <c:v>0.04</c:v>
                </c:pt>
                <c:pt idx="2">
                  <c:v>0.43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7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030A37-4D81-4699-8A8C-8F89006ED5AC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1AAE1A-6581-4E47-A3F6-DD072CD69462}">
      <dgm:prSet custT="1"/>
      <dgm:spPr>
        <a:solidFill>
          <a:schemeClr val="accent1"/>
        </a:solidFill>
        <a:ln>
          <a:solidFill>
            <a:schemeClr val="bg1"/>
          </a:solidFill>
        </a:ln>
      </dgm:spPr>
      <dgm:t>
        <a:bodyPr rIns="91440"/>
        <a:lstStyle/>
        <a:p>
          <a:pPr rtl="0">
            <a:lnSpc>
              <a:spcPct val="100000"/>
            </a:lnSpc>
          </a:pPr>
          <a:r>
            <a:rPr lang="en-US" sz="2800" dirty="0" smtClean="0">
              <a:solidFill>
                <a:schemeClr val="bg1"/>
              </a:solidFill>
              <a:latin typeface="+mn-lt"/>
              <a:cs typeface="Franklin Gothic Book"/>
            </a:rPr>
            <a:t>Hospitals remain privately owned.</a:t>
          </a:r>
          <a:endParaRPr lang="en-US" sz="2800" dirty="0">
            <a:solidFill>
              <a:schemeClr val="bg1"/>
            </a:solidFill>
            <a:latin typeface="+mn-lt"/>
            <a:cs typeface="Franklin Gothic Book"/>
          </a:endParaRPr>
        </a:p>
      </dgm:t>
    </dgm:pt>
    <dgm:pt modelId="{0137BDA3-373A-4F90-AD83-01447C480E43}" type="parTrans" cxnId="{6D4C1503-953C-4959-92E9-F1CB23DFE8DC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Franklin Gothic Medium" pitchFamily="34" charset="0"/>
          </a:endParaRPr>
        </a:p>
      </dgm:t>
    </dgm:pt>
    <dgm:pt modelId="{F31DF35B-C63B-4A82-98B9-7E81702100B7}" type="sibTrans" cxnId="{6D4C1503-953C-4959-92E9-F1CB23DFE8DC}">
      <dgm:prSet custT="1"/>
      <dgm:spPr>
        <a:solidFill>
          <a:schemeClr val="accent1">
            <a:tint val="40000"/>
            <a:hueOff val="0"/>
            <a:satOff val="0"/>
            <a:lumOff val="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endParaRPr lang="en-US" sz="2400">
            <a:latin typeface="Franklin Gothic Medium" pitchFamily="34" charset="0"/>
          </a:endParaRPr>
        </a:p>
      </dgm:t>
    </dgm:pt>
    <dgm:pt modelId="{16A14D71-3B2E-494F-8AAB-FA37C6E022B2}">
      <dgm:prSet custT="1"/>
      <dgm:spPr>
        <a:solidFill>
          <a:schemeClr val="accent1"/>
        </a:solidFill>
        <a:ln>
          <a:solidFill>
            <a:schemeClr val="bg1"/>
          </a:solidFill>
        </a:ln>
      </dgm:spPr>
      <dgm:t>
        <a:bodyPr rIns="91440"/>
        <a:lstStyle/>
        <a:p>
          <a:pPr rtl="0">
            <a:lnSpc>
              <a:spcPct val="100000"/>
            </a:lnSpc>
          </a:pPr>
          <a:r>
            <a:rPr lang="en-US" sz="2800" dirty="0" smtClean="0">
              <a:solidFill>
                <a:schemeClr val="bg1"/>
              </a:solidFill>
              <a:latin typeface="+mn-lt"/>
              <a:cs typeface="Franklin Gothic Book"/>
            </a:rPr>
            <a:t>Capital purchases/expansion budgeted separately based on health planning goals.</a:t>
          </a:r>
          <a:endParaRPr lang="en-US" sz="2800" dirty="0">
            <a:solidFill>
              <a:schemeClr val="bg1"/>
            </a:solidFill>
            <a:latin typeface="+mn-lt"/>
            <a:cs typeface="Franklin Gothic Book"/>
          </a:endParaRPr>
        </a:p>
      </dgm:t>
    </dgm:pt>
    <dgm:pt modelId="{1A58AD2A-A987-4917-BA68-0ED9AF78DC53}" type="parTrans" cxnId="{96F8D139-19E2-4430-BBB0-58C36E4F1290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Franklin Gothic Medium" pitchFamily="34" charset="0"/>
          </a:endParaRPr>
        </a:p>
      </dgm:t>
    </dgm:pt>
    <dgm:pt modelId="{523E45B6-E3D5-4AB2-B4E3-ECAE98C0C1AD}" type="sibTrans" cxnId="{96F8D139-19E2-4430-BBB0-58C36E4F1290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Franklin Gothic Medium" pitchFamily="34" charset="0"/>
          </a:endParaRPr>
        </a:p>
      </dgm:t>
    </dgm:pt>
    <dgm:pt modelId="{FA488775-F876-4A04-B5AA-0C17F7C39BC0}">
      <dgm:prSet custT="1"/>
      <dgm:spPr>
        <a:solidFill>
          <a:schemeClr val="accent1"/>
        </a:solidFill>
        <a:ln>
          <a:solidFill>
            <a:schemeClr val="bg1"/>
          </a:solidFill>
        </a:ln>
      </dgm:spPr>
      <dgm:t>
        <a:bodyPr rIns="91440"/>
        <a:lstStyle/>
        <a:p>
          <a:pPr rtl="0">
            <a:lnSpc>
              <a:spcPct val="100000"/>
            </a:lnSpc>
          </a:pPr>
          <a:r>
            <a:rPr lang="en-US" sz="2800" dirty="0" smtClean="0">
              <a:solidFill>
                <a:schemeClr val="bg1"/>
              </a:solidFill>
              <a:latin typeface="+mn-lt"/>
              <a:cs typeface="Franklin Gothic Book"/>
            </a:rPr>
            <a:t>Negotiated global budget for operating costs. Operating funds cannot be diverted to capital.</a:t>
          </a:r>
          <a:endParaRPr lang="en-US" sz="2800" dirty="0">
            <a:solidFill>
              <a:schemeClr val="bg1"/>
            </a:solidFill>
            <a:latin typeface="+mn-lt"/>
            <a:cs typeface="Franklin Gothic Book"/>
          </a:endParaRPr>
        </a:p>
      </dgm:t>
    </dgm:pt>
    <dgm:pt modelId="{04D66CAD-3408-4961-8749-8EEFF3BAEC0B}" type="parTrans" cxnId="{9B28B162-D151-41E1-BF70-C345FF313D1F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Franklin Gothic Medium" pitchFamily="34" charset="0"/>
          </a:endParaRPr>
        </a:p>
      </dgm:t>
    </dgm:pt>
    <dgm:pt modelId="{0A044882-EDF1-426D-9C73-78B7E2340DC0}" type="sibTrans" cxnId="{9B28B162-D151-41E1-BF70-C345FF313D1F}">
      <dgm:prSet custT="1"/>
      <dgm:spPr>
        <a:solidFill>
          <a:schemeClr val="accent1">
            <a:tint val="40000"/>
            <a:hueOff val="0"/>
            <a:satOff val="0"/>
            <a:lumOff val="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pPr>
            <a:lnSpc>
              <a:spcPct val="100000"/>
            </a:lnSpc>
          </a:pPr>
          <a:endParaRPr lang="en-US" sz="2400">
            <a:latin typeface="Franklin Gothic Medium" pitchFamily="34" charset="0"/>
          </a:endParaRPr>
        </a:p>
      </dgm:t>
    </dgm:pt>
    <dgm:pt modelId="{FE6297E3-2555-4F8B-BBF1-55A9BA504A17}" type="pres">
      <dgm:prSet presAssocID="{26030A37-4D81-4699-8A8C-8F89006ED5A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53F0FC-03E8-45F5-B6EF-2DCF7EFEFFA2}" type="pres">
      <dgm:prSet presAssocID="{26030A37-4D81-4699-8A8C-8F89006ED5AC}" presName="dummyMaxCanvas" presStyleCnt="0">
        <dgm:presLayoutVars/>
      </dgm:prSet>
      <dgm:spPr/>
    </dgm:pt>
    <dgm:pt modelId="{CC692FEE-814F-4B44-8887-15F05353284F}" type="pres">
      <dgm:prSet presAssocID="{26030A37-4D81-4699-8A8C-8F89006ED5AC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FFA576-037D-414A-8F6D-2C66E2A04F41}" type="pres">
      <dgm:prSet presAssocID="{26030A37-4D81-4699-8A8C-8F89006ED5AC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482606-6A7D-4754-8A52-0CC72205FAC0}" type="pres">
      <dgm:prSet presAssocID="{26030A37-4D81-4699-8A8C-8F89006ED5AC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AD9C22-BF94-4969-92B4-96D7B7938DD1}" type="pres">
      <dgm:prSet presAssocID="{26030A37-4D81-4699-8A8C-8F89006ED5AC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F59A00-6D4F-4E87-B4B2-56CE543F4270}" type="pres">
      <dgm:prSet presAssocID="{26030A37-4D81-4699-8A8C-8F89006ED5AC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1B990F-D045-4585-BBF7-2E018D26CC9A}" type="pres">
      <dgm:prSet presAssocID="{26030A37-4D81-4699-8A8C-8F89006ED5AC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DA419D-ECA0-4D0F-8C0B-165641B820F4}" type="pres">
      <dgm:prSet presAssocID="{26030A37-4D81-4699-8A8C-8F89006ED5AC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0DA341-D9A7-4D41-9217-E328FC96D31D}" type="pres">
      <dgm:prSet presAssocID="{26030A37-4D81-4699-8A8C-8F89006ED5AC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363D5D-F6B5-1A47-B0E8-A0A1E40EBC11}" type="presOf" srcId="{BB1AAE1A-6581-4E47-A3F6-DD072CD69462}" destId="{B91B990F-D045-4585-BBF7-2E018D26CC9A}" srcOrd="1" destOrd="0" presId="urn:microsoft.com/office/officeart/2005/8/layout/vProcess5"/>
    <dgm:cxn modelId="{26CD8E55-E322-F946-BB50-45D2C48A938C}" type="presOf" srcId="{26030A37-4D81-4699-8A8C-8F89006ED5AC}" destId="{FE6297E3-2555-4F8B-BBF1-55A9BA504A17}" srcOrd="0" destOrd="0" presId="urn:microsoft.com/office/officeart/2005/8/layout/vProcess5"/>
    <dgm:cxn modelId="{14B853D1-7091-A042-9AE6-B072CE7DB5E0}" type="presOf" srcId="{16A14D71-3B2E-494F-8AAB-FA37C6E022B2}" destId="{A90DA341-D9A7-4D41-9217-E328FC96D31D}" srcOrd="1" destOrd="0" presId="urn:microsoft.com/office/officeart/2005/8/layout/vProcess5"/>
    <dgm:cxn modelId="{7792D652-0C65-154D-826B-32342B6B608B}" type="presOf" srcId="{F31DF35B-C63B-4A82-98B9-7E81702100B7}" destId="{8FAD9C22-BF94-4969-92B4-96D7B7938DD1}" srcOrd="0" destOrd="0" presId="urn:microsoft.com/office/officeart/2005/8/layout/vProcess5"/>
    <dgm:cxn modelId="{E5101A79-7292-C542-ADDF-3F5B77DAD2ED}" type="presOf" srcId="{BB1AAE1A-6581-4E47-A3F6-DD072CD69462}" destId="{CC692FEE-814F-4B44-8887-15F05353284F}" srcOrd="0" destOrd="0" presId="urn:microsoft.com/office/officeart/2005/8/layout/vProcess5"/>
    <dgm:cxn modelId="{44AA148E-49BC-D648-B724-6F49CA5ABF48}" type="presOf" srcId="{FA488775-F876-4A04-B5AA-0C17F7C39BC0}" destId="{F4DA419D-ECA0-4D0F-8C0B-165641B820F4}" srcOrd="1" destOrd="0" presId="urn:microsoft.com/office/officeart/2005/8/layout/vProcess5"/>
    <dgm:cxn modelId="{96F8D139-19E2-4430-BBB0-58C36E4F1290}" srcId="{26030A37-4D81-4699-8A8C-8F89006ED5AC}" destId="{16A14D71-3B2E-494F-8AAB-FA37C6E022B2}" srcOrd="2" destOrd="0" parTransId="{1A58AD2A-A987-4917-BA68-0ED9AF78DC53}" sibTransId="{523E45B6-E3D5-4AB2-B4E3-ECAE98C0C1AD}"/>
    <dgm:cxn modelId="{A5410446-9310-AB45-80A8-FE4DE7B77D1F}" type="presOf" srcId="{FA488775-F876-4A04-B5AA-0C17F7C39BC0}" destId="{CAFFA576-037D-414A-8F6D-2C66E2A04F41}" srcOrd="0" destOrd="0" presId="urn:microsoft.com/office/officeart/2005/8/layout/vProcess5"/>
    <dgm:cxn modelId="{6D4C1503-953C-4959-92E9-F1CB23DFE8DC}" srcId="{26030A37-4D81-4699-8A8C-8F89006ED5AC}" destId="{BB1AAE1A-6581-4E47-A3F6-DD072CD69462}" srcOrd="0" destOrd="0" parTransId="{0137BDA3-373A-4F90-AD83-01447C480E43}" sibTransId="{F31DF35B-C63B-4A82-98B9-7E81702100B7}"/>
    <dgm:cxn modelId="{6BCB796F-946C-1D44-8F0C-F22E1636DB39}" type="presOf" srcId="{0A044882-EDF1-426D-9C73-78B7E2340DC0}" destId="{35F59A00-6D4F-4E87-B4B2-56CE543F4270}" srcOrd="0" destOrd="0" presId="urn:microsoft.com/office/officeart/2005/8/layout/vProcess5"/>
    <dgm:cxn modelId="{9B28B162-D151-41E1-BF70-C345FF313D1F}" srcId="{26030A37-4D81-4699-8A8C-8F89006ED5AC}" destId="{FA488775-F876-4A04-B5AA-0C17F7C39BC0}" srcOrd="1" destOrd="0" parTransId="{04D66CAD-3408-4961-8749-8EEFF3BAEC0B}" sibTransId="{0A044882-EDF1-426D-9C73-78B7E2340DC0}"/>
    <dgm:cxn modelId="{73726D23-D8B8-B542-8FA3-2A791B05C60D}" type="presOf" srcId="{16A14D71-3B2E-494F-8AAB-FA37C6E022B2}" destId="{AC482606-6A7D-4754-8A52-0CC72205FAC0}" srcOrd="0" destOrd="0" presId="urn:microsoft.com/office/officeart/2005/8/layout/vProcess5"/>
    <dgm:cxn modelId="{BD5FEFE7-60A9-9749-AAFB-F929F3927FE8}" type="presParOf" srcId="{FE6297E3-2555-4F8B-BBF1-55A9BA504A17}" destId="{C553F0FC-03E8-45F5-B6EF-2DCF7EFEFFA2}" srcOrd="0" destOrd="0" presId="urn:microsoft.com/office/officeart/2005/8/layout/vProcess5"/>
    <dgm:cxn modelId="{3E2420A2-E740-8541-9668-AD20447B12EE}" type="presParOf" srcId="{FE6297E3-2555-4F8B-BBF1-55A9BA504A17}" destId="{CC692FEE-814F-4B44-8887-15F05353284F}" srcOrd="1" destOrd="0" presId="urn:microsoft.com/office/officeart/2005/8/layout/vProcess5"/>
    <dgm:cxn modelId="{C637AA1C-59F5-2C4C-8D59-C88672CB399F}" type="presParOf" srcId="{FE6297E3-2555-4F8B-BBF1-55A9BA504A17}" destId="{CAFFA576-037D-414A-8F6D-2C66E2A04F41}" srcOrd="2" destOrd="0" presId="urn:microsoft.com/office/officeart/2005/8/layout/vProcess5"/>
    <dgm:cxn modelId="{6625B74A-F465-D840-9CF9-D34A875959FB}" type="presParOf" srcId="{FE6297E3-2555-4F8B-BBF1-55A9BA504A17}" destId="{AC482606-6A7D-4754-8A52-0CC72205FAC0}" srcOrd="3" destOrd="0" presId="urn:microsoft.com/office/officeart/2005/8/layout/vProcess5"/>
    <dgm:cxn modelId="{BCE44EF8-B33F-8B4A-A254-FDED20BE4E8C}" type="presParOf" srcId="{FE6297E3-2555-4F8B-BBF1-55A9BA504A17}" destId="{8FAD9C22-BF94-4969-92B4-96D7B7938DD1}" srcOrd="4" destOrd="0" presId="urn:microsoft.com/office/officeart/2005/8/layout/vProcess5"/>
    <dgm:cxn modelId="{7CB7F563-1318-524A-8C44-30B93CBF0347}" type="presParOf" srcId="{FE6297E3-2555-4F8B-BBF1-55A9BA504A17}" destId="{35F59A00-6D4F-4E87-B4B2-56CE543F4270}" srcOrd="5" destOrd="0" presId="urn:microsoft.com/office/officeart/2005/8/layout/vProcess5"/>
    <dgm:cxn modelId="{FDE2F552-792A-0C4A-BDF9-A21433994012}" type="presParOf" srcId="{FE6297E3-2555-4F8B-BBF1-55A9BA504A17}" destId="{B91B990F-D045-4585-BBF7-2E018D26CC9A}" srcOrd="6" destOrd="0" presId="urn:microsoft.com/office/officeart/2005/8/layout/vProcess5"/>
    <dgm:cxn modelId="{53A42C98-6D7B-004C-80B7-F1BDF9F1680E}" type="presParOf" srcId="{FE6297E3-2555-4F8B-BBF1-55A9BA504A17}" destId="{F4DA419D-ECA0-4D0F-8C0B-165641B820F4}" srcOrd="7" destOrd="0" presId="urn:microsoft.com/office/officeart/2005/8/layout/vProcess5"/>
    <dgm:cxn modelId="{F20236EA-7F28-864C-8D56-328FE1E148AE}" type="presParOf" srcId="{FE6297E3-2555-4F8B-BBF1-55A9BA504A17}" destId="{A90DA341-D9A7-4D41-9217-E328FC96D31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5DE49B-62F6-4E4C-A794-37AB6E19B8CE}" type="doc">
      <dgm:prSet loTypeId="urn:microsoft.com/office/officeart/2005/8/layout/pyramid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25DB84-070D-DA4D-8495-1A10EF5F97A1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sz="3200" dirty="0" smtClean="0">
              <a:solidFill>
                <a:schemeClr val="tx1"/>
              </a:solidFill>
              <a:latin typeface="+mn-lt"/>
              <a:cs typeface="Franklin Gothic Book"/>
            </a:rPr>
            <a:t>Excellent hospitals, empty beds</a:t>
          </a:r>
          <a:endParaRPr lang="en-US" sz="3200" dirty="0">
            <a:solidFill>
              <a:schemeClr val="tx1"/>
            </a:solidFill>
            <a:latin typeface="+mn-lt"/>
            <a:cs typeface="Franklin Gothic Book"/>
          </a:endParaRPr>
        </a:p>
      </dgm:t>
    </dgm:pt>
    <dgm:pt modelId="{54939265-22A2-8542-96F3-2CFAF4492B77}" type="parTrans" cxnId="{AB9FC1BC-C917-7F46-A690-F329E0BD4A54}">
      <dgm:prSet/>
      <dgm:spPr/>
      <dgm:t>
        <a:bodyPr/>
        <a:lstStyle/>
        <a:p>
          <a:endParaRPr lang="en-US"/>
        </a:p>
      </dgm:t>
    </dgm:pt>
    <dgm:pt modelId="{3305F89E-A482-2D46-8EBB-25EA22540E13}" type="sibTrans" cxnId="{AB9FC1BC-C917-7F46-A690-F329E0BD4A54}">
      <dgm:prSet/>
      <dgm:spPr/>
      <dgm:t>
        <a:bodyPr/>
        <a:lstStyle/>
        <a:p>
          <a:endParaRPr lang="en-US"/>
        </a:p>
      </dgm:t>
    </dgm:pt>
    <dgm:pt modelId="{A9D617C3-D4B8-9D46-8E10-83C1A4D712B1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sz="3200" dirty="0" smtClean="0">
              <a:solidFill>
                <a:schemeClr val="tx1"/>
              </a:solidFill>
              <a:latin typeface="+mn-lt"/>
              <a:cs typeface="Franklin Gothic Book"/>
            </a:rPr>
            <a:t>Enough well-trained professionals</a:t>
          </a:r>
          <a:endParaRPr lang="en-US" sz="3200" dirty="0">
            <a:solidFill>
              <a:schemeClr val="tx1"/>
            </a:solidFill>
            <a:latin typeface="+mn-lt"/>
            <a:cs typeface="Franklin Gothic Book"/>
          </a:endParaRPr>
        </a:p>
      </dgm:t>
    </dgm:pt>
    <dgm:pt modelId="{A7A424B5-2CA2-5C46-A397-9F76212D4BE7}" type="parTrans" cxnId="{AC34A140-546B-FB4E-858A-F7AFC3737C9E}">
      <dgm:prSet/>
      <dgm:spPr/>
      <dgm:t>
        <a:bodyPr/>
        <a:lstStyle/>
        <a:p>
          <a:endParaRPr lang="en-US"/>
        </a:p>
      </dgm:t>
    </dgm:pt>
    <dgm:pt modelId="{C3392F5D-1178-7C4B-A3C3-6FD5ACCF246D}" type="sibTrans" cxnId="{AC34A140-546B-FB4E-858A-F7AFC3737C9E}">
      <dgm:prSet/>
      <dgm:spPr/>
      <dgm:t>
        <a:bodyPr/>
        <a:lstStyle/>
        <a:p>
          <a:endParaRPr lang="en-US"/>
        </a:p>
      </dgm:t>
    </dgm:pt>
    <dgm:pt modelId="{A1BEC134-4DD6-8C4A-A86E-41816DDE343C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sz="3200" dirty="0" smtClean="0">
              <a:solidFill>
                <a:schemeClr val="tx1"/>
              </a:solidFill>
              <a:latin typeface="+mn-lt"/>
              <a:cs typeface="Franklin Gothic Book"/>
            </a:rPr>
            <a:t>Superb research</a:t>
          </a:r>
          <a:endParaRPr lang="en-US" sz="3200" dirty="0">
            <a:solidFill>
              <a:schemeClr val="tx1"/>
            </a:solidFill>
            <a:latin typeface="+mn-lt"/>
            <a:cs typeface="Franklin Gothic Book"/>
          </a:endParaRPr>
        </a:p>
      </dgm:t>
    </dgm:pt>
    <dgm:pt modelId="{7E229FE9-1404-754E-BB82-326D7D01986A}" type="parTrans" cxnId="{01FA0EB1-2AEC-EA45-8054-A5043AC9747D}">
      <dgm:prSet/>
      <dgm:spPr/>
      <dgm:t>
        <a:bodyPr/>
        <a:lstStyle/>
        <a:p>
          <a:endParaRPr lang="en-US"/>
        </a:p>
      </dgm:t>
    </dgm:pt>
    <dgm:pt modelId="{C32BEEBD-11C0-004D-907C-426492C632C6}" type="sibTrans" cxnId="{01FA0EB1-2AEC-EA45-8054-A5043AC9747D}">
      <dgm:prSet/>
      <dgm:spPr/>
      <dgm:t>
        <a:bodyPr/>
        <a:lstStyle/>
        <a:p>
          <a:endParaRPr lang="en-US"/>
        </a:p>
      </dgm:t>
    </dgm:pt>
    <dgm:pt modelId="{584E5379-C868-AD4A-B75A-444798A0276D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 rtl="0">
            <a:spcAft>
              <a:spcPts val="0"/>
            </a:spcAft>
          </a:pPr>
          <a:r>
            <a:rPr lang="en-US" sz="3200" dirty="0" smtClean="0">
              <a:solidFill>
                <a:schemeClr val="tx1"/>
              </a:solidFill>
              <a:latin typeface="+mn-lt"/>
              <a:cs typeface="Franklin Gothic Book"/>
            </a:rPr>
            <a:t>Current spending is sufficient</a:t>
          </a:r>
          <a:endParaRPr lang="en-US" sz="3200" dirty="0">
            <a:solidFill>
              <a:schemeClr val="tx1"/>
            </a:solidFill>
            <a:latin typeface="+mn-lt"/>
            <a:cs typeface="Franklin Gothic Book"/>
          </a:endParaRPr>
        </a:p>
      </dgm:t>
    </dgm:pt>
    <dgm:pt modelId="{F00F8C16-0DC7-5A4C-A737-A77B14946F68}" type="parTrans" cxnId="{B5044AA6-A1CA-7B4C-A904-AAF4D88D5127}">
      <dgm:prSet/>
      <dgm:spPr/>
      <dgm:t>
        <a:bodyPr/>
        <a:lstStyle/>
        <a:p>
          <a:endParaRPr lang="en-US"/>
        </a:p>
      </dgm:t>
    </dgm:pt>
    <dgm:pt modelId="{D66A5FC8-70B3-2349-A88B-E89A9EE4B361}" type="sibTrans" cxnId="{B5044AA6-A1CA-7B4C-A904-AAF4D88D5127}">
      <dgm:prSet/>
      <dgm:spPr/>
      <dgm:t>
        <a:bodyPr/>
        <a:lstStyle/>
        <a:p>
          <a:endParaRPr lang="en-US"/>
        </a:p>
      </dgm:t>
    </dgm:pt>
    <dgm:pt modelId="{ABA5BB6D-1BA7-6747-A365-56A46D5402F4}" type="pres">
      <dgm:prSet presAssocID="{1E5DE49B-62F6-4E4C-A794-37AB6E19B8CE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CC9F0582-F852-BD4F-8C9C-081032857EA0}" type="pres">
      <dgm:prSet presAssocID="{1E5DE49B-62F6-4E4C-A794-37AB6E19B8CE}" presName="pyramid" presStyleLbl="node1" presStyleIdx="0" presStyleCnt="1" custLinFactNeighborX="-23276"/>
      <dgm:spPr>
        <a:solidFill>
          <a:schemeClr val="accent1"/>
        </a:solid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CC178367-B089-2D4E-8C12-5A3BE9DF5290}" type="pres">
      <dgm:prSet presAssocID="{1E5DE49B-62F6-4E4C-A794-37AB6E19B8CE}" presName="theList" presStyleCnt="0"/>
      <dgm:spPr/>
    </dgm:pt>
    <dgm:pt modelId="{2988FF62-055F-6447-A381-B16663C59D8B}" type="pres">
      <dgm:prSet presAssocID="{1725DB84-070D-DA4D-8495-1A10EF5F97A1}" presName="aNode" presStyleLbl="fgAcc1" presStyleIdx="0" presStyleCnt="4" custScaleX="218302" custLinFactNeighborX="218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ED0FBD-90F8-7A44-BA5E-1325A6A87F0F}" type="pres">
      <dgm:prSet presAssocID="{1725DB84-070D-DA4D-8495-1A10EF5F97A1}" presName="aSpace" presStyleCnt="0"/>
      <dgm:spPr/>
    </dgm:pt>
    <dgm:pt modelId="{A471B72C-FEB7-D546-BBCC-0D7EECCABCE7}" type="pres">
      <dgm:prSet presAssocID="{A9D617C3-D4B8-9D46-8E10-83C1A4D712B1}" presName="aNode" presStyleLbl="fgAcc1" presStyleIdx="1" presStyleCnt="4" custScaleX="218302" custLinFactNeighborX="218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B4D4F0-46E9-F34D-AE26-95BAD1CBAD36}" type="pres">
      <dgm:prSet presAssocID="{A9D617C3-D4B8-9D46-8E10-83C1A4D712B1}" presName="aSpace" presStyleCnt="0"/>
      <dgm:spPr/>
    </dgm:pt>
    <dgm:pt modelId="{F32CA8F3-6885-0140-BBD7-489EA2F48676}" type="pres">
      <dgm:prSet presAssocID="{A1BEC134-4DD6-8C4A-A86E-41816DDE343C}" presName="aNode" presStyleLbl="fgAcc1" presStyleIdx="2" presStyleCnt="4" custScaleX="218302" custLinFactNeighborX="218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3CA7CB-E086-9840-8EE4-4949037F73A3}" type="pres">
      <dgm:prSet presAssocID="{A1BEC134-4DD6-8C4A-A86E-41816DDE343C}" presName="aSpace" presStyleCnt="0"/>
      <dgm:spPr/>
    </dgm:pt>
    <dgm:pt modelId="{3C6B2AD8-F141-3F4F-97E5-A3191CF4398F}" type="pres">
      <dgm:prSet presAssocID="{584E5379-C868-AD4A-B75A-444798A0276D}" presName="aNode" presStyleLbl="fgAcc1" presStyleIdx="3" presStyleCnt="4" custScaleX="218302" custLinFactNeighborX="218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C058A9-1F22-9B47-91A3-5C92BCD9E86B}" type="pres">
      <dgm:prSet presAssocID="{584E5379-C868-AD4A-B75A-444798A0276D}" presName="aSpace" presStyleCnt="0"/>
      <dgm:spPr/>
    </dgm:pt>
  </dgm:ptLst>
  <dgm:cxnLst>
    <dgm:cxn modelId="{AB9FC1BC-C917-7F46-A690-F329E0BD4A54}" srcId="{1E5DE49B-62F6-4E4C-A794-37AB6E19B8CE}" destId="{1725DB84-070D-DA4D-8495-1A10EF5F97A1}" srcOrd="0" destOrd="0" parTransId="{54939265-22A2-8542-96F3-2CFAF4492B77}" sibTransId="{3305F89E-A482-2D46-8EBB-25EA22540E13}"/>
    <dgm:cxn modelId="{B5044AA6-A1CA-7B4C-A904-AAF4D88D5127}" srcId="{1E5DE49B-62F6-4E4C-A794-37AB6E19B8CE}" destId="{584E5379-C868-AD4A-B75A-444798A0276D}" srcOrd="3" destOrd="0" parTransId="{F00F8C16-0DC7-5A4C-A737-A77B14946F68}" sibTransId="{D66A5FC8-70B3-2349-A88B-E89A9EE4B361}"/>
    <dgm:cxn modelId="{6F62EE9E-42BD-9647-A0E5-7FA8A8707E12}" type="presOf" srcId="{584E5379-C868-AD4A-B75A-444798A0276D}" destId="{3C6B2AD8-F141-3F4F-97E5-A3191CF4398F}" srcOrd="0" destOrd="0" presId="urn:microsoft.com/office/officeart/2005/8/layout/pyramid2"/>
    <dgm:cxn modelId="{178FE1F1-9B70-F744-8BA7-6F2A6B8A2F28}" type="presOf" srcId="{A9D617C3-D4B8-9D46-8E10-83C1A4D712B1}" destId="{A471B72C-FEB7-D546-BBCC-0D7EECCABCE7}" srcOrd="0" destOrd="0" presId="urn:microsoft.com/office/officeart/2005/8/layout/pyramid2"/>
    <dgm:cxn modelId="{D66B7971-D1CC-BA46-9EE2-95ECEF5B7698}" type="presOf" srcId="{1E5DE49B-62F6-4E4C-A794-37AB6E19B8CE}" destId="{ABA5BB6D-1BA7-6747-A365-56A46D5402F4}" srcOrd="0" destOrd="0" presId="urn:microsoft.com/office/officeart/2005/8/layout/pyramid2"/>
    <dgm:cxn modelId="{AC34A140-546B-FB4E-858A-F7AFC3737C9E}" srcId="{1E5DE49B-62F6-4E4C-A794-37AB6E19B8CE}" destId="{A9D617C3-D4B8-9D46-8E10-83C1A4D712B1}" srcOrd="1" destOrd="0" parTransId="{A7A424B5-2CA2-5C46-A397-9F76212D4BE7}" sibTransId="{C3392F5D-1178-7C4B-A3C3-6FD5ACCF246D}"/>
    <dgm:cxn modelId="{01FA0EB1-2AEC-EA45-8054-A5043AC9747D}" srcId="{1E5DE49B-62F6-4E4C-A794-37AB6E19B8CE}" destId="{A1BEC134-4DD6-8C4A-A86E-41816DDE343C}" srcOrd="2" destOrd="0" parTransId="{7E229FE9-1404-754E-BB82-326D7D01986A}" sibTransId="{C32BEEBD-11C0-004D-907C-426492C632C6}"/>
    <dgm:cxn modelId="{A3D5CD7C-BD49-464C-AEAD-C4B8BB843A62}" type="presOf" srcId="{1725DB84-070D-DA4D-8495-1A10EF5F97A1}" destId="{2988FF62-055F-6447-A381-B16663C59D8B}" srcOrd="0" destOrd="0" presId="urn:microsoft.com/office/officeart/2005/8/layout/pyramid2"/>
    <dgm:cxn modelId="{4D8A2185-1172-2049-ADC4-3C1166086CDD}" type="presOf" srcId="{A1BEC134-4DD6-8C4A-A86E-41816DDE343C}" destId="{F32CA8F3-6885-0140-BBD7-489EA2F48676}" srcOrd="0" destOrd="0" presId="urn:microsoft.com/office/officeart/2005/8/layout/pyramid2"/>
    <dgm:cxn modelId="{1DBA7B47-DAEA-BF44-87BC-E046FA115815}" type="presParOf" srcId="{ABA5BB6D-1BA7-6747-A365-56A46D5402F4}" destId="{CC9F0582-F852-BD4F-8C9C-081032857EA0}" srcOrd="0" destOrd="0" presId="urn:microsoft.com/office/officeart/2005/8/layout/pyramid2"/>
    <dgm:cxn modelId="{FD17C4B8-3955-8246-BB57-8784A4E63740}" type="presParOf" srcId="{ABA5BB6D-1BA7-6747-A365-56A46D5402F4}" destId="{CC178367-B089-2D4E-8C12-5A3BE9DF5290}" srcOrd="1" destOrd="0" presId="urn:microsoft.com/office/officeart/2005/8/layout/pyramid2"/>
    <dgm:cxn modelId="{962A08EB-84C6-3F41-A4F2-87057582AB86}" type="presParOf" srcId="{CC178367-B089-2D4E-8C12-5A3BE9DF5290}" destId="{2988FF62-055F-6447-A381-B16663C59D8B}" srcOrd="0" destOrd="0" presId="urn:microsoft.com/office/officeart/2005/8/layout/pyramid2"/>
    <dgm:cxn modelId="{273661CA-9353-594C-9A40-A2E350599262}" type="presParOf" srcId="{CC178367-B089-2D4E-8C12-5A3BE9DF5290}" destId="{A6ED0FBD-90F8-7A44-BA5E-1325A6A87F0F}" srcOrd="1" destOrd="0" presId="urn:microsoft.com/office/officeart/2005/8/layout/pyramid2"/>
    <dgm:cxn modelId="{8BFEFAB8-D6E3-7543-91B0-896C1B45CA5A}" type="presParOf" srcId="{CC178367-B089-2D4E-8C12-5A3BE9DF5290}" destId="{A471B72C-FEB7-D546-BBCC-0D7EECCABCE7}" srcOrd="2" destOrd="0" presId="urn:microsoft.com/office/officeart/2005/8/layout/pyramid2"/>
    <dgm:cxn modelId="{16890938-07BC-B147-A930-9CEA27766491}" type="presParOf" srcId="{CC178367-B089-2D4E-8C12-5A3BE9DF5290}" destId="{90B4D4F0-46E9-F34D-AE26-95BAD1CBAD36}" srcOrd="3" destOrd="0" presId="urn:microsoft.com/office/officeart/2005/8/layout/pyramid2"/>
    <dgm:cxn modelId="{E9B70D15-6F29-6E48-A01D-6B34E9898A77}" type="presParOf" srcId="{CC178367-B089-2D4E-8C12-5A3BE9DF5290}" destId="{F32CA8F3-6885-0140-BBD7-489EA2F48676}" srcOrd="4" destOrd="0" presId="urn:microsoft.com/office/officeart/2005/8/layout/pyramid2"/>
    <dgm:cxn modelId="{4E0D3CE7-9443-9749-9B8B-2B7E6FFAB064}" type="presParOf" srcId="{CC178367-B089-2D4E-8C12-5A3BE9DF5290}" destId="{163CA7CB-E086-9840-8EE4-4949037F73A3}" srcOrd="5" destOrd="0" presId="urn:microsoft.com/office/officeart/2005/8/layout/pyramid2"/>
    <dgm:cxn modelId="{96CB09C4-17B5-7446-8984-23F1C04DBF8C}" type="presParOf" srcId="{CC178367-B089-2D4E-8C12-5A3BE9DF5290}" destId="{3C6B2AD8-F141-3F4F-97E5-A3191CF4398F}" srcOrd="6" destOrd="0" presId="urn:microsoft.com/office/officeart/2005/8/layout/pyramid2"/>
    <dgm:cxn modelId="{29814EB5-AE0D-F64C-84E2-C22E5DB42E82}" type="presParOf" srcId="{CC178367-B089-2D4E-8C12-5A3BE9DF5290}" destId="{E9C058A9-1F22-9B47-91A3-5C92BCD9E86B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0.58223</cdr:x>
      <cdr:y>0.89729</cdr:y>
    </cdr:from>
    <cdr:to>
      <cdr:x>0.62161</cdr:x>
      <cdr:y>0.97252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4595971" y="3762324"/>
          <a:ext cx="310896" cy="31543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 w="9525" cmpd="sng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0.22643</cdr:x>
      <cdr:y>0.89729</cdr:y>
    </cdr:from>
    <cdr:to>
      <cdr:x>0.26582</cdr:x>
      <cdr:y>0.97252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1787410" y="3762324"/>
          <a:ext cx="310896" cy="315439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/>
        </a:solidFill>
        <a:ln xmlns:a="http://schemas.openxmlformats.org/drawingml/2006/main" w="9525" cmpd="sng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3DF59-4D50-234B-91B6-3257350D104E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22042-ED39-0845-84FD-FD22A699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0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47D544-EA0A-4626-BA0E-38E67E3064A9}" type="slidenum">
              <a:rPr lang="en-US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914079FD-2CA3-4EE2-B67E-854A777A1B7B}" type="slidenum">
              <a:rPr lang="en-US" sz="1200">
                <a:solidFill>
                  <a:prstClr val="black"/>
                </a:solidFill>
                <a:latin typeface="Arial" pitchFamily="34" charset="0"/>
                <a:ea typeface="+mn-ea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en-US" sz="1200">
              <a:solidFill>
                <a:prstClr val="black"/>
              </a:solidFill>
              <a:latin typeface="Arial" pitchFamily="34" charset="0"/>
              <a:ea typeface="+mn-ea"/>
            </a:endParaRPr>
          </a:p>
        </p:txBody>
      </p:sp>
      <p:sp>
        <p:nvSpPr>
          <p:cNvPr id="11059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2235200"/>
          </a:xfrm>
          <a:noFill/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 marL="193675" indent="-193675" eaLnBrk="1" hangingPunct="1">
              <a:lnSpc>
                <a:spcPct val="97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 smtClean="0">
                <a:ea typeface="Gothic"/>
                <a:cs typeface="Gothic"/>
              </a:rPr>
              <a:t>Figure 2 Clinics Scheduling Specialty Care Appointments for Children, According to Type of Insurance. Public insurance was reported by callers as the Illinois Medicaid–Children's Health Insurance Program (CHIP) umbrella program; private insurance was reported by callers as Blue Cross Blue Shield. Each of the 273 clinics was called twice (for a total of 546 calls) by the same caller, with only insurance coverage varying between the two calls: once reporting Medicaid–CHIP coverage and once reporting private coverage. Calls were made 1 month apart, and the order of the reported insurance status was randomly assigned. Asthma clinics included 38 allergy–immunology clinics and 6 pulmonary disease clinics.</a:t>
            </a:r>
          </a:p>
        </p:txBody>
      </p:sp>
    </p:spTree>
    <p:extLst>
      <p:ext uri="{BB962C8B-B14F-4D97-AF65-F5344CB8AC3E}">
        <p14:creationId xmlns:p14="http://schemas.microsoft.com/office/powerpoint/2010/main" val="1087513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6BB703C5-32F7-2749-885A-915C14B212B8}" type="slidenum">
              <a:rPr lang="en-US" altLang="en-US" sz="1200"/>
              <a:pPr/>
              <a:t>108</a:t>
            </a:fld>
            <a:endParaRPr lang="en-US" altLang="en-US" sz="1200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538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7FC4725-73F3-684D-AE1B-86AFE34A60B8}" type="slidenum">
              <a:rPr lang="en-US" sz="1200"/>
              <a:pPr/>
              <a:t>121</a:t>
            </a:fld>
            <a:endParaRPr lang="en-US" sz="1200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203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7FC4725-73F3-684D-AE1B-86AFE34A60B8}" type="slidenum">
              <a:rPr lang="en-US" sz="1200"/>
              <a:pPr/>
              <a:t>122</a:t>
            </a:fld>
            <a:endParaRPr lang="en-US" sz="1200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145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22042-ED39-0845-84FD-FD22A69983F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70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B71EE8A6-5F47-064C-89FC-2710F4228F1E}" type="slidenum">
              <a:rPr lang="en-US" altLang="en-US" sz="1200"/>
              <a:pPr algn="r"/>
              <a:t>42</a:t>
            </a:fld>
            <a:endParaRPr lang="en-US" altLang="en-US" sz="1200"/>
          </a:p>
        </p:txBody>
      </p:sp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06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167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22042-ED39-0845-84FD-FD22A69983F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56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D8503685-F97E-DB4E-944E-4DFB5D51674F}" type="slidenum">
              <a:rPr lang="en-US" sz="1200">
                <a:latin typeface="Arial" charset="0"/>
              </a:rPr>
              <a:pPr algn="r" eaLnBrk="1" hangingPunct="1"/>
              <a:t>77</a:t>
            </a:fld>
            <a:endParaRPr lang="en-US" sz="1200">
              <a:latin typeface="Arial" charset="0"/>
            </a:endParaRPr>
          </a:p>
        </p:txBody>
      </p:sp>
      <p:sp>
        <p:nvSpPr>
          <p:cNvPr id="1092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4213"/>
            <a:ext cx="6096000" cy="3429000"/>
          </a:xfrm>
          <a:ln/>
        </p:spPr>
      </p:sp>
      <p:sp>
        <p:nvSpPr>
          <p:cNvPr id="1092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343400"/>
            <a:ext cx="5024438" cy="4116388"/>
          </a:xfr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668" tIns="45332" rIns="90668" bIns="45332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72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7317E6-000B-4C80-A04F-E0BC18A76F4E}" type="slidenum">
              <a:rPr lang="en-US"/>
              <a:pPr/>
              <a:t>79</a:t>
            </a:fld>
            <a:endParaRPr lang="en-US"/>
          </a:p>
        </p:txBody>
      </p:sp>
      <p:sp>
        <p:nvSpPr>
          <p:cNvPr id="85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41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A7FFA2B-061A-A54C-8A8A-DFE1769E76DC}" type="slidenum">
              <a:rPr lang="en-US" sz="1200"/>
              <a:pPr/>
              <a:t>106</a:t>
            </a:fld>
            <a:endParaRPr lang="en-US" sz="1200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46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6"/>
            <a:ext cx="8175812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56488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2"/>
            <a:ext cx="10972800" cy="4416552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6"/>
            <a:ext cx="8175812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810586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27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/>
          <a:lstStyle/>
          <a:p>
            <a:fld id="{16BBB5AF-A2B1-A247-9497-ACC785612A1F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/>
          <a:lstStyle/>
          <a:p>
            <a:fld id="{FEBD3CFD-3A41-EC42-A306-4E3240F51D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7727509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6"/>
            <a:ext cx="8175812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11300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5672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5672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6"/>
            <a:ext cx="8175812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65041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6"/>
            <a:ext cx="8175812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8932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6"/>
            <a:ext cx="8175812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37877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6"/>
            <a:ext cx="8175812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81003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6"/>
            <a:ext cx="8175812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795252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6"/>
            <a:ext cx="8175812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279142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011056"/>
            <a:ext cx="8175812" cy="846943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 smtClean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2908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69A">
                <a:lumMod val="0"/>
              </a:srgbClr>
            </a:gs>
            <a:gs pos="52000">
              <a:srgbClr val="00322E">
                <a:lumMod val="60000"/>
              </a:srgbClr>
            </a:gs>
            <a:gs pos="100000">
              <a:srgbClr val="00A69A">
                <a:lumMod val="58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0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521102" y="6016752"/>
            <a:ext cx="3670898" cy="841248"/>
          </a:xfrm>
          <a:prstGeom prst="rect">
            <a:avLst/>
          </a:prstGeom>
        </p:spPr>
      </p:pic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1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4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8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9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1.xml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7.xml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8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0.xml"/><Relationship Id="rId2" Type="http://schemas.openxmlformats.org/officeDocument/2006/relationships/chart" Target="../charts/chart89.xm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2.xml"/><Relationship Id="rId2" Type="http://schemas.openxmlformats.org/officeDocument/2006/relationships/chart" Target="../charts/chart91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4.xml"/><Relationship Id="rId2" Type="http://schemas.openxmlformats.org/officeDocument/2006/relationships/chart" Target="../charts/chart93.xm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6.xml"/><Relationship Id="rId2" Type="http://schemas.openxmlformats.org/officeDocument/2006/relationships/chart" Target="../charts/chart95.xml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3.xml"/><Relationship Id="rId3" Type="http://schemas.openxmlformats.org/officeDocument/2006/relationships/chart" Target="../charts/chart28.xml"/><Relationship Id="rId7" Type="http://schemas.openxmlformats.org/officeDocument/2006/relationships/chart" Target="../charts/chart32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1.xml"/><Relationship Id="rId5" Type="http://schemas.openxmlformats.org/officeDocument/2006/relationships/chart" Target="../charts/chart30.xml"/><Relationship Id="rId10" Type="http://schemas.openxmlformats.org/officeDocument/2006/relationships/chart" Target="../charts/chart35.xml"/><Relationship Id="rId4" Type="http://schemas.openxmlformats.org/officeDocument/2006/relationships/chart" Target="../charts/chart29.xml"/><Relationship Id="rId9" Type="http://schemas.openxmlformats.org/officeDocument/2006/relationships/chart" Target="../charts/chart3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6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7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8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9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://images.google.com/imgres?imgurl=http://www.visitingdc.com/images/richard-nixon-picture.jpg&amp;imgrefurl=http://www.visitingdc.com/president/richard-nixon-picture.htm&amp;h=336&amp;w=325&amp;sz=23&amp;hl=en&amp;start=1&amp;tbnid=rcrt6fmabc7XdM:&amp;tbnh=119&amp;tbnw=115&amp;prev=/images?q=nixon&amp;gbv=2&amp;ndsp=20&amp;svnum=10&amp;hl=en&amp;sa=N" TargetMode="External"/><Relationship Id="rId7" Type="http://schemas.openxmlformats.org/officeDocument/2006/relationships/hyperlink" Target="http://www.enigmaticparadox.com/images/ObamaFingerDec6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2.xml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5.xml"/><Relationship Id="rId2" Type="http://schemas.openxmlformats.org/officeDocument/2006/relationships/chart" Target="../charts/chart64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6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7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8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9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0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1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 anchor="ctr">
            <a:normAutofit fontScale="90000"/>
          </a:bodyPr>
          <a:lstStyle/>
          <a:p>
            <a:pPr eaLnBrk="1" hangingPunct="1">
              <a:defRPr/>
            </a:pPr>
            <a:r>
              <a:rPr lang="en-US" altLang="en-US" sz="9600"/>
              <a:t>The Uninsured</a:t>
            </a:r>
          </a:p>
        </p:txBody>
      </p:sp>
    </p:spTree>
    <p:extLst>
      <p:ext uri="{BB962C8B-B14F-4D97-AF65-F5344CB8AC3E}">
        <p14:creationId xmlns:p14="http://schemas.microsoft.com/office/powerpoint/2010/main" val="128148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Uninsured and Under-Insured</a:t>
            </a:r>
            <a:br>
              <a:rPr lang="en-US" dirty="0" smtClean="0"/>
            </a:br>
            <a:r>
              <a:rPr lang="en-US" dirty="0" smtClean="0"/>
              <a:t>Delay Seeking Care for Heart Attacks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Source: JAMA April 15, 2010. 303:1392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*Adjusted for age, sex, race, </a:t>
            </a:r>
            <a:r>
              <a:rPr lang="en-US" dirty="0" err="1"/>
              <a:t>clin</a:t>
            </a:r>
            <a:r>
              <a:rPr lang="en-US" dirty="0"/>
              <a:t>. </a:t>
            </a:r>
            <a:r>
              <a:rPr lang="en-US" dirty="0" err="1"/>
              <a:t>charact</a:t>
            </a:r>
            <a:r>
              <a:rPr lang="en-US" dirty="0"/>
              <a:t>., </a:t>
            </a:r>
            <a:r>
              <a:rPr lang="en-US" dirty="0" err="1"/>
              <a:t>hlth</a:t>
            </a:r>
            <a:r>
              <a:rPr lang="en-US" dirty="0"/>
              <a:t> status, </a:t>
            </a:r>
            <a:r>
              <a:rPr lang="en-US" dirty="0" smtClean="0"/>
              <a:t>social/psych </a:t>
            </a:r>
            <a:r>
              <a:rPr lang="en-US" dirty="0" err="1"/>
              <a:t>fx</a:t>
            </a:r>
            <a:r>
              <a:rPr lang="en-US" dirty="0"/>
              <a:t>, urban/rural. 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Under-insured=had </a:t>
            </a:r>
            <a:r>
              <a:rPr lang="en-US" dirty="0"/>
              <a:t>coverage </a:t>
            </a:r>
            <a:r>
              <a:rPr lang="en-US" dirty="0" smtClean="0"/>
              <a:t>but </a:t>
            </a:r>
            <a:r>
              <a:rPr lang="en-US" dirty="0"/>
              <a:t>patient concerned about </a:t>
            </a:r>
            <a:r>
              <a:rPr lang="en-US" dirty="0" smtClean="0"/>
              <a:t>cost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804738656"/>
              </p:ext>
            </p:extLst>
          </p:nvPr>
        </p:nvGraphicFramePr>
        <p:xfrm>
          <a:off x="2343955" y="1690688"/>
          <a:ext cx="9009845" cy="4285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2419711"/>
            <a:ext cx="2470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Odds ratio for delayed care*</a:t>
            </a:r>
          </a:p>
        </p:txBody>
      </p:sp>
    </p:spTree>
    <p:extLst>
      <p:ext uri="{BB962C8B-B14F-4D97-AF65-F5344CB8AC3E}">
        <p14:creationId xmlns:p14="http://schemas.microsoft.com/office/powerpoint/2010/main" val="198473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Hospital Inpatient Days per Capita</a:t>
            </a:r>
            <a:br>
              <a:rPr lang="en-US" dirty="0" smtClean="0"/>
            </a:br>
            <a:r>
              <a:rPr lang="en-US" sz="2800" dirty="0" smtClean="0"/>
              <a:t>Days/person/year</a:t>
            </a:r>
            <a:endParaRPr lang="en-US" sz="16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522840862"/>
              </p:ext>
            </p:extLst>
          </p:nvPr>
        </p:nvGraphicFramePr>
        <p:xfrm>
          <a:off x="838200" y="1361440"/>
          <a:ext cx="10515600" cy="4546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OECD, </a:t>
            </a:r>
            <a:r>
              <a:rPr lang="en-US" dirty="0" smtClean="0"/>
              <a:t>2015 &amp; AHRQ</a:t>
            </a:r>
            <a:endParaRPr lang="en-US" dirty="0"/>
          </a:p>
          <a:p>
            <a:r>
              <a:rPr lang="en-US" dirty="0"/>
              <a:t>Note: Data are for 2014 or most recent year </a:t>
            </a:r>
            <a:r>
              <a:rPr lang="en-US" dirty="0" smtClean="0"/>
              <a:t>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0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Physician Visits per Capita</a:t>
            </a:r>
            <a:endParaRPr lang="en-US" sz="16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811445760"/>
              </p:ext>
            </p:extLst>
          </p:nvPr>
        </p:nvGraphicFramePr>
        <p:xfrm>
          <a:off x="838200" y="1361440"/>
          <a:ext cx="10515600" cy="4546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OECD, </a:t>
            </a:r>
            <a:r>
              <a:rPr lang="en-US" dirty="0" smtClean="0"/>
              <a:t>2016</a:t>
            </a:r>
            <a:endParaRPr lang="en-US" dirty="0"/>
          </a:p>
          <a:p>
            <a:r>
              <a:rPr lang="en-US" dirty="0"/>
              <a:t>Note: Data are for </a:t>
            </a:r>
            <a:r>
              <a:rPr lang="en-US" dirty="0" smtClean="0"/>
              <a:t>2015 </a:t>
            </a:r>
            <a:r>
              <a:rPr lang="en-US" dirty="0"/>
              <a:t>or most recent year </a:t>
            </a:r>
            <a:r>
              <a:rPr lang="en-US" dirty="0" smtClean="0"/>
              <a:t>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2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86440" cy="1325563"/>
          </a:xfrm>
        </p:spPr>
        <p:txBody>
          <a:bodyPr>
            <a:normAutofit/>
          </a:bodyPr>
          <a:lstStyle/>
          <a:p>
            <a:r>
              <a:rPr lang="en-US" smtClean="0"/>
              <a:t>Number of Nurses per 1,000 Population</a:t>
            </a:r>
            <a:endParaRPr lang="en-US" sz="16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981109390"/>
              </p:ext>
            </p:extLst>
          </p:nvPr>
        </p:nvGraphicFramePr>
        <p:xfrm>
          <a:off x="838200" y="1361440"/>
          <a:ext cx="10515600" cy="4546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OECD, </a:t>
            </a:r>
            <a:r>
              <a:rPr lang="en-US" dirty="0" smtClean="0"/>
              <a:t>2016</a:t>
            </a:r>
            <a:endParaRPr lang="en-US" dirty="0"/>
          </a:p>
          <a:p>
            <a:r>
              <a:rPr lang="en-US" dirty="0"/>
              <a:t>Note: Data are for </a:t>
            </a:r>
            <a:r>
              <a:rPr lang="en-US" dirty="0" smtClean="0"/>
              <a:t>“professionally active nurses” for 2015 or most recent year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3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Pet Scan Units per Million Population</a:t>
            </a:r>
            <a:endParaRPr lang="en-US" sz="16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872661320"/>
              </p:ext>
            </p:extLst>
          </p:nvPr>
        </p:nvGraphicFramePr>
        <p:xfrm>
          <a:off x="838200" y="1361440"/>
          <a:ext cx="10515600" cy="4546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smtClean="0"/>
              <a:t>OECD 2016</a:t>
            </a:r>
          </a:p>
          <a:p>
            <a:r>
              <a:rPr lang="en-US" dirty="0" smtClean="0"/>
              <a:t>Note</a:t>
            </a:r>
            <a:r>
              <a:rPr lang="en-US" dirty="0"/>
              <a:t>: Data are for </a:t>
            </a:r>
            <a:r>
              <a:rPr lang="en-US" dirty="0" smtClean="0"/>
              <a:t>2015 </a:t>
            </a:r>
            <a:r>
              <a:rPr lang="en-US" dirty="0"/>
              <a:t>or most recent year </a:t>
            </a:r>
            <a:r>
              <a:rPr lang="en-US" dirty="0" smtClean="0"/>
              <a:t>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98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Private Insurance = High Overhead</a:t>
            </a:r>
            <a:br>
              <a:rPr lang="en-US" dirty="0" smtClean="0"/>
            </a:br>
            <a:r>
              <a:rPr lang="en-US" i="1" dirty="0" smtClean="0"/>
              <a:t>Everywhere!</a:t>
            </a:r>
            <a:endParaRPr lang="en-US" i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“Voluntary Health Insurance in Europe” (WHO, 2016); NCHS and CIHI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120" y="2650543"/>
            <a:ext cx="170688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Percent Overhead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355719458"/>
              </p:ext>
            </p:extLst>
          </p:nvPr>
        </p:nvGraphicFramePr>
        <p:xfrm>
          <a:off x="1524000" y="1036320"/>
          <a:ext cx="10383520" cy="497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10326216" y="3789662"/>
            <a:ext cx="226772" cy="226772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326216" y="2839269"/>
            <a:ext cx="226772" cy="226772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65480" y="2693522"/>
            <a:ext cx="6385781" cy="1325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5400" dirty="0"/>
              <a:t>Canada’s </a:t>
            </a:r>
            <a:r>
              <a:rPr lang="en-US" altLang="en-US" sz="5400" dirty="0" smtClean="0"/>
              <a:t/>
            </a:r>
            <a:br>
              <a:rPr lang="en-US" altLang="en-US" sz="5400" dirty="0" smtClean="0"/>
            </a:br>
            <a:r>
              <a:rPr lang="en-US" altLang="en-US" sz="5400" dirty="0" smtClean="0"/>
              <a:t>National </a:t>
            </a:r>
            <a:r>
              <a:rPr lang="en-US" altLang="en-US" sz="5400" dirty="0"/>
              <a:t>Health Insurance Program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261" y="1483053"/>
            <a:ext cx="4635500" cy="374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9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Minimum Standards for</a:t>
            </a:r>
            <a:br>
              <a:rPr lang="en-US" dirty="0" smtClean="0"/>
            </a:br>
            <a:r>
              <a:rPr lang="en-US" dirty="0" smtClean="0"/>
              <a:t>Canada’s Provincial Programs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3628212" y="1913077"/>
            <a:ext cx="7875431" cy="743591"/>
          </a:xfrm>
          <a:custGeom>
            <a:avLst/>
            <a:gdLst>
              <a:gd name="connsiteX0" fmla="*/ 123934 w 743591"/>
              <a:gd name="connsiteY0" fmla="*/ 0 h 7077861"/>
              <a:gd name="connsiteX1" fmla="*/ 619657 w 743591"/>
              <a:gd name="connsiteY1" fmla="*/ 0 h 7077861"/>
              <a:gd name="connsiteX2" fmla="*/ 743591 w 743591"/>
              <a:gd name="connsiteY2" fmla="*/ 123934 h 7077861"/>
              <a:gd name="connsiteX3" fmla="*/ 743591 w 743591"/>
              <a:gd name="connsiteY3" fmla="*/ 7077861 h 7077861"/>
              <a:gd name="connsiteX4" fmla="*/ 743591 w 743591"/>
              <a:gd name="connsiteY4" fmla="*/ 7077861 h 7077861"/>
              <a:gd name="connsiteX5" fmla="*/ 0 w 743591"/>
              <a:gd name="connsiteY5" fmla="*/ 7077861 h 7077861"/>
              <a:gd name="connsiteX6" fmla="*/ 0 w 743591"/>
              <a:gd name="connsiteY6" fmla="*/ 7077861 h 7077861"/>
              <a:gd name="connsiteX7" fmla="*/ 0 w 743591"/>
              <a:gd name="connsiteY7" fmla="*/ 123934 h 7077861"/>
              <a:gd name="connsiteX8" fmla="*/ 123934 w 743591"/>
              <a:gd name="connsiteY8" fmla="*/ 0 h 707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591" h="7077861">
                <a:moveTo>
                  <a:pt x="743591" y="1179667"/>
                </a:moveTo>
                <a:lnTo>
                  <a:pt x="743591" y="5898194"/>
                </a:lnTo>
                <a:cubicBezTo>
                  <a:pt x="743591" y="6549705"/>
                  <a:pt x="737762" y="7077856"/>
                  <a:pt x="730571" y="7077856"/>
                </a:cubicBezTo>
                <a:lnTo>
                  <a:pt x="0" y="7077856"/>
                </a:lnTo>
                <a:lnTo>
                  <a:pt x="0" y="7077856"/>
                </a:lnTo>
                <a:lnTo>
                  <a:pt x="0" y="5"/>
                </a:lnTo>
                <a:lnTo>
                  <a:pt x="0" y="5"/>
                </a:lnTo>
                <a:lnTo>
                  <a:pt x="730571" y="5"/>
                </a:lnTo>
                <a:cubicBezTo>
                  <a:pt x="737762" y="5"/>
                  <a:pt x="743591" y="528156"/>
                  <a:pt x="743591" y="1179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60123" rIns="283948" bIns="160125" numCol="1" spcCol="1270" anchor="ctr" anchorCtr="0">
            <a:noAutofit/>
          </a:bodyPr>
          <a:lstStyle/>
          <a:p>
            <a:pPr marL="0" lvl="1" algn="l" defTabSz="10668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kern="1200" dirty="0" smtClean="0"/>
              <a:t>Universal coverage that is not impeded, either directly or indirectly, whether by charges or otherwise, reasonable access.</a:t>
            </a:r>
            <a:endParaRPr lang="en-US" sz="2000" kern="1200" dirty="0"/>
          </a:p>
        </p:txBody>
      </p:sp>
      <p:sp>
        <p:nvSpPr>
          <p:cNvPr id="7" name="Freeform 6"/>
          <p:cNvSpPr/>
          <p:nvPr/>
        </p:nvSpPr>
        <p:spPr>
          <a:xfrm>
            <a:off x="688357" y="1820127"/>
            <a:ext cx="3107521" cy="929489"/>
          </a:xfrm>
          <a:custGeom>
            <a:avLst/>
            <a:gdLst>
              <a:gd name="connsiteX0" fmla="*/ 0 w 3107521"/>
              <a:gd name="connsiteY0" fmla="*/ 154918 h 929489"/>
              <a:gd name="connsiteX1" fmla="*/ 154918 w 3107521"/>
              <a:gd name="connsiteY1" fmla="*/ 0 h 929489"/>
              <a:gd name="connsiteX2" fmla="*/ 2952603 w 3107521"/>
              <a:gd name="connsiteY2" fmla="*/ 0 h 929489"/>
              <a:gd name="connsiteX3" fmla="*/ 3107521 w 3107521"/>
              <a:gd name="connsiteY3" fmla="*/ 154918 h 929489"/>
              <a:gd name="connsiteX4" fmla="*/ 3107521 w 3107521"/>
              <a:gd name="connsiteY4" fmla="*/ 774571 h 929489"/>
              <a:gd name="connsiteX5" fmla="*/ 2952603 w 3107521"/>
              <a:gd name="connsiteY5" fmla="*/ 929489 h 929489"/>
              <a:gd name="connsiteX6" fmla="*/ 154918 w 3107521"/>
              <a:gd name="connsiteY6" fmla="*/ 929489 h 929489"/>
              <a:gd name="connsiteX7" fmla="*/ 0 w 3107521"/>
              <a:gd name="connsiteY7" fmla="*/ 774571 h 929489"/>
              <a:gd name="connsiteX8" fmla="*/ 0 w 3107521"/>
              <a:gd name="connsiteY8" fmla="*/ 154918 h 92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7521" h="929489">
                <a:moveTo>
                  <a:pt x="0" y="154918"/>
                </a:moveTo>
                <a:cubicBezTo>
                  <a:pt x="0" y="69359"/>
                  <a:pt x="69359" y="0"/>
                  <a:pt x="154918" y="0"/>
                </a:cubicBezTo>
                <a:lnTo>
                  <a:pt x="2952603" y="0"/>
                </a:lnTo>
                <a:cubicBezTo>
                  <a:pt x="3038162" y="0"/>
                  <a:pt x="3107521" y="69359"/>
                  <a:pt x="3107521" y="154918"/>
                </a:cubicBezTo>
                <a:lnTo>
                  <a:pt x="3107521" y="774571"/>
                </a:lnTo>
                <a:cubicBezTo>
                  <a:pt x="3107521" y="860130"/>
                  <a:pt x="3038162" y="929489"/>
                  <a:pt x="2952603" y="929489"/>
                </a:cubicBezTo>
                <a:lnTo>
                  <a:pt x="154918" y="929489"/>
                </a:lnTo>
                <a:cubicBezTo>
                  <a:pt x="69359" y="929489"/>
                  <a:pt x="0" y="860130"/>
                  <a:pt x="0" y="774571"/>
                </a:cubicBezTo>
                <a:lnTo>
                  <a:pt x="0" y="154918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054" tIns="98714" rIns="152054" bIns="98714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 smtClean="0"/>
              <a:t>Universal</a:t>
            </a:r>
            <a:endParaRPr lang="en-US" sz="2800" b="1" kern="1200" dirty="0"/>
          </a:p>
        </p:txBody>
      </p:sp>
      <p:sp>
        <p:nvSpPr>
          <p:cNvPr id="8" name="Freeform 7"/>
          <p:cNvSpPr/>
          <p:nvPr/>
        </p:nvSpPr>
        <p:spPr>
          <a:xfrm>
            <a:off x="3628212" y="2987254"/>
            <a:ext cx="7875431" cy="743591"/>
          </a:xfrm>
          <a:custGeom>
            <a:avLst/>
            <a:gdLst>
              <a:gd name="connsiteX0" fmla="*/ 123934 w 743591"/>
              <a:gd name="connsiteY0" fmla="*/ 0 h 7077861"/>
              <a:gd name="connsiteX1" fmla="*/ 619657 w 743591"/>
              <a:gd name="connsiteY1" fmla="*/ 0 h 7077861"/>
              <a:gd name="connsiteX2" fmla="*/ 743591 w 743591"/>
              <a:gd name="connsiteY2" fmla="*/ 123934 h 7077861"/>
              <a:gd name="connsiteX3" fmla="*/ 743591 w 743591"/>
              <a:gd name="connsiteY3" fmla="*/ 7077861 h 7077861"/>
              <a:gd name="connsiteX4" fmla="*/ 743591 w 743591"/>
              <a:gd name="connsiteY4" fmla="*/ 7077861 h 7077861"/>
              <a:gd name="connsiteX5" fmla="*/ 0 w 743591"/>
              <a:gd name="connsiteY5" fmla="*/ 7077861 h 7077861"/>
              <a:gd name="connsiteX6" fmla="*/ 0 w 743591"/>
              <a:gd name="connsiteY6" fmla="*/ 7077861 h 7077861"/>
              <a:gd name="connsiteX7" fmla="*/ 0 w 743591"/>
              <a:gd name="connsiteY7" fmla="*/ 123934 h 7077861"/>
              <a:gd name="connsiteX8" fmla="*/ 123934 w 743591"/>
              <a:gd name="connsiteY8" fmla="*/ 0 h 707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591" h="7077861">
                <a:moveTo>
                  <a:pt x="743591" y="1179667"/>
                </a:moveTo>
                <a:lnTo>
                  <a:pt x="743591" y="5898194"/>
                </a:lnTo>
                <a:cubicBezTo>
                  <a:pt x="743591" y="6549705"/>
                  <a:pt x="737762" y="7077856"/>
                  <a:pt x="730571" y="7077856"/>
                </a:cubicBezTo>
                <a:lnTo>
                  <a:pt x="0" y="7077856"/>
                </a:lnTo>
                <a:lnTo>
                  <a:pt x="0" y="7077856"/>
                </a:lnTo>
                <a:lnTo>
                  <a:pt x="0" y="5"/>
                </a:lnTo>
                <a:lnTo>
                  <a:pt x="0" y="5"/>
                </a:lnTo>
                <a:lnTo>
                  <a:pt x="730571" y="5"/>
                </a:lnTo>
                <a:cubicBezTo>
                  <a:pt x="737762" y="5"/>
                  <a:pt x="743591" y="528156"/>
                  <a:pt x="743591" y="1179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60123" rIns="283948" bIns="160125" numCol="1" spcCol="1270" anchor="ctr" anchorCtr="0">
            <a:noAutofit/>
          </a:bodyPr>
          <a:lstStyle/>
          <a:p>
            <a:pPr marL="0" lvl="1" algn="l" defTabSz="10668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kern="1200" smtClean="0"/>
              <a:t>Portability of benefits from province to province</a:t>
            </a:r>
            <a:endParaRPr lang="en-US" sz="2000" kern="1200"/>
          </a:p>
        </p:txBody>
      </p:sp>
      <p:sp>
        <p:nvSpPr>
          <p:cNvPr id="9" name="Freeform 8"/>
          <p:cNvSpPr/>
          <p:nvPr/>
        </p:nvSpPr>
        <p:spPr>
          <a:xfrm>
            <a:off x="688357" y="2894304"/>
            <a:ext cx="3107521" cy="929489"/>
          </a:xfrm>
          <a:custGeom>
            <a:avLst/>
            <a:gdLst>
              <a:gd name="connsiteX0" fmla="*/ 0 w 3107521"/>
              <a:gd name="connsiteY0" fmla="*/ 154918 h 929489"/>
              <a:gd name="connsiteX1" fmla="*/ 154918 w 3107521"/>
              <a:gd name="connsiteY1" fmla="*/ 0 h 929489"/>
              <a:gd name="connsiteX2" fmla="*/ 2952603 w 3107521"/>
              <a:gd name="connsiteY2" fmla="*/ 0 h 929489"/>
              <a:gd name="connsiteX3" fmla="*/ 3107521 w 3107521"/>
              <a:gd name="connsiteY3" fmla="*/ 154918 h 929489"/>
              <a:gd name="connsiteX4" fmla="*/ 3107521 w 3107521"/>
              <a:gd name="connsiteY4" fmla="*/ 774571 h 929489"/>
              <a:gd name="connsiteX5" fmla="*/ 2952603 w 3107521"/>
              <a:gd name="connsiteY5" fmla="*/ 929489 h 929489"/>
              <a:gd name="connsiteX6" fmla="*/ 154918 w 3107521"/>
              <a:gd name="connsiteY6" fmla="*/ 929489 h 929489"/>
              <a:gd name="connsiteX7" fmla="*/ 0 w 3107521"/>
              <a:gd name="connsiteY7" fmla="*/ 774571 h 929489"/>
              <a:gd name="connsiteX8" fmla="*/ 0 w 3107521"/>
              <a:gd name="connsiteY8" fmla="*/ 154918 h 92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7521" h="929489">
                <a:moveTo>
                  <a:pt x="0" y="154918"/>
                </a:moveTo>
                <a:cubicBezTo>
                  <a:pt x="0" y="69359"/>
                  <a:pt x="69359" y="0"/>
                  <a:pt x="154918" y="0"/>
                </a:cubicBezTo>
                <a:lnTo>
                  <a:pt x="2952603" y="0"/>
                </a:lnTo>
                <a:cubicBezTo>
                  <a:pt x="3038162" y="0"/>
                  <a:pt x="3107521" y="69359"/>
                  <a:pt x="3107521" y="154918"/>
                </a:cubicBezTo>
                <a:lnTo>
                  <a:pt x="3107521" y="774571"/>
                </a:lnTo>
                <a:cubicBezTo>
                  <a:pt x="3107521" y="860130"/>
                  <a:pt x="3038162" y="929489"/>
                  <a:pt x="2952603" y="929489"/>
                </a:cubicBezTo>
                <a:lnTo>
                  <a:pt x="154918" y="929489"/>
                </a:lnTo>
                <a:cubicBezTo>
                  <a:pt x="69359" y="929489"/>
                  <a:pt x="0" y="860130"/>
                  <a:pt x="0" y="774571"/>
                </a:cubicBezTo>
                <a:lnTo>
                  <a:pt x="0" y="154918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054" tIns="98714" rIns="152054" bIns="98714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smtClean="0"/>
              <a:t>Portable</a:t>
            </a:r>
            <a:endParaRPr lang="en-US" sz="2800" b="1" kern="1200"/>
          </a:p>
        </p:txBody>
      </p:sp>
      <p:sp>
        <p:nvSpPr>
          <p:cNvPr id="10" name="Freeform 9"/>
          <p:cNvSpPr/>
          <p:nvPr/>
        </p:nvSpPr>
        <p:spPr>
          <a:xfrm>
            <a:off x="3628212" y="4061431"/>
            <a:ext cx="7875431" cy="743591"/>
          </a:xfrm>
          <a:custGeom>
            <a:avLst/>
            <a:gdLst>
              <a:gd name="connsiteX0" fmla="*/ 123934 w 743591"/>
              <a:gd name="connsiteY0" fmla="*/ 0 h 7077861"/>
              <a:gd name="connsiteX1" fmla="*/ 619657 w 743591"/>
              <a:gd name="connsiteY1" fmla="*/ 0 h 7077861"/>
              <a:gd name="connsiteX2" fmla="*/ 743591 w 743591"/>
              <a:gd name="connsiteY2" fmla="*/ 123934 h 7077861"/>
              <a:gd name="connsiteX3" fmla="*/ 743591 w 743591"/>
              <a:gd name="connsiteY3" fmla="*/ 7077861 h 7077861"/>
              <a:gd name="connsiteX4" fmla="*/ 743591 w 743591"/>
              <a:gd name="connsiteY4" fmla="*/ 7077861 h 7077861"/>
              <a:gd name="connsiteX5" fmla="*/ 0 w 743591"/>
              <a:gd name="connsiteY5" fmla="*/ 7077861 h 7077861"/>
              <a:gd name="connsiteX6" fmla="*/ 0 w 743591"/>
              <a:gd name="connsiteY6" fmla="*/ 7077861 h 7077861"/>
              <a:gd name="connsiteX7" fmla="*/ 0 w 743591"/>
              <a:gd name="connsiteY7" fmla="*/ 123934 h 7077861"/>
              <a:gd name="connsiteX8" fmla="*/ 123934 w 743591"/>
              <a:gd name="connsiteY8" fmla="*/ 0 h 707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591" h="7077861">
                <a:moveTo>
                  <a:pt x="743591" y="1179667"/>
                </a:moveTo>
                <a:lnTo>
                  <a:pt x="743591" y="5898194"/>
                </a:lnTo>
                <a:cubicBezTo>
                  <a:pt x="743591" y="6549705"/>
                  <a:pt x="737762" y="7077856"/>
                  <a:pt x="730571" y="7077856"/>
                </a:cubicBezTo>
                <a:lnTo>
                  <a:pt x="0" y="7077856"/>
                </a:lnTo>
                <a:lnTo>
                  <a:pt x="0" y="7077856"/>
                </a:lnTo>
                <a:lnTo>
                  <a:pt x="0" y="5"/>
                </a:lnTo>
                <a:lnTo>
                  <a:pt x="0" y="5"/>
                </a:lnTo>
                <a:lnTo>
                  <a:pt x="730571" y="5"/>
                </a:lnTo>
                <a:cubicBezTo>
                  <a:pt x="737762" y="5"/>
                  <a:pt x="743591" y="528156"/>
                  <a:pt x="743591" y="1179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60123" rIns="283948" bIns="160125" numCol="1" spcCol="1270" anchor="ctr" anchorCtr="0">
            <a:noAutofit/>
          </a:bodyPr>
          <a:lstStyle/>
          <a:p>
            <a:pPr marL="0" lvl="1" algn="l" defTabSz="10668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kern="1200" smtClean="0"/>
              <a:t>Coverage for all medically necessary services</a:t>
            </a:r>
            <a:endParaRPr lang="en-US" sz="2000" kern="1200"/>
          </a:p>
        </p:txBody>
      </p:sp>
      <p:sp>
        <p:nvSpPr>
          <p:cNvPr id="11" name="Freeform 10"/>
          <p:cNvSpPr/>
          <p:nvPr/>
        </p:nvSpPr>
        <p:spPr>
          <a:xfrm>
            <a:off x="688357" y="3968481"/>
            <a:ext cx="3107521" cy="929489"/>
          </a:xfrm>
          <a:custGeom>
            <a:avLst/>
            <a:gdLst>
              <a:gd name="connsiteX0" fmla="*/ 0 w 3107521"/>
              <a:gd name="connsiteY0" fmla="*/ 154918 h 929489"/>
              <a:gd name="connsiteX1" fmla="*/ 154918 w 3107521"/>
              <a:gd name="connsiteY1" fmla="*/ 0 h 929489"/>
              <a:gd name="connsiteX2" fmla="*/ 2952603 w 3107521"/>
              <a:gd name="connsiteY2" fmla="*/ 0 h 929489"/>
              <a:gd name="connsiteX3" fmla="*/ 3107521 w 3107521"/>
              <a:gd name="connsiteY3" fmla="*/ 154918 h 929489"/>
              <a:gd name="connsiteX4" fmla="*/ 3107521 w 3107521"/>
              <a:gd name="connsiteY4" fmla="*/ 774571 h 929489"/>
              <a:gd name="connsiteX5" fmla="*/ 2952603 w 3107521"/>
              <a:gd name="connsiteY5" fmla="*/ 929489 h 929489"/>
              <a:gd name="connsiteX6" fmla="*/ 154918 w 3107521"/>
              <a:gd name="connsiteY6" fmla="*/ 929489 h 929489"/>
              <a:gd name="connsiteX7" fmla="*/ 0 w 3107521"/>
              <a:gd name="connsiteY7" fmla="*/ 774571 h 929489"/>
              <a:gd name="connsiteX8" fmla="*/ 0 w 3107521"/>
              <a:gd name="connsiteY8" fmla="*/ 154918 h 92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7521" h="929489">
                <a:moveTo>
                  <a:pt x="0" y="154918"/>
                </a:moveTo>
                <a:cubicBezTo>
                  <a:pt x="0" y="69359"/>
                  <a:pt x="69359" y="0"/>
                  <a:pt x="154918" y="0"/>
                </a:cubicBezTo>
                <a:lnTo>
                  <a:pt x="2952603" y="0"/>
                </a:lnTo>
                <a:cubicBezTo>
                  <a:pt x="3038162" y="0"/>
                  <a:pt x="3107521" y="69359"/>
                  <a:pt x="3107521" y="154918"/>
                </a:cubicBezTo>
                <a:lnTo>
                  <a:pt x="3107521" y="774571"/>
                </a:lnTo>
                <a:cubicBezTo>
                  <a:pt x="3107521" y="860130"/>
                  <a:pt x="3038162" y="929489"/>
                  <a:pt x="2952603" y="929489"/>
                </a:cubicBezTo>
                <a:lnTo>
                  <a:pt x="154918" y="929489"/>
                </a:lnTo>
                <a:cubicBezTo>
                  <a:pt x="69359" y="929489"/>
                  <a:pt x="0" y="860130"/>
                  <a:pt x="0" y="774571"/>
                </a:cubicBezTo>
                <a:lnTo>
                  <a:pt x="0" y="154918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054" tIns="98714" rIns="152054" bIns="98714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 smtClean="0"/>
              <a:t>Comprehensive</a:t>
            </a:r>
            <a:endParaRPr lang="en-US" sz="2800" b="1" kern="1200" dirty="0"/>
          </a:p>
        </p:txBody>
      </p:sp>
      <p:sp>
        <p:nvSpPr>
          <p:cNvPr id="12" name="Freeform 11"/>
          <p:cNvSpPr/>
          <p:nvPr/>
        </p:nvSpPr>
        <p:spPr>
          <a:xfrm>
            <a:off x="3628212" y="5135608"/>
            <a:ext cx="7875431" cy="743591"/>
          </a:xfrm>
          <a:custGeom>
            <a:avLst/>
            <a:gdLst>
              <a:gd name="connsiteX0" fmla="*/ 123934 w 743591"/>
              <a:gd name="connsiteY0" fmla="*/ 0 h 7077861"/>
              <a:gd name="connsiteX1" fmla="*/ 619657 w 743591"/>
              <a:gd name="connsiteY1" fmla="*/ 0 h 7077861"/>
              <a:gd name="connsiteX2" fmla="*/ 743591 w 743591"/>
              <a:gd name="connsiteY2" fmla="*/ 123934 h 7077861"/>
              <a:gd name="connsiteX3" fmla="*/ 743591 w 743591"/>
              <a:gd name="connsiteY3" fmla="*/ 7077861 h 7077861"/>
              <a:gd name="connsiteX4" fmla="*/ 743591 w 743591"/>
              <a:gd name="connsiteY4" fmla="*/ 7077861 h 7077861"/>
              <a:gd name="connsiteX5" fmla="*/ 0 w 743591"/>
              <a:gd name="connsiteY5" fmla="*/ 7077861 h 7077861"/>
              <a:gd name="connsiteX6" fmla="*/ 0 w 743591"/>
              <a:gd name="connsiteY6" fmla="*/ 7077861 h 7077861"/>
              <a:gd name="connsiteX7" fmla="*/ 0 w 743591"/>
              <a:gd name="connsiteY7" fmla="*/ 123934 h 7077861"/>
              <a:gd name="connsiteX8" fmla="*/ 123934 w 743591"/>
              <a:gd name="connsiteY8" fmla="*/ 0 h 707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591" h="7077861">
                <a:moveTo>
                  <a:pt x="743591" y="1179667"/>
                </a:moveTo>
                <a:lnTo>
                  <a:pt x="743591" y="5898194"/>
                </a:lnTo>
                <a:cubicBezTo>
                  <a:pt x="743591" y="6549705"/>
                  <a:pt x="737762" y="7077856"/>
                  <a:pt x="730571" y="7077856"/>
                </a:cubicBezTo>
                <a:lnTo>
                  <a:pt x="0" y="7077856"/>
                </a:lnTo>
                <a:lnTo>
                  <a:pt x="0" y="7077856"/>
                </a:lnTo>
                <a:lnTo>
                  <a:pt x="0" y="5"/>
                </a:lnTo>
                <a:lnTo>
                  <a:pt x="0" y="5"/>
                </a:lnTo>
                <a:lnTo>
                  <a:pt x="730571" y="5"/>
                </a:lnTo>
                <a:cubicBezTo>
                  <a:pt x="737762" y="5"/>
                  <a:pt x="743591" y="528156"/>
                  <a:pt x="743591" y="1179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1" tIns="160123" rIns="283948" bIns="160125" numCol="1" spcCol="1270" anchor="ctr" anchorCtr="0">
            <a:noAutofit/>
          </a:bodyPr>
          <a:lstStyle/>
          <a:p>
            <a:pPr marL="0" lvl="1" algn="l" defTabSz="10668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000" kern="1200" dirty="0" smtClean="0"/>
              <a:t>Publicly administered, non-profit program</a:t>
            </a:r>
            <a:endParaRPr lang="en-US" sz="20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688357" y="5042658"/>
            <a:ext cx="3107521" cy="929489"/>
          </a:xfrm>
          <a:custGeom>
            <a:avLst/>
            <a:gdLst>
              <a:gd name="connsiteX0" fmla="*/ 0 w 3107521"/>
              <a:gd name="connsiteY0" fmla="*/ 154918 h 929489"/>
              <a:gd name="connsiteX1" fmla="*/ 154918 w 3107521"/>
              <a:gd name="connsiteY1" fmla="*/ 0 h 929489"/>
              <a:gd name="connsiteX2" fmla="*/ 2952603 w 3107521"/>
              <a:gd name="connsiteY2" fmla="*/ 0 h 929489"/>
              <a:gd name="connsiteX3" fmla="*/ 3107521 w 3107521"/>
              <a:gd name="connsiteY3" fmla="*/ 154918 h 929489"/>
              <a:gd name="connsiteX4" fmla="*/ 3107521 w 3107521"/>
              <a:gd name="connsiteY4" fmla="*/ 774571 h 929489"/>
              <a:gd name="connsiteX5" fmla="*/ 2952603 w 3107521"/>
              <a:gd name="connsiteY5" fmla="*/ 929489 h 929489"/>
              <a:gd name="connsiteX6" fmla="*/ 154918 w 3107521"/>
              <a:gd name="connsiteY6" fmla="*/ 929489 h 929489"/>
              <a:gd name="connsiteX7" fmla="*/ 0 w 3107521"/>
              <a:gd name="connsiteY7" fmla="*/ 774571 h 929489"/>
              <a:gd name="connsiteX8" fmla="*/ 0 w 3107521"/>
              <a:gd name="connsiteY8" fmla="*/ 154918 h 92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7521" h="929489">
                <a:moveTo>
                  <a:pt x="0" y="154918"/>
                </a:moveTo>
                <a:cubicBezTo>
                  <a:pt x="0" y="69359"/>
                  <a:pt x="69359" y="0"/>
                  <a:pt x="154918" y="0"/>
                </a:cubicBezTo>
                <a:lnTo>
                  <a:pt x="2952603" y="0"/>
                </a:lnTo>
                <a:cubicBezTo>
                  <a:pt x="3038162" y="0"/>
                  <a:pt x="3107521" y="69359"/>
                  <a:pt x="3107521" y="154918"/>
                </a:cubicBezTo>
                <a:lnTo>
                  <a:pt x="3107521" y="774571"/>
                </a:lnTo>
                <a:cubicBezTo>
                  <a:pt x="3107521" y="860130"/>
                  <a:pt x="3038162" y="929489"/>
                  <a:pt x="2952603" y="929489"/>
                </a:cubicBezTo>
                <a:lnTo>
                  <a:pt x="154918" y="929489"/>
                </a:lnTo>
                <a:cubicBezTo>
                  <a:pt x="69359" y="929489"/>
                  <a:pt x="0" y="860130"/>
                  <a:pt x="0" y="774571"/>
                </a:cubicBezTo>
                <a:lnTo>
                  <a:pt x="0" y="154918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054" tIns="98714" rIns="152054" bIns="98714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smtClean="0"/>
              <a:t>Public</a:t>
            </a:r>
            <a:endParaRPr lang="en-US" sz="2800" b="1" kern="1200"/>
          </a:p>
        </p:txBody>
      </p:sp>
    </p:spTree>
    <p:extLst>
      <p:ext uri="{BB962C8B-B14F-4D97-AF65-F5344CB8AC3E}">
        <p14:creationId xmlns:p14="http://schemas.microsoft.com/office/powerpoint/2010/main" val="36314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001760" y="2184400"/>
            <a:ext cx="1016000" cy="29870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712726691"/>
              </p:ext>
            </p:extLst>
          </p:nvPr>
        </p:nvGraphicFramePr>
        <p:xfrm>
          <a:off x="2346960" y="1798319"/>
          <a:ext cx="9611360" cy="4212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NEJM 1973;289:1174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" y="2096546"/>
            <a:ext cx="2346959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Percent of serious symptoms for which physician was seen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Free Care in Quebec Increased Physician Care for Serious Symptoms</a:t>
            </a:r>
            <a:br>
              <a:rPr lang="en-US" dirty="0" smtClean="0"/>
            </a:br>
            <a:r>
              <a:rPr lang="en-US" sz="2400" dirty="0" smtClean="0"/>
              <a:t>Biggest impact on poor and middle class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0348162" y="2680109"/>
            <a:ext cx="226772" cy="226772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348162" y="3066042"/>
            <a:ext cx="226772" cy="226772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6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2"/>
          <a:stretch/>
        </p:blipFill>
        <p:spPr bwMode="auto">
          <a:xfrm>
            <a:off x="558944" y="1812608"/>
            <a:ext cx="10794856" cy="3734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13720" cy="1325563"/>
          </a:xfrm>
        </p:spPr>
        <p:txBody>
          <a:bodyPr/>
          <a:lstStyle/>
          <a:p>
            <a:r>
              <a:rPr lang="en-US" dirty="0" smtClean="0"/>
              <a:t>Quality of </a:t>
            </a:r>
            <a:r>
              <a:rPr lang="en-US" smtClean="0"/>
              <a:t>Care </a:t>
            </a:r>
            <a:br>
              <a:rPr lang="en-US" smtClean="0"/>
            </a:br>
            <a:r>
              <a:rPr lang="en-US" smtClean="0"/>
              <a:t>Slightly Better in </a:t>
            </a:r>
            <a:r>
              <a:rPr lang="en-US" dirty="0" smtClean="0"/>
              <a:t>Canada Than in USA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Guyatt</a:t>
            </a:r>
            <a:r>
              <a:rPr lang="en-US" dirty="0"/>
              <a:t> et al, Open Medicine, April 19, </a:t>
            </a:r>
            <a:r>
              <a:rPr lang="en-US" dirty="0" smtClean="0"/>
              <a:t>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14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Canadians’ Life Expectancy</a:t>
            </a:r>
            <a:br>
              <a:rPr lang="en-US" dirty="0" smtClean="0"/>
            </a:br>
            <a:r>
              <a:rPr lang="en-US" dirty="0" smtClean="0"/>
              <a:t>Growing Faster than Americans’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Sources: </a:t>
            </a:r>
            <a:r>
              <a:rPr lang="en-US" dirty="0" err="1"/>
              <a:t>StatCan</a:t>
            </a:r>
            <a:r>
              <a:rPr lang="en-US" dirty="0"/>
              <a:t> &amp; </a:t>
            </a:r>
            <a:r>
              <a:rPr lang="en-US" dirty="0" smtClean="0"/>
              <a:t>NCHS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996306"/>
            <a:ext cx="2336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Life expectancy at birth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501739406"/>
              </p:ext>
            </p:extLst>
          </p:nvPr>
        </p:nvGraphicFramePr>
        <p:xfrm>
          <a:off x="2336732" y="1690688"/>
          <a:ext cx="9479348" cy="4273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 10"/>
          <p:cNvSpPr/>
          <p:nvPr/>
        </p:nvSpPr>
        <p:spPr>
          <a:xfrm>
            <a:off x="10231120" y="2808167"/>
            <a:ext cx="315318" cy="315318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231120" y="3233825"/>
            <a:ext cx="315318" cy="315318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3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329231" y="1669854"/>
            <a:ext cx="7858147" cy="3788177"/>
          </a:xfrm>
          <a:prstGeom prst="rect">
            <a:avLst/>
          </a:prstGeom>
          <a:solidFill>
            <a:schemeClr val="bg1"/>
          </a:solidFill>
          <a:ln w="9525" cmpd="sng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230987"/>
              </p:ext>
            </p:extLst>
          </p:nvPr>
        </p:nvGraphicFramePr>
        <p:xfrm>
          <a:off x="3329231" y="1669849"/>
          <a:ext cx="7860275" cy="37774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60275"/>
              </a:tblGrid>
              <a:tr h="6295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95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95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95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95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95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/>
              <a:t>Medication Copays </a:t>
            </a:r>
            <a:r>
              <a:rPr lang="en-US" sz="4000" dirty="0"/>
              <a:t>Increased Post-MI Vascular Events in Minorities (An RCT)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Franklin Gothic Book"/>
              </a:rPr>
              <a:t>Source: Choudhry N. Health </a:t>
            </a:r>
            <a:r>
              <a:rPr lang="en-US" dirty="0" err="1">
                <a:latin typeface="+mn-lt"/>
                <a:cs typeface="Franklin Gothic Book"/>
              </a:rPr>
              <a:t>Aff</a:t>
            </a:r>
            <a:r>
              <a:rPr lang="en-US" dirty="0">
                <a:latin typeface="+mn-lt"/>
                <a:cs typeface="Franklin Gothic Book"/>
              </a:rPr>
              <a:t> </a:t>
            </a:r>
            <a:r>
              <a:rPr lang="en-US" dirty="0" smtClean="0">
                <a:latin typeface="+mn-lt"/>
                <a:cs typeface="Franklin Gothic Book"/>
              </a:rPr>
              <a:t>2014:33:863</a:t>
            </a:r>
            <a:endParaRPr lang="en-US" dirty="0">
              <a:latin typeface="+mn-lt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554236"/>
            <a:ext cx="241258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Cumulative Incidence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6892" y="5826147"/>
            <a:ext cx="1364476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Months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084965"/>
              </p:ext>
            </p:extLst>
          </p:nvPr>
        </p:nvGraphicFramePr>
        <p:xfrm>
          <a:off x="2166900" y="1603237"/>
          <a:ext cx="1011665" cy="412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1665"/>
              </a:tblGrid>
              <a:tr h="58912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60%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912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50%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912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40%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912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30%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912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20%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912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10%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912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0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496544"/>
              </p:ext>
            </p:extLst>
          </p:nvPr>
        </p:nvGraphicFramePr>
        <p:xfrm>
          <a:off x="2180309" y="5429501"/>
          <a:ext cx="9263142" cy="5181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23306"/>
                <a:gridCol w="1323306"/>
                <a:gridCol w="1323306"/>
                <a:gridCol w="1323306"/>
                <a:gridCol w="1323306"/>
                <a:gridCol w="1323306"/>
                <a:gridCol w="1323306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0</a:t>
                      </a:r>
                      <a:endParaRPr lang="en-US" sz="28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6</a:t>
                      </a:r>
                      <a:endParaRPr lang="en-US" sz="28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12</a:t>
                      </a:r>
                      <a:endParaRPr lang="en-US" sz="28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18</a:t>
                      </a:r>
                      <a:endParaRPr lang="en-US" sz="28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24</a:t>
                      </a:r>
                      <a:endParaRPr lang="en-US" sz="28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30</a:t>
                      </a:r>
                      <a:endParaRPr lang="en-US" sz="28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36</a:t>
                      </a:r>
                      <a:endParaRPr lang="en-US" sz="28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Freeform 12"/>
          <p:cNvSpPr/>
          <p:nvPr/>
        </p:nvSpPr>
        <p:spPr>
          <a:xfrm>
            <a:off x="3327104" y="2255430"/>
            <a:ext cx="7233806" cy="3085407"/>
          </a:xfrm>
          <a:custGeom>
            <a:avLst/>
            <a:gdLst>
              <a:gd name="connsiteX0" fmla="*/ 0 w 6081439"/>
              <a:gd name="connsiteY0" fmla="*/ 3085407 h 3085407"/>
              <a:gd name="connsiteX1" fmla="*/ 174729 w 6081439"/>
              <a:gd name="connsiteY1" fmla="*/ 3085407 h 3085407"/>
              <a:gd name="connsiteX2" fmla="*/ 174729 w 6081439"/>
              <a:gd name="connsiteY2" fmla="*/ 2782833 h 3085407"/>
              <a:gd name="connsiteX3" fmla="*/ 349459 w 6081439"/>
              <a:gd name="connsiteY3" fmla="*/ 2791356 h 3085407"/>
              <a:gd name="connsiteX4" fmla="*/ 353720 w 6081439"/>
              <a:gd name="connsiteY4" fmla="*/ 2488782 h 3085407"/>
              <a:gd name="connsiteX5" fmla="*/ 541235 w 6081439"/>
              <a:gd name="connsiteY5" fmla="*/ 2488782 h 3085407"/>
              <a:gd name="connsiteX6" fmla="*/ 541235 w 6081439"/>
              <a:gd name="connsiteY6" fmla="*/ 2356672 h 3085407"/>
              <a:gd name="connsiteX7" fmla="*/ 728749 w 6081439"/>
              <a:gd name="connsiteY7" fmla="*/ 2360933 h 3085407"/>
              <a:gd name="connsiteX8" fmla="*/ 728749 w 6081439"/>
              <a:gd name="connsiteY8" fmla="*/ 2314055 h 3085407"/>
              <a:gd name="connsiteX9" fmla="*/ 907741 w 6081439"/>
              <a:gd name="connsiteY9" fmla="*/ 2314055 h 3085407"/>
              <a:gd name="connsiteX10" fmla="*/ 907741 w 6081439"/>
              <a:gd name="connsiteY10" fmla="*/ 2130806 h 3085407"/>
              <a:gd name="connsiteX11" fmla="*/ 1095255 w 6081439"/>
              <a:gd name="connsiteY11" fmla="*/ 2126544 h 3085407"/>
              <a:gd name="connsiteX12" fmla="*/ 1103779 w 6081439"/>
              <a:gd name="connsiteY12" fmla="*/ 2071144 h 3085407"/>
              <a:gd name="connsiteX13" fmla="*/ 1278508 w 6081439"/>
              <a:gd name="connsiteY13" fmla="*/ 2075405 h 3085407"/>
              <a:gd name="connsiteX14" fmla="*/ 1282770 w 6081439"/>
              <a:gd name="connsiteY14" fmla="*/ 1947557 h 3085407"/>
              <a:gd name="connsiteX15" fmla="*/ 1461761 w 6081439"/>
              <a:gd name="connsiteY15" fmla="*/ 1947557 h 3085407"/>
              <a:gd name="connsiteX16" fmla="*/ 1461761 w 6081439"/>
              <a:gd name="connsiteY16" fmla="*/ 1875109 h 3085407"/>
              <a:gd name="connsiteX17" fmla="*/ 1649276 w 6081439"/>
              <a:gd name="connsiteY17" fmla="*/ 1879371 h 3085407"/>
              <a:gd name="connsiteX18" fmla="*/ 1649276 w 6081439"/>
              <a:gd name="connsiteY18" fmla="*/ 1819708 h 3085407"/>
              <a:gd name="connsiteX19" fmla="*/ 1824005 w 6081439"/>
              <a:gd name="connsiteY19" fmla="*/ 1823970 h 3085407"/>
              <a:gd name="connsiteX20" fmla="*/ 1824005 w 6081439"/>
              <a:gd name="connsiteY20" fmla="*/ 1657767 h 3085407"/>
              <a:gd name="connsiteX21" fmla="*/ 2015781 w 6081439"/>
              <a:gd name="connsiteY21" fmla="*/ 1657767 h 3085407"/>
              <a:gd name="connsiteX22" fmla="*/ 2015781 w 6081439"/>
              <a:gd name="connsiteY22" fmla="*/ 1585320 h 3085407"/>
              <a:gd name="connsiteX23" fmla="*/ 2578325 w 6081439"/>
              <a:gd name="connsiteY23" fmla="*/ 1585320 h 3085407"/>
              <a:gd name="connsiteX24" fmla="*/ 2574064 w 6081439"/>
              <a:gd name="connsiteY24" fmla="*/ 1440425 h 3085407"/>
              <a:gd name="connsiteX25" fmla="*/ 2936308 w 6081439"/>
              <a:gd name="connsiteY25" fmla="*/ 1448948 h 3085407"/>
              <a:gd name="connsiteX26" fmla="*/ 2940569 w 6081439"/>
              <a:gd name="connsiteY26" fmla="*/ 1385024 h 3085407"/>
              <a:gd name="connsiteX27" fmla="*/ 3128084 w 6081439"/>
              <a:gd name="connsiteY27" fmla="*/ 1385024 h 3085407"/>
              <a:gd name="connsiteX28" fmla="*/ 3128084 w 6081439"/>
              <a:gd name="connsiteY28" fmla="*/ 1171943 h 3085407"/>
              <a:gd name="connsiteX29" fmla="*/ 3302813 w 6081439"/>
              <a:gd name="connsiteY29" fmla="*/ 1176205 h 3085407"/>
              <a:gd name="connsiteX30" fmla="*/ 3302813 w 6081439"/>
              <a:gd name="connsiteY30" fmla="*/ 1052618 h 3085407"/>
              <a:gd name="connsiteX31" fmla="*/ 3498851 w 6081439"/>
              <a:gd name="connsiteY31" fmla="*/ 1052618 h 3085407"/>
              <a:gd name="connsiteX32" fmla="*/ 3494590 w 6081439"/>
              <a:gd name="connsiteY32" fmla="*/ 997217 h 3085407"/>
              <a:gd name="connsiteX33" fmla="*/ 3861096 w 6081439"/>
              <a:gd name="connsiteY33" fmla="*/ 992956 h 3085407"/>
              <a:gd name="connsiteX34" fmla="*/ 3861096 w 6081439"/>
              <a:gd name="connsiteY34" fmla="*/ 924770 h 3085407"/>
              <a:gd name="connsiteX35" fmla="*/ 4052872 w 6081439"/>
              <a:gd name="connsiteY35" fmla="*/ 929031 h 3085407"/>
              <a:gd name="connsiteX36" fmla="*/ 4052872 w 6081439"/>
              <a:gd name="connsiteY36" fmla="*/ 843799 h 3085407"/>
              <a:gd name="connsiteX37" fmla="*/ 4236125 w 6081439"/>
              <a:gd name="connsiteY37" fmla="*/ 843799 h 3085407"/>
              <a:gd name="connsiteX38" fmla="*/ 4236125 w 6081439"/>
              <a:gd name="connsiteY38" fmla="*/ 673335 h 3085407"/>
              <a:gd name="connsiteX39" fmla="*/ 4415116 w 6081439"/>
              <a:gd name="connsiteY39" fmla="*/ 673335 h 3085407"/>
              <a:gd name="connsiteX40" fmla="*/ 4415116 w 6081439"/>
              <a:gd name="connsiteY40" fmla="*/ 579579 h 3085407"/>
              <a:gd name="connsiteX41" fmla="*/ 5535942 w 6081439"/>
              <a:gd name="connsiteY41" fmla="*/ 583841 h 3085407"/>
              <a:gd name="connsiteX42" fmla="*/ 5535942 w 6081439"/>
              <a:gd name="connsiteY42" fmla="*/ 357975 h 3085407"/>
              <a:gd name="connsiteX43" fmla="*/ 6081439 w 6081439"/>
              <a:gd name="connsiteY43" fmla="*/ 357975 h 3085407"/>
              <a:gd name="connsiteX44" fmla="*/ 6072915 w 6081439"/>
              <a:gd name="connsiteY44" fmla="*/ 0 h 308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081439" h="3085407">
                <a:moveTo>
                  <a:pt x="0" y="3085407"/>
                </a:moveTo>
                <a:lnTo>
                  <a:pt x="174729" y="3085407"/>
                </a:lnTo>
                <a:lnTo>
                  <a:pt x="174729" y="2782833"/>
                </a:lnTo>
                <a:lnTo>
                  <a:pt x="349459" y="2791356"/>
                </a:lnTo>
                <a:cubicBezTo>
                  <a:pt x="350879" y="2690498"/>
                  <a:pt x="352300" y="2589640"/>
                  <a:pt x="353720" y="2488782"/>
                </a:cubicBezTo>
                <a:lnTo>
                  <a:pt x="541235" y="2488782"/>
                </a:lnTo>
                <a:lnTo>
                  <a:pt x="541235" y="2356672"/>
                </a:lnTo>
                <a:lnTo>
                  <a:pt x="728749" y="2360933"/>
                </a:lnTo>
                <a:lnTo>
                  <a:pt x="728749" y="2314055"/>
                </a:lnTo>
                <a:lnTo>
                  <a:pt x="907741" y="2314055"/>
                </a:lnTo>
                <a:lnTo>
                  <a:pt x="907741" y="2130806"/>
                </a:lnTo>
                <a:lnTo>
                  <a:pt x="1095255" y="2126544"/>
                </a:lnTo>
                <a:lnTo>
                  <a:pt x="1103779" y="2071144"/>
                </a:lnTo>
                <a:lnTo>
                  <a:pt x="1278508" y="2075405"/>
                </a:lnTo>
                <a:lnTo>
                  <a:pt x="1282770" y="1947557"/>
                </a:lnTo>
                <a:lnTo>
                  <a:pt x="1461761" y="1947557"/>
                </a:lnTo>
                <a:lnTo>
                  <a:pt x="1461761" y="1875109"/>
                </a:lnTo>
                <a:lnTo>
                  <a:pt x="1649276" y="1879371"/>
                </a:lnTo>
                <a:lnTo>
                  <a:pt x="1649276" y="1819708"/>
                </a:lnTo>
                <a:lnTo>
                  <a:pt x="1824005" y="1823970"/>
                </a:lnTo>
                <a:lnTo>
                  <a:pt x="1824005" y="1657767"/>
                </a:lnTo>
                <a:lnTo>
                  <a:pt x="2015781" y="1657767"/>
                </a:lnTo>
                <a:lnTo>
                  <a:pt x="2015781" y="1585320"/>
                </a:lnTo>
                <a:lnTo>
                  <a:pt x="2578325" y="1585320"/>
                </a:lnTo>
                <a:lnTo>
                  <a:pt x="2574064" y="1440425"/>
                </a:lnTo>
                <a:lnTo>
                  <a:pt x="2936308" y="1448948"/>
                </a:lnTo>
                <a:lnTo>
                  <a:pt x="2940569" y="1385024"/>
                </a:lnTo>
                <a:lnTo>
                  <a:pt x="3128084" y="1385024"/>
                </a:lnTo>
                <a:lnTo>
                  <a:pt x="3128084" y="1171943"/>
                </a:lnTo>
                <a:lnTo>
                  <a:pt x="3302813" y="1176205"/>
                </a:lnTo>
                <a:lnTo>
                  <a:pt x="3302813" y="1052618"/>
                </a:lnTo>
                <a:lnTo>
                  <a:pt x="3498851" y="1052618"/>
                </a:lnTo>
                <a:lnTo>
                  <a:pt x="3494590" y="997217"/>
                </a:lnTo>
                <a:lnTo>
                  <a:pt x="3861096" y="992956"/>
                </a:lnTo>
                <a:lnTo>
                  <a:pt x="3861096" y="924770"/>
                </a:lnTo>
                <a:lnTo>
                  <a:pt x="4052872" y="929031"/>
                </a:lnTo>
                <a:lnTo>
                  <a:pt x="4052872" y="843799"/>
                </a:lnTo>
                <a:lnTo>
                  <a:pt x="4236125" y="843799"/>
                </a:lnTo>
                <a:lnTo>
                  <a:pt x="4236125" y="673335"/>
                </a:lnTo>
                <a:lnTo>
                  <a:pt x="4415116" y="673335"/>
                </a:lnTo>
                <a:lnTo>
                  <a:pt x="4415116" y="579579"/>
                </a:lnTo>
                <a:lnTo>
                  <a:pt x="5535942" y="583841"/>
                </a:lnTo>
                <a:lnTo>
                  <a:pt x="5535942" y="357975"/>
                </a:lnTo>
                <a:lnTo>
                  <a:pt x="6081439" y="357975"/>
                </a:lnTo>
                <a:lnTo>
                  <a:pt x="6072915" y="0"/>
                </a:lnTo>
              </a:path>
            </a:pathLst>
          </a:custGeom>
          <a:ln w="76200" cmpd="sng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3331365" y="3508343"/>
            <a:ext cx="6346689" cy="1892156"/>
          </a:xfrm>
          <a:custGeom>
            <a:avLst/>
            <a:gdLst>
              <a:gd name="connsiteX0" fmla="*/ 0 w 5335643"/>
              <a:gd name="connsiteY0" fmla="*/ 1892156 h 1892156"/>
              <a:gd name="connsiteX1" fmla="*/ 170468 w 5335643"/>
              <a:gd name="connsiteY1" fmla="*/ 1892156 h 1892156"/>
              <a:gd name="connsiteX2" fmla="*/ 170468 w 5335643"/>
              <a:gd name="connsiteY2" fmla="*/ 1683337 h 1892156"/>
              <a:gd name="connsiteX3" fmla="*/ 357983 w 5335643"/>
              <a:gd name="connsiteY3" fmla="*/ 1687598 h 1892156"/>
              <a:gd name="connsiteX4" fmla="*/ 362244 w 5335643"/>
              <a:gd name="connsiteY4" fmla="*/ 1559750 h 1892156"/>
              <a:gd name="connsiteX5" fmla="*/ 536974 w 5335643"/>
              <a:gd name="connsiteY5" fmla="*/ 1559750 h 1892156"/>
              <a:gd name="connsiteX6" fmla="*/ 536974 w 5335643"/>
              <a:gd name="connsiteY6" fmla="*/ 1376501 h 1892156"/>
              <a:gd name="connsiteX7" fmla="*/ 724488 w 5335643"/>
              <a:gd name="connsiteY7" fmla="*/ 1372239 h 1892156"/>
              <a:gd name="connsiteX8" fmla="*/ 724488 w 5335643"/>
              <a:gd name="connsiteY8" fmla="*/ 1295530 h 1892156"/>
              <a:gd name="connsiteX9" fmla="*/ 903480 w 5335643"/>
              <a:gd name="connsiteY9" fmla="*/ 1291269 h 1892156"/>
              <a:gd name="connsiteX10" fmla="*/ 894956 w 5335643"/>
              <a:gd name="connsiteY10" fmla="*/ 1227344 h 1892156"/>
              <a:gd name="connsiteX11" fmla="*/ 1090994 w 5335643"/>
              <a:gd name="connsiteY11" fmla="*/ 1231606 h 1892156"/>
              <a:gd name="connsiteX12" fmla="*/ 1090994 w 5335643"/>
              <a:gd name="connsiteY12" fmla="*/ 1142112 h 1892156"/>
              <a:gd name="connsiteX13" fmla="*/ 1265724 w 5335643"/>
              <a:gd name="connsiteY13" fmla="*/ 1137850 h 1892156"/>
              <a:gd name="connsiteX14" fmla="*/ 1269985 w 5335643"/>
              <a:gd name="connsiteY14" fmla="*/ 1082450 h 1892156"/>
              <a:gd name="connsiteX15" fmla="*/ 1645015 w 5335643"/>
              <a:gd name="connsiteY15" fmla="*/ 1082450 h 1892156"/>
              <a:gd name="connsiteX16" fmla="*/ 1645015 w 5335643"/>
              <a:gd name="connsiteY16" fmla="*/ 980171 h 1892156"/>
              <a:gd name="connsiteX17" fmla="*/ 1819744 w 5335643"/>
              <a:gd name="connsiteY17" fmla="*/ 980171 h 1892156"/>
              <a:gd name="connsiteX18" fmla="*/ 1819744 w 5335643"/>
              <a:gd name="connsiteY18" fmla="*/ 916247 h 1892156"/>
              <a:gd name="connsiteX19" fmla="*/ 2011520 w 5335643"/>
              <a:gd name="connsiteY19" fmla="*/ 920508 h 1892156"/>
              <a:gd name="connsiteX20" fmla="*/ 2015782 w 5335643"/>
              <a:gd name="connsiteY20" fmla="*/ 839538 h 1892156"/>
              <a:gd name="connsiteX21" fmla="*/ 2199035 w 5335643"/>
              <a:gd name="connsiteY21" fmla="*/ 839538 h 1892156"/>
              <a:gd name="connsiteX22" fmla="*/ 2194773 w 5335643"/>
              <a:gd name="connsiteY22" fmla="*/ 750044 h 1892156"/>
              <a:gd name="connsiteX23" fmla="*/ 2382288 w 5335643"/>
              <a:gd name="connsiteY23" fmla="*/ 750044 h 1892156"/>
              <a:gd name="connsiteX24" fmla="*/ 2378026 w 5335643"/>
              <a:gd name="connsiteY24" fmla="*/ 673335 h 1892156"/>
              <a:gd name="connsiteX25" fmla="*/ 2561279 w 5335643"/>
              <a:gd name="connsiteY25" fmla="*/ 673335 h 1892156"/>
              <a:gd name="connsiteX26" fmla="*/ 2561279 w 5335643"/>
              <a:gd name="connsiteY26" fmla="*/ 583841 h 1892156"/>
              <a:gd name="connsiteX27" fmla="*/ 2744532 w 5335643"/>
              <a:gd name="connsiteY27" fmla="*/ 579579 h 1892156"/>
              <a:gd name="connsiteX28" fmla="*/ 2753055 w 5335643"/>
              <a:gd name="connsiteY28" fmla="*/ 477301 h 1892156"/>
              <a:gd name="connsiteX29" fmla="*/ 3486067 w 5335643"/>
              <a:gd name="connsiteY29" fmla="*/ 481562 h 1892156"/>
              <a:gd name="connsiteX30" fmla="*/ 3486067 w 5335643"/>
              <a:gd name="connsiteY30" fmla="*/ 404853 h 1892156"/>
              <a:gd name="connsiteX31" fmla="*/ 4594108 w 5335643"/>
              <a:gd name="connsiteY31" fmla="*/ 413376 h 1892156"/>
              <a:gd name="connsiteX32" fmla="*/ 4598370 w 5335643"/>
              <a:gd name="connsiteY32" fmla="*/ 306836 h 1892156"/>
              <a:gd name="connsiteX33" fmla="*/ 4964875 w 5335643"/>
              <a:gd name="connsiteY33" fmla="*/ 315359 h 1892156"/>
              <a:gd name="connsiteX34" fmla="*/ 4960614 w 5335643"/>
              <a:gd name="connsiteY34" fmla="*/ 183249 h 1892156"/>
              <a:gd name="connsiteX35" fmla="*/ 5335643 w 5335643"/>
              <a:gd name="connsiteY35" fmla="*/ 187511 h 1892156"/>
              <a:gd name="connsiteX36" fmla="*/ 5331381 w 5335643"/>
              <a:gd name="connsiteY36" fmla="*/ 0 h 1892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335643" h="1892156">
                <a:moveTo>
                  <a:pt x="0" y="1892156"/>
                </a:moveTo>
                <a:lnTo>
                  <a:pt x="170468" y="1892156"/>
                </a:lnTo>
                <a:lnTo>
                  <a:pt x="170468" y="1683337"/>
                </a:lnTo>
                <a:lnTo>
                  <a:pt x="357983" y="1687598"/>
                </a:lnTo>
                <a:lnTo>
                  <a:pt x="362244" y="1559750"/>
                </a:lnTo>
                <a:lnTo>
                  <a:pt x="536974" y="1559750"/>
                </a:lnTo>
                <a:lnTo>
                  <a:pt x="536974" y="1376501"/>
                </a:lnTo>
                <a:lnTo>
                  <a:pt x="724488" y="1372239"/>
                </a:lnTo>
                <a:lnTo>
                  <a:pt x="724488" y="1295530"/>
                </a:lnTo>
                <a:lnTo>
                  <a:pt x="903480" y="1291269"/>
                </a:lnTo>
                <a:lnTo>
                  <a:pt x="894956" y="1227344"/>
                </a:lnTo>
                <a:lnTo>
                  <a:pt x="1090994" y="1231606"/>
                </a:lnTo>
                <a:lnTo>
                  <a:pt x="1090994" y="1142112"/>
                </a:lnTo>
                <a:lnTo>
                  <a:pt x="1265724" y="1137850"/>
                </a:lnTo>
                <a:lnTo>
                  <a:pt x="1269985" y="1082450"/>
                </a:lnTo>
                <a:lnTo>
                  <a:pt x="1645015" y="1082450"/>
                </a:lnTo>
                <a:lnTo>
                  <a:pt x="1645015" y="980171"/>
                </a:lnTo>
                <a:lnTo>
                  <a:pt x="1819744" y="980171"/>
                </a:lnTo>
                <a:lnTo>
                  <a:pt x="1819744" y="916247"/>
                </a:lnTo>
                <a:lnTo>
                  <a:pt x="2011520" y="920508"/>
                </a:lnTo>
                <a:lnTo>
                  <a:pt x="2015782" y="839538"/>
                </a:lnTo>
                <a:lnTo>
                  <a:pt x="2199035" y="839538"/>
                </a:lnTo>
                <a:lnTo>
                  <a:pt x="2194773" y="750044"/>
                </a:lnTo>
                <a:lnTo>
                  <a:pt x="2382288" y="750044"/>
                </a:lnTo>
                <a:lnTo>
                  <a:pt x="2378026" y="673335"/>
                </a:lnTo>
                <a:lnTo>
                  <a:pt x="2561279" y="673335"/>
                </a:lnTo>
                <a:lnTo>
                  <a:pt x="2561279" y="583841"/>
                </a:lnTo>
                <a:lnTo>
                  <a:pt x="2744532" y="579579"/>
                </a:lnTo>
                <a:lnTo>
                  <a:pt x="2753055" y="477301"/>
                </a:lnTo>
                <a:lnTo>
                  <a:pt x="3486067" y="481562"/>
                </a:lnTo>
                <a:lnTo>
                  <a:pt x="3486067" y="404853"/>
                </a:lnTo>
                <a:lnTo>
                  <a:pt x="4594108" y="413376"/>
                </a:lnTo>
                <a:lnTo>
                  <a:pt x="4598370" y="306836"/>
                </a:lnTo>
                <a:lnTo>
                  <a:pt x="4964875" y="315359"/>
                </a:lnTo>
                <a:lnTo>
                  <a:pt x="4960614" y="183249"/>
                </a:lnTo>
                <a:lnTo>
                  <a:pt x="5335643" y="187511"/>
                </a:lnTo>
                <a:cubicBezTo>
                  <a:pt x="5334222" y="125007"/>
                  <a:pt x="5332802" y="62504"/>
                  <a:pt x="5331381" y="0"/>
                </a:cubicBezTo>
              </a:path>
            </a:pathLst>
          </a:custGeom>
          <a:ln w="76200" cmpd="sng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290624" y="1828878"/>
            <a:ext cx="1931879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 smtClean="0">
                <a:cs typeface="Franklin Gothic Medium"/>
              </a:rPr>
              <a:t>Copay Group</a:t>
            </a:r>
            <a:endParaRPr lang="en-US" sz="2800" dirty="0">
              <a:cs typeface="Franklin Gothic Medium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69110" y="3665157"/>
            <a:ext cx="2018268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 smtClean="0">
                <a:cs typeface="Franklin Gothic Medium"/>
              </a:rPr>
              <a:t>Free Med</a:t>
            </a:r>
          </a:p>
          <a:p>
            <a:pPr algn="ctr"/>
            <a:r>
              <a:rPr lang="en-US" sz="2800" dirty="0" smtClean="0">
                <a:cs typeface="Franklin Gothic Medium"/>
              </a:rPr>
              <a:t>Group</a:t>
            </a:r>
            <a:endParaRPr lang="en-US" sz="2800" dirty="0"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846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Mortality Gap by Income </a:t>
            </a:r>
            <a:br>
              <a:rPr lang="en-US" dirty="0" smtClean="0"/>
            </a:br>
            <a:r>
              <a:rPr lang="en-US" dirty="0" smtClean="0"/>
              <a:t>Is Shrinking in Canada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Toronto Globe &amp; Mail, 11/8/2013</a:t>
            </a:r>
          </a:p>
          <a:p>
            <a:r>
              <a:rPr lang="en-US" dirty="0" smtClean="0"/>
              <a:t>“For the most part, the differences in health status between the highest and lowest income groups have been shrinking over time.” </a:t>
            </a:r>
            <a:r>
              <a:rPr lang="mr-IN" dirty="0" smtClean="0"/>
              <a:t>–</a:t>
            </a:r>
            <a:r>
              <a:rPr lang="en-US" dirty="0" smtClean="0"/>
              <a:t> Public Health Agency of Canada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2407195"/>
            <a:ext cx="2286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Remaining </a:t>
            </a:r>
            <a:r>
              <a:rPr lang="en-US" sz="2400" smtClean="0">
                <a:solidFill>
                  <a:schemeClr val="bg1"/>
                </a:solidFill>
              </a:rPr>
              <a:t>Life Expectancy at Age 25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158048626"/>
              </p:ext>
            </p:extLst>
          </p:nvPr>
        </p:nvGraphicFramePr>
        <p:xfrm>
          <a:off x="2174240" y="1690688"/>
          <a:ext cx="9702800" cy="4320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10444481" y="2946399"/>
            <a:ext cx="286068" cy="2860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444481" y="4488178"/>
            <a:ext cx="286068" cy="286068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44481" y="3331844"/>
            <a:ext cx="286068" cy="286068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44481" y="3717289"/>
            <a:ext cx="286068" cy="286068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44481" y="4102734"/>
            <a:ext cx="286068" cy="28606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6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Costs as Percent of GDP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Sources: Statistics </a:t>
            </a:r>
            <a:r>
              <a:rPr lang="en-US" dirty="0"/>
              <a:t>Canada, Canadian Inst. for Health Inf., and NCHS/Commerce Dept</a:t>
            </a:r>
            <a:r>
              <a:rPr lang="en-US" dirty="0" smtClean="0"/>
              <a:t>.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684384255"/>
              </p:ext>
            </p:extLst>
          </p:nvPr>
        </p:nvGraphicFramePr>
        <p:xfrm>
          <a:off x="838199" y="1280160"/>
          <a:ext cx="10515601" cy="4704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8539480" y="1804534"/>
            <a:ext cx="914400" cy="483544"/>
          </a:xfrm>
          <a:prstGeom prst="rect">
            <a:avLst/>
          </a:prstGeom>
          <a:solidFill>
            <a:schemeClr val="accent2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ea typeface="Franklin Gothic Medium" charset="0"/>
                <a:cs typeface="Franklin Gothic Medium" charset="0"/>
              </a:rPr>
              <a:t>USA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71414" y="4129741"/>
            <a:ext cx="1776266" cy="483544"/>
          </a:xfrm>
          <a:prstGeom prst="rect">
            <a:avLst/>
          </a:prstGeom>
          <a:solidFill>
            <a:schemeClr val="accent1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Franklin Gothic Medium" charset="0"/>
                <a:cs typeface="Franklin Gothic Medium" charset="0"/>
              </a:rPr>
              <a:t>Canada</a:t>
            </a:r>
            <a:endParaRPr lang="en-US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Franklin Gothic Medium" charset="0"/>
              <a:cs typeface="Franklin Gothic Medium" charset="0"/>
            </a:endParaRPr>
          </a:p>
        </p:txBody>
      </p:sp>
      <p:sp>
        <p:nvSpPr>
          <p:cNvPr id="19" name="Bent-Up Arrow 18"/>
          <p:cNvSpPr/>
          <p:nvPr/>
        </p:nvSpPr>
        <p:spPr>
          <a:xfrm flipH="1" flipV="1">
            <a:off x="3429906" y="2605722"/>
            <a:ext cx="522333" cy="2103672"/>
          </a:xfrm>
          <a:prstGeom prst="bentUpArrow">
            <a:avLst>
              <a:gd name="adj1" fmla="val 19165"/>
              <a:gd name="adj2" fmla="val 31808"/>
              <a:gd name="adj3" fmla="val 25000"/>
            </a:avLst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2113733" y="3652231"/>
            <a:ext cx="182427" cy="1438564"/>
          </a:xfrm>
          <a:prstGeom prst="downArrow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469092" y="2032461"/>
            <a:ext cx="2067201" cy="841280"/>
          </a:xfrm>
          <a:prstGeom prst="rect">
            <a:avLst/>
          </a:prstGeom>
          <a:solidFill>
            <a:schemeClr val="accent1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Franklin Gothic Medium" charset="0"/>
                <a:cs typeface="Franklin Gothic Medium" charset="0"/>
              </a:rPr>
              <a:t>NHP Fully Implemented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61188" y="2605723"/>
            <a:ext cx="1587439" cy="1084768"/>
          </a:xfrm>
          <a:prstGeom prst="rect">
            <a:avLst/>
          </a:prstGeom>
          <a:solidFill>
            <a:schemeClr val="accent1"/>
          </a:solidFill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Franklin Gothic Medium" charset="0"/>
                <a:cs typeface="Franklin Gothic Medium" charset="0"/>
              </a:rPr>
              <a:t>Canada’s NHP Enacted</a:t>
            </a:r>
          </a:p>
        </p:txBody>
      </p:sp>
    </p:spTree>
    <p:extLst>
      <p:ext uri="{BB962C8B-B14F-4D97-AF65-F5344CB8AC3E}">
        <p14:creationId xmlns:p14="http://schemas.microsoft.com/office/powerpoint/2010/main" val="25113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US Medicare Coverage </a:t>
            </a:r>
            <a:br>
              <a:rPr lang="en-US" sz="4000" dirty="0"/>
            </a:br>
            <a:r>
              <a:rPr lang="en-US" sz="4000" dirty="0"/>
              <a:t>Much Worse than Canada’s</a:t>
            </a:r>
            <a:endParaRPr lang="en-US" sz="2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Note: Not comparable to figures for employer coverage because of high LTC needs in elderly</a:t>
            </a:r>
          </a:p>
          <a:p>
            <a:r>
              <a:rPr lang="en-US" dirty="0"/>
              <a:t>Source: EBRI and </a:t>
            </a:r>
            <a:r>
              <a:rPr lang="en-US" dirty="0" err="1"/>
              <a:t>Himmelstein</a:t>
            </a:r>
            <a:r>
              <a:rPr lang="en-US" dirty="0"/>
              <a:t>/</a:t>
            </a:r>
            <a:r>
              <a:rPr lang="en-US" dirty="0" err="1"/>
              <a:t>Woolhandler</a:t>
            </a:r>
            <a:r>
              <a:rPr lang="en-US" dirty="0"/>
              <a:t> analysis of Health Canada </a:t>
            </a:r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281" y="2416527"/>
            <a:ext cx="3271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Percent of Seniors’ Total Medical Expenses Covered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311159667"/>
              </p:ext>
            </p:extLst>
          </p:nvPr>
        </p:nvGraphicFramePr>
        <p:xfrm>
          <a:off x="3230881" y="1574800"/>
          <a:ext cx="7650480" cy="4436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309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 eaLnBrk="1" hangingPunct="1"/>
            <a:r>
              <a:rPr lang="en-US" altLang="en-US" sz="5100"/>
              <a:t>How Canada Controls Costs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Himmelstein</a:t>
            </a:r>
            <a:r>
              <a:rPr lang="en-US" dirty="0"/>
              <a:t> &amp; </a:t>
            </a:r>
            <a:r>
              <a:rPr lang="en-US" dirty="0" err="1"/>
              <a:t>Woolhandler</a:t>
            </a:r>
            <a:r>
              <a:rPr lang="en-US" dirty="0"/>
              <a:t>, Arch Intern Med, December, </a:t>
            </a:r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2440" y="1533823"/>
            <a:ext cx="10439400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Low administrative costs (</a:t>
            </a:r>
            <a:r>
              <a:rPr lang="en-US" sz="2400" dirty="0" smtClean="0">
                <a:solidFill>
                  <a:schemeClr val="bg1"/>
                </a:solidFill>
              </a:rPr>
              <a:t>16.7</a:t>
            </a:r>
            <a:r>
              <a:rPr lang="en-US" sz="2400" dirty="0">
                <a:solidFill>
                  <a:schemeClr val="bg1"/>
                </a:solidFill>
              </a:rPr>
              <a:t>% of health spending vs. 31.0% in </a:t>
            </a:r>
            <a:r>
              <a:rPr lang="en-US" sz="2400" dirty="0" smtClean="0">
                <a:solidFill>
                  <a:schemeClr val="bg1"/>
                </a:solidFill>
              </a:rPr>
              <a:t>USA)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Lump-sum, global budgets for </a:t>
            </a:r>
            <a:r>
              <a:rPr lang="en-US" sz="2400" dirty="0" smtClean="0">
                <a:solidFill>
                  <a:schemeClr val="bg1"/>
                </a:solidFill>
              </a:rPr>
              <a:t>hospitals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Stringent controls on capital spending for new buildings and </a:t>
            </a:r>
            <a:r>
              <a:rPr lang="en-US" sz="2400" dirty="0" smtClean="0">
                <a:solidFill>
                  <a:schemeClr val="bg1"/>
                </a:solidFill>
              </a:rPr>
              <a:t>equipment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Single buyer purchasing reins in drug/device </a:t>
            </a:r>
            <a:r>
              <a:rPr lang="en-US" sz="2400" dirty="0" smtClean="0">
                <a:solidFill>
                  <a:schemeClr val="bg1"/>
                </a:solidFill>
              </a:rPr>
              <a:t>prices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Low litigation and malpractice </a:t>
            </a:r>
            <a:r>
              <a:rPr lang="en-US" sz="2400" dirty="0" smtClean="0">
                <a:solidFill>
                  <a:schemeClr val="bg1"/>
                </a:solidFill>
              </a:rPr>
              <a:t>costs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Emphasis on primary </a:t>
            </a:r>
            <a:r>
              <a:rPr lang="en-US" sz="2400" dirty="0" smtClean="0">
                <a:solidFill>
                  <a:schemeClr val="bg1"/>
                </a:solidFill>
              </a:rPr>
              <a:t>care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Exclusion of private insurers (</a:t>
            </a:r>
            <a:r>
              <a:rPr lang="en-US" sz="2400" dirty="0" smtClean="0">
                <a:solidFill>
                  <a:schemeClr val="bg1"/>
                </a:solidFill>
              </a:rPr>
              <a:t>private </a:t>
            </a:r>
            <a:r>
              <a:rPr lang="en-US" sz="2400" dirty="0">
                <a:solidFill>
                  <a:schemeClr val="bg1"/>
                </a:solidFill>
              </a:rPr>
              <a:t>plans overcharged U.S. Medicare by $34 billion in </a:t>
            </a:r>
            <a:r>
              <a:rPr lang="en-US" sz="2400" dirty="0" smtClean="0">
                <a:solidFill>
                  <a:schemeClr val="bg1"/>
                </a:solidFill>
              </a:rPr>
              <a:t>2012)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5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Hospital Billing and Administration</a:t>
            </a:r>
            <a:br>
              <a:rPr lang="en-US" dirty="0" smtClean="0"/>
            </a:br>
            <a:r>
              <a:rPr lang="en-US" sz="2400" dirty="0" smtClean="0"/>
              <a:t>USA and Canada, 2016</a:t>
            </a:r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US" dirty="0" err="1" smtClean="0"/>
              <a:t>Woolhandler</a:t>
            </a:r>
            <a:r>
              <a:rPr lang="en-US" dirty="0" smtClean="0"/>
              <a:t> et al. NEJM 2003;349:768 (updated); </a:t>
            </a:r>
            <a:r>
              <a:rPr lang="en-US" dirty="0" err="1" smtClean="0"/>
              <a:t>Himmelstein</a:t>
            </a:r>
            <a:r>
              <a:rPr lang="en-US" dirty="0" smtClean="0"/>
              <a:t> et al, Health </a:t>
            </a:r>
            <a:r>
              <a:rPr lang="en-US" dirty="0" err="1" smtClean="0"/>
              <a:t>Aff</a:t>
            </a:r>
            <a:r>
              <a:rPr lang="en-US" dirty="0" smtClean="0"/>
              <a:t> 9/2014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2604376"/>
            <a:ext cx="2266967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$ per Capita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(PPP Adjusted)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379174170"/>
              </p:ext>
            </p:extLst>
          </p:nvPr>
        </p:nvGraphicFramePr>
        <p:xfrm>
          <a:off x="2621280" y="1690689"/>
          <a:ext cx="8006080" cy="4320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347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69320" cy="1325563"/>
          </a:xfrm>
        </p:spPr>
        <p:txBody>
          <a:bodyPr/>
          <a:lstStyle/>
          <a:p>
            <a:r>
              <a:rPr lang="en-US" dirty="0" smtClean="0"/>
              <a:t>Physicians’ Billing and Office Expenses</a:t>
            </a:r>
            <a:br>
              <a:rPr lang="en-US" dirty="0" smtClean="0"/>
            </a:br>
            <a:r>
              <a:rPr lang="en-US" sz="2400" dirty="0" smtClean="0"/>
              <a:t>United States and Canada, 2016</a:t>
            </a:r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US" dirty="0" err="1" smtClean="0"/>
              <a:t>Woolhandler</a:t>
            </a:r>
            <a:r>
              <a:rPr lang="en-US" dirty="0" smtClean="0"/>
              <a:t>/Campbell/</a:t>
            </a:r>
            <a:r>
              <a:rPr lang="en-US" dirty="0" err="1" smtClean="0"/>
              <a:t>Himmelstein</a:t>
            </a:r>
            <a:r>
              <a:rPr lang="en-US" dirty="0" smtClean="0"/>
              <a:t> NEJM 2003;349:768 (updated)</a:t>
            </a:r>
          </a:p>
          <a:p>
            <a:r>
              <a:rPr lang="en-US" dirty="0" smtClean="0"/>
              <a:t>Note: Excludes dentists and other non-physician, office-based practitioners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280055342"/>
              </p:ext>
            </p:extLst>
          </p:nvPr>
        </p:nvGraphicFramePr>
        <p:xfrm>
          <a:off x="2479040" y="1534161"/>
          <a:ext cx="8382000" cy="4476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1733" y="2668015"/>
            <a:ext cx="2266967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$ per Capita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(PPP Adjusted)</a:t>
            </a:r>
          </a:p>
        </p:txBody>
      </p:sp>
    </p:spTree>
    <p:extLst>
      <p:ext uri="{BB962C8B-B14F-4D97-AF65-F5344CB8AC3E}">
        <p14:creationId xmlns:p14="http://schemas.microsoft.com/office/powerpoint/2010/main" val="43726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7080" cy="1325563"/>
          </a:xfrm>
        </p:spPr>
        <p:txBody>
          <a:bodyPr/>
          <a:lstStyle/>
          <a:p>
            <a:r>
              <a:rPr lang="en-US" dirty="0" smtClean="0"/>
              <a:t>Overall Administrative Costs per Capita</a:t>
            </a:r>
            <a:br>
              <a:rPr lang="en-US" dirty="0" smtClean="0"/>
            </a:br>
            <a:r>
              <a:rPr lang="en-US" sz="2400" dirty="0" smtClean="0"/>
              <a:t>United States and Canada, 2016</a:t>
            </a:r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US" dirty="0" err="1" smtClean="0"/>
              <a:t>Woolhandler</a:t>
            </a:r>
            <a:r>
              <a:rPr lang="en-US" dirty="0" smtClean="0"/>
              <a:t> et al. NEJM 2003;349:768 (updated); </a:t>
            </a:r>
            <a:r>
              <a:rPr lang="en-US" dirty="0" err="1" smtClean="0"/>
              <a:t>Himmelstein</a:t>
            </a:r>
            <a:r>
              <a:rPr lang="en-US" dirty="0" smtClean="0"/>
              <a:t> et al. Health </a:t>
            </a:r>
            <a:r>
              <a:rPr lang="en-US" dirty="0" err="1" smtClean="0"/>
              <a:t>Aff</a:t>
            </a:r>
            <a:r>
              <a:rPr lang="en-US" dirty="0" smtClean="0"/>
              <a:t> 9/2014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072632747"/>
              </p:ext>
            </p:extLst>
          </p:nvPr>
        </p:nvGraphicFramePr>
        <p:xfrm>
          <a:off x="2199640" y="1381760"/>
          <a:ext cx="7792720" cy="4541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872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70920" cy="1325563"/>
          </a:xfrm>
        </p:spPr>
        <p:txBody>
          <a:bodyPr/>
          <a:lstStyle/>
          <a:p>
            <a:r>
              <a:rPr lang="en-US" dirty="0" smtClean="0"/>
              <a:t>Difference in Health Spending per Capita</a:t>
            </a:r>
            <a:br>
              <a:rPr lang="en-US" dirty="0" smtClean="0"/>
            </a:br>
            <a:r>
              <a:rPr lang="en-US" sz="2400" dirty="0" smtClean="0"/>
              <a:t>USA and Canada, 2016</a:t>
            </a:r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Woolhandler</a:t>
            </a:r>
            <a:r>
              <a:rPr lang="en-US" dirty="0" smtClean="0"/>
              <a:t>/</a:t>
            </a:r>
            <a:r>
              <a:rPr lang="en-US" dirty="0" err="1" smtClean="0"/>
              <a:t>Himmelstein</a:t>
            </a:r>
            <a:r>
              <a:rPr lang="en-US" dirty="0" smtClean="0"/>
              <a:t>/Campbell NEJM 2003;349:768 (updated)</a:t>
            </a:r>
          </a:p>
          <a:p>
            <a:r>
              <a:rPr lang="en-US" dirty="0" err="1" smtClean="0"/>
              <a:t>Himmelstein</a:t>
            </a:r>
            <a:r>
              <a:rPr lang="en-US" dirty="0" smtClean="0"/>
              <a:t> et al, Health Affairs 9/29; NCHS; CIHI; PPP adj.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380055903"/>
              </p:ext>
            </p:extLst>
          </p:nvPr>
        </p:nvGraphicFramePr>
        <p:xfrm>
          <a:off x="2570480" y="1690688"/>
          <a:ext cx="7051040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394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8164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Few Canadian Physicians </a:t>
            </a:r>
            <a:r>
              <a:rPr lang="en-US" sz="4000" dirty="0" smtClean="0"/>
              <a:t>Emigrate Today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 negative number indicates that more physicians returned from abroad then moved abroad</a:t>
            </a:r>
          </a:p>
          <a:p>
            <a:r>
              <a:rPr lang="en-US" dirty="0"/>
              <a:t>Source: Canadian Institute for Health </a:t>
            </a:r>
            <a:r>
              <a:rPr lang="en-US" dirty="0" smtClean="0"/>
              <a:t>Information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3521" y="1959443"/>
            <a:ext cx="2737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Net loss </a:t>
            </a:r>
            <a:endParaRPr lang="en-US" sz="2400" dirty="0" smtClean="0">
              <a:solidFill>
                <a:schemeClr val="bg1"/>
              </a:solidFill>
              <a:cs typeface="Franklin Gothic Book"/>
            </a:endParaRPr>
          </a:p>
          <a:p>
            <a:r>
              <a:rPr lang="en-US" sz="2400" dirty="0" smtClean="0">
                <a:solidFill>
                  <a:schemeClr val="bg1"/>
                </a:solidFill>
                <a:cs typeface="Franklin Gothic Book"/>
              </a:rPr>
              <a:t>(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number moving abroad – </a:t>
            </a:r>
            <a:endParaRPr lang="en-US" sz="2400" dirty="0" smtClean="0">
              <a:solidFill>
                <a:schemeClr val="bg1"/>
              </a:solidFill>
              <a:cs typeface="Franklin Gothic Book"/>
            </a:endParaRPr>
          </a:p>
          <a:p>
            <a:r>
              <a:rPr lang="en-US" sz="2400" dirty="0" smtClean="0">
                <a:solidFill>
                  <a:schemeClr val="bg1"/>
                </a:solidFill>
                <a:cs typeface="Franklin Gothic Book"/>
              </a:rPr>
              <a:t>number 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returning)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104306955"/>
              </p:ext>
            </p:extLst>
          </p:nvPr>
        </p:nvGraphicFramePr>
        <p:xfrm>
          <a:off x="3082707" y="1300480"/>
          <a:ext cx="8580973" cy="4710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530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Canadian Physicians’ Incomes </a:t>
            </a:r>
            <a:br>
              <a:rPr lang="en-US" dirty="0" smtClean="0"/>
            </a:br>
            <a:r>
              <a:rPr lang="en-US" sz="2400" dirty="0" smtClean="0"/>
              <a:t>Average FFS billings per FTE physician, 2014-2015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Canadian </a:t>
            </a:r>
            <a:r>
              <a:rPr lang="en-US" dirty="0"/>
              <a:t>Institute for Health Information</a:t>
            </a:r>
          </a:p>
          <a:p>
            <a:r>
              <a:rPr lang="en-US" dirty="0"/>
              <a:t>Figures are in Canadian </a:t>
            </a:r>
            <a:r>
              <a:rPr lang="en-US" dirty="0" smtClean="0"/>
              <a:t>$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334224"/>
              </p:ext>
            </p:extLst>
          </p:nvPr>
        </p:nvGraphicFramePr>
        <p:xfrm>
          <a:off x="955040" y="1657772"/>
          <a:ext cx="5053523" cy="4107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6481"/>
                <a:gridCol w="2147042"/>
              </a:tblGrid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  <a:cs typeface="Franklin Gothic Medium"/>
                        </a:rPr>
                        <a:t>Specialty</a:t>
                      </a:r>
                      <a:endParaRPr lang="en-US" sz="2800" b="1" dirty="0">
                        <a:latin typeface="+mn-lt"/>
                        <a:cs typeface="Franklin Gothic Medium"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  <a:cs typeface="Franklin Gothic Medium"/>
                        </a:rPr>
                        <a:t>Income</a:t>
                      </a:r>
                      <a:endParaRPr lang="en-US" sz="2800" b="1" dirty="0">
                        <a:latin typeface="+mn-lt"/>
                        <a:cs typeface="Franklin Gothic Medium"/>
                      </a:endParaRPr>
                    </a:p>
                  </a:txBody>
                  <a:tcPr anchor="b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+mn-lt"/>
                          <a:cs typeface="Franklin Gothic Book"/>
                        </a:rPr>
                        <a:t>Family Medicine</a:t>
                      </a:r>
                      <a:endParaRPr lang="en-US" sz="28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 smtClean="0">
                          <a:latin typeface="+mn-lt"/>
                          <a:cs typeface="Franklin Gothic Book"/>
                        </a:rPr>
                        <a:t>$271,417</a:t>
                      </a:r>
                      <a:endParaRPr lang="en-US" sz="28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+mn-lt"/>
                          <a:cs typeface="Franklin Gothic Book"/>
                        </a:rPr>
                        <a:t>Internal Med</a:t>
                      </a:r>
                      <a:endParaRPr lang="en-US" sz="28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 smtClean="0">
                          <a:latin typeface="+mn-lt"/>
                          <a:cs typeface="Franklin Gothic Book"/>
                        </a:rPr>
                        <a:t>$378,468</a:t>
                      </a:r>
                      <a:endParaRPr lang="en-US" sz="28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+mn-lt"/>
                          <a:cs typeface="Franklin Gothic Book"/>
                        </a:rPr>
                        <a:t>Pediatrics</a:t>
                      </a:r>
                      <a:endParaRPr lang="en-US" sz="28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 smtClean="0">
                          <a:latin typeface="+mn-lt"/>
                          <a:cs typeface="Franklin Gothic Book"/>
                        </a:rPr>
                        <a:t>$292,242</a:t>
                      </a:r>
                      <a:endParaRPr lang="en-US" sz="28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+mn-lt"/>
                          <a:cs typeface="Franklin Gothic Book"/>
                        </a:rPr>
                        <a:t>Psychiatry</a:t>
                      </a:r>
                      <a:endParaRPr lang="en-US" sz="28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 smtClean="0">
                          <a:latin typeface="+mn-lt"/>
                          <a:cs typeface="Franklin Gothic Book"/>
                        </a:rPr>
                        <a:t>$258,697</a:t>
                      </a:r>
                      <a:endParaRPr lang="en-US" sz="28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+mn-lt"/>
                          <a:cs typeface="Franklin Gothic Book"/>
                        </a:rPr>
                        <a:t>Dermatology</a:t>
                      </a:r>
                      <a:endParaRPr lang="en-US" sz="28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 smtClean="0">
                          <a:latin typeface="+mn-lt"/>
                          <a:cs typeface="Franklin Gothic Book"/>
                        </a:rPr>
                        <a:t>$368,003</a:t>
                      </a:r>
                      <a:endParaRPr lang="en-US" sz="28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232943"/>
              </p:ext>
            </p:extLst>
          </p:nvPr>
        </p:nvGraphicFramePr>
        <p:xfrm>
          <a:off x="6234266" y="1653593"/>
          <a:ext cx="5480214" cy="4107126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3078896"/>
                <a:gridCol w="2401318"/>
              </a:tblGrid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  <a:cs typeface="Franklin Gothic Medium"/>
                        </a:rPr>
                        <a:t>Specialty</a:t>
                      </a:r>
                      <a:endParaRPr lang="en-US" sz="2800" b="1" dirty="0">
                        <a:latin typeface="+mn-lt"/>
                        <a:cs typeface="Franklin Gothic Medium"/>
                      </a:endParaRPr>
                    </a:p>
                  </a:txBody>
                  <a:tcPr anchor="b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  <a:cs typeface="Franklin Gothic Medium"/>
                        </a:rPr>
                        <a:t>Income</a:t>
                      </a:r>
                      <a:endParaRPr lang="en-US" sz="2800" b="1" dirty="0">
                        <a:latin typeface="+mn-lt"/>
                        <a:cs typeface="Franklin Gothic Medium"/>
                      </a:endParaRPr>
                    </a:p>
                  </a:txBody>
                  <a:tcPr anchor="b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+mn-lt"/>
                          <a:cs typeface="Franklin Gothic Book"/>
                        </a:rPr>
                        <a:t>OB-GYN</a:t>
                      </a:r>
                      <a:endParaRPr lang="en-US" sz="28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 smtClean="0">
                          <a:latin typeface="+mn-lt"/>
                          <a:cs typeface="Franklin Gothic Book"/>
                        </a:rPr>
                        <a:t>$405,504</a:t>
                      </a:r>
                      <a:endParaRPr lang="en-US" sz="28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+mn-lt"/>
                          <a:cs typeface="Franklin Gothic Book"/>
                        </a:rPr>
                        <a:t>General Surgery</a:t>
                      </a:r>
                      <a:endParaRPr lang="en-US" sz="28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 smtClean="0">
                          <a:latin typeface="+mn-lt"/>
                          <a:cs typeface="Franklin Gothic Book"/>
                        </a:rPr>
                        <a:t>$417,773</a:t>
                      </a:r>
                      <a:endParaRPr lang="en-US" sz="28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+mn-lt"/>
                          <a:cs typeface="Franklin Gothic Book"/>
                        </a:rPr>
                        <a:t>Thoracic Surgery</a:t>
                      </a:r>
                      <a:endParaRPr lang="en-US" sz="28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 smtClean="0">
                          <a:latin typeface="+mn-lt"/>
                          <a:cs typeface="Franklin Gothic Book"/>
                        </a:rPr>
                        <a:t>$529,829</a:t>
                      </a:r>
                      <a:endParaRPr lang="en-US" sz="28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+mn-lt"/>
                          <a:cs typeface="Franklin Gothic Book"/>
                        </a:rPr>
                        <a:t>Ophthalmology</a:t>
                      </a:r>
                      <a:endParaRPr lang="en-US" sz="28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 smtClean="0">
                          <a:latin typeface="+mn-lt"/>
                          <a:cs typeface="Franklin Gothic Book"/>
                        </a:rPr>
                        <a:t>$668,887</a:t>
                      </a:r>
                      <a:endParaRPr lang="en-US" sz="2800" dirty="0"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452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Avg</a:t>
                      </a:r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 All Canada</a:t>
                      </a:r>
                      <a:endParaRPr lang="en-US" sz="28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8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$337,767</a:t>
                      </a:r>
                      <a:endParaRPr lang="en-US" sz="28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73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Higher Medication Co-Pays =</a:t>
            </a:r>
            <a:br>
              <a:rPr lang="en-US" dirty="0" smtClean="0"/>
            </a:br>
            <a:r>
              <a:rPr lang="en-US" dirty="0" smtClean="0"/>
              <a:t>Worse Pediatric Asthma Outcomes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Children age 5-18</a:t>
            </a:r>
          </a:p>
          <a:p>
            <a:r>
              <a:rPr lang="en-US" dirty="0"/>
              <a:t>Source: JAMA </a:t>
            </a:r>
            <a:r>
              <a:rPr lang="en-US" dirty="0" smtClean="0"/>
              <a:t>2012;307:1284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626250615"/>
              </p:ext>
            </p:extLst>
          </p:nvPr>
        </p:nvGraphicFramePr>
        <p:xfrm>
          <a:off x="838199" y="1560347"/>
          <a:ext cx="11061879" cy="4491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9568205" y="2594737"/>
            <a:ext cx="274110" cy="27411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568206" y="3157660"/>
            <a:ext cx="274110" cy="27411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9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50600" cy="1325563"/>
          </a:xfrm>
        </p:spPr>
        <p:txBody>
          <a:bodyPr>
            <a:noAutofit/>
          </a:bodyPr>
          <a:lstStyle/>
          <a:p>
            <a:r>
              <a:rPr lang="en-US" sz="4000" dirty="0"/>
              <a:t>Canadian Malpractice Insurance </a:t>
            </a:r>
            <a:r>
              <a:rPr lang="en-US" sz="4000" dirty="0" smtClean="0"/>
              <a:t>Costs, 2017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*Ontario reimburses physicians for premiums above 1986 </a:t>
            </a:r>
            <a:r>
              <a:rPr lang="en-US" dirty="0" smtClean="0"/>
              <a:t>level. All figures in Canadian $s.</a:t>
            </a:r>
            <a:endParaRPr lang="en-US" dirty="0"/>
          </a:p>
          <a:p>
            <a:r>
              <a:rPr lang="en-US" dirty="0"/>
              <a:t>Source: Canadian Medical Protective Association </a:t>
            </a:r>
          </a:p>
          <a:p>
            <a:r>
              <a:rPr lang="en-US" dirty="0" err="1" smtClean="0"/>
              <a:t>www.cmpa-acpm.ca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843661"/>
              </p:ext>
            </p:extLst>
          </p:nvPr>
        </p:nvGraphicFramePr>
        <p:xfrm>
          <a:off x="739140" y="1483357"/>
          <a:ext cx="10713720" cy="4226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803"/>
                <a:gridCol w="2704639"/>
                <a:gridCol w="2704639"/>
                <a:gridCol w="2704639"/>
              </a:tblGrid>
              <a:tr h="108283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  <a:cs typeface="Franklin Gothic Medium"/>
                        </a:rPr>
                        <a:t>Specialty</a:t>
                      </a:r>
                      <a:endParaRPr lang="en-US" sz="2800" b="1" dirty="0">
                        <a:latin typeface="+mn-lt"/>
                        <a:cs typeface="Franklin Gothic Medium"/>
                      </a:endParaRPr>
                    </a:p>
                  </a:txBody>
                  <a:tcPr marL="0" marR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  <a:cs typeface="Franklin Gothic Medium"/>
                        </a:rPr>
                        <a:t>Ontario*</a:t>
                      </a:r>
                      <a:endParaRPr lang="en-US" sz="2800" b="1" dirty="0">
                        <a:latin typeface="+mn-lt"/>
                        <a:cs typeface="Franklin Gothic Medium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  <a:cs typeface="Franklin Gothic Medium"/>
                        </a:rPr>
                        <a:t>Quebec</a:t>
                      </a:r>
                      <a:endParaRPr lang="en-US" sz="2800" b="1" dirty="0">
                        <a:latin typeface="+mn-lt"/>
                        <a:cs typeface="Franklin Gothic Medium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+mn-lt"/>
                          <a:cs typeface="Franklin Gothic Medium"/>
                        </a:rPr>
                        <a:t>BC &amp; Alberta</a:t>
                      </a:r>
                      <a:endParaRPr lang="en-US" sz="2800" b="1" dirty="0">
                        <a:latin typeface="+mn-lt"/>
                        <a:cs typeface="Franklin Gothic Medium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</a:tr>
              <a:tr h="523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Family</a:t>
                      </a:r>
                      <a:r>
                        <a:rPr lang="en-US" sz="2400" baseline="0" dirty="0" smtClean="0">
                          <a:latin typeface="+mn-lt"/>
                          <a:cs typeface="Franklin Gothic Book"/>
                        </a:rPr>
                        <a:t> Med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$5,700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$1,661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$4,020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3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Psychiatry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$7,092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$2,341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$4,812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3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Cardiology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$7,092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$2,341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$4,812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3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Anesthesia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$16,644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$5,075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$11,148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3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Neurosurgery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$72,516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$17,789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$47,988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239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Obstetrics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$99,072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$29,208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2400" dirty="0" smtClean="0">
                          <a:latin typeface="+mn-lt"/>
                          <a:cs typeface="Franklin Gothic Book"/>
                        </a:rPr>
                        <a:t>$63,984</a:t>
                      </a:r>
                      <a:endParaRPr lang="en-US" sz="2400" dirty="0">
                        <a:latin typeface="+mn-lt"/>
                        <a:cs typeface="Franklin Gothic Book"/>
                      </a:endParaRPr>
                    </a:p>
                  </a:txBody>
                  <a:tcPr marL="0" marR="0" anchor="ctr">
                    <a:lnL w="12700" cmpd="sng">
                      <a:noFill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811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OK in Canada?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314898"/>
            <a:ext cx="1063244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  <a:cs typeface="Franklin Gothic Medium"/>
              </a:rPr>
              <a:t>Compared to the USA…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Life expectancy 2 years longer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Infant deaths 25% lower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Universal comprehensive coverage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More physician visits, hospital care; less bureaucracy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Quality of care equivalent to insured Americans’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Free choice of doctor and hospital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Health spending half of USA level</a:t>
            </a:r>
          </a:p>
        </p:txBody>
      </p:sp>
    </p:spTree>
    <p:extLst>
      <p:ext uri="{BB962C8B-B14F-4D97-AF65-F5344CB8AC3E}">
        <p14:creationId xmlns:p14="http://schemas.microsoft.com/office/powerpoint/2010/main" val="58410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the Matter in Canada?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404685"/>
            <a:ext cx="1107948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The wealthy lobby for private funding and tax cuts; they resent subsidizing care for others.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Result: government funding cuts (</a:t>
            </a:r>
            <a:r>
              <a:rPr lang="en-US" sz="2400" i="1" dirty="0">
                <a:solidFill>
                  <a:schemeClr val="bg1"/>
                </a:solidFill>
                <a:cs typeface="Franklin Gothic Book"/>
              </a:rPr>
              <a:t>e.g.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, 30% of hospital beds closed during the 1990s) causing dissatisfaction and waits for care.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USA and Canadian firms seek profit opportunities in health care privatization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Conservative foes of public services own many Canadian newspapers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Misleading waiting list surveys by right wing Fraser Institute</a:t>
            </a:r>
          </a:p>
        </p:txBody>
      </p:sp>
    </p:spTree>
    <p:extLst>
      <p:ext uri="{BB962C8B-B14F-4D97-AF65-F5344CB8AC3E}">
        <p14:creationId xmlns:p14="http://schemas.microsoft.com/office/powerpoint/2010/main" val="35013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Want Medicare-for-All</a:t>
            </a:r>
            <a:br>
              <a:rPr lang="en-US" dirty="0" smtClean="0"/>
            </a:br>
            <a:r>
              <a:rPr lang="en-US" sz="2800" dirty="0" smtClean="0"/>
              <a:t>Do you favor “expanded, universal Medicare-for-All”?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Kaiser Health Tracking Poll, 12/17/2015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569921038"/>
              </p:ext>
            </p:extLst>
          </p:nvPr>
        </p:nvGraphicFramePr>
        <p:xfrm>
          <a:off x="1315100" y="1704343"/>
          <a:ext cx="4994189" cy="4656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40478" y="1616546"/>
            <a:ext cx="1848135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All Adults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085062420"/>
              </p:ext>
            </p:extLst>
          </p:nvPr>
        </p:nvGraphicFramePr>
        <p:xfrm>
          <a:off x="6611979" y="1704343"/>
          <a:ext cx="4994189" cy="4656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491368" y="1616546"/>
            <a:ext cx="204414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Democrats</a:t>
            </a:r>
          </a:p>
        </p:txBody>
      </p:sp>
    </p:spTree>
    <p:extLst>
      <p:ext uri="{BB962C8B-B14F-4D97-AF65-F5344CB8AC3E}">
        <p14:creationId xmlns:p14="http://schemas.microsoft.com/office/powerpoint/2010/main" val="47298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/>
      <p:bldGraphic spid="8" grpId="0">
        <p:bldAsOne/>
      </p:bldGraphic>
      <p:bldP spid="9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“</a:t>
            </a:r>
            <a:r>
              <a:rPr lang="en-US" dirty="0" smtClean="0"/>
              <a:t>Expanded, </a:t>
            </a:r>
            <a:r>
              <a:rPr lang="en-US" dirty="0"/>
              <a:t>Universal Medicare for All</a:t>
            </a:r>
            <a:r>
              <a:rPr lang="en-US" dirty="0" smtClean="0"/>
              <a:t>” </a:t>
            </a:r>
            <a:br>
              <a:rPr lang="en-US" dirty="0" smtClean="0"/>
            </a:br>
            <a:r>
              <a:rPr lang="en-US" sz="3100" dirty="0" smtClean="0"/>
              <a:t>Favored by Most </a:t>
            </a:r>
            <a:r>
              <a:rPr lang="en-US" sz="3100" dirty="0"/>
              <a:t>Independents and Even Many </a:t>
            </a:r>
            <a:r>
              <a:rPr lang="en-US" sz="3100" dirty="0" smtClean="0"/>
              <a:t>Republicans</a:t>
            </a: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Kaiser Health Tracking Poll, 12/17/2015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922095495"/>
              </p:ext>
            </p:extLst>
          </p:nvPr>
        </p:nvGraphicFramePr>
        <p:xfrm>
          <a:off x="1315100" y="1704343"/>
          <a:ext cx="4994189" cy="4656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35768" y="1616546"/>
            <a:ext cx="252344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Independents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479472611"/>
              </p:ext>
            </p:extLst>
          </p:nvPr>
        </p:nvGraphicFramePr>
        <p:xfrm>
          <a:off x="6611979" y="1704343"/>
          <a:ext cx="4994189" cy="4656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491368" y="1616546"/>
            <a:ext cx="2323072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Republicans</a:t>
            </a:r>
          </a:p>
        </p:txBody>
      </p:sp>
    </p:spTree>
    <p:extLst>
      <p:ext uri="{BB962C8B-B14F-4D97-AF65-F5344CB8AC3E}">
        <p14:creationId xmlns:p14="http://schemas.microsoft.com/office/powerpoint/2010/main" val="198247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/>
      <p:bldGraphic spid="8" grpId="0">
        <p:bldAsOne/>
      </p:bldGraphic>
      <p:bldP spid="9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Most Support “Replacing the ACA With a Federally Funded System for All”</a:t>
            </a: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Gallup 5/16/2016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161567214"/>
              </p:ext>
            </p:extLst>
          </p:nvPr>
        </p:nvGraphicFramePr>
        <p:xfrm>
          <a:off x="1315100" y="1704343"/>
          <a:ext cx="4994189" cy="4656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361328" y="1616546"/>
            <a:ext cx="1848135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All Adults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409715144"/>
              </p:ext>
            </p:extLst>
          </p:nvPr>
        </p:nvGraphicFramePr>
        <p:xfrm>
          <a:off x="6611979" y="1704343"/>
          <a:ext cx="4994189" cy="4656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491368" y="1616546"/>
            <a:ext cx="2044149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Democrats</a:t>
            </a:r>
          </a:p>
        </p:txBody>
      </p:sp>
    </p:spTree>
    <p:extLst>
      <p:ext uri="{BB962C8B-B14F-4D97-AF65-F5344CB8AC3E}">
        <p14:creationId xmlns:p14="http://schemas.microsoft.com/office/powerpoint/2010/main" val="95052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/>
      <p:bldGraphic spid="8" grpId="0">
        <p:bldAsOne/>
      </p:bldGraphic>
      <p:bldP spid="9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mtClean="0"/>
              <a:t>Unlikely Single Payer Supporters </a:t>
            </a:r>
            <a:br>
              <a:rPr lang="en-US" smtClean="0"/>
            </a:br>
            <a:r>
              <a:rPr lang="en-US" sz="2700" smtClean="0"/>
              <a:t>“Do you support a “federally funded healthcare program for all Americans?”</a:t>
            </a: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Gallup 5/16/2016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783521179"/>
              </p:ext>
            </p:extLst>
          </p:nvPr>
        </p:nvGraphicFramePr>
        <p:xfrm>
          <a:off x="1315100" y="1704343"/>
          <a:ext cx="4994189" cy="4656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35768" y="1616546"/>
            <a:ext cx="2323072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Republicans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633419826"/>
              </p:ext>
            </p:extLst>
          </p:nvPr>
        </p:nvGraphicFramePr>
        <p:xfrm>
          <a:off x="6611979" y="1704343"/>
          <a:ext cx="4994189" cy="4656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939484" y="1616546"/>
            <a:ext cx="374769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Favor </a:t>
            </a:r>
            <a:r>
              <a:rPr lang="en-US" sz="2800" b="1" dirty="0" smtClean="0">
                <a:solidFill>
                  <a:schemeClr val="bg1"/>
                </a:solidFill>
              </a:rPr>
              <a:t>Repeal of ACA</a:t>
            </a:r>
          </a:p>
        </p:txBody>
      </p:sp>
    </p:spTree>
    <p:extLst>
      <p:ext uri="{BB962C8B-B14F-4D97-AF65-F5344CB8AC3E}">
        <p14:creationId xmlns:p14="http://schemas.microsoft.com/office/powerpoint/2010/main" val="67815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/>
      <p:bldGraphic spid="8" grpId="0">
        <p:bldAsOne/>
      </p:bldGraphic>
      <p:bldP spid="9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8000" dirty="0"/>
              <a:t>A National Health Program for the </a:t>
            </a:r>
            <a:r>
              <a:rPr lang="en-US" altLang="en-US" sz="8000" dirty="0" smtClean="0"/>
              <a:t>US</a:t>
            </a:r>
            <a:r>
              <a:rPr lang="en-US" altLang="en-US" sz="80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25072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Health Insurance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Proposal of the Physicians Working Group for Single Payer NHI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Gaffney et al AJPH </a:t>
            </a:r>
            <a:r>
              <a:rPr lang="en-US" dirty="0" err="1"/>
              <a:t>JUne</a:t>
            </a:r>
            <a:r>
              <a:rPr lang="en-US" dirty="0"/>
              <a:t> 2016 106:6 + Suppl.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JAMA 2003;290:798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http://</a:t>
            </a:r>
            <a:r>
              <a:rPr lang="en-US" dirty="0" err="1" smtClean="0"/>
              <a:t>ajph.aphapublications.org</a:t>
            </a:r>
            <a:r>
              <a:rPr lang="en-US" dirty="0" smtClean="0"/>
              <a:t>/</a:t>
            </a:r>
            <a:r>
              <a:rPr lang="en-US" dirty="0" err="1" smtClean="0"/>
              <a:t>doi</a:t>
            </a:r>
            <a:r>
              <a:rPr lang="en-US" dirty="0" smtClean="0"/>
              <a:t>/full/10.2105/AJPH.2015.303157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199" y="1475995"/>
            <a:ext cx="11259065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Universal – covers everyone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Comprehensive – all needed care, no co-pays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Single, public payer – simplified reimbursement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No investor-owned HMOs, hospitals, etc.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Improved health planning</a:t>
            </a:r>
          </a:p>
          <a:p>
            <a:pPr marL="230188" indent="-230188">
              <a:spcAft>
                <a:spcPts val="1800"/>
              </a:spcAft>
              <a:buFont typeface="Arial"/>
              <a:buChar char="•"/>
            </a:pPr>
            <a:r>
              <a:rPr lang="en-US" sz="2800" dirty="0">
                <a:solidFill>
                  <a:schemeClr val="bg1"/>
                </a:solidFill>
                <a:cs typeface="Franklin Gothic Book"/>
              </a:rPr>
              <a:t>Public accountability for quality and cost, but minimal bureaucracy</a:t>
            </a:r>
          </a:p>
        </p:txBody>
      </p:sp>
    </p:spTree>
    <p:extLst>
      <p:ext uri="{BB962C8B-B14F-4D97-AF65-F5344CB8AC3E}">
        <p14:creationId xmlns:p14="http://schemas.microsoft.com/office/powerpoint/2010/main" val="120936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417865" y="1481924"/>
            <a:ext cx="4935935" cy="4352544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Recipients of Money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719799" y="1942782"/>
            <a:ext cx="4419846" cy="55778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Hospital Operating Costs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19799" y="2584812"/>
            <a:ext cx="4419846" cy="55778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Hospital Capital Costs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19799" y="3226842"/>
            <a:ext cx="4419846" cy="55778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HMOs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19799" y="3868872"/>
            <a:ext cx="4419846" cy="55778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Fee-for-Service Physicians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19799" y="4510902"/>
            <a:ext cx="4419846" cy="55778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Home Care Agencies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19799" y="5152932"/>
            <a:ext cx="4419846" cy="55778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Long-Term Care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4571" y="1481924"/>
            <a:ext cx="4935935" cy="4352544"/>
          </a:xfrm>
          <a:prstGeom prst="rect">
            <a:avLst/>
          </a:prstGeom>
          <a:noFill/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Revenue Sources</a:t>
            </a:r>
          </a:p>
        </p:txBody>
      </p:sp>
      <p:sp>
        <p:nvSpPr>
          <p:cNvPr id="24" name="Isosceles Triangle 23"/>
          <p:cNvSpPr/>
          <p:nvPr/>
        </p:nvSpPr>
        <p:spPr>
          <a:xfrm rot="5400000">
            <a:off x="6479456" y="2077525"/>
            <a:ext cx="460858" cy="29378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Isosceles Triangle 28"/>
          <p:cNvSpPr/>
          <p:nvPr/>
        </p:nvSpPr>
        <p:spPr>
          <a:xfrm rot="5400000">
            <a:off x="6479456" y="5290117"/>
            <a:ext cx="460858" cy="29378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Isosceles Triangle 27"/>
          <p:cNvSpPr/>
          <p:nvPr/>
        </p:nvSpPr>
        <p:spPr>
          <a:xfrm rot="5400000">
            <a:off x="6479456" y="4647597"/>
            <a:ext cx="460858" cy="29378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Isosceles Triangle 26"/>
          <p:cNvSpPr/>
          <p:nvPr/>
        </p:nvSpPr>
        <p:spPr>
          <a:xfrm rot="5400000">
            <a:off x="6479456" y="4005079"/>
            <a:ext cx="460858" cy="29378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Isosceles Triangle 25"/>
          <p:cNvSpPr/>
          <p:nvPr/>
        </p:nvSpPr>
        <p:spPr>
          <a:xfrm rot="5400000">
            <a:off x="6479456" y="3362561"/>
            <a:ext cx="460858" cy="29378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Isosceles Triangle 24"/>
          <p:cNvSpPr/>
          <p:nvPr/>
        </p:nvSpPr>
        <p:spPr>
          <a:xfrm rot="5400000">
            <a:off x="6479456" y="2720043"/>
            <a:ext cx="460858" cy="293784"/>
          </a:xfrm>
          <a:prstGeom prst="triangle">
            <a:avLst/>
          </a:prstGeom>
          <a:solidFill>
            <a:schemeClr val="bg1"/>
          </a:solidFill>
          <a:ln>
            <a:noFill/>
          </a:ln>
          <a:effectLst>
            <a:glow rad="38100">
              <a:schemeClr val="bg1"/>
            </a:glow>
            <a:outerShdw blurRad="39000" dist="254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058024" y="1739936"/>
            <a:ext cx="1499617" cy="41330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NHP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Fund</a:t>
            </a:r>
          </a:p>
        </p:txBody>
      </p:sp>
      <p:sp>
        <p:nvSpPr>
          <p:cNvPr id="4" name="Right Arrow 3"/>
          <p:cNvSpPr/>
          <p:nvPr/>
        </p:nvSpPr>
        <p:spPr>
          <a:xfrm>
            <a:off x="856302" y="1942783"/>
            <a:ext cx="4325292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2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Medicare and Medicaid</a:t>
            </a:r>
          </a:p>
        </p:txBody>
      </p:sp>
      <p:sp>
        <p:nvSpPr>
          <p:cNvPr id="9" name="Right Arrow 8"/>
          <p:cNvSpPr/>
          <p:nvPr/>
        </p:nvSpPr>
        <p:spPr>
          <a:xfrm>
            <a:off x="856302" y="2744560"/>
            <a:ext cx="4325292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2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State  /Local Governments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856302" y="3546337"/>
            <a:ext cx="4325292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2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Employers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856302" y="4348114"/>
            <a:ext cx="4325292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2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Private Insurance Revenues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856302" y="5149890"/>
            <a:ext cx="4325292" cy="560827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2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Franklin Gothic Book"/>
              </a:rPr>
              <a:t>New Taxes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for the NHP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Proposal of the Physicians Working Group for Single Payer NHI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Gaffney et al AJPH </a:t>
            </a:r>
            <a:r>
              <a:rPr lang="en-US" dirty="0" err="1"/>
              <a:t>JUne</a:t>
            </a:r>
            <a:r>
              <a:rPr lang="en-US" dirty="0"/>
              <a:t> 2016 106:6 + Suppl.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JAMA 2003;290:798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http://</a:t>
            </a:r>
            <a:r>
              <a:rPr lang="en-US" dirty="0" err="1"/>
              <a:t>ajph.aphapublications.org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/full/10.2105/AJPH.2015.303157</a:t>
            </a:r>
          </a:p>
        </p:txBody>
      </p:sp>
    </p:spTree>
    <p:extLst>
      <p:ext uri="{BB962C8B-B14F-4D97-AF65-F5344CB8AC3E}">
        <p14:creationId xmlns:p14="http://schemas.microsoft.com/office/powerpoint/2010/main" val="93250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9" grpId="0" animBg="1"/>
      <p:bldP spid="28" grpId="0" animBg="1"/>
      <p:bldP spid="27" grpId="0" animBg="1"/>
      <p:bldP spid="26" grpId="0" animBg="1"/>
      <p:bldP spid="25" grpId="0" animBg="1"/>
      <p:bldP spid="15" grpId="0" animBg="1"/>
      <p:bldP spid="4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26273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Higher Copayments = </a:t>
            </a:r>
            <a:r>
              <a:rPr lang="en-US" dirty="0" smtClean="0">
                <a:latin typeface="+mn-lt"/>
              </a:rPr>
              <a:t>Kids </a:t>
            </a:r>
            <a:r>
              <a:rPr lang="en-US" dirty="0">
                <a:latin typeface="+mn-lt"/>
              </a:rPr>
              <a:t>Without Care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+mn-lt"/>
                <a:cs typeface="Franklin Gothic Book"/>
              </a:rPr>
              <a:t>Source: Rand Experiment. Pediatrics </a:t>
            </a:r>
            <a:r>
              <a:rPr lang="en-US" dirty="0" smtClean="0">
                <a:latin typeface="+mn-lt"/>
                <a:cs typeface="Franklin Gothic Book"/>
              </a:rPr>
              <a:t>1985;75:942</a:t>
            </a:r>
            <a:endParaRPr lang="en-US" dirty="0">
              <a:latin typeface="+mn-lt"/>
              <a:cs typeface="Franklin Gothic Boo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284699"/>
            <a:ext cx="28162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Percentage with no physician visits in year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611834639"/>
              </p:ext>
            </p:extLst>
          </p:nvPr>
        </p:nvGraphicFramePr>
        <p:xfrm>
          <a:off x="2816279" y="1352283"/>
          <a:ext cx="8993648" cy="4873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/>
          <p:cNvSpPr/>
          <p:nvPr/>
        </p:nvSpPr>
        <p:spPr>
          <a:xfrm>
            <a:off x="10208764" y="2693863"/>
            <a:ext cx="276552" cy="276552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208763" y="3296208"/>
            <a:ext cx="276552" cy="276552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Hospital Payment Under an NHP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Proposal of the Physicians Working Group for Single Payer NHI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Gaffney et al AJPH </a:t>
            </a:r>
            <a:r>
              <a:rPr lang="en-US" dirty="0" err="1"/>
              <a:t>JUne</a:t>
            </a:r>
            <a:r>
              <a:rPr lang="en-US" dirty="0"/>
              <a:t> 2016 106:6 + Suppl.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JAMA 2003;290:798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http://</a:t>
            </a:r>
            <a:r>
              <a:rPr lang="en-US" dirty="0" err="1"/>
              <a:t>ajph.aphapublications.org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/full/10.2105/AJPH.2015.303157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40100965"/>
              </p:ext>
            </p:extLst>
          </p:nvPr>
        </p:nvGraphicFramePr>
        <p:xfrm>
          <a:off x="672414" y="1450881"/>
          <a:ext cx="10847173" cy="4282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606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FAD9C22-BF94-4969-92B4-96D7B7938D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8FAD9C22-BF94-4969-92B4-96D7B7938D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AFFA576-037D-414A-8F6D-2C66E2A04F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CAFFA576-037D-414A-8F6D-2C66E2A04F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5F59A00-6D4F-4E87-B4B2-56CE543F42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35F59A00-6D4F-4E87-B4B2-56CE543F42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C482606-6A7D-4754-8A52-0CC72205F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AC482606-6A7D-4754-8A52-0CC72205F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Three Options for Physician and Ambulatory Care Payment Under the NHP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Proposal of the Physicians Working Group for Single Payer NHI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Gaffney et al AJPH </a:t>
            </a:r>
            <a:r>
              <a:rPr lang="en-US" dirty="0" err="1"/>
              <a:t>JUne</a:t>
            </a:r>
            <a:r>
              <a:rPr lang="en-US" dirty="0"/>
              <a:t> 2016 106:6 + Suppl.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JAMA 2003;290:798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http://</a:t>
            </a:r>
            <a:r>
              <a:rPr lang="en-US" dirty="0" err="1"/>
              <a:t>ajph.aphapublications.org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/full/10.2105/AJPH.2015.303157</a:t>
            </a:r>
          </a:p>
        </p:txBody>
      </p:sp>
      <p:sp>
        <p:nvSpPr>
          <p:cNvPr id="13" name="Freeform 12"/>
          <p:cNvSpPr/>
          <p:nvPr/>
        </p:nvSpPr>
        <p:spPr>
          <a:xfrm>
            <a:off x="3535616" y="2597055"/>
            <a:ext cx="4691207" cy="3235334"/>
          </a:xfrm>
          <a:custGeom>
            <a:avLst/>
            <a:gdLst>
              <a:gd name="connsiteX0" fmla="*/ 0 w 4419895"/>
              <a:gd name="connsiteY0" fmla="*/ 0 h 3266550"/>
              <a:gd name="connsiteX1" fmla="*/ 4419895 w 4419895"/>
              <a:gd name="connsiteY1" fmla="*/ 0 h 3266550"/>
              <a:gd name="connsiteX2" fmla="*/ 4419895 w 4419895"/>
              <a:gd name="connsiteY2" fmla="*/ 3266550 h 3266550"/>
              <a:gd name="connsiteX3" fmla="*/ 0 w 4419895"/>
              <a:gd name="connsiteY3" fmla="*/ 3266550 h 3266550"/>
              <a:gd name="connsiteX4" fmla="*/ 0 w 4419895"/>
              <a:gd name="connsiteY4" fmla="*/ 0 h 326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895" h="3266550">
                <a:moveTo>
                  <a:pt x="0" y="0"/>
                </a:moveTo>
                <a:lnTo>
                  <a:pt x="4419895" y="0"/>
                </a:lnTo>
                <a:lnTo>
                  <a:pt x="4419895" y="3266550"/>
                </a:lnTo>
                <a:lnTo>
                  <a:pt x="0" y="32665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defTabSz="1066800">
              <a:spcBef>
                <a:spcPct val="0"/>
              </a:spcBef>
              <a:spcAft>
                <a:spcPts val="1200"/>
              </a:spcAft>
              <a:buFontTx/>
              <a:buChar char="••"/>
            </a:pPr>
            <a:r>
              <a:rPr lang="en-US" sz="2400" dirty="0">
                <a:cs typeface="Franklin Gothic Book"/>
              </a:rPr>
              <a:t>Free disenrollment</a:t>
            </a:r>
          </a:p>
          <a:p>
            <a:pPr marL="228600" lvl="1" indent="-228600" algn="l" defTabSz="10668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cs typeface="Franklin Gothic Book"/>
              </a:rPr>
              <a:t>No selective enrollment period</a:t>
            </a:r>
            <a:endParaRPr lang="en-US" sz="2400" kern="1200" dirty="0">
              <a:cs typeface="Franklin Gothic Book"/>
            </a:endParaRPr>
          </a:p>
          <a:p>
            <a:pPr marL="228600" lvl="1" indent="-228600" algn="l" defTabSz="10668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cs typeface="Franklin Gothic Book"/>
              </a:rPr>
              <a:t>Capitation for operating costs, not capital purchases, profits or physician incentives</a:t>
            </a:r>
            <a:endParaRPr lang="en-US" sz="2400" kern="1200" dirty="0">
              <a:cs typeface="Franklin Gothic Book"/>
            </a:endParaRPr>
          </a:p>
          <a:p>
            <a:pPr marL="228600" lvl="1" indent="-228600" algn="l" defTabSz="10668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cs typeface="Franklin Gothic Book"/>
              </a:rPr>
              <a:t>Inpatient care under hospital’s global budgets</a:t>
            </a:r>
            <a:endParaRPr lang="en-US" sz="2400" kern="1200" dirty="0">
              <a:cs typeface="Franklin Gothic Book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8511872" y="2597056"/>
            <a:ext cx="3151796" cy="3235334"/>
          </a:xfrm>
          <a:custGeom>
            <a:avLst/>
            <a:gdLst>
              <a:gd name="connsiteX0" fmla="*/ 0 w 3024077"/>
              <a:gd name="connsiteY0" fmla="*/ 0 h 2608022"/>
              <a:gd name="connsiteX1" fmla="*/ 3024077 w 3024077"/>
              <a:gd name="connsiteY1" fmla="*/ 0 h 2608022"/>
              <a:gd name="connsiteX2" fmla="*/ 3024077 w 3024077"/>
              <a:gd name="connsiteY2" fmla="*/ 2608022 h 2608022"/>
              <a:gd name="connsiteX3" fmla="*/ 0 w 3024077"/>
              <a:gd name="connsiteY3" fmla="*/ 2608022 h 2608022"/>
              <a:gd name="connsiteX4" fmla="*/ 0 w 3024077"/>
              <a:gd name="connsiteY4" fmla="*/ 0 h 2608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4077" h="2608022">
                <a:moveTo>
                  <a:pt x="0" y="0"/>
                </a:moveTo>
                <a:lnTo>
                  <a:pt x="3024077" y="0"/>
                </a:lnTo>
                <a:lnTo>
                  <a:pt x="3024077" y="2608022"/>
                </a:lnTo>
                <a:lnTo>
                  <a:pt x="0" y="2608022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n-lt"/>
                <a:cs typeface="Franklin Gothic Book"/>
              </a:rPr>
              <a:t>Institutions with salaried physicians</a:t>
            </a:r>
            <a:endParaRPr lang="en-US" sz="2400" kern="1200" dirty="0">
              <a:latin typeface="+mn-lt"/>
              <a:cs typeface="Franklin Gothic Book"/>
            </a:endParaRPr>
          </a:p>
          <a:p>
            <a:pPr marL="457200" lvl="2" indent="-228600" algn="l" defTabSz="10668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n-lt"/>
                <a:cs typeface="Franklin Gothic Book"/>
              </a:rPr>
              <a:t>Hospitals</a:t>
            </a:r>
            <a:endParaRPr lang="en-US" sz="2400" kern="1200" dirty="0">
              <a:latin typeface="+mn-lt"/>
              <a:cs typeface="Franklin Gothic Book"/>
            </a:endParaRPr>
          </a:p>
          <a:p>
            <a:pPr marL="457200" lvl="2" indent="-228600" algn="l" defTabSz="10668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n-lt"/>
                <a:cs typeface="Franklin Gothic Book"/>
              </a:rPr>
              <a:t>Clinics</a:t>
            </a:r>
            <a:endParaRPr lang="en-US" sz="2400" kern="1200" dirty="0">
              <a:latin typeface="+mn-lt"/>
              <a:cs typeface="Franklin Gothic Book"/>
            </a:endParaRPr>
          </a:p>
          <a:p>
            <a:pPr marL="457200" lvl="2" indent="-228600" algn="l" defTabSz="10668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n-lt"/>
                <a:cs typeface="Franklin Gothic Book"/>
              </a:rPr>
              <a:t>Home care agencies</a:t>
            </a:r>
            <a:endParaRPr lang="en-US" sz="2400" kern="1200" dirty="0">
              <a:latin typeface="+mn-lt"/>
              <a:cs typeface="Franklin Gothic Book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535616" y="1705183"/>
            <a:ext cx="4691207" cy="877379"/>
          </a:xfrm>
          <a:custGeom>
            <a:avLst/>
            <a:gdLst>
              <a:gd name="connsiteX0" fmla="*/ 0 w 4419895"/>
              <a:gd name="connsiteY0" fmla="*/ 0 h 1008000"/>
              <a:gd name="connsiteX1" fmla="*/ 4419895 w 4419895"/>
              <a:gd name="connsiteY1" fmla="*/ 0 h 1008000"/>
              <a:gd name="connsiteX2" fmla="*/ 4419895 w 4419895"/>
              <a:gd name="connsiteY2" fmla="*/ 1008000 h 1008000"/>
              <a:gd name="connsiteX3" fmla="*/ 0 w 4419895"/>
              <a:gd name="connsiteY3" fmla="*/ 1008000 h 1008000"/>
              <a:gd name="connsiteX4" fmla="*/ 0 w 4419895"/>
              <a:gd name="connsiteY4" fmla="*/ 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9895" h="1008000">
                <a:moveTo>
                  <a:pt x="0" y="0"/>
                </a:moveTo>
                <a:lnTo>
                  <a:pt x="4419895" y="0"/>
                </a:lnTo>
                <a:lnTo>
                  <a:pt x="4419895" y="1008000"/>
                </a:lnTo>
                <a:lnTo>
                  <a:pt x="0" y="100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spcBef>
                <a:spcPct val="0"/>
              </a:spcBef>
            </a:pPr>
            <a:r>
              <a:rPr lang="en-US" sz="2400" b="1" kern="1200" dirty="0" smtClean="0">
                <a:latin typeface="+mn-lt"/>
              </a:rPr>
              <a:t>Capitation for Institutions</a:t>
            </a:r>
          </a:p>
          <a:p>
            <a:pPr lvl="0" algn="ctr" defTabSz="1066800">
              <a:spcBef>
                <a:spcPct val="0"/>
              </a:spcBef>
            </a:pPr>
            <a:r>
              <a:rPr lang="en-US" sz="2400" b="1" kern="1200" dirty="0" smtClean="0">
                <a:latin typeface="+mn-lt"/>
              </a:rPr>
              <a:t>With Salaried Physicians</a:t>
            </a:r>
            <a:endParaRPr lang="en-US" sz="2400" b="1" kern="1200" dirty="0">
              <a:latin typeface="+mn-lt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8511872" y="1705182"/>
            <a:ext cx="3151796" cy="877379"/>
          </a:xfrm>
          <a:custGeom>
            <a:avLst/>
            <a:gdLst>
              <a:gd name="connsiteX0" fmla="*/ 0 w 3024077"/>
              <a:gd name="connsiteY0" fmla="*/ 0 h 277351"/>
              <a:gd name="connsiteX1" fmla="*/ 3024077 w 3024077"/>
              <a:gd name="connsiteY1" fmla="*/ 0 h 277351"/>
              <a:gd name="connsiteX2" fmla="*/ 3024077 w 3024077"/>
              <a:gd name="connsiteY2" fmla="*/ 277351 h 277351"/>
              <a:gd name="connsiteX3" fmla="*/ 0 w 3024077"/>
              <a:gd name="connsiteY3" fmla="*/ 277351 h 277351"/>
              <a:gd name="connsiteX4" fmla="*/ 0 w 3024077"/>
              <a:gd name="connsiteY4" fmla="*/ 0 h 277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4077" h="277351">
                <a:moveTo>
                  <a:pt x="0" y="0"/>
                </a:moveTo>
                <a:lnTo>
                  <a:pt x="3024077" y="0"/>
                </a:lnTo>
                <a:lnTo>
                  <a:pt x="3024077" y="277351"/>
                </a:lnTo>
                <a:lnTo>
                  <a:pt x="0" y="2773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spcBef>
                <a:spcPct val="0"/>
              </a:spcBef>
            </a:pPr>
            <a:r>
              <a:rPr lang="en-US" sz="2400" b="1" kern="1200" dirty="0" smtClean="0">
                <a:latin typeface="+mn-lt"/>
              </a:rPr>
              <a:t>Globally Budgeted Institutions</a:t>
            </a:r>
            <a:endParaRPr lang="en-US" sz="2400" b="1" kern="1200" dirty="0">
              <a:latin typeface="+mn-lt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28332" y="1705183"/>
            <a:ext cx="2722234" cy="877379"/>
          </a:xfrm>
          <a:custGeom>
            <a:avLst/>
            <a:gdLst>
              <a:gd name="connsiteX0" fmla="*/ 0 w 2917717"/>
              <a:gd name="connsiteY0" fmla="*/ 0 h 1167086"/>
              <a:gd name="connsiteX1" fmla="*/ 2917717 w 2917717"/>
              <a:gd name="connsiteY1" fmla="*/ 0 h 1167086"/>
              <a:gd name="connsiteX2" fmla="*/ 2917717 w 2917717"/>
              <a:gd name="connsiteY2" fmla="*/ 1167086 h 1167086"/>
              <a:gd name="connsiteX3" fmla="*/ 0 w 2917717"/>
              <a:gd name="connsiteY3" fmla="*/ 1167086 h 1167086"/>
              <a:gd name="connsiteX4" fmla="*/ 0 w 2917717"/>
              <a:gd name="connsiteY4" fmla="*/ 0 h 116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7717" h="1167086">
                <a:moveTo>
                  <a:pt x="0" y="0"/>
                </a:moveTo>
                <a:lnTo>
                  <a:pt x="2917717" y="0"/>
                </a:lnTo>
                <a:lnTo>
                  <a:pt x="2917717" y="1167086"/>
                </a:lnTo>
                <a:lnTo>
                  <a:pt x="0" y="116708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>
              <a:spcBef>
                <a:spcPct val="0"/>
              </a:spcBef>
            </a:pPr>
            <a:r>
              <a:rPr lang="en-US" sz="2400" b="1" kern="1200" dirty="0" smtClean="0">
                <a:latin typeface="+mn-lt"/>
              </a:rPr>
              <a:t>Fee for </a:t>
            </a:r>
          </a:p>
          <a:p>
            <a:pPr lvl="0" algn="ctr" defTabSz="1066800">
              <a:spcBef>
                <a:spcPct val="0"/>
              </a:spcBef>
            </a:pPr>
            <a:r>
              <a:rPr lang="en-US" sz="2400" b="1" kern="1200" dirty="0" smtClean="0">
                <a:latin typeface="+mn-lt"/>
              </a:rPr>
              <a:t>Service</a:t>
            </a:r>
            <a:endParaRPr lang="en-US" sz="2400" b="1" kern="1200" dirty="0"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28332" y="2597056"/>
            <a:ext cx="2722234" cy="3235334"/>
          </a:xfrm>
          <a:custGeom>
            <a:avLst/>
            <a:gdLst>
              <a:gd name="connsiteX0" fmla="*/ 0 w 2917717"/>
              <a:gd name="connsiteY0" fmla="*/ 0 h 2854800"/>
              <a:gd name="connsiteX1" fmla="*/ 2917717 w 2917717"/>
              <a:gd name="connsiteY1" fmla="*/ 0 h 2854800"/>
              <a:gd name="connsiteX2" fmla="*/ 2917717 w 2917717"/>
              <a:gd name="connsiteY2" fmla="*/ 2854800 h 2854800"/>
              <a:gd name="connsiteX3" fmla="*/ 0 w 2917717"/>
              <a:gd name="connsiteY3" fmla="*/ 2854800 h 2854800"/>
              <a:gd name="connsiteX4" fmla="*/ 0 w 2917717"/>
              <a:gd name="connsiteY4" fmla="*/ 0 h 285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7717" h="2854800">
                <a:moveTo>
                  <a:pt x="0" y="0"/>
                </a:moveTo>
                <a:lnTo>
                  <a:pt x="2917717" y="0"/>
                </a:lnTo>
                <a:lnTo>
                  <a:pt x="2917717" y="2854800"/>
                </a:lnTo>
                <a:lnTo>
                  <a:pt x="0" y="2854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n-lt"/>
                <a:cs typeface="Franklin Gothic Book"/>
              </a:rPr>
              <a:t>Mandatory assignment</a:t>
            </a:r>
            <a:endParaRPr lang="en-US" sz="2400" kern="1200" dirty="0">
              <a:latin typeface="+mn-lt"/>
              <a:cs typeface="Franklin Gothic Book"/>
            </a:endParaRPr>
          </a:p>
          <a:p>
            <a:pPr marL="228600" lvl="1" indent="-228600" algn="l" defTabSz="10668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 smtClean="0">
                <a:latin typeface="+mn-lt"/>
                <a:cs typeface="Franklin Gothic Book"/>
              </a:rPr>
              <a:t>Simplified negotiated fee schedule</a:t>
            </a:r>
            <a:endParaRPr lang="en-US" sz="2400" kern="1200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83935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  <p:bldP spid="16" grpId="0" uiExpand="1" build="p" animBg="1"/>
      <p:bldP spid="12" grpId="0" animBg="1"/>
      <p:bldP spid="15" grpId="0" animBg="1"/>
      <p:bldP spid="9" grpId="0" animBg="1"/>
      <p:bldP spid="10" grpId="0" uiExpand="1" build="p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54984184"/>
              </p:ext>
            </p:extLst>
          </p:nvPr>
        </p:nvGraphicFramePr>
        <p:xfrm>
          <a:off x="838200" y="1335933"/>
          <a:ext cx="10515600" cy="45335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We Have What It Takes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8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9F0582-F852-BD4F-8C9C-081032857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CC9F0582-F852-BD4F-8C9C-081032857E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88FF62-055F-6447-A381-B16663C59D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2988FF62-055F-6447-A381-B16663C59D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71B72C-FEB7-D546-BBCC-0D7EECCAB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A471B72C-FEB7-D546-BBCC-0D7EECCABC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2CA8F3-6885-0140-BBD7-489EA2F48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F32CA8F3-6885-0140-BBD7-489EA2F486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C6B2AD8-F141-3F4F-97E5-A3191CF439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3C6B2AD8-F141-3F4F-97E5-A3191CF439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Most of the Medically Bankrupt Had </a:t>
            </a:r>
            <a:r>
              <a:rPr lang="en-US" sz="4000" dirty="0" smtClean="0"/>
              <a:t>Insurance at the Onset of Their Illness</a:t>
            </a:r>
            <a:endParaRPr lang="en-US" sz="20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Himmelstein</a:t>
            </a:r>
            <a:r>
              <a:rPr lang="en-US" dirty="0"/>
              <a:t> et al. Am J Med: August, </a:t>
            </a:r>
            <a:r>
              <a:rPr lang="en-US" dirty="0" smtClean="0"/>
              <a:t>2009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503572479"/>
              </p:ext>
            </p:extLst>
          </p:nvPr>
        </p:nvGraphicFramePr>
        <p:xfrm>
          <a:off x="3042095" y="1797867"/>
          <a:ext cx="8453372" cy="4894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85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Debts: </a:t>
            </a:r>
            <a:br>
              <a:rPr lang="en-US" dirty="0" smtClean="0"/>
            </a:br>
            <a:r>
              <a:rPr lang="en-US" dirty="0" smtClean="0"/>
              <a:t>Most Common Ding on Credit Reports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Consumer Credit Reports </a:t>
            </a:r>
            <a:r>
              <a:rPr lang="mr-IN" dirty="0" smtClean="0"/>
              <a:t>–</a:t>
            </a:r>
            <a:r>
              <a:rPr lang="en-US" dirty="0" smtClean="0"/>
              <a:t> Consumer Financial Protection Bureau, December, 2014</a:t>
            </a:r>
          </a:p>
          <a:p>
            <a:r>
              <a:rPr lang="en-US" dirty="0" smtClean="0"/>
              <a:t>Figures indicate percent of credit reports with an item appearing as “sent to collection”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173553293"/>
              </p:ext>
            </p:extLst>
          </p:nvPr>
        </p:nvGraphicFramePr>
        <p:xfrm>
          <a:off x="1208315" y="1360251"/>
          <a:ext cx="10145486" cy="5074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60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8000" dirty="0"/>
              <a:t>Rising Economic and Health Inequality</a:t>
            </a:r>
            <a:r>
              <a:rPr lang="en-US" alt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604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Family Income for Each Fifth:</a:t>
            </a:r>
            <a:br>
              <a:rPr lang="en-US" dirty="0" smtClean="0"/>
            </a:br>
            <a:r>
              <a:rPr lang="en-US" sz="2800" dirty="0" smtClean="0"/>
              <a:t>1966 </a:t>
            </a:r>
            <a:r>
              <a:rPr lang="mr-IN" sz="2800" dirty="0" smtClean="0"/>
              <a:t>–</a:t>
            </a:r>
            <a:r>
              <a:rPr lang="en-US" sz="2800" dirty="0" smtClean="0"/>
              <a:t> 2015 (Inflation Adjusted)</a:t>
            </a:r>
            <a:endParaRPr lang="en-US" sz="2800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71461373"/>
              </p:ext>
            </p:extLst>
          </p:nvPr>
        </p:nvGraphicFramePr>
        <p:xfrm>
          <a:off x="838200" y="1589089"/>
          <a:ext cx="10605940" cy="4212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0" y="6011057"/>
            <a:ext cx="8175812" cy="846943"/>
          </a:xfrm>
        </p:spPr>
        <p:txBody>
          <a:bodyPr/>
          <a:lstStyle/>
          <a:p>
            <a:r>
              <a:rPr lang="en-US" dirty="0"/>
              <a:t>Source: Bureau of the </a:t>
            </a:r>
            <a:r>
              <a:rPr lang="en-US" dirty="0" smtClean="0"/>
              <a:t>Census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71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Growing Gap in Life Expectancy by Income</a:t>
            </a:r>
            <a:br>
              <a:rPr lang="en-US" sz="4000" dirty="0"/>
            </a:br>
            <a:r>
              <a:rPr lang="en-US" sz="2200" dirty="0"/>
              <a:t>Dramatic gains for the wealthy; losses for lower income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Growing Gap in Life Expectancy by Income</a:t>
            </a:r>
          </a:p>
          <a:p>
            <a:r>
              <a:rPr lang="en-US" dirty="0"/>
              <a:t>National Academy of Sciences,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942" y="2130811"/>
            <a:ext cx="25392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Remaining </a:t>
            </a:r>
            <a:r>
              <a:rPr lang="en-US" sz="2800">
                <a:solidFill>
                  <a:schemeClr val="bg1"/>
                </a:solidFill>
                <a:cs typeface="Franklin Gothic Book"/>
              </a:rPr>
              <a:t>life expectancy at age 50</a:t>
            </a:r>
            <a:endParaRPr lang="en-US" sz="2800" dirty="0">
              <a:solidFill>
                <a:schemeClr val="bg1"/>
              </a:solidFill>
              <a:cs typeface="Franklin Gothic Book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519229054"/>
              </p:ext>
            </p:extLst>
          </p:nvPr>
        </p:nvGraphicFramePr>
        <p:xfrm>
          <a:off x="2598186" y="1475879"/>
          <a:ext cx="8755614" cy="4535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9341963" y="5564708"/>
            <a:ext cx="270172" cy="270172"/>
          </a:xfrm>
          <a:prstGeom prst="rect">
            <a:avLst/>
          </a:prstGeom>
          <a:solidFill>
            <a:schemeClr val="accent5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76930" y="5564708"/>
            <a:ext cx="270172" cy="270172"/>
          </a:xfrm>
          <a:prstGeom prst="rect">
            <a:avLst/>
          </a:prstGeom>
          <a:solidFill>
            <a:schemeClr val="accent3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95716" y="5564708"/>
            <a:ext cx="270172" cy="270172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965641" y="5564708"/>
            <a:ext cx="270172" cy="270172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208546" y="5564708"/>
            <a:ext cx="270172" cy="270172"/>
          </a:xfrm>
          <a:prstGeom prst="rect">
            <a:avLst/>
          </a:prstGeom>
          <a:solidFill>
            <a:schemeClr val="accent4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2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category" animBg="0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74233" y="1657252"/>
            <a:ext cx="8917312" cy="36701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624771"/>
              </p:ext>
            </p:extLst>
          </p:nvPr>
        </p:nvGraphicFramePr>
        <p:xfrm>
          <a:off x="2574233" y="1922643"/>
          <a:ext cx="8917313" cy="3309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7313"/>
              </a:tblGrid>
              <a:tr h="6618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18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181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18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18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23363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 dirty="0"/>
              <a:t>Rising Mortality For US Non-Hispanic Whites, 45-54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Case &amp; Deaton, PNAS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" y="2577817"/>
            <a:ext cx="2015224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Deaths per 100,000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00682" y="5723201"/>
            <a:ext cx="807465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Year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150478"/>
              </p:ext>
            </p:extLst>
          </p:nvPr>
        </p:nvGraphicFramePr>
        <p:xfrm>
          <a:off x="1174472" y="1664309"/>
          <a:ext cx="1331845" cy="397288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31845"/>
              </a:tblGrid>
              <a:tr h="662147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450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2147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400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2147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350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2147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300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2147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250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2147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200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45296" y="5261536"/>
            <a:ext cx="9404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1990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79938" y="5261536"/>
            <a:ext cx="9404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2000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14580" y="5261536"/>
            <a:ext cx="9404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2010</a:t>
            </a:r>
          </a:p>
        </p:txBody>
      </p:sp>
      <p:sp>
        <p:nvSpPr>
          <p:cNvPr id="13" name="Freeform 12"/>
          <p:cNvSpPr/>
          <p:nvPr/>
        </p:nvSpPr>
        <p:spPr>
          <a:xfrm>
            <a:off x="3065929" y="2386853"/>
            <a:ext cx="8205476" cy="504265"/>
          </a:xfrm>
          <a:custGeom>
            <a:avLst/>
            <a:gdLst>
              <a:gd name="connsiteX0" fmla="*/ 0 w 7597589"/>
              <a:gd name="connsiteY0" fmla="*/ 161365 h 504265"/>
              <a:gd name="connsiteX1" fmla="*/ 376518 w 7597589"/>
              <a:gd name="connsiteY1" fmla="*/ 73959 h 504265"/>
              <a:gd name="connsiteX2" fmla="*/ 699247 w 7597589"/>
              <a:gd name="connsiteY2" fmla="*/ 255494 h 504265"/>
              <a:gd name="connsiteX3" fmla="*/ 1008530 w 7597589"/>
              <a:gd name="connsiteY3" fmla="*/ 181535 h 504265"/>
              <a:gd name="connsiteX4" fmla="*/ 1337983 w 7597589"/>
              <a:gd name="connsiteY4" fmla="*/ 174812 h 504265"/>
              <a:gd name="connsiteX5" fmla="*/ 1667436 w 7597589"/>
              <a:gd name="connsiteY5" fmla="*/ 208429 h 504265"/>
              <a:gd name="connsiteX6" fmla="*/ 2030506 w 7597589"/>
              <a:gd name="connsiteY6" fmla="*/ 329453 h 504265"/>
              <a:gd name="connsiteX7" fmla="*/ 2353236 w 7597589"/>
              <a:gd name="connsiteY7" fmla="*/ 430306 h 504265"/>
              <a:gd name="connsiteX8" fmla="*/ 2689412 w 7597589"/>
              <a:gd name="connsiteY8" fmla="*/ 504265 h 504265"/>
              <a:gd name="connsiteX9" fmla="*/ 3086100 w 7597589"/>
              <a:gd name="connsiteY9" fmla="*/ 443753 h 504265"/>
              <a:gd name="connsiteX10" fmla="*/ 3422277 w 7597589"/>
              <a:gd name="connsiteY10" fmla="*/ 349623 h 504265"/>
              <a:gd name="connsiteX11" fmla="*/ 3973606 w 7597589"/>
              <a:gd name="connsiteY11" fmla="*/ 208429 h 504265"/>
              <a:gd name="connsiteX12" fmla="*/ 4329953 w 7597589"/>
              <a:gd name="connsiteY12" fmla="*/ 168088 h 504265"/>
              <a:gd name="connsiteX13" fmla="*/ 4645959 w 7597589"/>
              <a:gd name="connsiteY13" fmla="*/ 194982 h 504265"/>
              <a:gd name="connsiteX14" fmla="*/ 4961965 w 7597589"/>
              <a:gd name="connsiteY14" fmla="*/ 100853 h 504265"/>
              <a:gd name="connsiteX15" fmla="*/ 5277971 w 7597589"/>
              <a:gd name="connsiteY15" fmla="*/ 107576 h 504265"/>
              <a:gd name="connsiteX16" fmla="*/ 5627595 w 7597589"/>
              <a:gd name="connsiteY16" fmla="*/ 147918 h 504265"/>
              <a:gd name="connsiteX17" fmla="*/ 5930153 w 7597589"/>
              <a:gd name="connsiteY17" fmla="*/ 47065 h 504265"/>
              <a:gd name="connsiteX18" fmla="*/ 6246159 w 7597589"/>
              <a:gd name="connsiteY18" fmla="*/ 33618 h 504265"/>
              <a:gd name="connsiteX19" fmla="*/ 6582336 w 7597589"/>
              <a:gd name="connsiteY19" fmla="*/ 107576 h 504265"/>
              <a:gd name="connsiteX20" fmla="*/ 6931959 w 7597589"/>
              <a:gd name="connsiteY20" fmla="*/ 26894 h 504265"/>
              <a:gd name="connsiteX21" fmla="*/ 7247965 w 7597589"/>
              <a:gd name="connsiteY21" fmla="*/ 73959 h 504265"/>
              <a:gd name="connsiteX22" fmla="*/ 7597589 w 7597589"/>
              <a:gd name="connsiteY22" fmla="*/ 0 h 504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597589" h="504265">
                <a:moveTo>
                  <a:pt x="0" y="161365"/>
                </a:moveTo>
                <a:lnTo>
                  <a:pt x="376518" y="73959"/>
                </a:lnTo>
                <a:lnTo>
                  <a:pt x="699247" y="255494"/>
                </a:lnTo>
                <a:lnTo>
                  <a:pt x="1008530" y="181535"/>
                </a:lnTo>
                <a:lnTo>
                  <a:pt x="1337983" y="174812"/>
                </a:lnTo>
                <a:lnTo>
                  <a:pt x="1667436" y="208429"/>
                </a:lnTo>
                <a:lnTo>
                  <a:pt x="2030506" y="329453"/>
                </a:lnTo>
                <a:lnTo>
                  <a:pt x="2353236" y="430306"/>
                </a:lnTo>
                <a:lnTo>
                  <a:pt x="2689412" y="504265"/>
                </a:lnTo>
                <a:lnTo>
                  <a:pt x="3086100" y="443753"/>
                </a:lnTo>
                <a:lnTo>
                  <a:pt x="3422277" y="349623"/>
                </a:lnTo>
                <a:lnTo>
                  <a:pt x="3973606" y="208429"/>
                </a:lnTo>
                <a:lnTo>
                  <a:pt x="4329953" y="168088"/>
                </a:lnTo>
                <a:lnTo>
                  <a:pt x="4645959" y="194982"/>
                </a:lnTo>
                <a:lnTo>
                  <a:pt x="4961965" y="100853"/>
                </a:lnTo>
                <a:lnTo>
                  <a:pt x="5277971" y="107576"/>
                </a:lnTo>
                <a:lnTo>
                  <a:pt x="5627595" y="147918"/>
                </a:lnTo>
                <a:lnTo>
                  <a:pt x="5930153" y="47065"/>
                </a:lnTo>
                <a:lnTo>
                  <a:pt x="6246159" y="33618"/>
                </a:lnTo>
                <a:lnTo>
                  <a:pt x="6582336" y="107576"/>
                </a:lnTo>
                <a:lnTo>
                  <a:pt x="6931959" y="26894"/>
                </a:lnTo>
                <a:lnTo>
                  <a:pt x="7247965" y="73959"/>
                </a:lnTo>
                <a:lnTo>
                  <a:pt x="7597589" y="0"/>
                </a:lnTo>
              </a:path>
            </a:pathLst>
          </a:custGeom>
          <a:noFill/>
          <a:ln w="762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763370" y="1721224"/>
            <a:ext cx="8169167" cy="1929652"/>
          </a:xfrm>
          <a:custGeom>
            <a:avLst/>
            <a:gdLst>
              <a:gd name="connsiteX0" fmla="*/ 0 w 7563970"/>
              <a:gd name="connsiteY0" fmla="*/ 0 h 1929652"/>
              <a:gd name="connsiteX1" fmla="*/ 342900 w 7563970"/>
              <a:gd name="connsiteY1" fmla="*/ 235323 h 1929652"/>
              <a:gd name="connsiteX2" fmla="*/ 1001805 w 7563970"/>
              <a:gd name="connsiteY2" fmla="*/ 403411 h 1929652"/>
              <a:gd name="connsiteX3" fmla="*/ 1337982 w 7563970"/>
              <a:gd name="connsiteY3" fmla="*/ 484094 h 1929652"/>
              <a:gd name="connsiteX4" fmla="*/ 1653988 w 7563970"/>
              <a:gd name="connsiteY4" fmla="*/ 437029 h 1929652"/>
              <a:gd name="connsiteX5" fmla="*/ 1976717 w 7563970"/>
              <a:gd name="connsiteY5" fmla="*/ 591670 h 1929652"/>
              <a:gd name="connsiteX6" fmla="*/ 2326341 w 7563970"/>
              <a:gd name="connsiteY6" fmla="*/ 618564 h 1929652"/>
              <a:gd name="connsiteX7" fmla="*/ 2622176 w 7563970"/>
              <a:gd name="connsiteY7" fmla="*/ 712694 h 1929652"/>
              <a:gd name="connsiteX8" fmla="*/ 2978523 w 7563970"/>
              <a:gd name="connsiteY8" fmla="*/ 759758 h 1929652"/>
              <a:gd name="connsiteX9" fmla="*/ 3240741 w 7563970"/>
              <a:gd name="connsiteY9" fmla="*/ 779929 h 1929652"/>
              <a:gd name="connsiteX10" fmla="*/ 3603811 w 7563970"/>
              <a:gd name="connsiteY10" fmla="*/ 840441 h 1929652"/>
              <a:gd name="connsiteX11" fmla="*/ 4013947 w 7563970"/>
              <a:gd name="connsiteY11" fmla="*/ 826994 h 1929652"/>
              <a:gd name="connsiteX12" fmla="*/ 4639235 w 7563970"/>
              <a:gd name="connsiteY12" fmla="*/ 833717 h 1929652"/>
              <a:gd name="connsiteX13" fmla="*/ 4928347 w 7563970"/>
              <a:gd name="connsiteY13" fmla="*/ 1122829 h 1929652"/>
              <a:gd name="connsiteX14" fmla="*/ 5257800 w 7563970"/>
              <a:gd name="connsiteY14" fmla="*/ 1129552 h 1929652"/>
              <a:gd name="connsiteX15" fmla="*/ 5587253 w 7563970"/>
              <a:gd name="connsiteY15" fmla="*/ 1216958 h 1929652"/>
              <a:gd name="connsiteX16" fmla="*/ 5923429 w 7563970"/>
              <a:gd name="connsiteY16" fmla="*/ 1385047 h 1929652"/>
              <a:gd name="connsiteX17" fmla="*/ 6642847 w 7563970"/>
              <a:gd name="connsiteY17" fmla="*/ 1580029 h 1929652"/>
              <a:gd name="connsiteX18" fmla="*/ 6918511 w 7563970"/>
              <a:gd name="connsiteY18" fmla="*/ 1674158 h 1929652"/>
              <a:gd name="connsiteX19" fmla="*/ 7268135 w 7563970"/>
              <a:gd name="connsiteY19" fmla="*/ 1835523 h 1929652"/>
              <a:gd name="connsiteX20" fmla="*/ 7563970 w 7563970"/>
              <a:gd name="connsiteY20" fmla="*/ 1929652 h 192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563970" h="1929652">
                <a:moveTo>
                  <a:pt x="0" y="0"/>
                </a:moveTo>
                <a:lnTo>
                  <a:pt x="342900" y="235323"/>
                </a:lnTo>
                <a:lnTo>
                  <a:pt x="1001805" y="403411"/>
                </a:lnTo>
                <a:lnTo>
                  <a:pt x="1337982" y="484094"/>
                </a:lnTo>
                <a:lnTo>
                  <a:pt x="1653988" y="437029"/>
                </a:lnTo>
                <a:lnTo>
                  <a:pt x="1976717" y="591670"/>
                </a:lnTo>
                <a:lnTo>
                  <a:pt x="2326341" y="618564"/>
                </a:lnTo>
                <a:lnTo>
                  <a:pt x="2622176" y="712694"/>
                </a:lnTo>
                <a:lnTo>
                  <a:pt x="2978523" y="759758"/>
                </a:lnTo>
                <a:lnTo>
                  <a:pt x="3240741" y="779929"/>
                </a:lnTo>
                <a:lnTo>
                  <a:pt x="3603811" y="840441"/>
                </a:lnTo>
                <a:lnTo>
                  <a:pt x="4013947" y="826994"/>
                </a:lnTo>
                <a:lnTo>
                  <a:pt x="4639235" y="833717"/>
                </a:lnTo>
                <a:lnTo>
                  <a:pt x="4928347" y="1122829"/>
                </a:lnTo>
                <a:lnTo>
                  <a:pt x="5257800" y="1129552"/>
                </a:lnTo>
                <a:lnTo>
                  <a:pt x="5587253" y="1216958"/>
                </a:lnTo>
                <a:lnTo>
                  <a:pt x="5923429" y="1385047"/>
                </a:lnTo>
                <a:lnTo>
                  <a:pt x="6642847" y="1580029"/>
                </a:lnTo>
                <a:lnTo>
                  <a:pt x="6918511" y="1674158"/>
                </a:lnTo>
                <a:lnTo>
                  <a:pt x="7268135" y="1835523"/>
                </a:lnTo>
                <a:lnTo>
                  <a:pt x="7563970" y="1929652"/>
                </a:lnTo>
              </a:path>
            </a:pathLst>
          </a:custGeom>
          <a:noFill/>
          <a:ln w="76200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079376" y="1875865"/>
            <a:ext cx="7457543" cy="2104464"/>
          </a:xfrm>
          <a:custGeom>
            <a:avLst/>
            <a:gdLst>
              <a:gd name="connsiteX0" fmla="*/ 0 w 6905065"/>
              <a:gd name="connsiteY0" fmla="*/ 0 h 2104464"/>
              <a:gd name="connsiteX1" fmla="*/ 363071 w 6905065"/>
              <a:gd name="connsiteY1" fmla="*/ 13447 h 2104464"/>
              <a:gd name="connsiteX2" fmla="*/ 699248 w 6905065"/>
              <a:gd name="connsiteY2" fmla="*/ 228600 h 2104464"/>
              <a:gd name="connsiteX3" fmla="*/ 995083 w 6905065"/>
              <a:gd name="connsiteY3" fmla="*/ 201706 h 2104464"/>
              <a:gd name="connsiteX4" fmla="*/ 1674159 w 6905065"/>
              <a:gd name="connsiteY4" fmla="*/ 490817 h 2104464"/>
              <a:gd name="connsiteX5" fmla="*/ 1990165 w 6905065"/>
              <a:gd name="connsiteY5" fmla="*/ 504264 h 2104464"/>
              <a:gd name="connsiteX6" fmla="*/ 2326342 w 6905065"/>
              <a:gd name="connsiteY6" fmla="*/ 679076 h 2104464"/>
              <a:gd name="connsiteX7" fmla="*/ 2669242 w 6905065"/>
              <a:gd name="connsiteY7" fmla="*/ 934570 h 2104464"/>
              <a:gd name="connsiteX8" fmla="*/ 2991971 w 6905065"/>
              <a:gd name="connsiteY8" fmla="*/ 1035423 h 2104464"/>
              <a:gd name="connsiteX9" fmla="*/ 3630706 w 6905065"/>
              <a:gd name="connsiteY9" fmla="*/ 1149723 h 2104464"/>
              <a:gd name="connsiteX10" fmla="*/ 3960159 w 6905065"/>
              <a:gd name="connsiteY10" fmla="*/ 1129553 h 2104464"/>
              <a:gd name="connsiteX11" fmla="*/ 4289612 w 6905065"/>
              <a:gd name="connsiteY11" fmla="*/ 1203511 h 2104464"/>
              <a:gd name="connsiteX12" fmla="*/ 4625789 w 6905065"/>
              <a:gd name="connsiteY12" fmla="*/ 1398494 h 2104464"/>
              <a:gd name="connsiteX13" fmla="*/ 4955242 w 6905065"/>
              <a:gd name="connsiteY13" fmla="*/ 1459006 h 2104464"/>
              <a:gd name="connsiteX14" fmla="*/ 5284695 w 6905065"/>
              <a:gd name="connsiteY14" fmla="*/ 1600200 h 2104464"/>
              <a:gd name="connsiteX15" fmla="*/ 5694830 w 6905065"/>
              <a:gd name="connsiteY15" fmla="*/ 1714500 h 2104464"/>
              <a:gd name="connsiteX16" fmla="*/ 6347012 w 6905065"/>
              <a:gd name="connsiteY16" fmla="*/ 1889311 h 2104464"/>
              <a:gd name="connsiteX17" fmla="*/ 6595783 w 6905065"/>
              <a:gd name="connsiteY17" fmla="*/ 1969994 h 2104464"/>
              <a:gd name="connsiteX18" fmla="*/ 6905065 w 6905065"/>
              <a:gd name="connsiteY18" fmla="*/ 2104464 h 210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905065" h="2104464">
                <a:moveTo>
                  <a:pt x="0" y="0"/>
                </a:moveTo>
                <a:lnTo>
                  <a:pt x="363071" y="13447"/>
                </a:lnTo>
                <a:lnTo>
                  <a:pt x="699248" y="228600"/>
                </a:lnTo>
                <a:lnTo>
                  <a:pt x="995083" y="201706"/>
                </a:lnTo>
                <a:lnTo>
                  <a:pt x="1674159" y="490817"/>
                </a:lnTo>
                <a:lnTo>
                  <a:pt x="1990165" y="504264"/>
                </a:lnTo>
                <a:lnTo>
                  <a:pt x="2326342" y="679076"/>
                </a:lnTo>
                <a:lnTo>
                  <a:pt x="2669242" y="934570"/>
                </a:lnTo>
                <a:lnTo>
                  <a:pt x="2991971" y="1035423"/>
                </a:lnTo>
                <a:lnTo>
                  <a:pt x="3630706" y="1149723"/>
                </a:lnTo>
                <a:lnTo>
                  <a:pt x="3960159" y="1129553"/>
                </a:lnTo>
                <a:lnTo>
                  <a:pt x="4289612" y="1203511"/>
                </a:lnTo>
                <a:lnTo>
                  <a:pt x="4625789" y="1398494"/>
                </a:lnTo>
                <a:lnTo>
                  <a:pt x="4955242" y="1459006"/>
                </a:lnTo>
                <a:lnTo>
                  <a:pt x="5284695" y="1600200"/>
                </a:lnTo>
                <a:lnTo>
                  <a:pt x="5694830" y="1714500"/>
                </a:lnTo>
                <a:lnTo>
                  <a:pt x="6347012" y="1889311"/>
                </a:lnTo>
                <a:lnTo>
                  <a:pt x="6595783" y="1969994"/>
                </a:lnTo>
                <a:lnTo>
                  <a:pt x="6905065" y="2104464"/>
                </a:lnTo>
              </a:path>
            </a:pathLst>
          </a:custGeom>
          <a:noFill/>
          <a:ln w="7620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059205" y="2817159"/>
            <a:ext cx="8205475" cy="1546412"/>
          </a:xfrm>
          <a:custGeom>
            <a:avLst/>
            <a:gdLst>
              <a:gd name="connsiteX0" fmla="*/ 0 w 7597588"/>
              <a:gd name="connsiteY0" fmla="*/ 13447 h 1546412"/>
              <a:gd name="connsiteX1" fmla="*/ 383241 w 7597588"/>
              <a:gd name="connsiteY1" fmla="*/ 47065 h 1546412"/>
              <a:gd name="connsiteX2" fmla="*/ 1035423 w 7597588"/>
              <a:gd name="connsiteY2" fmla="*/ 295835 h 1546412"/>
              <a:gd name="connsiteX3" fmla="*/ 1351429 w 7597588"/>
              <a:gd name="connsiteY3" fmla="*/ 0 h 1546412"/>
              <a:gd name="connsiteX4" fmla="*/ 1674159 w 7597588"/>
              <a:gd name="connsiteY4" fmla="*/ 60512 h 1546412"/>
              <a:gd name="connsiteX5" fmla="*/ 2064123 w 7597588"/>
              <a:gd name="connsiteY5" fmla="*/ 295835 h 1546412"/>
              <a:gd name="connsiteX6" fmla="*/ 2339788 w 7597588"/>
              <a:gd name="connsiteY6" fmla="*/ 571500 h 1546412"/>
              <a:gd name="connsiteX7" fmla="*/ 2642347 w 7597588"/>
              <a:gd name="connsiteY7" fmla="*/ 692523 h 1546412"/>
              <a:gd name="connsiteX8" fmla="*/ 2978523 w 7597588"/>
              <a:gd name="connsiteY8" fmla="*/ 658906 h 1546412"/>
              <a:gd name="connsiteX9" fmla="*/ 3307976 w 7597588"/>
              <a:gd name="connsiteY9" fmla="*/ 779929 h 1546412"/>
              <a:gd name="connsiteX10" fmla="*/ 3650876 w 7597588"/>
              <a:gd name="connsiteY10" fmla="*/ 638735 h 1546412"/>
              <a:gd name="connsiteX11" fmla="*/ 3987053 w 7597588"/>
              <a:gd name="connsiteY11" fmla="*/ 759759 h 1546412"/>
              <a:gd name="connsiteX12" fmla="*/ 4303059 w 7597588"/>
              <a:gd name="connsiteY12" fmla="*/ 705970 h 1546412"/>
              <a:gd name="connsiteX13" fmla="*/ 4645959 w 7597588"/>
              <a:gd name="connsiteY13" fmla="*/ 921123 h 1546412"/>
              <a:gd name="connsiteX14" fmla="*/ 4955241 w 7597588"/>
              <a:gd name="connsiteY14" fmla="*/ 860612 h 1546412"/>
              <a:gd name="connsiteX15" fmla="*/ 5325035 w 7597588"/>
              <a:gd name="connsiteY15" fmla="*/ 981635 h 1546412"/>
              <a:gd name="connsiteX16" fmla="*/ 5627594 w 7597588"/>
              <a:gd name="connsiteY16" fmla="*/ 1082488 h 1546412"/>
              <a:gd name="connsiteX17" fmla="*/ 5923429 w 7597588"/>
              <a:gd name="connsiteY17" fmla="*/ 1290917 h 1546412"/>
              <a:gd name="connsiteX18" fmla="*/ 6279776 w 7597588"/>
              <a:gd name="connsiteY18" fmla="*/ 1250576 h 1546412"/>
              <a:gd name="connsiteX19" fmla="*/ 6582335 w 7597588"/>
              <a:gd name="connsiteY19" fmla="*/ 1479176 h 1546412"/>
              <a:gd name="connsiteX20" fmla="*/ 6938682 w 7597588"/>
              <a:gd name="connsiteY20" fmla="*/ 1472453 h 1546412"/>
              <a:gd name="connsiteX21" fmla="*/ 7268135 w 7597588"/>
              <a:gd name="connsiteY21" fmla="*/ 1546412 h 1546412"/>
              <a:gd name="connsiteX22" fmla="*/ 7597588 w 7597588"/>
              <a:gd name="connsiteY22" fmla="*/ 1532965 h 154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597588" h="1546412">
                <a:moveTo>
                  <a:pt x="0" y="13447"/>
                </a:moveTo>
                <a:lnTo>
                  <a:pt x="383241" y="47065"/>
                </a:lnTo>
                <a:lnTo>
                  <a:pt x="1035423" y="295835"/>
                </a:lnTo>
                <a:lnTo>
                  <a:pt x="1351429" y="0"/>
                </a:lnTo>
                <a:lnTo>
                  <a:pt x="1674159" y="60512"/>
                </a:lnTo>
                <a:lnTo>
                  <a:pt x="2064123" y="295835"/>
                </a:lnTo>
                <a:lnTo>
                  <a:pt x="2339788" y="571500"/>
                </a:lnTo>
                <a:lnTo>
                  <a:pt x="2642347" y="692523"/>
                </a:lnTo>
                <a:lnTo>
                  <a:pt x="2978523" y="658906"/>
                </a:lnTo>
                <a:lnTo>
                  <a:pt x="3307976" y="779929"/>
                </a:lnTo>
                <a:lnTo>
                  <a:pt x="3650876" y="638735"/>
                </a:lnTo>
                <a:lnTo>
                  <a:pt x="3987053" y="759759"/>
                </a:lnTo>
                <a:lnTo>
                  <a:pt x="4303059" y="705970"/>
                </a:lnTo>
                <a:lnTo>
                  <a:pt x="4645959" y="921123"/>
                </a:lnTo>
                <a:lnTo>
                  <a:pt x="4955241" y="860612"/>
                </a:lnTo>
                <a:lnTo>
                  <a:pt x="5325035" y="981635"/>
                </a:lnTo>
                <a:lnTo>
                  <a:pt x="5627594" y="1082488"/>
                </a:lnTo>
                <a:lnTo>
                  <a:pt x="5923429" y="1290917"/>
                </a:lnTo>
                <a:lnTo>
                  <a:pt x="6279776" y="1250576"/>
                </a:lnTo>
                <a:lnTo>
                  <a:pt x="6582335" y="1479176"/>
                </a:lnTo>
                <a:lnTo>
                  <a:pt x="6938682" y="1472453"/>
                </a:lnTo>
                <a:lnTo>
                  <a:pt x="7268135" y="1546412"/>
                </a:lnTo>
                <a:lnTo>
                  <a:pt x="7597588" y="1532965"/>
                </a:lnTo>
              </a:path>
            </a:pathLst>
          </a:custGeom>
          <a:noFill/>
          <a:ln w="762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2783541" y="2615453"/>
            <a:ext cx="7784310" cy="1734671"/>
          </a:xfrm>
          <a:custGeom>
            <a:avLst/>
            <a:gdLst>
              <a:gd name="connsiteX0" fmla="*/ 0 w 7207624"/>
              <a:gd name="connsiteY0" fmla="*/ 0 h 1734671"/>
              <a:gd name="connsiteX1" fmla="*/ 652183 w 7207624"/>
              <a:gd name="connsiteY1" fmla="*/ 188259 h 1734671"/>
              <a:gd name="connsiteX2" fmla="*/ 981635 w 7207624"/>
              <a:gd name="connsiteY2" fmla="*/ 389965 h 1734671"/>
              <a:gd name="connsiteX3" fmla="*/ 1304365 w 7207624"/>
              <a:gd name="connsiteY3" fmla="*/ 396688 h 1734671"/>
              <a:gd name="connsiteX4" fmla="*/ 1633818 w 7207624"/>
              <a:gd name="connsiteY4" fmla="*/ 625288 h 1734671"/>
              <a:gd name="connsiteX5" fmla="*/ 1956547 w 7207624"/>
              <a:gd name="connsiteY5" fmla="*/ 537882 h 1734671"/>
              <a:gd name="connsiteX6" fmla="*/ 2635624 w 7207624"/>
              <a:gd name="connsiteY6" fmla="*/ 773206 h 1734671"/>
              <a:gd name="connsiteX7" fmla="*/ 3321424 w 7207624"/>
              <a:gd name="connsiteY7" fmla="*/ 847165 h 1734671"/>
              <a:gd name="connsiteX8" fmla="*/ 3623983 w 7207624"/>
              <a:gd name="connsiteY8" fmla="*/ 927847 h 1734671"/>
              <a:gd name="connsiteX9" fmla="*/ 3939988 w 7207624"/>
              <a:gd name="connsiteY9" fmla="*/ 927847 h 1734671"/>
              <a:gd name="connsiteX10" fmla="*/ 4269441 w 7207624"/>
              <a:gd name="connsiteY10" fmla="*/ 961465 h 1734671"/>
              <a:gd name="connsiteX11" fmla="*/ 4625788 w 7207624"/>
              <a:gd name="connsiteY11" fmla="*/ 1042147 h 1734671"/>
              <a:gd name="connsiteX12" fmla="*/ 4921624 w 7207624"/>
              <a:gd name="connsiteY12" fmla="*/ 1169894 h 1734671"/>
              <a:gd name="connsiteX13" fmla="*/ 5257800 w 7207624"/>
              <a:gd name="connsiteY13" fmla="*/ 1230406 h 1734671"/>
              <a:gd name="connsiteX14" fmla="*/ 5560359 w 7207624"/>
              <a:gd name="connsiteY14" fmla="*/ 1230406 h 1734671"/>
              <a:gd name="connsiteX15" fmla="*/ 5896535 w 7207624"/>
              <a:gd name="connsiteY15" fmla="*/ 1371600 h 1734671"/>
              <a:gd name="connsiteX16" fmla="*/ 6219265 w 7207624"/>
              <a:gd name="connsiteY16" fmla="*/ 1337982 h 1734671"/>
              <a:gd name="connsiteX17" fmla="*/ 6568888 w 7207624"/>
              <a:gd name="connsiteY17" fmla="*/ 1559859 h 1734671"/>
              <a:gd name="connsiteX18" fmla="*/ 6858000 w 7207624"/>
              <a:gd name="connsiteY18" fmla="*/ 1600200 h 1734671"/>
              <a:gd name="connsiteX19" fmla="*/ 7207624 w 7207624"/>
              <a:gd name="connsiteY19" fmla="*/ 1734671 h 1734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07624" h="1734671">
                <a:moveTo>
                  <a:pt x="0" y="0"/>
                </a:moveTo>
                <a:lnTo>
                  <a:pt x="652183" y="188259"/>
                </a:lnTo>
                <a:lnTo>
                  <a:pt x="981635" y="389965"/>
                </a:lnTo>
                <a:lnTo>
                  <a:pt x="1304365" y="396688"/>
                </a:lnTo>
                <a:lnTo>
                  <a:pt x="1633818" y="625288"/>
                </a:lnTo>
                <a:lnTo>
                  <a:pt x="1956547" y="537882"/>
                </a:lnTo>
                <a:lnTo>
                  <a:pt x="2635624" y="773206"/>
                </a:lnTo>
                <a:lnTo>
                  <a:pt x="3321424" y="847165"/>
                </a:lnTo>
                <a:lnTo>
                  <a:pt x="3623983" y="927847"/>
                </a:lnTo>
                <a:lnTo>
                  <a:pt x="3939988" y="927847"/>
                </a:lnTo>
                <a:lnTo>
                  <a:pt x="4269441" y="961465"/>
                </a:lnTo>
                <a:lnTo>
                  <a:pt x="4625788" y="1042147"/>
                </a:lnTo>
                <a:lnTo>
                  <a:pt x="4921624" y="1169894"/>
                </a:lnTo>
                <a:lnTo>
                  <a:pt x="5257800" y="1230406"/>
                </a:lnTo>
                <a:lnTo>
                  <a:pt x="5560359" y="1230406"/>
                </a:lnTo>
                <a:lnTo>
                  <a:pt x="5896535" y="1371600"/>
                </a:lnTo>
                <a:lnTo>
                  <a:pt x="6219265" y="1337982"/>
                </a:lnTo>
                <a:lnTo>
                  <a:pt x="6568888" y="1559859"/>
                </a:lnTo>
                <a:lnTo>
                  <a:pt x="6858000" y="1600200"/>
                </a:lnTo>
                <a:lnTo>
                  <a:pt x="7207624" y="1734671"/>
                </a:lnTo>
              </a:path>
            </a:pathLst>
          </a:custGeom>
          <a:noFill/>
          <a:ln w="7620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763370" y="3012141"/>
            <a:ext cx="7798831" cy="1586753"/>
          </a:xfrm>
          <a:custGeom>
            <a:avLst/>
            <a:gdLst>
              <a:gd name="connsiteX0" fmla="*/ 0 w 7221070"/>
              <a:gd name="connsiteY0" fmla="*/ 0 h 1586753"/>
              <a:gd name="connsiteX1" fmla="*/ 369794 w 7221070"/>
              <a:gd name="connsiteY1" fmla="*/ 107577 h 1586753"/>
              <a:gd name="connsiteX2" fmla="*/ 672353 w 7221070"/>
              <a:gd name="connsiteY2" fmla="*/ 242047 h 1586753"/>
              <a:gd name="connsiteX3" fmla="*/ 1021976 w 7221070"/>
              <a:gd name="connsiteY3" fmla="*/ 322730 h 1586753"/>
              <a:gd name="connsiteX4" fmla="*/ 1344705 w 7221070"/>
              <a:gd name="connsiteY4" fmla="*/ 376518 h 1586753"/>
              <a:gd name="connsiteX5" fmla="*/ 1667435 w 7221070"/>
              <a:gd name="connsiteY5" fmla="*/ 470647 h 1586753"/>
              <a:gd name="connsiteX6" fmla="*/ 1996888 w 7221070"/>
              <a:gd name="connsiteY6" fmla="*/ 430306 h 1586753"/>
              <a:gd name="connsiteX7" fmla="*/ 2386853 w 7221070"/>
              <a:gd name="connsiteY7" fmla="*/ 658906 h 1586753"/>
              <a:gd name="connsiteX8" fmla="*/ 2669241 w 7221070"/>
              <a:gd name="connsiteY8" fmla="*/ 800100 h 1586753"/>
              <a:gd name="connsiteX9" fmla="*/ 2985247 w 7221070"/>
              <a:gd name="connsiteY9" fmla="*/ 894230 h 1586753"/>
              <a:gd name="connsiteX10" fmla="*/ 3630705 w 7221070"/>
              <a:gd name="connsiteY10" fmla="*/ 1008530 h 1586753"/>
              <a:gd name="connsiteX11" fmla="*/ 3939988 w 7221070"/>
              <a:gd name="connsiteY11" fmla="*/ 974912 h 1586753"/>
              <a:gd name="connsiteX12" fmla="*/ 4262717 w 7221070"/>
              <a:gd name="connsiteY12" fmla="*/ 1069041 h 1586753"/>
              <a:gd name="connsiteX13" fmla="*/ 4605617 w 7221070"/>
              <a:gd name="connsiteY13" fmla="*/ 1015253 h 1586753"/>
              <a:gd name="connsiteX14" fmla="*/ 4928347 w 7221070"/>
              <a:gd name="connsiteY14" fmla="*/ 1136277 h 1586753"/>
              <a:gd name="connsiteX15" fmla="*/ 6225988 w 7221070"/>
              <a:gd name="connsiteY15" fmla="*/ 1250577 h 1586753"/>
              <a:gd name="connsiteX16" fmla="*/ 6562164 w 7221070"/>
              <a:gd name="connsiteY16" fmla="*/ 1297641 h 1586753"/>
              <a:gd name="connsiteX17" fmla="*/ 6925235 w 7221070"/>
              <a:gd name="connsiteY17" fmla="*/ 1472453 h 1586753"/>
              <a:gd name="connsiteX18" fmla="*/ 7221070 w 7221070"/>
              <a:gd name="connsiteY18" fmla="*/ 1586753 h 158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221070" h="1586753">
                <a:moveTo>
                  <a:pt x="0" y="0"/>
                </a:moveTo>
                <a:lnTo>
                  <a:pt x="369794" y="107577"/>
                </a:lnTo>
                <a:lnTo>
                  <a:pt x="672353" y="242047"/>
                </a:lnTo>
                <a:lnTo>
                  <a:pt x="1021976" y="322730"/>
                </a:lnTo>
                <a:lnTo>
                  <a:pt x="1344705" y="376518"/>
                </a:lnTo>
                <a:lnTo>
                  <a:pt x="1667435" y="470647"/>
                </a:lnTo>
                <a:lnTo>
                  <a:pt x="1996888" y="430306"/>
                </a:lnTo>
                <a:lnTo>
                  <a:pt x="2386853" y="658906"/>
                </a:lnTo>
                <a:lnTo>
                  <a:pt x="2669241" y="800100"/>
                </a:lnTo>
                <a:lnTo>
                  <a:pt x="2985247" y="894230"/>
                </a:lnTo>
                <a:lnTo>
                  <a:pt x="3630705" y="1008530"/>
                </a:lnTo>
                <a:lnTo>
                  <a:pt x="3939988" y="974912"/>
                </a:lnTo>
                <a:lnTo>
                  <a:pt x="4262717" y="1069041"/>
                </a:lnTo>
                <a:lnTo>
                  <a:pt x="4605617" y="1015253"/>
                </a:lnTo>
                <a:lnTo>
                  <a:pt x="4928347" y="1136277"/>
                </a:lnTo>
                <a:lnTo>
                  <a:pt x="6225988" y="1250577"/>
                </a:lnTo>
                <a:lnTo>
                  <a:pt x="6562164" y="1297641"/>
                </a:lnTo>
                <a:lnTo>
                  <a:pt x="6925235" y="1472453"/>
                </a:lnTo>
                <a:lnTo>
                  <a:pt x="7221070" y="1586753"/>
                </a:lnTo>
              </a:path>
            </a:pathLst>
          </a:custGeom>
          <a:noFill/>
          <a:ln w="762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2770094" y="3153335"/>
            <a:ext cx="7798833" cy="1707777"/>
          </a:xfrm>
          <a:custGeom>
            <a:avLst/>
            <a:gdLst>
              <a:gd name="connsiteX0" fmla="*/ 0 w 7221071"/>
              <a:gd name="connsiteY0" fmla="*/ 0 h 1707777"/>
              <a:gd name="connsiteX1" fmla="*/ 336177 w 7221071"/>
              <a:gd name="connsiteY1" fmla="*/ 282389 h 1707777"/>
              <a:gd name="connsiteX2" fmla="*/ 995082 w 7221071"/>
              <a:gd name="connsiteY2" fmla="*/ 457200 h 1707777"/>
              <a:gd name="connsiteX3" fmla="*/ 1317812 w 7221071"/>
              <a:gd name="connsiteY3" fmla="*/ 726141 h 1707777"/>
              <a:gd name="connsiteX4" fmla="*/ 1647265 w 7221071"/>
              <a:gd name="connsiteY4" fmla="*/ 719418 h 1707777"/>
              <a:gd name="connsiteX5" fmla="*/ 1976718 w 7221071"/>
              <a:gd name="connsiteY5" fmla="*/ 894230 h 1707777"/>
              <a:gd name="connsiteX6" fmla="*/ 2299447 w 7221071"/>
              <a:gd name="connsiteY6" fmla="*/ 934571 h 1707777"/>
              <a:gd name="connsiteX7" fmla="*/ 2615453 w 7221071"/>
              <a:gd name="connsiteY7" fmla="*/ 1015253 h 1707777"/>
              <a:gd name="connsiteX8" fmla="*/ 3287806 w 7221071"/>
              <a:gd name="connsiteY8" fmla="*/ 1311089 h 1707777"/>
              <a:gd name="connsiteX9" fmla="*/ 3623982 w 7221071"/>
              <a:gd name="connsiteY9" fmla="*/ 1331259 h 1707777"/>
              <a:gd name="connsiteX10" fmla="*/ 3960159 w 7221071"/>
              <a:gd name="connsiteY10" fmla="*/ 1411941 h 1707777"/>
              <a:gd name="connsiteX11" fmla="*/ 4282888 w 7221071"/>
              <a:gd name="connsiteY11" fmla="*/ 1344706 h 1707777"/>
              <a:gd name="connsiteX12" fmla="*/ 4605618 w 7221071"/>
              <a:gd name="connsiteY12" fmla="*/ 1519518 h 1707777"/>
              <a:gd name="connsiteX13" fmla="*/ 4941794 w 7221071"/>
              <a:gd name="connsiteY13" fmla="*/ 1532965 h 1707777"/>
              <a:gd name="connsiteX14" fmla="*/ 5587253 w 7221071"/>
              <a:gd name="connsiteY14" fmla="*/ 1606924 h 1707777"/>
              <a:gd name="connsiteX15" fmla="*/ 5909982 w 7221071"/>
              <a:gd name="connsiteY15" fmla="*/ 1519518 h 1707777"/>
              <a:gd name="connsiteX16" fmla="*/ 6239435 w 7221071"/>
              <a:gd name="connsiteY16" fmla="*/ 1613647 h 1707777"/>
              <a:gd name="connsiteX17" fmla="*/ 6568888 w 7221071"/>
              <a:gd name="connsiteY17" fmla="*/ 1546412 h 1707777"/>
              <a:gd name="connsiteX18" fmla="*/ 6891618 w 7221071"/>
              <a:gd name="connsiteY18" fmla="*/ 1680883 h 1707777"/>
              <a:gd name="connsiteX19" fmla="*/ 7221071 w 7221071"/>
              <a:gd name="connsiteY19" fmla="*/ 1707777 h 1707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21071" h="1707777">
                <a:moveTo>
                  <a:pt x="0" y="0"/>
                </a:moveTo>
                <a:lnTo>
                  <a:pt x="336177" y="282389"/>
                </a:lnTo>
                <a:lnTo>
                  <a:pt x="995082" y="457200"/>
                </a:lnTo>
                <a:lnTo>
                  <a:pt x="1317812" y="726141"/>
                </a:lnTo>
                <a:lnTo>
                  <a:pt x="1647265" y="719418"/>
                </a:lnTo>
                <a:lnTo>
                  <a:pt x="1976718" y="894230"/>
                </a:lnTo>
                <a:lnTo>
                  <a:pt x="2299447" y="934571"/>
                </a:lnTo>
                <a:lnTo>
                  <a:pt x="2615453" y="1015253"/>
                </a:lnTo>
                <a:lnTo>
                  <a:pt x="3287806" y="1311089"/>
                </a:lnTo>
                <a:lnTo>
                  <a:pt x="3623982" y="1331259"/>
                </a:lnTo>
                <a:lnTo>
                  <a:pt x="3960159" y="1411941"/>
                </a:lnTo>
                <a:lnTo>
                  <a:pt x="4282888" y="1344706"/>
                </a:lnTo>
                <a:lnTo>
                  <a:pt x="4605618" y="1519518"/>
                </a:lnTo>
                <a:lnTo>
                  <a:pt x="4941794" y="1532965"/>
                </a:lnTo>
                <a:lnTo>
                  <a:pt x="5587253" y="1606924"/>
                </a:lnTo>
                <a:lnTo>
                  <a:pt x="5909982" y="1519518"/>
                </a:lnTo>
                <a:lnTo>
                  <a:pt x="6239435" y="1613647"/>
                </a:lnTo>
                <a:lnTo>
                  <a:pt x="6568888" y="1546412"/>
                </a:lnTo>
                <a:lnTo>
                  <a:pt x="6891618" y="1680883"/>
                </a:lnTo>
                <a:lnTo>
                  <a:pt x="7221071" y="1707777"/>
                </a:lnTo>
              </a:path>
            </a:pathLst>
          </a:custGeom>
          <a:noFill/>
          <a:ln w="7620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2770093" y="3462618"/>
            <a:ext cx="7806093" cy="1680882"/>
          </a:xfrm>
          <a:custGeom>
            <a:avLst/>
            <a:gdLst>
              <a:gd name="connsiteX0" fmla="*/ 0 w 7227794"/>
              <a:gd name="connsiteY0" fmla="*/ 0 h 1680882"/>
              <a:gd name="connsiteX1" fmla="*/ 342900 w 7227794"/>
              <a:gd name="connsiteY1" fmla="*/ 107576 h 1680882"/>
              <a:gd name="connsiteX2" fmla="*/ 672353 w 7227794"/>
              <a:gd name="connsiteY2" fmla="*/ 94129 h 1680882"/>
              <a:gd name="connsiteX3" fmla="*/ 1015253 w 7227794"/>
              <a:gd name="connsiteY3" fmla="*/ 161364 h 1680882"/>
              <a:gd name="connsiteX4" fmla="*/ 1311088 w 7227794"/>
              <a:gd name="connsiteY4" fmla="*/ 289111 h 1680882"/>
              <a:gd name="connsiteX5" fmla="*/ 1687606 w 7227794"/>
              <a:gd name="connsiteY5" fmla="*/ 329453 h 1680882"/>
              <a:gd name="connsiteX6" fmla="*/ 2306171 w 7227794"/>
              <a:gd name="connsiteY6" fmla="*/ 443753 h 1680882"/>
              <a:gd name="connsiteX7" fmla="*/ 2716306 w 7227794"/>
              <a:gd name="connsiteY7" fmla="*/ 665629 h 1680882"/>
              <a:gd name="connsiteX8" fmla="*/ 2965077 w 7227794"/>
              <a:gd name="connsiteY8" fmla="*/ 773206 h 1680882"/>
              <a:gd name="connsiteX9" fmla="*/ 3287806 w 7227794"/>
              <a:gd name="connsiteY9" fmla="*/ 766482 h 1680882"/>
              <a:gd name="connsiteX10" fmla="*/ 3603812 w 7227794"/>
              <a:gd name="connsiteY10" fmla="*/ 786653 h 1680882"/>
              <a:gd name="connsiteX11" fmla="*/ 3960159 w 7227794"/>
              <a:gd name="connsiteY11" fmla="*/ 773206 h 1680882"/>
              <a:gd name="connsiteX12" fmla="*/ 4289612 w 7227794"/>
              <a:gd name="connsiteY12" fmla="*/ 1042147 h 1680882"/>
              <a:gd name="connsiteX13" fmla="*/ 4598894 w 7227794"/>
              <a:gd name="connsiteY13" fmla="*/ 1028700 h 1680882"/>
              <a:gd name="connsiteX14" fmla="*/ 5277971 w 7227794"/>
              <a:gd name="connsiteY14" fmla="*/ 1163170 h 1680882"/>
              <a:gd name="connsiteX15" fmla="*/ 5620871 w 7227794"/>
              <a:gd name="connsiteY15" fmla="*/ 1257300 h 1680882"/>
              <a:gd name="connsiteX16" fmla="*/ 5909982 w 7227794"/>
              <a:gd name="connsiteY16" fmla="*/ 1284194 h 1680882"/>
              <a:gd name="connsiteX17" fmla="*/ 6225988 w 7227794"/>
              <a:gd name="connsiteY17" fmla="*/ 1398494 h 1680882"/>
              <a:gd name="connsiteX18" fmla="*/ 6548718 w 7227794"/>
              <a:gd name="connsiteY18" fmla="*/ 1385047 h 1680882"/>
              <a:gd name="connsiteX19" fmla="*/ 6898341 w 7227794"/>
              <a:gd name="connsiteY19" fmla="*/ 1613647 h 1680882"/>
              <a:gd name="connsiteX20" fmla="*/ 7227794 w 7227794"/>
              <a:gd name="connsiteY20" fmla="*/ 1680882 h 1680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227794" h="1680882">
                <a:moveTo>
                  <a:pt x="0" y="0"/>
                </a:moveTo>
                <a:lnTo>
                  <a:pt x="342900" y="107576"/>
                </a:lnTo>
                <a:lnTo>
                  <a:pt x="672353" y="94129"/>
                </a:lnTo>
                <a:lnTo>
                  <a:pt x="1015253" y="161364"/>
                </a:lnTo>
                <a:lnTo>
                  <a:pt x="1311088" y="289111"/>
                </a:lnTo>
                <a:lnTo>
                  <a:pt x="1687606" y="329453"/>
                </a:lnTo>
                <a:lnTo>
                  <a:pt x="2306171" y="443753"/>
                </a:lnTo>
                <a:lnTo>
                  <a:pt x="2716306" y="665629"/>
                </a:lnTo>
                <a:lnTo>
                  <a:pt x="2965077" y="773206"/>
                </a:lnTo>
                <a:lnTo>
                  <a:pt x="3287806" y="766482"/>
                </a:lnTo>
                <a:lnTo>
                  <a:pt x="3603812" y="786653"/>
                </a:lnTo>
                <a:lnTo>
                  <a:pt x="3960159" y="773206"/>
                </a:lnTo>
                <a:lnTo>
                  <a:pt x="4289612" y="1042147"/>
                </a:lnTo>
                <a:lnTo>
                  <a:pt x="4598894" y="1028700"/>
                </a:lnTo>
                <a:lnTo>
                  <a:pt x="5277971" y="1163170"/>
                </a:lnTo>
                <a:lnTo>
                  <a:pt x="5620871" y="1257300"/>
                </a:lnTo>
                <a:lnTo>
                  <a:pt x="5909982" y="1284194"/>
                </a:lnTo>
                <a:lnTo>
                  <a:pt x="6225988" y="1398494"/>
                </a:lnTo>
                <a:lnTo>
                  <a:pt x="6548718" y="1385047"/>
                </a:lnTo>
                <a:lnTo>
                  <a:pt x="6898341" y="1613647"/>
                </a:lnTo>
                <a:lnTo>
                  <a:pt x="7227794" y="1680882"/>
                </a:lnTo>
              </a:path>
            </a:pathLst>
          </a:custGeom>
          <a:noFill/>
          <a:ln w="762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630117" y="2063351"/>
            <a:ext cx="84693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/>
              <a:t>USW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30117" y="3188210"/>
            <a:ext cx="75517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/>
              <a:t>FRA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30117" y="3790196"/>
            <a:ext cx="80018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/>
              <a:t>GER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630117" y="4006731"/>
            <a:ext cx="78633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/>
              <a:t>USH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630116" y="4264444"/>
            <a:ext cx="58551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/>
              <a:t>UK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30117" y="4479372"/>
            <a:ext cx="78633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/>
              <a:t>CAN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30117" y="4701107"/>
            <a:ext cx="77075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/>
              <a:t>AUS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30117" y="4984155"/>
            <a:ext cx="83135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/>
              <a:t>SWE</a:t>
            </a:r>
          </a:p>
        </p:txBody>
      </p:sp>
    </p:spTree>
    <p:extLst>
      <p:ext uri="{BB962C8B-B14F-4D97-AF65-F5344CB8AC3E}">
        <p14:creationId xmlns:p14="http://schemas.microsoft.com/office/powerpoint/2010/main" val="7479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Uninsured All Year, 1940-2025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416550001"/>
              </p:ext>
            </p:extLst>
          </p:nvPr>
        </p:nvGraphicFramePr>
        <p:xfrm>
          <a:off x="1369169" y="1273456"/>
          <a:ext cx="9984631" cy="473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2333289"/>
            <a:ext cx="161259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cs typeface="Franklin Gothic Book"/>
              </a:rPr>
              <a:t>Millions</a:t>
            </a:r>
          </a:p>
        </p:txBody>
      </p:sp>
      <p:sp>
        <p:nvSpPr>
          <p:cNvPr id="9" name="Down Arrow Callout 8"/>
          <p:cNvSpPr/>
          <p:nvPr/>
        </p:nvSpPr>
        <p:spPr>
          <a:xfrm>
            <a:off x="4047266" y="1720053"/>
            <a:ext cx="1855820" cy="1922203"/>
          </a:xfrm>
          <a:prstGeom prst="downArrowCallout">
            <a:avLst>
              <a:gd name="adj1" fmla="val 16462"/>
              <a:gd name="adj2" fmla="val 18901"/>
              <a:gd name="adj3" fmla="val 25000"/>
              <a:gd name="adj4" fmla="val 49311"/>
            </a:avLst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ea typeface="Franklin Gothic Book" charset="0"/>
                <a:cs typeface="Franklin Gothic Book" charset="0"/>
              </a:rPr>
              <a:t>Medicare / Medicaid</a:t>
            </a:r>
            <a:endParaRPr lang="en-US" sz="2400">
              <a:ea typeface="Franklin Gothic Book" charset="0"/>
              <a:cs typeface="Franklin Gothic Book" charset="0"/>
            </a:endParaRP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0" y="6011056"/>
            <a:ext cx="8175812" cy="846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Source: Social Security </a:t>
            </a:r>
            <a:r>
              <a:rPr lang="en-US" dirty="0" err="1" smtClean="0"/>
              <a:t>Bul</a:t>
            </a:r>
            <a:r>
              <a:rPr lang="en-US" dirty="0" smtClean="0"/>
              <a:t>, HIAA, CPS, and CBO estimate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865360" y="4656722"/>
            <a:ext cx="1087120" cy="33855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45720" rIns="45720" rtlCol="0" anchor="ctr">
            <a:spAutoFit/>
          </a:bodyPr>
          <a:lstStyle/>
          <a:p>
            <a:pPr algn="ctr"/>
            <a:r>
              <a:rPr lang="en-US" sz="1600" smtClean="0">
                <a:solidFill>
                  <a:schemeClr val="bg1"/>
                </a:solidFill>
              </a:rPr>
              <a:t>Estimated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72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Child Poverty Rates</a:t>
            </a:r>
            <a:br>
              <a:rPr lang="en-US" dirty="0" smtClean="0"/>
            </a:br>
            <a:r>
              <a:rPr lang="en-US" dirty="0" smtClean="0"/>
              <a:t>U.S. and Other Industrialized Nations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OECD 2016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60492291"/>
              </p:ext>
            </p:extLst>
          </p:nvPr>
        </p:nvGraphicFramePr>
        <p:xfrm>
          <a:off x="838200" y="1690689"/>
          <a:ext cx="10876280" cy="4320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275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Income Inequality Worst in USA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1953614"/>
            <a:ext cx="2336800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Top 1% Income Share, 2014/2015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72589528"/>
              </p:ext>
            </p:extLst>
          </p:nvPr>
        </p:nvGraphicFramePr>
        <p:xfrm>
          <a:off x="2082800" y="1365812"/>
          <a:ext cx="9271000" cy="4583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World Top Incomes Database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54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8800" dirty="0"/>
              <a:t>Persistent </a:t>
            </a:r>
            <a:r>
              <a:rPr lang="en-US" altLang="en-US" sz="8800" dirty="0" smtClean="0"/>
              <a:t/>
            </a:r>
            <a:br>
              <a:rPr lang="en-US" altLang="en-US" sz="8800" dirty="0" smtClean="0"/>
            </a:br>
            <a:r>
              <a:rPr lang="en-US" altLang="en-US" sz="8800" dirty="0" smtClean="0"/>
              <a:t>Racial </a:t>
            </a:r>
            <a:r>
              <a:rPr lang="en-US" altLang="en-US" sz="8800" dirty="0"/>
              <a:t>Inequalities</a:t>
            </a:r>
          </a:p>
        </p:txBody>
      </p:sp>
    </p:spTree>
    <p:extLst>
      <p:ext uri="{BB962C8B-B14F-4D97-AF65-F5344CB8AC3E}">
        <p14:creationId xmlns:p14="http://schemas.microsoft.com/office/powerpoint/2010/main" val="117089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Americans Die Younger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CDC, 2015 – Final Mortality Data for 2013</a:t>
            </a:r>
          </a:p>
          <a:p>
            <a:r>
              <a:rPr lang="en-US" dirty="0"/>
              <a:t>*Hispanics can be of any race, and Blacks and Whites include some </a:t>
            </a:r>
            <a:r>
              <a:rPr lang="en-US" dirty="0" smtClean="0"/>
              <a:t>Hispanics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188786"/>
            <a:ext cx="225552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Life </a:t>
            </a:r>
            <a:r>
              <a:rPr lang="en-US" sz="2800" dirty="0" smtClean="0">
                <a:solidFill>
                  <a:schemeClr val="bg1"/>
                </a:solidFill>
                <a:cs typeface="Franklin Gothic Book"/>
              </a:rPr>
              <a:t>Expectancy </a:t>
            </a:r>
            <a:r>
              <a:rPr lang="en-US" sz="2800" dirty="0">
                <a:solidFill>
                  <a:schemeClr val="bg1"/>
                </a:solidFill>
                <a:cs typeface="Franklin Gothic Book"/>
              </a:rPr>
              <a:t>at </a:t>
            </a:r>
            <a:r>
              <a:rPr lang="en-US" sz="2800" dirty="0" smtClean="0">
                <a:solidFill>
                  <a:schemeClr val="bg1"/>
                </a:solidFill>
                <a:cs typeface="Franklin Gothic Book"/>
              </a:rPr>
              <a:t>birth</a:t>
            </a:r>
            <a:endParaRPr lang="en-US" sz="2800" dirty="0">
              <a:solidFill>
                <a:schemeClr val="bg1"/>
              </a:solidFill>
              <a:cs typeface="Franklin Gothic Book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6444857"/>
              </p:ext>
            </p:extLst>
          </p:nvPr>
        </p:nvGraphicFramePr>
        <p:xfrm>
          <a:off x="2432004" y="1235769"/>
          <a:ext cx="7454370" cy="4676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636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Median Family Income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Inflation </a:t>
            </a:r>
            <a:r>
              <a:rPr lang="en-US" dirty="0" smtClean="0"/>
              <a:t>adjusted, 2014 $s</a:t>
            </a:r>
            <a:endParaRPr lang="en-US" dirty="0"/>
          </a:p>
          <a:p>
            <a:r>
              <a:rPr lang="en-US" dirty="0"/>
              <a:t>Bureau of the </a:t>
            </a:r>
            <a:r>
              <a:rPr lang="en-US" dirty="0" smtClean="0"/>
              <a:t>Census, 2016 data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28785"/>
            <a:ext cx="1716609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Median </a:t>
            </a:r>
            <a:r>
              <a:rPr lang="en-US" sz="2800" dirty="0" smtClean="0">
                <a:solidFill>
                  <a:schemeClr val="bg1"/>
                </a:solidFill>
                <a:cs typeface="Franklin Gothic Book"/>
              </a:rPr>
              <a:t>income</a:t>
            </a:r>
            <a:endParaRPr lang="en-US" sz="2800" dirty="0">
              <a:solidFill>
                <a:schemeClr val="bg1"/>
              </a:solidFill>
              <a:cs typeface="Franklin Gothic Book"/>
            </a:endParaRP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1178560" y="1333500"/>
          <a:ext cx="10471648" cy="4677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68973" y="2820330"/>
            <a:ext cx="128272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ea typeface="Franklin Gothic Medium" charset="0"/>
                <a:cs typeface="Franklin Gothic Medium" charset="0"/>
              </a:rPr>
              <a:t>Whites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58022" y="4480114"/>
            <a:ext cx="1242648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dirty="0">
                <a:ea typeface="Franklin Gothic Medium" charset="0"/>
                <a:cs typeface="Franklin Gothic Medium" charset="0"/>
              </a:rPr>
              <a:t>Blacks</a:t>
            </a:r>
          </a:p>
        </p:txBody>
      </p:sp>
    </p:spTree>
    <p:extLst>
      <p:ext uri="{BB962C8B-B14F-4D97-AF65-F5344CB8AC3E}">
        <p14:creationId xmlns:p14="http://schemas.microsoft.com/office/powerpoint/2010/main" val="122963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Job Discrimination Persists</a:t>
            </a:r>
            <a:br>
              <a:rPr lang="en-US" dirty="0" smtClean="0"/>
            </a:br>
            <a:r>
              <a:rPr lang="en-US" sz="3100" dirty="0" smtClean="0"/>
              <a:t>Experimental Study of the Impact of “Whitening” Resumes</a:t>
            </a:r>
            <a:endParaRPr lang="en-US" sz="31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Source: Kang SK, et al. Admin </a:t>
            </a:r>
            <a:r>
              <a:rPr lang="en-US" dirty="0" err="1" smtClean="0"/>
              <a:t>SciQ</a:t>
            </a:r>
            <a:r>
              <a:rPr lang="en-US" dirty="0" smtClean="0"/>
              <a:t>, 2016 </a:t>
            </a:r>
            <a:r>
              <a:rPr lang="mr-IN" dirty="0" smtClean="0"/>
              <a:t>–</a:t>
            </a:r>
            <a:r>
              <a:rPr lang="en-US" dirty="0" smtClean="0"/>
              <a:t> Job ads with pro-diversity language yielded same result</a:t>
            </a:r>
          </a:p>
          <a:p>
            <a:r>
              <a:rPr lang="en-US" dirty="0" smtClean="0"/>
              <a:t>*e.g., change “Lamar J. Smith” to “L. James Smith” or “Lei </a:t>
            </a:r>
            <a:r>
              <a:rPr lang="en-US" dirty="0" err="1" smtClean="0"/>
              <a:t>Zhange</a:t>
            </a:r>
            <a:r>
              <a:rPr lang="en-US" dirty="0" smtClean="0"/>
              <a:t>” to “Luke Zhang”</a:t>
            </a:r>
          </a:p>
          <a:p>
            <a:r>
              <a:rPr lang="en-US" dirty="0" smtClean="0"/>
              <a:t>** e.g., change “Aspiring Asian Business Leaders” to “Aspiring Business Leaders”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2443318"/>
            <a:ext cx="2101362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Callback rate after resume submitted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553147531"/>
              </p:ext>
            </p:extLst>
          </p:nvPr>
        </p:nvGraphicFramePr>
        <p:xfrm>
          <a:off x="2032000" y="1690689"/>
          <a:ext cx="10160000" cy="4202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 useBgFill="1">
        <p:nvSpPr>
          <p:cNvPr id="4" name="Rectangle 3"/>
          <p:cNvSpPr/>
          <p:nvPr/>
        </p:nvSpPr>
        <p:spPr>
          <a:xfrm>
            <a:off x="5466079" y="1741488"/>
            <a:ext cx="176843" cy="4151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TextBox 4"/>
          <p:cNvSpPr txBox="1"/>
          <p:nvPr/>
        </p:nvSpPr>
        <p:spPr>
          <a:xfrm>
            <a:off x="2847117" y="1705364"/>
            <a:ext cx="2618962" cy="461665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Black Applicant</a:t>
            </a:r>
          </a:p>
        </p:txBody>
      </p:sp>
      <p:sp useBgFill="1">
        <p:nvSpPr>
          <p:cNvPr id="9" name="TextBox 8"/>
          <p:cNvSpPr txBox="1"/>
          <p:nvPr/>
        </p:nvSpPr>
        <p:spPr>
          <a:xfrm>
            <a:off x="5642922" y="1705364"/>
            <a:ext cx="2618962" cy="461665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Asian Applicant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8465271" y="2502260"/>
            <a:ext cx="244440" cy="26920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465271" y="3236165"/>
            <a:ext cx="244440" cy="26920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465271" y="3970070"/>
            <a:ext cx="244440" cy="269200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465271" y="4703974"/>
            <a:ext cx="244440" cy="2692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Causes of Black/White </a:t>
            </a:r>
            <a:br>
              <a:rPr lang="en-US" dirty="0" smtClean="0"/>
            </a:br>
            <a:r>
              <a:rPr lang="en-US" dirty="0" smtClean="0"/>
              <a:t>Disparity in Life Expectancy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MMWR </a:t>
            </a:r>
            <a:r>
              <a:rPr lang="en-US" dirty="0" smtClean="0"/>
              <a:t>2001;50:780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32772995"/>
              </p:ext>
            </p:extLst>
          </p:nvPr>
        </p:nvGraphicFramePr>
        <p:xfrm>
          <a:off x="2569198" y="1690688"/>
          <a:ext cx="7892498" cy="4589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838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Autofit/>
          </a:bodyPr>
          <a:lstStyle/>
          <a:p>
            <a:r>
              <a:rPr lang="en-US" dirty="0"/>
              <a:t>Physicians/Population by Race/Ethnicity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Data are for 2008</a:t>
            </a:r>
          </a:p>
          <a:p>
            <a:r>
              <a:rPr lang="en-US" dirty="0"/>
              <a:t>Source: AMA and Census </a:t>
            </a:r>
            <a:r>
              <a:rPr lang="en-US" dirty="0" smtClean="0"/>
              <a:t>Bureau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79394407"/>
              </p:ext>
            </p:extLst>
          </p:nvPr>
        </p:nvGraphicFramePr>
        <p:xfrm>
          <a:off x="2554891" y="1361440"/>
          <a:ext cx="8798909" cy="4649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2011267"/>
            <a:ext cx="2840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Physicians per 1000 population</a:t>
            </a:r>
          </a:p>
        </p:txBody>
      </p:sp>
    </p:spTree>
    <p:extLst>
      <p:ext uri="{BB962C8B-B14F-4D97-AF65-F5344CB8AC3E}">
        <p14:creationId xmlns:p14="http://schemas.microsoft.com/office/powerpoint/2010/main" val="86738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28680" cy="1325563"/>
          </a:xfrm>
        </p:spPr>
        <p:txBody>
          <a:bodyPr/>
          <a:lstStyle/>
          <a:p>
            <a:r>
              <a:rPr lang="en-US" dirty="0" smtClean="0"/>
              <a:t>Black and </a:t>
            </a:r>
            <a:r>
              <a:rPr lang="en-US" smtClean="0"/>
              <a:t>Female Physicians Earn Less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499826"/>
            <a:ext cx="173736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Annual Income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60860381"/>
              </p:ext>
            </p:extLst>
          </p:nvPr>
        </p:nvGraphicFramePr>
        <p:xfrm>
          <a:off x="1615440" y="1503681"/>
          <a:ext cx="9591040" cy="4429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1100" dirty="0"/>
              <a:t>Source: Ly et al. BMJ 2016;353:2923</a:t>
            </a:r>
          </a:p>
          <a:p>
            <a:r>
              <a:rPr lang="en-US" sz="1100" dirty="0"/>
              <a:t>Note: Figures are adjusted for hours worked, specialty, age, years in practice, practice type, percent of revenue from </a:t>
            </a:r>
            <a:r>
              <a:rPr lang="en-US" sz="1100" dirty="0" smtClean="0"/>
              <a:t>Medicare/Medicaid</a:t>
            </a:r>
            <a:endParaRPr lang="en-US" sz="1100" dirty="0"/>
          </a:p>
        </p:txBody>
      </p:sp>
      <p:sp useBgFill="1">
        <p:nvSpPr>
          <p:cNvPr id="4" name="Rectangle 3"/>
          <p:cNvSpPr/>
          <p:nvPr/>
        </p:nvSpPr>
        <p:spPr>
          <a:xfrm>
            <a:off x="2177592" y="4468305"/>
            <a:ext cx="9144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7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Minority Children and Youth</a:t>
            </a:r>
            <a:br>
              <a:rPr lang="en-US" dirty="0" smtClean="0"/>
            </a:br>
            <a:r>
              <a:rPr lang="en-US" dirty="0" smtClean="0"/>
              <a:t>Get Few Psychiatrist Visits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2314862"/>
            <a:ext cx="303784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Psychiatrist visits per </a:t>
            </a:r>
            <a:r>
              <a:rPr lang="en-US" sz="2800" smtClean="0">
                <a:solidFill>
                  <a:schemeClr val="bg1"/>
                </a:solidFill>
              </a:rPr>
              <a:t>year per 1,000 population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90778704"/>
              </p:ext>
            </p:extLst>
          </p:nvPr>
        </p:nvGraphicFramePr>
        <p:xfrm>
          <a:off x="2885440" y="1615441"/>
          <a:ext cx="8468360" cy="4395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Marrast</a:t>
            </a:r>
            <a:r>
              <a:rPr lang="en-US" dirty="0"/>
              <a:t>, </a:t>
            </a:r>
            <a:r>
              <a:rPr lang="en-US" dirty="0" err="1"/>
              <a:t>Himmelstein</a:t>
            </a:r>
            <a:r>
              <a:rPr lang="en-US" dirty="0"/>
              <a:t>, </a:t>
            </a:r>
            <a:r>
              <a:rPr lang="en-US" dirty="0" err="1"/>
              <a:t>Woolhandler</a:t>
            </a:r>
            <a:r>
              <a:rPr lang="en-US" dirty="0"/>
              <a:t>. </a:t>
            </a:r>
            <a:r>
              <a:rPr lang="en-US" dirty="0" err="1"/>
              <a:t>Int</a:t>
            </a:r>
            <a:r>
              <a:rPr lang="en-US" dirty="0"/>
              <a:t> J </a:t>
            </a:r>
            <a:r>
              <a:rPr lang="en-US" dirty="0" err="1"/>
              <a:t>Hlth</a:t>
            </a:r>
            <a:r>
              <a:rPr lang="en-US" dirty="0"/>
              <a:t> </a:t>
            </a:r>
            <a:r>
              <a:rPr lang="en-US" dirty="0" err="1"/>
              <a:t>Serv</a:t>
            </a:r>
            <a:r>
              <a:rPr lang="en-US" dirty="0"/>
              <a:t> </a:t>
            </a:r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755618" y="5581599"/>
            <a:ext cx="283028" cy="283028"/>
          </a:xfrm>
          <a:prstGeom prst="rect">
            <a:avLst/>
          </a:prstGeom>
          <a:solidFill>
            <a:schemeClr val="accent3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90860" y="5581599"/>
            <a:ext cx="283028" cy="283028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43559" y="5581599"/>
            <a:ext cx="283028" cy="283028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1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28,949 Deaths During 2015</a:t>
            </a:r>
            <a:br>
              <a:rPr lang="en-US" dirty="0" smtClean="0"/>
            </a:br>
            <a:r>
              <a:rPr lang="en-US" dirty="0" smtClean="0"/>
              <a:t>Due to </a:t>
            </a:r>
            <a:r>
              <a:rPr lang="en-US" dirty="0" err="1" smtClean="0"/>
              <a:t>Uninsurance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8883779"/>
              </p:ext>
            </p:extLst>
          </p:nvPr>
        </p:nvGraphicFramePr>
        <p:xfrm>
          <a:off x="1536701" y="1790163"/>
          <a:ext cx="9118599" cy="4082603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3039533"/>
                <a:gridCol w="3039533"/>
                <a:gridCol w="3039533"/>
              </a:tblGrid>
              <a:tr h="5832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State</a:t>
                      </a:r>
                      <a:endParaRPr lang="en-US" sz="2800" dirty="0"/>
                    </a:p>
                  </a:txBody>
                  <a:tcPr anchor="ctr"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% Uninsured</a:t>
                      </a:r>
                      <a:endParaRPr lang="en-US" sz="2800" dirty="0"/>
                    </a:p>
                  </a:txBody>
                  <a:tcPr anchor="ctr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Excess Deaths</a:t>
                      </a:r>
                      <a:endParaRPr lang="en-US" sz="2800" dirty="0"/>
                    </a:p>
                  </a:txBody>
                  <a:tcPr anchor="ctr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</a:tr>
              <a:tr h="5832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Texas</a:t>
                      </a:r>
                      <a:endParaRPr lang="en-US" sz="2800" dirty="0"/>
                    </a:p>
                  </a:txBody>
                  <a:tcPr anchor="ctr"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17.1</a:t>
                      </a:r>
                      <a:endParaRPr lang="en-US" sz="2800" dirty="0"/>
                    </a:p>
                  </a:txBody>
                  <a:tcPr anchor="ctr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4,612</a:t>
                      </a:r>
                      <a:endParaRPr lang="en-US" sz="2800" dirty="0"/>
                    </a:p>
                  </a:txBody>
                  <a:tcPr anchor="ctr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832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California</a:t>
                      </a:r>
                      <a:endParaRPr lang="en-US" sz="2800" dirty="0"/>
                    </a:p>
                  </a:txBody>
                  <a:tcPr anchor="ctr"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8.6</a:t>
                      </a:r>
                      <a:endParaRPr lang="en-US" sz="2800" dirty="0"/>
                    </a:p>
                  </a:txBody>
                  <a:tcPr anchor="ctr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3,315</a:t>
                      </a:r>
                      <a:endParaRPr lang="en-US" sz="2800" dirty="0"/>
                    </a:p>
                  </a:txBody>
                  <a:tcPr anchor="ctr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832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Florida</a:t>
                      </a:r>
                      <a:endParaRPr lang="en-US" sz="2800" dirty="0"/>
                    </a:p>
                  </a:txBody>
                  <a:tcPr anchor="ctr"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13.3</a:t>
                      </a:r>
                      <a:endParaRPr lang="en-US" sz="2800" dirty="0"/>
                    </a:p>
                  </a:txBody>
                  <a:tcPr anchor="ctr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2,660</a:t>
                      </a:r>
                      <a:endParaRPr lang="en-US" sz="2800" dirty="0"/>
                    </a:p>
                  </a:txBody>
                  <a:tcPr anchor="ctr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832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Georgia</a:t>
                      </a:r>
                      <a:endParaRPr lang="en-US" sz="2800" dirty="0"/>
                    </a:p>
                  </a:txBody>
                  <a:tcPr anchor="ctr"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13.9</a:t>
                      </a:r>
                      <a:endParaRPr lang="en-US" sz="2800" dirty="0"/>
                    </a:p>
                  </a:txBody>
                  <a:tcPr anchor="ctr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1,387</a:t>
                      </a:r>
                      <a:endParaRPr lang="en-US" sz="2800" dirty="0"/>
                    </a:p>
                  </a:txBody>
                  <a:tcPr anchor="ctr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832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New York</a:t>
                      </a:r>
                      <a:endParaRPr lang="en-US" sz="2800" dirty="0"/>
                    </a:p>
                  </a:txBody>
                  <a:tcPr anchor="ctr"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7.1</a:t>
                      </a:r>
                      <a:endParaRPr lang="en-US" sz="2800" dirty="0"/>
                    </a:p>
                  </a:txBody>
                  <a:tcPr anchor="ctr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1,380</a:t>
                      </a:r>
                      <a:endParaRPr lang="en-US" sz="2800" dirty="0"/>
                    </a:p>
                  </a:txBody>
                  <a:tcPr anchor="ctr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8322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USA</a:t>
                      </a:r>
                      <a:endParaRPr lang="en-US" sz="2800" dirty="0"/>
                    </a:p>
                  </a:txBody>
                  <a:tcPr anchor="ctr"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9.4%</a:t>
                      </a:r>
                      <a:endParaRPr lang="en-US" sz="2800" dirty="0"/>
                    </a:p>
                  </a:txBody>
                  <a:tcPr anchor="ctr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28,949</a:t>
                      </a:r>
                      <a:endParaRPr lang="en-US" sz="2800" dirty="0"/>
                    </a:p>
                  </a:txBody>
                  <a:tcPr anchor="ctr">
                    <a:lnL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0" y="6011057"/>
            <a:ext cx="8175812" cy="846943"/>
          </a:xfrm>
        </p:spPr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Wilper</a:t>
            </a:r>
            <a:r>
              <a:rPr lang="en-US" dirty="0"/>
              <a:t> et al. Am. J. Public Health, 2009 </a:t>
            </a:r>
            <a:r>
              <a:rPr lang="mr-IN" dirty="0"/>
              <a:t>–</a:t>
            </a:r>
            <a:r>
              <a:rPr lang="en-US" dirty="0"/>
              <a:t> updated using 2016 </a:t>
            </a:r>
            <a:r>
              <a:rPr lang="en-US" dirty="0" smtClean="0"/>
              <a:t>CPS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99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10899"/>
              </p:ext>
            </p:extLst>
          </p:nvPr>
        </p:nvGraphicFramePr>
        <p:xfrm>
          <a:off x="3054284" y="1625600"/>
          <a:ext cx="8131875" cy="29159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1875"/>
              </a:tblGrid>
              <a:tr h="9719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19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7197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3054285" y="3576320"/>
            <a:ext cx="8131875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751083861"/>
              </p:ext>
            </p:extLst>
          </p:nvPr>
        </p:nvGraphicFramePr>
        <p:xfrm>
          <a:off x="2296160" y="1538289"/>
          <a:ext cx="9057640" cy="4320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Worse OB Care and Outcomes for Black Women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AJPH 2016;106:1771</a:t>
            </a:r>
          </a:p>
          <a:p>
            <a:r>
              <a:rPr lang="en-US" dirty="0" smtClean="0"/>
              <a:t>*Likelihood of knowing that genetic testing is optional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2429130"/>
            <a:ext cx="210312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Odds Ratio or Risk Ratio (1=no </a:t>
            </a:r>
            <a:r>
              <a:rPr lang="en-US" sz="2400" smtClean="0">
                <a:solidFill>
                  <a:schemeClr val="bg1"/>
                </a:solidFill>
              </a:rPr>
              <a:t>racial difference)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8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Immigrants Get Little Care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*Adjusted for ethnicity, poverty, age, insurance status, patient/parent-reported health status</a:t>
            </a:r>
          </a:p>
          <a:p>
            <a:r>
              <a:rPr lang="en-US" dirty="0"/>
              <a:t>Source: </a:t>
            </a:r>
            <a:r>
              <a:rPr lang="en-US" dirty="0" err="1"/>
              <a:t>Mohanty</a:t>
            </a:r>
            <a:r>
              <a:rPr lang="en-US" dirty="0"/>
              <a:t> et al. Am J Public Health </a:t>
            </a:r>
            <a:r>
              <a:rPr lang="en-US" dirty="0" smtClean="0"/>
              <a:t>2005;95:1431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343795574"/>
              </p:ext>
            </p:extLst>
          </p:nvPr>
        </p:nvGraphicFramePr>
        <p:xfrm>
          <a:off x="2344951" y="1320800"/>
          <a:ext cx="9008850" cy="4690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2334762"/>
            <a:ext cx="2344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Health Care</a:t>
            </a:r>
          </a:p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$ per capita</a:t>
            </a:r>
          </a:p>
        </p:txBody>
      </p:sp>
      <p:sp>
        <p:nvSpPr>
          <p:cNvPr id="8" name="Rectangle 7"/>
          <p:cNvSpPr/>
          <p:nvPr/>
        </p:nvSpPr>
        <p:spPr>
          <a:xfrm>
            <a:off x="5212920" y="5572334"/>
            <a:ext cx="312099" cy="312099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16748" y="5572334"/>
            <a:ext cx="312099" cy="312099"/>
          </a:xfrm>
          <a:prstGeom prst="rect">
            <a:avLst/>
          </a:prstGeom>
          <a:solidFill>
            <a:srgbClr val="80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5822520" y="1320801"/>
            <a:ext cx="200339" cy="3843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8287960" y="1270001"/>
            <a:ext cx="200339" cy="3843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1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Immigrants Keep Medicare Afloat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</a:t>
            </a:r>
            <a:r>
              <a:rPr lang="en-US" dirty="0"/>
              <a:t>: </a:t>
            </a:r>
            <a:r>
              <a:rPr lang="en-US" dirty="0" err="1" smtClean="0"/>
              <a:t>Zallman</a:t>
            </a:r>
            <a:r>
              <a:rPr lang="en-US" dirty="0" smtClean="0"/>
              <a:t> et al, Health Affairs 2013;32:1153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51820802"/>
              </p:ext>
            </p:extLst>
          </p:nvPr>
        </p:nvGraphicFramePr>
        <p:xfrm>
          <a:off x="3049719" y="1335478"/>
          <a:ext cx="8304081" cy="4675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" y="1979162"/>
            <a:ext cx="2915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Net contribution to Medicare Trust Fund, 2009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54400" y="4248994"/>
            <a:ext cx="211328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-$30.9 Billion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00" y="1652494"/>
            <a:ext cx="211884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$3.7 Billion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88399" y="1717849"/>
            <a:ext cx="208280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$10.1 Billion</a:t>
            </a:r>
          </a:p>
        </p:txBody>
      </p:sp>
    </p:spTree>
    <p:extLst>
      <p:ext uri="{BB962C8B-B14F-4D97-AF65-F5344CB8AC3E}">
        <p14:creationId xmlns:p14="http://schemas.microsoft.com/office/powerpoint/2010/main" val="96197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8000" dirty="0"/>
              <a:t>Administrative Overhead Rising</a:t>
            </a:r>
          </a:p>
        </p:txBody>
      </p:sp>
    </p:spTree>
    <p:extLst>
      <p:ext uri="{BB962C8B-B14F-4D97-AF65-F5344CB8AC3E}">
        <p14:creationId xmlns:p14="http://schemas.microsoft.com/office/powerpoint/2010/main" val="145373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Growth of Physicians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Administrators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Bureau of Labor Statistics; NCHS; </a:t>
            </a:r>
            <a:r>
              <a:rPr lang="en-US" dirty="0" err="1"/>
              <a:t>Himmelstein</a:t>
            </a:r>
            <a:r>
              <a:rPr lang="en-US" dirty="0"/>
              <a:t>/</a:t>
            </a:r>
            <a:r>
              <a:rPr lang="en-US" dirty="0" err="1"/>
              <a:t>Woolhandler</a:t>
            </a:r>
            <a:r>
              <a:rPr lang="en-US" dirty="0"/>
              <a:t> analysis of CPS</a:t>
            </a:r>
          </a:p>
          <a:p>
            <a:r>
              <a:rPr lang="en-US" dirty="0"/>
              <a:t>Managers shown as moving average of current year and two previous years 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48931082"/>
              </p:ext>
            </p:extLst>
          </p:nvPr>
        </p:nvGraphicFramePr>
        <p:xfrm>
          <a:off x="1991360" y="1511901"/>
          <a:ext cx="9942974" cy="4677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2340656"/>
            <a:ext cx="210312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>
                <a:solidFill>
                  <a:schemeClr val="bg1"/>
                </a:solidFill>
                <a:cs typeface="Franklin Gothic Book"/>
              </a:rPr>
              <a:t>Growth since 1970</a:t>
            </a:r>
            <a:endParaRPr lang="en-US" sz="2800" dirty="0">
              <a:solidFill>
                <a:schemeClr val="bg1"/>
              </a:solidFill>
              <a:cs typeface="Franklin Gothic 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88182" y="5624331"/>
            <a:ext cx="283028" cy="283028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108107" y="5624331"/>
            <a:ext cx="283028" cy="283028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 animBg="0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Doctors Spend Twice as Much Time on</a:t>
            </a:r>
            <a:br>
              <a:rPr lang="en-US" dirty="0" smtClean="0"/>
            </a:br>
            <a:r>
              <a:rPr lang="en-US" dirty="0" smtClean="0"/>
              <a:t>EHR/Desk Work as With Patients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907914906"/>
              </p:ext>
            </p:extLst>
          </p:nvPr>
        </p:nvGraphicFramePr>
        <p:xfrm>
          <a:off x="1980139" y="1690688"/>
          <a:ext cx="8057356" cy="4720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Sinsky</a:t>
            </a:r>
            <a:r>
              <a:rPr lang="en-US" dirty="0"/>
              <a:t> et al. Ann </a:t>
            </a:r>
            <a:r>
              <a:rPr lang="en-US" dirty="0" err="1"/>
              <a:t>Int</a:t>
            </a:r>
            <a:r>
              <a:rPr lang="en-US" dirty="0"/>
              <a:t> Med 9/6/2016 – based on time/motion observation + home diary</a:t>
            </a:r>
          </a:p>
          <a:p>
            <a:r>
              <a:rPr lang="en-US" dirty="0"/>
              <a:t>Note: Figures are percent of office hours – exclude the 1-2 </a:t>
            </a:r>
            <a:r>
              <a:rPr lang="en-US" dirty="0" err="1"/>
              <a:t>hrs</a:t>
            </a:r>
            <a:r>
              <a:rPr lang="en-US" dirty="0"/>
              <a:t>/night of home EHR/desk </a:t>
            </a:r>
            <a:r>
              <a:rPr lang="en-US" dirty="0" smtClean="0"/>
              <a:t>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2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5400" dirty="0"/>
              <a:t>Investor-Owned Care:</a:t>
            </a:r>
            <a:br>
              <a:rPr lang="en-US" altLang="en-US" sz="5400" dirty="0"/>
            </a:br>
            <a:r>
              <a:rPr lang="en-US" altLang="en-US" sz="5400" dirty="0"/>
              <a:t>Inflated Costs, Inferior Quality</a:t>
            </a:r>
          </a:p>
        </p:txBody>
      </p:sp>
    </p:spTree>
    <p:extLst>
      <p:ext uri="{BB962C8B-B14F-4D97-AF65-F5344CB8AC3E}">
        <p14:creationId xmlns:p14="http://schemas.microsoft.com/office/powerpoint/2010/main" val="131568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Extent of For-Profit Ownership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For-profit firms’ share of total revenues</a:t>
            </a:r>
          </a:p>
          <a:p>
            <a:r>
              <a:rPr lang="en-US" sz="1200" dirty="0" smtClean="0"/>
              <a:t>Source: Commerce Dept. Service Annual Surveys &amp; </a:t>
            </a:r>
            <a:r>
              <a:rPr lang="en-US" sz="1200" dirty="0" err="1" smtClean="0"/>
              <a:t>MedPac</a:t>
            </a:r>
            <a:r>
              <a:rPr lang="en-US" sz="1200" dirty="0" smtClean="0"/>
              <a:t>. Data are Q1, 2016 or most recent available.</a:t>
            </a:r>
          </a:p>
          <a:p>
            <a:r>
              <a:rPr lang="en-US" sz="1200" dirty="0" smtClean="0"/>
              <a:t>*Data are for share of establishments.</a:t>
            </a:r>
            <a:endParaRPr lang="en-US" sz="1200" dirty="0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9770505" y="1336130"/>
          <a:ext cx="2172482" cy="234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/>
          <p:nvPr>
            <p:extLst/>
          </p:nvPr>
        </p:nvGraphicFramePr>
        <p:xfrm>
          <a:off x="7390135" y="1336130"/>
          <a:ext cx="2172482" cy="234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/>
          <p:nvPr>
            <p:extLst/>
          </p:nvPr>
        </p:nvGraphicFramePr>
        <p:xfrm>
          <a:off x="249013" y="1336130"/>
          <a:ext cx="2172482" cy="234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/>
          <p:nvPr>
            <p:extLst/>
          </p:nvPr>
        </p:nvGraphicFramePr>
        <p:xfrm>
          <a:off x="5009761" y="1336130"/>
          <a:ext cx="2172482" cy="234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0" name="Chart 19"/>
          <p:cNvGraphicFramePr/>
          <p:nvPr>
            <p:extLst/>
          </p:nvPr>
        </p:nvGraphicFramePr>
        <p:xfrm>
          <a:off x="2629387" y="1336130"/>
          <a:ext cx="2172482" cy="234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9" name="Chart 18"/>
          <p:cNvGraphicFramePr/>
          <p:nvPr>
            <p:extLst/>
          </p:nvPr>
        </p:nvGraphicFramePr>
        <p:xfrm>
          <a:off x="8580322" y="3731459"/>
          <a:ext cx="2172482" cy="234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2" name="Chart 21"/>
          <p:cNvGraphicFramePr/>
          <p:nvPr>
            <p:extLst/>
          </p:nvPr>
        </p:nvGraphicFramePr>
        <p:xfrm>
          <a:off x="1439200" y="3731459"/>
          <a:ext cx="2172482" cy="234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3" name="Chart 22"/>
          <p:cNvGraphicFramePr/>
          <p:nvPr>
            <p:extLst/>
          </p:nvPr>
        </p:nvGraphicFramePr>
        <p:xfrm>
          <a:off x="6199948" y="3731459"/>
          <a:ext cx="2172482" cy="234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4" name="Chart 23"/>
          <p:cNvGraphicFramePr/>
          <p:nvPr>
            <p:extLst/>
          </p:nvPr>
        </p:nvGraphicFramePr>
        <p:xfrm>
          <a:off x="3819574" y="3731459"/>
          <a:ext cx="2172482" cy="2347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91585" y="2853678"/>
            <a:ext cx="97334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100%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18662" y="2889196"/>
            <a:ext cx="80182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95%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94284" y="2889196"/>
            <a:ext cx="80182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90%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53164" y="2889196"/>
            <a:ext cx="80182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76%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455834" y="2889196"/>
            <a:ext cx="80182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65%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70273" y="5032149"/>
            <a:ext cx="69762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63%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12134" y="4854851"/>
            <a:ext cx="69762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37%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692508" y="4705248"/>
            <a:ext cx="69762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smtClean="0">
                <a:solidFill>
                  <a:schemeClr val="bg1"/>
                </a:solidFill>
              </a:rPr>
              <a:t>27%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297384" y="4500934"/>
            <a:ext cx="530466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11%</a:t>
            </a:r>
          </a:p>
        </p:txBody>
      </p:sp>
    </p:spTree>
    <p:extLst>
      <p:ext uri="{BB962C8B-B14F-4D97-AF65-F5344CB8AC3E}">
        <p14:creationId xmlns:p14="http://schemas.microsoft.com/office/powerpoint/2010/main" val="35656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Industry Profits, 2015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Fortune 500, 2016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257672484"/>
              </p:ext>
            </p:extLst>
          </p:nvPr>
        </p:nvGraphicFramePr>
        <p:xfrm>
          <a:off x="548640" y="1432561"/>
          <a:ext cx="11186160" cy="425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41720" y="5549391"/>
            <a:ext cx="254909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Billions of Dollars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10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3" name="Picture 2" descr="ScreenHunter_32 Oc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94"/>
          <a:stretch/>
        </p:blipFill>
        <p:spPr bwMode="auto">
          <a:xfrm>
            <a:off x="1879599" y="233680"/>
            <a:ext cx="10095533" cy="556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creenHunter_32 Oc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96" r="18926"/>
          <a:stretch/>
        </p:blipFill>
        <p:spPr bwMode="auto">
          <a:xfrm>
            <a:off x="208279" y="1666240"/>
            <a:ext cx="7428839" cy="15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Palmer, A and </a:t>
            </a:r>
            <a:r>
              <a:rPr lang="en-US" dirty="0" err="1" smtClean="0"/>
              <a:t>Demko</a:t>
            </a:r>
            <a:r>
              <a:rPr lang="en-US" dirty="0" smtClean="0"/>
              <a:t>, P. Politico 7/15/2015.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97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2580" y="2766219"/>
            <a:ext cx="11050074" cy="1325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7200" dirty="0" smtClean="0"/>
              <a:t>Medicaid: Poor </a:t>
            </a:r>
            <a:r>
              <a:rPr lang="en-US" altLang="en-US" sz="7200" dirty="0"/>
              <a:t>Access, </a:t>
            </a:r>
            <a:r>
              <a:rPr lang="en-US" altLang="en-US" sz="7200" dirty="0" smtClean="0"/>
              <a:t/>
            </a:r>
            <a:br>
              <a:rPr lang="en-US" altLang="en-US" sz="7200" dirty="0" smtClean="0"/>
            </a:br>
            <a:r>
              <a:rPr lang="en-US" altLang="en-US" sz="7200" dirty="0" smtClean="0"/>
              <a:t>But </a:t>
            </a:r>
            <a:r>
              <a:rPr lang="en-US" altLang="en-US" sz="7200" dirty="0"/>
              <a:t>Better </a:t>
            </a:r>
            <a:r>
              <a:rPr lang="en-US" altLang="en-US" sz="7200" dirty="0" smtClean="0"/>
              <a:t>than </a:t>
            </a:r>
            <a:r>
              <a:rPr lang="en-US" altLang="en-US" sz="7200" dirty="0"/>
              <a:t>Nothing</a:t>
            </a:r>
          </a:p>
        </p:txBody>
      </p:sp>
    </p:spTree>
    <p:extLst>
      <p:ext uri="{BB962C8B-B14F-4D97-AF65-F5344CB8AC3E}">
        <p14:creationId xmlns:p14="http://schemas.microsoft.com/office/powerpoint/2010/main" val="5937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Relative risk of hospital mortality for adult patients in private for-profit hospitals relative to private not-for-profit hospitals</a:t>
            </a:r>
          </a:p>
          <a:p>
            <a:r>
              <a:rPr lang="en-US" dirty="0"/>
              <a:t>Source: CMAJ </a:t>
            </a:r>
            <a:r>
              <a:rPr lang="en-US" dirty="0" err="1"/>
              <a:t>Devereaux</a:t>
            </a:r>
            <a:r>
              <a:rPr lang="en-US" dirty="0"/>
              <a:t> et al. 166 (11): 1399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688" y="118976"/>
            <a:ext cx="9285324" cy="5783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806" y="1087120"/>
            <a:ext cx="2889474" cy="2814320"/>
          </a:xfr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For-Profit Hospitals’ Death Rates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Are 2% Higher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7132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Relative payments for care at private for-profit (PFP) and private not-for-profit (PNFP) hospitals </a:t>
            </a:r>
          </a:p>
          <a:p>
            <a:r>
              <a:rPr lang="en-US" dirty="0" smtClean="0"/>
              <a:t>Source</a:t>
            </a:r>
            <a:r>
              <a:rPr lang="en-US" dirty="0"/>
              <a:t>: CMAJ </a:t>
            </a:r>
            <a:r>
              <a:rPr lang="en-US" dirty="0" err="1"/>
              <a:t>Devereaux</a:t>
            </a:r>
            <a:r>
              <a:rPr lang="en-US" dirty="0"/>
              <a:t> et al. 170 (12): 1817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760" y="162171"/>
            <a:ext cx="9077960" cy="57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" y="1180857"/>
            <a:ext cx="2799080" cy="2476743"/>
          </a:xfr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For-Profit Hospitals Cost </a:t>
            </a:r>
            <a:br>
              <a:rPr lang="en-US" sz="4000" dirty="0" smtClean="0"/>
            </a:br>
            <a:r>
              <a:rPr lang="en-US" dirty="0" smtClean="0"/>
              <a:t>19% 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75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" t="26281" r="2788" b="11082"/>
          <a:stretch/>
        </p:blipFill>
        <p:spPr bwMode="auto">
          <a:xfrm>
            <a:off x="2458720" y="1690688"/>
            <a:ext cx="8575705" cy="420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4" name="Rectangle 4"/>
          <p:cNvSpPr>
            <a:spLocks noChangeArrowheads="1"/>
          </p:cNvSpPr>
          <p:nvPr/>
        </p:nvSpPr>
        <p:spPr bwMode="auto">
          <a:xfrm>
            <a:off x="12420600" y="0"/>
            <a:ext cx="381000" cy="6248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1" tIns="45648" rIns="91291" bIns="45648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en-US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For-Profit Dialysis Clinics’ Death Rates </a:t>
            </a:r>
            <a:br>
              <a:rPr lang="en-US" sz="4000" dirty="0" smtClean="0"/>
            </a:br>
            <a:r>
              <a:rPr lang="en-US" sz="4000" dirty="0" smtClean="0"/>
              <a:t>Are 9% Higher</a:t>
            </a:r>
            <a:endParaRPr lang="en-US" sz="4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JAMA </a:t>
            </a:r>
            <a:r>
              <a:rPr lang="en-US" dirty="0" smtClean="0"/>
              <a:t>2002;288:2449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2171094"/>
            <a:ext cx="245872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Relative Risk (RR) of Morality </a:t>
            </a:r>
            <a:r>
              <a:rPr lang="en-US" sz="2400" smtClean="0">
                <a:solidFill>
                  <a:schemeClr val="bg1"/>
                </a:solidFill>
              </a:rPr>
              <a:t>in Hemodialysis Patients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6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Hospice Care Goes For-Profit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Source: </a:t>
            </a:r>
            <a:r>
              <a:rPr lang="en-US" dirty="0"/>
              <a:t>MEDPAC annual report, </a:t>
            </a:r>
            <a:r>
              <a:rPr lang="en-US" dirty="0" smtClean="0"/>
              <a:t>2016 and previous reports</a:t>
            </a:r>
            <a:endParaRPr lang="en-US" dirty="0"/>
          </a:p>
          <a:p>
            <a:r>
              <a:rPr lang="en-US" dirty="0"/>
              <a:t>Profit rate: for-profits = </a:t>
            </a:r>
            <a:r>
              <a:rPr lang="en-US" dirty="0" smtClean="0"/>
              <a:t>15.6%; </a:t>
            </a:r>
            <a:r>
              <a:rPr lang="en-US" dirty="0"/>
              <a:t>non-profits = </a:t>
            </a:r>
            <a:r>
              <a:rPr lang="en-US" dirty="0" smtClean="0"/>
              <a:t>2.4%. </a:t>
            </a:r>
          </a:p>
          <a:p>
            <a:r>
              <a:rPr lang="en-US" dirty="0" smtClean="0"/>
              <a:t>Mean LOS: for-profits = 107 days; non-profits = 67 days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" y="2094612"/>
            <a:ext cx="2722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Percent of hospices under for-profit ownership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599396497"/>
              </p:ext>
            </p:extLst>
          </p:nvPr>
        </p:nvGraphicFramePr>
        <p:xfrm>
          <a:off x="2868752" y="1330960"/>
          <a:ext cx="8845728" cy="4680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341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For-Profit Hospices Avoid </a:t>
            </a:r>
            <a:br>
              <a:rPr lang="en-US" dirty="0" smtClean="0"/>
            </a:br>
            <a:r>
              <a:rPr lang="en-US" dirty="0" smtClean="0"/>
              <a:t>Unprofitable Patients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Health Affairs 2012;31:2690</a:t>
            </a:r>
          </a:p>
          <a:p>
            <a:r>
              <a:rPr lang="en-US" dirty="0"/>
              <a:t>Note: Based upon accepting patients on chemo, TPN, transfusions, tube feeds, </a:t>
            </a:r>
            <a:r>
              <a:rPr lang="en-US" dirty="0" err="1"/>
              <a:t>intrathecal</a:t>
            </a:r>
            <a:r>
              <a:rPr lang="en-US" dirty="0"/>
              <a:t> </a:t>
            </a:r>
            <a:r>
              <a:rPr lang="en-US" dirty="0" err="1"/>
              <a:t>cath</a:t>
            </a:r>
            <a:r>
              <a:rPr lang="en-US" dirty="0"/>
              <a:t>, palliative radiation, or living </a:t>
            </a:r>
            <a:r>
              <a:rPr lang="en-US" dirty="0" smtClean="0"/>
              <a:t>alone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143932249"/>
              </p:ext>
            </p:extLst>
          </p:nvPr>
        </p:nvGraphicFramePr>
        <p:xfrm>
          <a:off x="3739294" y="1690688"/>
          <a:ext cx="7965026" cy="4263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2094612"/>
            <a:ext cx="38811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Likelihood of accepting all patients, regardless of care needs </a:t>
            </a:r>
          </a:p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(and profitability)</a:t>
            </a:r>
          </a:p>
        </p:txBody>
      </p:sp>
    </p:spTree>
    <p:extLst>
      <p:ext uri="{BB962C8B-B14F-4D97-AF65-F5344CB8AC3E}">
        <p14:creationId xmlns:p14="http://schemas.microsoft.com/office/powerpoint/2010/main" val="74747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 Prescription Drug Spending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CMS, Office of the Actuary</a:t>
            </a:r>
          </a:p>
          <a:p>
            <a:r>
              <a:rPr lang="en-US" dirty="0"/>
              <a:t>Note: </a:t>
            </a:r>
            <a:r>
              <a:rPr lang="en-US" dirty="0" smtClean="0"/>
              <a:t>2015-2017 estimated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026264"/>
            <a:ext cx="3013738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Prescription drug spending,</a:t>
            </a:r>
          </a:p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Billions of dollars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614613476"/>
              </p:ext>
            </p:extLst>
          </p:nvPr>
        </p:nvGraphicFramePr>
        <p:xfrm>
          <a:off x="3108960" y="1341120"/>
          <a:ext cx="8493760" cy="4669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 rot="16200000">
            <a:off x="10124387" y="3712916"/>
            <a:ext cx="1442302" cy="43961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/>
              <a:t>Estimated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9429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Insulin Cost Tripled 2006-2013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JAMA 2016;315:1400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120" y="2281212"/>
            <a:ext cx="19812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Mean expenditure per patient </a:t>
            </a:r>
            <a:r>
              <a:rPr lang="en-US" sz="2400" smtClean="0">
                <a:solidFill>
                  <a:schemeClr val="bg1"/>
                </a:solidFill>
              </a:rPr>
              <a:t>for insulin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52517907"/>
              </p:ext>
            </p:extLst>
          </p:nvPr>
        </p:nvGraphicFramePr>
        <p:xfrm>
          <a:off x="2032000" y="1385411"/>
          <a:ext cx="9321800" cy="4625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3342589" y="1690688"/>
            <a:ext cx="4805680" cy="1231622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Average cost per patient in 2013:</a:t>
            </a:r>
          </a:p>
          <a:p>
            <a:pPr algn="ctr"/>
            <a:r>
              <a:rPr lang="en-US" sz="4400" b="1" dirty="0" smtClean="0"/>
              <a:t>$763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7259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 Spends the Most on Drugs</a:t>
            </a:r>
            <a:br>
              <a:rPr lang="en-US" dirty="0" smtClean="0"/>
            </a:br>
            <a:r>
              <a:rPr lang="en-US" sz="2800" dirty="0" smtClean="0"/>
              <a:t>Double the OECD Average</a:t>
            </a:r>
            <a:endParaRPr lang="en-U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OECD, Health at a Glance, 2015</a:t>
            </a:r>
          </a:p>
          <a:p>
            <a:r>
              <a:rPr lang="en-US" dirty="0" smtClean="0"/>
              <a:t>Note: Data are for 2013 or most recent year available. OCED average includes 29 developed nations.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2068344"/>
            <a:ext cx="197104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Per capita </a:t>
            </a:r>
            <a:r>
              <a:rPr lang="en-US" sz="2400" smtClean="0">
                <a:solidFill>
                  <a:schemeClr val="bg1"/>
                </a:solidFill>
              </a:rPr>
              <a:t>spending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on retail prescription drugs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874274558"/>
              </p:ext>
            </p:extLst>
          </p:nvPr>
        </p:nvGraphicFramePr>
        <p:xfrm>
          <a:off x="2032000" y="1574800"/>
          <a:ext cx="9428480" cy="4436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9643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Drug Company Profits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Fortune 500 rankings for </a:t>
            </a:r>
            <a:r>
              <a:rPr lang="en-US" dirty="0" smtClean="0"/>
              <a:t>1995-2016</a:t>
            </a:r>
            <a:endParaRPr lang="en-US" dirty="0"/>
          </a:p>
          <a:p>
            <a:r>
              <a:rPr lang="en-US" dirty="0"/>
              <a:t>Total drug company profits, </a:t>
            </a:r>
            <a:r>
              <a:rPr lang="en-US" dirty="0" smtClean="0"/>
              <a:t>2015= $67.1 billion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419711"/>
            <a:ext cx="2396198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Return </a:t>
            </a:r>
            <a:r>
              <a:rPr lang="en-US" sz="2800">
                <a:solidFill>
                  <a:schemeClr val="bg1"/>
                </a:solidFill>
                <a:cs typeface="Franklin Gothic Book"/>
              </a:rPr>
              <a:t>on Revenue (%)</a:t>
            </a:r>
            <a:endParaRPr lang="en-US" sz="2800" dirty="0">
              <a:solidFill>
                <a:schemeClr val="bg1"/>
              </a:solidFill>
              <a:cs typeface="Franklin Gothic Book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561965583"/>
              </p:ext>
            </p:extLst>
          </p:nvPr>
        </p:nvGraphicFramePr>
        <p:xfrm>
          <a:off x="2316480" y="1341120"/>
          <a:ext cx="9037320" cy="4615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6834294" y="5526713"/>
            <a:ext cx="248666" cy="248666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69720" y="5526713"/>
            <a:ext cx="248666" cy="248666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Autofit/>
          </a:bodyPr>
          <a:lstStyle/>
          <a:p>
            <a:r>
              <a:rPr lang="en-US" sz="4000" dirty="0"/>
              <a:t>Investor-Owned Medicaid HMOs:</a:t>
            </a:r>
            <a:br>
              <a:rPr lang="en-US" sz="4000" dirty="0"/>
            </a:br>
            <a:r>
              <a:rPr lang="en-US" sz="4000" dirty="0"/>
              <a:t>Higher Administrative Costs, Lower Quality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Note: Publicly Traded = Publicly traded Medicaid-only plans</a:t>
            </a:r>
          </a:p>
          <a:p>
            <a:r>
              <a:rPr lang="en-US" dirty="0"/>
              <a:t>Source: McCue. Commonwealth Fund, June, </a:t>
            </a:r>
            <a:r>
              <a:rPr lang="en-US" dirty="0" smtClean="0"/>
              <a:t>2011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018521637"/>
              </p:ext>
            </p:extLst>
          </p:nvPr>
        </p:nvGraphicFramePr>
        <p:xfrm>
          <a:off x="838200" y="1554480"/>
          <a:ext cx="10515599" cy="4456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4087266" y="5562518"/>
            <a:ext cx="270662" cy="270662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H="1">
            <a:off x="6544716" y="5562518"/>
            <a:ext cx="279081" cy="270662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7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Medicaid Enrollment, 1987-2016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Bureau of the </a:t>
            </a:r>
            <a:r>
              <a:rPr lang="en-US" dirty="0" smtClean="0"/>
              <a:t>Census and Kaiser Foundation</a:t>
            </a:r>
            <a:endParaRPr lang="en-US" dirty="0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819747203"/>
              </p:ext>
            </p:extLst>
          </p:nvPr>
        </p:nvGraphicFramePr>
        <p:xfrm>
          <a:off x="1951348" y="1250900"/>
          <a:ext cx="9829800" cy="4747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2399844"/>
            <a:ext cx="1951348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cs typeface="Franklin Gothic Book"/>
              </a:rPr>
              <a:t>Millions of Americans</a:t>
            </a:r>
            <a:endParaRPr lang="en-US" sz="2800" dirty="0">
              <a:solidFill>
                <a:schemeClr val="bg1"/>
              </a:solidFill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54059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HMO Overhead, 2015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SEC Filings/Reports to Shareholders. Data for Q1 or Q2</a:t>
            </a:r>
          </a:p>
          <a:p>
            <a:r>
              <a:rPr lang="en-US" dirty="0"/>
              <a:t>Calculated as 100-100(benefits/premiums)</a:t>
            </a:r>
          </a:p>
          <a:p>
            <a:r>
              <a:rPr lang="en-US" dirty="0"/>
              <a:t>Note Medicare/Medicaid enrollees included in some figures 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874928053"/>
              </p:ext>
            </p:extLst>
          </p:nvPr>
        </p:nvGraphicFramePr>
        <p:xfrm>
          <a:off x="762000" y="1310640"/>
          <a:ext cx="10591800" cy="4943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268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HMO CEOs’ 2015 Pay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SEC </a:t>
            </a:r>
            <a:r>
              <a:rPr lang="en-US" dirty="0" smtClean="0"/>
              <a:t>filings</a:t>
            </a:r>
            <a:endParaRPr lang="en-US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30621"/>
              </p:ext>
            </p:extLst>
          </p:nvPr>
        </p:nvGraphicFramePr>
        <p:xfrm>
          <a:off x="1864506" y="1433534"/>
          <a:ext cx="8462988" cy="44693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0996"/>
                <a:gridCol w="2820996"/>
                <a:gridCol w="2820996"/>
              </a:tblGrid>
              <a:tr h="223469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/>
                          <a:cs typeface="Franklin Gothic Medium"/>
                        </a:rPr>
                        <a:t>Michael </a:t>
                      </a:r>
                      <a:r>
                        <a:rPr lang="en-US" sz="2400" dirty="0" err="1" smtClean="0">
                          <a:latin typeface="Franklin Gothic Medium"/>
                          <a:cs typeface="Franklin Gothic Medium"/>
                        </a:rPr>
                        <a:t>Neidorff</a:t>
                      </a:r>
                      <a:endParaRPr lang="en-US" sz="2400" dirty="0" smtClean="0">
                        <a:latin typeface="Franklin Gothic Medium"/>
                        <a:cs typeface="Franklin Gothic Medium"/>
                      </a:endParaRPr>
                    </a:p>
                    <a:p>
                      <a:pPr algn="ctr"/>
                      <a:r>
                        <a:rPr lang="en-US" sz="2000" dirty="0" smtClean="0">
                          <a:latin typeface="Franklin Gothic Medium"/>
                          <a:cs typeface="Franklin Gothic Medium"/>
                        </a:rPr>
                        <a:t>           </a:t>
                      </a:r>
                      <a:endParaRPr lang="en-US" sz="2000" dirty="0"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/>
                          <a:cs typeface="Franklin Gothic Medium"/>
                        </a:rPr>
                        <a:t>David </a:t>
                      </a:r>
                      <a:r>
                        <a:rPr lang="en-US" sz="2400" dirty="0" err="1" smtClean="0">
                          <a:latin typeface="Franklin Gothic Medium"/>
                          <a:cs typeface="Franklin Gothic Medium"/>
                        </a:rPr>
                        <a:t>Cordani</a:t>
                      </a:r>
                      <a:endParaRPr lang="en-US" sz="2400" dirty="0"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/>
                          <a:cs typeface="Franklin Gothic Medium"/>
                        </a:rPr>
                        <a:t>Mark </a:t>
                      </a:r>
                      <a:r>
                        <a:rPr lang="en-US" sz="2400" dirty="0" err="1" smtClean="0">
                          <a:latin typeface="Franklin Gothic Medium"/>
                          <a:cs typeface="Franklin Gothic Medium"/>
                        </a:rPr>
                        <a:t>Bertolini</a:t>
                      </a:r>
                      <a:endParaRPr lang="en-US" sz="2400" dirty="0"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3469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/>
                          <a:cs typeface="Franklin Gothic Medium"/>
                        </a:rPr>
                        <a:t>Steve Helmsley</a:t>
                      </a:r>
                      <a:endParaRPr lang="en-US" sz="2400" dirty="0"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/>
                          <a:cs typeface="Franklin Gothic Medium"/>
                        </a:rPr>
                        <a:t>Joseph Swedish</a:t>
                      </a:r>
                      <a:endParaRPr lang="en-US" sz="2400" dirty="0"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anklin Gothic Medium"/>
                          <a:cs typeface="Franklin Gothic Medium"/>
                        </a:rPr>
                        <a:t>Bruce Broussard</a:t>
                      </a:r>
                      <a:endParaRPr lang="en-US" sz="2400" dirty="0"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/>
          <a:srcRect l="35352" t="972" r="22250" b="60227"/>
          <a:stretch/>
        </p:blipFill>
        <p:spPr>
          <a:xfrm>
            <a:off x="4632766" y="4113540"/>
            <a:ext cx="1273951" cy="1737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l="4063" t="270" r="5138" b="21347"/>
          <a:stretch/>
        </p:blipFill>
        <p:spPr>
          <a:xfrm>
            <a:off x="1844987" y="1883389"/>
            <a:ext cx="1352550" cy="1737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 l="9761" t="550" r="15197" b="13898"/>
          <a:stretch/>
        </p:blipFill>
        <p:spPr>
          <a:xfrm>
            <a:off x="7501234" y="4113540"/>
            <a:ext cx="1313704" cy="1737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/>
          <a:srcRect l="30675" t="5687" r="33544" b="26186"/>
          <a:stretch/>
        </p:blipFill>
        <p:spPr>
          <a:xfrm>
            <a:off x="1844987" y="4113540"/>
            <a:ext cx="1358079" cy="1737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/>
          <a:srcRect l="13113" t="-735" r="17883" b="16910"/>
          <a:stretch/>
        </p:blipFill>
        <p:spPr>
          <a:xfrm>
            <a:off x="4632766" y="1883389"/>
            <a:ext cx="1377824" cy="1737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/>
          <a:srcRect l="36152" t="15539" r="31513" b="22913"/>
          <a:stretch/>
        </p:blipFill>
        <p:spPr>
          <a:xfrm>
            <a:off x="7445820" y="1883389"/>
            <a:ext cx="1369118" cy="17373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TextBox 46"/>
          <p:cNvSpPr txBox="1"/>
          <p:nvPr/>
        </p:nvSpPr>
        <p:spPr>
          <a:xfrm>
            <a:off x="2997049" y="1789063"/>
            <a:ext cx="1781192" cy="17543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err="1" smtClean="0">
                <a:latin typeface="Franklin Gothic Medium"/>
                <a:cs typeface="Franklin Gothic Medium"/>
              </a:rPr>
              <a:t>Centene</a:t>
            </a:r>
            <a:endParaRPr lang="en-US" sz="2000" dirty="0">
              <a:latin typeface="Franklin Gothic Medium"/>
              <a:cs typeface="Franklin Gothic Medium"/>
            </a:endParaRPr>
          </a:p>
          <a:p>
            <a:pPr algn="ctr"/>
            <a:r>
              <a:rPr lang="en-US" sz="2000" dirty="0">
                <a:latin typeface="Franklin Gothic Book"/>
                <a:cs typeface="Franklin Gothic Book"/>
              </a:rPr>
              <a:t>Annual Comp: </a:t>
            </a:r>
          </a:p>
          <a:p>
            <a:pPr algn="ctr">
              <a:spcAft>
                <a:spcPts val="6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$20.8 </a:t>
            </a:r>
            <a:r>
              <a:rPr lang="en-US" sz="2000" dirty="0">
                <a:latin typeface="Franklin Gothic Book"/>
                <a:cs typeface="Franklin Gothic Book"/>
              </a:rPr>
              <a:t>M</a:t>
            </a:r>
          </a:p>
          <a:p>
            <a:pPr algn="ctr"/>
            <a:r>
              <a:rPr lang="en-US" sz="2000" dirty="0">
                <a:latin typeface="Franklin Gothic Book"/>
                <a:cs typeface="Franklin Gothic Book"/>
              </a:rPr>
              <a:t>Pay/Weekday: 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$80,000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003812" y="4056863"/>
            <a:ext cx="1781192" cy="17543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smtClean="0">
                <a:latin typeface="Franklin Gothic Medium"/>
                <a:cs typeface="Franklin Gothic Medium"/>
              </a:rPr>
              <a:t>United</a:t>
            </a:r>
            <a:endParaRPr lang="en-US" sz="2000" dirty="0">
              <a:latin typeface="Franklin Gothic Medium"/>
              <a:cs typeface="Franklin Gothic Medium"/>
            </a:endParaRPr>
          </a:p>
          <a:p>
            <a:pPr algn="ctr"/>
            <a:r>
              <a:rPr lang="en-US" sz="2000" dirty="0">
                <a:latin typeface="Franklin Gothic Book"/>
                <a:cs typeface="Franklin Gothic Book"/>
              </a:rPr>
              <a:t>Annual Comp: </a:t>
            </a:r>
          </a:p>
          <a:p>
            <a:pPr algn="ctr">
              <a:spcAft>
                <a:spcPts val="6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$14.5 </a:t>
            </a:r>
            <a:r>
              <a:rPr lang="en-US" sz="2000" dirty="0">
                <a:latin typeface="Franklin Gothic Book"/>
                <a:cs typeface="Franklin Gothic Book"/>
              </a:rPr>
              <a:t>M</a:t>
            </a:r>
          </a:p>
          <a:p>
            <a:pPr algn="ctr"/>
            <a:r>
              <a:rPr lang="en-US" sz="2000" dirty="0">
                <a:latin typeface="Franklin Gothic Book"/>
                <a:cs typeface="Franklin Gothic Book"/>
              </a:rPr>
              <a:t>Pay/Weekday: 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$55,769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59440" y="4056863"/>
            <a:ext cx="1781192" cy="17543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err="1" smtClean="0">
                <a:latin typeface="Franklin Gothic Medium"/>
                <a:cs typeface="Franklin Gothic Medium"/>
              </a:rPr>
              <a:t>Wellpoint</a:t>
            </a:r>
            <a:endParaRPr lang="en-US" sz="2000" dirty="0">
              <a:latin typeface="Franklin Gothic Medium"/>
              <a:cs typeface="Franklin Gothic Medium"/>
            </a:endParaRPr>
          </a:p>
          <a:p>
            <a:pPr algn="ctr"/>
            <a:r>
              <a:rPr lang="en-US" sz="2000" dirty="0">
                <a:latin typeface="Franklin Gothic Book"/>
                <a:cs typeface="Franklin Gothic Book"/>
              </a:rPr>
              <a:t>Annual Comp: </a:t>
            </a:r>
          </a:p>
          <a:p>
            <a:pPr algn="ctr">
              <a:spcAft>
                <a:spcPts val="6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$13.6 </a:t>
            </a:r>
            <a:r>
              <a:rPr lang="en-US" sz="2000" dirty="0">
                <a:latin typeface="Franklin Gothic Book"/>
                <a:cs typeface="Franklin Gothic Book"/>
              </a:rPr>
              <a:t>M</a:t>
            </a:r>
          </a:p>
          <a:p>
            <a:pPr algn="ctr"/>
            <a:r>
              <a:rPr lang="en-US" sz="2000" dirty="0">
                <a:latin typeface="Franklin Gothic Book"/>
                <a:cs typeface="Franklin Gothic Book"/>
              </a:rPr>
              <a:t>Pay/Weekday: 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$52,308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599225" y="4056863"/>
            <a:ext cx="1781192" cy="17543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latin typeface="Franklin Gothic Medium"/>
                <a:cs typeface="Franklin Gothic Medium"/>
              </a:rPr>
              <a:t>Humana</a:t>
            </a:r>
            <a:endParaRPr lang="en-US" sz="2000" dirty="0">
              <a:latin typeface="Franklin Gothic Medium"/>
              <a:cs typeface="Franklin Gothic Medium"/>
            </a:endParaRPr>
          </a:p>
          <a:p>
            <a:pPr algn="ctr"/>
            <a:r>
              <a:rPr lang="en-US" sz="2000" dirty="0">
                <a:latin typeface="Franklin Gothic Book"/>
                <a:cs typeface="Franklin Gothic Book"/>
              </a:rPr>
              <a:t>Annual Comp: </a:t>
            </a:r>
          </a:p>
          <a:p>
            <a:pPr algn="ctr">
              <a:spcAft>
                <a:spcPts val="6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$10.3 </a:t>
            </a:r>
            <a:r>
              <a:rPr lang="en-US" sz="2000" dirty="0">
                <a:latin typeface="Franklin Gothic Book"/>
                <a:cs typeface="Franklin Gothic Book"/>
              </a:rPr>
              <a:t>M</a:t>
            </a:r>
          </a:p>
          <a:p>
            <a:pPr algn="ctr"/>
            <a:r>
              <a:rPr lang="en-US" sz="2000" dirty="0">
                <a:latin typeface="Franklin Gothic Book"/>
                <a:cs typeface="Franklin Gothic Book"/>
              </a:rPr>
              <a:t>Pay/Weekday: 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$39,615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59440" y="1789063"/>
            <a:ext cx="1781192" cy="17543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smtClean="0">
                <a:latin typeface="Franklin Gothic Medium"/>
                <a:cs typeface="Franklin Gothic Medium"/>
              </a:rPr>
              <a:t>Cigna</a:t>
            </a:r>
            <a:endParaRPr lang="en-US" sz="2000" dirty="0">
              <a:latin typeface="Franklin Gothic Medium"/>
              <a:cs typeface="Franklin Gothic Medium"/>
            </a:endParaRPr>
          </a:p>
          <a:p>
            <a:pPr algn="ctr"/>
            <a:r>
              <a:rPr lang="en-US" sz="2000" dirty="0">
                <a:latin typeface="Franklin Gothic Book"/>
                <a:cs typeface="Franklin Gothic Book"/>
              </a:rPr>
              <a:t>Annual Comp: </a:t>
            </a:r>
          </a:p>
          <a:p>
            <a:pPr algn="ctr">
              <a:spcAft>
                <a:spcPts val="600"/>
              </a:spcAft>
            </a:pPr>
            <a:r>
              <a:rPr lang="en-US" sz="2000" dirty="0" smtClean="0">
                <a:latin typeface="Franklin Gothic Book"/>
                <a:cs typeface="Franklin Gothic Book"/>
              </a:rPr>
              <a:t>$17.3 </a:t>
            </a:r>
            <a:r>
              <a:rPr lang="en-US" sz="2000" dirty="0">
                <a:latin typeface="Franklin Gothic Book"/>
                <a:cs typeface="Franklin Gothic Book"/>
              </a:rPr>
              <a:t>M</a:t>
            </a:r>
          </a:p>
          <a:p>
            <a:pPr algn="ctr"/>
            <a:r>
              <a:rPr lang="en-US" sz="2000" dirty="0">
                <a:latin typeface="Franklin Gothic Book"/>
                <a:cs typeface="Franklin Gothic Book"/>
              </a:rPr>
              <a:t>Pay/Weekday: 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$66,538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599226" y="1789063"/>
            <a:ext cx="1781192" cy="175432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dirty="0" smtClean="0">
                <a:latin typeface="Franklin Gothic Medium"/>
                <a:cs typeface="Franklin Gothic Medium"/>
              </a:rPr>
              <a:t>Aetna</a:t>
            </a:r>
            <a:endParaRPr lang="en-US" sz="2000" dirty="0">
              <a:latin typeface="Franklin Gothic Medium"/>
              <a:cs typeface="Franklin Gothic Medium"/>
            </a:endParaRPr>
          </a:p>
          <a:p>
            <a:pPr algn="ctr"/>
            <a:r>
              <a:rPr lang="en-US" sz="2000" dirty="0">
                <a:latin typeface="Franklin Gothic Book"/>
                <a:cs typeface="Franklin Gothic Book"/>
              </a:rPr>
              <a:t>Annual Comp: </a:t>
            </a:r>
          </a:p>
          <a:p>
            <a:pPr algn="ctr">
              <a:spcAft>
                <a:spcPts val="600"/>
              </a:spcAft>
            </a:pPr>
            <a:r>
              <a:rPr lang="en-US" sz="2000" dirty="0">
                <a:latin typeface="Franklin Gothic Book"/>
                <a:cs typeface="Franklin Gothic Book"/>
              </a:rPr>
              <a:t>$ </a:t>
            </a:r>
            <a:r>
              <a:rPr lang="en-US" sz="2000" dirty="0" smtClean="0">
                <a:latin typeface="Franklin Gothic Book"/>
                <a:cs typeface="Franklin Gothic Book"/>
              </a:rPr>
              <a:t>17.3 </a:t>
            </a:r>
            <a:r>
              <a:rPr lang="en-US" sz="2000" dirty="0">
                <a:latin typeface="Franklin Gothic Book"/>
                <a:cs typeface="Franklin Gothic Book"/>
              </a:rPr>
              <a:t>M</a:t>
            </a:r>
          </a:p>
          <a:p>
            <a:pPr algn="ctr"/>
            <a:r>
              <a:rPr lang="en-US" sz="2000" dirty="0">
                <a:latin typeface="Franklin Gothic Book"/>
                <a:cs typeface="Franklin Gothic Book"/>
              </a:rPr>
              <a:t>Pay/Weekday: </a:t>
            </a:r>
          </a:p>
          <a:p>
            <a:pPr algn="ctr"/>
            <a:r>
              <a:rPr lang="en-US" sz="2000" dirty="0" smtClean="0">
                <a:latin typeface="Franklin Gothic Book"/>
                <a:cs typeface="Franklin Gothic Book"/>
              </a:rPr>
              <a:t>$66,538</a:t>
            </a:r>
            <a:endParaRPr lang="en-US" sz="2000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88775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466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6600" dirty="0" smtClean="0"/>
              <a:t>Medicare </a:t>
            </a:r>
            <a:br>
              <a:rPr lang="en-US" altLang="en-US" sz="6600" dirty="0" smtClean="0"/>
            </a:br>
            <a:r>
              <a:rPr lang="en-US" altLang="en-US" sz="6600" dirty="0" smtClean="0"/>
              <a:t>Remains </a:t>
            </a:r>
            <a:r>
              <a:rPr lang="en-US" altLang="en-US" sz="6600" dirty="0"/>
              <a:t>Solvent and Relatively Efficient</a:t>
            </a:r>
          </a:p>
        </p:txBody>
      </p:sp>
    </p:spTree>
    <p:extLst>
      <p:ext uri="{BB962C8B-B14F-4D97-AF65-F5344CB8AC3E}">
        <p14:creationId xmlns:p14="http://schemas.microsoft.com/office/powerpoint/2010/main" val="207078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Growth in Spending </a:t>
            </a:r>
            <a:r>
              <a:rPr lang="en-US" sz="3600" dirty="0" smtClean="0"/>
              <a:t>1969-2014: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Medicare Vs. Private Insurers</a:t>
            </a:r>
            <a:br>
              <a:rPr lang="en-US" sz="3600" dirty="0"/>
            </a:br>
            <a:r>
              <a:rPr lang="en-US" sz="2000" dirty="0"/>
              <a:t>Per Enrollee, Common Benefits</a:t>
            </a:r>
            <a:endParaRPr lang="en-US" sz="3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CMS </a:t>
            </a:r>
            <a:r>
              <a:rPr lang="en-US" dirty="0"/>
              <a:t>Office of the </a:t>
            </a:r>
            <a:r>
              <a:rPr lang="en-US" dirty="0" smtClean="0"/>
              <a:t>Actuary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98767" y="5366927"/>
            <a:ext cx="2701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Private Insurance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56357" y="5366927"/>
            <a:ext cx="177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Medicare</a:t>
            </a:r>
          </a:p>
        </p:txBody>
      </p:sp>
      <p:sp>
        <p:nvSpPr>
          <p:cNvPr id="7" name="Rectangle 6"/>
          <p:cNvSpPr/>
          <p:nvPr/>
        </p:nvSpPr>
        <p:spPr>
          <a:xfrm>
            <a:off x="4956837" y="5435972"/>
            <a:ext cx="323574" cy="323574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98164" y="5435972"/>
            <a:ext cx="323574" cy="323574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256631176"/>
              </p:ext>
            </p:extLst>
          </p:nvPr>
        </p:nvGraphicFramePr>
        <p:xfrm>
          <a:off x="558800" y="1803255"/>
          <a:ext cx="7244080" cy="338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680504333"/>
              </p:ext>
            </p:extLst>
          </p:nvPr>
        </p:nvGraphicFramePr>
        <p:xfrm>
          <a:off x="8064052" y="1803255"/>
          <a:ext cx="3609788" cy="338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8800" y="3019874"/>
            <a:ext cx="1645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cs typeface="Franklin Gothic Book"/>
              </a:rPr>
              <a:t>Percent Increase</a:t>
            </a:r>
          </a:p>
        </p:txBody>
      </p:sp>
    </p:spTree>
    <p:extLst>
      <p:ext uri="{BB962C8B-B14F-4D97-AF65-F5344CB8AC3E}">
        <p14:creationId xmlns:p14="http://schemas.microsoft.com/office/powerpoint/2010/main" val="60466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Medicare Advantage Plans’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High </a:t>
            </a:r>
            <a:r>
              <a:rPr lang="en-US" dirty="0"/>
              <a:t>Overhead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Sources: GAO </a:t>
            </a:r>
            <a:r>
              <a:rPr lang="en-US" dirty="0"/>
              <a:t>12/2013 and Medicare Trustees Report 2012 – Figures are for 2011</a:t>
            </a:r>
          </a:p>
          <a:p>
            <a:r>
              <a:rPr lang="en-US" dirty="0"/>
              <a:t>Note: MA overhead = $905/enrollee; profit = $447/enrollee</a:t>
            </a:r>
          </a:p>
          <a:p>
            <a:r>
              <a:rPr lang="en-US" dirty="0"/>
              <a:t>Total MA profit = $3.3 </a:t>
            </a:r>
            <a:r>
              <a:rPr lang="en-US" dirty="0" smtClean="0"/>
              <a:t>Billion</a:t>
            </a:r>
            <a:endParaRPr lang="en-US" dirty="0"/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966093608"/>
              </p:ext>
            </p:extLst>
          </p:nvPr>
        </p:nvGraphicFramePr>
        <p:xfrm>
          <a:off x="6445250" y="1708035"/>
          <a:ext cx="4765040" cy="4135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1387662388"/>
              </p:ext>
            </p:extLst>
          </p:nvPr>
        </p:nvGraphicFramePr>
        <p:xfrm>
          <a:off x="1226807" y="1708035"/>
          <a:ext cx="4765040" cy="4135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4721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3640" y="2835738"/>
            <a:ext cx="4677151" cy="24781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pPr>
              <a:spcAft>
                <a:spcPts val="1200"/>
              </a:spcAft>
            </a:pPr>
            <a:r>
              <a:rPr lang="en-US" sz="2400" b="1" dirty="0" smtClean="0"/>
              <a:t>More than a third </a:t>
            </a:r>
            <a:r>
              <a:rPr lang="en-US" sz="2400" dirty="0" smtClean="0"/>
              <a:t>of </a:t>
            </a:r>
            <a:r>
              <a:rPr lang="en-US" sz="2400" dirty="0"/>
              <a:t>all </a:t>
            </a:r>
            <a:r>
              <a:rPr lang="en-US" sz="2400" dirty="0" smtClean="0"/>
              <a:t>Medicare Advantage plans </a:t>
            </a:r>
            <a:r>
              <a:rPr lang="en-US" sz="2400" dirty="0"/>
              <a:t>lack an NCI cancer </a:t>
            </a:r>
            <a:r>
              <a:rPr lang="en-US" sz="2400" dirty="0" smtClean="0"/>
              <a:t>center.</a:t>
            </a:r>
          </a:p>
          <a:p>
            <a:pPr>
              <a:spcAft>
                <a:spcPts val="1200"/>
              </a:spcAft>
            </a:pPr>
            <a:r>
              <a:rPr lang="en-US" sz="2400" b="1" dirty="0" smtClean="0"/>
              <a:t>49</a:t>
            </a:r>
            <a:r>
              <a:rPr lang="en-US" sz="2400" b="1" dirty="0"/>
              <a:t>% of narrow networks </a:t>
            </a:r>
            <a:r>
              <a:rPr lang="en-US" sz="2400" dirty="0"/>
              <a:t>exclude academic med </a:t>
            </a:r>
            <a:r>
              <a:rPr lang="en-US" sz="2400" dirty="0" smtClean="0"/>
              <a:t>centers.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31880" cy="1325563"/>
          </a:xfrm>
        </p:spPr>
        <p:txBody>
          <a:bodyPr>
            <a:noAutofit/>
          </a:bodyPr>
          <a:lstStyle/>
          <a:p>
            <a:r>
              <a:rPr lang="en-US" sz="4000" dirty="0"/>
              <a:t>Medicare Advantage Plans’ </a:t>
            </a:r>
            <a:r>
              <a:rPr lang="en-US" sz="4000" dirty="0" smtClean="0"/>
              <a:t>Narrow Networks</a:t>
            </a:r>
            <a:endParaRPr lang="en-US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Sources: Kaiser Family Foundation June, 2016</a:t>
            </a:r>
          </a:p>
          <a:p>
            <a:r>
              <a:rPr lang="en-US" dirty="0" smtClean="0"/>
              <a:t>Note: “Narrow” = &lt;30% of hospitals; “Medium Small” = 20-49%; “Medium” = 50-69%; “Broad” = &gt;69%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143988759"/>
              </p:ext>
            </p:extLst>
          </p:nvPr>
        </p:nvGraphicFramePr>
        <p:xfrm>
          <a:off x="4920791" y="1510175"/>
          <a:ext cx="3877310" cy="4500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608101419"/>
              </p:ext>
            </p:extLst>
          </p:nvPr>
        </p:nvGraphicFramePr>
        <p:xfrm>
          <a:off x="8387051" y="1510175"/>
          <a:ext cx="3877310" cy="4500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7688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082041"/>
            <a:ext cx="10515600" cy="4693919"/>
          </a:xfrm>
        </p:spPr>
        <p:txBody>
          <a:bodyPr anchor="ctr">
            <a:no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altLang="en-US" sz="4000" dirty="0"/>
              <a:t>Despite Medicare’s Lower Overhead, Medicare Advantage Plans Outcompete Traditional Medicare </a:t>
            </a:r>
            <a:r>
              <a:rPr lang="en-US" altLang="en-US" sz="4000" dirty="0" smtClean="0"/>
              <a:t>by </a:t>
            </a:r>
            <a:br>
              <a:rPr lang="en-US" altLang="en-US" sz="4000" dirty="0" smtClean="0"/>
            </a:br>
            <a:r>
              <a:rPr lang="en-US" altLang="en-US" sz="4000" dirty="0" smtClean="0"/>
              <a:t>Cherry Picking, </a:t>
            </a:r>
            <a:r>
              <a:rPr lang="en-US" altLang="en-US" sz="4000" dirty="0" err="1" smtClean="0"/>
              <a:t>Upcoding</a:t>
            </a:r>
            <a:r>
              <a:rPr lang="en-US" altLang="en-US" sz="4000" dirty="0" smtClean="0"/>
              <a:t>, </a:t>
            </a:r>
            <a:r>
              <a:rPr lang="en-US" altLang="en-US" sz="4000" dirty="0"/>
              <a:t>and </a:t>
            </a:r>
            <a:r>
              <a:rPr lang="en-US" altLang="en-US" sz="4000" dirty="0" smtClean="0"/>
              <a:t>Lobbying </a:t>
            </a:r>
            <a:r>
              <a:rPr lang="en-US" altLang="en-US" sz="4000" dirty="0"/>
              <a:t>for Overpayment</a:t>
            </a:r>
          </a:p>
        </p:txBody>
      </p:sp>
    </p:spTree>
    <p:extLst>
      <p:ext uri="{BB962C8B-B14F-4D97-AF65-F5344CB8AC3E}">
        <p14:creationId xmlns:p14="http://schemas.microsoft.com/office/powerpoint/2010/main" val="154201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Medicare HMO Enrollment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CMS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204267"/>
            <a:ext cx="293624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Medicare HMO Enrollees (millions)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836547935"/>
              </p:ext>
            </p:extLst>
          </p:nvPr>
        </p:nvGraphicFramePr>
        <p:xfrm>
          <a:off x="2590800" y="1300480"/>
          <a:ext cx="9194800" cy="4710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 useBgFill="1">
        <p:nvSpPr>
          <p:cNvPr id="9" name="Rectangle 8"/>
          <p:cNvSpPr/>
          <p:nvPr/>
        </p:nvSpPr>
        <p:spPr>
          <a:xfrm>
            <a:off x="10535920" y="5533536"/>
            <a:ext cx="1534160" cy="426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2016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2712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Few Sick People </a:t>
            </a:r>
            <a:br>
              <a:rPr lang="en-US" dirty="0" smtClean="0"/>
            </a:br>
            <a:r>
              <a:rPr lang="en-US" dirty="0" smtClean="0"/>
              <a:t>Account for Most Health Dollars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2001 data</a:t>
            </a:r>
          </a:p>
          <a:p>
            <a:r>
              <a:rPr lang="en-US" dirty="0"/>
              <a:t>Source: MEPS Data, from Thorpe and </a:t>
            </a:r>
            <a:r>
              <a:rPr lang="en-US" dirty="0" smtClean="0"/>
              <a:t>Reinhart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234803"/>
            <a:ext cx="28041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Percent of total health spending accounted for by decile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951785259"/>
              </p:ext>
            </p:extLst>
          </p:nvPr>
        </p:nvGraphicFramePr>
        <p:xfrm>
          <a:off x="2956560" y="1533850"/>
          <a:ext cx="8397240" cy="40820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59201" y="5533404"/>
            <a:ext cx="6547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Decile of Privately Insured Americans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672320" y="1605279"/>
            <a:ext cx="1681480" cy="4010589"/>
          </a:xfrm>
          <a:prstGeom prst="roundRect">
            <a:avLst/>
          </a:prstGeom>
          <a:noFill/>
          <a:ln w="76200" cmpd="sng">
            <a:solidFill>
              <a:schemeClr val="accent2"/>
            </a:solidFill>
          </a:ln>
          <a:effectLst>
            <a:glow rad="508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727786" y="2182953"/>
            <a:ext cx="1946321" cy="1352919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9525" cmpd="sng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000" dirty="0">
                <a:cs typeface="Franklin Gothic Book"/>
              </a:rPr>
              <a:t>Top 2 deciles account for </a:t>
            </a:r>
            <a:r>
              <a:rPr lang="en-US" sz="4000" b="1" dirty="0">
                <a:cs typeface="Franklin Gothic Medium"/>
              </a:rPr>
              <a:t>78.3%</a:t>
            </a:r>
            <a:endParaRPr lang="en-US" sz="2800" b="1" dirty="0"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53959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Sickest Patients </a:t>
            </a:r>
            <a:br>
              <a:rPr lang="en-US" dirty="0" smtClean="0"/>
            </a:br>
            <a:r>
              <a:rPr lang="en-US" dirty="0" smtClean="0"/>
              <a:t>Switch Out of Medicare Advantage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Health Affairs 2015;34:1675</a:t>
            </a:r>
          </a:p>
          <a:p>
            <a:r>
              <a:rPr lang="en-US" dirty="0"/>
              <a:t>Similar results for patients with hospital or home care use, </a:t>
            </a:r>
            <a:r>
              <a:rPr lang="en-US" dirty="0" smtClean="0"/>
              <a:t>more </a:t>
            </a:r>
            <a:r>
              <a:rPr lang="en-US" dirty="0"/>
              <a:t>marked among dual </a:t>
            </a:r>
            <a:r>
              <a:rPr lang="en-US" dirty="0" err="1" smtClean="0"/>
              <a:t>eligibles</a:t>
            </a:r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358122525"/>
              </p:ext>
            </p:extLst>
          </p:nvPr>
        </p:nvGraphicFramePr>
        <p:xfrm>
          <a:off x="3362960" y="1690688"/>
          <a:ext cx="7990839" cy="4272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2024" y="2017142"/>
            <a:ext cx="3483332" cy="24006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Percent switching out </a:t>
            </a:r>
            <a:r>
              <a:rPr lang="en-US" sz="2400">
                <a:solidFill>
                  <a:schemeClr val="bg1"/>
                </a:solidFill>
                <a:cs typeface="Franklin Gothic Book"/>
              </a:rPr>
              <a:t>during </a:t>
            </a:r>
            <a:r>
              <a:rPr lang="en-US" sz="2400" smtClean="0">
                <a:solidFill>
                  <a:schemeClr val="bg1"/>
                </a:solidFill>
                <a:cs typeface="Franklin Gothic Book"/>
              </a:rPr>
              <a:t>2011</a:t>
            </a:r>
            <a:endParaRPr lang="en-US" sz="2400" dirty="0">
              <a:solidFill>
                <a:schemeClr val="bg1"/>
              </a:solidFill>
              <a:cs typeface="Franklin Gothic Book"/>
            </a:endParaRP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ea typeface="Franklin Gothic Medium" charset="0"/>
                <a:cs typeface="Franklin Gothic Medium" charset="0"/>
              </a:rPr>
              <a:t>Plan switched out of</a:t>
            </a:r>
            <a:r>
              <a:rPr lang="en-US" sz="2400" dirty="0" smtClean="0">
                <a:solidFill>
                  <a:schemeClr val="bg1"/>
                </a:solidFill>
                <a:ea typeface="Franklin Gothic Medium" charset="0"/>
                <a:cs typeface="Franklin Gothic Medium" charset="0"/>
              </a:rPr>
              <a:t>: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solidFill>
                  <a:schemeClr val="bg1"/>
                </a:solidFill>
                <a:ea typeface="Franklin Gothic Medium" charset="0"/>
                <a:cs typeface="Franklin Gothic Medium" charset="0"/>
              </a:rPr>
              <a:t>Traditional Medicare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solidFill>
                  <a:schemeClr val="bg1"/>
                </a:solidFill>
                <a:ea typeface="Franklin Gothic Medium" charset="0"/>
                <a:cs typeface="Franklin Gothic Medium" charset="0"/>
              </a:rPr>
              <a:t>Medicare Advantage</a:t>
            </a:r>
            <a:endParaRPr lang="en-US" sz="2400" dirty="0">
              <a:solidFill>
                <a:schemeClr val="bg1"/>
              </a:solidFill>
              <a:ea typeface="Franklin Gothic Medium" charset="0"/>
              <a:cs typeface="Franklin Gothic Medium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3188" y="4048788"/>
            <a:ext cx="270662" cy="270662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423189" y="3526316"/>
            <a:ext cx="279081" cy="270662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4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Specialists Won’t See </a:t>
            </a:r>
            <a:br>
              <a:rPr lang="en-US" dirty="0" smtClean="0"/>
            </a:br>
            <a:r>
              <a:rPr lang="en-US" dirty="0" smtClean="0"/>
              <a:t>Kids With Medicaid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Bisgaier</a:t>
            </a:r>
            <a:r>
              <a:rPr lang="en-US" dirty="0"/>
              <a:t> J, Rhodes KV. </a:t>
            </a:r>
          </a:p>
          <a:p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 </a:t>
            </a:r>
            <a:r>
              <a:rPr lang="en-US" dirty="0" smtClean="0"/>
              <a:t>2011;364:2324-2333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201036"/>
            <a:ext cx="2641600" cy="18158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% of Clinics Scheduling</a:t>
            </a:r>
          </a:p>
          <a:p>
            <a:r>
              <a:rPr lang="en-US" sz="2800" dirty="0" smtClean="0">
                <a:solidFill>
                  <a:schemeClr val="bg1"/>
                </a:solidFill>
                <a:cs typeface="Franklin Gothic Book"/>
              </a:rPr>
              <a:t>Appointments </a:t>
            </a:r>
            <a:r>
              <a:rPr lang="en-US" sz="2800" dirty="0">
                <a:solidFill>
                  <a:schemeClr val="bg1"/>
                </a:solidFill>
                <a:cs typeface="Franklin Gothic Book"/>
              </a:rPr>
              <a:t>for Children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750870921"/>
              </p:ext>
            </p:extLst>
          </p:nvPr>
        </p:nvGraphicFramePr>
        <p:xfrm>
          <a:off x="2323549" y="1752423"/>
          <a:ext cx="9182651" cy="4314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/>
          <p:cNvSpPr/>
          <p:nvPr/>
        </p:nvSpPr>
        <p:spPr>
          <a:xfrm>
            <a:off x="4386236" y="5686434"/>
            <a:ext cx="243027" cy="243027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264475" y="5686435"/>
            <a:ext cx="243027" cy="24302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80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05332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mtClean="0"/>
              <a:t>Audits Found Massive Overpayments to MA Plans</a:t>
            </a:r>
          </a:p>
        </p:txBody>
      </p:sp>
      <p:sp>
        <p:nvSpPr>
          <p:cNvPr id="1379331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Source: Schulte. Center for Public Integrity, </a:t>
            </a:r>
            <a:r>
              <a:rPr lang="en-US" altLang="en-US" dirty="0" smtClean="0"/>
              <a:t>7/10/15</a:t>
            </a:r>
            <a:endParaRPr lang="en-US" alt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1985157"/>
            <a:ext cx="10520680" cy="3139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800" dirty="0">
                <a:solidFill>
                  <a:schemeClr val="bg1"/>
                </a:solidFill>
              </a:rPr>
              <a:t>Audits of 5 plans – Aetna, Humana, </a:t>
            </a:r>
            <a:r>
              <a:rPr lang="en-US" altLang="en-US" sz="2800" dirty="0" err="1">
                <a:solidFill>
                  <a:schemeClr val="bg1"/>
                </a:solidFill>
              </a:rPr>
              <a:t>UnitedHealthcare</a:t>
            </a:r>
            <a:r>
              <a:rPr lang="en-US" altLang="en-US" sz="2800" dirty="0">
                <a:solidFill>
                  <a:schemeClr val="bg1"/>
                </a:solidFill>
              </a:rPr>
              <a:t>, Independence Blue X, Lovelace</a:t>
            </a:r>
          </a:p>
          <a:p>
            <a:pPr marL="233363" indent="-233363">
              <a:spcAft>
                <a:spcPts val="1200"/>
              </a:spcAft>
              <a:buFont typeface="Arial" charset="0"/>
              <a:buChar char="•"/>
            </a:pPr>
            <a:r>
              <a:rPr lang="en-US" altLang="en-US" sz="2800" dirty="0">
                <a:solidFill>
                  <a:schemeClr val="bg1"/>
                </a:solidFill>
              </a:rPr>
              <a:t>Plans overstated risk score for </a:t>
            </a:r>
            <a:r>
              <a:rPr lang="en-US" altLang="en-US" sz="2800" dirty="0" smtClean="0">
                <a:solidFill>
                  <a:schemeClr val="bg1"/>
                </a:solidFill>
              </a:rPr>
              <a:t>&gt;80</a:t>
            </a:r>
            <a:r>
              <a:rPr lang="en-US" altLang="en-US" sz="2800" dirty="0">
                <a:solidFill>
                  <a:schemeClr val="bg1"/>
                </a:solidFill>
              </a:rPr>
              <a:t>% of patients, resulting in overpayments for 58% of enrollees.  </a:t>
            </a:r>
            <a:endParaRPr lang="en-US" altLang="en-US" sz="2800" dirty="0" smtClean="0">
              <a:solidFill>
                <a:schemeClr val="bg1"/>
              </a:solidFill>
            </a:endParaRPr>
          </a:p>
          <a:p>
            <a:pPr marL="233363" indent="-233363">
              <a:spcAft>
                <a:spcPts val="1200"/>
              </a:spcAft>
              <a:buFont typeface="Arial" charset="0"/>
              <a:buChar char="•"/>
            </a:pPr>
            <a:r>
              <a:rPr lang="en-US" altLang="en-US" sz="2800" dirty="0" smtClean="0">
                <a:solidFill>
                  <a:schemeClr val="bg1"/>
                </a:solidFill>
              </a:rPr>
              <a:t>Only </a:t>
            </a:r>
            <a:r>
              <a:rPr lang="en-US" altLang="en-US" sz="2800" dirty="0">
                <a:solidFill>
                  <a:schemeClr val="bg1"/>
                </a:solidFill>
              </a:rPr>
              <a:t>7.5% were “under-coded</a:t>
            </a:r>
            <a:r>
              <a:rPr lang="en-US" altLang="en-US" sz="2800" dirty="0" smtClean="0">
                <a:solidFill>
                  <a:schemeClr val="bg1"/>
                </a:solidFill>
              </a:rPr>
              <a:t>”.</a:t>
            </a:r>
          </a:p>
          <a:p>
            <a:pPr marL="233363" indent="-233363">
              <a:spcAft>
                <a:spcPts val="1200"/>
              </a:spcAft>
              <a:buFont typeface="Arial" charset="0"/>
              <a:buChar char="•"/>
            </a:pPr>
            <a:r>
              <a:rPr lang="en-US" altLang="en-US" sz="2800" b="1" dirty="0" err="1" smtClean="0">
                <a:solidFill>
                  <a:schemeClr val="bg1"/>
                </a:solidFill>
              </a:rPr>
              <a:t>Overcoding</a:t>
            </a:r>
            <a:r>
              <a:rPr lang="en-US" altLang="en-US" sz="2800" b="1" dirty="0" smtClean="0">
                <a:solidFill>
                  <a:schemeClr val="bg1"/>
                </a:solidFill>
              </a:rPr>
              <a:t> </a:t>
            </a:r>
            <a:r>
              <a:rPr lang="en-US" altLang="en-US" sz="2800" b="1" dirty="0">
                <a:solidFill>
                  <a:schemeClr val="bg1"/>
                </a:solidFill>
              </a:rPr>
              <a:t>caused overpayment of $3,300/enrollee </a:t>
            </a:r>
            <a:endParaRPr lang="en-US" altLang="en-US" sz="2800" b="1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1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HMO “House Calls”: </a:t>
            </a:r>
            <a:br>
              <a:rPr lang="en-US" dirty="0" smtClean="0"/>
            </a:br>
            <a:r>
              <a:rPr lang="en-US" dirty="0" smtClean="0"/>
              <a:t>A New </a:t>
            </a:r>
            <a:r>
              <a:rPr lang="en-US" dirty="0" err="1" smtClean="0"/>
              <a:t>Upcoding</a:t>
            </a:r>
            <a:r>
              <a:rPr lang="en-US" dirty="0" smtClean="0"/>
              <a:t> Scam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Schulte, Center for Public Integrity, </a:t>
            </a:r>
            <a:r>
              <a:rPr lang="en-US" dirty="0" smtClean="0"/>
              <a:t>2014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45440" y="1879600"/>
            <a:ext cx="8351520" cy="4212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HMOs send their </a:t>
            </a:r>
            <a:r>
              <a:rPr lang="ja-JP" alt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“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house call doctor” – or one from Mobile Medical Examination Services Inc. </a:t>
            </a:r>
          </a:p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Doctor seeks out unimportant diagnoses, e.g. mild arthritis</a:t>
            </a:r>
          </a:p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No treatment offered</a:t>
            </a:r>
          </a:p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Extra diagnoses allow HMOs to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Franklin Gothic Book"/>
              </a:rPr>
              <a:t>upcode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, adding  &gt;$3 </a:t>
            </a:r>
            <a:r>
              <a:rPr lang="en-US" sz="2400" dirty="0" smtClean="0">
                <a:solidFill>
                  <a:schemeClr val="bg1"/>
                </a:solidFill>
                <a:latin typeface="+mn-lt"/>
                <a:cs typeface="Franklin Gothic Book"/>
              </a:rPr>
              <a:t>billion/year 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to Medicare Advantage payments</a:t>
            </a:r>
          </a:p>
          <a:p>
            <a:pPr marL="171450" indent="-171450">
              <a:spcAft>
                <a:spcPts val="1200"/>
              </a:spcAft>
              <a:buFont typeface="Arial"/>
              <a:buChar char="•"/>
            </a:pP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Efforts to outlaw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Franklin Gothic Book"/>
              </a:rPr>
              <a:t>upcoding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 </a:t>
            </a:r>
            <a:r>
              <a:rPr lang="ja-JP" alt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“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house calls</a:t>
            </a:r>
            <a:r>
              <a:rPr lang="ja-JP" alt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”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 were scrapped after industry lobbying blitz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775" t="10582" r="12138" b="13724"/>
          <a:stretch/>
        </p:blipFill>
        <p:spPr>
          <a:xfrm>
            <a:off x="8696960" y="1382226"/>
            <a:ext cx="3328227" cy="4511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962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Medicare Overpays Private Plans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US" dirty="0" err="1" smtClean="0"/>
              <a:t>MedPAC</a:t>
            </a:r>
            <a:r>
              <a:rPr lang="en-US" dirty="0" smtClean="0"/>
              <a:t> and </a:t>
            </a:r>
            <a:r>
              <a:rPr lang="en-US" dirty="0" err="1" smtClean="0"/>
              <a:t>Geruso</a:t>
            </a:r>
            <a:r>
              <a:rPr lang="en-US" dirty="0" smtClean="0"/>
              <a:t> and Layton, 2015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914964744"/>
              </p:ext>
            </p:extLst>
          </p:nvPr>
        </p:nvGraphicFramePr>
        <p:xfrm>
          <a:off x="2255520" y="1482725"/>
          <a:ext cx="9316720" cy="4528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280" y="2662825"/>
            <a:ext cx="217424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Overpayments ($ Billions)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80705" y="3883422"/>
            <a:ext cx="5324217" cy="869017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Total overpayments 2008-2016: </a:t>
            </a:r>
          </a:p>
          <a:p>
            <a:pPr algn="ctr"/>
            <a:r>
              <a:rPr lang="en-US" sz="3200" b="1" dirty="0" smtClean="0"/>
              <a:t>$173.7 Billion</a:t>
            </a: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7548566" y="5659001"/>
            <a:ext cx="270662" cy="270662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3575117" y="5659001"/>
            <a:ext cx="279081" cy="270662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0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35000" y="2140029"/>
            <a:ext cx="11018520" cy="2577942"/>
          </a:xfrm>
        </p:spPr>
        <p:txBody>
          <a:bodyPr vert="horz" lIns="91291" tIns="45648" rIns="91291" bIns="45648" rtlCol="0" anchor="ctr"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600" dirty="0" smtClean="0"/>
              <a:t>Medicare advantage experience warns that Ryan’s premium support plan to </a:t>
            </a:r>
            <a:r>
              <a:rPr lang="en-US" altLang="en-US" sz="3600" dirty="0" err="1" smtClean="0"/>
              <a:t>voucherize</a:t>
            </a:r>
            <a:r>
              <a:rPr lang="en-US" altLang="en-US" sz="3600" dirty="0" smtClean="0"/>
              <a:t> Medicare would</a:t>
            </a:r>
            <a:br>
              <a:rPr lang="en-US" altLang="en-US" sz="3600" dirty="0" smtClean="0"/>
            </a:br>
            <a:r>
              <a:rPr lang="en-US" altLang="en-US" sz="4900" dirty="0" smtClean="0"/>
              <a:t>increase costs, inequality, and profiteering </a:t>
            </a:r>
            <a:endParaRPr lang="en-US" altLang="en-US" sz="4900" dirty="0"/>
          </a:p>
        </p:txBody>
      </p:sp>
    </p:spTree>
    <p:extLst>
      <p:ext uri="{BB962C8B-B14F-4D97-AF65-F5344CB8AC3E}">
        <p14:creationId xmlns:p14="http://schemas.microsoft.com/office/powerpoint/2010/main" val="94322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610" name="Title 1"/>
          <p:cNvSpPr>
            <a:spLocks noGrp="1"/>
          </p:cNvSpPr>
          <p:nvPr>
            <p:ph type="title"/>
          </p:nvPr>
        </p:nvSpPr>
        <p:spPr>
          <a:xfrm>
            <a:off x="838200" y="1264603"/>
            <a:ext cx="10515600" cy="432879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6000" dirty="0" smtClean="0"/>
              <a:t>Competition </a:t>
            </a:r>
            <a:br>
              <a:rPr lang="en-US" altLang="en-US" sz="6000" dirty="0" smtClean="0"/>
            </a:br>
            <a:r>
              <a:rPr lang="en-US" altLang="en-US" sz="6000" dirty="0" smtClean="0"/>
              <a:t>In Health Care </a:t>
            </a:r>
            <a:br>
              <a:rPr lang="en-US" altLang="en-US" sz="6000" dirty="0" smtClean="0"/>
            </a:br>
            <a:r>
              <a:rPr lang="en-US" altLang="en-US" sz="6000" dirty="0" smtClean="0"/>
              <a:t>Is Fading as </a:t>
            </a:r>
            <a:br>
              <a:rPr lang="en-US" altLang="en-US" sz="6000" dirty="0" smtClean="0"/>
            </a:br>
            <a:r>
              <a:rPr lang="en-US" altLang="en-US" sz="6000" dirty="0" smtClean="0"/>
              <a:t>Oligopolies Gain Control</a:t>
            </a:r>
            <a:endParaRPr lang="en-US" altLang="en-US" sz="11500" dirty="0"/>
          </a:p>
        </p:txBody>
      </p:sp>
    </p:spTree>
    <p:extLst>
      <p:ext uri="{BB962C8B-B14F-4D97-AF65-F5344CB8AC3E}">
        <p14:creationId xmlns:p14="http://schemas.microsoft.com/office/powerpoint/2010/main" val="4925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89" name="Picture 2" descr="25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440" y="1693686"/>
            <a:ext cx="6929120" cy="421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3845" name="Text Box 5"/>
          <p:cNvSpPr txBox="1">
            <a:spLocks noChangeArrowheads="1"/>
          </p:cNvSpPr>
          <p:nvPr/>
        </p:nvSpPr>
        <p:spPr bwMode="auto">
          <a:xfrm>
            <a:off x="3276600" y="1219200"/>
            <a:ext cx="6934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b="1"/>
              <a:t>A town’s only hospital will not compete with itself</a:t>
            </a:r>
            <a:endParaRPr lang="en-US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Half of Americans Live Where Population Is Too Low for Competition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NEJM </a:t>
            </a:r>
            <a:r>
              <a:rPr lang="en-US" dirty="0" smtClean="0"/>
              <a:t>1993;328:148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9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Hospitals Merging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Sanofi Hospital/Systems Digest, 2016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2034990"/>
            <a:ext cx="3362960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Proportion of Hospitals That </a:t>
            </a:r>
            <a:r>
              <a:rPr lang="en-US" sz="2800" dirty="0">
                <a:solidFill>
                  <a:schemeClr val="bg1"/>
                </a:solidFill>
              </a:rPr>
              <a:t>A</a:t>
            </a:r>
            <a:r>
              <a:rPr lang="en-US" sz="2800" dirty="0" smtClean="0">
                <a:solidFill>
                  <a:schemeClr val="bg1"/>
                </a:solidFill>
              </a:rPr>
              <a:t>re System-</a:t>
            </a:r>
            <a:r>
              <a:rPr lang="en-US" sz="2800" dirty="0">
                <a:solidFill>
                  <a:schemeClr val="bg1"/>
                </a:solidFill>
              </a:rPr>
              <a:t>O</a:t>
            </a:r>
            <a:r>
              <a:rPr lang="en-US" sz="2800" dirty="0" smtClean="0">
                <a:solidFill>
                  <a:schemeClr val="bg1"/>
                </a:solidFill>
              </a:rPr>
              <a:t>wned vs. Independent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202807436"/>
              </p:ext>
            </p:extLst>
          </p:nvPr>
        </p:nvGraphicFramePr>
        <p:xfrm>
          <a:off x="3225800" y="1371600"/>
          <a:ext cx="8478520" cy="4639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6375013" y="4250244"/>
            <a:ext cx="2992507" cy="5892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/>
              <a:t>Independent</a:t>
            </a:r>
            <a:endParaRPr lang="en-US" sz="2800" b="1"/>
          </a:p>
        </p:txBody>
      </p:sp>
      <p:sp>
        <p:nvSpPr>
          <p:cNvPr id="8" name="Rectangle 7"/>
          <p:cNvSpPr/>
          <p:nvPr/>
        </p:nvSpPr>
        <p:spPr>
          <a:xfrm>
            <a:off x="6375013" y="1871228"/>
            <a:ext cx="2992507" cy="58928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System-Owned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3275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More Doctors Are Hospital Employees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Medscape July 9, </a:t>
            </a:r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337996"/>
            <a:ext cx="3198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Percent of newly hired physicians employed by hospitals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863983009"/>
              </p:ext>
            </p:extLst>
          </p:nvPr>
        </p:nvGraphicFramePr>
        <p:xfrm>
          <a:off x="3056247" y="1361440"/>
          <a:ext cx="8404233" cy="4649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636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Physician/Hospital Integration </a:t>
            </a:r>
            <a:br>
              <a:rPr lang="en-US" dirty="0" smtClean="0"/>
            </a:br>
            <a:r>
              <a:rPr lang="en-US" dirty="0" smtClean="0"/>
              <a:t>Raises Costs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-1" y="6011056"/>
            <a:ext cx="8475785" cy="846943"/>
          </a:xfrm>
        </p:spPr>
        <p:txBody>
          <a:bodyPr/>
          <a:lstStyle/>
          <a:p>
            <a:r>
              <a:rPr lang="en-US" dirty="0" smtClean="0"/>
              <a:t>Source: JAMA IM 2015;175:1932</a:t>
            </a:r>
          </a:p>
          <a:p>
            <a:r>
              <a:rPr lang="en-US" dirty="0" smtClean="0"/>
              <a:t>Note: Physician/Hospital integration measured by % of MDs billing with a hospital place of service code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1446" y="2521439"/>
            <a:ext cx="5107354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Annual Outpatient Cost Increase with 1.9% Increase in Physician/Hospital Integration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467339833"/>
              </p:ext>
            </p:extLst>
          </p:nvPr>
        </p:nvGraphicFramePr>
        <p:xfrm>
          <a:off x="4589292" y="1189489"/>
          <a:ext cx="6427176" cy="4932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550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6000" dirty="0" smtClean="0"/>
              <a:t>The </a:t>
            </a:r>
            <a:r>
              <a:rPr lang="en-US" altLang="en-US" sz="6000" smtClean="0"/>
              <a:t>Toxicity of </a:t>
            </a:r>
            <a:br>
              <a:rPr lang="en-US" altLang="en-US" sz="6000" smtClean="0"/>
            </a:br>
            <a:r>
              <a:rPr lang="en-US" altLang="en-US" sz="6000" smtClean="0"/>
              <a:t>Pay for </a:t>
            </a:r>
            <a:r>
              <a:rPr lang="en-US" altLang="en-US" sz="6000" dirty="0" smtClean="0"/>
              <a:t>Performance (P4P)</a:t>
            </a:r>
            <a:endParaRPr lang="en-US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54165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722290" y="1750565"/>
            <a:ext cx="8280042" cy="3356870"/>
          </a:xfrm>
        </p:spPr>
        <p:txBody>
          <a:bodyPr>
            <a:normAutofit fontScale="90000"/>
          </a:bodyPr>
          <a:lstStyle/>
          <a:p>
            <a:pPr>
              <a:tabLst>
                <a:tab pos="8013700" algn="l"/>
              </a:tabLst>
              <a:defRPr/>
            </a:pPr>
            <a:r>
              <a:rPr lang="en-US" altLang="en-US" sz="6000" dirty="0"/>
              <a:t>Underinsurance</a:t>
            </a:r>
            <a:br>
              <a:rPr lang="en-US" altLang="en-US" sz="6000" dirty="0"/>
            </a:br>
            <a:r>
              <a:rPr lang="en-US" altLang="en-US" sz="6000" dirty="0" smtClean="0"/>
              <a:t>Impedes </a:t>
            </a:r>
            <a:r>
              <a:rPr lang="en-US" altLang="en-US" sz="6000" dirty="0"/>
              <a:t>Access, </a:t>
            </a:r>
            <a:r>
              <a:rPr lang="en-US" altLang="en-US" sz="6000" dirty="0" smtClean="0"/>
              <a:t>Worsens </a:t>
            </a:r>
            <a:r>
              <a:rPr lang="en-US" altLang="en-US" sz="6000" dirty="0"/>
              <a:t>Health, Bankrupts Families </a:t>
            </a:r>
          </a:p>
        </p:txBody>
      </p:sp>
    </p:spTree>
    <p:extLst>
      <p:ext uri="{BB962C8B-B14F-4D97-AF65-F5344CB8AC3E}">
        <p14:creationId xmlns:p14="http://schemas.microsoft.com/office/powerpoint/2010/main" val="44710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9975" y="2247410"/>
            <a:ext cx="32629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ranklin Gothic Book"/>
                <a:cs typeface="Franklin Gothic Book"/>
              </a:rPr>
              <a:t>Patient characteristics in panels of </a:t>
            </a:r>
            <a:r>
              <a:rPr lang="en-US" sz="28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high-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Franklin Gothic Book"/>
                <a:cs typeface="Franklin Gothic Book"/>
              </a:rPr>
              <a:t>and low-scoring physicians</a:t>
            </a:r>
            <a:endParaRPr lang="en-US" sz="28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Quality Scores Tell More About Patients than Physicians</a:t>
            </a:r>
            <a:br>
              <a:rPr lang="en-US" dirty="0" smtClean="0"/>
            </a:br>
            <a:r>
              <a:rPr lang="en-US" sz="2700" dirty="0">
                <a:latin typeface="Franklin Gothic Book"/>
                <a:cs typeface="Franklin Gothic Book"/>
              </a:rPr>
              <a:t>Harvard physicians with poorer/minority patients score low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Source: Hong C et al. JAMA 9/8/2010. 304:10;1107</a:t>
            </a:r>
            <a:r>
              <a:rPr lang="nb-NO" dirty="0" smtClean="0"/>
              <a:t>.</a:t>
            </a:r>
            <a:endParaRPr lang="nb-NO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44824298"/>
              </p:ext>
            </p:extLst>
          </p:nvPr>
        </p:nvGraphicFramePr>
        <p:xfrm>
          <a:off x="2813100" y="1797630"/>
          <a:ext cx="9084259" cy="4359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3516062" y="5668667"/>
            <a:ext cx="270662" cy="270662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14589" y="5668667"/>
            <a:ext cx="270662" cy="270662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9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Pay for Performance?</a:t>
            </a:r>
            <a:endParaRPr lang="en-US" dirty="0"/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>
              <a:spcAft>
                <a:spcPts val="1200"/>
              </a:spcAft>
            </a:pPr>
            <a:r>
              <a:rPr lang="en-US" sz="2200" b="1" dirty="0" smtClean="0">
                <a:latin typeface="Franklin Gothic Book"/>
                <a:cs typeface="Franklin Gothic Book"/>
              </a:rPr>
              <a:t>Health </a:t>
            </a:r>
            <a:r>
              <a:rPr lang="en-US" sz="2200" b="1" dirty="0">
                <a:latin typeface="Franklin Gothic Book"/>
                <a:cs typeface="Franklin Gothic Book"/>
              </a:rPr>
              <a:t>Affairs. </a:t>
            </a:r>
            <a:r>
              <a:rPr lang="en-US" sz="2200" b="1" dirty="0" smtClean="0">
                <a:latin typeface="Franklin Gothic Book"/>
                <a:cs typeface="Franklin Gothic Book"/>
              </a:rPr>
              <a:t>1/12/2005</a:t>
            </a:r>
            <a:endParaRPr lang="en-US" sz="2200" b="1" dirty="0">
              <a:latin typeface="Franklin Gothic Book"/>
              <a:cs typeface="Franklin Gothic 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478" y="136113"/>
            <a:ext cx="2401602" cy="1804447"/>
          </a:xfrm>
          <a:prstGeom prst="ellipse">
            <a:avLst/>
          </a:prstGeom>
          <a:ln w="6350" cap="rnd"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40080" y="1713558"/>
            <a:ext cx="10383520" cy="42473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ja-JP" altLang="en-US" sz="2400" dirty="0">
                <a:solidFill>
                  <a:schemeClr val="bg1"/>
                </a:solidFill>
                <a:cs typeface="Franklin Gothic Book"/>
              </a:rPr>
              <a:t>“</a:t>
            </a:r>
            <a:r>
              <a:rPr lang="en-US" sz="2400" b="1" dirty="0">
                <a:solidFill>
                  <a:srgbClr val="FFFF00"/>
                </a:solidFill>
                <a:cs typeface="Franklin Gothic Book"/>
              </a:rPr>
              <a:t>I do not think it’s true 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that the way to get better doctoring and better nursing </a:t>
            </a:r>
            <a:r>
              <a:rPr lang="en-US" sz="2400" dirty="0" smtClean="0">
                <a:solidFill>
                  <a:schemeClr val="bg1"/>
                </a:solidFill>
                <a:cs typeface="Franklin Gothic Book"/>
              </a:rPr>
              <a:t>is 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to put money on the table in front of doctors and nurses. I think that's a </a:t>
            </a:r>
            <a:r>
              <a:rPr lang="en-US" sz="2400" dirty="0">
                <a:solidFill>
                  <a:schemeClr val="bg1"/>
                </a:solidFill>
                <a:cs typeface="Franklin Gothic Medium"/>
              </a:rPr>
              <a:t>fundamental misunderstanding of human motivation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. 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“I think </a:t>
            </a:r>
            <a:r>
              <a:rPr lang="en-US" sz="2400" b="1" dirty="0">
                <a:solidFill>
                  <a:srgbClr val="FFFF00"/>
                </a:solidFill>
                <a:cs typeface="Franklin Gothic Book"/>
              </a:rPr>
              <a:t>people respond to joy 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and work and love and achievement and learning and appreciation and gratitude – and a sense of a job well done. I think that </a:t>
            </a:r>
            <a:r>
              <a:rPr lang="en-US" sz="2400" b="1" dirty="0">
                <a:solidFill>
                  <a:srgbClr val="FFFF00"/>
                </a:solidFill>
                <a:cs typeface="Franklin Gothic Medium"/>
              </a:rPr>
              <a:t>it feels good to be a doctor, and better to be a better doctor</a:t>
            </a:r>
            <a:r>
              <a:rPr lang="en-US" sz="2400" b="1" dirty="0">
                <a:solidFill>
                  <a:srgbClr val="FFFF00"/>
                </a:solidFill>
                <a:cs typeface="Franklin Gothic Book"/>
              </a:rPr>
              <a:t>.</a:t>
            </a:r>
            <a:r>
              <a:rPr lang="en-US" sz="2400" dirty="0">
                <a:solidFill>
                  <a:srgbClr val="FFFF00"/>
                </a:solidFill>
                <a:cs typeface="Franklin Gothic Book"/>
              </a:rPr>
              <a:t> 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chemeClr val="bg1"/>
                </a:solidFill>
                <a:cs typeface="Franklin Gothic Book"/>
              </a:rPr>
              <a:t>“When we begin to attach dollar amounts to throughputs and to individual pay, </a:t>
            </a:r>
            <a:r>
              <a:rPr lang="en-US" sz="2400" b="1" dirty="0">
                <a:solidFill>
                  <a:srgbClr val="FFFF00"/>
                </a:solidFill>
                <a:cs typeface="Franklin Gothic Book"/>
              </a:rPr>
              <a:t>we are playing with fire. 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The first and most important effect of that may be to begin to </a:t>
            </a:r>
            <a:r>
              <a:rPr lang="en-US" sz="2400" b="1" dirty="0">
                <a:solidFill>
                  <a:srgbClr val="FFFF00"/>
                </a:solidFill>
                <a:cs typeface="Franklin Gothic Medium"/>
              </a:rPr>
              <a:t>dissociate people from their work</a:t>
            </a:r>
            <a:r>
              <a:rPr lang="en-US" sz="2400" b="1" dirty="0">
                <a:solidFill>
                  <a:schemeClr val="bg1"/>
                </a:solidFill>
                <a:cs typeface="Franklin Gothic Book"/>
              </a:rPr>
              <a:t>.</a:t>
            </a:r>
            <a:r>
              <a:rPr lang="ja-JP" altLang="en-US" sz="2400" dirty="0" smtClean="0">
                <a:solidFill>
                  <a:schemeClr val="bg1"/>
                </a:solidFill>
                <a:cs typeface="Franklin Gothic Book"/>
              </a:rPr>
              <a:t>”</a:t>
            </a:r>
            <a:r>
              <a:rPr lang="en-US" altLang="ja-JP" sz="2400" dirty="0" smtClean="0">
                <a:solidFill>
                  <a:schemeClr val="bg1"/>
                </a:solidFill>
                <a:cs typeface="Franklin Gothic Book"/>
              </a:rPr>
              <a:t> </a:t>
            </a:r>
          </a:p>
          <a:p>
            <a:pPr algn="r">
              <a:spcAft>
                <a:spcPts val="1200"/>
              </a:spcAft>
            </a:pPr>
            <a:r>
              <a:rPr lang="mr-IN" altLang="ja-JP" sz="2400" dirty="0" smtClean="0">
                <a:solidFill>
                  <a:schemeClr val="bg1"/>
                </a:solidFill>
                <a:cs typeface="Franklin Gothic Book"/>
              </a:rPr>
              <a:t>–</a:t>
            </a:r>
            <a:r>
              <a:rPr lang="en-US" altLang="ja-JP" sz="2400" dirty="0" smtClean="0">
                <a:solidFill>
                  <a:schemeClr val="bg1"/>
                </a:solidFill>
                <a:cs typeface="Franklin Gothic Book"/>
              </a:rPr>
              <a:t> Don Berwick M.D.</a:t>
            </a:r>
            <a:endParaRPr lang="en-US" sz="2400" b="1" dirty="0">
              <a:solidFill>
                <a:schemeClr val="bg1"/>
              </a:solidFill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58240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369253"/>
            <a:ext cx="11765280" cy="1325563"/>
          </a:xfrm>
        </p:spPr>
        <p:txBody>
          <a:bodyPr>
            <a:noAutofit/>
          </a:bodyPr>
          <a:lstStyle/>
          <a:p>
            <a:r>
              <a:rPr lang="en-US" sz="4000" dirty="0"/>
              <a:t>95% of Plans Cheat </a:t>
            </a:r>
            <a:r>
              <a:rPr lang="en-US" sz="4000"/>
              <a:t>on </a:t>
            </a:r>
            <a:r>
              <a:rPr lang="en-US" sz="4000" smtClean="0"/>
              <a:t>HEDIS </a:t>
            </a:r>
            <a:r>
              <a:rPr lang="en-US" sz="4000" dirty="0"/>
              <a:t>Quality Measures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Annals of Internal Medicine 2013;159:456</a:t>
            </a:r>
          </a:p>
          <a:p>
            <a:r>
              <a:rPr lang="en-US" dirty="0"/>
              <a:t>Researchers compared reported HEDIS scores for high risk prescribing to actual Medicare Part D payment records for all enrollees and for enrollees sampled for HEDIS </a:t>
            </a:r>
            <a:r>
              <a:rPr lang="en-US" dirty="0" smtClean="0"/>
              <a:t>scoring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6720" y="1290578"/>
            <a:ext cx="7234801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Franklin Gothic Medium"/>
              </a:rPr>
              <a:t>Medicare Advantage plans failing to cheat fall in rankings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2329378"/>
            <a:ext cx="288544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cs typeface="Franklin Gothic Book"/>
              </a:rPr>
              <a:t>Percent of elderly patients prescribed drugs that should be avoided</a:t>
            </a: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42054675"/>
              </p:ext>
            </p:extLst>
          </p:nvPr>
        </p:nvGraphicFramePr>
        <p:xfrm>
          <a:off x="3170453" y="1690688"/>
          <a:ext cx="7893787" cy="4436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664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Medicare’s Premier Demonstration:</a:t>
            </a:r>
            <a:br>
              <a:rPr lang="en-US" sz="3600" dirty="0"/>
            </a:br>
            <a:r>
              <a:rPr lang="en-US" sz="3600" dirty="0"/>
              <a:t>A P4P Failure at 252 Hospitals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Note: P4P failed even among poor performers at baseline</a:t>
            </a:r>
          </a:p>
          <a:p>
            <a:r>
              <a:rPr lang="en-US" dirty="0"/>
              <a:t>Source: NEJM March 28, </a:t>
            </a:r>
            <a:r>
              <a:rPr lang="en-US" dirty="0" smtClean="0"/>
              <a:t>2012</a:t>
            </a:r>
            <a:endParaRPr lang="en-US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433916655"/>
              </p:ext>
            </p:extLst>
          </p:nvPr>
        </p:nvGraphicFramePr>
        <p:xfrm>
          <a:off x="2414770" y="1575080"/>
          <a:ext cx="9352609" cy="4411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976" y="1683529"/>
            <a:ext cx="2349372" cy="3935569"/>
            <a:chOff x="-89891" y="1513668"/>
            <a:chExt cx="1479134" cy="3480065"/>
          </a:xfrm>
        </p:grpSpPr>
        <p:sp>
          <p:nvSpPr>
            <p:cNvPr id="8" name="Up-Down Arrow 7"/>
            <p:cNvSpPr/>
            <p:nvPr/>
          </p:nvSpPr>
          <p:spPr>
            <a:xfrm>
              <a:off x="359724" y="1885427"/>
              <a:ext cx="484632" cy="2734277"/>
            </a:xfrm>
            <a:prstGeom prst="upDownArrow">
              <a:avLst/>
            </a:prstGeom>
            <a:solidFill>
              <a:schemeClr val="accent1"/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630" y="1513668"/>
              <a:ext cx="1068819" cy="428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cs typeface="Franklin Gothic Book"/>
                </a:rPr>
                <a:t>Worse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9340" y="4564818"/>
              <a:ext cx="1005403" cy="428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cs typeface="Franklin Gothic Book"/>
                </a:rPr>
                <a:t>Better</a:t>
              </a:r>
            </a:p>
          </p:txBody>
        </p:sp>
        <p:sp useBgFill="1">
          <p:nvSpPr>
            <p:cNvPr id="7" name="TextBox 6"/>
            <p:cNvSpPr txBox="1"/>
            <p:nvPr/>
          </p:nvSpPr>
          <p:spPr>
            <a:xfrm>
              <a:off x="-89891" y="2694976"/>
              <a:ext cx="1479134" cy="1115179"/>
            </a:xfrm>
            <a:prstGeom prst="rect">
              <a:avLst/>
            </a:prstGeom>
          </p:spPr>
          <p:txBody>
            <a:bodyPr wrap="square" tIns="45720" bIns="45720" rtlCol="0" anchor="ctr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cs typeface="Franklin Gothic Book"/>
                </a:rPr>
                <a:t>Change from baseline in 30-day mortality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6892755" y="5537818"/>
            <a:ext cx="284923" cy="284923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075372" y="5537818"/>
            <a:ext cx="284923" cy="284923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940913" y="1734329"/>
            <a:ext cx="6812125" cy="445311"/>
          </a:xfrm>
          <a:prstGeom prst="rect">
            <a:avLst/>
          </a:prstGeom>
          <a:noFill/>
          <a:ln w="9525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cs typeface="Franklin Gothic Book"/>
              </a:rPr>
              <a:t>5-year outcomes show </a:t>
            </a:r>
            <a:r>
              <a:rPr lang="en-US" sz="2400" b="1" dirty="0">
                <a:solidFill>
                  <a:schemeClr val="bg1"/>
                </a:solidFill>
                <a:cs typeface="Franklin Gothic Medium"/>
              </a:rPr>
              <a:t>no effect </a:t>
            </a:r>
            <a:r>
              <a:rPr lang="en-US" sz="2400" dirty="0">
                <a:solidFill>
                  <a:schemeClr val="bg1"/>
                </a:solidFill>
                <a:cs typeface="Franklin Gothic Medium"/>
              </a:rPr>
              <a:t>on mortality</a:t>
            </a:r>
          </a:p>
        </p:txBody>
      </p:sp>
      <p:sp>
        <p:nvSpPr>
          <p:cNvPr id="6" name="Oval 5"/>
          <p:cNvSpPr/>
          <p:nvPr/>
        </p:nvSpPr>
        <p:spPr>
          <a:xfrm>
            <a:off x="9838637" y="2438400"/>
            <a:ext cx="1928741" cy="1330960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8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292658" y="1715893"/>
            <a:ext cx="9037556" cy="3727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813733"/>
              </p:ext>
            </p:extLst>
          </p:nvPr>
        </p:nvGraphicFramePr>
        <p:xfrm>
          <a:off x="2312978" y="2043235"/>
          <a:ext cx="9017235" cy="340018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017235"/>
              </a:tblGrid>
              <a:tr h="8500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500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500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5004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P4P Did Not Lower </a:t>
            </a:r>
            <a:br>
              <a:rPr lang="en-US" dirty="0" smtClean="0"/>
            </a:br>
            <a:r>
              <a:rPr lang="en-US" dirty="0" smtClean="0"/>
              <a:t>Hospital Mortality in England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 smtClean="0"/>
              <a:t>Source: N </a:t>
            </a:r>
            <a:r>
              <a:rPr lang="nb-NO" dirty="0" err="1"/>
              <a:t>Engl</a:t>
            </a:r>
            <a:r>
              <a:rPr lang="nb-NO" dirty="0"/>
              <a:t> J Med </a:t>
            </a:r>
            <a:r>
              <a:rPr lang="nb-NO" dirty="0" smtClean="0"/>
              <a:t>2014;371:540-548</a:t>
            </a:r>
            <a:endParaRPr lang="nb-NO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782655" y="-806840"/>
            <a:ext cx="1676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dirty="0">
                <a:latin typeface="Arial" charset="0"/>
              </a:rPr>
              <a:t>P4P Hospitals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2437947"/>
            <a:ext cx="2014143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30-Day Mortality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320911"/>
              </p:ext>
            </p:extLst>
          </p:nvPr>
        </p:nvGraphicFramePr>
        <p:xfrm>
          <a:off x="888999" y="5444963"/>
          <a:ext cx="10906758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7793"/>
                <a:gridCol w="1817793"/>
                <a:gridCol w="1817793"/>
                <a:gridCol w="1817793"/>
                <a:gridCol w="1817793"/>
                <a:gridCol w="1817793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2007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2008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2009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2010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2011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2012</a:t>
                      </a:r>
                      <a:endParaRPr lang="en-US" sz="2400" dirty="0">
                        <a:solidFill>
                          <a:schemeClr val="bg1"/>
                        </a:solidFill>
                        <a:latin typeface="+mn-lt"/>
                        <a:cs typeface="Franklin Gothic Book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2281448" y="1694374"/>
            <a:ext cx="9048766" cy="3749047"/>
            <a:chOff x="1680873" y="1582613"/>
            <a:chExt cx="7034053" cy="4039981"/>
          </a:xfrm>
        </p:grpSpPr>
        <p:sp>
          <p:nvSpPr>
            <p:cNvPr id="15" name="Rectangle 14"/>
            <p:cNvSpPr/>
            <p:nvPr/>
          </p:nvSpPr>
          <p:spPr>
            <a:xfrm>
              <a:off x="1680873" y="1582613"/>
              <a:ext cx="2119827" cy="4039981"/>
            </a:xfrm>
            <a:prstGeom prst="rect">
              <a:avLst/>
            </a:prstGeom>
            <a:solidFill>
              <a:schemeClr val="tx1">
                <a:lumMod val="90000"/>
                <a:lumOff val="10000"/>
                <a:alpha val="40000"/>
              </a:schemeClr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02643" y="1582613"/>
              <a:ext cx="2105469" cy="4039981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910055" y="1582613"/>
              <a:ext cx="2804871" cy="4039981"/>
            </a:xfrm>
            <a:prstGeom prst="rect">
              <a:avLst/>
            </a:prstGeom>
            <a:solidFill>
              <a:srgbClr val="800000">
                <a:alpha val="40000"/>
              </a:srgbClr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366014" y="1765847"/>
            <a:ext cx="211397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cs typeface="Franklin Gothic Medium"/>
              </a:rPr>
              <a:t>P4P Hospitals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01080" y="3021676"/>
            <a:ext cx="2395207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cs typeface="Franklin Gothic Medium"/>
              </a:rPr>
              <a:t>Control </a:t>
            </a:r>
            <a:r>
              <a:rPr lang="en-US" sz="2400" dirty="0" smtClean="0">
                <a:cs typeface="Franklin Gothic Medium"/>
              </a:rPr>
              <a:t>Regions</a:t>
            </a:r>
            <a:endParaRPr lang="en-US" sz="2400" dirty="0">
              <a:cs typeface="Franklin Gothic Medium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64384" y="4758687"/>
            <a:ext cx="158338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cs typeface="Franklin Gothic Medium"/>
              </a:rPr>
              <a:t>Difference</a:t>
            </a:r>
          </a:p>
        </p:txBody>
      </p:sp>
      <p:sp>
        <p:nvSpPr>
          <p:cNvPr id="22" name="Left-Right Arrow Callout 21"/>
          <p:cNvSpPr/>
          <p:nvPr/>
        </p:nvSpPr>
        <p:spPr>
          <a:xfrm>
            <a:off x="2278947" y="3576787"/>
            <a:ext cx="2729493" cy="901824"/>
          </a:xfrm>
          <a:prstGeom prst="leftRightArrowCallout">
            <a:avLst/>
          </a:prstGeom>
          <a:solidFill>
            <a:schemeClr val="accent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cs typeface="Franklin Gothic Medium"/>
              </a:rPr>
              <a:t>No </a:t>
            </a:r>
          </a:p>
          <a:p>
            <a:pPr algn="ctr"/>
            <a:r>
              <a:rPr lang="en-US" sz="2000" b="1" dirty="0">
                <a:cs typeface="Franklin Gothic Medium"/>
              </a:rPr>
              <a:t>P4P</a:t>
            </a:r>
          </a:p>
        </p:txBody>
      </p:sp>
      <p:sp>
        <p:nvSpPr>
          <p:cNvPr id="23" name="Left-Right Arrow Callout 22"/>
          <p:cNvSpPr/>
          <p:nvPr/>
        </p:nvSpPr>
        <p:spPr>
          <a:xfrm>
            <a:off x="5008440" y="3576787"/>
            <a:ext cx="2711024" cy="901824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60297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cs typeface="Franklin Gothic Medium"/>
              </a:rPr>
              <a:t>Bonuses Only</a:t>
            </a:r>
          </a:p>
        </p:txBody>
      </p:sp>
      <p:sp>
        <p:nvSpPr>
          <p:cNvPr id="24" name="Left-Right Arrow Callout 23"/>
          <p:cNvSpPr/>
          <p:nvPr/>
        </p:nvSpPr>
        <p:spPr>
          <a:xfrm>
            <a:off x="7719464" y="3576787"/>
            <a:ext cx="3610750" cy="901824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67933"/>
            </a:avLst>
          </a:prstGeom>
          <a:solidFill>
            <a:schemeClr val="accent1"/>
          </a:soli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cs typeface="Franklin Gothic Medium"/>
              </a:rPr>
              <a:t>Bonuses plus Incentives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2282157" y="1769198"/>
            <a:ext cx="8629684" cy="1114143"/>
          </a:xfrm>
          <a:custGeom>
            <a:avLst/>
            <a:gdLst>
              <a:gd name="connsiteX0" fmla="*/ 0 w 6661311"/>
              <a:gd name="connsiteY0" fmla="*/ 163210 h 1208773"/>
              <a:gd name="connsiteX1" fmla="*/ 367240 w 6661311"/>
              <a:gd name="connsiteY1" fmla="*/ 321320 h 1208773"/>
              <a:gd name="connsiteX2" fmla="*/ 729378 w 6661311"/>
              <a:gd name="connsiteY2" fmla="*/ 81605 h 1208773"/>
              <a:gd name="connsiteX3" fmla="*/ 1071115 w 6661311"/>
              <a:gd name="connsiteY3" fmla="*/ 0 h 1208773"/>
              <a:gd name="connsiteX4" fmla="*/ 1412851 w 6661311"/>
              <a:gd name="connsiteY4" fmla="*/ 438627 h 1208773"/>
              <a:gd name="connsiteX5" fmla="*/ 1774990 w 6661311"/>
              <a:gd name="connsiteY5" fmla="*/ 525332 h 1208773"/>
              <a:gd name="connsiteX6" fmla="*/ 2116726 w 6661311"/>
              <a:gd name="connsiteY6" fmla="*/ 86705 h 1208773"/>
              <a:gd name="connsiteX7" fmla="*/ 2494166 w 6661311"/>
              <a:gd name="connsiteY7" fmla="*/ 494730 h 1208773"/>
              <a:gd name="connsiteX8" fmla="*/ 2815501 w 6661311"/>
              <a:gd name="connsiteY8" fmla="*/ 821150 h 1208773"/>
              <a:gd name="connsiteX9" fmla="*/ 3157237 w 6661311"/>
              <a:gd name="connsiteY9" fmla="*/ 831350 h 1208773"/>
              <a:gd name="connsiteX10" fmla="*/ 3504074 w 6661311"/>
              <a:gd name="connsiteY10" fmla="*/ 484529 h 1208773"/>
              <a:gd name="connsiteX11" fmla="*/ 3876414 w 6661311"/>
              <a:gd name="connsiteY11" fmla="*/ 657940 h 1208773"/>
              <a:gd name="connsiteX12" fmla="*/ 4228351 w 6661311"/>
              <a:gd name="connsiteY12" fmla="*/ 923156 h 1208773"/>
              <a:gd name="connsiteX13" fmla="*/ 4559887 w 6661311"/>
              <a:gd name="connsiteY13" fmla="*/ 907855 h 1208773"/>
              <a:gd name="connsiteX14" fmla="*/ 4916925 w 6661311"/>
              <a:gd name="connsiteY14" fmla="*/ 474329 h 1208773"/>
              <a:gd name="connsiteX15" fmla="*/ 5258661 w 6661311"/>
              <a:gd name="connsiteY15" fmla="*/ 749745 h 1208773"/>
              <a:gd name="connsiteX16" fmla="*/ 5605498 w 6661311"/>
              <a:gd name="connsiteY16" fmla="*/ 933356 h 1208773"/>
              <a:gd name="connsiteX17" fmla="*/ 5957436 w 6661311"/>
              <a:gd name="connsiteY17" fmla="*/ 1208773 h 1208773"/>
              <a:gd name="connsiteX18" fmla="*/ 6309373 w 6661311"/>
              <a:gd name="connsiteY18" fmla="*/ 841551 h 1208773"/>
              <a:gd name="connsiteX19" fmla="*/ 6661311 w 6661311"/>
              <a:gd name="connsiteY19" fmla="*/ 958858 h 120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661311" h="1208773">
                <a:moveTo>
                  <a:pt x="0" y="163210"/>
                </a:moveTo>
                <a:lnTo>
                  <a:pt x="367240" y="321320"/>
                </a:lnTo>
                <a:lnTo>
                  <a:pt x="729378" y="81605"/>
                </a:lnTo>
                <a:lnTo>
                  <a:pt x="1071115" y="0"/>
                </a:lnTo>
                <a:lnTo>
                  <a:pt x="1412851" y="438627"/>
                </a:lnTo>
                <a:lnTo>
                  <a:pt x="1774990" y="525332"/>
                </a:lnTo>
                <a:lnTo>
                  <a:pt x="2116726" y="86705"/>
                </a:lnTo>
                <a:lnTo>
                  <a:pt x="2494166" y="494730"/>
                </a:lnTo>
                <a:lnTo>
                  <a:pt x="2815501" y="821150"/>
                </a:lnTo>
                <a:lnTo>
                  <a:pt x="3157237" y="831350"/>
                </a:lnTo>
                <a:lnTo>
                  <a:pt x="3504074" y="484529"/>
                </a:lnTo>
                <a:lnTo>
                  <a:pt x="3876414" y="657940"/>
                </a:lnTo>
                <a:lnTo>
                  <a:pt x="4228351" y="923156"/>
                </a:lnTo>
                <a:lnTo>
                  <a:pt x="4559887" y="907855"/>
                </a:lnTo>
                <a:lnTo>
                  <a:pt x="4916925" y="474329"/>
                </a:lnTo>
                <a:lnTo>
                  <a:pt x="5258661" y="749745"/>
                </a:lnTo>
                <a:lnTo>
                  <a:pt x="5605498" y="933356"/>
                </a:lnTo>
                <a:lnTo>
                  <a:pt x="5957436" y="1208773"/>
                </a:lnTo>
                <a:lnTo>
                  <a:pt x="6309373" y="841551"/>
                </a:lnTo>
                <a:lnTo>
                  <a:pt x="6661311" y="958858"/>
                </a:lnTo>
              </a:path>
            </a:pathLst>
          </a:custGeom>
          <a:ln w="76200" cmpd="sng">
            <a:solidFill>
              <a:srgbClr val="000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281448" y="2044778"/>
            <a:ext cx="8630393" cy="927136"/>
          </a:xfrm>
          <a:custGeom>
            <a:avLst/>
            <a:gdLst>
              <a:gd name="connsiteX0" fmla="*/ 0 w 6666411"/>
              <a:gd name="connsiteY0" fmla="*/ 265216 h 1009861"/>
              <a:gd name="connsiteX1" fmla="*/ 372340 w 6666411"/>
              <a:gd name="connsiteY1" fmla="*/ 357022 h 1009861"/>
              <a:gd name="connsiteX2" fmla="*/ 729378 w 6666411"/>
              <a:gd name="connsiteY2" fmla="*/ 40803 h 1009861"/>
              <a:gd name="connsiteX3" fmla="*/ 1076215 w 6666411"/>
              <a:gd name="connsiteY3" fmla="*/ 0 h 1009861"/>
              <a:gd name="connsiteX4" fmla="*/ 1407751 w 6666411"/>
              <a:gd name="connsiteY4" fmla="*/ 285617 h 1009861"/>
              <a:gd name="connsiteX5" fmla="*/ 1769889 w 6666411"/>
              <a:gd name="connsiteY5" fmla="*/ 469228 h 1009861"/>
              <a:gd name="connsiteX6" fmla="*/ 2106525 w 6666411"/>
              <a:gd name="connsiteY6" fmla="*/ 96906 h 1009861"/>
              <a:gd name="connsiteX7" fmla="*/ 2463563 w 6666411"/>
              <a:gd name="connsiteY7" fmla="*/ 255016 h 1009861"/>
              <a:gd name="connsiteX8" fmla="*/ 2825702 w 6666411"/>
              <a:gd name="connsiteY8" fmla="*/ 612037 h 1009861"/>
              <a:gd name="connsiteX9" fmla="*/ 3167438 w 6666411"/>
              <a:gd name="connsiteY9" fmla="*/ 622238 h 1009861"/>
              <a:gd name="connsiteX10" fmla="*/ 3514275 w 6666411"/>
              <a:gd name="connsiteY10" fmla="*/ 336621 h 1009861"/>
              <a:gd name="connsiteX11" fmla="*/ 3856012 w 6666411"/>
              <a:gd name="connsiteY11" fmla="*/ 413125 h 1009861"/>
              <a:gd name="connsiteX12" fmla="*/ 4218150 w 6666411"/>
              <a:gd name="connsiteY12" fmla="*/ 759946 h 1009861"/>
              <a:gd name="connsiteX13" fmla="*/ 4559887 w 6666411"/>
              <a:gd name="connsiteY13" fmla="*/ 882353 h 1009861"/>
              <a:gd name="connsiteX14" fmla="*/ 4911824 w 6666411"/>
              <a:gd name="connsiteY14" fmla="*/ 448827 h 1009861"/>
              <a:gd name="connsiteX15" fmla="*/ 5268862 w 6666411"/>
              <a:gd name="connsiteY15" fmla="*/ 678341 h 1009861"/>
              <a:gd name="connsiteX16" fmla="*/ 5615699 w 6666411"/>
              <a:gd name="connsiteY16" fmla="*/ 943557 h 1009861"/>
              <a:gd name="connsiteX17" fmla="*/ 5952335 w 6666411"/>
              <a:gd name="connsiteY17" fmla="*/ 1009861 h 1009861"/>
              <a:gd name="connsiteX18" fmla="*/ 6309373 w 6666411"/>
              <a:gd name="connsiteY18" fmla="*/ 846651 h 1009861"/>
              <a:gd name="connsiteX19" fmla="*/ 6666411 w 6666411"/>
              <a:gd name="connsiteY19" fmla="*/ 872153 h 1009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666411" h="1009861">
                <a:moveTo>
                  <a:pt x="0" y="265216"/>
                </a:moveTo>
                <a:lnTo>
                  <a:pt x="372340" y="357022"/>
                </a:lnTo>
                <a:lnTo>
                  <a:pt x="729378" y="40803"/>
                </a:lnTo>
                <a:lnTo>
                  <a:pt x="1076215" y="0"/>
                </a:lnTo>
                <a:lnTo>
                  <a:pt x="1407751" y="285617"/>
                </a:lnTo>
                <a:lnTo>
                  <a:pt x="1769889" y="469228"/>
                </a:lnTo>
                <a:lnTo>
                  <a:pt x="2106525" y="96906"/>
                </a:lnTo>
                <a:lnTo>
                  <a:pt x="2463563" y="255016"/>
                </a:lnTo>
                <a:lnTo>
                  <a:pt x="2825702" y="612037"/>
                </a:lnTo>
                <a:lnTo>
                  <a:pt x="3167438" y="622238"/>
                </a:lnTo>
                <a:lnTo>
                  <a:pt x="3514275" y="336621"/>
                </a:lnTo>
                <a:lnTo>
                  <a:pt x="3856012" y="413125"/>
                </a:lnTo>
                <a:lnTo>
                  <a:pt x="4218150" y="759946"/>
                </a:lnTo>
                <a:lnTo>
                  <a:pt x="4559887" y="882353"/>
                </a:lnTo>
                <a:lnTo>
                  <a:pt x="4911824" y="448827"/>
                </a:lnTo>
                <a:lnTo>
                  <a:pt x="5268862" y="678341"/>
                </a:lnTo>
                <a:lnTo>
                  <a:pt x="5615699" y="943557"/>
                </a:lnTo>
                <a:lnTo>
                  <a:pt x="5952335" y="1009861"/>
                </a:lnTo>
                <a:lnTo>
                  <a:pt x="6309373" y="846651"/>
                </a:lnTo>
                <a:lnTo>
                  <a:pt x="6666411" y="872153"/>
                </a:lnTo>
              </a:path>
            </a:pathLst>
          </a:custGeom>
          <a:ln w="7620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282864" y="5083484"/>
            <a:ext cx="8628977" cy="282270"/>
          </a:xfrm>
          <a:custGeom>
            <a:avLst/>
            <a:gdLst>
              <a:gd name="connsiteX0" fmla="*/ 0 w 6656210"/>
              <a:gd name="connsiteY0" fmla="*/ 0 h 326420"/>
              <a:gd name="connsiteX1" fmla="*/ 357039 w 6656210"/>
              <a:gd name="connsiteY1" fmla="*/ 56103 h 326420"/>
              <a:gd name="connsiteX2" fmla="*/ 708976 w 6656210"/>
              <a:gd name="connsiteY2" fmla="*/ 142809 h 326420"/>
              <a:gd name="connsiteX3" fmla="*/ 1066014 w 6656210"/>
              <a:gd name="connsiteY3" fmla="*/ 86705 h 326420"/>
              <a:gd name="connsiteX4" fmla="*/ 1423052 w 6656210"/>
              <a:gd name="connsiteY4" fmla="*/ 239714 h 326420"/>
              <a:gd name="connsiteX5" fmla="*/ 1764789 w 6656210"/>
              <a:gd name="connsiteY5" fmla="*/ 142809 h 326420"/>
              <a:gd name="connsiteX6" fmla="*/ 2116726 w 6656210"/>
              <a:gd name="connsiteY6" fmla="*/ 86705 h 326420"/>
              <a:gd name="connsiteX7" fmla="*/ 2453362 w 6656210"/>
              <a:gd name="connsiteY7" fmla="*/ 306018 h 326420"/>
              <a:gd name="connsiteX8" fmla="*/ 2810400 w 6656210"/>
              <a:gd name="connsiteY8" fmla="*/ 306018 h 326420"/>
              <a:gd name="connsiteX9" fmla="*/ 3162338 w 6656210"/>
              <a:gd name="connsiteY9" fmla="*/ 295818 h 326420"/>
              <a:gd name="connsiteX10" fmla="*/ 3514275 w 6656210"/>
              <a:gd name="connsiteY10" fmla="*/ 260116 h 326420"/>
              <a:gd name="connsiteX11" fmla="*/ 3866213 w 6656210"/>
              <a:gd name="connsiteY11" fmla="*/ 326420 h 326420"/>
              <a:gd name="connsiteX12" fmla="*/ 4207949 w 6656210"/>
              <a:gd name="connsiteY12" fmla="*/ 244815 h 326420"/>
              <a:gd name="connsiteX13" fmla="*/ 4564987 w 6656210"/>
              <a:gd name="connsiteY13" fmla="*/ 112207 h 326420"/>
              <a:gd name="connsiteX14" fmla="*/ 4906724 w 6656210"/>
              <a:gd name="connsiteY14" fmla="*/ 137708 h 326420"/>
              <a:gd name="connsiteX15" fmla="*/ 5263762 w 6656210"/>
              <a:gd name="connsiteY15" fmla="*/ 178511 h 326420"/>
              <a:gd name="connsiteX16" fmla="*/ 5610599 w 6656210"/>
              <a:gd name="connsiteY16" fmla="*/ 81605 h 326420"/>
              <a:gd name="connsiteX17" fmla="*/ 5957436 w 6656210"/>
              <a:gd name="connsiteY17" fmla="*/ 285617 h 326420"/>
              <a:gd name="connsiteX18" fmla="*/ 6314474 w 6656210"/>
              <a:gd name="connsiteY18" fmla="*/ 91805 h 326420"/>
              <a:gd name="connsiteX19" fmla="*/ 6656210 w 6656210"/>
              <a:gd name="connsiteY19" fmla="*/ 178511 h 326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656210" h="326420">
                <a:moveTo>
                  <a:pt x="0" y="0"/>
                </a:moveTo>
                <a:lnTo>
                  <a:pt x="357039" y="56103"/>
                </a:lnTo>
                <a:lnTo>
                  <a:pt x="708976" y="142809"/>
                </a:lnTo>
                <a:lnTo>
                  <a:pt x="1066014" y="86705"/>
                </a:lnTo>
                <a:lnTo>
                  <a:pt x="1423052" y="239714"/>
                </a:lnTo>
                <a:lnTo>
                  <a:pt x="1764789" y="142809"/>
                </a:lnTo>
                <a:lnTo>
                  <a:pt x="2116726" y="86705"/>
                </a:lnTo>
                <a:lnTo>
                  <a:pt x="2453362" y="306018"/>
                </a:lnTo>
                <a:lnTo>
                  <a:pt x="2810400" y="306018"/>
                </a:lnTo>
                <a:lnTo>
                  <a:pt x="3162338" y="295818"/>
                </a:lnTo>
                <a:lnTo>
                  <a:pt x="3514275" y="260116"/>
                </a:lnTo>
                <a:lnTo>
                  <a:pt x="3866213" y="326420"/>
                </a:lnTo>
                <a:lnTo>
                  <a:pt x="4207949" y="244815"/>
                </a:lnTo>
                <a:lnTo>
                  <a:pt x="4564987" y="112207"/>
                </a:lnTo>
                <a:lnTo>
                  <a:pt x="4906724" y="137708"/>
                </a:lnTo>
                <a:lnTo>
                  <a:pt x="5263762" y="178511"/>
                </a:lnTo>
                <a:lnTo>
                  <a:pt x="5610599" y="81605"/>
                </a:lnTo>
                <a:lnTo>
                  <a:pt x="5957436" y="285617"/>
                </a:lnTo>
                <a:lnTo>
                  <a:pt x="6314474" y="91805"/>
                </a:lnTo>
                <a:lnTo>
                  <a:pt x="6656210" y="178511"/>
                </a:lnTo>
              </a:path>
            </a:pathLst>
          </a:custGeom>
          <a:ln w="76200" cmpd="sng">
            <a:solidFill>
              <a:srgbClr val="8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261750"/>
              </p:ext>
            </p:extLst>
          </p:nvPr>
        </p:nvGraphicFramePr>
        <p:xfrm>
          <a:off x="1124259" y="1794845"/>
          <a:ext cx="1188720" cy="4301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8720"/>
              </a:tblGrid>
              <a:tr h="86023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20%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023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15%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023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10%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0231"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5%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60231">
                <a:tc>
                  <a:txBody>
                    <a:bodyPr/>
                    <a:lstStyle/>
                    <a:p>
                      <a:pPr algn="r"/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3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62360" cy="1325563"/>
          </a:xfrm>
        </p:spPr>
        <p:txBody>
          <a:bodyPr/>
          <a:lstStyle/>
          <a:p>
            <a:r>
              <a:rPr lang="en-US" dirty="0" smtClean="0"/>
              <a:t>P4P Did Not Improve Mortality in England</a:t>
            </a:r>
            <a:br>
              <a:rPr lang="en-US" dirty="0" smtClean="0"/>
            </a:br>
            <a:r>
              <a:rPr lang="en-US" sz="2400" dirty="0" smtClean="0"/>
              <a:t>World’s largest P4P program tied 25% of GP income to quality targets</a:t>
            </a:r>
            <a:endParaRPr lang="en-US" sz="2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Lancet 2016;388:268</a:t>
            </a:r>
          </a:p>
          <a:p>
            <a:r>
              <a:rPr lang="en-US" dirty="0" smtClean="0"/>
              <a:t>Note: Data shows trends compared to developed nations without P4P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2281212"/>
            <a:ext cx="29972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Change </a:t>
            </a:r>
            <a:r>
              <a:rPr lang="en-US" sz="2400" smtClean="0">
                <a:solidFill>
                  <a:schemeClr val="bg1"/>
                </a:solidFill>
              </a:rPr>
              <a:t>in Deaths/100,000 From Pre to Post P4P Implementation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474784003"/>
              </p:ext>
            </p:extLst>
          </p:nvPr>
        </p:nvGraphicFramePr>
        <p:xfrm>
          <a:off x="2997200" y="1574800"/>
          <a:ext cx="8768080" cy="4622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49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798003"/>
            <a:ext cx="10515600" cy="326199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800"/>
              <a:t>Mandate Model Reform:</a:t>
            </a:r>
            <a:br>
              <a:rPr lang="en-US" altLang="en-US" sz="4800"/>
            </a:br>
            <a:r>
              <a:rPr lang="en-US" altLang="en-US" sz="4800"/>
              <a:t>Keeping Private Insurers In Charge</a:t>
            </a:r>
          </a:p>
        </p:txBody>
      </p:sp>
    </p:spTree>
    <p:extLst>
      <p:ext uri="{BB962C8B-B14F-4D97-AF65-F5344CB8AC3E}">
        <p14:creationId xmlns:p14="http://schemas.microsoft.com/office/powerpoint/2010/main" val="43910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58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“Mandate Model” </a:t>
            </a:r>
            <a:r>
              <a:rPr lang="en-US" dirty="0"/>
              <a:t>of Reform</a:t>
            </a:r>
          </a:p>
        </p:txBody>
      </p:sp>
      <p:pic>
        <p:nvPicPr>
          <p:cNvPr id="34" name="Picture 4" descr="richard-nixon-picture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04"/>
          <a:stretch/>
        </p:blipFill>
        <p:spPr bwMode="auto">
          <a:xfrm>
            <a:off x="6645130" y="3958523"/>
            <a:ext cx="1448690" cy="186569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38200" y="1579059"/>
            <a:ext cx="7405309" cy="4431853"/>
          </a:xfrm>
          <a:prstGeom prst="rect">
            <a:avLst/>
          </a:prstGeom>
        </p:spPr>
        <p:txBody>
          <a:bodyPr vert="horz" lIns="91291" tIns="45648" rIns="91291" bIns="45648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Franklin Gothic Medium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6725" indent="-466725"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altLang="en-US" sz="2800" dirty="0" smtClean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rPr>
              <a:t>Expanded Medicaid-like program</a:t>
            </a:r>
          </a:p>
          <a:p>
            <a:pPr marL="628650" lvl="1" indent="-222250">
              <a:spcAft>
                <a:spcPts val="1200"/>
              </a:spcAft>
              <a:buClr>
                <a:schemeClr val="bg1"/>
              </a:buClr>
            </a:pPr>
            <a:r>
              <a:rPr lang="en-US" altLang="en-US" dirty="0" smtClean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rPr>
              <a:t>Free for the poor</a:t>
            </a:r>
          </a:p>
          <a:p>
            <a:pPr marL="628650" lvl="1" indent="-222250">
              <a:spcAft>
                <a:spcPts val="1200"/>
              </a:spcAft>
              <a:buClr>
                <a:schemeClr val="bg1"/>
              </a:buClr>
            </a:pPr>
            <a:r>
              <a:rPr lang="en-US" altLang="en-US" dirty="0" smtClean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rPr>
              <a:t>Subsidies for low income</a:t>
            </a:r>
          </a:p>
          <a:p>
            <a:pPr marL="628650" lvl="1" indent="-222250">
              <a:spcAft>
                <a:spcPts val="1200"/>
              </a:spcAft>
              <a:buClr>
                <a:schemeClr val="bg1"/>
              </a:buClr>
            </a:pPr>
            <a:r>
              <a:rPr lang="en-US" altLang="en-US" dirty="0" smtClean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rPr>
              <a:t>Buy-in without subsidies for others</a:t>
            </a:r>
            <a:endParaRPr lang="en-US" altLang="en-US" dirty="0">
              <a:solidFill>
                <a:schemeClr val="bg1"/>
              </a:solidFill>
              <a:latin typeface="+mn-lt"/>
              <a:ea typeface="Franklin Gothic Book" charset="0"/>
              <a:cs typeface="Franklin Gothic Book" charset="0"/>
            </a:endParaRPr>
          </a:p>
          <a:p>
            <a:pPr marL="466725" indent="-466725"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altLang="en-US" sz="2800" dirty="0" smtClean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rPr>
              <a:t>Employer Mandate +/- Individual</a:t>
            </a:r>
            <a:endParaRPr lang="en-US" altLang="en-US" sz="2800" dirty="0">
              <a:solidFill>
                <a:schemeClr val="bg1"/>
              </a:solidFill>
              <a:latin typeface="+mn-lt"/>
              <a:ea typeface="Franklin Gothic Book" charset="0"/>
              <a:cs typeface="Franklin Gothic Book" charset="0"/>
            </a:endParaRPr>
          </a:p>
          <a:p>
            <a:pPr marL="466725" indent="-466725">
              <a:spcAft>
                <a:spcPts val="12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en-US" altLang="en-US" sz="2800" dirty="0" smtClean="0">
                <a:solidFill>
                  <a:schemeClr val="bg1"/>
                </a:solidFill>
                <a:latin typeface="+mn-lt"/>
                <a:ea typeface="Franklin Gothic Book" charset="0"/>
                <a:cs typeface="Franklin Gothic Book" charset="0"/>
              </a:rPr>
              <a:t>Insurance Exchanges</a:t>
            </a:r>
            <a:endParaRPr lang="en-US" altLang="en-US" sz="2800" dirty="0">
              <a:solidFill>
                <a:schemeClr val="bg1"/>
              </a:solidFill>
              <a:latin typeface="+mn-lt"/>
              <a:ea typeface="Franklin Gothic Book" charset="0"/>
              <a:cs typeface="Franklin Gothic Book" charset="0"/>
            </a:endParaRPr>
          </a:p>
        </p:txBody>
      </p:sp>
      <p:pic>
        <p:nvPicPr>
          <p:cNvPr id="7" name="Picture 7" descr="heritage-foundation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904" y="3110663"/>
            <a:ext cx="1364573" cy="1481328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Mitt_Romney-0_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"/>
          <a:stretch/>
        </p:blipFill>
        <p:spPr bwMode="auto">
          <a:xfrm>
            <a:off x="8938561" y="1878438"/>
            <a:ext cx="1457855" cy="186569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3" name="Picture 2" descr="ObamaFingerDec6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4"/>
          <a:stretch/>
        </p:blipFill>
        <p:spPr bwMode="auto">
          <a:xfrm>
            <a:off x="10136501" y="646211"/>
            <a:ext cx="1449275" cy="186569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58866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 descr="heritage-foundation-invidual-mandate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t="2026" r="3262" b="3068"/>
          <a:stretch/>
        </p:blipFill>
        <p:spPr bwMode="auto">
          <a:xfrm>
            <a:off x="1183640" y="1371600"/>
            <a:ext cx="3901440" cy="5029200"/>
          </a:xfrm>
          <a:prstGeom prst="rect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9444" name="Text Box 4"/>
          <p:cNvSpPr txBox="1">
            <a:spLocks noChangeArrowheads="1"/>
          </p:cNvSpPr>
          <p:nvPr/>
        </p:nvSpPr>
        <p:spPr bwMode="auto">
          <a:xfrm>
            <a:off x="4759960" y="1923982"/>
            <a:ext cx="6248400" cy="31700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wrap="square" lIns="182880" tIns="182880" rIns="182880" bIns="182880" anchor="ctr" anchorCtr="0">
            <a:spAutoFit/>
          </a:bodyPr>
          <a:lstStyle/>
          <a:p>
            <a:pPr marL="406400" indent="-4064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</a:rPr>
              <a:t>Universal </a:t>
            </a:r>
            <a:r>
              <a:rPr lang="en-US" altLang="en-US" sz="2800" dirty="0">
                <a:latin typeface="Arial" charset="0"/>
                <a:ea typeface="Arial" charset="0"/>
                <a:cs typeface="Arial" charset="0"/>
              </a:rPr>
              <a:t>coverage</a:t>
            </a:r>
          </a:p>
          <a:p>
            <a:pPr marL="406400" indent="-4064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</a:rPr>
              <a:t>Individual </a:t>
            </a:r>
            <a:r>
              <a:rPr lang="en-US" altLang="en-US" sz="2800" dirty="0">
                <a:latin typeface="Arial" charset="0"/>
                <a:ea typeface="Arial" charset="0"/>
                <a:cs typeface="Arial" charset="0"/>
              </a:rPr>
              <a:t>mandate</a:t>
            </a:r>
          </a:p>
          <a:p>
            <a:pPr marL="406400" indent="-4064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</a:rPr>
              <a:t>Refundable </a:t>
            </a:r>
            <a:r>
              <a:rPr lang="en-US" altLang="en-US" sz="2800" dirty="0">
                <a:latin typeface="Arial" charset="0"/>
                <a:ea typeface="Arial" charset="0"/>
                <a:cs typeface="Arial" charset="0"/>
              </a:rPr>
              <a:t>tax credits pegged to income and health status.</a:t>
            </a:r>
          </a:p>
          <a:p>
            <a:pPr marL="406400" indent="-406400" eaLnBrk="1" hangingPunct="1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altLang="en-US" sz="2800" dirty="0" smtClean="0">
                <a:latin typeface="Arial" charset="0"/>
                <a:ea typeface="Arial" charset="0"/>
                <a:cs typeface="Arial" charset="0"/>
              </a:rPr>
              <a:t>Minimum </a:t>
            </a:r>
            <a:r>
              <a:rPr lang="en-US" altLang="en-US" sz="2800" dirty="0">
                <a:latin typeface="Arial" charset="0"/>
                <a:ea typeface="Arial" charset="0"/>
                <a:cs typeface="Arial" charset="0"/>
              </a:rPr>
              <a:t>benefit package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The Heritage Foundation Proposal: 1989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84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994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161" t="1584" r="3241" b="1679"/>
          <a:stretch/>
        </p:blipFill>
        <p:spPr bwMode="auto">
          <a:xfrm>
            <a:off x="782320" y="1463040"/>
            <a:ext cx="3230880" cy="4470400"/>
          </a:xfrm>
          <a:prstGeom prst="rect">
            <a:avLst/>
          </a:prstGeom>
          <a:ln>
            <a:solidFill>
              <a:srgbClr val="06050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25520" y="2220113"/>
            <a:ext cx="8219440" cy="190821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0" tIns="91440" rIns="182880" bIns="91440" rtlCol="0" anchor="ctr" anchorCtr="0">
            <a:spAutoFit/>
          </a:bodyPr>
          <a:lstStyle/>
          <a:p>
            <a:r>
              <a:rPr lang="en-US" sz="2800" dirty="0">
                <a:cs typeface="Franklin Gothic Book"/>
              </a:rPr>
              <a:t>“The health-care reform process exposes how corporate influence renders the US Government incapable of making policy on the basis of evidence and the public interest.”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Lancet Put It on Their Cover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Lancet Dec 5, 2009. Cover of vol. 374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29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Deductibles Are Increasing Rapidly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Kaiser/HRET Survey of Employer-Sponsored Benefits,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8243" y="2229463"/>
            <a:ext cx="2517532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Percent of Workers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With Deductibles &gt;$999 (Single Coverage)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817616329"/>
              </p:ext>
            </p:extLst>
          </p:nvPr>
        </p:nvGraphicFramePr>
        <p:xfrm>
          <a:off x="2575775" y="1376612"/>
          <a:ext cx="9255190" cy="4627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058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62482" y="243840"/>
            <a:ext cx="8467036" cy="5711737"/>
            <a:chOff x="890324" y="294640"/>
            <a:chExt cx="8467036" cy="5711737"/>
          </a:xfrm>
        </p:grpSpPr>
        <p:pic>
          <p:nvPicPr>
            <p:cNvPr id="3" name="Picture 2" descr="cartoo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84" t="15429" r="935" b="57450"/>
            <a:stretch/>
          </p:blipFill>
          <p:spPr bwMode="auto">
            <a:xfrm>
              <a:off x="6178869" y="294640"/>
              <a:ext cx="3178491" cy="2677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 descr="cartoo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85" t="50429" r="3890" b="25180"/>
            <a:stretch/>
          </p:blipFill>
          <p:spPr bwMode="auto">
            <a:xfrm>
              <a:off x="6178869" y="2843644"/>
              <a:ext cx="3178491" cy="3162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2081" name="Picture 2" descr="cartoo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908"/>
            <a:stretch/>
          </p:blipFill>
          <p:spPr bwMode="auto">
            <a:xfrm>
              <a:off x="890324" y="294640"/>
              <a:ext cx="5429195" cy="571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2" descr="carto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5" b="88264"/>
          <a:stretch/>
        </p:blipFill>
        <p:spPr bwMode="auto">
          <a:xfrm>
            <a:off x="9744520" y="5745863"/>
            <a:ext cx="584998" cy="20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12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Medicare’s “Software”</a:t>
            </a:r>
            <a:br>
              <a:rPr lang="en-US" dirty="0" smtClean="0"/>
            </a:br>
            <a:r>
              <a:rPr lang="en-US" sz="2700" dirty="0"/>
              <a:t>18.9 million seniors enrolled within 11 months</a:t>
            </a:r>
          </a:p>
        </p:txBody>
      </p:sp>
      <p:pic>
        <p:nvPicPr>
          <p:cNvPr id="3" name="Picture 3" descr="truman-medicare-enrollment-card-croppe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brightnessContrast bright="-17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571" y="1578155"/>
            <a:ext cx="8225790" cy="4338534"/>
          </a:xfrm>
          <a:prstGeom prst="rect">
            <a:avLst/>
          </a:prstGeom>
          <a:ln w="19050" cmpd="sng">
            <a:solidFill>
              <a:srgbClr val="00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41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ACA Reduced Percent of Americans Unable to Afford Care</a:t>
            </a:r>
            <a:br>
              <a:rPr lang="en-US" sz="2800" dirty="0" smtClean="0"/>
            </a:br>
            <a:r>
              <a:rPr lang="en-US" dirty="0" smtClean="0"/>
              <a:t>Back to Level in 2000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NHIS 1997-2015 </a:t>
            </a:r>
            <a:r>
              <a:rPr lang="mr-IN" dirty="0" smtClean="0"/>
              <a:t>–</a:t>
            </a:r>
            <a:r>
              <a:rPr lang="en-US" dirty="0" smtClean="0"/>
              <a:t> NCHS Release 5/16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737796557"/>
              </p:ext>
            </p:extLst>
          </p:nvPr>
        </p:nvGraphicFramePr>
        <p:xfrm>
          <a:off x="3474720" y="1483360"/>
          <a:ext cx="8270240" cy="4527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3201" y="2181890"/>
            <a:ext cx="346456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Percent of Americans who failed to obtain needed care due to costs, past 12 months</a:t>
            </a:r>
          </a:p>
        </p:txBody>
      </p:sp>
    </p:spTree>
    <p:extLst>
      <p:ext uri="{BB962C8B-B14F-4D97-AF65-F5344CB8AC3E}">
        <p14:creationId xmlns:p14="http://schemas.microsoft.com/office/powerpoint/2010/main" val="142311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/>
          <a:lstStyle/>
          <a:p>
            <a:r>
              <a:rPr lang="en-US" dirty="0" smtClean="0"/>
              <a:t>Gains in Access to Care Under the ACA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Commonwealth Fund Biennial Health Insurance Surveys 2005, 2010, 2012, 2014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" y="2427515"/>
            <a:ext cx="273304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Percent of adults 19-64 who needed but did not get: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662636696"/>
              </p:ext>
            </p:extLst>
          </p:nvPr>
        </p:nvGraphicFramePr>
        <p:xfrm>
          <a:off x="2854960" y="1364567"/>
          <a:ext cx="9032240" cy="4646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10842477" y="2544275"/>
            <a:ext cx="271389" cy="27138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842477" y="3049747"/>
            <a:ext cx="271389" cy="271389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842477" y="3555219"/>
            <a:ext cx="271389" cy="271389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842477" y="4060691"/>
            <a:ext cx="271389" cy="271389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1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ScreenHunter_25 Au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48" r="34920" b="26380"/>
          <a:stretch/>
        </p:blipFill>
        <p:spPr bwMode="auto">
          <a:xfrm>
            <a:off x="305511" y="1188721"/>
            <a:ext cx="11517163" cy="452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Pear, R. </a:t>
            </a:r>
            <a:r>
              <a:rPr lang="en-US" dirty="0" err="1" smtClean="0"/>
              <a:t>NYTimes</a:t>
            </a:r>
            <a:r>
              <a:rPr lang="en-US" dirty="0" smtClean="0"/>
              <a:t> Nov 14, 2015 </a:t>
            </a:r>
            <a:endParaRPr lang="en-US" dirty="0"/>
          </a:p>
        </p:txBody>
      </p:sp>
      <p:pic>
        <p:nvPicPr>
          <p:cNvPr id="322562" name="Picture 3" descr="ScreenHunter_25 Au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78"/>
          <a:stretch/>
        </p:blipFill>
        <p:spPr bwMode="auto">
          <a:xfrm>
            <a:off x="305512" y="246486"/>
            <a:ext cx="11517163" cy="94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5510" y="5613400"/>
            <a:ext cx="11517164" cy="266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7867" b="38235"/>
          <a:stretch/>
        </p:blipFill>
        <p:spPr>
          <a:xfrm>
            <a:off x="469900" y="1150620"/>
            <a:ext cx="3889716" cy="6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NY State Cheapest Bronze </a:t>
            </a:r>
            <a:r>
              <a:rPr lang="en-US" altLang="en-US" sz="4000"/>
              <a:t>Plan </a:t>
            </a:r>
            <a:r>
              <a:rPr lang="en-US" altLang="en-US" sz="4000" smtClean="0"/>
              <a:t>(</a:t>
            </a:r>
            <a:r>
              <a:rPr lang="en-US" altLang="en-US" sz="4000" dirty="0"/>
              <a:t>Family, 2017)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42769" y="1210191"/>
            <a:ext cx="10424671" cy="48628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Premium</a:t>
            </a:r>
            <a:r>
              <a:rPr lang="en-US" sz="2800" dirty="0">
                <a:solidFill>
                  <a:schemeClr val="bg1"/>
                </a:solidFill>
              </a:rPr>
              <a:t>: $12,563</a:t>
            </a:r>
          </a:p>
          <a:p>
            <a:pPr>
              <a:spcAft>
                <a:spcPts val="1200"/>
              </a:spcAft>
            </a:pPr>
            <a:r>
              <a:rPr lang="en-US" sz="2800" b="1" dirty="0" smtClean="0">
                <a:solidFill>
                  <a:schemeClr val="bg1"/>
                </a:solidFill>
              </a:rPr>
              <a:t>Deductible</a:t>
            </a:r>
            <a:r>
              <a:rPr lang="en-US" sz="2800" dirty="0" smtClean="0">
                <a:solidFill>
                  <a:schemeClr val="bg1"/>
                </a:solidFill>
              </a:rPr>
              <a:t>: $8,000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Coinsurance</a:t>
            </a:r>
            <a:r>
              <a:rPr lang="en-US" sz="2800" dirty="0" smtClean="0">
                <a:solidFill>
                  <a:schemeClr val="bg1"/>
                </a:solidFill>
              </a:rPr>
              <a:t>: 50</a:t>
            </a:r>
            <a:r>
              <a:rPr lang="en-US" sz="2800" dirty="0">
                <a:solidFill>
                  <a:schemeClr val="bg1"/>
                </a:solidFill>
              </a:rPr>
              <a:t>% </a:t>
            </a:r>
            <a:r>
              <a:rPr lang="en-US" sz="2800" i="1" dirty="0" smtClean="0">
                <a:solidFill>
                  <a:schemeClr val="bg1"/>
                </a:solidFill>
              </a:rPr>
              <a:t>after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deductible for:</a:t>
            </a:r>
          </a:p>
          <a:p>
            <a:pPr marL="690563" lvl="2" indent="-233363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Ambulance, ED, Urgent Care</a:t>
            </a:r>
          </a:p>
          <a:p>
            <a:pPr marL="690563" lvl="2" indent="-233363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Imaging &amp; diagnostic tests</a:t>
            </a:r>
          </a:p>
          <a:p>
            <a:pPr marL="690563" lvl="2" indent="-233363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Outpatient visits</a:t>
            </a:r>
          </a:p>
          <a:p>
            <a:pPr marL="690563" lvl="2" indent="-233363"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Chemotherapy</a:t>
            </a:r>
          </a:p>
          <a:p>
            <a:pPr marL="690563" lvl="2" indent="-233363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Inpatient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Out-of-pocket maximum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endParaRPr lang="en-US" sz="2800" dirty="0" smtClean="0">
              <a:solidFill>
                <a:schemeClr val="bg1"/>
              </a:solidFill>
            </a:endParaRPr>
          </a:p>
          <a:p>
            <a:pPr lvl="1">
              <a:spcAft>
                <a:spcPts val="1200"/>
              </a:spcAft>
            </a:pPr>
            <a:r>
              <a:rPr lang="en-US" sz="2800" dirty="0" smtClean="0">
                <a:solidFill>
                  <a:schemeClr val="bg1"/>
                </a:solidFill>
              </a:rPr>
              <a:t>$</a:t>
            </a:r>
            <a:r>
              <a:rPr lang="en-US" sz="2800" dirty="0">
                <a:solidFill>
                  <a:schemeClr val="bg1"/>
                </a:solidFill>
              </a:rPr>
              <a:t>14,300 for a family with income-based adjustments </a:t>
            </a:r>
            <a:r>
              <a:rPr lang="en-US" sz="2800" dirty="0" smtClean="0">
                <a:solidFill>
                  <a:schemeClr val="bg1"/>
                </a:solidFill>
              </a:rPr>
              <a:t>…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7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Silver Plans Restrict Patients’ Choice of Physician</a:t>
            </a:r>
            <a:br>
              <a:rPr lang="en-US" sz="3200" dirty="0"/>
            </a:br>
            <a:r>
              <a:rPr lang="en-US" sz="2400" dirty="0"/>
              <a:t>Particularly Cancer Specialists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Janet Weiner, LDI/RWJ Data Brief, 6/23/15</a:t>
            </a:r>
          </a:p>
          <a:p>
            <a:r>
              <a:rPr lang="en-US" dirty="0"/>
              <a:t>Ultra-Narrow = &lt;25% of doctors in region; Narrow = 25-60%; Broad = &gt;60</a:t>
            </a:r>
            <a:r>
              <a:rPr lang="en-US" dirty="0" smtClean="0"/>
              <a:t>%</a:t>
            </a:r>
            <a:endParaRPr lang="en-US" dirty="0"/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2055097146"/>
              </p:ext>
            </p:extLst>
          </p:nvPr>
        </p:nvGraphicFramePr>
        <p:xfrm>
          <a:off x="6783085" y="1792289"/>
          <a:ext cx="4390976" cy="4181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2038238121"/>
              </p:ext>
            </p:extLst>
          </p:nvPr>
        </p:nvGraphicFramePr>
        <p:xfrm>
          <a:off x="1219663" y="1792288"/>
          <a:ext cx="4390976" cy="4167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352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800" dirty="0"/>
              <a:t>What Trump Has Said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 err="1"/>
              <a:t>greatagain.gov</a:t>
            </a:r>
            <a:r>
              <a:rPr lang="en-US" dirty="0"/>
              <a:t> – </a:t>
            </a:r>
            <a:r>
              <a:rPr lang="en-US" dirty="0" smtClean="0"/>
              <a:t>11/13/16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8200" y="1513840"/>
            <a:ext cx="6896089" cy="4497216"/>
          </a:xfrm>
          <a:prstGeom prst="rect">
            <a:avLst/>
          </a:prstGeom>
        </p:spPr>
        <p:txBody>
          <a:bodyPr/>
          <a:lstStyle/>
          <a:p>
            <a:pPr lvl="0" rtl="0">
              <a:spcAft>
                <a:spcPts val="1200"/>
              </a:spcAft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Repeal ACA and replace with</a:t>
            </a:r>
            <a:r>
              <a:rPr lang="en-US" sz="2400" dirty="0" smtClean="0">
                <a:solidFill>
                  <a:schemeClr val="bg1"/>
                </a:solidFill>
              </a:rPr>
              <a:t>:</a:t>
            </a:r>
            <a:endParaRPr lang="en-US" sz="2400" dirty="0">
              <a:solidFill>
                <a:schemeClr val="bg1"/>
              </a:solidFill>
            </a:endParaRPr>
          </a:p>
          <a:p>
            <a:pPr lvl="1" rtl="0">
              <a:spcAft>
                <a:spcPts val="1200"/>
              </a:spcAft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Return insurance regulation to states, but allow insurance sales across state borders</a:t>
            </a:r>
            <a:endParaRPr lang="en-US" sz="2400" dirty="0">
              <a:solidFill>
                <a:schemeClr val="bg1"/>
              </a:solidFill>
            </a:endParaRPr>
          </a:p>
          <a:p>
            <a:pPr lvl="1" rtl="0">
              <a:spcAft>
                <a:spcPts val="1200"/>
              </a:spcAft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“Modernize” Medicare</a:t>
            </a:r>
            <a:endParaRPr lang="en-US" sz="2400" dirty="0">
              <a:solidFill>
                <a:schemeClr val="bg1"/>
              </a:solidFill>
            </a:endParaRPr>
          </a:p>
          <a:p>
            <a:pPr lvl="1" rtl="0">
              <a:spcAft>
                <a:spcPts val="1200"/>
              </a:spcAft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State “flexibility” on Medicaid</a:t>
            </a:r>
            <a:endParaRPr lang="en-US" sz="2400" dirty="0">
              <a:solidFill>
                <a:schemeClr val="bg1"/>
              </a:solidFill>
            </a:endParaRPr>
          </a:p>
          <a:p>
            <a:pPr lvl="1" rtl="0">
              <a:spcAft>
                <a:spcPts val="1200"/>
              </a:spcAft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HSAs</a:t>
            </a:r>
            <a:endParaRPr lang="en-US" sz="2400" dirty="0">
              <a:solidFill>
                <a:schemeClr val="bg1"/>
              </a:solidFill>
            </a:endParaRPr>
          </a:p>
          <a:p>
            <a:pPr lvl="1" rtl="0">
              <a:spcAft>
                <a:spcPts val="1200"/>
              </a:spcAft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High risk pools</a:t>
            </a:r>
            <a:endParaRPr lang="en-US" sz="2400" dirty="0">
              <a:solidFill>
                <a:schemeClr val="bg1"/>
              </a:solidFill>
            </a:endParaRPr>
          </a:p>
          <a:p>
            <a:pPr lvl="0" rtl="0">
              <a:spcAft>
                <a:spcPts val="1200"/>
              </a:spcAft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Relax FDA drug approval process</a:t>
            </a:r>
            <a:endParaRPr lang="en-US" sz="2400" dirty="0">
              <a:solidFill>
                <a:schemeClr val="bg1"/>
              </a:solidFill>
            </a:endParaRPr>
          </a:p>
          <a:p>
            <a:pPr lvl="0" rtl="0">
              <a:spcAft>
                <a:spcPts val="1200"/>
              </a:spcAft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Restrict (or end) access to abortion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8983" r="44270" b="16171"/>
          <a:stretch/>
        </p:blipFill>
        <p:spPr>
          <a:xfrm>
            <a:off x="9235906" y="365125"/>
            <a:ext cx="2600494" cy="343951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708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000"/>
              <a:t>What We Expect from Trump: </a:t>
            </a:r>
            <a:r>
              <a:rPr lang="en-US" altLang="en-US" sz="4000" smtClean="0"/>
              <a:t/>
            </a:r>
            <a:br>
              <a:rPr lang="en-US" altLang="en-US" sz="4000" smtClean="0"/>
            </a:br>
            <a:r>
              <a:rPr lang="en-US" altLang="en-US" sz="4000" smtClean="0"/>
              <a:t>A </a:t>
            </a:r>
            <a:r>
              <a:rPr lang="en-US" altLang="en-US" sz="4000"/>
              <a:t>Meaner and Rebranded ACA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983" r="44270" b="16171"/>
          <a:stretch/>
        </p:blipFill>
        <p:spPr>
          <a:xfrm>
            <a:off x="9235906" y="365125"/>
            <a:ext cx="2600494" cy="343951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70560" y="1954977"/>
            <a:ext cx="11165840" cy="34470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Substitute tax credits for ACA subsidies, making them 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344488" lvl="1">
              <a:spcAft>
                <a:spcPts val="1200"/>
              </a:spcAft>
            </a:pPr>
            <a:r>
              <a:rPr lang="en-US" sz="2400" dirty="0" smtClean="0">
                <a:solidFill>
                  <a:schemeClr val="bg1"/>
                </a:solidFill>
              </a:rPr>
              <a:t>less </a:t>
            </a:r>
            <a:r>
              <a:rPr lang="en-US" sz="2400" dirty="0">
                <a:solidFill>
                  <a:schemeClr val="bg1"/>
                </a:solidFill>
              </a:rPr>
              <a:t>progressive and shrinking </a:t>
            </a:r>
            <a:r>
              <a:rPr lang="en-US" sz="2400" dirty="0" smtClean="0">
                <a:solidFill>
                  <a:schemeClr val="bg1"/>
                </a:solidFill>
              </a:rPr>
              <a:t>coverage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More copays/deductibles and excluded </a:t>
            </a:r>
            <a:r>
              <a:rPr lang="en-US" sz="2400" dirty="0" smtClean="0">
                <a:solidFill>
                  <a:schemeClr val="bg1"/>
                </a:solidFill>
              </a:rPr>
              <a:t>services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Deregulate </a:t>
            </a:r>
            <a:r>
              <a:rPr lang="en-US" sz="2400" dirty="0" smtClean="0">
                <a:solidFill>
                  <a:schemeClr val="bg1"/>
                </a:solidFill>
              </a:rPr>
              <a:t>insurers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Block-grant Medicaid and drop federal </a:t>
            </a:r>
            <a:r>
              <a:rPr lang="en-US" sz="2400" dirty="0" err="1">
                <a:solidFill>
                  <a:schemeClr val="bg1"/>
                </a:solidFill>
              </a:rPr>
              <a:t>regs</a:t>
            </a:r>
            <a:r>
              <a:rPr lang="en-US" sz="2400" dirty="0">
                <a:solidFill>
                  <a:schemeClr val="bg1"/>
                </a:solidFill>
              </a:rPr>
              <a:t>, encouraging state </a:t>
            </a:r>
            <a:r>
              <a:rPr lang="en-US" sz="2400" dirty="0" smtClean="0">
                <a:solidFill>
                  <a:schemeClr val="bg1"/>
                </a:solidFill>
              </a:rPr>
              <a:t>cutbacks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Further privatize </a:t>
            </a:r>
            <a:r>
              <a:rPr lang="en-US" sz="2400" dirty="0" smtClean="0">
                <a:solidFill>
                  <a:schemeClr val="bg1"/>
                </a:solidFill>
              </a:rPr>
              <a:t>Medicare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Allow states/employers to restrict reproductive health </a:t>
            </a:r>
            <a:r>
              <a:rPr lang="en-US" sz="2400" dirty="0" smtClean="0">
                <a:solidFill>
                  <a:schemeClr val="bg1"/>
                </a:solidFill>
              </a:rPr>
              <a:t>care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5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889443"/>
            <a:ext cx="10515600" cy="307911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dirty="0"/>
              <a:t>American Taxpayers </a:t>
            </a:r>
            <a:r>
              <a:rPr lang="en-US" altLang="en-US" dirty="0" smtClean="0"/>
              <a:t>Already </a:t>
            </a:r>
            <a:br>
              <a:rPr lang="en-US" altLang="en-US" dirty="0" smtClean="0"/>
            </a:br>
            <a:r>
              <a:rPr lang="en-US" altLang="en-US" dirty="0" smtClean="0"/>
              <a:t>Pay </a:t>
            </a:r>
            <a:r>
              <a:rPr lang="en-US" altLang="en-US" dirty="0"/>
              <a:t>More Than </a:t>
            </a:r>
            <a:r>
              <a:rPr lang="en-US" altLang="en-US" dirty="0" smtClean="0"/>
              <a:t>People in </a:t>
            </a:r>
            <a:r>
              <a:rPr lang="en-US" altLang="en-US" dirty="0"/>
              <a:t>Nations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i="1" dirty="0" smtClean="0"/>
              <a:t>With</a:t>
            </a:r>
            <a:r>
              <a:rPr lang="en-US" altLang="en-US" dirty="0" smtClean="0"/>
              <a:t> </a:t>
            </a:r>
            <a:r>
              <a:rPr lang="en-US" altLang="en-US" dirty="0"/>
              <a:t>National Health Insurance</a:t>
            </a:r>
          </a:p>
        </p:txBody>
      </p:sp>
    </p:spTree>
    <p:extLst>
      <p:ext uri="{BB962C8B-B14F-4D97-AF65-F5344CB8AC3E}">
        <p14:creationId xmlns:p14="http://schemas.microsoft.com/office/powerpoint/2010/main" val="146713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55816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High Deductibles Cut All Kinds of Care</a:t>
            </a:r>
            <a:br>
              <a:rPr lang="en-US" dirty="0"/>
            </a:br>
            <a:r>
              <a:rPr lang="en-US" sz="2400" dirty="0"/>
              <a:t>150,000 Employees Lost “Cadillac” </a:t>
            </a:r>
            <a:r>
              <a:rPr lang="en-US" sz="2400" dirty="0" smtClean="0"/>
              <a:t>Coverage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err="1"/>
              <a:t>Brot</a:t>
            </a:r>
            <a:r>
              <a:rPr lang="en-US" dirty="0"/>
              <a:t>-Goldberg et al, 6/2015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http://</a:t>
            </a:r>
            <a:r>
              <a:rPr lang="en-US" dirty="0" err="1"/>
              <a:t>eml.berkeley.edu</a:t>
            </a:r>
            <a:r>
              <a:rPr lang="en-US" dirty="0"/>
              <a:t>/~</a:t>
            </a:r>
            <a:r>
              <a:rPr lang="en-US" dirty="0" err="1"/>
              <a:t>bhandel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/</a:t>
            </a:r>
            <a:r>
              <a:rPr lang="en-US" dirty="0" err="1"/>
              <a:t>BCHK.pdf</a:t>
            </a: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Findings closely resemble those of Rand Health Insurance </a:t>
            </a:r>
            <a:r>
              <a:rPr lang="en-US" dirty="0" smtClean="0"/>
              <a:t>Experiment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 smtClean="0"/>
              <a:t>Study found no evidence that patients shopped for lower prices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615070820"/>
              </p:ext>
            </p:extLst>
          </p:nvPr>
        </p:nvGraphicFramePr>
        <p:xfrm>
          <a:off x="1820215" y="1690688"/>
          <a:ext cx="9873801" cy="4341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0278" y="2475500"/>
            <a:ext cx="18288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Franklin Gothic Book"/>
              </a:rPr>
              <a:t>Percent utilization reduction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950039" y="2035778"/>
            <a:ext cx="5228823" cy="965001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algn="ctr"/>
            <a:r>
              <a:rPr lang="en-US" sz="2800"/>
              <a:t>No Evidence that Patients Shifted to “Higher Value” Care</a:t>
            </a:r>
          </a:p>
        </p:txBody>
      </p:sp>
    </p:spTree>
    <p:extLst>
      <p:ext uri="{BB962C8B-B14F-4D97-AF65-F5344CB8AC3E}">
        <p14:creationId xmlns:p14="http://schemas.microsoft.com/office/powerpoint/2010/main" val="164355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275840" y="1791408"/>
            <a:ext cx="3654352" cy="36543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91440" rIns="0" bIns="0" rtlCol="0" anchor="b"/>
          <a:lstStyle/>
          <a:p>
            <a:pPr algn="ctr">
              <a:lnSpc>
                <a:spcPct val="90000"/>
              </a:lnSpc>
            </a:pPr>
            <a:endParaRPr lang="en-US" sz="3600" b="1" dirty="0" smtClean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tx1"/>
                </a:solidFill>
              </a:rPr>
              <a:t>Tax Funded</a:t>
            </a:r>
          </a:p>
          <a:p>
            <a:pPr algn="ctr">
              <a:lnSpc>
                <a:spcPct val="90000"/>
              </a:lnSpc>
            </a:pPr>
            <a:r>
              <a:rPr lang="en-US" sz="4800" b="1" dirty="0" smtClean="0">
                <a:solidFill>
                  <a:schemeClr val="tx1"/>
                </a:solidFill>
              </a:rPr>
              <a:t>65%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Taxes Fund </a:t>
            </a:r>
            <a:r>
              <a:rPr lang="en-US" baseline="30000" dirty="0" smtClean="0"/>
              <a:t>2</a:t>
            </a:r>
            <a:r>
              <a:rPr lang="en-US" dirty="0" smtClean="0"/>
              <a:t>/</a:t>
            </a:r>
            <a:r>
              <a:rPr lang="en-US" baseline="-25000" dirty="0" smtClean="0"/>
              <a:t>3</a:t>
            </a:r>
            <a:r>
              <a:rPr lang="en-US" dirty="0" smtClean="0"/>
              <a:t> of Health Spending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Source: </a:t>
            </a:r>
            <a:r>
              <a:rPr lang="en-US" dirty="0" err="1" smtClean="0"/>
              <a:t>Himmelstein</a:t>
            </a:r>
            <a:r>
              <a:rPr lang="en-US" dirty="0" smtClean="0"/>
              <a:t> &amp; </a:t>
            </a:r>
            <a:r>
              <a:rPr lang="en-US" dirty="0" err="1" smtClean="0"/>
              <a:t>Woolhandler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Analysis of NCHS data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707277619"/>
              </p:ext>
            </p:extLst>
          </p:nvPr>
        </p:nvGraphicFramePr>
        <p:xfrm>
          <a:off x="0" y="1595120"/>
          <a:ext cx="12192000" cy="4543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694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2" grpId="0" uiExpand="1">
        <p:bldSub>
          <a:bldChart bld="category"/>
        </p:bldSub>
      </p:bldGraphic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252200" cy="1325563"/>
          </a:xfrm>
        </p:spPr>
        <p:txBody>
          <a:bodyPr/>
          <a:lstStyle/>
          <a:p>
            <a:r>
              <a:rPr lang="en-US" sz="3200" dirty="0" smtClean="0"/>
              <a:t>US </a:t>
            </a:r>
            <a:r>
              <a:rPr lang="en-US" sz="3200" dirty="0" smtClean="0">
                <a:solidFill>
                  <a:srgbClr val="FFFF00"/>
                </a:solidFill>
              </a:rPr>
              <a:t>Public</a:t>
            </a:r>
            <a:r>
              <a:rPr lang="en-US" sz="3200" dirty="0" smtClean="0"/>
              <a:t> Spending per Capita for Health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Exceeds </a:t>
            </a:r>
            <a:r>
              <a:rPr lang="en-US" dirty="0" smtClean="0">
                <a:solidFill>
                  <a:srgbClr val="FFFF00"/>
                </a:solidFill>
              </a:rPr>
              <a:t>Total</a:t>
            </a:r>
            <a:r>
              <a:rPr lang="en-US" dirty="0" smtClean="0"/>
              <a:t> Spending in Other Nations</a:t>
            </a:r>
            <a:endParaRPr lang="en-US" dirty="0"/>
          </a:p>
        </p:txBody>
      </p:sp>
      <p:sp>
        <p:nvSpPr>
          <p:cNvPr id="1481732" name="Text Box 4"/>
          <p:cNvSpPr txBox="1">
            <a:spLocks noChangeArrowheads="1"/>
          </p:cNvSpPr>
          <p:nvPr/>
        </p:nvSpPr>
        <p:spPr bwMode="auto">
          <a:xfrm>
            <a:off x="6019800" y="52578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altLang="en-US">
              <a:latin typeface="Garamond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2173" y="2440601"/>
            <a:ext cx="257048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Per Capita </a:t>
            </a:r>
            <a:r>
              <a:rPr lang="en-US" sz="2400" smtClean="0">
                <a:solidFill>
                  <a:schemeClr val="bg1"/>
                </a:solidFill>
              </a:rPr>
              <a:t>Health Expenditures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293708727"/>
              </p:ext>
            </p:extLst>
          </p:nvPr>
        </p:nvGraphicFramePr>
        <p:xfrm>
          <a:off x="1767840" y="1690688"/>
          <a:ext cx="9641840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Note: Public includes benefit costs for govt. employees &amp; tax subsidy for private insurers</a:t>
            </a:r>
          </a:p>
          <a:p>
            <a:r>
              <a:rPr lang="en-US" dirty="0"/>
              <a:t>Source: OECD 2016;106:449 – Data are for 2015 or most recent </a:t>
            </a:r>
            <a:r>
              <a:rPr lang="en-US" dirty="0" smtClean="0"/>
              <a:t>available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900160" y="1967399"/>
            <a:ext cx="264160" cy="264160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00160" y="2833371"/>
            <a:ext cx="264160" cy="26416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00160" y="2400385"/>
            <a:ext cx="264160" cy="264160"/>
          </a:xfrm>
          <a:prstGeom prst="rec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322560" y="5149579"/>
            <a:ext cx="1530997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USA Total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$9,960</a:t>
            </a:r>
          </a:p>
        </p:txBody>
      </p:sp>
    </p:spTree>
    <p:extLst>
      <p:ext uri="{BB962C8B-B14F-4D97-AF65-F5344CB8AC3E}">
        <p14:creationId xmlns:p14="http://schemas.microsoft.com/office/powerpoint/2010/main" val="104812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5400" dirty="0"/>
              <a:t>The </a:t>
            </a:r>
            <a:r>
              <a:rPr lang="en-US" altLang="en-US" sz="5400" dirty="0" smtClean="0"/>
              <a:t>USA </a:t>
            </a:r>
            <a:br>
              <a:rPr lang="en-US" altLang="en-US" sz="5400" dirty="0" smtClean="0"/>
            </a:br>
            <a:r>
              <a:rPr lang="en-US" altLang="en-US" sz="5400" dirty="0" smtClean="0"/>
              <a:t>Trails </a:t>
            </a:r>
            <a:r>
              <a:rPr lang="en-US" altLang="en-US" sz="5400" dirty="0"/>
              <a:t>Other Nations</a:t>
            </a:r>
          </a:p>
        </p:txBody>
      </p:sp>
    </p:spTree>
    <p:extLst>
      <p:ext uri="{BB962C8B-B14F-4D97-AF65-F5344CB8AC3E}">
        <p14:creationId xmlns:p14="http://schemas.microsoft.com/office/powerpoint/2010/main" val="5766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Expectancy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2578305"/>
            <a:ext cx="1091324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Years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276894072"/>
              </p:ext>
            </p:extLst>
          </p:nvPr>
        </p:nvGraphicFramePr>
        <p:xfrm>
          <a:off x="1452880" y="1341120"/>
          <a:ext cx="9900920" cy="4567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OECD, 2016</a:t>
            </a:r>
          </a:p>
          <a:p>
            <a:r>
              <a:rPr lang="en-US" dirty="0"/>
              <a:t>Note: Data are for 2014 or most recent year </a:t>
            </a:r>
            <a:r>
              <a:rPr lang="en-US" dirty="0" smtClean="0"/>
              <a:t>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01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Infant Mortality: </a:t>
            </a:r>
            <a:br>
              <a:rPr lang="en-US" dirty="0" smtClean="0"/>
            </a:br>
            <a:r>
              <a:rPr lang="en-US" sz="2800" dirty="0" smtClean="0"/>
              <a:t>Deaths within the first year of life / 1,000 live births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618958213"/>
              </p:ext>
            </p:extLst>
          </p:nvPr>
        </p:nvGraphicFramePr>
        <p:xfrm>
          <a:off x="838200" y="1690688"/>
          <a:ext cx="10515600" cy="4217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OECD, 2016</a:t>
            </a:r>
          </a:p>
          <a:p>
            <a:r>
              <a:rPr lang="en-US" dirty="0"/>
              <a:t>Note: Data are for 2014 or most recent year </a:t>
            </a:r>
            <a:r>
              <a:rPr lang="en-US" dirty="0" smtClean="0"/>
              <a:t>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06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Maternal Mortality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450238019"/>
              </p:ext>
            </p:extLst>
          </p:nvPr>
        </p:nvGraphicFramePr>
        <p:xfrm>
          <a:off x="1879600" y="1361440"/>
          <a:ext cx="9474200" cy="4546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OECD, 2016</a:t>
            </a:r>
          </a:p>
          <a:p>
            <a:r>
              <a:rPr lang="en-US" dirty="0"/>
              <a:t>Note: Data are for 2014 or most recent year </a:t>
            </a:r>
            <a:r>
              <a:rPr lang="en-US" dirty="0" smtClean="0"/>
              <a:t>available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1920" y="2844075"/>
            <a:ext cx="186944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Deaths per 100,000 Live Births</a:t>
            </a:r>
          </a:p>
        </p:txBody>
      </p:sp>
    </p:spTree>
    <p:extLst>
      <p:ext uri="{BB962C8B-B14F-4D97-AF65-F5344CB8AC3E}">
        <p14:creationId xmlns:p14="http://schemas.microsoft.com/office/powerpoint/2010/main" val="91836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Maternal </a:t>
            </a:r>
            <a:r>
              <a:rPr lang="en-US" smtClean="0"/>
              <a:t>Mortality:</a:t>
            </a:r>
            <a:r>
              <a:rPr lang="en-US" dirty="0"/>
              <a:t/>
            </a:r>
            <a:br>
              <a:rPr lang="en-US" dirty="0"/>
            </a:br>
            <a:r>
              <a:rPr lang="en-US" i="1" smtClean="0"/>
              <a:t>Unprecedented</a:t>
            </a:r>
            <a:r>
              <a:rPr lang="en-US" smtClean="0"/>
              <a:t> Increase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Obstetrics &amp; Gynecology 2016;128:447</a:t>
            </a:r>
          </a:p>
          <a:p>
            <a:r>
              <a:rPr lang="en-US" dirty="0"/>
              <a:t>Note: California excluded from national figures because of discontinuity in ascertainment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813652337"/>
              </p:ext>
            </p:extLst>
          </p:nvPr>
        </p:nvGraphicFramePr>
        <p:xfrm>
          <a:off x="2082800" y="1654176"/>
          <a:ext cx="9570720" cy="4320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1920" y="2844075"/>
            <a:ext cx="186944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Deaths per 100,000 </a:t>
            </a:r>
            <a:r>
              <a:rPr lang="en-US" sz="2400" smtClean="0">
                <a:solidFill>
                  <a:schemeClr val="bg1"/>
                </a:solidFill>
              </a:rPr>
              <a:t>Live Births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42828" y="3351173"/>
            <a:ext cx="226772" cy="226772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542828" y="3880218"/>
            <a:ext cx="226772" cy="226772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7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63880" y="1808481"/>
            <a:ext cx="11628120" cy="220884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4800" dirty="0"/>
              <a:t>High U.S. Costs </a:t>
            </a:r>
            <a:r>
              <a:rPr lang="en-US" altLang="en-US" sz="4800" i="1" dirty="0" smtClean="0"/>
              <a:t>Do Not </a:t>
            </a:r>
            <a:r>
              <a:rPr lang="en-US" altLang="en-US" sz="4800" dirty="0"/>
              <a:t>Result </a:t>
            </a:r>
            <a:r>
              <a:rPr lang="en-US" altLang="en-US" sz="4800" dirty="0" smtClean="0"/>
              <a:t>From</a:t>
            </a:r>
            <a:endParaRPr lang="en-US" alt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3159760" y="3204478"/>
            <a:ext cx="5755422" cy="230832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293688" indent="-293688">
              <a:buFont typeface="Arial" charset="0"/>
              <a:buChar char="•"/>
            </a:pPr>
            <a:r>
              <a:rPr lang="en-US" sz="4800" b="1" dirty="0" smtClean="0">
                <a:solidFill>
                  <a:schemeClr val="bg1"/>
                </a:solidFill>
              </a:rPr>
              <a:t>Bad Health Habits</a:t>
            </a:r>
          </a:p>
          <a:p>
            <a:pPr marL="293688" indent="-293688">
              <a:buFont typeface="Arial" charset="0"/>
              <a:buChar char="•"/>
            </a:pPr>
            <a:r>
              <a:rPr lang="en-US" sz="4800" b="1" dirty="0" smtClean="0">
                <a:solidFill>
                  <a:schemeClr val="bg1"/>
                </a:solidFill>
              </a:rPr>
              <a:t>Aging</a:t>
            </a:r>
          </a:p>
          <a:p>
            <a:pPr marL="293688" indent="-293688">
              <a:buFont typeface="Arial" charset="0"/>
              <a:buChar char="•"/>
            </a:pPr>
            <a:r>
              <a:rPr lang="en-US" sz="4800" b="1" dirty="0" smtClean="0">
                <a:solidFill>
                  <a:schemeClr val="bg1"/>
                </a:solidFill>
              </a:rPr>
              <a:t>Overuse of Care</a:t>
            </a:r>
          </a:p>
        </p:txBody>
      </p:sp>
    </p:spTree>
    <p:extLst>
      <p:ext uri="{BB962C8B-B14F-4D97-AF65-F5344CB8AC3E}">
        <p14:creationId xmlns:p14="http://schemas.microsoft.com/office/powerpoint/2010/main" val="111459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Smoking Prevalence</a:t>
            </a:r>
            <a:br>
              <a:rPr lang="en-US" dirty="0" smtClean="0"/>
            </a:br>
            <a:r>
              <a:rPr lang="en-US" sz="2800" dirty="0"/>
              <a:t>Percent of population &gt;age 15 who smoke </a:t>
            </a:r>
            <a:r>
              <a:rPr lang="en-US" sz="2800" dirty="0" smtClean="0"/>
              <a:t>daily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47037035"/>
              </p:ext>
            </p:extLst>
          </p:nvPr>
        </p:nvGraphicFramePr>
        <p:xfrm>
          <a:off x="838200" y="1524000"/>
          <a:ext cx="10515600" cy="4487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OECD, 2016</a:t>
            </a:r>
          </a:p>
          <a:p>
            <a:r>
              <a:rPr lang="en-US" dirty="0"/>
              <a:t>Note: Data are for </a:t>
            </a:r>
            <a:r>
              <a:rPr lang="en-US" dirty="0" smtClean="0"/>
              <a:t>2015 </a:t>
            </a:r>
            <a:r>
              <a:rPr lang="en-US" dirty="0"/>
              <a:t>or most recent year </a:t>
            </a:r>
            <a:r>
              <a:rPr lang="en-US" dirty="0" smtClean="0"/>
              <a:t>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26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Percentage of Elderly</a:t>
            </a:r>
            <a:br>
              <a:rPr lang="en-US" dirty="0" smtClean="0"/>
            </a:br>
            <a:r>
              <a:rPr lang="en-US" sz="2800" dirty="0" smtClean="0"/>
              <a:t>Percent </a:t>
            </a:r>
            <a:r>
              <a:rPr lang="en-US" sz="2800" dirty="0"/>
              <a:t>of population &gt;age </a:t>
            </a:r>
            <a:r>
              <a:rPr lang="en-US" sz="2800" dirty="0" smtClean="0"/>
              <a:t>64</a:t>
            </a:r>
            <a:endParaRPr lang="en-US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74342351"/>
              </p:ext>
            </p:extLst>
          </p:nvPr>
        </p:nvGraphicFramePr>
        <p:xfrm>
          <a:off x="838200" y="1524000"/>
          <a:ext cx="10515600" cy="4487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Source: OECD, 2016</a:t>
            </a:r>
          </a:p>
          <a:p>
            <a:r>
              <a:rPr lang="en-US" dirty="0"/>
              <a:t>Note: Data are for </a:t>
            </a:r>
            <a:r>
              <a:rPr lang="en-US" dirty="0" smtClean="0"/>
              <a:t>2015 </a:t>
            </a:r>
            <a:r>
              <a:rPr lang="en-US" dirty="0"/>
              <a:t>or most recent year </a:t>
            </a:r>
            <a:r>
              <a:rPr lang="en-US" dirty="0" smtClean="0"/>
              <a:t>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49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NHP Master Template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008C81"/>
      </a:accent1>
      <a:accent2>
        <a:srgbClr val="9F2936"/>
      </a:accent2>
      <a:accent3>
        <a:srgbClr val="FF9300"/>
      </a:accent3>
      <a:accent4>
        <a:srgbClr val="00539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 anchor="ctr">
        <a:spAutoFit/>
      </a:bodyPr>
      <a:lstStyle>
        <a:defPPr>
          <a:defRPr sz="24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PNHP1">
    <a:dk1>
      <a:srgbClr val="003300"/>
    </a:dk1>
    <a:lt1>
      <a:srgbClr val="EBF1DD"/>
    </a:lt1>
    <a:dk2>
      <a:srgbClr val="4F6128"/>
    </a:dk2>
    <a:lt2>
      <a:srgbClr val="EFECF3"/>
    </a:lt2>
    <a:accent1>
      <a:srgbClr val="01A290"/>
    </a:accent1>
    <a:accent2>
      <a:srgbClr val="28476D"/>
    </a:accent2>
    <a:accent3>
      <a:srgbClr val="9E88B8"/>
    </a:accent3>
    <a:accent4>
      <a:srgbClr val="C00000"/>
    </a:accent4>
    <a:accent5>
      <a:srgbClr val="FFC000"/>
    </a:accent5>
    <a:accent6>
      <a:srgbClr val="8CFF8C"/>
    </a:accent6>
    <a:hlink>
      <a:srgbClr val="5F497A"/>
    </a:hlink>
    <a:folHlink>
      <a:srgbClr val="B2A2C7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8174</TotalTime>
  <Words>4129</Words>
  <Application>Microsoft Office PowerPoint</Application>
  <PresentationFormat>Widescreen</PresentationFormat>
  <Paragraphs>754</Paragraphs>
  <Slides>132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41" baseType="lpstr">
      <vt:lpstr>ＭＳ Ｐゴシック</vt:lpstr>
      <vt:lpstr>Arial</vt:lpstr>
      <vt:lpstr>Calibri</vt:lpstr>
      <vt:lpstr>Franklin Gothic Book</vt:lpstr>
      <vt:lpstr>Franklin Gothic Medium</vt:lpstr>
      <vt:lpstr>Garamond</vt:lpstr>
      <vt:lpstr>Gothic</vt:lpstr>
      <vt:lpstr>Times New Roman</vt:lpstr>
      <vt:lpstr>Office Theme</vt:lpstr>
      <vt:lpstr>The Uninsured</vt:lpstr>
      <vt:lpstr>Uninsured All Year, 1940-2025</vt:lpstr>
      <vt:lpstr>28,949 Deaths During 2015 Due to Uninsurance</vt:lpstr>
      <vt:lpstr>Medicaid: Poor Access,  But Better than Nothing</vt:lpstr>
      <vt:lpstr>Medicaid Enrollment, 1987-2016</vt:lpstr>
      <vt:lpstr>Many Specialists Won’t See  Kids With Medicaid</vt:lpstr>
      <vt:lpstr>Underinsurance Impedes Access, Worsens Health, Bankrupts Families </vt:lpstr>
      <vt:lpstr>Deductibles Are Increasing Rapidly</vt:lpstr>
      <vt:lpstr>High Deductibles Cut All Kinds of Care 150,000 Employees Lost “Cadillac” Coverage</vt:lpstr>
      <vt:lpstr>Uninsured and Under-Insured Delay Seeking Care for Heart Attacks</vt:lpstr>
      <vt:lpstr>Medication Copays Increased Post-MI Vascular Events in Minorities (An RCT)</vt:lpstr>
      <vt:lpstr>Higher Medication Co-Pays = Worse Pediatric Asthma Outcomes</vt:lpstr>
      <vt:lpstr>Higher Copayments = Kids Without Care</vt:lpstr>
      <vt:lpstr>Most of the Medically Bankrupt Had Insurance at the Onset of Their Illness</vt:lpstr>
      <vt:lpstr>Medical Debts:  Most Common Ding on Credit Reports</vt:lpstr>
      <vt:lpstr>Rising Economic and Health Inequality </vt:lpstr>
      <vt:lpstr>Mean Family Income for Each Fifth: 1966 – 2015 (Inflation Adjusted)</vt:lpstr>
      <vt:lpstr>Growing Gap in Life Expectancy by Income Dramatic gains for the wealthy; losses for lower income</vt:lpstr>
      <vt:lpstr>Rising Mortality For US Non-Hispanic Whites, 45-54</vt:lpstr>
      <vt:lpstr>Child Poverty Rates U.S. and Other Industrialized Nations</vt:lpstr>
      <vt:lpstr>Income Inequality Worst in USA</vt:lpstr>
      <vt:lpstr>Persistent  Racial Inequalities</vt:lpstr>
      <vt:lpstr>Black Americans Die Younger</vt:lpstr>
      <vt:lpstr>Median Family Income</vt:lpstr>
      <vt:lpstr>Job Discrimination Persists Experimental Study of the Impact of “Whitening” Resumes</vt:lpstr>
      <vt:lpstr>Causes of Black/White  Disparity in Life Expectancy</vt:lpstr>
      <vt:lpstr>Physicians/Population by Race/Ethnicity</vt:lpstr>
      <vt:lpstr>Black and Female Physicians Earn Less</vt:lpstr>
      <vt:lpstr>Minority Children and Youth Get Few Psychiatrist Visits</vt:lpstr>
      <vt:lpstr>Worse OB Care and Outcomes for Black Women</vt:lpstr>
      <vt:lpstr>Immigrants Get Little Care</vt:lpstr>
      <vt:lpstr>Immigrants Keep Medicare Afloat</vt:lpstr>
      <vt:lpstr>Administrative Overhead Rising</vt:lpstr>
      <vt:lpstr>Growth of Physicians  and Administrators </vt:lpstr>
      <vt:lpstr>Doctors Spend Twice as Much Time on EHR/Desk Work as With Patients</vt:lpstr>
      <vt:lpstr>Investor-Owned Care: Inflated Costs, Inferior Quality</vt:lpstr>
      <vt:lpstr>Extent of For-Profit Ownership</vt:lpstr>
      <vt:lpstr>Health Industry Profits, 2015</vt:lpstr>
      <vt:lpstr>PowerPoint Presentation</vt:lpstr>
      <vt:lpstr>For-Profit Hospitals’ Death Rates  Are 2% Higher</vt:lpstr>
      <vt:lpstr>For-Profit Hospitals Cost  19% More</vt:lpstr>
      <vt:lpstr>For-Profit Dialysis Clinics’ Death Rates  Are 9% Higher</vt:lpstr>
      <vt:lpstr>Hospice Care Goes For-Profit</vt:lpstr>
      <vt:lpstr>For-Profit Hospices Avoid  Unprofitable Patients</vt:lpstr>
      <vt:lpstr>US Prescription Drug Spending</vt:lpstr>
      <vt:lpstr>Insulin Cost Tripled 2006-2013</vt:lpstr>
      <vt:lpstr>USA Spends the Most on Drugs Double the OECD Average</vt:lpstr>
      <vt:lpstr>Drug Company Profits</vt:lpstr>
      <vt:lpstr>Investor-Owned Medicaid HMOs: Higher Administrative Costs, Lower Quality</vt:lpstr>
      <vt:lpstr>HMO Overhead, 2015</vt:lpstr>
      <vt:lpstr>HMO CEOs’ 2015 Pay </vt:lpstr>
      <vt:lpstr>Medicare  Remains Solvent and Relatively Efficient</vt:lpstr>
      <vt:lpstr>Growth in Spending 1969-2014: Medicare Vs. Private Insurers Per Enrollee, Common Benefits</vt:lpstr>
      <vt:lpstr>Medicare Advantage Plans’  High Overhead</vt:lpstr>
      <vt:lpstr>Medicare Advantage Plans’ Narrow Networks</vt:lpstr>
      <vt:lpstr>Despite Medicare’s Lower Overhead, Medicare Advantage Plans Outcompete Traditional Medicare by  Cherry Picking, Upcoding, and Lobbying for Overpayment</vt:lpstr>
      <vt:lpstr>Medicare HMO Enrollment</vt:lpstr>
      <vt:lpstr>A Few Sick People  Account for Most Health Dollars</vt:lpstr>
      <vt:lpstr>Sickest Patients  Switch Out of Medicare Advantage</vt:lpstr>
      <vt:lpstr>Audits Found Massive Overpayments to MA Plans</vt:lpstr>
      <vt:lpstr>HMO “House Calls”:  A New Upcoding Scam</vt:lpstr>
      <vt:lpstr>Medicare Overpays Private Plans</vt:lpstr>
      <vt:lpstr>Medicare advantage experience warns that Ryan’s premium support plan to voucherize Medicare would increase costs, inequality, and profiteering </vt:lpstr>
      <vt:lpstr>Competition  In Health Care  Is Fading as  Oligopolies Gain Control</vt:lpstr>
      <vt:lpstr>Half of Americans Live Where Population Is Too Low for Competition</vt:lpstr>
      <vt:lpstr>Hospitals Merging</vt:lpstr>
      <vt:lpstr>More Doctors Are Hospital Employees</vt:lpstr>
      <vt:lpstr>Physician/Hospital Integration  Raises Costs</vt:lpstr>
      <vt:lpstr>The Toxicity of  Pay for Performance (P4P)</vt:lpstr>
      <vt:lpstr>Quality Scores Tell More About Patients than Physicians Harvard physicians with poorer/minority patients score low</vt:lpstr>
      <vt:lpstr>Pay for Performance?</vt:lpstr>
      <vt:lpstr>95% of Plans Cheat on HEDIS Quality Measures</vt:lpstr>
      <vt:lpstr>Medicare’s Premier Demonstration: A P4P Failure at 252 Hospitals</vt:lpstr>
      <vt:lpstr>P4P Did Not Lower  Hospital Mortality in England</vt:lpstr>
      <vt:lpstr>P4P Did Not Improve Mortality in England World’s largest P4P program tied 25% of GP income to quality targets</vt:lpstr>
      <vt:lpstr>Mandate Model Reform: Keeping Private Insurers In Charge</vt:lpstr>
      <vt:lpstr>“Mandate Model” of Reform</vt:lpstr>
      <vt:lpstr>The Heritage Foundation Proposal: 1989</vt:lpstr>
      <vt:lpstr>The Lancet Put It on Their Cover</vt:lpstr>
      <vt:lpstr>PowerPoint Presentation</vt:lpstr>
      <vt:lpstr>Medicare’s “Software” 18.9 million seniors enrolled within 11 months</vt:lpstr>
      <vt:lpstr>ACA Reduced Percent of Americans Unable to Afford Care Back to Level in 2000</vt:lpstr>
      <vt:lpstr>Gains in Access to Care Under the ACA</vt:lpstr>
      <vt:lpstr>PowerPoint Presentation</vt:lpstr>
      <vt:lpstr>NY State Cheapest Bronze Plan (Family, 2017)</vt:lpstr>
      <vt:lpstr>Silver Plans Restrict Patients’ Choice of Physician Particularly Cancer Specialists</vt:lpstr>
      <vt:lpstr>What Trump Has Said</vt:lpstr>
      <vt:lpstr>What We Expect from Trump:  A Meaner and Rebranded ACA</vt:lpstr>
      <vt:lpstr>American Taxpayers Already  Pay More Than People in Nations  With National Health Insurance</vt:lpstr>
      <vt:lpstr>Taxes Fund 2/3 of Health Spending</vt:lpstr>
      <vt:lpstr>US Public Spending per Capita for Health Exceeds Total Spending in Other Nations</vt:lpstr>
      <vt:lpstr>The USA  Trails Other Nations</vt:lpstr>
      <vt:lpstr>Life Expectancy</vt:lpstr>
      <vt:lpstr>Infant Mortality:  Deaths within the first year of life / 1,000 live births</vt:lpstr>
      <vt:lpstr>Maternal Mortality</vt:lpstr>
      <vt:lpstr>Maternal Mortality: Unprecedented Increase</vt:lpstr>
      <vt:lpstr>High U.S. Costs Do Not Result From</vt:lpstr>
      <vt:lpstr>Smoking Prevalence Percent of population &gt;age 15 who smoke daily</vt:lpstr>
      <vt:lpstr>Percentage of Elderly Percent of population &gt;age 64</vt:lpstr>
      <vt:lpstr>Hospital Inpatient Days per Capita Days/person/year</vt:lpstr>
      <vt:lpstr>Physician Visits per Capita</vt:lpstr>
      <vt:lpstr>Number of Nurses per 1,000 Population</vt:lpstr>
      <vt:lpstr>Pet Scan Units per Million Population</vt:lpstr>
      <vt:lpstr>Private Insurance = High Overhead Everywhere!</vt:lpstr>
      <vt:lpstr>Canada’s  National Health Insurance Program</vt:lpstr>
      <vt:lpstr>Minimum Standards for Canada’s Provincial Programs</vt:lpstr>
      <vt:lpstr>Free Care in Quebec Increased Physician Care for Serious Symptoms Biggest impact on poor and middle class</vt:lpstr>
      <vt:lpstr>Quality of Care  Slightly Better in Canada Than in USA</vt:lpstr>
      <vt:lpstr>Canadians’ Life Expectancy Growing Faster than Americans’</vt:lpstr>
      <vt:lpstr>Mortality Gap by Income  Is Shrinking in Canada </vt:lpstr>
      <vt:lpstr>Health Costs as Percent of GDP</vt:lpstr>
      <vt:lpstr>US Medicare Coverage  Much Worse than Canada’s</vt:lpstr>
      <vt:lpstr>How Canada Controls Costs</vt:lpstr>
      <vt:lpstr>Hospital Billing and Administration USA and Canada, 2016</vt:lpstr>
      <vt:lpstr>Physicians’ Billing and Office Expenses United States and Canada, 2016</vt:lpstr>
      <vt:lpstr>Overall Administrative Costs per Capita United States and Canada, 2016</vt:lpstr>
      <vt:lpstr>Difference in Health Spending per Capita USA and Canada, 2016</vt:lpstr>
      <vt:lpstr>Few Canadian Physicians Emigrate Today</vt:lpstr>
      <vt:lpstr>Canadian Physicians’ Incomes  Average FFS billings per FTE physician, 2014-2015</vt:lpstr>
      <vt:lpstr>Canadian Malpractice Insurance Costs, 2017</vt:lpstr>
      <vt:lpstr>What’s OK in Canada?</vt:lpstr>
      <vt:lpstr>What’s the Matter in Canada?</vt:lpstr>
      <vt:lpstr>Most Want Medicare-for-All Do you favor “expanded, universal Medicare-for-All”?</vt:lpstr>
      <vt:lpstr>“Expanded, Universal Medicare for All”  Favored by Most Independents and Even Many Republicans</vt:lpstr>
      <vt:lpstr>Most Support “Replacing the ACA With a Federally Funded System for All”</vt:lpstr>
      <vt:lpstr>Unlikely Single Payer Supporters  “Do you support a “federally funded healthcare program for all Americans?”</vt:lpstr>
      <vt:lpstr>A National Health Program for the USA</vt:lpstr>
      <vt:lpstr>National Health Insurance</vt:lpstr>
      <vt:lpstr>Funding for the NHP</vt:lpstr>
      <vt:lpstr>Hospital Payment Under an NHP</vt:lpstr>
      <vt:lpstr>Three Options for Physician and Ambulatory Care Payment Under the NHP</vt:lpstr>
      <vt:lpstr>We Have What It Takes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Weisbart</dc:creator>
  <cp:lastModifiedBy>DELL</cp:lastModifiedBy>
  <cp:revision>673</cp:revision>
  <dcterms:created xsi:type="dcterms:W3CDTF">2016-11-02T21:04:26Z</dcterms:created>
  <dcterms:modified xsi:type="dcterms:W3CDTF">2016-11-29T19:02:01Z</dcterms:modified>
</cp:coreProperties>
</file>