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theme/themeOverride6.xml" ContentType="application/vnd.openxmlformats-officedocument.themeOverr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8"/>
  </p:notesMasterIdLst>
  <p:sldIdLst>
    <p:sldId id="448" r:id="rId3"/>
    <p:sldId id="268" r:id="rId4"/>
    <p:sldId id="269" r:id="rId5"/>
    <p:sldId id="416" r:id="rId6"/>
    <p:sldId id="457" r:id="rId7"/>
    <p:sldId id="458" r:id="rId8"/>
    <p:sldId id="462" r:id="rId9"/>
    <p:sldId id="463" r:id="rId10"/>
    <p:sldId id="261" r:id="rId11"/>
    <p:sldId id="331" r:id="rId12"/>
    <p:sldId id="325" r:id="rId13"/>
    <p:sldId id="398" r:id="rId14"/>
    <p:sldId id="399" r:id="rId15"/>
    <p:sldId id="327" r:id="rId16"/>
    <p:sldId id="381" r:id="rId17"/>
    <p:sldId id="392" r:id="rId18"/>
    <p:sldId id="391" r:id="rId19"/>
    <p:sldId id="468" r:id="rId20"/>
    <p:sldId id="347" r:id="rId21"/>
    <p:sldId id="384" r:id="rId22"/>
    <p:sldId id="444" r:id="rId23"/>
    <p:sldId id="390" r:id="rId24"/>
    <p:sldId id="452" r:id="rId25"/>
    <p:sldId id="453" r:id="rId26"/>
    <p:sldId id="454" r:id="rId27"/>
    <p:sldId id="455" r:id="rId28"/>
    <p:sldId id="456" r:id="rId29"/>
    <p:sldId id="470" r:id="rId30"/>
    <p:sldId id="349" r:id="rId31"/>
    <p:sldId id="464" r:id="rId32"/>
    <p:sldId id="348" r:id="rId33"/>
    <p:sldId id="350" r:id="rId34"/>
    <p:sldId id="351" r:id="rId35"/>
    <p:sldId id="372" r:id="rId36"/>
    <p:sldId id="394" r:id="rId37"/>
    <p:sldId id="278" r:id="rId38"/>
    <p:sldId id="279" r:id="rId39"/>
    <p:sldId id="465" r:id="rId40"/>
    <p:sldId id="466" r:id="rId41"/>
    <p:sldId id="467" r:id="rId42"/>
    <p:sldId id="267" r:id="rId43"/>
    <p:sldId id="265" r:id="rId44"/>
    <p:sldId id="352" r:id="rId45"/>
    <p:sldId id="490" r:id="rId46"/>
    <p:sldId id="469" r:id="rId47"/>
    <p:sldId id="471" r:id="rId48"/>
    <p:sldId id="473" r:id="rId49"/>
    <p:sldId id="492" r:id="rId50"/>
    <p:sldId id="472" r:id="rId51"/>
    <p:sldId id="474" r:id="rId52"/>
    <p:sldId id="475" r:id="rId53"/>
    <p:sldId id="476" r:id="rId54"/>
    <p:sldId id="477" r:id="rId55"/>
    <p:sldId id="478" r:id="rId56"/>
    <p:sldId id="491" r:id="rId57"/>
    <p:sldId id="479" r:id="rId58"/>
    <p:sldId id="480" r:id="rId59"/>
    <p:sldId id="481" r:id="rId60"/>
    <p:sldId id="483" r:id="rId61"/>
    <p:sldId id="485" r:id="rId62"/>
    <p:sldId id="482" r:id="rId63"/>
    <p:sldId id="484" r:id="rId64"/>
    <p:sldId id="486" r:id="rId65"/>
    <p:sldId id="487" r:id="rId66"/>
    <p:sldId id="420" r:id="rId67"/>
    <p:sldId id="493" r:id="rId68"/>
    <p:sldId id="494" r:id="rId69"/>
    <p:sldId id="489" r:id="rId70"/>
    <p:sldId id="397" r:id="rId71"/>
    <p:sldId id="488" r:id="rId72"/>
    <p:sldId id="437" r:id="rId73"/>
    <p:sldId id="445" r:id="rId74"/>
    <p:sldId id="447" r:id="rId75"/>
    <p:sldId id="393" r:id="rId76"/>
    <p:sldId id="407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061"/>
    <a:srgbClr val="155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14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AUSTRL</c:v>
                </c:pt>
                <c:pt idx="2">
                  <c:v>GER</c:v>
                </c:pt>
                <c:pt idx="3">
                  <c:v>CAN</c:v>
                </c:pt>
                <c:pt idx="4">
                  <c:v>FRA</c:v>
                </c:pt>
                <c:pt idx="5">
                  <c:v>HOL</c:v>
                </c:pt>
              </c:strCache>
            </c:strRef>
          </c:cat>
          <c:val>
            <c:numRef>
              <c:f>Sheet1!$B$2:$B$7</c:f>
              <c:numCache>
                <c:formatCode>"$"#,##0;[Red]"$"#,##0</c:formatCode>
                <c:ptCount val="6"/>
                <c:pt idx="0">
                  <c:v>1074.0</c:v>
                </c:pt>
                <c:pt idx="1">
                  <c:v>771.0</c:v>
                </c:pt>
                <c:pt idx="2">
                  <c:v>674.0</c:v>
                </c:pt>
                <c:pt idx="3">
                  <c:v>629.0</c:v>
                </c:pt>
                <c:pt idx="4">
                  <c:v>277.0</c:v>
                </c:pt>
                <c:pt idx="5">
                  <c:v>271.0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113784760"/>
        <c:axId val="-2122453928"/>
      </c:barChart>
      <c:catAx>
        <c:axId val="2113784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22453928"/>
        <c:crosses val="autoZero"/>
        <c:auto val="1"/>
        <c:lblAlgn val="ctr"/>
        <c:lblOffset val="100"/>
        <c:noMultiLvlLbl val="0"/>
      </c:catAx>
      <c:valAx>
        <c:axId val="-2122453928"/>
        <c:scaling>
          <c:orientation val="minMax"/>
        </c:scaling>
        <c:delete val="0"/>
        <c:axPos val="l"/>
        <c:majorGridlines/>
        <c:numFmt formatCode="&quot;$&quot;#,##0;[Red]&quot;$&quot;#,##0" sourceLinked="1"/>
        <c:majorTickMark val="out"/>
        <c:minorTickMark val="none"/>
        <c:tickLblPos val="nextTo"/>
        <c:crossAx val="2113784760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Elevated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 Blood Pressure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>
        <c:manualLayout>
          <c:xMode val="edge"/>
          <c:yMode val="edge"/>
          <c:x val="0.22096730460832"/>
          <c:y val="0.0033495765818705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2918646059811"/>
          <c:y val="0.289939085180524"/>
          <c:w val="0.553873764359735"/>
          <c:h val="0.657137604825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0.163</c:v>
                </c:pt>
                <c:pt idx="1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24203480"/>
        <c:axId val="-2124357672"/>
      </c:barChart>
      <c:catAx>
        <c:axId val="-2124203480"/>
        <c:scaling>
          <c:orientation val="minMax"/>
        </c:scaling>
        <c:delete val="1"/>
        <c:axPos val="b"/>
        <c:majorTickMark val="out"/>
        <c:minorTickMark val="none"/>
        <c:tickLblPos val="nextTo"/>
        <c:crossAx val="-2124357672"/>
        <c:crosses val="autoZero"/>
        <c:auto val="1"/>
        <c:lblAlgn val="ctr"/>
        <c:lblOffset val="100"/>
        <c:noMultiLvlLbl val="0"/>
      </c:catAx>
      <c:valAx>
        <c:axId val="-2124357672"/>
        <c:scaling>
          <c:orientation val="minMax"/>
          <c:max val="0.17"/>
          <c:min val="0.13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-2124203480"/>
        <c:crosses val="autoZero"/>
        <c:crossBetween val="between"/>
        <c:majorUnit val="0.01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Elevated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 Total Cholesterol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>
        <c:manualLayout>
          <c:xMode val="edge"/>
          <c:yMode val="edge"/>
          <c:x val="0.148668426575224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2918646059811"/>
          <c:y val="0.289939085180524"/>
          <c:w val="0.553873764359735"/>
          <c:h val="0.657137604825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0.141</c:v>
                </c:pt>
                <c:pt idx="1">
                  <c:v>0.1167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11969000"/>
        <c:axId val="2111945944"/>
      </c:barChart>
      <c:catAx>
        <c:axId val="2111969000"/>
        <c:scaling>
          <c:orientation val="minMax"/>
        </c:scaling>
        <c:delete val="1"/>
        <c:axPos val="b"/>
        <c:majorTickMark val="out"/>
        <c:minorTickMark val="none"/>
        <c:tickLblPos val="nextTo"/>
        <c:crossAx val="2111945944"/>
        <c:crosses val="autoZero"/>
        <c:auto val="1"/>
        <c:lblAlgn val="ctr"/>
        <c:lblOffset val="100"/>
        <c:noMultiLvlLbl val="0"/>
      </c:catAx>
      <c:valAx>
        <c:axId val="2111945944"/>
        <c:scaling>
          <c:orientation val="minMax"/>
          <c:max val="0.15"/>
          <c:min val="0.1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2111969000"/>
        <c:crosses val="autoZero"/>
        <c:crossBetween val="between"/>
        <c:majorUnit val="0.01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Uncontrolled Diabetes</a:t>
            </a:r>
          </a:p>
        </c:rich>
      </c:tx>
      <c:layout>
        <c:manualLayout>
          <c:xMode val="edge"/>
          <c:yMode val="edge"/>
          <c:x val="0.107421955716024"/>
          <c:y val="0.053593225309928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8912807921"/>
          <c:y val="0.286857474725203"/>
          <c:w val="0.617879602498546"/>
          <c:h val="0.6602192152812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0.051</c:v>
                </c:pt>
                <c:pt idx="1">
                  <c:v>0.0417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098562760"/>
        <c:axId val="-2098296952"/>
      </c:barChart>
      <c:catAx>
        <c:axId val="-2098562760"/>
        <c:scaling>
          <c:orientation val="minMax"/>
        </c:scaling>
        <c:delete val="1"/>
        <c:axPos val="b"/>
        <c:majorTickMark val="out"/>
        <c:minorTickMark val="none"/>
        <c:tickLblPos val="nextTo"/>
        <c:crossAx val="-2098296952"/>
        <c:crosses val="autoZero"/>
        <c:auto val="1"/>
        <c:lblAlgn val="ctr"/>
        <c:lblOffset val="100"/>
        <c:noMultiLvlLbl val="0"/>
      </c:catAx>
      <c:valAx>
        <c:axId val="-2098296952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-2098562760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Screen Positive for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 </a:t>
            </a:r>
            <a:r>
              <a:rPr lang="en-US" b="0" dirty="0" smtClean="0">
                <a:latin typeface="Franklin Gothic Medium"/>
                <a:cs typeface="Franklin Gothic Medium"/>
              </a:rPr>
              <a:t>Depression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>
        <c:manualLayout>
          <c:xMode val="edge"/>
          <c:yMode val="edge"/>
          <c:x val="0.149208192344095"/>
          <c:y val="0.0033495765818705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3399949803295"/>
          <c:y val="0.290475017433623"/>
          <c:w val="0.55339246061625"/>
          <c:h val="0.656601672572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0.3</c:v>
                </c:pt>
                <c:pt idx="1">
                  <c:v>0.209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099116984"/>
        <c:axId val="-2098339320"/>
      </c:barChart>
      <c:catAx>
        <c:axId val="-209911698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98339320"/>
        <c:crosses val="autoZero"/>
        <c:auto val="1"/>
        <c:lblAlgn val="ctr"/>
        <c:lblOffset val="100"/>
        <c:noMultiLvlLbl val="0"/>
      </c:catAx>
      <c:valAx>
        <c:axId val="-2098339320"/>
        <c:scaling>
          <c:orientation val="minMax"/>
          <c:max val="0.32"/>
          <c:min val="0.15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-2099116984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Prevent</c:v>
                </c:pt>
                <c:pt idx="1">
                  <c:v>Office_x000d_Visit</c:v>
                </c:pt>
                <c:pt idx="2">
                  <c:v>Mental_x000d_Health</c:v>
                </c:pt>
                <c:pt idx="3">
                  <c:v>ED</c:v>
                </c:pt>
                <c:pt idx="4">
                  <c:v>Inpatient</c:v>
                </c:pt>
                <c:pt idx="5">
                  <c:v>Drugs</c:v>
                </c:pt>
                <c:pt idx="6">
                  <c:v>Imaging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-0.115</c:v>
                </c:pt>
                <c:pt idx="1">
                  <c:v>-0.19</c:v>
                </c:pt>
                <c:pt idx="2">
                  <c:v>-0.08</c:v>
                </c:pt>
                <c:pt idx="3">
                  <c:v>-0.27</c:v>
                </c:pt>
                <c:pt idx="4">
                  <c:v>-0.15</c:v>
                </c:pt>
                <c:pt idx="5">
                  <c:v>-0.205</c:v>
                </c:pt>
                <c:pt idx="6">
                  <c:v>-0.22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00498344"/>
        <c:axId val="-2100492136"/>
      </c:barChart>
      <c:catAx>
        <c:axId val="-210049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1"/>
            </a:solidFill>
          </a:ln>
        </c:spPr>
        <c:crossAx val="-2100492136"/>
        <c:crosses val="autoZero"/>
        <c:auto val="1"/>
        <c:lblAlgn val="ctr"/>
        <c:lblOffset val="100"/>
        <c:noMultiLvlLbl val="0"/>
      </c:catAx>
      <c:valAx>
        <c:axId val="-2100492136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crossAx val="-2100498344"/>
        <c:crosses val="autoZero"/>
        <c:crossBetween val="between"/>
        <c:majorUnit val="0.1"/>
      </c:valAx>
      <c:spPr>
        <a:noFill/>
        <a:ln>
          <a:solidFill>
            <a:srgbClr val="000000"/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2000">
          <a:solidFill>
            <a:schemeClr val="tx1"/>
          </a:solidFill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63038689602261"/>
          <c:h val="0.843674930340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Insured</c:v>
                </c:pt>
                <c:pt idx="1">
                  <c:v>Under-insured</c:v>
                </c:pt>
                <c:pt idx="2">
                  <c:v>Uninsured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1.0</c:v>
                </c:pt>
                <c:pt idx="1">
                  <c:v>1.21</c:v>
                </c:pt>
                <c:pt idx="2">
                  <c:v>1.38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2101102296"/>
        <c:axId val="-2100353800"/>
      </c:barChart>
      <c:catAx>
        <c:axId val="-2101102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>
            <a:solidFill>
              <a:srgbClr val="000000"/>
            </a:solidFill>
          </a:ln>
        </c:spPr>
        <c:crossAx val="-2100353800"/>
        <c:crossesAt val="0.0"/>
        <c:auto val="1"/>
        <c:lblAlgn val="ctr"/>
        <c:lblOffset val="0"/>
        <c:noMultiLvlLbl val="0"/>
      </c:catAx>
      <c:valAx>
        <c:axId val="-2100353800"/>
        <c:scaling>
          <c:orientation val="minMax"/>
          <c:max val="1.4"/>
          <c:min val="0.0"/>
        </c:scaling>
        <c:delete val="0"/>
        <c:axPos val="l"/>
        <c:majorGridlines>
          <c:spPr>
            <a:ln>
              <a:solidFill>
                <a:sysClr val="windowText" lastClr="000000"/>
              </a:solidFill>
              <a:prstDash val="solid"/>
            </a:ln>
          </c:spPr>
        </c:majorGridlines>
        <c:numFmt formatCode="#,##0.0" sourceLinked="0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crossAx val="-2101102296"/>
        <c:crossesAt val="1.0"/>
        <c:crossBetween val="between"/>
        <c:majorUnit val="0.5"/>
      </c:valAx>
      <c:spPr>
        <a:noFill/>
        <a:ln>
          <a:solidFill>
            <a:srgbClr val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tx1"/>
          </a:solidFill>
          <a:latin typeface="+mn-lt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ln w="76200" cap="rnd">
              <a:solidFill>
                <a:schemeClr val="accent4">
                  <a:lumMod val="7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Sheet1!$A$2:$A$57</c:f>
              <c:numCache>
                <c:formatCode>General</c:formatCode>
                <c:ptCount val="56"/>
                <c:pt idx="0">
                  <c:v>1960.0</c:v>
                </c:pt>
                <c:pt idx="1">
                  <c:v>1961.0</c:v>
                </c:pt>
                <c:pt idx="2">
                  <c:v>1962.0</c:v>
                </c:pt>
                <c:pt idx="3">
                  <c:v>1963.0</c:v>
                </c:pt>
                <c:pt idx="4">
                  <c:v>1964.0</c:v>
                </c:pt>
                <c:pt idx="5">
                  <c:v>1965.0</c:v>
                </c:pt>
                <c:pt idx="6">
                  <c:v>1966.0</c:v>
                </c:pt>
                <c:pt idx="7">
                  <c:v>1967.0</c:v>
                </c:pt>
                <c:pt idx="8">
                  <c:v>1968.0</c:v>
                </c:pt>
                <c:pt idx="9">
                  <c:v>1969.0</c:v>
                </c:pt>
                <c:pt idx="10">
                  <c:v>1970.0</c:v>
                </c:pt>
                <c:pt idx="11">
                  <c:v>1971.0</c:v>
                </c:pt>
                <c:pt idx="12">
                  <c:v>1972.0</c:v>
                </c:pt>
                <c:pt idx="13">
                  <c:v>1973.0</c:v>
                </c:pt>
                <c:pt idx="14">
                  <c:v>1974.0</c:v>
                </c:pt>
                <c:pt idx="15">
                  <c:v>1975.0</c:v>
                </c:pt>
                <c:pt idx="16">
                  <c:v>1976.0</c:v>
                </c:pt>
                <c:pt idx="17">
                  <c:v>1977.0</c:v>
                </c:pt>
                <c:pt idx="18">
                  <c:v>1978.0</c:v>
                </c:pt>
                <c:pt idx="19">
                  <c:v>1979.0</c:v>
                </c:pt>
                <c:pt idx="20">
                  <c:v>1980.0</c:v>
                </c:pt>
                <c:pt idx="21">
                  <c:v>1981.0</c:v>
                </c:pt>
                <c:pt idx="22">
                  <c:v>1982.0</c:v>
                </c:pt>
                <c:pt idx="23">
                  <c:v>1983.0</c:v>
                </c:pt>
                <c:pt idx="24">
                  <c:v>1984.0</c:v>
                </c:pt>
                <c:pt idx="25">
                  <c:v>1985.0</c:v>
                </c:pt>
                <c:pt idx="26">
                  <c:v>1986.0</c:v>
                </c:pt>
                <c:pt idx="27">
                  <c:v>1987.0</c:v>
                </c:pt>
                <c:pt idx="28">
                  <c:v>1988.0</c:v>
                </c:pt>
                <c:pt idx="29">
                  <c:v>1989.0</c:v>
                </c:pt>
                <c:pt idx="30">
                  <c:v>1990.0</c:v>
                </c:pt>
                <c:pt idx="31">
                  <c:v>1991.0</c:v>
                </c:pt>
                <c:pt idx="32">
                  <c:v>1992.0</c:v>
                </c:pt>
                <c:pt idx="33">
                  <c:v>1993.0</c:v>
                </c:pt>
                <c:pt idx="34">
                  <c:v>1994.0</c:v>
                </c:pt>
                <c:pt idx="35">
                  <c:v>1995.0</c:v>
                </c:pt>
                <c:pt idx="36">
                  <c:v>1996.0</c:v>
                </c:pt>
                <c:pt idx="37">
                  <c:v>1997.0</c:v>
                </c:pt>
                <c:pt idx="38">
                  <c:v>1998.0</c:v>
                </c:pt>
                <c:pt idx="39">
                  <c:v>1999.0</c:v>
                </c:pt>
                <c:pt idx="40">
                  <c:v>2000.0</c:v>
                </c:pt>
                <c:pt idx="41">
                  <c:v>2001.0</c:v>
                </c:pt>
                <c:pt idx="42">
                  <c:v>2002.0</c:v>
                </c:pt>
                <c:pt idx="43">
                  <c:v>2003.0</c:v>
                </c:pt>
                <c:pt idx="44">
                  <c:v>2004.0</c:v>
                </c:pt>
                <c:pt idx="45">
                  <c:v>2005.0</c:v>
                </c:pt>
                <c:pt idx="46">
                  <c:v>2006.0</c:v>
                </c:pt>
                <c:pt idx="47">
                  <c:v>2007.0</c:v>
                </c:pt>
                <c:pt idx="48">
                  <c:v>2008.0</c:v>
                </c:pt>
                <c:pt idx="49">
                  <c:v>2009.0</c:v>
                </c:pt>
                <c:pt idx="50">
                  <c:v>2010.0</c:v>
                </c:pt>
                <c:pt idx="51">
                  <c:v>2011.0</c:v>
                </c:pt>
                <c:pt idx="52">
                  <c:v>2012.0</c:v>
                </c:pt>
                <c:pt idx="53">
                  <c:v>2013.0</c:v>
                </c:pt>
                <c:pt idx="54">
                  <c:v>2014.0</c:v>
                </c:pt>
                <c:pt idx="55">
                  <c:v>2015.0</c:v>
                </c:pt>
              </c:numCache>
            </c:numRef>
          </c:cat>
          <c:val>
            <c:numRef>
              <c:f>Sheet1!$B$2:$B$57</c:f>
              <c:numCache>
                <c:formatCode>0.00%</c:formatCode>
                <c:ptCount val="56"/>
                <c:pt idx="0">
                  <c:v>0.052</c:v>
                </c:pt>
                <c:pt idx="1">
                  <c:v>0.054</c:v>
                </c:pt>
                <c:pt idx="2">
                  <c:v>0.055</c:v>
                </c:pt>
                <c:pt idx="3">
                  <c:v>0.057</c:v>
                </c:pt>
                <c:pt idx="4">
                  <c:v>0.058</c:v>
                </c:pt>
                <c:pt idx="5">
                  <c:v>0.059</c:v>
                </c:pt>
                <c:pt idx="6">
                  <c:v>0.059</c:v>
                </c:pt>
                <c:pt idx="7">
                  <c:v>0.063</c:v>
                </c:pt>
                <c:pt idx="8">
                  <c:v>0.065</c:v>
                </c:pt>
                <c:pt idx="9">
                  <c:v>0.068</c:v>
                </c:pt>
                <c:pt idx="10">
                  <c:v>0.072</c:v>
                </c:pt>
                <c:pt idx="11">
                  <c:v>0.074</c:v>
                </c:pt>
                <c:pt idx="12">
                  <c:v>0.075</c:v>
                </c:pt>
                <c:pt idx="13">
                  <c:v>0.075</c:v>
                </c:pt>
                <c:pt idx="14">
                  <c:v>0.078</c:v>
                </c:pt>
                <c:pt idx="15">
                  <c:v>0.082</c:v>
                </c:pt>
                <c:pt idx="16">
                  <c:v>0.084</c:v>
                </c:pt>
                <c:pt idx="17">
                  <c:v>0.085</c:v>
                </c:pt>
                <c:pt idx="18">
                  <c:v>0.085</c:v>
                </c:pt>
                <c:pt idx="19">
                  <c:v>0.086</c:v>
                </c:pt>
                <c:pt idx="20">
                  <c:v>0.091</c:v>
                </c:pt>
                <c:pt idx="21">
                  <c:v>0.094</c:v>
                </c:pt>
                <c:pt idx="22">
                  <c:v>0.102</c:v>
                </c:pt>
                <c:pt idx="23">
                  <c:v>0.104</c:v>
                </c:pt>
                <c:pt idx="24">
                  <c:v>0.103</c:v>
                </c:pt>
                <c:pt idx="25">
                  <c:v>0.105</c:v>
                </c:pt>
                <c:pt idx="26">
                  <c:v>0.106</c:v>
                </c:pt>
                <c:pt idx="27">
                  <c:v>0.109</c:v>
                </c:pt>
                <c:pt idx="28">
                  <c:v>0.113</c:v>
                </c:pt>
                <c:pt idx="29">
                  <c:v>0.117</c:v>
                </c:pt>
                <c:pt idx="30">
                  <c:v>0.123</c:v>
                </c:pt>
                <c:pt idx="31">
                  <c:v>0.131</c:v>
                </c:pt>
                <c:pt idx="32">
                  <c:v>0.135</c:v>
                </c:pt>
                <c:pt idx="33">
                  <c:v>0.137</c:v>
                </c:pt>
                <c:pt idx="34">
                  <c:v>0.137</c:v>
                </c:pt>
                <c:pt idx="35">
                  <c:v>0.138</c:v>
                </c:pt>
                <c:pt idx="36">
                  <c:v>0.137</c:v>
                </c:pt>
                <c:pt idx="37">
                  <c:v>0.136</c:v>
                </c:pt>
                <c:pt idx="38">
                  <c:v>0.136</c:v>
                </c:pt>
                <c:pt idx="39">
                  <c:v>0.137</c:v>
                </c:pt>
                <c:pt idx="40">
                  <c:v>0.138</c:v>
                </c:pt>
                <c:pt idx="41">
                  <c:v>0.141</c:v>
                </c:pt>
                <c:pt idx="42">
                  <c:v>0.149</c:v>
                </c:pt>
                <c:pt idx="43">
                  <c:v>0.158</c:v>
                </c:pt>
                <c:pt idx="44">
                  <c:v>0.155</c:v>
                </c:pt>
                <c:pt idx="45">
                  <c:v>0.155</c:v>
                </c:pt>
                <c:pt idx="46">
                  <c:v>0.156</c:v>
                </c:pt>
                <c:pt idx="47">
                  <c:v>0.159</c:v>
                </c:pt>
                <c:pt idx="48">
                  <c:v>0.164</c:v>
                </c:pt>
                <c:pt idx="49">
                  <c:v>0.174</c:v>
                </c:pt>
                <c:pt idx="50">
                  <c:v>0.174</c:v>
                </c:pt>
                <c:pt idx="51">
                  <c:v>0.174</c:v>
                </c:pt>
                <c:pt idx="52">
                  <c:v>0.174</c:v>
                </c:pt>
                <c:pt idx="53">
                  <c:v>0.174</c:v>
                </c:pt>
                <c:pt idx="54">
                  <c:v>0.177</c:v>
                </c:pt>
                <c:pt idx="55">
                  <c:v>0.18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ln w="76200" cap="rnd">
              <a:solidFill>
                <a:schemeClr val="accent1">
                  <a:lumMod val="50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Sheet1!$A$2:$A$57</c:f>
              <c:numCache>
                <c:formatCode>General</c:formatCode>
                <c:ptCount val="56"/>
                <c:pt idx="0">
                  <c:v>1960.0</c:v>
                </c:pt>
                <c:pt idx="1">
                  <c:v>1961.0</c:v>
                </c:pt>
                <c:pt idx="2">
                  <c:v>1962.0</c:v>
                </c:pt>
                <c:pt idx="3">
                  <c:v>1963.0</c:v>
                </c:pt>
                <c:pt idx="4">
                  <c:v>1964.0</c:v>
                </c:pt>
                <c:pt idx="5">
                  <c:v>1965.0</c:v>
                </c:pt>
                <c:pt idx="6">
                  <c:v>1966.0</c:v>
                </c:pt>
                <c:pt idx="7">
                  <c:v>1967.0</c:v>
                </c:pt>
                <c:pt idx="8">
                  <c:v>1968.0</c:v>
                </c:pt>
                <c:pt idx="9">
                  <c:v>1969.0</c:v>
                </c:pt>
                <c:pt idx="10">
                  <c:v>1970.0</c:v>
                </c:pt>
                <c:pt idx="11">
                  <c:v>1971.0</c:v>
                </c:pt>
                <c:pt idx="12">
                  <c:v>1972.0</c:v>
                </c:pt>
                <c:pt idx="13">
                  <c:v>1973.0</c:v>
                </c:pt>
                <c:pt idx="14">
                  <c:v>1974.0</c:v>
                </c:pt>
                <c:pt idx="15">
                  <c:v>1975.0</c:v>
                </c:pt>
                <c:pt idx="16">
                  <c:v>1976.0</c:v>
                </c:pt>
                <c:pt idx="17">
                  <c:v>1977.0</c:v>
                </c:pt>
                <c:pt idx="18">
                  <c:v>1978.0</c:v>
                </c:pt>
                <c:pt idx="19">
                  <c:v>1979.0</c:v>
                </c:pt>
                <c:pt idx="20">
                  <c:v>1980.0</c:v>
                </c:pt>
                <c:pt idx="21">
                  <c:v>1981.0</c:v>
                </c:pt>
                <c:pt idx="22">
                  <c:v>1982.0</c:v>
                </c:pt>
                <c:pt idx="23">
                  <c:v>1983.0</c:v>
                </c:pt>
                <c:pt idx="24">
                  <c:v>1984.0</c:v>
                </c:pt>
                <c:pt idx="25">
                  <c:v>1985.0</c:v>
                </c:pt>
                <c:pt idx="26">
                  <c:v>1986.0</c:v>
                </c:pt>
                <c:pt idx="27">
                  <c:v>1987.0</c:v>
                </c:pt>
                <c:pt idx="28">
                  <c:v>1988.0</c:v>
                </c:pt>
                <c:pt idx="29">
                  <c:v>1989.0</c:v>
                </c:pt>
                <c:pt idx="30">
                  <c:v>1990.0</c:v>
                </c:pt>
                <c:pt idx="31">
                  <c:v>1991.0</c:v>
                </c:pt>
                <c:pt idx="32">
                  <c:v>1992.0</c:v>
                </c:pt>
                <c:pt idx="33">
                  <c:v>1993.0</c:v>
                </c:pt>
                <c:pt idx="34">
                  <c:v>1994.0</c:v>
                </c:pt>
                <c:pt idx="35">
                  <c:v>1995.0</c:v>
                </c:pt>
                <c:pt idx="36">
                  <c:v>1996.0</c:v>
                </c:pt>
                <c:pt idx="37">
                  <c:v>1997.0</c:v>
                </c:pt>
                <c:pt idx="38">
                  <c:v>1998.0</c:v>
                </c:pt>
                <c:pt idx="39">
                  <c:v>1999.0</c:v>
                </c:pt>
                <c:pt idx="40">
                  <c:v>2000.0</c:v>
                </c:pt>
                <c:pt idx="41">
                  <c:v>2001.0</c:v>
                </c:pt>
                <c:pt idx="42">
                  <c:v>2002.0</c:v>
                </c:pt>
                <c:pt idx="43">
                  <c:v>2003.0</c:v>
                </c:pt>
                <c:pt idx="44">
                  <c:v>2004.0</c:v>
                </c:pt>
                <c:pt idx="45">
                  <c:v>2005.0</c:v>
                </c:pt>
                <c:pt idx="46">
                  <c:v>2006.0</c:v>
                </c:pt>
                <c:pt idx="47">
                  <c:v>2007.0</c:v>
                </c:pt>
                <c:pt idx="48">
                  <c:v>2008.0</c:v>
                </c:pt>
                <c:pt idx="49">
                  <c:v>2009.0</c:v>
                </c:pt>
                <c:pt idx="50">
                  <c:v>2010.0</c:v>
                </c:pt>
                <c:pt idx="51">
                  <c:v>2011.0</c:v>
                </c:pt>
                <c:pt idx="52">
                  <c:v>2012.0</c:v>
                </c:pt>
                <c:pt idx="53">
                  <c:v>2013.0</c:v>
                </c:pt>
                <c:pt idx="54">
                  <c:v>2014.0</c:v>
                </c:pt>
                <c:pt idx="55">
                  <c:v>2015.0</c:v>
                </c:pt>
              </c:numCache>
            </c:numRef>
          </c:cat>
          <c:val>
            <c:numRef>
              <c:f>Sheet1!$C$2:$C$57</c:f>
              <c:numCache>
                <c:formatCode>0.00%</c:formatCode>
                <c:ptCount val="56"/>
                <c:pt idx="0">
                  <c:v>0.0553</c:v>
                </c:pt>
                <c:pt idx="1">
                  <c:v>0.059</c:v>
                </c:pt>
                <c:pt idx="2">
                  <c:v>0.0586</c:v>
                </c:pt>
                <c:pt idx="3">
                  <c:v>0.0597</c:v>
                </c:pt>
                <c:pt idx="4">
                  <c:v>0.0596</c:v>
                </c:pt>
                <c:pt idx="5">
                  <c:v>0.0603</c:v>
                </c:pt>
                <c:pt idx="6">
                  <c:v>0.0606</c:v>
                </c:pt>
                <c:pt idx="7">
                  <c:v>0.0636</c:v>
                </c:pt>
                <c:pt idx="8">
                  <c:v>0.0661</c:v>
                </c:pt>
                <c:pt idx="9">
                  <c:v>0.0672</c:v>
                </c:pt>
                <c:pt idx="10">
                  <c:v>0.0712</c:v>
                </c:pt>
                <c:pt idx="11">
                  <c:v>0.0742</c:v>
                </c:pt>
                <c:pt idx="12">
                  <c:v>0.0726</c:v>
                </c:pt>
                <c:pt idx="13">
                  <c:v>0.0693</c:v>
                </c:pt>
                <c:pt idx="14">
                  <c:v>0.0682</c:v>
                </c:pt>
                <c:pt idx="15">
                  <c:v>0.07</c:v>
                </c:pt>
                <c:pt idx="16">
                  <c:v>0.07</c:v>
                </c:pt>
                <c:pt idx="17">
                  <c:v>0.07</c:v>
                </c:pt>
                <c:pt idx="18">
                  <c:v>0.07</c:v>
                </c:pt>
                <c:pt idx="19">
                  <c:v>0.068</c:v>
                </c:pt>
                <c:pt idx="20">
                  <c:v>0.071</c:v>
                </c:pt>
                <c:pt idx="21">
                  <c:v>0.073</c:v>
                </c:pt>
                <c:pt idx="22">
                  <c:v>0.081</c:v>
                </c:pt>
                <c:pt idx="23">
                  <c:v>0.083</c:v>
                </c:pt>
                <c:pt idx="24">
                  <c:v>0.082</c:v>
                </c:pt>
                <c:pt idx="25">
                  <c:v>0.082</c:v>
                </c:pt>
                <c:pt idx="26">
                  <c:v>0.085</c:v>
                </c:pt>
                <c:pt idx="27">
                  <c:v>0.084</c:v>
                </c:pt>
                <c:pt idx="28">
                  <c:v>0.083</c:v>
                </c:pt>
                <c:pt idx="29">
                  <c:v>0.085</c:v>
                </c:pt>
                <c:pt idx="30">
                  <c:v>0.09</c:v>
                </c:pt>
                <c:pt idx="31">
                  <c:v>0.097</c:v>
                </c:pt>
                <c:pt idx="32">
                  <c:v>0.1</c:v>
                </c:pt>
                <c:pt idx="33">
                  <c:v>0.098</c:v>
                </c:pt>
                <c:pt idx="34">
                  <c:v>0.095</c:v>
                </c:pt>
                <c:pt idx="35">
                  <c:v>0.091</c:v>
                </c:pt>
                <c:pt idx="36">
                  <c:v>0.089</c:v>
                </c:pt>
                <c:pt idx="37">
                  <c:v>0.089</c:v>
                </c:pt>
                <c:pt idx="38">
                  <c:v>0.092</c:v>
                </c:pt>
                <c:pt idx="39">
                  <c:v>0.092</c:v>
                </c:pt>
                <c:pt idx="40">
                  <c:v>0.091</c:v>
                </c:pt>
                <c:pt idx="41">
                  <c:v>0.097</c:v>
                </c:pt>
                <c:pt idx="42">
                  <c:v>0.1</c:v>
                </c:pt>
                <c:pt idx="43">
                  <c:v>0.102</c:v>
                </c:pt>
                <c:pt idx="44">
                  <c:v>0.102</c:v>
                </c:pt>
                <c:pt idx="45">
                  <c:v>0.102</c:v>
                </c:pt>
                <c:pt idx="46">
                  <c:v>0.104</c:v>
                </c:pt>
                <c:pt idx="47">
                  <c:v>0.102</c:v>
                </c:pt>
                <c:pt idx="48">
                  <c:v>0.105</c:v>
                </c:pt>
                <c:pt idx="49">
                  <c:v>0.116</c:v>
                </c:pt>
                <c:pt idx="50">
                  <c:v>0.116</c:v>
                </c:pt>
                <c:pt idx="51">
                  <c:v>0.113</c:v>
                </c:pt>
                <c:pt idx="52">
                  <c:v>0.113</c:v>
                </c:pt>
                <c:pt idx="53">
                  <c:v>0.112</c:v>
                </c:pt>
                <c:pt idx="54">
                  <c:v>0.11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1386808"/>
        <c:axId val="-2101400760"/>
      </c:lineChart>
      <c:catAx>
        <c:axId val="-210138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2101400760"/>
        <c:crosses val="autoZero"/>
        <c:auto val="1"/>
        <c:lblAlgn val="ctr"/>
        <c:lblOffset val="100"/>
        <c:tickLblSkip val="10"/>
        <c:noMultiLvlLbl val="0"/>
      </c:catAx>
      <c:valAx>
        <c:axId val="-2101400760"/>
        <c:scaling>
          <c:orientation val="minMax"/>
          <c:max val="0.19"/>
          <c:min val="0.05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2101386808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3325.0</c:v>
                </c:pt>
                <c:pt idx="1">
                  <c:v>745.0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7"/>
        <c:axId val="-2101490904"/>
        <c:axId val="-2101496520"/>
      </c:barChart>
      <c:catAx>
        <c:axId val="-2101490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1496520"/>
        <c:crosses val="autoZero"/>
        <c:auto val="1"/>
        <c:lblAlgn val="ctr"/>
        <c:lblOffset val="100"/>
        <c:noMultiLvlLbl val="0"/>
      </c:catAx>
      <c:valAx>
        <c:axId val="-2101496520"/>
        <c:scaling>
          <c:orientation val="minMax"/>
          <c:max val="39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1490904"/>
        <c:crosses val="autoZero"/>
        <c:crossBetween val="between"/>
        <c:majorUnit val="1000.0"/>
      </c:valAx>
      <c:spPr>
        <a:noFill/>
        <a:ln>
          <a:solidFill>
            <a:srgbClr val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20333456432227"/>
          <c:y val="0.0461263993081685"/>
          <c:w val="0.871417609829359"/>
          <c:h val="0.82993396122933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ln w="76200" cap="rnd">
              <a:solidFill>
                <a:schemeClr val="accent4">
                  <a:lumMod val="7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Sheet1!$A$2:$A$60</c:f>
              <c:numCache>
                <c:formatCode>General</c:formatCode>
                <c:ptCount val="59"/>
                <c:pt idx="0">
                  <c:v>1955.0</c:v>
                </c:pt>
                <c:pt idx="1">
                  <c:v>1956.0</c:v>
                </c:pt>
                <c:pt idx="2">
                  <c:v>1957.0</c:v>
                </c:pt>
                <c:pt idx="3">
                  <c:v>1958.0</c:v>
                </c:pt>
                <c:pt idx="4">
                  <c:v>1959.0</c:v>
                </c:pt>
                <c:pt idx="5">
                  <c:v>1960.0</c:v>
                </c:pt>
                <c:pt idx="6">
                  <c:v>1961.0</c:v>
                </c:pt>
                <c:pt idx="7">
                  <c:v>1962.0</c:v>
                </c:pt>
                <c:pt idx="8">
                  <c:v>1963.0</c:v>
                </c:pt>
                <c:pt idx="9">
                  <c:v>1964.0</c:v>
                </c:pt>
                <c:pt idx="10">
                  <c:v>1965.0</c:v>
                </c:pt>
                <c:pt idx="11">
                  <c:v>1966.0</c:v>
                </c:pt>
                <c:pt idx="12">
                  <c:v>1967.0</c:v>
                </c:pt>
                <c:pt idx="13">
                  <c:v>1968.0</c:v>
                </c:pt>
                <c:pt idx="14">
                  <c:v>1969.0</c:v>
                </c:pt>
                <c:pt idx="15">
                  <c:v>1970.0</c:v>
                </c:pt>
                <c:pt idx="16">
                  <c:v>1971.0</c:v>
                </c:pt>
                <c:pt idx="17">
                  <c:v>1972.0</c:v>
                </c:pt>
                <c:pt idx="18">
                  <c:v>1973.0</c:v>
                </c:pt>
                <c:pt idx="19">
                  <c:v>1974.0</c:v>
                </c:pt>
                <c:pt idx="20">
                  <c:v>1975.0</c:v>
                </c:pt>
                <c:pt idx="21">
                  <c:v>1976.0</c:v>
                </c:pt>
                <c:pt idx="22">
                  <c:v>1977.0</c:v>
                </c:pt>
                <c:pt idx="23">
                  <c:v>1978.0</c:v>
                </c:pt>
                <c:pt idx="24">
                  <c:v>1979.0</c:v>
                </c:pt>
                <c:pt idx="25">
                  <c:v>1980.0</c:v>
                </c:pt>
                <c:pt idx="26">
                  <c:v>1981.0</c:v>
                </c:pt>
                <c:pt idx="27">
                  <c:v>1982.0</c:v>
                </c:pt>
                <c:pt idx="28">
                  <c:v>1983.0</c:v>
                </c:pt>
                <c:pt idx="29">
                  <c:v>1984.0</c:v>
                </c:pt>
                <c:pt idx="30">
                  <c:v>1985.0</c:v>
                </c:pt>
                <c:pt idx="31">
                  <c:v>1986.0</c:v>
                </c:pt>
                <c:pt idx="32">
                  <c:v>1987.0</c:v>
                </c:pt>
                <c:pt idx="33">
                  <c:v>1988.0</c:v>
                </c:pt>
                <c:pt idx="34">
                  <c:v>1989.0</c:v>
                </c:pt>
                <c:pt idx="35">
                  <c:v>1990.0</c:v>
                </c:pt>
                <c:pt idx="36">
                  <c:v>1991.0</c:v>
                </c:pt>
                <c:pt idx="37">
                  <c:v>1992.0</c:v>
                </c:pt>
                <c:pt idx="38">
                  <c:v>1993.0</c:v>
                </c:pt>
                <c:pt idx="39">
                  <c:v>1994.0</c:v>
                </c:pt>
                <c:pt idx="40">
                  <c:v>1995.0</c:v>
                </c:pt>
                <c:pt idx="41">
                  <c:v>1996.0</c:v>
                </c:pt>
                <c:pt idx="42">
                  <c:v>1997.0</c:v>
                </c:pt>
                <c:pt idx="43">
                  <c:v>1998.0</c:v>
                </c:pt>
                <c:pt idx="44">
                  <c:v>1999.0</c:v>
                </c:pt>
                <c:pt idx="45">
                  <c:v>2000.0</c:v>
                </c:pt>
                <c:pt idx="46">
                  <c:v>2001.0</c:v>
                </c:pt>
                <c:pt idx="47">
                  <c:v>2002.0</c:v>
                </c:pt>
                <c:pt idx="48">
                  <c:v>2003.0</c:v>
                </c:pt>
                <c:pt idx="49">
                  <c:v>2004.0</c:v>
                </c:pt>
                <c:pt idx="50">
                  <c:v>2005.0</c:v>
                </c:pt>
                <c:pt idx="51">
                  <c:v>2006.0</c:v>
                </c:pt>
                <c:pt idx="52">
                  <c:v>2007.0</c:v>
                </c:pt>
                <c:pt idx="53">
                  <c:v>2008.0</c:v>
                </c:pt>
                <c:pt idx="54">
                  <c:v>2009.0</c:v>
                </c:pt>
                <c:pt idx="55">
                  <c:v>2010.0</c:v>
                </c:pt>
                <c:pt idx="56">
                  <c:v>2011.0</c:v>
                </c:pt>
                <c:pt idx="57">
                  <c:v>2012.0</c:v>
                </c:pt>
                <c:pt idx="58">
                  <c:v>2013.0</c:v>
                </c:pt>
              </c:numCache>
            </c:numRef>
          </c:cat>
          <c:val>
            <c:numRef>
              <c:f>Sheet1!$B$2:$B$60</c:f>
              <c:numCache>
                <c:formatCode>General</c:formatCode>
                <c:ptCount val="59"/>
                <c:pt idx="0">
                  <c:v>26.4</c:v>
                </c:pt>
                <c:pt idx="1">
                  <c:v>26.0</c:v>
                </c:pt>
                <c:pt idx="2">
                  <c:v>26.3</c:v>
                </c:pt>
                <c:pt idx="3">
                  <c:v>27.1</c:v>
                </c:pt>
                <c:pt idx="4">
                  <c:v>26.4</c:v>
                </c:pt>
                <c:pt idx="5">
                  <c:v>26.0</c:v>
                </c:pt>
                <c:pt idx="6">
                  <c:v>25.3</c:v>
                </c:pt>
                <c:pt idx="7">
                  <c:v>25.3</c:v>
                </c:pt>
                <c:pt idx="8">
                  <c:v>25.2</c:v>
                </c:pt>
                <c:pt idx="9">
                  <c:v>24.8</c:v>
                </c:pt>
                <c:pt idx="10">
                  <c:v>24.7</c:v>
                </c:pt>
                <c:pt idx="11">
                  <c:v>23.7</c:v>
                </c:pt>
                <c:pt idx="12">
                  <c:v>22.4</c:v>
                </c:pt>
                <c:pt idx="13">
                  <c:v>21.8</c:v>
                </c:pt>
                <c:pt idx="14">
                  <c:v>20.9</c:v>
                </c:pt>
                <c:pt idx="15">
                  <c:v>20.0</c:v>
                </c:pt>
                <c:pt idx="16">
                  <c:v>19.1</c:v>
                </c:pt>
                <c:pt idx="17">
                  <c:v>18.5</c:v>
                </c:pt>
                <c:pt idx="18">
                  <c:v>17.7</c:v>
                </c:pt>
                <c:pt idx="19">
                  <c:v>16.7</c:v>
                </c:pt>
                <c:pt idx="20">
                  <c:v>16.1</c:v>
                </c:pt>
                <c:pt idx="21">
                  <c:v>15.2</c:v>
                </c:pt>
                <c:pt idx="22">
                  <c:v>14.1</c:v>
                </c:pt>
                <c:pt idx="23">
                  <c:v>13.8</c:v>
                </c:pt>
                <c:pt idx="24">
                  <c:v>13.1</c:v>
                </c:pt>
                <c:pt idx="25">
                  <c:v>12.6</c:v>
                </c:pt>
                <c:pt idx="26">
                  <c:v>11.9</c:v>
                </c:pt>
                <c:pt idx="27">
                  <c:v>11.5</c:v>
                </c:pt>
                <c:pt idx="28">
                  <c:v>11.2</c:v>
                </c:pt>
                <c:pt idx="29">
                  <c:v>10.8</c:v>
                </c:pt>
                <c:pt idx="30">
                  <c:v>10.6</c:v>
                </c:pt>
                <c:pt idx="31">
                  <c:v>10.4</c:v>
                </c:pt>
                <c:pt idx="32">
                  <c:v>10.1</c:v>
                </c:pt>
                <c:pt idx="33">
                  <c:v>10.0</c:v>
                </c:pt>
                <c:pt idx="34">
                  <c:v>9.8</c:v>
                </c:pt>
                <c:pt idx="35">
                  <c:v>9.2</c:v>
                </c:pt>
                <c:pt idx="36">
                  <c:v>8.9</c:v>
                </c:pt>
                <c:pt idx="37">
                  <c:v>8.5</c:v>
                </c:pt>
                <c:pt idx="38">
                  <c:v>8.4</c:v>
                </c:pt>
                <c:pt idx="39">
                  <c:v>8.0</c:v>
                </c:pt>
                <c:pt idx="40">
                  <c:v>7.6</c:v>
                </c:pt>
                <c:pt idx="41">
                  <c:v>7.3</c:v>
                </c:pt>
                <c:pt idx="42">
                  <c:v>7.2</c:v>
                </c:pt>
                <c:pt idx="43">
                  <c:v>7.2</c:v>
                </c:pt>
                <c:pt idx="44">
                  <c:v>7.0</c:v>
                </c:pt>
                <c:pt idx="45">
                  <c:v>6.9</c:v>
                </c:pt>
                <c:pt idx="46">
                  <c:v>6.8</c:v>
                </c:pt>
                <c:pt idx="47">
                  <c:v>7.0</c:v>
                </c:pt>
                <c:pt idx="48">
                  <c:v>6.9</c:v>
                </c:pt>
                <c:pt idx="49">
                  <c:v>6.8</c:v>
                </c:pt>
                <c:pt idx="50">
                  <c:v>6.8</c:v>
                </c:pt>
                <c:pt idx="51">
                  <c:v>6.7</c:v>
                </c:pt>
                <c:pt idx="52">
                  <c:v>6.8</c:v>
                </c:pt>
                <c:pt idx="53">
                  <c:v>6.6</c:v>
                </c:pt>
                <c:pt idx="54">
                  <c:v>6.4</c:v>
                </c:pt>
                <c:pt idx="55">
                  <c:v>6.149999999999999</c:v>
                </c:pt>
                <c:pt idx="56">
                  <c:v>6.07</c:v>
                </c:pt>
                <c:pt idx="57">
                  <c:v>6.0</c:v>
                </c:pt>
                <c:pt idx="58">
                  <c:v>5.96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ln w="76200" cap="rnd">
              <a:solidFill>
                <a:schemeClr val="accent1">
                  <a:lumMod val="50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Sheet1!$A$2:$A$60</c:f>
              <c:numCache>
                <c:formatCode>General</c:formatCode>
                <c:ptCount val="59"/>
                <c:pt idx="0">
                  <c:v>1955.0</c:v>
                </c:pt>
                <c:pt idx="1">
                  <c:v>1956.0</c:v>
                </c:pt>
                <c:pt idx="2">
                  <c:v>1957.0</c:v>
                </c:pt>
                <c:pt idx="3">
                  <c:v>1958.0</c:v>
                </c:pt>
                <c:pt idx="4">
                  <c:v>1959.0</c:v>
                </c:pt>
                <c:pt idx="5">
                  <c:v>1960.0</c:v>
                </c:pt>
                <c:pt idx="6">
                  <c:v>1961.0</c:v>
                </c:pt>
                <c:pt idx="7">
                  <c:v>1962.0</c:v>
                </c:pt>
                <c:pt idx="8">
                  <c:v>1963.0</c:v>
                </c:pt>
                <c:pt idx="9">
                  <c:v>1964.0</c:v>
                </c:pt>
                <c:pt idx="10">
                  <c:v>1965.0</c:v>
                </c:pt>
                <c:pt idx="11">
                  <c:v>1966.0</c:v>
                </c:pt>
                <c:pt idx="12">
                  <c:v>1967.0</c:v>
                </c:pt>
                <c:pt idx="13">
                  <c:v>1968.0</c:v>
                </c:pt>
                <c:pt idx="14">
                  <c:v>1969.0</c:v>
                </c:pt>
                <c:pt idx="15">
                  <c:v>1970.0</c:v>
                </c:pt>
                <c:pt idx="16">
                  <c:v>1971.0</c:v>
                </c:pt>
                <c:pt idx="17">
                  <c:v>1972.0</c:v>
                </c:pt>
                <c:pt idx="18">
                  <c:v>1973.0</c:v>
                </c:pt>
                <c:pt idx="19">
                  <c:v>1974.0</c:v>
                </c:pt>
                <c:pt idx="20">
                  <c:v>1975.0</c:v>
                </c:pt>
                <c:pt idx="21">
                  <c:v>1976.0</c:v>
                </c:pt>
                <c:pt idx="22">
                  <c:v>1977.0</c:v>
                </c:pt>
                <c:pt idx="23">
                  <c:v>1978.0</c:v>
                </c:pt>
                <c:pt idx="24">
                  <c:v>1979.0</c:v>
                </c:pt>
                <c:pt idx="25">
                  <c:v>1980.0</c:v>
                </c:pt>
                <c:pt idx="26">
                  <c:v>1981.0</c:v>
                </c:pt>
                <c:pt idx="27">
                  <c:v>1982.0</c:v>
                </c:pt>
                <c:pt idx="28">
                  <c:v>1983.0</c:v>
                </c:pt>
                <c:pt idx="29">
                  <c:v>1984.0</c:v>
                </c:pt>
                <c:pt idx="30">
                  <c:v>1985.0</c:v>
                </c:pt>
                <c:pt idx="31">
                  <c:v>1986.0</c:v>
                </c:pt>
                <c:pt idx="32">
                  <c:v>1987.0</c:v>
                </c:pt>
                <c:pt idx="33">
                  <c:v>1988.0</c:v>
                </c:pt>
                <c:pt idx="34">
                  <c:v>1989.0</c:v>
                </c:pt>
                <c:pt idx="35">
                  <c:v>1990.0</c:v>
                </c:pt>
                <c:pt idx="36">
                  <c:v>1991.0</c:v>
                </c:pt>
                <c:pt idx="37">
                  <c:v>1992.0</c:v>
                </c:pt>
                <c:pt idx="38">
                  <c:v>1993.0</c:v>
                </c:pt>
                <c:pt idx="39">
                  <c:v>1994.0</c:v>
                </c:pt>
                <c:pt idx="40">
                  <c:v>1995.0</c:v>
                </c:pt>
                <c:pt idx="41">
                  <c:v>1996.0</c:v>
                </c:pt>
                <c:pt idx="42">
                  <c:v>1997.0</c:v>
                </c:pt>
                <c:pt idx="43">
                  <c:v>1998.0</c:v>
                </c:pt>
                <c:pt idx="44">
                  <c:v>1999.0</c:v>
                </c:pt>
                <c:pt idx="45">
                  <c:v>2000.0</c:v>
                </c:pt>
                <c:pt idx="46">
                  <c:v>2001.0</c:v>
                </c:pt>
                <c:pt idx="47">
                  <c:v>2002.0</c:v>
                </c:pt>
                <c:pt idx="48">
                  <c:v>2003.0</c:v>
                </c:pt>
                <c:pt idx="49">
                  <c:v>2004.0</c:v>
                </c:pt>
                <c:pt idx="50">
                  <c:v>2005.0</c:v>
                </c:pt>
                <c:pt idx="51">
                  <c:v>2006.0</c:v>
                </c:pt>
                <c:pt idx="52">
                  <c:v>2007.0</c:v>
                </c:pt>
                <c:pt idx="53">
                  <c:v>2008.0</c:v>
                </c:pt>
                <c:pt idx="54">
                  <c:v>2009.0</c:v>
                </c:pt>
                <c:pt idx="55">
                  <c:v>2010.0</c:v>
                </c:pt>
                <c:pt idx="56">
                  <c:v>2011.0</c:v>
                </c:pt>
                <c:pt idx="57">
                  <c:v>2012.0</c:v>
                </c:pt>
                <c:pt idx="58">
                  <c:v>2013.0</c:v>
                </c:pt>
              </c:numCache>
            </c:numRef>
          </c:cat>
          <c:val>
            <c:numRef>
              <c:f>Sheet1!$C$2:$C$60</c:f>
              <c:numCache>
                <c:formatCode>General</c:formatCode>
                <c:ptCount val="59"/>
                <c:pt idx="0">
                  <c:v>31.3</c:v>
                </c:pt>
                <c:pt idx="1">
                  <c:v>31.9</c:v>
                </c:pt>
                <c:pt idx="2">
                  <c:v>30.9</c:v>
                </c:pt>
                <c:pt idx="3">
                  <c:v>30.2</c:v>
                </c:pt>
                <c:pt idx="4">
                  <c:v>28.4</c:v>
                </c:pt>
                <c:pt idx="5">
                  <c:v>27.3</c:v>
                </c:pt>
                <c:pt idx="6">
                  <c:v>27.2</c:v>
                </c:pt>
                <c:pt idx="7">
                  <c:v>27.6</c:v>
                </c:pt>
                <c:pt idx="8">
                  <c:v>26.3</c:v>
                </c:pt>
                <c:pt idx="9">
                  <c:v>24.7</c:v>
                </c:pt>
                <c:pt idx="10">
                  <c:v>23.6</c:v>
                </c:pt>
                <c:pt idx="11">
                  <c:v>23.1</c:v>
                </c:pt>
                <c:pt idx="12">
                  <c:v>22.0</c:v>
                </c:pt>
                <c:pt idx="13">
                  <c:v>20.8</c:v>
                </c:pt>
                <c:pt idx="14">
                  <c:v>19.3</c:v>
                </c:pt>
                <c:pt idx="15">
                  <c:v>18.8</c:v>
                </c:pt>
                <c:pt idx="16">
                  <c:v>17.5</c:v>
                </c:pt>
                <c:pt idx="17">
                  <c:v>17.1</c:v>
                </c:pt>
                <c:pt idx="18">
                  <c:v>15.5</c:v>
                </c:pt>
                <c:pt idx="19">
                  <c:v>15.0</c:v>
                </c:pt>
                <c:pt idx="20">
                  <c:v>14.3</c:v>
                </c:pt>
                <c:pt idx="21">
                  <c:v>13.5</c:v>
                </c:pt>
                <c:pt idx="22">
                  <c:v>12.4</c:v>
                </c:pt>
                <c:pt idx="23">
                  <c:v>12.0</c:v>
                </c:pt>
                <c:pt idx="24">
                  <c:v>10.9</c:v>
                </c:pt>
                <c:pt idx="25">
                  <c:v>10.4</c:v>
                </c:pt>
                <c:pt idx="26">
                  <c:v>9.6</c:v>
                </c:pt>
                <c:pt idx="27">
                  <c:v>9.1</c:v>
                </c:pt>
                <c:pt idx="28">
                  <c:v>8.5</c:v>
                </c:pt>
                <c:pt idx="29">
                  <c:v>8.1</c:v>
                </c:pt>
                <c:pt idx="30">
                  <c:v>8.0</c:v>
                </c:pt>
                <c:pt idx="31">
                  <c:v>7.9</c:v>
                </c:pt>
                <c:pt idx="32">
                  <c:v>7.3</c:v>
                </c:pt>
                <c:pt idx="33">
                  <c:v>7.2</c:v>
                </c:pt>
                <c:pt idx="34">
                  <c:v>7.1</c:v>
                </c:pt>
                <c:pt idx="35">
                  <c:v>6.8</c:v>
                </c:pt>
                <c:pt idx="36">
                  <c:v>6.4</c:v>
                </c:pt>
                <c:pt idx="37">
                  <c:v>6.3</c:v>
                </c:pt>
                <c:pt idx="38">
                  <c:v>6.3</c:v>
                </c:pt>
                <c:pt idx="39">
                  <c:v>6.3</c:v>
                </c:pt>
                <c:pt idx="40">
                  <c:v>6.0</c:v>
                </c:pt>
                <c:pt idx="41">
                  <c:v>5.6</c:v>
                </c:pt>
                <c:pt idx="42">
                  <c:v>5.5</c:v>
                </c:pt>
                <c:pt idx="43">
                  <c:v>5.3</c:v>
                </c:pt>
                <c:pt idx="44">
                  <c:v>5.3</c:v>
                </c:pt>
                <c:pt idx="45">
                  <c:v>5.3</c:v>
                </c:pt>
                <c:pt idx="46">
                  <c:v>5.2</c:v>
                </c:pt>
                <c:pt idx="47">
                  <c:v>5.4</c:v>
                </c:pt>
                <c:pt idx="48">
                  <c:v>5.3</c:v>
                </c:pt>
                <c:pt idx="49">
                  <c:v>5.3</c:v>
                </c:pt>
                <c:pt idx="50">
                  <c:v>5.4</c:v>
                </c:pt>
                <c:pt idx="51">
                  <c:v>5.1</c:v>
                </c:pt>
                <c:pt idx="52">
                  <c:v>5.1</c:v>
                </c:pt>
                <c:pt idx="53">
                  <c:v>5.1</c:v>
                </c:pt>
                <c:pt idx="54">
                  <c:v>4.9</c:v>
                </c:pt>
                <c:pt idx="55">
                  <c:v>5.0</c:v>
                </c:pt>
                <c:pt idx="56">
                  <c:v>4.8</c:v>
                </c:pt>
                <c:pt idx="57">
                  <c:v>4.7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1589208"/>
        <c:axId val="-2101594952"/>
      </c:lineChart>
      <c:catAx>
        <c:axId val="-2101589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2101594952"/>
        <c:crosses val="autoZero"/>
        <c:auto val="1"/>
        <c:lblAlgn val="ctr"/>
        <c:lblOffset val="100"/>
        <c:tickLblSkip val="10"/>
        <c:noMultiLvlLbl val="0"/>
      </c:catAx>
      <c:valAx>
        <c:axId val="-2101594952"/>
        <c:scaling>
          <c:orientation val="minMax"/>
          <c:max val="35.0"/>
          <c:min val="0.0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2101589208"/>
        <c:crosses val="autoZero"/>
        <c:crossBetween val="between"/>
        <c:majorUnit val="10.0"/>
      </c:valAx>
      <c:spPr>
        <a:solidFill>
          <a:schemeClr val="bg1"/>
        </a:solidFill>
        <a:ln>
          <a:solidFill>
            <a:schemeClr val="accent1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1950.0</c:v>
                </c:pt>
                <c:pt idx="1">
                  <c:v>1960.0</c:v>
                </c:pt>
                <c:pt idx="2">
                  <c:v>1970.0</c:v>
                </c:pt>
                <c:pt idx="3">
                  <c:v>1980.0</c:v>
                </c:pt>
                <c:pt idx="4">
                  <c:v>1990.0</c:v>
                </c:pt>
                <c:pt idx="5">
                  <c:v>2000.0</c:v>
                </c:pt>
                <c:pt idx="6">
                  <c:v>2005.0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68.5</c:v>
                </c:pt>
                <c:pt idx="1">
                  <c:v>71.3</c:v>
                </c:pt>
                <c:pt idx="2">
                  <c:v>72.5</c:v>
                </c:pt>
                <c:pt idx="3">
                  <c:v>75.3</c:v>
                </c:pt>
                <c:pt idx="4">
                  <c:v>77.6</c:v>
                </c:pt>
                <c:pt idx="5">
                  <c:v>79.3</c:v>
                </c:pt>
                <c:pt idx="6">
                  <c:v>80.4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1950.0</c:v>
                </c:pt>
                <c:pt idx="1">
                  <c:v>1960.0</c:v>
                </c:pt>
                <c:pt idx="2">
                  <c:v>1970.0</c:v>
                </c:pt>
                <c:pt idx="3">
                  <c:v>1980.0</c:v>
                </c:pt>
                <c:pt idx="4">
                  <c:v>1990.0</c:v>
                </c:pt>
                <c:pt idx="5">
                  <c:v>2000.0</c:v>
                </c:pt>
                <c:pt idx="6">
                  <c:v>2005.0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68.2</c:v>
                </c:pt>
                <c:pt idx="1">
                  <c:v>69.7</c:v>
                </c:pt>
                <c:pt idx="2">
                  <c:v>70.8</c:v>
                </c:pt>
                <c:pt idx="3">
                  <c:v>73.7</c:v>
                </c:pt>
                <c:pt idx="4">
                  <c:v>75.4</c:v>
                </c:pt>
                <c:pt idx="5">
                  <c:v>77.0</c:v>
                </c:pt>
                <c:pt idx="6">
                  <c:v>77.8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5"/>
        <c:axId val="-2101671512"/>
        <c:axId val="-2101672984"/>
      </c:barChart>
      <c:catAx>
        <c:axId val="-2101671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01672984"/>
        <c:crosses val="autoZero"/>
        <c:auto val="1"/>
        <c:lblAlgn val="ctr"/>
        <c:lblOffset val="100"/>
        <c:noMultiLvlLbl val="0"/>
      </c:catAx>
      <c:valAx>
        <c:axId val="-2101672984"/>
        <c:scaling>
          <c:orientation val="minMax"/>
          <c:max val="82.0"/>
          <c:min val="60.0"/>
        </c:scaling>
        <c:delete val="0"/>
        <c:axPos val="l"/>
        <c:majorGridlines>
          <c:spPr>
            <a:ln w="9525" cap="flat" cmpd="sng" algn="ctr">
              <a:solidFill>
                <a:srgbClr val="000000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vert="horz"/>
          <a:lstStyle/>
          <a:p>
            <a:pPr>
              <a:defRPr>
                <a:solidFill>
                  <a:srgbClr val="000000"/>
                </a:solidFill>
              </a:defRPr>
            </a:pPr>
            <a:endParaRPr lang="en-US"/>
          </a:p>
        </c:txPr>
        <c:crossAx val="-2101671512"/>
        <c:crosses val="autoZero"/>
        <c:crossBetween val="between"/>
        <c:majorUnit val="5.0"/>
      </c:valAx>
      <c:spPr>
        <a:noFill/>
        <a:ln>
          <a:solidFill>
            <a:srgbClr val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799649933729619"/>
          <c:y val="0.24577041452465"/>
          <c:w val="0.200350066270381"/>
          <c:h val="0.20531625710937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00000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DEN</c:v>
                </c:pt>
                <c:pt idx="2">
                  <c:v>UK</c:v>
                </c:pt>
                <c:pt idx="3">
                  <c:v>FRA</c:v>
                </c:pt>
                <c:pt idx="4">
                  <c:v>AUSTRL</c:v>
                </c:pt>
                <c:pt idx="5">
                  <c:v>CAN</c:v>
                </c:pt>
                <c:pt idx="6">
                  <c:v>JAP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4.0</c:v>
                </c:pt>
                <c:pt idx="1">
                  <c:v>4.5</c:v>
                </c:pt>
                <c:pt idx="2">
                  <c:v>5.0</c:v>
                </c:pt>
                <c:pt idx="3">
                  <c:v>6.4</c:v>
                </c:pt>
                <c:pt idx="4">
                  <c:v>7.3</c:v>
                </c:pt>
                <c:pt idx="5">
                  <c:v>7.7</c:v>
                </c:pt>
                <c:pt idx="6">
                  <c:v>12.9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2113195624"/>
        <c:axId val="-2123080776"/>
      </c:barChart>
      <c:catAx>
        <c:axId val="2113195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123080776"/>
        <c:crosses val="autoZero"/>
        <c:auto val="1"/>
        <c:lblAlgn val="ctr"/>
        <c:lblOffset val="100"/>
        <c:noMultiLvlLbl val="0"/>
      </c:catAx>
      <c:valAx>
        <c:axId val="-2123080776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13195624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Managers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cat>
            <c:numRef>
              <c:f>Sheet1!$A$2:$A$47</c:f>
              <c:numCache>
                <c:formatCode>0</c:formatCode>
                <c:ptCount val="46"/>
                <c:pt idx="0">
                  <c:v>1970.0</c:v>
                </c:pt>
                <c:pt idx="1">
                  <c:v>1971.0</c:v>
                </c:pt>
                <c:pt idx="2">
                  <c:v>1972.0</c:v>
                </c:pt>
                <c:pt idx="3">
                  <c:v>1973.0</c:v>
                </c:pt>
                <c:pt idx="4">
                  <c:v>1974.0</c:v>
                </c:pt>
                <c:pt idx="5">
                  <c:v>1975.0</c:v>
                </c:pt>
                <c:pt idx="6">
                  <c:v>1976.0</c:v>
                </c:pt>
                <c:pt idx="7">
                  <c:v>1977.0</c:v>
                </c:pt>
                <c:pt idx="8">
                  <c:v>1978.0</c:v>
                </c:pt>
                <c:pt idx="9">
                  <c:v>1979.0</c:v>
                </c:pt>
                <c:pt idx="10">
                  <c:v>1980.0</c:v>
                </c:pt>
                <c:pt idx="11">
                  <c:v>1981.0</c:v>
                </c:pt>
                <c:pt idx="12">
                  <c:v>1982.0</c:v>
                </c:pt>
                <c:pt idx="13">
                  <c:v>1983.0</c:v>
                </c:pt>
                <c:pt idx="14">
                  <c:v>1984.0</c:v>
                </c:pt>
                <c:pt idx="15">
                  <c:v>1985.0</c:v>
                </c:pt>
                <c:pt idx="16">
                  <c:v>1986.0</c:v>
                </c:pt>
                <c:pt idx="17">
                  <c:v>1987.0</c:v>
                </c:pt>
                <c:pt idx="18">
                  <c:v>1988.0</c:v>
                </c:pt>
                <c:pt idx="19">
                  <c:v>1989.0</c:v>
                </c:pt>
                <c:pt idx="20">
                  <c:v>1990.0</c:v>
                </c:pt>
                <c:pt idx="21">
                  <c:v>1991.0</c:v>
                </c:pt>
                <c:pt idx="22">
                  <c:v>1992.0</c:v>
                </c:pt>
                <c:pt idx="23">
                  <c:v>1993.0</c:v>
                </c:pt>
                <c:pt idx="24">
                  <c:v>1994.0</c:v>
                </c:pt>
                <c:pt idx="25">
                  <c:v>1995.0</c:v>
                </c:pt>
                <c:pt idx="26">
                  <c:v>1996.0</c:v>
                </c:pt>
                <c:pt idx="27">
                  <c:v>1997.0</c:v>
                </c:pt>
                <c:pt idx="28">
                  <c:v>1998.0</c:v>
                </c:pt>
                <c:pt idx="29">
                  <c:v>1999.0</c:v>
                </c:pt>
                <c:pt idx="30">
                  <c:v>2000.0</c:v>
                </c:pt>
                <c:pt idx="31">
                  <c:v>2001.0</c:v>
                </c:pt>
                <c:pt idx="32">
                  <c:v>2002.0</c:v>
                </c:pt>
                <c:pt idx="33">
                  <c:v>2003.0</c:v>
                </c:pt>
                <c:pt idx="34">
                  <c:v>2004.0</c:v>
                </c:pt>
                <c:pt idx="35">
                  <c:v>2005.0</c:v>
                </c:pt>
                <c:pt idx="36">
                  <c:v>2006.0</c:v>
                </c:pt>
                <c:pt idx="37">
                  <c:v>2007.0</c:v>
                </c:pt>
                <c:pt idx="38">
                  <c:v>2008.0</c:v>
                </c:pt>
                <c:pt idx="39">
                  <c:v>2009.0</c:v>
                </c:pt>
                <c:pt idx="40">
                  <c:v>2010.0</c:v>
                </c:pt>
                <c:pt idx="41">
                  <c:v>2011.0</c:v>
                </c:pt>
                <c:pt idx="42">
                  <c:v>2012.0</c:v>
                </c:pt>
                <c:pt idx="43">
                  <c:v>2013.0</c:v>
                </c:pt>
                <c:pt idx="44">
                  <c:v>2014.0</c:v>
                </c:pt>
                <c:pt idx="45">
                  <c:v>2015.0</c:v>
                </c:pt>
              </c:numCache>
            </c:numRef>
          </c:cat>
          <c:val>
            <c:numRef>
              <c:f>Sheet1!$B$2:$B$47</c:f>
              <c:numCache>
                <c:formatCode>0.0%</c:formatCode>
                <c:ptCount val="46"/>
                <c:pt idx="0">
                  <c:v>0.0</c:v>
                </c:pt>
                <c:pt idx="1">
                  <c:v>0.185</c:v>
                </c:pt>
                <c:pt idx="2">
                  <c:v>0.258</c:v>
                </c:pt>
                <c:pt idx="3">
                  <c:v>0.468</c:v>
                </c:pt>
                <c:pt idx="4">
                  <c:v>0.607</c:v>
                </c:pt>
                <c:pt idx="5">
                  <c:v>0.75</c:v>
                </c:pt>
                <c:pt idx="6">
                  <c:v>0.856</c:v>
                </c:pt>
                <c:pt idx="7">
                  <c:v>0.964</c:v>
                </c:pt>
                <c:pt idx="8">
                  <c:v>1.091</c:v>
                </c:pt>
                <c:pt idx="9">
                  <c:v>1.186</c:v>
                </c:pt>
                <c:pt idx="10">
                  <c:v>1.329</c:v>
                </c:pt>
                <c:pt idx="11">
                  <c:v>1.46</c:v>
                </c:pt>
                <c:pt idx="12">
                  <c:v>1.619</c:v>
                </c:pt>
                <c:pt idx="13">
                  <c:v>1.722</c:v>
                </c:pt>
                <c:pt idx="14">
                  <c:v>1.853</c:v>
                </c:pt>
                <c:pt idx="15">
                  <c:v>2.051</c:v>
                </c:pt>
                <c:pt idx="16">
                  <c:v>2.428</c:v>
                </c:pt>
                <c:pt idx="17">
                  <c:v>3.031</c:v>
                </c:pt>
                <c:pt idx="18">
                  <c:v>3.626</c:v>
                </c:pt>
                <c:pt idx="19">
                  <c:v>4.261</c:v>
                </c:pt>
                <c:pt idx="20">
                  <c:v>4.484</c:v>
                </c:pt>
                <c:pt idx="21">
                  <c:v>4.861</c:v>
                </c:pt>
                <c:pt idx="22">
                  <c:v>6.697999999999981</c:v>
                </c:pt>
                <c:pt idx="23">
                  <c:v>9.567</c:v>
                </c:pt>
                <c:pt idx="24">
                  <c:v>13.897</c:v>
                </c:pt>
                <c:pt idx="25">
                  <c:v>16.904</c:v>
                </c:pt>
                <c:pt idx="26">
                  <c:v>19.64</c:v>
                </c:pt>
                <c:pt idx="27">
                  <c:v>20.542</c:v>
                </c:pt>
                <c:pt idx="28">
                  <c:v>21.29</c:v>
                </c:pt>
                <c:pt idx="29">
                  <c:v>21.32</c:v>
                </c:pt>
                <c:pt idx="30">
                  <c:v>21.85</c:v>
                </c:pt>
                <c:pt idx="31">
                  <c:v>22.502</c:v>
                </c:pt>
                <c:pt idx="32">
                  <c:v>23.795</c:v>
                </c:pt>
                <c:pt idx="33">
                  <c:v>25.53</c:v>
                </c:pt>
                <c:pt idx="34">
                  <c:v>26.324</c:v>
                </c:pt>
                <c:pt idx="35">
                  <c:v>25.844</c:v>
                </c:pt>
                <c:pt idx="36">
                  <c:v>25.372</c:v>
                </c:pt>
                <c:pt idx="37">
                  <c:v>26.104</c:v>
                </c:pt>
                <c:pt idx="38">
                  <c:v>28.058</c:v>
                </c:pt>
                <c:pt idx="39">
                  <c:v>29.458</c:v>
                </c:pt>
                <c:pt idx="40">
                  <c:v>30.613</c:v>
                </c:pt>
                <c:pt idx="41">
                  <c:v>29.274</c:v>
                </c:pt>
                <c:pt idx="42">
                  <c:v>29.636</c:v>
                </c:pt>
                <c:pt idx="43">
                  <c:v>29.614</c:v>
                </c:pt>
                <c:pt idx="44">
                  <c:v>30.335</c:v>
                </c:pt>
                <c:pt idx="45">
                  <c:v>30.541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Physicians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cat>
            <c:numRef>
              <c:f>Sheet1!$A$2:$A$47</c:f>
              <c:numCache>
                <c:formatCode>0</c:formatCode>
                <c:ptCount val="46"/>
                <c:pt idx="0">
                  <c:v>1970.0</c:v>
                </c:pt>
                <c:pt idx="1">
                  <c:v>1971.0</c:v>
                </c:pt>
                <c:pt idx="2">
                  <c:v>1972.0</c:v>
                </c:pt>
                <c:pt idx="3">
                  <c:v>1973.0</c:v>
                </c:pt>
                <c:pt idx="4">
                  <c:v>1974.0</c:v>
                </c:pt>
                <c:pt idx="5">
                  <c:v>1975.0</c:v>
                </c:pt>
                <c:pt idx="6">
                  <c:v>1976.0</c:v>
                </c:pt>
                <c:pt idx="7">
                  <c:v>1977.0</c:v>
                </c:pt>
                <c:pt idx="8">
                  <c:v>1978.0</c:v>
                </c:pt>
                <c:pt idx="9">
                  <c:v>1979.0</c:v>
                </c:pt>
                <c:pt idx="10">
                  <c:v>1980.0</c:v>
                </c:pt>
                <c:pt idx="11">
                  <c:v>1981.0</c:v>
                </c:pt>
                <c:pt idx="12">
                  <c:v>1982.0</c:v>
                </c:pt>
                <c:pt idx="13">
                  <c:v>1983.0</c:v>
                </c:pt>
                <c:pt idx="14">
                  <c:v>1984.0</c:v>
                </c:pt>
                <c:pt idx="15">
                  <c:v>1985.0</c:v>
                </c:pt>
                <c:pt idx="16">
                  <c:v>1986.0</c:v>
                </c:pt>
                <c:pt idx="17">
                  <c:v>1987.0</c:v>
                </c:pt>
                <c:pt idx="18">
                  <c:v>1988.0</c:v>
                </c:pt>
                <c:pt idx="19">
                  <c:v>1989.0</c:v>
                </c:pt>
                <c:pt idx="20">
                  <c:v>1990.0</c:v>
                </c:pt>
                <c:pt idx="21">
                  <c:v>1991.0</c:v>
                </c:pt>
                <c:pt idx="22">
                  <c:v>1992.0</c:v>
                </c:pt>
                <c:pt idx="23">
                  <c:v>1993.0</c:v>
                </c:pt>
                <c:pt idx="24">
                  <c:v>1994.0</c:v>
                </c:pt>
                <c:pt idx="25">
                  <c:v>1995.0</c:v>
                </c:pt>
                <c:pt idx="26">
                  <c:v>1996.0</c:v>
                </c:pt>
                <c:pt idx="27">
                  <c:v>1997.0</c:v>
                </c:pt>
                <c:pt idx="28">
                  <c:v>1998.0</c:v>
                </c:pt>
                <c:pt idx="29">
                  <c:v>1999.0</c:v>
                </c:pt>
                <c:pt idx="30">
                  <c:v>2000.0</c:v>
                </c:pt>
                <c:pt idx="31">
                  <c:v>2001.0</c:v>
                </c:pt>
                <c:pt idx="32">
                  <c:v>2002.0</c:v>
                </c:pt>
                <c:pt idx="33">
                  <c:v>2003.0</c:v>
                </c:pt>
                <c:pt idx="34">
                  <c:v>2004.0</c:v>
                </c:pt>
                <c:pt idx="35">
                  <c:v>2005.0</c:v>
                </c:pt>
                <c:pt idx="36">
                  <c:v>2006.0</c:v>
                </c:pt>
                <c:pt idx="37">
                  <c:v>2007.0</c:v>
                </c:pt>
                <c:pt idx="38">
                  <c:v>2008.0</c:v>
                </c:pt>
                <c:pt idx="39">
                  <c:v>2009.0</c:v>
                </c:pt>
                <c:pt idx="40">
                  <c:v>2010.0</c:v>
                </c:pt>
                <c:pt idx="41">
                  <c:v>2011.0</c:v>
                </c:pt>
                <c:pt idx="42">
                  <c:v>2012.0</c:v>
                </c:pt>
                <c:pt idx="43">
                  <c:v>2013.0</c:v>
                </c:pt>
                <c:pt idx="44">
                  <c:v>2014.0</c:v>
                </c:pt>
                <c:pt idx="45">
                  <c:v>2015.0</c:v>
                </c:pt>
              </c:numCache>
            </c:numRef>
          </c:cat>
          <c:val>
            <c:numRef>
              <c:f>Sheet1!$C$2:$C$47</c:f>
              <c:numCache>
                <c:formatCode>0.000000%</c:formatCode>
                <c:ptCount val="46"/>
                <c:pt idx="0">
                  <c:v>0.01857585</c:v>
                </c:pt>
                <c:pt idx="1">
                  <c:v>0.04334365</c:v>
                </c:pt>
                <c:pt idx="2">
                  <c:v>0.07739938</c:v>
                </c:pt>
                <c:pt idx="3">
                  <c:v>0.1052632</c:v>
                </c:pt>
                <c:pt idx="4">
                  <c:v>0.1547988</c:v>
                </c:pt>
                <c:pt idx="5">
                  <c:v>0.2012384</c:v>
                </c:pt>
                <c:pt idx="6">
                  <c:v>0.250774</c:v>
                </c:pt>
                <c:pt idx="7">
                  <c:v>0.2662539</c:v>
                </c:pt>
                <c:pt idx="8">
                  <c:v>0.3250774</c:v>
                </c:pt>
                <c:pt idx="9">
                  <c:v>0.374613</c:v>
                </c:pt>
                <c:pt idx="10">
                  <c:v>0.4272446</c:v>
                </c:pt>
                <c:pt idx="11">
                  <c:v>0.4551084</c:v>
                </c:pt>
                <c:pt idx="12">
                  <c:v>0.5077399</c:v>
                </c:pt>
                <c:pt idx="13">
                  <c:v>0.5603715</c:v>
                </c:pt>
                <c:pt idx="14">
                  <c:v>0.6130031</c:v>
                </c:pt>
                <c:pt idx="15">
                  <c:v>0.6656347</c:v>
                </c:pt>
                <c:pt idx="16">
                  <c:v>0.6965944</c:v>
                </c:pt>
                <c:pt idx="17">
                  <c:v>0.7430341</c:v>
                </c:pt>
                <c:pt idx="18">
                  <c:v>0.755418</c:v>
                </c:pt>
                <c:pt idx="19">
                  <c:v>0.7863777</c:v>
                </c:pt>
                <c:pt idx="20">
                  <c:v>0.8266254</c:v>
                </c:pt>
                <c:pt idx="21">
                  <c:v>0.8637771</c:v>
                </c:pt>
                <c:pt idx="22">
                  <c:v>0.8668731</c:v>
                </c:pt>
                <c:pt idx="23">
                  <c:v>0.9752322</c:v>
                </c:pt>
                <c:pt idx="24">
                  <c:v>1.024768</c:v>
                </c:pt>
                <c:pt idx="25">
                  <c:v>1.145511</c:v>
                </c:pt>
                <c:pt idx="26">
                  <c:v>1.188854</c:v>
                </c:pt>
                <c:pt idx="27">
                  <c:v>1.241486</c:v>
                </c:pt>
                <c:pt idx="28">
                  <c:v>1.291022</c:v>
                </c:pt>
                <c:pt idx="29">
                  <c:v>1.229102</c:v>
                </c:pt>
                <c:pt idx="30">
                  <c:v>1.226006</c:v>
                </c:pt>
                <c:pt idx="31">
                  <c:v>1.356037</c:v>
                </c:pt>
                <c:pt idx="32">
                  <c:v>1.402477</c:v>
                </c:pt>
                <c:pt idx="33">
                  <c:v>1.43839</c:v>
                </c:pt>
                <c:pt idx="34">
                  <c:v>1.491951</c:v>
                </c:pt>
                <c:pt idx="35">
                  <c:v>1.56965</c:v>
                </c:pt>
                <c:pt idx="36">
                  <c:v>1.633746</c:v>
                </c:pt>
                <c:pt idx="37">
                  <c:v>1.647988</c:v>
                </c:pt>
                <c:pt idx="38">
                  <c:v>1.595975</c:v>
                </c:pt>
                <c:pt idx="39">
                  <c:v>1.616099</c:v>
                </c:pt>
                <c:pt idx="40">
                  <c:v>1.439938</c:v>
                </c:pt>
                <c:pt idx="41">
                  <c:v>1.526935</c:v>
                </c:pt>
                <c:pt idx="42">
                  <c:v>1.673684</c:v>
                </c:pt>
                <c:pt idx="43">
                  <c:v>1.82291</c:v>
                </c:pt>
                <c:pt idx="44">
                  <c:v>1.914241</c:v>
                </c:pt>
                <c:pt idx="45">
                  <c:v>1.73467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3307912"/>
        <c:axId val="-2122721384"/>
      </c:areaChart>
      <c:catAx>
        <c:axId val="-212330791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2122721384"/>
        <c:crosses val="autoZero"/>
        <c:auto val="1"/>
        <c:lblAlgn val="ctr"/>
        <c:lblOffset val="100"/>
        <c:tickLblSkip val="5"/>
        <c:noMultiLvlLbl val="0"/>
      </c:catAx>
      <c:valAx>
        <c:axId val="-212272138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-2123307912"/>
        <c:crossesAt val="1.0"/>
        <c:crossBetween val="midCat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Franklin Gothic Book" charset="0"/>
              <a:ea typeface="Franklin Gothic Book" charset="0"/>
              <a:cs typeface="Franklin Gothic Book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706550883441"/>
          <c:y val="0.0340670407252786"/>
          <c:w val="0.530415684748198"/>
          <c:h val="0.8698303710409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183237942239779"/>
                  <c:y val="0.13990719178894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069452063431202"/>
                      <c:h val="0.3050514885582860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0248194320816903"/>
                  <c:y val="0.011695512461993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9115059580339"/>
                  <c:y val="-0.2009146930515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5177208669113"/>
                  <c:y val="-0.12410556001857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0352572853923793"/>
                  <c:y val="0.0025430737889680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2857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EHR /Desk Work</c:v>
                </c:pt>
                <c:pt idx="1">
                  <c:v>With Staff</c:v>
                </c:pt>
                <c:pt idx="2">
                  <c:v>With Patients</c:v>
                </c:pt>
                <c:pt idx="3">
                  <c:v>Other Tasks</c:v>
                </c:pt>
                <c:pt idx="4">
                  <c:v>Other Admin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0.48</c:v>
                </c:pt>
                <c:pt idx="1">
                  <c:v>0.06</c:v>
                </c:pt>
                <c:pt idx="2">
                  <c:v>0.26</c:v>
                </c:pt>
                <c:pt idx="3">
                  <c:v>0.19</c:v>
                </c:pt>
                <c:pt idx="4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</c:v>
                </c:pt>
                <c:pt idx="2">
                  <c:v>HOL</c:v>
                </c:pt>
                <c:pt idx="3">
                  <c:v>GER</c:v>
                </c:pt>
                <c:pt idx="4">
                  <c:v>FRA</c:v>
                </c:pt>
                <c:pt idx="5">
                  <c:v>SWI</c:v>
                </c:pt>
              </c:strCache>
            </c:strRef>
          </c:cat>
          <c:val>
            <c:numRef>
              <c:f>Sheet1!$B$2:$B$7</c:f>
              <c:numCache>
                <c:formatCode>"$"#,##0</c:formatCode>
                <c:ptCount val="6"/>
                <c:pt idx="0">
                  <c:v>829.0</c:v>
                </c:pt>
                <c:pt idx="1">
                  <c:v>160.0</c:v>
                </c:pt>
                <c:pt idx="2">
                  <c:v>208.0</c:v>
                </c:pt>
                <c:pt idx="3">
                  <c:v>245.0</c:v>
                </c:pt>
                <c:pt idx="4">
                  <c:v>253.0</c:v>
                </c:pt>
                <c:pt idx="5">
                  <c:v>268.0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-2122904328"/>
        <c:axId val="-2127651864"/>
      </c:barChart>
      <c:catAx>
        <c:axId val="-2122904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127651864"/>
        <c:crosses val="autoZero"/>
        <c:auto val="1"/>
        <c:lblAlgn val="ctr"/>
        <c:lblOffset val="100"/>
        <c:noMultiLvlLbl val="0"/>
      </c:catAx>
      <c:valAx>
        <c:axId val="-2127651864"/>
        <c:scaling>
          <c:orientation val="minMax"/>
          <c:max val="1000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122904328"/>
        <c:crosses val="autoZero"/>
        <c:crossBetween val="between"/>
        <c:majorUnit val="200.0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232507276247"/>
          <c:y val="0.0391611362554005"/>
          <c:w val="0.818717920220712"/>
          <c:h val="0.8104946191982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dPt>
            <c:idx val="2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</c:spPr>
          </c:dPt>
          <c:dPt>
            <c:idx val="2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</c:spPr>
          </c:dPt>
          <c:dPt>
            <c:idx val="2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</c:spPr>
          </c:dPt>
          <c:dPt>
            <c:idx val="2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6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7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c:spPr>
          </c:dPt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Sheet1!$A$2:$A$29</c:f>
              <c:numCache>
                <c:formatCode>General</c:formatCode>
                <c:ptCount val="28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  <c:pt idx="24">
                  <c:v>2014.0</c:v>
                </c:pt>
                <c:pt idx="25">
                  <c:v>2015.0</c:v>
                </c:pt>
                <c:pt idx="26">
                  <c:v>2016.0</c:v>
                </c:pt>
                <c:pt idx="27">
                  <c:v>2016.0</c:v>
                </c:pt>
              </c:numCache>
            </c:num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40.0</c:v>
                </c:pt>
                <c:pt idx="1">
                  <c:v>45.0</c:v>
                </c:pt>
                <c:pt idx="2">
                  <c:v>48.0</c:v>
                </c:pt>
                <c:pt idx="3">
                  <c:v>51.0</c:v>
                </c:pt>
                <c:pt idx="4">
                  <c:v>55.0</c:v>
                </c:pt>
                <c:pt idx="5">
                  <c:v>61.0</c:v>
                </c:pt>
                <c:pt idx="6">
                  <c:v>67.0</c:v>
                </c:pt>
                <c:pt idx="7">
                  <c:v>75.0</c:v>
                </c:pt>
                <c:pt idx="8">
                  <c:v>85.0</c:v>
                </c:pt>
                <c:pt idx="9">
                  <c:v>105.0</c:v>
                </c:pt>
                <c:pt idx="10">
                  <c:v>121.0</c:v>
                </c:pt>
                <c:pt idx="11">
                  <c:v>139.0</c:v>
                </c:pt>
                <c:pt idx="12">
                  <c:v>158.0</c:v>
                </c:pt>
                <c:pt idx="13">
                  <c:v>176.0</c:v>
                </c:pt>
                <c:pt idx="14">
                  <c:v>192.0</c:v>
                </c:pt>
                <c:pt idx="15">
                  <c:v>205.0</c:v>
                </c:pt>
                <c:pt idx="16">
                  <c:v>224.0</c:v>
                </c:pt>
                <c:pt idx="17">
                  <c:v>236.0</c:v>
                </c:pt>
                <c:pt idx="18">
                  <c:v>243.0</c:v>
                </c:pt>
                <c:pt idx="19">
                  <c:v>253.0</c:v>
                </c:pt>
                <c:pt idx="20">
                  <c:v>253.0</c:v>
                </c:pt>
                <c:pt idx="21">
                  <c:v>259.0</c:v>
                </c:pt>
                <c:pt idx="22">
                  <c:v>259.0</c:v>
                </c:pt>
                <c:pt idx="23">
                  <c:v>265.0</c:v>
                </c:pt>
                <c:pt idx="24">
                  <c:v>298.0</c:v>
                </c:pt>
                <c:pt idx="25">
                  <c:v>322.0</c:v>
                </c:pt>
                <c:pt idx="26">
                  <c:v>343.0</c:v>
                </c:pt>
                <c:pt idx="27">
                  <c:v>363.0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-2128338344"/>
        <c:axId val="-2123347880"/>
      </c:barChart>
      <c:catAx>
        <c:axId val="-212833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2123347880"/>
        <c:crosses val="autoZero"/>
        <c:auto val="1"/>
        <c:lblAlgn val="ctr"/>
        <c:lblOffset val="100"/>
        <c:tickLblSkip val="5"/>
        <c:noMultiLvlLbl val="0"/>
      </c:catAx>
      <c:valAx>
        <c:axId val="-2123347880"/>
        <c:scaling>
          <c:orientation val="minMax"/>
          <c:max val="380.0"/>
          <c:min val="0.0"/>
        </c:scaling>
        <c:delete val="0"/>
        <c:axPos val="l"/>
        <c:majorGridlines>
          <c:spPr>
            <a:ln>
              <a:solidFill>
                <a:schemeClr val="tx1"/>
              </a:solidFill>
              <a:prstDash val="solid"/>
            </a:ln>
          </c:spPr>
        </c:majorGridlines>
        <c:numFmt formatCode="&quot;$&quot;#,##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2128338344"/>
        <c:crosses val="autoZero"/>
        <c:crossBetween val="between"/>
        <c:majorUnit val="100.0"/>
      </c:valAx>
      <c:spPr>
        <a:noFill/>
        <a:ln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761891480186"/>
          <c:y val="0.0642461753982417"/>
          <c:w val="0.853714947756871"/>
          <c:h val="0.8086800867770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</c:numCache>
            </c:numRef>
          </c:cat>
          <c:val>
            <c:numRef>
              <c:f>Sheet1!$B$2:$B$9</c:f>
              <c:numCache>
                <c:formatCode>_("$"* #,##0_);_("$"* \(#,##0\);_("$"* "-"??_);_(@_)</c:formatCode>
                <c:ptCount val="8"/>
                <c:pt idx="0">
                  <c:v>198.0</c:v>
                </c:pt>
                <c:pt idx="1">
                  <c:v>295.0</c:v>
                </c:pt>
                <c:pt idx="2">
                  <c:v>380.0</c:v>
                </c:pt>
                <c:pt idx="3">
                  <c:v>390.0</c:v>
                </c:pt>
                <c:pt idx="4">
                  <c:v>460.0</c:v>
                </c:pt>
                <c:pt idx="5">
                  <c:v>570.0</c:v>
                </c:pt>
                <c:pt idx="6">
                  <c:v>700.0</c:v>
                </c:pt>
                <c:pt idx="7">
                  <c:v>736.0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2113805608"/>
        <c:axId val="-2123019672"/>
      </c:barChart>
      <c:catAx>
        <c:axId val="2113805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3019672"/>
        <c:crosses val="autoZero"/>
        <c:auto val="1"/>
        <c:lblAlgn val="ctr"/>
        <c:lblOffset val="100"/>
        <c:noMultiLvlLbl val="0"/>
      </c:catAx>
      <c:valAx>
        <c:axId val="-2123019672"/>
        <c:scaling>
          <c:orientation val="minMax"/>
          <c:max val="790.0"/>
          <c:min val="0.0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olid"/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2113805608"/>
        <c:crosses val="autoZero"/>
        <c:crossBetween val="between"/>
        <c:majorUnit val="200.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Germany</c:v>
                </c:pt>
                <c:pt idx="3">
                  <c:v>France</c:v>
                </c:pt>
                <c:pt idx="4">
                  <c:v>Australia</c:v>
                </c:pt>
                <c:pt idx="5">
                  <c:v>OECD Avg</c:v>
                </c:pt>
                <c:pt idx="6">
                  <c:v>Denmark</c:v>
                </c:pt>
              </c:strCache>
            </c:strRef>
          </c:cat>
          <c:val>
            <c:numRef>
              <c:f>Sheet1!$B$2:$B$8</c:f>
              <c:numCache>
                <c:formatCode>"$"#,##0_);[Red]\("$"#,##0\)</c:formatCode>
                <c:ptCount val="7"/>
                <c:pt idx="0">
                  <c:v>1026.0</c:v>
                </c:pt>
                <c:pt idx="1">
                  <c:v>713.0</c:v>
                </c:pt>
                <c:pt idx="2">
                  <c:v>678.0</c:v>
                </c:pt>
                <c:pt idx="3">
                  <c:v>596.0</c:v>
                </c:pt>
                <c:pt idx="4">
                  <c:v>590.0</c:v>
                </c:pt>
                <c:pt idx="5">
                  <c:v>515.0</c:v>
                </c:pt>
                <c:pt idx="6">
                  <c:v>240.0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-2124348200"/>
        <c:axId val="-2123589112"/>
      </c:barChart>
      <c:catAx>
        <c:axId val="-2124348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3589112"/>
        <c:crosses val="autoZero"/>
        <c:auto val="1"/>
        <c:lblAlgn val="ctr"/>
        <c:lblOffset val="100"/>
        <c:noMultiLvlLbl val="0"/>
      </c:catAx>
      <c:valAx>
        <c:axId val="-2123589112"/>
        <c:scaling>
          <c:orientation val="minMax"/>
          <c:max val="1100.0"/>
          <c:min val="0.0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olid"/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4348200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 Insurance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0.89</c:v>
                </c:pt>
                <c:pt idx="1">
                  <c:v>0.98</c:v>
                </c:pt>
                <c:pt idx="2">
                  <c:v>0.51</c:v>
                </c:pt>
                <c:pt idx="3">
                  <c:v>1.0</c:v>
                </c:pt>
                <c:pt idx="4">
                  <c:v>0.89</c:v>
                </c:pt>
                <c:pt idx="5">
                  <c:v>0.91</c:v>
                </c:pt>
                <c:pt idx="6">
                  <c:v>1.0</c:v>
                </c:pt>
                <c:pt idx="7">
                  <c:v>0.96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 Insurance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0.34</c:v>
                </c:pt>
                <c:pt idx="1">
                  <c:v>0.2</c:v>
                </c:pt>
                <c:pt idx="2">
                  <c:v>0.17</c:v>
                </c:pt>
                <c:pt idx="3">
                  <c:v>0.45</c:v>
                </c:pt>
                <c:pt idx="4">
                  <c:v>0.46</c:v>
                </c:pt>
                <c:pt idx="5">
                  <c:v>0.57</c:v>
                </c:pt>
                <c:pt idx="6">
                  <c:v>0.37</c:v>
                </c:pt>
                <c:pt idx="7">
                  <c:v>0.29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50"/>
        <c:axId val="-2100542184"/>
        <c:axId val="-2100538952"/>
      </c:barChart>
      <c:catAx>
        <c:axId val="-2100542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00538952"/>
        <c:crosses val="autoZero"/>
        <c:auto val="1"/>
        <c:lblAlgn val="ctr"/>
        <c:lblOffset val="100"/>
        <c:noMultiLvlLbl val="0"/>
      </c:catAx>
      <c:valAx>
        <c:axId val="-2100538952"/>
        <c:scaling>
          <c:orientation val="minMax"/>
          <c:max val="1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100542184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6664E-053D-0249-9B8F-EC2EED0ACB7B}" type="datetimeFigureOut">
              <a:rPr lang="en-US" smtClean="0"/>
              <a:t>5/11/17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9357-6321-0B4D-9DB5-21F43EB1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2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C9357-6321-0B4D-9DB5-21F43EB1CA1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2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5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32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72236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158627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176748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7107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71079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050868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888463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86961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19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itle Slide Blan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solidFill>
            <a:srgbClr val="8B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98083A"/>
              </a:solidFill>
              <a:latin typeface="Calibri"/>
            </a:endParaRPr>
          </a:p>
        </p:txBody>
      </p:sp>
      <p:pic>
        <p:nvPicPr>
          <p:cNvPr id="7" name="Picture 4" descr="UC_MED&amp;BS_2C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33400"/>
            <a:ext cx="283527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7400" y="2362200"/>
            <a:ext cx="6400800" cy="1066800"/>
          </a:xfrm>
          <a:prstGeom prst="rect">
            <a:avLst/>
          </a:prstGeom>
        </p:spPr>
        <p:txBody>
          <a:bodyPr vert="horz" anchor="b"/>
          <a:lstStyle>
            <a:lvl1pPr marL="0" indent="0">
              <a:lnSpc>
                <a:spcPct val="90000"/>
              </a:lnSpc>
              <a:buNone/>
              <a:defRPr sz="4000" baseline="0">
                <a:solidFill>
                  <a:srgbClr val="8B0021"/>
                </a:solidFill>
                <a:latin typeface="Times"/>
                <a:cs typeface="Time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2057400" y="3505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buNone/>
              <a:defRPr sz="2400" b="0" baseline="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057400" y="5416550"/>
            <a:ext cx="3810000" cy="2984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112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C_MED&amp;BS_Horiz_2C_CMY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072188"/>
            <a:ext cx="2514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2900" y="342900"/>
            <a:ext cx="6972300" cy="558800"/>
          </a:xfrm>
          <a:prstGeom prst="rect">
            <a:avLst/>
          </a:prstGeom>
        </p:spPr>
        <p:txBody>
          <a:bodyPr vert="horz"/>
          <a:lstStyle>
            <a:lvl1pPr marL="342900" indent="-342900" algn="l">
              <a:buNone/>
              <a:defRPr sz="2400">
                <a:solidFill>
                  <a:srgbClr val="8B0021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6858000" y="355600"/>
            <a:ext cx="1981200" cy="406400"/>
          </a:xfrm>
          <a:prstGeom prst="rect">
            <a:avLst/>
          </a:prstGeom>
        </p:spPr>
        <p:txBody>
          <a:bodyPr vert="horz" anchor="ctr"/>
          <a:lstStyle>
            <a:lvl1pPr algn="r">
              <a:buNone/>
              <a:defRPr sz="1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42900" y="1028700"/>
            <a:ext cx="8445500" cy="47752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1200"/>
              </a:spcAft>
              <a:buFont typeface="Arial"/>
              <a:buChar char="•"/>
              <a:defRPr sz="1600" b="0" i="0">
                <a:latin typeface="Arial"/>
                <a:cs typeface="Arial"/>
              </a:defRPr>
            </a:lvl1pPr>
            <a:lvl2pPr>
              <a:defRPr sz="1600">
                <a:latin typeface="Ariel"/>
                <a:cs typeface="Ariel"/>
              </a:defRPr>
            </a:lvl2pPr>
            <a:lvl3pPr>
              <a:defRPr sz="1600">
                <a:latin typeface="Ariel"/>
                <a:cs typeface="Ariel"/>
              </a:defRPr>
            </a:lvl3pPr>
            <a:lvl4pPr>
              <a:defRPr sz="1600">
                <a:latin typeface="Ariel"/>
                <a:cs typeface="Ariel"/>
              </a:defRPr>
            </a:lvl4pPr>
            <a:lvl5pPr>
              <a:defRPr sz="1600">
                <a:latin typeface="Ariel"/>
                <a:cs typeface="Ari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Next Line of information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94700" y="624522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8032D52C-1247-A340-B9F2-891476C88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4"/>
          <p:cNvSpPr>
            <a:spLocks noGrp="1"/>
          </p:cNvSpPr>
          <p:nvPr>
            <p:ph type="ftr" sz="quarter" idx="17"/>
          </p:nvPr>
        </p:nvSpPr>
        <p:spPr>
          <a:xfrm>
            <a:off x="5651500" y="62452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8B002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Presentation Title Here  |</a:t>
            </a:r>
          </a:p>
        </p:txBody>
      </p:sp>
    </p:spTree>
    <p:extLst>
      <p:ext uri="{BB962C8B-B14F-4D97-AF65-F5344CB8AC3E}">
        <p14:creationId xmlns:p14="http://schemas.microsoft.com/office/powerpoint/2010/main" val="66380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C_MED&amp;BS_Horiz_2C_CMY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072188"/>
            <a:ext cx="2514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2900" y="342900"/>
            <a:ext cx="6972300" cy="558800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2400">
                <a:solidFill>
                  <a:srgbClr val="8B0021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6858000" y="355600"/>
            <a:ext cx="1981200" cy="406400"/>
          </a:xfrm>
          <a:prstGeom prst="rect">
            <a:avLst/>
          </a:prstGeom>
        </p:spPr>
        <p:txBody>
          <a:bodyPr vert="horz" anchor="ctr"/>
          <a:lstStyle>
            <a:lvl1pPr algn="r">
              <a:buNone/>
              <a:defRPr sz="1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idx="1"/>
          </p:nvPr>
        </p:nvSpPr>
        <p:spPr>
          <a:xfrm>
            <a:off x="342900" y="1028700"/>
            <a:ext cx="8445500" cy="4775199"/>
          </a:xfrm>
          <a:prstGeom prst="rect">
            <a:avLst/>
          </a:prstGeom>
        </p:spPr>
      </p:sp>
      <p:sp>
        <p:nvSpPr>
          <p:cNvPr id="6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94700" y="624522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779BDD6-FD48-F844-BE63-CA48074141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7"/>
          </p:nvPr>
        </p:nvSpPr>
        <p:spPr>
          <a:xfrm>
            <a:off x="5651500" y="62452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8B002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Presentation Title Here  |</a:t>
            </a:r>
          </a:p>
        </p:txBody>
      </p:sp>
    </p:spTree>
    <p:extLst>
      <p:ext uri="{BB962C8B-B14F-4D97-AF65-F5344CB8AC3E}">
        <p14:creationId xmlns:p14="http://schemas.microsoft.com/office/powerpoint/2010/main" val="3215942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r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C_MED&amp;BS_Horiz_2C_CMY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072188"/>
            <a:ext cx="2514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2900" y="342900"/>
            <a:ext cx="6972300" cy="558800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2400">
                <a:solidFill>
                  <a:srgbClr val="8B0021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6858000" y="355600"/>
            <a:ext cx="1981200" cy="406400"/>
          </a:xfrm>
          <a:prstGeom prst="rect">
            <a:avLst/>
          </a:prstGeom>
        </p:spPr>
        <p:txBody>
          <a:bodyPr vert="horz" anchor="ctr"/>
          <a:lstStyle>
            <a:lvl1pPr algn="r">
              <a:buNone/>
              <a:defRPr sz="1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342900" y="1028700"/>
            <a:ext cx="8445500" cy="4775200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16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94700" y="624522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B4C2AB66-385E-9B4A-9F65-F0641AEFD2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17"/>
          </p:nvPr>
        </p:nvSpPr>
        <p:spPr>
          <a:xfrm>
            <a:off x="5651500" y="62452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8B002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Presentation Title Here  |</a:t>
            </a:r>
          </a:p>
        </p:txBody>
      </p:sp>
    </p:spTree>
    <p:extLst>
      <p:ext uri="{BB962C8B-B14F-4D97-AF65-F5344CB8AC3E}">
        <p14:creationId xmlns:p14="http://schemas.microsoft.com/office/powerpoint/2010/main" val="2292633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C_MED&amp;BS_Horiz_2C_CMY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072188"/>
            <a:ext cx="2514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2900" y="342900"/>
            <a:ext cx="6972300" cy="558800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2400">
                <a:solidFill>
                  <a:srgbClr val="8B0021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6858000" y="355600"/>
            <a:ext cx="1981200" cy="406400"/>
          </a:xfrm>
          <a:prstGeom prst="rect">
            <a:avLst/>
          </a:prstGeom>
        </p:spPr>
        <p:txBody>
          <a:bodyPr vert="horz" anchor="ctr"/>
          <a:lstStyle>
            <a:lvl1pPr algn="r">
              <a:buNone/>
              <a:defRPr sz="1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342900" y="1028700"/>
            <a:ext cx="4135438" cy="4775200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16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idx="16"/>
          </p:nvPr>
        </p:nvSpPr>
        <p:spPr>
          <a:xfrm>
            <a:off x="4667250" y="1028700"/>
            <a:ext cx="4108450" cy="4775200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16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3"/>
          <p:cNvSpPr>
            <a:spLocks noGrp="1"/>
          </p:cNvSpPr>
          <p:nvPr>
            <p:ph type="sldNum" sz="quarter" idx="17"/>
          </p:nvPr>
        </p:nvSpPr>
        <p:spPr>
          <a:xfrm>
            <a:off x="8394700" y="624522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A62C4DFE-B3F7-0049-A65F-A2E228D6E1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4"/>
          <p:cNvSpPr>
            <a:spLocks noGrp="1"/>
          </p:cNvSpPr>
          <p:nvPr>
            <p:ph type="ftr" sz="quarter" idx="18"/>
          </p:nvPr>
        </p:nvSpPr>
        <p:spPr>
          <a:xfrm>
            <a:off x="5651500" y="62452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8B002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Presentation Title Here  |</a:t>
            </a:r>
          </a:p>
        </p:txBody>
      </p:sp>
    </p:spTree>
    <p:extLst>
      <p:ext uri="{BB962C8B-B14F-4D97-AF65-F5344CB8AC3E}">
        <p14:creationId xmlns:p14="http://schemas.microsoft.com/office/powerpoint/2010/main" val="2845605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F0598BF-F1FA-8F42-BC41-53FA02058999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5/11/17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C6EFFC0-B3A5-3E4E-8778-0C158DB3CBEC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1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8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7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5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0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2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41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56D9F-2EE0-DB4E-A91A-43C6E765E13C}" type="datetimeFigureOut">
              <a:rPr lang="en-US" smtClean="0"/>
              <a:t>5/11/17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9E310-3B2E-4447-93B9-20C4A0496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9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 userDrawn="1"/>
        </p:nvSpPr>
        <p:spPr bwMode="auto">
          <a:xfrm>
            <a:off x="355600" y="5946775"/>
            <a:ext cx="8432800" cy="730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9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chart" Target="../charts/chart12.xml"/><Relationship Id="rId5" Type="http://schemas.openxmlformats.org/officeDocument/2006/relationships/chart" Target="../charts/chart13.xml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chart" Target="../charts/char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chart" Target="../charts/char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chart" Target="../charts/chart1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pverhoef@uchicago.edu" TargetMode="External"/><Relationship Id="rId4" Type="http://schemas.openxmlformats.org/officeDocument/2006/relationships/hyperlink" Target="http://www.pnhp.org" TargetMode="External"/><Relationship Id="rId5" Type="http://schemas.openxmlformats.org/officeDocument/2006/relationships/hyperlink" Target="http://www.aapsonline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Placeholder 1"/>
          <p:cNvSpPr>
            <a:spLocks noGrp="1"/>
          </p:cNvSpPr>
          <p:nvPr>
            <p:ph type="body" sz="quarter" idx="10"/>
          </p:nvPr>
        </p:nvSpPr>
        <p:spPr bwMode="auto">
          <a:xfrm>
            <a:off x="2057400" y="2743200"/>
            <a:ext cx="6634988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 smtClean="0"/>
              <a:t>Healthcare Reform in 2017: What should ICU physicians support?</a:t>
            </a:r>
            <a:endParaRPr lang="en-US" sz="3600" dirty="0">
              <a:latin typeface="Times" charset="0"/>
              <a:cs typeface="Times" charset="0"/>
            </a:endParaRPr>
          </a:p>
        </p:txBody>
      </p:sp>
      <p:sp>
        <p:nvSpPr>
          <p:cNvPr id="23554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2057399" y="3733800"/>
            <a:ext cx="6634989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Philip A. Verhoef, MD, </a:t>
            </a:r>
            <a:r>
              <a:rPr lang="en-US" dirty="0" smtClean="0">
                <a:latin typeface="Arial" charset="0"/>
                <a:cs typeface="Arial" charset="0"/>
              </a:rPr>
              <a:t>PhD, FAAP, FACP</a:t>
            </a:r>
            <a:endParaRPr 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Assistant Professor</a:t>
            </a:r>
          </a:p>
          <a:p>
            <a:pPr eaLnBrk="1" hangingPunct="1"/>
            <a:r>
              <a:rPr lang="en-US" dirty="0" err="1" smtClean="0">
                <a:latin typeface="Arial" charset="0"/>
                <a:cs typeface="Arial" charset="0"/>
              </a:rPr>
              <a:t>Dept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cs typeface="Arial" charset="0"/>
              </a:rPr>
              <a:t>of </a:t>
            </a:r>
            <a:r>
              <a:rPr lang="en-US" dirty="0" smtClean="0">
                <a:latin typeface="Arial" charset="0"/>
                <a:cs typeface="Arial" charset="0"/>
              </a:rPr>
              <a:t>Medicine: Section </a:t>
            </a:r>
            <a:r>
              <a:rPr lang="en-US" dirty="0">
                <a:latin typeface="Arial" charset="0"/>
                <a:cs typeface="Arial" charset="0"/>
              </a:rPr>
              <a:t>of </a:t>
            </a:r>
            <a:r>
              <a:rPr lang="en-US" dirty="0" err="1" smtClean="0">
                <a:latin typeface="Arial" charset="0"/>
                <a:cs typeface="Arial" charset="0"/>
              </a:rPr>
              <a:t>Pulm</a:t>
            </a:r>
            <a:r>
              <a:rPr lang="en-US" dirty="0" smtClean="0">
                <a:latin typeface="Arial" charset="0"/>
                <a:cs typeface="Arial" charset="0"/>
              </a:rPr>
              <a:t>/Critical Care</a:t>
            </a:r>
          </a:p>
          <a:p>
            <a:pPr eaLnBrk="1" hangingPunct="1"/>
            <a:r>
              <a:rPr lang="en-US" dirty="0" err="1" smtClean="0">
                <a:latin typeface="Arial" charset="0"/>
                <a:cs typeface="Arial" charset="0"/>
              </a:rPr>
              <a:t>Dept</a:t>
            </a:r>
            <a:r>
              <a:rPr lang="en-US" dirty="0" smtClean="0">
                <a:latin typeface="Arial" charset="0"/>
                <a:cs typeface="Arial" charset="0"/>
              </a:rPr>
              <a:t> of Pediatrics: Section of Critical Care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12"/>
          </p:nvPr>
        </p:nvSpPr>
        <p:spPr bwMode="auto">
          <a:xfrm>
            <a:off x="2057400" y="5416550"/>
            <a:ext cx="3810000" cy="69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May 11, 2017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5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22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 we pay more per capita and per GDP… what do we get for that money spent?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7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avis_Mirror_2014_ES-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 b="-3115"/>
          <a:stretch/>
        </p:blipFill>
        <p:spPr>
          <a:xfrm>
            <a:off x="152400" y="67891"/>
            <a:ext cx="8839200" cy="57942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549" y="5862135"/>
            <a:ext cx="86310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/>
              <a:t>So maybe quality (at a system level) isn’t so good</a:t>
            </a:r>
          </a:p>
          <a:p>
            <a:pPr algn="ctr"/>
            <a:r>
              <a:rPr lang="en-US" sz="3000" dirty="0" smtClean="0"/>
              <a:t>What is driving the high cost with poor quality?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8046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170" y="1397966"/>
            <a:ext cx="8229600" cy="4316356"/>
          </a:xfrm>
        </p:spPr>
        <p:txBody>
          <a:bodyPr>
            <a:normAutofit/>
          </a:bodyPr>
          <a:lstStyle/>
          <a:p>
            <a:r>
              <a:rPr lang="en-US" dirty="0" smtClean="0"/>
              <a:t>Perhaps the disconnect between knowing the costs of healthcare and actually paying for it means we overuse care (moral hazard)… so do we need more “skin in the game”?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5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Out-of-Pocket Payments=Skin in the Game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Franklin Gothic Book" pitchFamily="34" charset="0"/>
              </a:rPr>
              <a:t>Note: Data are for 2013 or most recent year available</a:t>
            </a:r>
          </a:p>
          <a:p>
            <a:pPr algn="r"/>
            <a:r>
              <a:rPr lang="en-US" sz="1600" dirty="0" smtClean="0">
                <a:solidFill>
                  <a:srgbClr val="000000"/>
                </a:solidFill>
                <a:latin typeface="Franklin Gothic Book" pitchFamily="34" charset="0"/>
              </a:rPr>
              <a:t>Source: OECD, 201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</a:rPr>
              <a:t>5</a:t>
            </a:r>
            <a:endParaRPr lang="en-US" sz="1600" dirty="0" smtClean="0">
              <a:solidFill>
                <a:srgbClr val="000000"/>
              </a:solidFill>
              <a:latin typeface="Franklin Gothic Boo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151420"/>
            <a:ext cx="163439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$/Capita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Adjusted for Purchasing Power Parity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02550290"/>
              </p:ext>
            </p:extLst>
          </p:nvPr>
        </p:nvGraphicFramePr>
        <p:xfrm>
          <a:off x="1523999" y="1396999"/>
          <a:ext cx="7230921" cy="450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145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0134"/>
            <a:ext cx="8229600" cy="1825497"/>
          </a:xfrm>
        </p:spPr>
        <p:txBody>
          <a:bodyPr>
            <a:normAutofit/>
          </a:bodyPr>
          <a:lstStyle/>
          <a:p>
            <a:r>
              <a:rPr lang="en-US" dirty="0" smtClean="0"/>
              <a:t>Is there evidence that we overuse care?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0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Franklin Gothic Book" pitchFamily="34" charset="0"/>
              </a:rPr>
              <a:t>Note: Data are for 2013 or most recent year available</a:t>
            </a:r>
          </a:p>
          <a:p>
            <a:pPr algn="r"/>
            <a:r>
              <a:rPr lang="en-US" sz="1600" dirty="0" smtClean="0">
                <a:solidFill>
                  <a:srgbClr val="000000"/>
                </a:solidFill>
                <a:latin typeface="Franklin Gothic Book" pitchFamily="34" charset="0"/>
              </a:rPr>
              <a:t>Source: OECD, 201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</a:rPr>
              <a:t>5</a:t>
            </a:r>
            <a:endParaRPr lang="en-US" sz="1600" dirty="0" smtClean="0">
              <a:solidFill>
                <a:srgbClr val="000000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Physician Visits per Capita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80698988"/>
              </p:ext>
            </p:extLst>
          </p:nvPr>
        </p:nvGraphicFramePr>
        <p:xfrm>
          <a:off x="387616" y="1203990"/>
          <a:ext cx="8387326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417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4112"/>
            <a:ext cx="8229600" cy="3600030"/>
          </a:xfrm>
        </p:spPr>
        <p:txBody>
          <a:bodyPr>
            <a:normAutofit fontScale="90000"/>
          </a:bodyPr>
          <a:lstStyle/>
          <a:p>
            <a:r>
              <a:rPr lang="en-US" dirty="0"/>
              <a:t>W</a:t>
            </a:r>
            <a:r>
              <a:rPr lang="en-US" dirty="0" smtClean="0"/>
              <a:t>e don’t overuse care</a:t>
            </a:r>
            <a:br>
              <a:rPr lang="en-US" dirty="0" smtClean="0"/>
            </a:br>
            <a:r>
              <a:rPr lang="en-US" dirty="0" smtClean="0"/>
              <a:t>AND we bear more of the costs as individuals (both in out-of-pocket care and in total expenditures) than any other country in the developed world (and get less for it)…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</a:t>
            </a:r>
            <a:r>
              <a:rPr lang="en-US" dirty="0" smtClean="0"/>
              <a:t>o what contributes to this excess spending?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5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Growth of Physicians </a:t>
            </a:r>
            <a:r>
              <a:rPr lang="en-US" sz="3600" smtClean="0"/>
              <a:t>and Administrators </a:t>
            </a:r>
            <a:endParaRPr lang="en-US" sz="3600"/>
          </a:p>
        </p:txBody>
      </p:sp>
      <p:sp>
        <p:nvSpPr>
          <p:cNvPr id="4" name="TextBox 3"/>
          <p:cNvSpPr txBox="1"/>
          <p:nvPr/>
        </p:nvSpPr>
        <p:spPr>
          <a:xfrm>
            <a:off x="3973794" y="6191332"/>
            <a:ext cx="517020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Bureau of Labor Statistics; NCHS; </a:t>
            </a:r>
            <a:r>
              <a:rPr lang="en-US" sz="1200" dirty="0" err="1" smtClean="0">
                <a:solidFill>
                  <a:srgbClr val="000000"/>
                </a:solidFill>
                <a:latin typeface="Franklin Gothic Book"/>
                <a:cs typeface="Franklin Gothic Book"/>
              </a:rPr>
              <a:t>Himmelstein</a:t>
            </a:r>
            <a:r>
              <a:rPr lang="en-US" sz="12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/</a:t>
            </a:r>
            <a:r>
              <a:rPr lang="en-US" sz="1200" dirty="0" err="1" smtClean="0">
                <a:solidFill>
                  <a:srgbClr val="000000"/>
                </a:solidFill>
                <a:latin typeface="Franklin Gothic Book"/>
                <a:cs typeface="Franklin Gothic Book"/>
              </a:rPr>
              <a:t>Woolhandler</a:t>
            </a:r>
            <a:r>
              <a:rPr lang="en-US" sz="12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 analysis of CPS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Managers shown as moving average of current year and two previous years 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005819187"/>
              </p:ext>
            </p:extLst>
          </p:nvPr>
        </p:nvGraphicFramePr>
        <p:xfrm>
          <a:off x="991312" y="1397000"/>
          <a:ext cx="7829302" cy="4561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218437"/>
            <a:ext cx="123914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smtClean="0">
                <a:latin typeface="Franklin Gothic Book"/>
                <a:cs typeface="Franklin Gothic Book"/>
              </a:rPr>
              <a:t>Growth since 1970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07230" y="5529943"/>
            <a:ext cx="283028" cy="28302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17421" y="5529943"/>
            <a:ext cx="283028" cy="2830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2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365126"/>
            <a:ext cx="91440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Doctors Spend Twice as Much Time on</a:t>
            </a:r>
            <a:br>
              <a:rPr lang="en-US" dirty="0" smtClean="0"/>
            </a:br>
            <a:r>
              <a:rPr lang="en-US" dirty="0" smtClean="0"/>
              <a:t>EHR/Desk Work as With Patients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53480002"/>
              </p:ext>
            </p:extLst>
          </p:nvPr>
        </p:nvGraphicFramePr>
        <p:xfrm>
          <a:off x="1485104" y="1690688"/>
          <a:ext cx="6043017" cy="472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Source: </a:t>
            </a:r>
            <a:r>
              <a:rPr lang="en-US" dirty="0" err="1"/>
              <a:t>Sinsky</a:t>
            </a:r>
            <a:r>
              <a:rPr lang="en-US" dirty="0"/>
              <a:t> et al. Ann </a:t>
            </a:r>
            <a:r>
              <a:rPr lang="en-US" dirty="0" err="1"/>
              <a:t>Int</a:t>
            </a:r>
            <a:r>
              <a:rPr lang="en-US" dirty="0"/>
              <a:t> Med 9/6/2016 – based on time/motion observation + home diary</a:t>
            </a:r>
          </a:p>
          <a:p>
            <a:r>
              <a:rPr lang="en-US" dirty="0"/>
              <a:t>Note: Figures are percent of office hours – exclude the 1-2 </a:t>
            </a:r>
            <a:r>
              <a:rPr lang="en-US" dirty="0" err="1"/>
              <a:t>hrs</a:t>
            </a:r>
            <a:r>
              <a:rPr lang="en-US" dirty="0"/>
              <a:t>/night of home EHR/desk </a:t>
            </a:r>
            <a:r>
              <a:rPr lang="en-US" dirty="0" smtClean="0"/>
              <a:t>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7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What IS it about private insurance?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Administrative costs are typically 5-6x that of public plans (not to mention our lost time spent in billing/paying people to interface with insurance companies)</a:t>
            </a:r>
          </a:p>
        </p:txBody>
      </p:sp>
    </p:spTree>
    <p:extLst>
      <p:ext uri="{BB962C8B-B14F-4D97-AF65-F5344CB8AC3E}">
        <p14:creationId xmlns:p14="http://schemas.microsoft.com/office/powerpoint/2010/main" val="389837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740"/>
            <a:ext cx="8229600" cy="4976968"/>
          </a:xfrm>
        </p:spPr>
        <p:txBody>
          <a:bodyPr>
            <a:normAutofit/>
          </a:bodyPr>
          <a:lstStyle/>
          <a:p>
            <a:r>
              <a:rPr lang="en-US" dirty="0" smtClean="0"/>
              <a:t>No financial disclosures or conflicts of interest</a:t>
            </a:r>
          </a:p>
          <a:p>
            <a:r>
              <a:rPr lang="en-US" dirty="0" smtClean="0"/>
              <a:t>I am actively involved in several non-profit health care advocacy groups:</a:t>
            </a:r>
          </a:p>
          <a:p>
            <a:pPr lvl="1"/>
            <a:r>
              <a:rPr lang="en-US" dirty="0" smtClean="0"/>
              <a:t>President</a:t>
            </a:r>
            <a:r>
              <a:rPr lang="en-US" dirty="0"/>
              <a:t>, </a:t>
            </a:r>
            <a:r>
              <a:rPr lang="en-US" dirty="0" smtClean="0"/>
              <a:t>Board </a:t>
            </a:r>
            <a:r>
              <a:rPr lang="en-US" dirty="0"/>
              <a:t>of </a:t>
            </a:r>
            <a:r>
              <a:rPr lang="en-US" dirty="0" smtClean="0"/>
              <a:t>Directors for the </a:t>
            </a:r>
            <a:r>
              <a:rPr lang="en-US" dirty="0" err="1" smtClean="0"/>
              <a:t>Ilinois</a:t>
            </a:r>
            <a:r>
              <a:rPr lang="en-US" dirty="0" smtClean="0"/>
              <a:t> Single Payer Coalition</a:t>
            </a:r>
          </a:p>
          <a:p>
            <a:pPr lvl="1"/>
            <a:r>
              <a:rPr lang="en-US" dirty="0" smtClean="0"/>
              <a:t>Immediate </a:t>
            </a:r>
            <a:r>
              <a:rPr lang="en-US" dirty="0"/>
              <a:t>Past-President, </a:t>
            </a:r>
            <a:r>
              <a:rPr lang="en-US" dirty="0" smtClean="0"/>
              <a:t>Illinois chapter of Physicians for a National Health Program (PNHP)</a:t>
            </a:r>
          </a:p>
          <a:p>
            <a:pPr lvl="1"/>
            <a:r>
              <a:rPr lang="en-US" dirty="0" smtClean="0"/>
              <a:t>Board advisor, PNHP national organization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873" y="5646964"/>
            <a:ext cx="4476127" cy="1211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6964"/>
            <a:ext cx="4667873" cy="121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8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6867" y="6099360"/>
            <a:ext cx="51771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Franklin Gothic Book" pitchFamily="34" charset="0"/>
              </a:rPr>
              <a:t>Note: Data are for 2015 or most recent available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  <a:latin typeface="Franklin Gothic Book" pitchFamily="34" charset="0"/>
              </a:rPr>
              <a:t>Figures adjusted for Purchasing Power Parity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  <a:latin typeface="Franklin Gothic Book" pitchFamily="34" charset="0"/>
              </a:rPr>
              <a:t>Source: OECD, 2015; NCHS; CIHI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Insurance Overhead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20467374"/>
              </p:ext>
            </p:extLst>
          </p:nvPr>
        </p:nvGraphicFramePr>
        <p:xfrm>
          <a:off x="1030891" y="1203990"/>
          <a:ext cx="7744051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177078"/>
            <a:ext cx="1245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Dollars per Capita</a:t>
            </a:r>
          </a:p>
        </p:txBody>
      </p:sp>
    </p:spTree>
    <p:extLst>
      <p:ext uri="{BB962C8B-B14F-4D97-AF65-F5344CB8AC3E}">
        <p14:creationId xmlns:p14="http://schemas.microsoft.com/office/powerpoint/2010/main" val="2724366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What IS it about private insurance?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 rtlCol="0"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Administrative costs are typically 5-6x that of public plans (not to mention our lost time spent in billing/paying people to interface with insurance companies)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The </a:t>
            </a:r>
            <a:r>
              <a:rPr lang="en-US" u="sng" dirty="0"/>
              <a:t>medical-loss ratio</a:t>
            </a:r>
            <a:r>
              <a:rPr lang="en-US" dirty="0"/>
              <a:t>: this is the amount of money paid out to claims, as a function of the total revenue collected by an insurer.  Used to be 95%... Now at 80% and dropping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3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 rtlCol="0"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“</a:t>
            </a:r>
            <a:r>
              <a:rPr lang="en-US" dirty="0"/>
              <a:t>Race to the bottom” among plans: don’t be the best; be the worst</a:t>
            </a:r>
            <a:r>
              <a:rPr lang="en-US" dirty="0" smtClean="0"/>
              <a:t>!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If you’re the best, everyone who is sick is going to want to join your plan… and bankrupt you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Insurers make money by denying claims, or by cherry picking healthy people: THIS IS A FINANCIAL DISINCENTIVE TO A JUST, EQUITABLE SYSTEM.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What IS it about private insurance?</a:t>
            </a:r>
          </a:p>
        </p:txBody>
      </p:sp>
    </p:spTree>
    <p:extLst>
      <p:ext uri="{BB962C8B-B14F-4D97-AF65-F5344CB8AC3E}">
        <p14:creationId xmlns:p14="http://schemas.microsoft.com/office/powerpoint/2010/main" val="294390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24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else beyond private insurance drives costs in the United States?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99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092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Prescription Drug Spending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CMS, Office of the Actuary</a:t>
            </a:r>
          </a:p>
          <a:p>
            <a:r>
              <a:rPr lang="en-US" dirty="0"/>
              <a:t>Note: </a:t>
            </a:r>
            <a:r>
              <a:rPr lang="en-US" dirty="0" smtClean="0"/>
              <a:t>2015-2017 estimated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2836690"/>
            <a:ext cx="169322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cs typeface="Franklin Gothic Book"/>
              </a:rPr>
              <a:t>Billions </a:t>
            </a:r>
            <a:r>
              <a:rPr lang="en-US" sz="2800" dirty="0">
                <a:cs typeface="Franklin Gothic Book"/>
              </a:rPr>
              <a:t>of dollars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14106979"/>
              </p:ext>
            </p:extLst>
          </p:nvPr>
        </p:nvGraphicFramePr>
        <p:xfrm>
          <a:off x="1533057" y="1341121"/>
          <a:ext cx="7610943" cy="466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426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Insulin Cost Tripled 2006-2013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JAMA 2016;315:1400</a:t>
            </a:r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045900369"/>
              </p:ext>
            </p:extLst>
          </p:nvPr>
        </p:nvGraphicFramePr>
        <p:xfrm>
          <a:off x="-52604" y="1385411"/>
          <a:ext cx="9321800" cy="4625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1326179" y="1793665"/>
            <a:ext cx="4805680" cy="123162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Average cost per patient in 2013:</a:t>
            </a:r>
          </a:p>
          <a:p>
            <a:pPr algn="ctr"/>
            <a:r>
              <a:rPr lang="en-US" sz="4400" b="1" dirty="0" smtClean="0"/>
              <a:t>$763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8928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USA Spends the Most on Drugs</a:t>
            </a:r>
            <a:br>
              <a:rPr lang="en-US" dirty="0" smtClean="0"/>
            </a:br>
            <a:r>
              <a:rPr lang="en-US" sz="2800" dirty="0" smtClean="0"/>
              <a:t>Per capita spending on retail prescription drugs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OECD, Health at a Glance, 2015</a:t>
            </a:r>
          </a:p>
          <a:p>
            <a:r>
              <a:rPr lang="en-US" dirty="0" smtClean="0"/>
              <a:t>Note: Data are for 2013 or most recent year available. OECD average includes 29 developed nations.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883678"/>
            <a:ext cx="147828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 capita </a:t>
            </a:r>
            <a:r>
              <a:rPr lang="en-US" sz="2400" smtClean="0">
                <a:solidFill>
                  <a:schemeClr val="bg1"/>
                </a:solidFill>
              </a:rPr>
              <a:t>spending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on retail prescription drugs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611366119"/>
              </p:ext>
            </p:extLst>
          </p:nvPr>
        </p:nvGraphicFramePr>
        <p:xfrm>
          <a:off x="0" y="1574800"/>
          <a:ext cx="9428480" cy="443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455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8933"/>
            <a:ext cx="8229600" cy="5638800"/>
          </a:xfrm>
        </p:spPr>
        <p:txBody>
          <a:bodyPr rtlCol="0"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Malpractice and the practice of defensive medicine?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Probably not. According to a 2008 study, this may account for, at most, 2% of healthcare spending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Inappropriate care?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Possibly.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But you have to ask… why would people have unnecessary procedures done? 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4953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200" dirty="0" smtClean="0"/>
              <a:t>What else (other than drugs and private insurance) drives cost?</a:t>
            </a:r>
          </a:p>
        </p:txBody>
      </p:sp>
      <p:pic>
        <p:nvPicPr>
          <p:cNvPr id="4" name="Picture 3" descr="over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172" y="785508"/>
            <a:ext cx="7451171" cy="558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642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Review why healthcare reform is still necessary 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/>
              <a:t>Review the current system (including the ACA)</a:t>
            </a:r>
          </a:p>
          <a:p>
            <a:r>
              <a:rPr lang="en-US" dirty="0" smtClean="0">
                <a:solidFill>
                  <a:srgbClr val="C6D9F1"/>
                </a:solidFill>
              </a:rPr>
              <a:t>Review the current plan in Congress to “repeal and replace” (the AHCA) </a:t>
            </a:r>
            <a:endParaRPr lang="en-US" dirty="0">
              <a:solidFill>
                <a:srgbClr val="C6D9F1"/>
              </a:solidFill>
            </a:endParaRPr>
          </a:p>
          <a:p>
            <a:r>
              <a:rPr lang="en-US" dirty="0" smtClean="0">
                <a:solidFill>
                  <a:srgbClr val="C6D9F1"/>
                </a:solidFill>
              </a:rPr>
              <a:t>Review single payer as an alternative for docs to consider supporting </a:t>
            </a:r>
            <a:endParaRPr lang="en-US" dirty="0">
              <a:solidFill>
                <a:srgbClr val="C6D9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6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ACA: Main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482115" cy="509737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Expand Medicaid coverage to people at 138% of the Federal poverty level (instead of 50-100%), assuming your state expanded it…</a:t>
            </a:r>
          </a:p>
          <a:p>
            <a:r>
              <a:rPr lang="en-US" dirty="0" smtClean="0"/>
              <a:t>Anyone between 139% FPL and 400% will qualify for subsidies to buy insurance…</a:t>
            </a:r>
          </a:p>
          <a:p>
            <a:r>
              <a:rPr lang="en-US" dirty="0" smtClean="0"/>
              <a:t>…on state</a:t>
            </a:r>
            <a:r>
              <a:rPr lang="en-US" dirty="0"/>
              <a:t>-based health insurance exchanges to offer greater variety of </a:t>
            </a:r>
            <a:r>
              <a:rPr lang="en-US" dirty="0" smtClean="0"/>
              <a:t>options</a:t>
            </a:r>
          </a:p>
          <a:p>
            <a:r>
              <a:rPr lang="en-US" dirty="0" smtClean="0"/>
              <a:t>Mandate citizens purchase health insurance </a:t>
            </a:r>
          </a:p>
          <a:p>
            <a:r>
              <a:rPr lang="en-US" dirty="0" smtClean="0"/>
              <a:t>Medical/loss ratio must not be &lt;85% for large insurers or &lt;80% for small</a:t>
            </a:r>
            <a:r>
              <a:rPr lang="en-US" dirty="0"/>
              <a:t> </a:t>
            </a:r>
            <a:r>
              <a:rPr lang="en-US" dirty="0" smtClean="0"/>
              <a:t>insurers/plans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1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why healthcare reform is still necessary </a:t>
            </a:r>
            <a:endParaRPr lang="en-US" dirty="0"/>
          </a:p>
          <a:p>
            <a:r>
              <a:rPr lang="en-US" dirty="0" smtClean="0"/>
              <a:t>Review the current system (including the ACA)</a:t>
            </a:r>
          </a:p>
          <a:p>
            <a:r>
              <a:rPr lang="en-US" dirty="0" smtClean="0"/>
              <a:t>Review the current plan in Congress to “repeal and replace” (the AHCA) </a:t>
            </a:r>
            <a:endParaRPr lang="en-US" dirty="0"/>
          </a:p>
          <a:p>
            <a:r>
              <a:rPr lang="en-US" dirty="0" smtClean="0"/>
              <a:t>Review single payer as an alternative for docs to consider supporting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4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ACA: Main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973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Children up to age 26 can stay on parents private plans</a:t>
            </a:r>
          </a:p>
          <a:p>
            <a:r>
              <a:rPr lang="en-US" dirty="0"/>
              <a:t>Bans pre-existing condition exclusions</a:t>
            </a:r>
          </a:p>
          <a:p>
            <a:r>
              <a:rPr lang="en-US" dirty="0" smtClean="0"/>
              <a:t>Bans cost sharing for preventive care</a:t>
            </a:r>
          </a:p>
          <a:p>
            <a:r>
              <a:rPr lang="en-US" dirty="0" smtClean="0"/>
              <a:t>10 essential benefits must be covered in all insurance plans: outpatient, inpatient, ER, maternity/newborn, drugs, physical rehab, labs, mental health, preventive care, pediatric dental/vision, chronic disease management</a:t>
            </a:r>
          </a:p>
          <a:p>
            <a:r>
              <a:rPr lang="en-US" dirty="0" smtClean="0"/>
              <a:t>Delivery and Payment Reform: Value-based care, bundled payments, CMMI, ACOs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057"/>
            <a:ext cx="9144000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5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Anything specific to ICU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585"/>
            <a:ext cx="8229600" cy="5320046"/>
          </a:xfrm>
        </p:spPr>
        <p:txBody>
          <a:bodyPr>
            <a:normAutofit/>
          </a:bodyPr>
          <a:lstStyle/>
          <a:p>
            <a:r>
              <a:rPr lang="en-US" dirty="0" smtClean="0"/>
              <a:t>The palliative care stuff was pulled: “death panels.” </a:t>
            </a:r>
          </a:p>
          <a:p>
            <a:r>
              <a:rPr lang="en-US" dirty="0"/>
              <a:t>Bars insurers from imposing lifetime dollar limits on </a:t>
            </a:r>
            <a:r>
              <a:rPr lang="en-US" dirty="0" smtClean="0"/>
              <a:t>benefits </a:t>
            </a:r>
            <a:r>
              <a:rPr lang="en-US" dirty="0"/>
              <a:t>or rescinding </a:t>
            </a:r>
            <a:r>
              <a:rPr lang="en-US" dirty="0" smtClean="0"/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17839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So, it’s been a few years… how’s it going? Depends who you ask.</a:t>
            </a:r>
            <a:endParaRPr lang="en-US" dirty="0"/>
          </a:p>
        </p:txBody>
      </p:sp>
      <p:pic>
        <p:nvPicPr>
          <p:cNvPr id="4" name="Picture 3" descr="Screen Shot 2016-08-22 at 2.17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8" b="11754"/>
          <a:stretch/>
        </p:blipFill>
        <p:spPr>
          <a:xfrm>
            <a:off x="0" y="1577473"/>
            <a:ext cx="9144000" cy="3061369"/>
          </a:xfrm>
          <a:prstGeom prst="rect">
            <a:avLst/>
          </a:prstGeom>
        </p:spPr>
      </p:pic>
      <p:pic>
        <p:nvPicPr>
          <p:cNvPr id="5" name="Picture 4" descr="Screen Shot 2016-08-22 at 2.17.0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14805" r="7896" b="26492"/>
          <a:stretch/>
        </p:blipFill>
        <p:spPr>
          <a:xfrm>
            <a:off x="655052" y="2112794"/>
            <a:ext cx="7767053" cy="3354888"/>
          </a:xfrm>
          <a:prstGeom prst="rect">
            <a:avLst/>
          </a:prstGeom>
        </p:spPr>
      </p:pic>
      <p:pic>
        <p:nvPicPr>
          <p:cNvPr id="7" name="Picture 6" descr="Screen Shot 2016-08-22 at 2.15.2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2" r="26462" b="38187"/>
          <a:stretch/>
        </p:blipFill>
        <p:spPr>
          <a:xfrm>
            <a:off x="1443790" y="3515892"/>
            <a:ext cx="6724316" cy="1604211"/>
          </a:xfrm>
          <a:prstGeom prst="rect">
            <a:avLst/>
          </a:prstGeom>
        </p:spPr>
      </p:pic>
      <p:pic>
        <p:nvPicPr>
          <p:cNvPr id="8" name="Picture 7" descr="Screen Shot 2016-08-22 at 2.14.4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17602" r="36111" b="37018"/>
          <a:stretch/>
        </p:blipFill>
        <p:spPr>
          <a:xfrm>
            <a:off x="1911684" y="2379576"/>
            <a:ext cx="4946316" cy="2593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737" y="5697776"/>
            <a:ext cx="886326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One thing that’s clear… the ACA entrenches a multi-tiered, complex system by shifting some to private insurance via exchanges and others to Medicaid.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389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050834" y="6212856"/>
            <a:ext cx="3016800" cy="41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1" fontAlgn="auto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400" dirty="0" err="1">
                <a:latin typeface="Franklin Gothic Book"/>
                <a:ea typeface="Gothic"/>
                <a:cs typeface="Franklin Gothic Book"/>
              </a:rPr>
              <a:t>Bisgaier</a:t>
            </a:r>
            <a:r>
              <a:rPr lang="en-GB" sz="1400" dirty="0">
                <a:latin typeface="Franklin Gothic Book"/>
                <a:ea typeface="Gothic"/>
                <a:cs typeface="Franklin Gothic Book"/>
              </a:rPr>
              <a:t> J, Rhodes KV. </a:t>
            </a:r>
          </a:p>
          <a:p>
            <a:pPr algn="r" eaLnBrk="1" fontAlgn="auto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400" dirty="0">
                <a:latin typeface="Franklin Gothic Book"/>
                <a:ea typeface="Gothic"/>
                <a:cs typeface="Franklin Gothic Book"/>
              </a:rPr>
              <a:t>N </a:t>
            </a:r>
            <a:r>
              <a:rPr lang="en-GB" sz="1400" dirty="0" err="1">
                <a:latin typeface="Franklin Gothic Book"/>
                <a:ea typeface="Gothic"/>
                <a:cs typeface="Franklin Gothic Book"/>
              </a:rPr>
              <a:t>Engl</a:t>
            </a:r>
            <a:r>
              <a:rPr lang="en-GB" sz="1400" dirty="0">
                <a:latin typeface="Franklin Gothic Book"/>
                <a:ea typeface="Gothic"/>
                <a:cs typeface="Franklin Gothic Book"/>
              </a:rPr>
              <a:t> J Med 2011;364:2324-2333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59596" y="32738"/>
            <a:ext cx="842480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Many Specialists Won’t See </a:t>
            </a:r>
            <a:br>
              <a:rPr lang="en-US" dirty="0" smtClean="0"/>
            </a:br>
            <a:r>
              <a:rPr lang="en-US" dirty="0" smtClean="0"/>
              <a:t>Kids With Medicaid (BAD!)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909167" y="2946634"/>
            <a:ext cx="4465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3300"/>
                </a:solidFill>
                <a:latin typeface="Franklin Gothic Book"/>
                <a:ea typeface="+mn-ea"/>
                <a:cs typeface="Franklin Gothic Book"/>
              </a:rPr>
              <a:t>% of Clinics Scheduling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3300"/>
                </a:solidFill>
                <a:latin typeface="Franklin Gothic Book"/>
                <a:ea typeface="+mn-ea"/>
                <a:cs typeface="Franklin Gothic Book"/>
              </a:rPr>
              <a:t> Appointments for Children</a:t>
            </a: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4116947160"/>
              </p:ext>
            </p:extLst>
          </p:nvPr>
        </p:nvGraphicFramePr>
        <p:xfrm>
          <a:off x="677520" y="947852"/>
          <a:ext cx="8170245" cy="4740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293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Oregon: Expand Medicaid, </a:t>
            </a:r>
            <a:br>
              <a:rPr lang="en-US" dirty="0" smtClean="0"/>
            </a:br>
            <a:r>
              <a:rPr lang="en-US" dirty="0" smtClean="0"/>
              <a:t>Improve Health (GOOD!)</a:t>
            </a:r>
            <a:endParaRPr lang="en-US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78831" y="6057978"/>
            <a:ext cx="4522266" cy="733712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Depression p&lt;0.05; the others area clinically meaningful but not powered to show statistical significance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200" dirty="0" err="1" smtClean="0">
                <a:solidFill>
                  <a:srgbClr val="000000"/>
                </a:solidFill>
                <a:latin typeface="Franklin Gothic Book"/>
                <a:cs typeface="Franklin Gothic Book"/>
              </a:rPr>
              <a:t>Baicker</a:t>
            </a:r>
            <a:r>
              <a:rPr lang="en-US" sz="12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, K. The Oregon Experiment. NEJM 2013;368:1713-22</a:t>
            </a:r>
            <a:endParaRPr lang="en-US" sz="1200" dirty="0">
              <a:solidFill>
                <a:srgbClr val="000000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28464848"/>
              </p:ext>
            </p:extLst>
          </p:nvPr>
        </p:nvGraphicFramePr>
        <p:xfrm>
          <a:off x="4704234" y="1489324"/>
          <a:ext cx="1984194" cy="379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86104596"/>
              </p:ext>
            </p:extLst>
          </p:nvPr>
        </p:nvGraphicFramePr>
        <p:xfrm>
          <a:off x="2486763" y="1489324"/>
          <a:ext cx="1984194" cy="379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44529221"/>
              </p:ext>
            </p:extLst>
          </p:nvPr>
        </p:nvGraphicFramePr>
        <p:xfrm>
          <a:off x="269292" y="1489324"/>
          <a:ext cx="1984194" cy="379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88308493"/>
              </p:ext>
            </p:extLst>
          </p:nvPr>
        </p:nvGraphicFramePr>
        <p:xfrm>
          <a:off x="6921704" y="1489324"/>
          <a:ext cx="1984194" cy="379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4829698" y="5543892"/>
            <a:ext cx="277260" cy="277260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/>
          <p:cNvSpPr/>
          <p:nvPr/>
        </p:nvSpPr>
        <p:spPr>
          <a:xfrm>
            <a:off x="2486755" y="5543892"/>
            <a:ext cx="277260" cy="27726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2772605" y="5451690"/>
            <a:ext cx="1824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No Medicaid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5200" y="5451690"/>
            <a:ext cx="138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Medicaid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324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169" y="2098011"/>
            <a:ext cx="8229600" cy="2460421"/>
          </a:xfrm>
        </p:spPr>
        <p:txBody>
          <a:bodyPr>
            <a:normAutofit/>
          </a:bodyPr>
          <a:lstStyle/>
          <a:p>
            <a:r>
              <a:rPr lang="en-US" dirty="0" smtClean="0"/>
              <a:t>So Medicaid has its pros and cons… how is private insurance under the ACA?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2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34384" r="29327" b="19212"/>
          <a:stretch>
            <a:fillRect/>
          </a:stretch>
        </p:blipFill>
        <p:spPr bwMode="auto">
          <a:xfrm>
            <a:off x="315913" y="1408113"/>
            <a:ext cx="8429625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7299" name="Rectangle 4"/>
          <p:cNvSpPr>
            <a:spLocks noChangeArrowheads="1"/>
          </p:cNvSpPr>
          <p:nvPr/>
        </p:nvSpPr>
        <p:spPr bwMode="auto">
          <a:xfrm>
            <a:off x="762000" y="6413500"/>
            <a:ext cx="7483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2"/>
                </a:solidFill>
                <a:latin typeface="Calibri" panose="020F0502020204030204" pitchFamily="34" charset="0"/>
              </a:rPr>
              <a:t>Graphic from: http://www.whatmattersbywellmark.com/premiums.php</a:t>
            </a:r>
          </a:p>
        </p:txBody>
      </p:sp>
      <p:sp>
        <p:nvSpPr>
          <p:cNvPr id="1207302" name="Rectangle 6"/>
          <p:cNvSpPr>
            <a:spLocks noChangeArrowheads="1"/>
          </p:cNvSpPr>
          <p:nvPr/>
        </p:nvSpPr>
        <p:spPr bwMode="auto">
          <a:xfrm>
            <a:off x="533400" y="0"/>
            <a:ext cx="7829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solidFill>
                  <a:schemeClr val="tx2"/>
                </a:solidFill>
              </a:rPr>
              <a:t>ACA Makes Underinsurance the Norm</a:t>
            </a:r>
            <a:br>
              <a:rPr lang="en-US" altLang="en-US" sz="3600" b="1">
                <a:solidFill>
                  <a:schemeClr val="tx2"/>
                </a:solidFill>
              </a:rPr>
            </a:br>
            <a:r>
              <a:rPr lang="en-US" altLang="en-US" sz="3600" b="1">
                <a:solidFill>
                  <a:schemeClr val="tx2"/>
                </a:solidFill>
              </a:rPr>
              <a:t> (</a:t>
            </a:r>
            <a:r>
              <a:rPr lang="en-US" altLang="en-US" sz="3600">
                <a:solidFill>
                  <a:schemeClr val="tx2"/>
                </a:solidFill>
              </a:rPr>
              <a:t>Average Employer Plan Paid 87%)</a:t>
            </a:r>
          </a:p>
        </p:txBody>
      </p:sp>
    </p:spTree>
    <p:extLst>
      <p:ext uri="{BB962C8B-B14F-4D97-AF65-F5344CB8AC3E}">
        <p14:creationId xmlns:p14="http://schemas.microsoft.com/office/powerpoint/2010/main" val="17822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b="1" dirty="0"/>
              <a:t>NY State Cheapest Bronze Plan (</a:t>
            </a:r>
            <a:r>
              <a:rPr lang="en-US" altLang="en-US" sz="4000" b="1" dirty="0" smtClean="0"/>
              <a:t>Family, 2017)</a:t>
            </a:r>
            <a:endParaRPr lang="en-US" alt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7235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3300" dirty="0" smtClean="0">
                <a:solidFill>
                  <a:schemeClr val="tx2"/>
                </a:solidFill>
              </a:rPr>
              <a:t>Say income is 401% FPL ($98,600K)</a:t>
            </a:r>
          </a:p>
          <a:p>
            <a:pPr>
              <a:lnSpc>
                <a:spcPct val="80000"/>
              </a:lnSpc>
            </a:pPr>
            <a:r>
              <a:rPr lang="en-US" altLang="en-US" sz="3300" dirty="0" smtClean="0">
                <a:solidFill>
                  <a:schemeClr val="tx2"/>
                </a:solidFill>
              </a:rPr>
              <a:t>Premium</a:t>
            </a:r>
            <a:r>
              <a:rPr lang="en-US" altLang="en-US" sz="3300" dirty="0">
                <a:solidFill>
                  <a:schemeClr val="tx2"/>
                </a:solidFill>
              </a:rPr>
              <a:t>: </a:t>
            </a:r>
            <a:r>
              <a:rPr lang="en-US" altLang="en-US" sz="3300" dirty="0" smtClean="0">
                <a:solidFill>
                  <a:schemeClr val="tx2"/>
                </a:solidFill>
              </a:rPr>
              <a:t>$12,563</a:t>
            </a:r>
            <a:endParaRPr lang="en-US" altLang="en-US" sz="33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3300" dirty="0" smtClean="0">
                <a:solidFill>
                  <a:schemeClr val="tx2"/>
                </a:solidFill>
              </a:rPr>
              <a:t>$8,000 </a:t>
            </a:r>
            <a:r>
              <a:rPr lang="en-US" altLang="en-US" sz="3300" dirty="0">
                <a:solidFill>
                  <a:schemeClr val="tx2"/>
                </a:solidFill>
              </a:rPr>
              <a:t>deductible</a:t>
            </a:r>
          </a:p>
          <a:p>
            <a:pPr>
              <a:lnSpc>
                <a:spcPct val="80000"/>
              </a:lnSpc>
            </a:pPr>
            <a:r>
              <a:rPr lang="en-US" altLang="en-US" sz="3300" dirty="0">
                <a:solidFill>
                  <a:schemeClr val="tx2"/>
                </a:solidFill>
              </a:rPr>
              <a:t>50% coinsurance </a:t>
            </a:r>
            <a:r>
              <a:rPr lang="en-US" altLang="en-US" sz="3300" i="1" dirty="0">
                <a:solidFill>
                  <a:schemeClr val="tx2"/>
                </a:solidFill>
              </a:rPr>
              <a:t>after </a:t>
            </a:r>
            <a:r>
              <a:rPr lang="en-US" altLang="en-US" sz="3300" dirty="0">
                <a:solidFill>
                  <a:schemeClr val="tx2"/>
                </a:solidFill>
              </a:rPr>
              <a:t>deductible for: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3000" dirty="0">
                <a:solidFill>
                  <a:schemeClr val="tx2"/>
                </a:solidFill>
              </a:rPr>
              <a:t>Ambulance, ED, Urgent Care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3000" dirty="0">
                <a:solidFill>
                  <a:schemeClr val="tx2"/>
                </a:solidFill>
              </a:rPr>
              <a:t>Imaging &amp; diagnostic tests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3000" dirty="0">
                <a:solidFill>
                  <a:schemeClr val="tx2"/>
                </a:solidFill>
              </a:rPr>
              <a:t>Outpatient visits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3000" dirty="0">
                <a:solidFill>
                  <a:schemeClr val="tx2"/>
                </a:solidFill>
              </a:rPr>
              <a:t>Chemotherapy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3000" dirty="0">
                <a:solidFill>
                  <a:schemeClr val="tx2"/>
                </a:solidFill>
              </a:rPr>
              <a:t>Inpatient</a:t>
            </a:r>
          </a:p>
          <a:p>
            <a:pPr>
              <a:lnSpc>
                <a:spcPct val="80000"/>
              </a:lnSpc>
            </a:pPr>
            <a:r>
              <a:rPr lang="en-US" altLang="en-US" sz="3300" dirty="0">
                <a:solidFill>
                  <a:schemeClr val="tx2"/>
                </a:solidFill>
              </a:rPr>
              <a:t>Out-of-pocket maximum: </a:t>
            </a:r>
            <a:r>
              <a:rPr lang="en-US" altLang="en-US" sz="3300" dirty="0" smtClean="0">
                <a:solidFill>
                  <a:schemeClr val="tx2"/>
                </a:solidFill>
              </a:rPr>
              <a:t>$14,300</a:t>
            </a:r>
          </a:p>
          <a:p>
            <a:pPr>
              <a:lnSpc>
                <a:spcPct val="80000"/>
              </a:lnSpc>
            </a:pPr>
            <a:r>
              <a:rPr lang="en-US" altLang="en-US" sz="3300" dirty="0" smtClean="0">
                <a:solidFill>
                  <a:schemeClr val="tx2"/>
                </a:solidFill>
              </a:rPr>
              <a:t>14,300+12,563=$26,863 or ¼ of income.</a:t>
            </a:r>
            <a:endParaRPr lang="en-US" altLang="en-US" sz="33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8942" y="6323787"/>
            <a:ext cx="217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 why is this bad?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00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0381" y="0"/>
            <a:ext cx="9173241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High Deductibles Cut All Kinds of Care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150,000 Employees Lost “Cadillac” </a:t>
            </a:r>
            <a:r>
              <a:rPr lang="en-US" sz="2400" dirty="0" smtClean="0"/>
              <a:t>Coverage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/>
              <a:t>Brot</a:t>
            </a:r>
            <a:r>
              <a:rPr lang="en-US" dirty="0"/>
              <a:t>-Goldberg et al, 6/2015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http://</a:t>
            </a:r>
            <a:r>
              <a:rPr lang="en-US" dirty="0" err="1"/>
              <a:t>eml.berkeley.edu</a:t>
            </a:r>
            <a:r>
              <a:rPr lang="en-US" dirty="0"/>
              <a:t>/~</a:t>
            </a:r>
            <a:r>
              <a:rPr lang="en-US" dirty="0" err="1"/>
              <a:t>bhandel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/</a:t>
            </a:r>
            <a:r>
              <a:rPr lang="en-US" dirty="0" err="1"/>
              <a:t>BCHK.pdf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Findings closely resemble those of Rand Health Insurance </a:t>
            </a:r>
            <a:r>
              <a:rPr lang="en-US" dirty="0" smtClean="0"/>
              <a:t>Experiment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Study found no evidence that patients shopped for lower prices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942803870"/>
              </p:ext>
            </p:extLst>
          </p:nvPr>
        </p:nvGraphicFramePr>
        <p:xfrm>
          <a:off x="1365162" y="1690688"/>
          <a:ext cx="7405351" cy="4341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" y="2475501"/>
            <a:ext cx="1787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Franklin Gothic Book"/>
              </a:rPr>
              <a:t>Percent utilization reduction</a:t>
            </a:r>
          </a:p>
        </p:txBody>
      </p:sp>
    </p:spTree>
    <p:extLst>
      <p:ext uri="{BB962C8B-B14F-4D97-AF65-F5344CB8AC3E}">
        <p14:creationId xmlns:p14="http://schemas.microsoft.com/office/powerpoint/2010/main" val="279564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471" y="198010"/>
            <a:ext cx="868868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Uninsured and Under-Insured</a:t>
            </a:r>
            <a:br>
              <a:rPr lang="en-US" dirty="0" smtClean="0"/>
            </a:br>
            <a:r>
              <a:rPr lang="en-US" dirty="0" smtClean="0"/>
              <a:t>Delay Seeking Care for Heart Attacks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Source: JAMA April 15, 2010. 303:1392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*Adjusted for age, sex, race, </a:t>
            </a:r>
            <a:r>
              <a:rPr lang="en-US" dirty="0" err="1"/>
              <a:t>clin</a:t>
            </a:r>
            <a:r>
              <a:rPr lang="en-US" dirty="0"/>
              <a:t>. </a:t>
            </a:r>
            <a:r>
              <a:rPr lang="en-US" dirty="0" err="1"/>
              <a:t>charact</a:t>
            </a:r>
            <a:r>
              <a:rPr lang="en-US" dirty="0"/>
              <a:t>., </a:t>
            </a:r>
            <a:r>
              <a:rPr lang="en-US" dirty="0" err="1"/>
              <a:t>hlth</a:t>
            </a:r>
            <a:r>
              <a:rPr lang="en-US" dirty="0"/>
              <a:t> status, </a:t>
            </a:r>
            <a:r>
              <a:rPr lang="en-US" dirty="0" smtClean="0"/>
              <a:t>social/psych </a:t>
            </a:r>
            <a:r>
              <a:rPr lang="en-US" dirty="0" err="1"/>
              <a:t>fx</a:t>
            </a:r>
            <a:r>
              <a:rPr lang="en-US" dirty="0"/>
              <a:t>, urban/rural. 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Under-insured=had </a:t>
            </a:r>
            <a:r>
              <a:rPr lang="en-US" dirty="0"/>
              <a:t>coverage </a:t>
            </a:r>
            <a:r>
              <a:rPr lang="en-US" dirty="0" smtClean="0"/>
              <a:t>but </a:t>
            </a:r>
            <a:r>
              <a:rPr lang="en-US" dirty="0"/>
              <a:t>patient concerned about </a:t>
            </a:r>
            <a:r>
              <a:rPr lang="en-US" dirty="0" smtClean="0"/>
              <a:t>cost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86733233"/>
              </p:ext>
            </p:extLst>
          </p:nvPr>
        </p:nvGraphicFramePr>
        <p:xfrm>
          <a:off x="1757967" y="1690688"/>
          <a:ext cx="6757384" cy="428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" y="2419712"/>
            <a:ext cx="185313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cs typeface="Franklin Gothic Book"/>
              </a:rPr>
              <a:t>Odds ratio for delayed care*</a:t>
            </a:r>
          </a:p>
        </p:txBody>
      </p:sp>
    </p:spTree>
    <p:extLst>
      <p:ext uri="{BB962C8B-B14F-4D97-AF65-F5344CB8AC3E}">
        <p14:creationId xmlns:p14="http://schemas.microsoft.com/office/powerpoint/2010/main" val="180670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84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current administration wants to repeal and replace the ACA</a:t>
            </a:r>
          </a:p>
          <a:p>
            <a:r>
              <a:rPr lang="en-US" dirty="0" smtClean="0"/>
              <a:t>In 2016, 29 million Americans lack health insurance (even under the ACA)</a:t>
            </a:r>
          </a:p>
          <a:p>
            <a:r>
              <a:rPr lang="en-US" dirty="0" smtClean="0"/>
              <a:t>Lack of health insurance will be responsible for 15,000-30,000 deaths in the year 2016.</a:t>
            </a:r>
          </a:p>
          <a:p>
            <a:r>
              <a:rPr lang="en-US" dirty="0" smtClean="0"/>
              <a:t>We are the only developed nation in the world who does not guarantee health insurance coverage to its citizens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are we still talking about healthcare reform?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0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96924" y="1669855"/>
            <a:ext cx="5893610" cy="3788177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902108"/>
              </p:ext>
            </p:extLst>
          </p:nvPr>
        </p:nvGraphicFramePr>
        <p:xfrm>
          <a:off x="2496924" y="1669849"/>
          <a:ext cx="5895206" cy="3777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5206"/>
              </a:tblGrid>
              <a:tr h="62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95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41723"/>
            <a:ext cx="8839060" cy="1325563"/>
          </a:xfrm>
        </p:spPr>
        <p:txBody>
          <a:bodyPr>
            <a:noAutofit/>
          </a:bodyPr>
          <a:lstStyle/>
          <a:p>
            <a:r>
              <a:rPr lang="en-US" sz="3600" dirty="0"/>
              <a:t>Medication Copays Increased Post-MI Vascular Events in Minorities (An RCT)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Franklin Gothic Book"/>
              </a:rPr>
              <a:t>Source: Choudhry N. Health </a:t>
            </a:r>
            <a:r>
              <a:rPr lang="en-US" dirty="0" err="1">
                <a:latin typeface="+mn-lt"/>
                <a:cs typeface="Franklin Gothic Book"/>
              </a:rPr>
              <a:t>Aff</a:t>
            </a:r>
            <a:r>
              <a:rPr lang="en-US" dirty="0">
                <a:latin typeface="+mn-lt"/>
                <a:cs typeface="Franklin Gothic Book"/>
              </a:rPr>
              <a:t> </a:t>
            </a:r>
            <a:r>
              <a:rPr lang="en-US" dirty="0" smtClean="0">
                <a:latin typeface="+mn-lt"/>
                <a:cs typeface="Franklin Gothic Book"/>
              </a:rPr>
              <a:t>2014:33:863</a:t>
            </a:r>
            <a:endParaRPr lang="en-US" dirty="0">
              <a:latin typeface="+mn-lt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419" y="2453965"/>
            <a:ext cx="205520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cs typeface="Franklin Gothic Book"/>
              </a:rPr>
              <a:t>Cumulative Incidence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669" y="5826147"/>
            <a:ext cx="136217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cs typeface="Franklin Gothic Book"/>
              </a:rPr>
              <a:t>Months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1967"/>
              </p:ext>
            </p:extLst>
          </p:nvPr>
        </p:nvGraphicFramePr>
        <p:xfrm>
          <a:off x="1625175" y="1603237"/>
          <a:ext cx="758749" cy="412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749"/>
              </a:tblGrid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  <a:cs typeface="Franklin Gothic Book"/>
                        </a:rPr>
                        <a:t>60%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  <a:cs typeface="Franklin Gothic Book"/>
                        </a:rPr>
                        <a:t>50%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  <a:cs typeface="Franklin Gothic Book"/>
                        </a:rPr>
                        <a:t>40%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  <a:cs typeface="Franklin Gothic Book"/>
                        </a:rPr>
                        <a:t>30%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  <a:cs typeface="Franklin Gothic Book"/>
                        </a:rPr>
                        <a:t>20%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  <a:cs typeface="Franklin Gothic Book"/>
                        </a:rPr>
                        <a:t>10%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  <a:cs typeface="Franklin Gothic Book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32352"/>
              </p:ext>
            </p:extLst>
          </p:nvPr>
        </p:nvGraphicFramePr>
        <p:xfrm>
          <a:off x="1635232" y="5429502"/>
          <a:ext cx="6947360" cy="51815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2480"/>
                <a:gridCol w="992480"/>
                <a:gridCol w="992480"/>
                <a:gridCol w="992480"/>
                <a:gridCol w="992480"/>
                <a:gridCol w="992480"/>
                <a:gridCol w="9924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+mn-lt"/>
                          <a:cs typeface="Franklin Gothic Book"/>
                        </a:rPr>
                        <a:t>0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+mn-lt"/>
                          <a:cs typeface="Franklin Gothic Book"/>
                        </a:rPr>
                        <a:t>6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+mn-lt"/>
                          <a:cs typeface="Franklin Gothic Book"/>
                        </a:rPr>
                        <a:t>12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+mn-lt"/>
                          <a:cs typeface="Franklin Gothic Book"/>
                        </a:rPr>
                        <a:t>18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+mn-lt"/>
                          <a:cs typeface="Franklin Gothic Book"/>
                        </a:rPr>
                        <a:t>24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+mn-lt"/>
                          <a:cs typeface="Franklin Gothic Book"/>
                        </a:rPr>
                        <a:t>30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+mn-lt"/>
                          <a:cs typeface="Franklin Gothic Book"/>
                        </a:rPr>
                        <a:t>36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Freeform 12"/>
          <p:cNvSpPr/>
          <p:nvPr/>
        </p:nvSpPr>
        <p:spPr>
          <a:xfrm>
            <a:off x="2495328" y="2255431"/>
            <a:ext cx="5425355" cy="3085407"/>
          </a:xfrm>
          <a:custGeom>
            <a:avLst/>
            <a:gdLst>
              <a:gd name="connsiteX0" fmla="*/ 0 w 6081439"/>
              <a:gd name="connsiteY0" fmla="*/ 3085407 h 3085407"/>
              <a:gd name="connsiteX1" fmla="*/ 174729 w 6081439"/>
              <a:gd name="connsiteY1" fmla="*/ 3085407 h 3085407"/>
              <a:gd name="connsiteX2" fmla="*/ 174729 w 6081439"/>
              <a:gd name="connsiteY2" fmla="*/ 2782833 h 3085407"/>
              <a:gd name="connsiteX3" fmla="*/ 349459 w 6081439"/>
              <a:gd name="connsiteY3" fmla="*/ 2791356 h 3085407"/>
              <a:gd name="connsiteX4" fmla="*/ 353720 w 6081439"/>
              <a:gd name="connsiteY4" fmla="*/ 2488782 h 3085407"/>
              <a:gd name="connsiteX5" fmla="*/ 541235 w 6081439"/>
              <a:gd name="connsiteY5" fmla="*/ 2488782 h 3085407"/>
              <a:gd name="connsiteX6" fmla="*/ 541235 w 6081439"/>
              <a:gd name="connsiteY6" fmla="*/ 2356672 h 3085407"/>
              <a:gd name="connsiteX7" fmla="*/ 728749 w 6081439"/>
              <a:gd name="connsiteY7" fmla="*/ 2360933 h 3085407"/>
              <a:gd name="connsiteX8" fmla="*/ 728749 w 6081439"/>
              <a:gd name="connsiteY8" fmla="*/ 2314055 h 3085407"/>
              <a:gd name="connsiteX9" fmla="*/ 907741 w 6081439"/>
              <a:gd name="connsiteY9" fmla="*/ 2314055 h 3085407"/>
              <a:gd name="connsiteX10" fmla="*/ 907741 w 6081439"/>
              <a:gd name="connsiteY10" fmla="*/ 2130806 h 3085407"/>
              <a:gd name="connsiteX11" fmla="*/ 1095255 w 6081439"/>
              <a:gd name="connsiteY11" fmla="*/ 2126544 h 3085407"/>
              <a:gd name="connsiteX12" fmla="*/ 1103779 w 6081439"/>
              <a:gd name="connsiteY12" fmla="*/ 2071144 h 3085407"/>
              <a:gd name="connsiteX13" fmla="*/ 1278508 w 6081439"/>
              <a:gd name="connsiteY13" fmla="*/ 2075405 h 3085407"/>
              <a:gd name="connsiteX14" fmla="*/ 1282770 w 6081439"/>
              <a:gd name="connsiteY14" fmla="*/ 1947557 h 3085407"/>
              <a:gd name="connsiteX15" fmla="*/ 1461761 w 6081439"/>
              <a:gd name="connsiteY15" fmla="*/ 1947557 h 3085407"/>
              <a:gd name="connsiteX16" fmla="*/ 1461761 w 6081439"/>
              <a:gd name="connsiteY16" fmla="*/ 1875109 h 3085407"/>
              <a:gd name="connsiteX17" fmla="*/ 1649276 w 6081439"/>
              <a:gd name="connsiteY17" fmla="*/ 1879371 h 3085407"/>
              <a:gd name="connsiteX18" fmla="*/ 1649276 w 6081439"/>
              <a:gd name="connsiteY18" fmla="*/ 1819708 h 3085407"/>
              <a:gd name="connsiteX19" fmla="*/ 1824005 w 6081439"/>
              <a:gd name="connsiteY19" fmla="*/ 1823970 h 3085407"/>
              <a:gd name="connsiteX20" fmla="*/ 1824005 w 6081439"/>
              <a:gd name="connsiteY20" fmla="*/ 1657767 h 3085407"/>
              <a:gd name="connsiteX21" fmla="*/ 2015781 w 6081439"/>
              <a:gd name="connsiteY21" fmla="*/ 1657767 h 3085407"/>
              <a:gd name="connsiteX22" fmla="*/ 2015781 w 6081439"/>
              <a:gd name="connsiteY22" fmla="*/ 1585320 h 3085407"/>
              <a:gd name="connsiteX23" fmla="*/ 2578325 w 6081439"/>
              <a:gd name="connsiteY23" fmla="*/ 1585320 h 3085407"/>
              <a:gd name="connsiteX24" fmla="*/ 2574064 w 6081439"/>
              <a:gd name="connsiteY24" fmla="*/ 1440425 h 3085407"/>
              <a:gd name="connsiteX25" fmla="*/ 2936308 w 6081439"/>
              <a:gd name="connsiteY25" fmla="*/ 1448948 h 3085407"/>
              <a:gd name="connsiteX26" fmla="*/ 2940569 w 6081439"/>
              <a:gd name="connsiteY26" fmla="*/ 1385024 h 3085407"/>
              <a:gd name="connsiteX27" fmla="*/ 3128084 w 6081439"/>
              <a:gd name="connsiteY27" fmla="*/ 1385024 h 3085407"/>
              <a:gd name="connsiteX28" fmla="*/ 3128084 w 6081439"/>
              <a:gd name="connsiteY28" fmla="*/ 1171943 h 3085407"/>
              <a:gd name="connsiteX29" fmla="*/ 3302813 w 6081439"/>
              <a:gd name="connsiteY29" fmla="*/ 1176205 h 3085407"/>
              <a:gd name="connsiteX30" fmla="*/ 3302813 w 6081439"/>
              <a:gd name="connsiteY30" fmla="*/ 1052618 h 3085407"/>
              <a:gd name="connsiteX31" fmla="*/ 3498851 w 6081439"/>
              <a:gd name="connsiteY31" fmla="*/ 1052618 h 3085407"/>
              <a:gd name="connsiteX32" fmla="*/ 3494590 w 6081439"/>
              <a:gd name="connsiteY32" fmla="*/ 997217 h 3085407"/>
              <a:gd name="connsiteX33" fmla="*/ 3861096 w 6081439"/>
              <a:gd name="connsiteY33" fmla="*/ 992956 h 3085407"/>
              <a:gd name="connsiteX34" fmla="*/ 3861096 w 6081439"/>
              <a:gd name="connsiteY34" fmla="*/ 924770 h 3085407"/>
              <a:gd name="connsiteX35" fmla="*/ 4052872 w 6081439"/>
              <a:gd name="connsiteY35" fmla="*/ 929031 h 3085407"/>
              <a:gd name="connsiteX36" fmla="*/ 4052872 w 6081439"/>
              <a:gd name="connsiteY36" fmla="*/ 843799 h 3085407"/>
              <a:gd name="connsiteX37" fmla="*/ 4236125 w 6081439"/>
              <a:gd name="connsiteY37" fmla="*/ 843799 h 3085407"/>
              <a:gd name="connsiteX38" fmla="*/ 4236125 w 6081439"/>
              <a:gd name="connsiteY38" fmla="*/ 673335 h 3085407"/>
              <a:gd name="connsiteX39" fmla="*/ 4415116 w 6081439"/>
              <a:gd name="connsiteY39" fmla="*/ 673335 h 3085407"/>
              <a:gd name="connsiteX40" fmla="*/ 4415116 w 6081439"/>
              <a:gd name="connsiteY40" fmla="*/ 579579 h 3085407"/>
              <a:gd name="connsiteX41" fmla="*/ 5535942 w 6081439"/>
              <a:gd name="connsiteY41" fmla="*/ 583841 h 3085407"/>
              <a:gd name="connsiteX42" fmla="*/ 5535942 w 6081439"/>
              <a:gd name="connsiteY42" fmla="*/ 357975 h 3085407"/>
              <a:gd name="connsiteX43" fmla="*/ 6081439 w 6081439"/>
              <a:gd name="connsiteY43" fmla="*/ 357975 h 3085407"/>
              <a:gd name="connsiteX44" fmla="*/ 6072915 w 6081439"/>
              <a:gd name="connsiteY44" fmla="*/ 0 h 308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81439" h="3085407">
                <a:moveTo>
                  <a:pt x="0" y="3085407"/>
                </a:moveTo>
                <a:lnTo>
                  <a:pt x="174729" y="3085407"/>
                </a:lnTo>
                <a:lnTo>
                  <a:pt x="174729" y="2782833"/>
                </a:lnTo>
                <a:lnTo>
                  <a:pt x="349459" y="2791356"/>
                </a:lnTo>
                <a:cubicBezTo>
                  <a:pt x="350879" y="2690498"/>
                  <a:pt x="352300" y="2589640"/>
                  <a:pt x="353720" y="2488782"/>
                </a:cubicBezTo>
                <a:lnTo>
                  <a:pt x="541235" y="2488782"/>
                </a:lnTo>
                <a:lnTo>
                  <a:pt x="541235" y="2356672"/>
                </a:lnTo>
                <a:lnTo>
                  <a:pt x="728749" y="2360933"/>
                </a:lnTo>
                <a:lnTo>
                  <a:pt x="728749" y="2314055"/>
                </a:lnTo>
                <a:lnTo>
                  <a:pt x="907741" y="2314055"/>
                </a:lnTo>
                <a:lnTo>
                  <a:pt x="907741" y="2130806"/>
                </a:lnTo>
                <a:lnTo>
                  <a:pt x="1095255" y="2126544"/>
                </a:lnTo>
                <a:lnTo>
                  <a:pt x="1103779" y="2071144"/>
                </a:lnTo>
                <a:lnTo>
                  <a:pt x="1278508" y="2075405"/>
                </a:lnTo>
                <a:lnTo>
                  <a:pt x="1282770" y="1947557"/>
                </a:lnTo>
                <a:lnTo>
                  <a:pt x="1461761" y="1947557"/>
                </a:lnTo>
                <a:lnTo>
                  <a:pt x="1461761" y="1875109"/>
                </a:lnTo>
                <a:lnTo>
                  <a:pt x="1649276" y="1879371"/>
                </a:lnTo>
                <a:lnTo>
                  <a:pt x="1649276" y="1819708"/>
                </a:lnTo>
                <a:lnTo>
                  <a:pt x="1824005" y="1823970"/>
                </a:lnTo>
                <a:lnTo>
                  <a:pt x="1824005" y="1657767"/>
                </a:lnTo>
                <a:lnTo>
                  <a:pt x="2015781" y="1657767"/>
                </a:lnTo>
                <a:lnTo>
                  <a:pt x="2015781" y="1585320"/>
                </a:lnTo>
                <a:lnTo>
                  <a:pt x="2578325" y="1585320"/>
                </a:lnTo>
                <a:lnTo>
                  <a:pt x="2574064" y="1440425"/>
                </a:lnTo>
                <a:lnTo>
                  <a:pt x="2936308" y="1448948"/>
                </a:lnTo>
                <a:lnTo>
                  <a:pt x="2940569" y="1385024"/>
                </a:lnTo>
                <a:lnTo>
                  <a:pt x="3128084" y="1385024"/>
                </a:lnTo>
                <a:lnTo>
                  <a:pt x="3128084" y="1171943"/>
                </a:lnTo>
                <a:lnTo>
                  <a:pt x="3302813" y="1176205"/>
                </a:lnTo>
                <a:lnTo>
                  <a:pt x="3302813" y="1052618"/>
                </a:lnTo>
                <a:lnTo>
                  <a:pt x="3498851" y="1052618"/>
                </a:lnTo>
                <a:lnTo>
                  <a:pt x="3494590" y="997217"/>
                </a:lnTo>
                <a:lnTo>
                  <a:pt x="3861096" y="992956"/>
                </a:lnTo>
                <a:lnTo>
                  <a:pt x="3861096" y="924770"/>
                </a:lnTo>
                <a:lnTo>
                  <a:pt x="4052872" y="929031"/>
                </a:lnTo>
                <a:lnTo>
                  <a:pt x="4052872" y="843799"/>
                </a:lnTo>
                <a:lnTo>
                  <a:pt x="4236125" y="843799"/>
                </a:lnTo>
                <a:lnTo>
                  <a:pt x="4236125" y="673335"/>
                </a:lnTo>
                <a:lnTo>
                  <a:pt x="4415116" y="673335"/>
                </a:lnTo>
                <a:lnTo>
                  <a:pt x="4415116" y="579579"/>
                </a:lnTo>
                <a:lnTo>
                  <a:pt x="5535942" y="583841"/>
                </a:lnTo>
                <a:lnTo>
                  <a:pt x="5535942" y="357975"/>
                </a:lnTo>
                <a:lnTo>
                  <a:pt x="6081439" y="357975"/>
                </a:lnTo>
                <a:lnTo>
                  <a:pt x="6072915" y="0"/>
                </a:lnTo>
              </a:path>
            </a:pathLst>
          </a:custGeom>
          <a:ln w="76200" cmpd="sng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498524" y="3508343"/>
            <a:ext cx="4760017" cy="1892156"/>
          </a:xfrm>
          <a:custGeom>
            <a:avLst/>
            <a:gdLst>
              <a:gd name="connsiteX0" fmla="*/ 0 w 5335643"/>
              <a:gd name="connsiteY0" fmla="*/ 1892156 h 1892156"/>
              <a:gd name="connsiteX1" fmla="*/ 170468 w 5335643"/>
              <a:gd name="connsiteY1" fmla="*/ 1892156 h 1892156"/>
              <a:gd name="connsiteX2" fmla="*/ 170468 w 5335643"/>
              <a:gd name="connsiteY2" fmla="*/ 1683337 h 1892156"/>
              <a:gd name="connsiteX3" fmla="*/ 357983 w 5335643"/>
              <a:gd name="connsiteY3" fmla="*/ 1687598 h 1892156"/>
              <a:gd name="connsiteX4" fmla="*/ 362244 w 5335643"/>
              <a:gd name="connsiteY4" fmla="*/ 1559750 h 1892156"/>
              <a:gd name="connsiteX5" fmla="*/ 536974 w 5335643"/>
              <a:gd name="connsiteY5" fmla="*/ 1559750 h 1892156"/>
              <a:gd name="connsiteX6" fmla="*/ 536974 w 5335643"/>
              <a:gd name="connsiteY6" fmla="*/ 1376501 h 1892156"/>
              <a:gd name="connsiteX7" fmla="*/ 724488 w 5335643"/>
              <a:gd name="connsiteY7" fmla="*/ 1372239 h 1892156"/>
              <a:gd name="connsiteX8" fmla="*/ 724488 w 5335643"/>
              <a:gd name="connsiteY8" fmla="*/ 1295530 h 1892156"/>
              <a:gd name="connsiteX9" fmla="*/ 903480 w 5335643"/>
              <a:gd name="connsiteY9" fmla="*/ 1291269 h 1892156"/>
              <a:gd name="connsiteX10" fmla="*/ 894956 w 5335643"/>
              <a:gd name="connsiteY10" fmla="*/ 1227344 h 1892156"/>
              <a:gd name="connsiteX11" fmla="*/ 1090994 w 5335643"/>
              <a:gd name="connsiteY11" fmla="*/ 1231606 h 1892156"/>
              <a:gd name="connsiteX12" fmla="*/ 1090994 w 5335643"/>
              <a:gd name="connsiteY12" fmla="*/ 1142112 h 1892156"/>
              <a:gd name="connsiteX13" fmla="*/ 1265724 w 5335643"/>
              <a:gd name="connsiteY13" fmla="*/ 1137850 h 1892156"/>
              <a:gd name="connsiteX14" fmla="*/ 1269985 w 5335643"/>
              <a:gd name="connsiteY14" fmla="*/ 1082450 h 1892156"/>
              <a:gd name="connsiteX15" fmla="*/ 1645015 w 5335643"/>
              <a:gd name="connsiteY15" fmla="*/ 1082450 h 1892156"/>
              <a:gd name="connsiteX16" fmla="*/ 1645015 w 5335643"/>
              <a:gd name="connsiteY16" fmla="*/ 980171 h 1892156"/>
              <a:gd name="connsiteX17" fmla="*/ 1819744 w 5335643"/>
              <a:gd name="connsiteY17" fmla="*/ 980171 h 1892156"/>
              <a:gd name="connsiteX18" fmla="*/ 1819744 w 5335643"/>
              <a:gd name="connsiteY18" fmla="*/ 916247 h 1892156"/>
              <a:gd name="connsiteX19" fmla="*/ 2011520 w 5335643"/>
              <a:gd name="connsiteY19" fmla="*/ 920508 h 1892156"/>
              <a:gd name="connsiteX20" fmla="*/ 2015782 w 5335643"/>
              <a:gd name="connsiteY20" fmla="*/ 839538 h 1892156"/>
              <a:gd name="connsiteX21" fmla="*/ 2199035 w 5335643"/>
              <a:gd name="connsiteY21" fmla="*/ 839538 h 1892156"/>
              <a:gd name="connsiteX22" fmla="*/ 2194773 w 5335643"/>
              <a:gd name="connsiteY22" fmla="*/ 750044 h 1892156"/>
              <a:gd name="connsiteX23" fmla="*/ 2382288 w 5335643"/>
              <a:gd name="connsiteY23" fmla="*/ 750044 h 1892156"/>
              <a:gd name="connsiteX24" fmla="*/ 2378026 w 5335643"/>
              <a:gd name="connsiteY24" fmla="*/ 673335 h 1892156"/>
              <a:gd name="connsiteX25" fmla="*/ 2561279 w 5335643"/>
              <a:gd name="connsiteY25" fmla="*/ 673335 h 1892156"/>
              <a:gd name="connsiteX26" fmla="*/ 2561279 w 5335643"/>
              <a:gd name="connsiteY26" fmla="*/ 583841 h 1892156"/>
              <a:gd name="connsiteX27" fmla="*/ 2744532 w 5335643"/>
              <a:gd name="connsiteY27" fmla="*/ 579579 h 1892156"/>
              <a:gd name="connsiteX28" fmla="*/ 2753055 w 5335643"/>
              <a:gd name="connsiteY28" fmla="*/ 477301 h 1892156"/>
              <a:gd name="connsiteX29" fmla="*/ 3486067 w 5335643"/>
              <a:gd name="connsiteY29" fmla="*/ 481562 h 1892156"/>
              <a:gd name="connsiteX30" fmla="*/ 3486067 w 5335643"/>
              <a:gd name="connsiteY30" fmla="*/ 404853 h 1892156"/>
              <a:gd name="connsiteX31" fmla="*/ 4594108 w 5335643"/>
              <a:gd name="connsiteY31" fmla="*/ 413376 h 1892156"/>
              <a:gd name="connsiteX32" fmla="*/ 4598370 w 5335643"/>
              <a:gd name="connsiteY32" fmla="*/ 306836 h 1892156"/>
              <a:gd name="connsiteX33" fmla="*/ 4964875 w 5335643"/>
              <a:gd name="connsiteY33" fmla="*/ 315359 h 1892156"/>
              <a:gd name="connsiteX34" fmla="*/ 4960614 w 5335643"/>
              <a:gd name="connsiteY34" fmla="*/ 183249 h 1892156"/>
              <a:gd name="connsiteX35" fmla="*/ 5335643 w 5335643"/>
              <a:gd name="connsiteY35" fmla="*/ 187511 h 1892156"/>
              <a:gd name="connsiteX36" fmla="*/ 5331381 w 5335643"/>
              <a:gd name="connsiteY36" fmla="*/ 0 h 189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335643" h="1892156">
                <a:moveTo>
                  <a:pt x="0" y="1892156"/>
                </a:moveTo>
                <a:lnTo>
                  <a:pt x="170468" y="1892156"/>
                </a:lnTo>
                <a:lnTo>
                  <a:pt x="170468" y="1683337"/>
                </a:lnTo>
                <a:lnTo>
                  <a:pt x="357983" y="1687598"/>
                </a:lnTo>
                <a:lnTo>
                  <a:pt x="362244" y="1559750"/>
                </a:lnTo>
                <a:lnTo>
                  <a:pt x="536974" y="1559750"/>
                </a:lnTo>
                <a:lnTo>
                  <a:pt x="536974" y="1376501"/>
                </a:lnTo>
                <a:lnTo>
                  <a:pt x="724488" y="1372239"/>
                </a:lnTo>
                <a:lnTo>
                  <a:pt x="724488" y="1295530"/>
                </a:lnTo>
                <a:lnTo>
                  <a:pt x="903480" y="1291269"/>
                </a:lnTo>
                <a:lnTo>
                  <a:pt x="894956" y="1227344"/>
                </a:lnTo>
                <a:lnTo>
                  <a:pt x="1090994" y="1231606"/>
                </a:lnTo>
                <a:lnTo>
                  <a:pt x="1090994" y="1142112"/>
                </a:lnTo>
                <a:lnTo>
                  <a:pt x="1265724" y="1137850"/>
                </a:lnTo>
                <a:lnTo>
                  <a:pt x="1269985" y="1082450"/>
                </a:lnTo>
                <a:lnTo>
                  <a:pt x="1645015" y="1082450"/>
                </a:lnTo>
                <a:lnTo>
                  <a:pt x="1645015" y="980171"/>
                </a:lnTo>
                <a:lnTo>
                  <a:pt x="1819744" y="980171"/>
                </a:lnTo>
                <a:lnTo>
                  <a:pt x="1819744" y="916247"/>
                </a:lnTo>
                <a:lnTo>
                  <a:pt x="2011520" y="920508"/>
                </a:lnTo>
                <a:lnTo>
                  <a:pt x="2015782" y="839538"/>
                </a:lnTo>
                <a:lnTo>
                  <a:pt x="2199035" y="839538"/>
                </a:lnTo>
                <a:lnTo>
                  <a:pt x="2194773" y="750044"/>
                </a:lnTo>
                <a:lnTo>
                  <a:pt x="2382288" y="750044"/>
                </a:lnTo>
                <a:lnTo>
                  <a:pt x="2378026" y="673335"/>
                </a:lnTo>
                <a:lnTo>
                  <a:pt x="2561279" y="673335"/>
                </a:lnTo>
                <a:lnTo>
                  <a:pt x="2561279" y="583841"/>
                </a:lnTo>
                <a:lnTo>
                  <a:pt x="2744532" y="579579"/>
                </a:lnTo>
                <a:lnTo>
                  <a:pt x="2753055" y="477301"/>
                </a:lnTo>
                <a:lnTo>
                  <a:pt x="3486067" y="481562"/>
                </a:lnTo>
                <a:lnTo>
                  <a:pt x="3486067" y="404853"/>
                </a:lnTo>
                <a:lnTo>
                  <a:pt x="4594108" y="413376"/>
                </a:lnTo>
                <a:lnTo>
                  <a:pt x="4598370" y="306836"/>
                </a:lnTo>
                <a:lnTo>
                  <a:pt x="4964875" y="315359"/>
                </a:lnTo>
                <a:lnTo>
                  <a:pt x="4960614" y="183249"/>
                </a:lnTo>
                <a:lnTo>
                  <a:pt x="5335643" y="187511"/>
                </a:lnTo>
                <a:cubicBezTo>
                  <a:pt x="5334222" y="125007"/>
                  <a:pt x="5332802" y="62504"/>
                  <a:pt x="5331381" y="0"/>
                </a:cubicBezTo>
              </a:path>
            </a:pathLst>
          </a:custGeom>
          <a:ln w="76200" cmpd="sng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17969" y="1828879"/>
            <a:ext cx="144890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smtClean="0">
                <a:cs typeface="Franklin Gothic Medium"/>
              </a:rPr>
              <a:t>Copay Group</a:t>
            </a:r>
            <a:endParaRPr lang="en-US" sz="2800" dirty="0">
              <a:cs typeface="Franklin Gothic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76833" y="3449714"/>
            <a:ext cx="151370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smtClean="0">
                <a:cs typeface="Franklin Gothic Medium"/>
              </a:rPr>
              <a:t>Free Med</a:t>
            </a:r>
          </a:p>
          <a:p>
            <a:pPr algn="ctr"/>
            <a:r>
              <a:rPr lang="en-US" sz="2800" dirty="0" smtClean="0">
                <a:cs typeface="Franklin Gothic Medium"/>
              </a:rPr>
              <a:t>Group</a:t>
            </a:r>
            <a:endParaRPr lang="en-US" sz="2800" dirty="0"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5512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2609"/>
            <a:ext cx="8229600" cy="2226248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So is the Affordable Care Act affordable?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9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12-10 at 9.59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2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1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the ACA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415"/>
            <a:ext cx="8229600" cy="528099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Yes, it helped 20 million people acquire insurance… </a:t>
            </a:r>
          </a:p>
          <a:p>
            <a:r>
              <a:rPr lang="en-US" dirty="0" smtClean="0"/>
              <a:t>…but insurance ≠ access, both in Medicaid and private insurance</a:t>
            </a:r>
          </a:p>
          <a:p>
            <a:r>
              <a:rPr lang="en-US" dirty="0" smtClean="0"/>
              <a:t>Oh, and around 30 million are still uninsured (never mind underinsured)</a:t>
            </a:r>
          </a:p>
          <a:p>
            <a:r>
              <a:rPr lang="en-US" dirty="0" smtClean="0"/>
              <a:t>It created mechanisms to change the way care is paid for (ACOs, value-based, P4P)</a:t>
            </a:r>
          </a:p>
          <a:p>
            <a:r>
              <a:rPr lang="en-US" dirty="0" smtClean="0"/>
              <a:t>It facilitates greater cost-shifting to patients </a:t>
            </a:r>
          </a:p>
          <a:p>
            <a:r>
              <a:rPr lang="en-US" dirty="0" smtClean="0"/>
              <a:t>It makes sure 10 essential benefits are covered</a:t>
            </a:r>
          </a:p>
          <a:p>
            <a:r>
              <a:rPr lang="en-US" dirty="0" smtClean="0"/>
              <a:t>It requires the </a:t>
            </a:r>
            <a:r>
              <a:rPr lang="en-US" dirty="0" err="1" smtClean="0"/>
              <a:t>govt</a:t>
            </a:r>
            <a:r>
              <a:rPr lang="en-US" dirty="0" smtClean="0"/>
              <a:t> continue to prop it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1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Review why healthcare reform is still necessary 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Review the current system (including the ACA)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Review the current plan in Congress to “repeal and replace” (the AHCA)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C6D9F1"/>
                </a:solidFill>
              </a:rPr>
              <a:t>Review single payer as an alternative for docs to consider supporting </a:t>
            </a:r>
            <a:endParaRPr lang="en-US" dirty="0">
              <a:solidFill>
                <a:srgbClr val="C6D9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2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00"/>
            <a:ext cx="8229600" cy="1143000"/>
          </a:xfrm>
        </p:spPr>
        <p:txBody>
          <a:bodyPr/>
          <a:lstStyle/>
          <a:p>
            <a:r>
              <a:rPr lang="en-US" dirty="0" smtClean="0"/>
              <a:t>Enter: the AHCA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767"/>
            <a:ext cx="8229600" cy="553479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What does it repeal? </a:t>
            </a:r>
          </a:p>
          <a:p>
            <a:r>
              <a:rPr lang="en-US" dirty="0" smtClean="0"/>
              <a:t>Repeal the ACA mandates (individual and the employer-based) and tax penalties</a:t>
            </a:r>
          </a:p>
          <a:p>
            <a:r>
              <a:rPr lang="en-US" dirty="0" smtClean="0"/>
              <a:t>Repeal cost-sharing subsidies for people with incomes between 100-250% of FPL</a:t>
            </a:r>
          </a:p>
          <a:p>
            <a:r>
              <a:rPr lang="en-US" dirty="0" smtClean="0"/>
              <a:t>Repeal the subsidies given for purchasing insurance on the exchanges…</a:t>
            </a:r>
          </a:p>
          <a:p>
            <a:pPr lvl="1"/>
            <a:r>
              <a:rPr lang="en-US" dirty="0" smtClean="0"/>
              <a:t>But it would be replaced with tax credits based on age, with the younger getting a lower tax credit, which would be phased out at incomes from 75,000-115,000, and which CAN be used for catastrophic plans</a:t>
            </a:r>
          </a:p>
        </p:txBody>
      </p:sp>
    </p:spTree>
    <p:extLst>
      <p:ext uri="{BB962C8B-B14F-4D97-AF65-F5344CB8AC3E}">
        <p14:creationId xmlns:p14="http://schemas.microsoft.com/office/powerpoint/2010/main" val="3548796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Enter: the AHCA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0049"/>
            <a:ext cx="8229600" cy="53652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Repeal funding for Prevention and Public Health Fund (1 billion/year to the CDC, about 12% of their budget)</a:t>
            </a:r>
          </a:p>
          <a:p>
            <a:r>
              <a:rPr lang="en-US" dirty="0" smtClean="0"/>
              <a:t>Repeals lots of taxes that funded Medicare and the ACA: Medicare payroll tax on people making &gt;250,000/</a:t>
            </a:r>
            <a:r>
              <a:rPr lang="en-US" dirty="0" err="1" smtClean="0"/>
              <a:t>yr</a:t>
            </a:r>
            <a:r>
              <a:rPr lang="en-US" dirty="0" smtClean="0"/>
              <a:t>, tax on tanning beds, tax on drug companies, </a:t>
            </a:r>
            <a:r>
              <a:rPr lang="en-US" dirty="0" err="1" smtClean="0"/>
              <a:t>cadillac</a:t>
            </a:r>
            <a:r>
              <a:rPr lang="en-US" dirty="0" smtClean="0"/>
              <a:t> tax on high cost plans, lowered tax on withdrawals from HSAs</a:t>
            </a:r>
          </a:p>
          <a:p>
            <a:r>
              <a:rPr lang="en-US" dirty="0" smtClean="0"/>
              <a:t>Prohibits federal funding for Planned Parenthood clinics</a:t>
            </a:r>
          </a:p>
          <a:p>
            <a:r>
              <a:rPr lang="en-US" dirty="0" smtClean="0"/>
              <a:t>Phases out actuarial value/metal plan requirements</a:t>
            </a:r>
          </a:p>
        </p:txBody>
      </p:sp>
    </p:spTree>
    <p:extLst>
      <p:ext uri="{BB962C8B-B14F-4D97-AF65-F5344CB8AC3E}">
        <p14:creationId xmlns:p14="http://schemas.microsoft.com/office/powerpoint/2010/main" val="397468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Enter: the AHCA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7570"/>
            <a:ext cx="8229600" cy="5490712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does it keep</a:t>
            </a:r>
            <a:r>
              <a:rPr lang="en-US" dirty="0" smtClean="0"/>
              <a:t>?</a:t>
            </a:r>
          </a:p>
          <a:p>
            <a:r>
              <a:rPr lang="en-US" dirty="0" smtClean="0"/>
              <a:t>Certain private market rules: dependents may stay on plans to age 26</a:t>
            </a:r>
          </a:p>
          <a:p>
            <a:r>
              <a:rPr lang="en-US" dirty="0" smtClean="0"/>
              <a:t>Health insurance marketplaces/exchanges</a:t>
            </a:r>
          </a:p>
          <a:p>
            <a:r>
              <a:rPr lang="en-US" dirty="0" smtClean="0"/>
              <a:t>Medicare benefit enhancements</a:t>
            </a:r>
          </a:p>
          <a:p>
            <a:r>
              <a:rPr lang="en-US" dirty="0" smtClean="0"/>
              <a:t>No cost sharing for preventive care</a:t>
            </a:r>
          </a:p>
        </p:txBody>
      </p:sp>
    </p:spTree>
    <p:extLst>
      <p:ext uri="{BB962C8B-B14F-4D97-AF65-F5344CB8AC3E}">
        <p14:creationId xmlns:p14="http://schemas.microsoft.com/office/powerpoint/2010/main" val="73332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Enter: the AHCA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490"/>
            <a:ext cx="8229600" cy="5490712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does it keep, but allow states to opt out of (meaning that insurers could sell plans that do this)</a:t>
            </a:r>
            <a:r>
              <a:rPr lang="en-US" dirty="0" smtClean="0"/>
              <a:t>?</a:t>
            </a:r>
          </a:p>
          <a:p>
            <a:r>
              <a:rPr lang="en-US" dirty="0" smtClean="0"/>
              <a:t>Pre-existing condition exclusion</a:t>
            </a:r>
          </a:p>
          <a:p>
            <a:r>
              <a:rPr lang="en-US" dirty="0" smtClean="0"/>
              <a:t>Lifetime limits on care (</a:t>
            </a:r>
            <a:r>
              <a:rPr lang="en-US" dirty="0" err="1" smtClean="0"/>
              <a:t>ie</a:t>
            </a:r>
            <a:r>
              <a:rPr lang="en-US" dirty="0" smtClean="0"/>
              <a:t> up to 1 million dollar caps on benefits)</a:t>
            </a:r>
          </a:p>
          <a:p>
            <a:r>
              <a:rPr lang="en-US" dirty="0" smtClean="0"/>
              <a:t>The 10 essential benefits</a:t>
            </a:r>
          </a:p>
        </p:txBody>
      </p:sp>
    </p:spTree>
    <p:extLst>
      <p:ext uri="{BB962C8B-B14F-4D97-AF65-F5344CB8AC3E}">
        <p14:creationId xmlns:p14="http://schemas.microsoft.com/office/powerpoint/2010/main" val="324826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Enter: the AHCA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0049"/>
            <a:ext cx="8229600" cy="523983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What does it add?</a:t>
            </a:r>
          </a:p>
          <a:p>
            <a:r>
              <a:rPr lang="en-US" dirty="0" smtClean="0"/>
              <a:t>Encourages use of Health Savings Accounts by increasing tax free contribution limits</a:t>
            </a:r>
          </a:p>
          <a:p>
            <a:r>
              <a:rPr lang="en-US" dirty="0" smtClean="0"/>
              <a:t>Adds state option to require employment as a condition of Medicaid eligibility</a:t>
            </a:r>
          </a:p>
          <a:p>
            <a:r>
              <a:rPr lang="en-US" dirty="0" smtClean="0"/>
              <a:t>Converts federal Medicaid funding to a per capita allotment in 2020, using 2016 as a base year, with the option of a block grant to cover “</a:t>
            </a:r>
            <a:r>
              <a:rPr lang="en-US" dirty="0" err="1" smtClean="0"/>
              <a:t>nonexpansion</a:t>
            </a:r>
            <a:r>
              <a:rPr lang="en-US" dirty="0" smtClean="0"/>
              <a:t>” adults/kids</a:t>
            </a:r>
          </a:p>
        </p:txBody>
      </p:sp>
    </p:spTree>
    <p:extLst>
      <p:ext uri="{BB962C8B-B14F-4D97-AF65-F5344CB8AC3E}">
        <p14:creationId xmlns:p14="http://schemas.microsoft.com/office/powerpoint/2010/main" val="124285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4133"/>
            <a:ext cx="8229600" cy="513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(obviously, this reflects your values and personal opinions. But here are your options.)</a:t>
            </a:r>
          </a:p>
          <a:p>
            <a:r>
              <a:rPr lang="en-US" dirty="0" smtClean="0"/>
              <a:t>Change NOTHING. Leave in place the ACA (and continue to support it, and not let it collapse…)</a:t>
            </a:r>
          </a:p>
          <a:p>
            <a:r>
              <a:rPr lang="en-US" dirty="0" smtClean="0"/>
              <a:t>Repeal the ACA and go back to the way it was before 2010 (never </a:t>
            </a:r>
            <a:r>
              <a:rPr lang="en-US" dirty="0" err="1" smtClean="0"/>
              <a:t>gonna</a:t>
            </a:r>
            <a:r>
              <a:rPr lang="en-US" dirty="0" smtClean="0"/>
              <a:t> happen)</a:t>
            </a:r>
          </a:p>
          <a:p>
            <a:r>
              <a:rPr lang="en-US" dirty="0" smtClean="0"/>
              <a:t>Repeal the ACA and replace with…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Cut to the chase.</a:t>
            </a:r>
            <a:br>
              <a:rPr lang="en-US" dirty="0" smtClean="0"/>
            </a:br>
            <a:r>
              <a:rPr lang="en-US" dirty="0"/>
              <a:t>W</a:t>
            </a:r>
            <a:r>
              <a:rPr lang="en-US" dirty="0" smtClean="0"/>
              <a:t>hat should ICU docs support?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22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Enter: the AHCA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0049"/>
            <a:ext cx="8229600" cy="534959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Penalty for late enrollment (pay 30% of the premium to the insurer) if you haven’t maintained continuous creditable coverage… (sound familiar?)</a:t>
            </a:r>
          </a:p>
          <a:p>
            <a:r>
              <a:rPr lang="en-US" dirty="0" smtClean="0"/>
              <a:t>Establish State Patient and State Stability Fund: 130 billion over 9 years plus 8 billion (Upton amendment). </a:t>
            </a:r>
            <a:r>
              <a:rPr lang="en-US" dirty="0"/>
              <a:t>F</a:t>
            </a:r>
            <a:r>
              <a:rPr lang="en-US" dirty="0" smtClean="0"/>
              <a:t>und for states to use to provide financial help to high-risk people (</a:t>
            </a:r>
            <a:r>
              <a:rPr lang="en-US" dirty="0" err="1" smtClean="0"/>
              <a:t>ie</a:t>
            </a:r>
            <a:r>
              <a:rPr lang="en-US" dirty="0" smtClean="0"/>
              <a:t> fund high-risk pools), promote access to preventive services, provide cost-sharing subsidies, with certain amounts ear-marked for maternity/newborn, mental health/substance abuse</a:t>
            </a:r>
          </a:p>
        </p:txBody>
      </p:sp>
    </p:spTree>
    <p:extLst>
      <p:ext uri="{BB962C8B-B14F-4D97-AF65-F5344CB8AC3E}">
        <p14:creationId xmlns:p14="http://schemas.microsoft.com/office/powerpoint/2010/main" val="366098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9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Whew. </a:t>
            </a:r>
            <a:r>
              <a:rPr lang="en-US" dirty="0"/>
              <a:t>So why has it been so hard to get passed?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421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Is it really just “ACA-lite?”</a:t>
            </a:r>
          </a:p>
          <a:p>
            <a:r>
              <a:rPr lang="en-US" dirty="0" smtClean="0"/>
              <a:t>CBO says that the version it evaluated back in March will save 330 billion dollars over 10 years… and that </a:t>
            </a:r>
            <a:r>
              <a:rPr lang="en-US" dirty="0"/>
              <a:t>24 million </a:t>
            </a:r>
            <a:r>
              <a:rPr lang="en-US" dirty="0" smtClean="0"/>
              <a:t>people will lose health </a:t>
            </a:r>
            <a:r>
              <a:rPr lang="en-US" dirty="0"/>
              <a:t>insurance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CBO hasn’t had a chance to evaluate the current bill, but presumably it will save more money and leave more without coverage.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7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AHCA criticisms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1674"/>
            <a:ext cx="8229600" cy="53591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It’s a HUGE tax break for the wealthy, and that tax break will comes by gutting revenue for Medicare. </a:t>
            </a:r>
          </a:p>
          <a:p>
            <a:r>
              <a:rPr lang="en-US" dirty="0" smtClean="0"/>
              <a:t>It limits protections for people: the quality of the insurance products will only go down,  especially once states opt out of pre-existing conditions, lifetime limits, essential benefits</a:t>
            </a:r>
          </a:p>
          <a:p>
            <a:r>
              <a:rPr lang="en-US" dirty="0" smtClean="0"/>
              <a:t>HSAs really only help people with disposable income (like rich people)</a:t>
            </a:r>
          </a:p>
          <a:p>
            <a:r>
              <a:rPr lang="en-US" dirty="0" smtClean="0"/>
              <a:t>It’s tough on the old: currently, max premiums for the elderly can only be 3x greater than for the young. Under AHCA, this would increase to 5x greater.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102" y="274638"/>
            <a:ext cx="455984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7" y="-62719"/>
            <a:ext cx="7961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9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AHCA criticisms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08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about the Medicaid changes?</a:t>
            </a:r>
          </a:p>
          <a:p>
            <a:pPr lvl="1"/>
            <a:r>
              <a:rPr lang="en-US" dirty="0" smtClean="0"/>
              <a:t>What do you do if there’s a recession, with a near doubling of the unemployment rate, as we saw a few years ago? </a:t>
            </a:r>
          </a:p>
          <a:p>
            <a:r>
              <a:rPr lang="en-US" dirty="0" smtClean="0"/>
              <a:t>Age-based (rather than income-based) tax credits don’t really make sense.</a:t>
            </a:r>
          </a:p>
          <a:p>
            <a:r>
              <a:rPr lang="en-US" dirty="0" smtClean="0"/>
              <a:t>If it saves 330 billion dollars over 10 years, who is paying for those savings? We are, with reduced coverage (</a:t>
            </a:r>
            <a:r>
              <a:rPr lang="en-US" dirty="0" err="1" smtClean="0"/>
              <a:t>esp</a:t>
            </a:r>
            <a:r>
              <a:rPr lang="en-US" dirty="0" smtClean="0"/>
              <a:t> through Medicaid), reduced subsidies, tax breaks on the wealthy…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9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98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 what about single payer?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Can we advocate for repealing the ACA and replacing it with a Canadian-style single payer system (HR676)?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Review why healthcare reform is still necessary 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Review the current system (including the ACA)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Review the current plan in Congress to “repeal and replace” (the AHCA) 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/>
              <a:t>Review single payer as an alternative for docs to consider supporting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94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8-23 at 6.10.5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5" t="13074" r="26997" b="20552"/>
          <a:stretch/>
        </p:blipFill>
        <p:spPr>
          <a:xfrm>
            <a:off x="1866247" y="156063"/>
            <a:ext cx="7277753" cy="6701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08" y="2800180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payer…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5" y="1426415"/>
            <a:ext cx="8451635" cy="5280993"/>
          </a:xfrm>
        </p:spPr>
        <p:txBody>
          <a:bodyPr>
            <a:normAutofit/>
          </a:bodyPr>
          <a:lstStyle/>
          <a:p>
            <a:r>
              <a:rPr lang="en-US" dirty="0" smtClean="0"/>
              <a:t>Is equitable. Everyone is covered for whatever they need</a:t>
            </a:r>
          </a:p>
          <a:p>
            <a:r>
              <a:rPr lang="en-US" dirty="0" smtClean="0"/>
              <a:t>Is cost-effective</a:t>
            </a:r>
          </a:p>
        </p:txBody>
      </p:sp>
    </p:spTree>
    <p:extLst>
      <p:ext uri="{BB962C8B-B14F-4D97-AF65-F5344CB8AC3E}">
        <p14:creationId xmlns:p14="http://schemas.microsoft.com/office/powerpoint/2010/main" val="156669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Costs as Percent of GDP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82720" y="6086356"/>
            <a:ext cx="516128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 smtClean="0">
                <a:solidFill>
                  <a:srgbClr val="595959"/>
                </a:solidFill>
                <a:latin typeface="Franklin Gothic Book"/>
                <a:cs typeface="Franklin Gothic Book"/>
              </a:rPr>
              <a:t>Statistics Canada, Canadian Inst. for Health Inf., and NCHS/Commerce Dept.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700239745"/>
              </p:ext>
            </p:extLst>
          </p:nvPr>
        </p:nvGraphicFramePr>
        <p:xfrm>
          <a:off x="233680" y="1233768"/>
          <a:ext cx="8586933" cy="4750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46555" y="5543490"/>
            <a:ext cx="77405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smtClean="0">
                <a:latin typeface="Franklin Gothic Book"/>
                <a:cs typeface="Franklin Gothic Book"/>
              </a:rPr>
              <a:t>2015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5720" y="1635553"/>
            <a:ext cx="914400" cy="48354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Franklin Gothic Medium" charset="0"/>
                <a:ea typeface="Franklin Gothic Medium" charset="0"/>
                <a:cs typeface="Franklin Gothic Medium" charset="0"/>
              </a:rPr>
              <a:t>USA</a:t>
            </a:r>
            <a:endParaRPr lang="en-US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34054" y="4076112"/>
            <a:ext cx="1229360" cy="4835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Franklin Gothic Medium" charset="0"/>
                <a:ea typeface="Franklin Gothic Medium" charset="0"/>
                <a:cs typeface="Franklin Gothic Medium" charset="0"/>
              </a:rPr>
              <a:t>Canada</a:t>
            </a:r>
            <a:endParaRPr lang="en-US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19" name="Bent-Up Arrow 18"/>
          <p:cNvSpPr/>
          <p:nvPr/>
        </p:nvSpPr>
        <p:spPr>
          <a:xfrm flipH="1">
            <a:off x="2539999" y="4846320"/>
            <a:ext cx="751839" cy="396691"/>
          </a:xfrm>
          <a:prstGeom prst="bentUpArrow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1559560" y="3641436"/>
            <a:ext cx="228600" cy="1438564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95600" y="4998720"/>
            <a:ext cx="3337560" cy="3909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NHP Fully Implemented</a:t>
            </a:r>
            <a:endParaRPr lang="en-US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9494" y="3282567"/>
            <a:ext cx="3442506" cy="3971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Canada’s NHP Enacted</a:t>
            </a:r>
            <a:endParaRPr lang="en-US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9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65126"/>
            <a:ext cx="8983304" cy="1325563"/>
          </a:xfrm>
        </p:spPr>
        <p:txBody>
          <a:bodyPr>
            <a:normAutofit fontScale="90000"/>
          </a:bodyPr>
          <a:lstStyle/>
          <a:p>
            <a:r>
              <a:rPr lang="en-US" sz="4200" dirty="0" smtClean="0"/>
              <a:t>Overall Administrative Costs per Capita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United States and Canada, 2016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Woolhandler</a:t>
            </a:r>
            <a:r>
              <a:rPr lang="en-US" dirty="0" smtClean="0"/>
              <a:t> et al. NEJM 2003;349:768 (updated); </a:t>
            </a:r>
            <a:r>
              <a:rPr lang="en-US" dirty="0" err="1" smtClean="0"/>
              <a:t>Himmelstein</a:t>
            </a:r>
            <a:r>
              <a:rPr lang="en-US" dirty="0" smtClean="0"/>
              <a:t> et al. Health </a:t>
            </a:r>
            <a:r>
              <a:rPr lang="en-US" dirty="0" err="1" smtClean="0"/>
              <a:t>Aff</a:t>
            </a:r>
            <a:r>
              <a:rPr lang="en-US" dirty="0" smtClean="0"/>
              <a:t> 9/2014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558084902"/>
              </p:ext>
            </p:extLst>
          </p:nvPr>
        </p:nvGraphicFramePr>
        <p:xfrm>
          <a:off x="1649730" y="1381761"/>
          <a:ext cx="5844540" cy="4541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598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Trumpcare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(whatever that means…)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911"/>
            <a:ext cx="8229600" cy="553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“Everybody’s going to be taken care of”</a:t>
            </a:r>
          </a:p>
          <a:p>
            <a:r>
              <a:rPr lang="en-US" dirty="0" smtClean="0"/>
              <a:t>“Get rid of the artificial lines around the states”</a:t>
            </a:r>
          </a:p>
          <a:p>
            <a:r>
              <a:rPr lang="en-US" dirty="0" smtClean="0"/>
              <a:t>“Nobody will be worse off financially”</a:t>
            </a:r>
          </a:p>
          <a:p>
            <a:r>
              <a:rPr lang="en-US" dirty="0" smtClean="0"/>
              <a:t>“No cuts to… Medicare and Medicaid”</a:t>
            </a:r>
          </a:p>
          <a:p>
            <a:r>
              <a:rPr lang="en-US" dirty="0" smtClean="0"/>
              <a:t>“No one will lose coverage”</a:t>
            </a:r>
          </a:p>
          <a:p>
            <a:r>
              <a:rPr lang="en-US" dirty="0" smtClean="0"/>
              <a:t>“We’re going to have insurance for everybody.”</a:t>
            </a:r>
          </a:p>
          <a:p>
            <a:r>
              <a:rPr lang="en-US" dirty="0" smtClean="0"/>
              <a:t>“Will have much lower premiums and deductibles while at the same time taking care of pre-existing conditions.”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8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payer…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5" y="1426415"/>
            <a:ext cx="8451635" cy="5280993"/>
          </a:xfrm>
        </p:spPr>
        <p:txBody>
          <a:bodyPr>
            <a:normAutofit/>
          </a:bodyPr>
          <a:lstStyle/>
          <a:p>
            <a:r>
              <a:rPr lang="en-US" dirty="0" smtClean="0"/>
              <a:t>Is equitable. Everyone is covered for whatever they need</a:t>
            </a:r>
          </a:p>
          <a:p>
            <a:r>
              <a:rPr lang="en-US" dirty="0" smtClean="0"/>
              <a:t>Is cost-effective</a:t>
            </a:r>
          </a:p>
          <a:p>
            <a:r>
              <a:rPr lang="en-US" dirty="0" smtClean="0"/>
              <a:t>Will improve health</a:t>
            </a:r>
          </a:p>
        </p:txBody>
      </p:sp>
    </p:spTree>
    <p:extLst>
      <p:ext uri="{BB962C8B-B14F-4D97-AF65-F5344CB8AC3E}">
        <p14:creationId xmlns:p14="http://schemas.microsoft.com/office/powerpoint/2010/main" val="125423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Infant Mortality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82720" y="6115477"/>
            <a:ext cx="51612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800" dirty="0" smtClean="0">
                <a:solidFill>
                  <a:srgbClr val="595959"/>
                </a:solidFill>
                <a:latin typeface="Franklin Gothic Book"/>
                <a:cs typeface="Franklin Gothic Book"/>
              </a:rPr>
              <a:t>Statistics Canada, Canadian Institute for Health Information, </a:t>
            </a:r>
            <a:r>
              <a:rPr lang="en-US" sz="1800" dirty="0" err="1" smtClean="0">
                <a:solidFill>
                  <a:srgbClr val="595959"/>
                </a:solidFill>
                <a:latin typeface="Franklin Gothic Book"/>
                <a:cs typeface="Franklin Gothic Book"/>
              </a:rPr>
              <a:t>Natl</a:t>
            </a:r>
            <a:r>
              <a:rPr lang="en-US" sz="1800" dirty="0" smtClean="0">
                <a:solidFill>
                  <a:srgbClr val="595959"/>
                </a:solidFill>
                <a:latin typeface="Franklin Gothic Book"/>
                <a:cs typeface="Franklin Gothic Book"/>
              </a:rPr>
              <a:t> </a:t>
            </a:r>
            <a:r>
              <a:rPr lang="en-US" sz="1800" dirty="0" err="1" smtClean="0">
                <a:solidFill>
                  <a:srgbClr val="595959"/>
                </a:solidFill>
                <a:latin typeface="Franklin Gothic Book"/>
                <a:cs typeface="Franklin Gothic Book"/>
              </a:rPr>
              <a:t>Ctr</a:t>
            </a:r>
            <a:r>
              <a:rPr lang="en-US" sz="1800" dirty="0" smtClean="0">
                <a:solidFill>
                  <a:srgbClr val="595959"/>
                </a:solidFill>
                <a:latin typeface="Franklin Gothic Book"/>
                <a:cs typeface="Franklin Gothic Book"/>
              </a:rPr>
              <a:t> for Health Statistics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22522"/>
            <a:ext cx="178816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smtClean="0">
                <a:latin typeface="Franklin Gothic Book"/>
                <a:cs typeface="Franklin Gothic Book"/>
              </a:rPr>
              <a:t>Deaths per </a:t>
            </a:r>
            <a:r>
              <a:rPr lang="en-US" sz="2000" dirty="0" smtClean="0">
                <a:latin typeface="Franklin Gothic Book"/>
                <a:cs typeface="Franklin Gothic Book"/>
              </a:rPr>
              <a:t>1,000 </a:t>
            </a:r>
            <a:r>
              <a:rPr lang="en-US" sz="2000" smtClean="0">
                <a:latin typeface="Franklin Gothic Book"/>
                <a:cs typeface="Franklin Gothic Book"/>
              </a:rPr>
              <a:t>Live Births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305886892"/>
              </p:ext>
            </p:extLst>
          </p:nvPr>
        </p:nvGraphicFramePr>
        <p:xfrm>
          <a:off x="1523999" y="1081669"/>
          <a:ext cx="7416801" cy="481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62588" y="3488437"/>
            <a:ext cx="879783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USA</a:t>
            </a:r>
            <a:endParaRPr lang="en-US" sz="2000" dirty="0" smtClean="0">
              <a:solidFill>
                <a:schemeClr val="bg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0160" y="4669333"/>
            <a:ext cx="1024639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Canada</a:t>
            </a:r>
          </a:p>
        </p:txBody>
      </p:sp>
      <p:sp>
        <p:nvSpPr>
          <p:cNvPr id="6" name="Up Arrow Callout 5"/>
          <p:cNvSpPr/>
          <p:nvPr/>
        </p:nvSpPr>
        <p:spPr>
          <a:xfrm>
            <a:off x="2021840" y="2529840"/>
            <a:ext cx="1838958" cy="1754535"/>
          </a:xfrm>
          <a:prstGeom prst="upArrowCallout">
            <a:avLst>
              <a:gd name="adj1" fmla="val 13764"/>
              <a:gd name="adj2" fmla="val 16573"/>
              <a:gd name="adj3" fmla="val 20506"/>
              <a:gd name="adj4" fmla="val 57870"/>
            </a:avLst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 charset="0"/>
                <a:ea typeface="Franklin Gothic Book" charset="0"/>
                <a:cs typeface="Franklin Gothic Book" charset="0"/>
              </a:rPr>
              <a:t>First Province Implements NHP</a:t>
            </a:r>
            <a:endParaRPr lang="en-US" sz="20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25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Canadians’ Life Expectancy</a:t>
            </a:r>
            <a:br>
              <a:rPr lang="en-US" dirty="0" smtClean="0"/>
            </a:br>
            <a:r>
              <a:rPr lang="en-US" dirty="0" smtClean="0"/>
              <a:t>Growing Faster than Americans’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Sources: </a:t>
            </a:r>
            <a:r>
              <a:rPr lang="en-US" dirty="0" err="1"/>
              <a:t>StatCan</a:t>
            </a:r>
            <a:r>
              <a:rPr lang="en-US" dirty="0"/>
              <a:t> &amp; </a:t>
            </a:r>
            <a:r>
              <a:rPr lang="en-US" dirty="0" smtClean="0"/>
              <a:t>NCHS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996307"/>
            <a:ext cx="17525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cs typeface="Franklin Gothic Book"/>
              </a:rPr>
              <a:t>Life expectancy at birth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649492518"/>
              </p:ext>
            </p:extLst>
          </p:nvPr>
        </p:nvGraphicFramePr>
        <p:xfrm>
          <a:off x="1752549" y="1690688"/>
          <a:ext cx="7109511" cy="427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/>
          <p:cNvSpPr/>
          <p:nvPr/>
        </p:nvSpPr>
        <p:spPr>
          <a:xfrm>
            <a:off x="7516560" y="2808167"/>
            <a:ext cx="236489" cy="315318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516560" y="3233825"/>
            <a:ext cx="236489" cy="315318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9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payer…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5" y="1426415"/>
            <a:ext cx="8451635" cy="52809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Is equitable. Everyone is covered for whatever they need</a:t>
            </a:r>
          </a:p>
          <a:p>
            <a:r>
              <a:rPr lang="en-US" dirty="0" smtClean="0"/>
              <a:t>Is cost-effective</a:t>
            </a:r>
          </a:p>
          <a:p>
            <a:r>
              <a:rPr lang="en-US" dirty="0" smtClean="0"/>
              <a:t>Will improve health</a:t>
            </a:r>
          </a:p>
          <a:p>
            <a:r>
              <a:rPr lang="en-US" dirty="0" smtClean="0"/>
              <a:t>Lifts the burden of covering healthcare from employers </a:t>
            </a:r>
          </a:p>
          <a:p>
            <a:r>
              <a:rPr lang="en-US" dirty="0" smtClean="0"/>
              <a:t>Improves our lives both as docs and citizens</a:t>
            </a:r>
          </a:p>
          <a:p>
            <a:pPr lvl="1"/>
            <a:r>
              <a:rPr lang="en-US" dirty="0" smtClean="0"/>
              <a:t>No more fighting with insurers</a:t>
            </a:r>
          </a:p>
          <a:p>
            <a:pPr lvl="1"/>
            <a:r>
              <a:rPr lang="en-US" dirty="0" smtClean="0"/>
              <a:t>Markedly reduce medical bankruptcies</a:t>
            </a:r>
          </a:p>
          <a:p>
            <a:pPr lvl="1"/>
            <a:r>
              <a:rPr lang="en-US" dirty="0" smtClean="0"/>
              <a:t>Reduce and simplify paperwork</a:t>
            </a:r>
          </a:p>
          <a:p>
            <a:pPr lvl="1"/>
            <a:r>
              <a:rPr lang="en-US" dirty="0" smtClean="0"/>
              <a:t>Reduce burnout?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24" y="795370"/>
            <a:ext cx="7952716" cy="65173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5056" y="203064"/>
            <a:ext cx="6010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Causes of physician burnout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723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2270"/>
            <a:ext cx="8229600" cy="1143000"/>
          </a:xfrm>
        </p:spPr>
        <p:txBody>
          <a:bodyPr/>
          <a:lstStyle/>
          <a:p>
            <a:r>
              <a:rPr lang="en-US" dirty="0" smtClean="0"/>
              <a:t>So why NOT single payer?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4001"/>
            <a:ext cx="8229600" cy="5792208"/>
          </a:xfrm>
        </p:spPr>
        <p:txBody>
          <a:bodyPr>
            <a:normAutofit/>
          </a:bodyPr>
          <a:lstStyle/>
          <a:p>
            <a:r>
              <a:rPr lang="en-US" dirty="0" smtClean="0"/>
              <a:t>Government will never be as efficient as the free market</a:t>
            </a:r>
          </a:p>
          <a:p>
            <a:r>
              <a:rPr lang="en-US" dirty="0" smtClean="0"/>
              <a:t>Rationing/death panels/waiting lists</a:t>
            </a:r>
          </a:p>
          <a:p>
            <a:r>
              <a:rPr lang="en-US" dirty="0" smtClean="0"/>
              <a:t>Lack of choice of insurer</a:t>
            </a:r>
          </a:p>
          <a:p>
            <a:r>
              <a:rPr lang="en-US" dirty="0" smtClean="0"/>
              <a:t>It represents a huge increase in taxes</a:t>
            </a:r>
          </a:p>
          <a:p>
            <a:r>
              <a:rPr lang="en-US" dirty="0" smtClean="0"/>
              <a:t>What about all the people in the private insurance industry who will lose their jobs?</a:t>
            </a:r>
          </a:p>
          <a:p>
            <a:r>
              <a:rPr lang="en-US" dirty="0" smtClean="0"/>
              <a:t>People will overuse care (moral hazard)</a:t>
            </a:r>
          </a:p>
          <a:p>
            <a:r>
              <a:rPr lang="en-US" dirty="0" smtClean="0"/>
              <a:t>Stifle innovation</a:t>
            </a:r>
          </a:p>
          <a:p>
            <a:r>
              <a:rPr lang="en-US" dirty="0" smtClean="0"/>
              <a:t>Facilitate massive cronyism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0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an editorial in Annals of </a:t>
            </a:r>
            <a:r>
              <a:rPr lang="en-US" dirty="0" err="1" smtClean="0"/>
              <a:t>Int</a:t>
            </a:r>
            <a:r>
              <a:rPr lang="en-US" dirty="0" smtClean="0"/>
              <a:t> Medicine, May 2,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9720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By Dawn DeWitt, entitled “A tale of two countries: How I saw more patients with more joy in internal medicine practice”</a:t>
            </a:r>
          </a:p>
          <a:p>
            <a:r>
              <a:rPr lang="en-US" dirty="0" smtClean="0"/>
              <a:t>“In Australia, documentation was focused on patient care rather than minutiae related to billing requirements…”</a:t>
            </a:r>
          </a:p>
          <a:p>
            <a:r>
              <a:rPr lang="en-US" dirty="0" smtClean="0"/>
              <a:t>“persons in the US worry about limited choice in single-payer systems but the Australian formulary (determined by physicians) proved to be worry-free”</a:t>
            </a:r>
          </a:p>
          <a:p>
            <a:r>
              <a:rPr lang="en-US" dirty="0" smtClean="0"/>
              <a:t>“Australian system enables physicians to do more of what we love and what we are trained to do”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2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Of course, we know what Trump thinks of Australian healthcare…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“It’s going to be fantastic health care. I shouldn’t say this to our great gentleman and my friend from Australia because you have better health care than we do.”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May 4,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07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Healthcare Reform in 2017: what should physicians support?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8118"/>
            <a:ext cx="8229600" cy="4525963"/>
          </a:xfrm>
        </p:spPr>
        <p:txBody>
          <a:bodyPr/>
          <a:lstStyle/>
          <a:p>
            <a:r>
              <a:rPr lang="en-US" dirty="0" smtClean="0"/>
              <a:t>HR676, introduced by Conyers (every session since 2003)</a:t>
            </a:r>
          </a:p>
          <a:p>
            <a:r>
              <a:rPr lang="en-US" dirty="0" smtClean="0"/>
              <a:t>Currently has over 108 cosponsors (more than half of Democratic </a:t>
            </a:r>
            <a:r>
              <a:rPr lang="en-US" dirty="0" err="1" smtClean="0"/>
              <a:t>congresspeople</a:t>
            </a:r>
            <a:r>
              <a:rPr lang="en-US" dirty="0" smtClean="0"/>
              <a:t>)</a:t>
            </a:r>
          </a:p>
          <a:p>
            <a:r>
              <a:rPr lang="en-US" dirty="0" smtClean="0"/>
              <a:t>Only 30 pages long!</a:t>
            </a:r>
          </a:p>
          <a:p>
            <a:r>
              <a:rPr lang="en-US" dirty="0" smtClean="0"/>
              <a:t>Is a simple, practical, evidence-based solution to the problems of cost, access, equity, and disparity that we have 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5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2307"/>
            <a:ext cx="8229600" cy="57204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More info about how single payer would work tonight at 6pm!!</a:t>
            </a:r>
          </a:p>
          <a:p>
            <a:r>
              <a:rPr lang="en-US" dirty="0" smtClean="0"/>
              <a:t>Please contact me at </a:t>
            </a:r>
            <a:r>
              <a:rPr lang="en-US" dirty="0" smtClean="0">
                <a:hlinkClick r:id="rId3"/>
              </a:rPr>
              <a:t>pverhoef@uchicago.edu</a:t>
            </a:r>
            <a:r>
              <a:rPr lang="en-US" dirty="0" smtClean="0"/>
              <a:t> if you’d like more info about references or how else to get involved</a:t>
            </a:r>
          </a:p>
          <a:p>
            <a:r>
              <a:rPr lang="en-US" dirty="0" smtClean="0"/>
              <a:t>If you’re interested in single payer, check out </a:t>
            </a:r>
            <a:r>
              <a:rPr lang="en-US" dirty="0" smtClean="0">
                <a:hlinkClick r:id="rId4"/>
              </a:rPr>
              <a:t>www.pnhp.org</a:t>
            </a:r>
            <a:r>
              <a:rPr lang="en-US" dirty="0" smtClean="0"/>
              <a:t> or </a:t>
            </a:r>
            <a:r>
              <a:rPr lang="en-US" u="sng" dirty="0" err="1" smtClean="0">
                <a:solidFill>
                  <a:srgbClr val="3366FF"/>
                </a:solidFill>
              </a:rPr>
              <a:t>www.ilsinglepayercoalition.org</a:t>
            </a:r>
            <a:endParaRPr lang="en-US" u="sng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If you’re interested in free market solutions, check </a:t>
            </a:r>
            <a:r>
              <a:rPr lang="en-US" dirty="0"/>
              <a:t>out </a:t>
            </a:r>
            <a:r>
              <a:rPr lang="en-US" dirty="0" smtClean="0">
                <a:hlinkClick r:id="rId5"/>
              </a:rPr>
              <a:t>www.aapsonline.org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212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Payer, </a:t>
            </a:r>
            <a:r>
              <a:rPr lang="en-US" dirty="0" err="1" smtClean="0"/>
              <a:t>ala</a:t>
            </a:r>
            <a:r>
              <a:rPr lang="en-US" dirty="0" smtClean="0"/>
              <a:t> </a:t>
            </a:r>
            <a:r>
              <a:rPr lang="en-US" smtClean="0"/>
              <a:t>HR 676?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526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Insurance is public, delivery remains private</a:t>
            </a:r>
          </a:p>
          <a:p>
            <a:r>
              <a:rPr lang="en-US" sz="2800" dirty="0" smtClean="0"/>
              <a:t>Everyone covered, </a:t>
            </a:r>
            <a:r>
              <a:rPr lang="en-US" sz="2800" dirty="0"/>
              <a:t>all medically necessary </a:t>
            </a:r>
            <a:r>
              <a:rPr lang="en-US" sz="2800" dirty="0" smtClean="0"/>
              <a:t>care</a:t>
            </a:r>
          </a:p>
          <a:p>
            <a:r>
              <a:rPr lang="en-US" sz="2800" dirty="0" smtClean="0"/>
              <a:t>Minimal or no deductibles &amp; co-pays</a:t>
            </a:r>
            <a:endParaRPr lang="en-US" sz="2800" dirty="0"/>
          </a:p>
          <a:p>
            <a:r>
              <a:rPr lang="en-US" sz="2800" dirty="0"/>
              <a:t>Access to care based on need, not means</a:t>
            </a:r>
          </a:p>
          <a:p>
            <a:r>
              <a:rPr lang="en-US" sz="2800" dirty="0" smtClean="0"/>
              <a:t>Insurance risk is managed by risk pooling alone, pooled across entire population – not shifted onto doctors, hospitals, and patients.</a:t>
            </a:r>
          </a:p>
          <a:p>
            <a:r>
              <a:rPr lang="en-US" sz="2800" dirty="0"/>
              <a:t>Vastly simplified administration</a:t>
            </a:r>
          </a:p>
          <a:p>
            <a:r>
              <a:rPr lang="en-US" sz="2800" dirty="0" smtClean="0"/>
              <a:t>Minimizes centralized management of care &amp; bureaucracy</a:t>
            </a:r>
          </a:p>
        </p:txBody>
      </p:sp>
    </p:spTree>
    <p:extLst>
      <p:ext uri="{BB962C8B-B14F-4D97-AF65-F5344CB8AC3E}">
        <p14:creationId xmlns:p14="http://schemas.microsoft.com/office/powerpoint/2010/main" val="413677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3576"/>
          <a:stretch/>
        </p:blipFill>
        <p:spPr>
          <a:xfrm>
            <a:off x="1536700" y="580157"/>
            <a:ext cx="6058304" cy="592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4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(from Sunday night)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“She </a:t>
            </a:r>
            <a:r>
              <a:rPr lang="en-US" dirty="0"/>
              <a:t>wants to go to a single-payer plan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(not true) </a:t>
            </a:r>
            <a:r>
              <a:rPr lang="en-US" dirty="0"/>
              <a:t>which would be a disaster, somewhat similar to Canada. And if you haven't noticed the Canadians, when they need a big operation, when something happens, they come into the United States in many cases because their system is so slow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(also not true) </a:t>
            </a:r>
            <a:r>
              <a:rPr lang="en-US" dirty="0"/>
              <a:t>It's catastrophic in certain ways</a:t>
            </a:r>
            <a:r>
              <a:rPr lang="en-US" dirty="0" smtClean="0"/>
              <a:t>.”</a:t>
            </a:r>
            <a:endParaRPr lang="en-US" dirty="0"/>
          </a:p>
          <a:p>
            <a:r>
              <a:rPr lang="en-US" dirty="0" smtClean="0"/>
              <a:t>“But </a:t>
            </a:r>
            <a:r>
              <a:rPr lang="en-US" dirty="0"/>
              <a:t>she wants to go to single payer, which means the government basically rules everything</a:t>
            </a:r>
            <a:r>
              <a:rPr lang="en-US" dirty="0" smtClean="0"/>
              <a:t>.” </a:t>
            </a:r>
            <a:r>
              <a:rPr lang="en-US" dirty="0" smtClean="0">
                <a:solidFill>
                  <a:srgbClr val="FF0000"/>
                </a:solidFill>
              </a:rPr>
              <a:t>(misrepresentation)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9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8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79" y="1"/>
            <a:ext cx="91474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900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5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Restricting Access </a:t>
            </a:r>
            <a:r>
              <a:rPr lang="en-US" i="1" dirty="0" smtClean="0"/>
              <a:t>Increases</a:t>
            </a:r>
            <a:r>
              <a:rPr lang="en-US" dirty="0" smtClean="0"/>
              <a:t> Costs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3600" dirty="0" smtClean="0"/>
              <a:t>Restricting care requires bureaucracy that costs more than it saves</a:t>
            </a:r>
          </a:p>
          <a:p>
            <a:pPr>
              <a:spcAft>
                <a:spcPts val="1200"/>
              </a:spcAft>
            </a:pPr>
            <a:r>
              <a:rPr lang="en-US" sz="3600" dirty="0" smtClean="0"/>
              <a:t>We </a:t>
            </a:r>
            <a:r>
              <a:rPr lang="en-US" sz="3600" i="1" u="sng" dirty="0"/>
              <a:t>already</a:t>
            </a:r>
            <a:r>
              <a:rPr lang="en-US" sz="3600" dirty="0"/>
              <a:t> rely </a:t>
            </a:r>
            <a:r>
              <a:rPr lang="en-US" sz="3600" dirty="0" smtClean="0"/>
              <a:t>heavily on </a:t>
            </a:r>
            <a:r>
              <a:rPr lang="en-US" sz="3600" dirty="0"/>
              <a:t>incentives to deliver less care and pushing more costs onto </a:t>
            </a:r>
            <a:r>
              <a:rPr lang="en-US" sz="3600" dirty="0" smtClean="0"/>
              <a:t>patients.</a:t>
            </a:r>
            <a:endParaRPr lang="en-US" sz="3600" dirty="0">
              <a:solidFill>
                <a:srgbClr val="292934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3600" dirty="0" smtClean="0">
                <a:solidFill>
                  <a:srgbClr val="292934"/>
                </a:solidFill>
              </a:rPr>
              <a:t>If </a:t>
            </a:r>
            <a:r>
              <a:rPr lang="en-US" sz="3600" dirty="0">
                <a:solidFill>
                  <a:srgbClr val="292934"/>
                </a:solidFill>
              </a:rPr>
              <a:t>these worked to control costs, we would not be spending twice as much as other advanced countries!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547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6324034"/>
            <a:ext cx="449573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Friedman, G. Dollars &amp; Sense. March/April 2012</a:t>
            </a:r>
            <a:endParaRPr lang="en-US" sz="1200" dirty="0">
              <a:solidFill>
                <a:srgbClr val="000000"/>
              </a:solidFill>
              <a:latin typeface="Franklin Gothic Book"/>
              <a:cs typeface="Franklin Gothic Book"/>
            </a:endParaRPr>
          </a:p>
        </p:txBody>
      </p:sp>
      <p:sp useBgFill="1">
        <p:nvSpPr>
          <p:cNvPr id="10" name="Rectangle 9"/>
          <p:cNvSpPr/>
          <p:nvPr/>
        </p:nvSpPr>
        <p:spPr>
          <a:xfrm>
            <a:off x="594268" y="1001375"/>
            <a:ext cx="914400" cy="678303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0953" y="1522417"/>
            <a:ext cx="1196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$ Billions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2174" y="2613350"/>
            <a:ext cx="303275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Medicaid Rate Adjustment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82174" y="2219183"/>
            <a:ext cx="268447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Covering the uninsured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82174" y="1825016"/>
            <a:ext cx="629185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Increased utilization (especially home health and dental)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89300" y="2954090"/>
            <a:ext cx="396061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Government administration ($23B)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9300" y="3294830"/>
            <a:ext cx="365842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Health insurance administration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89300" y="3944384"/>
            <a:ext cx="520231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Increased market power (pharma</a:t>
            </a:r>
            <a:r>
              <a:rPr lang="en-US" sz="2000" dirty="0">
                <a:latin typeface="Franklin Gothic Book"/>
                <a:cs typeface="Franklin Gothic Book"/>
              </a:rPr>
              <a:t> </a:t>
            </a:r>
            <a:r>
              <a:rPr lang="en-US" sz="2000" dirty="0" smtClean="0">
                <a:latin typeface="Franklin Gothic Book"/>
                <a:cs typeface="Franklin Gothic Book"/>
              </a:rPr>
              <a:t>and devices)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89300" y="4805324"/>
            <a:ext cx="2844073" cy="330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Admin costs to providers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53645" y="5469787"/>
            <a:ext cx="131540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New Costs</a:t>
            </a:r>
            <a:endParaRPr lang="en-US" sz="2000" dirty="0">
              <a:latin typeface="Franklin Gothic Medium"/>
              <a:cs typeface="Franklin Gothic Medium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3175" y="5469787"/>
            <a:ext cx="10316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Savings</a:t>
            </a:r>
            <a:endParaRPr lang="en-US" sz="2000" dirty="0">
              <a:latin typeface="Franklin Gothic Medium"/>
              <a:cs typeface="Franklin Gothic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0245" y="2751748"/>
            <a:ext cx="1123411" cy="284945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cmpd="sng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$74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0245" y="2320261"/>
            <a:ext cx="1123411" cy="42920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mpd="sng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$110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80245" y="1725950"/>
            <a:ext cx="1123411" cy="5920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mpd="sng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$142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85099" y="3058833"/>
            <a:ext cx="1123411" cy="9998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485099" y="3148387"/>
            <a:ext cx="1123411" cy="6291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$153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85099" y="3775264"/>
            <a:ext cx="1123411" cy="734998"/>
          </a:xfrm>
          <a:prstGeom prst="rect">
            <a:avLst/>
          </a:prstGeom>
          <a:solidFill>
            <a:srgbClr val="009B8A"/>
          </a:solidFill>
          <a:ln w="9525" cmpd="sng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$178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5099" y="4499837"/>
            <a:ext cx="1123411" cy="897823"/>
          </a:xfrm>
          <a:prstGeom prst="rect">
            <a:avLst/>
          </a:prstGeom>
          <a:solidFill>
            <a:srgbClr val="00C5AF"/>
          </a:solidFill>
          <a:ln w="9525" cmpd="sng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3300"/>
                </a:solidFill>
                <a:latin typeface="Franklin Gothic Book"/>
                <a:cs typeface="Franklin Gothic Book"/>
              </a:rPr>
              <a:t>$215</a:t>
            </a:r>
            <a:endParaRPr lang="en-US" sz="2000" dirty="0">
              <a:solidFill>
                <a:srgbClr val="003300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286739"/>
              </p:ext>
            </p:extLst>
          </p:nvPr>
        </p:nvGraphicFramePr>
        <p:xfrm>
          <a:off x="74962" y="2040159"/>
          <a:ext cx="1260107" cy="4082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107"/>
              </a:tblGrid>
              <a:tr h="8164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$200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64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64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-$200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64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-$400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6415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-$600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22" name="Straight Connector 21"/>
          <p:cNvCxnSpPr/>
          <p:nvPr/>
        </p:nvCxnSpPr>
        <p:spPr>
          <a:xfrm flipV="1">
            <a:off x="1347867" y="3044835"/>
            <a:ext cx="2300499" cy="15892"/>
          </a:xfrm>
          <a:prstGeom prst="line">
            <a:avLst/>
          </a:prstGeom>
          <a:ln w="38100" cmpd="sng"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352973" y="1718132"/>
            <a:ext cx="0" cy="3809769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HR 676 “Medicare for All”</a:t>
            </a:r>
            <a:br>
              <a:rPr lang="en-US" sz="2400" dirty="0" smtClean="0"/>
            </a:br>
            <a:r>
              <a:rPr lang="en-US" sz="4000" dirty="0" smtClean="0"/>
              <a:t>Covers Everyone </a:t>
            </a:r>
            <a:r>
              <a:rPr lang="en-US" sz="4000" dirty="0"/>
              <a:t>a</a:t>
            </a:r>
            <a:r>
              <a:rPr lang="en-US" sz="4000" dirty="0" smtClean="0"/>
              <a:t>nd Spends Less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59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3" grpId="0"/>
      <p:bldP spid="24" grpId="0"/>
      <p:bldP spid="25" grpId="0"/>
      <p:bldP spid="26" grpId="0"/>
      <p:bldP spid="27" grpId="0"/>
      <p:bldP spid="29" grpId="0"/>
      <p:bldP spid="3" grpId="0" animBg="1"/>
      <p:bldP spid="18" grpId="0" animBg="1"/>
      <p:bldP spid="19" grpId="0" animBg="1"/>
      <p:bldP spid="20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6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81675" cy="790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48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80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3007" y="1719633"/>
            <a:ext cx="64311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%age of costs (around 50%) that are PRIVATE is more than any other country, until we get down to Russia and Chile.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We spend as much on public sector spending as the next 6 countries (all of whom assure universal health coverage) and more than France, Japan, and the UK spend at all.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765223" y="1969894"/>
            <a:ext cx="325626" cy="1693133"/>
          </a:xfrm>
          <a:prstGeom prst="rightBrace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34972" y="3663027"/>
            <a:ext cx="2047484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96249" y="3060662"/>
            <a:ext cx="0" cy="9279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81009" y="16044"/>
            <a:ext cx="1698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Public </a:t>
            </a:r>
          </a:p>
          <a:p>
            <a:pPr algn="ctr"/>
            <a:r>
              <a:rPr lang="en-US" dirty="0" smtClean="0"/>
              <a:t>(VA, Medicare, </a:t>
            </a:r>
          </a:p>
          <a:p>
            <a:pPr algn="ctr"/>
            <a:r>
              <a:rPr lang="en-US" dirty="0" smtClean="0"/>
              <a:t>Medicaid, IHS)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17816" y="841455"/>
            <a:ext cx="0" cy="6512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53176" y="841455"/>
            <a:ext cx="0" cy="6512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25151" y="-16516"/>
            <a:ext cx="22587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Private</a:t>
            </a:r>
          </a:p>
          <a:p>
            <a:pPr algn="ctr"/>
            <a:r>
              <a:rPr lang="en-US" dirty="0" smtClean="0"/>
              <a:t>(Insurance, self-pay, </a:t>
            </a:r>
          </a:p>
          <a:p>
            <a:pPr algn="ctr"/>
            <a:r>
              <a:rPr lang="en-US" dirty="0" smtClean="0"/>
              <a:t>copays, premiums)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34972" y="5287949"/>
            <a:ext cx="0" cy="92796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450" y="631110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846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 animBg="1"/>
      <p:bldP spid="11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3769</TotalTime>
  <Words>3458</Words>
  <Application>Microsoft Macintosh PowerPoint</Application>
  <PresentationFormat>On-screen Show (4:3)</PresentationFormat>
  <Paragraphs>362</Paragraphs>
  <Slides>75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77" baseType="lpstr">
      <vt:lpstr>Office Theme</vt:lpstr>
      <vt:lpstr>1_Office Theme</vt:lpstr>
      <vt:lpstr>PowerPoint Presentation</vt:lpstr>
      <vt:lpstr>PowerPoint Presentation</vt:lpstr>
      <vt:lpstr>Objectives</vt:lpstr>
      <vt:lpstr>WHY are we still talking about healthcare reform?</vt:lpstr>
      <vt:lpstr>Cut to the chase. What should ICU docs support? </vt:lpstr>
      <vt:lpstr>Trumpcare? (whatever that means…)</vt:lpstr>
      <vt:lpstr>Single Payer, ala HR 676?</vt:lpstr>
      <vt:lpstr>PowerPoint Presentation</vt:lpstr>
      <vt:lpstr>PowerPoint Presentation</vt:lpstr>
      <vt:lpstr>So we pay more per capita and per GDP… what do we get for that money spent?</vt:lpstr>
      <vt:lpstr>PowerPoint Presentation</vt:lpstr>
      <vt:lpstr>Perhaps the disconnect between knowing the costs of healthcare and actually paying for it means we overuse care (moral hazard)… so do we need more “skin in the game”? </vt:lpstr>
      <vt:lpstr>Out-of-Pocket Payments=Skin in the Game</vt:lpstr>
      <vt:lpstr>Is there evidence that we overuse care?</vt:lpstr>
      <vt:lpstr>Physician Visits per Capita</vt:lpstr>
      <vt:lpstr>We don’t overuse care AND we bear more of the costs as individuals (both in out-of-pocket care and in total expenditures) than any other country in the developed world (and get less for it)…   So what contributes to this excess spending?</vt:lpstr>
      <vt:lpstr>Growth of Physicians and Administrators </vt:lpstr>
      <vt:lpstr>Doctors Spend Twice as Much Time on EHR/Desk Work as With Patients</vt:lpstr>
      <vt:lpstr>What IS it about private insurance?</vt:lpstr>
      <vt:lpstr>Insurance Overhead</vt:lpstr>
      <vt:lpstr>What IS it about private insurance?</vt:lpstr>
      <vt:lpstr>What IS it about private insurance?</vt:lpstr>
      <vt:lpstr>What else beyond private insurance drives costs in the United States?</vt:lpstr>
      <vt:lpstr>US Prescription Drug Spending</vt:lpstr>
      <vt:lpstr>Insulin Cost Tripled 2006-2013</vt:lpstr>
      <vt:lpstr>USA Spends the Most on Drugs Per capita spending on retail prescription drugs</vt:lpstr>
      <vt:lpstr>What else (other than drugs and private insurance) drives cost?</vt:lpstr>
      <vt:lpstr>Objectives</vt:lpstr>
      <vt:lpstr>ACA: Main features</vt:lpstr>
      <vt:lpstr>ACA: Main features</vt:lpstr>
      <vt:lpstr>Anything specific to ICU care?</vt:lpstr>
      <vt:lpstr>So, it’s been a few years… how’s it going? Depends who you ask.</vt:lpstr>
      <vt:lpstr>Many Specialists Won’t See  Kids With Medicaid (BAD!)</vt:lpstr>
      <vt:lpstr>Oregon: Expand Medicaid,  Improve Health (GOOD!)</vt:lpstr>
      <vt:lpstr>So Medicaid has its pros and cons… how is private insurance under the ACA?</vt:lpstr>
      <vt:lpstr>PowerPoint Presentation</vt:lpstr>
      <vt:lpstr>NY State Cheapest Bronze Plan (Family, 2017)</vt:lpstr>
      <vt:lpstr>High Deductibles Cut All Kinds of Care 150,000 Employees Lost “Cadillac” Coverage</vt:lpstr>
      <vt:lpstr>Uninsured and Under-Insured Delay Seeking Care for Heart Attacks</vt:lpstr>
      <vt:lpstr>Medication Copays Increased Post-MI Vascular Events in Minorities (An RCT)</vt:lpstr>
      <vt:lpstr> So is the Affordable Care Act affordable?</vt:lpstr>
      <vt:lpstr>PowerPoint Presentation</vt:lpstr>
      <vt:lpstr>Summary of the ACA</vt:lpstr>
      <vt:lpstr>Objectives</vt:lpstr>
      <vt:lpstr>Enter: the AHCA</vt:lpstr>
      <vt:lpstr>Enter: the AHCA</vt:lpstr>
      <vt:lpstr>Enter: the AHCA</vt:lpstr>
      <vt:lpstr>Enter: the AHCA</vt:lpstr>
      <vt:lpstr>Enter: the AHCA</vt:lpstr>
      <vt:lpstr>Enter: the AHCA</vt:lpstr>
      <vt:lpstr>Whew. So why has it been so hard to get passed? </vt:lpstr>
      <vt:lpstr>Other AHCA criticisms</vt:lpstr>
      <vt:lpstr>Other AHCA criticisms</vt:lpstr>
      <vt:lpstr>So what about single payer?  Can we advocate for repealing the ACA and replacing it with a Canadian-style single payer system (HR676)?</vt:lpstr>
      <vt:lpstr>Objectives</vt:lpstr>
      <vt:lpstr>PowerPoint Presentation</vt:lpstr>
      <vt:lpstr>Single payer…</vt:lpstr>
      <vt:lpstr>Health Costs as Percent of GDP</vt:lpstr>
      <vt:lpstr>Overall Administrative Costs per Capita United States and Canada, 2016</vt:lpstr>
      <vt:lpstr>Single payer…</vt:lpstr>
      <vt:lpstr>Infant Mortality</vt:lpstr>
      <vt:lpstr>Canadians’ Life Expectancy Growing Faster than Americans’</vt:lpstr>
      <vt:lpstr>Single payer…</vt:lpstr>
      <vt:lpstr>PowerPoint Presentation</vt:lpstr>
      <vt:lpstr>So why NOT single payer?</vt:lpstr>
      <vt:lpstr>From an editorial in Annals of Int Medicine, May 2, 2017</vt:lpstr>
      <vt:lpstr>Of course, we know what Trump thinks of Australian healthcare…</vt:lpstr>
      <vt:lpstr>Healthcare Reform in 2017: what should physicians support?</vt:lpstr>
      <vt:lpstr>PowerPoint Presentation</vt:lpstr>
      <vt:lpstr>PowerPoint Presentation</vt:lpstr>
      <vt:lpstr>(from Sunday night)</vt:lpstr>
      <vt:lpstr>PowerPoint Presentation</vt:lpstr>
      <vt:lpstr>PowerPoint Presentation</vt:lpstr>
      <vt:lpstr>Restricting Access Increases Costs</vt:lpstr>
      <vt:lpstr>HR 676 “Medicare for All” Covers Everyone and Spends Less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A. Verhoef</dc:creator>
  <cp:lastModifiedBy>Philip A. Verhoef</cp:lastModifiedBy>
  <cp:revision>160</cp:revision>
  <dcterms:created xsi:type="dcterms:W3CDTF">2015-12-10T12:18:18Z</dcterms:created>
  <dcterms:modified xsi:type="dcterms:W3CDTF">2017-05-11T15:32:46Z</dcterms:modified>
</cp:coreProperties>
</file>