
<file path=[Content_Types].xml><?xml version="1.0" encoding="utf-8"?>
<Types xmlns="http://schemas.openxmlformats.org/package/2006/content-types">
  <Default Extension="xml" ContentType="application/xml"/>
  <Default Extension="jpeg" ContentType="image/jpeg"/>
  <Default Extension="rels" ContentType="application/vnd.openxmlformats-package.relationships+xml"/>
  <Default Extension="emf" ContentType="image/x-emf"/>
  <Default Extension="xlsx" ContentType="application/vnd.openxmlformats-officedocument.spreadsheetml.sheet"/>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charts/chart4.xml" ContentType="application/vnd.openxmlformats-officedocument.drawingml.chart+xml"/>
  <Override PartName="/ppt/charts/chart5.xml" ContentType="application/vnd.openxmlformats-officedocument.drawingml.chart+xml"/>
  <Override PartName="/ppt/theme/themeOverride1.xml" ContentType="application/vnd.openxmlformats-officedocument.themeOverride+xml"/>
  <Override PartName="/ppt/charts/chart6.xml" ContentType="application/vnd.openxmlformats-officedocument.drawingml.chart+xml"/>
  <Override PartName="/ppt/charts/chart7.xml" ContentType="application/vnd.openxmlformats-officedocument.drawingml.chart+xml"/>
  <Override PartName="/ppt/theme/themeOverride2.xml" ContentType="application/vnd.openxmlformats-officedocument.themeOverride+xml"/>
  <Override PartName="/ppt/charts/chart8.xml" ContentType="application/vnd.openxmlformats-officedocument.drawingml.chart+xml"/>
  <Override PartName="/ppt/charts/chart9.xml" ContentType="application/vnd.openxmlformats-officedocument.drawingml.chart+xml"/>
  <Override PartName="/ppt/charts/chart10.xml" ContentType="application/vnd.openxmlformats-officedocument.drawingml.chart+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rts/chart11.xml" ContentType="application/vnd.openxmlformats-officedocument.drawingml.chart+xml"/>
  <Override PartName="/ppt/charts/chart12.xml" ContentType="application/vnd.openxmlformats-officedocument.drawingml.chart+xml"/>
  <Override PartName="/ppt/charts/chart13.xml" ContentType="application/vnd.openxmlformats-officedocument.drawingml.chart+xml"/>
  <Override PartName="/ppt/theme/themeOverride3.xml" ContentType="application/vnd.openxmlformats-officedocument.themeOverride+xml"/>
  <Override PartName="/ppt/charts/chart14.xml" ContentType="application/vnd.openxmlformats-officedocument.drawingml.chart+xml"/>
  <Override PartName="/ppt/charts/chart15.xml" ContentType="application/vnd.openxmlformats-officedocument.drawingml.chart+xml"/>
  <Override PartName="/ppt/theme/themeOverride4.xml" ContentType="application/vnd.openxmlformats-officedocument.themeOverride+xml"/>
  <Override PartName="/ppt/charts/chart16.xml" ContentType="application/vnd.openxmlformats-officedocument.drawingml.chart+xml"/>
  <Override PartName="/ppt/theme/themeOverride5.xml" ContentType="application/vnd.openxmlformats-officedocument.themeOverride+xml"/>
  <Override PartName="/ppt/charts/chart17.xml" ContentType="application/vnd.openxmlformats-officedocument.drawingml.chart+xml"/>
  <Override PartName="/ppt/theme/themeOverride6.xml" ContentType="application/vnd.openxmlformats-officedocument.themeOverride+xml"/>
  <Override PartName="/ppt/charts/chart18.xml" ContentType="application/vnd.openxmlformats-officedocument.drawingml.chart+xml"/>
  <Override PartName="/ppt/theme/themeOverride7.xml" ContentType="application/vnd.openxmlformats-officedocument.themeOverride+xml"/>
  <Override PartName="/ppt/charts/chart19.xml" ContentType="application/vnd.openxmlformats-officedocument.drawingml.chart+xml"/>
  <Override PartName="/ppt/charts/chart20.xml" ContentType="application/vnd.openxmlformats-officedocument.drawingml.chart+xml"/>
  <Override PartName="/ppt/theme/themeOverride8.xml" ContentType="application/vnd.openxmlformats-officedocument.themeOverr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 id="2147483660" r:id="rId2"/>
  </p:sldMasterIdLst>
  <p:notesMasterIdLst>
    <p:notesMasterId r:id="rId68"/>
  </p:notesMasterIdLst>
  <p:sldIdLst>
    <p:sldId id="448" r:id="rId3"/>
    <p:sldId id="268" r:id="rId4"/>
    <p:sldId id="416" r:id="rId5"/>
    <p:sldId id="488" r:id="rId6"/>
    <p:sldId id="479" r:id="rId7"/>
    <p:sldId id="480" r:id="rId8"/>
    <p:sldId id="477" r:id="rId9"/>
    <p:sldId id="478" r:id="rId10"/>
    <p:sldId id="481" r:id="rId11"/>
    <p:sldId id="482" r:id="rId12"/>
    <p:sldId id="261" r:id="rId13"/>
    <p:sldId id="331" r:id="rId14"/>
    <p:sldId id="325" r:id="rId15"/>
    <p:sldId id="490" r:id="rId16"/>
    <p:sldId id="491" r:id="rId17"/>
    <p:sldId id="489" r:id="rId18"/>
    <p:sldId id="487" r:id="rId19"/>
    <p:sldId id="494" r:id="rId20"/>
    <p:sldId id="493" r:id="rId21"/>
    <p:sldId id="492" r:id="rId22"/>
    <p:sldId id="503" r:id="rId23"/>
    <p:sldId id="504" r:id="rId24"/>
    <p:sldId id="501" r:id="rId25"/>
    <p:sldId id="495" r:id="rId26"/>
    <p:sldId id="498" r:id="rId27"/>
    <p:sldId id="496" r:id="rId28"/>
    <p:sldId id="497" r:id="rId29"/>
    <p:sldId id="500" r:id="rId30"/>
    <p:sldId id="505" r:id="rId31"/>
    <p:sldId id="391" r:id="rId32"/>
    <p:sldId id="347" r:id="rId33"/>
    <p:sldId id="384" r:id="rId34"/>
    <p:sldId id="449" r:id="rId35"/>
    <p:sldId id="453" r:id="rId36"/>
    <p:sldId id="450" r:id="rId37"/>
    <p:sldId id="452" r:id="rId38"/>
    <p:sldId id="454" r:id="rId39"/>
    <p:sldId id="345" r:id="rId40"/>
    <p:sldId id="506" r:id="rId41"/>
    <p:sldId id="439" r:id="rId42"/>
    <p:sldId id="458" r:id="rId43"/>
    <p:sldId id="459" r:id="rId44"/>
    <p:sldId id="460" r:id="rId45"/>
    <p:sldId id="461" r:id="rId46"/>
    <p:sldId id="407" r:id="rId47"/>
    <p:sldId id="512" r:id="rId48"/>
    <p:sldId id="507" r:id="rId49"/>
    <p:sldId id="514" r:id="rId50"/>
    <p:sldId id="510" r:id="rId51"/>
    <p:sldId id="513" r:id="rId52"/>
    <p:sldId id="511" r:id="rId53"/>
    <p:sldId id="509" r:id="rId54"/>
    <p:sldId id="515" r:id="rId55"/>
    <p:sldId id="516" r:id="rId56"/>
    <p:sldId id="409" r:id="rId57"/>
    <p:sldId id="464" r:id="rId58"/>
    <p:sldId id="465" r:id="rId59"/>
    <p:sldId id="476" r:id="rId60"/>
    <p:sldId id="466" r:id="rId61"/>
    <p:sldId id="467" r:id="rId62"/>
    <p:sldId id="483" r:id="rId63"/>
    <p:sldId id="484" r:id="rId64"/>
    <p:sldId id="485" r:id="rId65"/>
    <p:sldId id="486" r:id="rId66"/>
    <p:sldId id="508" r:id="rId67"/>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D6061"/>
    <a:srgbClr val="155E5A"/>
  </p:clrMru>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331" autoAdjust="0"/>
    <p:restoredTop sz="94660"/>
  </p:normalViewPr>
  <p:slideViewPr>
    <p:cSldViewPr snapToGrid="0" snapToObjects="1">
      <p:cViewPr>
        <p:scale>
          <a:sx n="76" d="100"/>
          <a:sy n="76" d="100"/>
        </p:scale>
        <p:origin x="-1640" y="-80"/>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4" Type="http://schemas.openxmlformats.org/officeDocument/2006/relationships/slide" Target="slides/slide12.xml"/><Relationship Id="rId15" Type="http://schemas.openxmlformats.org/officeDocument/2006/relationships/slide" Target="slides/slide13.xml"/><Relationship Id="rId16" Type="http://schemas.openxmlformats.org/officeDocument/2006/relationships/slide" Target="slides/slide14.xml"/><Relationship Id="rId17" Type="http://schemas.openxmlformats.org/officeDocument/2006/relationships/slide" Target="slides/slide15.xml"/><Relationship Id="rId18" Type="http://schemas.openxmlformats.org/officeDocument/2006/relationships/slide" Target="slides/slide16.xml"/><Relationship Id="rId19" Type="http://schemas.openxmlformats.org/officeDocument/2006/relationships/slide" Target="slides/slide17.xml"/><Relationship Id="rId63" Type="http://schemas.openxmlformats.org/officeDocument/2006/relationships/slide" Target="slides/slide61.xml"/><Relationship Id="rId64" Type="http://schemas.openxmlformats.org/officeDocument/2006/relationships/slide" Target="slides/slide62.xml"/><Relationship Id="rId65" Type="http://schemas.openxmlformats.org/officeDocument/2006/relationships/slide" Target="slides/slide63.xml"/><Relationship Id="rId66" Type="http://schemas.openxmlformats.org/officeDocument/2006/relationships/slide" Target="slides/slide64.xml"/><Relationship Id="rId67" Type="http://schemas.openxmlformats.org/officeDocument/2006/relationships/slide" Target="slides/slide65.xml"/><Relationship Id="rId68" Type="http://schemas.openxmlformats.org/officeDocument/2006/relationships/notesMaster" Target="notesMasters/notesMaster1.xml"/><Relationship Id="rId69" Type="http://schemas.openxmlformats.org/officeDocument/2006/relationships/printerSettings" Target="printerSettings/printerSettings1.bin"/><Relationship Id="rId50" Type="http://schemas.openxmlformats.org/officeDocument/2006/relationships/slide" Target="slides/slide48.xml"/><Relationship Id="rId51" Type="http://schemas.openxmlformats.org/officeDocument/2006/relationships/slide" Target="slides/slide49.xml"/><Relationship Id="rId52" Type="http://schemas.openxmlformats.org/officeDocument/2006/relationships/slide" Target="slides/slide50.xml"/><Relationship Id="rId53" Type="http://schemas.openxmlformats.org/officeDocument/2006/relationships/slide" Target="slides/slide51.xml"/><Relationship Id="rId54" Type="http://schemas.openxmlformats.org/officeDocument/2006/relationships/slide" Target="slides/slide52.xml"/><Relationship Id="rId55" Type="http://schemas.openxmlformats.org/officeDocument/2006/relationships/slide" Target="slides/slide53.xml"/><Relationship Id="rId56" Type="http://schemas.openxmlformats.org/officeDocument/2006/relationships/slide" Target="slides/slide54.xml"/><Relationship Id="rId57" Type="http://schemas.openxmlformats.org/officeDocument/2006/relationships/slide" Target="slides/slide55.xml"/><Relationship Id="rId58" Type="http://schemas.openxmlformats.org/officeDocument/2006/relationships/slide" Target="slides/slide56.xml"/><Relationship Id="rId59" Type="http://schemas.openxmlformats.org/officeDocument/2006/relationships/slide" Target="slides/slide57.xml"/><Relationship Id="rId40" Type="http://schemas.openxmlformats.org/officeDocument/2006/relationships/slide" Target="slides/slide38.xml"/><Relationship Id="rId41" Type="http://schemas.openxmlformats.org/officeDocument/2006/relationships/slide" Target="slides/slide39.xml"/><Relationship Id="rId42" Type="http://schemas.openxmlformats.org/officeDocument/2006/relationships/slide" Target="slides/slide40.xml"/><Relationship Id="rId43" Type="http://schemas.openxmlformats.org/officeDocument/2006/relationships/slide" Target="slides/slide41.xml"/><Relationship Id="rId44" Type="http://schemas.openxmlformats.org/officeDocument/2006/relationships/slide" Target="slides/slide42.xml"/><Relationship Id="rId45" Type="http://schemas.openxmlformats.org/officeDocument/2006/relationships/slide" Target="slides/slide43.xml"/><Relationship Id="rId46" Type="http://schemas.openxmlformats.org/officeDocument/2006/relationships/slide" Target="slides/slide44.xml"/><Relationship Id="rId47" Type="http://schemas.openxmlformats.org/officeDocument/2006/relationships/slide" Target="slides/slide45.xml"/><Relationship Id="rId48" Type="http://schemas.openxmlformats.org/officeDocument/2006/relationships/slide" Target="slides/slide46.xml"/><Relationship Id="rId49" Type="http://schemas.openxmlformats.org/officeDocument/2006/relationships/slide" Target="slides/slide47.xml"/><Relationship Id="rId1" Type="http://schemas.openxmlformats.org/officeDocument/2006/relationships/slideMaster" Target="slideMasters/slideMaster1.xml"/><Relationship Id="rId2" Type="http://schemas.openxmlformats.org/officeDocument/2006/relationships/slideMaster" Target="slideMasters/slideMaster2.xml"/><Relationship Id="rId3" Type="http://schemas.openxmlformats.org/officeDocument/2006/relationships/slide" Target="slides/slide1.xml"/><Relationship Id="rId4" Type="http://schemas.openxmlformats.org/officeDocument/2006/relationships/slide" Target="slides/slide2.xml"/><Relationship Id="rId5" Type="http://schemas.openxmlformats.org/officeDocument/2006/relationships/slide" Target="slides/slide3.xml"/><Relationship Id="rId6" Type="http://schemas.openxmlformats.org/officeDocument/2006/relationships/slide" Target="slides/slide4.xml"/><Relationship Id="rId7" Type="http://schemas.openxmlformats.org/officeDocument/2006/relationships/slide" Target="slides/slide5.xml"/><Relationship Id="rId8" Type="http://schemas.openxmlformats.org/officeDocument/2006/relationships/slide" Target="slides/slide6.xml"/><Relationship Id="rId9" Type="http://schemas.openxmlformats.org/officeDocument/2006/relationships/slide" Target="slides/slide7.xml"/><Relationship Id="rId30" Type="http://schemas.openxmlformats.org/officeDocument/2006/relationships/slide" Target="slides/slide28.xml"/><Relationship Id="rId31" Type="http://schemas.openxmlformats.org/officeDocument/2006/relationships/slide" Target="slides/slide29.xml"/><Relationship Id="rId32" Type="http://schemas.openxmlformats.org/officeDocument/2006/relationships/slide" Target="slides/slide30.xml"/><Relationship Id="rId33" Type="http://schemas.openxmlformats.org/officeDocument/2006/relationships/slide" Target="slides/slide31.xml"/><Relationship Id="rId34" Type="http://schemas.openxmlformats.org/officeDocument/2006/relationships/slide" Target="slides/slide32.xml"/><Relationship Id="rId35" Type="http://schemas.openxmlformats.org/officeDocument/2006/relationships/slide" Target="slides/slide33.xml"/><Relationship Id="rId36" Type="http://schemas.openxmlformats.org/officeDocument/2006/relationships/slide" Target="slides/slide34.xml"/><Relationship Id="rId37" Type="http://schemas.openxmlformats.org/officeDocument/2006/relationships/slide" Target="slides/slide35.xml"/><Relationship Id="rId38" Type="http://schemas.openxmlformats.org/officeDocument/2006/relationships/slide" Target="slides/slide36.xml"/><Relationship Id="rId39" Type="http://schemas.openxmlformats.org/officeDocument/2006/relationships/slide" Target="slides/slide37.xml"/><Relationship Id="rId70" Type="http://schemas.openxmlformats.org/officeDocument/2006/relationships/presProps" Target="presProps.xml"/><Relationship Id="rId71" Type="http://schemas.openxmlformats.org/officeDocument/2006/relationships/viewProps" Target="viewProps.xml"/><Relationship Id="rId72" Type="http://schemas.openxmlformats.org/officeDocument/2006/relationships/theme" Target="theme/theme1.xml"/><Relationship Id="rId20" Type="http://schemas.openxmlformats.org/officeDocument/2006/relationships/slide" Target="slides/slide18.xml"/><Relationship Id="rId21" Type="http://schemas.openxmlformats.org/officeDocument/2006/relationships/slide" Target="slides/slide19.xml"/><Relationship Id="rId22" Type="http://schemas.openxmlformats.org/officeDocument/2006/relationships/slide" Target="slides/slide20.xml"/><Relationship Id="rId23" Type="http://schemas.openxmlformats.org/officeDocument/2006/relationships/slide" Target="slides/slide21.xml"/><Relationship Id="rId24" Type="http://schemas.openxmlformats.org/officeDocument/2006/relationships/slide" Target="slides/slide22.xml"/><Relationship Id="rId25" Type="http://schemas.openxmlformats.org/officeDocument/2006/relationships/slide" Target="slides/slide23.xml"/><Relationship Id="rId26" Type="http://schemas.openxmlformats.org/officeDocument/2006/relationships/slide" Target="slides/slide24.xml"/><Relationship Id="rId27" Type="http://schemas.openxmlformats.org/officeDocument/2006/relationships/slide" Target="slides/slide25.xml"/><Relationship Id="rId28" Type="http://schemas.openxmlformats.org/officeDocument/2006/relationships/slide" Target="slides/slide26.xml"/><Relationship Id="rId29" Type="http://schemas.openxmlformats.org/officeDocument/2006/relationships/slide" Target="slides/slide27.xml"/><Relationship Id="rId73" Type="http://schemas.openxmlformats.org/officeDocument/2006/relationships/tableStyles" Target="tableStyles.xml"/><Relationship Id="rId60" Type="http://schemas.openxmlformats.org/officeDocument/2006/relationships/slide" Target="slides/slide58.xml"/><Relationship Id="rId61" Type="http://schemas.openxmlformats.org/officeDocument/2006/relationships/slide" Target="slides/slide59.xml"/><Relationship Id="rId62" Type="http://schemas.openxmlformats.org/officeDocument/2006/relationships/slide" Target="slides/slide60.xml"/><Relationship Id="rId10" Type="http://schemas.openxmlformats.org/officeDocument/2006/relationships/slide" Target="slides/slide8.xml"/><Relationship Id="rId11" Type="http://schemas.openxmlformats.org/officeDocument/2006/relationships/slide" Target="slides/slide9.xml"/><Relationship Id="rId12" Type="http://schemas.openxmlformats.org/officeDocument/2006/relationships/slide" Target="slides/slide10.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Sheet1.xlsx"/></Relationships>
</file>

<file path=ppt/charts/_rels/chart10.xml.rels><?xml version="1.0" encoding="UTF-8" standalone="yes"?>
<Relationships xmlns="http://schemas.openxmlformats.org/package/2006/relationships"><Relationship Id="rId1" Type="http://schemas.openxmlformats.org/officeDocument/2006/relationships/package" Target="../embeddings/Microsoft_Excel_Sheet10.xlsx"/></Relationships>
</file>

<file path=ppt/charts/_rels/chart11.xml.rels><?xml version="1.0" encoding="UTF-8" standalone="yes"?>
<Relationships xmlns="http://schemas.openxmlformats.org/package/2006/relationships"><Relationship Id="rId1" Type="http://schemas.openxmlformats.org/officeDocument/2006/relationships/package" Target="../embeddings/Microsoft_Excel_Sheet11.xlsx"/></Relationships>
</file>

<file path=ppt/charts/_rels/chart12.xml.rels><?xml version="1.0" encoding="UTF-8" standalone="yes"?>
<Relationships xmlns="http://schemas.openxmlformats.org/package/2006/relationships"><Relationship Id="rId1" Type="http://schemas.openxmlformats.org/officeDocument/2006/relationships/package" Target="../embeddings/Microsoft_Excel_Sheet12.xlsx"/></Relationships>
</file>

<file path=ppt/charts/_rels/chart13.xml.rels><?xml version="1.0" encoding="UTF-8" standalone="yes"?>
<Relationships xmlns="http://schemas.openxmlformats.org/package/2006/relationships"><Relationship Id="rId1" Type="http://schemas.openxmlformats.org/officeDocument/2006/relationships/themeOverride" Target="../theme/themeOverride3.xml"/><Relationship Id="rId2" Type="http://schemas.openxmlformats.org/officeDocument/2006/relationships/package" Target="../embeddings/Microsoft_Excel_Sheet13.xlsx"/></Relationships>
</file>

<file path=ppt/charts/_rels/chart14.xml.rels><?xml version="1.0" encoding="UTF-8" standalone="yes"?>
<Relationships xmlns="http://schemas.openxmlformats.org/package/2006/relationships"><Relationship Id="rId1" Type="http://schemas.openxmlformats.org/officeDocument/2006/relationships/package" Target="../embeddings/Microsoft_Excel_Sheet14.xlsx"/></Relationships>
</file>

<file path=ppt/charts/_rels/chart15.xml.rels><?xml version="1.0" encoding="UTF-8" standalone="yes"?>
<Relationships xmlns="http://schemas.openxmlformats.org/package/2006/relationships"><Relationship Id="rId1" Type="http://schemas.openxmlformats.org/officeDocument/2006/relationships/themeOverride" Target="../theme/themeOverride4.xml"/><Relationship Id="rId2" Type="http://schemas.openxmlformats.org/officeDocument/2006/relationships/package" Target="../embeddings/Microsoft_Excel_Sheet15.xlsx"/></Relationships>
</file>

<file path=ppt/charts/_rels/chart16.xml.rels><?xml version="1.0" encoding="UTF-8" standalone="yes"?>
<Relationships xmlns="http://schemas.openxmlformats.org/package/2006/relationships"><Relationship Id="rId1" Type="http://schemas.openxmlformats.org/officeDocument/2006/relationships/themeOverride" Target="../theme/themeOverride5.xml"/><Relationship Id="rId2" Type="http://schemas.openxmlformats.org/officeDocument/2006/relationships/package" Target="../embeddings/Microsoft_Excel_Sheet16.xlsx"/></Relationships>
</file>

<file path=ppt/charts/_rels/chart17.xml.rels><?xml version="1.0" encoding="UTF-8" standalone="yes"?>
<Relationships xmlns="http://schemas.openxmlformats.org/package/2006/relationships"><Relationship Id="rId1" Type="http://schemas.openxmlformats.org/officeDocument/2006/relationships/themeOverride" Target="../theme/themeOverride6.xml"/><Relationship Id="rId2" Type="http://schemas.openxmlformats.org/officeDocument/2006/relationships/package" Target="../embeddings/Microsoft_Excel_Sheet17.xlsx"/></Relationships>
</file>

<file path=ppt/charts/_rels/chart18.xml.rels><?xml version="1.0" encoding="UTF-8" standalone="yes"?>
<Relationships xmlns="http://schemas.openxmlformats.org/package/2006/relationships"><Relationship Id="rId1" Type="http://schemas.openxmlformats.org/officeDocument/2006/relationships/themeOverride" Target="../theme/themeOverride7.xml"/><Relationship Id="rId2" Type="http://schemas.openxmlformats.org/officeDocument/2006/relationships/package" Target="../embeddings/Microsoft_Excel_Sheet18.xlsx"/></Relationships>
</file>

<file path=ppt/charts/_rels/chart19.xml.rels><?xml version="1.0" encoding="UTF-8" standalone="yes"?>
<Relationships xmlns="http://schemas.openxmlformats.org/package/2006/relationships"><Relationship Id="rId1" Type="http://schemas.openxmlformats.org/officeDocument/2006/relationships/package" Target="../embeddings/Microsoft_Excel_Sheet19.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Sheet2.xlsx"/></Relationships>
</file>

<file path=ppt/charts/_rels/chart20.xml.rels><?xml version="1.0" encoding="UTF-8" standalone="yes"?>
<Relationships xmlns="http://schemas.openxmlformats.org/package/2006/relationships"><Relationship Id="rId1" Type="http://schemas.openxmlformats.org/officeDocument/2006/relationships/themeOverride" Target="../theme/themeOverride8.xml"/><Relationship Id="rId2" Type="http://schemas.openxmlformats.org/officeDocument/2006/relationships/package" Target="../embeddings/Microsoft_Excel_Sheet20.xlsx"/></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Sheet3.xlsx"/></Relationships>
</file>

<file path=ppt/charts/_rels/chart4.xml.rels><?xml version="1.0" encoding="UTF-8" standalone="yes"?>
<Relationships xmlns="http://schemas.openxmlformats.org/package/2006/relationships"><Relationship Id="rId1" Type="http://schemas.openxmlformats.org/officeDocument/2006/relationships/package" Target="../embeddings/Microsoft_Excel_Sheet4.xlsx"/></Relationships>
</file>

<file path=ppt/charts/_rels/chart5.xml.rels><?xml version="1.0" encoding="UTF-8" standalone="yes"?>
<Relationships xmlns="http://schemas.openxmlformats.org/package/2006/relationships"><Relationship Id="rId1" Type="http://schemas.openxmlformats.org/officeDocument/2006/relationships/themeOverride" Target="../theme/themeOverride1.xml"/><Relationship Id="rId2" Type="http://schemas.openxmlformats.org/officeDocument/2006/relationships/package" Target="../embeddings/Microsoft_Excel_Sheet5.xlsx"/></Relationships>
</file>

<file path=ppt/charts/_rels/chart6.xml.rels><?xml version="1.0" encoding="UTF-8" standalone="yes"?>
<Relationships xmlns="http://schemas.openxmlformats.org/package/2006/relationships"><Relationship Id="rId1" Type="http://schemas.openxmlformats.org/officeDocument/2006/relationships/package" Target="../embeddings/Microsoft_Excel_Sheet6.xlsx"/></Relationships>
</file>

<file path=ppt/charts/_rels/chart7.xml.rels><?xml version="1.0" encoding="UTF-8" standalone="yes"?>
<Relationships xmlns="http://schemas.openxmlformats.org/package/2006/relationships"><Relationship Id="rId1" Type="http://schemas.openxmlformats.org/officeDocument/2006/relationships/themeOverride" Target="../theme/themeOverride2.xml"/><Relationship Id="rId2" Type="http://schemas.openxmlformats.org/officeDocument/2006/relationships/package" Target="../embeddings/Microsoft_Excel_Sheet7.xlsx"/></Relationships>
</file>

<file path=ppt/charts/_rels/chart8.xml.rels><?xml version="1.0" encoding="UTF-8" standalone="yes"?>
<Relationships xmlns="http://schemas.openxmlformats.org/package/2006/relationships"><Relationship Id="rId1" Type="http://schemas.openxmlformats.org/officeDocument/2006/relationships/package" Target="../embeddings/Microsoft_Excel_Sheet8.xlsx"/></Relationships>
</file>

<file path=ppt/charts/_rels/chart9.xml.rels><?xml version="1.0" encoding="UTF-8" standalone="yes"?>
<Relationships xmlns="http://schemas.openxmlformats.org/package/2006/relationships"><Relationship Id="rId1" Type="http://schemas.openxmlformats.org/officeDocument/2006/relationships/package" Target="../embeddings/Microsoft_Excel_Sheet9.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spPr>
            <a:solidFill>
              <a:schemeClr val="accent1"/>
            </a:solidFill>
            <a:ln>
              <a:solidFill>
                <a:schemeClr val="bg1"/>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2000" b="0" i="0" u="none" strike="noStrike" kern="1200" baseline="0">
                    <a:solidFill>
                      <a:srgbClr val="000000"/>
                    </a:solidFill>
                    <a:latin typeface="Arial" charset="0"/>
                    <a:ea typeface="Arial" charset="0"/>
                    <a:cs typeface="Arial" charset="0"/>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Sheet1!$A$2:$A$12</c:f>
              <c:numCache>
                <c:formatCode>General</c:formatCode>
                <c:ptCount val="11"/>
                <c:pt idx="0">
                  <c:v>2006.0</c:v>
                </c:pt>
                <c:pt idx="1">
                  <c:v>2007.0</c:v>
                </c:pt>
                <c:pt idx="2">
                  <c:v>2008.0</c:v>
                </c:pt>
                <c:pt idx="3">
                  <c:v>2009.0</c:v>
                </c:pt>
                <c:pt idx="4">
                  <c:v>2010.0</c:v>
                </c:pt>
                <c:pt idx="5">
                  <c:v>2011.0</c:v>
                </c:pt>
                <c:pt idx="6">
                  <c:v>2012.0</c:v>
                </c:pt>
                <c:pt idx="7">
                  <c:v>2013.0</c:v>
                </c:pt>
                <c:pt idx="8">
                  <c:v>2014.0</c:v>
                </c:pt>
                <c:pt idx="9">
                  <c:v>2015.0</c:v>
                </c:pt>
                <c:pt idx="10">
                  <c:v>2016.0</c:v>
                </c:pt>
              </c:numCache>
            </c:numRef>
          </c:cat>
          <c:val>
            <c:numRef>
              <c:f>Sheet1!$B$2:$B$12</c:f>
              <c:numCache>
                <c:formatCode>0%</c:formatCode>
                <c:ptCount val="11"/>
                <c:pt idx="0">
                  <c:v>0.1</c:v>
                </c:pt>
                <c:pt idx="1">
                  <c:v>0.12</c:v>
                </c:pt>
                <c:pt idx="2">
                  <c:v>0.18</c:v>
                </c:pt>
                <c:pt idx="3">
                  <c:v>0.22</c:v>
                </c:pt>
                <c:pt idx="4">
                  <c:v>0.27</c:v>
                </c:pt>
                <c:pt idx="5">
                  <c:v>0.31</c:v>
                </c:pt>
                <c:pt idx="6">
                  <c:v>0.34</c:v>
                </c:pt>
                <c:pt idx="7">
                  <c:v>0.38</c:v>
                </c:pt>
                <c:pt idx="8">
                  <c:v>0.41</c:v>
                </c:pt>
                <c:pt idx="9">
                  <c:v>0.46</c:v>
                </c:pt>
                <c:pt idx="10">
                  <c:v>0.51</c:v>
                </c:pt>
              </c:numCache>
            </c:numRef>
          </c:val>
        </c:ser>
        <c:dLbls>
          <c:showLegendKey val="0"/>
          <c:showVal val="0"/>
          <c:showCatName val="0"/>
          <c:showSerName val="0"/>
          <c:showPercent val="0"/>
          <c:showBubbleSize val="0"/>
        </c:dLbls>
        <c:gapWidth val="13"/>
        <c:overlap val="-27"/>
        <c:axId val="2110376440"/>
        <c:axId val="2110690376"/>
      </c:barChart>
      <c:catAx>
        <c:axId val="211037644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2000" b="0" i="0" u="none" strike="noStrike" kern="1200" baseline="0">
                <a:solidFill>
                  <a:srgbClr val="000000"/>
                </a:solidFill>
                <a:latin typeface="Arial" charset="0"/>
                <a:ea typeface="Arial" charset="0"/>
                <a:cs typeface="Arial" charset="0"/>
              </a:defRPr>
            </a:pPr>
            <a:endParaRPr lang="en-US"/>
          </a:p>
        </c:txPr>
        <c:crossAx val="2110690376"/>
        <c:crosses val="autoZero"/>
        <c:auto val="1"/>
        <c:lblAlgn val="ctr"/>
        <c:lblOffset val="100"/>
        <c:noMultiLvlLbl val="0"/>
      </c:catAx>
      <c:valAx>
        <c:axId val="2110690376"/>
        <c:scaling>
          <c:orientation val="minMax"/>
          <c:max val="0.55"/>
          <c:min val="0.0"/>
        </c:scaling>
        <c:delete val="0"/>
        <c:axPos val="l"/>
        <c:majorGridlines>
          <c:spPr>
            <a:ln w="6350" cap="flat" cmpd="sng" algn="ctr">
              <a:solidFill>
                <a:srgbClr val="000000"/>
              </a:solidFill>
              <a:prstDash val="solid"/>
              <a:round/>
            </a:ln>
            <a:effectLst/>
          </c:spPr>
        </c:majorGridlines>
        <c:numFmt formatCode="0%" sourceLinked="1"/>
        <c:majorTickMark val="none"/>
        <c:minorTickMark val="none"/>
        <c:tickLblPos val="nextTo"/>
        <c:spPr>
          <a:noFill/>
          <a:ln>
            <a:solidFill>
              <a:srgbClr val="000000"/>
            </a:solidFill>
          </a:ln>
          <a:effectLst/>
        </c:spPr>
        <c:txPr>
          <a:bodyPr rot="-60000000" spcFirstLastPara="1" vertOverflow="ellipsis" vert="horz" wrap="square" anchor="ctr" anchorCtr="1"/>
          <a:lstStyle/>
          <a:p>
            <a:pPr>
              <a:defRPr sz="2000" b="0" i="0" u="none" strike="noStrike" kern="1200" baseline="0">
                <a:solidFill>
                  <a:srgbClr val="000000"/>
                </a:solidFill>
                <a:latin typeface="Arial" charset="0"/>
                <a:ea typeface="Arial" charset="0"/>
                <a:cs typeface="Arial" charset="0"/>
              </a:defRPr>
            </a:pPr>
            <a:endParaRPr lang="en-US"/>
          </a:p>
        </c:txPr>
        <c:crossAx val="2110376440"/>
        <c:crosses val="autoZero"/>
        <c:crossBetween val="between"/>
      </c:valAx>
      <c:spPr>
        <a:noFill/>
        <a:ln>
          <a:noFill/>
        </a:ln>
        <a:effectLst/>
      </c:spPr>
    </c:plotArea>
    <c:plotVisOnly val="1"/>
    <c:dispBlanksAs val="gap"/>
    <c:showDLblsOverMax val="0"/>
  </c:chart>
  <c:spPr>
    <a:noFill/>
    <a:ln>
      <a:solidFill>
        <a:srgbClr val="000000"/>
      </a:solidFill>
    </a:ln>
    <a:effectLst/>
  </c:spPr>
  <c:txPr>
    <a:bodyPr/>
    <a:lstStyle/>
    <a:p>
      <a:pPr>
        <a:defRPr sz="2000">
          <a:solidFill>
            <a:schemeClr val="bg1"/>
          </a:solidFill>
          <a:latin typeface="Arial" charset="0"/>
          <a:ea typeface="Arial" charset="0"/>
          <a:cs typeface="Arial" charset="0"/>
        </a:defRPr>
      </a:pPr>
      <a:endParaRPr lang="en-US"/>
    </a:p>
  </c:txPr>
  <c:externalData r:id="rId1">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Drug Companies</c:v>
                </c:pt>
              </c:strCache>
            </c:strRef>
          </c:tx>
          <c:spPr>
            <a:solidFill>
              <a:schemeClr val="accent2"/>
            </a:solidFill>
            <a:ln>
              <a:solidFill>
                <a:schemeClr val="bg1"/>
              </a:solidFill>
            </a:ln>
            <a:effectLst/>
          </c:spPr>
          <c:invertIfNegative val="0"/>
          <c:dLbls>
            <c:spPr>
              <a:noFill/>
              <a:ln>
                <a:noFill/>
              </a:ln>
              <a:effectLst/>
            </c:spPr>
            <c:txPr>
              <a:bodyPr rot="-5400000" spcFirstLastPara="1" vertOverflow="ellipsis" wrap="square" anchor="ctr" anchorCtr="1"/>
              <a:lstStyle/>
              <a:p>
                <a:pPr>
                  <a:defRPr sz="1400" b="0" i="0" u="none" strike="noStrike" kern="1200" baseline="0">
                    <a:solidFill>
                      <a:schemeClr val="tx1"/>
                    </a:solidFill>
                    <a:latin typeface="+mn-lt"/>
                    <a:ea typeface="Franklin Gothic Book" charset="0"/>
                    <a:cs typeface="Franklin Gothic Book" charset="0"/>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Sheet1!$A$2:$A$22</c:f>
              <c:numCache>
                <c:formatCode>General</c:formatCode>
                <c:ptCount val="21"/>
                <c:pt idx="0">
                  <c:v>1995.0</c:v>
                </c:pt>
                <c:pt idx="1">
                  <c:v>1996.0</c:v>
                </c:pt>
                <c:pt idx="2">
                  <c:v>1997.0</c:v>
                </c:pt>
                <c:pt idx="3">
                  <c:v>1998.0</c:v>
                </c:pt>
                <c:pt idx="4">
                  <c:v>1999.0</c:v>
                </c:pt>
                <c:pt idx="5">
                  <c:v>2000.0</c:v>
                </c:pt>
                <c:pt idx="6">
                  <c:v>2001.0</c:v>
                </c:pt>
                <c:pt idx="7">
                  <c:v>2002.0</c:v>
                </c:pt>
                <c:pt idx="8">
                  <c:v>2003.0</c:v>
                </c:pt>
                <c:pt idx="9">
                  <c:v>2004.0</c:v>
                </c:pt>
                <c:pt idx="10">
                  <c:v>2005.0</c:v>
                </c:pt>
                <c:pt idx="11">
                  <c:v>2006.0</c:v>
                </c:pt>
                <c:pt idx="12">
                  <c:v>2007.0</c:v>
                </c:pt>
                <c:pt idx="13">
                  <c:v>2008.0</c:v>
                </c:pt>
                <c:pt idx="14">
                  <c:v>2009.0</c:v>
                </c:pt>
                <c:pt idx="15">
                  <c:v>2010.0</c:v>
                </c:pt>
                <c:pt idx="16">
                  <c:v>2011.0</c:v>
                </c:pt>
                <c:pt idx="17">
                  <c:v>2012.0</c:v>
                </c:pt>
                <c:pt idx="18">
                  <c:v>2013.0</c:v>
                </c:pt>
                <c:pt idx="19">
                  <c:v>2014.0</c:v>
                </c:pt>
                <c:pt idx="20">
                  <c:v>2015.0</c:v>
                </c:pt>
              </c:numCache>
            </c:numRef>
          </c:cat>
          <c:val>
            <c:numRef>
              <c:f>Sheet1!$B$2:$B$22</c:f>
              <c:numCache>
                <c:formatCode>0%</c:formatCode>
                <c:ptCount val="21"/>
                <c:pt idx="0">
                  <c:v>0.14</c:v>
                </c:pt>
                <c:pt idx="1">
                  <c:v>0.17</c:v>
                </c:pt>
                <c:pt idx="2">
                  <c:v>0.16</c:v>
                </c:pt>
                <c:pt idx="3">
                  <c:v>0.19</c:v>
                </c:pt>
                <c:pt idx="4">
                  <c:v>0.19</c:v>
                </c:pt>
                <c:pt idx="5">
                  <c:v>0.19</c:v>
                </c:pt>
                <c:pt idx="6">
                  <c:v>0.19</c:v>
                </c:pt>
                <c:pt idx="7">
                  <c:v>0.17</c:v>
                </c:pt>
                <c:pt idx="8">
                  <c:v>0.14</c:v>
                </c:pt>
                <c:pt idx="9">
                  <c:v>0.16</c:v>
                </c:pt>
                <c:pt idx="10">
                  <c:v>0.16</c:v>
                </c:pt>
                <c:pt idx="11">
                  <c:v>0.2</c:v>
                </c:pt>
                <c:pt idx="12">
                  <c:v>0.16</c:v>
                </c:pt>
                <c:pt idx="13">
                  <c:v>0.19</c:v>
                </c:pt>
                <c:pt idx="15">
                  <c:v>0.15</c:v>
                </c:pt>
                <c:pt idx="17">
                  <c:v>0.16</c:v>
                </c:pt>
                <c:pt idx="18">
                  <c:v>0.23</c:v>
                </c:pt>
                <c:pt idx="19">
                  <c:v>0.23</c:v>
                </c:pt>
                <c:pt idx="20">
                  <c:v>0.22</c:v>
                </c:pt>
              </c:numCache>
            </c:numRef>
          </c:val>
        </c:ser>
        <c:ser>
          <c:idx val="1"/>
          <c:order val="1"/>
          <c:tx>
            <c:strRef>
              <c:f>Sheet1!$C$1</c:f>
              <c:strCache>
                <c:ptCount val="1"/>
                <c:pt idx="0">
                  <c:v>Fortune 500 Median</c:v>
                </c:pt>
              </c:strCache>
            </c:strRef>
          </c:tx>
          <c:spPr>
            <a:solidFill>
              <a:schemeClr val="accent1"/>
            </a:solidFill>
            <a:ln>
              <a:solidFill>
                <a:schemeClr val="bg1"/>
              </a:solidFill>
            </a:ln>
            <a:effectLst/>
          </c:spPr>
          <c:invertIfNegative val="0"/>
          <c:dLbls>
            <c:dLbl>
              <c:idx val="13"/>
              <c:layout>
                <c:manualLayout>
                  <c:x val="-0.0104952822879715"/>
                  <c:y val="0.00793966501267615"/>
                </c:manualLayout>
              </c:layout>
              <c:dLblPos val="outEnd"/>
              <c:showLegendKey val="0"/>
              <c:showVal val="1"/>
              <c:showCatName val="0"/>
              <c:showSerName val="0"/>
              <c:showPercent val="0"/>
              <c:showBubbleSize val="0"/>
              <c:extLst>
                <c:ext xmlns:c15="http://schemas.microsoft.com/office/drawing/2012/chart" uri="{CE6537A1-D6FC-4f65-9D91-7224C49458BB}"/>
              </c:extLst>
            </c:dLbl>
            <c:spPr>
              <a:noFill/>
              <a:ln>
                <a:noFill/>
              </a:ln>
              <a:effectLst/>
            </c:spPr>
            <c:txPr>
              <a:bodyPr rot="-5400000" spcFirstLastPara="1" vertOverflow="ellipsis" wrap="square" anchor="ctr" anchorCtr="1"/>
              <a:lstStyle/>
              <a:p>
                <a:pPr>
                  <a:defRPr sz="1400" b="0" i="0" u="none" strike="noStrike" kern="1200" baseline="0">
                    <a:solidFill>
                      <a:schemeClr val="tx1"/>
                    </a:solidFill>
                    <a:latin typeface="+mn-lt"/>
                    <a:ea typeface="Franklin Gothic Book" charset="0"/>
                    <a:cs typeface="Franklin Gothic Book" charset="0"/>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Sheet1!$A$2:$A$22</c:f>
              <c:numCache>
                <c:formatCode>General</c:formatCode>
                <c:ptCount val="21"/>
                <c:pt idx="0">
                  <c:v>1995.0</c:v>
                </c:pt>
                <c:pt idx="1">
                  <c:v>1996.0</c:v>
                </c:pt>
                <c:pt idx="2">
                  <c:v>1997.0</c:v>
                </c:pt>
                <c:pt idx="3">
                  <c:v>1998.0</c:v>
                </c:pt>
                <c:pt idx="4">
                  <c:v>1999.0</c:v>
                </c:pt>
                <c:pt idx="5">
                  <c:v>2000.0</c:v>
                </c:pt>
                <c:pt idx="6">
                  <c:v>2001.0</c:v>
                </c:pt>
                <c:pt idx="7">
                  <c:v>2002.0</c:v>
                </c:pt>
                <c:pt idx="8">
                  <c:v>2003.0</c:v>
                </c:pt>
                <c:pt idx="9">
                  <c:v>2004.0</c:v>
                </c:pt>
                <c:pt idx="10">
                  <c:v>2005.0</c:v>
                </c:pt>
                <c:pt idx="11">
                  <c:v>2006.0</c:v>
                </c:pt>
                <c:pt idx="12">
                  <c:v>2007.0</c:v>
                </c:pt>
                <c:pt idx="13">
                  <c:v>2008.0</c:v>
                </c:pt>
                <c:pt idx="14">
                  <c:v>2009.0</c:v>
                </c:pt>
                <c:pt idx="15">
                  <c:v>2010.0</c:v>
                </c:pt>
                <c:pt idx="16">
                  <c:v>2011.0</c:v>
                </c:pt>
                <c:pt idx="17">
                  <c:v>2012.0</c:v>
                </c:pt>
                <c:pt idx="18">
                  <c:v>2013.0</c:v>
                </c:pt>
                <c:pt idx="19">
                  <c:v>2014.0</c:v>
                </c:pt>
                <c:pt idx="20">
                  <c:v>2015.0</c:v>
                </c:pt>
              </c:numCache>
            </c:numRef>
          </c:cat>
          <c:val>
            <c:numRef>
              <c:f>Sheet1!$C$2:$C$22</c:f>
              <c:numCache>
                <c:formatCode>0%</c:formatCode>
                <c:ptCount val="21"/>
                <c:pt idx="0">
                  <c:v>0.05</c:v>
                </c:pt>
                <c:pt idx="1">
                  <c:v>0.05</c:v>
                </c:pt>
                <c:pt idx="2">
                  <c:v>0.04</c:v>
                </c:pt>
                <c:pt idx="3">
                  <c:v>0.05</c:v>
                </c:pt>
                <c:pt idx="4">
                  <c:v>0.05</c:v>
                </c:pt>
                <c:pt idx="5">
                  <c:v>0.05</c:v>
                </c:pt>
                <c:pt idx="6">
                  <c:v>0.03</c:v>
                </c:pt>
                <c:pt idx="7">
                  <c:v>0.03</c:v>
                </c:pt>
                <c:pt idx="8">
                  <c:v>0.05</c:v>
                </c:pt>
                <c:pt idx="9">
                  <c:v>0.05</c:v>
                </c:pt>
                <c:pt idx="10">
                  <c:v>0.06</c:v>
                </c:pt>
                <c:pt idx="11">
                  <c:v>0.06</c:v>
                </c:pt>
                <c:pt idx="12">
                  <c:v>0.06</c:v>
                </c:pt>
                <c:pt idx="13">
                  <c:v>0.01</c:v>
                </c:pt>
                <c:pt idx="15">
                  <c:v>0.07</c:v>
                </c:pt>
                <c:pt idx="16">
                  <c:v>0.07</c:v>
                </c:pt>
                <c:pt idx="18">
                  <c:v>0.06</c:v>
                </c:pt>
                <c:pt idx="19">
                  <c:v>0.06</c:v>
                </c:pt>
                <c:pt idx="20">
                  <c:v>0.07</c:v>
                </c:pt>
              </c:numCache>
            </c:numRef>
          </c:val>
        </c:ser>
        <c:dLbls>
          <c:showLegendKey val="0"/>
          <c:showVal val="0"/>
          <c:showCatName val="0"/>
          <c:showSerName val="0"/>
          <c:showPercent val="0"/>
          <c:showBubbleSize val="0"/>
        </c:dLbls>
        <c:gapWidth val="32"/>
        <c:overlap val="62"/>
        <c:axId val="-2129471736"/>
        <c:axId val="-2128706040"/>
      </c:barChart>
      <c:catAx>
        <c:axId val="-2129471736"/>
        <c:scaling>
          <c:orientation val="minMax"/>
        </c:scaling>
        <c:delete val="0"/>
        <c:axPos val="b"/>
        <c:numFmt formatCode="General" sourceLinked="1"/>
        <c:majorTickMark val="none"/>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sz="2400" b="0" i="0" u="none" strike="noStrike" kern="1200" baseline="0">
                <a:solidFill>
                  <a:schemeClr val="tx1"/>
                </a:solidFill>
                <a:latin typeface="+mn-lt"/>
                <a:ea typeface="Franklin Gothic Book" charset="0"/>
                <a:cs typeface="Franklin Gothic Book" charset="0"/>
              </a:defRPr>
            </a:pPr>
            <a:endParaRPr lang="en-US"/>
          </a:p>
        </c:txPr>
        <c:crossAx val="-2128706040"/>
        <c:crosses val="autoZero"/>
        <c:auto val="1"/>
        <c:lblAlgn val="ctr"/>
        <c:lblOffset val="100"/>
        <c:tickLblSkip val="5"/>
        <c:noMultiLvlLbl val="0"/>
      </c:catAx>
      <c:valAx>
        <c:axId val="-2128706040"/>
        <c:scaling>
          <c:orientation val="minMax"/>
          <c:max val="0.24"/>
          <c:min val="0.0"/>
        </c:scaling>
        <c:delete val="0"/>
        <c:axPos val="l"/>
        <c:majorGridlines>
          <c:spPr>
            <a:ln w="6350" cap="flat" cmpd="sng" algn="ctr">
              <a:solidFill>
                <a:schemeClr val="tx1"/>
              </a:solidFill>
              <a:prstDash val="solid"/>
              <a:round/>
            </a:ln>
            <a:effectLst/>
          </c:spPr>
        </c:majorGridlines>
        <c:numFmt formatCode="0%" sourceLinked="1"/>
        <c:majorTickMark val="none"/>
        <c:minorTickMark val="none"/>
        <c:tickLblPos val="nextTo"/>
        <c:spPr>
          <a:noFill/>
          <a:ln>
            <a:solidFill>
              <a:schemeClr val="tx1"/>
            </a:solidFill>
          </a:ln>
          <a:effectLst/>
        </c:spPr>
        <c:txPr>
          <a:bodyPr rot="-60000000" spcFirstLastPara="1" vertOverflow="ellipsis" vert="horz" wrap="square" anchor="ctr" anchorCtr="1"/>
          <a:lstStyle/>
          <a:p>
            <a:pPr>
              <a:defRPr sz="2400" b="0" i="0" u="none" strike="noStrike" kern="1200" baseline="0">
                <a:solidFill>
                  <a:schemeClr val="tx1"/>
                </a:solidFill>
                <a:latin typeface="+mn-lt"/>
                <a:ea typeface="Franklin Gothic Book" charset="0"/>
                <a:cs typeface="Franklin Gothic Book" charset="0"/>
              </a:defRPr>
            </a:pPr>
            <a:endParaRPr lang="en-US"/>
          </a:p>
        </c:txPr>
        <c:crossAx val="-2129471736"/>
        <c:crosses val="autoZero"/>
        <c:crossBetween val="between"/>
      </c:valAx>
      <c:spPr>
        <a:noFill/>
        <a:ln>
          <a:solidFill>
            <a:schemeClr val="tx1"/>
          </a:solidFill>
        </a:ln>
        <a:effectLst/>
      </c:spPr>
    </c:plotArea>
    <c:legend>
      <c:legendPos val="b"/>
      <c:layout/>
      <c:overlay val="0"/>
      <c:spPr>
        <a:noFill/>
        <a:ln>
          <a:noFill/>
        </a:ln>
        <a:effectLst/>
      </c:spPr>
      <c:txPr>
        <a:bodyPr rot="0" spcFirstLastPara="1" vertOverflow="ellipsis" vert="horz" wrap="square" anchor="ctr" anchorCtr="1"/>
        <a:lstStyle/>
        <a:p>
          <a:pPr>
            <a:defRPr sz="2400" b="0" i="0" u="none" strike="noStrike" kern="1200" baseline="0">
              <a:solidFill>
                <a:schemeClr val="tx1"/>
              </a:solidFill>
              <a:latin typeface="+mn-lt"/>
              <a:ea typeface="Franklin Gothic Book" charset="0"/>
              <a:cs typeface="Franklin Gothic Book" charset="0"/>
            </a:defRPr>
          </a:pPr>
          <a:endParaRPr lang="en-US"/>
        </a:p>
      </c:txPr>
    </c:legend>
    <c:plotVisOnly val="1"/>
    <c:dispBlanksAs val="gap"/>
    <c:showDLblsOverMax val="0"/>
  </c:chart>
  <c:spPr>
    <a:noFill/>
    <a:ln>
      <a:solidFill>
        <a:schemeClr val="tx1"/>
      </a:solidFill>
    </a:ln>
    <a:effectLst/>
  </c:spPr>
  <c:txPr>
    <a:bodyPr/>
    <a:lstStyle/>
    <a:p>
      <a:pPr>
        <a:defRPr sz="2400">
          <a:solidFill>
            <a:schemeClr val="bg1"/>
          </a:solidFill>
          <a:latin typeface="+mn-lt"/>
          <a:ea typeface="Franklin Gothic Book" charset="0"/>
          <a:cs typeface="Franklin Gothic Book" charset="0"/>
        </a:defRPr>
      </a:pPr>
      <a:endParaRPr lang="en-US"/>
    </a:p>
  </c:txPr>
  <c:externalData r:id="rId1">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Sheet1!$B$1</c:f>
              <c:strCache>
                <c:ptCount val="1"/>
                <c:pt idx="0">
                  <c:v>USA</c:v>
                </c:pt>
              </c:strCache>
            </c:strRef>
          </c:tx>
          <c:spPr>
            <a:ln w="76200" cap="rnd">
              <a:solidFill>
                <a:schemeClr val="accent4">
                  <a:lumMod val="75000"/>
                </a:schemeClr>
              </a:solidFill>
              <a:round/>
            </a:ln>
            <a:effectLst>
              <a:outerShdw blurRad="50800" dist="38100" dir="2700000" algn="tl" rotWithShape="0">
                <a:prstClr val="black">
                  <a:alpha val="40000"/>
                </a:prstClr>
              </a:outerShdw>
            </a:effectLst>
          </c:spPr>
          <c:marker>
            <c:symbol val="none"/>
          </c:marker>
          <c:cat>
            <c:numRef>
              <c:f>Sheet1!$A$2:$A$57</c:f>
              <c:numCache>
                <c:formatCode>General</c:formatCode>
                <c:ptCount val="56"/>
                <c:pt idx="0">
                  <c:v>1960.0</c:v>
                </c:pt>
                <c:pt idx="1">
                  <c:v>1961.0</c:v>
                </c:pt>
                <c:pt idx="2">
                  <c:v>1962.0</c:v>
                </c:pt>
                <c:pt idx="3">
                  <c:v>1963.0</c:v>
                </c:pt>
                <c:pt idx="4">
                  <c:v>1964.0</c:v>
                </c:pt>
                <c:pt idx="5">
                  <c:v>1965.0</c:v>
                </c:pt>
                <c:pt idx="6">
                  <c:v>1966.0</c:v>
                </c:pt>
                <c:pt idx="7">
                  <c:v>1967.0</c:v>
                </c:pt>
                <c:pt idx="8">
                  <c:v>1968.0</c:v>
                </c:pt>
                <c:pt idx="9">
                  <c:v>1969.0</c:v>
                </c:pt>
                <c:pt idx="10">
                  <c:v>1970.0</c:v>
                </c:pt>
                <c:pt idx="11">
                  <c:v>1971.0</c:v>
                </c:pt>
                <c:pt idx="12">
                  <c:v>1972.0</c:v>
                </c:pt>
                <c:pt idx="13">
                  <c:v>1973.0</c:v>
                </c:pt>
                <c:pt idx="14">
                  <c:v>1974.0</c:v>
                </c:pt>
                <c:pt idx="15">
                  <c:v>1975.0</c:v>
                </c:pt>
                <c:pt idx="16">
                  <c:v>1976.0</c:v>
                </c:pt>
                <c:pt idx="17">
                  <c:v>1977.0</c:v>
                </c:pt>
                <c:pt idx="18">
                  <c:v>1978.0</c:v>
                </c:pt>
                <c:pt idx="19">
                  <c:v>1979.0</c:v>
                </c:pt>
                <c:pt idx="20">
                  <c:v>1980.0</c:v>
                </c:pt>
                <c:pt idx="21">
                  <c:v>1981.0</c:v>
                </c:pt>
                <c:pt idx="22">
                  <c:v>1982.0</c:v>
                </c:pt>
                <c:pt idx="23">
                  <c:v>1983.0</c:v>
                </c:pt>
                <c:pt idx="24">
                  <c:v>1984.0</c:v>
                </c:pt>
                <c:pt idx="25">
                  <c:v>1985.0</c:v>
                </c:pt>
                <c:pt idx="26">
                  <c:v>1986.0</c:v>
                </c:pt>
                <c:pt idx="27">
                  <c:v>1987.0</c:v>
                </c:pt>
                <c:pt idx="28">
                  <c:v>1988.0</c:v>
                </c:pt>
                <c:pt idx="29">
                  <c:v>1989.0</c:v>
                </c:pt>
                <c:pt idx="30">
                  <c:v>1990.0</c:v>
                </c:pt>
                <c:pt idx="31">
                  <c:v>1991.0</c:v>
                </c:pt>
                <c:pt idx="32">
                  <c:v>1992.0</c:v>
                </c:pt>
                <c:pt idx="33">
                  <c:v>1993.0</c:v>
                </c:pt>
                <c:pt idx="34">
                  <c:v>1994.0</c:v>
                </c:pt>
                <c:pt idx="35">
                  <c:v>1995.0</c:v>
                </c:pt>
                <c:pt idx="36">
                  <c:v>1996.0</c:v>
                </c:pt>
                <c:pt idx="37">
                  <c:v>1997.0</c:v>
                </c:pt>
                <c:pt idx="38">
                  <c:v>1998.0</c:v>
                </c:pt>
                <c:pt idx="39">
                  <c:v>1999.0</c:v>
                </c:pt>
                <c:pt idx="40">
                  <c:v>2000.0</c:v>
                </c:pt>
                <c:pt idx="41">
                  <c:v>2001.0</c:v>
                </c:pt>
                <c:pt idx="42">
                  <c:v>2002.0</c:v>
                </c:pt>
                <c:pt idx="43">
                  <c:v>2003.0</c:v>
                </c:pt>
                <c:pt idx="44">
                  <c:v>2004.0</c:v>
                </c:pt>
                <c:pt idx="45">
                  <c:v>2005.0</c:v>
                </c:pt>
                <c:pt idx="46">
                  <c:v>2006.0</c:v>
                </c:pt>
                <c:pt idx="47">
                  <c:v>2007.0</c:v>
                </c:pt>
                <c:pt idx="48">
                  <c:v>2008.0</c:v>
                </c:pt>
                <c:pt idx="49">
                  <c:v>2009.0</c:v>
                </c:pt>
                <c:pt idx="50">
                  <c:v>2010.0</c:v>
                </c:pt>
                <c:pt idx="51">
                  <c:v>2011.0</c:v>
                </c:pt>
                <c:pt idx="52">
                  <c:v>2012.0</c:v>
                </c:pt>
                <c:pt idx="53">
                  <c:v>2013.0</c:v>
                </c:pt>
                <c:pt idx="54">
                  <c:v>2014.0</c:v>
                </c:pt>
                <c:pt idx="55">
                  <c:v>2015.0</c:v>
                </c:pt>
              </c:numCache>
            </c:numRef>
          </c:cat>
          <c:val>
            <c:numRef>
              <c:f>Sheet1!$B$2:$B$57</c:f>
              <c:numCache>
                <c:formatCode>0.00%</c:formatCode>
                <c:ptCount val="56"/>
                <c:pt idx="0">
                  <c:v>0.052</c:v>
                </c:pt>
                <c:pt idx="1">
                  <c:v>0.054</c:v>
                </c:pt>
                <c:pt idx="2">
                  <c:v>0.055</c:v>
                </c:pt>
                <c:pt idx="3">
                  <c:v>0.057</c:v>
                </c:pt>
                <c:pt idx="4">
                  <c:v>0.058</c:v>
                </c:pt>
                <c:pt idx="5">
                  <c:v>0.059</c:v>
                </c:pt>
                <c:pt idx="6">
                  <c:v>0.059</c:v>
                </c:pt>
                <c:pt idx="7">
                  <c:v>0.063</c:v>
                </c:pt>
                <c:pt idx="8">
                  <c:v>0.065</c:v>
                </c:pt>
                <c:pt idx="9">
                  <c:v>0.068</c:v>
                </c:pt>
                <c:pt idx="10">
                  <c:v>0.072</c:v>
                </c:pt>
                <c:pt idx="11">
                  <c:v>0.074</c:v>
                </c:pt>
                <c:pt idx="12">
                  <c:v>0.075</c:v>
                </c:pt>
                <c:pt idx="13">
                  <c:v>0.075</c:v>
                </c:pt>
                <c:pt idx="14">
                  <c:v>0.078</c:v>
                </c:pt>
                <c:pt idx="15">
                  <c:v>0.082</c:v>
                </c:pt>
                <c:pt idx="16">
                  <c:v>0.084</c:v>
                </c:pt>
                <c:pt idx="17">
                  <c:v>0.085</c:v>
                </c:pt>
                <c:pt idx="18">
                  <c:v>0.085</c:v>
                </c:pt>
                <c:pt idx="19">
                  <c:v>0.086</c:v>
                </c:pt>
                <c:pt idx="20">
                  <c:v>0.091</c:v>
                </c:pt>
                <c:pt idx="21">
                  <c:v>0.094</c:v>
                </c:pt>
                <c:pt idx="22">
                  <c:v>0.102</c:v>
                </c:pt>
                <c:pt idx="23">
                  <c:v>0.104</c:v>
                </c:pt>
                <c:pt idx="24">
                  <c:v>0.103</c:v>
                </c:pt>
                <c:pt idx="25">
                  <c:v>0.105</c:v>
                </c:pt>
                <c:pt idx="26">
                  <c:v>0.106</c:v>
                </c:pt>
                <c:pt idx="27">
                  <c:v>0.109</c:v>
                </c:pt>
                <c:pt idx="28">
                  <c:v>0.113</c:v>
                </c:pt>
                <c:pt idx="29">
                  <c:v>0.117</c:v>
                </c:pt>
                <c:pt idx="30">
                  <c:v>0.123</c:v>
                </c:pt>
                <c:pt idx="31">
                  <c:v>0.131</c:v>
                </c:pt>
                <c:pt idx="32">
                  <c:v>0.135</c:v>
                </c:pt>
                <c:pt idx="33">
                  <c:v>0.137</c:v>
                </c:pt>
                <c:pt idx="34">
                  <c:v>0.137</c:v>
                </c:pt>
                <c:pt idx="35">
                  <c:v>0.138</c:v>
                </c:pt>
                <c:pt idx="36">
                  <c:v>0.137</c:v>
                </c:pt>
                <c:pt idx="37">
                  <c:v>0.136</c:v>
                </c:pt>
                <c:pt idx="38">
                  <c:v>0.136</c:v>
                </c:pt>
                <c:pt idx="39">
                  <c:v>0.137</c:v>
                </c:pt>
                <c:pt idx="40">
                  <c:v>0.138</c:v>
                </c:pt>
                <c:pt idx="41">
                  <c:v>0.141</c:v>
                </c:pt>
                <c:pt idx="42">
                  <c:v>0.149</c:v>
                </c:pt>
                <c:pt idx="43">
                  <c:v>0.158</c:v>
                </c:pt>
                <c:pt idx="44">
                  <c:v>0.155</c:v>
                </c:pt>
                <c:pt idx="45">
                  <c:v>0.155</c:v>
                </c:pt>
                <c:pt idx="46">
                  <c:v>0.156</c:v>
                </c:pt>
                <c:pt idx="47">
                  <c:v>0.159</c:v>
                </c:pt>
                <c:pt idx="48">
                  <c:v>0.164</c:v>
                </c:pt>
                <c:pt idx="49">
                  <c:v>0.174</c:v>
                </c:pt>
                <c:pt idx="50">
                  <c:v>0.174</c:v>
                </c:pt>
                <c:pt idx="51">
                  <c:v>0.174</c:v>
                </c:pt>
                <c:pt idx="52">
                  <c:v>0.174</c:v>
                </c:pt>
                <c:pt idx="53">
                  <c:v>0.174</c:v>
                </c:pt>
                <c:pt idx="54">
                  <c:v>0.177</c:v>
                </c:pt>
                <c:pt idx="55">
                  <c:v>0.18</c:v>
                </c:pt>
              </c:numCache>
            </c:numRef>
          </c:val>
          <c:smooth val="0"/>
        </c:ser>
        <c:ser>
          <c:idx val="1"/>
          <c:order val="1"/>
          <c:tx>
            <c:strRef>
              <c:f>Sheet1!$C$1</c:f>
              <c:strCache>
                <c:ptCount val="1"/>
                <c:pt idx="0">
                  <c:v>Canada</c:v>
                </c:pt>
              </c:strCache>
            </c:strRef>
          </c:tx>
          <c:spPr>
            <a:ln w="76200" cap="rnd">
              <a:solidFill>
                <a:schemeClr val="accent1">
                  <a:lumMod val="50000"/>
                </a:schemeClr>
              </a:solidFill>
              <a:round/>
            </a:ln>
            <a:effectLst>
              <a:outerShdw blurRad="50800" dist="38100" dir="2700000" algn="tl" rotWithShape="0">
                <a:prstClr val="black">
                  <a:alpha val="40000"/>
                </a:prstClr>
              </a:outerShdw>
            </a:effectLst>
          </c:spPr>
          <c:marker>
            <c:symbol val="none"/>
          </c:marker>
          <c:cat>
            <c:numRef>
              <c:f>Sheet1!$A$2:$A$57</c:f>
              <c:numCache>
                <c:formatCode>General</c:formatCode>
                <c:ptCount val="56"/>
                <c:pt idx="0">
                  <c:v>1960.0</c:v>
                </c:pt>
                <c:pt idx="1">
                  <c:v>1961.0</c:v>
                </c:pt>
                <c:pt idx="2">
                  <c:v>1962.0</c:v>
                </c:pt>
                <c:pt idx="3">
                  <c:v>1963.0</c:v>
                </c:pt>
                <c:pt idx="4">
                  <c:v>1964.0</c:v>
                </c:pt>
                <c:pt idx="5">
                  <c:v>1965.0</c:v>
                </c:pt>
                <c:pt idx="6">
                  <c:v>1966.0</c:v>
                </c:pt>
                <c:pt idx="7">
                  <c:v>1967.0</c:v>
                </c:pt>
                <c:pt idx="8">
                  <c:v>1968.0</c:v>
                </c:pt>
                <c:pt idx="9">
                  <c:v>1969.0</c:v>
                </c:pt>
                <c:pt idx="10">
                  <c:v>1970.0</c:v>
                </c:pt>
                <c:pt idx="11">
                  <c:v>1971.0</c:v>
                </c:pt>
                <c:pt idx="12">
                  <c:v>1972.0</c:v>
                </c:pt>
                <c:pt idx="13">
                  <c:v>1973.0</c:v>
                </c:pt>
                <c:pt idx="14">
                  <c:v>1974.0</c:v>
                </c:pt>
                <c:pt idx="15">
                  <c:v>1975.0</c:v>
                </c:pt>
                <c:pt idx="16">
                  <c:v>1976.0</c:v>
                </c:pt>
                <c:pt idx="17">
                  <c:v>1977.0</c:v>
                </c:pt>
                <c:pt idx="18">
                  <c:v>1978.0</c:v>
                </c:pt>
                <c:pt idx="19">
                  <c:v>1979.0</c:v>
                </c:pt>
                <c:pt idx="20">
                  <c:v>1980.0</c:v>
                </c:pt>
                <c:pt idx="21">
                  <c:v>1981.0</c:v>
                </c:pt>
                <c:pt idx="22">
                  <c:v>1982.0</c:v>
                </c:pt>
                <c:pt idx="23">
                  <c:v>1983.0</c:v>
                </c:pt>
                <c:pt idx="24">
                  <c:v>1984.0</c:v>
                </c:pt>
                <c:pt idx="25">
                  <c:v>1985.0</c:v>
                </c:pt>
                <c:pt idx="26">
                  <c:v>1986.0</c:v>
                </c:pt>
                <c:pt idx="27">
                  <c:v>1987.0</c:v>
                </c:pt>
                <c:pt idx="28">
                  <c:v>1988.0</c:v>
                </c:pt>
                <c:pt idx="29">
                  <c:v>1989.0</c:v>
                </c:pt>
                <c:pt idx="30">
                  <c:v>1990.0</c:v>
                </c:pt>
                <c:pt idx="31">
                  <c:v>1991.0</c:v>
                </c:pt>
                <c:pt idx="32">
                  <c:v>1992.0</c:v>
                </c:pt>
                <c:pt idx="33">
                  <c:v>1993.0</c:v>
                </c:pt>
                <c:pt idx="34">
                  <c:v>1994.0</c:v>
                </c:pt>
                <c:pt idx="35">
                  <c:v>1995.0</c:v>
                </c:pt>
                <c:pt idx="36">
                  <c:v>1996.0</c:v>
                </c:pt>
                <c:pt idx="37">
                  <c:v>1997.0</c:v>
                </c:pt>
                <c:pt idx="38">
                  <c:v>1998.0</c:v>
                </c:pt>
                <c:pt idx="39">
                  <c:v>1999.0</c:v>
                </c:pt>
                <c:pt idx="40">
                  <c:v>2000.0</c:v>
                </c:pt>
                <c:pt idx="41">
                  <c:v>2001.0</c:v>
                </c:pt>
                <c:pt idx="42">
                  <c:v>2002.0</c:v>
                </c:pt>
                <c:pt idx="43">
                  <c:v>2003.0</c:v>
                </c:pt>
                <c:pt idx="44">
                  <c:v>2004.0</c:v>
                </c:pt>
                <c:pt idx="45">
                  <c:v>2005.0</c:v>
                </c:pt>
                <c:pt idx="46">
                  <c:v>2006.0</c:v>
                </c:pt>
                <c:pt idx="47">
                  <c:v>2007.0</c:v>
                </c:pt>
                <c:pt idx="48">
                  <c:v>2008.0</c:v>
                </c:pt>
                <c:pt idx="49">
                  <c:v>2009.0</c:v>
                </c:pt>
                <c:pt idx="50">
                  <c:v>2010.0</c:v>
                </c:pt>
                <c:pt idx="51">
                  <c:v>2011.0</c:v>
                </c:pt>
                <c:pt idx="52">
                  <c:v>2012.0</c:v>
                </c:pt>
                <c:pt idx="53">
                  <c:v>2013.0</c:v>
                </c:pt>
                <c:pt idx="54">
                  <c:v>2014.0</c:v>
                </c:pt>
                <c:pt idx="55">
                  <c:v>2015.0</c:v>
                </c:pt>
              </c:numCache>
            </c:numRef>
          </c:cat>
          <c:val>
            <c:numRef>
              <c:f>Sheet1!$C$2:$C$57</c:f>
              <c:numCache>
                <c:formatCode>0.00%</c:formatCode>
                <c:ptCount val="56"/>
                <c:pt idx="0">
                  <c:v>0.0553</c:v>
                </c:pt>
                <c:pt idx="1">
                  <c:v>0.059</c:v>
                </c:pt>
                <c:pt idx="2">
                  <c:v>0.0586</c:v>
                </c:pt>
                <c:pt idx="3">
                  <c:v>0.0597</c:v>
                </c:pt>
                <c:pt idx="4">
                  <c:v>0.0596</c:v>
                </c:pt>
                <c:pt idx="5">
                  <c:v>0.0603</c:v>
                </c:pt>
                <c:pt idx="6">
                  <c:v>0.0606</c:v>
                </c:pt>
                <c:pt idx="7">
                  <c:v>0.0636</c:v>
                </c:pt>
                <c:pt idx="8">
                  <c:v>0.0661</c:v>
                </c:pt>
                <c:pt idx="9">
                  <c:v>0.0672</c:v>
                </c:pt>
                <c:pt idx="10">
                  <c:v>0.0712</c:v>
                </c:pt>
                <c:pt idx="11">
                  <c:v>0.0742</c:v>
                </c:pt>
                <c:pt idx="12">
                  <c:v>0.0726</c:v>
                </c:pt>
                <c:pt idx="13">
                  <c:v>0.0693</c:v>
                </c:pt>
                <c:pt idx="14">
                  <c:v>0.0682</c:v>
                </c:pt>
                <c:pt idx="15">
                  <c:v>0.07</c:v>
                </c:pt>
                <c:pt idx="16">
                  <c:v>0.07</c:v>
                </c:pt>
                <c:pt idx="17">
                  <c:v>0.07</c:v>
                </c:pt>
                <c:pt idx="18">
                  <c:v>0.07</c:v>
                </c:pt>
                <c:pt idx="19">
                  <c:v>0.068</c:v>
                </c:pt>
                <c:pt idx="20">
                  <c:v>0.071</c:v>
                </c:pt>
                <c:pt idx="21">
                  <c:v>0.073</c:v>
                </c:pt>
                <c:pt idx="22">
                  <c:v>0.081</c:v>
                </c:pt>
                <c:pt idx="23">
                  <c:v>0.083</c:v>
                </c:pt>
                <c:pt idx="24">
                  <c:v>0.082</c:v>
                </c:pt>
                <c:pt idx="25">
                  <c:v>0.082</c:v>
                </c:pt>
                <c:pt idx="26">
                  <c:v>0.085</c:v>
                </c:pt>
                <c:pt idx="27">
                  <c:v>0.084</c:v>
                </c:pt>
                <c:pt idx="28">
                  <c:v>0.083</c:v>
                </c:pt>
                <c:pt idx="29">
                  <c:v>0.085</c:v>
                </c:pt>
                <c:pt idx="30">
                  <c:v>0.09</c:v>
                </c:pt>
                <c:pt idx="31">
                  <c:v>0.097</c:v>
                </c:pt>
                <c:pt idx="32">
                  <c:v>0.1</c:v>
                </c:pt>
                <c:pt idx="33">
                  <c:v>0.098</c:v>
                </c:pt>
                <c:pt idx="34">
                  <c:v>0.095</c:v>
                </c:pt>
                <c:pt idx="35">
                  <c:v>0.091</c:v>
                </c:pt>
                <c:pt idx="36">
                  <c:v>0.089</c:v>
                </c:pt>
                <c:pt idx="37">
                  <c:v>0.089</c:v>
                </c:pt>
                <c:pt idx="38">
                  <c:v>0.092</c:v>
                </c:pt>
                <c:pt idx="39">
                  <c:v>0.092</c:v>
                </c:pt>
                <c:pt idx="40">
                  <c:v>0.091</c:v>
                </c:pt>
                <c:pt idx="41">
                  <c:v>0.097</c:v>
                </c:pt>
                <c:pt idx="42">
                  <c:v>0.1</c:v>
                </c:pt>
                <c:pt idx="43">
                  <c:v>0.102</c:v>
                </c:pt>
                <c:pt idx="44">
                  <c:v>0.102</c:v>
                </c:pt>
                <c:pt idx="45">
                  <c:v>0.102</c:v>
                </c:pt>
                <c:pt idx="46">
                  <c:v>0.104</c:v>
                </c:pt>
                <c:pt idx="47">
                  <c:v>0.102</c:v>
                </c:pt>
                <c:pt idx="48">
                  <c:v>0.105</c:v>
                </c:pt>
                <c:pt idx="49">
                  <c:v>0.116</c:v>
                </c:pt>
                <c:pt idx="50">
                  <c:v>0.116</c:v>
                </c:pt>
                <c:pt idx="51">
                  <c:v>0.113</c:v>
                </c:pt>
                <c:pt idx="52">
                  <c:v>0.113</c:v>
                </c:pt>
                <c:pt idx="53">
                  <c:v>0.112</c:v>
                </c:pt>
                <c:pt idx="54">
                  <c:v>0.11</c:v>
                </c:pt>
              </c:numCache>
            </c:numRef>
          </c:val>
          <c:smooth val="0"/>
        </c:ser>
        <c:dLbls>
          <c:showLegendKey val="0"/>
          <c:showVal val="0"/>
          <c:showCatName val="0"/>
          <c:showSerName val="0"/>
          <c:showPercent val="0"/>
          <c:showBubbleSize val="0"/>
        </c:dLbls>
        <c:marker val="1"/>
        <c:smooth val="0"/>
        <c:axId val="-2104526328"/>
        <c:axId val="-2104818328"/>
      </c:lineChart>
      <c:catAx>
        <c:axId val="-2104526328"/>
        <c:scaling>
          <c:orientation val="minMax"/>
        </c:scaling>
        <c:delete val="0"/>
        <c:axPos val="b"/>
        <c:numFmt formatCode="General" sourceLinked="1"/>
        <c:majorTickMark val="none"/>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sz="2000" b="0" i="0" u="none" strike="noStrike" kern="1200" baseline="0">
                <a:solidFill>
                  <a:schemeClr val="tx1"/>
                </a:solidFill>
                <a:latin typeface="Franklin Gothic Book" charset="0"/>
                <a:ea typeface="Franklin Gothic Book" charset="0"/>
                <a:cs typeface="Franklin Gothic Book" charset="0"/>
              </a:defRPr>
            </a:pPr>
            <a:endParaRPr lang="en-US"/>
          </a:p>
        </c:txPr>
        <c:crossAx val="-2104818328"/>
        <c:crosses val="autoZero"/>
        <c:auto val="1"/>
        <c:lblAlgn val="ctr"/>
        <c:lblOffset val="100"/>
        <c:tickLblSkip val="10"/>
        <c:noMultiLvlLbl val="0"/>
      </c:catAx>
      <c:valAx>
        <c:axId val="-2104818328"/>
        <c:scaling>
          <c:orientation val="minMax"/>
          <c:max val="0.19"/>
          <c:min val="0.05"/>
        </c:scaling>
        <c:delete val="0"/>
        <c:axPos val="l"/>
        <c:majorGridlines>
          <c:spPr>
            <a:ln w="6350" cap="flat" cmpd="sng" algn="ctr">
              <a:solidFill>
                <a:schemeClr val="tx1"/>
              </a:solidFill>
              <a:prstDash val="sysDash"/>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2000" b="0" i="0" u="none" strike="noStrike" kern="1200" baseline="0">
                <a:solidFill>
                  <a:schemeClr val="tx1"/>
                </a:solidFill>
                <a:latin typeface="Franklin Gothic Book" charset="0"/>
                <a:ea typeface="Franklin Gothic Book" charset="0"/>
                <a:cs typeface="Franklin Gothic Book" charset="0"/>
              </a:defRPr>
            </a:pPr>
            <a:endParaRPr lang="en-US"/>
          </a:p>
        </c:txPr>
        <c:crossAx val="-2104526328"/>
        <c:crosses val="autoZero"/>
        <c:crossBetween val="between"/>
      </c:valAx>
      <c:spPr>
        <a:solidFill>
          <a:schemeClr val="bg1"/>
        </a:solidFill>
        <a:ln>
          <a:solidFill>
            <a:schemeClr val="tx1"/>
          </a:solidFill>
        </a:ln>
        <a:effectLst/>
      </c:spPr>
    </c:plotArea>
    <c:plotVisOnly val="1"/>
    <c:dispBlanksAs val="gap"/>
    <c:showDLblsOverMax val="0"/>
  </c:chart>
  <c:spPr>
    <a:noFill/>
    <a:ln>
      <a:noFill/>
    </a:ln>
    <a:effectLst/>
  </c:spPr>
  <c:txPr>
    <a:bodyPr/>
    <a:lstStyle/>
    <a:p>
      <a:pPr>
        <a:defRPr sz="2000">
          <a:solidFill>
            <a:schemeClr val="tx1"/>
          </a:solidFill>
          <a:latin typeface="Franklin Gothic Book" charset="0"/>
          <a:ea typeface="Franklin Gothic Book" charset="0"/>
          <a:cs typeface="Franklin Gothic Book" charset="0"/>
        </a:defRPr>
      </a:pPr>
      <a:endParaRPr lang="en-US"/>
    </a:p>
  </c:txPr>
  <c:externalData r:id="rId1">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spPr>
            <a:solidFill>
              <a:schemeClr val="accent1"/>
            </a:solidFill>
            <a:ln>
              <a:solidFill>
                <a:schemeClr val="bg1"/>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2400" b="0" i="0" u="none" strike="noStrike" kern="1200" baseline="0">
                    <a:solidFill>
                      <a:schemeClr val="bg1"/>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USA</c:v>
                </c:pt>
                <c:pt idx="1">
                  <c:v>Canada</c:v>
                </c:pt>
              </c:strCache>
            </c:strRef>
          </c:cat>
          <c:val>
            <c:numRef>
              <c:f>Sheet1!$B$2:$B$3</c:f>
              <c:numCache>
                <c:formatCode>"$"#,##0_);[Red]\("$"#,##0\)</c:formatCode>
                <c:ptCount val="2"/>
                <c:pt idx="0">
                  <c:v>3325.0</c:v>
                </c:pt>
                <c:pt idx="1">
                  <c:v>745.0</c:v>
                </c:pt>
              </c:numCache>
            </c:numRef>
          </c:val>
        </c:ser>
        <c:dLbls>
          <c:showLegendKey val="0"/>
          <c:showVal val="0"/>
          <c:showCatName val="0"/>
          <c:showSerName val="0"/>
          <c:showPercent val="0"/>
          <c:showBubbleSize val="0"/>
        </c:dLbls>
        <c:gapWidth val="99"/>
        <c:overlap val="-27"/>
        <c:axId val="-2132636952"/>
        <c:axId val="-2132642632"/>
      </c:barChart>
      <c:catAx>
        <c:axId val="-2132636952"/>
        <c:scaling>
          <c:orientation val="minMax"/>
        </c:scaling>
        <c:delete val="0"/>
        <c:axPos val="b"/>
        <c:numFmt formatCode="General" sourceLinked="1"/>
        <c:majorTickMark val="none"/>
        <c:minorTickMark val="none"/>
        <c:tickLblPos val="nextTo"/>
        <c:spPr>
          <a:noFill/>
          <a:ln w="9525" cap="flat" cmpd="sng" algn="ctr">
            <a:solidFill>
              <a:srgbClr val="000000"/>
            </a:solidFill>
            <a:round/>
          </a:ln>
          <a:effectLst/>
        </c:spPr>
        <c:txPr>
          <a:bodyPr rot="-60000000" spcFirstLastPara="1" vertOverflow="ellipsis" vert="horz" wrap="square" anchor="ctr" anchorCtr="1"/>
          <a:lstStyle/>
          <a:p>
            <a:pPr>
              <a:defRPr sz="2400" b="0" i="0" u="none" strike="noStrike" kern="1200" baseline="0">
                <a:solidFill>
                  <a:srgbClr val="000000"/>
                </a:solidFill>
                <a:latin typeface="+mn-lt"/>
                <a:ea typeface="+mn-ea"/>
                <a:cs typeface="+mn-cs"/>
              </a:defRPr>
            </a:pPr>
            <a:endParaRPr lang="en-US"/>
          </a:p>
        </c:txPr>
        <c:crossAx val="-2132642632"/>
        <c:crosses val="autoZero"/>
        <c:auto val="1"/>
        <c:lblAlgn val="ctr"/>
        <c:lblOffset val="100"/>
        <c:noMultiLvlLbl val="0"/>
      </c:catAx>
      <c:valAx>
        <c:axId val="-2132642632"/>
        <c:scaling>
          <c:orientation val="minMax"/>
          <c:max val="3900.0"/>
          <c:min val="0.0"/>
        </c:scaling>
        <c:delete val="0"/>
        <c:axPos val="l"/>
        <c:majorGridlines>
          <c:spPr>
            <a:ln w="9525" cap="flat" cmpd="sng" algn="ctr">
              <a:solidFill>
                <a:srgbClr val="000000"/>
              </a:solidFill>
              <a:round/>
            </a:ln>
            <a:effectLst/>
          </c:spPr>
        </c:majorGridlines>
        <c:numFmt formatCode="&quot;$&quot;#,##0_);[Red]\(&quot;$&quot;#,##0\)" sourceLinked="1"/>
        <c:majorTickMark val="none"/>
        <c:minorTickMark val="none"/>
        <c:tickLblPos val="nextTo"/>
        <c:spPr>
          <a:noFill/>
          <a:ln>
            <a:solidFill>
              <a:srgbClr val="000000"/>
            </a:solidFill>
          </a:ln>
          <a:effectLst/>
        </c:spPr>
        <c:txPr>
          <a:bodyPr rot="-60000000" spcFirstLastPara="1" vertOverflow="ellipsis" vert="horz" wrap="square" anchor="ctr" anchorCtr="1"/>
          <a:lstStyle/>
          <a:p>
            <a:pPr>
              <a:defRPr sz="2400" b="0" i="0" u="none" strike="noStrike" kern="1200" baseline="0">
                <a:solidFill>
                  <a:srgbClr val="000000"/>
                </a:solidFill>
                <a:latin typeface="+mn-lt"/>
                <a:ea typeface="+mn-ea"/>
                <a:cs typeface="+mn-cs"/>
              </a:defRPr>
            </a:pPr>
            <a:endParaRPr lang="en-US"/>
          </a:p>
        </c:txPr>
        <c:crossAx val="-2132636952"/>
        <c:crosses val="autoZero"/>
        <c:crossBetween val="between"/>
        <c:majorUnit val="1000.0"/>
      </c:valAx>
      <c:spPr>
        <a:noFill/>
        <a:ln>
          <a:noFill/>
        </a:ln>
        <a:effectLst/>
      </c:spPr>
    </c:plotArea>
    <c:plotVisOnly val="1"/>
    <c:dispBlanksAs val="gap"/>
    <c:showDLblsOverMax val="0"/>
  </c:chart>
  <c:spPr>
    <a:noFill/>
    <a:ln>
      <a:noFill/>
    </a:ln>
    <a:effectLst/>
  </c:spPr>
  <c:txPr>
    <a:bodyPr/>
    <a:lstStyle/>
    <a:p>
      <a:pPr>
        <a:defRPr sz="2400">
          <a:solidFill>
            <a:schemeClr val="bg1"/>
          </a:solidFill>
        </a:defRPr>
      </a:pPr>
      <a:endParaRPr lang="en-US"/>
    </a:p>
  </c:txPr>
  <c:externalData r:id="rId1">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0829804248486673"/>
          <c:y val="0.0453739865197858"/>
          <c:w val="0.894500901769891"/>
          <c:h val="0.802759688084101"/>
        </c:manualLayout>
      </c:layout>
      <c:barChart>
        <c:barDir val="col"/>
        <c:grouping val="clustered"/>
        <c:varyColors val="0"/>
        <c:ser>
          <c:idx val="0"/>
          <c:order val="0"/>
          <c:tx>
            <c:strRef>
              <c:f>Sheet1!$B$1</c:f>
              <c:strCache>
                <c:ptCount val="1"/>
                <c:pt idx="0">
                  <c:v>USA</c:v>
                </c:pt>
              </c:strCache>
            </c:strRef>
          </c:tx>
          <c:spPr>
            <a:solidFill>
              <a:srgbClr val="008C81"/>
            </a:solidFill>
            <a:ln>
              <a:solidFill>
                <a:srgbClr val="FFFFFF"/>
              </a:solidFill>
            </a:ln>
          </c:spPr>
          <c:invertIfNegative val="0"/>
          <c:dPt>
            <c:idx val="0"/>
            <c:invertIfNegative val="0"/>
            <c:bubble3D val="0"/>
            <c:spPr>
              <a:solidFill>
                <a:srgbClr val="9F2936"/>
              </a:solidFill>
              <a:ln>
                <a:solidFill>
                  <a:srgbClr val="FFFFFF"/>
                </a:solidFill>
              </a:ln>
            </c:spPr>
          </c:dPt>
          <c:dPt>
            <c:idx val="1"/>
            <c:invertIfNegative val="0"/>
            <c:bubble3D val="0"/>
            <c:spPr>
              <a:solidFill>
                <a:srgbClr val="9F2936"/>
              </a:solidFill>
              <a:ln>
                <a:solidFill>
                  <a:srgbClr val="FFFFFF"/>
                </a:solidFill>
              </a:ln>
            </c:spPr>
          </c:dPt>
          <c:dPt>
            <c:idx val="2"/>
            <c:invertIfNegative val="0"/>
            <c:bubble3D val="0"/>
            <c:spPr>
              <a:solidFill>
                <a:srgbClr val="9F2936"/>
              </a:solidFill>
              <a:ln>
                <a:solidFill>
                  <a:srgbClr val="FFFFFF"/>
                </a:solidFill>
              </a:ln>
            </c:spPr>
          </c:dPt>
          <c:dPt>
            <c:idx val="3"/>
            <c:invertIfNegative val="0"/>
            <c:bubble3D val="0"/>
            <c:spPr>
              <a:solidFill>
                <a:srgbClr val="9F2936"/>
              </a:solidFill>
              <a:ln>
                <a:solidFill>
                  <a:srgbClr val="FFFFFF"/>
                </a:solidFill>
              </a:ln>
            </c:spPr>
          </c:dPt>
          <c:dPt>
            <c:idx val="4"/>
            <c:invertIfNegative val="0"/>
            <c:bubble3D val="0"/>
            <c:spPr>
              <a:solidFill>
                <a:srgbClr val="9F2936"/>
              </a:solidFill>
              <a:ln>
                <a:solidFill>
                  <a:srgbClr val="FFFFFF"/>
                </a:solidFill>
              </a:ln>
            </c:spPr>
          </c:dPt>
          <c:dPt>
            <c:idx val="5"/>
            <c:invertIfNegative val="0"/>
            <c:bubble3D val="0"/>
            <c:spPr>
              <a:solidFill>
                <a:srgbClr val="9F2936"/>
              </a:solidFill>
              <a:ln>
                <a:solidFill>
                  <a:srgbClr val="FFFFFF"/>
                </a:solidFill>
              </a:ln>
            </c:spPr>
          </c:dPt>
          <c:dPt>
            <c:idx val="6"/>
            <c:invertIfNegative val="0"/>
            <c:bubble3D val="0"/>
            <c:spPr>
              <a:solidFill>
                <a:srgbClr val="9F2936"/>
              </a:solidFill>
              <a:ln>
                <a:solidFill>
                  <a:srgbClr val="FFFFFF"/>
                </a:solidFill>
              </a:ln>
            </c:spPr>
          </c:dPt>
          <c:dPt>
            <c:idx val="7"/>
            <c:invertIfNegative val="0"/>
            <c:bubble3D val="0"/>
            <c:spPr>
              <a:solidFill>
                <a:srgbClr val="9F2936"/>
              </a:solidFill>
              <a:ln>
                <a:solidFill>
                  <a:srgbClr val="FFFFFF"/>
                </a:solidFill>
              </a:ln>
            </c:spPr>
          </c:dPt>
          <c:dLbls>
            <c:dLbl>
              <c:idx val="10"/>
              <c:layout>
                <c:manualLayout>
                  <c:x val="-1.27026946520466E-16"/>
                  <c:y val="0.0152022820235999"/>
                </c:manualLayout>
              </c:layout>
              <c:spPr/>
              <c:txPr>
                <a:bodyPr rot="-5400000" vert="horz"/>
                <a:lstStyle/>
                <a:p>
                  <a:pPr>
                    <a:defRPr/>
                  </a:pPr>
                  <a:endParaRPr lang="en-US"/>
                </a:p>
              </c:txPr>
              <c:dLblPos val="outEnd"/>
              <c:showLegendKey val="0"/>
              <c:showVal val="1"/>
              <c:showCatName val="0"/>
              <c:showSerName val="0"/>
              <c:showPercent val="0"/>
              <c:showBubbleSize val="0"/>
              <c:extLst>
                <c:ext xmlns:c15="http://schemas.microsoft.com/office/drawing/2012/chart" uri="{CE6537A1-D6FC-4f65-9D91-7224C49458BB}"/>
              </c:extLst>
            </c:dLbl>
            <c:dLbl>
              <c:idx val="11"/>
              <c:layout>
                <c:manualLayout>
                  <c:x val="-1.27026946520466E-16"/>
                  <c:y val="0.0104105872915429"/>
                </c:manualLayout>
              </c:layout>
              <c:spPr/>
              <c:txPr>
                <a:bodyPr rot="-5400000" vert="horz"/>
                <a:lstStyle/>
                <a:p>
                  <a:pPr>
                    <a:defRPr/>
                  </a:pPr>
                  <a:endParaRPr lang="en-US"/>
                </a:p>
              </c:txPr>
              <c:dLblPos val="outEnd"/>
              <c:showLegendKey val="0"/>
              <c:showVal val="1"/>
              <c:showCatName val="0"/>
              <c:showSerName val="0"/>
              <c:showPercent val="0"/>
              <c:showBubbleSize val="0"/>
              <c:extLst>
                <c:ext xmlns:c15="http://schemas.microsoft.com/office/drawing/2012/chart" uri="{CE6537A1-D6FC-4f65-9D91-7224C49458BB}"/>
              </c:extLst>
            </c:dLbl>
            <c:dLbl>
              <c:idx val="14"/>
              <c:layout>
                <c:manualLayout>
                  <c:x val="-1.27026946520466E-16"/>
                  <c:y val="0.0133606319825027"/>
                </c:manualLayout>
              </c:layout>
              <c:spPr/>
              <c:txPr>
                <a:bodyPr rot="-5400000" vert="horz"/>
                <a:lstStyle/>
                <a:p>
                  <a:pPr>
                    <a:defRPr/>
                  </a:pPr>
                  <a:endParaRPr lang="en-US"/>
                </a:p>
              </c:txPr>
              <c:dLblPos val="outEnd"/>
              <c:showLegendKey val="0"/>
              <c:showVal val="1"/>
              <c:showCatName val="0"/>
              <c:showSerName val="0"/>
              <c:showPercent val="0"/>
              <c:showBubbleSize val="0"/>
              <c:extLst>
                <c:ext xmlns:c15="http://schemas.microsoft.com/office/drawing/2012/chart" uri="{CE6537A1-D6FC-4f65-9D91-7224C49458BB}"/>
              </c:extLst>
            </c:dLbl>
            <c:dLbl>
              <c:idx val="17"/>
              <c:layout>
                <c:manualLayout>
                  <c:x val="0.0"/>
                  <c:y val="0.0528498709499934"/>
                </c:manualLayout>
              </c:layout>
              <c:dLblPos val="outEnd"/>
              <c:showLegendKey val="0"/>
              <c:showVal val="1"/>
              <c:showCatName val="0"/>
              <c:showSerName val="0"/>
              <c:showPercent val="0"/>
              <c:showBubbleSize val="0"/>
              <c:extLst>
                <c:ext xmlns:c15="http://schemas.microsoft.com/office/drawing/2012/chart" uri="{CE6537A1-D6FC-4f65-9D91-7224C49458BB}"/>
              </c:extLst>
            </c:dLbl>
            <c:spPr>
              <a:noFill/>
              <a:ln>
                <a:noFill/>
              </a:ln>
              <a:effectLst/>
            </c:spPr>
            <c:txPr>
              <a:bodyPr rot="-5400000" vert="horz"/>
              <a:lstStyle/>
              <a:p>
                <a:pPr>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Sheet1!$A$2:$A$21</c:f>
              <c:numCache>
                <c:formatCode>General</c:formatCode>
                <c:ptCount val="20"/>
                <c:pt idx="0">
                  <c:v>1996.0</c:v>
                </c:pt>
                <c:pt idx="1">
                  <c:v>1997.0</c:v>
                </c:pt>
                <c:pt idx="2">
                  <c:v>1998.0</c:v>
                </c:pt>
                <c:pt idx="3">
                  <c:v>1999.0</c:v>
                </c:pt>
                <c:pt idx="4">
                  <c:v>2000.0</c:v>
                </c:pt>
                <c:pt idx="5">
                  <c:v>2001.0</c:v>
                </c:pt>
                <c:pt idx="6">
                  <c:v>2002.0</c:v>
                </c:pt>
                <c:pt idx="7">
                  <c:v>2003.0</c:v>
                </c:pt>
                <c:pt idx="8">
                  <c:v>2004.0</c:v>
                </c:pt>
                <c:pt idx="9">
                  <c:v>2005.0</c:v>
                </c:pt>
                <c:pt idx="10">
                  <c:v>2006.0</c:v>
                </c:pt>
                <c:pt idx="11">
                  <c:v>2007.0</c:v>
                </c:pt>
                <c:pt idx="12">
                  <c:v>2008.0</c:v>
                </c:pt>
                <c:pt idx="13">
                  <c:v>2009.0</c:v>
                </c:pt>
                <c:pt idx="14">
                  <c:v>2010.0</c:v>
                </c:pt>
                <c:pt idx="15">
                  <c:v>2011.0</c:v>
                </c:pt>
                <c:pt idx="16">
                  <c:v>2012.0</c:v>
                </c:pt>
                <c:pt idx="17">
                  <c:v>2013.0</c:v>
                </c:pt>
                <c:pt idx="18">
                  <c:v>2014.0</c:v>
                </c:pt>
                <c:pt idx="19">
                  <c:v>2015.0</c:v>
                </c:pt>
              </c:numCache>
            </c:numRef>
          </c:cat>
          <c:val>
            <c:numRef>
              <c:f>Sheet1!$B$2:$B$21</c:f>
              <c:numCache>
                <c:formatCode>0</c:formatCode>
                <c:ptCount val="20"/>
                <c:pt idx="0">
                  <c:v>508.0</c:v>
                </c:pt>
                <c:pt idx="1">
                  <c:v>431.0</c:v>
                </c:pt>
                <c:pt idx="2">
                  <c:v>249.0</c:v>
                </c:pt>
                <c:pt idx="3">
                  <c:v>242.0</c:v>
                </c:pt>
                <c:pt idx="4">
                  <c:v>164.0</c:v>
                </c:pt>
                <c:pt idx="5">
                  <c:v>275.0</c:v>
                </c:pt>
                <c:pt idx="6">
                  <c:v>244.0</c:v>
                </c:pt>
                <c:pt idx="7">
                  <c:v>55.0</c:v>
                </c:pt>
                <c:pt idx="8">
                  <c:v>-85.0</c:v>
                </c:pt>
                <c:pt idx="9">
                  <c:v>-61.0</c:v>
                </c:pt>
                <c:pt idx="10">
                  <c:v>-31.0</c:v>
                </c:pt>
                <c:pt idx="11">
                  <c:v>-20.0</c:v>
                </c:pt>
                <c:pt idx="12">
                  <c:v>-107.0</c:v>
                </c:pt>
                <c:pt idx="13">
                  <c:v>-92.0</c:v>
                </c:pt>
                <c:pt idx="14">
                  <c:v>-29.0</c:v>
                </c:pt>
                <c:pt idx="15">
                  <c:v>-99.0</c:v>
                </c:pt>
                <c:pt idx="16">
                  <c:v>-77.0</c:v>
                </c:pt>
                <c:pt idx="17">
                  <c:v>-40.0</c:v>
                </c:pt>
                <c:pt idx="18">
                  <c:v>-10.0</c:v>
                </c:pt>
                <c:pt idx="19">
                  <c:v>-110.0</c:v>
                </c:pt>
              </c:numCache>
            </c:numRef>
          </c:val>
        </c:ser>
        <c:dLbls>
          <c:showLegendKey val="0"/>
          <c:showVal val="0"/>
          <c:showCatName val="0"/>
          <c:showSerName val="0"/>
          <c:showPercent val="0"/>
          <c:showBubbleSize val="0"/>
        </c:dLbls>
        <c:gapWidth val="50"/>
        <c:overlap val="-5"/>
        <c:axId val="-2030310504"/>
        <c:axId val="-2030515896"/>
      </c:barChart>
      <c:catAx>
        <c:axId val="-2030310504"/>
        <c:scaling>
          <c:orientation val="minMax"/>
        </c:scaling>
        <c:delete val="0"/>
        <c:axPos val="b"/>
        <c:numFmt formatCode="General" sourceLinked="1"/>
        <c:majorTickMark val="out"/>
        <c:minorTickMark val="none"/>
        <c:tickLblPos val="low"/>
        <c:spPr>
          <a:ln w="12700" cmpd="sng">
            <a:solidFill>
              <a:srgbClr val="FFFFFF"/>
            </a:solidFill>
          </a:ln>
        </c:spPr>
        <c:crossAx val="-2030515896"/>
        <c:crosses val="autoZero"/>
        <c:auto val="1"/>
        <c:lblAlgn val="ctr"/>
        <c:lblOffset val="100"/>
        <c:tickLblSkip val="2"/>
        <c:noMultiLvlLbl val="0"/>
      </c:catAx>
      <c:valAx>
        <c:axId val="-2030515896"/>
        <c:scaling>
          <c:orientation val="minMax"/>
          <c:max val="550.0"/>
          <c:min val="-150.0"/>
        </c:scaling>
        <c:delete val="0"/>
        <c:axPos val="l"/>
        <c:majorGridlines>
          <c:spPr>
            <a:ln>
              <a:solidFill>
                <a:sysClr val="windowText" lastClr="000000"/>
              </a:solidFill>
              <a:prstDash val="solid"/>
            </a:ln>
          </c:spPr>
        </c:majorGridlines>
        <c:numFmt formatCode="#,##0" sourceLinked="0"/>
        <c:majorTickMark val="none"/>
        <c:minorTickMark val="none"/>
        <c:tickLblPos val="nextTo"/>
        <c:spPr>
          <a:ln>
            <a:solidFill>
              <a:srgbClr val="000000"/>
            </a:solidFill>
          </a:ln>
        </c:spPr>
        <c:crossAx val="-2030310504"/>
        <c:crosses val="autoZero"/>
        <c:crossBetween val="between"/>
        <c:majorUnit val="150.0"/>
        <c:minorUnit val="0.002"/>
      </c:valAx>
      <c:spPr>
        <a:noFill/>
        <a:ln>
          <a:noFill/>
        </a:ln>
        <a:effectLst/>
      </c:spPr>
    </c:plotArea>
    <c:plotVisOnly val="1"/>
    <c:dispBlanksAs val="gap"/>
    <c:showDLblsOverMax val="0"/>
  </c:chart>
  <c:spPr>
    <a:ln>
      <a:solidFill>
        <a:sysClr val="windowText" lastClr="000000"/>
      </a:solidFill>
    </a:ln>
  </c:spPr>
  <c:txPr>
    <a:bodyPr/>
    <a:lstStyle/>
    <a:p>
      <a:pPr>
        <a:defRPr sz="2400">
          <a:solidFill>
            <a:srgbClr val="000000"/>
          </a:solidFill>
        </a:defRPr>
      </a:pPr>
      <a:endParaRPr lang="en-US"/>
    </a:p>
  </c:txPr>
  <c:externalData r:id="rId2">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0"/>
    <c:plotArea>
      <c:layout/>
      <c:barChart>
        <c:barDir val="col"/>
        <c:grouping val="clustered"/>
        <c:varyColors val="0"/>
        <c:ser>
          <c:idx val="0"/>
          <c:order val="0"/>
          <c:tx>
            <c:strRef>
              <c:f>Sheet1!$B$1</c:f>
              <c:strCache>
                <c:ptCount val="1"/>
                <c:pt idx="0">
                  <c:v>Private Insurance</c:v>
                </c:pt>
              </c:strCache>
            </c:strRef>
          </c:tx>
          <c:spPr>
            <a:solidFill>
              <a:schemeClr val="accent1">
                <a:lumMod val="50000"/>
              </a:schemeClr>
            </a:solidFill>
            <a:ln>
              <a:solidFill>
                <a:srgbClr val="003300"/>
              </a:solidFill>
            </a:ln>
            <a:effectLst>
              <a:outerShdw blurRad="50800" dist="38100" dir="2700000" algn="tl" rotWithShape="0">
                <a:prstClr val="black">
                  <a:alpha val="40000"/>
                </a:prstClr>
              </a:outerShdw>
            </a:effectLst>
          </c:spPr>
          <c:invertIfNegative val="0"/>
          <c:dLbls>
            <c:spPr>
              <a:noFill/>
              <a:ln>
                <a:noFill/>
              </a:ln>
              <a:effectLst/>
            </c:spPr>
            <c:txPr>
              <a:bodyPr/>
              <a:lstStyle/>
              <a:p>
                <a:pPr>
                  <a:defRPr sz="1400">
                    <a:solidFill>
                      <a:srgbClr val="FFFFFF"/>
                    </a:solidFill>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Sheet1!$A$2:$A$9</c:f>
              <c:strCache>
                <c:ptCount val="8"/>
                <c:pt idx="0">
                  <c:v>All</c:v>
                </c:pt>
                <c:pt idx="1">
                  <c:v>Ortho</c:v>
                </c:pt>
                <c:pt idx="2">
                  <c:v>Psych</c:v>
                </c:pt>
                <c:pt idx="3">
                  <c:v>Asthma</c:v>
                </c:pt>
                <c:pt idx="4">
                  <c:v>Neuro</c:v>
                </c:pt>
                <c:pt idx="5">
                  <c:v>Endoc</c:v>
                </c:pt>
                <c:pt idx="6">
                  <c:v>ENT</c:v>
                </c:pt>
                <c:pt idx="7">
                  <c:v>Derm</c:v>
                </c:pt>
              </c:strCache>
            </c:strRef>
          </c:cat>
          <c:val>
            <c:numRef>
              <c:f>Sheet1!$B$2:$B$9</c:f>
              <c:numCache>
                <c:formatCode>0%</c:formatCode>
                <c:ptCount val="8"/>
                <c:pt idx="0">
                  <c:v>0.89</c:v>
                </c:pt>
                <c:pt idx="1">
                  <c:v>0.98</c:v>
                </c:pt>
                <c:pt idx="2">
                  <c:v>0.51</c:v>
                </c:pt>
                <c:pt idx="3">
                  <c:v>1.0</c:v>
                </c:pt>
                <c:pt idx="4">
                  <c:v>0.89</c:v>
                </c:pt>
                <c:pt idx="5">
                  <c:v>0.91</c:v>
                </c:pt>
                <c:pt idx="6">
                  <c:v>1.0</c:v>
                </c:pt>
                <c:pt idx="7">
                  <c:v>0.96</c:v>
                </c:pt>
              </c:numCache>
            </c:numRef>
          </c:val>
        </c:ser>
        <c:ser>
          <c:idx val="1"/>
          <c:order val="1"/>
          <c:tx>
            <c:strRef>
              <c:f>Sheet1!$C$1</c:f>
              <c:strCache>
                <c:ptCount val="1"/>
                <c:pt idx="0">
                  <c:v>Public Insurance</c:v>
                </c:pt>
              </c:strCache>
            </c:strRef>
          </c:tx>
          <c:spPr>
            <a:solidFill>
              <a:srgbClr val="800000"/>
            </a:solidFill>
            <a:ln>
              <a:solidFill>
                <a:srgbClr val="EBF1DD"/>
              </a:solidFill>
            </a:ln>
            <a:effectLst>
              <a:outerShdw blurRad="50800" dist="38100" dir="2700000" algn="tl" rotWithShape="0">
                <a:prstClr val="black">
                  <a:alpha val="40000"/>
                </a:prstClr>
              </a:outerShdw>
            </a:effectLst>
          </c:spPr>
          <c:invertIfNegative val="0"/>
          <c:dLbls>
            <c:spPr>
              <a:noFill/>
              <a:ln>
                <a:noFill/>
              </a:ln>
              <a:effectLst/>
            </c:spPr>
            <c:txPr>
              <a:bodyPr/>
              <a:lstStyle/>
              <a:p>
                <a:pPr>
                  <a:defRPr sz="1400">
                    <a:solidFill>
                      <a:srgbClr val="FFFFFF"/>
                    </a:solidFill>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Sheet1!$A$2:$A$9</c:f>
              <c:strCache>
                <c:ptCount val="8"/>
                <c:pt idx="0">
                  <c:v>All</c:v>
                </c:pt>
                <c:pt idx="1">
                  <c:v>Ortho</c:v>
                </c:pt>
                <c:pt idx="2">
                  <c:v>Psych</c:v>
                </c:pt>
                <c:pt idx="3">
                  <c:v>Asthma</c:v>
                </c:pt>
                <c:pt idx="4">
                  <c:v>Neuro</c:v>
                </c:pt>
                <c:pt idx="5">
                  <c:v>Endoc</c:v>
                </c:pt>
                <c:pt idx="6">
                  <c:v>ENT</c:v>
                </c:pt>
                <c:pt idx="7">
                  <c:v>Derm</c:v>
                </c:pt>
              </c:strCache>
            </c:strRef>
          </c:cat>
          <c:val>
            <c:numRef>
              <c:f>Sheet1!$C$2:$C$9</c:f>
              <c:numCache>
                <c:formatCode>0%</c:formatCode>
                <c:ptCount val="8"/>
                <c:pt idx="0">
                  <c:v>0.34</c:v>
                </c:pt>
                <c:pt idx="1">
                  <c:v>0.2</c:v>
                </c:pt>
                <c:pt idx="2">
                  <c:v>0.17</c:v>
                </c:pt>
                <c:pt idx="3">
                  <c:v>0.45</c:v>
                </c:pt>
                <c:pt idx="4">
                  <c:v>0.46</c:v>
                </c:pt>
                <c:pt idx="5">
                  <c:v>0.57</c:v>
                </c:pt>
                <c:pt idx="6">
                  <c:v>0.37</c:v>
                </c:pt>
                <c:pt idx="7">
                  <c:v>0.29</c:v>
                </c:pt>
              </c:numCache>
            </c:numRef>
          </c:val>
        </c:ser>
        <c:dLbls>
          <c:showLegendKey val="0"/>
          <c:showVal val="0"/>
          <c:showCatName val="0"/>
          <c:showSerName val="0"/>
          <c:showPercent val="0"/>
          <c:showBubbleSize val="0"/>
        </c:dLbls>
        <c:gapWidth val="60"/>
        <c:overlap val="50"/>
        <c:axId val="2109576728"/>
        <c:axId val="-2031072104"/>
      </c:barChart>
      <c:catAx>
        <c:axId val="2109576728"/>
        <c:scaling>
          <c:orientation val="minMax"/>
        </c:scaling>
        <c:delete val="0"/>
        <c:axPos val="b"/>
        <c:numFmt formatCode="General" sourceLinked="0"/>
        <c:majorTickMark val="out"/>
        <c:minorTickMark val="none"/>
        <c:tickLblPos val="nextTo"/>
        <c:crossAx val="-2031072104"/>
        <c:crosses val="autoZero"/>
        <c:auto val="1"/>
        <c:lblAlgn val="ctr"/>
        <c:lblOffset val="100"/>
        <c:noMultiLvlLbl val="0"/>
      </c:catAx>
      <c:valAx>
        <c:axId val="-2031072104"/>
        <c:scaling>
          <c:orientation val="minMax"/>
          <c:max val="1.0"/>
        </c:scaling>
        <c:delete val="0"/>
        <c:axPos val="l"/>
        <c:majorGridlines/>
        <c:numFmt formatCode="0%" sourceLinked="1"/>
        <c:majorTickMark val="out"/>
        <c:minorTickMark val="none"/>
        <c:tickLblPos val="nextTo"/>
        <c:crossAx val="2109576728"/>
        <c:crosses val="autoZero"/>
        <c:crossBetween val="between"/>
        <c:majorUnit val="0.2"/>
      </c:valAx>
      <c:spPr>
        <a:solidFill>
          <a:schemeClr val="bg1"/>
        </a:solidFill>
        <a:ln>
          <a:solidFill>
            <a:schemeClr val="tx1"/>
          </a:solidFill>
        </a:ln>
        <a:effectLst>
          <a:outerShdw blurRad="50800" dist="38100" dir="2700000" algn="tl" rotWithShape="0">
            <a:prstClr val="black">
              <a:alpha val="40000"/>
            </a:prstClr>
          </a:outerShdw>
        </a:effectLst>
      </c:spPr>
    </c:plotArea>
    <c:legend>
      <c:legendPos val="b"/>
      <c:layout/>
      <c:overlay val="0"/>
    </c:legend>
    <c:plotVisOnly val="1"/>
    <c:dispBlanksAs val="gap"/>
    <c:showDLblsOverMax val="0"/>
  </c:chart>
  <c:txPr>
    <a:bodyPr/>
    <a:lstStyle/>
    <a:p>
      <a:pPr>
        <a:defRPr sz="2000">
          <a:latin typeface="Franklin Gothic Book"/>
          <a:cs typeface="Franklin Gothic Book"/>
        </a:defRPr>
      </a:pPr>
      <a:endParaRPr lang="en-US"/>
    </a:p>
  </c:txPr>
  <c:externalData r:id="rId1">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lrMapOvr bg1="lt1" tx1="dk1" bg2="lt2" tx2="dk2" accent1="accent1" accent2="accent2" accent3="accent3" accent4="accent4" accent5="accent5" accent6="accent6" hlink="hlink" folHlink="folHlink"/>
  <c:chart>
    <c:title>
      <c:tx>
        <c:rich>
          <a:bodyPr/>
          <a:lstStyle/>
          <a:p>
            <a:pPr>
              <a:defRPr b="0">
                <a:latin typeface="Franklin Gothic Medium"/>
                <a:cs typeface="Franklin Gothic Medium"/>
              </a:defRPr>
            </a:pPr>
            <a:r>
              <a:rPr lang="en-US" b="0" dirty="0" smtClean="0">
                <a:latin typeface="Franklin Gothic Medium"/>
                <a:cs typeface="Franklin Gothic Medium"/>
              </a:rPr>
              <a:t>Elevated</a:t>
            </a:r>
            <a:r>
              <a:rPr lang="en-US" b="0" baseline="0" dirty="0" smtClean="0">
                <a:latin typeface="Franklin Gothic Medium"/>
                <a:cs typeface="Franklin Gothic Medium"/>
              </a:rPr>
              <a:t> Blood Pressure</a:t>
            </a:r>
            <a:endParaRPr lang="en-US" b="0" dirty="0">
              <a:latin typeface="Franklin Gothic Medium"/>
              <a:cs typeface="Franklin Gothic Medium"/>
            </a:endParaRPr>
          </a:p>
        </c:rich>
      </c:tx>
      <c:layout>
        <c:manualLayout>
          <c:xMode val="edge"/>
          <c:yMode val="edge"/>
          <c:x val="0.22096730460832"/>
          <c:y val="0.00334957658187051"/>
        </c:manualLayout>
      </c:layout>
      <c:overlay val="0"/>
    </c:title>
    <c:autoTitleDeleted val="0"/>
    <c:plotArea>
      <c:layout>
        <c:manualLayout>
          <c:layoutTarget val="inner"/>
          <c:xMode val="edge"/>
          <c:yMode val="edge"/>
          <c:x val="0.362918646059811"/>
          <c:y val="0.289939085180524"/>
          <c:w val="0.553873764359735"/>
          <c:h val="0.657137604825922"/>
        </c:manualLayout>
      </c:layout>
      <c:barChart>
        <c:barDir val="col"/>
        <c:grouping val="clustered"/>
        <c:varyColors val="0"/>
        <c:ser>
          <c:idx val="0"/>
          <c:order val="0"/>
          <c:tx>
            <c:strRef>
              <c:f>Sheet1!$B$1</c:f>
              <c:strCache>
                <c:ptCount val="1"/>
                <c:pt idx="0">
                  <c:v>Series 1</c:v>
                </c:pt>
              </c:strCache>
            </c:strRef>
          </c:tx>
          <c:spPr>
            <a:solidFill>
              <a:schemeClr val="accent1">
                <a:lumMod val="50000"/>
              </a:schemeClr>
            </a:solidFill>
            <a:ln>
              <a:solidFill>
                <a:schemeClr val="tx1"/>
              </a:solidFill>
            </a:ln>
          </c:spPr>
          <c:invertIfNegative val="0"/>
          <c:dPt>
            <c:idx val="0"/>
            <c:invertIfNegative val="0"/>
            <c:bubble3D val="0"/>
            <c:spPr>
              <a:solidFill>
                <a:srgbClr val="800000"/>
              </a:solidFill>
              <a:ln>
                <a:solidFill>
                  <a:schemeClr val="tx1"/>
                </a:solidFill>
              </a:ln>
            </c:spPr>
          </c:dPt>
          <c:cat>
            <c:strRef>
              <c:f>Sheet1!$A$2:$A$3</c:f>
              <c:strCache>
                <c:ptCount val="2"/>
                <c:pt idx="0">
                  <c:v>Control</c:v>
                </c:pt>
                <c:pt idx="1">
                  <c:v>Medicaid</c:v>
                </c:pt>
              </c:strCache>
            </c:strRef>
          </c:cat>
          <c:val>
            <c:numRef>
              <c:f>Sheet1!$B$2:$B$3</c:f>
              <c:numCache>
                <c:formatCode>0.0%</c:formatCode>
                <c:ptCount val="2"/>
                <c:pt idx="0">
                  <c:v>0.163</c:v>
                </c:pt>
                <c:pt idx="1">
                  <c:v>0.15</c:v>
                </c:pt>
              </c:numCache>
            </c:numRef>
          </c:val>
        </c:ser>
        <c:dLbls>
          <c:showLegendKey val="0"/>
          <c:showVal val="0"/>
          <c:showCatName val="0"/>
          <c:showSerName val="0"/>
          <c:showPercent val="0"/>
          <c:showBubbleSize val="0"/>
        </c:dLbls>
        <c:gapWidth val="50"/>
        <c:axId val="-804872920"/>
        <c:axId val="-804864984"/>
      </c:barChart>
      <c:catAx>
        <c:axId val="-804872920"/>
        <c:scaling>
          <c:orientation val="minMax"/>
        </c:scaling>
        <c:delete val="1"/>
        <c:axPos val="b"/>
        <c:majorTickMark val="out"/>
        <c:minorTickMark val="none"/>
        <c:tickLblPos val="nextTo"/>
        <c:crossAx val="-804864984"/>
        <c:crosses val="autoZero"/>
        <c:auto val="1"/>
        <c:lblAlgn val="ctr"/>
        <c:lblOffset val="100"/>
        <c:noMultiLvlLbl val="0"/>
      </c:catAx>
      <c:valAx>
        <c:axId val="-804864984"/>
        <c:scaling>
          <c:orientation val="minMax"/>
          <c:max val="0.17"/>
          <c:min val="0.13"/>
        </c:scaling>
        <c:delete val="0"/>
        <c:axPos val="l"/>
        <c:majorGridlines/>
        <c:numFmt formatCode="0%" sourceLinked="0"/>
        <c:majorTickMark val="out"/>
        <c:minorTickMark val="none"/>
        <c:tickLblPos val="nextTo"/>
        <c:txPr>
          <a:bodyPr/>
          <a:lstStyle/>
          <a:p>
            <a:pPr>
              <a:defRPr sz="1800">
                <a:latin typeface="Franklin Gothic Book"/>
                <a:cs typeface="Franklin Gothic Book"/>
              </a:defRPr>
            </a:pPr>
            <a:endParaRPr lang="en-US"/>
          </a:p>
        </c:txPr>
        <c:crossAx val="-804872920"/>
        <c:crosses val="autoZero"/>
        <c:crossBetween val="between"/>
        <c:majorUnit val="0.01"/>
      </c:valAx>
      <c:spPr>
        <a:solidFill>
          <a:schemeClr val="bg1">
            <a:lumMod val="90000"/>
          </a:schemeClr>
        </a:solidFill>
        <a:ln>
          <a:solidFill>
            <a:srgbClr val="003300"/>
          </a:solidFill>
        </a:ln>
      </c:spPr>
    </c:plotArea>
    <c:plotVisOnly val="1"/>
    <c:dispBlanksAs val="gap"/>
    <c:showDLblsOverMax val="0"/>
  </c:chart>
  <c:spPr>
    <a:solidFill>
      <a:schemeClr val="bg1"/>
    </a:solidFill>
    <a:ln>
      <a:solidFill>
        <a:srgbClr val="003300"/>
      </a:solidFill>
    </a:ln>
  </c:spPr>
  <c:txPr>
    <a:bodyPr/>
    <a:lstStyle/>
    <a:p>
      <a:pPr>
        <a:defRPr sz="1800"/>
      </a:pPr>
      <a:endParaRPr lang="en-US"/>
    </a:p>
  </c:txPr>
  <c:externalData r:id="rId2">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lrMapOvr bg1="lt1" tx1="dk1" bg2="lt2" tx2="dk2" accent1="accent1" accent2="accent2" accent3="accent3" accent4="accent4" accent5="accent5" accent6="accent6" hlink="hlink" folHlink="folHlink"/>
  <c:chart>
    <c:title>
      <c:tx>
        <c:rich>
          <a:bodyPr/>
          <a:lstStyle/>
          <a:p>
            <a:pPr>
              <a:defRPr b="0">
                <a:latin typeface="Franklin Gothic Medium"/>
                <a:cs typeface="Franklin Gothic Medium"/>
              </a:defRPr>
            </a:pPr>
            <a:r>
              <a:rPr lang="en-US" b="0" dirty="0" smtClean="0">
                <a:latin typeface="Franklin Gothic Medium"/>
                <a:cs typeface="Franklin Gothic Medium"/>
              </a:rPr>
              <a:t>Elevated</a:t>
            </a:r>
            <a:r>
              <a:rPr lang="en-US" b="0" baseline="0" dirty="0" smtClean="0">
                <a:latin typeface="Franklin Gothic Medium"/>
                <a:cs typeface="Franklin Gothic Medium"/>
              </a:rPr>
              <a:t> Total Cholesterol</a:t>
            </a:r>
            <a:endParaRPr lang="en-US" b="0" dirty="0">
              <a:latin typeface="Franklin Gothic Medium"/>
              <a:cs typeface="Franklin Gothic Medium"/>
            </a:endParaRPr>
          </a:p>
        </c:rich>
      </c:tx>
      <c:layout>
        <c:manualLayout>
          <c:xMode val="edge"/>
          <c:yMode val="edge"/>
          <c:x val="0.148668426575224"/>
          <c:y val="0.0"/>
        </c:manualLayout>
      </c:layout>
      <c:overlay val="0"/>
    </c:title>
    <c:autoTitleDeleted val="0"/>
    <c:plotArea>
      <c:layout>
        <c:manualLayout>
          <c:layoutTarget val="inner"/>
          <c:xMode val="edge"/>
          <c:yMode val="edge"/>
          <c:x val="0.362918646059811"/>
          <c:y val="0.289939085180524"/>
          <c:w val="0.553873764359735"/>
          <c:h val="0.657137604825922"/>
        </c:manualLayout>
      </c:layout>
      <c:barChart>
        <c:barDir val="col"/>
        <c:grouping val="clustered"/>
        <c:varyColors val="0"/>
        <c:ser>
          <c:idx val="0"/>
          <c:order val="0"/>
          <c:tx>
            <c:strRef>
              <c:f>Sheet1!$B$1</c:f>
              <c:strCache>
                <c:ptCount val="1"/>
                <c:pt idx="0">
                  <c:v>Series 1</c:v>
                </c:pt>
              </c:strCache>
            </c:strRef>
          </c:tx>
          <c:spPr>
            <a:solidFill>
              <a:schemeClr val="accent1">
                <a:lumMod val="50000"/>
              </a:schemeClr>
            </a:solidFill>
            <a:ln>
              <a:solidFill>
                <a:schemeClr val="tx1"/>
              </a:solidFill>
            </a:ln>
          </c:spPr>
          <c:invertIfNegative val="0"/>
          <c:dPt>
            <c:idx val="0"/>
            <c:invertIfNegative val="0"/>
            <c:bubble3D val="0"/>
            <c:spPr>
              <a:solidFill>
                <a:srgbClr val="800000"/>
              </a:solidFill>
              <a:ln>
                <a:solidFill>
                  <a:schemeClr val="tx1"/>
                </a:solidFill>
              </a:ln>
            </c:spPr>
          </c:dPt>
          <c:cat>
            <c:strRef>
              <c:f>Sheet1!$A$2:$A$3</c:f>
              <c:strCache>
                <c:ptCount val="2"/>
                <c:pt idx="0">
                  <c:v>Control</c:v>
                </c:pt>
                <c:pt idx="1">
                  <c:v>Medicaid</c:v>
                </c:pt>
              </c:strCache>
            </c:strRef>
          </c:cat>
          <c:val>
            <c:numRef>
              <c:f>Sheet1!$B$2:$B$3</c:f>
              <c:numCache>
                <c:formatCode>0.0%</c:formatCode>
                <c:ptCount val="2"/>
                <c:pt idx="0">
                  <c:v>0.141</c:v>
                </c:pt>
                <c:pt idx="1">
                  <c:v>0.1167</c:v>
                </c:pt>
              </c:numCache>
            </c:numRef>
          </c:val>
        </c:ser>
        <c:dLbls>
          <c:showLegendKey val="0"/>
          <c:showVal val="0"/>
          <c:showCatName val="0"/>
          <c:showSerName val="0"/>
          <c:showPercent val="0"/>
          <c:showBubbleSize val="0"/>
        </c:dLbls>
        <c:gapWidth val="50"/>
        <c:axId val="-804675016"/>
        <c:axId val="-804826952"/>
      </c:barChart>
      <c:catAx>
        <c:axId val="-804675016"/>
        <c:scaling>
          <c:orientation val="minMax"/>
        </c:scaling>
        <c:delete val="1"/>
        <c:axPos val="b"/>
        <c:majorTickMark val="out"/>
        <c:minorTickMark val="none"/>
        <c:tickLblPos val="nextTo"/>
        <c:crossAx val="-804826952"/>
        <c:crosses val="autoZero"/>
        <c:auto val="1"/>
        <c:lblAlgn val="ctr"/>
        <c:lblOffset val="100"/>
        <c:noMultiLvlLbl val="0"/>
      </c:catAx>
      <c:valAx>
        <c:axId val="-804826952"/>
        <c:scaling>
          <c:orientation val="minMax"/>
          <c:max val="0.15"/>
          <c:min val="0.1"/>
        </c:scaling>
        <c:delete val="0"/>
        <c:axPos val="l"/>
        <c:majorGridlines/>
        <c:numFmt formatCode="0%" sourceLinked="0"/>
        <c:majorTickMark val="out"/>
        <c:minorTickMark val="none"/>
        <c:tickLblPos val="nextTo"/>
        <c:txPr>
          <a:bodyPr/>
          <a:lstStyle/>
          <a:p>
            <a:pPr>
              <a:defRPr sz="1800">
                <a:latin typeface="Franklin Gothic Book"/>
                <a:cs typeface="Franklin Gothic Book"/>
              </a:defRPr>
            </a:pPr>
            <a:endParaRPr lang="en-US"/>
          </a:p>
        </c:txPr>
        <c:crossAx val="-804675016"/>
        <c:crosses val="autoZero"/>
        <c:crossBetween val="between"/>
        <c:majorUnit val="0.01"/>
      </c:valAx>
      <c:spPr>
        <a:solidFill>
          <a:schemeClr val="bg1">
            <a:lumMod val="90000"/>
          </a:schemeClr>
        </a:solidFill>
        <a:ln>
          <a:solidFill>
            <a:srgbClr val="003300"/>
          </a:solidFill>
        </a:ln>
      </c:spPr>
    </c:plotArea>
    <c:plotVisOnly val="1"/>
    <c:dispBlanksAs val="gap"/>
    <c:showDLblsOverMax val="0"/>
  </c:chart>
  <c:spPr>
    <a:solidFill>
      <a:schemeClr val="bg1"/>
    </a:solidFill>
    <a:ln>
      <a:solidFill>
        <a:srgbClr val="003300"/>
      </a:solidFill>
    </a:ln>
  </c:spPr>
  <c:txPr>
    <a:bodyPr/>
    <a:lstStyle/>
    <a:p>
      <a:pPr>
        <a:defRPr sz="1800"/>
      </a:pPr>
      <a:endParaRPr lang="en-US"/>
    </a:p>
  </c:txPr>
  <c:externalData r:id="rId2">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lrMapOvr bg1="lt1" tx1="dk1" bg2="lt2" tx2="dk2" accent1="accent1" accent2="accent2" accent3="accent3" accent4="accent4" accent5="accent5" accent6="accent6" hlink="hlink" folHlink="folHlink"/>
  <c:chart>
    <c:title>
      <c:tx>
        <c:rich>
          <a:bodyPr/>
          <a:lstStyle/>
          <a:p>
            <a:pPr>
              <a:defRPr b="0">
                <a:latin typeface="Franklin Gothic Medium"/>
                <a:cs typeface="Franklin Gothic Medium"/>
              </a:defRPr>
            </a:pPr>
            <a:r>
              <a:rPr lang="en-US" b="0" dirty="0" smtClean="0">
                <a:latin typeface="Franklin Gothic Medium"/>
                <a:cs typeface="Franklin Gothic Medium"/>
              </a:rPr>
              <a:t>Uncontrolled Diabetes</a:t>
            </a:r>
          </a:p>
        </c:rich>
      </c:tx>
      <c:layout>
        <c:manualLayout>
          <c:xMode val="edge"/>
          <c:yMode val="edge"/>
          <c:x val="0.107421955716024"/>
          <c:y val="0.0535932253099281"/>
        </c:manualLayout>
      </c:layout>
      <c:overlay val="0"/>
    </c:title>
    <c:autoTitleDeleted val="0"/>
    <c:plotArea>
      <c:layout>
        <c:manualLayout>
          <c:layoutTarget val="inner"/>
          <c:xMode val="edge"/>
          <c:yMode val="edge"/>
          <c:x val="0.298912807921"/>
          <c:y val="0.286857474725203"/>
          <c:w val="0.617879602498546"/>
          <c:h val="0.660219215281243"/>
        </c:manualLayout>
      </c:layout>
      <c:barChart>
        <c:barDir val="col"/>
        <c:grouping val="clustered"/>
        <c:varyColors val="0"/>
        <c:ser>
          <c:idx val="0"/>
          <c:order val="0"/>
          <c:tx>
            <c:strRef>
              <c:f>Sheet1!$B$1</c:f>
              <c:strCache>
                <c:ptCount val="1"/>
                <c:pt idx="0">
                  <c:v>Series 1</c:v>
                </c:pt>
              </c:strCache>
            </c:strRef>
          </c:tx>
          <c:spPr>
            <a:solidFill>
              <a:schemeClr val="accent1">
                <a:lumMod val="50000"/>
              </a:schemeClr>
            </a:solidFill>
            <a:ln>
              <a:solidFill>
                <a:schemeClr val="tx1"/>
              </a:solidFill>
            </a:ln>
          </c:spPr>
          <c:invertIfNegative val="0"/>
          <c:dPt>
            <c:idx val="0"/>
            <c:invertIfNegative val="0"/>
            <c:bubble3D val="0"/>
            <c:spPr>
              <a:solidFill>
                <a:srgbClr val="800000"/>
              </a:solidFill>
              <a:ln>
                <a:solidFill>
                  <a:schemeClr val="tx1"/>
                </a:solidFill>
              </a:ln>
            </c:spPr>
          </c:dPt>
          <c:cat>
            <c:strRef>
              <c:f>Sheet1!$A$2:$A$3</c:f>
              <c:strCache>
                <c:ptCount val="2"/>
                <c:pt idx="0">
                  <c:v>Control</c:v>
                </c:pt>
                <c:pt idx="1">
                  <c:v>Medicaid</c:v>
                </c:pt>
              </c:strCache>
            </c:strRef>
          </c:cat>
          <c:val>
            <c:numRef>
              <c:f>Sheet1!$B$2:$B$3</c:f>
              <c:numCache>
                <c:formatCode>0.0%</c:formatCode>
                <c:ptCount val="2"/>
                <c:pt idx="0">
                  <c:v>0.051</c:v>
                </c:pt>
                <c:pt idx="1">
                  <c:v>0.0417</c:v>
                </c:pt>
              </c:numCache>
            </c:numRef>
          </c:val>
        </c:ser>
        <c:dLbls>
          <c:showLegendKey val="0"/>
          <c:showVal val="0"/>
          <c:showCatName val="0"/>
          <c:showSerName val="0"/>
          <c:showPercent val="0"/>
          <c:showBubbleSize val="0"/>
        </c:dLbls>
        <c:gapWidth val="50"/>
        <c:axId val="-2124002152"/>
        <c:axId val="-2124343400"/>
      </c:barChart>
      <c:catAx>
        <c:axId val="-2124002152"/>
        <c:scaling>
          <c:orientation val="minMax"/>
        </c:scaling>
        <c:delete val="1"/>
        <c:axPos val="b"/>
        <c:majorTickMark val="out"/>
        <c:minorTickMark val="none"/>
        <c:tickLblPos val="nextTo"/>
        <c:crossAx val="-2124343400"/>
        <c:crosses val="autoZero"/>
        <c:auto val="1"/>
        <c:lblAlgn val="ctr"/>
        <c:lblOffset val="100"/>
        <c:noMultiLvlLbl val="0"/>
      </c:catAx>
      <c:valAx>
        <c:axId val="-2124343400"/>
        <c:scaling>
          <c:orientation val="minMax"/>
        </c:scaling>
        <c:delete val="0"/>
        <c:axPos val="l"/>
        <c:majorGridlines/>
        <c:numFmt formatCode="0%" sourceLinked="0"/>
        <c:majorTickMark val="out"/>
        <c:minorTickMark val="none"/>
        <c:tickLblPos val="nextTo"/>
        <c:txPr>
          <a:bodyPr/>
          <a:lstStyle/>
          <a:p>
            <a:pPr>
              <a:defRPr sz="1800">
                <a:latin typeface="Franklin Gothic Book"/>
                <a:cs typeface="Franklin Gothic Book"/>
              </a:defRPr>
            </a:pPr>
            <a:endParaRPr lang="en-US"/>
          </a:p>
        </c:txPr>
        <c:crossAx val="-2124002152"/>
        <c:crosses val="autoZero"/>
        <c:crossBetween val="between"/>
      </c:valAx>
      <c:spPr>
        <a:solidFill>
          <a:schemeClr val="bg1">
            <a:lumMod val="90000"/>
          </a:schemeClr>
        </a:solidFill>
        <a:ln>
          <a:solidFill>
            <a:srgbClr val="003300"/>
          </a:solidFill>
        </a:ln>
      </c:spPr>
    </c:plotArea>
    <c:plotVisOnly val="1"/>
    <c:dispBlanksAs val="gap"/>
    <c:showDLblsOverMax val="0"/>
  </c:chart>
  <c:spPr>
    <a:solidFill>
      <a:schemeClr val="bg1"/>
    </a:solidFill>
    <a:ln>
      <a:solidFill>
        <a:srgbClr val="003300"/>
      </a:solidFill>
    </a:ln>
  </c:spPr>
  <c:txPr>
    <a:bodyPr/>
    <a:lstStyle/>
    <a:p>
      <a:pPr>
        <a:defRPr sz="1800"/>
      </a:pPr>
      <a:endParaRPr lang="en-US"/>
    </a:p>
  </c:txPr>
  <c:externalData r:id="rId2">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lrMapOvr bg1="lt1" tx1="dk1" bg2="lt2" tx2="dk2" accent1="accent1" accent2="accent2" accent3="accent3" accent4="accent4" accent5="accent5" accent6="accent6" hlink="hlink" folHlink="folHlink"/>
  <c:chart>
    <c:title>
      <c:tx>
        <c:rich>
          <a:bodyPr/>
          <a:lstStyle/>
          <a:p>
            <a:pPr>
              <a:defRPr b="0">
                <a:latin typeface="Franklin Gothic Medium"/>
                <a:cs typeface="Franklin Gothic Medium"/>
              </a:defRPr>
            </a:pPr>
            <a:r>
              <a:rPr lang="en-US" b="0" dirty="0" smtClean="0">
                <a:latin typeface="Franklin Gothic Medium"/>
                <a:cs typeface="Franklin Gothic Medium"/>
              </a:rPr>
              <a:t>Screen Positive for</a:t>
            </a:r>
            <a:r>
              <a:rPr lang="en-US" b="0" baseline="0" dirty="0" smtClean="0">
                <a:latin typeface="Franklin Gothic Medium"/>
                <a:cs typeface="Franklin Gothic Medium"/>
              </a:rPr>
              <a:t> </a:t>
            </a:r>
            <a:r>
              <a:rPr lang="en-US" b="0" dirty="0" smtClean="0">
                <a:latin typeface="Franklin Gothic Medium"/>
                <a:cs typeface="Franklin Gothic Medium"/>
              </a:rPr>
              <a:t>Depression</a:t>
            </a:r>
            <a:endParaRPr lang="en-US" b="0" dirty="0">
              <a:latin typeface="Franklin Gothic Medium"/>
              <a:cs typeface="Franklin Gothic Medium"/>
            </a:endParaRPr>
          </a:p>
        </c:rich>
      </c:tx>
      <c:layout>
        <c:manualLayout>
          <c:xMode val="edge"/>
          <c:yMode val="edge"/>
          <c:x val="0.149208192344095"/>
          <c:y val="0.00334957658187051"/>
        </c:manualLayout>
      </c:layout>
      <c:overlay val="0"/>
    </c:title>
    <c:autoTitleDeleted val="0"/>
    <c:plotArea>
      <c:layout>
        <c:manualLayout>
          <c:layoutTarget val="inner"/>
          <c:xMode val="edge"/>
          <c:yMode val="edge"/>
          <c:x val="0.363399949803295"/>
          <c:y val="0.290475017433623"/>
          <c:w val="0.55339246061625"/>
          <c:h val="0.656601672572823"/>
        </c:manualLayout>
      </c:layout>
      <c:barChart>
        <c:barDir val="col"/>
        <c:grouping val="clustered"/>
        <c:varyColors val="0"/>
        <c:ser>
          <c:idx val="0"/>
          <c:order val="0"/>
          <c:tx>
            <c:strRef>
              <c:f>Sheet1!$B$1</c:f>
              <c:strCache>
                <c:ptCount val="1"/>
                <c:pt idx="0">
                  <c:v>Series 1</c:v>
                </c:pt>
              </c:strCache>
            </c:strRef>
          </c:tx>
          <c:spPr>
            <a:solidFill>
              <a:schemeClr val="accent1">
                <a:lumMod val="50000"/>
              </a:schemeClr>
            </a:solidFill>
            <a:ln>
              <a:solidFill>
                <a:schemeClr val="tx1"/>
              </a:solidFill>
            </a:ln>
          </c:spPr>
          <c:invertIfNegative val="0"/>
          <c:dPt>
            <c:idx val="0"/>
            <c:invertIfNegative val="0"/>
            <c:bubble3D val="0"/>
            <c:spPr>
              <a:solidFill>
                <a:srgbClr val="800000"/>
              </a:solidFill>
              <a:ln>
                <a:solidFill>
                  <a:schemeClr val="tx1"/>
                </a:solidFill>
              </a:ln>
            </c:spPr>
          </c:dPt>
          <c:cat>
            <c:strRef>
              <c:f>Sheet1!$A$2:$A$3</c:f>
              <c:strCache>
                <c:ptCount val="2"/>
                <c:pt idx="0">
                  <c:v>Control</c:v>
                </c:pt>
                <c:pt idx="1">
                  <c:v>Medicaid</c:v>
                </c:pt>
              </c:strCache>
            </c:strRef>
          </c:cat>
          <c:val>
            <c:numRef>
              <c:f>Sheet1!$B$2:$B$3</c:f>
              <c:numCache>
                <c:formatCode>0.0%</c:formatCode>
                <c:ptCount val="2"/>
                <c:pt idx="0">
                  <c:v>0.3</c:v>
                </c:pt>
                <c:pt idx="1">
                  <c:v>0.209</c:v>
                </c:pt>
              </c:numCache>
            </c:numRef>
          </c:val>
        </c:ser>
        <c:dLbls>
          <c:showLegendKey val="0"/>
          <c:showVal val="0"/>
          <c:showCatName val="0"/>
          <c:showSerName val="0"/>
          <c:showPercent val="0"/>
          <c:showBubbleSize val="0"/>
        </c:dLbls>
        <c:gapWidth val="50"/>
        <c:axId val="-2030270280"/>
        <c:axId val="-2030263240"/>
      </c:barChart>
      <c:catAx>
        <c:axId val="-2030270280"/>
        <c:scaling>
          <c:orientation val="minMax"/>
        </c:scaling>
        <c:delete val="1"/>
        <c:axPos val="b"/>
        <c:majorTickMark val="out"/>
        <c:minorTickMark val="none"/>
        <c:tickLblPos val="nextTo"/>
        <c:crossAx val="-2030263240"/>
        <c:crosses val="autoZero"/>
        <c:auto val="1"/>
        <c:lblAlgn val="ctr"/>
        <c:lblOffset val="100"/>
        <c:noMultiLvlLbl val="0"/>
      </c:catAx>
      <c:valAx>
        <c:axId val="-2030263240"/>
        <c:scaling>
          <c:orientation val="minMax"/>
          <c:max val="0.32"/>
          <c:min val="0.15"/>
        </c:scaling>
        <c:delete val="0"/>
        <c:axPos val="l"/>
        <c:majorGridlines/>
        <c:numFmt formatCode="0%" sourceLinked="0"/>
        <c:majorTickMark val="out"/>
        <c:minorTickMark val="none"/>
        <c:tickLblPos val="nextTo"/>
        <c:txPr>
          <a:bodyPr/>
          <a:lstStyle/>
          <a:p>
            <a:pPr>
              <a:defRPr sz="1800">
                <a:latin typeface="Franklin Gothic Book"/>
                <a:cs typeface="Franklin Gothic Book"/>
              </a:defRPr>
            </a:pPr>
            <a:endParaRPr lang="en-US"/>
          </a:p>
        </c:txPr>
        <c:crossAx val="-2030270280"/>
        <c:crosses val="autoZero"/>
        <c:crossBetween val="between"/>
      </c:valAx>
      <c:spPr>
        <a:solidFill>
          <a:schemeClr val="bg1">
            <a:lumMod val="90000"/>
          </a:schemeClr>
        </a:solidFill>
        <a:ln>
          <a:solidFill>
            <a:srgbClr val="003300"/>
          </a:solidFill>
        </a:ln>
      </c:spPr>
    </c:plotArea>
    <c:plotVisOnly val="1"/>
    <c:dispBlanksAs val="gap"/>
    <c:showDLblsOverMax val="0"/>
  </c:chart>
  <c:spPr>
    <a:solidFill>
      <a:schemeClr val="bg1"/>
    </a:solidFill>
    <a:ln>
      <a:solidFill>
        <a:srgbClr val="003300"/>
      </a:solidFill>
    </a:ln>
  </c:spPr>
  <c:txPr>
    <a:bodyPr/>
    <a:lstStyle/>
    <a:p>
      <a:pPr>
        <a:defRPr sz="1800"/>
      </a:pPr>
      <a:endParaRPr lang="en-US"/>
    </a:p>
  </c:txPr>
  <c:externalData r:id="rId2">
    <c:autoUpdate val="0"/>
  </c:externalData>
</c:chartSpace>
</file>

<file path=ppt/charts/chart19.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1"/>
    <c:plotArea>
      <c:layout/>
      <c:barChart>
        <c:barDir val="col"/>
        <c:grouping val="clustered"/>
        <c:varyColors val="0"/>
        <c:ser>
          <c:idx val="0"/>
          <c:order val="0"/>
          <c:tx>
            <c:strRef>
              <c:f>Sheet1!$B$1</c:f>
              <c:strCache>
                <c:ptCount val="1"/>
                <c:pt idx="0">
                  <c:v>Series 1</c:v>
                </c:pt>
              </c:strCache>
            </c:strRef>
          </c:tx>
          <c:spPr>
            <a:solidFill>
              <a:schemeClr val="accent1">
                <a:lumMod val="50000"/>
              </a:schemeClr>
            </a:solidFill>
          </c:spPr>
          <c:invertIfNegative val="0"/>
          <c:dPt>
            <c:idx val="0"/>
            <c:invertIfNegative val="0"/>
            <c:bubble3D val="0"/>
            <c:spPr>
              <a:solidFill>
                <a:srgbClr val="800000"/>
              </a:solidFill>
            </c:spPr>
          </c:dPt>
          <c:dLbls>
            <c:spPr>
              <a:noFill/>
              <a:ln>
                <a:noFill/>
              </a:ln>
              <a:effectLst/>
            </c:spPr>
            <c:txPr>
              <a:bodyPr/>
              <a:lstStyle/>
              <a:p>
                <a:pPr>
                  <a:defRPr>
                    <a:solidFill>
                      <a:srgbClr val="EBF1DD"/>
                    </a:solidFill>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Sheet1!$A$2:$A$7</c:f>
              <c:strCache>
                <c:ptCount val="6"/>
                <c:pt idx="0">
                  <c:v>USA</c:v>
                </c:pt>
                <c:pt idx="1">
                  <c:v>AUSTRL</c:v>
                </c:pt>
                <c:pt idx="2">
                  <c:v>GER</c:v>
                </c:pt>
                <c:pt idx="3">
                  <c:v>CAN</c:v>
                </c:pt>
                <c:pt idx="4">
                  <c:v>FRA</c:v>
                </c:pt>
                <c:pt idx="5">
                  <c:v>HOL</c:v>
                </c:pt>
              </c:strCache>
            </c:strRef>
          </c:cat>
          <c:val>
            <c:numRef>
              <c:f>Sheet1!$B$2:$B$7</c:f>
              <c:numCache>
                <c:formatCode>"$"#,##0;[Red]"$"#,##0</c:formatCode>
                <c:ptCount val="6"/>
                <c:pt idx="0">
                  <c:v>1074.0</c:v>
                </c:pt>
                <c:pt idx="1">
                  <c:v>771.0</c:v>
                </c:pt>
                <c:pt idx="2">
                  <c:v>674.0</c:v>
                </c:pt>
                <c:pt idx="3">
                  <c:v>629.0</c:v>
                </c:pt>
                <c:pt idx="4">
                  <c:v>277.0</c:v>
                </c:pt>
                <c:pt idx="5">
                  <c:v>271.0</c:v>
                </c:pt>
              </c:numCache>
            </c:numRef>
          </c:val>
        </c:ser>
        <c:dLbls>
          <c:showLegendKey val="0"/>
          <c:showVal val="0"/>
          <c:showCatName val="0"/>
          <c:showSerName val="0"/>
          <c:showPercent val="0"/>
          <c:showBubbleSize val="0"/>
        </c:dLbls>
        <c:gapWidth val="25"/>
        <c:axId val="-804884056"/>
        <c:axId val="-804647912"/>
      </c:barChart>
      <c:catAx>
        <c:axId val="-804884056"/>
        <c:scaling>
          <c:orientation val="minMax"/>
        </c:scaling>
        <c:delete val="0"/>
        <c:axPos val="b"/>
        <c:numFmt formatCode="General" sourceLinked="0"/>
        <c:majorTickMark val="out"/>
        <c:minorTickMark val="none"/>
        <c:tickLblPos val="nextTo"/>
        <c:crossAx val="-804647912"/>
        <c:crosses val="autoZero"/>
        <c:auto val="1"/>
        <c:lblAlgn val="ctr"/>
        <c:lblOffset val="100"/>
        <c:noMultiLvlLbl val="0"/>
      </c:catAx>
      <c:valAx>
        <c:axId val="-804647912"/>
        <c:scaling>
          <c:orientation val="minMax"/>
        </c:scaling>
        <c:delete val="0"/>
        <c:axPos val="l"/>
        <c:majorGridlines/>
        <c:numFmt formatCode="&quot;$&quot;#,##0;[Red]&quot;$&quot;#,##0" sourceLinked="1"/>
        <c:majorTickMark val="out"/>
        <c:minorTickMark val="none"/>
        <c:tickLblPos val="nextTo"/>
        <c:crossAx val="-804884056"/>
        <c:crosses val="autoZero"/>
        <c:crossBetween val="between"/>
      </c:valAx>
      <c:spPr>
        <a:solidFill>
          <a:schemeClr val="bg1"/>
        </a:solidFill>
        <a:ln>
          <a:solidFill>
            <a:srgbClr val="003300"/>
          </a:solidFill>
        </a:ln>
      </c:spPr>
    </c:plotArea>
    <c:plotVisOnly val="1"/>
    <c:dispBlanksAs val="gap"/>
    <c:showDLblsOverMax val="0"/>
  </c:chart>
  <c:txPr>
    <a:bodyPr/>
    <a:lstStyle/>
    <a:p>
      <a:pPr>
        <a:defRPr sz="2000">
          <a:latin typeface="Franklin Gothic Book"/>
          <a:cs typeface="Franklin Gothic Book"/>
        </a:defRPr>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1"/>
    <c:plotArea>
      <c:layout/>
      <c:barChart>
        <c:barDir val="col"/>
        <c:grouping val="clustered"/>
        <c:varyColors val="0"/>
        <c:ser>
          <c:idx val="0"/>
          <c:order val="0"/>
          <c:tx>
            <c:strRef>
              <c:f>Sheet1!$B$1</c:f>
              <c:strCache>
                <c:ptCount val="1"/>
                <c:pt idx="0">
                  <c:v>Series 1</c:v>
                </c:pt>
              </c:strCache>
            </c:strRef>
          </c:tx>
          <c:spPr>
            <a:solidFill>
              <a:schemeClr val="accent1">
                <a:lumMod val="50000"/>
              </a:schemeClr>
            </a:solidFill>
          </c:spPr>
          <c:invertIfNegative val="0"/>
          <c:dPt>
            <c:idx val="0"/>
            <c:invertIfNegative val="0"/>
            <c:bubble3D val="0"/>
            <c:spPr>
              <a:solidFill>
                <a:srgbClr val="800000"/>
              </a:solidFill>
            </c:spPr>
          </c:dPt>
          <c:dLbls>
            <c:spPr>
              <a:noFill/>
              <a:ln>
                <a:noFill/>
              </a:ln>
              <a:effectLst/>
            </c:spPr>
            <c:txPr>
              <a:bodyPr/>
              <a:lstStyle/>
              <a:p>
                <a:pPr>
                  <a:defRPr>
                    <a:solidFill>
                      <a:srgbClr val="EBF1DD"/>
                    </a:solidFill>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Sheet1!$A$2:$A$7</c:f>
              <c:strCache>
                <c:ptCount val="6"/>
                <c:pt idx="0">
                  <c:v>USA</c:v>
                </c:pt>
                <c:pt idx="1">
                  <c:v>AUSTRL</c:v>
                </c:pt>
                <c:pt idx="2">
                  <c:v>GER</c:v>
                </c:pt>
                <c:pt idx="3">
                  <c:v>CAN</c:v>
                </c:pt>
                <c:pt idx="4">
                  <c:v>FRA</c:v>
                </c:pt>
                <c:pt idx="5">
                  <c:v>HOL</c:v>
                </c:pt>
              </c:strCache>
            </c:strRef>
          </c:cat>
          <c:val>
            <c:numRef>
              <c:f>Sheet1!$B$2:$B$7</c:f>
              <c:numCache>
                <c:formatCode>"$"#,##0;[Red]"$"#,##0</c:formatCode>
                <c:ptCount val="6"/>
                <c:pt idx="0">
                  <c:v>1074.0</c:v>
                </c:pt>
                <c:pt idx="1">
                  <c:v>771.0</c:v>
                </c:pt>
                <c:pt idx="2">
                  <c:v>674.0</c:v>
                </c:pt>
                <c:pt idx="3">
                  <c:v>629.0</c:v>
                </c:pt>
                <c:pt idx="4">
                  <c:v>277.0</c:v>
                </c:pt>
                <c:pt idx="5">
                  <c:v>271.0</c:v>
                </c:pt>
              </c:numCache>
            </c:numRef>
          </c:val>
        </c:ser>
        <c:dLbls>
          <c:showLegendKey val="0"/>
          <c:showVal val="0"/>
          <c:showCatName val="0"/>
          <c:showSerName val="0"/>
          <c:showPercent val="0"/>
          <c:showBubbleSize val="0"/>
        </c:dLbls>
        <c:gapWidth val="25"/>
        <c:axId val="2110499544"/>
        <c:axId val="-2129619656"/>
      </c:barChart>
      <c:catAx>
        <c:axId val="2110499544"/>
        <c:scaling>
          <c:orientation val="minMax"/>
        </c:scaling>
        <c:delete val="0"/>
        <c:axPos val="b"/>
        <c:numFmt formatCode="General" sourceLinked="0"/>
        <c:majorTickMark val="out"/>
        <c:minorTickMark val="none"/>
        <c:tickLblPos val="nextTo"/>
        <c:crossAx val="-2129619656"/>
        <c:crosses val="autoZero"/>
        <c:auto val="1"/>
        <c:lblAlgn val="ctr"/>
        <c:lblOffset val="100"/>
        <c:noMultiLvlLbl val="0"/>
      </c:catAx>
      <c:valAx>
        <c:axId val="-2129619656"/>
        <c:scaling>
          <c:orientation val="minMax"/>
        </c:scaling>
        <c:delete val="0"/>
        <c:axPos val="l"/>
        <c:majorGridlines/>
        <c:numFmt formatCode="&quot;$&quot;#,##0;[Red]&quot;$&quot;#,##0" sourceLinked="1"/>
        <c:majorTickMark val="out"/>
        <c:minorTickMark val="none"/>
        <c:tickLblPos val="nextTo"/>
        <c:crossAx val="2110499544"/>
        <c:crosses val="autoZero"/>
        <c:crossBetween val="between"/>
      </c:valAx>
      <c:spPr>
        <a:solidFill>
          <a:schemeClr val="bg1"/>
        </a:solidFill>
        <a:ln>
          <a:solidFill>
            <a:srgbClr val="003300"/>
          </a:solidFill>
        </a:ln>
      </c:spPr>
    </c:plotArea>
    <c:plotVisOnly val="1"/>
    <c:dispBlanksAs val="gap"/>
    <c:showDLblsOverMax val="0"/>
  </c:chart>
  <c:txPr>
    <a:bodyPr/>
    <a:lstStyle/>
    <a:p>
      <a:pPr>
        <a:defRPr sz="2000">
          <a:latin typeface="Franklin Gothic Book"/>
          <a:cs typeface="Franklin Gothic Book"/>
        </a:defRPr>
      </a:pPr>
      <a:endParaRPr lang="en-US"/>
    </a:p>
  </c:txPr>
  <c:externalData r:id="rId1">
    <c:autoUpdate val="0"/>
  </c:externalData>
</c:chartSpace>
</file>

<file path=ppt/charts/chart20.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lrMapOvr bg1="lt1" tx1="dk1" bg2="lt2" tx2="dk2" accent1="accent1" accent2="accent2" accent3="accent3" accent4="accent4" accent5="accent5" accent6="accent6" hlink="hlink" folHlink="folHlink"/>
  <c:chart>
    <c:autoTitleDeleted val="1"/>
    <c:plotArea>
      <c:layout/>
      <c:barChart>
        <c:barDir val="col"/>
        <c:grouping val="clustered"/>
        <c:varyColors val="0"/>
        <c:ser>
          <c:idx val="0"/>
          <c:order val="0"/>
          <c:tx>
            <c:strRef>
              <c:f>Sheet1!$B$1</c:f>
              <c:strCache>
                <c:ptCount val="1"/>
                <c:pt idx="0">
                  <c:v>Smoking</c:v>
                </c:pt>
              </c:strCache>
            </c:strRef>
          </c:tx>
          <c:spPr>
            <a:solidFill>
              <a:schemeClr val="accent1">
                <a:lumMod val="50000"/>
              </a:schemeClr>
            </a:solidFill>
            <a:ln>
              <a:solidFill>
                <a:schemeClr val="tx1"/>
              </a:solidFill>
            </a:ln>
          </c:spPr>
          <c:invertIfNegative val="0"/>
          <c:dPt>
            <c:idx val="0"/>
            <c:invertIfNegative val="0"/>
            <c:bubble3D val="0"/>
            <c:spPr>
              <a:solidFill>
                <a:srgbClr val="800000"/>
              </a:solidFill>
              <a:ln>
                <a:solidFill>
                  <a:schemeClr val="tx1"/>
                </a:solidFill>
              </a:ln>
            </c:spPr>
          </c:dPt>
          <c:dLbls>
            <c:numFmt formatCode="#,##0.0" sourceLinked="0"/>
            <c:spPr>
              <a:noFill/>
              <a:ln>
                <a:noFill/>
              </a:ln>
              <a:effectLst/>
            </c:spPr>
            <c:txPr>
              <a:bodyPr/>
              <a:lstStyle/>
              <a:p>
                <a:pPr>
                  <a:defRPr sz="2000">
                    <a:solidFill>
                      <a:srgbClr val="EBF1DD"/>
                    </a:solidFill>
                    <a:latin typeface="Franklin Gothic Book"/>
                    <a:cs typeface="Franklin Gothic Book"/>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Sheet1!$A$2:$A$8</c:f>
              <c:strCache>
                <c:ptCount val="7"/>
                <c:pt idx="0">
                  <c:v>USA</c:v>
                </c:pt>
                <c:pt idx="1">
                  <c:v>DEN</c:v>
                </c:pt>
                <c:pt idx="2">
                  <c:v>UK</c:v>
                </c:pt>
                <c:pt idx="3">
                  <c:v>FRA</c:v>
                </c:pt>
                <c:pt idx="4">
                  <c:v>AUSTRL</c:v>
                </c:pt>
                <c:pt idx="5">
                  <c:v>CAN</c:v>
                </c:pt>
                <c:pt idx="6">
                  <c:v>JAP</c:v>
                </c:pt>
              </c:strCache>
            </c:strRef>
          </c:cat>
          <c:val>
            <c:numRef>
              <c:f>Sheet1!$B$2:$B$8</c:f>
              <c:numCache>
                <c:formatCode>0.0</c:formatCode>
                <c:ptCount val="7"/>
                <c:pt idx="0">
                  <c:v>4.0</c:v>
                </c:pt>
                <c:pt idx="1">
                  <c:v>4.5</c:v>
                </c:pt>
                <c:pt idx="2">
                  <c:v>5.0</c:v>
                </c:pt>
                <c:pt idx="3">
                  <c:v>6.4</c:v>
                </c:pt>
                <c:pt idx="4">
                  <c:v>7.3</c:v>
                </c:pt>
                <c:pt idx="5">
                  <c:v>7.7</c:v>
                </c:pt>
                <c:pt idx="6">
                  <c:v>12.9</c:v>
                </c:pt>
              </c:numCache>
            </c:numRef>
          </c:val>
        </c:ser>
        <c:dLbls>
          <c:showLegendKey val="0"/>
          <c:showVal val="0"/>
          <c:showCatName val="0"/>
          <c:showSerName val="0"/>
          <c:showPercent val="0"/>
          <c:showBubbleSize val="0"/>
        </c:dLbls>
        <c:gapWidth val="50"/>
        <c:overlap val="-5"/>
        <c:axId val="-2030720744"/>
        <c:axId val="-2030764264"/>
      </c:barChart>
      <c:catAx>
        <c:axId val="-2030720744"/>
        <c:scaling>
          <c:orientation val="minMax"/>
        </c:scaling>
        <c:delete val="0"/>
        <c:axPos val="b"/>
        <c:numFmt formatCode="General" sourceLinked="0"/>
        <c:majorTickMark val="out"/>
        <c:minorTickMark val="none"/>
        <c:tickLblPos val="nextTo"/>
        <c:txPr>
          <a:bodyPr/>
          <a:lstStyle/>
          <a:p>
            <a:pPr>
              <a:defRPr sz="2000">
                <a:latin typeface="Franklin Gothic Book"/>
                <a:cs typeface="Franklin Gothic Book"/>
              </a:defRPr>
            </a:pPr>
            <a:endParaRPr lang="en-US"/>
          </a:p>
        </c:txPr>
        <c:crossAx val="-2030764264"/>
        <c:crosses val="autoZero"/>
        <c:auto val="1"/>
        <c:lblAlgn val="ctr"/>
        <c:lblOffset val="100"/>
        <c:noMultiLvlLbl val="0"/>
      </c:catAx>
      <c:valAx>
        <c:axId val="-2030764264"/>
        <c:scaling>
          <c:orientation val="minMax"/>
        </c:scaling>
        <c:delete val="0"/>
        <c:axPos val="l"/>
        <c:majorGridlines>
          <c:spPr>
            <a:ln>
              <a:prstDash val="solid"/>
            </a:ln>
          </c:spPr>
        </c:majorGridlines>
        <c:numFmt formatCode="#,##0" sourceLinked="0"/>
        <c:majorTickMark val="out"/>
        <c:minorTickMark val="none"/>
        <c:tickLblPos val="nextTo"/>
        <c:txPr>
          <a:bodyPr/>
          <a:lstStyle/>
          <a:p>
            <a:pPr>
              <a:defRPr sz="2000">
                <a:latin typeface="Franklin Gothic Book"/>
                <a:cs typeface="Franklin Gothic Book"/>
              </a:defRPr>
            </a:pPr>
            <a:endParaRPr lang="en-US"/>
          </a:p>
        </c:txPr>
        <c:crossAx val="-2030720744"/>
        <c:crosses val="autoZero"/>
        <c:crossBetween val="between"/>
        <c:minorUnit val="0.002"/>
      </c:valAx>
      <c:spPr>
        <a:solidFill>
          <a:schemeClr val="bg1"/>
        </a:solidFill>
        <a:ln>
          <a:solidFill>
            <a:srgbClr val="003300"/>
          </a:solidFill>
        </a:ln>
        <a:effectLst>
          <a:outerShdw blurRad="50800" dist="38100" dir="2700000" algn="tl" rotWithShape="0">
            <a:prstClr val="black">
              <a:alpha val="40000"/>
            </a:prstClr>
          </a:outerShdw>
        </a:effectLst>
      </c:spPr>
    </c:plotArea>
    <c:plotVisOnly val="1"/>
    <c:dispBlanksAs val="gap"/>
    <c:showDLblsOverMax val="0"/>
  </c:chart>
  <c:txPr>
    <a:bodyPr/>
    <a:lstStyle/>
    <a:p>
      <a:pPr>
        <a:defRPr sz="1800"/>
      </a:pPr>
      <a:endParaRPr lang="en-US"/>
    </a:p>
  </c:txPr>
  <c:externalData r:id="rId2">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0583868780410941"/>
          <c:y val="0.0261713876603467"/>
          <c:w val="0.520119072010554"/>
          <c:h val="0.898354350564889"/>
        </c:manualLayout>
      </c:layout>
      <c:pieChart>
        <c:varyColors val="1"/>
        <c:ser>
          <c:idx val="0"/>
          <c:order val="0"/>
          <c:tx>
            <c:strRef>
              <c:f>Sheet1!$B$1</c:f>
              <c:strCache>
                <c:ptCount val="1"/>
                <c:pt idx="0">
                  <c:v>Sales</c:v>
                </c:pt>
              </c:strCache>
            </c:strRef>
          </c:tx>
          <c:dPt>
            <c:idx val="0"/>
            <c:bubble3D val="0"/>
            <c:spPr>
              <a:solidFill>
                <a:schemeClr val="accent1"/>
              </a:solidFill>
              <a:ln w="19050">
                <a:solidFill>
                  <a:schemeClr val="lt1"/>
                </a:solidFill>
              </a:ln>
              <a:effectLst/>
            </c:spPr>
          </c:dPt>
          <c:dPt>
            <c:idx val="1"/>
            <c:bubble3D val="0"/>
            <c:spPr>
              <a:solidFill>
                <a:schemeClr val="accent2"/>
              </a:solidFill>
              <a:ln w="19050">
                <a:solidFill>
                  <a:schemeClr val="lt1"/>
                </a:solidFill>
              </a:ln>
              <a:effectLst/>
            </c:spPr>
          </c:dPt>
          <c:dPt>
            <c:idx val="2"/>
            <c:bubble3D val="0"/>
            <c:spPr>
              <a:solidFill>
                <a:schemeClr val="accent3"/>
              </a:solidFill>
              <a:ln w="19050">
                <a:solidFill>
                  <a:schemeClr val="lt1"/>
                </a:solidFill>
              </a:ln>
              <a:effectLst/>
            </c:spPr>
          </c:dPt>
          <c:dPt>
            <c:idx val="3"/>
            <c:bubble3D val="0"/>
            <c:spPr>
              <a:solidFill>
                <a:schemeClr val="accent4"/>
              </a:solidFill>
              <a:ln w="19050">
                <a:solidFill>
                  <a:schemeClr val="lt1"/>
                </a:solidFill>
              </a:ln>
              <a:effectLst/>
            </c:spPr>
          </c:dPt>
          <c:dPt>
            <c:idx val="4"/>
            <c:bubble3D val="0"/>
            <c:spPr>
              <a:solidFill>
                <a:schemeClr val="accent5"/>
              </a:solidFill>
              <a:ln w="19050">
                <a:solidFill>
                  <a:schemeClr val="lt1"/>
                </a:solidFill>
              </a:ln>
              <a:effectLst/>
            </c:spPr>
          </c:dPt>
          <c:dLbls>
            <c:dLbl>
              <c:idx val="0"/>
              <c:layout>
                <c:manualLayout>
                  <c:x val="0.053454171897321"/>
                  <c:y val="-0.010243065416925"/>
                </c:manualLayout>
              </c:layout>
              <c:dLblPos val="bestFit"/>
              <c:showLegendKey val="0"/>
              <c:showVal val="1"/>
              <c:showCatName val="1"/>
              <c:showSerName val="0"/>
              <c:showPercent val="0"/>
              <c:showBubbleSize val="0"/>
              <c:separator>
</c:separator>
              <c:extLst>
                <c:ext xmlns:c15="http://schemas.microsoft.com/office/drawing/2012/chart" uri="{CE6537A1-D6FC-4f65-9D91-7224C49458BB}"/>
              </c:extLst>
            </c:dLbl>
            <c:dLbl>
              <c:idx val="1"/>
              <c:layout>
                <c:manualLayout>
                  <c:x val="0.132402864403302"/>
                  <c:y val="-0.012194748191649"/>
                </c:manualLayout>
              </c:layout>
              <c:dLblPos val="bestFit"/>
              <c:showLegendKey val="0"/>
              <c:showVal val="1"/>
              <c:showCatName val="1"/>
              <c:showSerName val="0"/>
              <c:showPercent val="0"/>
              <c:showBubbleSize val="0"/>
              <c:separator>
</c:separator>
            </c:dLbl>
            <c:dLbl>
              <c:idx val="2"/>
              <c:layout>
                <c:manualLayout>
                  <c:x val="0.0475857444816104"/>
                  <c:y val="-0.00259488811128515"/>
                </c:manualLayout>
              </c:layout>
              <c:dLblPos val="bestFit"/>
              <c:showLegendKey val="0"/>
              <c:showVal val="1"/>
              <c:showCatName val="1"/>
              <c:showSerName val="0"/>
              <c:showPercent val="0"/>
              <c:showBubbleSize val="0"/>
              <c:separator>
</c:separator>
              <c:extLst>
                <c:ext xmlns:c15="http://schemas.microsoft.com/office/drawing/2012/chart" uri="{CE6537A1-D6FC-4f65-9D91-7224C49458BB}"/>
              </c:extLst>
            </c:dLbl>
            <c:dLbl>
              <c:idx val="3"/>
              <c:layout>
                <c:manualLayout>
                  <c:x val="-0.119437781751471"/>
                  <c:y val="-0.207591048902812"/>
                </c:manualLayout>
              </c:layout>
              <c:dLblPos val="bestFit"/>
              <c:showLegendKey val="0"/>
              <c:showVal val="1"/>
              <c:showCatName val="1"/>
              <c:showSerName val="0"/>
              <c:showPercent val="0"/>
              <c:showBubbleSize val="0"/>
              <c:separator>
</c:separator>
              <c:extLst>
                <c:ext xmlns:c15="http://schemas.microsoft.com/office/drawing/2012/chart" uri="{CE6537A1-D6FC-4f65-9D91-7224C49458BB}"/>
              </c:extLst>
            </c:dLbl>
            <c:dLbl>
              <c:idx val="4"/>
              <c:layout>
                <c:manualLayout>
                  <c:x val="0.134143629311475"/>
                  <c:y val="0.210862855463915"/>
                </c:manualLayout>
              </c:layout>
              <c:dLblPos val="bestFit"/>
              <c:showLegendKey val="0"/>
              <c:showVal val="1"/>
              <c:showCatName val="1"/>
              <c:showSerName val="0"/>
              <c:showPercent val="0"/>
              <c:showBubbleSize val="0"/>
              <c:separator>
</c:separator>
              <c:extLst>
                <c:ext xmlns:c15="http://schemas.microsoft.com/office/drawing/2012/chart" uri="{CE6537A1-D6FC-4f65-9D91-7224C49458BB}"/>
              </c:extLst>
            </c:dLbl>
            <c:spPr>
              <a:noFill/>
              <a:ln>
                <a:noFill/>
              </a:ln>
              <a:effectLst/>
            </c:spPr>
            <c:txPr>
              <a:bodyPr rot="0" vert="horz"/>
              <a:lstStyle/>
              <a:p>
                <a:pPr>
                  <a:defRPr/>
                </a:pPr>
                <a:endParaRPr lang="en-US"/>
              </a:p>
            </c:txPr>
            <c:dLblPos val="bestFit"/>
            <c:showLegendKey val="0"/>
            <c:showVal val="1"/>
            <c:showCatName val="1"/>
            <c:showSerName val="0"/>
            <c:showPercent val="0"/>
            <c:showBubbleSize val="0"/>
            <c:separator>
</c:separator>
            <c:showLeaderLines val="1"/>
            <c:leaderLines>
              <c:spPr>
                <a:ln w="9525" cap="flat" cmpd="sng" algn="ctr">
                  <a:solidFill>
                    <a:schemeClr val="tx1"/>
                  </a:solidFill>
                  <a:round/>
                </a:ln>
                <a:effectLst/>
              </c:spPr>
            </c:leaderLines>
            <c:extLst>
              <c:ext xmlns:c15="http://schemas.microsoft.com/office/drawing/2012/chart" uri="{CE6537A1-D6FC-4f65-9D91-7224C49458BB}"/>
            </c:extLst>
          </c:dLbls>
          <c:cat>
            <c:strRef>
              <c:f>Sheet1!$A$2:$A$6</c:f>
              <c:strCache>
                <c:ptCount val="5"/>
                <c:pt idx="0">
                  <c:v>VA / Military</c:v>
                </c:pt>
                <c:pt idx="1">
                  <c:v>Medicare</c:v>
                </c:pt>
                <c:pt idx="2">
                  <c:v>Medicaid</c:v>
                </c:pt>
                <c:pt idx="3">
                  <c:v>Uninsured</c:v>
                </c:pt>
                <c:pt idx="4">
                  <c:v>Private Insurance</c:v>
                </c:pt>
              </c:strCache>
            </c:strRef>
          </c:cat>
          <c:val>
            <c:numRef>
              <c:f>Sheet1!$B$2:$B$6</c:f>
              <c:numCache>
                <c:formatCode>0%</c:formatCode>
                <c:ptCount val="5"/>
                <c:pt idx="0">
                  <c:v>0.02</c:v>
                </c:pt>
                <c:pt idx="1">
                  <c:v>0.1</c:v>
                </c:pt>
                <c:pt idx="2">
                  <c:v>0.05</c:v>
                </c:pt>
                <c:pt idx="3">
                  <c:v>0.22</c:v>
                </c:pt>
                <c:pt idx="4">
                  <c:v>0.6</c:v>
                </c:pt>
              </c:numCache>
            </c:numRef>
          </c:val>
        </c:ser>
        <c:dLbls>
          <c:showLegendKey val="0"/>
          <c:showVal val="0"/>
          <c:showCatName val="0"/>
          <c:showSerName val="0"/>
          <c:showPercent val="0"/>
          <c:showBubbleSize val="0"/>
          <c:showLeaderLines val="1"/>
        </c:dLbls>
        <c:firstSliceAng val="50"/>
      </c:pieChart>
      <c:spPr>
        <a:noFill/>
        <a:ln>
          <a:noFill/>
        </a:ln>
        <a:effectLst/>
      </c:spPr>
    </c:plotArea>
    <c:plotVisOnly val="1"/>
    <c:dispBlanksAs val="gap"/>
    <c:showDLblsOverMax val="0"/>
  </c:chart>
  <c:spPr>
    <a:noFill/>
    <a:ln>
      <a:solidFill>
        <a:schemeClr val="tx1"/>
      </a:solidFill>
    </a:ln>
    <a:effectLst/>
  </c:spPr>
  <c:txPr>
    <a:bodyPr/>
    <a:lstStyle/>
    <a:p>
      <a:pPr>
        <a:defRPr sz="2400">
          <a:solidFill>
            <a:schemeClr val="tx1"/>
          </a:solidFill>
        </a:defRPr>
      </a:pPr>
      <a:endParaRPr lang="en-US"/>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0"/>
    <c:plotArea>
      <c:layout/>
      <c:barChart>
        <c:barDir val="col"/>
        <c:grouping val="clustered"/>
        <c:varyColors val="0"/>
        <c:ser>
          <c:idx val="0"/>
          <c:order val="0"/>
          <c:tx>
            <c:strRef>
              <c:f>Sheet1!$B$1</c:f>
              <c:strCache>
                <c:ptCount val="1"/>
                <c:pt idx="0">
                  <c:v>Low Copay</c:v>
                </c:pt>
              </c:strCache>
            </c:strRef>
          </c:tx>
          <c:spPr>
            <a:solidFill>
              <a:srgbClr val="005148"/>
            </a:solidFill>
            <a:ln>
              <a:solidFill>
                <a:srgbClr val="003300"/>
              </a:solidFill>
            </a:ln>
          </c:spPr>
          <c:invertIfNegative val="0"/>
          <c:dLbls>
            <c:spPr>
              <a:noFill/>
              <a:ln>
                <a:noFill/>
              </a:ln>
              <a:effectLst/>
            </c:spPr>
            <c:txPr>
              <a:bodyPr/>
              <a:lstStyle/>
              <a:p>
                <a:pPr>
                  <a:defRPr sz="2000">
                    <a:solidFill>
                      <a:srgbClr val="EBF1DD"/>
                    </a:solidFill>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Sheet1!$A$2:$A$3</c:f>
              <c:strCache>
                <c:ptCount val="2"/>
                <c:pt idx="0">
                  <c:v>% of Days Used Meds</c:v>
                </c:pt>
                <c:pt idx="1">
                  <c:v>Asthma Admits/1000</c:v>
                </c:pt>
              </c:strCache>
            </c:strRef>
          </c:cat>
          <c:val>
            <c:numRef>
              <c:f>Sheet1!$B$2:$B$3</c:f>
              <c:numCache>
                <c:formatCode>General</c:formatCode>
                <c:ptCount val="2"/>
                <c:pt idx="0">
                  <c:v>41.7</c:v>
                </c:pt>
                <c:pt idx="1">
                  <c:v>17.0</c:v>
                </c:pt>
              </c:numCache>
            </c:numRef>
          </c:val>
        </c:ser>
        <c:ser>
          <c:idx val="1"/>
          <c:order val="1"/>
          <c:tx>
            <c:strRef>
              <c:f>Sheet1!$C$1</c:f>
              <c:strCache>
                <c:ptCount val="1"/>
                <c:pt idx="0">
                  <c:v>High Copay</c:v>
                </c:pt>
              </c:strCache>
            </c:strRef>
          </c:tx>
          <c:spPr>
            <a:solidFill>
              <a:srgbClr val="800000"/>
            </a:solidFill>
            <a:ln>
              <a:solidFill>
                <a:srgbClr val="003300"/>
              </a:solidFill>
            </a:ln>
          </c:spPr>
          <c:invertIfNegative val="0"/>
          <c:dLbls>
            <c:spPr>
              <a:noFill/>
              <a:ln>
                <a:noFill/>
              </a:ln>
              <a:effectLst/>
            </c:spPr>
            <c:txPr>
              <a:bodyPr/>
              <a:lstStyle/>
              <a:p>
                <a:pPr>
                  <a:defRPr sz="2000">
                    <a:solidFill>
                      <a:schemeClr val="bg1"/>
                    </a:solidFill>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Sheet1!$A$2:$A$3</c:f>
              <c:strCache>
                <c:ptCount val="2"/>
                <c:pt idx="0">
                  <c:v>% of Days Used Meds</c:v>
                </c:pt>
                <c:pt idx="1">
                  <c:v>Asthma Admits/1000</c:v>
                </c:pt>
              </c:strCache>
            </c:strRef>
          </c:cat>
          <c:val>
            <c:numRef>
              <c:f>Sheet1!$C$2:$C$3</c:f>
              <c:numCache>
                <c:formatCode>General</c:formatCode>
                <c:ptCount val="2"/>
                <c:pt idx="0">
                  <c:v>40.3</c:v>
                </c:pt>
                <c:pt idx="1">
                  <c:v>24.0</c:v>
                </c:pt>
              </c:numCache>
            </c:numRef>
          </c:val>
        </c:ser>
        <c:dLbls>
          <c:showLegendKey val="0"/>
          <c:showVal val="0"/>
          <c:showCatName val="0"/>
          <c:showSerName val="0"/>
          <c:showPercent val="0"/>
          <c:showBubbleSize val="0"/>
        </c:dLbls>
        <c:gapWidth val="75"/>
        <c:overlap val="-9"/>
        <c:axId val="-2129578104"/>
        <c:axId val="-2129585736"/>
      </c:barChart>
      <c:catAx>
        <c:axId val="-2129578104"/>
        <c:scaling>
          <c:orientation val="minMax"/>
        </c:scaling>
        <c:delete val="0"/>
        <c:axPos val="b"/>
        <c:numFmt formatCode="General" sourceLinked="0"/>
        <c:majorTickMark val="out"/>
        <c:minorTickMark val="none"/>
        <c:tickLblPos val="nextTo"/>
        <c:crossAx val="-2129585736"/>
        <c:crosses val="autoZero"/>
        <c:auto val="1"/>
        <c:lblAlgn val="ctr"/>
        <c:lblOffset val="100"/>
        <c:noMultiLvlLbl val="0"/>
      </c:catAx>
      <c:valAx>
        <c:axId val="-2129585736"/>
        <c:scaling>
          <c:orientation val="minMax"/>
        </c:scaling>
        <c:delete val="0"/>
        <c:axPos val="l"/>
        <c:majorGridlines/>
        <c:numFmt formatCode="General" sourceLinked="1"/>
        <c:majorTickMark val="out"/>
        <c:minorTickMark val="none"/>
        <c:tickLblPos val="nextTo"/>
        <c:crossAx val="-2129578104"/>
        <c:crosses val="autoZero"/>
        <c:crossBetween val="between"/>
        <c:majorUnit val="10.0"/>
      </c:valAx>
      <c:spPr>
        <a:solidFill>
          <a:schemeClr val="bg1"/>
        </a:solidFill>
        <a:ln>
          <a:solidFill>
            <a:srgbClr val="003300"/>
          </a:solidFill>
        </a:ln>
        <a:effectLst>
          <a:outerShdw blurRad="50800" dist="38100" dir="2700000" algn="tl" rotWithShape="0">
            <a:prstClr val="black">
              <a:alpha val="40000"/>
            </a:prstClr>
          </a:outerShdw>
        </a:effectLst>
      </c:spPr>
    </c:plotArea>
    <c:legend>
      <c:legendPos val="r"/>
      <c:layout/>
      <c:overlay val="0"/>
    </c:legend>
    <c:plotVisOnly val="1"/>
    <c:dispBlanksAs val="gap"/>
    <c:showDLblsOverMax val="0"/>
  </c:chart>
  <c:txPr>
    <a:bodyPr/>
    <a:lstStyle/>
    <a:p>
      <a:pPr>
        <a:defRPr sz="2000">
          <a:latin typeface="Franklin Gothic Book"/>
          <a:cs typeface="Franklin Gothic Book"/>
        </a:defRPr>
      </a:pPr>
      <a:endParaRPr lang="en-US"/>
    </a:p>
  </c:txPr>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17729463671014"/>
          <c:y val="0.0423338523915854"/>
          <c:w val="0.863038689602261"/>
          <c:h val="0.843674930340549"/>
        </c:manualLayout>
      </c:layout>
      <c:barChart>
        <c:barDir val="col"/>
        <c:grouping val="clustered"/>
        <c:varyColors val="0"/>
        <c:ser>
          <c:idx val="0"/>
          <c:order val="0"/>
          <c:tx>
            <c:strRef>
              <c:f>Sheet1!$B$1</c:f>
              <c:strCache>
                <c:ptCount val="1"/>
                <c:pt idx="0">
                  <c:v>Column1</c:v>
                </c:pt>
              </c:strCache>
            </c:strRef>
          </c:tx>
          <c:spPr>
            <a:solidFill>
              <a:srgbClr val="008C81"/>
            </a:solidFill>
            <a:ln>
              <a:solidFill>
                <a:srgbClr val="FFFFFF"/>
              </a:solidFill>
            </a:ln>
          </c:spPr>
          <c:invertIfNegative val="0"/>
          <c:dLbls>
            <c:numFmt formatCode="#,##0.00" sourceLinked="0"/>
            <c:spPr>
              <a:noFill/>
              <a:ln>
                <a:noFill/>
              </a:ln>
              <a:effectLst/>
            </c:spPr>
            <c:dLblPos val="in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Sheet1!$A$2:$A$4</c:f>
              <c:strCache>
                <c:ptCount val="3"/>
                <c:pt idx="0">
                  <c:v>Insured</c:v>
                </c:pt>
                <c:pt idx="1">
                  <c:v>Under-insured</c:v>
                </c:pt>
                <c:pt idx="2">
                  <c:v>Uninsured</c:v>
                </c:pt>
              </c:strCache>
            </c:strRef>
          </c:cat>
          <c:val>
            <c:numRef>
              <c:f>Sheet1!$B$2:$B$4</c:f>
              <c:numCache>
                <c:formatCode>0.00</c:formatCode>
                <c:ptCount val="3"/>
                <c:pt idx="0">
                  <c:v>1.0</c:v>
                </c:pt>
                <c:pt idx="1">
                  <c:v>1.21</c:v>
                </c:pt>
                <c:pt idx="2">
                  <c:v>1.38</c:v>
                </c:pt>
              </c:numCache>
            </c:numRef>
          </c:val>
        </c:ser>
        <c:dLbls>
          <c:showLegendKey val="0"/>
          <c:showVal val="0"/>
          <c:showCatName val="0"/>
          <c:showSerName val="0"/>
          <c:showPercent val="0"/>
          <c:showBubbleSize val="0"/>
        </c:dLbls>
        <c:gapWidth val="30"/>
        <c:axId val="-2129349656"/>
        <c:axId val="-2129354328"/>
      </c:barChart>
      <c:catAx>
        <c:axId val="-2129349656"/>
        <c:scaling>
          <c:orientation val="minMax"/>
        </c:scaling>
        <c:delete val="0"/>
        <c:axPos val="b"/>
        <c:numFmt formatCode="General" sourceLinked="0"/>
        <c:majorTickMark val="none"/>
        <c:minorTickMark val="none"/>
        <c:tickLblPos val="nextTo"/>
        <c:spPr>
          <a:noFill/>
          <a:ln w="12700">
            <a:solidFill>
              <a:srgbClr val="000000"/>
            </a:solidFill>
          </a:ln>
        </c:spPr>
        <c:crossAx val="-2129354328"/>
        <c:crossesAt val="0.0"/>
        <c:auto val="1"/>
        <c:lblAlgn val="ctr"/>
        <c:lblOffset val="0"/>
        <c:noMultiLvlLbl val="0"/>
      </c:catAx>
      <c:valAx>
        <c:axId val="-2129354328"/>
        <c:scaling>
          <c:orientation val="minMax"/>
          <c:max val="1.4"/>
          <c:min val="0.0"/>
        </c:scaling>
        <c:delete val="0"/>
        <c:axPos val="l"/>
        <c:majorGridlines>
          <c:spPr>
            <a:ln>
              <a:solidFill>
                <a:sysClr val="windowText" lastClr="000000"/>
              </a:solidFill>
              <a:prstDash val="solid"/>
            </a:ln>
          </c:spPr>
        </c:majorGridlines>
        <c:numFmt formatCode="#,##0.0" sourceLinked="0"/>
        <c:majorTickMark val="none"/>
        <c:minorTickMark val="none"/>
        <c:tickLblPos val="nextTo"/>
        <c:spPr>
          <a:ln>
            <a:solidFill>
              <a:srgbClr val="000000"/>
            </a:solidFill>
          </a:ln>
        </c:spPr>
        <c:crossAx val="-2129349656"/>
        <c:crossesAt val="1.0"/>
        <c:crossBetween val="between"/>
        <c:majorUnit val="0.5"/>
      </c:valAx>
      <c:spPr>
        <a:noFill/>
        <a:ln>
          <a:solidFill>
            <a:srgbClr val="000000"/>
          </a:solidFill>
        </a:ln>
      </c:spPr>
    </c:plotArea>
    <c:plotVisOnly val="1"/>
    <c:dispBlanksAs val="gap"/>
    <c:showDLblsOverMax val="0"/>
  </c:chart>
  <c:txPr>
    <a:bodyPr/>
    <a:lstStyle/>
    <a:p>
      <a:pPr>
        <a:defRPr sz="2400">
          <a:solidFill>
            <a:schemeClr val="tx1"/>
          </a:solidFill>
          <a:latin typeface="+mn-lt"/>
        </a:defRPr>
      </a:pPr>
      <a:endParaRPr lang="en-US"/>
    </a:p>
  </c:txPr>
  <c:externalData r:id="rId2">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areaChart>
        <c:grouping val="standard"/>
        <c:varyColors val="0"/>
        <c:ser>
          <c:idx val="0"/>
          <c:order val="0"/>
          <c:tx>
            <c:strRef>
              <c:f>Sheet1!$B$1</c:f>
              <c:strCache>
                <c:ptCount val="1"/>
                <c:pt idx="0">
                  <c:v>Managers</c:v>
                </c:pt>
              </c:strCache>
            </c:strRef>
          </c:tx>
          <c:spPr>
            <a:solidFill>
              <a:schemeClr val="accent4">
                <a:lumMod val="75000"/>
              </a:schemeClr>
            </a:solidFill>
            <a:ln>
              <a:solidFill>
                <a:schemeClr val="tx1"/>
              </a:solidFill>
            </a:ln>
            <a:effectLst/>
          </c:spPr>
          <c:cat>
            <c:numRef>
              <c:f>Sheet1!$A$2:$A$47</c:f>
              <c:numCache>
                <c:formatCode>0</c:formatCode>
                <c:ptCount val="46"/>
                <c:pt idx="0">
                  <c:v>1970.0</c:v>
                </c:pt>
                <c:pt idx="1">
                  <c:v>1971.0</c:v>
                </c:pt>
                <c:pt idx="2">
                  <c:v>1972.0</c:v>
                </c:pt>
                <c:pt idx="3">
                  <c:v>1973.0</c:v>
                </c:pt>
                <c:pt idx="4">
                  <c:v>1974.0</c:v>
                </c:pt>
                <c:pt idx="5">
                  <c:v>1975.0</c:v>
                </c:pt>
                <c:pt idx="6">
                  <c:v>1976.0</c:v>
                </c:pt>
                <c:pt idx="7">
                  <c:v>1977.0</c:v>
                </c:pt>
                <c:pt idx="8">
                  <c:v>1978.0</c:v>
                </c:pt>
                <c:pt idx="9">
                  <c:v>1979.0</c:v>
                </c:pt>
                <c:pt idx="10">
                  <c:v>1980.0</c:v>
                </c:pt>
                <c:pt idx="11">
                  <c:v>1981.0</c:v>
                </c:pt>
                <c:pt idx="12">
                  <c:v>1982.0</c:v>
                </c:pt>
                <c:pt idx="13">
                  <c:v>1983.0</c:v>
                </c:pt>
                <c:pt idx="14">
                  <c:v>1984.0</c:v>
                </c:pt>
                <c:pt idx="15">
                  <c:v>1985.0</c:v>
                </c:pt>
                <c:pt idx="16">
                  <c:v>1986.0</c:v>
                </c:pt>
                <c:pt idx="17">
                  <c:v>1987.0</c:v>
                </c:pt>
                <c:pt idx="18">
                  <c:v>1988.0</c:v>
                </c:pt>
                <c:pt idx="19">
                  <c:v>1989.0</c:v>
                </c:pt>
                <c:pt idx="20">
                  <c:v>1990.0</c:v>
                </c:pt>
                <c:pt idx="21">
                  <c:v>1991.0</c:v>
                </c:pt>
                <c:pt idx="22">
                  <c:v>1992.0</c:v>
                </c:pt>
                <c:pt idx="23">
                  <c:v>1993.0</c:v>
                </c:pt>
                <c:pt idx="24">
                  <c:v>1994.0</c:v>
                </c:pt>
                <c:pt idx="25">
                  <c:v>1995.0</c:v>
                </c:pt>
                <c:pt idx="26">
                  <c:v>1996.0</c:v>
                </c:pt>
                <c:pt idx="27">
                  <c:v>1997.0</c:v>
                </c:pt>
                <c:pt idx="28">
                  <c:v>1998.0</c:v>
                </c:pt>
                <c:pt idx="29">
                  <c:v>1999.0</c:v>
                </c:pt>
                <c:pt idx="30">
                  <c:v>2000.0</c:v>
                </c:pt>
                <c:pt idx="31">
                  <c:v>2001.0</c:v>
                </c:pt>
                <c:pt idx="32">
                  <c:v>2002.0</c:v>
                </c:pt>
                <c:pt idx="33">
                  <c:v>2003.0</c:v>
                </c:pt>
                <c:pt idx="34">
                  <c:v>2004.0</c:v>
                </c:pt>
                <c:pt idx="35">
                  <c:v>2005.0</c:v>
                </c:pt>
                <c:pt idx="36">
                  <c:v>2006.0</c:v>
                </c:pt>
                <c:pt idx="37">
                  <c:v>2007.0</c:v>
                </c:pt>
                <c:pt idx="38">
                  <c:v>2008.0</c:v>
                </c:pt>
                <c:pt idx="39">
                  <c:v>2009.0</c:v>
                </c:pt>
                <c:pt idx="40">
                  <c:v>2010.0</c:v>
                </c:pt>
                <c:pt idx="41">
                  <c:v>2011.0</c:v>
                </c:pt>
                <c:pt idx="42">
                  <c:v>2012.0</c:v>
                </c:pt>
                <c:pt idx="43">
                  <c:v>2013.0</c:v>
                </c:pt>
                <c:pt idx="44">
                  <c:v>2014.0</c:v>
                </c:pt>
                <c:pt idx="45">
                  <c:v>2015.0</c:v>
                </c:pt>
              </c:numCache>
            </c:numRef>
          </c:cat>
          <c:val>
            <c:numRef>
              <c:f>Sheet1!$B$2:$B$47</c:f>
              <c:numCache>
                <c:formatCode>0.0%</c:formatCode>
                <c:ptCount val="46"/>
                <c:pt idx="0">
                  <c:v>0.0</c:v>
                </c:pt>
                <c:pt idx="1">
                  <c:v>0.185</c:v>
                </c:pt>
                <c:pt idx="2">
                  <c:v>0.258</c:v>
                </c:pt>
                <c:pt idx="3">
                  <c:v>0.468</c:v>
                </c:pt>
                <c:pt idx="4">
                  <c:v>0.607</c:v>
                </c:pt>
                <c:pt idx="5">
                  <c:v>0.75</c:v>
                </c:pt>
                <c:pt idx="6">
                  <c:v>0.856</c:v>
                </c:pt>
                <c:pt idx="7">
                  <c:v>0.964</c:v>
                </c:pt>
                <c:pt idx="8">
                  <c:v>1.091</c:v>
                </c:pt>
                <c:pt idx="9">
                  <c:v>1.186</c:v>
                </c:pt>
                <c:pt idx="10">
                  <c:v>1.329</c:v>
                </c:pt>
                <c:pt idx="11">
                  <c:v>1.46</c:v>
                </c:pt>
                <c:pt idx="12">
                  <c:v>1.619</c:v>
                </c:pt>
                <c:pt idx="13">
                  <c:v>1.722</c:v>
                </c:pt>
                <c:pt idx="14">
                  <c:v>1.853</c:v>
                </c:pt>
                <c:pt idx="15">
                  <c:v>2.051</c:v>
                </c:pt>
                <c:pt idx="16">
                  <c:v>2.428</c:v>
                </c:pt>
                <c:pt idx="17">
                  <c:v>3.031</c:v>
                </c:pt>
                <c:pt idx="18">
                  <c:v>3.626</c:v>
                </c:pt>
                <c:pt idx="19">
                  <c:v>4.261</c:v>
                </c:pt>
                <c:pt idx="20">
                  <c:v>4.484</c:v>
                </c:pt>
                <c:pt idx="21">
                  <c:v>4.861</c:v>
                </c:pt>
                <c:pt idx="22">
                  <c:v>6.697999999999981</c:v>
                </c:pt>
                <c:pt idx="23">
                  <c:v>9.567</c:v>
                </c:pt>
                <c:pt idx="24">
                  <c:v>13.897</c:v>
                </c:pt>
                <c:pt idx="25">
                  <c:v>16.904</c:v>
                </c:pt>
                <c:pt idx="26">
                  <c:v>19.64</c:v>
                </c:pt>
                <c:pt idx="27">
                  <c:v>20.542</c:v>
                </c:pt>
                <c:pt idx="28">
                  <c:v>21.29</c:v>
                </c:pt>
                <c:pt idx="29">
                  <c:v>21.32</c:v>
                </c:pt>
                <c:pt idx="30">
                  <c:v>21.85</c:v>
                </c:pt>
                <c:pt idx="31">
                  <c:v>22.502</c:v>
                </c:pt>
                <c:pt idx="32">
                  <c:v>23.795</c:v>
                </c:pt>
                <c:pt idx="33">
                  <c:v>25.53</c:v>
                </c:pt>
                <c:pt idx="34">
                  <c:v>26.324</c:v>
                </c:pt>
                <c:pt idx="35">
                  <c:v>25.844</c:v>
                </c:pt>
                <c:pt idx="36">
                  <c:v>25.372</c:v>
                </c:pt>
                <c:pt idx="37">
                  <c:v>26.104</c:v>
                </c:pt>
                <c:pt idx="38">
                  <c:v>28.058</c:v>
                </c:pt>
                <c:pt idx="39">
                  <c:v>29.458</c:v>
                </c:pt>
                <c:pt idx="40">
                  <c:v>30.613</c:v>
                </c:pt>
                <c:pt idx="41">
                  <c:v>29.274</c:v>
                </c:pt>
                <c:pt idx="42">
                  <c:v>29.636</c:v>
                </c:pt>
                <c:pt idx="43">
                  <c:v>29.614</c:v>
                </c:pt>
                <c:pt idx="44">
                  <c:v>30.335</c:v>
                </c:pt>
                <c:pt idx="45">
                  <c:v>30.541</c:v>
                </c:pt>
              </c:numCache>
            </c:numRef>
          </c:val>
        </c:ser>
        <c:ser>
          <c:idx val="1"/>
          <c:order val="1"/>
          <c:tx>
            <c:strRef>
              <c:f>Sheet1!$C$1</c:f>
              <c:strCache>
                <c:ptCount val="1"/>
                <c:pt idx="0">
                  <c:v>Physicians</c:v>
                </c:pt>
              </c:strCache>
            </c:strRef>
          </c:tx>
          <c:spPr>
            <a:solidFill>
              <a:schemeClr val="accent1">
                <a:lumMod val="50000"/>
              </a:schemeClr>
            </a:solidFill>
            <a:ln>
              <a:solidFill>
                <a:schemeClr val="bg1"/>
              </a:solidFill>
            </a:ln>
            <a:effectLst/>
          </c:spPr>
          <c:cat>
            <c:numRef>
              <c:f>Sheet1!$A$2:$A$47</c:f>
              <c:numCache>
                <c:formatCode>0</c:formatCode>
                <c:ptCount val="46"/>
                <c:pt idx="0">
                  <c:v>1970.0</c:v>
                </c:pt>
                <c:pt idx="1">
                  <c:v>1971.0</c:v>
                </c:pt>
                <c:pt idx="2">
                  <c:v>1972.0</c:v>
                </c:pt>
                <c:pt idx="3">
                  <c:v>1973.0</c:v>
                </c:pt>
                <c:pt idx="4">
                  <c:v>1974.0</c:v>
                </c:pt>
                <c:pt idx="5">
                  <c:v>1975.0</c:v>
                </c:pt>
                <c:pt idx="6">
                  <c:v>1976.0</c:v>
                </c:pt>
                <c:pt idx="7">
                  <c:v>1977.0</c:v>
                </c:pt>
                <c:pt idx="8">
                  <c:v>1978.0</c:v>
                </c:pt>
                <c:pt idx="9">
                  <c:v>1979.0</c:v>
                </c:pt>
                <c:pt idx="10">
                  <c:v>1980.0</c:v>
                </c:pt>
                <c:pt idx="11">
                  <c:v>1981.0</c:v>
                </c:pt>
                <c:pt idx="12">
                  <c:v>1982.0</c:v>
                </c:pt>
                <c:pt idx="13">
                  <c:v>1983.0</c:v>
                </c:pt>
                <c:pt idx="14">
                  <c:v>1984.0</c:v>
                </c:pt>
                <c:pt idx="15">
                  <c:v>1985.0</c:v>
                </c:pt>
                <c:pt idx="16">
                  <c:v>1986.0</c:v>
                </c:pt>
                <c:pt idx="17">
                  <c:v>1987.0</c:v>
                </c:pt>
                <c:pt idx="18">
                  <c:v>1988.0</c:v>
                </c:pt>
                <c:pt idx="19">
                  <c:v>1989.0</c:v>
                </c:pt>
                <c:pt idx="20">
                  <c:v>1990.0</c:v>
                </c:pt>
                <c:pt idx="21">
                  <c:v>1991.0</c:v>
                </c:pt>
                <c:pt idx="22">
                  <c:v>1992.0</c:v>
                </c:pt>
                <c:pt idx="23">
                  <c:v>1993.0</c:v>
                </c:pt>
                <c:pt idx="24">
                  <c:v>1994.0</c:v>
                </c:pt>
                <c:pt idx="25">
                  <c:v>1995.0</c:v>
                </c:pt>
                <c:pt idx="26">
                  <c:v>1996.0</c:v>
                </c:pt>
                <c:pt idx="27">
                  <c:v>1997.0</c:v>
                </c:pt>
                <c:pt idx="28">
                  <c:v>1998.0</c:v>
                </c:pt>
                <c:pt idx="29">
                  <c:v>1999.0</c:v>
                </c:pt>
                <c:pt idx="30">
                  <c:v>2000.0</c:v>
                </c:pt>
                <c:pt idx="31">
                  <c:v>2001.0</c:v>
                </c:pt>
                <c:pt idx="32">
                  <c:v>2002.0</c:v>
                </c:pt>
                <c:pt idx="33">
                  <c:v>2003.0</c:v>
                </c:pt>
                <c:pt idx="34">
                  <c:v>2004.0</c:v>
                </c:pt>
                <c:pt idx="35">
                  <c:v>2005.0</c:v>
                </c:pt>
                <c:pt idx="36">
                  <c:v>2006.0</c:v>
                </c:pt>
                <c:pt idx="37">
                  <c:v>2007.0</c:v>
                </c:pt>
                <c:pt idx="38">
                  <c:v>2008.0</c:v>
                </c:pt>
                <c:pt idx="39">
                  <c:v>2009.0</c:v>
                </c:pt>
                <c:pt idx="40">
                  <c:v>2010.0</c:v>
                </c:pt>
                <c:pt idx="41">
                  <c:v>2011.0</c:v>
                </c:pt>
                <c:pt idx="42">
                  <c:v>2012.0</c:v>
                </c:pt>
                <c:pt idx="43">
                  <c:v>2013.0</c:v>
                </c:pt>
                <c:pt idx="44">
                  <c:v>2014.0</c:v>
                </c:pt>
                <c:pt idx="45">
                  <c:v>2015.0</c:v>
                </c:pt>
              </c:numCache>
            </c:numRef>
          </c:cat>
          <c:val>
            <c:numRef>
              <c:f>Sheet1!$C$2:$C$47</c:f>
              <c:numCache>
                <c:formatCode>0.000000%</c:formatCode>
                <c:ptCount val="46"/>
                <c:pt idx="0">
                  <c:v>0.01857585</c:v>
                </c:pt>
                <c:pt idx="1">
                  <c:v>0.04334365</c:v>
                </c:pt>
                <c:pt idx="2">
                  <c:v>0.07739938</c:v>
                </c:pt>
                <c:pt idx="3">
                  <c:v>0.1052632</c:v>
                </c:pt>
                <c:pt idx="4">
                  <c:v>0.1547988</c:v>
                </c:pt>
                <c:pt idx="5">
                  <c:v>0.2012384</c:v>
                </c:pt>
                <c:pt idx="6">
                  <c:v>0.250774</c:v>
                </c:pt>
                <c:pt idx="7">
                  <c:v>0.2662539</c:v>
                </c:pt>
                <c:pt idx="8">
                  <c:v>0.3250774</c:v>
                </c:pt>
                <c:pt idx="9">
                  <c:v>0.374613</c:v>
                </c:pt>
                <c:pt idx="10">
                  <c:v>0.4272446</c:v>
                </c:pt>
                <c:pt idx="11">
                  <c:v>0.4551084</c:v>
                </c:pt>
                <c:pt idx="12">
                  <c:v>0.5077399</c:v>
                </c:pt>
                <c:pt idx="13">
                  <c:v>0.5603715</c:v>
                </c:pt>
                <c:pt idx="14">
                  <c:v>0.6130031</c:v>
                </c:pt>
                <c:pt idx="15">
                  <c:v>0.6656347</c:v>
                </c:pt>
                <c:pt idx="16">
                  <c:v>0.6965944</c:v>
                </c:pt>
                <c:pt idx="17">
                  <c:v>0.7430341</c:v>
                </c:pt>
                <c:pt idx="18">
                  <c:v>0.755418</c:v>
                </c:pt>
                <c:pt idx="19">
                  <c:v>0.7863777</c:v>
                </c:pt>
                <c:pt idx="20">
                  <c:v>0.8266254</c:v>
                </c:pt>
                <c:pt idx="21">
                  <c:v>0.8637771</c:v>
                </c:pt>
                <c:pt idx="22">
                  <c:v>0.8668731</c:v>
                </c:pt>
                <c:pt idx="23">
                  <c:v>0.9752322</c:v>
                </c:pt>
                <c:pt idx="24">
                  <c:v>1.024768</c:v>
                </c:pt>
                <c:pt idx="25">
                  <c:v>1.145511</c:v>
                </c:pt>
                <c:pt idx="26">
                  <c:v>1.188854</c:v>
                </c:pt>
                <c:pt idx="27">
                  <c:v>1.241486</c:v>
                </c:pt>
                <c:pt idx="28">
                  <c:v>1.291022</c:v>
                </c:pt>
                <c:pt idx="29">
                  <c:v>1.229102</c:v>
                </c:pt>
                <c:pt idx="30">
                  <c:v>1.226006</c:v>
                </c:pt>
                <c:pt idx="31">
                  <c:v>1.356037</c:v>
                </c:pt>
                <c:pt idx="32">
                  <c:v>1.402477</c:v>
                </c:pt>
                <c:pt idx="33">
                  <c:v>1.43839</c:v>
                </c:pt>
                <c:pt idx="34">
                  <c:v>1.491951</c:v>
                </c:pt>
                <c:pt idx="35">
                  <c:v>1.56965</c:v>
                </c:pt>
                <c:pt idx="36">
                  <c:v>1.633746</c:v>
                </c:pt>
                <c:pt idx="37">
                  <c:v>1.647988</c:v>
                </c:pt>
                <c:pt idx="38">
                  <c:v>1.595975</c:v>
                </c:pt>
                <c:pt idx="39">
                  <c:v>1.616099</c:v>
                </c:pt>
                <c:pt idx="40">
                  <c:v>1.439938</c:v>
                </c:pt>
                <c:pt idx="41">
                  <c:v>1.526935</c:v>
                </c:pt>
                <c:pt idx="42">
                  <c:v>1.673684</c:v>
                </c:pt>
                <c:pt idx="43">
                  <c:v>1.82291</c:v>
                </c:pt>
                <c:pt idx="44">
                  <c:v>1.914241</c:v>
                </c:pt>
                <c:pt idx="45">
                  <c:v>1.73467</c:v>
                </c:pt>
              </c:numCache>
            </c:numRef>
          </c:val>
        </c:ser>
        <c:dLbls>
          <c:showLegendKey val="0"/>
          <c:showVal val="0"/>
          <c:showCatName val="0"/>
          <c:showSerName val="0"/>
          <c:showPercent val="0"/>
          <c:showBubbleSize val="0"/>
        </c:dLbls>
        <c:axId val="-2097784936"/>
        <c:axId val="-2097792840"/>
      </c:areaChart>
      <c:catAx>
        <c:axId val="-2097784936"/>
        <c:scaling>
          <c:orientation val="minMax"/>
        </c:scaling>
        <c:delete val="0"/>
        <c:axPos val="b"/>
        <c:numFmt formatCode="0" sourceLinked="1"/>
        <c:majorTickMark val="out"/>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sz="2000" b="0" i="0" u="none" strike="noStrike" kern="1200" baseline="0">
                <a:solidFill>
                  <a:schemeClr val="tx1"/>
                </a:solidFill>
                <a:latin typeface="Franklin Gothic Book" charset="0"/>
                <a:ea typeface="Franklin Gothic Book" charset="0"/>
                <a:cs typeface="Franklin Gothic Book" charset="0"/>
              </a:defRPr>
            </a:pPr>
            <a:endParaRPr lang="en-US"/>
          </a:p>
        </c:txPr>
        <c:crossAx val="-2097792840"/>
        <c:crosses val="autoZero"/>
        <c:auto val="1"/>
        <c:lblAlgn val="ctr"/>
        <c:lblOffset val="100"/>
        <c:tickLblSkip val="5"/>
        <c:noMultiLvlLbl val="0"/>
      </c:catAx>
      <c:valAx>
        <c:axId val="-2097792840"/>
        <c:scaling>
          <c:orientation val="minMax"/>
        </c:scaling>
        <c:delete val="0"/>
        <c:axPos val="l"/>
        <c:majorGridlines>
          <c:spPr>
            <a:ln w="6350" cap="flat" cmpd="sng" algn="ctr">
              <a:solidFill>
                <a:schemeClr val="tx1"/>
              </a:solidFill>
              <a:prstDash val="sysDash"/>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2000" b="0" i="0" u="none" strike="noStrike" kern="1200" baseline="0">
                <a:solidFill>
                  <a:schemeClr val="tx1"/>
                </a:solidFill>
                <a:latin typeface="Franklin Gothic Book" charset="0"/>
                <a:ea typeface="Franklin Gothic Book" charset="0"/>
                <a:cs typeface="Franklin Gothic Book" charset="0"/>
              </a:defRPr>
            </a:pPr>
            <a:endParaRPr lang="en-US"/>
          </a:p>
        </c:txPr>
        <c:crossAx val="-2097784936"/>
        <c:crossesAt val="1.0"/>
        <c:crossBetween val="midCat"/>
      </c:valAx>
      <c:spPr>
        <a:solidFill>
          <a:schemeClr val="bg1"/>
        </a:solidFill>
        <a:ln>
          <a:solidFill>
            <a:schemeClr val="tx1"/>
          </a:solidFill>
        </a:ln>
        <a:effectLst/>
      </c:spPr>
    </c:plotArea>
    <c:legend>
      <c:legendPos val="b"/>
      <c:layout/>
      <c:overlay val="0"/>
      <c:spPr>
        <a:noFill/>
        <a:ln>
          <a:noFill/>
        </a:ln>
        <a:effectLst/>
      </c:spPr>
      <c:txPr>
        <a:bodyPr rot="0" spcFirstLastPara="1" vertOverflow="ellipsis" vert="horz" wrap="square" anchor="ctr" anchorCtr="1"/>
        <a:lstStyle/>
        <a:p>
          <a:pPr>
            <a:defRPr sz="2000" b="0" i="0" u="none" strike="noStrike" kern="1200" baseline="0">
              <a:solidFill>
                <a:schemeClr val="tx1"/>
              </a:solidFill>
              <a:latin typeface="Franklin Gothic Book" charset="0"/>
              <a:ea typeface="Franklin Gothic Book" charset="0"/>
              <a:cs typeface="Franklin Gothic Book" charset="0"/>
            </a:defRPr>
          </a:pPr>
          <a:endParaRPr lang="en-US"/>
        </a:p>
      </c:txPr>
    </c:legend>
    <c:plotVisOnly val="1"/>
    <c:dispBlanksAs val="zero"/>
    <c:showDLblsOverMax val="0"/>
  </c:chart>
  <c:spPr>
    <a:noFill/>
    <a:ln>
      <a:noFill/>
    </a:ln>
    <a:effectLst/>
  </c:spPr>
  <c:txPr>
    <a:bodyPr/>
    <a:lstStyle/>
    <a:p>
      <a:pPr>
        <a:defRPr sz="2000">
          <a:solidFill>
            <a:schemeClr val="tx1"/>
          </a:solidFill>
          <a:latin typeface="Franklin Gothic Book" charset="0"/>
          <a:ea typeface="Franklin Gothic Book" charset="0"/>
          <a:cs typeface="Franklin Gothic Book" charset="0"/>
        </a:defRPr>
      </a:pPr>
      <a:endParaRPr lang="en-US"/>
    </a:p>
  </c:txPr>
  <c:externalData r:id="rId1">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lrMapOvr bg1="lt1" tx1="dk1" bg2="lt2" tx2="dk2" accent1="accent1" accent2="accent2" accent3="accent3" accent4="accent4" accent5="accent5" accent6="accent6" hlink="hlink" folHlink="folHlink"/>
  <c:chart>
    <c:autoTitleDeleted val="1"/>
    <c:plotArea>
      <c:layout/>
      <c:barChart>
        <c:barDir val="col"/>
        <c:grouping val="clustered"/>
        <c:varyColors val="0"/>
        <c:ser>
          <c:idx val="0"/>
          <c:order val="0"/>
          <c:tx>
            <c:strRef>
              <c:f>Sheet1!$B$1</c:f>
              <c:strCache>
                <c:ptCount val="1"/>
                <c:pt idx="0">
                  <c:v>Column1</c:v>
                </c:pt>
              </c:strCache>
            </c:strRef>
          </c:tx>
          <c:spPr>
            <a:solidFill>
              <a:srgbClr val="005148"/>
            </a:solidFill>
            <a:ln>
              <a:solidFill>
                <a:schemeClr val="tx1"/>
              </a:solidFill>
            </a:ln>
          </c:spPr>
          <c:invertIfNegative val="0"/>
          <c:dPt>
            <c:idx val="0"/>
            <c:invertIfNegative val="0"/>
            <c:bubble3D val="0"/>
            <c:spPr>
              <a:solidFill>
                <a:srgbClr val="800000"/>
              </a:solidFill>
              <a:ln>
                <a:solidFill>
                  <a:schemeClr val="tx1"/>
                </a:solidFill>
              </a:ln>
            </c:spPr>
          </c:dPt>
          <c:dPt>
            <c:idx val="3"/>
            <c:invertIfNegative val="0"/>
            <c:bubble3D val="0"/>
          </c:dPt>
          <c:dPt>
            <c:idx val="5"/>
            <c:invertIfNegative val="0"/>
            <c:bubble3D val="0"/>
            <c:spPr>
              <a:solidFill>
                <a:srgbClr val="01A290">
                  <a:lumMod val="50000"/>
                </a:srgbClr>
              </a:solidFill>
              <a:ln>
                <a:solidFill>
                  <a:schemeClr val="tx1"/>
                </a:solidFill>
              </a:ln>
            </c:spPr>
          </c:dPt>
          <c:dLbls>
            <c:spPr>
              <a:noFill/>
              <a:ln>
                <a:noFill/>
              </a:ln>
              <a:effectLst/>
            </c:spPr>
            <c:txPr>
              <a:bodyPr/>
              <a:lstStyle/>
              <a:p>
                <a:pPr>
                  <a:defRPr sz="2000">
                    <a:solidFill>
                      <a:srgbClr val="EBF1DD"/>
                    </a:solidFill>
                    <a:latin typeface="Franklin Gothic Book"/>
                    <a:cs typeface="Franklin Gothic Book"/>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Sheet1!$A$2:$A$7</c:f>
              <c:strCache>
                <c:ptCount val="6"/>
                <c:pt idx="0">
                  <c:v>USA</c:v>
                </c:pt>
                <c:pt idx="1">
                  <c:v>CAN</c:v>
                </c:pt>
                <c:pt idx="2">
                  <c:v>HOL</c:v>
                </c:pt>
                <c:pt idx="3">
                  <c:v>GER</c:v>
                </c:pt>
                <c:pt idx="4">
                  <c:v>FRA</c:v>
                </c:pt>
                <c:pt idx="5">
                  <c:v>SWI</c:v>
                </c:pt>
              </c:strCache>
            </c:strRef>
          </c:cat>
          <c:val>
            <c:numRef>
              <c:f>Sheet1!$B$2:$B$7</c:f>
              <c:numCache>
                <c:formatCode>"$"#,##0</c:formatCode>
                <c:ptCount val="6"/>
                <c:pt idx="0">
                  <c:v>829.0</c:v>
                </c:pt>
                <c:pt idx="1">
                  <c:v>160.0</c:v>
                </c:pt>
                <c:pt idx="2">
                  <c:v>208.0</c:v>
                </c:pt>
                <c:pt idx="3">
                  <c:v>245.0</c:v>
                </c:pt>
                <c:pt idx="4">
                  <c:v>253.0</c:v>
                </c:pt>
                <c:pt idx="5">
                  <c:v>268.0</c:v>
                </c:pt>
              </c:numCache>
            </c:numRef>
          </c:val>
        </c:ser>
        <c:dLbls>
          <c:showLegendKey val="0"/>
          <c:showVal val="0"/>
          <c:showCatName val="0"/>
          <c:showSerName val="0"/>
          <c:showPercent val="0"/>
          <c:showBubbleSize val="0"/>
        </c:dLbls>
        <c:gapWidth val="50"/>
        <c:overlap val="-5"/>
        <c:axId val="-862206408"/>
        <c:axId val="-2097879176"/>
      </c:barChart>
      <c:catAx>
        <c:axId val="-862206408"/>
        <c:scaling>
          <c:orientation val="minMax"/>
        </c:scaling>
        <c:delete val="0"/>
        <c:axPos val="b"/>
        <c:numFmt formatCode="General" sourceLinked="0"/>
        <c:majorTickMark val="out"/>
        <c:minorTickMark val="none"/>
        <c:tickLblPos val="nextTo"/>
        <c:txPr>
          <a:bodyPr/>
          <a:lstStyle/>
          <a:p>
            <a:pPr>
              <a:defRPr sz="2000">
                <a:latin typeface="Franklin Gothic Book"/>
                <a:cs typeface="Franklin Gothic Book"/>
              </a:defRPr>
            </a:pPr>
            <a:endParaRPr lang="en-US"/>
          </a:p>
        </c:txPr>
        <c:crossAx val="-2097879176"/>
        <c:crosses val="autoZero"/>
        <c:auto val="1"/>
        <c:lblAlgn val="ctr"/>
        <c:lblOffset val="100"/>
        <c:noMultiLvlLbl val="0"/>
      </c:catAx>
      <c:valAx>
        <c:axId val="-2097879176"/>
        <c:scaling>
          <c:orientation val="minMax"/>
          <c:max val="1000.0"/>
        </c:scaling>
        <c:delete val="0"/>
        <c:axPos val="l"/>
        <c:majorGridlines>
          <c:spPr>
            <a:ln>
              <a:prstDash val="solid"/>
            </a:ln>
          </c:spPr>
        </c:majorGridlines>
        <c:numFmt formatCode="&quot;$&quot;#,##0" sourceLinked="1"/>
        <c:majorTickMark val="out"/>
        <c:minorTickMark val="none"/>
        <c:tickLblPos val="nextTo"/>
        <c:txPr>
          <a:bodyPr/>
          <a:lstStyle/>
          <a:p>
            <a:pPr>
              <a:defRPr sz="2000">
                <a:latin typeface="Franklin Gothic Book"/>
                <a:cs typeface="Franklin Gothic Book"/>
              </a:defRPr>
            </a:pPr>
            <a:endParaRPr lang="en-US"/>
          </a:p>
        </c:txPr>
        <c:crossAx val="-862206408"/>
        <c:crosses val="autoZero"/>
        <c:crossBetween val="between"/>
        <c:majorUnit val="200.0"/>
        <c:minorUnit val="0.002"/>
      </c:valAx>
      <c:spPr>
        <a:solidFill>
          <a:schemeClr val="bg1"/>
        </a:solidFill>
        <a:ln>
          <a:solidFill>
            <a:srgbClr val="003300"/>
          </a:solidFill>
        </a:ln>
        <a:effectLst>
          <a:outerShdw blurRad="50800" dist="38100" dir="2700000" algn="tl" rotWithShape="0">
            <a:prstClr val="black">
              <a:alpha val="40000"/>
            </a:prstClr>
          </a:outerShdw>
        </a:effectLst>
      </c:spPr>
    </c:plotArea>
    <c:plotVisOnly val="1"/>
    <c:dispBlanksAs val="gap"/>
    <c:showDLblsOverMax val="0"/>
  </c:chart>
  <c:txPr>
    <a:bodyPr/>
    <a:lstStyle/>
    <a:p>
      <a:pPr>
        <a:defRPr sz="1800"/>
      </a:pPr>
      <a:endParaRPr lang="en-US"/>
    </a:p>
  </c:txPr>
  <c:externalData r:id="rId2">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1"/>
    <c:plotArea>
      <c:layout>
        <c:manualLayout>
          <c:layoutTarget val="inner"/>
          <c:xMode val="edge"/>
          <c:yMode val="edge"/>
          <c:x val="0.125232507276247"/>
          <c:y val="0.0391611362554005"/>
          <c:w val="0.818717920220712"/>
          <c:h val="0.810494619198207"/>
        </c:manualLayout>
      </c:layout>
      <c:barChart>
        <c:barDir val="col"/>
        <c:grouping val="clustered"/>
        <c:varyColors val="0"/>
        <c:ser>
          <c:idx val="0"/>
          <c:order val="0"/>
          <c:tx>
            <c:strRef>
              <c:f>Sheet1!$B$1</c:f>
              <c:strCache>
                <c:ptCount val="1"/>
                <c:pt idx="0">
                  <c:v>Series 1</c:v>
                </c:pt>
              </c:strCache>
            </c:strRef>
          </c:tx>
          <c:spPr>
            <a:solidFill>
              <a:schemeClr val="accent1"/>
            </a:solidFill>
            <a:ln>
              <a:solidFill>
                <a:schemeClr val="tx1"/>
              </a:solidFill>
            </a:ln>
          </c:spPr>
          <c:invertIfNegative val="0"/>
          <c:dPt>
            <c:idx val="22"/>
            <c:invertIfNegative val="0"/>
            <c:bubble3D val="0"/>
            <c:spPr>
              <a:solidFill>
                <a:schemeClr val="accent1"/>
              </a:solidFill>
              <a:ln>
                <a:solidFill>
                  <a:schemeClr val="tx1"/>
                </a:solidFill>
              </a:ln>
            </c:spPr>
          </c:dPt>
          <c:dPt>
            <c:idx val="23"/>
            <c:invertIfNegative val="0"/>
            <c:bubble3D val="0"/>
            <c:spPr>
              <a:solidFill>
                <a:schemeClr val="accent1"/>
              </a:solidFill>
              <a:ln>
                <a:solidFill>
                  <a:schemeClr val="tx1"/>
                </a:solidFill>
              </a:ln>
            </c:spPr>
          </c:dPt>
          <c:dPt>
            <c:idx val="24"/>
            <c:invertIfNegative val="0"/>
            <c:bubble3D val="0"/>
            <c:spPr>
              <a:solidFill>
                <a:schemeClr val="accent1"/>
              </a:solidFill>
              <a:ln>
                <a:solidFill>
                  <a:schemeClr val="tx1"/>
                </a:solidFill>
              </a:ln>
            </c:spPr>
          </c:dPt>
          <c:dPt>
            <c:idx val="25"/>
            <c:invertIfNegative val="0"/>
            <c:bubble3D val="0"/>
            <c:spPr>
              <a:solidFill>
                <a:schemeClr val="tx1">
                  <a:lumMod val="50000"/>
                  <a:lumOff val="50000"/>
                </a:schemeClr>
              </a:solidFill>
              <a:ln>
                <a:solidFill>
                  <a:schemeClr val="tx1"/>
                </a:solidFill>
              </a:ln>
            </c:spPr>
          </c:dPt>
          <c:dPt>
            <c:idx val="26"/>
            <c:invertIfNegative val="0"/>
            <c:bubble3D val="0"/>
            <c:spPr>
              <a:solidFill>
                <a:schemeClr val="tx1">
                  <a:lumMod val="50000"/>
                  <a:lumOff val="50000"/>
                </a:schemeClr>
              </a:solidFill>
              <a:ln>
                <a:solidFill>
                  <a:schemeClr val="tx1"/>
                </a:solidFill>
              </a:ln>
            </c:spPr>
          </c:dPt>
          <c:dPt>
            <c:idx val="27"/>
            <c:invertIfNegative val="0"/>
            <c:bubble3D val="0"/>
            <c:spPr>
              <a:solidFill>
                <a:schemeClr val="tx1">
                  <a:lumMod val="50000"/>
                  <a:lumOff val="50000"/>
                </a:schemeClr>
              </a:solidFill>
              <a:ln>
                <a:solidFill>
                  <a:schemeClr val="tx1"/>
                </a:solidFill>
              </a:ln>
            </c:spPr>
          </c:dPt>
          <c:dLbls>
            <c:numFmt formatCode="&quot;$&quot;#,##0" sourceLinked="0"/>
            <c:spPr>
              <a:noFill/>
              <a:ln>
                <a:noFill/>
              </a:ln>
              <a:effectLst/>
            </c:spPr>
            <c:txPr>
              <a:bodyPr rot="-5400000" vert="horz"/>
              <a:lstStyle/>
              <a:p>
                <a:pPr>
                  <a:defRPr sz="1100"/>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Sheet1!$A$2:$A$29</c:f>
              <c:numCache>
                <c:formatCode>General</c:formatCode>
                <c:ptCount val="28"/>
                <c:pt idx="0">
                  <c:v>1990.0</c:v>
                </c:pt>
                <c:pt idx="1">
                  <c:v>1991.0</c:v>
                </c:pt>
                <c:pt idx="2">
                  <c:v>1992.0</c:v>
                </c:pt>
                <c:pt idx="3">
                  <c:v>1993.0</c:v>
                </c:pt>
                <c:pt idx="4">
                  <c:v>1994.0</c:v>
                </c:pt>
                <c:pt idx="5">
                  <c:v>1995.0</c:v>
                </c:pt>
                <c:pt idx="6">
                  <c:v>1996.0</c:v>
                </c:pt>
                <c:pt idx="7">
                  <c:v>1997.0</c:v>
                </c:pt>
                <c:pt idx="8">
                  <c:v>1998.0</c:v>
                </c:pt>
                <c:pt idx="9">
                  <c:v>1999.0</c:v>
                </c:pt>
                <c:pt idx="10">
                  <c:v>2000.0</c:v>
                </c:pt>
                <c:pt idx="11">
                  <c:v>2001.0</c:v>
                </c:pt>
                <c:pt idx="12">
                  <c:v>2002.0</c:v>
                </c:pt>
                <c:pt idx="13">
                  <c:v>2003.0</c:v>
                </c:pt>
                <c:pt idx="14">
                  <c:v>2004.0</c:v>
                </c:pt>
                <c:pt idx="15">
                  <c:v>2005.0</c:v>
                </c:pt>
                <c:pt idx="16">
                  <c:v>2006.0</c:v>
                </c:pt>
                <c:pt idx="17">
                  <c:v>2007.0</c:v>
                </c:pt>
                <c:pt idx="18">
                  <c:v>2008.0</c:v>
                </c:pt>
                <c:pt idx="19">
                  <c:v>2009.0</c:v>
                </c:pt>
                <c:pt idx="20">
                  <c:v>2010.0</c:v>
                </c:pt>
                <c:pt idx="21">
                  <c:v>2011.0</c:v>
                </c:pt>
                <c:pt idx="22">
                  <c:v>2012.0</c:v>
                </c:pt>
                <c:pt idx="23">
                  <c:v>2013.0</c:v>
                </c:pt>
                <c:pt idx="24">
                  <c:v>2014.0</c:v>
                </c:pt>
                <c:pt idx="25">
                  <c:v>2015.0</c:v>
                </c:pt>
                <c:pt idx="26">
                  <c:v>2016.0</c:v>
                </c:pt>
                <c:pt idx="27">
                  <c:v>2016.0</c:v>
                </c:pt>
              </c:numCache>
            </c:numRef>
          </c:cat>
          <c:val>
            <c:numRef>
              <c:f>Sheet1!$B$2:$B$29</c:f>
              <c:numCache>
                <c:formatCode>General</c:formatCode>
                <c:ptCount val="28"/>
                <c:pt idx="0">
                  <c:v>40.0</c:v>
                </c:pt>
                <c:pt idx="1">
                  <c:v>45.0</c:v>
                </c:pt>
                <c:pt idx="2">
                  <c:v>48.0</c:v>
                </c:pt>
                <c:pt idx="3">
                  <c:v>51.0</c:v>
                </c:pt>
                <c:pt idx="4">
                  <c:v>55.0</c:v>
                </c:pt>
                <c:pt idx="5">
                  <c:v>61.0</c:v>
                </c:pt>
                <c:pt idx="6">
                  <c:v>67.0</c:v>
                </c:pt>
                <c:pt idx="7">
                  <c:v>75.0</c:v>
                </c:pt>
                <c:pt idx="8">
                  <c:v>85.0</c:v>
                </c:pt>
                <c:pt idx="9">
                  <c:v>105.0</c:v>
                </c:pt>
                <c:pt idx="10">
                  <c:v>121.0</c:v>
                </c:pt>
                <c:pt idx="11">
                  <c:v>139.0</c:v>
                </c:pt>
                <c:pt idx="12">
                  <c:v>158.0</c:v>
                </c:pt>
                <c:pt idx="13">
                  <c:v>176.0</c:v>
                </c:pt>
                <c:pt idx="14">
                  <c:v>192.0</c:v>
                </c:pt>
                <c:pt idx="15">
                  <c:v>205.0</c:v>
                </c:pt>
                <c:pt idx="16">
                  <c:v>224.0</c:v>
                </c:pt>
                <c:pt idx="17">
                  <c:v>236.0</c:v>
                </c:pt>
                <c:pt idx="18">
                  <c:v>243.0</c:v>
                </c:pt>
                <c:pt idx="19">
                  <c:v>253.0</c:v>
                </c:pt>
                <c:pt idx="20">
                  <c:v>253.0</c:v>
                </c:pt>
                <c:pt idx="21">
                  <c:v>259.0</c:v>
                </c:pt>
                <c:pt idx="22">
                  <c:v>259.0</c:v>
                </c:pt>
                <c:pt idx="23">
                  <c:v>265.0</c:v>
                </c:pt>
                <c:pt idx="24">
                  <c:v>298.0</c:v>
                </c:pt>
                <c:pt idx="25">
                  <c:v>322.0</c:v>
                </c:pt>
                <c:pt idx="26">
                  <c:v>343.0</c:v>
                </c:pt>
                <c:pt idx="27">
                  <c:v>363.0</c:v>
                </c:pt>
              </c:numCache>
            </c:numRef>
          </c:val>
        </c:ser>
        <c:dLbls>
          <c:showLegendKey val="0"/>
          <c:showVal val="0"/>
          <c:showCatName val="0"/>
          <c:showSerName val="0"/>
          <c:showPercent val="0"/>
          <c:showBubbleSize val="0"/>
        </c:dLbls>
        <c:gapWidth val="25"/>
        <c:axId val="-2131802104"/>
        <c:axId val="-2126982600"/>
      </c:barChart>
      <c:catAx>
        <c:axId val="-2131802104"/>
        <c:scaling>
          <c:orientation val="minMax"/>
        </c:scaling>
        <c:delete val="0"/>
        <c:axPos val="b"/>
        <c:numFmt formatCode="General" sourceLinked="1"/>
        <c:majorTickMark val="out"/>
        <c:minorTickMark val="none"/>
        <c:tickLblPos val="nextTo"/>
        <c:spPr>
          <a:ln>
            <a:solidFill>
              <a:schemeClr val="bg1"/>
            </a:solidFill>
          </a:ln>
        </c:spPr>
        <c:txPr>
          <a:bodyPr/>
          <a:lstStyle/>
          <a:p>
            <a:pPr>
              <a:defRPr>
                <a:solidFill>
                  <a:schemeClr val="tx1"/>
                </a:solidFill>
              </a:defRPr>
            </a:pPr>
            <a:endParaRPr lang="en-US"/>
          </a:p>
        </c:txPr>
        <c:crossAx val="-2126982600"/>
        <c:crosses val="autoZero"/>
        <c:auto val="1"/>
        <c:lblAlgn val="ctr"/>
        <c:lblOffset val="100"/>
        <c:tickLblSkip val="5"/>
        <c:noMultiLvlLbl val="0"/>
      </c:catAx>
      <c:valAx>
        <c:axId val="-2126982600"/>
        <c:scaling>
          <c:orientation val="minMax"/>
          <c:max val="380.0"/>
          <c:min val="0.0"/>
        </c:scaling>
        <c:delete val="0"/>
        <c:axPos val="l"/>
        <c:majorGridlines>
          <c:spPr>
            <a:ln>
              <a:solidFill>
                <a:schemeClr val="tx1"/>
              </a:solidFill>
              <a:prstDash val="solid"/>
            </a:ln>
          </c:spPr>
        </c:majorGridlines>
        <c:numFmt formatCode="&quot;$&quot;#,##0" sourceLinked="0"/>
        <c:majorTickMark val="out"/>
        <c:minorTickMark val="none"/>
        <c:tickLblPos val="nextTo"/>
        <c:spPr>
          <a:ln>
            <a:solidFill>
              <a:schemeClr val="tx1"/>
            </a:solidFill>
          </a:ln>
        </c:spPr>
        <c:txPr>
          <a:bodyPr/>
          <a:lstStyle/>
          <a:p>
            <a:pPr>
              <a:defRPr>
                <a:solidFill>
                  <a:schemeClr val="tx1"/>
                </a:solidFill>
              </a:defRPr>
            </a:pPr>
            <a:endParaRPr lang="en-US"/>
          </a:p>
        </c:txPr>
        <c:crossAx val="-2131802104"/>
        <c:crosses val="autoZero"/>
        <c:crossBetween val="between"/>
        <c:majorUnit val="100.0"/>
      </c:valAx>
      <c:spPr>
        <a:noFill/>
        <a:ln>
          <a:noFill/>
        </a:ln>
      </c:spPr>
    </c:plotArea>
    <c:plotVisOnly val="1"/>
    <c:dispBlanksAs val="gap"/>
    <c:showDLblsOverMax val="0"/>
  </c:chart>
  <c:spPr>
    <a:ln>
      <a:solidFill>
        <a:schemeClr val="tx1"/>
      </a:solidFill>
    </a:ln>
  </c:spPr>
  <c:txPr>
    <a:bodyPr/>
    <a:lstStyle/>
    <a:p>
      <a:pPr>
        <a:defRPr sz="2400">
          <a:solidFill>
            <a:schemeClr val="bg1"/>
          </a:solidFill>
          <a:latin typeface="+mn-lt"/>
          <a:cs typeface="Franklin Gothic Book"/>
        </a:defRPr>
      </a:pPr>
      <a:endParaRPr lang="en-US"/>
    </a:p>
  </c:txPr>
  <c:externalData r:id="rId1">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15750895160195"/>
          <c:y val="0.0429416253123411"/>
          <c:w val="0.860003415184632"/>
          <c:h val="0.759326729414788"/>
        </c:manualLayout>
      </c:layout>
      <c:barChart>
        <c:barDir val="col"/>
        <c:grouping val="clustered"/>
        <c:varyColors val="0"/>
        <c:ser>
          <c:idx val="0"/>
          <c:order val="0"/>
          <c:tx>
            <c:strRef>
              <c:f>Sheet1!$B$1</c:f>
              <c:strCache>
                <c:ptCount val="1"/>
                <c:pt idx="0">
                  <c:v>Series 1</c:v>
                </c:pt>
              </c:strCache>
            </c:strRef>
          </c:tx>
          <c:spPr>
            <a:solidFill>
              <a:schemeClr val="accent1"/>
            </a:solidFill>
            <a:ln>
              <a:solidFill>
                <a:schemeClr val="bg1"/>
              </a:solidFill>
            </a:ln>
            <a:effectLst/>
          </c:spPr>
          <c:invertIfNegative val="0"/>
          <c:dPt>
            <c:idx val="0"/>
            <c:invertIfNegative val="0"/>
            <c:bubble3D val="0"/>
            <c:spPr>
              <a:solidFill>
                <a:schemeClr val="accent2"/>
              </a:solidFill>
              <a:ln>
                <a:solidFill>
                  <a:schemeClr val="tx1"/>
                </a:solidFill>
              </a:ln>
              <a:effectLst/>
            </c:spPr>
          </c:dPt>
          <c:dPt>
            <c:idx val="5"/>
            <c:invertIfNegative val="0"/>
            <c:bubble3D val="0"/>
            <c:spPr>
              <a:solidFill>
                <a:schemeClr val="accent3"/>
              </a:solidFill>
              <a:ln>
                <a:solidFill>
                  <a:schemeClr val="bg1"/>
                </a:solidFill>
              </a:ln>
              <a:effectLst/>
            </c:spPr>
          </c:dPt>
          <c:dLbls>
            <c:dLbl>
              <c:idx val="0"/>
              <c:spPr>
                <a:noFill/>
                <a:ln>
                  <a:noFill/>
                </a:ln>
                <a:effectLst/>
              </c:spPr>
              <c:txPr>
                <a:bodyPr rot="0" spcFirstLastPara="1" vertOverflow="ellipsis" vert="horz" wrap="square" lIns="38100" tIns="19050" rIns="38100" bIns="19050" anchor="ctr" anchorCtr="1">
                  <a:spAutoFit/>
                </a:bodyPr>
                <a:lstStyle/>
                <a:p>
                  <a:pPr>
                    <a:defRPr sz="2000" b="0" i="0" u="none" strike="noStrike" kern="1200" baseline="0">
                      <a:solidFill>
                        <a:schemeClr val="tx1"/>
                      </a:solidFill>
                      <a:latin typeface="+mn-lt"/>
                      <a:ea typeface="+mn-ea"/>
                      <a:cs typeface="+mn-cs"/>
                    </a:defRPr>
                  </a:pPr>
                  <a:endParaRPr lang="en-US"/>
                </a:p>
              </c:txPr>
              <c:dLblPos val="inEnd"/>
              <c:showLegendKey val="0"/>
              <c:showVal val="1"/>
              <c:showCatName val="0"/>
              <c:showSerName val="0"/>
              <c:showPercent val="0"/>
              <c:showBubbleSize val="0"/>
            </c:dLbl>
            <c:dLbl>
              <c:idx val="1"/>
              <c:spPr>
                <a:noFill/>
                <a:ln>
                  <a:noFill/>
                </a:ln>
                <a:effectLst/>
              </c:spPr>
              <c:txPr>
                <a:bodyPr rot="0" spcFirstLastPara="1" vertOverflow="ellipsis" vert="horz" wrap="square" lIns="38100" tIns="19050" rIns="38100" bIns="19050" anchor="ctr" anchorCtr="1">
                  <a:spAutoFit/>
                </a:bodyPr>
                <a:lstStyle/>
                <a:p>
                  <a:pPr>
                    <a:defRPr sz="2000" b="0" i="0" u="none" strike="noStrike" kern="1200" baseline="0">
                      <a:solidFill>
                        <a:schemeClr val="tx1"/>
                      </a:solidFill>
                      <a:latin typeface="+mn-lt"/>
                      <a:ea typeface="+mn-ea"/>
                      <a:cs typeface="+mn-cs"/>
                    </a:defRPr>
                  </a:pPr>
                  <a:endParaRPr lang="en-US"/>
                </a:p>
              </c:txPr>
              <c:dLblPos val="inEnd"/>
              <c:showLegendKey val="0"/>
              <c:showVal val="1"/>
              <c:showCatName val="0"/>
              <c:showSerName val="0"/>
              <c:showPercent val="0"/>
              <c:showBubbleSize val="0"/>
            </c:dLbl>
            <c:dLbl>
              <c:idx val="2"/>
              <c:spPr>
                <a:noFill/>
                <a:ln>
                  <a:noFill/>
                </a:ln>
                <a:effectLst/>
              </c:spPr>
              <c:txPr>
                <a:bodyPr rot="0" spcFirstLastPara="1" vertOverflow="ellipsis" vert="horz" wrap="square" lIns="38100" tIns="19050" rIns="38100" bIns="19050" anchor="ctr" anchorCtr="1">
                  <a:spAutoFit/>
                </a:bodyPr>
                <a:lstStyle/>
                <a:p>
                  <a:pPr>
                    <a:defRPr sz="2000" b="0" i="0" u="none" strike="noStrike" kern="1200" baseline="0">
                      <a:solidFill>
                        <a:schemeClr val="tx1"/>
                      </a:solidFill>
                      <a:latin typeface="+mn-lt"/>
                      <a:ea typeface="+mn-ea"/>
                      <a:cs typeface="+mn-cs"/>
                    </a:defRPr>
                  </a:pPr>
                  <a:endParaRPr lang="en-US"/>
                </a:p>
              </c:txPr>
              <c:dLblPos val="inEnd"/>
              <c:showLegendKey val="0"/>
              <c:showVal val="1"/>
              <c:showCatName val="0"/>
              <c:showSerName val="0"/>
              <c:showPercent val="0"/>
              <c:showBubbleSize val="0"/>
            </c:dLbl>
            <c:dLbl>
              <c:idx val="3"/>
              <c:spPr>
                <a:noFill/>
                <a:ln>
                  <a:noFill/>
                </a:ln>
                <a:effectLst/>
              </c:spPr>
              <c:txPr>
                <a:bodyPr rot="0" spcFirstLastPara="1" vertOverflow="ellipsis" vert="horz" wrap="square" lIns="38100" tIns="19050" rIns="38100" bIns="19050" anchor="ctr" anchorCtr="1">
                  <a:spAutoFit/>
                </a:bodyPr>
                <a:lstStyle/>
                <a:p>
                  <a:pPr>
                    <a:defRPr sz="2000" b="0" i="0" u="none" strike="noStrike" kern="1200" baseline="0">
                      <a:solidFill>
                        <a:schemeClr val="tx1"/>
                      </a:solidFill>
                      <a:latin typeface="+mn-lt"/>
                      <a:ea typeface="+mn-ea"/>
                      <a:cs typeface="+mn-cs"/>
                    </a:defRPr>
                  </a:pPr>
                  <a:endParaRPr lang="en-US"/>
                </a:p>
              </c:txPr>
              <c:dLblPos val="inEnd"/>
              <c:showLegendKey val="0"/>
              <c:showVal val="1"/>
              <c:showCatName val="0"/>
              <c:showSerName val="0"/>
              <c:showPercent val="0"/>
              <c:showBubbleSize val="0"/>
            </c:dLbl>
            <c:dLbl>
              <c:idx val="4"/>
              <c:spPr>
                <a:noFill/>
                <a:ln>
                  <a:noFill/>
                </a:ln>
                <a:effectLst/>
              </c:spPr>
              <c:txPr>
                <a:bodyPr rot="0" spcFirstLastPara="1" vertOverflow="ellipsis" vert="horz" wrap="square" lIns="38100" tIns="19050" rIns="38100" bIns="19050" anchor="ctr" anchorCtr="1">
                  <a:spAutoFit/>
                </a:bodyPr>
                <a:lstStyle/>
                <a:p>
                  <a:pPr>
                    <a:defRPr sz="2000" b="0" i="0" u="none" strike="noStrike" kern="1200" baseline="0">
                      <a:solidFill>
                        <a:schemeClr val="tx1"/>
                      </a:solidFill>
                      <a:latin typeface="+mn-lt"/>
                      <a:ea typeface="+mn-ea"/>
                      <a:cs typeface="+mn-cs"/>
                    </a:defRPr>
                  </a:pPr>
                  <a:endParaRPr lang="en-US"/>
                </a:p>
              </c:txPr>
              <c:dLblPos val="inEnd"/>
              <c:showLegendKey val="0"/>
              <c:showVal val="1"/>
              <c:showCatName val="0"/>
              <c:showSerName val="0"/>
              <c:showPercent val="0"/>
              <c:showBubbleSize val="0"/>
            </c:dLbl>
            <c:dLbl>
              <c:idx val="5"/>
              <c:spPr>
                <a:noFill/>
                <a:ln>
                  <a:noFill/>
                </a:ln>
                <a:effectLst/>
              </c:spPr>
              <c:txPr>
                <a:bodyPr rot="0" spcFirstLastPara="1" vertOverflow="ellipsis" vert="horz" wrap="square" lIns="38100" tIns="19050" rIns="38100" bIns="19050" anchor="ctr" anchorCtr="1">
                  <a:spAutoFit/>
                </a:bodyPr>
                <a:lstStyle/>
                <a:p>
                  <a:pPr>
                    <a:defRPr sz="2000" b="0" i="0" u="none" strike="noStrike" kern="1200" baseline="0">
                      <a:solidFill>
                        <a:schemeClr val="tx1"/>
                      </a:solidFill>
                      <a:latin typeface="+mn-lt"/>
                      <a:ea typeface="+mn-ea"/>
                      <a:cs typeface="+mn-cs"/>
                    </a:defRPr>
                  </a:pPr>
                  <a:endParaRPr lang="en-US"/>
                </a:p>
              </c:txPr>
              <c:dLblPos val="inEnd"/>
              <c:showLegendKey val="0"/>
              <c:showVal val="1"/>
              <c:showCatName val="0"/>
              <c:showSerName val="0"/>
              <c:showPercent val="0"/>
              <c:showBubbleSize val="0"/>
            </c:dLbl>
            <c:dLbl>
              <c:idx val="6"/>
              <c:spPr>
                <a:noFill/>
                <a:ln>
                  <a:noFill/>
                </a:ln>
                <a:effectLst/>
              </c:spPr>
              <c:txPr>
                <a:bodyPr rot="0" spcFirstLastPara="1" vertOverflow="ellipsis" vert="horz" wrap="square" lIns="38100" tIns="19050" rIns="38100" bIns="19050" anchor="ctr" anchorCtr="1">
                  <a:spAutoFit/>
                </a:bodyPr>
                <a:lstStyle/>
                <a:p>
                  <a:pPr>
                    <a:defRPr sz="2000" b="0" i="0" u="none" strike="noStrike" kern="1200" baseline="0">
                      <a:solidFill>
                        <a:schemeClr val="tx1"/>
                      </a:solidFill>
                      <a:latin typeface="+mn-lt"/>
                      <a:ea typeface="+mn-ea"/>
                      <a:cs typeface="+mn-cs"/>
                    </a:defRPr>
                  </a:pPr>
                  <a:endParaRPr lang="en-US"/>
                </a:p>
              </c:txPr>
              <c:dLblPos val="inEnd"/>
              <c:showLegendKey val="0"/>
              <c:showVal val="1"/>
              <c:showCatName val="0"/>
              <c:showSerName val="0"/>
              <c:showPercent val="0"/>
              <c:showBubbleSize val="0"/>
            </c:dLbl>
            <c:spPr>
              <a:noFill/>
              <a:ln>
                <a:noFill/>
              </a:ln>
              <a:effectLst/>
            </c:spPr>
            <c:txPr>
              <a:bodyPr rot="0" spcFirstLastPara="1" vertOverflow="ellipsis" vert="horz" wrap="square" lIns="38100" tIns="19050" rIns="38100" bIns="19050" anchor="ctr" anchorCtr="1">
                <a:spAutoFit/>
              </a:bodyPr>
              <a:lstStyle/>
              <a:p>
                <a:pPr>
                  <a:defRPr sz="2000" b="0" i="0" u="none" strike="noStrike" kern="1200" baseline="0">
                    <a:solidFill>
                      <a:schemeClr val="bg1"/>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Sheet1!$A$2:$A$8</c:f>
              <c:strCache>
                <c:ptCount val="7"/>
                <c:pt idx="0">
                  <c:v>USA</c:v>
                </c:pt>
                <c:pt idx="1">
                  <c:v>Canada</c:v>
                </c:pt>
                <c:pt idx="2">
                  <c:v>Germany</c:v>
                </c:pt>
                <c:pt idx="3">
                  <c:v>France</c:v>
                </c:pt>
                <c:pt idx="4">
                  <c:v>Australia</c:v>
                </c:pt>
                <c:pt idx="5">
                  <c:v>OECD Avg</c:v>
                </c:pt>
                <c:pt idx="6">
                  <c:v>Denmark</c:v>
                </c:pt>
              </c:strCache>
            </c:strRef>
          </c:cat>
          <c:val>
            <c:numRef>
              <c:f>Sheet1!$B$2:$B$8</c:f>
              <c:numCache>
                <c:formatCode>"$"#,##0_);[Red]\("$"#,##0\)</c:formatCode>
                <c:ptCount val="7"/>
                <c:pt idx="0">
                  <c:v>1026.0</c:v>
                </c:pt>
                <c:pt idx="1">
                  <c:v>713.0</c:v>
                </c:pt>
                <c:pt idx="2">
                  <c:v>678.0</c:v>
                </c:pt>
                <c:pt idx="3">
                  <c:v>596.0</c:v>
                </c:pt>
                <c:pt idx="4">
                  <c:v>590.0</c:v>
                </c:pt>
                <c:pt idx="5">
                  <c:v>515.0</c:v>
                </c:pt>
                <c:pt idx="6">
                  <c:v>240.0</c:v>
                </c:pt>
              </c:numCache>
            </c:numRef>
          </c:val>
        </c:ser>
        <c:dLbls>
          <c:showLegendKey val="0"/>
          <c:showVal val="0"/>
          <c:showCatName val="0"/>
          <c:showSerName val="0"/>
          <c:showPercent val="0"/>
          <c:showBubbleSize val="0"/>
        </c:dLbls>
        <c:gapWidth val="30"/>
        <c:overlap val="-27"/>
        <c:axId val="-2129106488"/>
        <c:axId val="-2129203528"/>
      </c:barChart>
      <c:catAx>
        <c:axId val="-2129106488"/>
        <c:scaling>
          <c:orientation val="minMax"/>
        </c:scaling>
        <c:delete val="0"/>
        <c:axPos val="b"/>
        <c:numFmt formatCode="General" sourceLinked="1"/>
        <c:majorTickMark val="none"/>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sz="2000" b="0" i="0" u="none" strike="noStrike" kern="1200" baseline="0">
                <a:solidFill>
                  <a:schemeClr val="tx1"/>
                </a:solidFill>
                <a:latin typeface="+mn-lt"/>
                <a:ea typeface="+mn-ea"/>
                <a:cs typeface="+mn-cs"/>
              </a:defRPr>
            </a:pPr>
            <a:endParaRPr lang="en-US"/>
          </a:p>
        </c:txPr>
        <c:crossAx val="-2129203528"/>
        <c:crosses val="autoZero"/>
        <c:auto val="1"/>
        <c:lblAlgn val="ctr"/>
        <c:lblOffset val="100"/>
        <c:noMultiLvlLbl val="0"/>
      </c:catAx>
      <c:valAx>
        <c:axId val="-2129203528"/>
        <c:scaling>
          <c:orientation val="minMax"/>
          <c:max val="1100.0"/>
          <c:min val="0.0"/>
        </c:scaling>
        <c:delete val="0"/>
        <c:axPos val="l"/>
        <c:majorGridlines>
          <c:spPr>
            <a:ln w="6350" cap="flat" cmpd="sng" algn="ctr">
              <a:solidFill>
                <a:schemeClr val="tx1"/>
              </a:solidFill>
              <a:prstDash val="solid"/>
              <a:round/>
            </a:ln>
            <a:effectLst/>
          </c:spPr>
        </c:majorGridlines>
        <c:numFmt formatCode="&quot;$&quot;#,##0_);[Red]\(&quot;$&quot;#,##0\)" sourceLinked="1"/>
        <c:majorTickMark val="none"/>
        <c:minorTickMark val="none"/>
        <c:tickLblPos val="nextTo"/>
        <c:spPr>
          <a:noFill/>
          <a:ln>
            <a:solidFill>
              <a:schemeClr val="tx1"/>
            </a:solidFill>
          </a:ln>
          <a:effectLst/>
        </c:spPr>
        <c:txPr>
          <a:bodyPr rot="-60000000" spcFirstLastPara="1" vertOverflow="ellipsis" vert="horz" wrap="square" anchor="ctr" anchorCtr="1"/>
          <a:lstStyle/>
          <a:p>
            <a:pPr>
              <a:defRPr sz="2000" b="0" i="0" u="none" strike="noStrike" kern="1200" baseline="0">
                <a:solidFill>
                  <a:schemeClr val="tx1"/>
                </a:solidFill>
                <a:latin typeface="+mn-lt"/>
                <a:ea typeface="+mn-ea"/>
                <a:cs typeface="+mn-cs"/>
              </a:defRPr>
            </a:pPr>
            <a:endParaRPr lang="en-US"/>
          </a:p>
        </c:txPr>
        <c:crossAx val="-2129106488"/>
        <c:crosses val="autoZero"/>
        <c:crossBetween val="between"/>
      </c:valAx>
      <c:spPr>
        <a:noFill/>
        <a:ln>
          <a:solidFill>
            <a:schemeClr val="tx1"/>
          </a:solidFill>
        </a:ln>
        <a:effectLst/>
      </c:spPr>
    </c:plotArea>
    <c:plotVisOnly val="1"/>
    <c:dispBlanksAs val="gap"/>
    <c:showDLblsOverMax val="0"/>
  </c:chart>
  <c:spPr>
    <a:noFill/>
    <a:ln>
      <a:noFill/>
    </a:ln>
    <a:effectLst/>
  </c:spPr>
  <c:txPr>
    <a:bodyPr/>
    <a:lstStyle/>
    <a:p>
      <a:pPr>
        <a:defRPr sz="2000">
          <a:solidFill>
            <a:schemeClr val="bg1"/>
          </a:solidFill>
        </a:defRPr>
      </a:pPr>
      <a:endParaRPr lang="en-US"/>
    </a:p>
  </c:txPr>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F26664E-053D-0249-9B8F-EC2EED0ACB7B}" type="datetimeFigureOut">
              <a:rPr lang="en-US" smtClean="0"/>
              <a:t>5/11/17</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1DC9357-6321-0B4D-9DB5-21F43EB1CA11}" type="slidenum">
              <a:rPr lang="en-US" smtClean="0"/>
              <a:t>‹#›</a:t>
            </a:fld>
            <a:endParaRPr lang="en-US"/>
          </a:p>
        </p:txBody>
      </p:sp>
    </p:spTree>
    <p:extLst>
      <p:ext uri="{BB962C8B-B14F-4D97-AF65-F5344CB8AC3E}">
        <p14:creationId xmlns:p14="http://schemas.microsoft.com/office/powerpoint/2010/main" val="939824879"/>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2.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3.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4.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a:buChar char="•"/>
            </a:pPr>
            <a:r>
              <a:rPr lang="en-US" dirty="0" smtClean="0"/>
              <a:t>The percentages are percent of total health spending. I have taken the percentage of the health care dollar that goes to each and multiplied it</a:t>
            </a:r>
            <a:r>
              <a:rPr lang="en-US" baseline="0" dirty="0" smtClean="0"/>
              <a:t> by the percent savings each would realize with a single-payer system, based on economic studies of single-payer proposals compared to existing US health care.</a:t>
            </a:r>
          </a:p>
          <a:p>
            <a:pPr marL="171450" indent="-171450">
              <a:buFont typeface="Arial"/>
              <a:buChar char="•"/>
            </a:pPr>
            <a:r>
              <a:rPr lang="en-US" baseline="0" dirty="0" smtClean="0"/>
              <a:t>Reduced administrative costs for doctors include large savings on medical malpractice premiums if injury related health care costs were covered by a universal system and removed from liability insurance, including medical malpractice. </a:t>
            </a:r>
          </a:p>
          <a:p>
            <a:pPr marL="171450" indent="-171450">
              <a:buFont typeface="Arial"/>
              <a:buChar char="•"/>
            </a:pPr>
            <a:r>
              <a:rPr lang="en-US" baseline="0" dirty="0" smtClean="0"/>
              <a:t>For patients, with a universal system there would be increased cost due to expansion of coverage, but economic analyses project even larger savings from improved access to cost-effective care in out-patient settings, with reduced complications leading to reduced ER and hospital care.</a:t>
            </a:r>
            <a:endParaRPr lang="en-US" dirty="0"/>
          </a:p>
        </p:txBody>
      </p:sp>
      <p:sp>
        <p:nvSpPr>
          <p:cNvPr id="4" name="Slide Number Placeholder 3"/>
          <p:cNvSpPr>
            <a:spLocks noGrp="1"/>
          </p:cNvSpPr>
          <p:nvPr>
            <p:ph type="sldNum" sz="quarter" idx="10"/>
          </p:nvPr>
        </p:nvSpPr>
        <p:spPr/>
        <p:txBody>
          <a:bodyPr/>
          <a:lstStyle/>
          <a:p>
            <a:pPr>
              <a:defRPr/>
            </a:pPr>
            <a:fld id="{1575787B-9CCB-0C43-9CA6-886CE38A0611}" type="slidenum">
              <a:rPr lang="en-US" smtClean="0"/>
              <a:pPr>
                <a:defRPr/>
              </a:pPr>
              <a:t>42</a:t>
            </a:fld>
            <a:endParaRPr lang="en-US"/>
          </a:p>
        </p:txBody>
      </p:sp>
    </p:spTree>
    <p:extLst>
      <p:ext uri="{BB962C8B-B14F-4D97-AF65-F5344CB8AC3E}">
        <p14:creationId xmlns:p14="http://schemas.microsoft.com/office/powerpoint/2010/main" val="233955453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a:buChar char="•"/>
            </a:pPr>
            <a:r>
              <a:rPr lang="en-US" dirty="0" smtClean="0"/>
              <a:t>Every other country with a universal system allows government to negotiate prices</a:t>
            </a:r>
            <a:r>
              <a:rPr lang="en-US" baseline="0" dirty="0" smtClean="0"/>
              <a:t> with the pharmaceutical industry, and they pay about 40% less than we do for drugs.</a:t>
            </a:r>
          </a:p>
          <a:p>
            <a:pPr marL="171450" indent="-171450">
              <a:buFont typeface="Arial"/>
              <a:buChar char="•"/>
            </a:pPr>
            <a:r>
              <a:rPr lang="en-US" baseline="0" dirty="0" smtClean="0"/>
              <a:t>For businesses, with a universal system health care costs can be removed from all types of liability insurance, and based on the experience of other countries this would bring insurance costs down by about 2/3.</a:t>
            </a:r>
            <a:endParaRPr lang="en-US" dirty="0"/>
          </a:p>
        </p:txBody>
      </p:sp>
      <p:sp>
        <p:nvSpPr>
          <p:cNvPr id="4" name="Slide Number Placeholder 3"/>
          <p:cNvSpPr>
            <a:spLocks noGrp="1"/>
          </p:cNvSpPr>
          <p:nvPr>
            <p:ph type="sldNum" sz="quarter" idx="10"/>
          </p:nvPr>
        </p:nvSpPr>
        <p:spPr/>
        <p:txBody>
          <a:bodyPr/>
          <a:lstStyle/>
          <a:p>
            <a:pPr>
              <a:defRPr/>
            </a:pPr>
            <a:fld id="{1575787B-9CCB-0C43-9CA6-886CE38A0611}" type="slidenum">
              <a:rPr lang="en-US" smtClean="0"/>
              <a:pPr>
                <a:defRPr/>
              </a:pPr>
              <a:t>43</a:t>
            </a:fld>
            <a:endParaRPr lang="en-US"/>
          </a:p>
        </p:txBody>
      </p:sp>
    </p:spTree>
    <p:extLst>
      <p:ext uri="{BB962C8B-B14F-4D97-AF65-F5344CB8AC3E}">
        <p14:creationId xmlns:p14="http://schemas.microsoft.com/office/powerpoint/2010/main" val="171987690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a:buChar char="•"/>
            </a:pPr>
            <a:r>
              <a:rPr lang="en-US" dirty="0" smtClean="0"/>
              <a:t>The insurance administrative costs on the left would almost completely disappear with a single-payer</a:t>
            </a:r>
            <a:r>
              <a:rPr lang="en-US" baseline="0" dirty="0" smtClean="0"/>
              <a:t> system. There might be some public service advertising to inform the public about their benefits and how to access them, and there is some debate about whether a large-scale national system would still need insurance reserves. In any case, the larger the risk pool the more predictable costs become, so reserve requirements would be proportionally far smaller.</a:t>
            </a:r>
          </a:p>
          <a:p>
            <a:pPr marL="171450" indent="-171450">
              <a:buFont typeface="Arial"/>
              <a:buChar char="•"/>
            </a:pPr>
            <a:r>
              <a:rPr lang="en-US" baseline="0" dirty="0" smtClean="0"/>
              <a:t>Managed care costs are possible under a single-payer system, but without competing health plans trying to come up with justifications for their presence in health care, the incentive would be to minimize administrative costs so as to bring prices down. Centralized managed care has been shown repeatedly to cost more than it saves. Much of the administrative savings for a single-payer system would come from markedly limiting centralized managed care to outlier providers and those few drugs and services shown to be prone to over-use and misuse.</a:t>
            </a:r>
          </a:p>
          <a:p>
            <a:pPr marL="171450" indent="-171450">
              <a:buFont typeface="Arial"/>
              <a:buChar char="•"/>
            </a:pPr>
            <a:r>
              <a:rPr lang="en-US" baseline="0" dirty="0" smtClean="0"/>
              <a:t>With a universal system, especially one that pays physicians and hospitals in incentive-neutral ways, there would be far less opportunity for fraud and abuse, and they would also be far easier to detect.</a:t>
            </a:r>
            <a:endParaRPr lang="en-US" dirty="0"/>
          </a:p>
        </p:txBody>
      </p:sp>
      <p:sp>
        <p:nvSpPr>
          <p:cNvPr id="4" name="Slide Number Placeholder 3"/>
          <p:cNvSpPr>
            <a:spLocks noGrp="1"/>
          </p:cNvSpPr>
          <p:nvPr>
            <p:ph type="sldNum" sz="quarter" idx="10"/>
          </p:nvPr>
        </p:nvSpPr>
        <p:spPr/>
        <p:txBody>
          <a:bodyPr/>
          <a:lstStyle/>
          <a:p>
            <a:pPr>
              <a:defRPr/>
            </a:pPr>
            <a:fld id="{1575787B-9CCB-0C43-9CA6-886CE38A0611}" type="slidenum">
              <a:rPr lang="en-US" smtClean="0"/>
              <a:pPr>
                <a:defRPr/>
              </a:pPr>
              <a:t>44</a:t>
            </a:fld>
            <a:endParaRPr lang="en-US"/>
          </a:p>
        </p:txBody>
      </p:sp>
    </p:spTree>
    <p:extLst>
      <p:ext uri="{BB962C8B-B14F-4D97-AF65-F5344CB8AC3E}">
        <p14:creationId xmlns:p14="http://schemas.microsoft.com/office/powerpoint/2010/main" val="280939658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jpeg"/><Relationship Id="rId3" Type="http://schemas.openxmlformats.org/officeDocument/2006/relationships/image" Target="../media/image2.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3.jpeg"/></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3.jpeg"/></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3.jpeg"/></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3.jpeg"/></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6A456D9F-2EE0-DB4E-A91A-43C6E765E13C}" type="datetimeFigureOut">
              <a:rPr lang="en-US" smtClean="0"/>
              <a:t>5/11/17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049E310-3B2E-4447-93B9-20C4A04968CA}" type="slidenum">
              <a:rPr lang="en-US" smtClean="0"/>
              <a:t>‹#›</a:t>
            </a:fld>
            <a:endParaRPr lang="en-US"/>
          </a:p>
        </p:txBody>
      </p:sp>
    </p:spTree>
    <p:extLst>
      <p:ext uri="{BB962C8B-B14F-4D97-AF65-F5344CB8AC3E}">
        <p14:creationId xmlns:p14="http://schemas.microsoft.com/office/powerpoint/2010/main" val="65372554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A456D9F-2EE0-DB4E-A91A-43C6E765E13C}" type="datetimeFigureOut">
              <a:rPr lang="en-US" smtClean="0"/>
              <a:t>5/11/17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049E310-3B2E-4447-93B9-20C4A04968CA}" type="slidenum">
              <a:rPr lang="en-US" smtClean="0"/>
              <a:t>‹#›</a:t>
            </a:fld>
            <a:endParaRPr lang="en-US"/>
          </a:p>
        </p:txBody>
      </p:sp>
    </p:spTree>
    <p:extLst>
      <p:ext uri="{BB962C8B-B14F-4D97-AF65-F5344CB8AC3E}">
        <p14:creationId xmlns:p14="http://schemas.microsoft.com/office/powerpoint/2010/main" val="43615298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A456D9F-2EE0-DB4E-A91A-43C6E765E13C}" type="datetimeFigureOut">
              <a:rPr lang="en-US" smtClean="0"/>
              <a:t>5/11/17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049E310-3B2E-4447-93B9-20C4A04968CA}" type="slidenum">
              <a:rPr lang="en-US" smtClean="0"/>
              <a:t>‹#›</a:t>
            </a:fld>
            <a:endParaRPr lang="en-US"/>
          </a:p>
        </p:txBody>
      </p:sp>
    </p:spTree>
    <p:extLst>
      <p:ext uri="{BB962C8B-B14F-4D97-AF65-F5344CB8AC3E}">
        <p14:creationId xmlns:p14="http://schemas.microsoft.com/office/powerpoint/2010/main" val="167243255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Only">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6"/>
            <a:ext cx="7886700" cy="1325563"/>
          </a:xfrm>
          <a:prstGeom prst="rect">
            <a:avLst/>
          </a:prstGeom>
        </p:spPr>
        <p:txBody>
          <a:bodyPr/>
          <a:lstStyle/>
          <a:p>
            <a:r>
              <a:rPr lang="en-US" dirty="0" smtClean="0"/>
              <a:t>Click to edit Master title style</a:t>
            </a:r>
            <a:endParaRPr lang="en-US" dirty="0"/>
          </a:p>
        </p:txBody>
      </p:sp>
      <p:sp>
        <p:nvSpPr>
          <p:cNvPr id="5" name="Text Placeholder 5"/>
          <p:cNvSpPr>
            <a:spLocks noGrp="1"/>
          </p:cNvSpPr>
          <p:nvPr>
            <p:ph type="body" sz="quarter" idx="10" hasCustomPrompt="1"/>
          </p:nvPr>
        </p:nvSpPr>
        <p:spPr>
          <a:xfrm>
            <a:off x="0" y="6011057"/>
            <a:ext cx="6131859" cy="846943"/>
          </a:xfrm>
        </p:spPr>
        <p:txBody>
          <a:bodyPr anchor="ctr">
            <a:normAutofit/>
          </a:bodyPr>
          <a:lstStyle>
            <a:lvl1pPr marL="0" indent="0">
              <a:buNone/>
              <a:defRPr sz="1400"/>
            </a:lvl1pPr>
          </a:lstStyle>
          <a:p>
            <a:pPr lvl="0"/>
            <a:r>
              <a:rPr lang="en-US" dirty="0" smtClean="0"/>
              <a:t>Click to edit footnote</a:t>
            </a:r>
          </a:p>
        </p:txBody>
      </p:sp>
    </p:spTree>
    <p:extLst>
      <p:ext uri="{BB962C8B-B14F-4D97-AF65-F5344CB8AC3E}">
        <p14:creationId xmlns:p14="http://schemas.microsoft.com/office/powerpoint/2010/main" val="103280345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Title Only">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6"/>
            <a:ext cx="7886700" cy="1325563"/>
          </a:xfrm>
          <a:prstGeom prst="rect">
            <a:avLst/>
          </a:prstGeom>
        </p:spPr>
        <p:txBody>
          <a:bodyPr/>
          <a:lstStyle/>
          <a:p>
            <a:r>
              <a:rPr lang="en-US" dirty="0" smtClean="0"/>
              <a:t>Click to edit Master title style</a:t>
            </a:r>
            <a:endParaRPr lang="en-US" dirty="0"/>
          </a:p>
        </p:txBody>
      </p:sp>
      <p:sp>
        <p:nvSpPr>
          <p:cNvPr id="5" name="Text Placeholder 5"/>
          <p:cNvSpPr>
            <a:spLocks noGrp="1"/>
          </p:cNvSpPr>
          <p:nvPr>
            <p:ph type="body" sz="quarter" idx="10" hasCustomPrompt="1"/>
          </p:nvPr>
        </p:nvSpPr>
        <p:spPr>
          <a:xfrm>
            <a:off x="0" y="6011057"/>
            <a:ext cx="6131859" cy="846943"/>
          </a:xfrm>
        </p:spPr>
        <p:txBody>
          <a:bodyPr anchor="ctr">
            <a:normAutofit/>
          </a:bodyPr>
          <a:lstStyle>
            <a:lvl1pPr marL="0" indent="0">
              <a:buNone/>
              <a:defRPr sz="1400"/>
            </a:lvl1pPr>
          </a:lstStyle>
          <a:p>
            <a:pPr lvl="0"/>
            <a:r>
              <a:rPr lang="en-US" dirty="0" smtClean="0"/>
              <a:t>Click to edit footnote</a:t>
            </a:r>
          </a:p>
        </p:txBody>
      </p:sp>
    </p:spTree>
    <p:extLst>
      <p:ext uri="{BB962C8B-B14F-4D97-AF65-F5344CB8AC3E}">
        <p14:creationId xmlns:p14="http://schemas.microsoft.com/office/powerpoint/2010/main" val="103280345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4_Title Only">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6"/>
            <a:ext cx="7886700" cy="1325563"/>
          </a:xfrm>
          <a:prstGeom prst="rect">
            <a:avLst/>
          </a:prstGeom>
        </p:spPr>
        <p:txBody>
          <a:bodyPr/>
          <a:lstStyle/>
          <a:p>
            <a:r>
              <a:rPr lang="en-US" dirty="0" smtClean="0"/>
              <a:t>Click to edit Master title style</a:t>
            </a:r>
            <a:endParaRPr lang="en-US" dirty="0"/>
          </a:p>
        </p:txBody>
      </p:sp>
      <p:sp>
        <p:nvSpPr>
          <p:cNvPr id="5" name="Text Placeholder 5"/>
          <p:cNvSpPr>
            <a:spLocks noGrp="1"/>
          </p:cNvSpPr>
          <p:nvPr>
            <p:ph type="body" sz="quarter" idx="10" hasCustomPrompt="1"/>
          </p:nvPr>
        </p:nvSpPr>
        <p:spPr>
          <a:xfrm>
            <a:off x="0" y="6011057"/>
            <a:ext cx="6131859" cy="846943"/>
          </a:xfrm>
        </p:spPr>
        <p:txBody>
          <a:bodyPr anchor="ctr">
            <a:normAutofit/>
          </a:bodyPr>
          <a:lstStyle>
            <a:lvl1pPr marL="0" indent="0">
              <a:buNone/>
              <a:defRPr sz="1400"/>
            </a:lvl1pPr>
          </a:lstStyle>
          <a:p>
            <a:pPr lvl="0"/>
            <a:r>
              <a:rPr lang="en-US" dirty="0" smtClean="0"/>
              <a:t>Click to edit footnote</a:t>
            </a:r>
          </a:p>
        </p:txBody>
      </p:sp>
    </p:spTree>
    <p:extLst>
      <p:ext uri="{BB962C8B-B14F-4D97-AF65-F5344CB8AC3E}">
        <p14:creationId xmlns:p14="http://schemas.microsoft.com/office/powerpoint/2010/main" val="224147431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2_Title Only">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6"/>
            <a:ext cx="7886700" cy="1325563"/>
          </a:xfrm>
          <a:prstGeom prst="rect">
            <a:avLst/>
          </a:prstGeom>
        </p:spPr>
        <p:txBody>
          <a:bodyPr/>
          <a:lstStyle/>
          <a:p>
            <a:r>
              <a:rPr lang="en-US" dirty="0" smtClean="0"/>
              <a:t>Click to edit Master title style</a:t>
            </a:r>
            <a:endParaRPr lang="en-US" dirty="0"/>
          </a:p>
        </p:txBody>
      </p:sp>
      <p:sp>
        <p:nvSpPr>
          <p:cNvPr id="5" name="Text Placeholder 5"/>
          <p:cNvSpPr>
            <a:spLocks noGrp="1"/>
          </p:cNvSpPr>
          <p:nvPr>
            <p:ph type="body" sz="quarter" idx="10" hasCustomPrompt="1"/>
          </p:nvPr>
        </p:nvSpPr>
        <p:spPr>
          <a:xfrm>
            <a:off x="0" y="6011057"/>
            <a:ext cx="6131859" cy="846943"/>
          </a:xfrm>
        </p:spPr>
        <p:txBody>
          <a:bodyPr anchor="ctr">
            <a:normAutofit/>
          </a:bodyPr>
          <a:lstStyle>
            <a:lvl1pPr marL="0" indent="0">
              <a:buNone/>
              <a:defRPr sz="1400"/>
            </a:lvl1pPr>
          </a:lstStyle>
          <a:p>
            <a:pPr lvl="0"/>
            <a:r>
              <a:rPr lang="en-US" dirty="0" smtClean="0"/>
              <a:t>Click to edit footnote</a:t>
            </a:r>
          </a:p>
        </p:txBody>
      </p:sp>
    </p:spTree>
    <p:extLst>
      <p:ext uri="{BB962C8B-B14F-4D97-AF65-F5344CB8AC3E}">
        <p14:creationId xmlns:p14="http://schemas.microsoft.com/office/powerpoint/2010/main" val="290516697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5_Title Only">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6"/>
            <a:ext cx="7886700" cy="1325563"/>
          </a:xfrm>
          <a:prstGeom prst="rect">
            <a:avLst/>
          </a:prstGeom>
        </p:spPr>
        <p:txBody>
          <a:bodyPr/>
          <a:lstStyle/>
          <a:p>
            <a:r>
              <a:rPr lang="en-US" dirty="0" smtClean="0"/>
              <a:t>Click to edit Master title style</a:t>
            </a:r>
            <a:endParaRPr lang="en-US" dirty="0"/>
          </a:p>
        </p:txBody>
      </p:sp>
      <p:sp>
        <p:nvSpPr>
          <p:cNvPr id="5" name="Text Placeholder 5"/>
          <p:cNvSpPr>
            <a:spLocks noGrp="1"/>
          </p:cNvSpPr>
          <p:nvPr>
            <p:ph type="body" sz="quarter" idx="10" hasCustomPrompt="1"/>
          </p:nvPr>
        </p:nvSpPr>
        <p:spPr>
          <a:xfrm>
            <a:off x="0" y="6011057"/>
            <a:ext cx="6131859" cy="846943"/>
          </a:xfrm>
        </p:spPr>
        <p:txBody>
          <a:bodyPr anchor="ctr">
            <a:normAutofit/>
          </a:bodyPr>
          <a:lstStyle>
            <a:lvl1pPr marL="0" indent="0">
              <a:buNone/>
              <a:defRPr sz="1400"/>
            </a:lvl1pPr>
          </a:lstStyle>
          <a:p>
            <a:pPr lvl="0"/>
            <a:r>
              <a:rPr lang="en-US" dirty="0" smtClean="0"/>
              <a:t>Click to edit footnote</a:t>
            </a:r>
          </a:p>
        </p:txBody>
      </p:sp>
    </p:spTree>
    <p:extLst>
      <p:ext uri="{BB962C8B-B14F-4D97-AF65-F5344CB8AC3E}">
        <p14:creationId xmlns:p14="http://schemas.microsoft.com/office/powerpoint/2010/main" val="42906991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6_Title Only">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6"/>
            <a:ext cx="7886700" cy="1325563"/>
          </a:xfrm>
          <a:prstGeom prst="rect">
            <a:avLst/>
          </a:prstGeom>
        </p:spPr>
        <p:txBody>
          <a:bodyPr/>
          <a:lstStyle/>
          <a:p>
            <a:r>
              <a:rPr lang="en-US" dirty="0" smtClean="0"/>
              <a:t>Click to edit Master title style</a:t>
            </a:r>
            <a:endParaRPr lang="en-US" dirty="0"/>
          </a:p>
        </p:txBody>
      </p:sp>
      <p:sp>
        <p:nvSpPr>
          <p:cNvPr id="5" name="Text Placeholder 5"/>
          <p:cNvSpPr>
            <a:spLocks noGrp="1"/>
          </p:cNvSpPr>
          <p:nvPr>
            <p:ph type="body" sz="quarter" idx="10" hasCustomPrompt="1"/>
          </p:nvPr>
        </p:nvSpPr>
        <p:spPr>
          <a:xfrm>
            <a:off x="0" y="6011057"/>
            <a:ext cx="6131859" cy="846943"/>
          </a:xfrm>
        </p:spPr>
        <p:txBody>
          <a:bodyPr anchor="ctr">
            <a:normAutofit/>
          </a:bodyPr>
          <a:lstStyle>
            <a:lvl1pPr marL="0" indent="0">
              <a:buNone/>
              <a:defRPr sz="1400"/>
            </a:lvl1pPr>
          </a:lstStyle>
          <a:p>
            <a:pPr lvl="0"/>
            <a:r>
              <a:rPr lang="en-US" dirty="0" smtClean="0"/>
              <a:t>Click to edit footnote</a:t>
            </a:r>
          </a:p>
        </p:txBody>
      </p:sp>
    </p:spTree>
    <p:extLst>
      <p:ext uri="{BB962C8B-B14F-4D97-AF65-F5344CB8AC3E}">
        <p14:creationId xmlns:p14="http://schemas.microsoft.com/office/powerpoint/2010/main" val="418848067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7_Title Only">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6"/>
            <a:ext cx="7886700" cy="1325563"/>
          </a:xfrm>
          <a:prstGeom prst="rect">
            <a:avLst/>
          </a:prstGeom>
        </p:spPr>
        <p:txBody>
          <a:bodyPr/>
          <a:lstStyle/>
          <a:p>
            <a:r>
              <a:rPr lang="en-US" dirty="0" smtClean="0"/>
              <a:t>Click to edit Master title style</a:t>
            </a:r>
            <a:endParaRPr lang="en-US" dirty="0"/>
          </a:p>
        </p:txBody>
      </p:sp>
      <p:sp>
        <p:nvSpPr>
          <p:cNvPr id="5" name="Text Placeholder 5"/>
          <p:cNvSpPr>
            <a:spLocks noGrp="1"/>
          </p:cNvSpPr>
          <p:nvPr>
            <p:ph type="body" sz="quarter" idx="10" hasCustomPrompt="1"/>
          </p:nvPr>
        </p:nvSpPr>
        <p:spPr>
          <a:xfrm>
            <a:off x="0" y="6011057"/>
            <a:ext cx="6131859" cy="846943"/>
          </a:xfrm>
        </p:spPr>
        <p:txBody>
          <a:bodyPr anchor="ctr">
            <a:normAutofit/>
          </a:bodyPr>
          <a:lstStyle>
            <a:lvl1pPr marL="0" indent="0">
              <a:buNone/>
              <a:defRPr sz="1400"/>
            </a:lvl1pPr>
          </a:lstStyle>
          <a:p>
            <a:pPr lvl="0"/>
            <a:r>
              <a:rPr lang="en-US" dirty="0" smtClean="0"/>
              <a:t>Click to edit footnote</a:t>
            </a:r>
          </a:p>
        </p:txBody>
      </p:sp>
    </p:spTree>
    <p:extLst>
      <p:ext uri="{BB962C8B-B14F-4D97-AF65-F5344CB8AC3E}">
        <p14:creationId xmlns:p14="http://schemas.microsoft.com/office/powerpoint/2010/main" val="376297293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5" name="Picture 2" descr="Title Slide Blank.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5"/>
          <p:cNvSpPr/>
          <p:nvPr userDrawn="1"/>
        </p:nvSpPr>
        <p:spPr>
          <a:xfrm>
            <a:off x="0" y="6019800"/>
            <a:ext cx="9144000" cy="838200"/>
          </a:xfrm>
          <a:prstGeom prst="rect">
            <a:avLst/>
          </a:prstGeom>
          <a:solidFill>
            <a:srgbClr val="8B0021"/>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solidFill>
                <a:srgbClr val="98083A"/>
              </a:solidFill>
              <a:latin typeface="Calibri"/>
            </a:endParaRPr>
          </a:p>
        </p:txBody>
      </p:sp>
      <p:pic>
        <p:nvPicPr>
          <p:cNvPr id="7" name="Picture 4" descr="UC_MED&amp;BS_2C_RGB.png"/>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517525" y="533400"/>
            <a:ext cx="2835275" cy="1487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Text Placeholder 9"/>
          <p:cNvSpPr>
            <a:spLocks noGrp="1"/>
          </p:cNvSpPr>
          <p:nvPr>
            <p:ph type="body" sz="quarter" idx="10"/>
          </p:nvPr>
        </p:nvSpPr>
        <p:spPr>
          <a:xfrm>
            <a:off x="2057400" y="2362200"/>
            <a:ext cx="6400800" cy="1066800"/>
          </a:xfrm>
          <a:prstGeom prst="rect">
            <a:avLst/>
          </a:prstGeom>
        </p:spPr>
        <p:txBody>
          <a:bodyPr vert="horz" anchor="b"/>
          <a:lstStyle>
            <a:lvl1pPr marL="0" indent="0">
              <a:lnSpc>
                <a:spcPct val="90000"/>
              </a:lnSpc>
              <a:buNone/>
              <a:defRPr sz="4000" baseline="0">
                <a:solidFill>
                  <a:srgbClr val="8B0021"/>
                </a:solidFill>
                <a:latin typeface="Times"/>
                <a:cs typeface="Times"/>
              </a:defRPr>
            </a:lvl1pPr>
          </a:lstStyle>
          <a:p>
            <a:pPr lvl="0"/>
            <a:r>
              <a:rPr lang="en-US" smtClean="0"/>
              <a:t>Click to edit Master text styles</a:t>
            </a:r>
          </a:p>
        </p:txBody>
      </p:sp>
      <p:sp>
        <p:nvSpPr>
          <p:cNvPr id="12" name="Text Placeholder 11"/>
          <p:cNvSpPr>
            <a:spLocks noGrp="1"/>
          </p:cNvSpPr>
          <p:nvPr>
            <p:ph type="body" sz="quarter" idx="11"/>
          </p:nvPr>
        </p:nvSpPr>
        <p:spPr>
          <a:xfrm>
            <a:off x="2057400" y="3505200"/>
            <a:ext cx="6400800" cy="1752600"/>
          </a:xfrm>
          <a:prstGeom prst="rect">
            <a:avLst/>
          </a:prstGeom>
        </p:spPr>
        <p:txBody>
          <a:bodyPr vert="horz"/>
          <a:lstStyle>
            <a:lvl1pPr marL="0" indent="0" algn="l">
              <a:lnSpc>
                <a:spcPct val="100000"/>
              </a:lnSpc>
              <a:buNone/>
              <a:defRPr sz="2400" b="0" baseline="0">
                <a:latin typeface="Arial"/>
                <a:cs typeface="Arial"/>
              </a:defRPr>
            </a:lvl1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14" name="Text Placeholder 13"/>
          <p:cNvSpPr>
            <a:spLocks noGrp="1"/>
          </p:cNvSpPr>
          <p:nvPr>
            <p:ph type="body" sz="quarter" idx="12"/>
          </p:nvPr>
        </p:nvSpPr>
        <p:spPr>
          <a:xfrm>
            <a:off x="2057400" y="5416550"/>
            <a:ext cx="3810000" cy="298450"/>
          </a:xfrm>
          <a:prstGeom prst="rect">
            <a:avLst/>
          </a:prstGeom>
        </p:spPr>
        <p:txBody>
          <a:bodyPr vert="horz"/>
          <a:lstStyle>
            <a:lvl1pPr marL="0" indent="0">
              <a:buNone/>
              <a:defRPr sz="1800">
                <a:latin typeface="Arial"/>
                <a:cs typeface="Arial"/>
              </a:defRPr>
            </a:lvl1pPr>
          </a:lstStyle>
          <a:p>
            <a:pPr lvl="0"/>
            <a:r>
              <a:rPr lang="en-US" smtClean="0"/>
              <a:t>Click to edit Master text styles</a:t>
            </a:r>
          </a:p>
        </p:txBody>
      </p:sp>
    </p:spTree>
    <p:extLst>
      <p:ext uri="{BB962C8B-B14F-4D97-AF65-F5344CB8AC3E}">
        <p14:creationId xmlns:p14="http://schemas.microsoft.com/office/powerpoint/2010/main" val="3228112666"/>
      </p:ext>
    </p:extLst>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A456D9F-2EE0-DB4E-A91A-43C6E765E13C}" type="datetimeFigureOut">
              <a:rPr lang="en-US" smtClean="0"/>
              <a:t>5/11/17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049E310-3B2E-4447-93B9-20C4A04968CA}" type="slidenum">
              <a:rPr lang="en-US" smtClean="0"/>
              <a:t>‹#›</a:t>
            </a:fld>
            <a:endParaRPr lang="en-US"/>
          </a:p>
        </p:txBody>
      </p:sp>
    </p:spTree>
    <p:extLst>
      <p:ext uri="{BB962C8B-B14F-4D97-AF65-F5344CB8AC3E}">
        <p14:creationId xmlns:p14="http://schemas.microsoft.com/office/powerpoint/2010/main" val="135681902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ext Slide">
    <p:spTree>
      <p:nvGrpSpPr>
        <p:cNvPr id="1" name=""/>
        <p:cNvGrpSpPr/>
        <p:nvPr/>
      </p:nvGrpSpPr>
      <p:grpSpPr>
        <a:xfrm>
          <a:off x="0" y="0"/>
          <a:ext cx="0" cy="0"/>
          <a:chOff x="0" y="0"/>
          <a:chExt cx="0" cy="0"/>
        </a:xfrm>
      </p:grpSpPr>
      <p:pic>
        <p:nvPicPr>
          <p:cNvPr id="5" name="Picture 2" descr="UC_MED&amp;BS_Horiz_2C_CMYK.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54000" y="6072188"/>
            <a:ext cx="2514600" cy="658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ext Placeholder 9"/>
          <p:cNvSpPr>
            <a:spLocks noGrp="1"/>
          </p:cNvSpPr>
          <p:nvPr>
            <p:ph type="body" sz="quarter" idx="13"/>
          </p:nvPr>
        </p:nvSpPr>
        <p:spPr>
          <a:xfrm>
            <a:off x="342900" y="342900"/>
            <a:ext cx="6972300" cy="558800"/>
          </a:xfrm>
          <a:prstGeom prst="rect">
            <a:avLst/>
          </a:prstGeom>
        </p:spPr>
        <p:txBody>
          <a:bodyPr vert="horz"/>
          <a:lstStyle>
            <a:lvl1pPr marL="342900" indent="-342900" algn="l">
              <a:buNone/>
              <a:defRPr sz="2400">
                <a:solidFill>
                  <a:srgbClr val="8B0021"/>
                </a:solidFill>
                <a:latin typeface="Times New Roman"/>
                <a:cs typeface="Times New Roman"/>
              </a:defRPr>
            </a:lvl1pPr>
          </a:lstStyle>
          <a:p>
            <a:pPr lvl="0"/>
            <a:r>
              <a:rPr lang="en-US" smtClean="0"/>
              <a:t>Click to edit Master text styles</a:t>
            </a:r>
          </a:p>
        </p:txBody>
      </p:sp>
      <p:sp>
        <p:nvSpPr>
          <p:cNvPr id="9" name="Text Placeholder 21"/>
          <p:cNvSpPr>
            <a:spLocks noGrp="1"/>
          </p:cNvSpPr>
          <p:nvPr>
            <p:ph type="body" sz="quarter" idx="15"/>
          </p:nvPr>
        </p:nvSpPr>
        <p:spPr>
          <a:xfrm>
            <a:off x="6858000" y="355600"/>
            <a:ext cx="1981200" cy="406400"/>
          </a:xfrm>
          <a:prstGeom prst="rect">
            <a:avLst/>
          </a:prstGeom>
        </p:spPr>
        <p:txBody>
          <a:bodyPr vert="horz" anchor="ctr"/>
          <a:lstStyle>
            <a:lvl1pPr algn="r">
              <a:buNone/>
              <a:defRPr sz="1200" b="0" i="0" baseline="0">
                <a:latin typeface="Arial"/>
                <a:cs typeface="Arial"/>
              </a:defRPr>
            </a:lvl1pPr>
          </a:lstStyle>
          <a:p>
            <a:pPr lvl="0"/>
            <a:r>
              <a:rPr lang="en-US" smtClean="0"/>
              <a:t>Click to edit Master text styles</a:t>
            </a:r>
          </a:p>
        </p:txBody>
      </p:sp>
      <p:sp>
        <p:nvSpPr>
          <p:cNvPr id="11" name="Text Placeholder 7"/>
          <p:cNvSpPr>
            <a:spLocks noGrp="1"/>
          </p:cNvSpPr>
          <p:nvPr>
            <p:ph type="body" sz="quarter" idx="12"/>
          </p:nvPr>
        </p:nvSpPr>
        <p:spPr>
          <a:xfrm>
            <a:off x="342900" y="1028700"/>
            <a:ext cx="8445500" cy="4775200"/>
          </a:xfrm>
          <a:prstGeom prst="rect">
            <a:avLst/>
          </a:prstGeom>
        </p:spPr>
        <p:txBody>
          <a:bodyPr vert="horz"/>
          <a:lstStyle>
            <a:lvl1pPr>
              <a:spcAft>
                <a:spcPts val="1200"/>
              </a:spcAft>
              <a:buFont typeface="Arial"/>
              <a:buChar char="•"/>
              <a:defRPr sz="1600" b="0" i="0">
                <a:latin typeface="Arial"/>
                <a:cs typeface="Arial"/>
              </a:defRPr>
            </a:lvl1pPr>
            <a:lvl2pPr>
              <a:defRPr sz="1600">
                <a:latin typeface="Ariel"/>
                <a:cs typeface="Ariel"/>
              </a:defRPr>
            </a:lvl2pPr>
            <a:lvl3pPr>
              <a:defRPr sz="1600">
                <a:latin typeface="Ariel"/>
                <a:cs typeface="Ariel"/>
              </a:defRPr>
            </a:lvl3pPr>
            <a:lvl4pPr>
              <a:defRPr sz="1600">
                <a:latin typeface="Ariel"/>
                <a:cs typeface="Ariel"/>
              </a:defRPr>
            </a:lvl4pPr>
            <a:lvl5pPr>
              <a:defRPr sz="1600">
                <a:latin typeface="Ariel"/>
                <a:cs typeface="Ariel"/>
              </a:defRPr>
            </a:lvl5pPr>
          </a:lstStyle>
          <a:p>
            <a:pPr lvl="0"/>
            <a:r>
              <a:rPr lang="en-US" dirty="0" smtClean="0"/>
              <a:t>Click to edit Master text styles</a:t>
            </a:r>
          </a:p>
          <a:p>
            <a:pPr lvl="0"/>
            <a:r>
              <a:rPr lang="en-US" dirty="0" smtClean="0"/>
              <a:t>Next Line of information</a:t>
            </a:r>
          </a:p>
        </p:txBody>
      </p:sp>
      <p:sp>
        <p:nvSpPr>
          <p:cNvPr id="6" name="Slide Number Placeholder 13"/>
          <p:cNvSpPr>
            <a:spLocks noGrp="1"/>
          </p:cNvSpPr>
          <p:nvPr>
            <p:ph type="sldNum" sz="quarter" idx="16"/>
          </p:nvPr>
        </p:nvSpPr>
        <p:spPr>
          <a:xfrm>
            <a:off x="8394700" y="6245225"/>
            <a:ext cx="381000" cy="365125"/>
          </a:xfrm>
          <a:prstGeom prst="rect">
            <a:avLst/>
          </a:prstGeom>
        </p:spPr>
        <p:txBody>
          <a:bodyPr vert="horz" lIns="91440" tIns="45720" rIns="91440" bIns="45720" rtlCol="0" anchor="ctr"/>
          <a:lstStyle>
            <a:lvl1pPr algn="r" defTabSz="457200" fontAlgn="auto">
              <a:spcBef>
                <a:spcPts val="0"/>
              </a:spcBef>
              <a:spcAft>
                <a:spcPts val="0"/>
              </a:spcAft>
              <a:defRPr sz="1200" b="0" i="0">
                <a:solidFill>
                  <a:prstClr val="black">
                    <a:tint val="75000"/>
                  </a:prstClr>
                </a:solidFill>
                <a:latin typeface="Arial"/>
                <a:ea typeface="+mn-ea"/>
                <a:cs typeface="Arial"/>
              </a:defRPr>
            </a:lvl1pPr>
          </a:lstStyle>
          <a:p>
            <a:pPr>
              <a:defRPr/>
            </a:pPr>
            <a:fld id="{8032D52C-1247-A340-B9F2-891476C886E1}" type="slidenum">
              <a:rPr lang="en-US"/>
              <a:pPr>
                <a:defRPr/>
              </a:pPr>
              <a:t>‹#›</a:t>
            </a:fld>
            <a:endParaRPr lang="en-US" dirty="0"/>
          </a:p>
        </p:txBody>
      </p:sp>
      <p:sp>
        <p:nvSpPr>
          <p:cNvPr id="7" name="Footer Placeholder 14"/>
          <p:cNvSpPr>
            <a:spLocks noGrp="1"/>
          </p:cNvSpPr>
          <p:nvPr>
            <p:ph type="ftr" sz="quarter" idx="17"/>
          </p:nvPr>
        </p:nvSpPr>
        <p:spPr>
          <a:xfrm>
            <a:off x="5651500" y="6245225"/>
            <a:ext cx="2895600" cy="365125"/>
          </a:xfrm>
          <a:prstGeom prst="rect">
            <a:avLst/>
          </a:prstGeom>
        </p:spPr>
        <p:txBody>
          <a:bodyPr vert="horz" lIns="91440" tIns="45720" rIns="91440" bIns="45720" rtlCol="0" anchor="ctr"/>
          <a:lstStyle>
            <a:lvl1pPr algn="r" defTabSz="457200" fontAlgn="auto">
              <a:spcBef>
                <a:spcPts val="0"/>
              </a:spcBef>
              <a:spcAft>
                <a:spcPts val="0"/>
              </a:spcAft>
              <a:defRPr sz="1200" b="0" i="0">
                <a:solidFill>
                  <a:srgbClr val="8B0021"/>
                </a:solidFill>
                <a:latin typeface="Arial"/>
                <a:ea typeface="+mn-ea"/>
                <a:cs typeface="Arial"/>
              </a:defRPr>
            </a:lvl1pPr>
          </a:lstStyle>
          <a:p>
            <a:pPr>
              <a:defRPr/>
            </a:pPr>
            <a:r>
              <a:rPr lang="en-US"/>
              <a:t>Presentation Title Here  |</a:t>
            </a:r>
          </a:p>
        </p:txBody>
      </p:sp>
    </p:spTree>
    <p:extLst>
      <p:ext uri="{BB962C8B-B14F-4D97-AF65-F5344CB8AC3E}">
        <p14:creationId xmlns:p14="http://schemas.microsoft.com/office/powerpoint/2010/main" val="66380993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Picture Slide">
    <p:spTree>
      <p:nvGrpSpPr>
        <p:cNvPr id="1" name=""/>
        <p:cNvGrpSpPr/>
        <p:nvPr/>
      </p:nvGrpSpPr>
      <p:grpSpPr>
        <a:xfrm>
          <a:off x="0" y="0"/>
          <a:ext cx="0" cy="0"/>
          <a:chOff x="0" y="0"/>
          <a:chExt cx="0" cy="0"/>
        </a:xfrm>
      </p:grpSpPr>
      <p:pic>
        <p:nvPicPr>
          <p:cNvPr id="5" name="Picture 2" descr="UC_MED&amp;BS_Horiz_2C_CMYK.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54000" y="6072188"/>
            <a:ext cx="2514600" cy="658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ext Placeholder 9"/>
          <p:cNvSpPr>
            <a:spLocks noGrp="1"/>
          </p:cNvSpPr>
          <p:nvPr>
            <p:ph type="body" sz="quarter" idx="13"/>
          </p:nvPr>
        </p:nvSpPr>
        <p:spPr>
          <a:xfrm>
            <a:off x="342900" y="342900"/>
            <a:ext cx="6972300" cy="558800"/>
          </a:xfrm>
          <a:prstGeom prst="rect">
            <a:avLst/>
          </a:prstGeom>
        </p:spPr>
        <p:txBody>
          <a:bodyPr vert="horz"/>
          <a:lstStyle>
            <a:lvl1pPr algn="l">
              <a:buNone/>
              <a:defRPr sz="2400">
                <a:solidFill>
                  <a:srgbClr val="8B0021"/>
                </a:solidFill>
                <a:latin typeface="Times New Roman"/>
                <a:cs typeface="Times New Roman"/>
              </a:defRPr>
            </a:lvl1pPr>
          </a:lstStyle>
          <a:p>
            <a:pPr lvl="0"/>
            <a:r>
              <a:rPr lang="en-US" smtClean="0"/>
              <a:t>Click to edit Master text styles</a:t>
            </a:r>
          </a:p>
        </p:txBody>
      </p:sp>
      <p:sp>
        <p:nvSpPr>
          <p:cNvPr id="9" name="Text Placeholder 21"/>
          <p:cNvSpPr>
            <a:spLocks noGrp="1"/>
          </p:cNvSpPr>
          <p:nvPr>
            <p:ph type="body" sz="quarter" idx="15"/>
          </p:nvPr>
        </p:nvSpPr>
        <p:spPr>
          <a:xfrm>
            <a:off x="6858000" y="355600"/>
            <a:ext cx="1981200" cy="406400"/>
          </a:xfrm>
          <a:prstGeom prst="rect">
            <a:avLst/>
          </a:prstGeom>
        </p:spPr>
        <p:txBody>
          <a:bodyPr vert="horz" anchor="ctr"/>
          <a:lstStyle>
            <a:lvl1pPr algn="r">
              <a:buNone/>
              <a:defRPr sz="1200" b="0" i="0" baseline="0">
                <a:latin typeface="Arial"/>
                <a:cs typeface="Arial"/>
              </a:defRPr>
            </a:lvl1pPr>
          </a:lstStyle>
          <a:p>
            <a:pPr lvl="0"/>
            <a:r>
              <a:rPr lang="en-US" smtClean="0"/>
              <a:t>Click to edit Master text styles</a:t>
            </a:r>
          </a:p>
        </p:txBody>
      </p:sp>
      <p:sp>
        <p:nvSpPr>
          <p:cNvPr id="7" name="Picture Placeholder 5"/>
          <p:cNvSpPr>
            <a:spLocks noGrp="1"/>
          </p:cNvSpPr>
          <p:nvPr>
            <p:ph type="pic" idx="1"/>
          </p:nvPr>
        </p:nvSpPr>
        <p:spPr>
          <a:xfrm>
            <a:off x="342900" y="1028700"/>
            <a:ext cx="8445500" cy="4775199"/>
          </a:xfrm>
          <a:prstGeom prst="rect">
            <a:avLst/>
          </a:prstGeom>
        </p:spPr>
      </p:sp>
      <p:sp>
        <p:nvSpPr>
          <p:cNvPr id="6" name="Slide Number Placeholder 13"/>
          <p:cNvSpPr>
            <a:spLocks noGrp="1"/>
          </p:cNvSpPr>
          <p:nvPr>
            <p:ph type="sldNum" sz="quarter" idx="16"/>
          </p:nvPr>
        </p:nvSpPr>
        <p:spPr>
          <a:xfrm>
            <a:off x="8394700" y="6245225"/>
            <a:ext cx="381000" cy="365125"/>
          </a:xfrm>
          <a:prstGeom prst="rect">
            <a:avLst/>
          </a:prstGeom>
        </p:spPr>
        <p:txBody>
          <a:bodyPr vert="horz" lIns="91440" tIns="45720" rIns="91440" bIns="45720" rtlCol="0" anchor="ctr"/>
          <a:lstStyle>
            <a:lvl1pPr algn="r" defTabSz="457200" fontAlgn="auto">
              <a:spcBef>
                <a:spcPts val="0"/>
              </a:spcBef>
              <a:spcAft>
                <a:spcPts val="0"/>
              </a:spcAft>
              <a:defRPr sz="1200" b="0" i="0">
                <a:solidFill>
                  <a:prstClr val="black">
                    <a:tint val="75000"/>
                  </a:prstClr>
                </a:solidFill>
                <a:latin typeface="Arial"/>
                <a:ea typeface="+mn-ea"/>
                <a:cs typeface="Arial"/>
              </a:defRPr>
            </a:lvl1pPr>
          </a:lstStyle>
          <a:p>
            <a:pPr>
              <a:defRPr/>
            </a:pPr>
            <a:fld id="{C779BDD6-FD48-F844-BE63-CA48074141A8}" type="slidenum">
              <a:rPr lang="en-US"/>
              <a:pPr>
                <a:defRPr/>
              </a:pPr>
              <a:t>‹#›</a:t>
            </a:fld>
            <a:endParaRPr lang="en-US" dirty="0"/>
          </a:p>
        </p:txBody>
      </p:sp>
      <p:sp>
        <p:nvSpPr>
          <p:cNvPr id="10" name="Footer Placeholder 14"/>
          <p:cNvSpPr>
            <a:spLocks noGrp="1"/>
          </p:cNvSpPr>
          <p:nvPr>
            <p:ph type="ftr" sz="quarter" idx="17"/>
          </p:nvPr>
        </p:nvSpPr>
        <p:spPr>
          <a:xfrm>
            <a:off x="5651500" y="6245225"/>
            <a:ext cx="2895600" cy="365125"/>
          </a:xfrm>
          <a:prstGeom prst="rect">
            <a:avLst/>
          </a:prstGeom>
        </p:spPr>
        <p:txBody>
          <a:bodyPr vert="horz" lIns="91440" tIns="45720" rIns="91440" bIns="45720" rtlCol="0" anchor="ctr"/>
          <a:lstStyle>
            <a:lvl1pPr algn="r" defTabSz="457200" fontAlgn="auto">
              <a:spcBef>
                <a:spcPts val="0"/>
              </a:spcBef>
              <a:spcAft>
                <a:spcPts val="0"/>
              </a:spcAft>
              <a:defRPr sz="1200" b="0" i="0">
                <a:solidFill>
                  <a:srgbClr val="8B0021"/>
                </a:solidFill>
                <a:latin typeface="Arial"/>
                <a:ea typeface="+mn-ea"/>
                <a:cs typeface="Arial"/>
              </a:defRPr>
            </a:lvl1pPr>
          </a:lstStyle>
          <a:p>
            <a:pPr>
              <a:defRPr/>
            </a:pPr>
            <a:r>
              <a:rPr lang="en-US"/>
              <a:t>Presentation Title Here  |</a:t>
            </a:r>
          </a:p>
        </p:txBody>
      </p:sp>
    </p:spTree>
    <p:extLst>
      <p:ext uri="{BB962C8B-B14F-4D97-AF65-F5344CB8AC3E}">
        <p14:creationId xmlns:p14="http://schemas.microsoft.com/office/powerpoint/2010/main" val="321594271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Chart or Graph Slide">
    <p:spTree>
      <p:nvGrpSpPr>
        <p:cNvPr id="1" name=""/>
        <p:cNvGrpSpPr/>
        <p:nvPr/>
      </p:nvGrpSpPr>
      <p:grpSpPr>
        <a:xfrm>
          <a:off x="0" y="0"/>
          <a:ext cx="0" cy="0"/>
          <a:chOff x="0" y="0"/>
          <a:chExt cx="0" cy="0"/>
        </a:xfrm>
      </p:grpSpPr>
      <p:pic>
        <p:nvPicPr>
          <p:cNvPr id="5" name="Picture 2" descr="UC_MED&amp;BS_Horiz_2C_CMYK.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54000" y="6072188"/>
            <a:ext cx="2514600" cy="658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ext Placeholder 9"/>
          <p:cNvSpPr>
            <a:spLocks noGrp="1"/>
          </p:cNvSpPr>
          <p:nvPr>
            <p:ph type="body" sz="quarter" idx="13"/>
          </p:nvPr>
        </p:nvSpPr>
        <p:spPr>
          <a:xfrm>
            <a:off x="342900" y="342900"/>
            <a:ext cx="6972300" cy="558800"/>
          </a:xfrm>
          <a:prstGeom prst="rect">
            <a:avLst/>
          </a:prstGeom>
        </p:spPr>
        <p:txBody>
          <a:bodyPr vert="horz"/>
          <a:lstStyle>
            <a:lvl1pPr algn="l">
              <a:buNone/>
              <a:defRPr sz="2400">
                <a:solidFill>
                  <a:srgbClr val="8B0021"/>
                </a:solidFill>
                <a:latin typeface="Times New Roman"/>
                <a:cs typeface="Times New Roman"/>
              </a:defRPr>
            </a:lvl1pPr>
          </a:lstStyle>
          <a:p>
            <a:pPr lvl="0"/>
            <a:r>
              <a:rPr lang="en-US" smtClean="0"/>
              <a:t>Click to edit Master text styles</a:t>
            </a:r>
          </a:p>
        </p:txBody>
      </p:sp>
      <p:sp>
        <p:nvSpPr>
          <p:cNvPr id="9" name="Text Placeholder 21"/>
          <p:cNvSpPr>
            <a:spLocks noGrp="1"/>
          </p:cNvSpPr>
          <p:nvPr>
            <p:ph type="body" sz="quarter" idx="15"/>
          </p:nvPr>
        </p:nvSpPr>
        <p:spPr>
          <a:xfrm>
            <a:off x="6858000" y="355600"/>
            <a:ext cx="1981200" cy="406400"/>
          </a:xfrm>
          <a:prstGeom prst="rect">
            <a:avLst/>
          </a:prstGeom>
        </p:spPr>
        <p:txBody>
          <a:bodyPr vert="horz" anchor="ctr"/>
          <a:lstStyle>
            <a:lvl1pPr algn="r">
              <a:buNone/>
              <a:defRPr sz="1200" b="0" i="0" baseline="0">
                <a:latin typeface="Arial"/>
                <a:cs typeface="Arial"/>
              </a:defRPr>
            </a:lvl1pPr>
          </a:lstStyle>
          <a:p>
            <a:pPr lvl="0"/>
            <a:r>
              <a:rPr lang="en-US" smtClean="0"/>
              <a:t>Click to edit Master text styles</a:t>
            </a:r>
          </a:p>
        </p:txBody>
      </p:sp>
      <p:sp>
        <p:nvSpPr>
          <p:cNvPr id="7" name="Content Placeholder 5"/>
          <p:cNvSpPr>
            <a:spLocks noGrp="1"/>
          </p:cNvSpPr>
          <p:nvPr>
            <p:ph idx="1"/>
          </p:nvPr>
        </p:nvSpPr>
        <p:spPr>
          <a:xfrm>
            <a:off x="342900" y="1028700"/>
            <a:ext cx="8445500" cy="4775200"/>
          </a:xfrm>
          <a:prstGeom prst="rect">
            <a:avLst/>
          </a:prstGeom>
        </p:spPr>
        <p:txBody>
          <a:bodyPr/>
          <a:lstStyle>
            <a:lvl1pPr>
              <a:spcAft>
                <a:spcPts val="1200"/>
              </a:spcAft>
              <a:defRPr sz="1600">
                <a:latin typeface="Arial"/>
              </a:defRPr>
            </a:lvl1pPr>
          </a:lstStyle>
          <a:p>
            <a:endParaRPr lang="en-US" dirty="0"/>
          </a:p>
        </p:txBody>
      </p:sp>
      <p:sp>
        <p:nvSpPr>
          <p:cNvPr id="6" name="Slide Number Placeholder 13"/>
          <p:cNvSpPr>
            <a:spLocks noGrp="1"/>
          </p:cNvSpPr>
          <p:nvPr>
            <p:ph type="sldNum" sz="quarter" idx="16"/>
          </p:nvPr>
        </p:nvSpPr>
        <p:spPr>
          <a:xfrm>
            <a:off x="8394700" y="6245225"/>
            <a:ext cx="381000" cy="365125"/>
          </a:xfrm>
          <a:prstGeom prst="rect">
            <a:avLst/>
          </a:prstGeom>
        </p:spPr>
        <p:txBody>
          <a:bodyPr vert="horz" lIns="91440" tIns="45720" rIns="91440" bIns="45720" rtlCol="0" anchor="ctr"/>
          <a:lstStyle>
            <a:lvl1pPr algn="r" defTabSz="457200" fontAlgn="auto">
              <a:spcBef>
                <a:spcPts val="0"/>
              </a:spcBef>
              <a:spcAft>
                <a:spcPts val="0"/>
              </a:spcAft>
              <a:defRPr sz="1200" b="0" i="0">
                <a:solidFill>
                  <a:prstClr val="black">
                    <a:tint val="75000"/>
                  </a:prstClr>
                </a:solidFill>
                <a:latin typeface="Arial"/>
                <a:ea typeface="+mn-ea"/>
                <a:cs typeface="Arial"/>
              </a:defRPr>
            </a:lvl1pPr>
          </a:lstStyle>
          <a:p>
            <a:pPr>
              <a:defRPr/>
            </a:pPr>
            <a:fld id="{B4C2AB66-385E-9B4A-9F65-F0641AEFD2AC}" type="slidenum">
              <a:rPr lang="en-US"/>
              <a:pPr>
                <a:defRPr/>
              </a:pPr>
              <a:t>‹#›</a:t>
            </a:fld>
            <a:endParaRPr lang="en-US" dirty="0"/>
          </a:p>
        </p:txBody>
      </p:sp>
      <p:sp>
        <p:nvSpPr>
          <p:cNvPr id="10" name="Footer Placeholder 14"/>
          <p:cNvSpPr>
            <a:spLocks noGrp="1"/>
          </p:cNvSpPr>
          <p:nvPr>
            <p:ph type="ftr" sz="quarter" idx="17"/>
          </p:nvPr>
        </p:nvSpPr>
        <p:spPr>
          <a:xfrm>
            <a:off x="5651500" y="6245225"/>
            <a:ext cx="2895600" cy="365125"/>
          </a:xfrm>
          <a:prstGeom prst="rect">
            <a:avLst/>
          </a:prstGeom>
        </p:spPr>
        <p:txBody>
          <a:bodyPr vert="horz" lIns="91440" tIns="45720" rIns="91440" bIns="45720" rtlCol="0" anchor="ctr"/>
          <a:lstStyle>
            <a:lvl1pPr algn="r" defTabSz="457200" fontAlgn="auto">
              <a:spcBef>
                <a:spcPts val="0"/>
              </a:spcBef>
              <a:spcAft>
                <a:spcPts val="0"/>
              </a:spcAft>
              <a:defRPr sz="1200" b="0" i="0">
                <a:solidFill>
                  <a:srgbClr val="8B0021"/>
                </a:solidFill>
                <a:latin typeface="Arial"/>
                <a:ea typeface="+mn-ea"/>
                <a:cs typeface="Arial"/>
              </a:defRPr>
            </a:lvl1pPr>
          </a:lstStyle>
          <a:p>
            <a:pPr>
              <a:defRPr/>
            </a:pPr>
            <a:r>
              <a:rPr lang="en-US"/>
              <a:t>Presentation Title Here  |</a:t>
            </a:r>
          </a:p>
        </p:txBody>
      </p:sp>
    </p:spTree>
    <p:extLst>
      <p:ext uri="{BB962C8B-B14F-4D97-AF65-F5344CB8AC3E}">
        <p14:creationId xmlns:p14="http://schemas.microsoft.com/office/powerpoint/2010/main" val="229263373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Side by Side Slide">
    <p:spTree>
      <p:nvGrpSpPr>
        <p:cNvPr id="1" name=""/>
        <p:cNvGrpSpPr/>
        <p:nvPr/>
      </p:nvGrpSpPr>
      <p:grpSpPr>
        <a:xfrm>
          <a:off x="0" y="0"/>
          <a:ext cx="0" cy="0"/>
          <a:chOff x="0" y="0"/>
          <a:chExt cx="0" cy="0"/>
        </a:xfrm>
      </p:grpSpPr>
      <p:pic>
        <p:nvPicPr>
          <p:cNvPr id="6" name="Picture 2" descr="UC_MED&amp;BS_Horiz_2C_CMYK.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54000" y="6072188"/>
            <a:ext cx="2514600" cy="658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ext Placeholder 9"/>
          <p:cNvSpPr>
            <a:spLocks noGrp="1"/>
          </p:cNvSpPr>
          <p:nvPr>
            <p:ph type="body" sz="quarter" idx="13"/>
          </p:nvPr>
        </p:nvSpPr>
        <p:spPr>
          <a:xfrm>
            <a:off x="342900" y="342900"/>
            <a:ext cx="6972300" cy="558800"/>
          </a:xfrm>
          <a:prstGeom prst="rect">
            <a:avLst/>
          </a:prstGeom>
        </p:spPr>
        <p:txBody>
          <a:bodyPr vert="horz"/>
          <a:lstStyle>
            <a:lvl1pPr algn="l">
              <a:buNone/>
              <a:defRPr sz="2400">
                <a:solidFill>
                  <a:srgbClr val="8B0021"/>
                </a:solidFill>
                <a:latin typeface="Times New Roman"/>
                <a:cs typeface="Times New Roman"/>
              </a:defRPr>
            </a:lvl1pPr>
          </a:lstStyle>
          <a:p>
            <a:pPr lvl="0"/>
            <a:r>
              <a:rPr lang="en-US" smtClean="0"/>
              <a:t>Click to edit Master text styles</a:t>
            </a:r>
          </a:p>
        </p:txBody>
      </p:sp>
      <p:sp>
        <p:nvSpPr>
          <p:cNvPr id="9" name="Text Placeholder 21"/>
          <p:cNvSpPr>
            <a:spLocks noGrp="1"/>
          </p:cNvSpPr>
          <p:nvPr>
            <p:ph type="body" sz="quarter" idx="15"/>
          </p:nvPr>
        </p:nvSpPr>
        <p:spPr>
          <a:xfrm>
            <a:off x="6858000" y="355600"/>
            <a:ext cx="1981200" cy="406400"/>
          </a:xfrm>
          <a:prstGeom prst="rect">
            <a:avLst/>
          </a:prstGeom>
        </p:spPr>
        <p:txBody>
          <a:bodyPr vert="horz" anchor="ctr"/>
          <a:lstStyle>
            <a:lvl1pPr algn="r">
              <a:buNone/>
              <a:defRPr sz="1200" b="0" i="0" baseline="0">
                <a:latin typeface="Arial"/>
                <a:cs typeface="Arial"/>
              </a:defRPr>
            </a:lvl1pPr>
          </a:lstStyle>
          <a:p>
            <a:pPr lvl="0"/>
            <a:r>
              <a:rPr lang="en-US" smtClean="0"/>
              <a:t>Click to edit Master text styles</a:t>
            </a:r>
          </a:p>
        </p:txBody>
      </p:sp>
      <p:sp>
        <p:nvSpPr>
          <p:cNvPr id="7" name="Content Placeholder 5"/>
          <p:cNvSpPr>
            <a:spLocks noGrp="1"/>
          </p:cNvSpPr>
          <p:nvPr>
            <p:ph idx="1"/>
          </p:nvPr>
        </p:nvSpPr>
        <p:spPr>
          <a:xfrm>
            <a:off x="342900" y="1028700"/>
            <a:ext cx="4135438" cy="4775200"/>
          </a:xfrm>
          <a:prstGeom prst="rect">
            <a:avLst/>
          </a:prstGeom>
        </p:spPr>
        <p:txBody>
          <a:bodyPr/>
          <a:lstStyle>
            <a:lvl1pPr>
              <a:spcAft>
                <a:spcPts val="1200"/>
              </a:spcAft>
              <a:defRPr sz="1600">
                <a:latin typeface="Arial"/>
              </a:defRPr>
            </a:lvl1pPr>
          </a:lstStyle>
          <a:p>
            <a:endParaRPr lang="en-US" dirty="0"/>
          </a:p>
        </p:txBody>
      </p:sp>
      <p:sp>
        <p:nvSpPr>
          <p:cNvPr id="10" name="Content Placeholder 6"/>
          <p:cNvSpPr>
            <a:spLocks noGrp="1"/>
          </p:cNvSpPr>
          <p:nvPr>
            <p:ph idx="16"/>
          </p:nvPr>
        </p:nvSpPr>
        <p:spPr>
          <a:xfrm>
            <a:off x="4667250" y="1028700"/>
            <a:ext cx="4108450" cy="4775200"/>
          </a:xfrm>
          <a:prstGeom prst="rect">
            <a:avLst/>
          </a:prstGeom>
        </p:spPr>
        <p:txBody>
          <a:bodyPr/>
          <a:lstStyle>
            <a:lvl1pPr>
              <a:spcAft>
                <a:spcPts val="1200"/>
              </a:spcAft>
              <a:defRPr sz="1600">
                <a:latin typeface="Arial"/>
              </a:defRPr>
            </a:lvl1pPr>
          </a:lstStyle>
          <a:p>
            <a:endParaRPr lang="en-US" dirty="0"/>
          </a:p>
        </p:txBody>
      </p:sp>
      <p:sp>
        <p:nvSpPr>
          <p:cNvPr id="11" name="Slide Number Placeholder 13"/>
          <p:cNvSpPr>
            <a:spLocks noGrp="1"/>
          </p:cNvSpPr>
          <p:nvPr>
            <p:ph type="sldNum" sz="quarter" idx="17"/>
          </p:nvPr>
        </p:nvSpPr>
        <p:spPr>
          <a:xfrm>
            <a:off x="8394700" y="6245225"/>
            <a:ext cx="381000" cy="365125"/>
          </a:xfrm>
          <a:prstGeom prst="rect">
            <a:avLst/>
          </a:prstGeom>
        </p:spPr>
        <p:txBody>
          <a:bodyPr vert="horz" lIns="91440" tIns="45720" rIns="91440" bIns="45720" rtlCol="0" anchor="ctr"/>
          <a:lstStyle>
            <a:lvl1pPr algn="r" defTabSz="457200" fontAlgn="auto">
              <a:spcBef>
                <a:spcPts val="0"/>
              </a:spcBef>
              <a:spcAft>
                <a:spcPts val="0"/>
              </a:spcAft>
              <a:defRPr sz="1200" b="0" i="0">
                <a:solidFill>
                  <a:prstClr val="black">
                    <a:tint val="75000"/>
                  </a:prstClr>
                </a:solidFill>
                <a:latin typeface="Arial"/>
                <a:ea typeface="+mn-ea"/>
                <a:cs typeface="Arial"/>
              </a:defRPr>
            </a:lvl1pPr>
          </a:lstStyle>
          <a:p>
            <a:pPr>
              <a:defRPr/>
            </a:pPr>
            <a:fld id="{A62C4DFE-B3F7-0049-A65F-A2E228D6E1A7}" type="slidenum">
              <a:rPr lang="en-US"/>
              <a:pPr>
                <a:defRPr/>
              </a:pPr>
              <a:t>‹#›</a:t>
            </a:fld>
            <a:endParaRPr lang="en-US" dirty="0"/>
          </a:p>
        </p:txBody>
      </p:sp>
      <p:sp>
        <p:nvSpPr>
          <p:cNvPr id="12" name="Footer Placeholder 14"/>
          <p:cNvSpPr>
            <a:spLocks noGrp="1"/>
          </p:cNvSpPr>
          <p:nvPr>
            <p:ph type="ftr" sz="quarter" idx="18"/>
          </p:nvPr>
        </p:nvSpPr>
        <p:spPr>
          <a:xfrm>
            <a:off x="5651500" y="6245225"/>
            <a:ext cx="2895600" cy="365125"/>
          </a:xfrm>
          <a:prstGeom prst="rect">
            <a:avLst/>
          </a:prstGeom>
        </p:spPr>
        <p:txBody>
          <a:bodyPr vert="horz" lIns="91440" tIns="45720" rIns="91440" bIns="45720" rtlCol="0" anchor="ctr"/>
          <a:lstStyle>
            <a:lvl1pPr algn="r" defTabSz="457200" fontAlgn="auto">
              <a:spcBef>
                <a:spcPts val="0"/>
              </a:spcBef>
              <a:spcAft>
                <a:spcPts val="0"/>
              </a:spcAft>
              <a:defRPr sz="1200" b="0" i="0">
                <a:solidFill>
                  <a:srgbClr val="8B0021"/>
                </a:solidFill>
                <a:latin typeface="Arial"/>
                <a:ea typeface="+mn-ea"/>
                <a:cs typeface="Arial"/>
              </a:defRPr>
            </a:lvl1pPr>
          </a:lstStyle>
          <a:p>
            <a:pPr>
              <a:defRPr/>
            </a:pPr>
            <a:r>
              <a:rPr lang="en-US"/>
              <a:t>Presentation Title Here  |</a:t>
            </a:r>
          </a:p>
        </p:txBody>
      </p:sp>
    </p:spTree>
    <p:extLst>
      <p:ext uri="{BB962C8B-B14F-4D97-AF65-F5344CB8AC3E}">
        <p14:creationId xmlns:p14="http://schemas.microsoft.com/office/powerpoint/2010/main" val="284560509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lvl1pPr>
              <a:defRPr/>
            </a:lvl1pPr>
          </a:lstStyle>
          <a:p>
            <a:pPr defTabSz="914400" fontAlgn="base">
              <a:spcBef>
                <a:spcPct val="0"/>
              </a:spcBef>
              <a:spcAft>
                <a:spcPct val="0"/>
              </a:spcAft>
              <a:defRPr/>
            </a:pPr>
            <a:fld id="{AF0598BF-F1FA-8F42-BC41-53FA02058999}" type="datetime1">
              <a:rPr lang="en-US">
                <a:solidFill>
                  <a:prstClr val="black"/>
                </a:solidFill>
                <a:latin typeface="Arial" charset="0"/>
                <a:ea typeface="ＭＳ Ｐゴシック" charset="0"/>
                <a:cs typeface="ＭＳ Ｐゴシック" charset="0"/>
              </a:rPr>
              <a:pPr defTabSz="914400" fontAlgn="base">
                <a:spcBef>
                  <a:spcPct val="0"/>
                </a:spcBef>
                <a:spcAft>
                  <a:spcPct val="0"/>
                </a:spcAft>
                <a:defRPr/>
              </a:pPr>
              <a:t>5/11/17</a:t>
            </a:fld>
            <a:endParaRPr lang="en-US">
              <a:solidFill>
                <a:prstClr val="black"/>
              </a:solidFill>
              <a:latin typeface="Arial" charset="0"/>
              <a:ea typeface="ＭＳ Ｐゴシック" charset="0"/>
              <a:cs typeface="ＭＳ Ｐゴシック" charset="0"/>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a:defRPr/>
            </a:lvl1pPr>
          </a:lstStyle>
          <a:p>
            <a:pPr defTabSz="914400" fontAlgn="base">
              <a:spcBef>
                <a:spcPct val="0"/>
              </a:spcBef>
              <a:spcAft>
                <a:spcPct val="0"/>
              </a:spcAft>
              <a:defRPr/>
            </a:pPr>
            <a:endParaRPr lang="en-US">
              <a:solidFill>
                <a:prstClr val="black"/>
              </a:solidFill>
              <a:latin typeface="Arial" charset="0"/>
              <a:ea typeface="ＭＳ Ｐゴシック" charset="0"/>
              <a:cs typeface="ＭＳ Ｐゴシック" charset="0"/>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lvl1pPr>
              <a:defRPr/>
            </a:lvl1pPr>
          </a:lstStyle>
          <a:p>
            <a:pPr defTabSz="914400" fontAlgn="base">
              <a:spcBef>
                <a:spcPct val="0"/>
              </a:spcBef>
              <a:spcAft>
                <a:spcPct val="0"/>
              </a:spcAft>
              <a:defRPr/>
            </a:pPr>
            <a:fld id="{CC6EFFC0-B3A5-3E4E-8778-0C158DB3CBEC}" type="slidenum">
              <a:rPr lang="en-US">
                <a:solidFill>
                  <a:prstClr val="black"/>
                </a:solidFill>
                <a:latin typeface="Arial" charset="0"/>
                <a:ea typeface="ＭＳ Ｐゴシック" charset="0"/>
                <a:cs typeface="ＭＳ Ｐゴシック" charset="0"/>
              </a:rPr>
              <a:pPr defTabSz="914400" fontAlgn="base">
                <a:spcBef>
                  <a:spcPct val="0"/>
                </a:spcBef>
                <a:spcAft>
                  <a:spcPct val="0"/>
                </a:spcAft>
                <a:defRPr/>
              </a:pPr>
              <a:t>‹#›</a:t>
            </a:fld>
            <a:endParaRPr lang="en-US">
              <a:solidFill>
                <a:prstClr val="black"/>
              </a:solidFill>
              <a:latin typeface="Arial" charset="0"/>
              <a:ea typeface="ＭＳ Ｐゴシック" charset="0"/>
              <a:cs typeface="ＭＳ Ｐゴシック" charset="0"/>
            </a:endParaRPr>
          </a:p>
        </p:txBody>
      </p:sp>
    </p:spTree>
    <p:extLst>
      <p:ext uri="{BB962C8B-B14F-4D97-AF65-F5344CB8AC3E}">
        <p14:creationId xmlns:p14="http://schemas.microsoft.com/office/powerpoint/2010/main" val="160111195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A456D9F-2EE0-DB4E-A91A-43C6E765E13C}" type="datetimeFigureOut">
              <a:rPr lang="en-US" smtClean="0"/>
              <a:t>5/11/17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049E310-3B2E-4447-93B9-20C4A04968CA}" type="slidenum">
              <a:rPr lang="en-US" smtClean="0"/>
              <a:t>‹#›</a:t>
            </a:fld>
            <a:endParaRPr lang="en-US"/>
          </a:p>
        </p:txBody>
      </p:sp>
    </p:spTree>
    <p:extLst>
      <p:ext uri="{BB962C8B-B14F-4D97-AF65-F5344CB8AC3E}">
        <p14:creationId xmlns:p14="http://schemas.microsoft.com/office/powerpoint/2010/main" val="334868805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6A456D9F-2EE0-DB4E-A91A-43C6E765E13C}" type="datetimeFigureOut">
              <a:rPr lang="en-US" smtClean="0"/>
              <a:t>5/11/17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049E310-3B2E-4447-93B9-20C4A04968CA}" type="slidenum">
              <a:rPr lang="en-US" smtClean="0"/>
              <a:t>‹#›</a:t>
            </a:fld>
            <a:endParaRPr lang="en-US"/>
          </a:p>
        </p:txBody>
      </p:sp>
    </p:spTree>
    <p:extLst>
      <p:ext uri="{BB962C8B-B14F-4D97-AF65-F5344CB8AC3E}">
        <p14:creationId xmlns:p14="http://schemas.microsoft.com/office/powerpoint/2010/main" val="46427808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6A456D9F-2EE0-DB4E-A91A-43C6E765E13C}" type="datetimeFigureOut">
              <a:rPr lang="en-US" smtClean="0"/>
              <a:t>5/11/17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049E310-3B2E-4447-93B9-20C4A04968CA}" type="slidenum">
              <a:rPr lang="en-US" smtClean="0"/>
              <a:t>‹#›</a:t>
            </a:fld>
            <a:endParaRPr lang="en-US"/>
          </a:p>
        </p:txBody>
      </p:sp>
    </p:spTree>
    <p:extLst>
      <p:ext uri="{BB962C8B-B14F-4D97-AF65-F5344CB8AC3E}">
        <p14:creationId xmlns:p14="http://schemas.microsoft.com/office/powerpoint/2010/main" val="284415434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6A456D9F-2EE0-DB4E-A91A-43C6E765E13C}" type="datetimeFigureOut">
              <a:rPr lang="en-US" smtClean="0"/>
              <a:t>5/11/17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049E310-3B2E-4447-93B9-20C4A04968CA}" type="slidenum">
              <a:rPr lang="en-US" smtClean="0"/>
              <a:t>‹#›</a:t>
            </a:fld>
            <a:endParaRPr lang="en-US"/>
          </a:p>
        </p:txBody>
      </p:sp>
    </p:spTree>
    <p:extLst>
      <p:ext uri="{BB962C8B-B14F-4D97-AF65-F5344CB8AC3E}">
        <p14:creationId xmlns:p14="http://schemas.microsoft.com/office/powerpoint/2010/main" val="107540693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A456D9F-2EE0-DB4E-A91A-43C6E765E13C}" type="datetimeFigureOut">
              <a:rPr lang="en-US" smtClean="0"/>
              <a:t>5/11/17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049E310-3B2E-4447-93B9-20C4A04968CA}" type="slidenum">
              <a:rPr lang="en-US" smtClean="0"/>
              <a:t>‹#›</a:t>
            </a:fld>
            <a:endParaRPr lang="en-US"/>
          </a:p>
        </p:txBody>
      </p:sp>
    </p:spTree>
    <p:extLst>
      <p:ext uri="{BB962C8B-B14F-4D97-AF65-F5344CB8AC3E}">
        <p14:creationId xmlns:p14="http://schemas.microsoft.com/office/powerpoint/2010/main" val="53542477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A456D9F-2EE0-DB4E-A91A-43C6E765E13C}" type="datetimeFigureOut">
              <a:rPr lang="en-US" smtClean="0"/>
              <a:t>5/11/17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049E310-3B2E-4447-93B9-20C4A04968CA}" type="slidenum">
              <a:rPr lang="en-US" smtClean="0"/>
              <a:t>‹#›</a:t>
            </a:fld>
            <a:endParaRPr lang="en-US"/>
          </a:p>
        </p:txBody>
      </p:sp>
    </p:spTree>
    <p:extLst>
      <p:ext uri="{BB962C8B-B14F-4D97-AF65-F5344CB8AC3E}">
        <p14:creationId xmlns:p14="http://schemas.microsoft.com/office/powerpoint/2010/main" val="341482890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A456D9F-2EE0-DB4E-A91A-43C6E765E13C}" type="datetimeFigureOut">
              <a:rPr lang="en-US" smtClean="0"/>
              <a:t>5/11/17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049E310-3B2E-4447-93B9-20C4A04968CA}" type="slidenum">
              <a:rPr lang="en-US" smtClean="0"/>
              <a:t>‹#›</a:t>
            </a:fld>
            <a:endParaRPr lang="en-US"/>
          </a:p>
        </p:txBody>
      </p:sp>
    </p:spTree>
    <p:extLst>
      <p:ext uri="{BB962C8B-B14F-4D97-AF65-F5344CB8AC3E}">
        <p14:creationId xmlns:p14="http://schemas.microsoft.com/office/powerpoint/2010/main" val="3875241447"/>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slideLayout" Target="../slideLayouts/slideLayout14.xml"/><Relationship Id="rId15" Type="http://schemas.openxmlformats.org/officeDocument/2006/relationships/slideLayout" Target="../slideLayouts/slideLayout15.xml"/><Relationship Id="rId16" Type="http://schemas.openxmlformats.org/officeDocument/2006/relationships/slideLayout" Target="../slideLayouts/slideLayout16.xml"/><Relationship Id="rId17" Type="http://schemas.openxmlformats.org/officeDocument/2006/relationships/slideLayout" Target="../slideLayouts/slideLayout17.xml"/><Relationship Id="rId18" Type="http://schemas.openxmlformats.org/officeDocument/2006/relationships/slideLayout" Target="../slideLayouts/slideLayout18.xml"/><Relationship Id="rId19"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21.xml"/><Relationship Id="rId4" Type="http://schemas.openxmlformats.org/officeDocument/2006/relationships/slideLayout" Target="../slideLayouts/slideLayout22.xml"/><Relationship Id="rId5" Type="http://schemas.openxmlformats.org/officeDocument/2006/relationships/slideLayout" Target="../slideLayouts/slideLayout23.xml"/><Relationship Id="rId6" Type="http://schemas.openxmlformats.org/officeDocument/2006/relationships/slideLayout" Target="../slideLayouts/slideLayout24.xml"/><Relationship Id="rId7" Type="http://schemas.openxmlformats.org/officeDocument/2006/relationships/theme" Target="../theme/theme2.xml"/><Relationship Id="rId1" Type="http://schemas.openxmlformats.org/officeDocument/2006/relationships/slideLayout" Target="../slideLayouts/slideLayout19.xml"/><Relationship Id="rId2"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A456D9F-2EE0-DB4E-A91A-43C6E765E13C}" type="datetimeFigureOut">
              <a:rPr lang="en-US" smtClean="0"/>
              <a:t>5/11/17</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049E310-3B2E-4447-93B9-20C4A04968CA}" type="slidenum">
              <a:rPr lang="en-US" smtClean="0"/>
              <a:t>‹#›</a:t>
            </a:fld>
            <a:endParaRPr lang="en-US"/>
          </a:p>
        </p:txBody>
      </p:sp>
    </p:spTree>
    <p:extLst>
      <p:ext uri="{BB962C8B-B14F-4D97-AF65-F5344CB8AC3E}">
        <p14:creationId xmlns:p14="http://schemas.microsoft.com/office/powerpoint/2010/main" val="283839312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7" r:id="rId12"/>
    <p:sldLayoutId id="2147483669" r:id="rId13"/>
    <p:sldLayoutId id="2147483670" r:id="rId14"/>
    <p:sldLayoutId id="2147483671" r:id="rId15"/>
    <p:sldLayoutId id="2147483672" r:id="rId16"/>
    <p:sldLayoutId id="2147483673" r:id="rId17"/>
    <p:sldLayoutId id="2147483674" r:id="rId18"/>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Rectangle 8"/>
          <p:cNvSpPr>
            <a:spLocks noChangeArrowheads="1"/>
          </p:cNvSpPr>
          <p:nvPr userDrawn="1"/>
        </p:nvSpPr>
        <p:spPr bwMode="auto">
          <a:xfrm>
            <a:off x="355600" y="5946775"/>
            <a:ext cx="8432800" cy="73025"/>
          </a:xfrm>
          <a:prstGeom prst="rect">
            <a:avLst/>
          </a:prstGeom>
          <a:solidFill>
            <a:srgbClr val="C0C0C0"/>
          </a:solidFill>
          <a:ln>
            <a:noFill/>
          </a:ln>
          <a:extLs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
          <a:lstStyle/>
          <a:p>
            <a:pPr fontAlgn="base">
              <a:spcBef>
                <a:spcPct val="0"/>
              </a:spcBef>
              <a:spcAft>
                <a:spcPct val="0"/>
              </a:spcAft>
            </a:pPr>
            <a:endParaRPr lang="en-US" smtClean="0">
              <a:solidFill>
                <a:srgbClr val="000000"/>
              </a:solidFill>
              <a:latin typeface="Arial" charset="0"/>
              <a:ea typeface="ヒラギノ角ゴ Pro W3" charset="0"/>
              <a:cs typeface="ヒラギノ角ゴ Pro W3" charset="0"/>
            </a:endParaRPr>
          </a:p>
        </p:txBody>
      </p:sp>
    </p:spTree>
    <p:extLst>
      <p:ext uri="{BB962C8B-B14F-4D97-AF65-F5344CB8AC3E}">
        <p14:creationId xmlns:p14="http://schemas.microsoft.com/office/powerpoint/2010/main" val="323659546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Lst>
  <p:hf hdr="0" dt="0"/>
  <p:txStyles>
    <p:titleStyle>
      <a:lvl1pPr algn="ctr" defTabSz="457200" rtl="0" eaLnBrk="0" fontAlgn="base" hangingPunct="0">
        <a:spcBef>
          <a:spcPct val="0"/>
        </a:spcBef>
        <a:spcAft>
          <a:spcPct val="0"/>
        </a:spcAft>
        <a:defRPr sz="4400" kern="1200">
          <a:solidFill>
            <a:schemeClr val="tx1"/>
          </a:solidFill>
          <a:latin typeface="+mj-lt"/>
          <a:ea typeface="ヒラギノ角ゴ Pro W3" charset="0"/>
          <a:cs typeface="ヒラギノ角ゴ Pro W3" charset="0"/>
        </a:defRPr>
      </a:lvl1pPr>
      <a:lvl2pPr algn="ctr" defTabSz="457200" rtl="0" eaLnBrk="0" fontAlgn="base" hangingPunct="0">
        <a:spcBef>
          <a:spcPct val="0"/>
        </a:spcBef>
        <a:spcAft>
          <a:spcPct val="0"/>
        </a:spcAft>
        <a:defRPr sz="4400">
          <a:solidFill>
            <a:schemeClr val="tx1"/>
          </a:solidFill>
          <a:latin typeface="Calibri" charset="0"/>
          <a:ea typeface="ヒラギノ角ゴ Pro W3" charset="0"/>
          <a:cs typeface="ヒラギノ角ゴ Pro W3" charset="0"/>
        </a:defRPr>
      </a:lvl2pPr>
      <a:lvl3pPr algn="ctr" defTabSz="457200" rtl="0" eaLnBrk="0" fontAlgn="base" hangingPunct="0">
        <a:spcBef>
          <a:spcPct val="0"/>
        </a:spcBef>
        <a:spcAft>
          <a:spcPct val="0"/>
        </a:spcAft>
        <a:defRPr sz="4400">
          <a:solidFill>
            <a:schemeClr val="tx1"/>
          </a:solidFill>
          <a:latin typeface="Calibri" charset="0"/>
          <a:ea typeface="ヒラギノ角ゴ Pro W3" charset="0"/>
          <a:cs typeface="ヒラギノ角ゴ Pro W3" charset="0"/>
        </a:defRPr>
      </a:lvl3pPr>
      <a:lvl4pPr algn="ctr" defTabSz="457200" rtl="0" eaLnBrk="0" fontAlgn="base" hangingPunct="0">
        <a:spcBef>
          <a:spcPct val="0"/>
        </a:spcBef>
        <a:spcAft>
          <a:spcPct val="0"/>
        </a:spcAft>
        <a:defRPr sz="4400">
          <a:solidFill>
            <a:schemeClr val="tx1"/>
          </a:solidFill>
          <a:latin typeface="Calibri" charset="0"/>
          <a:ea typeface="ヒラギノ角ゴ Pro W3" charset="0"/>
          <a:cs typeface="ヒラギノ角ゴ Pro W3" charset="0"/>
        </a:defRPr>
      </a:lvl4pPr>
      <a:lvl5pPr algn="ctr" defTabSz="457200" rtl="0" eaLnBrk="0" fontAlgn="base" hangingPunct="0">
        <a:spcBef>
          <a:spcPct val="0"/>
        </a:spcBef>
        <a:spcAft>
          <a:spcPct val="0"/>
        </a:spcAft>
        <a:defRPr sz="4400">
          <a:solidFill>
            <a:schemeClr val="tx1"/>
          </a:solidFill>
          <a:latin typeface="Calibri" charset="0"/>
          <a:ea typeface="ヒラギノ角ゴ Pro W3" charset="0"/>
          <a:cs typeface="ヒラギノ角ゴ Pro W3" charset="0"/>
        </a:defRPr>
      </a:lvl5pPr>
      <a:lvl6pPr marL="457200" algn="ctr" defTabSz="457200" rtl="0" fontAlgn="base">
        <a:spcBef>
          <a:spcPct val="0"/>
        </a:spcBef>
        <a:spcAft>
          <a:spcPct val="0"/>
        </a:spcAft>
        <a:defRPr sz="4400">
          <a:solidFill>
            <a:schemeClr val="tx1"/>
          </a:solidFill>
          <a:latin typeface="Calibri" charset="0"/>
          <a:ea typeface="ヒラギノ角ゴ Pro W3" charset="0"/>
          <a:cs typeface="ヒラギノ角ゴ Pro W3" charset="0"/>
        </a:defRPr>
      </a:lvl6pPr>
      <a:lvl7pPr marL="914400" algn="ctr" defTabSz="457200" rtl="0" fontAlgn="base">
        <a:spcBef>
          <a:spcPct val="0"/>
        </a:spcBef>
        <a:spcAft>
          <a:spcPct val="0"/>
        </a:spcAft>
        <a:defRPr sz="4400">
          <a:solidFill>
            <a:schemeClr val="tx1"/>
          </a:solidFill>
          <a:latin typeface="Calibri" charset="0"/>
          <a:ea typeface="ヒラギノ角ゴ Pro W3" charset="0"/>
          <a:cs typeface="ヒラギノ角ゴ Pro W3" charset="0"/>
        </a:defRPr>
      </a:lvl7pPr>
      <a:lvl8pPr marL="1371600" algn="ctr" defTabSz="457200" rtl="0" fontAlgn="base">
        <a:spcBef>
          <a:spcPct val="0"/>
        </a:spcBef>
        <a:spcAft>
          <a:spcPct val="0"/>
        </a:spcAft>
        <a:defRPr sz="4400">
          <a:solidFill>
            <a:schemeClr val="tx1"/>
          </a:solidFill>
          <a:latin typeface="Calibri" charset="0"/>
          <a:ea typeface="ヒラギノ角ゴ Pro W3" charset="0"/>
          <a:cs typeface="ヒラギノ角ゴ Pro W3" charset="0"/>
        </a:defRPr>
      </a:lvl8pPr>
      <a:lvl9pPr marL="1828800" algn="ctr" defTabSz="457200" rtl="0" fontAlgn="base">
        <a:spcBef>
          <a:spcPct val="0"/>
        </a:spcBef>
        <a:spcAft>
          <a:spcPct val="0"/>
        </a:spcAft>
        <a:defRPr sz="4400">
          <a:solidFill>
            <a:schemeClr val="tx1"/>
          </a:solidFill>
          <a:latin typeface="Calibri" charset="0"/>
          <a:ea typeface="ヒラギノ角ゴ Pro W3" charset="0"/>
          <a:cs typeface="ヒラギノ角ゴ Pro W3" charset="0"/>
        </a:defRPr>
      </a:lvl9pPr>
    </p:titleStyle>
    <p:bodyStyle>
      <a:lvl1pPr marL="342900" indent="-342900" algn="l" defTabSz="457200" rtl="0" eaLnBrk="0" fontAlgn="base" hangingPunct="0">
        <a:spcBef>
          <a:spcPct val="20000"/>
        </a:spcBef>
        <a:spcAft>
          <a:spcPct val="0"/>
        </a:spcAft>
        <a:buFont typeface="Arial" charset="0"/>
        <a:buChar char="•"/>
        <a:defRPr sz="3200" kern="1200">
          <a:solidFill>
            <a:schemeClr val="tx1"/>
          </a:solidFill>
          <a:latin typeface="+mn-lt"/>
          <a:ea typeface="ヒラギノ角ゴ Pro W3" charset="0"/>
          <a:cs typeface="ヒラギノ角ゴ Pro W3" charset="0"/>
        </a:defRPr>
      </a:lvl1pPr>
      <a:lvl2pPr marL="742950" indent="-285750" algn="l" defTabSz="457200" rtl="0" eaLnBrk="0" fontAlgn="base" hangingPunct="0">
        <a:spcBef>
          <a:spcPct val="20000"/>
        </a:spcBef>
        <a:spcAft>
          <a:spcPct val="0"/>
        </a:spcAft>
        <a:buFont typeface="Arial" charset="0"/>
        <a:buChar char="–"/>
        <a:defRPr sz="2800" kern="1200">
          <a:solidFill>
            <a:schemeClr val="tx1"/>
          </a:solidFill>
          <a:latin typeface="+mn-lt"/>
          <a:ea typeface="ヒラギノ角ゴ Pro W3" charset="0"/>
          <a:cs typeface="ヒラギノ角ゴ Pro W3" charset="0"/>
        </a:defRPr>
      </a:lvl2pPr>
      <a:lvl3pPr marL="1143000" indent="-228600" algn="l" defTabSz="457200" rtl="0" eaLnBrk="0" fontAlgn="base" hangingPunct="0">
        <a:spcBef>
          <a:spcPct val="20000"/>
        </a:spcBef>
        <a:spcAft>
          <a:spcPct val="0"/>
        </a:spcAft>
        <a:buFont typeface="Arial" charset="0"/>
        <a:buChar char="•"/>
        <a:defRPr sz="2400" kern="1200">
          <a:solidFill>
            <a:schemeClr val="tx1"/>
          </a:solidFill>
          <a:latin typeface="+mn-lt"/>
          <a:ea typeface="ヒラギノ角ゴ Pro W3" charset="0"/>
          <a:cs typeface="ヒラギノ角ゴ Pro W3" charset="0"/>
        </a:defRPr>
      </a:lvl3pPr>
      <a:lvl4pPr marL="16002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ヒラギノ角ゴ Pro W3" charset="0"/>
          <a:cs typeface="ヒラギノ角ゴ Pro W3" charset="0"/>
        </a:defRPr>
      </a:lvl4pPr>
      <a:lvl5pPr marL="20574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ヒラギノ角ゴ Pro W3" charset="0"/>
          <a:cs typeface="ヒラギノ角ゴ Pro W3"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8.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9.emf"/></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chart" Target="../charts/char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chart" Target="../charts/char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chart" Target="../charts/chart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chart" Target="../charts/chart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png"/><Relationship Id="rId3" Type="http://schemas.openxmlformats.org/officeDocument/2006/relationships/image" Target="../media/image5.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chart" Target="../charts/chart5.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image" Target="../media/image10.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image" Target="../media/image11.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image" Target="../media/image12.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image" Target="../media/image13.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image" Target="../media/image14.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image" Target="../media/image15.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chart" Target="../charts/chart6.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chart" Target="../charts/char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chart" Target="../charts/chart8.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chart" Target="../charts/chart9.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chart" Target="../charts/chart10.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chart" Target="../charts/chart11.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chart" Target="../charts/chart1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7.xml"/><Relationship Id="rId2" Type="http://schemas.openxmlformats.org/officeDocument/2006/relationships/chart" Target="../charts/chart13.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6.png"/></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mailto:pverhoef@uchicago.edu" TargetMode="Externa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7.png"/></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8.png"/></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9.png"/></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0.jpeg"/></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1.png"/></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chart" Target="../charts/chart1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png"/></Relationships>
</file>

<file path=ppt/slides/_rels/slide60.xml.rels><?xml version="1.0" encoding="UTF-8" standalone="yes"?>
<Relationships xmlns="http://schemas.openxmlformats.org/package/2006/relationships"><Relationship Id="rId3" Type="http://schemas.openxmlformats.org/officeDocument/2006/relationships/chart" Target="../charts/chart16.xml"/><Relationship Id="rId4" Type="http://schemas.openxmlformats.org/officeDocument/2006/relationships/chart" Target="../charts/chart17.xml"/><Relationship Id="rId5" Type="http://schemas.openxmlformats.org/officeDocument/2006/relationships/chart" Target="../charts/chart18.xml"/><Relationship Id="rId1" Type="http://schemas.openxmlformats.org/officeDocument/2006/relationships/slideLayout" Target="../slideLayouts/slideLayout6.xml"/><Relationship Id="rId2" Type="http://schemas.openxmlformats.org/officeDocument/2006/relationships/chart" Target="../charts/chart15.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chart" Target="../charts/chart19.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chart" Target="../charts/chart20.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Text Placeholder 1"/>
          <p:cNvSpPr>
            <a:spLocks noGrp="1"/>
          </p:cNvSpPr>
          <p:nvPr>
            <p:ph type="body" sz="quarter" idx="10"/>
          </p:nvPr>
        </p:nvSpPr>
        <p:spPr bwMode="auto">
          <a:xfrm>
            <a:off x="2057400" y="2743200"/>
            <a:ext cx="6634988" cy="1066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Ctr="0" compatLnSpc="1">
            <a:prstTxWarp prst="textNoShape">
              <a:avLst/>
            </a:prstTxWarp>
          </a:bodyPr>
          <a:lstStyle/>
          <a:p>
            <a:pPr eaLnBrk="1" hangingPunct="1"/>
            <a:r>
              <a:rPr lang="en-US" sz="3600" dirty="0" smtClean="0"/>
              <a:t>Single Payer Health Care: A solution for healthcare disparities in critical care? </a:t>
            </a:r>
            <a:endParaRPr lang="en-US" sz="3600" dirty="0">
              <a:latin typeface="Times" charset="0"/>
              <a:cs typeface="Times" charset="0"/>
            </a:endParaRPr>
          </a:p>
        </p:txBody>
      </p:sp>
      <p:sp>
        <p:nvSpPr>
          <p:cNvPr id="23554" name="Text Placeholder 2"/>
          <p:cNvSpPr>
            <a:spLocks noGrp="1"/>
          </p:cNvSpPr>
          <p:nvPr>
            <p:ph type="body" sz="quarter" idx="11"/>
          </p:nvPr>
        </p:nvSpPr>
        <p:spPr bwMode="auto">
          <a:xfrm>
            <a:off x="2057399" y="3733800"/>
            <a:ext cx="6634989" cy="17526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t" anchorCtr="0" compatLnSpc="1">
            <a:prstTxWarp prst="textNoShape">
              <a:avLst/>
            </a:prstTxWarp>
          </a:bodyPr>
          <a:lstStyle/>
          <a:p>
            <a:pPr eaLnBrk="1" hangingPunct="1"/>
            <a:r>
              <a:rPr lang="en-US" dirty="0">
                <a:latin typeface="Arial" charset="0"/>
                <a:cs typeface="Arial" charset="0"/>
              </a:rPr>
              <a:t>Philip A. Verhoef, MD, </a:t>
            </a:r>
            <a:r>
              <a:rPr lang="en-US" dirty="0" smtClean="0">
                <a:latin typeface="Arial" charset="0"/>
                <a:cs typeface="Arial" charset="0"/>
              </a:rPr>
              <a:t>PhD, FAAP, FACP</a:t>
            </a:r>
            <a:endParaRPr lang="en-US" dirty="0">
              <a:latin typeface="Arial" charset="0"/>
              <a:cs typeface="Arial" charset="0"/>
            </a:endParaRPr>
          </a:p>
          <a:p>
            <a:pPr eaLnBrk="1" hangingPunct="1"/>
            <a:r>
              <a:rPr lang="en-US" dirty="0">
                <a:latin typeface="Arial" charset="0"/>
                <a:cs typeface="Arial" charset="0"/>
              </a:rPr>
              <a:t>Assistant Professor</a:t>
            </a:r>
          </a:p>
          <a:p>
            <a:pPr eaLnBrk="1" hangingPunct="1"/>
            <a:r>
              <a:rPr lang="en-US" dirty="0" err="1" smtClean="0">
                <a:latin typeface="Arial" charset="0"/>
                <a:cs typeface="Arial" charset="0"/>
              </a:rPr>
              <a:t>Dept</a:t>
            </a:r>
            <a:r>
              <a:rPr lang="en-US" dirty="0" smtClean="0">
                <a:latin typeface="Arial" charset="0"/>
                <a:cs typeface="Arial" charset="0"/>
              </a:rPr>
              <a:t> </a:t>
            </a:r>
            <a:r>
              <a:rPr lang="en-US" dirty="0">
                <a:latin typeface="Arial" charset="0"/>
                <a:cs typeface="Arial" charset="0"/>
              </a:rPr>
              <a:t>of </a:t>
            </a:r>
            <a:r>
              <a:rPr lang="en-US" dirty="0" smtClean="0">
                <a:latin typeface="Arial" charset="0"/>
                <a:cs typeface="Arial" charset="0"/>
              </a:rPr>
              <a:t>Medicine: Section </a:t>
            </a:r>
            <a:r>
              <a:rPr lang="en-US" dirty="0">
                <a:latin typeface="Arial" charset="0"/>
                <a:cs typeface="Arial" charset="0"/>
              </a:rPr>
              <a:t>of </a:t>
            </a:r>
            <a:r>
              <a:rPr lang="en-US" dirty="0" err="1" smtClean="0">
                <a:latin typeface="Arial" charset="0"/>
                <a:cs typeface="Arial" charset="0"/>
              </a:rPr>
              <a:t>Pulm</a:t>
            </a:r>
            <a:r>
              <a:rPr lang="en-US" dirty="0" smtClean="0">
                <a:latin typeface="Arial" charset="0"/>
                <a:cs typeface="Arial" charset="0"/>
              </a:rPr>
              <a:t>/Critical Care</a:t>
            </a:r>
          </a:p>
          <a:p>
            <a:pPr eaLnBrk="1" hangingPunct="1"/>
            <a:r>
              <a:rPr lang="en-US" dirty="0" err="1" smtClean="0">
                <a:latin typeface="Arial" charset="0"/>
                <a:cs typeface="Arial" charset="0"/>
              </a:rPr>
              <a:t>Dept</a:t>
            </a:r>
            <a:r>
              <a:rPr lang="en-US" dirty="0" smtClean="0">
                <a:latin typeface="Arial" charset="0"/>
                <a:cs typeface="Arial" charset="0"/>
              </a:rPr>
              <a:t> of Pediatrics: Section of Critical Care</a:t>
            </a:r>
            <a:endParaRPr lang="en-US" dirty="0">
              <a:latin typeface="Arial" charset="0"/>
              <a:cs typeface="Arial" charset="0"/>
            </a:endParaRPr>
          </a:p>
        </p:txBody>
      </p:sp>
      <p:sp>
        <p:nvSpPr>
          <p:cNvPr id="23555" name="Text Placeholder 3"/>
          <p:cNvSpPr>
            <a:spLocks noGrp="1"/>
          </p:cNvSpPr>
          <p:nvPr>
            <p:ph type="body"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t" anchorCtr="0" compatLnSpc="1">
            <a:prstTxWarp prst="textNoShape">
              <a:avLst/>
            </a:prstTxWarp>
          </a:bodyPr>
          <a:lstStyle/>
          <a:p>
            <a:pPr eaLnBrk="1" hangingPunct="1"/>
            <a:r>
              <a:rPr lang="en-US" dirty="0" smtClean="0">
                <a:latin typeface="Arial" charset="0"/>
                <a:cs typeface="Arial" charset="0"/>
              </a:rPr>
              <a:t>May 11, 2017</a:t>
            </a:r>
            <a:endParaRPr lang="en-US" dirty="0">
              <a:latin typeface="Arial" charset="0"/>
              <a:cs typeface="Arial" charset="0"/>
            </a:endParaRPr>
          </a:p>
        </p:txBody>
      </p:sp>
    </p:spTree>
    <p:extLst>
      <p:ext uri="{BB962C8B-B14F-4D97-AF65-F5344CB8AC3E}">
        <p14:creationId xmlns:p14="http://schemas.microsoft.com/office/powerpoint/2010/main" val="2318059752"/>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9059" y="274638"/>
            <a:ext cx="8650941" cy="1143000"/>
          </a:xfrm>
        </p:spPr>
        <p:txBody>
          <a:bodyPr>
            <a:normAutofit fontScale="90000"/>
          </a:bodyPr>
          <a:lstStyle/>
          <a:p>
            <a:r>
              <a:rPr lang="en-US" dirty="0" smtClean="0"/>
              <a:t>Because we know that disparities are emblematic of the problem. </a:t>
            </a:r>
            <a:endParaRPr lang="en-US" dirty="0"/>
          </a:p>
        </p:txBody>
      </p:sp>
      <p:sp>
        <p:nvSpPr>
          <p:cNvPr id="3" name="Content Placeholder 2"/>
          <p:cNvSpPr>
            <a:spLocks noGrp="1"/>
          </p:cNvSpPr>
          <p:nvPr>
            <p:ph idx="1"/>
          </p:nvPr>
        </p:nvSpPr>
        <p:spPr>
          <a:xfrm>
            <a:off x="104588" y="2958353"/>
            <a:ext cx="8785412" cy="3750235"/>
          </a:xfrm>
        </p:spPr>
        <p:txBody>
          <a:bodyPr>
            <a:normAutofit/>
          </a:bodyPr>
          <a:lstStyle/>
          <a:p>
            <a:pPr marL="0" indent="0" algn="ctr">
              <a:buNone/>
            </a:pPr>
            <a:r>
              <a:rPr lang="en-US" dirty="0" smtClean="0"/>
              <a:t>What they </a:t>
            </a:r>
            <a:r>
              <a:rPr lang="en-US" dirty="0"/>
              <a:t>c</a:t>
            </a:r>
            <a:r>
              <a:rPr lang="en-US" dirty="0" smtClean="0"/>
              <a:t>ould have said:</a:t>
            </a:r>
          </a:p>
          <a:p>
            <a:pPr marL="0" indent="0">
              <a:buNone/>
            </a:pPr>
            <a:r>
              <a:rPr lang="en-US" sz="2400" dirty="0" smtClean="0"/>
              <a:t>“</a:t>
            </a:r>
            <a:r>
              <a:rPr lang="en-US" sz="2400" b="1" dirty="0" smtClean="0"/>
              <a:t>Attainment </a:t>
            </a:r>
            <a:r>
              <a:rPr lang="en-US" sz="2400" b="1" dirty="0"/>
              <a:t>of respiratory health equality requires the elimination of respiratory health disparities</a:t>
            </a:r>
            <a:r>
              <a:rPr lang="en-US" sz="2400" dirty="0"/>
              <a:t>, </a:t>
            </a:r>
            <a:r>
              <a:rPr lang="en-US" sz="2400" b="1" dirty="0"/>
              <a:t>which can be achieved only </a:t>
            </a:r>
            <a:r>
              <a:rPr lang="en-US" sz="2400" b="1" dirty="0" smtClean="0"/>
              <a:t>through guarantee of access to universal health care in the United States</a:t>
            </a:r>
            <a:r>
              <a:rPr lang="en-US" sz="2400" dirty="0" smtClean="0"/>
              <a:t>.”</a:t>
            </a:r>
          </a:p>
          <a:p>
            <a:pPr marL="0" indent="0">
              <a:buNone/>
            </a:pPr>
            <a:endParaRPr lang="en-US" sz="2400" dirty="0"/>
          </a:p>
          <a:p>
            <a:pPr marL="0" indent="0">
              <a:buNone/>
            </a:pPr>
            <a:r>
              <a:rPr lang="en-US" sz="2400" dirty="0" smtClean="0"/>
              <a:t>Or rather, we cannot hope to attain respiratory health equality without a universal health care system in the United States.</a:t>
            </a:r>
            <a:endParaRPr lang="en-US" sz="2400" dirty="0"/>
          </a:p>
        </p:txBody>
      </p:sp>
      <p:pic>
        <p:nvPicPr>
          <p:cNvPr id="4" name="Picture 3"/>
          <p:cNvPicPr>
            <a:picLocks noChangeAspect="1"/>
          </p:cNvPicPr>
          <p:nvPr/>
        </p:nvPicPr>
        <p:blipFill>
          <a:blip r:embed="rId2"/>
          <a:stretch>
            <a:fillRect/>
          </a:stretch>
        </p:blipFill>
        <p:spPr>
          <a:xfrm>
            <a:off x="0" y="1433127"/>
            <a:ext cx="9144000" cy="1322773"/>
          </a:xfrm>
          <a:prstGeom prst="rect">
            <a:avLst/>
          </a:prstGeom>
        </p:spPr>
      </p:pic>
    </p:spTree>
    <p:extLst>
      <p:ext uri="{BB962C8B-B14F-4D97-AF65-F5344CB8AC3E}">
        <p14:creationId xmlns:p14="http://schemas.microsoft.com/office/powerpoint/2010/main" val="3348158662"/>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0" y="1028700"/>
            <a:ext cx="9144000" cy="4780213"/>
          </a:xfrm>
          <a:prstGeom prst="rect">
            <a:avLst/>
          </a:prstGeom>
        </p:spPr>
      </p:pic>
      <p:sp>
        <p:nvSpPr>
          <p:cNvPr id="3" name="TextBox 2"/>
          <p:cNvSpPr txBox="1"/>
          <p:nvPr/>
        </p:nvSpPr>
        <p:spPr>
          <a:xfrm>
            <a:off x="1563007" y="1719633"/>
            <a:ext cx="6431124" cy="2031325"/>
          </a:xfrm>
          <a:prstGeom prst="rect">
            <a:avLst/>
          </a:prstGeom>
          <a:noFill/>
        </p:spPr>
        <p:txBody>
          <a:bodyPr wrap="square" rtlCol="0">
            <a:spAutoFit/>
          </a:bodyPr>
          <a:lstStyle/>
          <a:p>
            <a:pPr algn="ctr"/>
            <a:r>
              <a:rPr lang="en-US" dirty="0" smtClean="0"/>
              <a:t>%age of spending (around 50%) that are PRIVATE is more than any other country, until we get down to Russia and Chile.</a:t>
            </a:r>
          </a:p>
          <a:p>
            <a:pPr algn="ctr"/>
            <a:endParaRPr lang="en-US" dirty="0"/>
          </a:p>
          <a:p>
            <a:pPr algn="ctr"/>
            <a:r>
              <a:rPr lang="en-US" dirty="0" smtClean="0"/>
              <a:t>We spend as much on public sector spending as the next 6 countries (all of whom assure universal health coverage) and more than France, Japan, and the UK spend at all.</a:t>
            </a:r>
            <a:endParaRPr lang="en-US" dirty="0"/>
          </a:p>
        </p:txBody>
      </p:sp>
      <p:sp>
        <p:nvSpPr>
          <p:cNvPr id="5" name="Right Brace 4"/>
          <p:cNvSpPr/>
          <p:nvPr/>
        </p:nvSpPr>
        <p:spPr>
          <a:xfrm>
            <a:off x="765223" y="1969894"/>
            <a:ext cx="325626" cy="1693133"/>
          </a:xfrm>
          <a:prstGeom prst="rightBrace">
            <a:avLst/>
          </a:prstGeom>
          <a:noFill/>
          <a:ln w="57150">
            <a:solidFill>
              <a:schemeClr val="tx1"/>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cxnSp>
        <p:nvCxnSpPr>
          <p:cNvPr id="7" name="Straight Connector 6"/>
          <p:cNvCxnSpPr/>
          <p:nvPr/>
        </p:nvCxnSpPr>
        <p:spPr>
          <a:xfrm>
            <a:off x="634972" y="3663027"/>
            <a:ext cx="2047484" cy="0"/>
          </a:xfrm>
          <a:prstGeom prst="line">
            <a:avLst/>
          </a:prstGeom>
          <a:ln w="50800">
            <a:solidFill>
              <a:srgbClr val="FF0000"/>
            </a:solidFill>
          </a:ln>
          <a:effectLst/>
        </p:spPr>
        <p:style>
          <a:lnRef idx="2">
            <a:schemeClr val="accent1"/>
          </a:lnRef>
          <a:fillRef idx="0">
            <a:schemeClr val="accent1"/>
          </a:fillRef>
          <a:effectRef idx="1">
            <a:schemeClr val="accent1"/>
          </a:effectRef>
          <a:fontRef idx="minor">
            <a:schemeClr val="tx1"/>
          </a:fontRef>
        </p:style>
      </p:cxnSp>
      <p:cxnSp>
        <p:nvCxnSpPr>
          <p:cNvPr id="10" name="Straight Arrow Connector 9"/>
          <p:cNvCxnSpPr/>
          <p:nvPr/>
        </p:nvCxnSpPr>
        <p:spPr>
          <a:xfrm>
            <a:off x="6496249" y="3060662"/>
            <a:ext cx="0" cy="927967"/>
          </a:xfrm>
          <a:prstGeom prst="straightConnector1">
            <a:avLst/>
          </a:prstGeom>
          <a:ln w="38100">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sp>
        <p:nvSpPr>
          <p:cNvPr id="11" name="TextBox 10"/>
          <p:cNvSpPr txBox="1"/>
          <p:nvPr/>
        </p:nvSpPr>
        <p:spPr>
          <a:xfrm>
            <a:off x="1481009" y="16044"/>
            <a:ext cx="1698377" cy="923330"/>
          </a:xfrm>
          <a:prstGeom prst="rect">
            <a:avLst/>
          </a:prstGeom>
          <a:noFill/>
        </p:spPr>
        <p:txBody>
          <a:bodyPr wrap="none" rtlCol="0">
            <a:spAutoFit/>
          </a:bodyPr>
          <a:lstStyle/>
          <a:p>
            <a:pPr algn="ctr"/>
            <a:r>
              <a:rPr lang="en-US" dirty="0" smtClean="0"/>
              <a:t>Public </a:t>
            </a:r>
          </a:p>
          <a:p>
            <a:pPr algn="ctr"/>
            <a:r>
              <a:rPr lang="en-US" dirty="0" smtClean="0"/>
              <a:t>(VA, Medicare, </a:t>
            </a:r>
          </a:p>
          <a:p>
            <a:pPr algn="ctr"/>
            <a:r>
              <a:rPr lang="en-US" dirty="0" smtClean="0"/>
              <a:t>Medicaid, IHS)</a:t>
            </a:r>
            <a:endParaRPr lang="en-US" dirty="0"/>
          </a:p>
        </p:txBody>
      </p:sp>
      <p:cxnSp>
        <p:nvCxnSpPr>
          <p:cNvPr id="12" name="Straight Arrow Connector 11"/>
          <p:cNvCxnSpPr/>
          <p:nvPr/>
        </p:nvCxnSpPr>
        <p:spPr>
          <a:xfrm>
            <a:off x="2317816" y="841455"/>
            <a:ext cx="0" cy="651228"/>
          </a:xfrm>
          <a:prstGeom prst="straightConnector1">
            <a:avLst/>
          </a:prstGeom>
          <a:ln w="38100">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14" name="Straight Arrow Connector 13"/>
          <p:cNvCxnSpPr/>
          <p:nvPr/>
        </p:nvCxnSpPr>
        <p:spPr>
          <a:xfrm>
            <a:off x="5753176" y="841455"/>
            <a:ext cx="0" cy="651228"/>
          </a:xfrm>
          <a:prstGeom prst="straightConnector1">
            <a:avLst/>
          </a:prstGeom>
          <a:ln w="38100">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sp>
        <p:nvSpPr>
          <p:cNvPr id="16" name="TextBox 15"/>
          <p:cNvSpPr txBox="1"/>
          <p:nvPr/>
        </p:nvSpPr>
        <p:spPr>
          <a:xfrm>
            <a:off x="4625151" y="-16516"/>
            <a:ext cx="2258777" cy="923330"/>
          </a:xfrm>
          <a:prstGeom prst="rect">
            <a:avLst/>
          </a:prstGeom>
          <a:noFill/>
        </p:spPr>
        <p:txBody>
          <a:bodyPr wrap="none" rtlCol="0">
            <a:spAutoFit/>
          </a:bodyPr>
          <a:lstStyle/>
          <a:p>
            <a:pPr algn="ctr"/>
            <a:r>
              <a:rPr lang="en-US" dirty="0" smtClean="0"/>
              <a:t>Private</a:t>
            </a:r>
          </a:p>
          <a:p>
            <a:pPr algn="ctr"/>
            <a:r>
              <a:rPr lang="en-US" dirty="0" smtClean="0"/>
              <a:t>(Insurance, self-pay, </a:t>
            </a:r>
          </a:p>
          <a:p>
            <a:pPr algn="ctr"/>
            <a:r>
              <a:rPr lang="en-US" dirty="0" smtClean="0"/>
              <a:t>copays, premiums)</a:t>
            </a:r>
            <a:endParaRPr lang="en-US" dirty="0"/>
          </a:p>
        </p:txBody>
      </p:sp>
      <p:cxnSp>
        <p:nvCxnSpPr>
          <p:cNvPr id="17" name="Straight Arrow Connector 16"/>
          <p:cNvCxnSpPr/>
          <p:nvPr/>
        </p:nvCxnSpPr>
        <p:spPr>
          <a:xfrm flipV="1">
            <a:off x="634972" y="5287949"/>
            <a:ext cx="0" cy="927967"/>
          </a:xfrm>
          <a:prstGeom prst="straightConnector1">
            <a:avLst/>
          </a:prstGeom>
          <a:ln w="38100">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sp>
        <p:nvSpPr>
          <p:cNvPr id="20" name="TextBox 19"/>
          <p:cNvSpPr txBox="1"/>
          <p:nvPr/>
        </p:nvSpPr>
        <p:spPr>
          <a:xfrm>
            <a:off x="228450" y="6311101"/>
            <a:ext cx="813043" cy="461665"/>
          </a:xfrm>
          <a:prstGeom prst="rect">
            <a:avLst/>
          </a:prstGeom>
          <a:noFill/>
        </p:spPr>
        <p:txBody>
          <a:bodyPr wrap="none" rtlCol="0">
            <a:spAutoFit/>
          </a:bodyPr>
          <a:lstStyle/>
          <a:p>
            <a:r>
              <a:rPr lang="en-US" sz="2400" dirty="0" smtClean="0"/>
              <a:t>USA</a:t>
            </a:r>
            <a:endParaRPr lang="en-US" sz="2400" dirty="0"/>
          </a:p>
        </p:txBody>
      </p:sp>
    </p:spTree>
    <p:extLst>
      <p:ext uri="{BB962C8B-B14F-4D97-AF65-F5344CB8AC3E}">
        <p14:creationId xmlns:p14="http://schemas.microsoft.com/office/powerpoint/2010/main" val="998463417"/>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2"/>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6"/>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4"/>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2"/>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4"/>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0" end="0"/>
                                            </p:txEl>
                                          </p:spTgt>
                                        </p:tgtEl>
                                        <p:attrNameLst>
                                          <p:attrName>style.visibility</p:attrName>
                                        </p:attrNameLst>
                                      </p:cBhvr>
                                      <p:to>
                                        <p:strVal val="visible"/>
                                      </p:to>
                                    </p:set>
                                  </p:childTnLst>
                                  <p:subTnLst>
                                    <p:set>
                                      <p:cBhvr override="childStyle">
                                        <p:cTn dur="1" fill="hold" display="0" masterRel="nextClick" afterEffect="1"/>
                                        <p:tgtEl>
                                          <p:spTgt spid="3">
                                            <p:txEl>
                                              <p:pRg st="0" end="0"/>
                                            </p:txEl>
                                          </p:spTgt>
                                        </p:tgtEl>
                                        <p:attrNameLst>
                                          <p:attrName>style.visibility</p:attrName>
                                        </p:attrNameLst>
                                      </p:cBhvr>
                                      <p:to>
                                        <p:strVal val="hidden"/>
                                      </p:to>
                                    </p:set>
                                  </p:subTnLst>
                                </p:cTn>
                              </p:par>
                              <p:par>
                                <p:cTn id="23" presetID="1" presetClass="entr" presetSubtype="0" fill="hold" grpId="0" nodeType="withEffect">
                                  <p:stCondLst>
                                    <p:cond delay="0"/>
                                  </p:stCondLst>
                                  <p:childTnLst>
                                    <p:set>
                                      <p:cBhvr>
                                        <p:cTn id="24" dur="1" fill="hold">
                                          <p:stCondLst>
                                            <p:cond delay="0"/>
                                          </p:stCondLst>
                                        </p:cTn>
                                        <p:tgtEl>
                                          <p:spTgt spid="5"/>
                                        </p:tgtEl>
                                        <p:attrNameLst>
                                          <p:attrName>style.visibility</p:attrName>
                                        </p:attrNameLst>
                                      </p:cBhvr>
                                      <p:to>
                                        <p:strVal val="visible"/>
                                      </p:to>
                                    </p:set>
                                  </p:childTnLst>
                                  <p:subTnLst>
                                    <p:set>
                                      <p:cBhvr override="childStyle">
                                        <p:cTn dur="1" fill="hold" display="0" masterRel="nextClick" afterEffect="1"/>
                                        <p:tgtEl>
                                          <p:spTgt spid="5"/>
                                        </p:tgtEl>
                                        <p:attrNameLst>
                                          <p:attrName>style.visibility</p:attrName>
                                        </p:attrNameLst>
                                      </p:cBhvr>
                                      <p:to>
                                        <p:strVal val="hidden"/>
                                      </p:to>
                                    </p:set>
                                  </p:subTnLst>
                                </p:cTn>
                              </p:par>
                              <p:par>
                                <p:cTn id="25" presetID="1" presetClass="entr" presetSubtype="0" fill="hold" nodeType="withEffect">
                                  <p:stCondLst>
                                    <p:cond delay="0"/>
                                  </p:stCondLst>
                                  <p:childTnLst>
                                    <p:set>
                                      <p:cBhvr>
                                        <p:cTn id="26" dur="1" fill="hold">
                                          <p:stCondLst>
                                            <p:cond delay="0"/>
                                          </p:stCondLst>
                                        </p:cTn>
                                        <p:tgtEl>
                                          <p:spTgt spid="10"/>
                                        </p:tgtEl>
                                        <p:attrNameLst>
                                          <p:attrName>style.visibility</p:attrName>
                                        </p:attrNameLst>
                                      </p:cBhvr>
                                      <p:to>
                                        <p:strVal val="visible"/>
                                      </p:to>
                                    </p:set>
                                  </p:childTnLst>
                                  <p:subTnLst>
                                    <p:set>
                                      <p:cBhvr override="childStyle">
                                        <p:cTn dur="1" fill="hold" display="0" masterRel="nextClick" afterEffect="1"/>
                                        <p:tgtEl>
                                          <p:spTgt spid="10"/>
                                        </p:tgtEl>
                                        <p:attrNameLst>
                                          <p:attrName>style.visibility</p:attrName>
                                        </p:attrNameLst>
                                      </p:cBhvr>
                                      <p:to>
                                        <p:strVal val="hidden"/>
                                      </p:to>
                                    </p:set>
                                  </p:sub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2" end="2"/>
                                            </p:txEl>
                                          </p:spTgt>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bldLvl="2"/>
      <p:bldP spid="5" grpId="0" animBg="1"/>
      <p:bldP spid="11" grpId="0"/>
      <p:bldP spid="16"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542281"/>
            <a:ext cx="8229600" cy="1143000"/>
          </a:xfrm>
        </p:spPr>
        <p:txBody>
          <a:bodyPr>
            <a:normAutofit fontScale="90000"/>
          </a:bodyPr>
          <a:lstStyle/>
          <a:p>
            <a:r>
              <a:rPr lang="en-US" dirty="0" smtClean="0"/>
              <a:t>So we pay more per capita. But what do we get for that money spent?</a:t>
            </a:r>
            <a:endParaRPr lang="en-US" dirty="0"/>
          </a:p>
        </p:txBody>
      </p:sp>
    </p:spTree>
    <p:extLst>
      <p:ext uri="{BB962C8B-B14F-4D97-AF65-F5344CB8AC3E}">
        <p14:creationId xmlns:p14="http://schemas.microsoft.com/office/powerpoint/2010/main" val="1782178139"/>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Davis_Mirror_2014_ES-1.eps"/>
          <p:cNvPicPr>
            <a:picLocks noChangeAspect="1"/>
          </p:cNvPicPr>
          <p:nvPr/>
        </p:nvPicPr>
        <p:blipFill rotWithShape="1">
          <a:blip r:embed="rId2">
            <a:extLst>
              <a:ext uri="{28A0092B-C50C-407E-A947-70E740481C1C}">
                <a14:useLocalDpi xmlns:a14="http://schemas.microsoft.com/office/drawing/2010/main" val="0"/>
              </a:ext>
            </a:extLst>
          </a:blip>
          <a:srcRect t="7732" b="-3115"/>
          <a:stretch/>
        </p:blipFill>
        <p:spPr>
          <a:xfrm>
            <a:off x="152400" y="67891"/>
            <a:ext cx="8839200" cy="5794244"/>
          </a:xfrm>
          <a:prstGeom prst="rect">
            <a:avLst/>
          </a:prstGeom>
        </p:spPr>
      </p:pic>
      <p:sp>
        <p:nvSpPr>
          <p:cNvPr id="2" name="TextBox 1"/>
          <p:cNvSpPr txBox="1"/>
          <p:nvPr/>
        </p:nvSpPr>
        <p:spPr>
          <a:xfrm>
            <a:off x="152400" y="5842337"/>
            <a:ext cx="8839199" cy="954107"/>
          </a:xfrm>
          <a:prstGeom prst="rect">
            <a:avLst/>
          </a:prstGeom>
          <a:noFill/>
        </p:spPr>
        <p:txBody>
          <a:bodyPr wrap="square" rtlCol="0">
            <a:spAutoFit/>
          </a:bodyPr>
          <a:lstStyle/>
          <a:p>
            <a:pPr algn="ctr"/>
            <a:r>
              <a:rPr lang="en-US" sz="2800" dirty="0" smtClean="0"/>
              <a:t>But the high cost, low quality is only part of the problem… individuals are bearing more of the cost!</a:t>
            </a:r>
            <a:endParaRPr lang="en-US" sz="2800" dirty="0"/>
          </a:p>
        </p:txBody>
      </p:sp>
    </p:spTree>
    <p:extLst>
      <p:ext uri="{BB962C8B-B14F-4D97-AF65-F5344CB8AC3E}">
        <p14:creationId xmlns:p14="http://schemas.microsoft.com/office/powerpoint/2010/main" val="1580463499"/>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3000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01556" y="215715"/>
            <a:ext cx="8471668" cy="1325563"/>
          </a:xfrm>
        </p:spPr>
        <p:txBody>
          <a:bodyPr>
            <a:normAutofit fontScale="90000"/>
          </a:bodyPr>
          <a:lstStyle/>
          <a:p>
            <a:r>
              <a:rPr lang="en-US" dirty="0" smtClean="0"/>
              <a:t>Deductibles Are Increasing Rapidly</a:t>
            </a:r>
            <a:endParaRPr lang="en-US" dirty="0"/>
          </a:p>
        </p:txBody>
      </p:sp>
      <p:sp>
        <p:nvSpPr>
          <p:cNvPr id="7" name="Text Placeholder 6"/>
          <p:cNvSpPr>
            <a:spLocks noGrp="1"/>
          </p:cNvSpPr>
          <p:nvPr>
            <p:ph type="body" sz="quarter" idx="10"/>
          </p:nvPr>
        </p:nvSpPr>
        <p:spPr/>
        <p:txBody>
          <a:bodyPr/>
          <a:lstStyle/>
          <a:p>
            <a:r>
              <a:rPr lang="en-US" dirty="0"/>
              <a:t>Source: Kaiser/HRET Survey of Employer-Sponsored Benefits, </a:t>
            </a:r>
            <a:r>
              <a:rPr lang="en-US" dirty="0" smtClean="0"/>
              <a:t>2015</a:t>
            </a:r>
            <a:endParaRPr lang="en-US" dirty="0"/>
          </a:p>
        </p:txBody>
      </p:sp>
      <p:sp>
        <p:nvSpPr>
          <p:cNvPr id="2" name="TextBox 1"/>
          <p:cNvSpPr txBox="1"/>
          <p:nvPr/>
        </p:nvSpPr>
        <p:spPr>
          <a:xfrm>
            <a:off x="43682" y="1860131"/>
            <a:ext cx="1888149" cy="2677656"/>
          </a:xfrm>
          <a:prstGeom prst="rect">
            <a:avLst/>
          </a:prstGeom>
          <a:noFill/>
        </p:spPr>
        <p:txBody>
          <a:bodyPr wrap="square" rtlCol="0" anchor="ctr">
            <a:spAutoFit/>
          </a:bodyPr>
          <a:lstStyle/>
          <a:p>
            <a:r>
              <a:rPr lang="en-US" sz="2400" dirty="0" smtClean="0">
                <a:solidFill>
                  <a:srgbClr val="000000"/>
                </a:solidFill>
              </a:rPr>
              <a:t>Percent of Workers </a:t>
            </a:r>
          </a:p>
          <a:p>
            <a:r>
              <a:rPr lang="en-US" sz="2400" dirty="0" smtClean="0">
                <a:solidFill>
                  <a:srgbClr val="000000"/>
                </a:solidFill>
              </a:rPr>
              <a:t>With Deductibles &gt;$999 (Single Coverage)</a:t>
            </a:r>
          </a:p>
        </p:txBody>
      </p:sp>
      <p:graphicFrame>
        <p:nvGraphicFramePr>
          <p:cNvPr id="3" name="Chart 2"/>
          <p:cNvGraphicFramePr/>
          <p:nvPr>
            <p:extLst>
              <p:ext uri="{D42A27DB-BD31-4B8C-83A1-F6EECF244321}">
                <p14:modId xmlns:p14="http://schemas.microsoft.com/office/powerpoint/2010/main" val="147385158"/>
              </p:ext>
            </p:extLst>
          </p:nvPr>
        </p:nvGraphicFramePr>
        <p:xfrm>
          <a:off x="1931831" y="1376612"/>
          <a:ext cx="6941393" cy="4627964"/>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029011210"/>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Out-of-Pocket Payments</a:t>
            </a:r>
            <a:endParaRPr lang="en-US" dirty="0"/>
          </a:p>
        </p:txBody>
      </p:sp>
      <p:sp>
        <p:nvSpPr>
          <p:cNvPr id="5" name="TextBox 4"/>
          <p:cNvSpPr txBox="1"/>
          <p:nvPr/>
        </p:nvSpPr>
        <p:spPr>
          <a:xfrm>
            <a:off x="3386937" y="6130138"/>
            <a:ext cx="5757065" cy="584776"/>
          </a:xfrm>
          <a:prstGeom prst="rect">
            <a:avLst/>
          </a:prstGeom>
          <a:noFill/>
        </p:spPr>
        <p:txBody>
          <a:bodyPr wrap="square" rtlCol="0" anchor="ctr">
            <a:spAutoFit/>
          </a:bodyPr>
          <a:lstStyle/>
          <a:p>
            <a:pPr algn="r"/>
            <a:r>
              <a:rPr lang="en-US" sz="1600" dirty="0" smtClean="0">
                <a:solidFill>
                  <a:srgbClr val="000000"/>
                </a:solidFill>
                <a:latin typeface="Franklin Gothic Book" pitchFamily="34" charset="0"/>
              </a:rPr>
              <a:t>Note: Data are for 2013 or most recent year available</a:t>
            </a:r>
          </a:p>
          <a:p>
            <a:pPr algn="r"/>
            <a:r>
              <a:rPr lang="en-US" sz="1600" dirty="0" smtClean="0">
                <a:solidFill>
                  <a:srgbClr val="000000"/>
                </a:solidFill>
                <a:latin typeface="Franklin Gothic Book" pitchFamily="34" charset="0"/>
              </a:rPr>
              <a:t>Source: OECD, 201</a:t>
            </a:r>
            <a:r>
              <a:rPr lang="en-US" sz="1600" dirty="0">
                <a:solidFill>
                  <a:srgbClr val="000000"/>
                </a:solidFill>
                <a:latin typeface="Franklin Gothic Book" pitchFamily="34" charset="0"/>
              </a:rPr>
              <a:t>5</a:t>
            </a:r>
            <a:endParaRPr lang="en-US" sz="1600" dirty="0" smtClean="0">
              <a:solidFill>
                <a:srgbClr val="000000"/>
              </a:solidFill>
              <a:latin typeface="Franklin Gothic Book" pitchFamily="34" charset="0"/>
            </a:endParaRPr>
          </a:p>
        </p:txBody>
      </p:sp>
      <p:sp>
        <p:nvSpPr>
          <p:cNvPr id="4" name="TextBox 3"/>
          <p:cNvSpPr txBox="1"/>
          <p:nvPr/>
        </p:nvSpPr>
        <p:spPr>
          <a:xfrm>
            <a:off x="0" y="2151420"/>
            <a:ext cx="1634391" cy="1323439"/>
          </a:xfrm>
          <a:prstGeom prst="rect">
            <a:avLst/>
          </a:prstGeom>
          <a:noFill/>
        </p:spPr>
        <p:txBody>
          <a:bodyPr wrap="square" rtlCol="0" anchor="ctr">
            <a:spAutoFit/>
          </a:bodyPr>
          <a:lstStyle/>
          <a:p>
            <a:r>
              <a:rPr lang="en-US" sz="2000" dirty="0" smtClean="0">
                <a:latin typeface="Franklin Gothic Book"/>
                <a:cs typeface="Franklin Gothic Book"/>
              </a:rPr>
              <a:t>$/Capita</a:t>
            </a:r>
          </a:p>
          <a:p>
            <a:r>
              <a:rPr lang="en-US" sz="2000" dirty="0" smtClean="0">
                <a:latin typeface="Franklin Gothic Book"/>
                <a:cs typeface="Franklin Gothic Book"/>
              </a:rPr>
              <a:t>Adjusted for Purchasing Power Parity</a:t>
            </a:r>
          </a:p>
        </p:txBody>
      </p:sp>
      <p:graphicFrame>
        <p:nvGraphicFramePr>
          <p:cNvPr id="6" name="Chart 5"/>
          <p:cNvGraphicFramePr/>
          <p:nvPr>
            <p:extLst>
              <p:ext uri="{D42A27DB-BD31-4B8C-83A1-F6EECF244321}">
                <p14:modId xmlns:p14="http://schemas.microsoft.com/office/powerpoint/2010/main" val="880323358"/>
              </p:ext>
            </p:extLst>
          </p:nvPr>
        </p:nvGraphicFramePr>
        <p:xfrm>
          <a:off x="1523999" y="1396999"/>
          <a:ext cx="7230921" cy="4505825"/>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4185013592"/>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49412" y="6538"/>
            <a:ext cx="8845176" cy="1325563"/>
          </a:xfrm>
        </p:spPr>
        <p:txBody>
          <a:bodyPr>
            <a:noAutofit/>
          </a:bodyPr>
          <a:lstStyle/>
          <a:p>
            <a:r>
              <a:rPr lang="en-US" sz="4000" dirty="0" smtClean="0"/>
              <a:t>Having private insurance doesn’t protect you from medical bankruptcy!</a:t>
            </a:r>
            <a:endParaRPr lang="en-US" sz="2000" dirty="0"/>
          </a:p>
        </p:txBody>
      </p:sp>
      <p:sp>
        <p:nvSpPr>
          <p:cNvPr id="2" name="Text Placeholder 1"/>
          <p:cNvSpPr>
            <a:spLocks noGrp="1"/>
          </p:cNvSpPr>
          <p:nvPr>
            <p:ph type="body" sz="quarter" idx="10"/>
          </p:nvPr>
        </p:nvSpPr>
        <p:spPr/>
        <p:txBody>
          <a:bodyPr/>
          <a:lstStyle/>
          <a:p>
            <a:r>
              <a:rPr lang="en-US" dirty="0"/>
              <a:t>Source: </a:t>
            </a:r>
            <a:r>
              <a:rPr lang="en-US" dirty="0" err="1"/>
              <a:t>Himmelstein</a:t>
            </a:r>
            <a:r>
              <a:rPr lang="en-US" dirty="0"/>
              <a:t> et al. Am J Med: August, </a:t>
            </a:r>
            <a:r>
              <a:rPr lang="en-US" dirty="0" smtClean="0"/>
              <a:t>2009</a:t>
            </a:r>
            <a:endParaRPr lang="en-US" dirty="0"/>
          </a:p>
        </p:txBody>
      </p:sp>
      <p:graphicFrame>
        <p:nvGraphicFramePr>
          <p:cNvPr id="4" name="Chart 3"/>
          <p:cNvGraphicFramePr/>
          <p:nvPr>
            <p:extLst>
              <p:ext uri="{D42A27DB-BD31-4B8C-83A1-F6EECF244321}">
                <p14:modId xmlns:p14="http://schemas.microsoft.com/office/powerpoint/2010/main" val="2006456794"/>
              </p:ext>
            </p:extLst>
          </p:nvPr>
        </p:nvGraphicFramePr>
        <p:xfrm>
          <a:off x="1144921" y="1693025"/>
          <a:ext cx="7370429" cy="4894238"/>
        </p:xfrm>
        <a:graphic>
          <a:graphicData uri="http://schemas.openxmlformats.org/drawingml/2006/chart">
            <c:chart xmlns:c="http://schemas.openxmlformats.org/drawingml/2006/chart" xmlns:r="http://schemas.openxmlformats.org/officeDocument/2006/relationships" r:id="rId2"/>
          </a:graphicData>
        </a:graphic>
      </p:graphicFrame>
      <p:sp>
        <p:nvSpPr>
          <p:cNvPr id="5" name="TextBox 4"/>
          <p:cNvSpPr txBox="1"/>
          <p:nvPr/>
        </p:nvSpPr>
        <p:spPr>
          <a:xfrm>
            <a:off x="1061376" y="1323693"/>
            <a:ext cx="8245170" cy="369332"/>
          </a:xfrm>
          <a:prstGeom prst="rect">
            <a:avLst/>
          </a:prstGeom>
          <a:noFill/>
        </p:spPr>
        <p:txBody>
          <a:bodyPr wrap="square" rtlCol="0">
            <a:spAutoFit/>
          </a:bodyPr>
          <a:lstStyle/>
          <a:p>
            <a:r>
              <a:rPr lang="en-US" dirty="0" smtClean="0"/>
              <a:t>Insurance coverage type among people who filed for medical bankruptcy</a:t>
            </a:r>
            <a:endParaRPr lang="en-US" dirty="0"/>
          </a:p>
        </p:txBody>
      </p:sp>
    </p:spTree>
    <p:extLst>
      <p:ext uri="{BB962C8B-B14F-4D97-AF65-F5344CB8AC3E}">
        <p14:creationId xmlns:p14="http://schemas.microsoft.com/office/powerpoint/2010/main" val="1891974436"/>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627258"/>
            <a:ext cx="8229600" cy="1143000"/>
          </a:xfrm>
        </p:spPr>
        <p:txBody>
          <a:bodyPr>
            <a:normAutofit fontScale="90000"/>
          </a:bodyPr>
          <a:lstStyle/>
          <a:p>
            <a:r>
              <a:rPr lang="en-US" dirty="0" smtClean="0"/>
              <a:t>And the more costs are shifted to citizens, the worse the outcomes. </a:t>
            </a:r>
            <a:endParaRPr lang="en-US" dirty="0"/>
          </a:p>
        </p:txBody>
      </p:sp>
    </p:spTree>
    <p:extLst>
      <p:ext uri="{BB962C8B-B14F-4D97-AF65-F5344CB8AC3E}">
        <p14:creationId xmlns:p14="http://schemas.microsoft.com/office/powerpoint/2010/main" val="1419904213"/>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0" y="171898"/>
            <a:ext cx="9144000" cy="1143000"/>
          </a:xfrm>
        </p:spPr>
        <p:txBody>
          <a:bodyPr>
            <a:normAutofit fontScale="90000"/>
          </a:bodyPr>
          <a:lstStyle/>
          <a:p>
            <a:r>
              <a:rPr lang="en-US" dirty="0" smtClean="0"/>
              <a:t>Higher </a:t>
            </a:r>
            <a:r>
              <a:rPr lang="en-US" smtClean="0"/>
              <a:t>Medication Co-Pays </a:t>
            </a:r>
            <a:r>
              <a:rPr lang="en-US" dirty="0" smtClean="0"/>
              <a:t>=</a:t>
            </a:r>
            <a:br>
              <a:rPr lang="en-US" dirty="0" smtClean="0"/>
            </a:br>
            <a:r>
              <a:rPr lang="en-US" dirty="0" smtClean="0"/>
              <a:t>Worse Pediatric Asthma Outcomes</a:t>
            </a:r>
            <a:endParaRPr lang="en-US" dirty="0"/>
          </a:p>
        </p:txBody>
      </p:sp>
      <p:sp>
        <p:nvSpPr>
          <p:cNvPr id="5" name="TextBox 4"/>
          <p:cNvSpPr txBox="1"/>
          <p:nvPr/>
        </p:nvSpPr>
        <p:spPr>
          <a:xfrm>
            <a:off x="3341554" y="6160916"/>
            <a:ext cx="5249336" cy="523220"/>
          </a:xfrm>
          <a:prstGeom prst="rect">
            <a:avLst/>
          </a:prstGeom>
          <a:noFill/>
        </p:spPr>
        <p:txBody>
          <a:bodyPr wrap="square" rtlCol="0" anchor="ctr">
            <a:spAutoFit/>
          </a:bodyPr>
          <a:lstStyle/>
          <a:p>
            <a:pPr algn="r"/>
            <a:r>
              <a:rPr lang="en-US" sz="1400" dirty="0" smtClean="0">
                <a:solidFill>
                  <a:srgbClr val="000000"/>
                </a:solidFill>
                <a:latin typeface="Franklin Gothic Book" pitchFamily="34" charset="0"/>
              </a:rPr>
              <a:t>Children age 5-18</a:t>
            </a:r>
          </a:p>
          <a:p>
            <a:pPr algn="r"/>
            <a:r>
              <a:rPr lang="en-US" sz="1400" dirty="0" smtClean="0">
                <a:solidFill>
                  <a:srgbClr val="000000"/>
                </a:solidFill>
                <a:latin typeface="Franklin Gothic Book" pitchFamily="34" charset="0"/>
              </a:rPr>
              <a:t>Source: JAMA 2012;307:1284</a:t>
            </a:r>
            <a:endParaRPr lang="en-US" sz="1400" dirty="0">
              <a:solidFill>
                <a:srgbClr val="000000"/>
              </a:solidFill>
              <a:latin typeface="Franklin Gothic Book" pitchFamily="34" charset="0"/>
            </a:endParaRPr>
          </a:p>
        </p:txBody>
      </p:sp>
      <p:graphicFrame>
        <p:nvGraphicFramePr>
          <p:cNvPr id="2" name="Chart 1"/>
          <p:cNvGraphicFramePr/>
          <p:nvPr>
            <p:extLst/>
          </p:nvPr>
        </p:nvGraphicFramePr>
        <p:xfrm>
          <a:off x="404467" y="1397000"/>
          <a:ext cx="8186423" cy="4064000"/>
        </p:xfrm>
        <a:graphic>
          <a:graphicData uri="http://schemas.openxmlformats.org/drawingml/2006/chart">
            <c:chart xmlns:c="http://schemas.openxmlformats.org/drawingml/2006/chart" xmlns:r="http://schemas.openxmlformats.org/officeDocument/2006/relationships" r:id="rId2"/>
          </a:graphicData>
        </a:graphic>
      </p:graphicFrame>
      <p:sp>
        <p:nvSpPr>
          <p:cNvPr id="7" name="Rectangle 6"/>
          <p:cNvSpPr/>
          <p:nvPr/>
        </p:nvSpPr>
        <p:spPr>
          <a:xfrm>
            <a:off x="6855067" y="3100199"/>
            <a:ext cx="323574" cy="323574"/>
          </a:xfrm>
          <a:prstGeom prst="rect">
            <a:avLst/>
          </a:prstGeom>
          <a:solidFill>
            <a:srgbClr val="0D6061"/>
          </a:solidFill>
          <a:ln>
            <a:solidFill>
              <a:srgbClr val="0033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Rectangle 8"/>
          <p:cNvSpPr/>
          <p:nvPr/>
        </p:nvSpPr>
        <p:spPr>
          <a:xfrm>
            <a:off x="6855067" y="3511467"/>
            <a:ext cx="323574" cy="323574"/>
          </a:xfrm>
          <a:prstGeom prst="rect">
            <a:avLst/>
          </a:prstGeom>
          <a:solidFill>
            <a:srgbClr val="800000"/>
          </a:solidFill>
          <a:ln>
            <a:solidFill>
              <a:srgbClr val="0033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966982508"/>
      </p:ext>
    </p:extLst>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2496924" y="1669855"/>
            <a:ext cx="5893610" cy="3788177"/>
          </a:xfrm>
          <a:prstGeom prst="rect">
            <a:avLst/>
          </a:prstGeom>
          <a:solidFill>
            <a:schemeClr val="bg1"/>
          </a:solidFill>
          <a:ln w="9525" cmpd="sng">
            <a:solidFill>
              <a:srgbClr val="0033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10" name="Table 9"/>
          <p:cNvGraphicFramePr>
            <a:graphicFrameLocks noGrp="1"/>
          </p:cNvGraphicFramePr>
          <p:nvPr>
            <p:extLst>
              <p:ext uri="{D42A27DB-BD31-4B8C-83A1-F6EECF244321}">
                <p14:modId xmlns:p14="http://schemas.microsoft.com/office/powerpoint/2010/main" val="21255992"/>
              </p:ext>
            </p:extLst>
          </p:nvPr>
        </p:nvGraphicFramePr>
        <p:xfrm>
          <a:off x="2496924" y="1669849"/>
          <a:ext cx="5895206" cy="3777420"/>
        </p:xfrm>
        <a:graphic>
          <a:graphicData uri="http://schemas.openxmlformats.org/drawingml/2006/table">
            <a:tbl>
              <a:tblPr>
                <a:tableStyleId>{5C22544A-7EE6-4342-B048-85BDC9FD1C3A}</a:tableStyleId>
              </a:tblPr>
              <a:tblGrid>
                <a:gridCol w="5895206"/>
              </a:tblGrid>
              <a:tr h="629570">
                <a:tc>
                  <a:txBody>
                    <a:bodyPr/>
                    <a:lstStyle/>
                    <a:p>
                      <a:endParaRPr lang="en-US" dirty="0"/>
                    </a:p>
                  </a:txBody>
                  <a:tcPr marL="68580" marR="68580">
                    <a:lnL w="12700" cmpd="sng">
                      <a:noFill/>
                    </a:lnL>
                    <a:lnR w="12700" cmpd="sng">
                      <a:noFill/>
                    </a:lnR>
                    <a:lnT w="12700" cmpd="sng">
                      <a:noFill/>
                    </a:lnT>
                    <a:lnB w="12700" cap="flat" cmpd="sng" algn="ctr">
                      <a:solidFill>
                        <a:scrgbClr r="0" g="0" b="0"/>
                      </a:solidFill>
                      <a:prstDash val="sysDot"/>
                      <a:round/>
                      <a:headEnd type="none" w="med" len="med"/>
                      <a:tailEnd type="none" w="med" len="med"/>
                    </a:lnB>
                    <a:lnTlToBr w="12700" cmpd="sng">
                      <a:noFill/>
                      <a:prstDash val="solid"/>
                    </a:lnTlToBr>
                    <a:lnBlToTr w="12700" cmpd="sng">
                      <a:noFill/>
                      <a:prstDash val="solid"/>
                    </a:lnBlToTr>
                    <a:noFill/>
                  </a:tcPr>
                </a:tc>
              </a:tr>
              <a:tr h="629570">
                <a:tc>
                  <a:txBody>
                    <a:bodyPr/>
                    <a:lstStyle/>
                    <a:p>
                      <a:endParaRPr lang="en-US" dirty="0"/>
                    </a:p>
                  </a:txBody>
                  <a:tcPr marL="68580" marR="68580">
                    <a:lnL w="12700" cmpd="sng">
                      <a:noFill/>
                    </a:lnL>
                    <a:lnR w="12700" cmpd="sng">
                      <a:noFill/>
                    </a:lnR>
                    <a:lnT w="12700" cap="flat" cmpd="sng" algn="ctr">
                      <a:solidFill>
                        <a:scrgbClr r="0" g="0" b="0"/>
                      </a:solidFill>
                      <a:prstDash val="sysDot"/>
                      <a:round/>
                      <a:headEnd type="none" w="med" len="med"/>
                      <a:tailEnd type="none" w="med" len="med"/>
                    </a:lnT>
                    <a:lnB w="12700" cap="flat" cmpd="sng" algn="ctr">
                      <a:solidFill>
                        <a:scrgbClr r="0" g="0" b="0"/>
                      </a:solidFill>
                      <a:prstDash val="sysDot"/>
                      <a:round/>
                      <a:headEnd type="none" w="med" len="med"/>
                      <a:tailEnd type="none" w="med" len="med"/>
                    </a:lnB>
                    <a:lnTlToBr w="12700" cmpd="sng">
                      <a:noFill/>
                      <a:prstDash val="solid"/>
                    </a:lnTlToBr>
                    <a:lnBlToTr w="12700" cmpd="sng">
                      <a:noFill/>
                      <a:prstDash val="solid"/>
                    </a:lnBlToTr>
                    <a:noFill/>
                  </a:tcPr>
                </a:tc>
              </a:tr>
              <a:tr h="629570">
                <a:tc>
                  <a:txBody>
                    <a:bodyPr/>
                    <a:lstStyle/>
                    <a:p>
                      <a:endParaRPr lang="en-US" dirty="0"/>
                    </a:p>
                  </a:txBody>
                  <a:tcPr marL="68580" marR="68580">
                    <a:lnL w="12700" cmpd="sng">
                      <a:noFill/>
                    </a:lnL>
                    <a:lnR w="12700" cmpd="sng">
                      <a:noFill/>
                    </a:lnR>
                    <a:lnT w="12700" cap="flat" cmpd="sng" algn="ctr">
                      <a:solidFill>
                        <a:scrgbClr r="0" g="0" b="0"/>
                      </a:solidFill>
                      <a:prstDash val="sysDot"/>
                      <a:round/>
                      <a:headEnd type="none" w="med" len="med"/>
                      <a:tailEnd type="none" w="med" len="med"/>
                    </a:lnT>
                    <a:lnB w="12700" cap="flat" cmpd="sng" algn="ctr">
                      <a:solidFill>
                        <a:scrgbClr r="0" g="0" b="0"/>
                      </a:solidFill>
                      <a:prstDash val="sysDot"/>
                      <a:round/>
                      <a:headEnd type="none" w="med" len="med"/>
                      <a:tailEnd type="none" w="med" len="med"/>
                    </a:lnB>
                    <a:lnTlToBr w="12700" cmpd="sng">
                      <a:noFill/>
                      <a:prstDash val="solid"/>
                    </a:lnTlToBr>
                    <a:lnBlToTr w="12700" cmpd="sng">
                      <a:noFill/>
                      <a:prstDash val="solid"/>
                    </a:lnBlToTr>
                    <a:noFill/>
                  </a:tcPr>
                </a:tc>
              </a:tr>
              <a:tr h="629570">
                <a:tc>
                  <a:txBody>
                    <a:bodyPr/>
                    <a:lstStyle/>
                    <a:p>
                      <a:endParaRPr lang="en-US" dirty="0"/>
                    </a:p>
                  </a:txBody>
                  <a:tcPr marL="68580" marR="68580">
                    <a:lnL w="12700" cmpd="sng">
                      <a:noFill/>
                    </a:lnL>
                    <a:lnR w="12700" cmpd="sng">
                      <a:noFill/>
                    </a:lnR>
                    <a:lnT w="12700" cap="flat" cmpd="sng" algn="ctr">
                      <a:solidFill>
                        <a:scrgbClr r="0" g="0" b="0"/>
                      </a:solidFill>
                      <a:prstDash val="sysDot"/>
                      <a:round/>
                      <a:headEnd type="none" w="med" len="med"/>
                      <a:tailEnd type="none" w="med" len="med"/>
                    </a:lnT>
                    <a:lnB w="12700" cap="flat" cmpd="sng" algn="ctr">
                      <a:solidFill>
                        <a:scrgbClr r="0" g="0" b="0"/>
                      </a:solidFill>
                      <a:prstDash val="sysDot"/>
                      <a:round/>
                      <a:headEnd type="none" w="med" len="med"/>
                      <a:tailEnd type="none" w="med" len="med"/>
                    </a:lnB>
                    <a:lnTlToBr w="12700" cmpd="sng">
                      <a:noFill/>
                      <a:prstDash val="solid"/>
                    </a:lnTlToBr>
                    <a:lnBlToTr w="12700" cmpd="sng">
                      <a:noFill/>
                      <a:prstDash val="solid"/>
                    </a:lnBlToTr>
                    <a:noFill/>
                  </a:tcPr>
                </a:tc>
              </a:tr>
              <a:tr h="629570">
                <a:tc>
                  <a:txBody>
                    <a:bodyPr/>
                    <a:lstStyle/>
                    <a:p>
                      <a:endParaRPr lang="en-US"/>
                    </a:p>
                  </a:txBody>
                  <a:tcPr marL="68580" marR="68580">
                    <a:lnL w="12700" cmpd="sng">
                      <a:noFill/>
                    </a:lnL>
                    <a:lnR w="12700" cmpd="sng">
                      <a:noFill/>
                    </a:lnR>
                    <a:lnT w="12700" cap="flat" cmpd="sng" algn="ctr">
                      <a:solidFill>
                        <a:scrgbClr r="0" g="0" b="0"/>
                      </a:solidFill>
                      <a:prstDash val="sysDot"/>
                      <a:round/>
                      <a:headEnd type="none" w="med" len="med"/>
                      <a:tailEnd type="none" w="med" len="med"/>
                    </a:lnT>
                    <a:lnB w="12700" cap="flat" cmpd="sng" algn="ctr">
                      <a:solidFill>
                        <a:scrgbClr r="0" g="0" b="0"/>
                      </a:solidFill>
                      <a:prstDash val="sysDot"/>
                      <a:round/>
                      <a:headEnd type="none" w="med" len="med"/>
                      <a:tailEnd type="none" w="med" len="med"/>
                    </a:lnB>
                    <a:lnTlToBr w="12700" cmpd="sng">
                      <a:noFill/>
                      <a:prstDash val="solid"/>
                    </a:lnTlToBr>
                    <a:lnBlToTr w="12700" cmpd="sng">
                      <a:noFill/>
                      <a:prstDash val="solid"/>
                    </a:lnBlToTr>
                    <a:noFill/>
                  </a:tcPr>
                </a:tc>
              </a:tr>
              <a:tr h="629570">
                <a:tc>
                  <a:txBody>
                    <a:bodyPr/>
                    <a:lstStyle/>
                    <a:p>
                      <a:endParaRPr lang="en-US" dirty="0"/>
                    </a:p>
                  </a:txBody>
                  <a:tcPr marL="68580" marR="68580">
                    <a:lnL w="12700" cmpd="sng">
                      <a:noFill/>
                    </a:lnL>
                    <a:lnR w="12700" cmpd="sng">
                      <a:noFill/>
                    </a:lnR>
                    <a:lnT w="12700" cap="flat" cmpd="sng" algn="ctr">
                      <a:solidFill>
                        <a:scrgbClr r="0" g="0" b="0"/>
                      </a:solidFill>
                      <a:prstDash val="sysDot"/>
                      <a:round/>
                      <a:headEnd type="none" w="med" len="med"/>
                      <a:tailEnd type="none" w="med" len="med"/>
                    </a:lnT>
                    <a:lnB w="12700" cmpd="sng">
                      <a:noFill/>
                    </a:lnB>
                    <a:lnTlToBr w="12700" cmpd="sng">
                      <a:noFill/>
                      <a:prstDash val="solid"/>
                    </a:lnTlToBr>
                    <a:lnBlToTr w="12700" cmpd="sng">
                      <a:noFill/>
                      <a:prstDash val="solid"/>
                    </a:lnBlToTr>
                    <a:noFill/>
                  </a:tcPr>
                </a:tc>
              </a:tr>
            </a:tbl>
          </a:graphicData>
        </a:graphic>
      </p:graphicFrame>
      <p:sp>
        <p:nvSpPr>
          <p:cNvPr id="2" name="Title 1"/>
          <p:cNvSpPr>
            <a:spLocks noGrp="1"/>
          </p:cNvSpPr>
          <p:nvPr>
            <p:ph type="title"/>
          </p:nvPr>
        </p:nvSpPr>
        <p:spPr>
          <a:xfrm>
            <a:off x="1" y="241723"/>
            <a:ext cx="8839060" cy="1325563"/>
          </a:xfrm>
        </p:spPr>
        <p:txBody>
          <a:bodyPr>
            <a:noAutofit/>
          </a:bodyPr>
          <a:lstStyle/>
          <a:p>
            <a:r>
              <a:rPr lang="en-US" sz="3600" dirty="0"/>
              <a:t>Medication Copays Increased Post-MI Vascular Events in Minorities (An RCT)</a:t>
            </a:r>
          </a:p>
        </p:txBody>
      </p:sp>
      <p:sp>
        <p:nvSpPr>
          <p:cNvPr id="4" name="Text Placeholder 3"/>
          <p:cNvSpPr>
            <a:spLocks noGrp="1"/>
          </p:cNvSpPr>
          <p:nvPr>
            <p:ph type="body" sz="quarter" idx="10"/>
          </p:nvPr>
        </p:nvSpPr>
        <p:spPr/>
        <p:txBody>
          <a:bodyPr/>
          <a:lstStyle/>
          <a:p>
            <a:r>
              <a:rPr lang="en-US" dirty="0">
                <a:latin typeface="+mn-lt"/>
                <a:cs typeface="Franklin Gothic Book"/>
              </a:rPr>
              <a:t>Source: Choudhry N. Health </a:t>
            </a:r>
            <a:r>
              <a:rPr lang="en-US" dirty="0" err="1">
                <a:latin typeface="+mn-lt"/>
                <a:cs typeface="Franklin Gothic Book"/>
              </a:rPr>
              <a:t>Aff</a:t>
            </a:r>
            <a:r>
              <a:rPr lang="en-US" dirty="0">
                <a:latin typeface="+mn-lt"/>
                <a:cs typeface="Franklin Gothic Book"/>
              </a:rPr>
              <a:t> </a:t>
            </a:r>
            <a:r>
              <a:rPr lang="en-US" dirty="0" smtClean="0">
                <a:latin typeface="+mn-lt"/>
                <a:cs typeface="Franklin Gothic Book"/>
              </a:rPr>
              <a:t>2014:33:863</a:t>
            </a:r>
            <a:endParaRPr lang="en-US" dirty="0">
              <a:latin typeface="+mn-lt"/>
              <a:cs typeface="Franklin Gothic Book"/>
            </a:endParaRPr>
          </a:p>
        </p:txBody>
      </p:sp>
      <p:sp>
        <p:nvSpPr>
          <p:cNvPr id="5" name="TextBox 4"/>
          <p:cNvSpPr txBox="1"/>
          <p:nvPr/>
        </p:nvSpPr>
        <p:spPr>
          <a:xfrm>
            <a:off x="-33419" y="2453965"/>
            <a:ext cx="2055207" cy="954107"/>
          </a:xfrm>
          <a:prstGeom prst="rect">
            <a:avLst/>
          </a:prstGeom>
          <a:noFill/>
        </p:spPr>
        <p:txBody>
          <a:bodyPr wrap="square" rtlCol="0" anchor="ctr">
            <a:spAutoFit/>
          </a:bodyPr>
          <a:lstStyle/>
          <a:p>
            <a:r>
              <a:rPr lang="en-US" sz="2800" dirty="0">
                <a:solidFill>
                  <a:srgbClr val="000000"/>
                </a:solidFill>
                <a:cs typeface="Franklin Gothic Book"/>
              </a:rPr>
              <a:t>Cumulative Incidence</a:t>
            </a:r>
          </a:p>
        </p:txBody>
      </p:sp>
      <p:sp>
        <p:nvSpPr>
          <p:cNvPr id="6" name="TextBox 5"/>
          <p:cNvSpPr txBox="1"/>
          <p:nvPr/>
        </p:nvSpPr>
        <p:spPr>
          <a:xfrm>
            <a:off x="4932669" y="5826147"/>
            <a:ext cx="1362172" cy="523220"/>
          </a:xfrm>
          <a:prstGeom prst="rect">
            <a:avLst/>
          </a:prstGeom>
          <a:noFill/>
        </p:spPr>
        <p:txBody>
          <a:bodyPr wrap="none" rtlCol="0" anchor="ctr">
            <a:spAutoFit/>
          </a:bodyPr>
          <a:lstStyle/>
          <a:p>
            <a:r>
              <a:rPr lang="en-US" sz="2800" dirty="0">
                <a:solidFill>
                  <a:srgbClr val="000000"/>
                </a:solidFill>
                <a:cs typeface="Franklin Gothic Book"/>
              </a:rPr>
              <a:t>Months</a:t>
            </a:r>
          </a:p>
        </p:txBody>
      </p:sp>
      <p:graphicFrame>
        <p:nvGraphicFramePr>
          <p:cNvPr id="7" name="Table 6"/>
          <p:cNvGraphicFramePr>
            <a:graphicFrameLocks noGrp="1"/>
          </p:cNvGraphicFramePr>
          <p:nvPr>
            <p:extLst>
              <p:ext uri="{D42A27DB-BD31-4B8C-83A1-F6EECF244321}">
                <p14:modId xmlns:p14="http://schemas.microsoft.com/office/powerpoint/2010/main" val="1627128492"/>
              </p:ext>
            </p:extLst>
          </p:nvPr>
        </p:nvGraphicFramePr>
        <p:xfrm>
          <a:off x="1625175" y="1603237"/>
          <a:ext cx="758749" cy="4123840"/>
        </p:xfrm>
        <a:graphic>
          <a:graphicData uri="http://schemas.openxmlformats.org/drawingml/2006/table">
            <a:tbl>
              <a:tblPr firstRow="1" bandRow="1">
                <a:tableStyleId>{5C22544A-7EE6-4342-B048-85BDC9FD1C3A}</a:tableStyleId>
              </a:tblPr>
              <a:tblGrid>
                <a:gridCol w="758749"/>
              </a:tblGrid>
              <a:tr h="589120">
                <a:tc>
                  <a:txBody>
                    <a:bodyPr/>
                    <a:lstStyle/>
                    <a:p>
                      <a:pPr algn="r"/>
                      <a:r>
                        <a:rPr lang="en-US" sz="2400" dirty="0" smtClean="0">
                          <a:solidFill>
                            <a:schemeClr val="tx1"/>
                          </a:solidFill>
                          <a:latin typeface="+mn-lt"/>
                          <a:cs typeface="Franklin Gothic Book"/>
                        </a:rPr>
                        <a:t>60%</a:t>
                      </a:r>
                      <a:endParaRPr lang="en-US" sz="2400" dirty="0">
                        <a:solidFill>
                          <a:schemeClr val="tx1"/>
                        </a:solidFill>
                        <a:latin typeface="+mn-lt"/>
                        <a:cs typeface="Franklin Gothic Book"/>
                      </a:endParaRPr>
                    </a:p>
                  </a:txBody>
                  <a:tcPr marL="68580" marR="68580">
                    <a:lnL w="12700" cmpd="sng">
                      <a:noFill/>
                    </a:lnL>
                    <a:lnR w="12700" cmpd="sng">
                      <a:noFill/>
                    </a:lnR>
                    <a:lnT w="12700" cmpd="sng">
                      <a:noFill/>
                    </a:lnT>
                    <a:lnB w="38100" cmpd="sng">
                      <a:noFill/>
                    </a:lnB>
                    <a:lnTlToBr w="12700" cmpd="sng">
                      <a:noFill/>
                      <a:prstDash val="solid"/>
                    </a:lnTlToBr>
                    <a:lnBlToTr w="12700" cmpd="sng">
                      <a:noFill/>
                      <a:prstDash val="solid"/>
                    </a:lnBlToTr>
                    <a:noFill/>
                  </a:tcPr>
                </a:tc>
              </a:tr>
              <a:tr h="589120">
                <a:tc>
                  <a:txBody>
                    <a:bodyPr/>
                    <a:lstStyle/>
                    <a:p>
                      <a:pPr algn="r"/>
                      <a:r>
                        <a:rPr lang="en-US" sz="2400" dirty="0" smtClean="0">
                          <a:solidFill>
                            <a:schemeClr val="tx1"/>
                          </a:solidFill>
                          <a:latin typeface="+mn-lt"/>
                          <a:cs typeface="Franklin Gothic Book"/>
                        </a:rPr>
                        <a:t>50%</a:t>
                      </a:r>
                      <a:endParaRPr lang="en-US" sz="2400" dirty="0">
                        <a:solidFill>
                          <a:schemeClr val="tx1"/>
                        </a:solidFill>
                        <a:latin typeface="+mn-lt"/>
                        <a:cs typeface="Franklin Gothic Book"/>
                      </a:endParaRPr>
                    </a:p>
                  </a:txBody>
                  <a:tcPr marL="68580" marR="68580">
                    <a:lnL w="12700" cmpd="sng">
                      <a:noFill/>
                    </a:lnL>
                    <a:lnR w="12700" cmpd="sng">
                      <a:noFill/>
                    </a:lnR>
                    <a:lnT w="38100" cmpd="sng">
                      <a:noFill/>
                    </a:lnT>
                    <a:lnB w="12700" cmpd="sng">
                      <a:noFill/>
                    </a:lnB>
                    <a:lnTlToBr w="12700" cmpd="sng">
                      <a:noFill/>
                      <a:prstDash val="solid"/>
                    </a:lnTlToBr>
                    <a:lnBlToTr w="12700" cmpd="sng">
                      <a:noFill/>
                      <a:prstDash val="solid"/>
                    </a:lnBlToTr>
                    <a:noFill/>
                  </a:tcPr>
                </a:tc>
              </a:tr>
              <a:tr h="589120">
                <a:tc>
                  <a:txBody>
                    <a:bodyPr/>
                    <a:lstStyle/>
                    <a:p>
                      <a:pPr algn="r"/>
                      <a:r>
                        <a:rPr lang="en-US" sz="2400" dirty="0" smtClean="0">
                          <a:solidFill>
                            <a:schemeClr val="tx1"/>
                          </a:solidFill>
                          <a:latin typeface="+mn-lt"/>
                          <a:cs typeface="Franklin Gothic Book"/>
                        </a:rPr>
                        <a:t>40%</a:t>
                      </a:r>
                      <a:endParaRPr lang="en-US" sz="2400" dirty="0">
                        <a:solidFill>
                          <a:schemeClr val="tx1"/>
                        </a:solidFill>
                        <a:latin typeface="+mn-lt"/>
                        <a:cs typeface="Franklin Gothic Book"/>
                      </a:endParaRPr>
                    </a:p>
                  </a:txBody>
                  <a:tcPr marL="68580" marR="68580">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r h="589120">
                <a:tc>
                  <a:txBody>
                    <a:bodyPr/>
                    <a:lstStyle/>
                    <a:p>
                      <a:pPr algn="r"/>
                      <a:r>
                        <a:rPr lang="en-US" sz="2400" dirty="0" smtClean="0">
                          <a:solidFill>
                            <a:schemeClr val="tx1"/>
                          </a:solidFill>
                          <a:latin typeface="+mn-lt"/>
                          <a:cs typeface="Franklin Gothic Book"/>
                        </a:rPr>
                        <a:t>30%</a:t>
                      </a:r>
                      <a:endParaRPr lang="en-US" sz="2400" dirty="0">
                        <a:solidFill>
                          <a:schemeClr val="tx1"/>
                        </a:solidFill>
                        <a:latin typeface="+mn-lt"/>
                        <a:cs typeface="Franklin Gothic Book"/>
                      </a:endParaRPr>
                    </a:p>
                  </a:txBody>
                  <a:tcPr marL="68580" marR="68580">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r h="589120">
                <a:tc>
                  <a:txBody>
                    <a:bodyPr/>
                    <a:lstStyle/>
                    <a:p>
                      <a:pPr algn="r"/>
                      <a:r>
                        <a:rPr lang="en-US" sz="2400" dirty="0" smtClean="0">
                          <a:solidFill>
                            <a:schemeClr val="tx1"/>
                          </a:solidFill>
                          <a:latin typeface="+mn-lt"/>
                          <a:cs typeface="Franklin Gothic Book"/>
                        </a:rPr>
                        <a:t>20%</a:t>
                      </a:r>
                      <a:endParaRPr lang="en-US" sz="2400" dirty="0">
                        <a:solidFill>
                          <a:schemeClr val="tx1"/>
                        </a:solidFill>
                        <a:latin typeface="+mn-lt"/>
                        <a:cs typeface="Franklin Gothic Book"/>
                      </a:endParaRPr>
                    </a:p>
                  </a:txBody>
                  <a:tcPr marL="68580" marR="68580">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r h="589120">
                <a:tc>
                  <a:txBody>
                    <a:bodyPr/>
                    <a:lstStyle/>
                    <a:p>
                      <a:pPr algn="r"/>
                      <a:r>
                        <a:rPr lang="en-US" sz="2400" dirty="0" smtClean="0">
                          <a:solidFill>
                            <a:schemeClr val="tx1"/>
                          </a:solidFill>
                          <a:latin typeface="+mn-lt"/>
                          <a:cs typeface="Franklin Gothic Book"/>
                        </a:rPr>
                        <a:t>10%</a:t>
                      </a:r>
                      <a:endParaRPr lang="en-US" sz="2400" dirty="0">
                        <a:solidFill>
                          <a:schemeClr val="tx1"/>
                        </a:solidFill>
                        <a:latin typeface="+mn-lt"/>
                        <a:cs typeface="Franklin Gothic Book"/>
                      </a:endParaRPr>
                    </a:p>
                  </a:txBody>
                  <a:tcPr marL="68580" marR="68580">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r h="589120">
                <a:tc>
                  <a:txBody>
                    <a:bodyPr/>
                    <a:lstStyle/>
                    <a:p>
                      <a:pPr algn="r"/>
                      <a:r>
                        <a:rPr lang="en-US" sz="2400" dirty="0" smtClean="0">
                          <a:solidFill>
                            <a:schemeClr val="tx1"/>
                          </a:solidFill>
                          <a:latin typeface="+mn-lt"/>
                          <a:cs typeface="Franklin Gothic Book"/>
                        </a:rPr>
                        <a:t>0</a:t>
                      </a:r>
                      <a:endParaRPr lang="en-US" sz="2400" dirty="0">
                        <a:solidFill>
                          <a:schemeClr val="tx1"/>
                        </a:solidFill>
                        <a:latin typeface="+mn-lt"/>
                        <a:cs typeface="Franklin Gothic Book"/>
                      </a:endParaRPr>
                    </a:p>
                  </a:txBody>
                  <a:tcPr marL="68580" marR="68580">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bl>
          </a:graphicData>
        </a:graphic>
      </p:graphicFrame>
      <p:graphicFrame>
        <p:nvGraphicFramePr>
          <p:cNvPr id="8" name="Table 7"/>
          <p:cNvGraphicFramePr>
            <a:graphicFrameLocks noGrp="1"/>
          </p:cNvGraphicFramePr>
          <p:nvPr>
            <p:extLst>
              <p:ext uri="{D42A27DB-BD31-4B8C-83A1-F6EECF244321}">
                <p14:modId xmlns:p14="http://schemas.microsoft.com/office/powerpoint/2010/main" val="2954169162"/>
              </p:ext>
            </p:extLst>
          </p:nvPr>
        </p:nvGraphicFramePr>
        <p:xfrm>
          <a:off x="1635232" y="5429502"/>
          <a:ext cx="6947360" cy="518159"/>
        </p:xfrm>
        <a:graphic>
          <a:graphicData uri="http://schemas.openxmlformats.org/drawingml/2006/table">
            <a:tbl>
              <a:tblPr bandRow="1">
                <a:tableStyleId>{5C22544A-7EE6-4342-B048-85BDC9FD1C3A}</a:tableStyleId>
              </a:tblPr>
              <a:tblGrid>
                <a:gridCol w="992480"/>
                <a:gridCol w="992480"/>
                <a:gridCol w="992480"/>
                <a:gridCol w="992480"/>
                <a:gridCol w="992480"/>
                <a:gridCol w="992480"/>
                <a:gridCol w="992480"/>
              </a:tblGrid>
              <a:tr h="370840">
                <a:tc>
                  <a:txBody>
                    <a:bodyPr/>
                    <a:lstStyle/>
                    <a:p>
                      <a:pPr algn="r"/>
                      <a:r>
                        <a:rPr lang="en-US" sz="2800" dirty="0" smtClean="0">
                          <a:solidFill>
                            <a:srgbClr val="000000"/>
                          </a:solidFill>
                          <a:latin typeface="+mn-lt"/>
                          <a:cs typeface="Franklin Gothic Book"/>
                        </a:rPr>
                        <a:t>0</a:t>
                      </a:r>
                      <a:endParaRPr lang="en-US" sz="2800" dirty="0">
                        <a:solidFill>
                          <a:srgbClr val="000000"/>
                        </a:solidFill>
                        <a:latin typeface="+mn-lt"/>
                        <a:cs typeface="Franklin Gothic Book"/>
                      </a:endParaRPr>
                    </a:p>
                  </a:txBody>
                  <a:tcPr marL="68580" marR="6858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r"/>
                      <a:r>
                        <a:rPr lang="en-US" sz="2800" dirty="0" smtClean="0">
                          <a:solidFill>
                            <a:srgbClr val="000000"/>
                          </a:solidFill>
                          <a:latin typeface="+mn-lt"/>
                          <a:cs typeface="Franklin Gothic Book"/>
                        </a:rPr>
                        <a:t>6</a:t>
                      </a:r>
                      <a:endParaRPr lang="en-US" sz="2800" dirty="0">
                        <a:solidFill>
                          <a:srgbClr val="000000"/>
                        </a:solidFill>
                        <a:latin typeface="+mn-lt"/>
                        <a:cs typeface="Franklin Gothic Book"/>
                      </a:endParaRPr>
                    </a:p>
                  </a:txBody>
                  <a:tcPr marL="68580" marR="6858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r"/>
                      <a:r>
                        <a:rPr lang="en-US" sz="2800" dirty="0" smtClean="0">
                          <a:solidFill>
                            <a:srgbClr val="000000"/>
                          </a:solidFill>
                          <a:latin typeface="+mn-lt"/>
                          <a:cs typeface="Franklin Gothic Book"/>
                        </a:rPr>
                        <a:t>12</a:t>
                      </a:r>
                      <a:endParaRPr lang="en-US" sz="2800" dirty="0">
                        <a:solidFill>
                          <a:srgbClr val="000000"/>
                        </a:solidFill>
                        <a:latin typeface="+mn-lt"/>
                        <a:cs typeface="Franklin Gothic Book"/>
                      </a:endParaRPr>
                    </a:p>
                  </a:txBody>
                  <a:tcPr marL="68580" marR="6858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r"/>
                      <a:r>
                        <a:rPr lang="en-US" sz="2800" dirty="0" smtClean="0">
                          <a:solidFill>
                            <a:srgbClr val="000000"/>
                          </a:solidFill>
                          <a:latin typeface="+mn-lt"/>
                          <a:cs typeface="Franklin Gothic Book"/>
                        </a:rPr>
                        <a:t>18</a:t>
                      </a:r>
                      <a:endParaRPr lang="en-US" sz="2800" dirty="0">
                        <a:solidFill>
                          <a:srgbClr val="000000"/>
                        </a:solidFill>
                        <a:latin typeface="+mn-lt"/>
                        <a:cs typeface="Franklin Gothic Book"/>
                      </a:endParaRPr>
                    </a:p>
                  </a:txBody>
                  <a:tcPr marL="68580" marR="6858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r"/>
                      <a:r>
                        <a:rPr lang="en-US" sz="2800" dirty="0" smtClean="0">
                          <a:solidFill>
                            <a:srgbClr val="000000"/>
                          </a:solidFill>
                          <a:latin typeface="+mn-lt"/>
                          <a:cs typeface="Franklin Gothic Book"/>
                        </a:rPr>
                        <a:t>24</a:t>
                      </a:r>
                      <a:endParaRPr lang="en-US" sz="2800" dirty="0">
                        <a:solidFill>
                          <a:srgbClr val="000000"/>
                        </a:solidFill>
                        <a:latin typeface="+mn-lt"/>
                        <a:cs typeface="Franklin Gothic Book"/>
                      </a:endParaRPr>
                    </a:p>
                  </a:txBody>
                  <a:tcPr marL="68580" marR="6858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r"/>
                      <a:r>
                        <a:rPr lang="en-US" sz="2800" dirty="0" smtClean="0">
                          <a:solidFill>
                            <a:srgbClr val="000000"/>
                          </a:solidFill>
                          <a:latin typeface="+mn-lt"/>
                          <a:cs typeface="Franklin Gothic Book"/>
                        </a:rPr>
                        <a:t>30</a:t>
                      </a:r>
                      <a:endParaRPr lang="en-US" sz="2800" dirty="0">
                        <a:solidFill>
                          <a:srgbClr val="000000"/>
                        </a:solidFill>
                        <a:latin typeface="+mn-lt"/>
                        <a:cs typeface="Franklin Gothic Book"/>
                      </a:endParaRPr>
                    </a:p>
                  </a:txBody>
                  <a:tcPr marL="68580" marR="6858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r"/>
                      <a:r>
                        <a:rPr lang="en-US" sz="2800" dirty="0" smtClean="0">
                          <a:solidFill>
                            <a:srgbClr val="000000"/>
                          </a:solidFill>
                          <a:latin typeface="+mn-lt"/>
                          <a:cs typeface="Franklin Gothic Book"/>
                        </a:rPr>
                        <a:t>36</a:t>
                      </a:r>
                      <a:endParaRPr lang="en-US" sz="2800" dirty="0">
                        <a:solidFill>
                          <a:srgbClr val="000000"/>
                        </a:solidFill>
                        <a:latin typeface="+mn-lt"/>
                        <a:cs typeface="Franklin Gothic Book"/>
                      </a:endParaRPr>
                    </a:p>
                  </a:txBody>
                  <a:tcPr marL="68580" marR="68580">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bl>
          </a:graphicData>
        </a:graphic>
      </p:graphicFrame>
      <p:sp>
        <p:nvSpPr>
          <p:cNvPr id="13" name="Freeform 12"/>
          <p:cNvSpPr/>
          <p:nvPr/>
        </p:nvSpPr>
        <p:spPr>
          <a:xfrm>
            <a:off x="2495328" y="2255431"/>
            <a:ext cx="5425355" cy="3085407"/>
          </a:xfrm>
          <a:custGeom>
            <a:avLst/>
            <a:gdLst>
              <a:gd name="connsiteX0" fmla="*/ 0 w 6081439"/>
              <a:gd name="connsiteY0" fmla="*/ 3085407 h 3085407"/>
              <a:gd name="connsiteX1" fmla="*/ 174729 w 6081439"/>
              <a:gd name="connsiteY1" fmla="*/ 3085407 h 3085407"/>
              <a:gd name="connsiteX2" fmla="*/ 174729 w 6081439"/>
              <a:gd name="connsiteY2" fmla="*/ 2782833 h 3085407"/>
              <a:gd name="connsiteX3" fmla="*/ 349459 w 6081439"/>
              <a:gd name="connsiteY3" fmla="*/ 2791356 h 3085407"/>
              <a:gd name="connsiteX4" fmla="*/ 353720 w 6081439"/>
              <a:gd name="connsiteY4" fmla="*/ 2488782 h 3085407"/>
              <a:gd name="connsiteX5" fmla="*/ 541235 w 6081439"/>
              <a:gd name="connsiteY5" fmla="*/ 2488782 h 3085407"/>
              <a:gd name="connsiteX6" fmla="*/ 541235 w 6081439"/>
              <a:gd name="connsiteY6" fmla="*/ 2356672 h 3085407"/>
              <a:gd name="connsiteX7" fmla="*/ 728749 w 6081439"/>
              <a:gd name="connsiteY7" fmla="*/ 2360933 h 3085407"/>
              <a:gd name="connsiteX8" fmla="*/ 728749 w 6081439"/>
              <a:gd name="connsiteY8" fmla="*/ 2314055 h 3085407"/>
              <a:gd name="connsiteX9" fmla="*/ 907741 w 6081439"/>
              <a:gd name="connsiteY9" fmla="*/ 2314055 h 3085407"/>
              <a:gd name="connsiteX10" fmla="*/ 907741 w 6081439"/>
              <a:gd name="connsiteY10" fmla="*/ 2130806 h 3085407"/>
              <a:gd name="connsiteX11" fmla="*/ 1095255 w 6081439"/>
              <a:gd name="connsiteY11" fmla="*/ 2126544 h 3085407"/>
              <a:gd name="connsiteX12" fmla="*/ 1103779 w 6081439"/>
              <a:gd name="connsiteY12" fmla="*/ 2071144 h 3085407"/>
              <a:gd name="connsiteX13" fmla="*/ 1278508 w 6081439"/>
              <a:gd name="connsiteY13" fmla="*/ 2075405 h 3085407"/>
              <a:gd name="connsiteX14" fmla="*/ 1282770 w 6081439"/>
              <a:gd name="connsiteY14" fmla="*/ 1947557 h 3085407"/>
              <a:gd name="connsiteX15" fmla="*/ 1461761 w 6081439"/>
              <a:gd name="connsiteY15" fmla="*/ 1947557 h 3085407"/>
              <a:gd name="connsiteX16" fmla="*/ 1461761 w 6081439"/>
              <a:gd name="connsiteY16" fmla="*/ 1875109 h 3085407"/>
              <a:gd name="connsiteX17" fmla="*/ 1649276 w 6081439"/>
              <a:gd name="connsiteY17" fmla="*/ 1879371 h 3085407"/>
              <a:gd name="connsiteX18" fmla="*/ 1649276 w 6081439"/>
              <a:gd name="connsiteY18" fmla="*/ 1819708 h 3085407"/>
              <a:gd name="connsiteX19" fmla="*/ 1824005 w 6081439"/>
              <a:gd name="connsiteY19" fmla="*/ 1823970 h 3085407"/>
              <a:gd name="connsiteX20" fmla="*/ 1824005 w 6081439"/>
              <a:gd name="connsiteY20" fmla="*/ 1657767 h 3085407"/>
              <a:gd name="connsiteX21" fmla="*/ 2015781 w 6081439"/>
              <a:gd name="connsiteY21" fmla="*/ 1657767 h 3085407"/>
              <a:gd name="connsiteX22" fmla="*/ 2015781 w 6081439"/>
              <a:gd name="connsiteY22" fmla="*/ 1585320 h 3085407"/>
              <a:gd name="connsiteX23" fmla="*/ 2578325 w 6081439"/>
              <a:gd name="connsiteY23" fmla="*/ 1585320 h 3085407"/>
              <a:gd name="connsiteX24" fmla="*/ 2574064 w 6081439"/>
              <a:gd name="connsiteY24" fmla="*/ 1440425 h 3085407"/>
              <a:gd name="connsiteX25" fmla="*/ 2936308 w 6081439"/>
              <a:gd name="connsiteY25" fmla="*/ 1448948 h 3085407"/>
              <a:gd name="connsiteX26" fmla="*/ 2940569 w 6081439"/>
              <a:gd name="connsiteY26" fmla="*/ 1385024 h 3085407"/>
              <a:gd name="connsiteX27" fmla="*/ 3128084 w 6081439"/>
              <a:gd name="connsiteY27" fmla="*/ 1385024 h 3085407"/>
              <a:gd name="connsiteX28" fmla="*/ 3128084 w 6081439"/>
              <a:gd name="connsiteY28" fmla="*/ 1171943 h 3085407"/>
              <a:gd name="connsiteX29" fmla="*/ 3302813 w 6081439"/>
              <a:gd name="connsiteY29" fmla="*/ 1176205 h 3085407"/>
              <a:gd name="connsiteX30" fmla="*/ 3302813 w 6081439"/>
              <a:gd name="connsiteY30" fmla="*/ 1052618 h 3085407"/>
              <a:gd name="connsiteX31" fmla="*/ 3498851 w 6081439"/>
              <a:gd name="connsiteY31" fmla="*/ 1052618 h 3085407"/>
              <a:gd name="connsiteX32" fmla="*/ 3494590 w 6081439"/>
              <a:gd name="connsiteY32" fmla="*/ 997217 h 3085407"/>
              <a:gd name="connsiteX33" fmla="*/ 3861096 w 6081439"/>
              <a:gd name="connsiteY33" fmla="*/ 992956 h 3085407"/>
              <a:gd name="connsiteX34" fmla="*/ 3861096 w 6081439"/>
              <a:gd name="connsiteY34" fmla="*/ 924770 h 3085407"/>
              <a:gd name="connsiteX35" fmla="*/ 4052872 w 6081439"/>
              <a:gd name="connsiteY35" fmla="*/ 929031 h 3085407"/>
              <a:gd name="connsiteX36" fmla="*/ 4052872 w 6081439"/>
              <a:gd name="connsiteY36" fmla="*/ 843799 h 3085407"/>
              <a:gd name="connsiteX37" fmla="*/ 4236125 w 6081439"/>
              <a:gd name="connsiteY37" fmla="*/ 843799 h 3085407"/>
              <a:gd name="connsiteX38" fmla="*/ 4236125 w 6081439"/>
              <a:gd name="connsiteY38" fmla="*/ 673335 h 3085407"/>
              <a:gd name="connsiteX39" fmla="*/ 4415116 w 6081439"/>
              <a:gd name="connsiteY39" fmla="*/ 673335 h 3085407"/>
              <a:gd name="connsiteX40" fmla="*/ 4415116 w 6081439"/>
              <a:gd name="connsiteY40" fmla="*/ 579579 h 3085407"/>
              <a:gd name="connsiteX41" fmla="*/ 5535942 w 6081439"/>
              <a:gd name="connsiteY41" fmla="*/ 583841 h 3085407"/>
              <a:gd name="connsiteX42" fmla="*/ 5535942 w 6081439"/>
              <a:gd name="connsiteY42" fmla="*/ 357975 h 3085407"/>
              <a:gd name="connsiteX43" fmla="*/ 6081439 w 6081439"/>
              <a:gd name="connsiteY43" fmla="*/ 357975 h 3085407"/>
              <a:gd name="connsiteX44" fmla="*/ 6072915 w 6081439"/>
              <a:gd name="connsiteY44" fmla="*/ 0 h 30854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Lst>
            <a:rect l="l" t="t" r="r" b="b"/>
            <a:pathLst>
              <a:path w="6081439" h="3085407">
                <a:moveTo>
                  <a:pt x="0" y="3085407"/>
                </a:moveTo>
                <a:lnTo>
                  <a:pt x="174729" y="3085407"/>
                </a:lnTo>
                <a:lnTo>
                  <a:pt x="174729" y="2782833"/>
                </a:lnTo>
                <a:lnTo>
                  <a:pt x="349459" y="2791356"/>
                </a:lnTo>
                <a:cubicBezTo>
                  <a:pt x="350879" y="2690498"/>
                  <a:pt x="352300" y="2589640"/>
                  <a:pt x="353720" y="2488782"/>
                </a:cubicBezTo>
                <a:lnTo>
                  <a:pt x="541235" y="2488782"/>
                </a:lnTo>
                <a:lnTo>
                  <a:pt x="541235" y="2356672"/>
                </a:lnTo>
                <a:lnTo>
                  <a:pt x="728749" y="2360933"/>
                </a:lnTo>
                <a:lnTo>
                  <a:pt x="728749" y="2314055"/>
                </a:lnTo>
                <a:lnTo>
                  <a:pt x="907741" y="2314055"/>
                </a:lnTo>
                <a:lnTo>
                  <a:pt x="907741" y="2130806"/>
                </a:lnTo>
                <a:lnTo>
                  <a:pt x="1095255" y="2126544"/>
                </a:lnTo>
                <a:lnTo>
                  <a:pt x="1103779" y="2071144"/>
                </a:lnTo>
                <a:lnTo>
                  <a:pt x="1278508" y="2075405"/>
                </a:lnTo>
                <a:lnTo>
                  <a:pt x="1282770" y="1947557"/>
                </a:lnTo>
                <a:lnTo>
                  <a:pt x="1461761" y="1947557"/>
                </a:lnTo>
                <a:lnTo>
                  <a:pt x="1461761" y="1875109"/>
                </a:lnTo>
                <a:lnTo>
                  <a:pt x="1649276" y="1879371"/>
                </a:lnTo>
                <a:lnTo>
                  <a:pt x="1649276" y="1819708"/>
                </a:lnTo>
                <a:lnTo>
                  <a:pt x="1824005" y="1823970"/>
                </a:lnTo>
                <a:lnTo>
                  <a:pt x="1824005" y="1657767"/>
                </a:lnTo>
                <a:lnTo>
                  <a:pt x="2015781" y="1657767"/>
                </a:lnTo>
                <a:lnTo>
                  <a:pt x="2015781" y="1585320"/>
                </a:lnTo>
                <a:lnTo>
                  <a:pt x="2578325" y="1585320"/>
                </a:lnTo>
                <a:lnTo>
                  <a:pt x="2574064" y="1440425"/>
                </a:lnTo>
                <a:lnTo>
                  <a:pt x="2936308" y="1448948"/>
                </a:lnTo>
                <a:lnTo>
                  <a:pt x="2940569" y="1385024"/>
                </a:lnTo>
                <a:lnTo>
                  <a:pt x="3128084" y="1385024"/>
                </a:lnTo>
                <a:lnTo>
                  <a:pt x="3128084" y="1171943"/>
                </a:lnTo>
                <a:lnTo>
                  <a:pt x="3302813" y="1176205"/>
                </a:lnTo>
                <a:lnTo>
                  <a:pt x="3302813" y="1052618"/>
                </a:lnTo>
                <a:lnTo>
                  <a:pt x="3498851" y="1052618"/>
                </a:lnTo>
                <a:lnTo>
                  <a:pt x="3494590" y="997217"/>
                </a:lnTo>
                <a:lnTo>
                  <a:pt x="3861096" y="992956"/>
                </a:lnTo>
                <a:lnTo>
                  <a:pt x="3861096" y="924770"/>
                </a:lnTo>
                <a:lnTo>
                  <a:pt x="4052872" y="929031"/>
                </a:lnTo>
                <a:lnTo>
                  <a:pt x="4052872" y="843799"/>
                </a:lnTo>
                <a:lnTo>
                  <a:pt x="4236125" y="843799"/>
                </a:lnTo>
                <a:lnTo>
                  <a:pt x="4236125" y="673335"/>
                </a:lnTo>
                <a:lnTo>
                  <a:pt x="4415116" y="673335"/>
                </a:lnTo>
                <a:lnTo>
                  <a:pt x="4415116" y="579579"/>
                </a:lnTo>
                <a:lnTo>
                  <a:pt x="5535942" y="583841"/>
                </a:lnTo>
                <a:lnTo>
                  <a:pt x="5535942" y="357975"/>
                </a:lnTo>
                <a:lnTo>
                  <a:pt x="6081439" y="357975"/>
                </a:lnTo>
                <a:lnTo>
                  <a:pt x="6072915" y="0"/>
                </a:lnTo>
              </a:path>
            </a:pathLst>
          </a:custGeom>
          <a:ln w="76200" cmpd="sng">
            <a:solidFill>
              <a:schemeClr val="accent1"/>
            </a:solidFill>
          </a:ln>
          <a:effectLst>
            <a:outerShdw blurRad="50800" dist="38100" dir="2700000" algn="tl" rotWithShape="0">
              <a:prstClr val="black">
                <a:alpha val="40000"/>
              </a:prstClr>
            </a:outerShdw>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4" name="Freeform 13"/>
          <p:cNvSpPr/>
          <p:nvPr/>
        </p:nvSpPr>
        <p:spPr>
          <a:xfrm>
            <a:off x="2498524" y="3508343"/>
            <a:ext cx="4760017" cy="1892156"/>
          </a:xfrm>
          <a:custGeom>
            <a:avLst/>
            <a:gdLst>
              <a:gd name="connsiteX0" fmla="*/ 0 w 5335643"/>
              <a:gd name="connsiteY0" fmla="*/ 1892156 h 1892156"/>
              <a:gd name="connsiteX1" fmla="*/ 170468 w 5335643"/>
              <a:gd name="connsiteY1" fmla="*/ 1892156 h 1892156"/>
              <a:gd name="connsiteX2" fmla="*/ 170468 w 5335643"/>
              <a:gd name="connsiteY2" fmla="*/ 1683337 h 1892156"/>
              <a:gd name="connsiteX3" fmla="*/ 357983 w 5335643"/>
              <a:gd name="connsiteY3" fmla="*/ 1687598 h 1892156"/>
              <a:gd name="connsiteX4" fmla="*/ 362244 w 5335643"/>
              <a:gd name="connsiteY4" fmla="*/ 1559750 h 1892156"/>
              <a:gd name="connsiteX5" fmla="*/ 536974 w 5335643"/>
              <a:gd name="connsiteY5" fmla="*/ 1559750 h 1892156"/>
              <a:gd name="connsiteX6" fmla="*/ 536974 w 5335643"/>
              <a:gd name="connsiteY6" fmla="*/ 1376501 h 1892156"/>
              <a:gd name="connsiteX7" fmla="*/ 724488 w 5335643"/>
              <a:gd name="connsiteY7" fmla="*/ 1372239 h 1892156"/>
              <a:gd name="connsiteX8" fmla="*/ 724488 w 5335643"/>
              <a:gd name="connsiteY8" fmla="*/ 1295530 h 1892156"/>
              <a:gd name="connsiteX9" fmla="*/ 903480 w 5335643"/>
              <a:gd name="connsiteY9" fmla="*/ 1291269 h 1892156"/>
              <a:gd name="connsiteX10" fmla="*/ 894956 w 5335643"/>
              <a:gd name="connsiteY10" fmla="*/ 1227344 h 1892156"/>
              <a:gd name="connsiteX11" fmla="*/ 1090994 w 5335643"/>
              <a:gd name="connsiteY11" fmla="*/ 1231606 h 1892156"/>
              <a:gd name="connsiteX12" fmla="*/ 1090994 w 5335643"/>
              <a:gd name="connsiteY12" fmla="*/ 1142112 h 1892156"/>
              <a:gd name="connsiteX13" fmla="*/ 1265724 w 5335643"/>
              <a:gd name="connsiteY13" fmla="*/ 1137850 h 1892156"/>
              <a:gd name="connsiteX14" fmla="*/ 1269985 w 5335643"/>
              <a:gd name="connsiteY14" fmla="*/ 1082450 h 1892156"/>
              <a:gd name="connsiteX15" fmla="*/ 1645015 w 5335643"/>
              <a:gd name="connsiteY15" fmla="*/ 1082450 h 1892156"/>
              <a:gd name="connsiteX16" fmla="*/ 1645015 w 5335643"/>
              <a:gd name="connsiteY16" fmla="*/ 980171 h 1892156"/>
              <a:gd name="connsiteX17" fmla="*/ 1819744 w 5335643"/>
              <a:gd name="connsiteY17" fmla="*/ 980171 h 1892156"/>
              <a:gd name="connsiteX18" fmla="*/ 1819744 w 5335643"/>
              <a:gd name="connsiteY18" fmla="*/ 916247 h 1892156"/>
              <a:gd name="connsiteX19" fmla="*/ 2011520 w 5335643"/>
              <a:gd name="connsiteY19" fmla="*/ 920508 h 1892156"/>
              <a:gd name="connsiteX20" fmla="*/ 2015782 w 5335643"/>
              <a:gd name="connsiteY20" fmla="*/ 839538 h 1892156"/>
              <a:gd name="connsiteX21" fmla="*/ 2199035 w 5335643"/>
              <a:gd name="connsiteY21" fmla="*/ 839538 h 1892156"/>
              <a:gd name="connsiteX22" fmla="*/ 2194773 w 5335643"/>
              <a:gd name="connsiteY22" fmla="*/ 750044 h 1892156"/>
              <a:gd name="connsiteX23" fmla="*/ 2382288 w 5335643"/>
              <a:gd name="connsiteY23" fmla="*/ 750044 h 1892156"/>
              <a:gd name="connsiteX24" fmla="*/ 2378026 w 5335643"/>
              <a:gd name="connsiteY24" fmla="*/ 673335 h 1892156"/>
              <a:gd name="connsiteX25" fmla="*/ 2561279 w 5335643"/>
              <a:gd name="connsiteY25" fmla="*/ 673335 h 1892156"/>
              <a:gd name="connsiteX26" fmla="*/ 2561279 w 5335643"/>
              <a:gd name="connsiteY26" fmla="*/ 583841 h 1892156"/>
              <a:gd name="connsiteX27" fmla="*/ 2744532 w 5335643"/>
              <a:gd name="connsiteY27" fmla="*/ 579579 h 1892156"/>
              <a:gd name="connsiteX28" fmla="*/ 2753055 w 5335643"/>
              <a:gd name="connsiteY28" fmla="*/ 477301 h 1892156"/>
              <a:gd name="connsiteX29" fmla="*/ 3486067 w 5335643"/>
              <a:gd name="connsiteY29" fmla="*/ 481562 h 1892156"/>
              <a:gd name="connsiteX30" fmla="*/ 3486067 w 5335643"/>
              <a:gd name="connsiteY30" fmla="*/ 404853 h 1892156"/>
              <a:gd name="connsiteX31" fmla="*/ 4594108 w 5335643"/>
              <a:gd name="connsiteY31" fmla="*/ 413376 h 1892156"/>
              <a:gd name="connsiteX32" fmla="*/ 4598370 w 5335643"/>
              <a:gd name="connsiteY32" fmla="*/ 306836 h 1892156"/>
              <a:gd name="connsiteX33" fmla="*/ 4964875 w 5335643"/>
              <a:gd name="connsiteY33" fmla="*/ 315359 h 1892156"/>
              <a:gd name="connsiteX34" fmla="*/ 4960614 w 5335643"/>
              <a:gd name="connsiteY34" fmla="*/ 183249 h 1892156"/>
              <a:gd name="connsiteX35" fmla="*/ 5335643 w 5335643"/>
              <a:gd name="connsiteY35" fmla="*/ 187511 h 1892156"/>
              <a:gd name="connsiteX36" fmla="*/ 5331381 w 5335643"/>
              <a:gd name="connsiteY36" fmla="*/ 0 h 18921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5335643" h="1892156">
                <a:moveTo>
                  <a:pt x="0" y="1892156"/>
                </a:moveTo>
                <a:lnTo>
                  <a:pt x="170468" y="1892156"/>
                </a:lnTo>
                <a:lnTo>
                  <a:pt x="170468" y="1683337"/>
                </a:lnTo>
                <a:lnTo>
                  <a:pt x="357983" y="1687598"/>
                </a:lnTo>
                <a:lnTo>
                  <a:pt x="362244" y="1559750"/>
                </a:lnTo>
                <a:lnTo>
                  <a:pt x="536974" y="1559750"/>
                </a:lnTo>
                <a:lnTo>
                  <a:pt x="536974" y="1376501"/>
                </a:lnTo>
                <a:lnTo>
                  <a:pt x="724488" y="1372239"/>
                </a:lnTo>
                <a:lnTo>
                  <a:pt x="724488" y="1295530"/>
                </a:lnTo>
                <a:lnTo>
                  <a:pt x="903480" y="1291269"/>
                </a:lnTo>
                <a:lnTo>
                  <a:pt x="894956" y="1227344"/>
                </a:lnTo>
                <a:lnTo>
                  <a:pt x="1090994" y="1231606"/>
                </a:lnTo>
                <a:lnTo>
                  <a:pt x="1090994" y="1142112"/>
                </a:lnTo>
                <a:lnTo>
                  <a:pt x="1265724" y="1137850"/>
                </a:lnTo>
                <a:lnTo>
                  <a:pt x="1269985" y="1082450"/>
                </a:lnTo>
                <a:lnTo>
                  <a:pt x="1645015" y="1082450"/>
                </a:lnTo>
                <a:lnTo>
                  <a:pt x="1645015" y="980171"/>
                </a:lnTo>
                <a:lnTo>
                  <a:pt x="1819744" y="980171"/>
                </a:lnTo>
                <a:lnTo>
                  <a:pt x="1819744" y="916247"/>
                </a:lnTo>
                <a:lnTo>
                  <a:pt x="2011520" y="920508"/>
                </a:lnTo>
                <a:lnTo>
                  <a:pt x="2015782" y="839538"/>
                </a:lnTo>
                <a:lnTo>
                  <a:pt x="2199035" y="839538"/>
                </a:lnTo>
                <a:lnTo>
                  <a:pt x="2194773" y="750044"/>
                </a:lnTo>
                <a:lnTo>
                  <a:pt x="2382288" y="750044"/>
                </a:lnTo>
                <a:lnTo>
                  <a:pt x="2378026" y="673335"/>
                </a:lnTo>
                <a:lnTo>
                  <a:pt x="2561279" y="673335"/>
                </a:lnTo>
                <a:lnTo>
                  <a:pt x="2561279" y="583841"/>
                </a:lnTo>
                <a:lnTo>
                  <a:pt x="2744532" y="579579"/>
                </a:lnTo>
                <a:lnTo>
                  <a:pt x="2753055" y="477301"/>
                </a:lnTo>
                <a:lnTo>
                  <a:pt x="3486067" y="481562"/>
                </a:lnTo>
                <a:lnTo>
                  <a:pt x="3486067" y="404853"/>
                </a:lnTo>
                <a:lnTo>
                  <a:pt x="4594108" y="413376"/>
                </a:lnTo>
                <a:lnTo>
                  <a:pt x="4598370" y="306836"/>
                </a:lnTo>
                <a:lnTo>
                  <a:pt x="4964875" y="315359"/>
                </a:lnTo>
                <a:lnTo>
                  <a:pt x="4960614" y="183249"/>
                </a:lnTo>
                <a:lnTo>
                  <a:pt x="5335643" y="187511"/>
                </a:lnTo>
                <a:cubicBezTo>
                  <a:pt x="5334222" y="125007"/>
                  <a:pt x="5332802" y="62504"/>
                  <a:pt x="5331381" y="0"/>
                </a:cubicBezTo>
              </a:path>
            </a:pathLst>
          </a:custGeom>
          <a:ln w="76200" cmpd="sng">
            <a:solidFill>
              <a:schemeClr val="accent2"/>
            </a:solidFill>
          </a:ln>
          <a:effectLst>
            <a:outerShdw blurRad="50800" dist="38100" dir="2700000" algn="tl" rotWithShape="0">
              <a:prstClr val="black">
                <a:alpha val="40000"/>
              </a:prstClr>
            </a:outerShdw>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5" name="TextBox 14"/>
          <p:cNvSpPr txBox="1"/>
          <p:nvPr/>
        </p:nvSpPr>
        <p:spPr>
          <a:xfrm>
            <a:off x="6217969" y="1828879"/>
            <a:ext cx="1448909" cy="954107"/>
          </a:xfrm>
          <a:prstGeom prst="rect">
            <a:avLst/>
          </a:prstGeom>
          <a:noFill/>
        </p:spPr>
        <p:txBody>
          <a:bodyPr wrap="square" rtlCol="0" anchor="ctr">
            <a:spAutoFit/>
          </a:bodyPr>
          <a:lstStyle/>
          <a:p>
            <a:pPr algn="ctr"/>
            <a:r>
              <a:rPr lang="en-US" sz="2800" dirty="0" smtClean="0">
                <a:cs typeface="Franklin Gothic Medium"/>
              </a:rPr>
              <a:t>Copay Group</a:t>
            </a:r>
            <a:endParaRPr lang="en-US" sz="2800" dirty="0">
              <a:cs typeface="Franklin Gothic Medium"/>
            </a:endParaRPr>
          </a:p>
        </p:txBody>
      </p:sp>
      <p:sp>
        <p:nvSpPr>
          <p:cNvPr id="16" name="TextBox 15"/>
          <p:cNvSpPr txBox="1"/>
          <p:nvPr/>
        </p:nvSpPr>
        <p:spPr>
          <a:xfrm>
            <a:off x="6876833" y="3449714"/>
            <a:ext cx="1513701" cy="1384995"/>
          </a:xfrm>
          <a:prstGeom prst="rect">
            <a:avLst/>
          </a:prstGeom>
          <a:noFill/>
        </p:spPr>
        <p:txBody>
          <a:bodyPr wrap="square" rtlCol="0" anchor="ctr">
            <a:spAutoFit/>
          </a:bodyPr>
          <a:lstStyle/>
          <a:p>
            <a:pPr algn="ctr"/>
            <a:r>
              <a:rPr lang="en-US" sz="2800" dirty="0" smtClean="0">
                <a:cs typeface="Franklin Gothic Medium"/>
              </a:rPr>
              <a:t>Free Med</a:t>
            </a:r>
          </a:p>
          <a:p>
            <a:pPr algn="ctr"/>
            <a:r>
              <a:rPr lang="en-US" sz="2800" dirty="0" smtClean="0">
                <a:cs typeface="Franklin Gothic Medium"/>
              </a:rPr>
              <a:t>Group</a:t>
            </a:r>
            <a:endParaRPr lang="en-US" sz="2800" dirty="0">
              <a:cs typeface="Franklin Gothic Medium"/>
            </a:endParaRPr>
          </a:p>
        </p:txBody>
      </p:sp>
    </p:spTree>
    <p:extLst>
      <p:ext uri="{BB962C8B-B14F-4D97-AF65-F5344CB8AC3E}">
        <p14:creationId xmlns:p14="http://schemas.microsoft.com/office/powerpoint/2010/main" val="2859870394"/>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200740"/>
            <a:ext cx="8229600" cy="4976968"/>
          </a:xfrm>
        </p:spPr>
        <p:txBody>
          <a:bodyPr>
            <a:normAutofit/>
          </a:bodyPr>
          <a:lstStyle/>
          <a:p>
            <a:r>
              <a:rPr lang="en-US" dirty="0" smtClean="0"/>
              <a:t>No financial disclosures or conflicts of interest</a:t>
            </a:r>
          </a:p>
          <a:p>
            <a:r>
              <a:rPr lang="en-US" dirty="0" smtClean="0"/>
              <a:t>I am actively involved in several non-profit health care advocacy groups:</a:t>
            </a:r>
          </a:p>
          <a:p>
            <a:pPr lvl="1"/>
            <a:r>
              <a:rPr lang="en-US" dirty="0" smtClean="0"/>
              <a:t>President</a:t>
            </a:r>
            <a:r>
              <a:rPr lang="en-US" dirty="0"/>
              <a:t>, </a:t>
            </a:r>
            <a:r>
              <a:rPr lang="en-US" dirty="0" smtClean="0"/>
              <a:t>Board </a:t>
            </a:r>
            <a:r>
              <a:rPr lang="en-US" dirty="0"/>
              <a:t>of </a:t>
            </a:r>
            <a:r>
              <a:rPr lang="en-US" dirty="0" smtClean="0"/>
              <a:t>Directors for the </a:t>
            </a:r>
            <a:r>
              <a:rPr lang="en-US" dirty="0" err="1" smtClean="0"/>
              <a:t>Ilinois</a:t>
            </a:r>
            <a:r>
              <a:rPr lang="en-US" dirty="0" smtClean="0"/>
              <a:t> Single Payer Coalition</a:t>
            </a:r>
          </a:p>
          <a:p>
            <a:pPr lvl="1"/>
            <a:r>
              <a:rPr lang="en-US" dirty="0" smtClean="0"/>
              <a:t>Immediate </a:t>
            </a:r>
            <a:r>
              <a:rPr lang="en-US" dirty="0"/>
              <a:t>Past-President, </a:t>
            </a:r>
            <a:r>
              <a:rPr lang="en-US" dirty="0" smtClean="0"/>
              <a:t>Illinois chapter of Physicians for a National Health Program (PNHP)</a:t>
            </a:r>
          </a:p>
          <a:p>
            <a:pPr lvl="1"/>
            <a:r>
              <a:rPr lang="en-US" dirty="0" smtClean="0"/>
              <a:t>Board advisor, PNHP national organization</a:t>
            </a:r>
            <a:endParaRPr lang="en-US" dirty="0"/>
          </a:p>
        </p:txBody>
      </p:sp>
      <p:pic>
        <p:nvPicPr>
          <p:cNvPr id="5" name="Picture 4"/>
          <p:cNvPicPr>
            <a:picLocks noChangeAspect="1"/>
          </p:cNvPicPr>
          <p:nvPr/>
        </p:nvPicPr>
        <p:blipFill>
          <a:blip r:embed="rId2"/>
          <a:stretch>
            <a:fillRect/>
          </a:stretch>
        </p:blipFill>
        <p:spPr>
          <a:xfrm>
            <a:off x="4667873" y="5646964"/>
            <a:ext cx="4476127" cy="1211036"/>
          </a:xfrm>
          <a:prstGeom prst="rect">
            <a:avLst/>
          </a:prstGeom>
        </p:spPr>
      </p:pic>
      <p:pic>
        <p:nvPicPr>
          <p:cNvPr id="6" name="Picture 5"/>
          <p:cNvPicPr>
            <a:picLocks noChangeAspect="1"/>
          </p:cNvPicPr>
          <p:nvPr/>
        </p:nvPicPr>
        <p:blipFill>
          <a:blip r:embed="rId3"/>
          <a:stretch>
            <a:fillRect/>
          </a:stretch>
        </p:blipFill>
        <p:spPr>
          <a:xfrm>
            <a:off x="0" y="5646964"/>
            <a:ext cx="4667873" cy="1211036"/>
          </a:xfrm>
          <a:prstGeom prst="rect">
            <a:avLst/>
          </a:prstGeom>
        </p:spPr>
      </p:pic>
    </p:spTree>
    <p:extLst>
      <p:ext uri="{BB962C8B-B14F-4D97-AF65-F5344CB8AC3E}">
        <p14:creationId xmlns:p14="http://schemas.microsoft.com/office/powerpoint/2010/main" val="1334589388"/>
      </p:ext>
    </p:extLst>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317471" y="198010"/>
            <a:ext cx="8688680" cy="1325563"/>
          </a:xfrm>
        </p:spPr>
        <p:txBody>
          <a:bodyPr>
            <a:normAutofit fontScale="90000"/>
          </a:bodyPr>
          <a:lstStyle/>
          <a:p>
            <a:r>
              <a:rPr lang="en-US" dirty="0" smtClean="0"/>
              <a:t>Uninsured and Under-Insured</a:t>
            </a:r>
            <a:br>
              <a:rPr lang="en-US" dirty="0" smtClean="0"/>
            </a:br>
            <a:r>
              <a:rPr lang="en-US" dirty="0" smtClean="0"/>
              <a:t>Delay Seeking Care for Heart Attacks</a:t>
            </a:r>
            <a:endParaRPr lang="en-US" dirty="0"/>
          </a:p>
        </p:txBody>
      </p:sp>
      <p:sp>
        <p:nvSpPr>
          <p:cNvPr id="2" name="Text Placeholder 1"/>
          <p:cNvSpPr>
            <a:spLocks noGrp="1"/>
          </p:cNvSpPr>
          <p:nvPr>
            <p:ph type="body" sz="quarter" idx="10"/>
          </p:nvPr>
        </p:nvSpPr>
        <p:spPr/>
        <p:txBody>
          <a:bodyPr>
            <a:normAutofit fontScale="85000" lnSpcReduction="10000"/>
          </a:bodyPr>
          <a:lstStyle/>
          <a:p>
            <a:pPr>
              <a:lnSpc>
                <a:spcPct val="120000"/>
              </a:lnSpc>
              <a:spcBef>
                <a:spcPts val="0"/>
              </a:spcBef>
            </a:pPr>
            <a:r>
              <a:rPr lang="en-US" dirty="0"/>
              <a:t>Source: JAMA April 15, 2010. 303:1392</a:t>
            </a:r>
          </a:p>
          <a:p>
            <a:pPr>
              <a:lnSpc>
                <a:spcPct val="120000"/>
              </a:lnSpc>
              <a:spcBef>
                <a:spcPts val="0"/>
              </a:spcBef>
            </a:pPr>
            <a:r>
              <a:rPr lang="en-US" dirty="0"/>
              <a:t>*Adjusted for age, sex, race, </a:t>
            </a:r>
            <a:r>
              <a:rPr lang="en-US" dirty="0" err="1"/>
              <a:t>clin</a:t>
            </a:r>
            <a:r>
              <a:rPr lang="en-US" dirty="0"/>
              <a:t>. </a:t>
            </a:r>
            <a:r>
              <a:rPr lang="en-US" dirty="0" err="1"/>
              <a:t>charact</a:t>
            </a:r>
            <a:r>
              <a:rPr lang="en-US" dirty="0"/>
              <a:t>., </a:t>
            </a:r>
            <a:r>
              <a:rPr lang="en-US" dirty="0" err="1"/>
              <a:t>hlth</a:t>
            </a:r>
            <a:r>
              <a:rPr lang="en-US" dirty="0"/>
              <a:t> status, </a:t>
            </a:r>
            <a:r>
              <a:rPr lang="en-US" dirty="0" smtClean="0"/>
              <a:t>social/psych </a:t>
            </a:r>
            <a:r>
              <a:rPr lang="en-US" dirty="0" err="1"/>
              <a:t>fx</a:t>
            </a:r>
            <a:r>
              <a:rPr lang="en-US" dirty="0"/>
              <a:t>, urban/rural. </a:t>
            </a:r>
            <a:endParaRPr lang="en-US" dirty="0" smtClean="0"/>
          </a:p>
          <a:p>
            <a:pPr>
              <a:lnSpc>
                <a:spcPct val="120000"/>
              </a:lnSpc>
              <a:spcBef>
                <a:spcPts val="0"/>
              </a:spcBef>
            </a:pPr>
            <a:r>
              <a:rPr lang="en-US" dirty="0" smtClean="0"/>
              <a:t>Under-insured=had </a:t>
            </a:r>
            <a:r>
              <a:rPr lang="en-US" dirty="0"/>
              <a:t>coverage </a:t>
            </a:r>
            <a:r>
              <a:rPr lang="en-US" dirty="0" smtClean="0"/>
              <a:t>but </a:t>
            </a:r>
            <a:r>
              <a:rPr lang="en-US" dirty="0"/>
              <a:t>patient concerned about </a:t>
            </a:r>
            <a:r>
              <a:rPr lang="en-US" dirty="0" smtClean="0"/>
              <a:t>cost</a:t>
            </a:r>
            <a:endParaRPr lang="en-US" dirty="0"/>
          </a:p>
        </p:txBody>
      </p:sp>
      <p:graphicFrame>
        <p:nvGraphicFramePr>
          <p:cNvPr id="6" name="Chart 5"/>
          <p:cNvGraphicFramePr/>
          <p:nvPr>
            <p:extLst>
              <p:ext uri="{D42A27DB-BD31-4B8C-83A1-F6EECF244321}">
                <p14:modId xmlns:p14="http://schemas.microsoft.com/office/powerpoint/2010/main" val="2459159334"/>
              </p:ext>
            </p:extLst>
          </p:nvPr>
        </p:nvGraphicFramePr>
        <p:xfrm>
          <a:off x="1757967" y="1690688"/>
          <a:ext cx="6757384" cy="4285830"/>
        </p:xfrm>
        <a:graphic>
          <a:graphicData uri="http://schemas.openxmlformats.org/drawingml/2006/chart">
            <c:chart xmlns:c="http://schemas.openxmlformats.org/drawingml/2006/chart" xmlns:r="http://schemas.openxmlformats.org/officeDocument/2006/relationships" r:id="rId2"/>
          </a:graphicData>
        </a:graphic>
      </p:graphicFrame>
      <p:sp>
        <p:nvSpPr>
          <p:cNvPr id="8" name="TextBox 7"/>
          <p:cNvSpPr txBox="1"/>
          <p:nvPr/>
        </p:nvSpPr>
        <p:spPr>
          <a:xfrm>
            <a:off x="1" y="2419712"/>
            <a:ext cx="1853135" cy="1815882"/>
          </a:xfrm>
          <a:prstGeom prst="rect">
            <a:avLst/>
          </a:prstGeom>
          <a:noFill/>
          <a:ln>
            <a:noFill/>
          </a:ln>
        </p:spPr>
        <p:txBody>
          <a:bodyPr wrap="square" rtlCol="0">
            <a:spAutoFit/>
          </a:bodyPr>
          <a:lstStyle/>
          <a:p>
            <a:r>
              <a:rPr lang="en-US" sz="2800" dirty="0">
                <a:cs typeface="Franklin Gothic Book"/>
              </a:rPr>
              <a:t>Odds ratio for delayed care*</a:t>
            </a:r>
          </a:p>
        </p:txBody>
      </p:sp>
    </p:spTree>
    <p:extLst>
      <p:ext uri="{BB962C8B-B14F-4D97-AF65-F5344CB8AC3E}">
        <p14:creationId xmlns:p14="http://schemas.microsoft.com/office/powerpoint/2010/main" val="3410649088"/>
      </p:ext>
    </p:extLst>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29158" y="1660089"/>
            <a:ext cx="7886700" cy="3687605"/>
          </a:xfrm>
        </p:spPr>
        <p:txBody>
          <a:bodyPr>
            <a:normAutofit fontScale="90000"/>
          </a:bodyPr>
          <a:lstStyle/>
          <a:p>
            <a:r>
              <a:rPr lang="en-US" dirty="0" smtClean="0"/>
              <a:t>What is “underinsurance”?</a:t>
            </a:r>
            <a:br>
              <a:rPr lang="en-US" dirty="0" smtClean="0"/>
            </a:br>
            <a:r>
              <a:rPr lang="en-US" dirty="0" smtClean="0"/>
              <a:t/>
            </a:r>
            <a:br>
              <a:rPr lang="en-US" dirty="0" smtClean="0"/>
            </a:br>
            <a:r>
              <a:rPr lang="en-US" dirty="0" smtClean="0"/>
              <a:t>-</a:t>
            </a:r>
            <a:r>
              <a:rPr lang="en-US" sz="3800" dirty="0" smtClean="0"/>
              <a:t>annual OOP expenses&gt;10% income </a:t>
            </a:r>
            <a:br>
              <a:rPr lang="en-US" sz="3800" dirty="0" smtClean="0"/>
            </a:br>
            <a:r>
              <a:rPr lang="en-US" sz="3800" dirty="0" smtClean="0"/>
              <a:t>or</a:t>
            </a:r>
            <a:br>
              <a:rPr lang="en-US" sz="3800" dirty="0" smtClean="0"/>
            </a:br>
            <a:r>
              <a:rPr lang="en-US" sz="3800" dirty="0" smtClean="0"/>
              <a:t/>
            </a:r>
            <a:br>
              <a:rPr lang="en-US" sz="3800" dirty="0" smtClean="0"/>
            </a:br>
            <a:r>
              <a:rPr lang="en-US" sz="3800" dirty="0" smtClean="0"/>
              <a:t>-if income is &lt;200% FPL, OOP expenses &gt;5% income </a:t>
            </a:r>
            <a:br>
              <a:rPr lang="en-US" sz="3800" dirty="0" smtClean="0"/>
            </a:br>
            <a:r>
              <a:rPr lang="en-US" sz="3800" dirty="0" smtClean="0"/>
              <a:t>or</a:t>
            </a:r>
            <a:br>
              <a:rPr lang="en-US" sz="3800" dirty="0" smtClean="0"/>
            </a:br>
            <a:r>
              <a:rPr lang="en-US" sz="3800" dirty="0" smtClean="0"/>
              <a:t/>
            </a:r>
            <a:br>
              <a:rPr lang="en-US" sz="3800" dirty="0" smtClean="0"/>
            </a:br>
            <a:r>
              <a:rPr lang="en-US" sz="3800" dirty="0" smtClean="0"/>
              <a:t>-deductibles &gt;5% income</a:t>
            </a:r>
            <a:r>
              <a:rPr lang="en-US" dirty="0"/>
              <a:t/>
            </a:r>
            <a:br>
              <a:rPr lang="en-US" dirty="0"/>
            </a:br>
            <a:endParaRPr lang="en-US" dirty="0"/>
          </a:p>
        </p:txBody>
      </p:sp>
    </p:spTree>
    <p:extLst>
      <p:ext uri="{BB962C8B-B14F-4D97-AF65-F5344CB8AC3E}">
        <p14:creationId xmlns:p14="http://schemas.microsoft.com/office/powerpoint/2010/main" val="2976943426"/>
      </p:ext>
    </p:extLst>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itle 1"/>
          <p:cNvSpPr>
            <a:spLocks noGrp="1"/>
          </p:cNvSpPr>
          <p:nvPr>
            <p:ph type="title" idx="4294967295"/>
          </p:nvPr>
        </p:nvSpPr>
        <p:spPr/>
        <p:txBody>
          <a:bodyPr>
            <a:normAutofit fontScale="90000"/>
          </a:bodyPr>
          <a:lstStyle/>
          <a:p>
            <a:r>
              <a:rPr lang="en-US" altLang="en-US" sz="4000" b="1" dirty="0"/>
              <a:t>NY State Cheapest </a:t>
            </a:r>
            <a:r>
              <a:rPr lang="en-US" altLang="en-US" sz="4000" b="1" dirty="0" smtClean="0"/>
              <a:t>ACA Bronze </a:t>
            </a:r>
            <a:r>
              <a:rPr lang="en-US" altLang="en-US" sz="4000" b="1" dirty="0"/>
              <a:t>Plan (</a:t>
            </a:r>
            <a:r>
              <a:rPr lang="en-US" altLang="en-US" sz="4000" b="1" dirty="0" smtClean="0"/>
              <a:t>Family, 2017)</a:t>
            </a:r>
            <a:endParaRPr lang="en-US" altLang="en-US" sz="4000" b="1" dirty="0"/>
          </a:p>
        </p:txBody>
      </p:sp>
      <p:sp>
        <p:nvSpPr>
          <p:cNvPr id="3" name="Content Placeholder 2"/>
          <p:cNvSpPr>
            <a:spLocks noGrp="1"/>
          </p:cNvSpPr>
          <p:nvPr>
            <p:ph idx="4294967295"/>
          </p:nvPr>
        </p:nvSpPr>
        <p:spPr>
          <a:xfrm>
            <a:off x="457200" y="1600200"/>
            <a:ext cx="8229600" cy="4723587"/>
          </a:xfrm>
        </p:spPr>
        <p:txBody>
          <a:bodyPr>
            <a:normAutofit fontScale="92500" lnSpcReduction="10000"/>
          </a:bodyPr>
          <a:lstStyle/>
          <a:p>
            <a:pPr>
              <a:lnSpc>
                <a:spcPct val="80000"/>
              </a:lnSpc>
            </a:pPr>
            <a:r>
              <a:rPr lang="en-US" altLang="en-US" sz="3300" dirty="0" smtClean="0">
                <a:solidFill>
                  <a:schemeClr val="tx2"/>
                </a:solidFill>
              </a:rPr>
              <a:t>Say income is 401% FPL ($98,600K)</a:t>
            </a:r>
          </a:p>
          <a:p>
            <a:pPr>
              <a:lnSpc>
                <a:spcPct val="80000"/>
              </a:lnSpc>
            </a:pPr>
            <a:r>
              <a:rPr lang="en-US" altLang="en-US" sz="3300" dirty="0" smtClean="0">
                <a:solidFill>
                  <a:schemeClr val="tx2"/>
                </a:solidFill>
              </a:rPr>
              <a:t>Premium</a:t>
            </a:r>
            <a:r>
              <a:rPr lang="en-US" altLang="en-US" sz="3300" dirty="0">
                <a:solidFill>
                  <a:schemeClr val="tx2"/>
                </a:solidFill>
              </a:rPr>
              <a:t>: </a:t>
            </a:r>
            <a:r>
              <a:rPr lang="en-US" altLang="en-US" sz="3300" dirty="0" smtClean="0">
                <a:solidFill>
                  <a:schemeClr val="tx2"/>
                </a:solidFill>
              </a:rPr>
              <a:t>$12,563</a:t>
            </a:r>
            <a:endParaRPr lang="en-US" altLang="en-US" sz="3300" dirty="0">
              <a:solidFill>
                <a:schemeClr val="tx2"/>
              </a:solidFill>
            </a:endParaRPr>
          </a:p>
          <a:p>
            <a:pPr>
              <a:lnSpc>
                <a:spcPct val="80000"/>
              </a:lnSpc>
            </a:pPr>
            <a:r>
              <a:rPr lang="en-US" altLang="en-US" sz="3300" dirty="0" smtClean="0">
                <a:solidFill>
                  <a:schemeClr val="tx2"/>
                </a:solidFill>
              </a:rPr>
              <a:t>$8,000 </a:t>
            </a:r>
            <a:r>
              <a:rPr lang="en-US" altLang="en-US" sz="3300" dirty="0">
                <a:solidFill>
                  <a:schemeClr val="tx2"/>
                </a:solidFill>
              </a:rPr>
              <a:t>deductible</a:t>
            </a:r>
          </a:p>
          <a:p>
            <a:pPr>
              <a:lnSpc>
                <a:spcPct val="80000"/>
              </a:lnSpc>
            </a:pPr>
            <a:r>
              <a:rPr lang="en-US" altLang="en-US" sz="3300" dirty="0">
                <a:solidFill>
                  <a:schemeClr val="tx2"/>
                </a:solidFill>
              </a:rPr>
              <a:t>50% coinsurance </a:t>
            </a:r>
            <a:r>
              <a:rPr lang="en-US" altLang="en-US" sz="3300" i="1" dirty="0">
                <a:solidFill>
                  <a:schemeClr val="tx2"/>
                </a:solidFill>
              </a:rPr>
              <a:t>after </a:t>
            </a:r>
            <a:r>
              <a:rPr lang="en-US" altLang="en-US" sz="3300" dirty="0">
                <a:solidFill>
                  <a:schemeClr val="tx2"/>
                </a:solidFill>
              </a:rPr>
              <a:t>deductible for:</a:t>
            </a:r>
          </a:p>
          <a:p>
            <a:pPr lvl="1">
              <a:lnSpc>
                <a:spcPct val="80000"/>
              </a:lnSpc>
              <a:buFont typeface="Wingdings" panose="05000000000000000000" pitchFamily="2" charset="2"/>
              <a:buChar char="§"/>
            </a:pPr>
            <a:r>
              <a:rPr lang="en-US" altLang="en-US" sz="3000" dirty="0">
                <a:solidFill>
                  <a:schemeClr val="tx2"/>
                </a:solidFill>
              </a:rPr>
              <a:t>Ambulance, ED, Urgent Care</a:t>
            </a:r>
          </a:p>
          <a:p>
            <a:pPr lvl="1">
              <a:lnSpc>
                <a:spcPct val="80000"/>
              </a:lnSpc>
              <a:buFont typeface="Wingdings" panose="05000000000000000000" pitchFamily="2" charset="2"/>
              <a:buChar char="§"/>
            </a:pPr>
            <a:r>
              <a:rPr lang="en-US" altLang="en-US" sz="3000" dirty="0">
                <a:solidFill>
                  <a:schemeClr val="tx2"/>
                </a:solidFill>
              </a:rPr>
              <a:t>Imaging &amp; diagnostic tests</a:t>
            </a:r>
          </a:p>
          <a:p>
            <a:pPr lvl="1">
              <a:lnSpc>
                <a:spcPct val="80000"/>
              </a:lnSpc>
              <a:buFont typeface="Wingdings" panose="05000000000000000000" pitchFamily="2" charset="2"/>
              <a:buChar char="§"/>
            </a:pPr>
            <a:r>
              <a:rPr lang="en-US" altLang="en-US" sz="3000" dirty="0">
                <a:solidFill>
                  <a:schemeClr val="tx2"/>
                </a:solidFill>
              </a:rPr>
              <a:t>Outpatient visits</a:t>
            </a:r>
          </a:p>
          <a:p>
            <a:pPr lvl="1">
              <a:lnSpc>
                <a:spcPct val="80000"/>
              </a:lnSpc>
              <a:buFont typeface="Wingdings" panose="05000000000000000000" pitchFamily="2" charset="2"/>
              <a:buChar char="§"/>
            </a:pPr>
            <a:r>
              <a:rPr lang="en-US" altLang="en-US" sz="3000" dirty="0">
                <a:solidFill>
                  <a:schemeClr val="tx2"/>
                </a:solidFill>
              </a:rPr>
              <a:t>Chemotherapy</a:t>
            </a:r>
          </a:p>
          <a:p>
            <a:pPr lvl="1">
              <a:lnSpc>
                <a:spcPct val="80000"/>
              </a:lnSpc>
              <a:buFont typeface="Wingdings" panose="05000000000000000000" pitchFamily="2" charset="2"/>
              <a:buChar char="§"/>
            </a:pPr>
            <a:r>
              <a:rPr lang="en-US" altLang="en-US" sz="3000" dirty="0">
                <a:solidFill>
                  <a:schemeClr val="tx2"/>
                </a:solidFill>
              </a:rPr>
              <a:t>Inpatient</a:t>
            </a:r>
          </a:p>
          <a:p>
            <a:pPr>
              <a:lnSpc>
                <a:spcPct val="80000"/>
              </a:lnSpc>
            </a:pPr>
            <a:r>
              <a:rPr lang="en-US" altLang="en-US" sz="3300" dirty="0">
                <a:solidFill>
                  <a:schemeClr val="tx2"/>
                </a:solidFill>
              </a:rPr>
              <a:t>Out-of-pocket maximum: </a:t>
            </a:r>
            <a:r>
              <a:rPr lang="en-US" altLang="en-US" sz="3300" dirty="0" smtClean="0">
                <a:solidFill>
                  <a:schemeClr val="tx2"/>
                </a:solidFill>
              </a:rPr>
              <a:t>$14,300</a:t>
            </a:r>
          </a:p>
          <a:p>
            <a:pPr>
              <a:lnSpc>
                <a:spcPct val="80000"/>
              </a:lnSpc>
            </a:pPr>
            <a:r>
              <a:rPr lang="en-US" altLang="en-US" sz="3300" dirty="0" smtClean="0">
                <a:solidFill>
                  <a:schemeClr val="tx2"/>
                </a:solidFill>
              </a:rPr>
              <a:t>14,300+12,563=$26,863 or ¼ of income.</a:t>
            </a:r>
            <a:endParaRPr lang="en-US" altLang="en-US" sz="3300" dirty="0">
              <a:solidFill>
                <a:schemeClr val="tx2"/>
              </a:solidFill>
            </a:endParaRPr>
          </a:p>
        </p:txBody>
      </p:sp>
    </p:spTree>
    <p:extLst>
      <p:ext uri="{BB962C8B-B14F-4D97-AF65-F5344CB8AC3E}">
        <p14:creationId xmlns:p14="http://schemas.microsoft.com/office/powerpoint/2010/main" val="3944661680"/>
      </p:ext>
    </p:extLst>
  </p:cSld>
  <p:clrMapOvr>
    <a:masterClrMapping/>
  </p:clrMapOvr>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0"/>
          </p:nvPr>
        </p:nvSpPr>
        <p:spPr/>
        <p:txBody>
          <a:bodyPr/>
          <a:lstStyle/>
          <a:p>
            <a:r>
              <a:rPr lang="en-US" dirty="0" err="1" smtClean="0"/>
              <a:t>Ruger</a:t>
            </a:r>
            <a:r>
              <a:rPr lang="en-US" dirty="0" smtClean="0"/>
              <a:t> et al 2003 </a:t>
            </a:r>
            <a:r>
              <a:rPr lang="en-US" dirty="0" err="1" smtClean="0"/>
              <a:t>Acad</a:t>
            </a:r>
            <a:r>
              <a:rPr lang="en-US" dirty="0" smtClean="0"/>
              <a:t> </a:t>
            </a:r>
            <a:r>
              <a:rPr lang="en-US" dirty="0" err="1" smtClean="0"/>
              <a:t>Emerg</a:t>
            </a:r>
            <a:r>
              <a:rPr lang="en-US" dirty="0" smtClean="0"/>
              <a:t> Med</a:t>
            </a:r>
            <a:endParaRPr lang="en-US" dirty="0"/>
          </a:p>
        </p:txBody>
      </p:sp>
      <p:pic>
        <p:nvPicPr>
          <p:cNvPr id="4" name="Picture 3"/>
          <p:cNvPicPr>
            <a:picLocks noChangeAspect="1"/>
          </p:cNvPicPr>
          <p:nvPr/>
        </p:nvPicPr>
        <p:blipFill>
          <a:blip r:embed="rId2"/>
          <a:stretch>
            <a:fillRect/>
          </a:stretch>
        </p:blipFill>
        <p:spPr>
          <a:xfrm>
            <a:off x="0" y="96866"/>
            <a:ext cx="5545253" cy="5914191"/>
          </a:xfrm>
          <a:prstGeom prst="rect">
            <a:avLst/>
          </a:prstGeom>
        </p:spPr>
      </p:pic>
      <p:sp>
        <p:nvSpPr>
          <p:cNvPr id="2" name="TextBox 1"/>
          <p:cNvSpPr txBox="1"/>
          <p:nvPr/>
        </p:nvSpPr>
        <p:spPr>
          <a:xfrm>
            <a:off x="5681061" y="1986996"/>
            <a:ext cx="3308382" cy="1692771"/>
          </a:xfrm>
          <a:prstGeom prst="rect">
            <a:avLst/>
          </a:prstGeom>
          <a:noFill/>
        </p:spPr>
        <p:txBody>
          <a:bodyPr wrap="square" rtlCol="0">
            <a:spAutoFit/>
          </a:bodyPr>
          <a:lstStyle/>
          <a:p>
            <a:r>
              <a:rPr lang="en-US" sz="2600" dirty="0" smtClean="0"/>
              <a:t>The underinsured are less likely to be admitted to the hospital!</a:t>
            </a:r>
            <a:endParaRPr lang="en-US" sz="2600" dirty="0"/>
          </a:p>
        </p:txBody>
      </p:sp>
    </p:spTree>
    <p:extLst>
      <p:ext uri="{BB962C8B-B14F-4D97-AF65-F5344CB8AC3E}">
        <p14:creationId xmlns:p14="http://schemas.microsoft.com/office/powerpoint/2010/main" val="3145513377"/>
      </p:ext>
    </p:extLst>
  </p:cSld>
  <p:clrMapOvr>
    <a:masterClrMapping/>
  </p:clrMapOvr>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Kids hospitalized with Medicaid for LRTI? 3x more likely to die.</a:t>
            </a:r>
            <a:endParaRPr lang="en-US" dirty="0"/>
          </a:p>
        </p:txBody>
      </p:sp>
      <p:sp>
        <p:nvSpPr>
          <p:cNvPr id="3" name="Text Placeholder 2"/>
          <p:cNvSpPr>
            <a:spLocks noGrp="1"/>
          </p:cNvSpPr>
          <p:nvPr>
            <p:ph type="body" sz="quarter" idx="10"/>
          </p:nvPr>
        </p:nvSpPr>
        <p:spPr/>
        <p:txBody>
          <a:bodyPr/>
          <a:lstStyle/>
          <a:p>
            <a:r>
              <a:rPr lang="en-US" dirty="0" err="1" smtClean="0"/>
              <a:t>Greenbaum</a:t>
            </a:r>
            <a:r>
              <a:rPr lang="en-US" dirty="0" smtClean="0"/>
              <a:t> et al </a:t>
            </a:r>
            <a:r>
              <a:rPr lang="en-US" i="1" dirty="0" smtClean="0"/>
              <a:t>Pediatrics </a:t>
            </a:r>
            <a:r>
              <a:rPr lang="en-US" dirty="0" smtClean="0"/>
              <a:t>2014</a:t>
            </a:r>
            <a:endParaRPr lang="en-US" dirty="0"/>
          </a:p>
        </p:txBody>
      </p:sp>
      <p:pic>
        <p:nvPicPr>
          <p:cNvPr id="4" name="Picture 3"/>
          <p:cNvPicPr>
            <a:picLocks noChangeAspect="1"/>
          </p:cNvPicPr>
          <p:nvPr/>
        </p:nvPicPr>
        <p:blipFill>
          <a:blip r:embed="rId2"/>
          <a:stretch>
            <a:fillRect/>
          </a:stretch>
        </p:blipFill>
        <p:spPr>
          <a:xfrm>
            <a:off x="0" y="2171700"/>
            <a:ext cx="9144000" cy="2491302"/>
          </a:xfrm>
          <a:prstGeom prst="rect">
            <a:avLst/>
          </a:prstGeom>
        </p:spPr>
      </p:pic>
      <p:sp>
        <p:nvSpPr>
          <p:cNvPr id="5" name="Rectangle 4"/>
          <p:cNvSpPr/>
          <p:nvPr/>
        </p:nvSpPr>
        <p:spPr>
          <a:xfrm>
            <a:off x="8199768" y="2879511"/>
            <a:ext cx="944232" cy="722616"/>
          </a:xfrm>
          <a:prstGeom prst="rect">
            <a:avLst/>
          </a:prstGeom>
          <a:noFill/>
          <a:ln w="5715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Rectangle 5"/>
          <p:cNvSpPr/>
          <p:nvPr/>
        </p:nvSpPr>
        <p:spPr>
          <a:xfrm>
            <a:off x="4126387" y="2901409"/>
            <a:ext cx="944232" cy="722616"/>
          </a:xfrm>
          <a:prstGeom prst="rect">
            <a:avLst/>
          </a:prstGeom>
          <a:noFill/>
          <a:ln w="5715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TextBox 6"/>
          <p:cNvSpPr txBox="1"/>
          <p:nvPr/>
        </p:nvSpPr>
        <p:spPr>
          <a:xfrm>
            <a:off x="3291673" y="4663002"/>
            <a:ext cx="2659702" cy="369332"/>
          </a:xfrm>
          <a:prstGeom prst="rect">
            <a:avLst/>
          </a:prstGeom>
          <a:noFill/>
        </p:spPr>
        <p:txBody>
          <a:bodyPr wrap="none" rtlCol="0">
            <a:spAutoFit/>
          </a:bodyPr>
          <a:lstStyle/>
          <a:p>
            <a:r>
              <a:rPr lang="en-US" dirty="0" smtClean="0"/>
              <a:t>0.38 deaths/100,000 PY</a:t>
            </a:r>
            <a:endParaRPr lang="en-US" dirty="0"/>
          </a:p>
        </p:txBody>
      </p:sp>
      <p:sp>
        <p:nvSpPr>
          <p:cNvPr id="8" name="TextBox 7"/>
          <p:cNvSpPr txBox="1"/>
          <p:nvPr/>
        </p:nvSpPr>
        <p:spPr>
          <a:xfrm>
            <a:off x="6484298" y="4667157"/>
            <a:ext cx="2646878" cy="369332"/>
          </a:xfrm>
          <a:prstGeom prst="rect">
            <a:avLst/>
          </a:prstGeom>
          <a:noFill/>
        </p:spPr>
        <p:txBody>
          <a:bodyPr wrap="none" rtlCol="0">
            <a:spAutoFit/>
          </a:bodyPr>
          <a:lstStyle/>
          <a:p>
            <a:r>
              <a:rPr lang="en-US" dirty="0" smtClean="0"/>
              <a:t>1.11 deaths/100,000 PY</a:t>
            </a:r>
            <a:endParaRPr lang="en-US" dirty="0"/>
          </a:p>
        </p:txBody>
      </p:sp>
    </p:spTree>
    <p:extLst>
      <p:ext uri="{BB962C8B-B14F-4D97-AF65-F5344CB8AC3E}">
        <p14:creationId xmlns:p14="http://schemas.microsoft.com/office/powerpoint/2010/main" val="276170269"/>
      </p:ext>
    </p:extLst>
  </p:cSld>
  <p:clrMapOvr>
    <a:masterClrMapping/>
  </p:clrMapOvr>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Medicaid, or no insurance? More likely to die of sepsis.</a:t>
            </a:r>
            <a:endParaRPr lang="en-US" dirty="0"/>
          </a:p>
        </p:txBody>
      </p:sp>
      <p:sp>
        <p:nvSpPr>
          <p:cNvPr id="3" name="Text Placeholder 2"/>
          <p:cNvSpPr>
            <a:spLocks noGrp="1"/>
          </p:cNvSpPr>
          <p:nvPr>
            <p:ph type="body" sz="quarter" idx="10"/>
          </p:nvPr>
        </p:nvSpPr>
        <p:spPr/>
        <p:txBody>
          <a:bodyPr/>
          <a:lstStyle/>
          <a:p>
            <a:r>
              <a:rPr lang="en-US" dirty="0" smtClean="0"/>
              <a:t>O’Brien et al, Critical Care 2011</a:t>
            </a:r>
            <a:endParaRPr lang="en-US" dirty="0"/>
          </a:p>
        </p:txBody>
      </p:sp>
      <p:pic>
        <p:nvPicPr>
          <p:cNvPr id="4" name="Picture 3"/>
          <p:cNvPicPr>
            <a:picLocks noChangeAspect="1"/>
          </p:cNvPicPr>
          <p:nvPr/>
        </p:nvPicPr>
        <p:blipFill>
          <a:blip r:embed="rId2"/>
          <a:stretch>
            <a:fillRect/>
          </a:stretch>
        </p:blipFill>
        <p:spPr>
          <a:xfrm>
            <a:off x="0" y="1860321"/>
            <a:ext cx="9144000" cy="3983620"/>
          </a:xfrm>
          <a:prstGeom prst="rect">
            <a:avLst/>
          </a:prstGeom>
        </p:spPr>
      </p:pic>
      <p:sp>
        <p:nvSpPr>
          <p:cNvPr id="5" name="Rectangle 4"/>
          <p:cNvSpPr/>
          <p:nvPr/>
        </p:nvSpPr>
        <p:spPr>
          <a:xfrm>
            <a:off x="5785491" y="3476000"/>
            <a:ext cx="3358509" cy="250674"/>
          </a:xfrm>
          <a:prstGeom prst="rect">
            <a:avLst/>
          </a:prstGeom>
          <a:noFill/>
          <a:ln w="5715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Rectangle 5"/>
          <p:cNvSpPr/>
          <p:nvPr/>
        </p:nvSpPr>
        <p:spPr>
          <a:xfrm>
            <a:off x="5785491" y="4796213"/>
            <a:ext cx="3358509" cy="250674"/>
          </a:xfrm>
          <a:prstGeom prst="rect">
            <a:avLst/>
          </a:prstGeom>
          <a:noFill/>
          <a:ln w="5715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Rectangle 6"/>
          <p:cNvSpPr/>
          <p:nvPr/>
        </p:nvSpPr>
        <p:spPr>
          <a:xfrm>
            <a:off x="5785491" y="2790828"/>
            <a:ext cx="3358509" cy="250674"/>
          </a:xfrm>
          <a:prstGeom prst="rect">
            <a:avLst/>
          </a:prstGeom>
          <a:noFill/>
          <a:ln w="5715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7012765"/>
      </p:ext>
    </p:extLst>
  </p:cSld>
  <p:clrMapOvr>
    <a:masterClrMapping/>
  </p:clrMapOvr>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Spinal trauma, but no insurance?</a:t>
            </a:r>
            <a:br>
              <a:rPr lang="en-US" dirty="0" smtClean="0"/>
            </a:br>
            <a:r>
              <a:rPr lang="en-US" dirty="0" smtClean="0"/>
              <a:t>More likely to die </a:t>
            </a:r>
            <a:r>
              <a:rPr lang="en-US" sz="3300" dirty="0" smtClean="0"/>
              <a:t>(but fewer number of hospital days, ICU days, ventilator </a:t>
            </a:r>
            <a:r>
              <a:rPr lang="en-US" sz="3300" dirty="0" smtClean="0"/>
              <a:t>days… Charles Dickens, anyone?) </a:t>
            </a:r>
            <a:endParaRPr lang="en-US" sz="3300" dirty="0"/>
          </a:p>
        </p:txBody>
      </p:sp>
      <p:sp>
        <p:nvSpPr>
          <p:cNvPr id="3" name="Text Placeholder 2"/>
          <p:cNvSpPr>
            <a:spLocks noGrp="1"/>
          </p:cNvSpPr>
          <p:nvPr>
            <p:ph type="body" sz="quarter" idx="10"/>
          </p:nvPr>
        </p:nvSpPr>
        <p:spPr/>
        <p:txBody>
          <a:bodyPr/>
          <a:lstStyle/>
          <a:p>
            <a:r>
              <a:rPr lang="en-US" dirty="0" err="1" smtClean="0"/>
              <a:t>Schoenfeld</a:t>
            </a:r>
            <a:r>
              <a:rPr lang="en-US" dirty="0" smtClean="0"/>
              <a:t> et al, 2013 The Spine Journal</a:t>
            </a:r>
            <a:endParaRPr lang="en-US" dirty="0"/>
          </a:p>
        </p:txBody>
      </p:sp>
      <p:pic>
        <p:nvPicPr>
          <p:cNvPr id="4" name="Picture 3"/>
          <p:cNvPicPr>
            <a:picLocks noChangeAspect="1"/>
          </p:cNvPicPr>
          <p:nvPr/>
        </p:nvPicPr>
        <p:blipFill>
          <a:blip r:embed="rId2"/>
          <a:stretch>
            <a:fillRect/>
          </a:stretch>
        </p:blipFill>
        <p:spPr>
          <a:xfrm>
            <a:off x="0" y="2108200"/>
            <a:ext cx="9144000" cy="2620425"/>
          </a:xfrm>
          <a:prstGeom prst="rect">
            <a:avLst/>
          </a:prstGeom>
        </p:spPr>
      </p:pic>
      <p:sp>
        <p:nvSpPr>
          <p:cNvPr id="5" name="Rectangle 4"/>
          <p:cNvSpPr/>
          <p:nvPr/>
        </p:nvSpPr>
        <p:spPr>
          <a:xfrm>
            <a:off x="-1" y="3726674"/>
            <a:ext cx="3358509" cy="250674"/>
          </a:xfrm>
          <a:prstGeom prst="rect">
            <a:avLst/>
          </a:prstGeom>
          <a:noFill/>
          <a:ln w="5715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855547817"/>
      </p:ext>
    </p:extLst>
  </p:cSld>
  <p:clrMapOvr>
    <a:masterClrMapping/>
  </p:clrMapOvr>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Health insurance REDUCES length of stay for critical trauma</a:t>
            </a:r>
            <a:endParaRPr lang="en-US" dirty="0"/>
          </a:p>
        </p:txBody>
      </p:sp>
      <p:sp>
        <p:nvSpPr>
          <p:cNvPr id="3" name="Text Placeholder 2"/>
          <p:cNvSpPr>
            <a:spLocks noGrp="1"/>
          </p:cNvSpPr>
          <p:nvPr>
            <p:ph type="body" sz="quarter" idx="10"/>
          </p:nvPr>
        </p:nvSpPr>
        <p:spPr/>
        <p:txBody>
          <a:bodyPr/>
          <a:lstStyle/>
          <a:p>
            <a:r>
              <a:rPr lang="en-US" dirty="0" smtClean="0"/>
              <a:t>Lee et al 2014 J Trauma Acute Care </a:t>
            </a:r>
            <a:r>
              <a:rPr lang="en-US" dirty="0" err="1" smtClean="0"/>
              <a:t>Surg</a:t>
            </a:r>
            <a:endParaRPr lang="en-US" dirty="0"/>
          </a:p>
        </p:txBody>
      </p:sp>
      <p:pic>
        <p:nvPicPr>
          <p:cNvPr id="4" name="Picture 3"/>
          <p:cNvPicPr>
            <a:picLocks noChangeAspect="1"/>
          </p:cNvPicPr>
          <p:nvPr/>
        </p:nvPicPr>
        <p:blipFill>
          <a:blip r:embed="rId2"/>
          <a:stretch>
            <a:fillRect/>
          </a:stretch>
        </p:blipFill>
        <p:spPr>
          <a:xfrm>
            <a:off x="0" y="3082147"/>
            <a:ext cx="9144000" cy="2565326"/>
          </a:xfrm>
          <a:prstGeom prst="rect">
            <a:avLst/>
          </a:prstGeom>
        </p:spPr>
      </p:pic>
      <p:sp>
        <p:nvSpPr>
          <p:cNvPr id="5" name="TextBox 4"/>
          <p:cNvSpPr txBox="1"/>
          <p:nvPr/>
        </p:nvSpPr>
        <p:spPr>
          <a:xfrm>
            <a:off x="2640022" y="2406462"/>
            <a:ext cx="1185203" cy="646331"/>
          </a:xfrm>
          <a:prstGeom prst="rect">
            <a:avLst/>
          </a:prstGeom>
          <a:noFill/>
        </p:spPr>
        <p:txBody>
          <a:bodyPr wrap="none" rtlCol="0">
            <a:spAutoFit/>
          </a:bodyPr>
          <a:lstStyle/>
          <a:p>
            <a:pPr algn="ctr"/>
            <a:r>
              <a:rPr lang="en-US" dirty="0" smtClean="0"/>
              <a:t>Before </a:t>
            </a:r>
          </a:p>
          <a:p>
            <a:pPr algn="ctr"/>
            <a:r>
              <a:rPr lang="en-US" dirty="0" err="1" smtClean="0"/>
              <a:t>Masscare</a:t>
            </a:r>
            <a:endParaRPr lang="en-US" dirty="0"/>
          </a:p>
        </p:txBody>
      </p:sp>
      <p:sp>
        <p:nvSpPr>
          <p:cNvPr id="6" name="TextBox 5"/>
          <p:cNvSpPr txBox="1"/>
          <p:nvPr/>
        </p:nvSpPr>
        <p:spPr>
          <a:xfrm>
            <a:off x="4513449" y="2408454"/>
            <a:ext cx="1185203" cy="646331"/>
          </a:xfrm>
          <a:prstGeom prst="rect">
            <a:avLst/>
          </a:prstGeom>
          <a:noFill/>
        </p:spPr>
        <p:txBody>
          <a:bodyPr wrap="none" rtlCol="0">
            <a:spAutoFit/>
          </a:bodyPr>
          <a:lstStyle/>
          <a:p>
            <a:pPr algn="ctr"/>
            <a:r>
              <a:rPr lang="en-US" dirty="0" smtClean="0"/>
              <a:t>After </a:t>
            </a:r>
          </a:p>
          <a:p>
            <a:pPr algn="ctr"/>
            <a:r>
              <a:rPr lang="en-US" dirty="0" err="1" smtClean="0"/>
              <a:t>Masscare</a:t>
            </a:r>
            <a:endParaRPr lang="en-US" dirty="0"/>
          </a:p>
        </p:txBody>
      </p:sp>
    </p:spTree>
    <p:extLst>
      <p:ext uri="{BB962C8B-B14F-4D97-AF65-F5344CB8AC3E}">
        <p14:creationId xmlns:p14="http://schemas.microsoft.com/office/powerpoint/2010/main" val="2474923673"/>
      </p:ext>
    </p:extLst>
  </p:cSld>
  <p:clrMapOvr>
    <a:masterClrMapping/>
  </p:clrMapOvr>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212566"/>
            <a:ext cx="7886700" cy="1325563"/>
          </a:xfrm>
        </p:spPr>
        <p:txBody>
          <a:bodyPr>
            <a:normAutofit fontScale="90000"/>
          </a:bodyPr>
          <a:lstStyle/>
          <a:p>
            <a:r>
              <a:rPr lang="en-US" dirty="0" smtClean="0"/>
              <a:t>Uninsured pediatric trauma patients 4.6x odds of death</a:t>
            </a:r>
            <a:endParaRPr lang="en-US" dirty="0"/>
          </a:p>
        </p:txBody>
      </p:sp>
      <p:sp>
        <p:nvSpPr>
          <p:cNvPr id="3" name="Text Placeholder 2"/>
          <p:cNvSpPr>
            <a:spLocks noGrp="1"/>
          </p:cNvSpPr>
          <p:nvPr>
            <p:ph type="body" sz="quarter" idx="10"/>
          </p:nvPr>
        </p:nvSpPr>
        <p:spPr/>
        <p:txBody>
          <a:bodyPr/>
          <a:lstStyle/>
          <a:p>
            <a:r>
              <a:rPr lang="en-US" dirty="0" smtClean="0"/>
              <a:t>Cassidy et al 2013 J Am </a:t>
            </a:r>
            <a:r>
              <a:rPr lang="en-US" dirty="0" err="1" smtClean="0"/>
              <a:t>Coll</a:t>
            </a:r>
            <a:r>
              <a:rPr lang="en-US" dirty="0" smtClean="0"/>
              <a:t> </a:t>
            </a:r>
            <a:r>
              <a:rPr lang="en-US" dirty="0" err="1" smtClean="0"/>
              <a:t>Surg</a:t>
            </a:r>
            <a:endParaRPr lang="en-US" dirty="0"/>
          </a:p>
        </p:txBody>
      </p:sp>
      <p:sp>
        <p:nvSpPr>
          <p:cNvPr id="5" name="TextBox 4"/>
          <p:cNvSpPr txBox="1"/>
          <p:nvPr/>
        </p:nvSpPr>
        <p:spPr>
          <a:xfrm>
            <a:off x="401016" y="2122366"/>
            <a:ext cx="3955231" cy="1938992"/>
          </a:xfrm>
          <a:prstGeom prst="rect">
            <a:avLst/>
          </a:prstGeom>
          <a:noFill/>
        </p:spPr>
        <p:txBody>
          <a:bodyPr wrap="square" rtlCol="0">
            <a:spAutoFit/>
          </a:bodyPr>
          <a:lstStyle/>
          <a:p>
            <a:pPr algn="r"/>
            <a:r>
              <a:rPr lang="en-US" sz="2400" dirty="0" err="1" smtClean="0"/>
              <a:t>Univariate</a:t>
            </a:r>
            <a:r>
              <a:rPr lang="en-US" sz="2400" dirty="0" smtClean="0"/>
              <a:t> logistic regression for mortality based on race, payer status for critically ill pediatric trauma patients</a:t>
            </a:r>
            <a:endParaRPr lang="en-US" sz="2400" dirty="0"/>
          </a:p>
        </p:txBody>
      </p:sp>
      <p:pic>
        <p:nvPicPr>
          <p:cNvPr id="7" name="Picture 6"/>
          <p:cNvPicPr>
            <a:picLocks noChangeAspect="1"/>
          </p:cNvPicPr>
          <p:nvPr/>
        </p:nvPicPr>
        <p:blipFill>
          <a:blip r:embed="rId2"/>
          <a:stretch>
            <a:fillRect/>
          </a:stretch>
        </p:blipFill>
        <p:spPr>
          <a:xfrm>
            <a:off x="4356248" y="1540657"/>
            <a:ext cx="4330700" cy="4470400"/>
          </a:xfrm>
          <a:prstGeom prst="rect">
            <a:avLst/>
          </a:prstGeom>
        </p:spPr>
      </p:pic>
    </p:spTree>
    <p:extLst>
      <p:ext uri="{BB962C8B-B14F-4D97-AF65-F5344CB8AC3E}">
        <p14:creationId xmlns:p14="http://schemas.microsoft.com/office/powerpoint/2010/main" val="4012463586"/>
      </p:ext>
    </p:extLst>
  </p:cSld>
  <p:clrMapOvr>
    <a:masterClrMapping/>
  </p:clrMapOvr>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686579"/>
            <a:ext cx="8872479" cy="1143000"/>
          </a:xfrm>
        </p:spPr>
        <p:txBody>
          <a:bodyPr>
            <a:normAutofit fontScale="90000"/>
          </a:bodyPr>
          <a:lstStyle/>
          <a:p>
            <a:r>
              <a:rPr lang="en-US" dirty="0" smtClean="0"/>
              <a:t>How does the US system do at  equity, quality, affordability, especially with regards to critical care?</a:t>
            </a:r>
            <a:br>
              <a:rPr lang="en-US" dirty="0" smtClean="0"/>
            </a:br>
            <a:endParaRPr lang="en-US" dirty="0"/>
          </a:p>
        </p:txBody>
      </p:sp>
      <p:sp>
        <p:nvSpPr>
          <p:cNvPr id="5" name="TextBox 4"/>
          <p:cNvSpPr txBox="1"/>
          <p:nvPr/>
        </p:nvSpPr>
        <p:spPr>
          <a:xfrm>
            <a:off x="3508891" y="3118088"/>
            <a:ext cx="3024329" cy="769441"/>
          </a:xfrm>
          <a:prstGeom prst="rect">
            <a:avLst/>
          </a:prstGeom>
          <a:noFill/>
        </p:spPr>
        <p:txBody>
          <a:bodyPr wrap="square" rtlCol="0">
            <a:spAutoFit/>
          </a:bodyPr>
          <a:lstStyle/>
          <a:p>
            <a:r>
              <a:rPr lang="en-US" sz="4400" b="1" dirty="0" smtClean="0"/>
              <a:t>Poorly. </a:t>
            </a:r>
            <a:endParaRPr lang="en-US" sz="4400" b="1" dirty="0"/>
          </a:p>
        </p:txBody>
      </p:sp>
      <p:sp>
        <p:nvSpPr>
          <p:cNvPr id="6" name="TextBox 5"/>
          <p:cNvSpPr txBox="1"/>
          <p:nvPr/>
        </p:nvSpPr>
        <p:spPr>
          <a:xfrm>
            <a:off x="802033" y="5198317"/>
            <a:ext cx="7819812" cy="707886"/>
          </a:xfrm>
          <a:prstGeom prst="rect">
            <a:avLst/>
          </a:prstGeom>
          <a:noFill/>
        </p:spPr>
        <p:txBody>
          <a:bodyPr wrap="square" rtlCol="0">
            <a:spAutoFit/>
          </a:bodyPr>
          <a:lstStyle/>
          <a:p>
            <a:r>
              <a:rPr lang="en-US" sz="4000" dirty="0" smtClean="0"/>
              <a:t>So what drives healthcare costs? </a:t>
            </a:r>
            <a:endParaRPr lang="en-US" sz="4000" dirty="0"/>
          </a:p>
        </p:txBody>
      </p:sp>
    </p:spTree>
    <p:extLst>
      <p:ext uri="{BB962C8B-B14F-4D97-AF65-F5344CB8AC3E}">
        <p14:creationId xmlns:p14="http://schemas.microsoft.com/office/powerpoint/2010/main" val="3099696264"/>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417638"/>
            <a:ext cx="8229600" cy="4708525"/>
          </a:xfrm>
        </p:spPr>
        <p:txBody>
          <a:bodyPr>
            <a:normAutofit/>
          </a:bodyPr>
          <a:lstStyle/>
          <a:p>
            <a:r>
              <a:rPr lang="en-US" dirty="0" smtClean="0"/>
              <a:t>In 2016, 29 million Americans lack health insurance</a:t>
            </a:r>
          </a:p>
          <a:p>
            <a:r>
              <a:rPr lang="en-US" dirty="0" smtClean="0"/>
              <a:t>We are the only developed nation in the world who does not guarantee UNIVERSAL HEALTH CARE to its citizens</a:t>
            </a:r>
          </a:p>
          <a:p>
            <a:endParaRPr lang="en-US" dirty="0" smtClean="0"/>
          </a:p>
          <a:p>
            <a:endParaRPr lang="en-US" dirty="0"/>
          </a:p>
        </p:txBody>
      </p:sp>
      <p:sp>
        <p:nvSpPr>
          <p:cNvPr id="4" name="Title 1"/>
          <p:cNvSpPr>
            <a:spLocks noGrp="1"/>
          </p:cNvSpPr>
          <p:nvPr>
            <p:ph type="title"/>
          </p:nvPr>
        </p:nvSpPr>
        <p:spPr>
          <a:xfrm>
            <a:off x="457200" y="274638"/>
            <a:ext cx="8229600" cy="1143000"/>
          </a:xfrm>
        </p:spPr>
        <p:txBody>
          <a:bodyPr/>
          <a:lstStyle/>
          <a:p>
            <a:r>
              <a:rPr lang="en-US" dirty="0" smtClean="0"/>
              <a:t>What’s the problem?</a:t>
            </a:r>
            <a:endParaRPr lang="en-US" dirty="0"/>
          </a:p>
        </p:txBody>
      </p:sp>
    </p:spTree>
    <p:extLst>
      <p:ext uri="{BB962C8B-B14F-4D97-AF65-F5344CB8AC3E}">
        <p14:creationId xmlns:p14="http://schemas.microsoft.com/office/powerpoint/2010/main" val="3624301718"/>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71898"/>
            <a:ext cx="9144000" cy="1143000"/>
          </a:xfrm>
        </p:spPr>
        <p:txBody>
          <a:bodyPr>
            <a:noAutofit/>
          </a:bodyPr>
          <a:lstStyle/>
          <a:p>
            <a:r>
              <a:rPr lang="en-US" sz="3600" dirty="0" smtClean="0"/>
              <a:t>Growth of Physicians </a:t>
            </a:r>
            <a:r>
              <a:rPr lang="en-US" sz="3600" smtClean="0"/>
              <a:t>and Administrators </a:t>
            </a:r>
            <a:endParaRPr lang="en-US" sz="3600"/>
          </a:p>
        </p:txBody>
      </p:sp>
      <p:sp>
        <p:nvSpPr>
          <p:cNvPr id="4" name="TextBox 3"/>
          <p:cNvSpPr txBox="1"/>
          <p:nvPr/>
        </p:nvSpPr>
        <p:spPr>
          <a:xfrm>
            <a:off x="3973794" y="6191332"/>
            <a:ext cx="5170206" cy="461665"/>
          </a:xfrm>
          <a:prstGeom prst="rect">
            <a:avLst/>
          </a:prstGeom>
          <a:noFill/>
        </p:spPr>
        <p:txBody>
          <a:bodyPr wrap="square" rtlCol="0" anchor="ctr">
            <a:spAutoFit/>
          </a:bodyPr>
          <a:lstStyle/>
          <a:p>
            <a:pPr algn="r"/>
            <a:r>
              <a:rPr lang="en-US" sz="1200" dirty="0" smtClean="0">
                <a:solidFill>
                  <a:srgbClr val="000000"/>
                </a:solidFill>
                <a:latin typeface="Franklin Gothic Book"/>
                <a:cs typeface="Franklin Gothic Book"/>
              </a:rPr>
              <a:t>Bureau of Labor Statistics; NCHS; </a:t>
            </a:r>
            <a:r>
              <a:rPr lang="en-US" sz="1200" dirty="0" err="1" smtClean="0">
                <a:solidFill>
                  <a:srgbClr val="000000"/>
                </a:solidFill>
                <a:latin typeface="Franklin Gothic Book"/>
                <a:cs typeface="Franklin Gothic Book"/>
              </a:rPr>
              <a:t>Himmelstein</a:t>
            </a:r>
            <a:r>
              <a:rPr lang="en-US" sz="1200" dirty="0" smtClean="0">
                <a:solidFill>
                  <a:srgbClr val="000000"/>
                </a:solidFill>
                <a:latin typeface="Franklin Gothic Book"/>
                <a:cs typeface="Franklin Gothic Book"/>
              </a:rPr>
              <a:t>/</a:t>
            </a:r>
            <a:r>
              <a:rPr lang="en-US" sz="1200" dirty="0" err="1" smtClean="0">
                <a:solidFill>
                  <a:srgbClr val="000000"/>
                </a:solidFill>
                <a:latin typeface="Franklin Gothic Book"/>
                <a:cs typeface="Franklin Gothic Book"/>
              </a:rPr>
              <a:t>Woolhandler</a:t>
            </a:r>
            <a:r>
              <a:rPr lang="en-US" sz="1200" dirty="0" smtClean="0">
                <a:solidFill>
                  <a:srgbClr val="000000"/>
                </a:solidFill>
                <a:latin typeface="Franklin Gothic Book"/>
                <a:cs typeface="Franklin Gothic Book"/>
              </a:rPr>
              <a:t> analysis of CPS</a:t>
            </a:r>
          </a:p>
          <a:p>
            <a:pPr algn="r"/>
            <a:r>
              <a:rPr lang="en-US" sz="1200" dirty="0" smtClean="0">
                <a:solidFill>
                  <a:srgbClr val="000000"/>
                </a:solidFill>
                <a:latin typeface="Franklin Gothic Book"/>
                <a:cs typeface="Franklin Gothic Book"/>
              </a:rPr>
              <a:t>Managers shown as moving average of current year and two previous years </a:t>
            </a:r>
          </a:p>
        </p:txBody>
      </p:sp>
      <p:graphicFrame>
        <p:nvGraphicFramePr>
          <p:cNvPr id="5" name="Chart 4"/>
          <p:cNvGraphicFramePr/>
          <p:nvPr>
            <p:extLst>
              <p:ext uri="{D42A27DB-BD31-4B8C-83A1-F6EECF244321}">
                <p14:modId xmlns:p14="http://schemas.microsoft.com/office/powerpoint/2010/main" val="2005819187"/>
              </p:ext>
            </p:extLst>
          </p:nvPr>
        </p:nvGraphicFramePr>
        <p:xfrm>
          <a:off x="991312" y="1397000"/>
          <a:ext cx="7829302" cy="4561102"/>
        </p:xfrm>
        <a:graphic>
          <a:graphicData uri="http://schemas.openxmlformats.org/drawingml/2006/chart">
            <c:chart xmlns:c="http://schemas.openxmlformats.org/drawingml/2006/chart" xmlns:r="http://schemas.openxmlformats.org/officeDocument/2006/relationships" r:id="rId2"/>
          </a:graphicData>
        </a:graphic>
      </p:graphicFrame>
      <p:sp>
        <p:nvSpPr>
          <p:cNvPr id="6" name="TextBox 5"/>
          <p:cNvSpPr txBox="1"/>
          <p:nvPr/>
        </p:nvSpPr>
        <p:spPr>
          <a:xfrm>
            <a:off x="0" y="2218437"/>
            <a:ext cx="1239140" cy="1015663"/>
          </a:xfrm>
          <a:prstGeom prst="rect">
            <a:avLst/>
          </a:prstGeom>
          <a:noFill/>
        </p:spPr>
        <p:txBody>
          <a:bodyPr wrap="square" rtlCol="0" anchor="ctr">
            <a:spAutoFit/>
          </a:bodyPr>
          <a:lstStyle/>
          <a:p>
            <a:r>
              <a:rPr lang="en-US" sz="2000" smtClean="0">
                <a:latin typeface="Franklin Gothic Book"/>
                <a:cs typeface="Franklin Gothic Book"/>
              </a:rPr>
              <a:t>Growth since 1970</a:t>
            </a:r>
            <a:endParaRPr lang="en-US" sz="2000" dirty="0" smtClean="0">
              <a:latin typeface="Franklin Gothic Book"/>
              <a:cs typeface="Franklin Gothic Book"/>
            </a:endParaRPr>
          </a:p>
        </p:txBody>
      </p:sp>
      <p:sp>
        <p:nvSpPr>
          <p:cNvPr id="10" name="Rectangle 9"/>
          <p:cNvSpPr/>
          <p:nvPr/>
        </p:nvSpPr>
        <p:spPr>
          <a:xfrm>
            <a:off x="3407230" y="5529943"/>
            <a:ext cx="283028" cy="283028"/>
          </a:xfrm>
          <a:prstGeom prst="rect">
            <a:avLst/>
          </a:prstGeom>
          <a:solidFill>
            <a:schemeClr val="accent4">
              <a:lumMod val="75000"/>
            </a:schemeClr>
          </a:solidFill>
          <a:ln w="9525" cmpd="sng">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4917421" y="5529943"/>
            <a:ext cx="283028" cy="283028"/>
          </a:xfrm>
          <a:prstGeom prst="rect">
            <a:avLst/>
          </a:prstGeom>
          <a:solidFill>
            <a:schemeClr val="accent1">
              <a:lumMod val="50000"/>
            </a:schemeClr>
          </a:solidFill>
          <a:ln w="9525" cmpd="sng">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24320501"/>
      </p:ext>
    </p:extLst>
  </p:cSld>
  <p:clrMapOvr>
    <a:masterClrMapping/>
  </p:clrMapOvr>
  <p:timing>
    <p:tnLst>
      <p:par>
        <p:cTn xmlns:p14="http://schemas.microsoft.com/office/powerpoint/2010/mai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Title 1"/>
          <p:cNvSpPr>
            <a:spLocks noGrp="1"/>
          </p:cNvSpPr>
          <p:nvPr>
            <p:ph type="title"/>
          </p:nvPr>
        </p:nvSpPr>
        <p:spPr>
          <a:xfrm>
            <a:off x="0" y="-76200"/>
            <a:ext cx="9144000" cy="1143000"/>
          </a:xfrm>
        </p:spPr>
        <p:txBody>
          <a:bodyPr>
            <a:normAutofit/>
          </a:bodyPr>
          <a:lstStyle/>
          <a:p>
            <a:r>
              <a:rPr lang="en-US" sz="4200" dirty="0" smtClean="0"/>
              <a:t>What IS it about private insurance?</a:t>
            </a:r>
          </a:p>
        </p:txBody>
      </p:sp>
      <p:sp>
        <p:nvSpPr>
          <p:cNvPr id="3" name="Content Placeholder 2"/>
          <p:cNvSpPr>
            <a:spLocks noGrp="1"/>
          </p:cNvSpPr>
          <p:nvPr>
            <p:ph idx="1"/>
          </p:nvPr>
        </p:nvSpPr>
        <p:spPr>
          <a:xfrm>
            <a:off x="457200" y="914400"/>
            <a:ext cx="8229600" cy="5638800"/>
          </a:xfrm>
        </p:spPr>
        <p:txBody>
          <a:bodyPr rtlCol="0">
            <a:normAutofit/>
          </a:bodyPr>
          <a:lstStyle/>
          <a:p>
            <a:pPr>
              <a:buFont typeface="Arial" pitchFamily="34" charset="0"/>
              <a:buChar char="•"/>
              <a:defRPr/>
            </a:pPr>
            <a:r>
              <a:rPr lang="en-US" dirty="0"/>
              <a:t>Administrative costs are typically 5-6x that of public plans (not to mention our lost time spent in billing/paying people to interface with insurance companies)</a:t>
            </a:r>
          </a:p>
        </p:txBody>
      </p:sp>
    </p:spTree>
    <p:extLst>
      <p:ext uri="{BB962C8B-B14F-4D97-AF65-F5344CB8AC3E}">
        <p14:creationId xmlns:p14="http://schemas.microsoft.com/office/powerpoint/2010/main" val="3898379537"/>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3966867" y="6099360"/>
            <a:ext cx="5177135" cy="646331"/>
          </a:xfrm>
          <a:prstGeom prst="rect">
            <a:avLst/>
          </a:prstGeom>
          <a:noFill/>
        </p:spPr>
        <p:txBody>
          <a:bodyPr wrap="square" rtlCol="0" anchor="ctr">
            <a:spAutoFit/>
          </a:bodyPr>
          <a:lstStyle/>
          <a:p>
            <a:pPr algn="r"/>
            <a:r>
              <a:rPr lang="en-US" sz="1200" dirty="0" smtClean="0">
                <a:solidFill>
                  <a:srgbClr val="000000"/>
                </a:solidFill>
                <a:latin typeface="Franklin Gothic Book" pitchFamily="34" charset="0"/>
              </a:rPr>
              <a:t>Note: Data are for 2015 or most recent available</a:t>
            </a:r>
          </a:p>
          <a:p>
            <a:pPr algn="r"/>
            <a:r>
              <a:rPr lang="en-US" sz="1200" dirty="0" smtClean="0">
                <a:solidFill>
                  <a:srgbClr val="000000"/>
                </a:solidFill>
                <a:latin typeface="Franklin Gothic Book" pitchFamily="34" charset="0"/>
              </a:rPr>
              <a:t>Figures adjusted for Purchasing Power Parity</a:t>
            </a:r>
          </a:p>
          <a:p>
            <a:pPr algn="r"/>
            <a:r>
              <a:rPr lang="en-US" sz="1200" dirty="0" smtClean="0">
                <a:solidFill>
                  <a:srgbClr val="000000"/>
                </a:solidFill>
                <a:latin typeface="Franklin Gothic Book" pitchFamily="34" charset="0"/>
              </a:rPr>
              <a:t>Source: OECD, 2015; NCHS; CIHI</a:t>
            </a:r>
          </a:p>
        </p:txBody>
      </p:sp>
      <p:sp>
        <p:nvSpPr>
          <p:cNvPr id="2" name="Title 1"/>
          <p:cNvSpPr>
            <a:spLocks noGrp="1"/>
          </p:cNvSpPr>
          <p:nvPr>
            <p:ph type="title"/>
          </p:nvPr>
        </p:nvSpPr>
        <p:spPr>
          <a:xfrm>
            <a:off x="0" y="171898"/>
            <a:ext cx="9144000" cy="1143000"/>
          </a:xfrm>
        </p:spPr>
        <p:txBody>
          <a:bodyPr>
            <a:normAutofit/>
          </a:bodyPr>
          <a:lstStyle/>
          <a:p>
            <a:r>
              <a:rPr lang="en-US" sz="4000" dirty="0" smtClean="0"/>
              <a:t>Insurance Overhead</a:t>
            </a:r>
            <a:endParaRPr lang="en-US" sz="2800" dirty="0"/>
          </a:p>
        </p:txBody>
      </p:sp>
      <p:graphicFrame>
        <p:nvGraphicFramePr>
          <p:cNvPr id="5" name="Chart 4"/>
          <p:cNvGraphicFramePr/>
          <p:nvPr>
            <p:extLst>
              <p:ext uri="{D42A27DB-BD31-4B8C-83A1-F6EECF244321}">
                <p14:modId xmlns:p14="http://schemas.microsoft.com/office/powerpoint/2010/main" val="3320467374"/>
              </p:ext>
            </p:extLst>
          </p:nvPr>
        </p:nvGraphicFramePr>
        <p:xfrm>
          <a:off x="1030891" y="1203990"/>
          <a:ext cx="7744051" cy="4758233"/>
        </p:xfrm>
        <a:graphic>
          <a:graphicData uri="http://schemas.openxmlformats.org/drawingml/2006/chart">
            <c:chart xmlns:c="http://schemas.openxmlformats.org/drawingml/2006/chart" xmlns:r="http://schemas.openxmlformats.org/officeDocument/2006/relationships" r:id="rId2"/>
          </a:graphicData>
        </a:graphic>
      </p:graphicFrame>
      <p:sp>
        <p:nvSpPr>
          <p:cNvPr id="4" name="TextBox 3"/>
          <p:cNvSpPr txBox="1"/>
          <p:nvPr/>
        </p:nvSpPr>
        <p:spPr>
          <a:xfrm>
            <a:off x="0" y="2177078"/>
            <a:ext cx="1245316" cy="1015663"/>
          </a:xfrm>
          <a:prstGeom prst="rect">
            <a:avLst/>
          </a:prstGeom>
          <a:noFill/>
        </p:spPr>
        <p:txBody>
          <a:bodyPr wrap="square" rtlCol="0">
            <a:spAutoFit/>
          </a:bodyPr>
          <a:lstStyle/>
          <a:p>
            <a:r>
              <a:rPr lang="en-US" sz="2000" dirty="0" smtClean="0">
                <a:latin typeface="Franklin Gothic Book"/>
                <a:cs typeface="Franklin Gothic Book"/>
              </a:rPr>
              <a:t>Dollars per Capita</a:t>
            </a:r>
          </a:p>
        </p:txBody>
      </p:sp>
    </p:spTree>
    <p:extLst>
      <p:ext uri="{BB962C8B-B14F-4D97-AF65-F5344CB8AC3E}">
        <p14:creationId xmlns:p14="http://schemas.microsoft.com/office/powerpoint/2010/main" val="2724366584"/>
      </p:ext>
    </p:extLst>
  </p:cSld>
  <p:clrMapOvr>
    <a:masterClrMapping/>
  </p:clrMapOvr>
  <p:timing>
    <p:tnLst>
      <p:par>
        <p:cTn xmlns:p14="http://schemas.microsoft.com/office/powerpoint/2010/mai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Title 1"/>
          <p:cNvSpPr>
            <a:spLocks noGrp="1"/>
          </p:cNvSpPr>
          <p:nvPr>
            <p:ph type="title"/>
          </p:nvPr>
        </p:nvSpPr>
        <p:spPr>
          <a:xfrm>
            <a:off x="0" y="-76200"/>
            <a:ext cx="9144000" cy="1143000"/>
          </a:xfrm>
        </p:spPr>
        <p:txBody>
          <a:bodyPr>
            <a:normAutofit/>
          </a:bodyPr>
          <a:lstStyle/>
          <a:p>
            <a:r>
              <a:rPr lang="en-US" sz="4200" dirty="0" smtClean="0"/>
              <a:t>What IS it about private insurance?</a:t>
            </a:r>
          </a:p>
        </p:txBody>
      </p:sp>
      <p:sp>
        <p:nvSpPr>
          <p:cNvPr id="3" name="Content Placeholder 2"/>
          <p:cNvSpPr>
            <a:spLocks noGrp="1"/>
          </p:cNvSpPr>
          <p:nvPr>
            <p:ph idx="1"/>
          </p:nvPr>
        </p:nvSpPr>
        <p:spPr>
          <a:xfrm>
            <a:off x="250635" y="914400"/>
            <a:ext cx="8605135" cy="5943600"/>
          </a:xfrm>
        </p:spPr>
        <p:txBody>
          <a:bodyPr rtlCol="0">
            <a:normAutofit fontScale="92500" lnSpcReduction="10000"/>
          </a:bodyPr>
          <a:lstStyle/>
          <a:p>
            <a:pPr>
              <a:buFont typeface="Arial" pitchFamily="34" charset="0"/>
              <a:buChar char="•"/>
              <a:defRPr/>
            </a:pPr>
            <a:r>
              <a:rPr lang="en-US" dirty="0"/>
              <a:t>Administrative costs are typically 5-6x that of public plans (not to mention our lost time spent in billing/paying people to interface with insurance companies)</a:t>
            </a:r>
          </a:p>
          <a:p>
            <a:pPr marL="342900" lvl="1" indent="-342900">
              <a:buFont typeface="Arial" pitchFamily="34" charset="0"/>
              <a:buChar char="•"/>
              <a:defRPr/>
            </a:pPr>
            <a:r>
              <a:rPr lang="en-US" sz="3200" dirty="0" smtClean="0"/>
              <a:t>Insurance </a:t>
            </a:r>
            <a:r>
              <a:rPr lang="en-US" sz="3200" dirty="0"/>
              <a:t>companies </a:t>
            </a:r>
            <a:r>
              <a:rPr lang="en-US" sz="3200" dirty="0" smtClean="0"/>
              <a:t>reward employees </a:t>
            </a:r>
            <a:r>
              <a:rPr lang="en-US" sz="3200" dirty="0"/>
              <a:t>for </a:t>
            </a:r>
            <a:r>
              <a:rPr lang="en-US" sz="3200" dirty="0" smtClean="0"/>
              <a:t>denying claims </a:t>
            </a:r>
            <a:r>
              <a:rPr lang="en-US" sz="3200" dirty="0"/>
              <a:t>(check out the work of Wendell Potter</a:t>
            </a:r>
            <a:r>
              <a:rPr lang="en-US" sz="3200" dirty="0" smtClean="0"/>
              <a:t>)</a:t>
            </a:r>
          </a:p>
          <a:p>
            <a:pPr>
              <a:buFont typeface="Arial" pitchFamily="34" charset="0"/>
              <a:buChar char="•"/>
              <a:defRPr/>
            </a:pPr>
            <a:r>
              <a:rPr lang="en-US" dirty="0"/>
              <a:t>“Race to the bottom” among plans: don’t be the best; be the worst</a:t>
            </a:r>
            <a:r>
              <a:rPr lang="en-US" dirty="0" smtClean="0"/>
              <a:t>!</a:t>
            </a:r>
            <a:endParaRPr lang="en-US" dirty="0"/>
          </a:p>
          <a:p>
            <a:pPr>
              <a:buFont typeface="Arial" pitchFamily="34" charset="0"/>
              <a:buChar char="•"/>
              <a:defRPr/>
            </a:pPr>
            <a:r>
              <a:rPr lang="en-US" dirty="0"/>
              <a:t>Insurers make money by denying claims, or by cherry picking healthy people: THIS IS A FINANCIAL DISINCENTIVE TO A JUST, EQUITABLE SYSTEM</a:t>
            </a:r>
            <a:r>
              <a:rPr lang="en-US" dirty="0" smtClean="0"/>
              <a:t>.</a:t>
            </a:r>
            <a:endParaRPr lang="en-US" dirty="0"/>
          </a:p>
        </p:txBody>
      </p:sp>
    </p:spTree>
    <p:extLst>
      <p:ext uri="{BB962C8B-B14F-4D97-AF65-F5344CB8AC3E}">
        <p14:creationId xmlns:p14="http://schemas.microsoft.com/office/powerpoint/2010/main" val="3760544747"/>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012462"/>
            <a:ext cx="8229600" cy="1143000"/>
          </a:xfrm>
        </p:spPr>
        <p:txBody>
          <a:bodyPr>
            <a:normAutofit fontScale="90000"/>
          </a:bodyPr>
          <a:lstStyle/>
          <a:p>
            <a:r>
              <a:rPr lang="en-US" dirty="0" smtClean="0"/>
              <a:t>What else beyond private insurance drives costs in the United States?</a:t>
            </a:r>
            <a:endParaRPr lang="en-US" dirty="0"/>
          </a:p>
        </p:txBody>
      </p:sp>
    </p:spTree>
    <p:extLst>
      <p:ext uri="{BB962C8B-B14F-4D97-AF65-F5344CB8AC3E}">
        <p14:creationId xmlns:p14="http://schemas.microsoft.com/office/powerpoint/2010/main" val="2119774368"/>
      </p:ext>
    </p:extLst>
  </p:cSld>
  <p:clrMapOvr>
    <a:masterClrMapping/>
  </p:clrMapOvr>
  <p:timing>
    <p:tnLst>
      <p:par>
        <p:cTn xmlns:p14="http://schemas.microsoft.com/office/powerpoint/2010/mai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628650" y="30929"/>
            <a:ext cx="7886700" cy="1325563"/>
          </a:xfrm>
        </p:spPr>
        <p:txBody>
          <a:bodyPr>
            <a:normAutofit fontScale="90000"/>
          </a:bodyPr>
          <a:lstStyle/>
          <a:p>
            <a:r>
              <a:rPr lang="en-US" dirty="0" smtClean="0"/>
              <a:t>US Prescription Drug Spending</a:t>
            </a:r>
            <a:endParaRPr lang="en-US" dirty="0"/>
          </a:p>
        </p:txBody>
      </p:sp>
      <p:sp>
        <p:nvSpPr>
          <p:cNvPr id="6" name="Text Placeholder 5"/>
          <p:cNvSpPr>
            <a:spLocks noGrp="1"/>
          </p:cNvSpPr>
          <p:nvPr>
            <p:ph type="body" sz="quarter" idx="10"/>
          </p:nvPr>
        </p:nvSpPr>
        <p:spPr/>
        <p:txBody>
          <a:bodyPr/>
          <a:lstStyle/>
          <a:p>
            <a:r>
              <a:rPr lang="en-US" dirty="0"/>
              <a:t>Source: CMS, Office of the Actuary</a:t>
            </a:r>
          </a:p>
          <a:p>
            <a:r>
              <a:rPr lang="en-US" dirty="0"/>
              <a:t>Note: </a:t>
            </a:r>
            <a:r>
              <a:rPr lang="en-US" dirty="0" smtClean="0"/>
              <a:t>2015-2017 estimated</a:t>
            </a:r>
            <a:endParaRPr lang="en-US" dirty="0"/>
          </a:p>
        </p:txBody>
      </p:sp>
      <p:sp>
        <p:nvSpPr>
          <p:cNvPr id="4" name="TextBox 3"/>
          <p:cNvSpPr txBox="1"/>
          <p:nvPr/>
        </p:nvSpPr>
        <p:spPr>
          <a:xfrm>
            <a:off x="-1" y="2836690"/>
            <a:ext cx="1693228" cy="954107"/>
          </a:xfrm>
          <a:prstGeom prst="rect">
            <a:avLst/>
          </a:prstGeom>
          <a:noFill/>
        </p:spPr>
        <p:txBody>
          <a:bodyPr wrap="square" rtlCol="0" anchor="ctr">
            <a:spAutoFit/>
          </a:bodyPr>
          <a:lstStyle/>
          <a:p>
            <a:r>
              <a:rPr lang="en-US" sz="2800" dirty="0" smtClean="0">
                <a:cs typeface="Franklin Gothic Book"/>
              </a:rPr>
              <a:t>Billions </a:t>
            </a:r>
            <a:r>
              <a:rPr lang="en-US" sz="2800" dirty="0">
                <a:cs typeface="Franklin Gothic Book"/>
              </a:rPr>
              <a:t>of dollars</a:t>
            </a:r>
          </a:p>
        </p:txBody>
      </p:sp>
      <p:graphicFrame>
        <p:nvGraphicFramePr>
          <p:cNvPr id="7" name="Chart 6"/>
          <p:cNvGraphicFramePr/>
          <p:nvPr>
            <p:extLst>
              <p:ext uri="{D42A27DB-BD31-4B8C-83A1-F6EECF244321}">
                <p14:modId xmlns:p14="http://schemas.microsoft.com/office/powerpoint/2010/main" val="84002760"/>
              </p:ext>
            </p:extLst>
          </p:nvPr>
        </p:nvGraphicFramePr>
        <p:xfrm>
          <a:off x="1533057" y="1341121"/>
          <a:ext cx="7610943" cy="4669936"/>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342040203"/>
      </p:ext>
    </p:extLst>
  </p:cSld>
  <p:clrMapOvr>
    <a:masterClrMapping/>
  </p:clrMapOvr>
  <p:timing>
    <p:tnLst>
      <p:par>
        <p:cTn xmlns:p14="http://schemas.microsoft.com/office/powerpoint/2010/mai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normAutofit fontScale="90000"/>
          </a:bodyPr>
          <a:lstStyle/>
          <a:p>
            <a:r>
              <a:rPr lang="en-US" dirty="0" smtClean="0"/>
              <a:t>USA Spends the Most on Drugs</a:t>
            </a:r>
            <a:br>
              <a:rPr lang="en-US" dirty="0" smtClean="0"/>
            </a:br>
            <a:r>
              <a:rPr lang="en-US" sz="2800" dirty="0" smtClean="0"/>
              <a:t>Per capita spending on retail prescription drugs</a:t>
            </a:r>
            <a:endParaRPr lang="en-US" sz="2800" dirty="0"/>
          </a:p>
        </p:txBody>
      </p:sp>
      <p:sp>
        <p:nvSpPr>
          <p:cNvPr id="7" name="Text Placeholder 6"/>
          <p:cNvSpPr>
            <a:spLocks noGrp="1"/>
          </p:cNvSpPr>
          <p:nvPr>
            <p:ph type="body" sz="quarter" idx="10"/>
          </p:nvPr>
        </p:nvSpPr>
        <p:spPr/>
        <p:txBody>
          <a:bodyPr/>
          <a:lstStyle/>
          <a:p>
            <a:r>
              <a:rPr lang="en-US" dirty="0" smtClean="0"/>
              <a:t>Source: OECD, Health at a Glance, 2015</a:t>
            </a:r>
          </a:p>
          <a:p>
            <a:r>
              <a:rPr lang="en-US" dirty="0" smtClean="0"/>
              <a:t>Note: Data are for 2013 or most recent year available. OECD average includes 29 developed nations.</a:t>
            </a:r>
            <a:endParaRPr lang="en-US" dirty="0"/>
          </a:p>
        </p:txBody>
      </p:sp>
      <p:graphicFrame>
        <p:nvGraphicFramePr>
          <p:cNvPr id="8" name="Chart 7"/>
          <p:cNvGraphicFramePr/>
          <p:nvPr>
            <p:extLst>
              <p:ext uri="{D42A27DB-BD31-4B8C-83A1-F6EECF244321}">
                <p14:modId xmlns:p14="http://schemas.microsoft.com/office/powerpoint/2010/main" val="4064676022"/>
              </p:ext>
            </p:extLst>
          </p:nvPr>
        </p:nvGraphicFramePr>
        <p:xfrm>
          <a:off x="0" y="1678988"/>
          <a:ext cx="9428480" cy="4436255"/>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4015317333"/>
      </p:ext>
    </p:extLst>
  </p:cSld>
  <p:clrMapOvr>
    <a:masterClrMapping/>
  </p:clrMapOvr>
  <p:timing>
    <p:tnLst>
      <p:par>
        <p:cTn xmlns:p14="http://schemas.microsoft.com/office/powerpoint/2010/mai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Drug Company Profits</a:t>
            </a:r>
            <a:endParaRPr lang="en-US" dirty="0"/>
          </a:p>
        </p:txBody>
      </p:sp>
      <p:sp>
        <p:nvSpPr>
          <p:cNvPr id="6" name="Text Placeholder 5"/>
          <p:cNvSpPr>
            <a:spLocks noGrp="1"/>
          </p:cNvSpPr>
          <p:nvPr>
            <p:ph type="body" sz="quarter" idx="10"/>
          </p:nvPr>
        </p:nvSpPr>
        <p:spPr/>
        <p:txBody>
          <a:bodyPr/>
          <a:lstStyle/>
          <a:p>
            <a:r>
              <a:rPr lang="en-US" dirty="0"/>
              <a:t>Fortune 500 rankings for </a:t>
            </a:r>
            <a:r>
              <a:rPr lang="en-US" dirty="0" smtClean="0"/>
              <a:t>1995-2016</a:t>
            </a:r>
            <a:endParaRPr lang="en-US" dirty="0"/>
          </a:p>
          <a:p>
            <a:r>
              <a:rPr lang="en-US" dirty="0"/>
              <a:t>Total drug company profits, </a:t>
            </a:r>
            <a:r>
              <a:rPr lang="en-US" dirty="0" smtClean="0"/>
              <a:t>2015= $67.1 billion</a:t>
            </a:r>
            <a:endParaRPr lang="en-US" dirty="0"/>
          </a:p>
        </p:txBody>
      </p:sp>
      <p:sp>
        <p:nvSpPr>
          <p:cNvPr id="4" name="TextBox 3"/>
          <p:cNvSpPr txBox="1"/>
          <p:nvPr/>
        </p:nvSpPr>
        <p:spPr>
          <a:xfrm>
            <a:off x="0" y="2204268"/>
            <a:ext cx="1797149" cy="1384995"/>
          </a:xfrm>
          <a:prstGeom prst="rect">
            <a:avLst/>
          </a:prstGeom>
          <a:noFill/>
        </p:spPr>
        <p:txBody>
          <a:bodyPr wrap="square" rtlCol="0" anchor="ctr">
            <a:spAutoFit/>
          </a:bodyPr>
          <a:lstStyle/>
          <a:p>
            <a:r>
              <a:rPr lang="en-US" sz="2800" dirty="0">
                <a:cs typeface="Franklin Gothic Book"/>
              </a:rPr>
              <a:t>Return </a:t>
            </a:r>
            <a:r>
              <a:rPr lang="en-US" sz="2800">
                <a:cs typeface="Franklin Gothic Book"/>
              </a:rPr>
              <a:t>on Revenue (%)</a:t>
            </a:r>
            <a:endParaRPr lang="en-US" sz="2800" dirty="0">
              <a:cs typeface="Franklin Gothic Book"/>
            </a:endParaRPr>
          </a:p>
        </p:txBody>
      </p:sp>
      <p:graphicFrame>
        <p:nvGraphicFramePr>
          <p:cNvPr id="5" name="Chart 4"/>
          <p:cNvGraphicFramePr/>
          <p:nvPr>
            <p:extLst>
              <p:ext uri="{D42A27DB-BD31-4B8C-83A1-F6EECF244321}">
                <p14:modId xmlns:p14="http://schemas.microsoft.com/office/powerpoint/2010/main" val="4044647283"/>
              </p:ext>
            </p:extLst>
          </p:nvPr>
        </p:nvGraphicFramePr>
        <p:xfrm>
          <a:off x="1737360" y="1341120"/>
          <a:ext cx="6777990" cy="461518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663047784"/>
      </p:ext>
    </p:extLst>
  </p:cSld>
  <p:clrMapOvr>
    <a:masterClrMapping/>
  </p:clrMapOvr>
  <p:timing>
    <p:tnLst>
      <p:par>
        <p:cTn xmlns:p14="http://schemas.microsoft.com/office/powerpoint/2010/mai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to do?</a:t>
            </a:r>
            <a:endParaRPr lang="en-US" dirty="0"/>
          </a:p>
        </p:txBody>
      </p:sp>
      <p:sp>
        <p:nvSpPr>
          <p:cNvPr id="3" name="Content Placeholder 2"/>
          <p:cNvSpPr>
            <a:spLocks noGrp="1"/>
          </p:cNvSpPr>
          <p:nvPr>
            <p:ph idx="1"/>
          </p:nvPr>
        </p:nvSpPr>
        <p:spPr>
          <a:xfrm>
            <a:off x="457200" y="1969119"/>
            <a:ext cx="8229600" cy="4130595"/>
          </a:xfrm>
        </p:spPr>
        <p:txBody>
          <a:bodyPr>
            <a:normAutofit/>
          </a:bodyPr>
          <a:lstStyle/>
          <a:p>
            <a:r>
              <a:rPr lang="en-US" dirty="0" smtClean="0"/>
              <a:t>Keep the ACA (and support it)?</a:t>
            </a:r>
          </a:p>
          <a:p>
            <a:r>
              <a:rPr lang="en-US" dirty="0" smtClean="0"/>
              <a:t>Repeal and replace with the AHCA?</a:t>
            </a:r>
          </a:p>
          <a:p>
            <a:r>
              <a:rPr lang="en-US" dirty="0" smtClean="0"/>
              <a:t>Public option?</a:t>
            </a:r>
          </a:p>
          <a:p>
            <a:r>
              <a:rPr lang="en-US" dirty="0" smtClean="0"/>
              <a:t>Lower Medicare eligibility age? </a:t>
            </a:r>
          </a:p>
          <a:p>
            <a:r>
              <a:rPr lang="en-US" dirty="0" smtClean="0"/>
              <a:t>Or just move right to single payer?</a:t>
            </a:r>
            <a:endParaRPr lang="en-US" dirty="0"/>
          </a:p>
        </p:txBody>
      </p:sp>
    </p:spTree>
    <p:extLst>
      <p:ext uri="{BB962C8B-B14F-4D97-AF65-F5344CB8AC3E}">
        <p14:creationId xmlns:p14="http://schemas.microsoft.com/office/powerpoint/2010/main" val="3430007592"/>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about single payer?</a:t>
            </a:r>
            <a:endParaRPr lang="en-US" dirty="0"/>
          </a:p>
        </p:txBody>
      </p:sp>
      <p:sp>
        <p:nvSpPr>
          <p:cNvPr id="3" name="Content Placeholder 2"/>
          <p:cNvSpPr>
            <a:spLocks noGrp="1"/>
          </p:cNvSpPr>
          <p:nvPr>
            <p:ph idx="1"/>
          </p:nvPr>
        </p:nvSpPr>
        <p:spPr>
          <a:xfrm>
            <a:off x="457200" y="1417638"/>
            <a:ext cx="8229600" cy="5253204"/>
          </a:xfrm>
        </p:spPr>
        <p:txBody>
          <a:bodyPr>
            <a:normAutofit fontScale="92500" lnSpcReduction="20000"/>
          </a:bodyPr>
          <a:lstStyle/>
          <a:p>
            <a:r>
              <a:rPr lang="en-US" dirty="0" smtClean="0"/>
              <a:t>A system in which a single public or quasi-public agency organizes health care financing, but the delivery remains largely in </a:t>
            </a:r>
            <a:r>
              <a:rPr lang="en-US" u="sng" dirty="0" smtClean="0"/>
              <a:t>private</a:t>
            </a:r>
            <a:r>
              <a:rPr lang="en-US" dirty="0" smtClean="0"/>
              <a:t> hands.</a:t>
            </a:r>
          </a:p>
          <a:p>
            <a:r>
              <a:rPr lang="en-US" dirty="0" smtClean="0"/>
              <a:t>The focus is on the insurer, not on the delivery mechanism… so docs and hospitals remain private</a:t>
            </a:r>
          </a:p>
          <a:p>
            <a:pPr lvl="1"/>
            <a:r>
              <a:rPr lang="en-US" dirty="0" smtClean="0"/>
              <a:t>Traditional Medicare is a single payer for patients over 65 (albeit with LOTS of flaws)</a:t>
            </a:r>
          </a:p>
          <a:p>
            <a:pPr lvl="1"/>
            <a:r>
              <a:rPr lang="en-US" dirty="0" smtClean="0"/>
              <a:t>VA, IHS, UK health systems are public delivery. This is NOT what I’m talking about!</a:t>
            </a:r>
          </a:p>
          <a:p>
            <a:r>
              <a:rPr lang="en-US" dirty="0" smtClean="0"/>
              <a:t>Canada has Medicare</a:t>
            </a:r>
            <a:r>
              <a:rPr lang="en-US" dirty="0"/>
              <a:t>-for-all</a:t>
            </a:r>
            <a:r>
              <a:rPr lang="en-US" dirty="0" smtClean="0"/>
              <a:t>, and is a model for us to consider.</a:t>
            </a:r>
            <a:endParaRPr lang="en-US" dirty="0"/>
          </a:p>
        </p:txBody>
      </p:sp>
    </p:spTree>
    <p:extLst>
      <p:ext uri="{BB962C8B-B14F-4D97-AF65-F5344CB8AC3E}">
        <p14:creationId xmlns:p14="http://schemas.microsoft.com/office/powerpoint/2010/main" val="3911029382"/>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normAutofit fontScale="90000"/>
          </a:bodyPr>
          <a:lstStyle/>
          <a:p>
            <a:r>
              <a:rPr lang="en-US" dirty="0" smtClean="0"/>
              <a:t>28,949 Deaths During 2015</a:t>
            </a:r>
            <a:br>
              <a:rPr lang="en-US" dirty="0" smtClean="0"/>
            </a:br>
            <a:r>
              <a:rPr lang="en-US" dirty="0" smtClean="0"/>
              <a:t>Due to </a:t>
            </a:r>
            <a:r>
              <a:rPr lang="en-US" dirty="0" err="1" smtClean="0"/>
              <a:t>Uninsurance</a:t>
            </a:r>
            <a:endParaRPr lang="en-US" dirty="0"/>
          </a:p>
        </p:txBody>
      </p:sp>
      <p:graphicFrame>
        <p:nvGraphicFramePr>
          <p:cNvPr id="9" name="Table 8"/>
          <p:cNvGraphicFramePr>
            <a:graphicFrameLocks noGrp="1"/>
          </p:cNvGraphicFramePr>
          <p:nvPr>
            <p:extLst>
              <p:ext uri="{D42A27DB-BD31-4B8C-83A1-F6EECF244321}">
                <p14:modId xmlns:p14="http://schemas.microsoft.com/office/powerpoint/2010/main" val="4258286290"/>
              </p:ext>
            </p:extLst>
          </p:nvPr>
        </p:nvGraphicFramePr>
        <p:xfrm>
          <a:off x="1152526" y="1790163"/>
          <a:ext cx="6838950" cy="4444253"/>
        </p:xfrm>
        <a:graphic>
          <a:graphicData uri="http://schemas.openxmlformats.org/drawingml/2006/table">
            <a:tbl>
              <a:tblPr firstRow="1" lastRow="1" bandRow="1">
                <a:tableStyleId>{5C22544A-7EE6-4342-B048-85BDC9FD1C3A}</a:tableStyleId>
              </a:tblPr>
              <a:tblGrid>
                <a:gridCol w="2279650"/>
                <a:gridCol w="2279650"/>
                <a:gridCol w="2279650"/>
              </a:tblGrid>
              <a:tr h="583229">
                <a:tc>
                  <a:txBody>
                    <a:bodyPr/>
                    <a:lstStyle/>
                    <a:p>
                      <a:pPr algn="ctr"/>
                      <a:r>
                        <a:rPr lang="en-US" sz="2800" dirty="0" smtClean="0"/>
                        <a:t>State</a:t>
                      </a:r>
                      <a:endParaRPr lang="en-US" sz="2800" dirty="0"/>
                    </a:p>
                  </a:txBody>
                  <a:tcPr marL="68580" marR="68580" anchor="ctr">
                    <a:lnR w="9525" cap="flat" cmpd="sng" algn="ctr">
                      <a:noFill/>
                      <a:prstDash val="sysDot"/>
                      <a:round/>
                      <a:headEnd type="none" w="med" len="med"/>
                      <a:tailEnd type="none" w="med" len="med"/>
                    </a:lnR>
                    <a:solidFill>
                      <a:schemeClr val="accent1"/>
                    </a:solidFill>
                  </a:tcPr>
                </a:tc>
                <a:tc>
                  <a:txBody>
                    <a:bodyPr/>
                    <a:lstStyle/>
                    <a:p>
                      <a:pPr algn="ctr"/>
                      <a:r>
                        <a:rPr lang="en-US" sz="2800" dirty="0" smtClean="0"/>
                        <a:t>% Uninsured</a:t>
                      </a:r>
                      <a:endParaRPr lang="en-US" sz="2800" dirty="0"/>
                    </a:p>
                  </a:txBody>
                  <a:tcPr marL="68580" marR="68580" anchor="ctr">
                    <a:lnL w="9525" cap="flat" cmpd="sng" algn="ctr">
                      <a:noFill/>
                      <a:prstDash val="sysDot"/>
                      <a:round/>
                      <a:headEnd type="none" w="med" len="med"/>
                      <a:tailEnd type="none" w="med" len="med"/>
                    </a:lnL>
                    <a:lnR w="9525" cap="flat" cmpd="sng" algn="ctr">
                      <a:noFill/>
                      <a:prstDash val="sysDot"/>
                      <a:round/>
                      <a:headEnd type="none" w="med" len="med"/>
                      <a:tailEnd type="none" w="med" len="med"/>
                    </a:lnR>
                    <a:solidFill>
                      <a:schemeClr val="accent1"/>
                    </a:solidFill>
                  </a:tcPr>
                </a:tc>
                <a:tc>
                  <a:txBody>
                    <a:bodyPr/>
                    <a:lstStyle/>
                    <a:p>
                      <a:pPr algn="ctr"/>
                      <a:r>
                        <a:rPr lang="en-US" sz="2800" dirty="0" smtClean="0"/>
                        <a:t>Excess Deaths</a:t>
                      </a:r>
                      <a:endParaRPr lang="en-US" sz="2800" dirty="0"/>
                    </a:p>
                  </a:txBody>
                  <a:tcPr marL="68580" marR="68580" anchor="ctr">
                    <a:lnL w="9525" cap="flat" cmpd="sng" algn="ctr">
                      <a:noFill/>
                      <a:prstDash val="sysDot"/>
                      <a:round/>
                      <a:headEnd type="none" w="med" len="med"/>
                      <a:tailEnd type="none" w="med" len="med"/>
                    </a:lnL>
                    <a:solidFill>
                      <a:schemeClr val="accent1"/>
                    </a:solidFill>
                  </a:tcPr>
                </a:tc>
              </a:tr>
              <a:tr h="583229">
                <a:tc>
                  <a:txBody>
                    <a:bodyPr/>
                    <a:lstStyle/>
                    <a:p>
                      <a:pPr algn="ctr"/>
                      <a:r>
                        <a:rPr lang="en-US" sz="2800" dirty="0" smtClean="0"/>
                        <a:t>Texas</a:t>
                      </a:r>
                      <a:endParaRPr lang="en-US" sz="2800" dirty="0"/>
                    </a:p>
                  </a:txBody>
                  <a:tcPr marL="68580" marR="68580" anchor="ctr">
                    <a:lnR w="9525" cap="flat" cmpd="sng" algn="ctr">
                      <a:noFill/>
                      <a:prstDash val="sysDot"/>
                      <a:round/>
                      <a:headEnd type="none" w="med" len="med"/>
                      <a:tailEnd type="none" w="med" len="med"/>
                    </a:lnR>
                  </a:tcPr>
                </a:tc>
                <a:tc>
                  <a:txBody>
                    <a:bodyPr/>
                    <a:lstStyle/>
                    <a:p>
                      <a:pPr algn="ctr"/>
                      <a:r>
                        <a:rPr lang="en-US" sz="2800" dirty="0" smtClean="0"/>
                        <a:t>17.1</a:t>
                      </a:r>
                      <a:endParaRPr lang="en-US" sz="2800" dirty="0"/>
                    </a:p>
                  </a:txBody>
                  <a:tcPr marL="68580" marR="68580" anchor="ctr">
                    <a:lnL w="9525" cap="flat" cmpd="sng" algn="ctr">
                      <a:noFill/>
                      <a:prstDash val="sysDot"/>
                      <a:round/>
                      <a:headEnd type="none" w="med" len="med"/>
                      <a:tailEnd type="none" w="med" len="med"/>
                    </a:lnL>
                    <a:lnR w="9525" cap="flat" cmpd="sng" algn="ctr">
                      <a:noFill/>
                      <a:prstDash val="sysDot"/>
                      <a:round/>
                      <a:headEnd type="none" w="med" len="med"/>
                      <a:tailEnd type="none" w="med" len="med"/>
                    </a:lnR>
                  </a:tcPr>
                </a:tc>
                <a:tc>
                  <a:txBody>
                    <a:bodyPr/>
                    <a:lstStyle/>
                    <a:p>
                      <a:pPr algn="ctr"/>
                      <a:r>
                        <a:rPr lang="en-US" sz="2800" dirty="0" smtClean="0"/>
                        <a:t>4,612</a:t>
                      </a:r>
                      <a:endParaRPr lang="en-US" sz="2800" dirty="0"/>
                    </a:p>
                  </a:txBody>
                  <a:tcPr marL="68580" marR="68580" anchor="ctr">
                    <a:lnL w="9525" cap="flat" cmpd="sng" algn="ctr">
                      <a:noFill/>
                      <a:prstDash val="sysDot"/>
                      <a:round/>
                      <a:headEnd type="none" w="med" len="med"/>
                      <a:tailEnd type="none" w="med" len="med"/>
                    </a:lnL>
                  </a:tcPr>
                </a:tc>
              </a:tr>
              <a:tr h="583229">
                <a:tc>
                  <a:txBody>
                    <a:bodyPr/>
                    <a:lstStyle/>
                    <a:p>
                      <a:pPr algn="ctr"/>
                      <a:r>
                        <a:rPr lang="en-US" sz="2800" dirty="0" smtClean="0"/>
                        <a:t>California</a:t>
                      </a:r>
                      <a:endParaRPr lang="en-US" sz="2800" dirty="0"/>
                    </a:p>
                  </a:txBody>
                  <a:tcPr marL="68580" marR="68580" anchor="ctr">
                    <a:lnR w="9525" cap="flat" cmpd="sng" algn="ctr">
                      <a:noFill/>
                      <a:prstDash val="sysDot"/>
                      <a:round/>
                      <a:headEnd type="none" w="med" len="med"/>
                      <a:tailEnd type="none" w="med" len="med"/>
                    </a:lnR>
                  </a:tcPr>
                </a:tc>
                <a:tc>
                  <a:txBody>
                    <a:bodyPr/>
                    <a:lstStyle/>
                    <a:p>
                      <a:pPr algn="ctr"/>
                      <a:r>
                        <a:rPr lang="en-US" sz="2800" dirty="0" smtClean="0"/>
                        <a:t>8.6</a:t>
                      </a:r>
                      <a:endParaRPr lang="en-US" sz="2800" dirty="0"/>
                    </a:p>
                  </a:txBody>
                  <a:tcPr marL="68580" marR="68580" anchor="ctr">
                    <a:lnL w="9525" cap="flat" cmpd="sng" algn="ctr">
                      <a:noFill/>
                      <a:prstDash val="sysDot"/>
                      <a:round/>
                      <a:headEnd type="none" w="med" len="med"/>
                      <a:tailEnd type="none" w="med" len="med"/>
                    </a:lnL>
                    <a:lnR w="9525" cap="flat" cmpd="sng" algn="ctr">
                      <a:noFill/>
                      <a:prstDash val="sysDot"/>
                      <a:round/>
                      <a:headEnd type="none" w="med" len="med"/>
                      <a:tailEnd type="none" w="med" len="med"/>
                    </a:lnR>
                  </a:tcPr>
                </a:tc>
                <a:tc>
                  <a:txBody>
                    <a:bodyPr/>
                    <a:lstStyle/>
                    <a:p>
                      <a:pPr algn="ctr"/>
                      <a:r>
                        <a:rPr lang="en-US" sz="2800" dirty="0" smtClean="0"/>
                        <a:t>3,315</a:t>
                      </a:r>
                      <a:endParaRPr lang="en-US" sz="2800" dirty="0"/>
                    </a:p>
                  </a:txBody>
                  <a:tcPr marL="68580" marR="68580" anchor="ctr">
                    <a:lnL w="9525" cap="flat" cmpd="sng" algn="ctr">
                      <a:noFill/>
                      <a:prstDash val="sysDot"/>
                      <a:round/>
                      <a:headEnd type="none" w="med" len="med"/>
                      <a:tailEnd type="none" w="med" len="med"/>
                    </a:lnL>
                  </a:tcPr>
                </a:tc>
              </a:tr>
              <a:tr h="583229">
                <a:tc>
                  <a:txBody>
                    <a:bodyPr/>
                    <a:lstStyle/>
                    <a:p>
                      <a:pPr algn="ctr"/>
                      <a:r>
                        <a:rPr lang="en-US" sz="2800" dirty="0" smtClean="0"/>
                        <a:t>Florida</a:t>
                      </a:r>
                      <a:endParaRPr lang="en-US" sz="2800" dirty="0"/>
                    </a:p>
                  </a:txBody>
                  <a:tcPr marL="68580" marR="68580" anchor="ctr">
                    <a:lnR w="9525" cap="flat" cmpd="sng" algn="ctr">
                      <a:noFill/>
                      <a:prstDash val="sysDot"/>
                      <a:round/>
                      <a:headEnd type="none" w="med" len="med"/>
                      <a:tailEnd type="none" w="med" len="med"/>
                    </a:lnR>
                  </a:tcPr>
                </a:tc>
                <a:tc>
                  <a:txBody>
                    <a:bodyPr/>
                    <a:lstStyle/>
                    <a:p>
                      <a:pPr algn="ctr"/>
                      <a:r>
                        <a:rPr lang="en-US" sz="2800" dirty="0" smtClean="0"/>
                        <a:t>13.3</a:t>
                      </a:r>
                      <a:endParaRPr lang="en-US" sz="2800" dirty="0"/>
                    </a:p>
                  </a:txBody>
                  <a:tcPr marL="68580" marR="68580" anchor="ctr">
                    <a:lnL w="9525" cap="flat" cmpd="sng" algn="ctr">
                      <a:noFill/>
                      <a:prstDash val="sysDot"/>
                      <a:round/>
                      <a:headEnd type="none" w="med" len="med"/>
                      <a:tailEnd type="none" w="med" len="med"/>
                    </a:lnL>
                    <a:lnR w="9525" cap="flat" cmpd="sng" algn="ctr">
                      <a:noFill/>
                      <a:prstDash val="sysDot"/>
                      <a:round/>
                      <a:headEnd type="none" w="med" len="med"/>
                      <a:tailEnd type="none" w="med" len="med"/>
                    </a:lnR>
                  </a:tcPr>
                </a:tc>
                <a:tc>
                  <a:txBody>
                    <a:bodyPr/>
                    <a:lstStyle/>
                    <a:p>
                      <a:pPr algn="ctr"/>
                      <a:r>
                        <a:rPr lang="en-US" sz="2800" dirty="0" smtClean="0"/>
                        <a:t>2,660</a:t>
                      </a:r>
                      <a:endParaRPr lang="en-US" sz="2800" dirty="0"/>
                    </a:p>
                  </a:txBody>
                  <a:tcPr marL="68580" marR="68580" anchor="ctr">
                    <a:lnL w="9525" cap="flat" cmpd="sng" algn="ctr">
                      <a:noFill/>
                      <a:prstDash val="sysDot"/>
                      <a:round/>
                      <a:headEnd type="none" w="med" len="med"/>
                      <a:tailEnd type="none" w="med" len="med"/>
                    </a:lnL>
                  </a:tcPr>
                </a:tc>
              </a:tr>
              <a:tr h="583229">
                <a:tc>
                  <a:txBody>
                    <a:bodyPr/>
                    <a:lstStyle/>
                    <a:p>
                      <a:pPr algn="ctr"/>
                      <a:r>
                        <a:rPr lang="en-US" sz="2800" dirty="0" smtClean="0"/>
                        <a:t>Georgia</a:t>
                      </a:r>
                      <a:endParaRPr lang="en-US" sz="2800" dirty="0"/>
                    </a:p>
                  </a:txBody>
                  <a:tcPr marL="68580" marR="68580" anchor="ctr">
                    <a:lnR w="9525" cap="flat" cmpd="sng" algn="ctr">
                      <a:noFill/>
                      <a:prstDash val="sysDot"/>
                      <a:round/>
                      <a:headEnd type="none" w="med" len="med"/>
                      <a:tailEnd type="none" w="med" len="med"/>
                    </a:lnR>
                  </a:tcPr>
                </a:tc>
                <a:tc>
                  <a:txBody>
                    <a:bodyPr/>
                    <a:lstStyle/>
                    <a:p>
                      <a:pPr algn="ctr"/>
                      <a:r>
                        <a:rPr lang="en-US" sz="2800" dirty="0" smtClean="0"/>
                        <a:t>13.9</a:t>
                      </a:r>
                      <a:endParaRPr lang="en-US" sz="2800" dirty="0"/>
                    </a:p>
                  </a:txBody>
                  <a:tcPr marL="68580" marR="68580" anchor="ctr">
                    <a:lnL w="9525" cap="flat" cmpd="sng" algn="ctr">
                      <a:noFill/>
                      <a:prstDash val="sysDot"/>
                      <a:round/>
                      <a:headEnd type="none" w="med" len="med"/>
                      <a:tailEnd type="none" w="med" len="med"/>
                    </a:lnL>
                    <a:lnR w="9525" cap="flat" cmpd="sng" algn="ctr">
                      <a:noFill/>
                      <a:prstDash val="sysDot"/>
                      <a:round/>
                      <a:headEnd type="none" w="med" len="med"/>
                      <a:tailEnd type="none" w="med" len="med"/>
                    </a:lnR>
                  </a:tcPr>
                </a:tc>
                <a:tc>
                  <a:txBody>
                    <a:bodyPr/>
                    <a:lstStyle/>
                    <a:p>
                      <a:pPr algn="ctr"/>
                      <a:r>
                        <a:rPr lang="en-US" sz="2800" dirty="0" smtClean="0"/>
                        <a:t>1,387</a:t>
                      </a:r>
                      <a:endParaRPr lang="en-US" sz="2800" dirty="0"/>
                    </a:p>
                  </a:txBody>
                  <a:tcPr marL="68580" marR="68580" anchor="ctr">
                    <a:lnL w="9525" cap="flat" cmpd="sng" algn="ctr">
                      <a:noFill/>
                      <a:prstDash val="sysDot"/>
                      <a:round/>
                      <a:headEnd type="none" w="med" len="med"/>
                      <a:tailEnd type="none" w="med" len="med"/>
                    </a:lnL>
                  </a:tcPr>
                </a:tc>
              </a:tr>
              <a:tr h="583229">
                <a:tc>
                  <a:txBody>
                    <a:bodyPr/>
                    <a:lstStyle/>
                    <a:p>
                      <a:pPr algn="ctr"/>
                      <a:r>
                        <a:rPr lang="en-US" sz="2800" dirty="0" smtClean="0"/>
                        <a:t>New York</a:t>
                      </a:r>
                      <a:endParaRPr lang="en-US" sz="2800" dirty="0"/>
                    </a:p>
                  </a:txBody>
                  <a:tcPr marL="68580" marR="68580" anchor="ctr">
                    <a:lnR w="9525" cap="flat" cmpd="sng" algn="ctr">
                      <a:noFill/>
                      <a:prstDash val="sysDot"/>
                      <a:round/>
                      <a:headEnd type="none" w="med" len="med"/>
                      <a:tailEnd type="none" w="med" len="med"/>
                    </a:lnR>
                  </a:tcPr>
                </a:tc>
                <a:tc>
                  <a:txBody>
                    <a:bodyPr/>
                    <a:lstStyle/>
                    <a:p>
                      <a:pPr algn="ctr"/>
                      <a:r>
                        <a:rPr lang="en-US" sz="2800" dirty="0" smtClean="0"/>
                        <a:t>7.1</a:t>
                      </a:r>
                      <a:endParaRPr lang="en-US" sz="2800" dirty="0"/>
                    </a:p>
                  </a:txBody>
                  <a:tcPr marL="68580" marR="68580" anchor="ctr">
                    <a:lnL w="9525" cap="flat" cmpd="sng" algn="ctr">
                      <a:noFill/>
                      <a:prstDash val="sysDot"/>
                      <a:round/>
                      <a:headEnd type="none" w="med" len="med"/>
                      <a:tailEnd type="none" w="med" len="med"/>
                    </a:lnL>
                    <a:lnR w="9525" cap="flat" cmpd="sng" algn="ctr">
                      <a:noFill/>
                      <a:prstDash val="sysDot"/>
                      <a:round/>
                      <a:headEnd type="none" w="med" len="med"/>
                      <a:tailEnd type="none" w="med" len="med"/>
                    </a:lnR>
                  </a:tcPr>
                </a:tc>
                <a:tc>
                  <a:txBody>
                    <a:bodyPr/>
                    <a:lstStyle/>
                    <a:p>
                      <a:pPr algn="ctr"/>
                      <a:r>
                        <a:rPr lang="en-US" sz="2800" dirty="0" smtClean="0"/>
                        <a:t>1,380</a:t>
                      </a:r>
                      <a:endParaRPr lang="en-US" sz="2800" dirty="0"/>
                    </a:p>
                  </a:txBody>
                  <a:tcPr marL="68580" marR="68580" anchor="ctr">
                    <a:lnL w="9525" cap="flat" cmpd="sng" algn="ctr">
                      <a:noFill/>
                      <a:prstDash val="sysDot"/>
                      <a:round/>
                      <a:headEnd type="none" w="med" len="med"/>
                      <a:tailEnd type="none" w="med" len="med"/>
                    </a:lnL>
                  </a:tcPr>
                </a:tc>
              </a:tr>
              <a:tr h="583229">
                <a:tc>
                  <a:txBody>
                    <a:bodyPr/>
                    <a:lstStyle/>
                    <a:p>
                      <a:pPr algn="ctr"/>
                      <a:r>
                        <a:rPr lang="en-US" sz="2800" dirty="0" smtClean="0"/>
                        <a:t>USA</a:t>
                      </a:r>
                      <a:endParaRPr lang="en-US" sz="2800" dirty="0"/>
                    </a:p>
                  </a:txBody>
                  <a:tcPr marL="68580" marR="68580" anchor="ctr">
                    <a:lnR w="9525" cap="flat" cmpd="sng" algn="ctr">
                      <a:noFill/>
                      <a:prstDash val="sysDot"/>
                      <a:round/>
                      <a:headEnd type="none" w="med" len="med"/>
                      <a:tailEnd type="none" w="med" len="med"/>
                    </a:lnR>
                    <a:solidFill>
                      <a:schemeClr val="accent1"/>
                    </a:solidFill>
                  </a:tcPr>
                </a:tc>
                <a:tc>
                  <a:txBody>
                    <a:bodyPr/>
                    <a:lstStyle/>
                    <a:p>
                      <a:pPr algn="ctr"/>
                      <a:r>
                        <a:rPr lang="en-US" sz="2800" dirty="0" smtClean="0"/>
                        <a:t>9.4%</a:t>
                      </a:r>
                      <a:endParaRPr lang="en-US" sz="2800" dirty="0"/>
                    </a:p>
                  </a:txBody>
                  <a:tcPr marL="68580" marR="68580" anchor="ctr">
                    <a:lnL w="9525" cap="flat" cmpd="sng" algn="ctr">
                      <a:noFill/>
                      <a:prstDash val="sysDot"/>
                      <a:round/>
                      <a:headEnd type="none" w="med" len="med"/>
                      <a:tailEnd type="none" w="med" len="med"/>
                    </a:lnL>
                    <a:lnR w="9525" cap="flat" cmpd="sng" algn="ctr">
                      <a:noFill/>
                      <a:prstDash val="sysDot"/>
                      <a:round/>
                      <a:headEnd type="none" w="med" len="med"/>
                      <a:tailEnd type="none" w="med" len="med"/>
                    </a:lnR>
                    <a:solidFill>
                      <a:schemeClr val="accent1"/>
                    </a:solidFill>
                  </a:tcPr>
                </a:tc>
                <a:tc>
                  <a:txBody>
                    <a:bodyPr/>
                    <a:lstStyle/>
                    <a:p>
                      <a:pPr algn="ctr"/>
                      <a:r>
                        <a:rPr lang="en-US" sz="2800" dirty="0" smtClean="0"/>
                        <a:t>28,949</a:t>
                      </a:r>
                      <a:endParaRPr lang="en-US" sz="2800" dirty="0"/>
                    </a:p>
                  </a:txBody>
                  <a:tcPr marL="68580" marR="68580" anchor="ctr">
                    <a:lnL w="9525" cap="flat" cmpd="sng" algn="ctr">
                      <a:noFill/>
                      <a:prstDash val="sysDot"/>
                      <a:round/>
                      <a:headEnd type="none" w="med" len="med"/>
                      <a:tailEnd type="none" w="med" len="med"/>
                    </a:lnL>
                    <a:solidFill>
                      <a:schemeClr val="accent1"/>
                    </a:solidFill>
                  </a:tcPr>
                </a:tc>
              </a:tr>
            </a:tbl>
          </a:graphicData>
        </a:graphic>
      </p:graphicFrame>
      <p:sp>
        <p:nvSpPr>
          <p:cNvPr id="10" name="Text Placeholder 9"/>
          <p:cNvSpPr>
            <a:spLocks noGrp="1"/>
          </p:cNvSpPr>
          <p:nvPr>
            <p:ph type="body" sz="quarter" idx="10"/>
          </p:nvPr>
        </p:nvSpPr>
        <p:spPr>
          <a:xfrm>
            <a:off x="0" y="6011058"/>
            <a:ext cx="6131859" cy="846943"/>
          </a:xfrm>
        </p:spPr>
        <p:txBody>
          <a:bodyPr/>
          <a:lstStyle/>
          <a:p>
            <a:r>
              <a:rPr lang="en-US" dirty="0"/>
              <a:t>Source: </a:t>
            </a:r>
            <a:r>
              <a:rPr lang="en-US" dirty="0" err="1"/>
              <a:t>Wilper</a:t>
            </a:r>
            <a:r>
              <a:rPr lang="en-US" dirty="0"/>
              <a:t> et al. Am. J. Public Health, 2009 </a:t>
            </a:r>
            <a:r>
              <a:rPr lang="mr-IN" dirty="0"/>
              <a:t>–</a:t>
            </a:r>
            <a:r>
              <a:rPr lang="en-US" dirty="0"/>
              <a:t> updated using 2016 </a:t>
            </a:r>
            <a:r>
              <a:rPr lang="en-US" dirty="0" smtClean="0"/>
              <a:t>CPS</a:t>
            </a:r>
            <a:endParaRPr lang="en-US" dirty="0"/>
          </a:p>
        </p:txBody>
      </p:sp>
    </p:spTree>
    <p:extLst>
      <p:ext uri="{BB962C8B-B14F-4D97-AF65-F5344CB8AC3E}">
        <p14:creationId xmlns:p14="http://schemas.microsoft.com/office/powerpoint/2010/main" val="413264742"/>
      </p:ext>
    </p:extLst>
  </p:cSld>
  <p:clrMapOvr>
    <a:masterClrMapping/>
  </p:clrMapOvr>
  <p:timing>
    <p:tnLst>
      <p:par>
        <p:cTn xmlns:p14="http://schemas.microsoft.com/office/powerpoint/2010/mai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The Single-Payer Alternative – HR 676</a:t>
            </a:r>
            <a:endParaRPr lang="en-US" dirty="0"/>
          </a:p>
        </p:txBody>
      </p:sp>
      <p:sp>
        <p:nvSpPr>
          <p:cNvPr id="3" name="Content Placeholder 2"/>
          <p:cNvSpPr>
            <a:spLocks noGrp="1"/>
          </p:cNvSpPr>
          <p:nvPr>
            <p:ph idx="1"/>
          </p:nvPr>
        </p:nvSpPr>
        <p:spPr>
          <a:solidFill>
            <a:schemeClr val="accent1">
              <a:lumMod val="20000"/>
              <a:lumOff val="80000"/>
            </a:schemeClr>
          </a:solidFill>
        </p:spPr>
        <p:txBody>
          <a:bodyPr>
            <a:normAutofit/>
          </a:bodyPr>
          <a:lstStyle/>
          <a:p>
            <a:r>
              <a:rPr lang="en-US" sz="2800" dirty="0" smtClean="0"/>
              <a:t>Everyone covered, </a:t>
            </a:r>
            <a:r>
              <a:rPr lang="en-US" sz="2800" dirty="0"/>
              <a:t>all medically necessary </a:t>
            </a:r>
            <a:r>
              <a:rPr lang="en-US" sz="2800" dirty="0" smtClean="0"/>
              <a:t>care</a:t>
            </a:r>
          </a:p>
          <a:p>
            <a:r>
              <a:rPr lang="en-US" sz="2800" dirty="0" smtClean="0"/>
              <a:t>Minimal or no deductibles &amp; co-pays</a:t>
            </a:r>
            <a:endParaRPr lang="en-US" sz="2800" dirty="0"/>
          </a:p>
          <a:p>
            <a:r>
              <a:rPr lang="en-US" sz="2800" dirty="0"/>
              <a:t>Access to care based on need, not means</a:t>
            </a:r>
          </a:p>
          <a:p>
            <a:r>
              <a:rPr lang="en-US" sz="2800" dirty="0" smtClean="0"/>
              <a:t>Insurance risk is managed by risk pooling alone, pooled across entire population – not shifted onto doctors, hospitals, and patients.</a:t>
            </a:r>
          </a:p>
          <a:p>
            <a:r>
              <a:rPr lang="en-US" sz="2800" dirty="0"/>
              <a:t>Vastly simplified administration</a:t>
            </a:r>
          </a:p>
          <a:p>
            <a:r>
              <a:rPr lang="en-US" sz="2800" dirty="0" smtClean="0"/>
              <a:t>Minimizes centralized management of care &amp; bureaucracy</a:t>
            </a:r>
          </a:p>
        </p:txBody>
      </p:sp>
    </p:spTree>
    <p:extLst>
      <p:ext uri="{BB962C8B-B14F-4D97-AF65-F5344CB8AC3E}">
        <p14:creationId xmlns:p14="http://schemas.microsoft.com/office/powerpoint/2010/main" val="1755646054"/>
      </p:ext>
    </p:extLst>
  </p:cSld>
  <p:clrMapOvr>
    <a:masterClrMapping/>
  </p:clrMapOvr>
  <p:timing>
    <p:tnLst>
      <p:par>
        <p:cTn xmlns:p14="http://schemas.microsoft.com/office/powerpoint/2010/mai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Single-Payer Cost Control</a:t>
            </a:r>
            <a:endParaRPr lang="en-US" dirty="0"/>
          </a:p>
        </p:txBody>
      </p:sp>
      <p:sp>
        <p:nvSpPr>
          <p:cNvPr id="3" name="Content Placeholder 2"/>
          <p:cNvSpPr>
            <a:spLocks noGrp="1"/>
          </p:cNvSpPr>
          <p:nvPr>
            <p:ph idx="1"/>
          </p:nvPr>
        </p:nvSpPr>
        <p:spPr>
          <a:solidFill>
            <a:schemeClr val="accent1">
              <a:lumMod val="20000"/>
              <a:lumOff val="80000"/>
            </a:schemeClr>
          </a:solidFill>
        </p:spPr>
        <p:txBody>
          <a:bodyPr>
            <a:normAutofit fontScale="85000" lnSpcReduction="10000"/>
          </a:bodyPr>
          <a:lstStyle/>
          <a:p>
            <a:pPr marL="742950" indent="-742950">
              <a:buFont typeface="+mj-lt"/>
              <a:buAutoNum type="arabicPeriod"/>
            </a:pPr>
            <a:r>
              <a:rPr lang="en-US" sz="4000" dirty="0" smtClean="0">
                <a:solidFill>
                  <a:schemeClr val="tx2"/>
                </a:solidFill>
              </a:rPr>
              <a:t>Assure access </a:t>
            </a:r>
            <a:r>
              <a:rPr lang="en-US" sz="4000" dirty="0" smtClean="0"/>
              <a:t>to </a:t>
            </a:r>
            <a:r>
              <a:rPr lang="en-US" sz="4000" i="1" dirty="0" smtClean="0"/>
              <a:t>cost-effective </a:t>
            </a:r>
            <a:r>
              <a:rPr lang="en-US" sz="4000" dirty="0" smtClean="0"/>
              <a:t>care for all</a:t>
            </a:r>
          </a:p>
          <a:p>
            <a:pPr marL="742950" indent="-742950">
              <a:buFont typeface="+mj-lt"/>
              <a:buAutoNum type="arabicPeriod"/>
            </a:pPr>
            <a:r>
              <a:rPr lang="en-US" sz="4000" dirty="0" smtClean="0">
                <a:solidFill>
                  <a:srgbClr val="D2533C"/>
                </a:solidFill>
              </a:rPr>
              <a:t>Simplify, streamline administration</a:t>
            </a:r>
          </a:p>
          <a:p>
            <a:pPr marL="742950" indent="-742950">
              <a:buFont typeface="+mj-lt"/>
              <a:buAutoNum type="arabicPeriod"/>
            </a:pPr>
            <a:r>
              <a:rPr lang="en-US" sz="4000" dirty="0" smtClean="0">
                <a:solidFill>
                  <a:srgbClr val="D2533C"/>
                </a:solidFill>
              </a:rPr>
              <a:t>Use admin savings to reduce prices</a:t>
            </a:r>
            <a:endParaRPr lang="en-US" sz="4000" dirty="0">
              <a:solidFill>
                <a:srgbClr val="D2533C"/>
              </a:solidFill>
            </a:endParaRPr>
          </a:p>
          <a:p>
            <a:pPr lvl="1"/>
            <a:r>
              <a:rPr lang="en-US" sz="3200" dirty="0" smtClean="0"/>
              <a:t>Hospitals - global budgeting</a:t>
            </a:r>
          </a:p>
          <a:p>
            <a:pPr lvl="1"/>
            <a:r>
              <a:rPr lang="en-US" sz="3200" dirty="0" smtClean="0"/>
              <a:t>Doctors – negotiated fees, simplified billing, support quality improvement</a:t>
            </a:r>
          </a:p>
          <a:p>
            <a:pPr lvl="1"/>
            <a:r>
              <a:rPr lang="en-US" sz="3200" dirty="0" smtClean="0"/>
              <a:t>Drugs and medical equipment -</a:t>
            </a:r>
            <a:r>
              <a:rPr lang="en-US" sz="2800" dirty="0" smtClean="0"/>
              <a:t> </a:t>
            </a:r>
            <a:r>
              <a:rPr lang="en-US" sz="3200" dirty="0"/>
              <a:t>negotiated </a:t>
            </a:r>
            <a:r>
              <a:rPr lang="en-US" sz="3200" dirty="0" smtClean="0"/>
              <a:t>prices, bulk purchasing</a:t>
            </a:r>
          </a:p>
        </p:txBody>
      </p:sp>
      <p:sp>
        <p:nvSpPr>
          <p:cNvPr id="4" name="TextBox 3"/>
          <p:cNvSpPr txBox="1"/>
          <p:nvPr/>
        </p:nvSpPr>
        <p:spPr>
          <a:xfrm>
            <a:off x="-2495176" y="-612588"/>
            <a:ext cx="184666" cy="369332"/>
          </a:xfrm>
          <a:prstGeom prst="rect">
            <a:avLst/>
          </a:prstGeom>
          <a:noFill/>
        </p:spPr>
        <p:txBody>
          <a:bodyPr wrap="none" rtlCol="0">
            <a:spAutoFit/>
          </a:bodyPr>
          <a:lstStyle/>
          <a:p>
            <a:endParaRPr lang="en-US" dirty="0"/>
          </a:p>
        </p:txBody>
      </p:sp>
    </p:spTree>
    <p:extLst>
      <p:ext uri="{BB962C8B-B14F-4D97-AF65-F5344CB8AC3E}">
        <p14:creationId xmlns:p14="http://schemas.microsoft.com/office/powerpoint/2010/main" val="3928288656"/>
      </p:ext>
    </p:extLst>
  </p:cSld>
  <p:clrMapOvr>
    <a:masterClrMapping/>
  </p:clrMapOvr>
  <p:timing>
    <p:tnLst>
      <p:par>
        <p:cTn xmlns:p14="http://schemas.microsoft.com/office/powerpoint/2010/mai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smtClean="0"/>
              <a:t>Single-Payer Savings</a:t>
            </a:r>
            <a:endParaRPr lang="en-US" sz="2700" dirty="0"/>
          </a:p>
        </p:txBody>
      </p:sp>
      <p:sp>
        <p:nvSpPr>
          <p:cNvPr id="3" name="Content Placeholder 2"/>
          <p:cNvSpPr>
            <a:spLocks noGrp="1"/>
          </p:cNvSpPr>
          <p:nvPr>
            <p:ph idx="1"/>
          </p:nvPr>
        </p:nvSpPr>
        <p:spPr>
          <a:xfrm>
            <a:off x="457200" y="1524000"/>
            <a:ext cx="8229600" cy="4953000"/>
          </a:xfrm>
          <a:solidFill>
            <a:schemeClr val="accent1">
              <a:lumMod val="20000"/>
              <a:lumOff val="80000"/>
            </a:schemeClr>
          </a:solidFill>
        </p:spPr>
        <p:txBody>
          <a:bodyPr>
            <a:normAutofit fontScale="92500" lnSpcReduction="20000"/>
          </a:bodyPr>
          <a:lstStyle/>
          <a:p>
            <a:r>
              <a:rPr lang="en-US" sz="3200" dirty="0" smtClean="0">
                <a:solidFill>
                  <a:srgbClr val="D2533C"/>
                </a:solidFill>
              </a:rPr>
              <a:t>Hospitals (~7%): </a:t>
            </a:r>
            <a:r>
              <a:rPr lang="en-US" sz="3200" dirty="0" smtClean="0"/>
              <a:t>global operating budgets</a:t>
            </a:r>
            <a:r>
              <a:rPr lang="en-US" sz="3200" dirty="0" smtClean="0">
                <a:solidFill>
                  <a:schemeClr val="tx2"/>
                </a:solidFill>
              </a:rPr>
              <a:t> </a:t>
            </a:r>
            <a:r>
              <a:rPr lang="en-US" sz="3200" dirty="0" smtClean="0"/>
              <a:t>– no itemized billing </a:t>
            </a:r>
          </a:p>
          <a:p>
            <a:r>
              <a:rPr lang="en-US" sz="3200" dirty="0" smtClean="0">
                <a:solidFill>
                  <a:srgbClr val="D2533C"/>
                </a:solidFill>
              </a:rPr>
              <a:t>Doctors (~5%): </a:t>
            </a:r>
            <a:r>
              <a:rPr lang="en-US" sz="3200" dirty="0" smtClean="0">
                <a:solidFill>
                  <a:srgbClr val="292934"/>
                </a:solidFill>
              </a:rPr>
              <a:t>Reduced admin and malpractice cost, incentive-neutral pay </a:t>
            </a:r>
          </a:p>
          <a:p>
            <a:r>
              <a:rPr lang="en-US" sz="3200" dirty="0" smtClean="0">
                <a:solidFill>
                  <a:srgbClr val="D2533C"/>
                </a:solidFill>
              </a:rPr>
              <a:t>Patients </a:t>
            </a:r>
            <a:r>
              <a:rPr lang="en-US" sz="3200" dirty="0">
                <a:solidFill>
                  <a:srgbClr val="D2533C"/>
                </a:solidFill>
              </a:rPr>
              <a:t>(~5%): </a:t>
            </a:r>
          </a:p>
          <a:p>
            <a:pPr lvl="1"/>
            <a:r>
              <a:rPr lang="en-US" sz="3100" dirty="0" smtClean="0"/>
              <a:t>better </a:t>
            </a:r>
            <a:r>
              <a:rPr lang="en-US" sz="3100" dirty="0"/>
              <a:t>access to </a:t>
            </a:r>
            <a:r>
              <a:rPr lang="en-US" sz="3100" dirty="0" smtClean="0"/>
              <a:t>cost</a:t>
            </a:r>
            <a:r>
              <a:rPr lang="en-US" sz="3100" dirty="0"/>
              <a:t>-effective outpatient care</a:t>
            </a:r>
          </a:p>
          <a:p>
            <a:pPr lvl="1"/>
            <a:r>
              <a:rPr lang="en-US" sz="3100" dirty="0"/>
              <a:t>reduced complications</a:t>
            </a:r>
          </a:p>
          <a:p>
            <a:pPr lvl="1"/>
            <a:r>
              <a:rPr lang="en-US" sz="3100" dirty="0"/>
              <a:t>reduced ER and hospital </a:t>
            </a:r>
            <a:r>
              <a:rPr lang="en-US" sz="3100" dirty="0" smtClean="0"/>
              <a:t>use</a:t>
            </a:r>
          </a:p>
          <a:p>
            <a:pPr marL="274320" lvl="1" indent="0" algn="r">
              <a:buNone/>
            </a:pPr>
            <a:endParaRPr lang="en-US" sz="1300" dirty="0" smtClean="0"/>
          </a:p>
          <a:p>
            <a:pPr marL="274320" lvl="1" indent="0">
              <a:buNone/>
            </a:pPr>
            <a:r>
              <a:rPr lang="en-US" sz="2200" dirty="0" smtClean="0">
                <a:solidFill>
                  <a:schemeClr val="tx2"/>
                </a:solidFill>
              </a:rPr>
              <a:t>(Savings as % of total health spending)</a:t>
            </a:r>
            <a:endParaRPr lang="en-US" sz="2200" dirty="0">
              <a:solidFill>
                <a:schemeClr val="tx2"/>
              </a:solidFill>
            </a:endParaRPr>
          </a:p>
          <a:p>
            <a:pPr marL="274320" lvl="1" indent="0" algn="r">
              <a:buNone/>
            </a:pPr>
            <a:r>
              <a:rPr lang="en-US" sz="1700" dirty="0" smtClean="0"/>
              <a:t>Sources </a:t>
            </a:r>
            <a:r>
              <a:rPr lang="en-US" sz="1600" dirty="0" smtClean="0"/>
              <a:t>include Price Waterhouse Coopers,</a:t>
            </a:r>
            <a:r>
              <a:rPr lang="en-US" sz="1600" dirty="0">
                <a:solidFill>
                  <a:srgbClr val="EBF1DD"/>
                </a:solidFill>
                <a:latin typeface="Franklin Gothic Book"/>
                <a:cs typeface="Franklin Gothic Book"/>
              </a:rPr>
              <a:t> </a:t>
            </a:r>
            <a:r>
              <a:rPr lang="en-US" sz="1600" dirty="0" err="1" smtClean="0"/>
              <a:t>Blanchfield</a:t>
            </a:r>
            <a:r>
              <a:rPr lang="en-US" sz="1600" dirty="0" smtClean="0"/>
              <a:t> et al, </a:t>
            </a:r>
            <a:r>
              <a:rPr lang="en-US" sz="1600" dirty="0"/>
              <a:t>“Saving Billions of Dollars—and Physicians’ Time— by Streamlining Billing Practices,” </a:t>
            </a:r>
            <a:r>
              <a:rPr lang="en-US" sz="1600" i="1" dirty="0"/>
              <a:t>Health </a:t>
            </a:r>
            <a:r>
              <a:rPr lang="en-US" sz="1600" i="1" dirty="0" smtClean="0"/>
              <a:t>Affairs</a:t>
            </a:r>
            <a:r>
              <a:rPr lang="en-US" sz="1600" dirty="0" smtClean="0"/>
              <a:t>, </a:t>
            </a:r>
            <a:r>
              <a:rPr lang="en-US" sz="1600" dirty="0"/>
              <a:t>Apr. 29, </a:t>
            </a:r>
            <a:r>
              <a:rPr lang="en-US" sz="1600" dirty="0" smtClean="0"/>
              <a:t>2010</a:t>
            </a:r>
            <a:r>
              <a:rPr lang="en-US" sz="1700" dirty="0" smtClean="0">
                <a:solidFill>
                  <a:srgbClr val="292934"/>
                </a:solidFill>
                <a:latin typeface="Franklin Gothic Book"/>
                <a:cs typeface="Franklin Gothic Book"/>
              </a:rPr>
              <a:t>, </a:t>
            </a:r>
            <a:r>
              <a:rPr lang="en-US" sz="1700" dirty="0" err="1" smtClean="0">
                <a:solidFill>
                  <a:srgbClr val="292934"/>
                </a:solidFill>
                <a:latin typeface="Franklin Gothic Book"/>
                <a:cs typeface="Franklin Gothic Book"/>
              </a:rPr>
              <a:t>Lewin</a:t>
            </a:r>
            <a:r>
              <a:rPr lang="en-US" sz="1700" dirty="0" smtClean="0">
                <a:solidFill>
                  <a:srgbClr val="292934"/>
                </a:solidFill>
                <a:latin typeface="Franklin Gothic Book"/>
                <a:cs typeface="Franklin Gothic Book"/>
              </a:rPr>
              <a:t> Group and Friedman economic analyses for California, Maryland, Colorado</a:t>
            </a:r>
            <a:endParaRPr lang="en-US" sz="1900" dirty="0" smtClean="0"/>
          </a:p>
        </p:txBody>
      </p:sp>
    </p:spTree>
    <p:extLst>
      <p:ext uri="{BB962C8B-B14F-4D97-AF65-F5344CB8AC3E}">
        <p14:creationId xmlns:p14="http://schemas.microsoft.com/office/powerpoint/2010/main" val="1825821818"/>
      </p:ext>
    </p:extLst>
  </p:cSld>
  <p:clrMapOvr>
    <a:masterClrMapping/>
  </p:clrMapOvr>
  <p:timing>
    <p:tnLst>
      <p:par>
        <p:cTn xmlns:p14="http://schemas.microsoft.com/office/powerpoint/2010/mai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600" dirty="0" smtClean="0"/>
              <a:t>Single-Payer Savings</a:t>
            </a:r>
            <a:endParaRPr lang="en-US" sz="2800" dirty="0"/>
          </a:p>
        </p:txBody>
      </p:sp>
      <p:sp>
        <p:nvSpPr>
          <p:cNvPr id="3" name="Content Placeholder 2"/>
          <p:cNvSpPr>
            <a:spLocks noGrp="1"/>
          </p:cNvSpPr>
          <p:nvPr>
            <p:ph idx="1"/>
          </p:nvPr>
        </p:nvSpPr>
        <p:spPr>
          <a:solidFill>
            <a:schemeClr val="accent1">
              <a:lumMod val="20000"/>
              <a:lumOff val="80000"/>
            </a:schemeClr>
          </a:solidFill>
        </p:spPr>
        <p:txBody>
          <a:bodyPr>
            <a:normAutofit/>
          </a:bodyPr>
          <a:lstStyle/>
          <a:p>
            <a:r>
              <a:rPr lang="en-US" sz="3200" dirty="0">
                <a:solidFill>
                  <a:srgbClr val="D2533C"/>
                </a:solidFill>
              </a:rPr>
              <a:t>Drugs and Medical Equipment (~6%)</a:t>
            </a:r>
            <a:r>
              <a:rPr lang="en-US" sz="3200" dirty="0" smtClean="0">
                <a:solidFill>
                  <a:srgbClr val="D2533C"/>
                </a:solidFill>
              </a:rPr>
              <a:t>:</a:t>
            </a:r>
          </a:p>
          <a:p>
            <a:pPr lvl="1"/>
            <a:r>
              <a:rPr lang="en-US" sz="2800" dirty="0" smtClean="0">
                <a:solidFill>
                  <a:srgbClr val="292934"/>
                </a:solidFill>
              </a:rPr>
              <a:t>bulk purchasing, negotiated </a:t>
            </a:r>
            <a:r>
              <a:rPr lang="en-US" sz="2800" dirty="0">
                <a:solidFill>
                  <a:srgbClr val="292934"/>
                </a:solidFill>
              </a:rPr>
              <a:t>prices, less </a:t>
            </a:r>
            <a:r>
              <a:rPr lang="en-US" sz="2800" dirty="0" smtClean="0">
                <a:solidFill>
                  <a:srgbClr val="292934"/>
                </a:solidFill>
              </a:rPr>
              <a:t>fraud</a:t>
            </a:r>
            <a:endParaRPr lang="en-US" sz="2800" dirty="0">
              <a:solidFill>
                <a:srgbClr val="D2533C"/>
              </a:solidFill>
            </a:endParaRPr>
          </a:p>
          <a:p>
            <a:r>
              <a:rPr lang="en-US" sz="3200" dirty="0" smtClean="0">
                <a:solidFill>
                  <a:schemeClr val="tx2"/>
                </a:solidFill>
              </a:rPr>
              <a:t>Business </a:t>
            </a:r>
            <a:r>
              <a:rPr lang="en-US" sz="3200" dirty="0">
                <a:solidFill>
                  <a:schemeClr val="tx2"/>
                </a:solidFill>
              </a:rPr>
              <a:t>(~1%): </a:t>
            </a:r>
            <a:endParaRPr lang="en-US" sz="3200" dirty="0" smtClean="0">
              <a:solidFill>
                <a:schemeClr val="tx2"/>
              </a:solidFill>
            </a:endParaRPr>
          </a:p>
          <a:p>
            <a:pPr lvl="1"/>
            <a:r>
              <a:rPr lang="en-US" sz="2800" dirty="0" smtClean="0">
                <a:solidFill>
                  <a:srgbClr val="292934"/>
                </a:solidFill>
              </a:rPr>
              <a:t>no </a:t>
            </a:r>
            <a:r>
              <a:rPr lang="en-US" sz="2800" dirty="0">
                <a:solidFill>
                  <a:srgbClr val="292934"/>
                </a:solidFill>
              </a:rPr>
              <a:t>health insurance </a:t>
            </a:r>
            <a:r>
              <a:rPr lang="en-US" sz="2800" dirty="0" smtClean="0">
                <a:solidFill>
                  <a:srgbClr val="292934"/>
                </a:solidFill>
              </a:rPr>
              <a:t>administration</a:t>
            </a:r>
          </a:p>
          <a:p>
            <a:pPr lvl="1"/>
            <a:r>
              <a:rPr lang="en-US" sz="2800" dirty="0" smtClean="0">
                <a:solidFill>
                  <a:srgbClr val="292934"/>
                </a:solidFill>
              </a:rPr>
              <a:t>much lower worker’s comp, liability, and vehicle insurance</a:t>
            </a:r>
          </a:p>
          <a:p>
            <a:pPr lvl="1"/>
            <a:r>
              <a:rPr lang="en-US" sz="2800" dirty="0" smtClean="0">
                <a:solidFill>
                  <a:srgbClr val="292934"/>
                </a:solidFill>
              </a:rPr>
              <a:t>No COBRA or retiree health benefits</a:t>
            </a:r>
          </a:p>
        </p:txBody>
      </p:sp>
    </p:spTree>
    <p:extLst>
      <p:ext uri="{BB962C8B-B14F-4D97-AF65-F5344CB8AC3E}">
        <p14:creationId xmlns:p14="http://schemas.microsoft.com/office/powerpoint/2010/main" val="1041169125"/>
      </p:ext>
    </p:extLst>
  </p:cSld>
  <p:clrMapOvr>
    <a:masterClrMapping/>
  </p:clrMapOvr>
  <p:timing>
    <p:tnLst>
      <p:par>
        <p:cTn xmlns:p14="http://schemas.microsoft.com/office/powerpoint/2010/mai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96923"/>
            <a:ext cx="8229600" cy="894682"/>
          </a:xfrm>
        </p:spPr>
        <p:txBody>
          <a:bodyPr>
            <a:normAutofit/>
          </a:bodyPr>
          <a:lstStyle/>
          <a:p>
            <a:r>
              <a:rPr lang="en-US" sz="3600" dirty="0" smtClean="0"/>
              <a:t>Single-Payer Savings</a:t>
            </a:r>
            <a:endParaRPr lang="en-US" sz="3600" dirty="0"/>
          </a:p>
        </p:txBody>
      </p:sp>
      <p:sp>
        <p:nvSpPr>
          <p:cNvPr id="3" name="Content Placeholder 2"/>
          <p:cNvSpPr>
            <a:spLocks noGrp="1"/>
          </p:cNvSpPr>
          <p:nvPr>
            <p:ph idx="1"/>
          </p:nvPr>
        </p:nvSpPr>
        <p:spPr>
          <a:xfrm>
            <a:off x="457200" y="1391605"/>
            <a:ext cx="8432038" cy="5085395"/>
          </a:xfrm>
        </p:spPr>
        <p:txBody>
          <a:bodyPr>
            <a:normAutofit/>
          </a:bodyPr>
          <a:lstStyle/>
          <a:p>
            <a:r>
              <a:rPr lang="en-US" sz="3200" dirty="0">
                <a:solidFill>
                  <a:srgbClr val="D2533C"/>
                </a:solidFill>
              </a:rPr>
              <a:t>Administration (~16%): </a:t>
            </a:r>
            <a:r>
              <a:rPr lang="en-US" dirty="0"/>
              <a:t>focused on assuring care and </a:t>
            </a:r>
            <a:r>
              <a:rPr lang="en-US" dirty="0" smtClean="0"/>
              <a:t>payment, not avoiding “risk”</a:t>
            </a:r>
            <a:endParaRPr lang="en-US" dirty="0">
              <a:solidFill>
                <a:srgbClr val="D2533C"/>
              </a:solidFill>
            </a:endParaRPr>
          </a:p>
          <a:p>
            <a:endParaRPr lang="en-US" sz="3200" dirty="0" smtClean="0">
              <a:solidFill>
                <a:schemeClr val="tx2"/>
              </a:solidFill>
            </a:endParaRPr>
          </a:p>
          <a:p>
            <a:endParaRPr lang="en-US" sz="3200" dirty="0">
              <a:solidFill>
                <a:schemeClr val="tx2"/>
              </a:solidFill>
            </a:endParaRPr>
          </a:p>
          <a:p>
            <a:endParaRPr lang="en-US" sz="3200" dirty="0" smtClean="0">
              <a:solidFill>
                <a:schemeClr val="tx2"/>
              </a:solidFill>
            </a:endParaRPr>
          </a:p>
          <a:p>
            <a:endParaRPr lang="en-US" sz="3200" dirty="0">
              <a:solidFill>
                <a:schemeClr val="tx2"/>
              </a:solidFill>
            </a:endParaRPr>
          </a:p>
          <a:p>
            <a:endParaRPr lang="en-US" sz="3200" dirty="0" smtClean="0">
              <a:solidFill>
                <a:schemeClr val="tx2"/>
              </a:solidFill>
            </a:endParaRPr>
          </a:p>
          <a:p>
            <a:r>
              <a:rPr lang="en-US" sz="3200" dirty="0" smtClean="0">
                <a:solidFill>
                  <a:schemeClr val="tx2"/>
                </a:solidFill>
              </a:rPr>
              <a:t>For entire health care system:  </a:t>
            </a:r>
            <a:r>
              <a:rPr lang="en-US" sz="3200" dirty="0" smtClean="0">
                <a:solidFill>
                  <a:srgbClr val="D2533C"/>
                </a:solidFill>
              </a:rPr>
              <a:t>~ 30-40% savings</a:t>
            </a:r>
            <a:endParaRPr lang="en-US" sz="3200" dirty="0">
              <a:solidFill>
                <a:srgbClr val="D2533C"/>
              </a:solidFill>
            </a:endParaRPr>
          </a:p>
        </p:txBody>
      </p:sp>
      <p:graphicFrame>
        <p:nvGraphicFramePr>
          <p:cNvPr id="4" name="Table 3"/>
          <p:cNvGraphicFramePr>
            <a:graphicFrameLocks noGrp="1"/>
          </p:cNvGraphicFramePr>
          <p:nvPr>
            <p:extLst>
              <p:ext uri="{D42A27DB-BD31-4B8C-83A1-F6EECF244321}">
                <p14:modId xmlns:p14="http://schemas.microsoft.com/office/powerpoint/2010/main" val="1948855853"/>
              </p:ext>
            </p:extLst>
          </p:nvPr>
        </p:nvGraphicFramePr>
        <p:xfrm>
          <a:off x="789910" y="2480231"/>
          <a:ext cx="7604836" cy="2870111"/>
        </p:xfrm>
        <a:graphic>
          <a:graphicData uri="http://schemas.openxmlformats.org/drawingml/2006/table">
            <a:tbl>
              <a:tblPr firstRow="1" bandRow="1">
                <a:tableStyleId>{5C22544A-7EE6-4342-B048-85BDC9FD1C3A}</a:tableStyleId>
              </a:tblPr>
              <a:tblGrid>
                <a:gridCol w="3802418"/>
                <a:gridCol w="3802418"/>
              </a:tblGrid>
              <a:tr h="406165">
                <a:tc>
                  <a:txBody>
                    <a:bodyPr/>
                    <a:lstStyle/>
                    <a:p>
                      <a:r>
                        <a:rPr lang="en-US" dirty="0" smtClean="0"/>
                        <a:t>Insurance Administration</a:t>
                      </a:r>
                      <a:endParaRPr lang="en-US" dirty="0"/>
                    </a:p>
                  </a:txBody>
                  <a:tcPr/>
                </a:tc>
                <a:tc>
                  <a:txBody>
                    <a:bodyPr/>
                    <a:lstStyle/>
                    <a:p>
                      <a:r>
                        <a:rPr lang="en-US" dirty="0" smtClean="0"/>
                        <a:t>Managed Care Administration</a:t>
                      </a:r>
                      <a:endParaRPr lang="en-US" dirty="0"/>
                    </a:p>
                  </a:txBody>
                  <a:tcPr/>
                </a:tc>
              </a:tr>
              <a:tr h="2463946">
                <a:tc>
                  <a:txBody>
                    <a:bodyPr/>
                    <a:lstStyle/>
                    <a:p>
                      <a:r>
                        <a:rPr lang="en-US" dirty="0" smtClean="0"/>
                        <a:t>No:</a:t>
                      </a:r>
                    </a:p>
                    <a:p>
                      <a:pPr marL="285750" indent="-285750">
                        <a:buFont typeface="Arial"/>
                        <a:buChar char="•"/>
                      </a:pPr>
                      <a:r>
                        <a:rPr lang="en-US" dirty="0" smtClean="0"/>
                        <a:t>Exorbitant exec salaries,</a:t>
                      </a:r>
                      <a:r>
                        <a:rPr lang="en-US" baseline="0" dirty="0" smtClean="0"/>
                        <a:t> m</a:t>
                      </a:r>
                      <a:r>
                        <a:rPr lang="en-US" dirty="0" smtClean="0"/>
                        <a:t>arketing,</a:t>
                      </a:r>
                      <a:r>
                        <a:rPr lang="en-US" baseline="0" dirty="0" smtClean="0"/>
                        <a:t> l</a:t>
                      </a:r>
                      <a:r>
                        <a:rPr lang="en-US" dirty="0" smtClean="0"/>
                        <a:t>obbying,</a:t>
                      </a:r>
                      <a:r>
                        <a:rPr lang="en-US" baseline="0" dirty="0" smtClean="0"/>
                        <a:t> </a:t>
                      </a:r>
                      <a:r>
                        <a:rPr lang="en-US" dirty="0" smtClean="0"/>
                        <a:t>profit</a:t>
                      </a:r>
                    </a:p>
                    <a:p>
                      <a:pPr marL="285750" indent="-285750">
                        <a:buFont typeface="Arial"/>
                        <a:buChar char="•"/>
                      </a:pPr>
                      <a:r>
                        <a:rPr lang="en-US" dirty="0" smtClean="0"/>
                        <a:t>Underwriting, insurance reserves, broker</a:t>
                      </a:r>
                      <a:r>
                        <a:rPr lang="en-US" baseline="0" dirty="0" smtClean="0"/>
                        <a:t> fees, exchange fees</a:t>
                      </a:r>
                    </a:p>
                    <a:p>
                      <a:pPr marL="285750" indent="-285750">
                        <a:buFont typeface="Arial"/>
                        <a:buChar char="•"/>
                      </a:pPr>
                      <a:r>
                        <a:rPr lang="en-US" baseline="0" dirty="0" smtClean="0"/>
                        <a:t>Eligibility determination, narrow networks</a:t>
                      </a:r>
                      <a:endParaRPr lang="en-US" dirty="0"/>
                    </a:p>
                  </a:txBody>
                  <a:tcPr/>
                </a:tc>
                <a:tc>
                  <a:txBody>
                    <a:bodyPr/>
                    <a:lstStyle/>
                    <a:p>
                      <a:pPr marL="285750" indent="-285750">
                        <a:buFont typeface="Arial"/>
                        <a:buChar char="•"/>
                      </a:pPr>
                      <a:r>
                        <a:rPr lang="en-US" dirty="0" smtClean="0"/>
                        <a:t>Care</a:t>
                      </a:r>
                      <a:r>
                        <a:rPr lang="en-US" baseline="0" dirty="0" smtClean="0"/>
                        <a:t> managed by doctors &amp; hospitals, not health plans</a:t>
                      </a:r>
                    </a:p>
                    <a:p>
                      <a:pPr marL="285750" indent="-285750">
                        <a:buFont typeface="Arial"/>
                        <a:buChar char="•"/>
                      </a:pPr>
                      <a:r>
                        <a:rPr lang="en-US" baseline="0" dirty="0" smtClean="0"/>
                        <a:t>No complex financial incentives and risk adjustment </a:t>
                      </a:r>
                    </a:p>
                    <a:p>
                      <a:pPr marL="285750" marR="0" indent="-285750" algn="l" defTabSz="914400" rtl="0" eaLnBrk="1" fontAlgn="auto" latinLnBrk="0" hangingPunct="1">
                        <a:lnSpc>
                          <a:spcPct val="100000"/>
                        </a:lnSpc>
                        <a:spcBef>
                          <a:spcPts val="0"/>
                        </a:spcBef>
                        <a:spcAft>
                          <a:spcPts val="0"/>
                        </a:spcAft>
                        <a:buClrTx/>
                        <a:buSzTx/>
                        <a:buFont typeface="Arial"/>
                        <a:buChar char="•"/>
                        <a:tabLst/>
                        <a:defRPr/>
                      </a:pPr>
                      <a:r>
                        <a:rPr lang="en-US" baseline="0" dirty="0" smtClean="0"/>
                        <a:t>Simplified data for QI</a:t>
                      </a:r>
                    </a:p>
                    <a:p>
                      <a:pPr marL="285750" indent="-285750">
                        <a:buFont typeface="Arial"/>
                        <a:buChar char="•"/>
                      </a:pPr>
                      <a:r>
                        <a:rPr lang="en-US" baseline="0" dirty="0" smtClean="0"/>
                        <a:t>No distortion of data due to “pay-for-documentation”</a:t>
                      </a:r>
                    </a:p>
                    <a:p>
                      <a:pPr marL="285750" indent="-285750">
                        <a:buFont typeface="Arial"/>
                        <a:buChar char="•"/>
                      </a:pPr>
                      <a:r>
                        <a:rPr lang="en-US" baseline="0" dirty="0" smtClean="0"/>
                        <a:t>Much less fraud and abuse</a:t>
                      </a:r>
                      <a:endParaRPr lang="en-US" dirty="0" smtClean="0"/>
                    </a:p>
                  </a:txBody>
                  <a:tcPr/>
                </a:tc>
              </a:tr>
            </a:tbl>
          </a:graphicData>
        </a:graphic>
      </p:graphicFrame>
    </p:spTree>
    <p:extLst>
      <p:ext uri="{BB962C8B-B14F-4D97-AF65-F5344CB8AC3E}">
        <p14:creationId xmlns:p14="http://schemas.microsoft.com/office/powerpoint/2010/main" val="3898063205"/>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extBox 14"/>
          <p:cNvSpPr txBox="1"/>
          <p:nvPr/>
        </p:nvSpPr>
        <p:spPr>
          <a:xfrm>
            <a:off x="0" y="6324034"/>
            <a:ext cx="4495739" cy="276999"/>
          </a:xfrm>
          <a:prstGeom prst="rect">
            <a:avLst/>
          </a:prstGeom>
          <a:noFill/>
        </p:spPr>
        <p:txBody>
          <a:bodyPr wrap="square" rtlCol="0" anchor="ctr">
            <a:spAutoFit/>
          </a:bodyPr>
          <a:lstStyle/>
          <a:p>
            <a:r>
              <a:rPr lang="en-US" sz="1200" dirty="0" smtClean="0">
                <a:solidFill>
                  <a:srgbClr val="000000"/>
                </a:solidFill>
                <a:latin typeface="Franklin Gothic Book"/>
                <a:cs typeface="Franklin Gothic Book"/>
              </a:rPr>
              <a:t>Friedman, G. Dollars &amp; Sense. March/April 2012</a:t>
            </a:r>
            <a:endParaRPr lang="en-US" sz="1200" dirty="0">
              <a:solidFill>
                <a:srgbClr val="000000"/>
              </a:solidFill>
              <a:latin typeface="Franklin Gothic Book"/>
              <a:cs typeface="Franklin Gothic Book"/>
            </a:endParaRPr>
          </a:p>
        </p:txBody>
      </p:sp>
      <p:sp useBgFill="1">
        <p:nvSpPr>
          <p:cNvPr id="10" name="Rectangle 9"/>
          <p:cNvSpPr/>
          <p:nvPr/>
        </p:nvSpPr>
        <p:spPr>
          <a:xfrm>
            <a:off x="594268" y="1001375"/>
            <a:ext cx="914400" cy="678303"/>
          </a:xfrm>
          <a:prstGeom prst="rect">
            <a:avLst/>
          </a:prstGeom>
          <a:ln w="9525" cmpd="sng">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170953" y="1522417"/>
            <a:ext cx="1196937" cy="400110"/>
          </a:xfrm>
          <a:prstGeom prst="rect">
            <a:avLst/>
          </a:prstGeom>
          <a:noFill/>
        </p:spPr>
        <p:txBody>
          <a:bodyPr wrap="none" rtlCol="0">
            <a:spAutoFit/>
          </a:bodyPr>
          <a:lstStyle/>
          <a:p>
            <a:r>
              <a:rPr lang="en-US" sz="2000" dirty="0" smtClean="0">
                <a:latin typeface="Franklin Gothic Medium" pitchFamily="34" charset="0"/>
              </a:rPr>
              <a:t>$ Billions</a:t>
            </a:r>
            <a:endParaRPr lang="en-US" sz="2000" dirty="0">
              <a:latin typeface="Franklin Gothic Medium" pitchFamily="34" charset="0"/>
            </a:endParaRPr>
          </a:p>
        </p:txBody>
      </p:sp>
      <p:sp>
        <p:nvSpPr>
          <p:cNvPr id="12" name="TextBox 11"/>
          <p:cNvSpPr txBox="1"/>
          <p:nvPr/>
        </p:nvSpPr>
        <p:spPr>
          <a:xfrm>
            <a:off x="2482174" y="2613350"/>
            <a:ext cx="3032751" cy="400110"/>
          </a:xfrm>
          <a:prstGeom prst="rect">
            <a:avLst/>
          </a:prstGeom>
          <a:noFill/>
        </p:spPr>
        <p:txBody>
          <a:bodyPr wrap="none" rtlCol="0" anchor="ctr">
            <a:spAutoFit/>
          </a:bodyPr>
          <a:lstStyle/>
          <a:p>
            <a:r>
              <a:rPr lang="en-US" sz="2000" dirty="0" smtClean="0">
                <a:latin typeface="Franklin Gothic Book"/>
                <a:cs typeface="Franklin Gothic Book"/>
              </a:rPr>
              <a:t>Medicaid Rate Adjustment</a:t>
            </a:r>
            <a:endParaRPr lang="en-US" sz="2000" dirty="0">
              <a:latin typeface="Franklin Gothic Book"/>
              <a:cs typeface="Franklin Gothic Book"/>
            </a:endParaRPr>
          </a:p>
        </p:txBody>
      </p:sp>
      <p:sp>
        <p:nvSpPr>
          <p:cNvPr id="21" name="TextBox 20"/>
          <p:cNvSpPr txBox="1"/>
          <p:nvPr/>
        </p:nvSpPr>
        <p:spPr>
          <a:xfrm>
            <a:off x="2482174" y="2219183"/>
            <a:ext cx="2684474" cy="400110"/>
          </a:xfrm>
          <a:prstGeom prst="rect">
            <a:avLst/>
          </a:prstGeom>
          <a:noFill/>
        </p:spPr>
        <p:txBody>
          <a:bodyPr wrap="none" rtlCol="0" anchor="ctr">
            <a:spAutoFit/>
          </a:bodyPr>
          <a:lstStyle/>
          <a:p>
            <a:r>
              <a:rPr lang="en-US" sz="2000" dirty="0" smtClean="0">
                <a:latin typeface="Franklin Gothic Book"/>
                <a:cs typeface="Franklin Gothic Book"/>
              </a:rPr>
              <a:t>Covering the uninsured</a:t>
            </a:r>
            <a:endParaRPr lang="en-US" sz="2000" dirty="0">
              <a:latin typeface="Franklin Gothic Book"/>
              <a:cs typeface="Franklin Gothic Book"/>
            </a:endParaRPr>
          </a:p>
        </p:txBody>
      </p:sp>
      <p:sp>
        <p:nvSpPr>
          <p:cNvPr id="23" name="TextBox 22"/>
          <p:cNvSpPr txBox="1"/>
          <p:nvPr/>
        </p:nvSpPr>
        <p:spPr>
          <a:xfrm>
            <a:off x="2482174" y="1825016"/>
            <a:ext cx="6291857" cy="400110"/>
          </a:xfrm>
          <a:prstGeom prst="rect">
            <a:avLst/>
          </a:prstGeom>
          <a:noFill/>
        </p:spPr>
        <p:txBody>
          <a:bodyPr wrap="none" rtlCol="0" anchor="ctr">
            <a:spAutoFit/>
          </a:bodyPr>
          <a:lstStyle/>
          <a:p>
            <a:r>
              <a:rPr lang="en-US" sz="2000" dirty="0" smtClean="0">
                <a:latin typeface="Franklin Gothic Book"/>
                <a:cs typeface="Franklin Gothic Book"/>
              </a:rPr>
              <a:t>Increased utilization (especially home health and dental)</a:t>
            </a:r>
            <a:endParaRPr lang="en-US" sz="2000" dirty="0">
              <a:latin typeface="Franklin Gothic Book"/>
              <a:cs typeface="Franklin Gothic Book"/>
            </a:endParaRPr>
          </a:p>
        </p:txBody>
      </p:sp>
      <p:sp>
        <p:nvSpPr>
          <p:cNvPr id="24" name="TextBox 23"/>
          <p:cNvSpPr txBox="1"/>
          <p:nvPr/>
        </p:nvSpPr>
        <p:spPr>
          <a:xfrm>
            <a:off x="3589300" y="2954090"/>
            <a:ext cx="3960615" cy="400110"/>
          </a:xfrm>
          <a:prstGeom prst="rect">
            <a:avLst/>
          </a:prstGeom>
          <a:noFill/>
        </p:spPr>
        <p:txBody>
          <a:bodyPr wrap="none" rtlCol="0" anchor="ctr">
            <a:spAutoFit/>
          </a:bodyPr>
          <a:lstStyle/>
          <a:p>
            <a:r>
              <a:rPr lang="en-US" sz="2000" dirty="0" smtClean="0">
                <a:latin typeface="Franklin Gothic Book"/>
                <a:cs typeface="Franklin Gothic Book"/>
              </a:rPr>
              <a:t>Government administration ($23B)</a:t>
            </a:r>
            <a:endParaRPr lang="en-US" sz="2000" dirty="0">
              <a:latin typeface="Franklin Gothic Book"/>
              <a:cs typeface="Franklin Gothic Book"/>
            </a:endParaRPr>
          </a:p>
        </p:txBody>
      </p:sp>
      <p:sp>
        <p:nvSpPr>
          <p:cNvPr id="25" name="TextBox 24"/>
          <p:cNvSpPr txBox="1"/>
          <p:nvPr/>
        </p:nvSpPr>
        <p:spPr>
          <a:xfrm>
            <a:off x="3589300" y="3294830"/>
            <a:ext cx="3658423" cy="400110"/>
          </a:xfrm>
          <a:prstGeom prst="rect">
            <a:avLst/>
          </a:prstGeom>
          <a:noFill/>
        </p:spPr>
        <p:txBody>
          <a:bodyPr wrap="none" rtlCol="0" anchor="ctr">
            <a:spAutoFit/>
          </a:bodyPr>
          <a:lstStyle/>
          <a:p>
            <a:r>
              <a:rPr lang="en-US" sz="2000" dirty="0" smtClean="0">
                <a:latin typeface="Franklin Gothic Book"/>
                <a:cs typeface="Franklin Gothic Book"/>
              </a:rPr>
              <a:t>Health insurance administration</a:t>
            </a:r>
            <a:endParaRPr lang="en-US" sz="2000" dirty="0">
              <a:latin typeface="Franklin Gothic Book"/>
              <a:cs typeface="Franklin Gothic Book"/>
            </a:endParaRPr>
          </a:p>
        </p:txBody>
      </p:sp>
      <p:sp>
        <p:nvSpPr>
          <p:cNvPr id="26" name="TextBox 25"/>
          <p:cNvSpPr txBox="1"/>
          <p:nvPr/>
        </p:nvSpPr>
        <p:spPr>
          <a:xfrm>
            <a:off x="3589300" y="3944384"/>
            <a:ext cx="5202316" cy="400110"/>
          </a:xfrm>
          <a:prstGeom prst="rect">
            <a:avLst/>
          </a:prstGeom>
          <a:noFill/>
        </p:spPr>
        <p:txBody>
          <a:bodyPr wrap="none" rtlCol="0" anchor="ctr">
            <a:spAutoFit/>
          </a:bodyPr>
          <a:lstStyle/>
          <a:p>
            <a:r>
              <a:rPr lang="en-US" sz="2000" dirty="0" smtClean="0">
                <a:latin typeface="Franklin Gothic Book"/>
                <a:cs typeface="Franklin Gothic Book"/>
              </a:rPr>
              <a:t>Increased market power (pharma</a:t>
            </a:r>
            <a:r>
              <a:rPr lang="en-US" sz="2000" dirty="0">
                <a:latin typeface="Franklin Gothic Book"/>
                <a:cs typeface="Franklin Gothic Book"/>
              </a:rPr>
              <a:t> </a:t>
            </a:r>
            <a:r>
              <a:rPr lang="en-US" sz="2000" dirty="0" smtClean="0">
                <a:latin typeface="Franklin Gothic Book"/>
                <a:cs typeface="Franklin Gothic Book"/>
              </a:rPr>
              <a:t>and devices)</a:t>
            </a:r>
            <a:endParaRPr lang="en-US" sz="2000" dirty="0">
              <a:latin typeface="Franklin Gothic Book"/>
              <a:cs typeface="Franklin Gothic Book"/>
            </a:endParaRPr>
          </a:p>
        </p:txBody>
      </p:sp>
      <p:sp>
        <p:nvSpPr>
          <p:cNvPr id="27" name="TextBox 26"/>
          <p:cNvSpPr txBox="1"/>
          <p:nvPr/>
        </p:nvSpPr>
        <p:spPr>
          <a:xfrm>
            <a:off x="3589300" y="4805324"/>
            <a:ext cx="2844073" cy="330669"/>
          </a:xfrm>
          <a:prstGeom prst="rect">
            <a:avLst/>
          </a:prstGeom>
          <a:noFill/>
        </p:spPr>
        <p:txBody>
          <a:bodyPr wrap="none" rtlCol="0" anchor="ctr">
            <a:spAutoFit/>
          </a:bodyPr>
          <a:lstStyle/>
          <a:p>
            <a:r>
              <a:rPr lang="en-US" sz="2000" dirty="0" smtClean="0">
                <a:latin typeface="Franklin Gothic Book"/>
                <a:cs typeface="Franklin Gothic Book"/>
              </a:rPr>
              <a:t>Admin costs to providers</a:t>
            </a:r>
            <a:endParaRPr lang="en-US" sz="2000" dirty="0">
              <a:latin typeface="Franklin Gothic Book"/>
              <a:cs typeface="Franklin Gothic Book"/>
            </a:endParaRPr>
          </a:p>
        </p:txBody>
      </p:sp>
      <p:sp>
        <p:nvSpPr>
          <p:cNvPr id="28" name="TextBox 27"/>
          <p:cNvSpPr txBox="1"/>
          <p:nvPr/>
        </p:nvSpPr>
        <p:spPr>
          <a:xfrm>
            <a:off x="1253645" y="5469787"/>
            <a:ext cx="1315409" cy="400110"/>
          </a:xfrm>
          <a:prstGeom prst="rect">
            <a:avLst/>
          </a:prstGeom>
          <a:noFill/>
        </p:spPr>
        <p:txBody>
          <a:bodyPr wrap="none" rtlCol="0" anchor="ctr">
            <a:spAutoFit/>
          </a:bodyPr>
          <a:lstStyle/>
          <a:p>
            <a:pPr algn="ctr"/>
            <a:r>
              <a:rPr lang="en-US" sz="2000" dirty="0" smtClean="0">
                <a:latin typeface="Franklin Gothic Medium"/>
                <a:cs typeface="Franklin Gothic Medium"/>
              </a:rPr>
              <a:t>New Costs</a:t>
            </a:r>
            <a:endParaRPr lang="en-US" sz="2000" dirty="0">
              <a:latin typeface="Franklin Gothic Medium"/>
              <a:cs typeface="Franklin Gothic Medium"/>
            </a:endParaRPr>
          </a:p>
        </p:txBody>
      </p:sp>
      <p:sp>
        <p:nvSpPr>
          <p:cNvPr id="29" name="TextBox 28"/>
          <p:cNvSpPr txBox="1"/>
          <p:nvPr/>
        </p:nvSpPr>
        <p:spPr>
          <a:xfrm>
            <a:off x="2513175" y="5469787"/>
            <a:ext cx="1031628" cy="400110"/>
          </a:xfrm>
          <a:prstGeom prst="rect">
            <a:avLst/>
          </a:prstGeom>
          <a:noFill/>
          <a:ln>
            <a:noFill/>
          </a:ln>
        </p:spPr>
        <p:txBody>
          <a:bodyPr wrap="none" rtlCol="0" anchor="ctr">
            <a:spAutoFit/>
          </a:bodyPr>
          <a:lstStyle/>
          <a:p>
            <a:pPr algn="ctr"/>
            <a:r>
              <a:rPr lang="en-US" sz="2000" dirty="0" smtClean="0">
                <a:latin typeface="Franklin Gothic Medium"/>
                <a:cs typeface="Franklin Gothic Medium"/>
              </a:rPr>
              <a:t>Savings</a:t>
            </a:r>
            <a:endParaRPr lang="en-US" sz="2000" dirty="0">
              <a:latin typeface="Franklin Gothic Medium"/>
              <a:cs typeface="Franklin Gothic Medium"/>
            </a:endParaRPr>
          </a:p>
        </p:txBody>
      </p:sp>
      <p:sp>
        <p:nvSpPr>
          <p:cNvPr id="3" name="Rectangle 2"/>
          <p:cNvSpPr/>
          <p:nvPr/>
        </p:nvSpPr>
        <p:spPr>
          <a:xfrm>
            <a:off x="1380245" y="2751748"/>
            <a:ext cx="1123411" cy="284945"/>
          </a:xfrm>
          <a:prstGeom prst="rect">
            <a:avLst/>
          </a:prstGeom>
          <a:solidFill>
            <a:schemeClr val="accent4">
              <a:lumMod val="50000"/>
            </a:schemeClr>
          </a:solidFill>
          <a:ln w="9525" cmpd="sng">
            <a:solidFill>
              <a:schemeClr val="bg1">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latin typeface="Franklin Gothic Book"/>
                <a:cs typeface="Franklin Gothic Book"/>
              </a:rPr>
              <a:t>$74</a:t>
            </a:r>
            <a:endParaRPr lang="en-US" sz="2000" dirty="0">
              <a:latin typeface="Franklin Gothic Book"/>
              <a:cs typeface="Franklin Gothic Book"/>
            </a:endParaRPr>
          </a:p>
        </p:txBody>
      </p:sp>
      <p:sp>
        <p:nvSpPr>
          <p:cNvPr id="18" name="Rectangle 17"/>
          <p:cNvSpPr/>
          <p:nvPr/>
        </p:nvSpPr>
        <p:spPr>
          <a:xfrm>
            <a:off x="1380245" y="2320261"/>
            <a:ext cx="1123411" cy="429203"/>
          </a:xfrm>
          <a:prstGeom prst="rect">
            <a:avLst/>
          </a:prstGeom>
          <a:solidFill>
            <a:schemeClr val="accent4">
              <a:lumMod val="75000"/>
            </a:schemeClr>
          </a:solidFill>
          <a:ln w="9525" cmpd="sng">
            <a:solidFill>
              <a:schemeClr val="bg1">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latin typeface="Franklin Gothic Book"/>
                <a:cs typeface="Franklin Gothic Book"/>
              </a:rPr>
              <a:t>$110</a:t>
            </a:r>
            <a:endParaRPr lang="en-US" sz="2000" dirty="0">
              <a:latin typeface="Franklin Gothic Book"/>
              <a:cs typeface="Franklin Gothic Book"/>
            </a:endParaRPr>
          </a:p>
        </p:txBody>
      </p:sp>
      <p:sp>
        <p:nvSpPr>
          <p:cNvPr id="19" name="Rectangle 18"/>
          <p:cNvSpPr/>
          <p:nvPr/>
        </p:nvSpPr>
        <p:spPr>
          <a:xfrm>
            <a:off x="1380245" y="1725950"/>
            <a:ext cx="1123411" cy="592028"/>
          </a:xfrm>
          <a:prstGeom prst="rect">
            <a:avLst/>
          </a:prstGeom>
          <a:solidFill>
            <a:schemeClr val="accent4">
              <a:lumMod val="60000"/>
              <a:lumOff val="40000"/>
            </a:schemeClr>
          </a:solidFill>
          <a:ln w="9525" cmpd="sng">
            <a:solidFill>
              <a:schemeClr val="bg1">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solidFill>
                  <a:schemeClr val="bg1"/>
                </a:solidFill>
                <a:latin typeface="Franklin Gothic Book"/>
                <a:cs typeface="Franklin Gothic Book"/>
              </a:rPr>
              <a:t>$142</a:t>
            </a:r>
            <a:endParaRPr lang="en-US" sz="2000" dirty="0">
              <a:solidFill>
                <a:schemeClr val="bg1"/>
              </a:solidFill>
              <a:latin typeface="Franklin Gothic Book"/>
              <a:cs typeface="Franklin Gothic Book"/>
            </a:endParaRPr>
          </a:p>
        </p:txBody>
      </p:sp>
      <p:sp>
        <p:nvSpPr>
          <p:cNvPr id="20" name="Rectangle 19"/>
          <p:cNvSpPr/>
          <p:nvPr/>
        </p:nvSpPr>
        <p:spPr>
          <a:xfrm>
            <a:off x="2485099" y="3058833"/>
            <a:ext cx="1123411" cy="99980"/>
          </a:xfrm>
          <a:prstGeom prst="rect">
            <a:avLst/>
          </a:prstGeom>
          <a:solidFill>
            <a:schemeClr val="accent1">
              <a:lumMod val="50000"/>
            </a:schemeClr>
          </a:solidFill>
          <a:ln w="9525" cmpd="sng">
            <a:solidFill>
              <a:schemeClr val="bg1">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2485099" y="3148387"/>
            <a:ext cx="1123411" cy="629161"/>
          </a:xfrm>
          <a:prstGeom prst="rect">
            <a:avLst/>
          </a:prstGeom>
          <a:solidFill>
            <a:schemeClr val="accent1">
              <a:lumMod val="75000"/>
            </a:schemeClr>
          </a:solidFill>
          <a:ln w="9525" cmpd="sng">
            <a:solidFill>
              <a:schemeClr val="bg1">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latin typeface="Franklin Gothic Book"/>
                <a:cs typeface="Franklin Gothic Book"/>
              </a:rPr>
              <a:t>$153</a:t>
            </a:r>
            <a:endParaRPr lang="en-US" sz="2000" dirty="0">
              <a:latin typeface="Franklin Gothic Book"/>
              <a:cs typeface="Franklin Gothic Book"/>
            </a:endParaRPr>
          </a:p>
        </p:txBody>
      </p:sp>
      <p:sp>
        <p:nvSpPr>
          <p:cNvPr id="31" name="Rectangle 30"/>
          <p:cNvSpPr/>
          <p:nvPr/>
        </p:nvSpPr>
        <p:spPr>
          <a:xfrm>
            <a:off x="2485099" y="3775264"/>
            <a:ext cx="1123411" cy="734998"/>
          </a:xfrm>
          <a:prstGeom prst="rect">
            <a:avLst/>
          </a:prstGeom>
          <a:solidFill>
            <a:srgbClr val="009B8A"/>
          </a:solidFill>
          <a:ln w="9525" cmpd="sng">
            <a:solidFill>
              <a:schemeClr val="bg1">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latin typeface="Franklin Gothic Book"/>
                <a:cs typeface="Franklin Gothic Book"/>
              </a:rPr>
              <a:t>$178</a:t>
            </a:r>
            <a:endParaRPr lang="en-US" sz="2000" dirty="0">
              <a:latin typeface="Franklin Gothic Book"/>
              <a:cs typeface="Franklin Gothic Book"/>
            </a:endParaRPr>
          </a:p>
        </p:txBody>
      </p:sp>
      <p:sp>
        <p:nvSpPr>
          <p:cNvPr id="32" name="Rectangle 31"/>
          <p:cNvSpPr/>
          <p:nvPr/>
        </p:nvSpPr>
        <p:spPr>
          <a:xfrm>
            <a:off x="2485099" y="4499837"/>
            <a:ext cx="1123411" cy="897823"/>
          </a:xfrm>
          <a:prstGeom prst="rect">
            <a:avLst/>
          </a:prstGeom>
          <a:solidFill>
            <a:srgbClr val="00C5AF"/>
          </a:solidFill>
          <a:ln w="9525" cmpd="sng">
            <a:solidFill>
              <a:schemeClr val="bg1">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solidFill>
                  <a:srgbClr val="003300"/>
                </a:solidFill>
                <a:latin typeface="Franklin Gothic Book"/>
                <a:cs typeface="Franklin Gothic Book"/>
              </a:rPr>
              <a:t>$215</a:t>
            </a:r>
            <a:endParaRPr lang="en-US" sz="2000" dirty="0">
              <a:solidFill>
                <a:srgbClr val="003300"/>
              </a:solidFill>
              <a:latin typeface="Franklin Gothic Book"/>
              <a:cs typeface="Franklin Gothic Book"/>
            </a:endParaRPr>
          </a:p>
        </p:txBody>
      </p:sp>
      <p:graphicFrame>
        <p:nvGraphicFramePr>
          <p:cNvPr id="4" name="Table 3"/>
          <p:cNvGraphicFramePr>
            <a:graphicFrameLocks noGrp="1"/>
          </p:cNvGraphicFramePr>
          <p:nvPr>
            <p:extLst>
              <p:ext uri="{D42A27DB-BD31-4B8C-83A1-F6EECF244321}">
                <p14:modId xmlns:p14="http://schemas.microsoft.com/office/powerpoint/2010/main" val="637286739"/>
              </p:ext>
            </p:extLst>
          </p:nvPr>
        </p:nvGraphicFramePr>
        <p:xfrm>
          <a:off x="74962" y="2040159"/>
          <a:ext cx="1260107" cy="4082075"/>
        </p:xfrm>
        <a:graphic>
          <a:graphicData uri="http://schemas.openxmlformats.org/drawingml/2006/table">
            <a:tbl>
              <a:tblPr>
                <a:tableStyleId>{5C22544A-7EE6-4342-B048-85BDC9FD1C3A}</a:tableStyleId>
              </a:tblPr>
              <a:tblGrid>
                <a:gridCol w="1260107"/>
              </a:tblGrid>
              <a:tr h="816415">
                <a:tc>
                  <a:txBody>
                    <a:bodyPr/>
                    <a:lstStyle/>
                    <a:p>
                      <a:pPr algn="r"/>
                      <a:r>
                        <a:rPr lang="en-US" sz="2000" dirty="0" smtClean="0">
                          <a:latin typeface="Franklin Gothic Book"/>
                          <a:cs typeface="Franklin Gothic Book"/>
                        </a:rPr>
                        <a:t>$200</a:t>
                      </a:r>
                      <a:endParaRPr lang="en-US" sz="2000" dirty="0">
                        <a:latin typeface="Franklin Gothic Book"/>
                        <a:cs typeface="Franklin Gothic Book"/>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r h="816415">
                <a:tc>
                  <a:txBody>
                    <a:bodyPr/>
                    <a:lstStyle/>
                    <a:p>
                      <a:pPr algn="r"/>
                      <a:r>
                        <a:rPr lang="en-US" sz="2000" dirty="0" smtClean="0">
                          <a:latin typeface="Franklin Gothic Book"/>
                          <a:cs typeface="Franklin Gothic Book"/>
                        </a:rPr>
                        <a:t>0</a:t>
                      </a:r>
                      <a:endParaRPr lang="en-US" sz="2000" dirty="0">
                        <a:latin typeface="Franklin Gothic Book"/>
                        <a:cs typeface="Franklin Gothic Book"/>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r h="816415">
                <a:tc>
                  <a:txBody>
                    <a:bodyPr/>
                    <a:lstStyle/>
                    <a:p>
                      <a:pPr algn="r"/>
                      <a:r>
                        <a:rPr lang="en-US" sz="2000" dirty="0" smtClean="0">
                          <a:latin typeface="Franklin Gothic Book"/>
                          <a:cs typeface="Franklin Gothic Book"/>
                        </a:rPr>
                        <a:t>-$200</a:t>
                      </a:r>
                      <a:endParaRPr lang="en-US" sz="2000" dirty="0">
                        <a:latin typeface="Franklin Gothic Book"/>
                        <a:cs typeface="Franklin Gothic Book"/>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r h="816415">
                <a:tc>
                  <a:txBody>
                    <a:bodyPr/>
                    <a:lstStyle/>
                    <a:p>
                      <a:pPr algn="r"/>
                      <a:r>
                        <a:rPr lang="en-US" sz="2000" dirty="0" smtClean="0">
                          <a:latin typeface="Franklin Gothic Book"/>
                          <a:cs typeface="Franklin Gothic Book"/>
                        </a:rPr>
                        <a:t>-$400</a:t>
                      </a:r>
                      <a:endParaRPr lang="en-US" sz="2000" dirty="0">
                        <a:latin typeface="Franklin Gothic Book"/>
                        <a:cs typeface="Franklin Gothic Book"/>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r h="816415">
                <a:tc>
                  <a:txBody>
                    <a:bodyPr/>
                    <a:lstStyle/>
                    <a:p>
                      <a:pPr algn="r"/>
                      <a:r>
                        <a:rPr lang="en-US" sz="2000" dirty="0" smtClean="0">
                          <a:latin typeface="Franklin Gothic Book"/>
                          <a:cs typeface="Franklin Gothic Book"/>
                        </a:rPr>
                        <a:t>-$600</a:t>
                      </a:r>
                      <a:endParaRPr lang="en-US" sz="2000" dirty="0">
                        <a:latin typeface="Franklin Gothic Book"/>
                        <a:cs typeface="Franklin Gothic Book"/>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bl>
          </a:graphicData>
        </a:graphic>
      </p:graphicFrame>
      <p:cxnSp>
        <p:nvCxnSpPr>
          <p:cNvPr id="22" name="Straight Connector 21"/>
          <p:cNvCxnSpPr/>
          <p:nvPr/>
        </p:nvCxnSpPr>
        <p:spPr>
          <a:xfrm flipV="1">
            <a:off x="1347867" y="3044835"/>
            <a:ext cx="2300499" cy="15892"/>
          </a:xfrm>
          <a:prstGeom prst="line">
            <a:avLst/>
          </a:prstGeom>
          <a:ln w="38100" cmpd="sng">
            <a:solidFill>
              <a:schemeClr val="bg1">
                <a:lumMod val="10000"/>
              </a:schemeClr>
            </a:solidFill>
          </a:ln>
        </p:spPr>
        <p:style>
          <a:lnRef idx="2">
            <a:schemeClr val="dk1"/>
          </a:lnRef>
          <a:fillRef idx="0">
            <a:schemeClr val="dk1"/>
          </a:fillRef>
          <a:effectRef idx="1">
            <a:schemeClr val="dk1"/>
          </a:effectRef>
          <a:fontRef idx="minor">
            <a:schemeClr val="tx1"/>
          </a:fontRef>
        </p:style>
      </p:cxnSp>
      <p:cxnSp>
        <p:nvCxnSpPr>
          <p:cNvPr id="7" name="Straight Connector 6"/>
          <p:cNvCxnSpPr/>
          <p:nvPr/>
        </p:nvCxnSpPr>
        <p:spPr>
          <a:xfrm flipV="1">
            <a:off x="1352973" y="1718132"/>
            <a:ext cx="0" cy="3809769"/>
          </a:xfrm>
          <a:prstGeom prst="line">
            <a:avLst/>
          </a:prstGeom>
          <a:ln w="38100" cmpd="sng">
            <a:solidFill>
              <a:schemeClr val="tx1"/>
            </a:solidFill>
          </a:ln>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noAutofit/>
          </a:bodyPr>
          <a:lstStyle/>
          <a:p>
            <a:r>
              <a:rPr lang="en-US" sz="2400" dirty="0" smtClean="0"/>
              <a:t>HR 676 “Medicare for All”</a:t>
            </a:r>
            <a:br>
              <a:rPr lang="en-US" sz="2400" dirty="0" smtClean="0"/>
            </a:br>
            <a:r>
              <a:rPr lang="en-US" sz="4000" dirty="0" smtClean="0"/>
              <a:t>Covers Everyone </a:t>
            </a:r>
            <a:r>
              <a:rPr lang="en-US" sz="4000" dirty="0"/>
              <a:t>a</a:t>
            </a:r>
            <a:r>
              <a:rPr lang="en-US" sz="4000" dirty="0" smtClean="0"/>
              <a:t>nd Spends Less</a:t>
            </a:r>
            <a:endParaRPr lang="en-US" sz="4000" dirty="0"/>
          </a:p>
        </p:txBody>
      </p:sp>
      <p:sp>
        <p:nvSpPr>
          <p:cNvPr id="33" name="TextBox 32"/>
          <p:cNvSpPr txBox="1"/>
          <p:nvPr/>
        </p:nvSpPr>
        <p:spPr>
          <a:xfrm>
            <a:off x="4605078" y="5181122"/>
            <a:ext cx="3656589" cy="1434239"/>
          </a:xfrm>
          <a:prstGeom prst="rect">
            <a:avLst/>
          </a:prstGeom>
          <a:solidFill>
            <a:schemeClr val="bg1"/>
          </a:solidFill>
          <a:ln>
            <a:solidFill>
              <a:schemeClr val="tx1"/>
            </a:solidFill>
          </a:ln>
        </p:spPr>
        <p:txBody>
          <a:bodyPr wrap="square" lIns="91440" rIns="0" rtlCol="0" anchor="ctr" anchorCtr="0">
            <a:spAutoFit/>
          </a:bodyPr>
          <a:lstStyle/>
          <a:p>
            <a:pPr algn="ctr">
              <a:lnSpc>
                <a:spcPct val="90000"/>
              </a:lnSpc>
            </a:pPr>
            <a:r>
              <a:rPr lang="en-US" sz="2800" dirty="0" smtClean="0">
                <a:latin typeface="Franklin Gothic Medium"/>
                <a:cs typeface="Franklin Gothic Medium"/>
              </a:rPr>
              <a:t>Cover everyone </a:t>
            </a:r>
          </a:p>
          <a:p>
            <a:pPr algn="ctr">
              <a:lnSpc>
                <a:spcPct val="90000"/>
              </a:lnSpc>
            </a:pPr>
            <a:r>
              <a:rPr lang="en-US" sz="2000" dirty="0" smtClean="0">
                <a:latin typeface="Franklin Gothic Medium"/>
                <a:cs typeface="Franklin Gothic Medium"/>
              </a:rPr>
              <a:t>with</a:t>
            </a:r>
            <a:r>
              <a:rPr lang="en-US" sz="2000" dirty="0">
                <a:latin typeface="Franklin Gothic Medium"/>
                <a:cs typeface="Franklin Gothic Medium"/>
              </a:rPr>
              <a:t> </a:t>
            </a:r>
            <a:r>
              <a:rPr lang="en-US" sz="2000" dirty="0" smtClean="0">
                <a:latin typeface="Franklin Gothic Medium"/>
                <a:cs typeface="Franklin Gothic Medium"/>
              </a:rPr>
              <a:t>better benefits and save</a:t>
            </a:r>
          </a:p>
          <a:p>
            <a:pPr algn="ctr">
              <a:lnSpc>
                <a:spcPct val="90000"/>
              </a:lnSpc>
            </a:pPr>
            <a:r>
              <a:rPr lang="en-US" sz="4800" dirty="0" smtClean="0">
                <a:latin typeface="Franklin Gothic Medium" pitchFamily="34" charset="0"/>
              </a:rPr>
              <a:t>$243 Billion</a:t>
            </a:r>
            <a:endParaRPr lang="en-US" sz="4800" dirty="0">
              <a:latin typeface="Franklin Gothic Medium" pitchFamily="34" charset="0"/>
            </a:endParaRPr>
          </a:p>
        </p:txBody>
      </p:sp>
    </p:spTree>
    <p:extLst>
      <p:ext uri="{BB962C8B-B14F-4D97-AF65-F5344CB8AC3E}">
        <p14:creationId xmlns:p14="http://schemas.microsoft.com/office/powerpoint/2010/main" val="29596958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fade">
                                      <p:cBhvr>
                                        <p:cTn id="7" dur="500"/>
                                        <p:tgtEl>
                                          <p:spTgt spid="2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fade">
                                      <p:cBhvr>
                                        <p:cTn id="10" dur="500"/>
                                        <p:tgtEl>
                                          <p:spTgt spid="12"/>
                                        </p:tgtEl>
                                      </p:cBhvr>
                                    </p:animEffect>
                                  </p:childTnLst>
                                </p:cTn>
                              </p:par>
                            </p:childTnLst>
                          </p:cTn>
                        </p:par>
                        <p:par>
                          <p:cTn id="11" fill="hold">
                            <p:stCondLst>
                              <p:cond delay="500"/>
                            </p:stCondLst>
                            <p:childTnLst>
                              <p:par>
                                <p:cTn id="12" presetID="22" presetClass="entr" presetSubtype="4" fill="hold" grpId="0" nodeType="after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wipe(down)">
                                      <p:cBhvr>
                                        <p:cTn id="14" dur="500"/>
                                        <p:tgtEl>
                                          <p:spTgt spid="3"/>
                                        </p:tgtEl>
                                      </p:cBhvr>
                                    </p:animEffec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grpId="0" nodeType="clickEffect">
                                  <p:stCondLst>
                                    <p:cond delay="0"/>
                                  </p:stCondLst>
                                  <p:childTnLst>
                                    <p:set>
                                      <p:cBhvr>
                                        <p:cTn id="18" dur="1" fill="hold">
                                          <p:stCondLst>
                                            <p:cond delay="0"/>
                                          </p:stCondLst>
                                        </p:cTn>
                                        <p:tgtEl>
                                          <p:spTgt spid="21"/>
                                        </p:tgtEl>
                                        <p:attrNameLst>
                                          <p:attrName>style.visibility</p:attrName>
                                        </p:attrNameLst>
                                      </p:cBhvr>
                                      <p:to>
                                        <p:strVal val="visible"/>
                                      </p:to>
                                    </p:set>
                                    <p:animEffect transition="in" filter="fade">
                                      <p:cBhvr>
                                        <p:cTn id="19" dur="500"/>
                                        <p:tgtEl>
                                          <p:spTgt spid="21"/>
                                        </p:tgtEl>
                                      </p:cBhvr>
                                    </p:animEffect>
                                  </p:childTnLst>
                                </p:cTn>
                              </p:par>
                            </p:childTnLst>
                          </p:cTn>
                        </p:par>
                        <p:par>
                          <p:cTn id="20" fill="hold">
                            <p:stCondLst>
                              <p:cond delay="500"/>
                            </p:stCondLst>
                            <p:childTnLst>
                              <p:par>
                                <p:cTn id="21" presetID="22" presetClass="entr" presetSubtype="4" fill="hold" grpId="0" nodeType="afterEffect">
                                  <p:stCondLst>
                                    <p:cond delay="0"/>
                                  </p:stCondLst>
                                  <p:childTnLst>
                                    <p:set>
                                      <p:cBhvr>
                                        <p:cTn id="22" dur="1" fill="hold">
                                          <p:stCondLst>
                                            <p:cond delay="0"/>
                                          </p:stCondLst>
                                        </p:cTn>
                                        <p:tgtEl>
                                          <p:spTgt spid="18"/>
                                        </p:tgtEl>
                                        <p:attrNameLst>
                                          <p:attrName>style.visibility</p:attrName>
                                        </p:attrNameLst>
                                      </p:cBhvr>
                                      <p:to>
                                        <p:strVal val="visible"/>
                                      </p:to>
                                    </p:set>
                                    <p:animEffect transition="in" filter="wipe(down)">
                                      <p:cBhvr>
                                        <p:cTn id="23" dur="500"/>
                                        <p:tgtEl>
                                          <p:spTgt spid="18"/>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23"/>
                                        </p:tgtEl>
                                        <p:attrNameLst>
                                          <p:attrName>style.visibility</p:attrName>
                                        </p:attrNameLst>
                                      </p:cBhvr>
                                      <p:to>
                                        <p:strVal val="visible"/>
                                      </p:to>
                                    </p:set>
                                    <p:animEffect transition="in" filter="fade">
                                      <p:cBhvr>
                                        <p:cTn id="28" dur="500"/>
                                        <p:tgtEl>
                                          <p:spTgt spid="23"/>
                                        </p:tgtEl>
                                      </p:cBhvr>
                                    </p:animEffect>
                                  </p:childTnLst>
                                </p:cTn>
                              </p:par>
                            </p:childTnLst>
                          </p:cTn>
                        </p:par>
                        <p:par>
                          <p:cTn id="29" fill="hold">
                            <p:stCondLst>
                              <p:cond delay="500"/>
                            </p:stCondLst>
                            <p:childTnLst>
                              <p:par>
                                <p:cTn id="30" presetID="22" presetClass="entr" presetSubtype="4" fill="hold" grpId="0" nodeType="afterEffect">
                                  <p:stCondLst>
                                    <p:cond delay="0"/>
                                  </p:stCondLst>
                                  <p:childTnLst>
                                    <p:set>
                                      <p:cBhvr>
                                        <p:cTn id="31" dur="1" fill="hold">
                                          <p:stCondLst>
                                            <p:cond delay="0"/>
                                          </p:stCondLst>
                                        </p:cTn>
                                        <p:tgtEl>
                                          <p:spTgt spid="19"/>
                                        </p:tgtEl>
                                        <p:attrNameLst>
                                          <p:attrName>style.visibility</p:attrName>
                                        </p:attrNameLst>
                                      </p:cBhvr>
                                      <p:to>
                                        <p:strVal val="visible"/>
                                      </p:to>
                                    </p:set>
                                    <p:animEffect transition="in" filter="wipe(down)">
                                      <p:cBhvr>
                                        <p:cTn id="32" dur="500"/>
                                        <p:tgtEl>
                                          <p:spTgt spid="19"/>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29"/>
                                        </p:tgtEl>
                                        <p:attrNameLst>
                                          <p:attrName>style.visibility</p:attrName>
                                        </p:attrNameLst>
                                      </p:cBhvr>
                                      <p:to>
                                        <p:strVal val="visible"/>
                                      </p:to>
                                    </p:set>
                                    <p:animEffect transition="in" filter="fade">
                                      <p:cBhvr>
                                        <p:cTn id="37" dur="500"/>
                                        <p:tgtEl>
                                          <p:spTgt spid="29"/>
                                        </p:tgtEl>
                                      </p:cBhvr>
                                    </p:animEffect>
                                  </p:childTnLst>
                                </p:cTn>
                              </p:par>
                            </p:childTnLst>
                          </p:cTn>
                        </p:par>
                        <p:par>
                          <p:cTn id="38" fill="hold">
                            <p:stCondLst>
                              <p:cond delay="500"/>
                            </p:stCondLst>
                            <p:childTnLst>
                              <p:par>
                                <p:cTn id="39" presetID="10" presetClass="entr" presetSubtype="0" fill="hold" grpId="0" nodeType="afterEffect">
                                  <p:stCondLst>
                                    <p:cond delay="0"/>
                                  </p:stCondLst>
                                  <p:childTnLst>
                                    <p:set>
                                      <p:cBhvr>
                                        <p:cTn id="40" dur="1" fill="hold">
                                          <p:stCondLst>
                                            <p:cond delay="0"/>
                                          </p:stCondLst>
                                        </p:cTn>
                                        <p:tgtEl>
                                          <p:spTgt spid="24"/>
                                        </p:tgtEl>
                                        <p:attrNameLst>
                                          <p:attrName>style.visibility</p:attrName>
                                        </p:attrNameLst>
                                      </p:cBhvr>
                                      <p:to>
                                        <p:strVal val="visible"/>
                                      </p:to>
                                    </p:set>
                                    <p:animEffect transition="in" filter="fade">
                                      <p:cBhvr>
                                        <p:cTn id="41" dur="500"/>
                                        <p:tgtEl>
                                          <p:spTgt spid="24"/>
                                        </p:tgtEl>
                                      </p:cBhvr>
                                    </p:animEffect>
                                  </p:childTnLst>
                                </p:cTn>
                              </p:par>
                            </p:childTnLst>
                          </p:cTn>
                        </p:par>
                        <p:par>
                          <p:cTn id="42" fill="hold">
                            <p:stCondLst>
                              <p:cond delay="1000"/>
                            </p:stCondLst>
                            <p:childTnLst>
                              <p:par>
                                <p:cTn id="43" presetID="22" presetClass="entr" presetSubtype="1" fill="hold" grpId="0" nodeType="afterEffect">
                                  <p:stCondLst>
                                    <p:cond delay="0"/>
                                  </p:stCondLst>
                                  <p:childTnLst>
                                    <p:set>
                                      <p:cBhvr>
                                        <p:cTn id="44" dur="1" fill="hold">
                                          <p:stCondLst>
                                            <p:cond delay="0"/>
                                          </p:stCondLst>
                                        </p:cTn>
                                        <p:tgtEl>
                                          <p:spTgt spid="20"/>
                                        </p:tgtEl>
                                        <p:attrNameLst>
                                          <p:attrName>style.visibility</p:attrName>
                                        </p:attrNameLst>
                                      </p:cBhvr>
                                      <p:to>
                                        <p:strVal val="visible"/>
                                      </p:to>
                                    </p:set>
                                    <p:animEffect transition="in" filter="wipe(up)">
                                      <p:cBhvr>
                                        <p:cTn id="45" dur="500"/>
                                        <p:tgtEl>
                                          <p:spTgt spid="20"/>
                                        </p:tgtEl>
                                      </p:cBhvr>
                                    </p:animEffect>
                                  </p:childTnLst>
                                </p:cTn>
                              </p:par>
                            </p:childTnLst>
                          </p:cTn>
                        </p:par>
                      </p:childTnLst>
                    </p:cTn>
                  </p:par>
                  <p:par>
                    <p:cTn id="46" fill="hold">
                      <p:stCondLst>
                        <p:cond delay="indefinite"/>
                      </p:stCondLst>
                      <p:childTnLst>
                        <p:par>
                          <p:cTn id="47" fill="hold">
                            <p:stCondLst>
                              <p:cond delay="0"/>
                            </p:stCondLst>
                            <p:childTnLst>
                              <p:par>
                                <p:cTn id="48" presetID="10" presetClass="entr" presetSubtype="0" fill="hold" grpId="0" nodeType="clickEffect">
                                  <p:stCondLst>
                                    <p:cond delay="0"/>
                                  </p:stCondLst>
                                  <p:childTnLst>
                                    <p:set>
                                      <p:cBhvr>
                                        <p:cTn id="49" dur="1" fill="hold">
                                          <p:stCondLst>
                                            <p:cond delay="0"/>
                                          </p:stCondLst>
                                        </p:cTn>
                                        <p:tgtEl>
                                          <p:spTgt spid="25"/>
                                        </p:tgtEl>
                                        <p:attrNameLst>
                                          <p:attrName>style.visibility</p:attrName>
                                        </p:attrNameLst>
                                      </p:cBhvr>
                                      <p:to>
                                        <p:strVal val="visible"/>
                                      </p:to>
                                    </p:set>
                                    <p:animEffect transition="in" filter="fade">
                                      <p:cBhvr>
                                        <p:cTn id="50" dur="500"/>
                                        <p:tgtEl>
                                          <p:spTgt spid="25"/>
                                        </p:tgtEl>
                                      </p:cBhvr>
                                    </p:animEffect>
                                  </p:childTnLst>
                                </p:cTn>
                              </p:par>
                            </p:childTnLst>
                          </p:cTn>
                        </p:par>
                        <p:par>
                          <p:cTn id="51" fill="hold">
                            <p:stCondLst>
                              <p:cond delay="500"/>
                            </p:stCondLst>
                            <p:childTnLst>
                              <p:par>
                                <p:cTn id="52" presetID="22" presetClass="entr" presetSubtype="1"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wipe(up)">
                                      <p:cBhvr>
                                        <p:cTn id="54" dur="500"/>
                                        <p:tgtEl>
                                          <p:spTgt spid="30"/>
                                        </p:tgtEl>
                                      </p:cBhvr>
                                    </p:animEffect>
                                  </p:childTnLst>
                                </p:cTn>
                              </p:par>
                            </p:childTnLst>
                          </p:cTn>
                        </p:par>
                      </p:childTnLst>
                    </p:cTn>
                  </p:par>
                  <p:par>
                    <p:cTn id="55" fill="hold">
                      <p:stCondLst>
                        <p:cond delay="indefinite"/>
                      </p:stCondLst>
                      <p:childTnLst>
                        <p:par>
                          <p:cTn id="56" fill="hold">
                            <p:stCondLst>
                              <p:cond delay="0"/>
                            </p:stCondLst>
                            <p:childTnLst>
                              <p:par>
                                <p:cTn id="57" presetID="10" presetClass="entr" presetSubtype="0" fill="hold" grpId="0" nodeType="clickEffect">
                                  <p:stCondLst>
                                    <p:cond delay="0"/>
                                  </p:stCondLst>
                                  <p:childTnLst>
                                    <p:set>
                                      <p:cBhvr>
                                        <p:cTn id="58" dur="1" fill="hold">
                                          <p:stCondLst>
                                            <p:cond delay="0"/>
                                          </p:stCondLst>
                                        </p:cTn>
                                        <p:tgtEl>
                                          <p:spTgt spid="26"/>
                                        </p:tgtEl>
                                        <p:attrNameLst>
                                          <p:attrName>style.visibility</p:attrName>
                                        </p:attrNameLst>
                                      </p:cBhvr>
                                      <p:to>
                                        <p:strVal val="visible"/>
                                      </p:to>
                                    </p:set>
                                    <p:animEffect transition="in" filter="fade">
                                      <p:cBhvr>
                                        <p:cTn id="59" dur="500"/>
                                        <p:tgtEl>
                                          <p:spTgt spid="26"/>
                                        </p:tgtEl>
                                      </p:cBhvr>
                                    </p:animEffect>
                                  </p:childTnLst>
                                </p:cTn>
                              </p:par>
                            </p:childTnLst>
                          </p:cTn>
                        </p:par>
                        <p:par>
                          <p:cTn id="60" fill="hold">
                            <p:stCondLst>
                              <p:cond delay="500"/>
                            </p:stCondLst>
                            <p:childTnLst>
                              <p:par>
                                <p:cTn id="61" presetID="22" presetClass="entr" presetSubtype="1" fill="hold" grpId="0" nodeType="afterEffect">
                                  <p:stCondLst>
                                    <p:cond delay="0"/>
                                  </p:stCondLst>
                                  <p:childTnLst>
                                    <p:set>
                                      <p:cBhvr>
                                        <p:cTn id="62" dur="1" fill="hold">
                                          <p:stCondLst>
                                            <p:cond delay="0"/>
                                          </p:stCondLst>
                                        </p:cTn>
                                        <p:tgtEl>
                                          <p:spTgt spid="31"/>
                                        </p:tgtEl>
                                        <p:attrNameLst>
                                          <p:attrName>style.visibility</p:attrName>
                                        </p:attrNameLst>
                                      </p:cBhvr>
                                      <p:to>
                                        <p:strVal val="visible"/>
                                      </p:to>
                                    </p:set>
                                    <p:animEffect transition="in" filter="wipe(up)">
                                      <p:cBhvr>
                                        <p:cTn id="63" dur="500"/>
                                        <p:tgtEl>
                                          <p:spTgt spid="31"/>
                                        </p:tgtEl>
                                      </p:cBhvr>
                                    </p:animEffect>
                                  </p:childTnLst>
                                </p:cTn>
                              </p:par>
                            </p:childTnLst>
                          </p:cTn>
                        </p:par>
                      </p:childTnLst>
                    </p:cTn>
                  </p:par>
                  <p:par>
                    <p:cTn id="64" fill="hold">
                      <p:stCondLst>
                        <p:cond delay="indefinite"/>
                      </p:stCondLst>
                      <p:childTnLst>
                        <p:par>
                          <p:cTn id="65" fill="hold">
                            <p:stCondLst>
                              <p:cond delay="0"/>
                            </p:stCondLst>
                            <p:childTnLst>
                              <p:par>
                                <p:cTn id="66" presetID="10" presetClass="entr" presetSubtype="0" fill="hold" grpId="0" nodeType="clickEffect">
                                  <p:stCondLst>
                                    <p:cond delay="0"/>
                                  </p:stCondLst>
                                  <p:childTnLst>
                                    <p:set>
                                      <p:cBhvr>
                                        <p:cTn id="67" dur="1" fill="hold">
                                          <p:stCondLst>
                                            <p:cond delay="0"/>
                                          </p:stCondLst>
                                        </p:cTn>
                                        <p:tgtEl>
                                          <p:spTgt spid="27"/>
                                        </p:tgtEl>
                                        <p:attrNameLst>
                                          <p:attrName>style.visibility</p:attrName>
                                        </p:attrNameLst>
                                      </p:cBhvr>
                                      <p:to>
                                        <p:strVal val="visible"/>
                                      </p:to>
                                    </p:set>
                                    <p:animEffect transition="in" filter="fade">
                                      <p:cBhvr>
                                        <p:cTn id="68" dur="500"/>
                                        <p:tgtEl>
                                          <p:spTgt spid="27"/>
                                        </p:tgtEl>
                                      </p:cBhvr>
                                    </p:animEffect>
                                  </p:childTnLst>
                                </p:cTn>
                              </p:par>
                            </p:childTnLst>
                          </p:cTn>
                        </p:par>
                        <p:par>
                          <p:cTn id="69" fill="hold">
                            <p:stCondLst>
                              <p:cond delay="500"/>
                            </p:stCondLst>
                            <p:childTnLst>
                              <p:par>
                                <p:cTn id="70" presetID="22" presetClass="entr" presetSubtype="1" fill="hold" grpId="0" nodeType="afterEffect">
                                  <p:stCondLst>
                                    <p:cond delay="0"/>
                                  </p:stCondLst>
                                  <p:childTnLst>
                                    <p:set>
                                      <p:cBhvr>
                                        <p:cTn id="71" dur="1" fill="hold">
                                          <p:stCondLst>
                                            <p:cond delay="0"/>
                                          </p:stCondLst>
                                        </p:cTn>
                                        <p:tgtEl>
                                          <p:spTgt spid="32"/>
                                        </p:tgtEl>
                                        <p:attrNameLst>
                                          <p:attrName>style.visibility</p:attrName>
                                        </p:attrNameLst>
                                      </p:cBhvr>
                                      <p:to>
                                        <p:strVal val="visible"/>
                                      </p:to>
                                    </p:set>
                                    <p:animEffect transition="in" filter="wipe(up)">
                                      <p:cBhvr>
                                        <p:cTn id="72" dur="500"/>
                                        <p:tgtEl>
                                          <p:spTgt spid="32"/>
                                        </p:tgtEl>
                                      </p:cBhvr>
                                    </p:animEffect>
                                  </p:childTnLst>
                                </p:cTn>
                              </p:par>
                            </p:childTnLst>
                          </p:cTn>
                        </p:par>
                      </p:childTnLst>
                    </p:cTn>
                  </p:par>
                  <p:par>
                    <p:cTn id="73" fill="hold">
                      <p:stCondLst>
                        <p:cond delay="indefinite"/>
                      </p:stCondLst>
                      <p:childTnLst>
                        <p:par>
                          <p:cTn id="74" fill="hold">
                            <p:stCondLst>
                              <p:cond delay="0"/>
                            </p:stCondLst>
                            <p:childTnLst>
                              <p:par>
                                <p:cTn id="75" presetID="10" presetClass="entr" presetSubtype="0" fill="hold" grpId="0" nodeType="clickEffect">
                                  <p:stCondLst>
                                    <p:cond delay="0"/>
                                  </p:stCondLst>
                                  <p:childTnLst>
                                    <p:set>
                                      <p:cBhvr>
                                        <p:cTn id="76" dur="1" fill="hold">
                                          <p:stCondLst>
                                            <p:cond delay="0"/>
                                          </p:stCondLst>
                                        </p:cTn>
                                        <p:tgtEl>
                                          <p:spTgt spid="33"/>
                                        </p:tgtEl>
                                        <p:attrNameLst>
                                          <p:attrName>style.visibility</p:attrName>
                                        </p:attrNameLst>
                                      </p:cBhvr>
                                      <p:to>
                                        <p:strVal val="visible"/>
                                      </p:to>
                                    </p:set>
                                    <p:animEffect transition="in" filter="fade">
                                      <p:cBhvr>
                                        <p:cTn id="77"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21" grpId="0"/>
      <p:bldP spid="23" grpId="0"/>
      <p:bldP spid="24" grpId="0"/>
      <p:bldP spid="25" grpId="0"/>
      <p:bldP spid="26" grpId="0"/>
      <p:bldP spid="27" grpId="0"/>
      <p:bldP spid="29" grpId="0"/>
      <p:bldP spid="3" grpId="0" animBg="1"/>
      <p:bldP spid="18" grpId="0" animBg="1"/>
      <p:bldP spid="19" grpId="0" animBg="1"/>
      <p:bldP spid="20" grpId="0" animBg="1"/>
      <p:bldP spid="30" grpId="0" animBg="1"/>
      <p:bldP spid="31" grpId="0" animBg="1"/>
      <p:bldP spid="32" grpId="0" animBg="1"/>
      <p:bldP spid="33" grpId="0" animBg="1"/>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363581"/>
            <a:ext cx="8229600" cy="1143000"/>
          </a:xfrm>
        </p:spPr>
        <p:txBody>
          <a:bodyPr/>
          <a:lstStyle/>
          <a:p>
            <a:r>
              <a:rPr lang="en-US" dirty="0" smtClean="0"/>
              <a:t>How’s it going in Canada?</a:t>
            </a:r>
            <a:endParaRPr lang="en-US" dirty="0"/>
          </a:p>
        </p:txBody>
      </p:sp>
    </p:spTree>
    <p:extLst>
      <p:ext uri="{BB962C8B-B14F-4D97-AF65-F5344CB8AC3E}">
        <p14:creationId xmlns:p14="http://schemas.microsoft.com/office/powerpoint/2010/main" val="1058629192"/>
      </p:ext>
    </p:extLst>
  </p:cSld>
  <p:clrMapOvr>
    <a:masterClrMapping/>
  </p:clrMapOvr>
  <p:timing>
    <p:tnLst>
      <p:par>
        <p:cTn xmlns:p14="http://schemas.microsoft.com/office/powerpoint/2010/mai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Health Costs as Percent of GDP</a:t>
            </a:r>
            <a:endParaRPr lang="en-US" dirty="0"/>
          </a:p>
        </p:txBody>
      </p:sp>
      <p:sp>
        <p:nvSpPr>
          <p:cNvPr id="4" name="TextBox 3"/>
          <p:cNvSpPr txBox="1"/>
          <p:nvPr/>
        </p:nvSpPr>
        <p:spPr>
          <a:xfrm>
            <a:off x="3982720" y="6086356"/>
            <a:ext cx="5161280" cy="707886"/>
          </a:xfrm>
          <a:prstGeom prst="rect">
            <a:avLst/>
          </a:prstGeom>
          <a:noFill/>
        </p:spPr>
        <p:txBody>
          <a:bodyPr wrap="square" rtlCol="0" anchor="ctr">
            <a:spAutoFit/>
          </a:bodyPr>
          <a:lstStyle/>
          <a:p>
            <a:pPr algn="r"/>
            <a:r>
              <a:rPr lang="en-US" sz="2000" dirty="0" smtClean="0">
                <a:solidFill>
                  <a:srgbClr val="595959"/>
                </a:solidFill>
                <a:latin typeface="Franklin Gothic Book"/>
                <a:cs typeface="Franklin Gothic Book"/>
              </a:rPr>
              <a:t>Statistics Canada, Canadian Inst. for Health Inf., and NCHS/Commerce Dept.</a:t>
            </a:r>
          </a:p>
        </p:txBody>
      </p:sp>
      <p:graphicFrame>
        <p:nvGraphicFramePr>
          <p:cNvPr id="5" name="Chart 4"/>
          <p:cNvGraphicFramePr/>
          <p:nvPr>
            <p:extLst>
              <p:ext uri="{D42A27DB-BD31-4B8C-83A1-F6EECF244321}">
                <p14:modId xmlns:p14="http://schemas.microsoft.com/office/powerpoint/2010/main" val="3646518601"/>
              </p:ext>
            </p:extLst>
          </p:nvPr>
        </p:nvGraphicFramePr>
        <p:xfrm>
          <a:off x="233680" y="1233768"/>
          <a:ext cx="8586933" cy="4750472"/>
        </p:xfrm>
        <a:graphic>
          <a:graphicData uri="http://schemas.openxmlformats.org/drawingml/2006/chart">
            <c:chart xmlns:c="http://schemas.openxmlformats.org/drawingml/2006/chart" xmlns:r="http://schemas.openxmlformats.org/officeDocument/2006/relationships" r:id="rId2"/>
          </a:graphicData>
        </a:graphic>
      </p:graphicFrame>
      <p:sp>
        <p:nvSpPr>
          <p:cNvPr id="6" name="TextBox 5"/>
          <p:cNvSpPr txBox="1"/>
          <p:nvPr/>
        </p:nvSpPr>
        <p:spPr>
          <a:xfrm>
            <a:off x="8046555" y="5543490"/>
            <a:ext cx="774058" cy="400110"/>
          </a:xfrm>
          <a:prstGeom prst="rect">
            <a:avLst/>
          </a:prstGeom>
          <a:noFill/>
        </p:spPr>
        <p:txBody>
          <a:bodyPr wrap="none" rtlCol="0" anchor="ctr">
            <a:spAutoFit/>
          </a:bodyPr>
          <a:lstStyle/>
          <a:p>
            <a:r>
              <a:rPr lang="en-US" sz="2000" smtClean="0">
                <a:latin typeface="Franklin Gothic Book"/>
                <a:cs typeface="Franklin Gothic Book"/>
              </a:rPr>
              <a:t>2015</a:t>
            </a:r>
            <a:endParaRPr lang="en-US" sz="2000" dirty="0" smtClean="0">
              <a:latin typeface="Franklin Gothic Book"/>
              <a:cs typeface="Franklin Gothic Book"/>
            </a:endParaRPr>
          </a:p>
        </p:txBody>
      </p:sp>
      <p:sp>
        <p:nvSpPr>
          <p:cNvPr id="9" name="Rectangle 8"/>
          <p:cNvSpPr/>
          <p:nvPr/>
        </p:nvSpPr>
        <p:spPr>
          <a:xfrm>
            <a:off x="6395720" y="1635553"/>
            <a:ext cx="914400" cy="483544"/>
          </a:xfrm>
          <a:prstGeom prst="rect">
            <a:avLst/>
          </a:prstGeom>
          <a:solidFill>
            <a:schemeClr val="accent4">
              <a:lumMod val="75000"/>
            </a:schemeClr>
          </a:solidFill>
          <a:ln w="9525" cmpd="sng">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mtClean="0">
                <a:latin typeface="Franklin Gothic Medium" charset="0"/>
                <a:ea typeface="Franklin Gothic Medium" charset="0"/>
                <a:cs typeface="Franklin Gothic Medium" charset="0"/>
              </a:rPr>
              <a:t>USA</a:t>
            </a:r>
            <a:endParaRPr lang="en-US">
              <a:latin typeface="Franklin Gothic Medium" charset="0"/>
              <a:ea typeface="Franklin Gothic Medium" charset="0"/>
              <a:cs typeface="Franklin Gothic Medium" charset="0"/>
            </a:endParaRPr>
          </a:p>
        </p:txBody>
      </p:sp>
      <p:sp>
        <p:nvSpPr>
          <p:cNvPr id="11" name="Rectangle 10"/>
          <p:cNvSpPr/>
          <p:nvPr/>
        </p:nvSpPr>
        <p:spPr>
          <a:xfrm>
            <a:off x="7134054" y="4076112"/>
            <a:ext cx="1229360" cy="483544"/>
          </a:xfrm>
          <a:prstGeom prst="rect">
            <a:avLst/>
          </a:prstGeom>
          <a:solidFill>
            <a:schemeClr val="accent1">
              <a:lumMod val="50000"/>
            </a:schemeClr>
          </a:solidFill>
          <a:ln w="9525" cmpd="sng">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mtClean="0">
                <a:latin typeface="Franklin Gothic Medium" charset="0"/>
                <a:ea typeface="Franklin Gothic Medium" charset="0"/>
                <a:cs typeface="Franklin Gothic Medium" charset="0"/>
              </a:rPr>
              <a:t>Canada</a:t>
            </a:r>
            <a:endParaRPr lang="en-US" dirty="0">
              <a:latin typeface="Franklin Gothic Medium" charset="0"/>
              <a:ea typeface="Franklin Gothic Medium" charset="0"/>
              <a:cs typeface="Franklin Gothic Medium" charset="0"/>
            </a:endParaRPr>
          </a:p>
        </p:txBody>
      </p:sp>
      <p:sp>
        <p:nvSpPr>
          <p:cNvPr id="19" name="Bent-Up Arrow 18"/>
          <p:cNvSpPr/>
          <p:nvPr/>
        </p:nvSpPr>
        <p:spPr>
          <a:xfrm flipH="1">
            <a:off x="2539999" y="4846320"/>
            <a:ext cx="751839" cy="396691"/>
          </a:xfrm>
          <a:prstGeom prst="bentUpArrow">
            <a:avLst/>
          </a:prstGeom>
          <a:solidFill>
            <a:schemeClr val="accent1">
              <a:lumMod val="50000"/>
            </a:schemeClr>
          </a:solidFill>
          <a:ln w="9525" cmpd="sng">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Down Arrow 19"/>
          <p:cNvSpPr/>
          <p:nvPr/>
        </p:nvSpPr>
        <p:spPr>
          <a:xfrm>
            <a:off x="1559560" y="3641436"/>
            <a:ext cx="228600" cy="1438564"/>
          </a:xfrm>
          <a:prstGeom prst="downArrow">
            <a:avLst/>
          </a:prstGeom>
          <a:solidFill>
            <a:schemeClr val="accent1">
              <a:lumMod val="50000"/>
            </a:schemeClr>
          </a:solidFill>
          <a:ln w="9525" cmpd="sng">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2895600" y="4998720"/>
            <a:ext cx="3337560" cy="390969"/>
          </a:xfrm>
          <a:prstGeom prst="rect">
            <a:avLst/>
          </a:prstGeom>
          <a:solidFill>
            <a:schemeClr val="accent1">
              <a:lumMod val="50000"/>
            </a:schemeClr>
          </a:solidFill>
          <a:ln w="9525" cmpd="sng">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latin typeface="Franklin Gothic Medium" charset="0"/>
                <a:ea typeface="Franklin Gothic Medium" charset="0"/>
                <a:cs typeface="Franklin Gothic Medium" charset="0"/>
              </a:rPr>
              <a:t>NHP Fully Implemented</a:t>
            </a:r>
            <a:endParaRPr lang="en-US" dirty="0">
              <a:latin typeface="Franklin Gothic Medium" charset="0"/>
              <a:ea typeface="Franklin Gothic Medium" charset="0"/>
              <a:cs typeface="Franklin Gothic Medium" charset="0"/>
            </a:endParaRPr>
          </a:p>
        </p:txBody>
      </p:sp>
      <p:sp>
        <p:nvSpPr>
          <p:cNvPr id="13" name="Rectangle 12"/>
          <p:cNvSpPr/>
          <p:nvPr/>
        </p:nvSpPr>
        <p:spPr>
          <a:xfrm>
            <a:off x="1129494" y="3282567"/>
            <a:ext cx="3442506" cy="397127"/>
          </a:xfrm>
          <a:prstGeom prst="rect">
            <a:avLst/>
          </a:prstGeom>
          <a:solidFill>
            <a:schemeClr val="accent1">
              <a:lumMod val="50000"/>
            </a:schemeClr>
          </a:solidFill>
          <a:ln w="9525" cmpd="sng">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latin typeface="Franklin Gothic Medium" charset="0"/>
                <a:ea typeface="Franklin Gothic Medium" charset="0"/>
                <a:cs typeface="Franklin Gothic Medium" charset="0"/>
              </a:rPr>
              <a:t>Canada’s NHP Enacted</a:t>
            </a:r>
            <a:endParaRPr lang="en-US" dirty="0">
              <a:latin typeface="Franklin Gothic Medium" charset="0"/>
              <a:ea typeface="Franklin Gothic Medium" charset="0"/>
              <a:cs typeface="Franklin Gothic Medium" charset="0"/>
            </a:endParaRPr>
          </a:p>
        </p:txBody>
      </p:sp>
    </p:spTree>
    <p:extLst>
      <p:ext uri="{BB962C8B-B14F-4D97-AF65-F5344CB8AC3E}">
        <p14:creationId xmlns:p14="http://schemas.microsoft.com/office/powerpoint/2010/main" val="865770252"/>
      </p:ext>
    </p:extLst>
  </p:cSld>
  <p:clrMapOvr>
    <a:masterClrMapping/>
  </p:clrMapOvr>
  <p:timing>
    <p:tnLst>
      <p:par>
        <p:cTn xmlns:p14="http://schemas.microsoft.com/office/powerpoint/2010/mai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1" y="365126"/>
            <a:ext cx="9022860" cy="1325563"/>
          </a:xfrm>
        </p:spPr>
        <p:txBody>
          <a:bodyPr>
            <a:normAutofit fontScale="90000"/>
          </a:bodyPr>
          <a:lstStyle/>
          <a:p>
            <a:r>
              <a:rPr lang="en-US" dirty="0" smtClean="0"/>
              <a:t>Overall Administrative Costs per Capita</a:t>
            </a:r>
            <a:br>
              <a:rPr lang="en-US" dirty="0" smtClean="0"/>
            </a:br>
            <a:r>
              <a:rPr lang="en-US" sz="2400" dirty="0" smtClean="0"/>
              <a:t>United States and Canada, 2016</a:t>
            </a:r>
            <a:endParaRPr lang="en-US" sz="2400" dirty="0"/>
          </a:p>
        </p:txBody>
      </p:sp>
      <p:sp>
        <p:nvSpPr>
          <p:cNvPr id="7" name="Text Placeholder 6"/>
          <p:cNvSpPr>
            <a:spLocks noGrp="1"/>
          </p:cNvSpPr>
          <p:nvPr>
            <p:ph type="body" sz="quarter" idx="10"/>
          </p:nvPr>
        </p:nvSpPr>
        <p:spPr/>
        <p:txBody>
          <a:bodyPr/>
          <a:lstStyle/>
          <a:p>
            <a:r>
              <a:rPr lang="en-US" dirty="0" smtClean="0"/>
              <a:t>Source: </a:t>
            </a:r>
            <a:r>
              <a:rPr lang="en-US" dirty="0" err="1" smtClean="0"/>
              <a:t>Woolhandler</a:t>
            </a:r>
            <a:r>
              <a:rPr lang="en-US" dirty="0" smtClean="0"/>
              <a:t> et al. NEJM 2003;349:768 (updated); </a:t>
            </a:r>
            <a:r>
              <a:rPr lang="en-US" dirty="0" err="1" smtClean="0"/>
              <a:t>Himmelstein</a:t>
            </a:r>
            <a:r>
              <a:rPr lang="en-US" dirty="0" smtClean="0"/>
              <a:t> et al. Health </a:t>
            </a:r>
            <a:r>
              <a:rPr lang="en-US" dirty="0" err="1" smtClean="0"/>
              <a:t>Aff</a:t>
            </a:r>
            <a:r>
              <a:rPr lang="en-US" dirty="0" smtClean="0"/>
              <a:t> 9/2014</a:t>
            </a:r>
            <a:endParaRPr lang="en-US" dirty="0"/>
          </a:p>
        </p:txBody>
      </p:sp>
      <p:graphicFrame>
        <p:nvGraphicFramePr>
          <p:cNvPr id="2" name="Chart 1"/>
          <p:cNvGraphicFramePr/>
          <p:nvPr>
            <p:extLst>
              <p:ext uri="{D42A27DB-BD31-4B8C-83A1-F6EECF244321}">
                <p14:modId xmlns:p14="http://schemas.microsoft.com/office/powerpoint/2010/main" val="1495142082"/>
              </p:ext>
            </p:extLst>
          </p:nvPr>
        </p:nvGraphicFramePr>
        <p:xfrm>
          <a:off x="1649730" y="1381761"/>
          <a:ext cx="5844540" cy="4541521"/>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344884914"/>
      </p:ext>
    </p:extLst>
  </p:cSld>
  <p:clrMapOvr>
    <a:masterClrMapping/>
  </p:clrMapOvr>
  <p:timing>
    <p:tnLst>
      <p:par>
        <p:cTn xmlns:p14="http://schemas.microsoft.com/office/powerpoint/2010/mai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3966867" y="6068584"/>
            <a:ext cx="5177135" cy="707886"/>
          </a:xfrm>
          <a:prstGeom prst="rect">
            <a:avLst/>
          </a:prstGeom>
          <a:noFill/>
        </p:spPr>
        <p:txBody>
          <a:bodyPr wrap="square" rtlCol="0" anchor="ctr">
            <a:spAutoFit/>
          </a:bodyPr>
          <a:lstStyle/>
          <a:p>
            <a:pPr algn="r"/>
            <a:r>
              <a:rPr lang="en-US" sz="2000" dirty="0" smtClean="0">
                <a:latin typeface="Franklin Gothic Book" pitchFamily="34" charset="0"/>
              </a:rPr>
              <a:t>Canadian Institute for Health Information</a:t>
            </a:r>
          </a:p>
          <a:p>
            <a:pPr algn="r"/>
            <a:r>
              <a:rPr lang="en-US" sz="2000" dirty="0" smtClean="0">
                <a:latin typeface="Franklin Gothic Book" pitchFamily="34" charset="0"/>
              </a:rPr>
              <a:t>Figures are in Canadian $</a:t>
            </a:r>
          </a:p>
        </p:txBody>
      </p:sp>
      <p:sp>
        <p:nvSpPr>
          <p:cNvPr id="2" name="Title 1"/>
          <p:cNvSpPr>
            <a:spLocks noGrp="1"/>
          </p:cNvSpPr>
          <p:nvPr>
            <p:ph type="title"/>
          </p:nvPr>
        </p:nvSpPr>
        <p:spPr/>
        <p:txBody>
          <a:bodyPr>
            <a:normAutofit fontScale="90000"/>
          </a:bodyPr>
          <a:lstStyle/>
          <a:p>
            <a:r>
              <a:rPr lang="en-US" dirty="0" smtClean="0"/>
              <a:t>Canadian Physicians’ Incomes</a:t>
            </a:r>
            <a:br>
              <a:rPr lang="en-US" dirty="0" smtClean="0"/>
            </a:br>
            <a:r>
              <a:rPr lang="en-US" dirty="0" smtClean="0"/>
              <a:t>2013 – 2014</a:t>
            </a:r>
            <a:endParaRPr lang="en-US" dirty="0"/>
          </a:p>
        </p:txBody>
      </p:sp>
      <p:graphicFrame>
        <p:nvGraphicFramePr>
          <p:cNvPr id="4" name="Table 3"/>
          <p:cNvGraphicFramePr>
            <a:graphicFrameLocks noGrp="1"/>
          </p:cNvGraphicFramePr>
          <p:nvPr>
            <p:extLst>
              <p:ext uri="{D42A27DB-BD31-4B8C-83A1-F6EECF244321}">
                <p14:modId xmlns:p14="http://schemas.microsoft.com/office/powerpoint/2010/main" val="1606433845"/>
              </p:ext>
            </p:extLst>
          </p:nvPr>
        </p:nvGraphicFramePr>
        <p:xfrm>
          <a:off x="226155" y="1567707"/>
          <a:ext cx="4258408" cy="3301356"/>
        </p:xfrm>
        <a:graphic>
          <a:graphicData uri="http://schemas.openxmlformats.org/drawingml/2006/table">
            <a:tbl>
              <a:tblPr firstRow="1" bandRow="1">
                <a:tableStyleId>{5C22544A-7EE6-4342-B048-85BDC9FD1C3A}</a:tableStyleId>
              </a:tblPr>
              <a:tblGrid>
                <a:gridCol w="2449179"/>
                <a:gridCol w="1809229"/>
              </a:tblGrid>
              <a:tr h="550226">
                <a:tc>
                  <a:txBody>
                    <a:bodyPr/>
                    <a:lstStyle/>
                    <a:p>
                      <a:pPr algn="ctr"/>
                      <a:r>
                        <a:rPr lang="en-US" sz="2400" b="0" dirty="0" smtClean="0">
                          <a:latin typeface="Franklin Gothic Medium"/>
                          <a:cs typeface="Franklin Gothic Medium"/>
                        </a:rPr>
                        <a:t>Specialty</a:t>
                      </a:r>
                      <a:endParaRPr lang="en-US" sz="2400" b="0" dirty="0">
                        <a:latin typeface="Franklin Gothic Medium"/>
                        <a:cs typeface="Franklin Gothic Medium"/>
                      </a:endParaRPr>
                    </a:p>
                  </a:txBody>
                  <a:tcPr anchor="b">
                    <a:lnL w="12700" cap="flat" cmpd="sng" algn="ctr">
                      <a:solidFill>
                        <a:scrgbClr r="0" g="0" b="0"/>
                      </a:solidFill>
                      <a:prstDash val="solid"/>
                      <a:round/>
                      <a:headEnd type="none" w="med" len="med"/>
                      <a:tailEnd type="none" w="med" len="med"/>
                    </a:lnL>
                    <a:lnR w="12700" cmpd="sng">
                      <a:noFill/>
                    </a:lnR>
                    <a:lnT w="12700" cap="flat" cmpd="sng" algn="ctr">
                      <a:solidFill>
                        <a:scrgbClr r="0" g="0" b="0"/>
                      </a:solidFill>
                      <a:prstDash val="solid"/>
                      <a:round/>
                      <a:headEnd type="none" w="med" len="med"/>
                      <a:tailEnd type="none" w="med" len="med"/>
                    </a:lnT>
                    <a:lnB w="38100" cmpd="sng">
                      <a:noFill/>
                    </a:lnB>
                    <a:lnTlToBr w="12700" cmpd="sng">
                      <a:noFill/>
                      <a:prstDash val="solid"/>
                    </a:lnTlToBr>
                    <a:lnBlToTr w="12700" cmpd="sng">
                      <a:noFill/>
                      <a:prstDash val="solid"/>
                    </a:lnBlToTr>
                    <a:solidFill>
                      <a:srgbClr val="005148"/>
                    </a:solidFill>
                  </a:tcPr>
                </a:tc>
                <a:tc>
                  <a:txBody>
                    <a:bodyPr/>
                    <a:lstStyle/>
                    <a:p>
                      <a:pPr algn="ctr"/>
                      <a:r>
                        <a:rPr lang="en-US" sz="2400" b="0" dirty="0" smtClean="0">
                          <a:latin typeface="Franklin Gothic Medium"/>
                          <a:cs typeface="Franklin Gothic Medium"/>
                        </a:rPr>
                        <a:t>Income</a:t>
                      </a:r>
                      <a:endParaRPr lang="en-US" sz="2400" b="0" dirty="0">
                        <a:latin typeface="Franklin Gothic Medium"/>
                        <a:cs typeface="Franklin Gothic Medium"/>
                      </a:endParaRPr>
                    </a:p>
                  </a:txBody>
                  <a:tcPr anchor="b">
                    <a:lnL w="12700" cmpd="sng">
                      <a:noFill/>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38100" cmpd="sng">
                      <a:noFill/>
                    </a:lnB>
                    <a:lnTlToBr w="12700" cmpd="sng">
                      <a:noFill/>
                      <a:prstDash val="solid"/>
                    </a:lnTlToBr>
                    <a:lnBlToTr w="12700" cmpd="sng">
                      <a:noFill/>
                      <a:prstDash val="solid"/>
                    </a:lnBlToTr>
                    <a:solidFill>
                      <a:srgbClr val="005148"/>
                    </a:solidFill>
                  </a:tcPr>
                </a:tc>
              </a:tr>
              <a:tr h="550226">
                <a:tc>
                  <a:txBody>
                    <a:bodyPr/>
                    <a:lstStyle/>
                    <a:p>
                      <a:pPr algn="ctr"/>
                      <a:r>
                        <a:rPr lang="en-US" sz="2400" dirty="0" smtClean="0">
                          <a:latin typeface="Franklin Gothic Book"/>
                          <a:cs typeface="Franklin Gothic Book"/>
                        </a:rPr>
                        <a:t>Family Medicine</a:t>
                      </a:r>
                      <a:endParaRPr lang="en-US" sz="2400" dirty="0">
                        <a:latin typeface="Franklin Gothic Book"/>
                        <a:cs typeface="Franklin Gothic Book"/>
                      </a:endParaRPr>
                    </a:p>
                  </a:txBody>
                  <a:tcPr>
                    <a:lnL w="12700" cap="flat" cmpd="sng" algn="ctr">
                      <a:solidFill>
                        <a:scrgbClr r="0" g="0" b="0"/>
                      </a:solidFill>
                      <a:prstDash val="solid"/>
                      <a:round/>
                      <a:headEnd type="none" w="med" len="med"/>
                      <a:tailEnd type="none" w="med" len="med"/>
                    </a:lnL>
                    <a:lnR w="12700" cmpd="sng">
                      <a:noFill/>
                    </a:lnR>
                    <a:lnT w="38100" cmpd="sng">
                      <a:noFill/>
                    </a:lnT>
                    <a:lnB w="12700" cmpd="sng">
                      <a:noFill/>
                    </a:lnB>
                    <a:lnTlToBr w="12700" cmpd="sng">
                      <a:noFill/>
                      <a:prstDash val="solid"/>
                    </a:lnTlToBr>
                    <a:lnBlToTr w="12700" cmpd="sng">
                      <a:noFill/>
                      <a:prstDash val="solid"/>
                    </a:lnBlToTr>
                  </a:tcPr>
                </a:tc>
                <a:tc>
                  <a:txBody>
                    <a:bodyPr/>
                    <a:lstStyle/>
                    <a:p>
                      <a:pPr marL="0" algn="ctr"/>
                      <a:r>
                        <a:rPr lang="en-US" sz="2400" dirty="0" smtClean="0">
                          <a:latin typeface="Franklin Gothic Book"/>
                          <a:cs typeface="Franklin Gothic Book"/>
                        </a:rPr>
                        <a:t>$275,296</a:t>
                      </a:r>
                      <a:endParaRPr lang="en-US" sz="2400" dirty="0">
                        <a:latin typeface="Franklin Gothic Book"/>
                        <a:cs typeface="Franklin Gothic Book"/>
                      </a:endParaRPr>
                    </a:p>
                  </a:txBody>
                  <a:tcPr>
                    <a:lnL w="12700" cmpd="sng">
                      <a:noFill/>
                    </a:lnL>
                    <a:lnR w="12700" cap="flat" cmpd="sng" algn="ctr">
                      <a:solidFill>
                        <a:scrgbClr r="0" g="0" b="0"/>
                      </a:solidFill>
                      <a:prstDash val="solid"/>
                      <a:round/>
                      <a:headEnd type="none" w="med" len="med"/>
                      <a:tailEnd type="none" w="med" len="med"/>
                    </a:lnR>
                    <a:lnT w="38100" cmpd="sng">
                      <a:noFill/>
                    </a:lnT>
                    <a:lnB w="12700" cmpd="sng">
                      <a:noFill/>
                    </a:lnB>
                    <a:lnTlToBr w="12700" cmpd="sng">
                      <a:noFill/>
                      <a:prstDash val="solid"/>
                    </a:lnTlToBr>
                    <a:lnBlToTr w="12700" cmpd="sng">
                      <a:noFill/>
                      <a:prstDash val="solid"/>
                    </a:lnBlToTr>
                  </a:tcPr>
                </a:tc>
              </a:tr>
              <a:tr h="550226">
                <a:tc>
                  <a:txBody>
                    <a:bodyPr/>
                    <a:lstStyle/>
                    <a:p>
                      <a:pPr algn="ctr"/>
                      <a:r>
                        <a:rPr lang="en-US" sz="2400" dirty="0" smtClean="0">
                          <a:latin typeface="Franklin Gothic Book"/>
                          <a:cs typeface="Franklin Gothic Book"/>
                        </a:rPr>
                        <a:t>Internal Med</a:t>
                      </a:r>
                      <a:endParaRPr lang="en-US" sz="2400" dirty="0">
                        <a:latin typeface="Franklin Gothic Book"/>
                        <a:cs typeface="Franklin Gothic Book"/>
                      </a:endParaRPr>
                    </a:p>
                  </a:txBody>
                  <a:tcPr>
                    <a:lnL w="12700" cap="flat" cmpd="sng" algn="ctr">
                      <a:solidFill>
                        <a:scrgbClr r="0" g="0" b="0"/>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algn="ctr"/>
                      <a:r>
                        <a:rPr lang="en-US" sz="2400" dirty="0" smtClean="0">
                          <a:latin typeface="Franklin Gothic Book"/>
                          <a:cs typeface="Franklin Gothic Book"/>
                        </a:rPr>
                        <a:t>$381,776</a:t>
                      </a:r>
                      <a:endParaRPr lang="en-US" sz="2400" dirty="0">
                        <a:latin typeface="Franklin Gothic Book"/>
                        <a:cs typeface="Franklin Gothic Book"/>
                      </a:endParaRPr>
                    </a:p>
                  </a:txBody>
                  <a:tcPr>
                    <a:lnL w="12700" cmpd="sng">
                      <a:noFill/>
                    </a:lnL>
                    <a:lnR w="12700" cap="flat" cmpd="sng" algn="ctr">
                      <a:solidFill>
                        <a:scrgbClr r="0" g="0" b="0"/>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r>
              <a:tr h="550226">
                <a:tc>
                  <a:txBody>
                    <a:bodyPr/>
                    <a:lstStyle/>
                    <a:p>
                      <a:pPr algn="ctr"/>
                      <a:r>
                        <a:rPr lang="en-US" sz="2400" dirty="0" smtClean="0">
                          <a:latin typeface="Franklin Gothic Book"/>
                          <a:cs typeface="Franklin Gothic Book"/>
                        </a:rPr>
                        <a:t>Pediatrics</a:t>
                      </a:r>
                      <a:endParaRPr lang="en-US" sz="2400" dirty="0">
                        <a:latin typeface="Franklin Gothic Book"/>
                        <a:cs typeface="Franklin Gothic Book"/>
                      </a:endParaRPr>
                    </a:p>
                  </a:txBody>
                  <a:tcPr>
                    <a:lnL w="12700" cap="flat" cmpd="sng" algn="ctr">
                      <a:solidFill>
                        <a:scrgbClr r="0" g="0" b="0"/>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algn="ctr"/>
                      <a:r>
                        <a:rPr lang="en-US" sz="2400" dirty="0" smtClean="0">
                          <a:latin typeface="Franklin Gothic Book"/>
                          <a:cs typeface="Franklin Gothic Book"/>
                        </a:rPr>
                        <a:t>$299,399</a:t>
                      </a:r>
                      <a:endParaRPr lang="en-US" sz="2400" dirty="0">
                        <a:latin typeface="Franklin Gothic Book"/>
                        <a:cs typeface="Franklin Gothic Book"/>
                      </a:endParaRPr>
                    </a:p>
                  </a:txBody>
                  <a:tcPr>
                    <a:lnL w="12700" cmpd="sng">
                      <a:noFill/>
                    </a:lnL>
                    <a:lnR w="12700" cap="flat" cmpd="sng" algn="ctr">
                      <a:solidFill>
                        <a:scrgbClr r="0" g="0" b="0"/>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r>
              <a:tr h="550226">
                <a:tc>
                  <a:txBody>
                    <a:bodyPr/>
                    <a:lstStyle/>
                    <a:p>
                      <a:pPr algn="ctr"/>
                      <a:r>
                        <a:rPr lang="en-US" sz="2400" dirty="0" smtClean="0">
                          <a:latin typeface="Franklin Gothic Book"/>
                          <a:cs typeface="Franklin Gothic Book"/>
                        </a:rPr>
                        <a:t>Psychiatry</a:t>
                      </a:r>
                      <a:endParaRPr lang="en-US" sz="2400" dirty="0">
                        <a:latin typeface="Franklin Gothic Book"/>
                        <a:cs typeface="Franklin Gothic Book"/>
                      </a:endParaRPr>
                    </a:p>
                  </a:txBody>
                  <a:tcPr>
                    <a:lnL w="12700" cap="flat" cmpd="sng" algn="ctr">
                      <a:solidFill>
                        <a:scrgbClr r="0" g="0" b="0"/>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algn="ctr"/>
                      <a:r>
                        <a:rPr lang="en-US" sz="2400" dirty="0" smtClean="0">
                          <a:latin typeface="Franklin Gothic Book"/>
                          <a:cs typeface="Franklin Gothic Book"/>
                        </a:rPr>
                        <a:t>$255,794</a:t>
                      </a:r>
                      <a:endParaRPr lang="en-US" sz="2400" dirty="0">
                        <a:latin typeface="Franklin Gothic Book"/>
                        <a:cs typeface="Franklin Gothic Book"/>
                      </a:endParaRPr>
                    </a:p>
                  </a:txBody>
                  <a:tcPr>
                    <a:lnL w="12700" cmpd="sng">
                      <a:noFill/>
                    </a:lnL>
                    <a:lnR w="12700" cap="flat" cmpd="sng" algn="ctr">
                      <a:solidFill>
                        <a:scrgbClr r="0" g="0" b="0"/>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r>
              <a:tr h="550226">
                <a:tc>
                  <a:txBody>
                    <a:bodyPr/>
                    <a:lstStyle/>
                    <a:p>
                      <a:pPr algn="ctr"/>
                      <a:r>
                        <a:rPr lang="en-US" sz="2400" dirty="0" smtClean="0">
                          <a:latin typeface="Franklin Gothic Book"/>
                          <a:cs typeface="Franklin Gothic Book"/>
                        </a:rPr>
                        <a:t>Dermatology</a:t>
                      </a:r>
                      <a:endParaRPr lang="en-US" sz="2400" dirty="0">
                        <a:latin typeface="Franklin Gothic Book"/>
                        <a:cs typeface="Franklin Gothic Book"/>
                      </a:endParaRPr>
                    </a:p>
                  </a:txBody>
                  <a:tcPr>
                    <a:lnL w="12700" cap="flat" cmpd="sng" algn="ctr">
                      <a:solidFill>
                        <a:scrgbClr r="0" g="0" b="0"/>
                      </a:solidFill>
                      <a:prstDash val="solid"/>
                      <a:round/>
                      <a:headEnd type="none" w="med" len="med"/>
                      <a:tailEnd type="none" w="med" len="med"/>
                    </a:lnL>
                    <a:lnR w="12700" cmpd="sng">
                      <a:noFill/>
                    </a:lnR>
                    <a:lnT w="12700" cmpd="sng">
                      <a:noFill/>
                    </a:lnT>
                    <a:lnB w="12700" cap="flat" cmpd="sng" algn="ctr">
                      <a:solidFill>
                        <a:scrgbClr r="0" g="0" b="0"/>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algn="ctr"/>
                      <a:r>
                        <a:rPr lang="en-US" sz="2400" dirty="0" smtClean="0">
                          <a:latin typeface="Franklin Gothic Book"/>
                          <a:cs typeface="Franklin Gothic Book"/>
                        </a:rPr>
                        <a:t>$434,163</a:t>
                      </a:r>
                      <a:endParaRPr lang="en-US" sz="2400" dirty="0">
                        <a:latin typeface="Franklin Gothic Book"/>
                        <a:cs typeface="Franklin Gothic Book"/>
                      </a:endParaRPr>
                    </a:p>
                  </a:txBody>
                  <a:tcPr>
                    <a:lnL w="12700" cmpd="sng">
                      <a:noFill/>
                    </a:lnL>
                    <a:lnR w="12700" cap="flat" cmpd="sng" algn="ctr">
                      <a:solidFill>
                        <a:scrgbClr r="0" g="0" b="0"/>
                      </a:solidFill>
                      <a:prstDash val="solid"/>
                      <a:round/>
                      <a:headEnd type="none" w="med" len="med"/>
                      <a:tailEnd type="none" w="med" len="med"/>
                    </a:lnR>
                    <a:lnT w="12700" cmpd="sng">
                      <a:noFill/>
                    </a:lnT>
                    <a:lnB w="12700" cap="flat" cmpd="sng" algn="ctr">
                      <a:solidFill>
                        <a:scrgbClr r="0" g="0" b="0"/>
                      </a:solidFill>
                      <a:prstDash val="solid"/>
                      <a:round/>
                      <a:headEnd type="none" w="med" len="med"/>
                      <a:tailEnd type="none" w="med" len="med"/>
                    </a:lnB>
                    <a:lnTlToBr w="12700" cmpd="sng">
                      <a:noFill/>
                      <a:prstDash val="solid"/>
                    </a:lnTlToBr>
                    <a:lnBlToTr w="12700" cmpd="sng">
                      <a:noFill/>
                      <a:prstDash val="solid"/>
                    </a:lnBlToTr>
                  </a:tcPr>
                </a:tc>
              </a:tr>
            </a:tbl>
          </a:graphicData>
        </a:graphic>
      </p:graphicFrame>
      <p:sp>
        <p:nvSpPr>
          <p:cNvPr id="6" name="TextBox 5"/>
          <p:cNvSpPr txBox="1"/>
          <p:nvPr/>
        </p:nvSpPr>
        <p:spPr>
          <a:xfrm>
            <a:off x="2508943" y="4754326"/>
            <a:ext cx="4176943" cy="1138773"/>
          </a:xfrm>
          <a:prstGeom prst="rect">
            <a:avLst/>
          </a:prstGeom>
          <a:solidFill>
            <a:schemeClr val="accent1">
              <a:lumMod val="50000"/>
            </a:schemeClr>
          </a:solidFill>
          <a:ln>
            <a:solidFill>
              <a:schemeClr val="tx1"/>
            </a:solidFill>
          </a:ln>
        </p:spPr>
        <p:txBody>
          <a:bodyPr wrap="square" rtlCol="0" anchor="ctr">
            <a:spAutoFit/>
          </a:bodyPr>
          <a:lstStyle/>
          <a:p>
            <a:pPr algn="ctr"/>
            <a:r>
              <a:rPr lang="en-US" sz="2000" dirty="0" smtClean="0">
                <a:solidFill>
                  <a:srgbClr val="EBF1DD"/>
                </a:solidFill>
                <a:latin typeface="Franklin Gothic Medium"/>
                <a:cs typeface="Franklin Gothic Medium"/>
              </a:rPr>
              <a:t>All Canadian </a:t>
            </a:r>
            <a:r>
              <a:rPr lang="en-US" sz="2000" dirty="0">
                <a:solidFill>
                  <a:srgbClr val="EBF1DD"/>
                </a:solidFill>
                <a:latin typeface="Franklin Gothic Medium"/>
                <a:cs typeface="Franklin Gothic Medium"/>
              </a:rPr>
              <a:t>p</a:t>
            </a:r>
            <a:r>
              <a:rPr lang="en-US" sz="2000" dirty="0" smtClean="0">
                <a:solidFill>
                  <a:srgbClr val="EBF1DD"/>
                </a:solidFill>
                <a:latin typeface="Franklin Gothic Medium"/>
                <a:cs typeface="Franklin Gothic Medium"/>
              </a:rPr>
              <a:t>hysicians</a:t>
            </a:r>
            <a:r>
              <a:rPr lang="en-US" sz="2800" dirty="0" smtClean="0">
                <a:solidFill>
                  <a:srgbClr val="EBF1DD"/>
                </a:solidFill>
                <a:latin typeface="Franklin Gothic Medium"/>
                <a:cs typeface="Franklin Gothic Medium"/>
              </a:rPr>
              <a:t>: </a:t>
            </a:r>
            <a:r>
              <a:rPr lang="en-US" sz="4000" dirty="0" smtClean="0">
                <a:solidFill>
                  <a:srgbClr val="EBF1DD"/>
                </a:solidFill>
                <a:latin typeface="Franklin Gothic Medium"/>
                <a:cs typeface="Franklin Gothic Medium"/>
              </a:rPr>
              <a:t>$328,640</a:t>
            </a:r>
          </a:p>
        </p:txBody>
      </p:sp>
      <p:graphicFrame>
        <p:nvGraphicFramePr>
          <p:cNvPr id="8" name="Table 7"/>
          <p:cNvGraphicFramePr>
            <a:graphicFrameLocks noGrp="1"/>
          </p:cNvGraphicFramePr>
          <p:nvPr>
            <p:extLst>
              <p:ext uri="{D42A27DB-BD31-4B8C-83A1-F6EECF244321}">
                <p14:modId xmlns:p14="http://schemas.microsoft.com/office/powerpoint/2010/main" val="1589525318"/>
              </p:ext>
            </p:extLst>
          </p:nvPr>
        </p:nvGraphicFramePr>
        <p:xfrm>
          <a:off x="4710266" y="1563528"/>
          <a:ext cx="4258408" cy="2751130"/>
        </p:xfrm>
        <a:graphic>
          <a:graphicData uri="http://schemas.openxmlformats.org/drawingml/2006/table">
            <a:tbl>
              <a:tblPr firstRow="1" bandRow="1">
                <a:tableStyleId>{5C22544A-7EE6-4342-B048-85BDC9FD1C3A}</a:tableStyleId>
              </a:tblPr>
              <a:tblGrid>
                <a:gridCol w="2392460"/>
                <a:gridCol w="1865948"/>
              </a:tblGrid>
              <a:tr h="550226">
                <a:tc>
                  <a:txBody>
                    <a:bodyPr/>
                    <a:lstStyle/>
                    <a:p>
                      <a:pPr algn="ctr"/>
                      <a:r>
                        <a:rPr lang="en-US" sz="2400" b="0" dirty="0" smtClean="0">
                          <a:latin typeface="Franklin Gothic Medium"/>
                          <a:cs typeface="Franklin Gothic Medium"/>
                        </a:rPr>
                        <a:t>Specialty</a:t>
                      </a:r>
                      <a:endParaRPr lang="en-US" sz="2400" b="0" dirty="0">
                        <a:latin typeface="Franklin Gothic Medium"/>
                        <a:cs typeface="Franklin Gothic Medium"/>
                      </a:endParaRPr>
                    </a:p>
                  </a:txBody>
                  <a:tcPr anchor="b">
                    <a:lnL w="12700" cap="flat" cmpd="sng" algn="ctr">
                      <a:solidFill>
                        <a:scrgbClr r="0" g="0" b="0"/>
                      </a:solidFill>
                      <a:prstDash val="solid"/>
                      <a:round/>
                      <a:headEnd type="none" w="med" len="med"/>
                      <a:tailEnd type="none" w="med" len="med"/>
                    </a:lnL>
                    <a:lnR w="12700" cmpd="sng">
                      <a:noFill/>
                    </a:lnR>
                    <a:lnT w="12700" cap="flat" cmpd="sng" algn="ctr">
                      <a:solidFill>
                        <a:scrgbClr r="0" g="0" b="0"/>
                      </a:solidFill>
                      <a:prstDash val="solid"/>
                      <a:round/>
                      <a:headEnd type="none" w="med" len="med"/>
                      <a:tailEnd type="none" w="med" len="med"/>
                    </a:lnT>
                    <a:lnB w="38100" cmpd="sng">
                      <a:noFill/>
                    </a:lnB>
                    <a:lnTlToBr w="12700" cmpd="sng">
                      <a:noFill/>
                      <a:prstDash val="solid"/>
                    </a:lnTlToBr>
                    <a:lnBlToTr w="12700" cmpd="sng">
                      <a:noFill/>
                      <a:prstDash val="solid"/>
                    </a:lnBlToTr>
                    <a:solidFill>
                      <a:srgbClr val="005148"/>
                    </a:solidFill>
                  </a:tcPr>
                </a:tc>
                <a:tc>
                  <a:txBody>
                    <a:bodyPr/>
                    <a:lstStyle/>
                    <a:p>
                      <a:pPr algn="ctr"/>
                      <a:r>
                        <a:rPr lang="en-US" sz="2400" b="0" dirty="0" smtClean="0">
                          <a:latin typeface="Franklin Gothic Medium"/>
                          <a:cs typeface="Franklin Gothic Medium"/>
                        </a:rPr>
                        <a:t>Income</a:t>
                      </a:r>
                      <a:endParaRPr lang="en-US" sz="2400" b="0" dirty="0">
                        <a:latin typeface="Franklin Gothic Medium"/>
                        <a:cs typeface="Franklin Gothic Medium"/>
                      </a:endParaRPr>
                    </a:p>
                  </a:txBody>
                  <a:tcPr anchor="b">
                    <a:lnL w="12700" cmpd="sng">
                      <a:noFill/>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38100" cmpd="sng">
                      <a:noFill/>
                    </a:lnB>
                    <a:lnTlToBr w="12700" cmpd="sng">
                      <a:noFill/>
                      <a:prstDash val="solid"/>
                    </a:lnTlToBr>
                    <a:lnBlToTr w="12700" cmpd="sng">
                      <a:noFill/>
                      <a:prstDash val="solid"/>
                    </a:lnBlToTr>
                    <a:solidFill>
                      <a:srgbClr val="005148"/>
                    </a:solidFill>
                  </a:tcPr>
                </a:tc>
              </a:tr>
              <a:tr h="550226">
                <a:tc>
                  <a:txBody>
                    <a:bodyPr/>
                    <a:lstStyle/>
                    <a:p>
                      <a:pPr algn="ctr"/>
                      <a:r>
                        <a:rPr lang="en-US" sz="2400" dirty="0" smtClean="0">
                          <a:latin typeface="Franklin Gothic Book"/>
                          <a:cs typeface="Franklin Gothic Book"/>
                        </a:rPr>
                        <a:t>OB-GYN</a:t>
                      </a:r>
                      <a:endParaRPr lang="en-US" sz="2400" dirty="0">
                        <a:latin typeface="Franklin Gothic Book"/>
                        <a:cs typeface="Franklin Gothic Book"/>
                      </a:endParaRPr>
                    </a:p>
                  </a:txBody>
                  <a:tcPr>
                    <a:lnL w="12700" cap="flat" cmpd="sng" algn="ctr">
                      <a:solidFill>
                        <a:scrgbClr r="0" g="0" b="0"/>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algn="ctr"/>
                      <a:r>
                        <a:rPr lang="en-US" sz="2400" dirty="0" smtClean="0">
                          <a:latin typeface="Franklin Gothic Book"/>
                          <a:cs typeface="Franklin Gothic Book"/>
                        </a:rPr>
                        <a:t>$485,407</a:t>
                      </a:r>
                      <a:endParaRPr lang="en-US" sz="2400" dirty="0">
                        <a:latin typeface="Franklin Gothic Book"/>
                        <a:cs typeface="Franklin Gothic Book"/>
                      </a:endParaRPr>
                    </a:p>
                  </a:txBody>
                  <a:tcPr>
                    <a:lnL w="12700" cmpd="sng">
                      <a:noFill/>
                    </a:lnL>
                    <a:lnR w="12700" cap="flat" cmpd="sng" algn="ctr">
                      <a:solidFill>
                        <a:scrgbClr r="0" g="0" b="0"/>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r>
              <a:tr h="550226">
                <a:tc>
                  <a:txBody>
                    <a:bodyPr/>
                    <a:lstStyle/>
                    <a:p>
                      <a:pPr algn="ctr"/>
                      <a:r>
                        <a:rPr lang="en-US" sz="2400" dirty="0" smtClean="0">
                          <a:latin typeface="Franklin Gothic Book"/>
                          <a:cs typeface="Franklin Gothic Book"/>
                        </a:rPr>
                        <a:t>General Surgery</a:t>
                      </a:r>
                      <a:endParaRPr lang="en-US" sz="2400" dirty="0">
                        <a:latin typeface="Franklin Gothic Book"/>
                        <a:cs typeface="Franklin Gothic Book"/>
                      </a:endParaRPr>
                    </a:p>
                  </a:txBody>
                  <a:tcPr>
                    <a:lnL w="12700" cap="flat" cmpd="sng" algn="ctr">
                      <a:solidFill>
                        <a:scrgbClr r="0" g="0" b="0"/>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algn="ctr"/>
                      <a:r>
                        <a:rPr lang="en-US" sz="2400" dirty="0" smtClean="0">
                          <a:latin typeface="Franklin Gothic Book"/>
                          <a:cs typeface="Franklin Gothic Book"/>
                        </a:rPr>
                        <a:t>$443,188</a:t>
                      </a:r>
                      <a:endParaRPr lang="en-US" sz="2400" dirty="0">
                        <a:latin typeface="Franklin Gothic Book"/>
                        <a:cs typeface="Franklin Gothic Book"/>
                      </a:endParaRPr>
                    </a:p>
                  </a:txBody>
                  <a:tcPr>
                    <a:lnL w="12700" cmpd="sng">
                      <a:noFill/>
                    </a:lnL>
                    <a:lnR w="12700" cap="flat" cmpd="sng" algn="ctr">
                      <a:solidFill>
                        <a:scrgbClr r="0" g="0" b="0"/>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r>
              <a:tr h="550226">
                <a:tc>
                  <a:txBody>
                    <a:bodyPr/>
                    <a:lstStyle/>
                    <a:p>
                      <a:pPr algn="ctr"/>
                      <a:r>
                        <a:rPr lang="en-US" sz="2400" dirty="0" smtClean="0">
                          <a:latin typeface="Franklin Gothic Book"/>
                          <a:cs typeface="Franklin Gothic Book"/>
                        </a:rPr>
                        <a:t>Thoracic Surgery</a:t>
                      </a:r>
                      <a:endParaRPr lang="en-US" sz="2400" dirty="0">
                        <a:latin typeface="Franklin Gothic Book"/>
                        <a:cs typeface="Franklin Gothic Book"/>
                      </a:endParaRPr>
                    </a:p>
                  </a:txBody>
                  <a:tcPr>
                    <a:lnL w="12700" cap="flat" cmpd="sng" algn="ctr">
                      <a:solidFill>
                        <a:scrgbClr r="0" g="0" b="0"/>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algn="ctr"/>
                      <a:r>
                        <a:rPr lang="en-US" sz="2400" dirty="0" smtClean="0">
                          <a:latin typeface="Franklin Gothic Book"/>
                          <a:cs typeface="Franklin Gothic Book"/>
                        </a:rPr>
                        <a:t>$563,263</a:t>
                      </a:r>
                      <a:endParaRPr lang="en-US" sz="2400" dirty="0">
                        <a:latin typeface="Franklin Gothic Book"/>
                        <a:cs typeface="Franklin Gothic Book"/>
                      </a:endParaRPr>
                    </a:p>
                  </a:txBody>
                  <a:tcPr>
                    <a:lnL w="12700" cmpd="sng">
                      <a:noFill/>
                    </a:lnL>
                    <a:lnR w="12700" cap="flat" cmpd="sng" algn="ctr">
                      <a:solidFill>
                        <a:scrgbClr r="0" g="0" b="0"/>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r>
              <a:tr h="550226">
                <a:tc>
                  <a:txBody>
                    <a:bodyPr/>
                    <a:lstStyle/>
                    <a:p>
                      <a:pPr algn="ctr"/>
                      <a:r>
                        <a:rPr lang="en-US" sz="2400" dirty="0" smtClean="0">
                          <a:latin typeface="Franklin Gothic Book"/>
                          <a:cs typeface="Franklin Gothic Book"/>
                        </a:rPr>
                        <a:t>Ophthalmology</a:t>
                      </a:r>
                      <a:endParaRPr lang="en-US" sz="2400" dirty="0">
                        <a:latin typeface="Franklin Gothic Book"/>
                        <a:cs typeface="Franklin Gothic Book"/>
                      </a:endParaRPr>
                    </a:p>
                  </a:txBody>
                  <a:tcPr>
                    <a:lnL w="12700" cap="flat" cmpd="sng" algn="ctr">
                      <a:solidFill>
                        <a:scrgbClr r="0" g="0" b="0"/>
                      </a:solidFill>
                      <a:prstDash val="solid"/>
                      <a:round/>
                      <a:headEnd type="none" w="med" len="med"/>
                      <a:tailEnd type="none" w="med" len="med"/>
                    </a:lnL>
                    <a:lnR w="12700" cmpd="sng">
                      <a:noFill/>
                    </a:lnR>
                    <a:lnT w="12700" cmpd="sng">
                      <a:noFill/>
                    </a:lnT>
                    <a:lnB w="12700" cap="flat" cmpd="sng" algn="ctr">
                      <a:solidFill>
                        <a:scrgbClr r="0" g="0" b="0"/>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algn="ctr"/>
                      <a:r>
                        <a:rPr lang="en-US" sz="2400" dirty="0" smtClean="0">
                          <a:latin typeface="Franklin Gothic Book"/>
                          <a:cs typeface="Franklin Gothic Book"/>
                        </a:rPr>
                        <a:t>$584,150</a:t>
                      </a:r>
                      <a:endParaRPr lang="en-US" sz="2400" dirty="0">
                        <a:latin typeface="Franklin Gothic Book"/>
                        <a:cs typeface="Franklin Gothic Book"/>
                      </a:endParaRPr>
                    </a:p>
                  </a:txBody>
                  <a:tcPr>
                    <a:lnL w="12700" cmpd="sng">
                      <a:noFill/>
                    </a:lnL>
                    <a:lnR w="12700" cap="flat" cmpd="sng" algn="ctr">
                      <a:solidFill>
                        <a:scrgbClr r="0" g="0" b="0"/>
                      </a:solidFill>
                      <a:prstDash val="solid"/>
                      <a:round/>
                      <a:headEnd type="none" w="med" len="med"/>
                      <a:tailEnd type="none" w="med" len="med"/>
                    </a:lnR>
                    <a:lnT w="12700" cmpd="sng">
                      <a:noFill/>
                    </a:lnT>
                    <a:lnB w="12700" cap="flat" cmpd="sng" algn="ctr">
                      <a:solidFill>
                        <a:scrgbClr r="0" g="0" b="0"/>
                      </a:solidFill>
                      <a:prstDash val="solid"/>
                      <a:round/>
                      <a:headEnd type="none" w="med" len="med"/>
                      <a:tailEnd type="none" w="med" len="med"/>
                    </a:lnB>
                    <a:lnTlToBr w="12700" cmpd="sng">
                      <a:noFill/>
                      <a:prstDash val="solid"/>
                    </a:lnTlToBr>
                    <a:lnBlToTr w="12700" cmpd="sng">
                      <a:noFill/>
                      <a:prstDash val="solid"/>
                    </a:lnBlToTr>
                  </a:tcPr>
                </a:tc>
              </a:tr>
            </a:tbl>
          </a:graphicData>
        </a:graphic>
      </p:graphicFrame>
    </p:spTree>
    <p:extLst>
      <p:ext uri="{BB962C8B-B14F-4D97-AF65-F5344CB8AC3E}">
        <p14:creationId xmlns:p14="http://schemas.microsoft.com/office/powerpoint/2010/main" val="1167045124"/>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457200" y="2683903"/>
            <a:ext cx="8229600" cy="1143000"/>
          </a:xfrm>
        </p:spPr>
        <p:txBody>
          <a:bodyPr>
            <a:normAutofit fontScale="90000"/>
          </a:bodyPr>
          <a:lstStyle/>
          <a:p>
            <a:r>
              <a:rPr lang="en-US" dirty="0" smtClean="0"/>
              <a:t>I assume that we all agree that universal healthcare should be the objective, regardless of our own opinions about how this should be achieved (or our political leanings).</a:t>
            </a:r>
            <a:endParaRPr lang="en-US" dirty="0"/>
          </a:p>
        </p:txBody>
      </p:sp>
    </p:spTree>
    <p:extLst>
      <p:ext uri="{BB962C8B-B14F-4D97-AF65-F5344CB8AC3E}">
        <p14:creationId xmlns:p14="http://schemas.microsoft.com/office/powerpoint/2010/main" val="2214699591"/>
      </p:ext>
    </p:extLst>
  </p:cSld>
  <p:clrMapOvr>
    <a:masterClrMapping/>
  </p:clrMapOvr>
  <p:timing>
    <p:tnLst>
      <p:par>
        <p:cTn xmlns:p14="http://schemas.microsoft.com/office/powerpoint/2010/mai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0"/>
            <a:ext cx="7936230" cy="1325563"/>
          </a:xfrm>
        </p:spPr>
        <p:txBody>
          <a:bodyPr>
            <a:normAutofit/>
          </a:bodyPr>
          <a:lstStyle/>
          <a:p>
            <a:r>
              <a:rPr lang="en-US" sz="4000" dirty="0"/>
              <a:t>Few Canadian Physicians </a:t>
            </a:r>
            <a:r>
              <a:rPr lang="en-US" sz="4000" dirty="0" smtClean="0"/>
              <a:t>Emigrate Today</a:t>
            </a:r>
            <a:endParaRPr lang="en-US" sz="2800" dirty="0"/>
          </a:p>
        </p:txBody>
      </p:sp>
      <p:sp>
        <p:nvSpPr>
          <p:cNvPr id="7" name="Text Placeholder 6"/>
          <p:cNvSpPr>
            <a:spLocks noGrp="1"/>
          </p:cNvSpPr>
          <p:nvPr>
            <p:ph type="body" sz="quarter" idx="10"/>
          </p:nvPr>
        </p:nvSpPr>
        <p:spPr>
          <a:xfrm>
            <a:off x="0" y="6011057"/>
            <a:ext cx="6449674" cy="846943"/>
          </a:xfrm>
        </p:spPr>
        <p:txBody>
          <a:bodyPr/>
          <a:lstStyle/>
          <a:p>
            <a:r>
              <a:rPr lang="en-US" dirty="0"/>
              <a:t>A negative number indicates that more </a:t>
            </a:r>
            <a:r>
              <a:rPr lang="en-US" dirty="0" smtClean="0"/>
              <a:t>physicians </a:t>
            </a:r>
            <a:r>
              <a:rPr lang="en-US" dirty="0"/>
              <a:t>returned </a:t>
            </a:r>
            <a:r>
              <a:rPr lang="en-US" dirty="0" smtClean="0"/>
              <a:t>to Canada from </a:t>
            </a:r>
            <a:r>
              <a:rPr lang="en-US" dirty="0"/>
              <a:t>abroad then moved abroad</a:t>
            </a:r>
          </a:p>
          <a:p>
            <a:r>
              <a:rPr lang="en-US" dirty="0"/>
              <a:t>Source: Canadian Institute for Health </a:t>
            </a:r>
            <a:r>
              <a:rPr lang="en-US" dirty="0" smtClean="0"/>
              <a:t>Information</a:t>
            </a:r>
            <a:endParaRPr lang="en-US" dirty="0"/>
          </a:p>
        </p:txBody>
      </p:sp>
      <p:sp>
        <p:nvSpPr>
          <p:cNvPr id="4" name="TextBox 3"/>
          <p:cNvSpPr txBox="1"/>
          <p:nvPr/>
        </p:nvSpPr>
        <p:spPr>
          <a:xfrm>
            <a:off x="167641" y="1959443"/>
            <a:ext cx="2053250" cy="2308324"/>
          </a:xfrm>
          <a:prstGeom prst="rect">
            <a:avLst/>
          </a:prstGeom>
          <a:noFill/>
        </p:spPr>
        <p:txBody>
          <a:bodyPr wrap="square" rtlCol="0">
            <a:spAutoFit/>
          </a:bodyPr>
          <a:lstStyle/>
          <a:p>
            <a:r>
              <a:rPr lang="en-US" sz="2400" dirty="0">
                <a:solidFill>
                  <a:srgbClr val="000000"/>
                </a:solidFill>
                <a:cs typeface="Franklin Gothic Book"/>
              </a:rPr>
              <a:t>Net loss </a:t>
            </a:r>
            <a:endParaRPr lang="en-US" sz="2400" dirty="0" smtClean="0">
              <a:solidFill>
                <a:srgbClr val="000000"/>
              </a:solidFill>
              <a:cs typeface="Franklin Gothic Book"/>
            </a:endParaRPr>
          </a:p>
          <a:p>
            <a:r>
              <a:rPr lang="en-US" sz="2400" dirty="0" smtClean="0">
                <a:solidFill>
                  <a:srgbClr val="000000"/>
                </a:solidFill>
                <a:cs typeface="Franklin Gothic Book"/>
              </a:rPr>
              <a:t>(</a:t>
            </a:r>
            <a:r>
              <a:rPr lang="en-US" sz="2400" dirty="0">
                <a:solidFill>
                  <a:srgbClr val="000000"/>
                </a:solidFill>
                <a:cs typeface="Franklin Gothic Book"/>
              </a:rPr>
              <a:t>number moving abroad – </a:t>
            </a:r>
            <a:endParaRPr lang="en-US" sz="2400" dirty="0" smtClean="0">
              <a:solidFill>
                <a:srgbClr val="000000"/>
              </a:solidFill>
              <a:cs typeface="Franklin Gothic Book"/>
            </a:endParaRPr>
          </a:p>
          <a:p>
            <a:r>
              <a:rPr lang="en-US" sz="2400" dirty="0" smtClean="0">
                <a:solidFill>
                  <a:srgbClr val="000000"/>
                </a:solidFill>
                <a:cs typeface="Franklin Gothic Book"/>
              </a:rPr>
              <a:t>number </a:t>
            </a:r>
            <a:r>
              <a:rPr lang="en-US" sz="2400" dirty="0">
                <a:solidFill>
                  <a:srgbClr val="000000"/>
                </a:solidFill>
                <a:cs typeface="Franklin Gothic Book"/>
              </a:rPr>
              <a:t>returning)</a:t>
            </a:r>
          </a:p>
        </p:txBody>
      </p:sp>
      <p:graphicFrame>
        <p:nvGraphicFramePr>
          <p:cNvPr id="5" name="Chart 4"/>
          <p:cNvGraphicFramePr/>
          <p:nvPr>
            <p:extLst>
              <p:ext uri="{D42A27DB-BD31-4B8C-83A1-F6EECF244321}">
                <p14:modId xmlns:p14="http://schemas.microsoft.com/office/powerpoint/2010/main" val="2859929596"/>
              </p:ext>
            </p:extLst>
          </p:nvPr>
        </p:nvGraphicFramePr>
        <p:xfrm>
          <a:off x="2312031" y="1300480"/>
          <a:ext cx="6435730" cy="4710576"/>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162381879"/>
      </p:ext>
    </p:extLst>
  </p:cSld>
  <p:clrMapOvr>
    <a:masterClrMapping/>
  </p:clrMapOvr>
  <p:timing>
    <p:tnLst>
      <p:par>
        <p:cTn xmlns:p14="http://schemas.microsoft.com/office/powerpoint/2010/mai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3" name="Picture 2"/>
          <p:cNvPicPr>
            <a:picLocks noChangeAspect="1"/>
          </p:cNvPicPr>
          <p:nvPr/>
        </p:nvPicPr>
        <p:blipFill>
          <a:blip r:embed="rId2"/>
          <a:stretch>
            <a:fillRect/>
          </a:stretch>
        </p:blipFill>
        <p:spPr>
          <a:xfrm>
            <a:off x="76200" y="0"/>
            <a:ext cx="8969542" cy="6858000"/>
          </a:xfrm>
          <a:prstGeom prst="rect">
            <a:avLst/>
          </a:prstGeom>
        </p:spPr>
      </p:pic>
    </p:spTree>
    <p:extLst>
      <p:ext uri="{BB962C8B-B14F-4D97-AF65-F5344CB8AC3E}">
        <p14:creationId xmlns:p14="http://schemas.microsoft.com/office/powerpoint/2010/main" val="3009366752"/>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2270"/>
            <a:ext cx="8229600" cy="1143000"/>
          </a:xfrm>
        </p:spPr>
        <p:txBody>
          <a:bodyPr/>
          <a:lstStyle/>
          <a:p>
            <a:r>
              <a:rPr lang="en-US" dirty="0" smtClean="0"/>
              <a:t>So why NOT incremental steps?</a:t>
            </a:r>
            <a:endParaRPr lang="en-US" dirty="0"/>
          </a:p>
        </p:txBody>
      </p:sp>
      <p:sp>
        <p:nvSpPr>
          <p:cNvPr id="3" name="Content Placeholder 2"/>
          <p:cNvSpPr>
            <a:spLocks noGrp="1"/>
          </p:cNvSpPr>
          <p:nvPr>
            <p:ph idx="1"/>
          </p:nvPr>
        </p:nvSpPr>
        <p:spPr>
          <a:xfrm>
            <a:off x="457200" y="854001"/>
            <a:ext cx="8229600" cy="5613367"/>
          </a:xfrm>
        </p:spPr>
        <p:txBody>
          <a:bodyPr>
            <a:normAutofit/>
          </a:bodyPr>
          <a:lstStyle/>
          <a:p>
            <a:endParaRPr lang="en-US" dirty="0" smtClean="0"/>
          </a:p>
          <a:p>
            <a:r>
              <a:rPr lang="en-US" dirty="0" smtClean="0"/>
              <a:t>Public option?</a:t>
            </a:r>
          </a:p>
          <a:p>
            <a:r>
              <a:rPr lang="en-US" dirty="0" smtClean="0"/>
              <a:t>Lowering the age of Medicare eligibility? </a:t>
            </a:r>
          </a:p>
          <a:p>
            <a:r>
              <a:rPr lang="en-US" dirty="0" smtClean="0"/>
              <a:t>Is single payer “politically feasible”?</a:t>
            </a:r>
          </a:p>
          <a:p>
            <a:pPr lvl="1"/>
            <a:r>
              <a:rPr lang="en-US" dirty="0" smtClean="0"/>
              <a:t>Well, right now there are 108 cosponsors of the house bill, well over half the Dems in the house…</a:t>
            </a:r>
          </a:p>
          <a:p>
            <a:pPr lvl="1"/>
            <a:r>
              <a:rPr lang="en-US" dirty="0" smtClean="0"/>
              <a:t>This will either happen because physicians demand it, or because campaign finance rules change.</a:t>
            </a:r>
            <a:endParaRPr lang="en-US" dirty="0"/>
          </a:p>
        </p:txBody>
      </p:sp>
    </p:spTree>
    <p:extLst>
      <p:ext uri="{BB962C8B-B14F-4D97-AF65-F5344CB8AC3E}">
        <p14:creationId xmlns:p14="http://schemas.microsoft.com/office/powerpoint/2010/main" val="1669435951"/>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Support single payer?	</a:t>
            </a:r>
            <a:endParaRPr lang="en-US" dirty="0"/>
          </a:p>
        </p:txBody>
      </p:sp>
      <p:sp>
        <p:nvSpPr>
          <p:cNvPr id="3" name="Content Placeholder 2"/>
          <p:cNvSpPr>
            <a:spLocks noGrp="1"/>
          </p:cNvSpPr>
          <p:nvPr>
            <p:ph idx="1"/>
          </p:nvPr>
        </p:nvSpPr>
        <p:spPr/>
        <p:txBody>
          <a:bodyPr/>
          <a:lstStyle/>
          <a:p>
            <a:r>
              <a:rPr lang="en-US" dirty="0" smtClean="0"/>
              <a:t>Join Physicians for a National Health Plan, </a:t>
            </a:r>
            <a:r>
              <a:rPr lang="en-US" dirty="0" err="1" smtClean="0"/>
              <a:t>pnhp.org</a:t>
            </a:r>
            <a:endParaRPr lang="en-US" dirty="0" smtClean="0"/>
          </a:p>
          <a:p>
            <a:r>
              <a:rPr lang="en-US" dirty="0" smtClean="0"/>
              <a:t>Get your congressperson to cosponsor HR676</a:t>
            </a:r>
          </a:p>
          <a:p>
            <a:r>
              <a:rPr lang="en-US" dirty="0" smtClean="0"/>
              <a:t>Take the opportunity to make your voice heard!</a:t>
            </a:r>
          </a:p>
          <a:p>
            <a:r>
              <a:rPr lang="en-US" dirty="0" smtClean="0"/>
              <a:t>Email me at </a:t>
            </a:r>
            <a:r>
              <a:rPr lang="en-US" dirty="0" smtClean="0">
                <a:hlinkClick r:id="rId2"/>
              </a:rPr>
              <a:t>pverhoef@uchicago.edu</a:t>
            </a:r>
            <a:r>
              <a:rPr lang="en-US" dirty="0" smtClean="0"/>
              <a:t> </a:t>
            </a:r>
            <a:endParaRPr lang="en-US" dirty="0"/>
          </a:p>
        </p:txBody>
      </p:sp>
    </p:spTree>
    <p:extLst>
      <p:ext uri="{BB962C8B-B14F-4D97-AF65-F5344CB8AC3E}">
        <p14:creationId xmlns:p14="http://schemas.microsoft.com/office/powerpoint/2010/main" val="2992744266"/>
      </p:ext>
    </p:extLst>
  </p:cSld>
  <p:clrMapOvr>
    <a:masterClrMapping/>
  </p:clrMapOvr>
  <p:timing>
    <p:tnLst>
      <p:par>
        <p:cTn xmlns:p14="http://schemas.microsoft.com/office/powerpoint/2010/mai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rotWithShape="1">
          <a:blip r:embed="rId2"/>
          <a:srcRect b="13576"/>
          <a:stretch/>
        </p:blipFill>
        <p:spPr>
          <a:xfrm>
            <a:off x="1536700" y="580157"/>
            <a:ext cx="6058304" cy="5927005"/>
          </a:xfrm>
          <a:prstGeom prst="rect">
            <a:avLst/>
          </a:prstGeom>
        </p:spPr>
      </p:pic>
    </p:spTree>
    <p:extLst>
      <p:ext uri="{BB962C8B-B14F-4D97-AF65-F5344CB8AC3E}">
        <p14:creationId xmlns:p14="http://schemas.microsoft.com/office/powerpoint/2010/main" val="2389196091"/>
      </p:ext>
    </p:extLst>
  </p:cSld>
  <p:clrMapOvr>
    <a:masterClrMapping/>
  </p:clrMapOvr>
  <p:timing>
    <p:tnLst>
      <p:par>
        <p:cTn xmlns:p14="http://schemas.microsoft.com/office/powerpoint/2010/mai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219200" y="76200"/>
            <a:ext cx="6705600" cy="6692900"/>
          </a:xfrm>
          <a:prstGeom prst="rect">
            <a:avLst/>
          </a:prstGeom>
        </p:spPr>
      </p:pic>
    </p:spTree>
    <p:extLst>
      <p:ext uri="{BB962C8B-B14F-4D97-AF65-F5344CB8AC3E}">
        <p14:creationId xmlns:p14="http://schemas.microsoft.com/office/powerpoint/2010/main" val="2626725864"/>
      </p:ext>
    </p:extLst>
  </p:cSld>
  <p:clrMapOvr>
    <a:masterClrMapping/>
  </p:clrMapOvr>
  <p:timing>
    <p:tnLst>
      <p:par>
        <p:cTn xmlns:p14="http://schemas.microsoft.com/office/powerpoint/2010/mai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2"/>
          <a:srcRect/>
          <a:stretch>
            <a:fillRect/>
          </a:stretch>
        </p:blipFill>
        <p:spPr bwMode="auto">
          <a:xfrm>
            <a:off x="-3479" y="1"/>
            <a:ext cx="9147479" cy="6858000"/>
          </a:xfrm>
          <a:prstGeom prst="rect">
            <a:avLst/>
          </a:prstGeom>
          <a:noFill/>
          <a:ln w="9525">
            <a:noFill/>
            <a:miter lim="800000"/>
            <a:headEnd/>
            <a:tailEnd/>
          </a:ln>
        </p:spPr>
      </p:pic>
    </p:spTree>
    <p:extLst>
      <p:ext uri="{BB962C8B-B14F-4D97-AF65-F5344CB8AC3E}">
        <p14:creationId xmlns:p14="http://schemas.microsoft.com/office/powerpoint/2010/main" val="3772132710"/>
      </p:ext>
    </p:extLst>
  </p:cSld>
  <p:clrMapOvr>
    <a:masterClrMapping/>
  </p:clrMapOvr>
  <p:timing>
    <p:tnLst>
      <p:par>
        <p:cTn xmlns:p14="http://schemas.microsoft.com/office/powerpoint/2010/mai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4" descr="overus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75" y="3175"/>
            <a:ext cx="9140825" cy="6854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050252386"/>
      </p:ext>
    </p:extLst>
  </p:cSld>
  <p:clrMapOvr>
    <a:masterClrMapping/>
  </p:clrMapOvr>
  <p:timing>
    <p:tnLst>
      <p:par>
        <p:cTn xmlns:p14="http://schemas.microsoft.com/office/powerpoint/2010/mai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2096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588"/>
            <a:ext cx="9144000" cy="68564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473531949"/>
      </p:ext>
    </p:extLst>
  </p:cSld>
  <p:clrMapOvr>
    <a:masterClrMapping/>
  </p:clrMapOvr>
  <p:timing>
    <p:tnLst>
      <p:par>
        <p:cTn xmlns:p14="http://schemas.microsoft.com/office/powerpoint/2010/mai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 Box 4"/>
          <p:cNvSpPr txBox="1">
            <a:spLocks noChangeArrowheads="1"/>
          </p:cNvSpPr>
          <p:nvPr/>
        </p:nvSpPr>
        <p:spPr bwMode="auto">
          <a:xfrm>
            <a:off x="6050834" y="6212856"/>
            <a:ext cx="3016800" cy="419038"/>
          </a:xfrm>
          <a:prstGeom prst="rect">
            <a:avLst/>
          </a:prstGeom>
          <a:noFill/>
          <a:ln w="9525">
            <a:noFill/>
            <a:miter lim="800000"/>
            <a:headEnd/>
            <a:tailEnd/>
          </a:ln>
        </p:spPr>
        <p:txBody>
          <a:bodyPr wrap="square" lIns="0" tIns="0" rIns="0" bIns="0">
            <a:spAutoFit/>
          </a:bodyPr>
          <a:lstStyle/>
          <a:p>
            <a:pPr algn="r" eaLnBrk="1" fontAlgn="auto" hangingPunct="1">
              <a:lnSpc>
                <a:spcPct val="97000"/>
              </a:lnSpc>
              <a:spcBef>
                <a:spcPts val="0"/>
              </a:spcBef>
              <a:spcAft>
                <a:spcPts val="0"/>
              </a:spcAft>
              <a:buClr>
                <a:srgbClr val="FFFFFF"/>
              </a:buClr>
              <a:buSzPct val="45000"/>
              <a:tabLst>
                <a:tab pos="655638" algn="l"/>
                <a:tab pos="1312863" algn="l"/>
                <a:tab pos="1968500" algn="l"/>
                <a:tab pos="2625725" algn="l"/>
                <a:tab pos="3282950" algn="l"/>
              </a:tabLst>
            </a:pPr>
            <a:r>
              <a:rPr lang="en-GB" sz="1400" dirty="0" err="1">
                <a:latin typeface="Franklin Gothic Book"/>
                <a:ea typeface="Gothic"/>
                <a:cs typeface="Franklin Gothic Book"/>
              </a:rPr>
              <a:t>Bisgaier</a:t>
            </a:r>
            <a:r>
              <a:rPr lang="en-GB" sz="1400" dirty="0">
                <a:latin typeface="Franklin Gothic Book"/>
                <a:ea typeface="Gothic"/>
                <a:cs typeface="Franklin Gothic Book"/>
              </a:rPr>
              <a:t> J, Rhodes KV. </a:t>
            </a:r>
          </a:p>
          <a:p>
            <a:pPr algn="r" eaLnBrk="1" fontAlgn="auto" hangingPunct="1">
              <a:lnSpc>
                <a:spcPct val="97000"/>
              </a:lnSpc>
              <a:spcBef>
                <a:spcPts val="0"/>
              </a:spcBef>
              <a:spcAft>
                <a:spcPts val="0"/>
              </a:spcAft>
              <a:buClr>
                <a:srgbClr val="FFFFFF"/>
              </a:buClr>
              <a:buSzPct val="45000"/>
              <a:tabLst>
                <a:tab pos="655638" algn="l"/>
                <a:tab pos="1312863" algn="l"/>
                <a:tab pos="1968500" algn="l"/>
                <a:tab pos="2625725" algn="l"/>
                <a:tab pos="3282950" algn="l"/>
              </a:tabLst>
            </a:pPr>
            <a:r>
              <a:rPr lang="en-GB" sz="1400" dirty="0">
                <a:latin typeface="Franklin Gothic Book"/>
                <a:ea typeface="Gothic"/>
                <a:cs typeface="Franklin Gothic Book"/>
              </a:rPr>
              <a:t>N </a:t>
            </a:r>
            <a:r>
              <a:rPr lang="en-GB" sz="1400" dirty="0" err="1">
                <a:latin typeface="Franklin Gothic Book"/>
                <a:ea typeface="Gothic"/>
                <a:cs typeface="Franklin Gothic Book"/>
              </a:rPr>
              <a:t>Engl</a:t>
            </a:r>
            <a:r>
              <a:rPr lang="en-GB" sz="1400" dirty="0">
                <a:latin typeface="Franklin Gothic Book"/>
                <a:ea typeface="Gothic"/>
                <a:cs typeface="Franklin Gothic Book"/>
              </a:rPr>
              <a:t> J Med 2011;364:2324-2333</a:t>
            </a:r>
          </a:p>
        </p:txBody>
      </p:sp>
      <p:sp>
        <p:nvSpPr>
          <p:cNvPr id="14" name="Title 1"/>
          <p:cNvSpPr>
            <a:spLocks noGrp="1"/>
          </p:cNvSpPr>
          <p:nvPr>
            <p:ph type="title"/>
          </p:nvPr>
        </p:nvSpPr>
        <p:spPr>
          <a:xfrm>
            <a:off x="359596" y="32738"/>
            <a:ext cx="8424809" cy="1143000"/>
          </a:xfrm>
        </p:spPr>
        <p:txBody>
          <a:bodyPr>
            <a:normAutofit fontScale="90000"/>
          </a:bodyPr>
          <a:lstStyle/>
          <a:p>
            <a:r>
              <a:rPr lang="en-US" dirty="0" smtClean="0"/>
              <a:t>Many Specialists Won’t See </a:t>
            </a:r>
            <a:br>
              <a:rPr lang="en-US" dirty="0" smtClean="0"/>
            </a:br>
            <a:r>
              <a:rPr lang="en-US" dirty="0" smtClean="0"/>
              <a:t>Kids With Medicaid (BAD!)</a:t>
            </a:r>
            <a:endParaRPr lang="en-US" dirty="0"/>
          </a:p>
        </p:txBody>
      </p:sp>
      <p:sp>
        <p:nvSpPr>
          <p:cNvPr id="15" name="TextBox 14"/>
          <p:cNvSpPr txBox="1"/>
          <p:nvPr/>
        </p:nvSpPr>
        <p:spPr>
          <a:xfrm rot="16200000">
            <a:off x="-1909167" y="2946634"/>
            <a:ext cx="4465486" cy="707886"/>
          </a:xfrm>
          <a:prstGeom prst="rect">
            <a:avLst/>
          </a:prstGeom>
          <a:noFill/>
        </p:spPr>
        <p:txBody>
          <a:bodyPr wrap="square" rtlCol="0">
            <a:spAutoFit/>
          </a:bodyPr>
          <a:lstStyle/>
          <a:p>
            <a:pPr algn="ctr" eaLnBrk="1" fontAlgn="auto" hangingPunct="1">
              <a:spcBef>
                <a:spcPts val="0"/>
              </a:spcBef>
              <a:spcAft>
                <a:spcPts val="0"/>
              </a:spcAft>
            </a:pPr>
            <a:r>
              <a:rPr lang="en-US" sz="2000" dirty="0">
                <a:solidFill>
                  <a:srgbClr val="003300"/>
                </a:solidFill>
                <a:latin typeface="Franklin Gothic Book"/>
                <a:ea typeface="+mn-ea"/>
                <a:cs typeface="Franklin Gothic Book"/>
              </a:rPr>
              <a:t>% of Clinics Scheduling</a:t>
            </a:r>
          </a:p>
          <a:p>
            <a:pPr algn="ctr" eaLnBrk="1" fontAlgn="auto" hangingPunct="1">
              <a:spcBef>
                <a:spcPts val="0"/>
              </a:spcBef>
              <a:spcAft>
                <a:spcPts val="0"/>
              </a:spcAft>
            </a:pPr>
            <a:r>
              <a:rPr lang="en-US" sz="2000" dirty="0">
                <a:solidFill>
                  <a:srgbClr val="003300"/>
                </a:solidFill>
                <a:latin typeface="Franklin Gothic Book"/>
                <a:ea typeface="+mn-ea"/>
                <a:cs typeface="Franklin Gothic Book"/>
              </a:rPr>
              <a:t> Appointments for Children</a:t>
            </a:r>
          </a:p>
        </p:txBody>
      </p:sp>
      <p:graphicFrame>
        <p:nvGraphicFramePr>
          <p:cNvPr id="16" name="Chart 15"/>
          <p:cNvGraphicFramePr/>
          <p:nvPr>
            <p:extLst>
              <p:ext uri="{D42A27DB-BD31-4B8C-83A1-F6EECF244321}">
                <p14:modId xmlns:p14="http://schemas.microsoft.com/office/powerpoint/2010/main" val="82866336"/>
              </p:ext>
            </p:extLst>
          </p:nvPr>
        </p:nvGraphicFramePr>
        <p:xfrm>
          <a:off x="677520" y="947852"/>
          <a:ext cx="8170245" cy="4740534"/>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985678519"/>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stretch>
            <a:fillRect/>
          </a:stretch>
        </p:blipFill>
        <p:spPr>
          <a:xfrm>
            <a:off x="0" y="991358"/>
            <a:ext cx="9144000" cy="1994647"/>
          </a:xfrm>
          <a:prstGeom prst="rect">
            <a:avLst/>
          </a:prstGeom>
        </p:spPr>
      </p:pic>
      <p:sp>
        <p:nvSpPr>
          <p:cNvPr id="2" name="Title 1"/>
          <p:cNvSpPr>
            <a:spLocks noGrp="1"/>
          </p:cNvSpPr>
          <p:nvPr>
            <p:ph type="title"/>
          </p:nvPr>
        </p:nvSpPr>
        <p:spPr/>
        <p:txBody>
          <a:bodyPr>
            <a:normAutofit fontScale="90000"/>
          </a:bodyPr>
          <a:lstStyle/>
          <a:p>
            <a:r>
              <a:rPr lang="en-US" dirty="0" smtClean="0"/>
              <a:t>The Editor in Chief of JAMA agrees. </a:t>
            </a:r>
            <a:endParaRPr lang="en-US" dirty="0"/>
          </a:p>
        </p:txBody>
      </p:sp>
      <p:sp>
        <p:nvSpPr>
          <p:cNvPr id="7" name="TextBox 6"/>
          <p:cNvSpPr txBox="1"/>
          <p:nvPr/>
        </p:nvSpPr>
        <p:spPr>
          <a:xfrm>
            <a:off x="298823" y="2896350"/>
            <a:ext cx="8680823" cy="1569660"/>
          </a:xfrm>
          <a:prstGeom prst="rect">
            <a:avLst/>
          </a:prstGeom>
          <a:noFill/>
        </p:spPr>
        <p:txBody>
          <a:bodyPr wrap="square" rtlCol="0">
            <a:spAutoFit/>
          </a:bodyPr>
          <a:lstStyle/>
          <a:p>
            <a:r>
              <a:rPr lang="en-US" sz="2400" dirty="0" smtClean="0"/>
              <a:t>“Until </a:t>
            </a:r>
            <a:r>
              <a:rPr lang="en-US" sz="2400" dirty="0"/>
              <a:t>that question is </a:t>
            </a:r>
            <a:r>
              <a:rPr lang="en-US" sz="2400" dirty="0" smtClean="0"/>
              <a:t>debated and </a:t>
            </a:r>
            <a:r>
              <a:rPr lang="en-US" sz="2400" dirty="0"/>
              <a:t>answered, it may not be possible to reach consensus </a:t>
            </a:r>
            <a:r>
              <a:rPr lang="en-US" sz="2400" dirty="0" smtClean="0"/>
              <a:t>on the </a:t>
            </a:r>
            <a:r>
              <a:rPr lang="en-US" sz="2400" dirty="0"/>
              <a:t>ultimate goal of further health care reform. </a:t>
            </a:r>
            <a:r>
              <a:rPr lang="en-US" sz="2400" dirty="0" smtClean="0"/>
              <a:t>Without agreeing </a:t>
            </a:r>
            <a:r>
              <a:rPr lang="en-US" sz="2400" dirty="0"/>
              <a:t>to the goal, measuring success will be </a:t>
            </a:r>
            <a:r>
              <a:rPr lang="en-US" sz="2400" dirty="0" smtClean="0"/>
              <a:t>nearly impossible.”</a:t>
            </a:r>
            <a:endParaRPr lang="en-US" sz="2400" dirty="0"/>
          </a:p>
        </p:txBody>
      </p:sp>
      <p:sp>
        <p:nvSpPr>
          <p:cNvPr id="8" name="TextBox 7"/>
          <p:cNvSpPr txBox="1"/>
          <p:nvPr/>
        </p:nvSpPr>
        <p:spPr>
          <a:xfrm>
            <a:off x="298823" y="4576366"/>
            <a:ext cx="8576235" cy="1938992"/>
          </a:xfrm>
          <a:prstGeom prst="rect">
            <a:avLst/>
          </a:prstGeom>
          <a:noFill/>
        </p:spPr>
        <p:txBody>
          <a:bodyPr wrap="square" rtlCol="0">
            <a:spAutoFit/>
          </a:bodyPr>
          <a:lstStyle/>
          <a:p>
            <a:r>
              <a:rPr lang="en-US" sz="2400" dirty="0" smtClean="0"/>
              <a:t>“I </a:t>
            </a:r>
            <a:r>
              <a:rPr lang="en-US" sz="2400" dirty="0"/>
              <a:t>hope that all physicians, including those who are </a:t>
            </a:r>
            <a:r>
              <a:rPr lang="en-US" sz="2400" dirty="0" smtClean="0"/>
              <a:t>members of </a:t>
            </a:r>
            <a:r>
              <a:rPr lang="en-US" sz="2400" dirty="0"/>
              <a:t>Congress, other health care professionals, and </a:t>
            </a:r>
            <a:r>
              <a:rPr lang="en-US" sz="2400" dirty="0" smtClean="0"/>
              <a:t>professional societies </a:t>
            </a:r>
            <a:r>
              <a:rPr lang="en-US" sz="2400" dirty="0"/>
              <a:t>would speak with a single voice and say </a:t>
            </a:r>
            <a:r>
              <a:rPr lang="en-US" sz="2400" dirty="0" smtClean="0"/>
              <a:t>that health </a:t>
            </a:r>
            <a:r>
              <a:rPr lang="en-US" sz="2400" dirty="0"/>
              <a:t>care is a basic right for every person, and not a </a:t>
            </a:r>
            <a:r>
              <a:rPr lang="en-US" sz="2400" dirty="0" smtClean="0"/>
              <a:t>privilege to </a:t>
            </a:r>
            <a:r>
              <a:rPr lang="en-US" sz="2400" dirty="0"/>
              <a:t>be available and affordable only for a majority</a:t>
            </a:r>
            <a:r>
              <a:rPr lang="en-US" sz="2400" dirty="0" smtClean="0"/>
              <a:t>.”</a:t>
            </a:r>
            <a:endParaRPr lang="en-US" sz="2400" dirty="0"/>
          </a:p>
        </p:txBody>
      </p:sp>
    </p:spTree>
    <p:extLst>
      <p:ext uri="{BB962C8B-B14F-4D97-AF65-F5344CB8AC3E}">
        <p14:creationId xmlns:p14="http://schemas.microsoft.com/office/powerpoint/2010/main" val="1231449792"/>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Oregon: Expand Medicaid, </a:t>
            </a:r>
            <a:br>
              <a:rPr lang="en-US" dirty="0" smtClean="0"/>
            </a:br>
            <a:r>
              <a:rPr lang="en-US" dirty="0" smtClean="0"/>
              <a:t>Improve Health (GOOD!)</a:t>
            </a:r>
            <a:endParaRPr lang="en-US" dirty="0"/>
          </a:p>
        </p:txBody>
      </p:sp>
      <p:sp>
        <p:nvSpPr>
          <p:cNvPr id="3" name="AutoShape 3"/>
          <p:cNvSpPr>
            <a:spLocks noChangeArrowheads="1"/>
          </p:cNvSpPr>
          <p:nvPr/>
        </p:nvSpPr>
        <p:spPr bwMode="auto">
          <a:xfrm>
            <a:off x="78831" y="6057978"/>
            <a:ext cx="4522266" cy="733712"/>
          </a:xfrm>
          <a:custGeom>
            <a:avLst/>
            <a:gdLst/>
            <a:ahLst/>
            <a:cxnLst>
              <a:cxn ang="0">
                <a:pos x="r" y="vc"/>
              </a:cxn>
              <a:cxn ang="5400000">
                <a:pos x="hc" y="b"/>
              </a:cxn>
              <a:cxn ang="10800000">
                <a:pos x="l" y="vc"/>
              </a:cxn>
              <a:cxn ang="16200000">
                <a:pos x="hc" y="t"/>
              </a:cxn>
            </a:cxnLst>
            <a:rect l="0" t="0" r="r" b="b"/>
            <a:pathLst>
              <a:path w="21600" h="21600">
                <a:moveTo>
                  <a:pt x="0" y="0"/>
                </a:moveTo>
                <a:lnTo>
                  <a:pt x="0" y="21600"/>
                </a:lnTo>
                <a:lnTo>
                  <a:pt x="21600" y="21600"/>
                </a:lnTo>
                <a:lnTo>
                  <a:pt x="21600" y="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nchor="ctr" anchorCtr="1"/>
          <a:lstStyle/>
          <a:p>
            <a:pPr>
              <a:lnSpc>
                <a:spcPct val="97000"/>
              </a:lnSpc>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lang="en-US" sz="1200" dirty="0" smtClean="0">
                <a:solidFill>
                  <a:srgbClr val="000000"/>
                </a:solidFill>
                <a:latin typeface="Franklin Gothic Book"/>
                <a:cs typeface="Franklin Gothic Book"/>
              </a:rPr>
              <a:t>Depression p&lt;0.05; the others area clinically meaningful but not powered to show statistical significance</a:t>
            </a:r>
          </a:p>
          <a:p>
            <a:pPr>
              <a:lnSpc>
                <a:spcPct val="97000"/>
              </a:lnSpc>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lang="en-US" sz="1200" dirty="0" err="1" smtClean="0">
                <a:solidFill>
                  <a:srgbClr val="000000"/>
                </a:solidFill>
                <a:latin typeface="Franklin Gothic Book"/>
                <a:cs typeface="Franklin Gothic Book"/>
              </a:rPr>
              <a:t>Baicker</a:t>
            </a:r>
            <a:r>
              <a:rPr lang="en-US" sz="1200" dirty="0" smtClean="0">
                <a:solidFill>
                  <a:srgbClr val="000000"/>
                </a:solidFill>
                <a:latin typeface="Franklin Gothic Book"/>
                <a:cs typeface="Franklin Gothic Book"/>
              </a:rPr>
              <a:t>, K. The Oregon Experiment. NEJM 2013;368:1713-22</a:t>
            </a:r>
            <a:endParaRPr lang="en-US" sz="1200" dirty="0">
              <a:solidFill>
                <a:srgbClr val="000000"/>
              </a:solidFill>
              <a:latin typeface="Franklin Gothic Book"/>
              <a:cs typeface="Franklin Gothic Book"/>
            </a:endParaRPr>
          </a:p>
        </p:txBody>
      </p:sp>
      <p:graphicFrame>
        <p:nvGraphicFramePr>
          <p:cNvPr id="4" name="Chart 3"/>
          <p:cNvGraphicFramePr/>
          <p:nvPr>
            <p:extLst>
              <p:ext uri="{D42A27DB-BD31-4B8C-83A1-F6EECF244321}">
                <p14:modId xmlns:p14="http://schemas.microsoft.com/office/powerpoint/2010/main" val="2701718843"/>
              </p:ext>
            </p:extLst>
          </p:nvPr>
        </p:nvGraphicFramePr>
        <p:xfrm>
          <a:off x="4704234" y="1489324"/>
          <a:ext cx="1984194" cy="3791524"/>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5" name="Chart 4"/>
          <p:cNvGraphicFramePr/>
          <p:nvPr>
            <p:extLst>
              <p:ext uri="{D42A27DB-BD31-4B8C-83A1-F6EECF244321}">
                <p14:modId xmlns:p14="http://schemas.microsoft.com/office/powerpoint/2010/main" val="3101517980"/>
              </p:ext>
            </p:extLst>
          </p:nvPr>
        </p:nvGraphicFramePr>
        <p:xfrm>
          <a:off x="2486763" y="1489324"/>
          <a:ext cx="1984194" cy="3791524"/>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6" name="Chart 5"/>
          <p:cNvGraphicFramePr/>
          <p:nvPr>
            <p:extLst>
              <p:ext uri="{D42A27DB-BD31-4B8C-83A1-F6EECF244321}">
                <p14:modId xmlns:p14="http://schemas.microsoft.com/office/powerpoint/2010/main" val="2745992074"/>
              </p:ext>
            </p:extLst>
          </p:nvPr>
        </p:nvGraphicFramePr>
        <p:xfrm>
          <a:off x="269292" y="1489324"/>
          <a:ext cx="1984194" cy="3791524"/>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2" name="Chart 11"/>
          <p:cNvGraphicFramePr/>
          <p:nvPr>
            <p:extLst>
              <p:ext uri="{D42A27DB-BD31-4B8C-83A1-F6EECF244321}">
                <p14:modId xmlns:p14="http://schemas.microsoft.com/office/powerpoint/2010/main" val="3465235333"/>
              </p:ext>
            </p:extLst>
          </p:nvPr>
        </p:nvGraphicFramePr>
        <p:xfrm>
          <a:off x="6921704" y="1489324"/>
          <a:ext cx="1984194" cy="3791524"/>
        </p:xfrm>
        <a:graphic>
          <a:graphicData uri="http://schemas.openxmlformats.org/drawingml/2006/chart">
            <c:chart xmlns:c="http://schemas.openxmlformats.org/drawingml/2006/chart" xmlns:r="http://schemas.openxmlformats.org/officeDocument/2006/relationships" r:id="rId5"/>
          </a:graphicData>
        </a:graphic>
      </p:graphicFrame>
      <p:sp>
        <p:nvSpPr>
          <p:cNvPr id="7" name="Rectangle 6"/>
          <p:cNvSpPr/>
          <p:nvPr/>
        </p:nvSpPr>
        <p:spPr>
          <a:xfrm>
            <a:off x="4829698" y="5543892"/>
            <a:ext cx="277260" cy="277260"/>
          </a:xfrm>
          <a:prstGeom prst="rect">
            <a:avLst/>
          </a:prstGeom>
          <a:solidFill>
            <a:srgbClr val="005148"/>
          </a:solidFill>
          <a:ln w="9525" cmpd="sng">
            <a:solidFill>
              <a:srgbClr val="0033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p>
        </p:txBody>
      </p:sp>
      <p:sp>
        <p:nvSpPr>
          <p:cNvPr id="13" name="Rectangle 12"/>
          <p:cNvSpPr/>
          <p:nvPr/>
        </p:nvSpPr>
        <p:spPr>
          <a:xfrm>
            <a:off x="2486755" y="5543892"/>
            <a:ext cx="277260" cy="277260"/>
          </a:xfrm>
          <a:prstGeom prst="rect">
            <a:avLst/>
          </a:prstGeom>
          <a:solidFill>
            <a:srgbClr val="800000"/>
          </a:solidFill>
          <a:ln w="9525" cmpd="sng">
            <a:solidFill>
              <a:srgbClr val="0033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p>
        </p:txBody>
      </p:sp>
      <p:sp>
        <p:nvSpPr>
          <p:cNvPr id="8" name="TextBox 7"/>
          <p:cNvSpPr txBox="1"/>
          <p:nvPr/>
        </p:nvSpPr>
        <p:spPr>
          <a:xfrm>
            <a:off x="2772605" y="5451690"/>
            <a:ext cx="1824087" cy="461665"/>
          </a:xfrm>
          <a:prstGeom prst="rect">
            <a:avLst/>
          </a:prstGeom>
          <a:noFill/>
        </p:spPr>
        <p:txBody>
          <a:bodyPr wrap="none" rtlCol="0">
            <a:spAutoFit/>
          </a:bodyPr>
          <a:lstStyle/>
          <a:p>
            <a:r>
              <a:rPr lang="en-US" sz="2400" dirty="0" smtClean="0">
                <a:latin typeface="Franklin Gothic Book"/>
                <a:cs typeface="Franklin Gothic Book"/>
              </a:rPr>
              <a:t>No Medicaid</a:t>
            </a:r>
            <a:endParaRPr lang="en-US" sz="2400" dirty="0">
              <a:latin typeface="Franklin Gothic Book"/>
              <a:cs typeface="Franklin Gothic Book"/>
            </a:endParaRPr>
          </a:p>
        </p:txBody>
      </p:sp>
      <p:sp>
        <p:nvSpPr>
          <p:cNvPr id="14" name="TextBox 13"/>
          <p:cNvSpPr txBox="1"/>
          <p:nvPr/>
        </p:nvSpPr>
        <p:spPr>
          <a:xfrm>
            <a:off x="5125200" y="5451690"/>
            <a:ext cx="1384363" cy="461665"/>
          </a:xfrm>
          <a:prstGeom prst="rect">
            <a:avLst/>
          </a:prstGeom>
          <a:noFill/>
        </p:spPr>
        <p:txBody>
          <a:bodyPr wrap="none" rtlCol="0">
            <a:spAutoFit/>
          </a:bodyPr>
          <a:lstStyle/>
          <a:p>
            <a:r>
              <a:rPr lang="en-US" sz="2400" dirty="0" smtClean="0">
                <a:latin typeface="Franklin Gothic Book"/>
                <a:cs typeface="Franklin Gothic Book"/>
              </a:rPr>
              <a:t>Medicaid</a:t>
            </a:r>
            <a:endParaRPr lang="en-US" sz="2400" dirty="0">
              <a:latin typeface="Franklin Gothic Book"/>
              <a:cs typeface="Franklin Gothic Book"/>
            </a:endParaRPr>
          </a:p>
        </p:txBody>
      </p:sp>
    </p:spTree>
    <p:extLst>
      <p:ext uri="{BB962C8B-B14F-4D97-AF65-F5344CB8AC3E}">
        <p14:creationId xmlns:p14="http://schemas.microsoft.com/office/powerpoint/2010/main" val="349458462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71170" y="1397966"/>
            <a:ext cx="8229600" cy="4316356"/>
          </a:xfrm>
        </p:spPr>
        <p:txBody>
          <a:bodyPr>
            <a:normAutofit/>
          </a:bodyPr>
          <a:lstStyle/>
          <a:p>
            <a:r>
              <a:rPr lang="en-US" dirty="0" smtClean="0"/>
              <a:t>Perhaps the disconnect between knowing the costs of healthcare and actually paying for it means we overuse care (moral hazard)… so do we need more “skin in the game”? </a:t>
            </a:r>
            <a:endParaRPr lang="en-US" dirty="0"/>
          </a:p>
        </p:txBody>
      </p:sp>
    </p:spTree>
    <p:extLst>
      <p:ext uri="{BB962C8B-B14F-4D97-AF65-F5344CB8AC3E}">
        <p14:creationId xmlns:p14="http://schemas.microsoft.com/office/powerpoint/2010/main" val="3285359363"/>
      </p:ext>
    </p:extLst>
  </p:cSld>
  <p:clrMapOvr>
    <a:masterClrMapping/>
  </p:clrMapOvr>
  <p:timing>
    <p:tnLst>
      <p:par>
        <p:cTn xmlns:p14="http://schemas.microsoft.com/office/powerpoint/2010/mai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Out-of-Pocket Payments=Skin in the Game</a:t>
            </a:r>
            <a:endParaRPr lang="en-US" dirty="0"/>
          </a:p>
        </p:txBody>
      </p:sp>
      <p:sp>
        <p:nvSpPr>
          <p:cNvPr id="5" name="TextBox 4"/>
          <p:cNvSpPr txBox="1"/>
          <p:nvPr/>
        </p:nvSpPr>
        <p:spPr>
          <a:xfrm>
            <a:off x="3386937" y="6130138"/>
            <a:ext cx="5757065" cy="584776"/>
          </a:xfrm>
          <a:prstGeom prst="rect">
            <a:avLst/>
          </a:prstGeom>
          <a:noFill/>
        </p:spPr>
        <p:txBody>
          <a:bodyPr wrap="square" rtlCol="0" anchor="ctr">
            <a:spAutoFit/>
          </a:bodyPr>
          <a:lstStyle/>
          <a:p>
            <a:pPr algn="r"/>
            <a:r>
              <a:rPr lang="en-US" sz="1600" dirty="0" smtClean="0">
                <a:solidFill>
                  <a:srgbClr val="000000"/>
                </a:solidFill>
                <a:latin typeface="Franklin Gothic Book" pitchFamily="34" charset="0"/>
              </a:rPr>
              <a:t>Note: Data are for 2013 or most recent year available</a:t>
            </a:r>
          </a:p>
          <a:p>
            <a:pPr algn="r"/>
            <a:r>
              <a:rPr lang="en-US" sz="1600" dirty="0" smtClean="0">
                <a:solidFill>
                  <a:srgbClr val="000000"/>
                </a:solidFill>
                <a:latin typeface="Franklin Gothic Book" pitchFamily="34" charset="0"/>
              </a:rPr>
              <a:t>Source: OECD, 201</a:t>
            </a:r>
            <a:r>
              <a:rPr lang="en-US" sz="1600" dirty="0">
                <a:solidFill>
                  <a:srgbClr val="000000"/>
                </a:solidFill>
                <a:latin typeface="Franklin Gothic Book" pitchFamily="34" charset="0"/>
              </a:rPr>
              <a:t>5</a:t>
            </a:r>
            <a:endParaRPr lang="en-US" sz="1600" dirty="0" smtClean="0">
              <a:solidFill>
                <a:srgbClr val="000000"/>
              </a:solidFill>
              <a:latin typeface="Franklin Gothic Book" pitchFamily="34" charset="0"/>
            </a:endParaRPr>
          </a:p>
        </p:txBody>
      </p:sp>
      <p:sp>
        <p:nvSpPr>
          <p:cNvPr id="4" name="TextBox 3"/>
          <p:cNvSpPr txBox="1"/>
          <p:nvPr/>
        </p:nvSpPr>
        <p:spPr>
          <a:xfrm>
            <a:off x="0" y="2151420"/>
            <a:ext cx="1634391" cy="1323439"/>
          </a:xfrm>
          <a:prstGeom prst="rect">
            <a:avLst/>
          </a:prstGeom>
          <a:noFill/>
        </p:spPr>
        <p:txBody>
          <a:bodyPr wrap="square" rtlCol="0" anchor="ctr">
            <a:spAutoFit/>
          </a:bodyPr>
          <a:lstStyle/>
          <a:p>
            <a:r>
              <a:rPr lang="en-US" sz="2000" dirty="0" smtClean="0">
                <a:latin typeface="Franklin Gothic Book"/>
                <a:cs typeface="Franklin Gothic Book"/>
              </a:rPr>
              <a:t>$/Capita</a:t>
            </a:r>
          </a:p>
          <a:p>
            <a:r>
              <a:rPr lang="en-US" sz="2000" dirty="0" smtClean="0">
                <a:latin typeface="Franklin Gothic Book"/>
                <a:cs typeface="Franklin Gothic Book"/>
              </a:rPr>
              <a:t>Adjusted for Purchasing Power Parity</a:t>
            </a:r>
          </a:p>
        </p:txBody>
      </p:sp>
      <p:graphicFrame>
        <p:nvGraphicFramePr>
          <p:cNvPr id="6" name="Chart 5"/>
          <p:cNvGraphicFramePr/>
          <p:nvPr>
            <p:extLst>
              <p:ext uri="{D42A27DB-BD31-4B8C-83A1-F6EECF244321}">
                <p14:modId xmlns:p14="http://schemas.microsoft.com/office/powerpoint/2010/main" val="2930529472"/>
              </p:ext>
            </p:extLst>
          </p:nvPr>
        </p:nvGraphicFramePr>
        <p:xfrm>
          <a:off x="1523999" y="1396999"/>
          <a:ext cx="7230921" cy="4505825"/>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356846394"/>
      </p:ext>
    </p:extLst>
  </p:cSld>
  <p:clrMapOvr>
    <a:masterClrMapping/>
  </p:clrMapOvr>
  <p:timing>
    <p:tnLst>
      <p:par>
        <p:cTn xmlns:p14="http://schemas.microsoft.com/office/powerpoint/2010/mai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570134"/>
            <a:ext cx="8229600" cy="1825497"/>
          </a:xfrm>
        </p:spPr>
        <p:txBody>
          <a:bodyPr>
            <a:normAutofit/>
          </a:bodyPr>
          <a:lstStyle/>
          <a:p>
            <a:r>
              <a:rPr lang="en-US" dirty="0" smtClean="0"/>
              <a:t>Is there evidence that we overuse care?</a:t>
            </a:r>
            <a:endParaRPr lang="en-US" dirty="0"/>
          </a:p>
        </p:txBody>
      </p:sp>
    </p:spTree>
    <p:extLst>
      <p:ext uri="{BB962C8B-B14F-4D97-AF65-F5344CB8AC3E}">
        <p14:creationId xmlns:p14="http://schemas.microsoft.com/office/powerpoint/2010/main" val="3580547863"/>
      </p:ext>
    </p:extLst>
  </p:cSld>
  <p:clrMapOvr>
    <a:masterClrMapping/>
  </p:clrMapOvr>
  <p:timing>
    <p:tnLst>
      <p:par>
        <p:cTn xmlns:p14="http://schemas.microsoft.com/office/powerpoint/2010/mai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3386937" y="6130138"/>
            <a:ext cx="5757065" cy="584776"/>
          </a:xfrm>
          <a:prstGeom prst="rect">
            <a:avLst/>
          </a:prstGeom>
          <a:noFill/>
        </p:spPr>
        <p:txBody>
          <a:bodyPr wrap="square" rtlCol="0" anchor="ctr">
            <a:spAutoFit/>
          </a:bodyPr>
          <a:lstStyle/>
          <a:p>
            <a:pPr algn="r"/>
            <a:r>
              <a:rPr lang="en-US" sz="1600" dirty="0" smtClean="0">
                <a:solidFill>
                  <a:srgbClr val="000000"/>
                </a:solidFill>
                <a:latin typeface="Franklin Gothic Book" pitchFamily="34" charset="0"/>
              </a:rPr>
              <a:t>Note: Data are for 2013 or most recent year available</a:t>
            </a:r>
          </a:p>
          <a:p>
            <a:pPr algn="r"/>
            <a:r>
              <a:rPr lang="en-US" sz="1600" dirty="0" smtClean="0">
                <a:solidFill>
                  <a:srgbClr val="000000"/>
                </a:solidFill>
                <a:latin typeface="Franklin Gothic Book" pitchFamily="34" charset="0"/>
              </a:rPr>
              <a:t>Source: OECD, 201</a:t>
            </a:r>
            <a:r>
              <a:rPr lang="en-US" sz="1600" dirty="0">
                <a:solidFill>
                  <a:srgbClr val="000000"/>
                </a:solidFill>
                <a:latin typeface="Franklin Gothic Book" pitchFamily="34" charset="0"/>
              </a:rPr>
              <a:t>5</a:t>
            </a:r>
            <a:endParaRPr lang="en-US" sz="1600" dirty="0" smtClean="0">
              <a:solidFill>
                <a:srgbClr val="000000"/>
              </a:solidFill>
              <a:latin typeface="Franklin Gothic Book" pitchFamily="34" charset="0"/>
            </a:endParaRPr>
          </a:p>
        </p:txBody>
      </p:sp>
      <p:sp>
        <p:nvSpPr>
          <p:cNvPr id="2" name="Title 1"/>
          <p:cNvSpPr>
            <a:spLocks noGrp="1"/>
          </p:cNvSpPr>
          <p:nvPr>
            <p:ph type="title"/>
          </p:nvPr>
        </p:nvSpPr>
        <p:spPr>
          <a:xfrm>
            <a:off x="0" y="171898"/>
            <a:ext cx="9144000" cy="1143000"/>
          </a:xfrm>
        </p:spPr>
        <p:txBody>
          <a:bodyPr>
            <a:normAutofit/>
          </a:bodyPr>
          <a:lstStyle/>
          <a:p>
            <a:r>
              <a:rPr lang="en-US" sz="4000" dirty="0" smtClean="0"/>
              <a:t>Physician Visits per Capita</a:t>
            </a:r>
            <a:endParaRPr lang="en-US" sz="2200" dirty="0"/>
          </a:p>
        </p:txBody>
      </p:sp>
      <p:graphicFrame>
        <p:nvGraphicFramePr>
          <p:cNvPr id="5" name="Chart 4"/>
          <p:cNvGraphicFramePr/>
          <p:nvPr>
            <p:extLst>
              <p:ext uri="{D42A27DB-BD31-4B8C-83A1-F6EECF244321}">
                <p14:modId xmlns:p14="http://schemas.microsoft.com/office/powerpoint/2010/main" val="4095334539"/>
              </p:ext>
            </p:extLst>
          </p:nvPr>
        </p:nvGraphicFramePr>
        <p:xfrm>
          <a:off x="387616" y="1203990"/>
          <a:ext cx="8387326" cy="4758233"/>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228366760"/>
      </p:ext>
    </p:extLst>
  </p:cSld>
  <p:clrMapOvr>
    <a:masterClrMapping/>
  </p:clrMapOvr>
  <p:timing>
    <p:tnLst>
      <p:par>
        <p:cTn xmlns:p14="http://schemas.microsoft.com/office/powerpoint/2010/mai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How is PNHP considering drug policy under a single payer plan?</a:t>
            </a:r>
            <a:endParaRPr lang="en-US" dirty="0"/>
          </a:p>
        </p:txBody>
      </p:sp>
      <p:sp>
        <p:nvSpPr>
          <p:cNvPr id="3" name="Content Placeholder 2"/>
          <p:cNvSpPr>
            <a:spLocks noGrp="1"/>
          </p:cNvSpPr>
          <p:nvPr>
            <p:ph idx="1"/>
          </p:nvPr>
        </p:nvSpPr>
        <p:spPr>
          <a:xfrm>
            <a:off x="457200" y="1719728"/>
            <a:ext cx="8229600" cy="4824507"/>
          </a:xfrm>
        </p:spPr>
        <p:txBody>
          <a:bodyPr>
            <a:normAutofit/>
          </a:bodyPr>
          <a:lstStyle/>
          <a:p>
            <a:r>
              <a:rPr lang="en-US" dirty="0" smtClean="0"/>
              <a:t>Preclinical</a:t>
            </a:r>
          </a:p>
          <a:p>
            <a:r>
              <a:rPr lang="en-US" dirty="0" smtClean="0"/>
              <a:t>Clinical</a:t>
            </a:r>
          </a:p>
          <a:p>
            <a:r>
              <a:rPr lang="en-US" dirty="0"/>
              <a:t>Approvals</a:t>
            </a:r>
          </a:p>
          <a:p>
            <a:r>
              <a:rPr lang="en-US" dirty="0"/>
              <a:t>Post-marketing surveillance</a:t>
            </a:r>
          </a:p>
          <a:p>
            <a:r>
              <a:rPr lang="en-US" dirty="0"/>
              <a:t>Promotion/advertising</a:t>
            </a:r>
          </a:p>
          <a:p>
            <a:r>
              <a:rPr lang="en-US" dirty="0"/>
              <a:t>Drug costs should be cut substantially (through negotiated pricing)</a:t>
            </a:r>
          </a:p>
          <a:p>
            <a:endParaRPr lang="en-US" dirty="0"/>
          </a:p>
        </p:txBody>
      </p:sp>
    </p:spTree>
    <p:extLst>
      <p:ext uri="{BB962C8B-B14F-4D97-AF65-F5344CB8AC3E}">
        <p14:creationId xmlns:p14="http://schemas.microsoft.com/office/powerpoint/2010/main" val="901997068"/>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bldLvl="2"/>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IS universal healthcare?</a:t>
            </a:r>
            <a:endParaRPr lang="en-US" dirty="0"/>
          </a:p>
        </p:txBody>
      </p:sp>
      <p:sp>
        <p:nvSpPr>
          <p:cNvPr id="3" name="Content Placeholder 2"/>
          <p:cNvSpPr>
            <a:spLocks noGrp="1"/>
          </p:cNvSpPr>
          <p:nvPr>
            <p:ph idx="1"/>
          </p:nvPr>
        </p:nvSpPr>
        <p:spPr>
          <a:xfrm>
            <a:off x="457200" y="1787178"/>
            <a:ext cx="8229600" cy="3733800"/>
          </a:xfrm>
        </p:spPr>
        <p:txBody>
          <a:bodyPr>
            <a:normAutofit fontScale="92500" lnSpcReduction="10000"/>
          </a:bodyPr>
          <a:lstStyle/>
          <a:p>
            <a:pPr marL="0" indent="0">
              <a:buNone/>
            </a:pPr>
            <a:r>
              <a:rPr lang="en-US" dirty="0" smtClean="0"/>
              <a:t>According to the WHO:</a:t>
            </a:r>
          </a:p>
          <a:p>
            <a:r>
              <a:rPr lang="en-US" dirty="0" smtClean="0"/>
              <a:t>Equity in access: </a:t>
            </a:r>
            <a:r>
              <a:rPr lang="en-US" dirty="0"/>
              <a:t>t</a:t>
            </a:r>
            <a:r>
              <a:rPr lang="en-US" dirty="0" smtClean="0"/>
              <a:t>hose who need services should get them, without regard for ability to pay</a:t>
            </a:r>
          </a:p>
          <a:p>
            <a:r>
              <a:rPr lang="en-US" dirty="0" smtClean="0"/>
              <a:t>Quality: the care should be of high enough quality to improve health outcomes</a:t>
            </a:r>
          </a:p>
          <a:p>
            <a:r>
              <a:rPr lang="en-US" dirty="0" smtClean="0"/>
              <a:t>Affordable: ensure that the cost does not put people at risk for financial hardship</a:t>
            </a:r>
          </a:p>
          <a:p>
            <a:endParaRPr lang="en-US" dirty="0"/>
          </a:p>
        </p:txBody>
      </p:sp>
    </p:spTree>
    <p:extLst>
      <p:ext uri="{BB962C8B-B14F-4D97-AF65-F5344CB8AC3E}">
        <p14:creationId xmlns:p14="http://schemas.microsoft.com/office/powerpoint/2010/main" val="922587656"/>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p:cNvSpPr>
            <a:spLocks noGrp="1"/>
          </p:cNvSpPr>
          <p:nvPr>
            <p:ph type="title"/>
          </p:nvPr>
        </p:nvSpPr>
        <p:spPr>
          <a:xfrm>
            <a:off x="133671" y="2829579"/>
            <a:ext cx="8872479" cy="1143000"/>
          </a:xfrm>
        </p:spPr>
        <p:txBody>
          <a:bodyPr>
            <a:normAutofit fontScale="90000"/>
          </a:bodyPr>
          <a:lstStyle/>
          <a:p>
            <a:r>
              <a:rPr lang="en-US" dirty="0" smtClean="0"/>
              <a:t>How does the US system do at  equity, quality, affordability</a:t>
            </a:r>
            <a:r>
              <a:rPr lang="en-US" dirty="0"/>
              <a:t> </a:t>
            </a:r>
            <a:r>
              <a:rPr lang="en-US" dirty="0" smtClean="0"/>
              <a:t>especially with regards to critical care?</a:t>
            </a:r>
            <a:br>
              <a:rPr lang="en-US" dirty="0" smtClean="0"/>
            </a:br>
            <a:r>
              <a:rPr lang="en-US" dirty="0"/>
              <a:t/>
            </a:r>
            <a:br>
              <a:rPr lang="en-US" dirty="0"/>
            </a:br>
            <a:r>
              <a:rPr lang="en-US" dirty="0" smtClean="0"/>
              <a:t>Stated differently, what are the disparities in the US health system?</a:t>
            </a:r>
            <a:endParaRPr lang="en-US" dirty="0"/>
          </a:p>
        </p:txBody>
      </p:sp>
    </p:spTree>
    <p:extLst>
      <p:ext uri="{BB962C8B-B14F-4D97-AF65-F5344CB8AC3E}">
        <p14:creationId xmlns:p14="http://schemas.microsoft.com/office/powerpoint/2010/main" val="2156354680"/>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9059" y="274638"/>
            <a:ext cx="8650941" cy="1143000"/>
          </a:xfrm>
        </p:spPr>
        <p:txBody>
          <a:bodyPr>
            <a:normAutofit fontScale="90000"/>
          </a:bodyPr>
          <a:lstStyle/>
          <a:p>
            <a:r>
              <a:rPr lang="en-US" dirty="0" smtClean="0"/>
              <a:t>Because we know that disparities are emblematic of the problem. </a:t>
            </a:r>
            <a:endParaRPr lang="en-US" dirty="0"/>
          </a:p>
        </p:txBody>
      </p:sp>
      <p:sp>
        <p:nvSpPr>
          <p:cNvPr id="3" name="Content Placeholder 2"/>
          <p:cNvSpPr>
            <a:spLocks noGrp="1"/>
          </p:cNvSpPr>
          <p:nvPr>
            <p:ph idx="1"/>
          </p:nvPr>
        </p:nvSpPr>
        <p:spPr>
          <a:xfrm>
            <a:off x="104587" y="2958353"/>
            <a:ext cx="8919883" cy="3750235"/>
          </a:xfrm>
        </p:spPr>
        <p:txBody>
          <a:bodyPr>
            <a:normAutofit/>
          </a:bodyPr>
          <a:lstStyle/>
          <a:p>
            <a:pPr marL="0" indent="0" algn="ctr">
              <a:buNone/>
            </a:pPr>
            <a:r>
              <a:rPr lang="en-US" dirty="0" smtClean="0"/>
              <a:t>The ATS agrees, too.</a:t>
            </a:r>
          </a:p>
          <a:p>
            <a:pPr marL="0" indent="0">
              <a:buNone/>
            </a:pPr>
            <a:r>
              <a:rPr lang="en-US" sz="2400" dirty="0" smtClean="0"/>
              <a:t>“</a:t>
            </a:r>
            <a:r>
              <a:rPr lang="en-US" sz="2400" b="1" dirty="0" smtClean="0"/>
              <a:t>Attainment </a:t>
            </a:r>
            <a:r>
              <a:rPr lang="en-US" sz="2400" b="1" dirty="0"/>
              <a:t>of respiratory health equality requires the elimination of respiratory health disparities</a:t>
            </a:r>
            <a:r>
              <a:rPr lang="en-US" sz="2400" dirty="0"/>
              <a:t>, </a:t>
            </a:r>
            <a:r>
              <a:rPr lang="en-US" sz="2400" b="1" dirty="0"/>
              <a:t>which can be achieved only through </a:t>
            </a:r>
            <a:r>
              <a:rPr lang="en-US" sz="2400" dirty="0"/>
              <a:t>multidisciplinary efforts to eliminate detrimental exposures while promoting a healthy lifestyle, </a:t>
            </a:r>
            <a:r>
              <a:rPr lang="en-US" sz="2400" b="1" dirty="0"/>
              <a:t>implementing all aspects of high-quality health care (prevention, screening, diagnosis, and treatment)</a:t>
            </a:r>
            <a:r>
              <a:rPr lang="en-US" sz="2400" dirty="0"/>
              <a:t>, and conducting research that will lead to better prevention and management of respiratory diseases for all members of </a:t>
            </a:r>
            <a:r>
              <a:rPr lang="en-US" sz="2400" dirty="0" smtClean="0"/>
              <a:t>society.”</a:t>
            </a:r>
            <a:endParaRPr lang="en-US" sz="2400" dirty="0"/>
          </a:p>
        </p:txBody>
      </p:sp>
      <p:pic>
        <p:nvPicPr>
          <p:cNvPr id="4" name="Picture 3"/>
          <p:cNvPicPr>
            <a:picLocks noChangeAspect="1"/>
          </p:cNvPicPr>
          <p:nvPr/>
        </p:nvPicPr>
        <p:blipFill>
          <a:blip r:embed="rId2"/>
          <a:stretch>
            <a:fillRect/>
          </a:stretch>
        </p:blipFill>
        <p:spPr>
          <a:xfrm>
            <a:off x="0" y="1433127"/>
            <a:ext cx="9144000" cy="1322773"/>
          </a:xfrm>
          <a:prstGeom prst="rect">
            <a:avLst/>
          </a:prstGeom>
        </p:spPr>
      </p:pic>
    </p:spTree>
    <p:extLst>
      <p:ext uri="{BB962C8B-B14F-4D97-AF65-F5344CB8AC3E}">
        <p14:creationId xmlns:p14="http://schemas.microsoft.com/office/powerpoint/2010/main" val="3542463516"/>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Override1.xml><?xml version="1.0" encoding="utf-8"?>
<a:themeOverride xmlns:a="http://schemas.openxmlformats.org/drawingml/2006/main">
  <a:clrScheme name="PNHP1">
    <a:dk1>
      <a:srgbClr val="003300"/>
    </a:dk1>
    <a:lt1>
      <a:srgbClr val="EBF1DD"/>
    </a:lt1>
    <a:dk2>
      <a:srgbClr val="4F6128"/>
    </a:dk2>
    <a:lt2>
      <a:srgbClr val="EFECF3"/>
    </a:lt2>
    <a:accent1>
      <a:srgbClr val="01A290"/>
    </a:accent1>
    <a:accent2>
      <a:srgbClr val="28476D"/>
    </a:accent2>
    <a:accent3>
      <a:srgbClr val="9E88B8"/>
    </a:accent3>
    <a:accent4>
      <a:srgbClr val="C00000"/>
    </a:accent4>
    <a:accent5>
      <a:srgbClr val="FFC000"/>
    </a:accent5>
    <a:accent6>
      <a:srgbClr val="8CFF8C"/>
    </a:accent6>
    <a:hlink>
      <a:srgbClr val="5F497A"/>
    </a:hlink>
    <a:folHlink>
      <a:srgbClr val="B2A2C7"/>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Modul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47500"/>
              <a:satMod val="137000"/>
            </a:schemeClr>
          </a:gs>
          <a:gs pos="55000">
            <a:schemeClr val="phClr">
              <a:shade val="69000"/>
              <a:satMod val="137000"/>
            </a:schemeClr>
          </a:gs>
          <a:gs pos="100000">
            <a:schemeClr val="phClr">
              <a:shade val="98000"/>
              <a:satMod val="137000"/>
            </a:schemeClr>
          </a:gs>
        </a:gsLst>
        <a:lin ang="16200000" scaled="0"/>
      </a:gradFill>
    </a:fillStyleLst>
    <a:lnStyleLst>
      <a:ln w="6350" cap="rnd" cmpd="sng" algn="ctr">
        <a:solidFill>
          <a:schemeClr val="phClr">
            <a:shade val="95000"/>
            <a:satMod val="105000"/>
          </a:schemeClr>
        </a:solidFill>
        <a:prstDash val="solid"/>
      </a:ln>
      <a:ln w="48000" cap="flat" cmpd="thickThin" algn="ctr">
        <a:solidFill>
          <a:schemeClr val="phClr"/>
        </a:solidFill>
        <a:prstDash val="solid"/>
      </a:ln>
      <a:ln w="48500" cap="flat" cmpd="thickThin" algn="ctr">
        <a:solidFill>
          <a:schemeClr val="phClr"/>
        </a:solidFill>
        <a:prstDash val="solid"/>
      </a:ln>
    </a:lnStyleLst>
    <a:effectStyleLst>
      <a:effectStyle>
        <a:effectLst>
          <a:outerShdw blurRad="45000" dist="25000" dir="5400000" rotWithShape="0">
            <a:srgbClr val="000000">
              <a:alpha val="38000"/>
            </a:srgbClr>
          </a:outerShdw>
        </a:effectLst>
      </a:effectStyle>
      <a:effectStyle>
        <a:effectLst>
          <a:outerShdw blurRad="39000" dist="25400" dir="5400000" rotWithShape="0">
            <a:srgbClr val="000000">
              <a:alpha val="38000"/>
            </a:srgbClr>
          </a:outerShdw>
        </a:effectLst>
      </a:effectStyle>
      <a:effectStyle>
        <a:effectLst>
          <a:outerShdw blurRad="39000" dist="25400" dir="5400000" rotWithShape="0">
            <a:srgbClr val="000000">
              <a:alpha val="38000"/>
            </a:srgbClr>
          </a:outerShdw>
        </a:effectLst>
        <a:scene3d>
          <a:camera prst="orthographicFront" fov="0">
            <a:rot lat="0" lon="0" rev="0"/>
          </a:camera>
          <a:lightRig rig="threePt" dir="t">
            <a:rot lat="0" lon="0" rev="1800000"/>
          </a:lightRig>
        </a:scene3d>
        <a:sp3d prstMaterial="matte">
          <a:bevelT h="200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PNHP1">
    <a:dk1>
      <a:srgbClr val="003300"/>
    </a:dk1>
    <a:lt1>
      <a:srgbClr val="EBF1DD"/>
    </a:lt1>
    <a:dk2>
      <a:srgbClr val="4F6128"/>
    </a:dk2>
    <a:lt2>
      <a:srgbClr val="EFECF3"/>
    </a:lt2>
    <a:accent1>
      <a:srgbClr val="01A290"/>
    </a:accent1>
    <a:accent2>
      <a:srgbClr val="28476D"/>
    </a:accent2>
    <a:accent3>
      <a:srgbClr val="9E88B8"/>
    </a:accent3>
    <a:accent4>
      <a:srgbClr val="C00000"/>
    </a:accent4>
    <a:accent5>
      <a:srgbClr val="FFC000"/>
    </a:accent5>
    <a:accent6>
      <a:srgbClr val="8CFF8C"/>
    </a:accent6>
    <a:hlink>
      <a:srgbClr val="5F497A"/>
    </a:hlink>
    <a:folHlink>
      <a:srgbClr val="B2A2C7"/>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Modul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47500"/>
              <a:satMod val="137000"/>
            </a:schemeClr>
          </a:gs>
          <a:gs pos="55000">
            <a:schemeClr val="phClr">
              <a:shade val="69000"/>
              <a:satMod val="137000"/>
            </a:schemeClr>
          </a:gs>
          <a:gs pos="100000">
            <a:schemeClr val="phClr">
              <a:shade val="98000"/>
              <a:satMod val="137000"/>
            </a:schemeClr>
          </a:gs>
        </a:gsLst>
        <a:lin ang="16200000" scaled="0"/>
      </a:gradFill>
    </a:fillStyleLst>
    <a:lnStyleLst>
      <a:ln w="6350" cap="rnd" cmpd="sng" algn="ctr">
        <a:solidFill>
          <a:schemeClr val="phClr">
            <a:shade val="95000"/>
            <a:satMod val="105000"/>
          </a:schemeClr>
        </a:solidFill>
        <a:prstDash val="solid"/>
      </a:ln>
      <a:ln w="48000" cap="flat" cmpd="thickThin" algn="ctr">
        <a:solidFill>
          <a:schemeClr val="phClr"/>
        </a:solidFill>
        <a:prstDash val="solid"/>
      </a:ln>
      <a:ln w="48500" cap="flat" cmpd="thickThin" algn="ctr">
        <a:solidFill>
          <a:schemeClr val="phClr"/>
        </a:solidFill>
        <a:prstDash val="solid"/>
      </a:ln>
    </a:lnStyleLst>
    <a:effectStyleLst>
      <a:effectStyle>
        <a:effectLst>
          <a:outerShdw blurRad="45000" dist="25000" dir="5400000" rotWithShape="0">
            <a:srgbClr val="000000">
              <a:alpha val="38000"/>
            </a:srgbClr>
          </a:outerShdw>
        </a:effectLst>
      </a:effectStyle>
      <a:effectStyle>
        <a:effectLst>
          <a:outerShdw blurRad="39000" dist="25400" dir="5400000" rotWithShape="0">
            <a:srgbClr val="000000">
              <a:alpha val="38000"/>
            </a:srgbClr>
          </a:outerShdw>
        </a:effectLst>
      </a:effectStyle>
      <a:effectStyle>
        <a:effectLst>
          <a:outerShdw blurRad="39000" dist="25400" dir="5400000" rotWithShape="0">
            <a:srgbClr val="000000">
              <a:alpha val="38000"/>
            </a:srgbClr>
          </a:outerShdw>
        </a:effectLst>
        <a:scene3d>
          <a:camera prst="orthographicFront" fov="0">
            <a:rot lat="0" lon="0" rev="0"/>
          </a:camera>
          <a:lightRig rig="threePt" dir="t">
            <a:rot lat="0" lon="0" rev="1800000"/>
          </a:lightRig>
        </a:scene3d>
        <a:sp3d prstMaterial="matte">
          <a:bevelT h="200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xml><?xml version="1.0" encoding="utf-8"?>
<a:themeOverride xmlns:a="http://schemas.openxmlformats.org/drawingml/2006/main">
  <a:clrScheme name="PNHP1">
    <a:dk1>
      <a:srgbClr val="003300"/>
    </a:dk1>
    <a:lt1>
      <a:srgbClr val="EBF1DD"/>
    </a:lt1>
    <a:dk2>
      <a:srgbClr val="4F6128"/>
    </a:dk2>
    <a:lt2>
      <a:srgbClr val="EFECF3"/>
    </a:lt2>
    <a:accent1>
      <a:srgbClr val="01A290"/>
    </a:accent1>
    <a:accent2>
      <a:srgbClr val="28476D"/>
    </a:accent2>
    <a:accent3>
      <a:srgbClr val="9E88B8"/>
    </a:accent3>
    <a:accent4>
      <a:srgbClr val="C00000"/>
    </a:accent4>
    <a:accent5>
      <a:srgbClr val="FFC000"/>
    </a:accent5>
    <a:accent6>
      <a:srgbClr val="8CFF8C"/>
    </a:accent6>
    <a:hlink>
      <a:srgbClr val="5F497A"/>
    </a:hlink>
    <a:folHlink>
      <a:srgbClr val="B2A2C7"/>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Modul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47500"/>
              <a:satMod val="137000"/>
            </a:schemeClr>
          </a:gs>
          <a:gs pos="55000">
            <a:schemeClr val="phClr">
              <a:shade val="69000"/>
              <a:satMod val="137000"/>
            </a:schemeClr>
          </a:gs>
          <a:gs pos="100000">
            <a:schemeClr val="phClr">
              <a:shade val="98000"/>
              <a:satMod val="137000"/>
            </a:schemeClr>
          </a:gs>
        </a:gsLst>
        <a:lin ang="16200000" scaled="0"/>
      </a:gradFill>
    </a:fillStyleLst>
    <a:lnStyleLst>
      <a:ln w="6350" cap="rnd" cmpd="sng" algn="ctr">
        <a:solidFill>
          <a:schemeClr val="phClr">
            <a:shade val="95000"/>
            <a:satMod val="105000"/>
          </a:schemeClr>
        </a:solidFill>
        <a:prstDash val="solid"/>
      </a:ln>
      <a:ln w="48000" cap="flat" cmpd="thickThin" algn="ctr">
        <a:solidFill>
          <a:schemeClr val="phClr"/>
        </a:solidFill>
        <a:prstDash val="solid"/>
      </a:ln>
      <a:ln w="48500" cap="flat" cmpd="thickThin" algn="ctr">
        <a:solidFill>
          <a:schemeClr val="phClr"/>
        </a:solidFill>
        <a:prstDash val="solid"/>
      </a:ln>
    </a:lnStyleLst>
    <a:effectStyleLst>
      <a:effectStyle>
        <a:effectLst>
          <a:outerShdw blurRad="45000" dist="25000" dir="5400000" rotWithShape="0">
            <a:srgbClr val="000000">
              <a:alpha val="38000"/>
            </a:srgbClr>
          </a:outerShdw>
        </a:effectLst>
      </a:effectStyle>
      <a:effectStyle>
        <a:effectLst>
          <a:outerShdw blurRad="39000" dist="25400" dir="5400000" rotWithShape="0">
            <a:srgbClr val="000000">
              <a:alpha val="38000"/>
            </a:srgbClr>
          </a:outerShdw>
        </a:effectLst>
      </a:effectStyle>
      <a:effectStyle>
        <a:effectLst>
          <a:outerShdw blurRad="39000" dist="25400" dir="5400000" rotWithShape="0">
            <a:srgbClr val="000000">
              <a:alpha val="38000"/>
            </a:srgbClr>
          </a:outerShdw>
        </a:effectLst>
        <a:scene3d>
          <a:camera prst="orthographicFront" fov="0">
            <a:rot lat="0" lon="0" rev="0"/>
          </a:camera>
          <a:lightRig rig="threePt" dir="t">
            <a:rot lat="0" lon="0" rev="1800000"/>
          </a:lightRig>
        </a:scene3d>
        <a:sp3d prstMaterial="matte">
          <a:bevelT h="200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4.xml><?xml version="1.0" encoding="utf-8"?>
<a:themeOverride xmlns:a="http://schemas.openxmlformats.org/drawingml/2006/main">
  <a:clrScheme name="PNHP1">
    <a:dk1>
      <a:srgbClr val="003300"/>
    </a:dk1>
    <a:lt1>
      <a:srgbClr val="EBF1DD"/>
    </a:lt1>
    <a:dk2>
      <a:srgbClr val="4F6128"/>
    </a:dk2>
    <a:lt2>
      <a:srgbClr val="EFECF3"/>
    </a:lt2>
    <a:accent1>
      <a:srgbClr val="01A290"/>
    </a:accent1>
    <a:accent2>
      <a:srgbClr val="28476D"/>
    </a:accent2>
    <a:accent3>
      <a:srgbClr val="9E88B8"/>
    </a:accent3>
    <a:accent4>
      <a:srgbClr val="C00000"/>
    </a:accent4>
    <a:accent5>
      <a:srgbClr val="FFC000"/>
    </a:accent5>
    <a:accent6>
      <a:srgbClr val="8CFF8C"/>
    </a:accent6>
    <a:hlink>
      <a:srgbClr val="5F497A"/>
    </a:hlink>
    <a:folHlink>
      <a:srgbClr val="B2A2C7"/>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Modul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47500"/>
              <a:satMod val="137000"/>
            </a:schemeClr>
          </a:gs>
          <a:gs pos="55000">
            <a:schemeClr val="phClr">
              <a:shade val="69000"/>
              <a:satMod val="137000"/>
            </a:schemeClr>
          </a:gs>
          <a:gs pos="100000">
            <a:schemeClr val="phClr">
              <a:shade val="98000"/>
              <a:satMod val="137000"/>
            </a:schemeClr>
          </a:gs>
        </a:gsLst>
        <a:lin ang="16200000" scaled="0"/>
      </a:gradFill>
    </a:fillStyleLst>
    <a:lnStyleLst>
      <a:ln w="6350" cap="rnd" cmpd="sng" algn="ctr">
        <a:solidFill>
          <a:schemeClr val="phClr">
            <a:shade val="95000"/>
            <a:satMod val="105000"/>
          </a:schemeClr>
        </a:solidFill>
        <a:prstDash val="solid"/>
      </a:ln>
      <a:ln w="48000" cap="flat" cmpd="thickThin" algn="ctr">
        <a:solidFill>
          <a:schemeClr val="phClr"/>
        </a:solidFill>
        <a:prstDash val="solid"/>
      </a:ln>
      <a:ln w="48500" cap="flat" cmpd="thickThin" algn="ctr">
        <a:solidFill>
          <a:schemeClr val="phClr"/>
        </a:solidFill>
        <a:prstDash val="solid"/>
      </a:ln>
    </a:lnStyleLst>
    <a:effectStyleLst>
      <a:effectStyle>
        <a:effectLst>
          <a:outerShdw blurRad="45000" dist="25000" dir="5400000" rotWithShape="0">
            <a:srgbClr val="000000">
              <a:alpha val="38000"/>
            </a:srgbClr>
          </a:outerShdw>
        </a:effectLst>
      </a:effectStyle>
      <a:effectStyle>
        <a:effectLst>
          <a:outerShdw blurRad="39000" dist="25400" dir="5400000" rotWithShape="0">
            <a:srgbClr val="000000">
              <a:alpha val="38000"/>
            </a:srgbClr>
          </a:outerShdw>
        </a:effectLst>
      </a:effectStyle>
      <a:effectStyle>
        <a:effectLst>
          <a:outerShdw blurRad="39000" dist="25400" dir="5400000" rotWithShape="0">
            <a:srgbClr val="000000">
              <a:alpha val="38000"/>
            </a:srgbClr>
          </a:outerShdw>
        </a:effectLst>
        <a:scene3d>
          <a:camera prst="orthographicFront" fov="0">
            <a:rot lat="0" lon="0" rev="0"/>
          </a:camera>
          <a:lightRig rig="threePt" dir="t">
            <a:rot lat="0" lon="0" rev="1800000"/>
          </a:lightRig>
        </a:scene3d>
        <a:sp3d prstMaterial="matte">
          <a:bevelT h="200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5.xml><?xml version="1.0" encoding="utf-8"?>
<a:themeOverride xmlns:a="http://schemas.openxmlformats.org/drawingml/2006/main">
  <a:clrScheme name="PNHP1">
    <a:dk1>
      <a:srgbClr val="003300"/>
    </a:dk1>
    <a:lt1>
      <a:srgbClr val="EBF1DD"/>
    </a:lt1>
    <a:dk2>
      <a:srgbClr val="4F6128"/>
    </a:dk2>
    <a:lt2>
      <a:srgbClr val="EFECF3"/>
    </a:lt2>
    <a:accent1>
      <a:srgbClr val="01A290"/>
    </a:accent1>
    <a:accent2>
      <a:srgbClr val="28476D"/>
    </a:accent2>
    <a:accent3>
      <a:srgbClr val="9E88B8"/>
    </a:accent3>
    <a:accent4>
      <a:srgbClr val="C00000"/>
    </a:accent4>
    <a:accent5>
      <a:srgbClr val="FFC000"/>
    </a:accent5>
    <a:accent6>
      <a:srgbClr val="8CFF8C"/>
    </a:accent6>
    <a:hlink>
      <a:srgbClr val="5F497A"/>
    </a:hlink>
    <a:folHlink>
      <a:srgbClr val="B2A2C7"/>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Modul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47500"/>
              <a:satMod val="137000"/>
            </a:schemeClr>
          </a:gs>
          <a:gs pos="55000">
            <a:schemeClr val="phClr">
              <a:shade val="69000"/>
              <a:satMod val="137000"/>
            </a:schemeClr>
          </a:gs>
          <a:gs pos="100000">
            <a:schemeClr val="phClr">
              <a:shade val="98000"/>
              <a:satMod val="137000"/>
            </a:schemeClr>
          </a:gs>
        </a:gsLst>
        <a:lin ang="16200000" scaled="0"/>
      </a:gradFill>
    </a:fillStyleLst>
    <a:lnStyleLst>
      <a:ln w="6350" cap="rnd" cmpd="sng" algn="ctr">
        <a:solidFill>
          <a:schemeClr val="phClr">
            <a:shade val="95000"/>
            <a:satMod val="105000"/>
          </a:schemeClr>
        </a:solidFill>
        <a:prstDash val="solid"/>
      </a:ln>
      <a:ln w="48000" cap="flat" cmpd="thickThin" algn="ctr">
        <a:solidFill>
          <a:schemeClr val="phClr"/>
        </a:solidFill>
        <a:prstDash val="solid"/>
      </a:ln>
      <a:ln w="48500" cap="flat" cmpd="thickThin" algn="ctr">
        <a:solidFill>
          <a:schemeClr val="phClr"/>
        </a:solidFill>
        <a:prstDash val="solid"/>
      </a:ln>
    </a:lnStyleLst>
    <a:effectStyleLst>
      <a:effectStyle>
        <a:effectLst>
          <a:outerShdw blurRad="45000" dist="25000" dir="5400000" rotWithShape="0">
            <a:srgbClr val="000000">
              <a:alpha val="38000"/>
            </a:srgbClr>
          </a:outerShdw>
        </a:effectLst>
      </a:effectStyle>
      <a:effectStyle>
        <a:effectLst>
          <a:outerShdw blurRad="39000" dist="25400" dir="5400000" rotWithShape="0">
            <a:srgbClr val="000000">
              <a:alpha val="38000"/>
            </a:srgbClr>
          </a:outerShdw>
        </a:effectLst>
      </a:effectStyle>
      <a:effectStyle>
        <a:effectLst>
          <a:outerShdw blurRad="39000" dist="25400" dir="5400000" rotWithShape="0">
            <a:srgbClr val="000000">
              <a:alpha val="38000"/>
            </a:srgbClr>
          </a:outerShdw>
        </a:effectLst>
        <a:scene3d>
          <a:camera prst="orthographicFront" fov="0">
            <a:rot lat="0" lon="0" rev="0"/>
          </a:camera>
          <a:lightRig rig="threePt" dir="t">
            <a:rot lat="0" lon="0" rev="1800000"/>
          </a:lightRig>
        </a:scene3d>
        <a:sp3d prstMaterial="matte">
          <a:bevelT h="200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6.xml><?xml version="1.0" encoding="utf-8"?>
<a:themeOverride xmlns:a="http://schemas.openxmlformats.org/drawingml/2006/main">
  <a:clrScheme name="PNHP1">
    <a:dk1>
      <a:srgbClr val="003300"/>
    </a:dk1>
    <a:lt1>
      <a:srgbClr val="EBF1DD"/>
    </a:lt1>
    <a:dk2>
      <a:srgbClr val="4F6128"/>
    </a:dk2>
    <a:lt2>
      <a:srgbClr val="EFECF3"/>
    </a:lt2>
    <a:accent1>
      <a:srgbClr val="01A290"/>
    </a:accent1>
    <a:accent2>
      <a:srgbClr val="28476D"/>
    </a:accent2>
    <a:accent3>
      <a:srgbClr val="9E88B8"/>
    </a:accent3>
    <a:accent4>
      <a:srgbClr val="C00000"/>
    </a:accent4>
    <a:accent5>
      <a:srgbClr val="FFC000"/>
    </a:accent5>
    <a:accent6>
      <a:srgbClr val="8CFF8C"/>
    </a:accent6>
    <a:hlink>
      <a:srgbClr val="5F497A"/>
    </a:hlink>
    <a:folHlink>
      <a:srgbClr val="B2A2C7"/>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Modul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47500"/>
              <a:satMod val="137000"/>
            </a:schemeClr>
          </a:gs>
          <a:gs pos="55000">
            <a:schemeClr val="phClr">
              <a:shade val="69000"/>
              <a:satMod val="137000"/>
            </a:schemeClr>
          </a:gs>
          <a:gs pos="100000">
            <a:schemeClr val="phClr">
              <a:shade val="98000"/>
              <a:satMod val="137000"/>
            </a:schemeClr>
          </a:gs>
        </a:gsLst>
        <a:lin ang="16200000" scaled="0"/>
      </a:gradFill>
    </a:fillStyleLst>
    <a:lnStyleLst>
      <a:ln w="6350" cap="rnd" cmpd="sng" algn="ctr">
        <a:solidFill>
          <a:schemeClr val="phClr">
            <a:shade val="95000"/>
            <a:satMod val="105000"/>
          </a:schemeClr>
        </a:solidFill>
        <a:prstDash val="solid"/>
      </a:ln>
      <a:ln w="48000" cap="flat" cmpd="thickThin" algn="ctr">
        <a:solidFill>
          <a:schemeClr val="phClr"/>
        </a:solidFill>
        <a:prstDash val="solid"/>
      </a:ln>
      <a:ln w="48500" cap="flat" cmpd="thickThin" algn="ctr">
        <a:solidFill>
          <a:schemeClr val="phClr"/>
        </a:solidFill>
        <a:prstDash val="solid"/>
      </a:ln>
    </a:lnStyleLst>
    <a:effectStyleLst>
      <a:effectStyle>
        <a:effectLst>
          <a:outerShdw blurRad="45000" dist="25000" dir="5400000" rotWithShape="0">
            <a:srgbClr val="000000">
              <a:alpha val="38000"/>
            </a:srgbClr>
          </a:outerShdw>
        </a:effectLst>
      </a:effectStyle>
      <a:effectStyle>
        <a:effectLst>
          <a:outerShdw blurRad="39000" dist="25400" dir="5400000" rotWithShape="0">
            <a:srgbClr val="000000">
              <a:alpha val="38000"/>
            </a:srgbClr>
          </a:outerShdw>
        </a:effectLst>
      </a:effectStyle>
      <a:effectStyle>
        <a:effectLst>
          <a:outerShdw blurRad="39000" dist="25400" dir="5400000" rotWithShape="0">
            <a:srgbClr val="000000">
              <a:alpha val="38000"/>
            </a:srgbClr>
          </a:outerShdw>
        </a:effectLst>
        <a:scene3d>
          <a:camera prst="orthographicFront" fov="0">
            <a:rot lat="0" lon="0" rev="0"/>
          </a:camera>
          <a:lightRig rig="threePt" dir="t">
            <a:rot lat="0" lon="0" rev="1800000"/>
          </a:lightRig>
        </a:scene3d>
        <a:sp3d prstMaterial="matte">
          <a:bevelT h="200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7.xml><?xml version="1.0" encoding="utf-8"?>
<a:themeOverride xmlns:a="http://schemas.openxmlformats.org/drawingml/2006/main">
  <a:clrScheme name="PNHP1">
    <a:dk1>
      <a:srgbClr val="003300"/>
    </a:dk1>
    <a:lt1>
      <a:srgbClr val="EBF1DD"/>
    </a:lt1>
    <a:dk2>
      <a:srgbClr val="4F6128"/>
    </a:dk2>
    <a:lt2>
      <a:srgbClr val="EFECF3"/>
    </a:lt2>
    <a:accent1>
      <a:srgbClr val="01A290"/>
    </a:accent1>
    <a:accent2>
      <a:srgbClr val="28476D"/>
    </a:accent2>
    <a:accent3>
      <a:srgbClr val="9E88B8"/>
    </a:accent3>
    <a:accent4>
      <a:srgbClr val="C00000"/>
    </a:accent4>
    <a:accent5>
      <a:srgbClr val="FFC000"/>
    </a:accent5>
    <a:accent6>
      <a:srgbClr val="8CFF8C"/>
    </a:accent6>
    <a:hlink>
      <a:srgbClr val="5F497A"/>
    </a:hlink>
    <a:folHlink>
      <a:srgbClr val="B2A2C7"/>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Modul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47500"/>
              <a:satMod val="137000"/>
            </a:schemeClr>
          </a:gs>
          <a:gs pos="55000">
            <a:schemeClr val="phClr">
              <a:shade val="69000"/>
              <a:satMod val="137000"/>
            </a:schemeClr>
          </a:gs>
          <a:gs pos="100000">
            <a:schemeClr val="phClr">
              <a:shade val="98000"/>
              <a:satMod val="137000"/>
            </a:schemeClr>
          </a:gs>
        </a:gsLst>
        <a:lin ang="16200000" scaled="0"/>
      </a:gradFill>
    </a:fillStyleLst>
    <a:lnStyleLst>
      <a:ln w="6350" cap="rnd" cmpd="sng" algn="ctr">
        <a:solidFill>
          <a:schemeClr val="phClr">
            <a:shade val="95000"/>
            <a:satMod val="105000"/>
          </a:schemeClr>
        </a:solidFill>
        <a:prstDash val="solid"/>
      </a:ln>
      <a:ln w="48000" cap="flat" cmpd="thickThin" algn="ctr">
        <a:solidFill>
          <a:schemeClr val="phClr"/>
        </a:solidFill>
        <a:prstDash val="solid"/>
      </a:ln>
      <a:ln w="48500" cap="flat" cmpd="thickThin" algn="ctr">
        <a:solidFill>
          <a:schemeClr val="phClr"/>
        </a:solidFill>
        <a:prstDash val="solid"/>
      </a:ln>
    </a:lnStyleLst>
    <a:effectStyleLst>
      <a:effectStyle>
        <a:effectLst>
          <a:outerShdw blurRad="45000" dist="25000" dir="5400000" rotWithShape="0">
            <a:srgbClr val="000000">
              <a:alpha val="38000"/>
            </a:srgbClr>
          </a:outerShdw>
        </a:effectLst>
      </a:effectStyle>
      <a:effectStyle>
        <a:effectLst>
          <a:outerShdw blurRad="39000" dist="25400" dir="5400000" rotWithShape="0">
            <a:srgbClr val="000000">
              <a:alpha val="38000"/>
            </a:srgbClr>
          </a:outerShdw>
        </a:effectLst>
      </a:effectStyle>
      <a:effectStyle>
        <a:effectLst>
          <a:outerShdw blurRad="39000" dist="25400" dir="5400000" rotWithShape="0">
            <a:srgbClr val="000000">
              <a:alpha val="38000"/>
            </a:srgbClr>
          </a:outerShdw>
        </a:effectLst>
        <a:scene3d>
          <a:camera prst="orthographicFront" fov="0">
            <a:rot lat="0" lon="0" rev="0"/>
          </a:camera>
          <a:lightRig rig="threePt" dir="t">
            <a:rot lat="0" lon="0" rev="1800000"/>
          </a:lightRig>
        </a:scene3d>
        <a:sp3d prstMaterial="matte">
          <a:bevelT h="200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8.xml><?xml version="1.0" encoding="utf-8"?>
<a:themeOverride xmlns:a="http://schemas.openxmlformats.org/drawingml/2006/main">
  <a:clrScheme name="PNHP1">
    <a:dk1>
      <a:srgbClr val="003300"/>
    </a:dk1>
    <a:lt1>
      <a:srgbClr val="EBF1DD"/>
    </a:lt1>
    <a:dk2>
      <a:srgbClr val="4F6128"/>
    </a:dk2>
    <a:lt2>
      <a:srgbClr val="EFECF3"/>
    </a:lt2>
    <a:accent1>
      <a:srgbClr val="01A290"/>
    </a:accent1>
    <a:accent2>
      <a:srgbClr val="28476D"/>
    </a:accent2>
    <a:accent3>
      <a:srgbClr val="9E88B8"/>
    </a:accent3>
    <a:accent4>
      <a:srgbClr val="C00000"/>
    </a:accent4>
    <a:accent5>
      <a:srgbClr val="FFC000"/>
    </a:accent5>
    <a:accent6>
      <a:srgbClr val="8CFF8C"/>
    </a:accent6>
    <a:hlink>
      <a:srgbClr val="5F497A"/>
    </a:hlink>
    <a:folHlink>
      <a:srgbClr val="B2A2C7"/>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Modul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47500"/>
              <a:satMod val="137000"/>
            </a:schemeClr>
          </a:gs>
          <a:gs pos="55000">
            <a:schemeClr val="phClr">
              <a:shade val="69000"/>
              <a:satMod val="137000"/>
            </a:schemeClr>
          </a:gs>
          <a:gs pos="100000">
            <a:schemeClr val="phClr">
              <a:shade val="98000"/>
              <a:satMod val="137000"/>
            </a:schemeClr>
          </a:gs>
        </a:gsLst>
        <a:lin ang="16200000" scaled="0"/>
      </a:gradFill>
    </a:fillStyleLst>
    <a:lnStyleLst>
      <a:ln w="6350" cap="rnd" cmpd="sng" algn="ctr">
        <a:solidFill>
          <a:schemeClr val="phClr">
            <a:shade val="95000"/>
            <a:satMod val="105000"/>
          </a:schemeClr>
        </a:solidFill>
        <a:prstDash val="solid"/>
      </a:ln>
      <a:ln w="48000" cap="flat" cmpd="thickThin" algn="ctr">
        <a:solidFill>
          <a:schemeClr val="phClr"/>
        </a:solidFill>
        <a:prstDash val="solid"/>
      </a:ln>
      <a:ln w="48500" cap="flat" cmpd="thickThin" algn="ctr">
        <a:solidFill>
          <a:schemeClr val="phClr"/>
        </a:solidFill>
        <a:prstDash val="solid"/>
      </a:ln>
    </a:lnStyleLst>
    <a:effectStyleLst>
      <a:effectStyle>
        <a:effectLst>
          <a:outerShdw blurRad="45000" dist="25000" dir="5400000" rotWithShape="0">
            <a:srgbClr val="000000">
              <a:alpha val="38000"/>
            </a:srgbClr>
          </a:outerShdw>
        </a:effectLst>
      </a:effectStyle>
      <a:effectStyle>
        <a:effectLst>
          <a:outerShdw blurRad="39000" dist="25400" dir="5400000" rotWithShape="0">
            <a:srgbClr val="000000">
              <a:alpha val="38000"/>
            </a:srgbClr>
          </a:outerShdw>
        </a:effectLst>
      </a:effectStyle>
      <a:effectStyle>
        <a:effectLst>
          <a:outerShdw blurRad="39000" dist="25400" dir="5400000" rotWithShape="0">
            <a:srgbClr val="000000">
              <a:alpha val="38000"/>
            </a:srgbClr>
          </a:outerShdw>
        </a:effectLst>
        <a:scene3d>
          <a:camera prst="orthographicFront" fov="0">
            <a:rot lat="0" lon="0" rev="0"/>
          </a:camera>
          <a:lightRig rig="threePt" dir="t">
            <a:rot lat="0" lon="0" rev="1800000"/>
          </a:lightRig>
        </a:scene3d>
        <a:sp3d prstMaterial="matte">
          <a:bevelT h="200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emplate/>
  <TotalTime>8642</TotalTime>
  <Words>2998</Words>
  <Application>Microsoft Macintosh PowerPoint</Application>
  <PresentationFormat>On-screen Show (4:3)</PresentationFormat>
  <Paragraphs>373</Paragraphs>
  <Slides>65</Slides>
  <Notes>3</Notes>
  <HiddenSlides>0</HiddenSlides>
  <MMClips>0</MMClips>
  <ScaleCrop>false</ScaleCrop>
  <HeadingPairs>
    <vt:vector size="4" baseType="variant">
      <vt:variant>
        <vt:lpstr>Theme</vt:lpstr>
      </vt:variant>
      <vt:variant>
        <vt:i4>2</vt:i4>
      </vt:variant>
      <vt:variant>
        <vt:lpstr>Slide Titles</vt:lpstr>
      </vt:variant>
      <vt:variant>
        <vt:i4>65</vt:i4>
      </vt:variant>
    </vt:vector>
  </HeadingPairs>
  <TitlesOfParts>
    <vt:vector size="67" baseType="lpstr">
      <vt:lpstr>Office Theme</vt:lpstr>
      <vt:lpstr>1_Office Theme</vt:lpstr>
      <vt:lpstr>PowerPoint Presentation</vt:lpstr>
      <vt:lpstr>PowerPoint Presentation</vt:lpstr>
      <vt:lpstr>What’s the problem?</vt:lpstr>
      <vt:lpstr>28,949 Deaths During 2015 Due to Uninsurance</vt:lpstr>
      <vt:lpstr>I assume that we all agree that universal healthcare should be the objective, regardless of our own opinions about how this should be achieved (or our political leanings).</vt:lpstr>
      <vt:lpstr>The Editor in Chief of JAMA agrees. </vt:lpstr>
      <vt:lpstr>What IS universal healthcare?</vt:lpstr>
      <vt:lpstr>How does the US system do at  equity, quality, affordability especially with regards to critical care?  Stated differently, what are the disparities in the US health system?</vt:lpstr>
      <vt:lpstr>Because we know that disparities are emblematic of the problem. </vt:lpstr>
      <vt:lpstr>Because we know that disparities are emblematic of the problem. </vt:lpstr>
      <vt:lpstr>PowerPoint Presentation</vt:lpstr>
      <vt:lpstr>So we pay more per capita. But what do we get for that money spent?</vt:lpstr>
      <vt:lpstr>PowerPoint Presentation</vt:lpstr>
      <vt:lpstr>Deductibles Are Increasing Rapidly</vt:lpstr>
      <vt:lpstr>Out-of-Pocket Payments</vt:lpstr>
      <vt:lpstr>Having private insurance doesn’t protect you from medical bankruptcy!</vt:lpstr>
      <vt:lpstr>And the more costs are shifted to citizens, the worse the outcomes. </vt:lpstr>
      <vt:lpstr>Higher Medication Co-Pays = Worse Pediatric Asthma Outcomes</vt:lpstr>
      <vt:lpstr>Medication Copays Increased Post-MI Vascular Events in Minorities (An RCT)</vt:lpstr>
      <vt:lpstr>Uninsured and Under-Insured Delay Seeking Care for Heart Attacks</vt:lpstr>
      <vt:lpstr>What is “underinsurance”?  -annual OOP expenses&gt;10% income  or  -if income is &lt;200% FPL, OOP expenses &gt;5% income  or  -deductibles &gt;5% income </vt:lpstr>
      <vt:lpstr>NY State Cheapest ACA Bronze Plan (Family, 2017)</vt:lpstr>
      <vt:lpstr>PowerPoint Presentation</vt:lpstr>
      <vt:lpstr>Kids hospitalized with Medicaid for LRTI? 3x more likely to die.</vt:lpstr>
      <vt:lpstr>Medicaid, or no insurance? More likely to die of sepsis.</vt:lpstr>
      <vt:lpstr>Spinal trauma, but no insurance? More likely to die (but fewer number of hospital days, ICU days, ventilator days… Charles Dickens, anyone?) </vt:lpstr>
      <vt:lpstr>Health insurance REDUCES length of stay for critical trauma</vt:lpstr>
      <vt:lpstr>Uninsured pediatric trauma patients 4.6x odds of death</vt:lpstr>
      <vt:lpstr>How does the US system do at  equity, quality, affordability, especially with regards to critical care? </vt:lpstr>
      <vt:lpstr>Growth of Physicians and Administrators </vt:lpstr>
      <vt:lpstr>What IS it about private insurance?</vt:lpstr>
      <vt:lpstr>Insurance Overhead</vt:lpstr>
      <vt:lpstr>What IS it about private insurance?</vt:lpstr>
      <vt:lpstr>What else beyond private insurance drives costs in the United States?</vt:lpstr>
      <vt:lpstr>US Prescription Drug Spending</vt:lpstr>
      <vt:lpstr>USA Spends the Most on Drugs Per capita spending on retail prescription drugs</vt:lpstr>
      <vt:lpstr>Drug Company Profits</vt:lpstr>
      <vt:lpstr>What to do?</vt:lpstr>
      <vt:lpstr>What about single payer?</vt:lpstr>
      <vt:lpstr>The Single-Payer Alternative – HR 676</vt:lpstr>
      <vt:lpstr>Single-Payer Cost Control</vt:lpstr>
      <vt:lpstr>Single-Payer Savings</vt:lpstr>
      <vt:lpstr>Single-Payer Savings</vt:lpstr>
      <vt:lpstr>Single-Payer Savings</vt:lpstr>
      <vt:lpstr>HR 676 “Medicare for All” Covers Everyone and Spends Less</vt:lpstr>
      <vt:lpstr>How’s it going in Canada?</vt:lpstr>
      <vt:lpstr>Health Costs as Percent of GDP</vt:lpstr>
      <vt:lpstr>Overall Administrative Costs per Capita United States and Canada, 2016</vt:lpstr>
      <vt:lpstr>Canadian Physicians’ Incomes 2013 – 2014</vt:lpstr>
      <vt:lpstr>Few Canadian Physicians Emigrate Today</vt:lpstr>
      <vt:lpstr>PowerPoint Presentation</vt:lpstr>
      <vt:lpstr>So why NOT incremental steps?</vt:lpstr>
      <vt:lpstr>Support single payer? </vt:lpstr>
      <vt:lpstr>PowerPoint Presentation</vt:lpstr>
      <vt:lpstr>PowerPoint Presentation</vt:lpstr>
      <vt:lpstr>PowerPoint Presentation</vt:lpstr>
      <vt:lpstr>PowerPoint Presentation</vt:lpstr>
      <vt:lpstr>PowerPoint Presentation</vt:lpstr>
      <vt:lpstr>Many Specialists Won’t See  Kids With Medicaid (BAD!)</vt:lpstr>
      <vt:lpstr>Oregon: Expand Medicaid,  Improve Health (GOOD!)</vt:lpstr>
      <vt:lpstr>Perhaps the disconnect between knowing the costs of healthcare and actually paying for it means we overuse care (moral hazard)… so do we need more “skin in the game”? </vt:lpstr>
      <vt:lpstr>Out-of-Pocket Payments=Skin in the Game</vt:lpstr>
      <vt:lpstr>Is there evidence that we overuse care?</vt:lpstr>
      <vt:lpstr>Physician Visits per Capita</vt:lpstr>
      <vt:lpstr>How is PNHP considering drug policy under a single payer plan?</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Philip A. Verhoef</dc:creator>
  <cp:lastModifiedBy>Philip A. Verhoef</cp:lastModifiedBy>
  <cp:revision>165</cp:revision>
  <dcterms:created xsi:type="dcterms:W3CDTF">2015-12-10T12:18:18Z</dcterms:created>
  <dcterms:modified xsi:type="dcterms:W3CDTF">2017-05-11T12:58:46Z</dcterms:modified>
</cp:coreProperties>
</file>