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theme/themeOverride3.xml" ContentType="application/vnd.openxmlformats-officedocument.themeOverr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4.xml" ContentType="application/vnd.openxmlformats-officedocument.themeOverride+xml"/>
  <Override PartName="/ppt/charts/chart1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7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8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9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30.xml" ContentType="application/vnd.openxmlformats-officedocument.drawingml.chart+xml"/>
  <Override PartName="/ppt/theme/themeOverride5.xml" ContentType="application/vnd.openxmlformats-officedocument.themeOverride+xml"/>
  <Override PartName="/ppt/charts/chart31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32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3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4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5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6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7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8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9.xml" ContentType="application/vnd.openxmlformats-officedocument.drawingml.chart+xml"/>
  <Override PartName="/ppt/theme/themeOverride6.xml" ContentType="application/vnd.openxmlformats-officedocument.themeOverride+xml"/>
  <Override PartName="/ppt/charts/chart4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4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42.xml" ContentType="application/vnd.openxmlformats-officedocument.drawingml.chart+xml"/>
  <Override PartName="/ppt/theme/themeOverride7.xml" ContentType="application/vnd.openxmlformats-officedocument.themeOverride+xml"/>
  <Override PartName="/ppt/charts/chart43.xml" ContentType="application/vnd.openxmlformats-officedocument.drawingml.chart+xml"/>
  <Override PartName="/ppt/theme/themeOverride8.xml" ContentType="application/vnd.openxmlformats-officedocument.themeOverride+xml"/>
  <Override PartName="/ppt/charts/chart4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45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46.xml" ContentType="application/vnd.openxmlformats-officedocument.drawingml.chart+xml"/>
  <Override PartName="/ppt/theme/themeOverride9.xml" ContentType="application/vnd.openxmlformats-officedocument.themeOverride+xml"/>
  <Override PartName="/ppt/charts/chart47.xml" ContentType="application/vnd.openxmlformats-officedocument.drawingml.chart+xml"/>
  <Override PartName="/ppt/theme/themeOverride10.xml" ContentType="application/vnd.openxmlformats-officedocument.themeOverride+xml"/>
  <Override PartName="/ppt/charts/chart48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49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50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51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52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53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54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55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56.xml" ContentType="application/vnd.openxmlformats-officedocument.drawingml.chart+xml"/>
  <Override PartName="/ppt/notesSlides/notesSlide3.xml" ContentType="application/vnd.openxmlformats-officedocument.presentationml.notesSlide+xml"/>
  <Override PartName="/ppt/charts/chart57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theme/themeOverride11.xml" ContentType="application/vnd.openxmlformats-officedocument.themeOverride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6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6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6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6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theme/themeOverride12.xml" ContentType="application/vnd.openxmlformats-officedocument.themeOverride+xml"/>
  <Override PartName="/ppt/charts/chart70.xml" ContentType="application/vnd.openxmlformats-officedocument.drawingml.chart+xml"/>
  <Override PartName="/ppt/theme/themeOverride13.xml" ContentType="application/vnd.openxmlformats-officedocument.themeOverride+xml"/>
  <Override PartName="/ppt/charts/chart71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72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73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74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75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76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77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notesSlides/notesSlide4.xml" ContentType="application/vnd.openxmlformats-officedocument.presentationml.notesSlide+xml"/>
  <Override PartName="/ppt/charts/chart78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notesSlides/notesSlide5.xml" ContentType="application/vnd.openxmlformats-officedocument.presentationml.notesSlide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theme/themeOverride14.xml" ContentType="application/vnd.openxmlformats-officedocument.themeOverride+xml"/>
  <Override PartName="/ppt/charts/chart81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82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85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89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notesSlides/notesSlide6.xml" ContentType="application/vnd.openxmlformats-officedocument.presentationml.notesSlide+xml"/>
  <Override PartName="/ppt/charts/chart90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96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97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notesSlides/notesSlide7.xml" ContentType="application/vnd.openxmlformats-officedocument.presentationml.notesSlide+xml"/>
  <Override PartName="/ppt/charts/chart98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99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00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101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102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103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104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105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108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109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110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111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112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113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114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115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116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117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118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119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charts/chart120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charts/chart121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charts/chart122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charts/chart123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notesSlides/notesSlide10.xml" ContentType="application/vnd.openxmlformats-officedocument.presentationml.notesSlide+xml"/>
  <Override PartName="/ppt/charts/chart124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notesSlides/notesSlide11.xml" ContentType="application/vnd.openxmlformats-officedocument.presentationml.notesSlide+xml"/>
  <Override PartName="/ppt/charts/chart125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charts/chart126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charts/chart127.xml" ContentType="application/vnd.openxmlformats-officedocument.drawingml.chart+xml"/>
  <Override PartName="/ppt/charts/style95.xml" ContentType="application/vnd.ms-office.chartstyle+xml"/>
  <Override PartName="/ppt/charts/colors95.xml" ContentType="application/vnd.ms-office.chartcolorstyle+xml"/>
  <Override PartName="/ppt/charts/chart128.xml" ContentType="application/vnd.openxmlformats-officedocument.drawingml.chart+xml"/>
  <Override PartName="/ppt/charts/style96.xml" ContentType="application/vnd.ms-office.chartstyle+xml"/>
  <Override PartName="/ppt/charts/colors96.xml" ContentType="application/vnd.ms-office.chartcolorstyle+xml"/>
  <Override PartName="/ppt/charts/chart129.xml" ContentType="application/vnd.openxmlformats-officedocument.drawingml.chart+xml"/>
  <Override PartName="/ppt/charts/style97.xml" ContentType="application/vnd.ms-office.chartstyle+xml"/>
  <Override PartName="/ppt/charts/colors97.xml" ContentType="application/vnd.ms-office.chartcolorstyle+xml"/>
  <Override PartName="/ppt/charts/chart130.xml" ContentType="application/vnd.openxmlformats-officedocument.drawingml.chart+xml"/>
  <Override PartName="/ppt/charts/style98.xml" ContentType="application/vnd.ms-office.chartstyle+xml"/>
  <Override PartName="/ppt/charts/colors98.xml" ContentType="application/vnd.ms-office.chartcolorstyle+xml"/>
  <Override PartName="/ppt/charts/chart131.xml" ContentType="application/vnd.openxmlformats-officedocument.drawingml.chart+xml"/>
  <Override PartName="/ppt/theme/themeOverride15.xml" ContentType="application/vnd.openxmlformats-officedocument.themeOverride+xml"/>
  <Override PartName="/ppt/charts/chart132.xml" ContentType="application/vnd.openxmlformats-officedocument.drawingml.chart+xml"/>
  <Override PartName="/ppt/charts/style99.xml" ContentType="application/vnd.ms-office.chartstyle+xml"/>
  <Override PartName="/ppt/charts/colors99.xml" ContentType="application/vnd.ms-office.chartcolorstyle+xml"/>
  <Override PartName="/ppt/charts/chart133.xml" ContentType="application/vnd.openxmlformats-officedocument.drawingml.chart+xml"/>
  <Override PartName="/ppt/charts/style100.xml" ContentType="application/vnd.ms-office.chartstyle+xml"/>
  <Override PartName="/ppt/charts/colors100.xml" ContentType="application/vnd.ms-office.chartcolorstyle+xml"/>
  <Override PartName="/ppt/charts/chart134.xml" ContentType="application/vnd.openxmlformats-officedocument.drawingml.chart+xml"/>
  <Override PartName="/ppt/charts/style101.xml" ContentType="application/vnd.ms-office.chartstyle+xml"/>
  <Override PartName="/ppt/charts/colors101.xml" ContentType="application/vnd.ms-office.chartcolorstyle+xml"/>
  <Override PartName="/ppt/charts/chart135.xml" ContentType="application/vnd.openxmlformats-officedocument.drawingml.chart+xml"/>
  <Override PartName="/ppt/charts/style102.xml" ContentType="application/vnd.ms-office.chartstyle+xml"/>
  <Override PartName="/ppt/charts/colors102.xml" ContentType="application/vnd.ms-office.chartcolorstyle+xml"/>
  <Override PartName="/ppt/charts/chart136.xml" ContentType="application/vnd.openxmlformats-officedocument.drawingml.chart+xml"/>
  <Override PartName="/ppt/charts/style103.xml" ContentType="application/vnd.ms-office.chartstyle+xml"/>
  <Override PartName="/ppt/charts/colors103.xml" ContentType="application/vnd.ms-office.chartcolorstyle+xml"/>
  <Override PartName="/ppt/charts/chart137.xml" ContentType="application/vnd.openxmlformats-officedocument.drawingml.chart+xml"/>
  <Override PartName="/ppt/theme/themeOverride16.xml" ContentType="application/vnd.openxmlformats-officedocument.themeOverride+xml"/>
  <Override PartName="/ppt/charts/chart138.xml" ContentType="application/vnd.openxmlformats-officedocument.drawingml.chart+xml"/>
  <Override PartName="/ppt/charts/style104.xml" ContentType="application/vnd.ms-office.chartstyle+xml"/>
  <Override PartName="/ppt/charts/colors104.xml" ContentType="application/vnd.ms-office.chartcolorstyle+xml"/>
  <Override PartName="/ppt/charts/chart139.xml" ContentType="application/vnd.openxmlformats-officedocument.drawingml.chart+xml"/>
  <Override PartName="/ppt/charts/style105.xml" ContentType="application/vnd.ms-office.chartstyle+xml"/>
  <Override PartName="/ppt/charts/colors105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40.xml" ContentType="application/vnd.openxmlformats-officedocument.drawingml.chart+xml"/>
  <Override PartName="/ppt/charts/style106.xml" ContentType="application/vnd.ms-office.chartstyle+xml"/>
  <Override PartName="/ppt/charts/colors106.xml" ContentType="application/vnd.ms-office.chartcolorstyle+xml"/>
  <Override PartName="/ppt/charts/chart141.xml" ContentType="application/vnd.openxmlformats-officedocument.drawingml.chart+xml"/>
  <Override PartName="/ppt/charts/style107.xml" ContentType="application/vnd.ms-office.chartstyle+xml"/>
  <Override PartName="/ppt/charts/colors107.xml" ContentType="application/vnd.ms-office.chartcolorstyle+xml"/>
  <Override PartName="/ppt/charts/chart142.xml" ContentType="application/vnd.openxmlformats-officedocument.drawingml.chart+xml"/>
  <Override PartName="/ppt/charts/style108.xml" ContentType="application/vnd.ms-office.chartstyle+xml"/>
  <Override PartName="/ppt/charts/colors108.xml" ContentType="application/vnd.ms-office.chartcolorstyle+xml"/>
  <Override PartName="/ppt/charts/chart143.xml" ContentType="application/vnd.openxmlformats-officedocument.drawingml.chart+xml"/>
  <Override PartName="/ppt/charts/style109.xml" ContentType="application/vnd.ms-office.chartstyle+xml"/>
  <Override PartName="/ppt/charts/colors109.xml" ContentType="application/vnd.ms-office.chartcolorstyle+xml"/>
  <Override PartName="/ppt/charts/chart144.xml" ContentType="application/vnd.openxmlformats-officedocument.drawingml.chart+xml"/>
  <Override PartName="/ppt/charts/style110.xml" ContentType="application/vnd.ms-office.chartstyle+xml"/>
  <Override PartName="/ppt/charts/colors110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6"/>
  </p:notesMasterIdLst>
  <p:sldIdLst>
    <p:sldId id="355" r:id="rId2"/>
    <p:sldId id="560" r:id="rId3"/>
    <p:sldId id="357" r:id="rId4"/>
    <p:sldId id="561" r:id="rId5"/>
    <p:sldId id="359" r:id="rId6"/>
    <p:sldId id="360" r:id="rId7"/>
    <p:sldId id="562" r:id="rId8"/>
    <p:sldId id="563" r:id="rId9"/>
    <p:sldId id="363" r:id="rId10"/>
    <p:sldId id="564" r:id="rId11"/>
    <p:sldId id="565" r:id="rId12"/>
    <p:sldId id="566" r:id="rId13"/>
    <p:sldId id="367" r:id="rId14"/>
    <p:sldId id="567" r:id="rId15"/>
    <p:sldId id="568" r:id="rId16"/>
    <p:sldId id="370" r:id="rId17"/>
    <p:sldId id="371" r:id="rId18"/>
    <p:sldId id="569" r:id="rId19"/>
    <p:sldId id="570" r:id="rId20"/>
    <p:sldId id="571" r:id="rId21"/>
    <p:sldId id="572" r:id="rId22"/>
    <p:sldId id="573" r:id="rId23"/>
    <p:sldId id="377" r:id="rId24"/>
    <p:sldId id="574" r:id="rId25"/>
    <p:sldId id="575" r:id="rId26"/>
    <p:sldId id="576" r:id="rId27"/>
    <p:sldId id="577" r:id="rId28"/>
    <p:sldId id="382" r:id="rId29"/>
    <p:sldId id="383" r:id="rId30"/>
    <p:sldId id="578" r:id="rId31"/>
    <p:sldId id="579" r:id="rId32"/>
    <p:sldId id="580" r:id="rId33"/>
    <p:sldId id="387" r:id="rId34"/>
    <p:sldId id="388" r:id="rId35"/>
    <p:sldId id="389" r:id="rId36"/>
    <p:sldId id="581" r:id="rId37"/>
    <p:sldId id="391" r:id="rId38"/>
    <p:sldId id="392" r:id="rId39"/>
    <p:sldId id="582" r:id="rId40"/>
    <p:sldId id="583" r:id="rId41"/>
    <p:sldId id="395" r:id="rId42"/>
    <p:sldId id="584" r:id="rId43"/>
    <p:sldId id="397" r:id="rId44"/>
    <p:sldId id="398" r:id="rId45"/>
    <p:sldId id="585" r:id="rId46"/>
    <p:sldId id="400" r:id="rId47"/>
    <p:sldId id="586" r:id="rId48"/>
    <p:sldId id="587" r:id="rId49"/>
    <p:sldId id="588" r:id="rId50"/>
    <p:sldId id="589" r:id="rId51"/>
    <p:sldId id="590" r:id="rId52"/>
    <p:sldId id="591" r:id="rId53"/>
    <p:sldId id="407" r:id="rId54"/>
    <p:sldId id="408" r:id="rId55"/>
    <p:sldId id="592" r:id="rId56"/>
    <p:sldId id="410" r:id="rId57"/>
    <p:sldId id="593" r:id="rId58"/>
    <p:sldId id="594" r:id="rId59"/>
    <p:sldId id="413" r:id="rId60"/>
    <p:sldId id="414" r:id="rId61"/>
    <p:sldId id="415" r:id="rId62"/>
    <p:sldId id="595" r:id="rId63"/>
    <p:sldId id="596" r:id="rId64"/>
    <p:sldId id="418" r:id="rId65"/>
    <p:sldId id="419" r:id="rId66"/>
    <p:sldId id="420" r:id="rId67"/>
    <p:sldId id="597" r:id="rId68"/>
    <p:sldId id="598" r:id="rId69"/>
    <p:sldId id="599" r:id="rId70"/>
    <p:sldId id="600" r:id="rId71"/>
    <p:sldId id="601" r:id="rId72"/>
    <p:sldId id="602" r:id="rId73"/>
    <p:sldId id="603" r:id="rId74"/>
    <p:sldId id="604" r:id="rId75"/>
    <p:sldId id="605" r:id="rId76"/>
    <p:sldId id="606" r:id="rId77"/>
    <p:sldId id="607" r:id="rId78"/>
    <p:sldId id="608" r:id="rId79"/>
    <p:sldId id="609" r:id="rId80"/>
    <p:sldId id="610" r:id="rId81"/>
    <p:sldId id="611" r:id="rId82"/>
    <p:sldId id="436" r:id="rId83"/>
    <p:sldId id="612" r:id="rId84"/>
    <p:sldId id="613" r:id="rId85"/>
    <p:sldId id="614" r:id="rId86"/>
    <p:sldId id="615" r:id="rId87"/>
    <p:sldId id="616" r:id="rId88"/>
    <p:sldId id="617" r:id="rId89"/>
    <p:sldId id="443" r:id="rId90"/>
    <p:sldId id="618" r:id="rId91"/>
    <p:sldId id="619" r:id="rId92"/>
    <p:sldId id="620" r:id="rId93"/>
    <p:sldId id="621" r:id="rId94"/>
    <p:sldId id="622" r:id="rId95"/>
    <p:sldId id="623" r:id="rId96"/>
    <p:sldId id="624" r:id="rId97"/>
    <p:sldId id="625" r:id="rId98"/>
    <p:sldId id="626" r:id="rId99"/>
    <p:sldId id="627" r:id="rId100"/>
    <p:sldId id="454" r:id="rId101"/>
    <p:sldId id="455" r:id="rId102"/>
    <p:sldId id="628" r:id="rId103"/>
    <p:sldId id="629" r:id="rId104"/>
    <p:sldId id="630" r:id="rId105"/>
    <p:sldId id="631" r:id="rId106"/>
    <p:sldId id="632" r:id="rId107"/>
    <p:sldId id="633" r:id="rId108"/>
    <p:sldId id="634" r:id="rId109"/>
    <p:sldId id="635" r:id="rId110"/>
    <p:sldId id="636" r:id="rId111"/>
    <p:sldId id="637" r:id="rId112"/>
    <p:sldId id="466" r:id="rId113"/>
    <p:sldId id="638" r:id="rId114"/>
    <p:sldId id="468" r:id="rId115"/>
    <p:sldId id="469" r:id="rId116"/>
    <p:sldId id="639" r:id="rId117"/>
    <p:sldId id="471" r:id="rId118"/>
    <p:sldId id="640" r:id="rId119"/>
    <p:sldId id="641" r:id="rId120"/>
    <p:sldId id="474" r:id="rId121"/>
    <p:sldId id="642" r:id="rId122"/>
    <p:sldId id="643" r:id="rId123"/>
    <p:sldId id="644" r:id="rId124"/>
    <p:sldId id="645" r:id="rId125"/>
    <p:sldId id="479" r:id="rId126"/>
    <p:sldId id="480" r:id="rId127"/>
    <p:sldId id="646" r:id="rId128"/>
    <p:sldId id="647" r:id="rId129"/>
    <p:sldId id="483" r:id="rId130"/>
    <p:sldId id="484" r:id="rId131"/>
    <p:sldId id="485" r:id="rId132"/>
    <p:sldId id="648" r:id="rId133"/>
    <p:sldId id="649" r:id="rId134"/>
    <p:sldId id="650" r:id="rId135"/>
    <p:sldId id="651" r:id="rId136"/>
    <p:sldId id="652" r:id="rId137"/>
    <p:sldId id="491" r:id="rId138"/>
    <p:sldId id="492" r:id="rId139"/>
    <p:sldId id="493" r:id="rId140"/>
    <p:sldId id="559" r:id="rId141"/>
    <p:sldId id="495" r:id="rId142"/>
    <p:sldId id="653" r:id="rId143"/>
    <p:sldId id="654" r:id="rId144"/>
    <p:sldId id="498" r:id="rId145"/>
    <p:sldId id="499" r:id="rId146"/>
    <p:sldId id="655" r:id="rId147"/>
    <p:sldId id="656" r:id="rId148"/>
    <p:sldId id="657" r:id="rId149"/>
    <p:sldId id="658" r:id="rId150"/>
    <p:sldId id="659" r:id="rId151"/>
    <p:sldId id="660" r:id="rId152"/>
    <p:sldId id="661" r:id="rId153"/>
    <p:sldId id="662" r:id="rId154"/>
    <p:sldId id="663" r:id="rId155"/>
    <p:sldId id="664" r:id="rId156"/>
    <p:sldId id="665" r:id="rId157"/>
    <p:sldId id="666" r:id="rId158"/>
    <p:sldId id="667" r:id="rId159"/>
    <p:sldId id="513" r:id="rId160"/>
    <p:sldId id="668" r:id="rId161"/>
    <p:sldId id="669" r:id="rId162"/>
    <p:sldId id="670" r:id="rId163"/>
    <p:sldId id="671" r:id="rId164"/>
    <p:sldId id="672" r:id="rId165"/>
    <p:sldId id="677" r:id="rId166"/>
    <p:sldId id="673" r:id="rId167"/>
    <p:sldId id="674" r:id="rId168"/>
    <p:sldId id="675" r:id="rId169"/>
    <p:sldId id="676" r:id="rId170"/>
    <p:sldId id="524" r:id="rId171"/>
    <p:sldId id="525" r:id="rId172"/>
    <p:sldId id="526" r:id="rId173"/>
    <p:sldId id="678" r:id="rId174"/>
    <p:sldId id="679" r:id="rId175"/>
    <p:sldId id="680" r:id="rId176"/>
    <p:sldId id="681" r:id="rId177"/>
    <p:sldId id="682" r:id="rId178"/>
    <p:sldId id="532" r:id="rId179"/>
    <p:sldId id="683" r:id="rId180"/>
    <p:sldId id="684" r:id="rId181"/>
    <p:sldId id="685" r:id="rId182"/>
    <p:sldId id="686" r:id="rId183"/>
    <p:sldId id="687" r:id="rId184"/>
    <p:sldId id="700" r:id="rId185"/>
    <p:sldId id="688" r:id="rId186"/>
    <p:sldId id="540" r:id="rId187"/>
    <p:sldId id="689" r:id="rId188"/>
    <p:sldId id="690" r:id="rId189"/>
    <p:sldId id="691" r:id="rId190"/>
    <p:sldId id="544" r:id="rId191"/>
    <p:sldId id="692" r:id="rId192"/>
    <p:sldId id="693" r:id="rId193"/>
    <p:sldId id="694" r:id="rId194"/>
    <p:sldId id="695" r:id="rId195"/>
    <p:sldId id="696" r:id="rId196"/>
    <p:sldId id="697" r:id="rId197"/>
    <p:sldId id="551" r:id="rId198"/>
    <p:sldId id="552" r:id="rId199"/>
    <p:sldId id="698" r:id="rId200"/>
    <p:sldId id="554" r:id="rId201"/>
    <p:sldId id="555" r:id="rId202"/>
    <p:sldId id="556" r:id="rId203"/>
    <p:sldId id="557" r:id="rId204"/>
    <p:sldId id="699" r:id="rId20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353"/>
    <a:srgbClr val="0312A8"/>
    <a:srgbClr val="0F3AFF"/>
    <a:srgbClr val="4376FF"/>
    <a:srgbClr val="80B1F7"/>
    <a:srgbClr val="CCCCCC"/>
    <a:srgbClr val="771F28"/>
    <a:srgbClr val="20292D"/>
    <a:srgbClr val="00A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04"/>
    <p:restoredTop sz="95353"/>
  </p:normalViewPr>
  <p:slideViewPr>
    <p:cSldViewPr snapToGrid="0" snapToObjects="1">
      <p:cViewPr varScale="1">
        <p:scale>
          <a:sx n="71" d="100"/>
          <a:sy n="71" d="100"/>
        </p:scale>
        <p:origin x="176" y="1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notesMaster" Target="notesMasters/notesMaster1.xml"/><Relationship Id="rId207" Type="http://schemas.openxmlformats.org/officeDocument/2006/relationships/presProps" Target="presProps.xml"/><Relationship Id="rId208" Type="http://schemas.openxmlformats.org/officeDocument/2006/relationships/viewProps" Target="viewProps.xml"/><Relationship Id="rId209" Type="http://schemas.openxmlformats.org/officeDocument/2006/relationships/theme" Target="theme/theme1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1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package" Target="../embeddings/Microsoft_Excel_Worksheet10.xlsx"/></Relationships>
</file>

<file path=ppt/charts/_rels/chart100.xml.rels><?xml version="1.0" encoding="UTF-8" standalone="yes"?>
<Relationships xmlns="http://schemas.openxmlformats.org/package/2006/relationships"><Relationship Id="rId1" Type="http://schemas.microsoft.com/office/2011/relationships/chartStyle" Target="style69.xml"/><Relationship Id="rId2" Type="http://schemas.microsoft.com/office/2011/relationships/chartColorStyle" Target="colors69.xml"/><Relationship Id="rId3" Type="http://schemas.openxmlformats.org/officeDocument/2006/relationships/package" Target="../embeddings/Microsoft_Excel_Worksheet100.xlsx"/></Relationships>
</file>

<file path=ppt/charts/_rels/chart101.xml.rels><?xml version="1.0" encoding="UTF-8" standalone="yes"?>
<Relationships xmlns="http://schemas.openxmlformats.org/package/2006/relationships"><Relationship Id="rId1" Type="http://schemas.microsoft.com/office/2011/relationships/chartStyle" Target="style70.xml"/><Relationship Id="rId2" Type="http://schemas.microsoft.com/office/2011/relationships/chartColorStyle" Target="colors70.xml"/><Relationship Id="rId3" Type="http://schemas.openxmlformats.org/officeDocument/2006/relationships/package" Target="../embeddings/Microsoft_Excel_Worksheet101.xlsx"/></Relationships>
</file>

<file path=ppt/charts/_rels/chart102.xml.rels><?xml version="1.0" encoding="UTF-8" standalone="yes"?>
<Relationships xmlns="http://schemas.openxmlformats.org/package/2006/relationships"><Relationship Id="rId1" Type="http://schemas.microsoft.com/office/2011/relationships/chartStyle" Target="style71.xml"/><Relationship Id="rId2" Type="http://schemas.microsoft.com/office/2011/relationships/chartColorStyle" Target="colors71.xml"/><Relationship Id="rId3" Type="http://schemas.openxmlformats.org/officeDocument/2006/relationships/package" Target="../embeddings/Microsoft_Excel_Worksheet102.xlsx"/></Relationships>
</file>

<file path=ppt/charts/_rels/chart103.xml.rels><?xml version="1.0" encoding="UTF-8" standalone="yes"?>
<Relationships xmlns="http://schemas.openxmlformats.org/package/2006/relationships"><Relationship Id="rId1" Type="http://schemas.microsoft.com/office/2011/relationships/chartStyle" Target="style72.xml"/><Relationship Id="rId2" Type="http://schemas.microsoft.com/office/2011/relationships/chartColorStyle" Target="colors72.xml"/><Relationship Id="rId3" Type="http://schemas.openxmlformats.org/officeDocument/2006/relationships/package" Target="../embeddings/Microsoft_Excel_Worksheet103.xlsx"/></Relationships>
</file>

<file path=ppt/charts/_rels/chart104.xml.rels><?xml version="1.0" encoding="UTF-8" standalone="yes"?>
<Relationships xmlns="http://schemas.openxmlformats.org/package/2006/relationships"><Relationship Id="rId1" Type="http://schemas.microsoft.com/office/2011/relationships/chartStyle" Target="style73.xml"/><Relationship Id="rId2" Type="http://schemas.microsoft.com/office/2011/relationships/chartColorStyle" Target="colors73.xml"/><Relationship Id="rId3" Type="http://schemas.openxmlformats.org/officeDocument/2006/relationships/package" Target="../embeddings/Microsoft_Excel_Worksheet104.xlsx"/></Relationships>
</file>

<file path=ppt/charts/_rels/chart105.xml.rels><?xml version="1.0" encoding="UTF-8" standalone="yes"?>
<Relationships xmlns="http://schemas.openxmlformats.org/package/2006/relationships"><Relationship Id="rId1" Type="http://schemas.microsoft.com/office/2011/relationships/chartStyle" Target="style74.xml"/><Relationship Id="rId2" Type="http://schemas.microsoft.com/office/2011/relationships/chartColorStyle" Target="colors74.xml"/><Relationship Id="rId3" Type="http://schemas.openxmlformats.org/officeDocument/2006/relationships/package" Target="../embeddings/Microsoft_Excel_Worksheet105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07.xml.rels><?xml version="1.0" encoding="UTF-8" standalone="yes"?>
<Relationships xmlns="http://schemas.openxmlformats.org/package/2006/relationships"><Relationship Id="rId1" Type="http://schemas.microsoft.com/office/2011/relationships/chartStyle" Target="style75.xml"/><Relationship Id="rId2" Type="http://schemas.microsoft.com/office/2011/relationships/chartColorStyle" Target="colors75.xml"/><Relationship Id="rId3" Type="http://schemas.openxmlformats.org/officeDocument/2006/relationships/package" Target="../embeddings/Microsoft_Excel_Worksheet107.xlsx"/></Relationships>
</file>

<file path=ppt/charts/_rels/chart108.xml.rels><?xml version="1.0" encoding="UTF-8" standalone="yes"?>
<Relationships xmlns="http://schemas.openxmlformats.org/package/2006/relationships"><Relationship Id="rId1" Type="http://schemas.microsoft.com/office/2011/relationships/chartStyle" Target="style76.xml"/><Relationship Id="rId2" Type="http://schemas.microsoft.com/office/2011/relationships/chartColorStyle" Target="colors76.xml"/><Relationship Id="rId3" Type="http://schemas.openxmlformats.org/officeDocument/2006/relationships/package" Target="../embeddings/Microsoft_Excel_Worksheet108.xlsx"/></Relationships>
</file>

<file path=ppt/charts/_rels/chart109.xml.rels><?xml version="1.0" encoding="UTF-8" standalone="yes"?>
<Relationships xmlns="http://schemas.openxmlformats.org/package/2006/relationships"><Relationship Id="rId1" Type="http://schemas.microsoft.com/office/2011/relationships/chartStyle" Target="style77.xml"/><Relationship Id="rId2" Type="http://schemas.microsoft.com/office/2011/relationships/chartColorStyle" Target="colors77.xml"/><Relationship Id="rId3" Type="http://schemas.openxmlformats.org/officeDocument/2006/relationships/package" Target="../embeddings/Microsoft_Excel_Worksheet109.xlsx"/></Relationships>
</file>

<file path=ppt/charts/_rels/chart11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package" Target="../embeddings/Microsoft_Excel_Worksheet11.xlsx"/></Relationships>
</file>

<file path=ppt/charts/_rels/chart110.xml.rels><?xml version="1.0" encoding="UTF-8" standalone="yes"?>
<Relationships xmlns="http://schemas.openxmlformats.org/package/2006/relationships"><Relationship Id="rId1" Type="http://schemas.microsoft.com/office/2011/relationships/chartStyle" Target="style78.xml"/><Relationship Id="rId2" Type="http://schemas.microsoft.com/office/2011/relationships/chartColorStyle" Target="colors78.xml"/><Relationship Id="rId3" Type="http://schemas.openxmlformats.org/officeDocument/2006/relationships/package" Target="../embeddings/Microsoft_Excel_Worksheet110.xlsx"/></Relationships>
</file>

<file path=ppt/charts/_rels/chart111.xml.rels><?xml version="1.0" encoding="UTF-8" standalone="yes"?>
<Relationships xmlns="http://schemas.openxmlformats.org/package/2006/relationships"><Relationship Id="rId1" Type="http://schemas.microsoft.com/office/2011/relationships/chartStyle" Target="style79.xml"/><Relationship Id="rId2" Type="http://schemas.microsoft.com/office/2011/relationships/chartColorStyle" Target="colors79.xml"/><Relationship Id="rId3" Type="http://schemas.openxmlformats.org/officeDocument/2006/relationships/package" Target="../embeddings/Microsoft_Excel_Worksheet111.xlsx"/></Relationships>
</file>

<file path=ppt/charts/_rels/chart112.xml.rels><?xml version="1.0" encoding="UTF-8" standalone="yes"?>
<Relationships xmlns="http://schemas.openxmlformats.org/package/2006/relationships"><Relationship Id="rId1" Type="http://schemas.microsoft.com/office/2011/relationships/chartStyle" Target="style80.xml"/><Relationship Id="rId2" Type="http://schemas.microsoft.com/office/2011/relationships/chartColorStyle" Target="colors80.xml"/><Relationship Id="rId3" Type="http://schemas.openxmlformats.org/officeDocument/2006/relationships/package" Target="../embeddings/Microsoft_Excel_Worksheet112.xlsx"/></Relationships>
</file>

<file path=ppt/charts/_rels/chart113.xml.rels><?xml version="1.0" encoding="UTF-8" standalone="yes"?>
<Relationships xmlns="http://schemas.openxmlformats.org/package/2006/relationships"><Relationship Id="rId1" Type="http://schemas.microsoft.com/office/2011/relationships/chartStyle" Target="style81.xml"/><Relationship Id="rId2" Type="http://schemas.microsoft.com/office/2011/relationships/chartColorStyle" Target="colors81.xml"/><Relationship Id="rId3" Type="http://schemas.openxmlformats.org/officeDocument/2006/relationships/package" Target="../embeddings/Microsoft_Excel_Worksheet113.xlsx"/></Relationships>
</file>

<file path=ppt/charts/_rels/chart114.xml.rels><?xml version="1.0" encoding="UTF-8" standalone="yes"?>
<Relationships xmlns="http://schemas.openxmlformats.org/package/2006/relationships"><Relationship Id="rId1" Type="http://schemas.microsoft.com/office/2011/relationships/chartStyle" Target="style82.xml"/><Relationship Id="rId2" Type="http://schemas.microsoft.com/office/2011/relationships/chartColorStyle" Target="colors82.xml"/><Relationship Id="rId3" Type="http://schemas.openxmlformats.org/officeDocument/2006/relationships/package" Target="../embeddings/Microsoft_Excel_Worksheet114.xlsx"/></Relationships>
</file>

<file path=ppt/charts/_rels/chart115.xml.rels><?xml version="1.0" encoding="UTF-8" standalone="yes"?>
<Relationships xmlns="http://schemas.openxmlformats.org/package/2006/relationships"><Relationship Id="rId1" Type="http://schemas.microsoft.com/office/2011/relationships/chartStyle" Target="style83.xml"/><Relationship Id="rId2" Type="http://schemas.microsoft.com/office/2011/relationships/chartColorStyle" Target="colors83.xml"/><Relationship Id="rId3" Type="http://schemas.openxmlformats.org/officeDocument/2006/relationships/package" Target="../embeddings/Microsoft_Excel_Worksheet115.xlsx"/></Relationships>
</file>

<file path=ppt/charts/_rels/chart116.xml.rels><?xml version="1.0" encoding="UTF-8" standalone="yes"?>
<Relationships xmlns="http://schemas.openxmlformats.org/package/2006/relationships"><Relationship Id="rId1" Type="http://schemas.microsoft.com/office/2011/relationships/chartStyle" Target="style84.xml"/><Relationship Id="rId2" Type="http://schemas.microsoft.com/office/2011/relationships/chartColorStyle" Target="colors84.xml"/><Relationship Id="rId3" Type="http://schemas.openxmlformats.org/officeDocument/2006/relationships/package" Target="../embeddings/Microsoft_Excel_Worksheet116.xlsx"/></Relationships>
</file>

<file path=ppt/charts/_rels/chart117.xml.rels><?xml version="1.0" encoding="UTF-8" standalone="yes"?>
<Relationships xmlns="http://schemas.openxmlformats.org/package/2006/relationships"><Relationship Id="rId1" Type="http://schemas.microsoft.com/office/2011/relationships/chartStyle" Target="style85.xml"/><Relationship Id="rId2" Type="http://schemas.microsoft.com/office/2011/relationships/chartColorStyle" Target="colors85.xml"/><Relationship Id="rId3" Type="http://schemas.openxmlformats.org/officeDocument/2006/relationships/package" Target="../embeddings/Microsoft_Excel_Worksheet117.xlsx"/></Relationships>
</file>

<file path=ppt/charts/_rels/chart118.xml.rels><?xml version="1.0" encoding="UTF-8" standalone="yes"?>
<Relationships xmlns="http://schemas.openxmlformats.org/package/2006/relationships"><Relationship Id="rId1" Type="http://schemas.microsoft.com/office/2011/relationships/chartStyle" Target="style86.xml"/><Relationship Id="rId2" Type="http://schemas.microsoft.com/office/2011/relationships/chartColorStyle" Target="colors86.xml"/><Relationship Id="rId3" Type="http://schemas.openxmlformats.org/officeDocument/2006/relationships/package" Target="../embeddings/Microsoft_Excel_Worksheet118.xlsx"/></Relationships>
</file>

<file path=ppt/charts/_rels/chart119.xml.rels><?xml version="1.0" encoding="UTF-8" standalone="yes"?>
<Relationships xmlns="http://schemas.openxmlformats.org/package/2006/relationships"><Relationship Id="rId1" Type="http://schemas.microsoft.com/office/2011/relationships/chartStyle" Target="style87.xml"/><Relationship Id="rId2" Type="http://schemas.microsoft.com/office/2011/relationships/chartColorStyle" Target="colors87.xml"/><Relationship Id="rId3" Type="http://schemas.openxmlformats.org/officeDocument/2006/relationships/package" Target="../embeddings/Microsoft_Excel_Worksheet119.xlsx"/></Relationships>
</file>

<file path=ppt/charts/_rels/chart12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package" Target="../embeddings/Microsoft_Excel_Worksheet12.xlsx"/></Relationships>
</file>

<file path=ppt/charts/_rels/chart120.xml.rels><?xml version="1.0" encoding="UTF-8" standalone="yes"?>
<Relationships xmlns="http://schemas.openxmlformats.org/package/2006/relationships"><Relationship Id="rId1" Type="http://schemas.microsoft.com/office/2011/relationships/chartStyle" Target="style88.xml"/><Relationship Id="rId2" Type="http://schemas.microsoft.com/office/2011/relationships/chartColorStyle" Target="colors88.xml"/><Relationship Id="rId3" Type="http://schemas.openxmlformats.org/officeDocument/2006/relationships/package" Target="../embeddings/Microsoft_Excel_Worksheet120.xlsx"/></Relationships>
</file>

<file path=ppt/charts/_rels/chart121.xml.rels><?xml version="1.0" encoding="UTF-8" standalone="yes"?>
<Relationships xmlns="http://schemas.openxmlformats.org/package/2006/relationships"><Relationship Id="rId1" Type="http://schemas.microsoft.com/office/2011/relationships/chartStyle" Target="style89.xml"/><Relationship Id="rId2" Type="http://schemas.microsoft.com/office/2011/relationships/chartColorStyle" Target="colors89.xml"/><Relationship Id="rId3" Type="http://schemas.openxmlformats.org/officeDocument/2006/relationships/package" Target="../embeddings/Microsoft_Excel_Worksheet121.xlsx"/></Relationships>
</file>

<file path=ppt/charts/_rels/chart122.xml.rels><?xml version="1.0" encoding="UTF-8" standalone="yes"?>
<Relationships xmlns="http://schemas.openxmlformats.org/package/2006/relationships"><Relationship Id="rId1" Type="http://schemas.microsoft.com/office/2011/relationships/chartStyle" Target="style90.xml"/><Relationship Id="rId2" Type="http://schemas.microsoft.com/office/2011/relationships/chartColorStyle" Target="colors90.xml"/><Relationship Id="rId3" Type="http://schemas.openxmlformats.org/officeDocument/2006/relationships/package" Target="../embeddings/Microsoft_Excel_Worksheet122.xlsx"/></Relationships>
</file>

<file path=ppt/charts/_rels/chart123.xml.rels><?xml version="1.0" encoding="UTF-8" standalone="yes"?>
<Relationships xmlns="http://schemas.openxmlformats.org/package/2006/relationships"><Relationship Id="rId1" Type="http://schemas.microsoft.com/office/2011/relationships/chartStyle" Target="style91.xml"/><Relationship Id="rId2" Type="http://schemas.microsoft.com/office/2011/relationships/chartColorStyle" Target="colors91.xml"/><Relationship Id="rId3" Type="http://schemas.openxmlformats.org/officeDocument/2006/relationships/package" Target="../embeddings/Microsoft_Excel_Worksheet123.xlsx"/></Relationships>
</file>

<file path=ppt/charts/_rels/chart124.xml.rels><?xml version="1.0" encoding="UTF-8" standalone="yes"?>
<Relationships xmlns="http://schemas.openxmlformats.org/package/2006/relationships"><Relationship Id="rId1" Type="http://schemas.microsoft.com/office/2011/relationships/chartStyle" Target="style92.xml"/><Relationship Id="rId2" Type="http://schemas.microsoft.com/office/2011/relationships/chartColorStyle" Target="colors92.xml"/><Relationship Id="rId3" Type="http://schemas.openxmlformats.org/officeDocument/2006/relationships/package" Target="../embeddings/Microsoft_Excel_Worksheet124.xlsx"/></Relationships>
</file>

<file path=ppt/charts/_rels/chart125.xml.rels><?xml version="1.0" encoding="UTF-8" standalone="yes"?>
<Relationships xmlns="http://schemas.openxmlformats.org/package/2006/relationships"><Relationship Id="rId1" Type="http://schemas.microsoft.com/office/2011/relationships/chartStyle" Target="style93.xml"/><Relationship Id="rId2" Type="http://schemas.microsoft.com/office/2011/relationships/chartColorStyle" Target="colors93.xml"/><Relationship Id="rId3" Type="http://schemas.openxmlformats.org/officeDocument/2006/relationships/package" Target="../embeddings/Microsoft_Excel_Worksheet125.xlsx"/></Relationships>
</file>

<file path=ppt/charts/_rels/chart126.xml.rels><?xml version="1.0" encoding="UTF-8" standalone="yes"?>
<Relationships xmlns="http://schemas.openxmlformats.org/package/2006/relationships"><Relationship Id="rId1" Type="http://schemas.microsoft.com/office/2011/relationships/chartStyle" Target="style94.xml"/><Relationship Id="rId2" Type="http://schemas.microsoft.com/office/2011/relationships/chartColorStyle" Target="colors94.xml"/><Relationship Id="rId3" Type="http://schemas.openxmlformats.org/officeDocument/2006/relationships/package" Target="../embeddings/Microsoft_Excel_Worksheet126.xlsx"/></Relationships>
</file>

<file path=ppt/charts/_rels/chart127.xml.rels><?xml version="1.0" encoding="UTF-8" standalone="yes"?>
<Relationships xmlns="http://schemas.openxmlformats.org/package/2006/relationships"><Relationship Id="rId1" Type="http://schemas.microsoft.com/office/2011/relationships/chartStyle" Target="style95.xml"/><Relationship Id="rId2" Type="http://schemas.microsoft.com/office/2011/relationships/chartColorStyle" Target="colors95.xml"/><Relationship Id="rId3" Type="http://schemas.openxmlformats.org/officeDocument/2006/relationships/package" Target="../embeddings/Microsoft_Excel_Worksheet127.xlsx"/></Relationships>
</file>

<file path=ppt/charts/_rels/chart128.xml.rels><?xml version="1.0" encoding="UTF-8" standalone="yes"?>
<Relationships xmlns="http://schemas.openxmlformats.org/package/2006/relationships"><Relationship Id="rId1" Type="http://schemas.microsoft.com/office/2011/relationships/chartStyle" Target="style96.xml"/><Relationship Id="rId2" Type="http://schemas.microsoft.com/office/2011/relationships/chartColorStyle" Target="colors96.xml"/><Relationship Id="rId3" Type="http://schemas.openxmlformats.org/officeDocument/2006/relationships/package" Target="../embeddings/Microsoft_Excel_Worksheet128.xlsx"/></Relationships>
</file>

<file path=ppt/charts/_rels/chart129.xml.rels><?xml version="1.0" encoding="UTF-8" standalone="yes"?>
<Relationships xmlns="http://schemas.openxmlformats.org/package/2006/relationships"><Relationship Id="rId1" Type="http://schemas.microsoft.com/office/2011/relationships/chartStyle" Target="style97.xml"/><Relationship Id="rId2" Type="http://schemas.microsoft.com/office/2011/relationships/chartColorStyle" Target="colors97.xml"/><Relationship Id="rId3" Type="http://schemas.openxmlformats.org/officeDocument/2006/relationships/package" Target="../embeddings/Microsoft_Excel_Worksheet129.xlsx"/></Relationships>
</file>

<file path=ppt/charts/_rels/chart13.xml.rels><?xml version="1.0" encoding="UTF-8" standalone="yes"?>
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package" Target="../embeddings/Microsoft_Excel_Worksheet13.xlsx"/></Relationships>
</file>

<file path=ppt/charts/_rels/chart130.xml.rels><?xml version="1.0" encoding="UTF-8" standalone="yes"?>
<Relationships xmlns="http://schemas.openxmlformats.org/package/2006/relationships"><Relationship Id="rId1" Type="http://schemas.microsoft.com/office/2011/relationships/chartStyle" Target="style98.xml"/><Relationship Id="rId2" Type="http://schemas.microsoft.com/office/2011/relationships/chartColorStyle" Target="colors98.xml"/><Relationship Id="rId3" Type="http://schemas.openxmlformats.org/officeDocument/2006/relationships/package" Target="../embeddings/Microsoft_Excel_Worksheet130.xlsx"/></Relationships>
</file>

<file path=ppt/charts/_rels/chart13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package" Target="../embeddings/Microsoft_Excel_Worksheet131.xlsx"/></Relationships>
</file>

<file path=ppt/charts/_rels/chart132.xml.rels><?xml version="1.0" encoding="UTF-8" standalone="yes"?>
<Relationships xmlns="http://schemas.openxmlformats.org/package/2006/relationships"><Relationship Id="rId1" Type="http://schemas.microsoft.com/office/2011/relationships/chartStyle" Target="style99.xml"/><Relationship Id="rId2" Type="http://schemas.microsoft.com/office/2011/relationships/chartColorStyle" Target="colors99.xml"/><Relationship Id="rId3" Type="http://schemas.openxmlformats.org/officeDocument/2006/relationships/package" Target="../embeddings/Microsoft_Excel_Worksheet132.xlsx"/></Relationships>
</file>

<file path=ppt/charts/_rels/chart133.xml.rels><?xml version="1.0" encoding="UTF-8" standalone="yes"?>
<Relationships xmlns="http://schemas.openxmlformats.org/package/2006/relationships"><Relationship Id="rId1" Type="http://schemas.microsoft.com/office/2011/relationships/chartStyle" Target="style100.xml"/><Relationship Id="rId2" Type="http://schemas.microsoft.com/office/2011/relationships/chartColorStyle" Target="colors100.xml"/><Relationship Id="rId3" Type="http://schemas.openxmlformats.org/officeDocument/2006/relationships/package" Target="../embeddings/Microsoft_Excel_Worksheet133.xlsx"/></Relationships>
</file>

<file path=ppt/charts/_rels/chart134.xml.rels><?xml version="1.0" encoding="UTF-8" standalone="yes"?>
<Relationships xmlns="http://schemas.openxmlformats.org/package/2006/relationships"><Relationship Id="rId1" Type="http://schemas.microsoft.com/office/2011/relationships/chartStyle" Target="style101.xml"/><Relationship Id="rId2" Type="http://schemas.microsoft.com/office/2011/relationships/chartColorStyle" Target="colors101.xml"/><Relationship Id="rId3" Type="http://schemas.openxmlformats.org/officeDocument/2006/relationships/package" Target="../embeddings/Microsoft_Excel_Worksheet134.xlsx"/></Relationships>
</file>

<file path=ppt/charts/_rels/chart135.xml.rels><?xml version="1.0" encoding="UTF-8" standalone="yes"?>
<Relationships xmlns="http://schemas.openxmlformats.org/package/2006/relationships"><Relationship Id="rId1" Type="http://schemas.microsoft.com/office/2011/relationships/chartStyle" Target="style102.xml"/><Relationship Id="rId2" Type="http://schemas.microsoft.com/office/2011/relationships/chartColorStyle" Target="colors102.xml"/><Relationship Id="rId3" Type="http://schemas.openxmlformats.org/officeDocument/2006/relationships/package" Target="../embeddings/Microsoft_Excel_Worksheet135.xlsx"/></Relationships>
</file>

<file path=ppt/charts/_rels/chart136.xml.rels><?xml version="1.0" encoding="UTF-8" standalone="yes"?>
<Relationships xmlns="http://schemas.openxmlformats.org/package/2006/relationships"><Relationship Id="rId1" Type="http://schemas.microsoft.com/office/2011/relationships/chartStyle" Target="style103.xml"/><Relationship Id="rId2" Type="http://schemas.microsoft.com/office/2011/relationships/chartColorStyle" Target="colors103.xml"/><Relationship Id="rId3" Type="http://schemas.openxmlformats.org/officeDocument/2006/relationships/package" Target="../embeddings/Microsoft_Excel_Worksheet136.xlsx"/></Relationships>
</file>

<file path=ppt/charts/_rels/chart13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.xml"/><Relationship Id="rId2" Type="http://schemas.openxmlformats.org/officeDocument/2006/relationships/package" Target="../embeddings/Microsoft_Excel_Worksheet137.xlsx"/></Relationships>
</file>

<file path=ppt/charts/_rels/chart138.xml.rels><?xml version="1.0" encoding="UTF-8" standalone="yes"?>
<Relationships xmlns="http://schemas.openxmlformats.org/package/2006/relationships"><Relationship Id="rId1" Type="http://schemas.microsoft.com/office/2011/relationships/chartStyle" Target="style104.xml"/><Relationship Id="rId2" Type="http://schemas.microsoft.com/office/2011/relationships/chartColorStyle" Target="colors104.xml"/><Relationship Id="rId3" Type="http://schemas.openxmlformats.org/officeDocument/2006/relationships/package" Target="../embeddings/Microsoft_Excel_Worksheet138.xlsx"/></Relationships>
</file>

<file path=ppt/charts/_rels/chart139.xml.rels><?xml version="1.0" encoding="UTF-8" standalone="yes"?>
<Relationships xmlns="http://schemas.openxmlformats.org/package/2006/relationships"><Relationship Id="rId1" Type="http://schemas.microsoft.com/office/2011/relationships/chartStyle" Target="style105.xml"/><Relationship Id="rId2" Type="http://schemas.microsoft.com/office/2011/relationships/chartColorStyle" Target="colors105.xml"/><Relationship Id="rId3" Type="http://schemas.openxmlformats.org/officeDocument/2006/relationships/package" Target="../embeddings/Microsoft_Excel_Worksheet13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14.xlsx"/></Relationships>
</file>

<file path=ppt/charts/_rels/chart140.xml.rels><?xml version="1.0" encoding="UTF-8" standalone="yes"?>
<Relationships xmlns="http://schemas.openxmlformats.org/package/2006/relationships"><Relationship Id="rId1" Type="http://schemas.microsoft.com/office/2011/relationships/chartStyle" Target="style106.xml"/><Relationship Id="rId2" Type="http://schemas.microsoft.com/office/2011/relationships/chartColorStyle" Target="colors106.xml"/><Relationship Id="rId3" Type="http://schemas.openxmlformats.org/officeDocument/2006/relationships/package" Target="../embeddings/Microsoft_Excel_Worksheet140.xlsx"/></Relationships>
</file>

<file path=ppt/charts/_rels/chart141.xml.rels><?xml version="1.0" encoding="UTF-8" standalone="yes"?>
<Relationships xmlns="http://schemas.openxmlformats.org/package/2006/relationships"><Relationship Id="rId1" Type="http://schemas.microsoft.com/office/2011/relationships/chartStyle" Target="style107.xml"/><Relationship Id="rId2" Type="http://schemas.microsoft.com/office/2011/relationships/chartColorStyle" Target="colors107.xml"/><Relationship Id="rId3" Type="http://schemas.openxmlformats.org/officeDocument/2006/relationships/package" Target="../embeddings/Microsoft_Excel_Worksheet141.xlsx"/></Relationships>
</file>

<file path=ppt/charts/_rels/chart142.xml.rels><?xml version="1.0" encoding="UTF-8" standalone="yes"?>
<Relationships xmlns="http://schemas.openxmlformats.org/package/2006/relationships"><Relationship Id="rId1" Type="http://schemas.microsoft.com/office/2011/relationships/chartStyle" Target="style108.xml"/><Relationship Id="rId2" Type="http://schemas.microsoft.com/office/2011/relationships/chartColorStyle" Target="colors108.xml"/><Relationship Id="rId3" Type="http://schemas.openxmlformats.org/officeDocument/2006/relationships/package" Target="../embeddings/Microsoft_Excel_Worksheet142.xlsx"/></Relationships>
</file>

<file path=ppt/charts/_rels/chart143.xml.rels><?xml version="1.0" encoding="UTF-8" standalone="yes"?>
<Relationships xmlns="http://schemas.openxmlformats.org/package/2006/relationships"><Relationship Id="rId1" Type="http://schemas.microsoft.com/office/2011/relationships/chartStyle" Target="style109.xml"/><Relationship Id="rId2" Type="http://schemas.microsoft.com/office/2011/relationships/chartColorStyle" Target="colors109.xml"/><Relationship Id="rId3" Type="http://schemas.openxmlformats.org/officeDocument/2006/relationships/package" Target="../embeddings/Microsoft_Excel_Worksheet143.xlsx"/></Relationships>
</file>

<file path=ppt/charts/_rels/chart144.xml.rels><?xml version="1.0" encoding="UTF-8" standalone="yes"?>
<Relationships xmlns="http://schemas.openxmlformats.org/package/2006/relationships"><Relationship Id="rId1" Type="http://schemas.microsoft.com/office/2011/relationships/chartStyle" Target="style110.xml"/><Relationship Id="rId2" Type="http://schemas.microsoft.com/office/2011/relationships/chartColorStyle" Target="colors110.xml"/><Relationship Id="rId3" Type="http://schemas.openxmlformats.org/officeDocument/2006/relationships/package" Target="../embeddings/Microsoft_Excel_Worksheet14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microsoft.com/office/2011/relationships/chartStyle" Target="style11.xml"/><Relationship Id="rId2" Type="http://schemas.microsoft.com/office/2011/relationships/chartColorStyle" Target="colors11.xml"/><Relationship Id="rId3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microsoft.com/office/2011/relationships/chartStyle" Target="style12.xml"/><Relationship Id="rId2" Type="http://schemas.microsoft.com/office/2011/relationships/chartColorStyle" Target="colors12.xml"/><Relationship Id="rId3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microsoft.com/office/2011/relationships/chartStyle" Target="style13.xml"/><Relationship Id="rId2" Type="http://schemas.microsoft.com/office/2011/relationships/chartColorStyle" Target="colors13.xml"/><Relationship Id="rId3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microsoft.com/office/2011/relationships/chartStyle" Target="style14.xml"/><Relationship Id="rId2" Type="http://schemas.microsoft.com/office/2011/relationships/chartColorStyle" Target="colors14.xml"/><Relationship Id="rId3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microsoft.com/office/2011/relationships/chartStyle" Target="style15.xml"/><Relationship Id="rId2" Type="http://schemas.microsoft.com/office/2011/relationships/chartColorStyle" Target="colors15.xml"/><Relationship Id="rId3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microsoft.com/office/2011/relationships/chartStyle" Target="style16.xml"/><Relationship Id="rId2" Type="http://schemas.microsoft.com/office/2011/relationships/chartColorStyle" Target="colors16.xml"/><Relationship Id="rId3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microsoft.com/office/2011/relationships/chartStyle" Target="style17.xml"/><Relationship Id="rId2" Type="http://schemas.microsoft.com/office/2011/relationships/chartColorStyle" Target="colors17.xml"/><Relationship Id="rId3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microsoft.com/office/2011/relationships/chartStyle" Target="style18.xml"/><Relationship Id="rId2" Type="http://schemas.microsoft.com/office/2011/relationships/chartColorStyle" Target="colors18.xml"/><Relationship Id="rId3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microsoft.com/office/2011/relationships/chartStyle" Target="style19.xml"/><Relationship Id="rId2" Type="http://schemas.microsoft.com/office/2011/relationships/chartColorStyle" Target="colors19.xml"/><Relationship Id="rId3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microsoft.com/office/2011/relationships/chartStyle" Target="style20.xml"/><Relationship Id="rId2" Type="http://schemas.microsoft.com/office/2011/relationships/chartColorStyle" Target="colors20.xml"/><Relationship Id="rId3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microsoft.com/office/2011/relationships/chartStyle" Target="style21.xml"/><Relationship Id="rId2" Type="http://schemas.microsoft.com/office/2011/relationships/chartColorStyle" Target="colors21.xml"/><Relationship Id="rId3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microsoft.com/office/2011/relationships/chartStyle" Target="style22.xml"/><Relationship Id="rId2" Type="http://schemas.microsoft.com/office/2011/relationships/chartColorStyle" Target="colors22.xml"/><Relationship Id="rId3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microsoft.com/office/2011/relationships/chartStyle" Target="style23.xml"/><Relationship Id="rId2" Type="http://schemas.microsoft.com/office/2011/relationships/chartColorStyle" Target="colors23.xml"/><Relationship Id="rId3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microsoft.com/office/2011/relationships/chartStyle" Target="style24.xml"/><Relationship Id="rId2" Type="http://schemas.microsoft.com/office/2011/relationships/chartColorStyle" Target="colors24.xml"/><Relationship Id="rId3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microsoft.com/office/2011/relationships/chartStyle" Target="style25.xml"/><Relationship Id="rId2" Type="http://schemas.microsoft.com/office/2011/relationships/chartColorStyle" Target="colors25.xml"/><Relationship Id="rId3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microsoft.com/office/2011/relationships/chartStyle" Target="style26.xml"/><Relationship Id="rId2" Type="http://schemas.microsoft.com/office/2011/relationships/chartColorStyle" Target="colors26.xml"/><Relationship Id="rId3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microsoft.com/office/2011/relationships/chartStyle" Target="style27.xml"/><Relationship Id="rId2" Type="http://schemas.microsoft.com/office/2011/relationships/chartColorStyle" Target="colors27.xml"/><Relationship Id="rId3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microsoft.com/office/2011/relationships/chartStyle" Target="style28.xml"/><Relationship Id="rId2" Type="http://schemas.microsoft.com/office/2011/relationships/chartColorStyle" Target="colors28.xml"/><Relationship Id="rId3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microsoft.com/office/2011/relationships/chartStyle" Target="style29.xml"/><Relationship Id="rId2" Type="http://schemas.microsoft.com/office/2011/relationships/chartColorStyle" Target="colors29.xml"/><Relationship Id="rId3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microsoft.com/office/2011/relationships/chartStyle" Target="style30.xml"/><Relationship Id="rId2" Type="http://schemas.microsoft.com/office/2011/relationships/chartColorStyle" Target="colors30.xml"/><Relationship Id="rId3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microsoft.com/office/2011/relationships/chartStyle" Target="style31.xml"/><Relationship Id="rId2" Type="http://schemas.microsoft.com/office/2011/relationships/chartColorStyle" Target="colors31.xml"/><Relationship Id="rId3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microsoft.com/office/2011/relationships/chartStyle" Target="style32.xml"/><Relationship Id="rId2" Type="http://schemas.microsoft.com/office/2011/relationships/chartColorStyle" Target="colors32.xml"/><Relationship Id="rId3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microsoft.com/office/2011/relationships/chartStyle" Target="style33.xml"/><Relationship Id="rId2" Type="http://schemas.microsoft.com/office/2011/relationships/chartColorStyle" Target="colors33.xml"/><Relationship Id="rId3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microsoft.com/office/2011/relationships/chartStyle" Target="style34.xml"/><Relationship Id="rId2" Type="http://schemas.microsoft.com/office/2011/relationships/chartColorStyle" Target="colors34.xml"/><Relationship Id="rId3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microsoft.com/office/2011/relationships/chartStyle" Target="style35.xml"/><Relationship Id="rId2" Type="http://schemas.microsoft.com/office/2011/relationships/chartColorStyle" Target="colors35.xml"/><Relationship Id="rId3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microsoft.com/office/2011/relationships/chartStyle" Target="style36.xml"/><Relationship Id="rId2" Type="http://schemas.microsoft.com/office/2011/relationships/chartColorStyle" Target="colors36.xml"/><Relationship Id="rId3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microsoft.com/office/2011/relationships/chartStyle" Target="style37.xml"/><Relationship Id="rId2" Type="http://schemas.microsoft.com/office/2011/relationships/chartColorStyle" Target="colors37.xml"/><Relationship Id="rId3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microsoft.com/office/2011/relationships/chartStyle" Target="style38.xml"/><Relationship Id="rId2" Type="http://schemas.microsoft.com/office/2011/relationships/chartColorStyle" Target="colors38.xml"/><Relationship Id="rId3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microsoft.com/office/2011/relationships/chartStyle" Target="style39.xml"/><Relationship Id="rId2" Type="http://schemas.microsoft.com/office/2011/relationships/chartColorStyle" Target="colors39.xml"/><Relationship Id="rId3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microsoft.com/office/2011/relationships/chartStyle" Target="style40.xml"/><Relationship Id="rId2" Type="http://schemas.microsoft.com/office/2011/relationships/chartColorStyle" Target="colors40.xml"/><Relationship Id="rId3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microsoft.com/office/2011/relationships/chartStyle" Target="style41.xml"/><Relationship Id="rId2" Type="http://schemas.microsoft.com/office/2011/relationships/chartColorStyle" Target="colors41.xml"/><Relationship Id="rId3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microsoft.com/office/2011/relationships/chartStyle" Target="style42.xml"/><Relationship Id="rId2" Type="http://schemas.microsoft.com/office/2011/relationships/chartColorStyle" Target="colors42.xml"/><Relationship Id="rId3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microsoft.com/office/2011/relationships/chartStyle" Target="style43.xml"/><Relationship Id="rId2" Type="http://schemas.microsoft.com/office/2011/relationships/chartColorStyle" Target="colors43.xml"/><Relationship Id="rId3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microsoft.com/office/2011/relationships/chartStyle" Target="style44.xml"/><Relationship Id="rId2" Type="http://schemas.microsoft.com/office/2011/relationships/chartColorStyle" Target="colors44.xml"/><Relationship Id="rId3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microsoft.com/office/2011/relationships/chartStyle" Target="style45.xml"/><Relationship Id="rId2" Type="http://schemas.microsoft.com/office/2011/relationships/chartColorStyle" Target="colors45.xml"/><Relationship Id="rId3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microsoft.com/office/2011/relationships/chartStyle" Target="style46.xml"/><Relationship Id="rId2" Type="http://schemas.microsoft.com/office/2011/relationships/chartColorStyle" Target="colors46.xml"/><Relationship Id="rId3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microsoft.com/office/2011/relationships/chartStyle" Target="style47.xml"/><Relationship Id="rId2" Type="http://schemas.microsoft.com/office/2011/relationships/chartColorStyle" Target="colors47.xml"/><Relationship Id="rId3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microsoft.com/office/2011/relationships/chartStyle" Target="style48.xml"/><Relationship Id="rId2" Type="http://schemas.microsoft.com/office/2011/relationships/chartColorStyle" Target="colors48.xml"/><Relationship Id="rId3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microsoft.com/office/2011/relationships/chartStyle" Target="style49.xml"/><Relationship Id="rId2" Type="http://schemas.microsoft.com/office/2011/relationships/chartColorStyle" Target="colors49.xml"/><Relationship Id="rId3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microsoft.com/office/2011/relationships/chartStyle" Target="style50.xml"/><Relationship Id="rId2" Type="http://schemas.microsoft.com/office/2011/relationships/chartColorStyle" Target="colors50.xml"/><Relationship Id="rId3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microsoft.com/office/2011/relationships/chartStyle" Target="style51.xml"/><Relationship Id="rId2" Type="http://schemas.microsoft.com/office/2011/relationships/chartColorStyle" Target="colors51.xml"/><Relationship Id="rId3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microsoft.com/office/2011/relationships/chartStyle" Target="style52.xml"/><Relationship Id="rId2" Type="http://schemas.microsoft.com/office/2011/relationships/chartColorStyle" Target="colors52.xml"/><Relationship Id="rId3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microsoft.com/office/2011/relationships/chartStyle" Target="style53.xml"/><Relationship Id="rId2" Type="http://schemas.microsoft.com/office/2011/relationships/chartColorStyle" Target="colors53.xml"/><Relationship Id="rId3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microsoft.com/office/2011/relationships/chartStyle" Target="style54.xml"/><Relationship Id="rId2" Type="http://schemas.microsoft.com/office/2011/relationships/chartColorStyle" Target="colors54.xml"/><Relationship Id="rId3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microsoft.com/office/2011/relationships/chartStyle" Target="style55.xml"/><Relationship Id="rId2" Type="http://schemas.microsoft.com/office/2011/relationships/chartColorStyle" Target="colors55.xml"/><Relationship Id="rId3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package" Target="../embeddings/Microsoft_Excel_Worksheet80.xlsx"/></Relationships>
</file>

<file path=ppt/charts/_rels/chart81.xml.rels><?xml version="1.0" encoding="UTF-8" standalone="yes"?>
<Relationships xmlns="http://schemas.openxmlformats.org/package/2006/relationships"><Relationship Id="rId1" Type="http://schemas.microsoft.com/office/2011/relationships/chartStyle" Target="style56.xml"/><Relationship Id="rId2" Type="http://schemas.microsoft.com/office/2011/relationships/chartColorStyle" Target="colors56.xml"/><Relationship Id="rId3" Type="http://schemas.openxmlformats.org/officeDocument/2006/relationships/package" Target="../embeddings/Microsoft_Excel_Worksheet81.xlsx"/></Relationships>
</file>

<file path=ppt/charts/_rels/chart82.xml.rels><?xml version="1.0" encoding="UTF-8" standalone="yes"?>
<Relationships xmlns="http://schemas.openxmlformats.org/package/2006/relationships"><Relationship Id="rId1" Type="http://schemas.microsoft.com/office/2011/relationships/chartStyle" Target="style57.xml"/><Relationship Id="rId2" Type="http://schemas.microsoft.com/office/2011/relationships/chartColorStyle" Target="colors57.xml"/><Relationship Id="rId3" Type="http://schemas.openxmlformats.org/officeDocument/2006/relationships/package" Target="../embeddings/Microsoft_Excel_Work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4.xml.rels><?xml version="1.0" encoding="UTF-8" standalone="yes"?>
<Relationships xmlns="http://schemas.openxmlformats.org/package/2006/relationships"><Relationship Id="rId1" Type="http://schemas.microsoft.com/office/2011/relationships/chartStyle" Target="style58.xml"/><Relationship Id="rId2" Type="http://schemas.microsoft.com/office/2011/relationships/chartColorStyle" Target="colors58.xml"/><Relationship Id="rId3" Type="http://schemas.openxmlformats.org/officeDocument/2006/relationships/package" Target="../embeddings/Microsoft_Excel_Worksheet84.xlsx"/></Relationships>
</file>

<file path=ppt/charts/_rels/chart85.xml.rels><?xml version="1.0" encoding="UTF-8" standalone="yes"?>
<Relationships xmlns="http://schemas.openxmlformats.org/package/2006/relationships"><Relationship Id="rId1" Type="http://schemas.microsoft.com/office/2011/relationships/chartStyle" Target="style59.xml"/><Relationship Id="rId2" Type="http://schemas.microsoft.com/office/2011/relationships/chartColorStyle" Target="colors59.xml"/><Relationship Id="rId3" Type="http://schemas.openxmlformats.org/officeDocument/2006/relationships/package" Target="../embeddings/Microsoft_Excel_Worksheet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8.xml.rels><?xml version="1.0" encoding="UTF-8" standalone="yes"?>
<Relationships xmlns="http://schemas.openxmlformats.org/package/2006/relationships"><Relationship Id="rId1" Type="http://schemas.microsoft.com/office/2011/relationships/chartStyle" Target="style60.xml"/><Relationship Id="rId2" Type="http://schemas.microsoft.com/office/2011/relationships/chartColorStyle" Target="colors60.xml"/><Relationship Id="rId3" Type="http://schemas.openxmlformats.org/officeDocument/2006/relationships/package" Target="../embeddings/Microsoft_Excel_Worksheet88.xlsx"/></Relationships>
</file>

<file path=ppt/charts/_rels/chart89.xml.rels><?xml version="1.0" encoding="UTF-8" standalone="yes"?>
<Relationships xmlns="http://schemas.openxmlformats.org/package/2006/relationships"><Relationship Id="rId1" Type="http://schemas.microsoft.com/office/2011/relationships/chartStyle" Target="style61.xml"/><Relationship Id="rId2" Type="http://schemas.microsoft.com/office/2011/relationships/chartColorStyle" Target="colors61.xml"/><Relationship Id="rId3" Type="http://schemas.openxmlformats.org/officeDocument/2006/relationships/package" Target="../embeddings/Microsoft_Excel_Worksheet89.xlsx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Worksheet9.xlsx"/></Relationships>
</file>

<file path=ppt/charts/_rels/chart90.xml.rels><?xml version="1.0" encoding="UTF-8" standalone="yes"?>
<Relationships xmlns="http://schemas.openxmlformats.org/package/2006/relationships"><Relationship Id="rId1" Type="http://schemas.microsoft.com/office/2011/relationships/chartStyle" Target="style62.xml"/><Relationship Id="rId2" Type="http://schemas.microsoft.com/office/2011/relationships/chartColorStyle" Target="colors62.xml"/><Relationship Id="rId3" Type="http://schemas.openxmlformats.org/officeDocument/2006/relationships/package" Target="../embeddings/Microsoft_Excel_Worksheet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2.xml.rels><?xml version="1.0" encoding="UTF-8" standalone="yes"?>
<Relationships xmlns="http://schemas.openxmlformats.org/package/2006/relationships"><Relationship Id="rId1" Type="http://schemas.microsoft.com/office/2011/relationships/chartStyle" Target="style63.xml"/><Relationship Id="rId2" Type="http://schemas.microsoft.com/office/2011/relationships/chartColorStyle" Target="colors63.xml"/><Relationship Id="rId3" Type="http://schemas.openxmlformats.org/officeDocument/2006/relationships/package" Target="../embeddings/Microsoft_Excel_Worksheet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5.xml.rels><?xml version="1.0" encoding="UTF-8" standalone="yes"?>
<Relationships xmlns="http://schemas.openxmlformats.org/package/2006/relationships"><Relationship Id="rId1" Type="http://schemas.microsoft.com/office/2011/relationships/chartStyle" Target="style64.xml"/><Relationship Id="rId2" Type="http://schemas.microsoft.com/office/2011/relationships/chartColorStyle" Target="colors64.xml"/><Relationship Id="rId3" Type="http://schemas.openxmlformats.org/officeDocument/2006/relationships/package" Target="../embeddings/Microsoft_Excel_Worksheet95.xlsx"/></Relationships>
</file>

<file path=ppt/charts/_rels/chart96.xml.rels><?xml version="1.0" encoding="UTF-8" standalone="yes"?>
<Relationships xmlns="http://schemas.openxmlformats.org/package/2006/relationships"><Relationship Id="rId1" Type="http://schemas.microsoft.com/office/2011/relationships/chartStyle" Target="style65.xml"/><Relationship Id="rId2" Type="http://schemas.microsoft.com/office/2011/relationships/chartColorStyle" Target="colors65.xml"/><Relationship Id="rId3" Type="http://schemas.openxmlformats.org/officeDocument/2006/relationships/package" Target="../embeddings/Microsoft_Excel_Worksheet96.xlsx"/></Relationships>
</file>

<file path=ppt/charts/_rels/chart97.xml.rels><?xml version="1.0" encoding="UTF-8" standalone="yes"?>
<Relationships xmlns="http://schemas.openxmlformats.org/package/2006/relationships"><Relationship Id="rId1" Type="http://schemas.microsoft.com/office/2011/relationships/chartStyle" Target="style66.xml"/><Relationship Id="rId2" Type="http://schemas.microsoft.com/office/2011/relationships/chartColorStyle" Target="colors66.xml"/><Relationship Id="rId3" Type="http://schemas.openxmlformats.org/officeDocument/2006/relationships/package" Target="../embeddings/Microsoft_Excel_Worksheet97.xlsx"/></Relationships>
</file>

<file path=ppt/charts/_rels/chart98.xml.rels><?xml version="1.0" encoding="UTF-8" standalone="yes"?>
<Relationships xmlns="http://schemas.openxmlformats.org/package/2006/relationships"><Relationship Id="rId1" Type="http://schemas.microsoft.com/office/2011/relationships/chartStyle" Target="style67.xml"/><Relationship Id="rId2" Type="http://schemas.microsoft.com/office/2011/relationships/chartColorStyle" Target="colors67.xml"/><Relationship Id="rId3" Type="http://schemas.openxmlformats.org/officeDocument/2006/relationships/package" Target="../embeddings/Microsoft_Excel_Worksheet98.xlsx"/></Relationships>
</file>

<file path=ppt/charts/_rels/chart99.xml.rels><?xml version="1.0" encoding="UTF-8" standalone="yes"?>
<Relationships xmlns="http://schemas.openxmlformats.org/package/2006/relationships"><Relationship Id="rId1" Type="http://schemas.microsoft.com/office/2011/relationships/chartStyle" Target="style68.xml"/><Relationship Id="rId2" Type="http://schemas.microsoft.com/office/2011/relationships/chartColorStyle" Target="colors68.xml"/><Relationship Id="rId3" Type="http://schemas.openxmlformats.org/officeDocument/2006/relationships/package" Target="../embeddings/Microsoft_Excel_Worksheet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61071380604851"/>
          <c:y val="0.0529162476384987"/>
          <c:w val="0.874809094096717"/>
          <c:h val="0.808924707038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7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7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7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77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7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79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8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8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8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8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8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8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86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</c:dPt>
          <c:cat>
            <c:numRef>
              <c:f>Sheet1!$A$2:$A$88</c:f>
              <c:numCache>
                <c:formatCode>0</c:formatCode>
                <c:ptCount val="87"/>
                <c:pt idx="0">
                  <c:v>1940.0</c:v>
                </c:pt>
                <c:pt idx="1">
                  <c:v>1941.0</c:v>
                </c:pt>
                <c:pt idx="2">
                  <c:v>1942.0</c:v>
                </c:pt>
                <c:pt idx="3">
                  <c:v>1943.0</c:v>
                </c:pt>
                <c:pt idx="4">
                  <c:v>1944.0</c:v>
                </c:pt>
                <c:pt idx="5">
                  <c:v>1945.0</c:v>
                </c:pt>
                <c:pt idx="6">
                  <c:v>1946.0</c:v>
                </c:pt>
                <c:pt idx="7">
                  <c:v>1947.0</c:v>
                </c:pt>
                <c:pt idx="8">
                  <c:v>1948.0</c:v>
                </c:pt>
                <c:pt idx="9">
                  <c:v>1949.0</c:v>
                </c:pt>
                <c:pt idx="10">
                  <c:v>1950.0</c:v>
                </c:pt>
                <c:pt idx="11">
                  <c:v>1951.0</c:v>
                </c:pt>
                <c:pt idx="12">
                  <c:v>1952.0</c:v>
                </c:pt>
                <c:pt idx="13">
                  <c:v>1953.0</c:v>
                </c:pt>
                <c:pt idx="14">
                  <c:v>1954.0</c:v>
                </c:pt>
                <c:pt idx="15">
                  <c:v>1955.0</c:v>
                </c:pt>
                <c:pt idx="16">
                  <c:v>1956.0</c:v>
                </c:pt>
                <c:pt idx="17">
                  <c:v>1957.0</c:v>
                </c:pt>
                <c:pt idx="18">
                  <c:v>1958.0</c:v>
                </c:pt>
                <c:pt idx="19">
                  <c:v>1959.0</c:v>
                </c:pt>
                <c:pt idx="20">
                  <c:v>1960.0</c:v>
                </c:pt>
                <c:pt idx="21">
                  <c:v>1961.0</c:v>
                </c:pt>
                <c:pt idx="22">
                  <c:v>1962.0</c:v>
                </c:pt>
                <c:pt idx="23">
                  <c:v>1963.0</c:v>
                </c:pt>
                <c:pt idx="24">
                  <c:v>1964.0</c:v>
                </c:pt>
                <c:pt idx="25">
                  <c:v>1965.0</c:v>
                </c:pt>
                <c:pt idx="26">
                  <c:v>1966.0</c:v>
                </c:pt>
                <c:pt idx="27">
                  <c:v>1967.0</c:v>
                </c:pt>
                <c:pt idx="28">
                  <c:v>1968.0</c:v>
                </c:pt>
                <c:pt idx="29">
                  <c:v>1969.0</c:v>
                </c:pt>
                <c:pt idx="30">
                  <c:v>1970.0</c:v>
                </c:pt>
                <c:pt idx="31">
                  <c:v>1971.0</c:v>
                </c:pt>
                <c:pt idx="32">
                  <c:v>1972.0</c:v>
                </c:pt>
                <c:pt idx="33">
                  <c:v>1973.0</c:v>
                </c:pt>
                <c:pt idx="34">
                  <c:v>1974.0</c:v>
                </c:pt>
                <c:pt idx="35">
                  <c:v>1975.0</c:v>
                </c:pt>
                <c:pt idx="36">
                  <c:v>1976.0</c:v>
                </c:pt>
                <c:pt idx="37">
                  <c:v>1977.0</c:v>
                </c:pt>
                <c:pt idx="38">
                  <c:v>1978.0</c:v>
                </c:pt>
                <c:pt idx="39">
                  <c:v>1979.0</c:v>
                </c:pt>
                <c:pt idx="40">
                  <c:v>1980.0</c:v>
                </c:pt>
                <c:pt idx="41">
                  <c:v>1981.0</c:v>
                </c:pt>
                <c:pt idx="42">
                  <c:v>1982.0</c:v>
                </c:pt>
                <c:pt idx="43">
                  <c:v>1983.0</c:v>
                </c:pt>
                <c:pt idx="44">
                  <c:v>1984.0</c:v>
                </c:pt>
                <c:pt idx="45">
                  <c:v>1985.0</c:v>
                </c:pt>
                <c:pt idx="46">
                  <c:v>1986.0</c:v>
                </c:pt>
                <c:pt idx="47">
                  <c:v>1987.0</c:v>
                </c:pt>
                <c:pt idx="48">
                  <c:v>1988.0</c:v>
                </c:pt>
                <c:pt idx="49">
                  <c:v>1989.0</c:v>
                </c:pt>
                <c:pt idx="50">
                  <c:v>1990.0</c:v>
                </c:pt>
                <c:pt idx="51">
                  <c:v>1991.0</c:v>
                </c:pt>
                <c:pt idx="52">
                  <c:v>1992.0</c:v>
                </c:pt>
                <c:pt idx="53">
                  <c:v>1993.0</c:v>
                </c:pt>
                <c:pt idx="54">
                  <c:v>1994.0</c:v>
                </c:pt>
                <c:pt idx="55">
                  <c:v>1995.0</c:v>
                </c:pt>
                <c:pt idx="56">
                  <c:v>1996.0</c:v>
                </c:pt>
                <c:pt idx="57">
                  <c:v>1997.0</c:v>
                </c:pt>
                <c:pt idx="58">
                  <c:v>1998.0</c:v>
                </c:pt>
                <c:pt idx="59">
                  <c:v>1999.0</c:v>
                </c:pt>
                <c:pt idx="60">
                  <c:v>2000.0</c:v>
                </c:pt>
                <c:pt idx="61">
                  <c:v>2001.0</c:v>
                </c:pt>
                <c:pt idx="62">
                  <c:v>2002.0</c:v>
                </c:pt>
                <c:pt idx="63">
                  <c:v>2003.0</c:v>
                </c:pt>
                <c:pt idx="64">
                  <c:v>2004.0</c:v>
                </c:pt>
                <c:pt idx="65">
                  <c:v>2005.0</c:v>
                </c:pt>
                <c:pt idx="66">
                  <c:v>2006.0</c:v>
                </c:pt>
                <c:pt idx="67">
                  <c:v>2007.0</c:v>
                </c:pt>
                <c:pt idx="68">
                  <c:v>2008.0</c:v>
                </c:pt>
                <c:pt idx="69">
                  <c:v>2009.0</c:v>
                </c:pt>
                <c:pt idx="70">
                  <c:v>2010.0</c:v>
                </c:pt>
                <c:pt idx="71">
                  <c:v>2011.0</c:v>
                </c:pt>
                <c:pt idx="72">
                  <c:v>2012.0</c:v>
                </c:pt>
                <c:pt idx="73">
                  <c:v>2013.0</c:v>
                </c:pt>
                <c:pt idx="74">
                  <c:v>2014.0</c:v>
                </c:pt>
                <c:pt idx="75">
                  <c:v>2015.0</c:v>
                </c:pt>
                <c:pt idx="76">
                  <c:v>2016.0</c:v>
                </c:pt>
                <c:pt idx="77">
                  <c:v>2017.0</c:v>
                </c:pt>
                <c:pt idx="78">
                  <c:v>2018.0</c:v>
                </c:pt>
                <c:pt idx="79">
                  <c:v>2019.0</c:v>
                </c:pt>
                <c:pt idx="80">
                  <c:v>2020.0</c:v>
                </c:pt>
                <c:pt idx="81">
                  <c:v>2021.0</c:v>
                </c:pt>
                <c:pt idx="82">
                  <c:v>2022.0</c:v>
                </c:pt>
                <c:pt idx="83">
                  <c:v>2023.0</c:v>
                </c:pt>
                <c:pt idx="84">
                  <c:v>2024.0</c:v>
                </c:pt>
                <c:pt idx="85">
                  <c:v>2025.0</c:v>
                </c:pt>
                <c:pt idx="86">
                  <c:v>2026.0</c:v>
                </c:pt>
              </c:numCache>
            </c:numRef>
          </c:cat>
          <c:val>
            <c:numRef>
              <c:f>Sheet1!$B$2:$B$88</c:f>
              <c:numCache>
                <c:formatCode>General</c:formatCode>
                <c:ptCount val="87"/>
                <c:pt idx="0">
                  <c:v>97.38029</c:v>
                </c:pt>
                <c:pt idx="1">
                  <c:v>94.03497</c:v>
                </c:pt>
                <c:pt idx="2">
                  <c:v>90.77195</c:v>
                </c:pt>
                <c:pt idx="3">
                  <c:v>84.31942</c:v>
                </c:pt>
                <c:pt idx="4">
                  <c:v>79.53551</c:v>
                </c:pt>
                <c:pt idx="5">
                  <c:v>77.92727</c:v>
                </c:pt>
                <c:pt idx="6">
                  <c:v>78.55391</c:v>
                </c:pt>
                <c:pt idx="7">
                  <c:v>73.42077</c:v>
                </c:pt>
                <c:pt idx="8">
                  <c:v>68.68092999999998</c:v>
                </c:pt>
                <c:pt idx="9">
                  <c:v>66.52764</c:v>
                </c:pt>
                <c:pt idx="10">
                  <c:v>60.05635</c:v>
                </c:pt>
                <c:pt idx="11">
                  <c:v>58.0</c:v>
                </c:pt>
                <c:pt idx="12">
                  <c:v>56.0</c:v>
                </c:pt>
                <c:pt idx="13">
                  <c:v>54.0</c:v>
                </c:pt>
                <c:pt idx="14">
                  <c:v>52.0</c:v>
                </c:pt>
                <c:pt idx="15">
                  <c:v>49.70031</c:v>
                </c:pt>
                <c:pt idx="16">
                  <c:v>49.0</c:v>
                </c:pt>
                <c:pt idx="17">
                  <c:v>48.0</c:v>
                </c:pt>
                <c:pt idx="18">
                  <c:v>47.0</c:v>
                </c:pt>
                <c:pt idx="19">
                  <c:v>46.0</c:v>
                </c:pt>
                <c:pt idx="20">
                  <c:v>45.39944</c:v>
                </c:pt>
                <c:pt idx="21">
                  <c:v>45.1571</c:v>
                </c:pt>
                <c:pt idx="22">
                  <c:v>44.28731</c:v>
                </c:pt>
                <c:pt idx="23">
                  <c:v>43.23962</c:v>
                </c:pt>
                <c:pt idx="24">
                  <c:v>43.1156</c:v>
                </c:pt>
                <c:pt idx="25">
                  <c:v>43.16782</c:v>
                </c:pt>
                <c:pt idx="26">
                  <c:v>41.62975</c:v>
                </c:pt>
                <c:pt idx="27">
                  <c:v>25.62083</c:v>
                </c:pt>
                <c:pt idx="28">
                  <c:v>23.82573</c:v>
                </c:pt>
                <c:pt idx="29">
                  <c:v>23.0</c:v>
                </c:pt>
                <c:pt idx="30">
                  <c:v>22.0</c:v>
                </c:pt>
                <c:pt idx="31">
                  <c:v>21.0</c:v>
                </c:pt>
                <c:pt idx="32">
                  <c:v>20.0</c:v>
                </c:pt>
                <c:pt idx="33">
                  <c:v>19.0</c:v>
                </c:pt>
                <c:pt idx="34">
                  <c:v>18.5</c:v>
                </c:pt>
                <c:pt idx="35">
                  <c:v>18.27727</c:v>
                </c:pt>
                <c:pt idx="36">
                  <c:v>18.93003</c:v>
                </c:pt>
                <c:pt idx="37">
                  <c:v>19.41961</c:v>
                </c:pt>
                <c:pt idx="38">
                  <c:v>19.82758</c:v>
                </c:pt>
                <c:pt idx="39">
                  <c:v>19.94997</c:v>
                </c:pt>
                <c:pt idx="40">
                  <c:v>20.0726</c:v>
                </c:pt>
                <c:pt idx="41">
                  <c:v>22.15303</c:v>
                </c:pt>
                <c:pt idx="42">
                  <c:v>23.59727</c:v>
                </c:pt>
                <c:pt idx="43">
                  <c:v>24.97622</c:v>
                </c:pt>
                <c:pt idx="44">
                  <c:v>26.06143</c:v>
                </c:pt>
                <c:pt idx="45">
                  <c:v>26.5918</c:v>
                </c:pt>
                <c:pt idx="46">
                  <c:v>26.7142</c:v>
                </c:pt>
                <c:pt idx="47">
                  <c:v>25.31566</c:v>
                </c:pt>
                <c:pt idx="48">
                  <c:v>26.66523</c:v>
                </c:pt>
                <c:pt idx="49">
                  <c:v>27.24048</c:v>
                </c:pt>
                <c:pt idx="50">
                  <c:v>28.32896</c:v>
                </c:pt>
                <c:pt idx="51">
                  <c:v>28.88462</c:v>
                </c:pt>
                <c:pt idx="52">
                  <c:v>30.51652</c:v>
                </c:pt>
                <c:pt idx="53">
                  <c:v>32.3932</c:v>
                </c:pt>
                <c:pt idx="54">
                  <c:v>32.3932</c:v>
                </c:pt>
                <c:pt idx="55">
                  <c:v>33.12755</c:v>
                </c:pt>
                <c:pt idx="56">
                  <c:v>33.2384</c:v>
                </c:pt>
                <c:pt idx="57">
                  <c:v>34.7412</c:v>
                </c:pt>
                <c:pt idx="58">
                  <c:v>35.5368</c:v>
                </c:pt>
                <c:pt idx="59">
                  <c:v>34.27003</c:v>
                </c:pt>
                <c:pt idx="60">
                  <c:v>33.96858</c:v>
                </c:pt>
                <c:pt idx="61">
                  <c:v>35.15403</c:v>
                </c:pt>
                <c:pt idx="62">
                  <c:v>37.1448</c:v>
                </c:pt>
                <c:pt idx="63">
                  <c:v>38.36914</c:v>
                </c:pt>
                <c:pt idx="64">
                  <c:v>38.45223</c:v>
                </c:pt>
                <c:pt idx="65">
                  <c:v>39.61646</c:v>
                </c:pt>
                <c:pt idx="66">
                  <c:v>41.54358</c:v>
                </c:pt>
                <c:pt idx="67">
                  <c:v>40.36079</c:v>
                </c:pt>
                <c:pt idx="68">
                  <c:v>40.96456</c:v>
                </c:pt>
                <c:pt idx="69">
                  <c:v>44.79582</c:v>
                </c:pt>
                <c:pt idx="70">
                  <c:v>44.2</c:v>
                </c:pt>
                <c:pt idx="71">
                  <c:v>42.97389</c:v>
                </c:pt>
                <c:pt idx="72">
                  <c:v>42.432</c:v>
                </c:pt>
                <c:pt idx="73">
                  <c:v>41.95</c:v>
                </c:pt>
                <c:pt idx="74">
                  <c:v>32.97</c:v>
                </c:pt>
                <c:pt idx="75">
                  <c:v>28.97</c:v>
                </c:pt>
                <c:pt idx="76">
                  <c:v>28.052</c:v>
                </c:pt>
                <c:pt idx="77">
                  <c:v>27.0</c:v>
                </c:pt>
                <c:pt idx="78">
                  <c:v>27.0</c:v>
                </c:pt>
                <c:pt idx="79">
                  <c:v>28.0</c:v>
                </c:pt>
                <c:pt idx="80">
                  <c:v>28.0</c:v>
                </c:pt>
                <c:pt idx="81">
                  <c:v>28.0</c:v>
                </c:pt>
                <c:pt idx="82">
                  <c:v>28.0</c:v>
                </c:pt>
                <c:pt idx="83">
                  <c:v>28.0</c:v>
                </c:pt>
                <c:pt idx="84">
                  <c:v>29.0</c:v>
                </c:pt>
                <c:pt idx="85">
                  <c:v>29.0</c:v>
                </c:pt>
                <c:pt idx="86">
                  <c:v>29.0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1914897472"/>
        <c:axId val="-1914895424"/>
      </c:barChart>
      <c:catAx>
        <c:axId val="-191489747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4895424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-1914895424"/>
        <c:scaling>
          <c:orientation val="minMax"/>
          <c:max val="99.0"/>
          <c:min val="0.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4897472"/>
        <c:crosses val="autoZero"/>
        <c:crossBetween val="between"/>
        <c:majorUnit val="2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2003.0</c:v>
                </c:pt>
                <c:pt idx="1">
                  <c:v>2005.0</c:v>
                </c:pt>
                <c:pt idx="2">
                  <c:v>2010.0</c:v>
                </c:pt>
                <c:pt idx="3">
                  <c:v>2012.0</c:v>
                </c:pt>
                <c:pt idx="4">
                  <c:v>2014.0</c:v>
                </c:pt>
                <c:pt idx="5">
                  <c:v>2016.0</c:v>
                </c:pt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0.12</c:v>
                </c:pt>
                <c:pt idx="1">
                  <c:v>0.13</c:v>
                </c:pt>
                <c:pt idx="2">
                  <c:v>0.22</c:v>
                </c:pt>
                <c:pt idx="3">
                  <c:v>0.23</c:v>
                </c:pt>
                <c:pt idx="4">
                  <c:v>0.23</c:v>
                </c:pt>
                <c:pt idx="5">
                  <c:v>0.28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-1914753024"/>
        <c:axId val="-1914750272"/>
      </c:barChart>
      <c:catAx>
        <c:axId val="-191475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4750272"/>
        <c:crosses val="autoZero"/>
        <c:auto val="1"/>
        <c:lblAlgn val="ctr"/>
        <c:lblOffset val="100"/>
        <c:noMultiLvlLbl val="0"/>
      </c:catAx>
      <c:valAx>
        <c:axId val="-1914750272"/>
        <c:scaling>
          <c:orientation val="minMax"/>
          <c:max val="0.29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475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874456129225"/>
          <c:y val="0.0515158966012613"/>
          <c:w val="0.677584156846166"/>
          <c:h val="0.7604364287075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&lt;138% of FPL</c:v>
                </c:pt>
                <c:pt idx="1">
                  <c:v>139-399% of FPL</c:v>
                </c:pt>
                <c:pt idx="2">
                  <c:v>&gt;399% of FPL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0.459</c:v>
                </c:pt>
                <c:pt idx="1">
                  <c:v>0.295</c:v>
                </c:pt>
                <c:pt idx="2">
                  <c:v>0.131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&lt;138% of FPL</c:v>
                </c:pt>
                <c:pt idx="1">
                  <c:v>139-399% of FPL</c:v>
                </c:pt>
                <c:pt idx="2">
                  <c:v>&gt;399% of FPL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0.333</c:v>
                </c:pt>
                <c:pt idx="1">
                  <c:v>0.262</c:v>
                </c:pt>
                <c:pt idx="2">
                  <c:v>0.124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-11"/>
        <c:axId val="-1905109984"/>
        <c:axId val="-1905107232"/>
      </c:barChart>
      <c:catAx>
        <c:axId val="-190510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107232"/>
        <c:crosses val="autoZero"/>
        <c:auto val="1"/>
        <c:lblAlgn val="ctr"/>
        <c:lblOffset val="100"/>
        <c:noMultiLvlLbl val="0"/>
      </c:catAx>
      <c:valAx>
        <c:axId val="-1905107232"/>
        <c:scaling>
          <c:orientation val="minMax"/>
          <c:max val="0.47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10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0212527964205817"/>
          <c:y val="0.820046954040706"/>
          <c:w val="0.0956700840247318"/>
          <c:h val="0.1799531811789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074893110392"/>
          <c:y val="0.0349574983728142"/>
          <c:w val="0.664353964899522"/>
          <c:h val="0.852793148584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Primary Care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Average, All_x000d_ACA Plans</c:v>
                </c:pt>
                <c:pt idx="1">
                  <c:v>At least One_x000d_ACA Plan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0.243</c:v>
                </c:pt>
                <c:pt idx="1">
                  <c:v>0.584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Psychiatrists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Average, All_x000d_ACA Plans</c:v>
                </c:pt>
                <c:pt idx="1">
                  <c:v>At least One_x000d_ACA Plan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0.113</c:v>
                </c:pt>
                <c:pt idx="1">
                  <c:v>0.427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8"/>
        <c:axId val="-1906056528"/>
        <c:axId val="-1906053776"/>
      </c:barChart>
      <c:catAx>
        <c:axId val="-190605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6053776"/>
        <c:crosses val="autoZero"/>
        <c:auto val="1"/>
        <c:lblAlgn val="ctr"/>
        <c:lblOffset val="100"/>
        <c:noMultiLvlLbl val="0"/>
      </c:catAx>
      <c:valAx>
        <c:axId val="-1906053776"/>
        <c:scaling>
          <c:orientation val="minMax"/>
          <c:max val="0.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60565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00896685660928378"/>
          <c:y val="0.478396287632682"/>
          <c:w val="0.194445226494767"/>
          <c:h val="0.1978891707508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 Health Spending</c:v>
                </c:pt>
                <c:pt idx="1">
                  <c:v>Hospital Admin. Costs</c:v>
                </c:pt>
                <c:pt idx="2">
                  <c:v>Govt. Ins. Overhead</c:v>
                </c:pt>
                <c:pt idx="3">
                  <c:v>Priv. Ins. Overhead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0.045</c:v>
                </c:pt>
                <c:pt idx="1">
                  <c:v>0.055</c:v>
                </c:pt>
                <c:pt idx="2">
                  <c:v>0.06</c:v>
                </c:pt>
                <c:pt idx="3">
                  <c:v>0.07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-27"/>
        <c:axId val="-1906042208"/>
        <c:axId val="-1906039456"/>
      </c:barChart>
      <c:catAx>
        <c:axId val="-190604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6039456"/>
        <c:crosses val="autoZero"/>
        <c:auto val="1"/>
        <c:lblAlgn val="ctr"/>
        <c:lblOffset val="100"/>
        <c:noMultiLvlLbl val="0"/>
      </c:catAx>
      <c:valAx>
        <c:axId val="-190603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6042208"/>
        <c:crosses val="autoZero"/>
        <c:crossBetween val="between"/>
        <c:majorUnit val="0.0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553805774278"/>
          <c:y val="0.118407391421005"/>
          <c:w val="0.298975803805774"/>
          <c:h val="0.80232051633942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explosion val="2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0568779117454068"/>
                  <c:y val="-0.00927845557758352"/>
                </c:manualLayout>
              </c:layout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428125"/>
                      <c:h val="0.19061686079873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0447917076771653"/>
                  <c:y val="0.0135296320027258"/>
                </c:manualLayout>
              </c:layout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8333333333333"/>
                      <c:h val="0.20965338847199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042708374343832"/>
                  <c:y val="0.0249114448299034"/>
                </c:manualLayout>
              </c:layout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875"/>
                      <c:h val="0.198471874420152"/>
                    </c:manualLayout>
                  </c15:layout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50800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Tax Subsidies</c:v>
                </c:pt>
                <c:pt idx="1">
                  <c:v>Gvt. Workers Benefits</c:v>
                </c:pt>
                <c:pt idx="2">
                  <c:v>VA, Public Health, Etc.</c:v>
                </c:pt>
                <c:pt idx="3">
                  <c:v>Medicaid</c:v>
                </c:pt>
                <c:pt idx="4">
                  <c:v>Medicare</c:v>
                </c:pt>
                <c:pt idx="5">
                  <c:v>Private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</c:v>
                </c:pt>
                <c:pt idx="1">
                  <c:v>0.06</c:v>
                </c:pt>
                <c:pt idx="2">
                  <c:v>0.11</c:v>
                </c:pt>
                <c:pt idx="3">
                  <c:v>0.17</c:v>
                </c:pt>
                <c:pt idx="4">
                  <c:v>0.2</c:v>
                </c:pt>
                <c:pt idx="5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7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USA</c:v>
                </c:pt>
                <c:pt idx="1">
                  <c:v>Switz</c:v>
                </c:pt>
                <c:pt idx="2">
                  <c:v>Germ</c:v>
                </c:pt>
                <c:pt idx="3">
                  <c:v>Holland</c:v>
                </c:pt>
                <c:pt idx="4">
                  <c:v>Sweden</c:v>
                </c:pt>
                <c:pt idx="5">
                  <c:v>Canada</c:v>
                </c:pt>
                <c:pt idx="6">
                  <c:v>France</c:v>
                </c:pt>
                <c:pt idx="7">
                  <c:v>Japan</c:v>
                </c:pt>
                <c:pt idx="8">
                  <c:v>UK</c:v>
                </c:pt>
              </c:strCache>
            </c:strRef>
          </c:cat>
          <c:val>
            <c:numRef>
              <c:f>Sheet1!$B$2:$B$10</c:f>
              <c:numCache>
                <c:formatCode>_("$"* #,##0_);_("$"* \(#,##0\);_("$"* "-"??_);_(@_)</c:formatCode>
                <c:ptCount val="9"/>
                <c:pt idx="1">
                  <c:v>7920.0</c:v>
                </c:pt>
                <c:pt idx="2">
                  <c:v>5550.0</c:v>
                </c:pt>
                <c:pt idx="3">
                  <c:v>5390.0</c:v>
                </c:pt>
                <c:pt idx="4">
                  <c:v>5490.0</c:v>
                </c:pt>
                <c:pt idx="5">
                  <c:v>4640.0</c:v>
                </c:pt>
                <c:pt idx="6">
                  <c:v>4600.0</c:v>
                </c:pt>
                <c:pt idx="7">
                  <c:v>4520.0</c:v>
                </c:pt>
                <c:pt idx="8">
                  <c:v>4190.0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 Public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USA</c:v>
                </c:pt>
                <c:pt idx="1">
                  <c:v>Switz</c:v>
                </c:pt>
                <c:pt idx="2">
                  <c:v>Germ</c:v>
                </c:pt>
                <c:pt idx="3">
                  <c:v>Holland</c:v>
                </c:pt>
                <c:pt idx="4">
                  <c:v>Sweden</c:v>
                </c:pt>
                <c:pt idx="5">
                  <c:v>Canada</c:v>
                </c:pt>
                <c:pt idx="6">
                  <c:v>France</c:v>
                </c:pt>
                <c:pt idx="7">
                  <c:v>Japan</c:v>
                </c:pt>
                <c:pt idx="8">
                  <c:v>UK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 formatCode="_(&quot;$&quot;* #,##0_);_(&quot;$&quot;* \(#,##0\);_(&quot;$&quot;* &quot;-&quot;??_);_(@_)">
                  <c:v>6470.0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 Private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USA</c:v>
                </c:pt>
                <c:pt idx="1">
                  <c:v>Switz</c:v>
                </c:pt>
                <c:pt idx="2">
                  <c:v>Germ</c:v>
                </c:pt>
                <c:pt idx="3">
                  <c:v>Holland</c:v>
                </c:pt>
                <c:pt idx="4">
                  <c:v>Sweden</c:v>
                </c:pt>
                <c:pt idx="5">
                  <c:v>Canada</c:v>
                </c:pt>
                <c:pt idx="6">
                  <c:v>France</c:v>
                </c:pt>
                <c:pt idx="7">
                  <c:v>Japan</c:v>
                </c:pt>
                <c:pt idx="8">
                  <c:v>UK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 formatCode="_(&quot;$&quot;* #,##0_);_(&quot;$&quot;* \(#,##0\);_(&quot;$&quot;* &quot;-&quot;??_);_(@_)">
                  <c:v>3900.0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-1905077360"/>
        <c:axId val="-1905074096"/>
      </c:barChart>
      <c:catAx>
        <c:axId val="-1905077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074096"/>
        <c:crosses val="autoZero"/>
        <c:auto val="1"/>
        <c:lblAlgn val="ctr"/>
        <c:lblOffset val="100"/>
        <c:noMultiLvlLbl val="0"/>
      </c:catAx>
      <c:valAx>
        <c:axId val="-1905074096"/>
        <c:scaling>
          <c:orientation val="minMax"/>
          <c:max val="10500.0"/>
          <c:min val="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07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2561467684352"/>
          <c:y val="0.891146213333123"/>
          <c:w val="0.435612674523303"/>
          <c:h val="0.08601023687816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Switz.</c:v>
                </c:pt>
                <c:pt idx="2">
                  <c:v>Fra.</c:v>
                </c:pt>
                <c:pt idx="3">
                  <c:v>Can.</c:v>
                </c:pt>
                <c:pt idx="4">
                  <c:v>Swed.</c:v>
                </c:pt>
                <c:pt idx="5">
                  <c:v>Germ.</c:v>
                </c:pt>
                <c:pt idx="6">
                  <c:v>UK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0.33</c:v>
                </c:pt>
                <c:pt idx="1">
                  <c:v>0.22</c:v>
                </c:pt>
                <c:pt idx="2">
                  <c:v>0.17</c:v>
                </c:pt>
                <c:pt idx="3">
                  <c:v>0.16</c:v>
                </c:pt>
                <c:pt idx="4">
                  <c:v>0.08</c:v>
                </c:pt>
                <c:pt idx="5">
                  <c:v>0.07</c:v>
                </c:pt>
                <c:pt idx="6">
                  <c:v>0.07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-27"/>
        <c:axId val="-1905034320"/>
        <c:axId val="-1905031568"/>
      </c:barChart>
      <c:catAx>
        <c:axId val="-190503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031568"/>
        <c:crosses val="autoZero"/>
        <c:auto val="1"/>
        <c:lblAlgn val="ctr"/>
        <c:lblOffset val="100"/>
        <c:noMultiLvlLbl val="0"/>
      </c:catAx>
      <c:valAx>
        <c:axId val="-1905031568"/>
        <c:scaling>
          <c:orientation val="minMax"/>
          <c:max val="0.34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03432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336259349693"/>
          <c:y val="0.0470259106451066"/>
          <c:w val="0.861101786998832"/>
          <c:h val="0.560988835919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EBF1DD"/>
                    </a:solidFill>
                    <a:latin typeface="+mn-l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Didn't Get_x000d_MD Visit_x000d_Due to Cost</c:v>
                </c:pt>
                <c:pt idx="1">
                  <c:v>Didn't Get_x000d_Text/Tx_x000d_Due to Cost</c:v>
                </c:pt>
                <c:pt idx="2">
                  <c:v>Didn't_x000d_Fill Rx_x000d_Due to Cost</c:v>
                </c:pt>
                <c:pt idx="3">
                  <c:v>Waited &gt;6d_x000d_For Appt.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0.17</c:v>
                </c:pt>
                <c:pt idx="1">
                  <c:v>0.11</c:v>
                </c:pt>
                <c:pt idx="2">
                  <c:v>0.12</c:v>
                </c:pt>
                <c:pt idx="3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Mean, 10 Other Nations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EBF1DD"/>
                    </a:solidFill>
                    <a:latin typeface="+mn-l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Didn't Get_x000d_MD Visit_x000d_Due to Cost</c:v>
                </c:pt>
                <c:pt idx="1">
                  <c:v>Didn't Get_x000d_Text/Tx_x000d_Due to Cost</c:v>
                </c:pt>
                <c:pt idx="2">
                  <c:v>Didn't_x000d_Fill Rx_x000d_Due to Cost</c:v>
                </c:pt>
                <c:pt idx="3">
                  <c:v>Waited &gt;6d_x000d_For Appt.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0.05</c:v>
                </c:pt>
                <c:pt idx="1">
                  <c:v>0.03</c:v>
                </c:pt>
                <c:pt idx="2">
                  <c:v>0.06</c:v>
                </c:pt>
                <c:pt idx="3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6"/>
        <c:axId val="-1905973664"/>
        <c:axId val="-1905971184"/>
      </c:barChart>
      <c:catAx>
        <c:axId val="-1905973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5971184"/>
        <c:crosses val="autoZero"/>
        <c:auto val="1"/>
        <c:lblAlgn val="ctr"/>
        <c:lblOffset val="100"/>
        <c:noMultiLvlLbl val="0"/>
      </c:catAx>
      <c:valAx>
        <c:axId val="-1905971184"/>
        <c:scaling>
          <c:orientation val="minMax"/>
          <c:max val="0.18"/>
          <c:min val="0.0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5973664"/>
        <c:crosses val="autoZero"/>
        <c:crossBetween val="between"/>
        <c:majorUnit val="0.05"/>
        <c:minorUnit val="0.005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243053831471791"/>
          <c:y val="0.873606478451093"/>
          <c:w val="0.574992039285088"/>
          <c:h val="0.102625226863226"/>
        </c:manualLayout>
      </c:layout>
      <c:overlay val="1"/>
      <c:txPr>
        <a:bodyPr/>
        <a:lstStyle/>
        <a:p>
          <a:pPr>
            <a:defRPr sz="2400">
              <a:solidFill>
                <a:schemeClr val="bg1"/>
              </a:solidFill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Germ.</c:v>
                </c:pt>
                <c:pt idx="2">
                  <c:v>UK</c:v>
                </c:pt>
                <c:pt idx="3">
                  <c:v>Can.</c:v>
                </c:pt>
                <c:pt idx="4">
                  <c:v>Swe.</c:v>
                </c:pt>
                <c:pt idx="5">
                  <c:v>Fra.</c:v>
                </c:pt>
                <c:pt idx="6">
                  <c:v>Italy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78.8</c:v>
                </c:pt>
                <c:pt idx="1">
                  <c:v>80.7</c:v>
                </c:pt>
                <c:pt idx="2">
                  <c:v>81.0</c:v>
                </c:pt>
                <c:pt idx="3">
                  <c:v>81.5</c:v>
                </c:pt>
                <c:pt idx="4">
                  <c:v>82.3</c:v>
                </c:pt>
                <c:pt idx="5">
                  <c:v>82.4</c:v>
                </c:pt>
                <c:pt idx="6">
                  <c:v>82.6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-27"/>
        <c:axId val="-1905955824"/>
        <c:axId val="-1905953072"/>
      </c:barChart>
      <c:catAx>
        <c:axId val="-190595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953072"/>
        <c:crosses val="autoZero"/>
        <c:auto val="1"/>
        <c:lblAlgn val="ctr"/>
        <c:lblOffset val="100"/>
        <c:noMultiLvlLbl val="0"/>
      </c:catAx>
      <c:valAx>
        <c:axId val="-1905953072"/>
        <c:scaling>
          <c:orientation val="minMax"/>
          <c:max val="85.0"/>
          <c:min val="7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955824"/>
        <c:crosses val="autoZero"/>
        <c:crossBetween val="between"/>
        <c:majorUnit val="2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Can.</c:v>
                </c:pt>
                <c:pt idx="2">
                  <c:v>Fra.</c:v>
                </c:pt>
                <c:pt idx="3">
                  <c:v>Germ.</c:v>
                </c:pt>
                <c:pt idx="4">
                  <c:v>Austral.</c:v>
                </c:pt>
                <c:pt idx="5">
                  <c:v>Italy</c:v>
                </c:pt>
                <c:pt idx="6">
                  <c:v>Swed.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5.8</c:v>
                </c:pt>
                <c:pt idx="1">
                  <c:v>4.9</c:v>
                </c:pt>
                <c:pt idx="2">
                  <c:v>3.8</c:v>
                </c:pt>
                <c:pt idx="3">
                  <c:v>3.3</c:v>
                </c:pt>
                <c:pt idx="4">
                  <c:v>3.2</c:v>
                </c:pt>
                <c:pt idx="5">
                  <c:v>2.9</c:v>
                </c:pt>
                <c:pt idx="6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-27"/>
        <c:axId val="-1907113968"/>
        <c:axId val="-1907111200"/>
      </c:barChart>
      <c:catAx>
        <c:axId val="-190711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7111200"/>
        <c:crosses val="autoZero"/>
        <c:auto val="1"/>
        <c:lblAlgn val="ctr"/>
        <c:lblOffset val="100"/>
        <c:noMultiLvlLbl val="0"/>
      </c:catAx>
      <c:valAx>
        <c:axId val="-1907111200"/>
        <c:scaling>
          <c:orientation val="minMax"/>
          <c:max val="6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7113968"/>
        <c:crosses val="autoZero"/>
        <c:crossBetween val="between"/>
        <c:majorUnit val="1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Can.</c:v>
                </c:pt>
                <c:pt idx="2">
                  <c:v>Fra.</c:v>
                </c:pt>
                <c:pt idx="3">
                  <c:v>UK</c:v>
                </c:pt>
                <c:pt idx="4">
                  <c:v>Germ.</c:v>
                </c:pt>
                <c:pt idx="5">
                  <c:v>Austral.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26.4</c:v>
                </c:pt>
                <c:pt idx="1">
                  <c:v>5.7</c:v>
                </c:pt>
                <c:pt idx="2">
                  <c:v>5.1</c:v>
                </c:pt>
                <c:pt idx="3">
                  <c:v>4.5</c:v>
                </c:pt>
                <c:pt idx="4">
                  <c:v>3.3</c:v>
                </c:pt>
                <c:pt idx="5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-27"/>
        <c:axId val="-1910744032"/>
        <c:axId val="-1910741104"/>
      </c:barChart>
      <c:catAx>
        <c:axId val="-191074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741104"/>
        <c:crosses val="autoZero"/>
        <c:auto val="1"/>
        <c:lblAlgn val="ctr"/>
        <c:lblOffset val="100"/>
        <c:noMultiLvlLbl val="0"/>
      </c:catAx>
      <c:valAx>
        <c:axId val="-1910741104"/>
        <c:scaling>
          <c:orientation val="minMax"/>
          <c:max val="28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744032"/>
        <c:crosses val="autoZero"/>
        <c:crossBetween val="between"/>
        <c:majorUnit val="5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  <c:pt idx="9">
                  <c:v>2015.0</c:v>
                </c:pt>
                <c:pt idx="10">
                  <c:v>2016.0</c:v>
                </c:pt>
                <c:pt idx="11">
                  <c:v>2017.0</c:v>
                </c:pt>
              </c:numCache>
            </c:numRef>
          </c:cat>
          <c:val>
            <c:numRef>
              <c:f>Sheet1!$B$2:$B$13</c:f>
              <c:numCache>
                <c:formatCode>_("$"* #,##0_);_("$"* \(#,##0\);_("$"* "-"??_);_(@_)</c:formatCode>
                <c:ptCount val="12"/>
                <c:pt idx="0">
                  <c:v>584.0</c:v>
                </c:pt>
                <c:pt idx="1">
                  <c:v>616.0</c:v>
                </c:pt>
                <c:pt idx="2">
                  <c:v>735.0</c:v>
                </c:pt>
                <c:pt idx="3">
                  <c:v>826.0</c:v>
                </c:pt>
                <c:pt idx="4">
                  <c:v>917.0</c:v>
                </c:pt>
                <c:pt idx="5">
                  <c:v>991.0</c:v>
                </c:pt>
                <c:pt idx="6">
                  <c:v>1097.0</c:v>
                </c:pt>
                <c:pt idx="7">
                  <c:v>1135.0</c:v>
                </c:pt>
                <c:pt idx="8">
                  <c:v>1217.0</c:v>
                </c:pt>
                <c:pt idx="9">
                  <c:v>1318.0</c:v>
                </c:pt>
                <c:pt idx="10">
                  <c:v>1478.0</c:v>
                </c:pt>
                <c:pt idx="11">
                  <c:v>1505.0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-27"/>
        <c:axId val="-1911369760"/>
        <c:axId val="-1911367008"/>
      </c:barChart>
      <c:catAx>
        <c:axId val="-191136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1367008"/>
        <c:crosses val="autoZero"/>
        <c:auto val="1"/>
        <c:lblAlgn val="ctr"/>
        <c:lblOffset val="100"/>
        <c:tickLblSkip val="2"/>
        <c:noMultiLvlLbl val="0"/>
      </c:catAx>
      <c:valAx>
        <c:axId val="-1911367008"/>
        <c:scaling>
          <c:orientation val="minMax"/>
          <c:max val="160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1369760"/>
        <c:crosses val="autoZero"/>
        <c:crossBetween val="between"/>
        <c:majorUnit val="25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004084602764"/>
          <c:y val="0.0552564040840965"/>
          <c:w val="0.765828522197585"/>
          <c:h val="0.7193574714005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USA (Excluding_x000d_TX and CA)</c:v>
                </c:pt>
                <c:pt idx="1">
                  <c:v>Texas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18.8</c:v>
                </c:pt>
                <c:pt idx="1">
                  <c:v>17.4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USA (Excluding_x000d_TX and CA)</c:v>
                </c:pt>
                <c:pt idx="1">
                  <c:v>Texas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23.8</c:v>
                </c:pt>
                <c:pt idx="1">
                  <c:v>35.8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10"/>
        <c:axId val="-1905926880"/>
        <c:axId val="-1905924128"/>
      </c:barChart>
      <c:catAx>
        <c:axId val="-190592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924128"/>
        <c:crosses val="autoZero"/>
        <c:auto val="1"/>
        <c:lblAlgn val="ctr"/>
        <c:lblOffset val="100"/>
        <c:noMultiLvlLbl val="0"/>
      </c:catAx>
      <c:valAx>
        <c:axId val="-1905924128"/>
        <c:scaling>
          <c:orientation val="minMax"/>
          <c:max val="38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926880"/>
        <c:crosses val="autoZero"/>
        <c:crossBetween val="between"/>
        <c:majorUnit val="10.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0250653879686138"/>
          <c:y val="0.566017061509575"/>
          <c:w val="0.0925459707806246"/>
          <c:h val="0.2030762194331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Sweden</c:v>
                </c:pt>
                <c:pt idx="1">
                  <c:v>USA</c:v>
                </c:pt>
                <c:pt idx="2">
                  <c:v>Australia</c:v>
                </c:pt>
                <c:pt idx="3">
                  <c:v>Canada</c:v>
                </c:pt>
                <c:pt idx="4">
                  <c:v>UK</c:v>
                </c:pt>
                <c:pt idx="5">
                  <c:v>Italy</c:v>
                </c:pt>
                <c:pt idx="6">
                  <c:v>France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0.112</c:v>
                </c:pt>
                <c:pt idx="1">
                  <c:v>0.114</c:v>
                </c:pt>
                <c:pt idx="2">
                  <c:v>0.124</c:v>
                </c:pt>
                <c:pt idx="3">
                  <c:v>0.14</c:v>
                </c:pt>
                <c:pt idx="4">
                  <c:v>0.19</c:v>
                </c:pt>
                <c:pt idx="5">
                  <c:v>0.2</c:v>
                </c:pt>
                <c:pt idx="6">
                  <c:v>0.224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-1905902656"/>
        <c:axId val="-1905899904"/>
      </c:barChart>
      <c:catAx>
        <c:axId val="-190590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899904"/>
        <c:crosses val="autoZero"/>
        <c:auto val="1"/>
        <c:lblAlgn val="ctr"/>
        <c:lblOffset val="100"/>
        <c:noMultiLvlLbl val="0"/>
      </c:catAx>
      <c:valAx>
        <c:axId val="-1905899904"/>
        <c:scaling>
          <c:orientation val="minMax"/>
          <c:max val="0.24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590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USA</c:v>
                </c:pt>
                <c:pt idx="1">
                  <c:v>Canada</c:v>
                </c:pt>
                <c:pt idx="2">
                  <c:v>UK</c:v>
                </c:pt>
                <c:pt idx="3">
                  <c:v>France</c:v>
                </c:pt>
                <c:pt idx="4">
                  <c:v>Sweden</c:v>
                </c:pt>
                <c:pt idx="5">
                  <c:v>Germany</c:v>
                </c:pt>
                <c:pt idx="6">
                  <c:v>Italy</c:v>
                </c:pt>
                <c:pt idx="7">
                  <c:v>Japan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0.149</c:v>
                </c:pt>
                <c:pt idx="1">
                  <c:v>0.161</c:v>
                </c:pt>
                <c:pt idx="2">
                  <c:v>0.177</c:v>
                </c:pt>
                <c:pt idx="3">
                  <c:v>0.184</c:v>
                </c:pt>
                <c:pt idx="4">
                  <c:v>0.196</c:v>
                </c:pt>
                <c:pt idx="5">
                  <c:v>0.21</c:v>
                </c:pt>
                <c:pt idx="6">
                  <c:v>0.217</c:v>
                </c:pt>
                <c:pt idx="7">
                  <c:v>0.267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-1910709872"/>
        <c:axId val="-1910707120"/>
      </c:barChart>
      <c:catAx>
        <c:axId val="-191070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707120"/>
        <c:crosses val="autoZero"/>
        <c:auto val="1"/>
        <c:lblAlgn val="ctr"/>
        <c:lblOffset val="100"/>
        <c:noMultiLvlLbl val="0"/>
      </c:catAx>
      <c:valAx>
        <c:axId val="-1910707120"/>
        <c:scaling>
          <c:orientation val="minMax"/>
          <c:max val="0.29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070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Canada</c:v>
                </c:pt>
                <c:pt idx="2">
                  <c:v>France</c:v>
                </c:pt>
                <c:pt idx="3">
                  <c:v>UK</c:v>
                </c:pt>
                <c:pt idx="4">
                  <c:v>Australia</c:v>
                </c:pt>
                <c:pt idx="5">
                  <c:v>Switzerland</c:v>
                </c:pt>
                <c:pt idx="6">
                  <c:v>Germany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0.6</c:v>
                </c:pt>
                <c:pt idx="1">
                  <c:v>0.6</c:v>
                </c:pt>
                <c:pt idx="2">
                  <c:v>0.7</c:v>
                </c:pt>
                <c:pt idx="3">
                  <c:v>0.7</c:v>
                </c:pt>
                <c:pt idx="4">
                  <c:v>0.8</c:v>
                </c:pt>
                <c:pt idx="5">
                  <c:v>0.9</c:v>
                </c:pt>
                <c:pt idx="6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-1910698128"/>
        <c:axId val="-1910695376"/>
      </c:barChart>
      <c:catAx>
        <c:axId val="-191069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695376"/>
        <c:crosses val="autoZero"/>
        <c:auto val="1"/>
        <c:lblAlgn val="ctr"/>
        <c:lblOffset val="100"/>
        <c:noMultiLvlLbl val="0"/>
      </c:catAx>
      <c:valAx>
        <c:axId val="-1910695376"/>
        <c:scaling>
          <c:orientation val="minMax"/>
          <c:max val="0.95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6981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Denmark</c:v>
                </c:pt>
                <c:pt idx="2">
                  <c:v>UK</c:v>
                </c:pt>
                <c:pt idx="3">
                  <c:v>France</c:v>
                </c:pt>
                <c:pt idx="4">
                  <c:v>Australia</c:v>
                </c:pt>
                <c:pt idx="5">
                  <c:v>Canada</c:v>
                </c:pt>
                <c:pt idx="6">
                  <c:v>Japan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4.0</c:v>
                </c:pt>
                <c:pt idx="1">
                  <c:v>4.3</c:v>
                </c:pt>
                <c:pt idx="2">
                  <c:v>5.0</c:v>
                </c:pt>
                <c:pt idx="3">
                  <c:v>6.3</c:v>
                </c:pt>
                <c:pt idx="4">
                  <c:v>7.6</c:v>
                </c:pt>
                <c:pt idx="5">
                  <c:v>7.7</c:v>
                </c:pt>
                <c:pt idx="6">
                  <c:v>12.7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-1910681792"/>
        <c:axId val="-1910679040"/>
      </c:barChart>
      <c:catAx>
        <c:axId val="-191068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679040"/>
        <c:crosses val="autoZero"/>
        <c:auto val="1"/>
        <c:lblAlgn val="ctr"/>
        <c:lblOffset val="100"/>
        <c:noMultiLvlLbl val="0"/>
      </c:catAx>
      <c:valAx>
        <c:axId val="-1910679040"/>
        <c:scaling>
          <c:orientation val="minMax"/>
          <c:max val="13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681792"/>
        <c:crosses val="autoZero"/>
        <c:crossBetween val="between"/>
        <c:majorUnit val="5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Canada</c:v>
                </c:pt>
                <c:pt idx="1">
                  <c:v>USA</c:v>
                </c:pt>
                <c:pt idx="2">
                  <c:v>Australia</c:v>
                </c:pt>
                <c:pt idx="3">
                  <c:v>Denmark</c:v>
                </c:pt>
                <c:pt idx="4">
                  <c:v>Ireland</c:v>
                </c:pt>
                <c:pt idx="5">
                  <c:v>Germany</c:v>
                </c:pt>
                <c:pt idx="6">
                  <c:v>Norway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8.1</c:v>
                </c:pt>
                <c:pt idx="1">
                  <c:v>9.1</c:v>
                </c:pt>
                <c:pt idx="2">
                  <c:v>10.8</c:v>
                </c:pt>
                <c:pt idx="3">
                  <c:v>11.0</c:v>
                </c:pt>
                <c:pt idx="4">
                  <c:v>11.9</c:v>
                </c:pt>
                <c:pt idx="5">
                  <c:v>13.1</c:v>
                </c:pt>
                <c:pt idx="6">
                  <c:v>20.4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-1905843264"/>
        <c:axId val="-1905840512"/>
      </c:barChart>
      <c:catAx>
        <c:axId val="-190584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840512"/>
        <c:crosses val="autoZero"/>
        <c:auto val="1"/>
        <c:lblAlgn val="ctr"/>
        <c:lblOffset val="100"/>
        <c:noMultiLvlLbl val="0"/>
      </c:catAx>
      <c:valAx>
        <c:axId val="-1905840512"/>
        <c:scaling>
          <c:orientation val="minMax"/>
          <c:max val="24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84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Canada</c:v>
                </c:pt>
                <c:pt idx="1">
                  <c:v>UK</c:v>
                </c:pt>
                <c:pt idx="2">
                  <c:v>USA</c:v>
                </c:pt>
                <c:pt idx="3">
                  <c:v>Holland</c:v>
                </c:pt>
                <c:pt idx="4">
                  <c:v>Sweden</c:v>
                </c:pt>
                <c:pt idx="5">
                  <c:v>France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148.0</c:v>
                </c:pt>
                <c:pt idx="1">
                  <c:v>182.0</c:v>
                </c:pt>
                <c:pt idx="2">
                  <c:v>204.0</c:v>
                </c:pt>
                <c:pt idx="3">
                  <c:v>228.0</c:v>
                </c:pt>
                <c:pt idx="4">
                  <c:v>234.0</c:v>
                </c:pt>
                <c:pt idx="5">
                  <c:v>241.0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-1905816592"/>
        <c:axId val="-1905813840"/>
      </c:barChart>
      <c:catAx>
        <c:axId val="-190581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813840"/>
        <c:crosses val="autoZero"/>
        <c:auto val="1"/>
        <c:lblAlgn val="ctr"/>
        <c:lblOffset val="100"/>
        <c:noMultiLvlLbl val="0"/>
      </c:catAx>
      <c:valAx>
        <c:axId val="-1905813840"/>
        <c:scaling>
          <c:orientation val="minMax"/>
          <c:max val="25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81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Canada</c:v>
                </c:pt>
                <c:pt idx="2">
                  <c:v>France</c:v>
                </c:pt>
                <c:pt idx="3">
                  <c:v>Australia</c:v>
                </c:pt>
                <c:pt idx="4">
                  <c:v>Spain</c:v>
                </c:pt>
                <c:pt idx="5">
                  <c:v>UK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0.29</c:v>
                </c:pt>
                <c:pt idx="1">
                  <c:v>0.43</c:v>
                </c:pt>
                <c:pt idx="2">
                  <c:v>0.44</c:v>
                </c:pt>
                <c:pt idx="3">
                  <c:v>0.45</c:v>
                </c:pt>
                <c:pt idx="4">
                  <c:v>0.52</c:v>
                </c:pt>
                <c:pt idx="5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-27"/>
        <c:axId val="-1905808000"/>
        <c:axId val="-1905805520"/>
      </c:barChart>
      <c:catAx>
        <c:axId val="-190580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5805520"/>
        <c:crosses val="autoZero"/>
        <c:auto val="1"/>
        <c:lblAlgn val="ctr"/>
        <c:lblOffset val="100"/>
        <c:noMultiLvlLbl val="0"/>
      </c:catAx>
      <c:valAx>
        <c:axId val="-1905805520"/>
        <c:scaling>
          <c:orientation val="minMax"/>
          <c:max val="0.59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580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USA</c:v>
                </c:pt>
                <c:pt idx="1">
                  <c:v>Japan</c:v>
                </c:pt>
                <c:pt idx="2">
                  <c:v>Canada</c:v>
                </c:pt>
                <c:pt idx="3">
                  <c:v>Germ.</c:v>
                </c:pt>
                <c:pt idx="4">
                  <c:v>Swed.</c:v>
                </c:pt>
                <c:pt idx="5">
                  <c:v>Austral.</c:v>
                </c:pt>
                <c:pt idx="6">
                  <c:v>Switz.</c:v>
                </c:pt>
                <c:pt idx="7">
                  <c:v>Holl.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0.004</c:v>
                </c:pt>
                <c:pt idx="1">
                  <c:v>0.007</c:v>
                </c:pt>
                <c:pt idx="2">
                  <c:v>0.008</c:v>
                </c:pt>
                <c:pt idx="3">
                  <c:v>0.01</c:v>
                </c:pt>
                <c:pt idx="4">
                  <c:v>0.012</c:v>
                </c:pt>
                <c:pt idx="5">
                  <c:v>0.022</c:v>
                </c:pt>
                <c:pt idx="6">
                  <c:v>0.043</c:v>
                </c:pt>
                <c:pt idx="7">
                  <c:v>0.045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-1904990000"/>
        <c:axId val="-1904987248"/>
      </c:barChart>
      <c:catAx>
        <c:axId val="-190499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987248"/>
        <c:crosses val="autoZero"/>
        <c:auto val="1"/>
        <c:lblAlgn val="ctr"/>
        <c:lblOffset val="100"/>
        <c:noMultiLvlLbl val="0"/>
      </c:catAx>
      <c:valAx>
        <c:axId val="-1904987248"/>
        <c:scaling>
          <c:orientation val="minMax"/>
          <c:max val="0.046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990000"/>
        <c:crosses val="autoZero"/>
        <c:crossBetween val="between"/>
        <c:majorUnit val="0.0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Switz.</c:v>
                </c:pt>
                <c:pt idx="1">
                  <c:v>USA</c:v>
                </c:pt>
                <c:pt idx="2">
                  <c:v>Austral.</c:v>
                </c:pt>
                <c:pt idx="3">
                  <c:v>Germ.</c:v>
                </c:pt>
                <c:pt idx="4">
                  <c:v>Can.</c:v>
                </c:pt>
                <c:pt idx="5">
                  <c:v>Holl.</c:v>
                </c:pt>
                <c:pt idx="6">
                  <c:v>Fra.</c:v>
                </c:pt>
              </c:strCache>
            </c:strRef>
          </c:cat>
          <c:val>
            <c:numRef>
              <c:f>Sheet1!$B$2:$B$8</c:f>
              <c:numCache>
                <c:formatCode>"$"#,##0</c:formatCode>
                <c:ptCount val="7"/>
                <c:pt idx="0">
                  <c:v>2136.0</c:v>
                </c:pt>
                <c:pt idx="1">
                  <c:v>1081.0</c:v>
                </c:pt>
                <c:pt idx="2">
                  <c:v>839.0</c:v>
                </c:pt>
                <c:pt idx="3">
                  <c:v>671.0</c:v>
                </c:pt>
                <c:pt idx="4">
                  <c:v>664.0</c:v>
                </c:pt>
                <c:pt idx="5">
                  <c:v>649.0</c:v>
                </c:pt>
                <c:pt idx="6">
                  <c:v>308.0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-27"/>
        <c:axId val="-1904962144"/>
        <c:axId val="-1904959392"/>
      </c:barChart>
      <c:catAx>
        <c:axId val="-190496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4959392"/>
        <c:crosses val="autoZero"/>
        <c:auto val="1"/>
        <c:lblAlgn val="ctr"/>
        <c:lblOffset val="100"/>
        <c:noMultiLvlLbl val="0"/>
      </c:catAx>
      <c:valAx>
        <c:axId val="-1904959392"/>
        <c:scaling>
          <c:orientation val="minMax"/>
          <c:max val="220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496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Preventive</c:v>
                </c:pt>
                <c:pt idx="1">
                  <c:v>Office Visit</c:v>
                </c:pt>
                <c:pt idx="2">
                  <c:v>Mental Health</c:v>
                </c:pt>
                <c:pt idx="3">
                  <c:v>ER</c:v>
                </c:pt>
                <c:pt idx="4">
                  <c:v>Inpatient</c:v>
                </c:pt>
                <c:pt idx="5">
                  <c:v>Drugs</c:v>
                </c:pt>
                <c:pt idx="6">
                  <c:v>Imaging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-0.115</c:v>
                </c:pt>
                <c:pt idx="1">
                  <c:v>-0.19</c:v>
                </c:pt>
                <c:pt idx="2">
                  <c:v>-0.08</c:v>
                </c:pt>
                <c:pt idx="3">
                  <c:v>-0.27</c:v>
                </c:pt>
                <c:pt idx="4">
                  <c:v>-0.15</c:v>
                </c:pt>
                <c:pt idx="5">
                  <c:v>-0.205</c:v>
                </c:pt>
                <c:pt idx="6">
                  <c:v>-0.22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-1914736160"/>
        <c:axId val="-1914733408"/>
      </c:barChart>
      <c:catAx>
        <c:axId val="-1914736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4733408"/>
        <c:crosses val="autoZero"/>
        <c:auto val="1"/>
        <c:lblAlgn val="ctr"/>
        <c:lblOffset val="100"/>
        <c:noMultiLvlLbl val="0"/>
      </c:catAx>
      <c:valAx>
        <c:axId val="-1914733408"/>
        <c:scaling>
          <c:orientation val="minMax"/>
          <c:max val="0.0"/>
          <c:min val="-0.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473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Sweden</c:v>
                </c:pt>
                <c:pt idx="1">
                  <c:v>Switzer.</c:v>
                </c:pt>
                <c:pt idx="2">
                  <c:v>Denmark</c:v>
                </c:pt>
                <c:pt idx="3">
                  <c:v>Netherl.</c:v>
                </c:pt>
                <c:pt idx="4">
                  <c:v>England</c:v>
                </c:pt>
                <c:pt idx="5">
                  <c:v>Canada</c:v>
                </c:pt>
                <c:pt idx="6">
                  <c:v>Australia</c:v>
                </c:pt>
                <c:pt idx="7">
                  <c:v>USA</c:v>
                </c:pt>
                <c:pt idx="8">
                  <c:v>Germany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04951104"/>
        <c:axId val="-1904948352"/>
      </c:barChart>
      <c:catAx>
        <c:axId val="-190495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948352"/>
        <c:crosses val="autoZero"/>
        <c:auto val="1"/>
        <c:lblAlgn val="ctr"/>
        <c:lblOffset val="100"/>
        <c:noMultiLvlLbl val="0"/>
      </c:catAx>
      <c:valAx>
        <c:axId val="-1904948352"/>
        <c:scaling>
          <c:orientation val="minMax"/>
          <c:max val="6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951104"/>
        <c:crosses val="autoZero"/>
        <c:crossBetween val="between"/>
        <c:majorUnit val="2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Canada</c:v>
                </c:pt>
                <c:pt idx="2">
                  <c:v>Holland</c:v>
                </c:pt>
                <c:pt idx="3">
                  <c:v>Germany</c:v>
                </c:pt>
                <c:pt idx="4">
                  <c:v>France</c:v>
                </c:pt>
                <c:pt idx="5">
                  <c:v>Switzer.</c:v>
                </c:pt>
              </c:strCache>
            </c:strRef>
          </c:cat>
          <c:val>
            <c:numRef>
              <c:f>Sheet1!$B$2:$B$7</c:f>
              <c:numCache>
                <c:formatCode>"$"#,##0</c:formatCode>
                <c:ptCount val="6"/>
                <c:pt idx="0">
                  <c:v>806.0</c:v>
                </c:pt>
                <c:pt idx="1">
                  <c:v>141.0</c:v>
                </c:pt>
                <c:pt idx="2">
                  <c:v>209.0</c:v>
                </c:pt>
                <c:pt idx="3">
                  <c:v>255.0</c:v>
                </c:pt>
                <c:pt idx="4">
                  <c:v>272.0</c:v>
                </c:pt>
                <c:pt idx="5">
                  <c:v>286.0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-27"/>
        <c:axId val="-1904916432"/>
        <c:axId val="-1904913680"/>
      </c:barChart>
      <c:catAx>
        <c:axId val="-190491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4913680"/>
        <c:crosses val="autoZero"/>
        <c:auto val="1"/>
        <c:lblAlgn val="ctr"/>
        <c:lblOffset val="100"/>
        <c:noMultiLvlLbl val="0"/>
      </c:catAx>
      <c:valAx>
        <c:axId val="-1904913680"/>
        <c:scaling>
          <c:orientation val="minMax"/>
          <c:max val="81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4916432"/>
        <c:crosses val="autoZero"/>
        <c:crossBetween val="between"/>
        <c:majorUnit val="20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432510839749"/>
          <c:y val="0.0421228382772473"/>
          <c:w val="0.725843359846005"/>
          <c:h val="0.849397234345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Private Insurers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Germany</c:v>
                </c:pt>
                <c:pt idx="2">
                  <c:v>Switz.</c:v>
                </c:pt>
                <c:pt idx="3">
                  <c:v>France</c:v>
                </c:pt>
                <c:pt idx="4">
                  <c:v>Canada</c:v>
                </c:pt>
                <c:pt idx="5">
                  <c:v>Spain</c:v>
                </c:pt>
                <c:pt idx="6">
                  <c:v>Austria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0.12</c:v>
                </c:pt>
                <c:pt idx="1">
                  <c:v>0.14</c:v>
                </c:pt>
                <c:pt idx="2">
                  <c:v>0.18</c:v>
                </c:pt>
                <c:pt idx="3">
                  <c:v>0.2</c:v>
                </c:pt>
                <c:pt idx="4">
                  <c:v>0.0</c:v>
                </c:pt>
                <c:pt idx="5">
                  <c:v>0.28</c:v>
                </c:pt>
                <c:pt idx="6">
                  <c:v>0.32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 Insurers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Germany</c:v>
                </c:pt>
                <c:pt idx="2">
                  <c:v>Switz.</c:v>
                </c:pt>
                <c:pt idx="3">
                  <c:v>France</c:v>
                </c:pt>
                <c:pt idx="4">
                  <c:v>Canada</c:v>
                </c:pt>
                <c:pt idx="5">
                  <c:v>Spain</c:v>
                </c:pt>
                <c:pt idx="6">
                  <c:v>Austria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0.03</c:v>
                </c:pt>
                <c:pt idx="1">
                  <c:v>0.06</c:v>
                </c:pt>
                <c:pt idx="2">
                  <c:v>0.06</c:v>
                </c:pt>
                <c:pt idx="3">
                  <c:v>0.04</c:v>
                </c:pt>
                <c:pt idx="4">
                  <c:v>0.01</c:v>
                </c:pt>
                <c:pt idx="5">
                  <c:v>0.06</c:v>
                </c:pt>
                <c:pt idx="6">
                  <c:v>0.045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21"/>
        <c:axId val="-1910650976"/>
        <c:axId val="-1910648224"/>
      </c:barChart>
      <c:catAx>
        <c:axId val="-191065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0648224"/>
        <c:crosses val="autoZero"/>
        <c:auto val="1"/>
        <c:lblAlgn val="ctr"/>
        <c:lblOffset val="100"/>
        <c:noMultiLvlLbl val="0"/>
      </c:catAx>
      <c:valAx>
        <c:axId val="-1910648224"/>
        <c:scaling>
          <c:orientation val="minMax"/>
          <c:max val="0.33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065097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0"/>
          <c:y val="0.493510811427983"/>
          <c:w val="0.155767091441012"/>
          <c:h val="0.3397494862038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UK</c:v>
                </c:pt>
                <c:pt idx="1">
                  <c:v>Australia</c:v>
                </c:pt>
                <c:pt idx="2">
                  <c:v>France</c:v>
                </c:pt>
                <c:pt idx="3">
                  <c:v>Canada</c:v>
                </c:pt>
                <c:pt idx="4">
                  <c:v>Holland</c:v>
                </c:pt>
                <c:pt idx="5">
                  <c:v>Germany</c:v>
                </c:pt>
                <c:pt idx="6">
                  <c:v>USA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0.09</c:v>
                </c:pt>
                <c:pt idx="1">
                  <c:v>0.1</c:v>
                </c:pt>
                <c:pt idx="2">
                  <c:v>0.17</c:v>
                </c:pt>
                <c:pt idx="3">
                  <c:v>0.21</c:v>
                </c:pt>
                <c:pt idx="4">
                  <c:v>0.26</c:v>
                </c:pt>
                <c:pt idx="5">
                  <c:v>0.37</c:v>
                </c:pt>
                <c:pt idx="6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-27"/>
        <c:axId val="-1905760656"/>
        <c:axId val="-1905757904"/>
      </c:barChart>
      <c:catAx>
        <c:axId val="-190576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5757904"/>
        <c:crosses val="autoZero"/>
        <c:auto val="1"/>
        <c:lblAlgn val="ctr"/>
        <c:lblOffset val="100"/>
        <c:noMultiLvlLbl val="0"/>
      </c:catAx>
      <c:valAx>
        <c:axId val="-1905757904"/>
        <c:scaling>
          <c:orientation val="minMax"/>
          <c:max val="0.55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576065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Norway</c:v>
                </c:pt>
                <c:pt idx="1">
                  <c:v>UK</c:v>
                </c:pt>
                <c:pt idx="2">
                  <c:v>Canada</c:v>
                </c:pt>
                <c:pt idx="3">
                  <c:v>Australia</c:v>
                </c:pt>
                <c:pt idx="4">
                  <c:v>France</c:v>
                </c:pt>
                <c:pt idx="5">
                  <c:v>USA</c:v>
                </c:pt>
                <c:pt idx="6">
                  <c:v>Germany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0.87</c:v>
                </c:pt>
                <c:pt idx="1">
                  <c:v>0.84</c:v>
                </c:pt>
                <c:pt idx="2">
                  <c:v>0.82</c:v>
                </c:pt>
                <c:pt idx="3">
                  <c:v>0.8</c:v>
                </c:pt>
                <c:pt idx="4">
                  <c:v>0.76</c:v>
                </c:pt>
                <c:pt idx="5">
                  <c:v>0.68</c:v>
                </c:pt>
                <c:pt idx="6">
                  <c:v>0.54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-27"/>
        <c:axId val="-1904890576"/>
        <c:axId val="-1904887824"/>
      </c:barChart>
      <c:catAx>
        <c:axId val="-190489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4887824"/>
        <c:crosses val="autoZero"/>
        <c:auto val="1"/>
        <c:lblAlgn val="ctr"/>
        <c:lblOffset val="100"/>
        <c:noMultiLvlLbl val="0"/>
      </c:catAx>
      <c:valAx>
        <c:axId val="-1904887824"/>
        <c:scaling>
          <c:orientation val="minMax"/>
          <c:max val="0.89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48905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806066403977"/>
          <c:y val="0.0497420085801701"/>
          <c:w val="0.72038764642525"/>
          <c:h val="0.7540938349581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 NHI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  <a:ln w="50800">
                <a:solidFill>
                  <a:srgbClr val="FFFF00"/>
                </a:solidFill>
              </a:ln>
              <a:effectLst/>
            </c:spPr>
          </c:dPt>
          <c:cat>
            <c:strRef>
              <c:f>Sheet1!$A$2:$A$7</c:f>
              <c:strCache>
                <c:ptCount val="6"/>
                <c:pt idx="0">
                  <c:v>&lt;$3,000</c:v>
                </c:pt>
                <c:pt idx="1">
                  <c:v>$3,000-_x000d_$4,999</c:v>
                </c:pt>
                <c:pt idx="2">
                  <c:v>$5,000-_x000d_$8,999</c:v>
                </c:pt>
                <c:pt idx="3">
                  <c:v>$9,000-_x000d_$14,999</c:v>
                </c:pt>
                <c:pt idx="4">
                  <c:v>$15,000+</c:v>
                </c:pt>
                <c:pt idx="5">
                  <c:v>All_x000d_Incomes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0.59</c:v>
                </c:pt>
                <c:pt idx="1">
                  <c:v>0.56</c:v>
                </c:pt>
                <c:pt idx="2">
                  <c:v>0.6</c:v>
                </c:pt>
                <c:pt idx="3">
                  <c:v>0.66</c:v>
                </c:pt>
                <c:pt idx="4">
                  <c:v>0.7</c:v>
                </c:pt>
                <c:pt idx="5">
                  <c:v>0.62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 NHI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/>
              </a:solidFill>
              <a:ln w="50800">
                <a:solidFill>
                  <a:srgbClr val="FFFF00"/>
                </a:solidFill>
              </a:ln>
              <a:effectLst/>
            </c:spPr>
          </c:dPt>
          <c:cat>
            <c:strRef>
              <c:f>Sheet1!$A$2:$A$7</c:f>
              <c:strCache>
                <c:ptCount val="6"/>
                <c:pt idx="0">
                  <c:v>&lt;$3,000</c:v>
                </c:pt>
                <c:pt idx="1">
                  <c:v>$3,000-_x000d_$4,999</c:v>
                </c:pt>
                <c:pt idx="2">
                  <c:v>$5,000-_x000d_$8,999</c:v>
                </c:pt>
                <c:pt idx="3">
                  <c:v>$9,000-_x000d_$14,999</c:v>
                </c:pt>
                <c:pt idx="4">
                  <c:v>$15,000+</c:v>
                </c:pt>
                <c:pt idx="5">
                  <c:v>All_x000d_Incomes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0.73</c:v>
                </c:pt>
                <c:pt idx="1">
                  <c:v>0.68</c:v>
                </c:pt>
                <c:pt idx="2">
                  <c:v>0.73</c:v>
                </c:pt>
                <c:pt idx="3">
                  <c:v>0.74</c:v>
                </c:pt>
                <c:pt idx="4">
                  <c:v>0.69</c:v>
                </c:pt>
                <c:pt idx="5">
                  <c:v>0.73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8"/>
        <c:axId val="-1907000896"/>
        <c:axId val="-1906998144"/>
      </c:barChart>
      <c:catAx>
        <c:axId val="-190700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6998144"/>
        <c:crosses val="autoZero"/>
        <c:auto val="1"/>
        <c:lblAlgn val="ctr"/>
        <c:lblOffset val="100"/>
        <c:noMultiLvlLbl val="0"/>
      </c:catAx>
      <c:valAx>
        <c:axId val="-1906998144"/>
        <c:scaling>
          <c:orientation val="minMax"/>
          <c:max val="0.79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70008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00318606627017842"/>
          <c:y val="0.581029625158181"/>
          <c:w val="0.134919788063875"/>
          <c:h val="0.1816125715894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3"/>
              <c:layout>
                <c:manualLayout>
                  <c:x val="-0.00443626897902249"/>
                  <c:y val="0.1551545371130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USA_x000d_Overall</c:v>
                </c:pt>
                <c:pt idx="1">
                  <c:v>Privately_x000d_Insured</c:v>
                </c:pt>
                <c:pt idx="2">
                  <c:v>Medicare /_x000d_Medicaid</c:v>
                </c:pt>
                <c:pt idx="3">
                  <c:v>Uninsured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0.66</c:v>
                </c:pt>
                <c:pt idx="1">
                  <c:v>0.85</c:v>
                </c:pt>
                <c:pt idx="2">
                  <c:v>0.56</c:v>
                </c:pt>
                <c:pt idx="3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27"/>
        <c:axId val="-1904853648"/>
        <c:axId val="-1904850896"/>
      </c:barChart>
      <c:catAx>
        <c:axId val="-190485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850896"/>
        <c:crosses val="autoZero"/>
        <c:auto val="1"/>
        <c:lblAlgn val="ctr"/>
        <c:lblOffset val="100"/>
        <c:noMultiLvlLbl val="0"/>
      </c:catAx>
      <c:valAx>
        <c:axId val="-1904850896"/>
        <c:scaling>
          <c:orientation val="minMax"/>
          <c:max val="1.19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85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012436364917"/>
          <c:y val="0.0304687481256922"/>
          <c:w val="0.726125085874333"/>
          <c:h val="0.86927449130939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Canada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tx1"/>
              </a:outerShdw>
            </a:effectLst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1955.0</c:v>
                </c:pt>
                <c:pt idx="1">
                  <c:v>1956.0</c:v>
                </c:pt>
                <c:pt idx="2">
                  <c:v>1957.0</c:v>
                </c:pt>
                <c:pt idx="3">
                  <c:v>1958.0</c:v>
                </c:pt>
                <c:pt idx="4">
                  <c:v>1959.0</c:v>
                </c:pt>
                <c:pt idx="5">
                  <c:v>1960.0</c:v>
                </c:pt>
                <c:pt idx="6">
                  <c:v>1961.0</c:v>
                </c:pt>
                <c:pt idx="7">
                  <c:v>1962.0</c:v>
                </c:pt>
                <c:pt idx="8">
                  <c:v>1963.0</c:v>
                </c:pt>
                <c:pt idx="9">
                  <c:v>1964.0</c:v>
                </c:pt>
                <c:pt idx="10">
                  <c:v>1965.0</c:v>
                </c:pt>
                <c:pt idx="11">
                  <c:v>1966.0</c:v>
                </c:pt>
                <c:pt idx="12">
                  <c:v>1967.0</c:v>
                </c:pt>
                <c:pt idx="13">
                  <c:v>1968.0</c:v>
                </c:pt>
                <c:pt idx="14">
                  <c:v>1969.0</c:v>
                </c:pt>
                <c:pt idx="15">
                  <c:v>1970.0</c:v>
                </c:pt>
                <c:pt idx="16">
                  <c:v>1971.0</c:v>
                </c:pt>
                <c:pt idx="17">
                  <c:v>1972.0</c:v>
                </c:pt>
                <c:pt idx="18">
                  <c:v>1973.0</c:v>
                </c:pt>
                <c:pt idx="19">
                  <c:v>1974.0</c:v>
                </c:pt>
                <c:pt idx="20">
                  <c:v>1975.0</c:v>
                </c:pt>
                <c:pt idx="21">
                  <c:v>1976.0</c:v>
                </c:pt>
                <c:pt idx="22">
                  <c:v>1977.0</c:v>
                </c:pt>
                <c:pt idx="23">
                  <c:v>1978.0</c:v>
                </c:pt>
                <c:pt idx="24">
                  <c:v>1979.0</c:v>
                </c:pt>
                <c:pt idx="25">
                  <c:v>1980.0</c:v>
                </c:pt>
                <c:pt idx="26">
                  <c:v>1981.0</c:v>
                </c:pt>
                <c:pt idx="27">
                  <c:v>1982.0</c:v>
                </c:pt>
                <c:pt idx="28">
                  <c:v>1983.0</c:v>
                </c:pt>
                <c:pt idx="29">
                  <c:v>1984.0</c:v>
                </c:pt>
                <c:pt idx="30">
                  <c:v>1985.0</c:v>
                </c:pt>
                <c:pt idx="31">
                  <c:v>1986.0</c:v>
                </c:pt>
                <c:pt idx="32">
                  <c:v>1987.0</c:v>
                </c:pt>
                <c:pt idx="33">
                  <c:v>1988.0</c:v>
                </c:pt>
                <c:pt idx="34">
                  <c:v>1989.0</c:v>
                </c:pt>
                <c:pt idx="35">
                  <c:v>1990.0</c:v>
                </c:pt>
                <c:pt idx="36">
                  <c:v>1991.0</c:v>
                </c:pt>
                <c:pt idx="37">
                  <c:v>1992.0</c:v>
                </c:pt>
                <c:pt idx="38">
                  <c:v>1993.0</c:v>
                </c:pt>
                <c:pt idx="39">
                  <c:v>1994.0</c:v>
                </c:pt>
                <c:pt idx="40">
                  <c:v>1995.0</c:v>
                </c:pt>
                <c:pt idx="41">
                  <c:v>1996.0</c:v>
                </c:pt>
                <c:pt idx="42">
                  <c:v>1997.0</c:v>
                </c:pt>
                <c:pt idx="43">
                  <c:v>1998.0</c:v>
                </c:pt>
                <c:pt idx="44">
                  <c:v>1999.0</c:v>
                </c:pt>
                <c:pt idx="45">
                  <c:v>2000.0</c:v>
                </c:pt>
                <c:pt idx="46">
                  <c:v>2001.0</c:v>
                </c:pt>
                <c:pt idx="47">
                  <c:v>2002.0</c:v>
                </c:pt>
                <c:pt idx="48">
                  <c:v>2003.0</c:v>
                </c:pt>
                <c:pt idx="49">
                  <c:v>2004.0</c:v>
                </c:pt>
                <c:pt idx="50">
                  <c:v>2005.0</c:v>
                </c:pt>
                <c:pt idx="51">
                  <c:v>2006.0</c:v>
                </c:pt>
                <c:pt idx="52">
                  <c:v>2007.0</c:v>
                </c:pt>
                <c:pt idx="53">
                  <c:v>2008.0</c:v>
                </c:pt>
                <c:pt idx="54">
                  <c:v>2009.0</c:v>
                </c:pt>
                <c:pt idx="55">
                  <c:v>2010.0</c:v>
                </c:pt>
                <c:pt idx="56">
                  <c:v>2011.0</c:v>
                </c:pt>
                <c:pt idx="57">
                  <c:v>2012.0</c:v>
                </c:pt>
                <c:pt idx="58">
                  <c:v>2013.0</c:v>
                </c:pt>
                <c:pt idx="59">
                  <c:v>2014.0</c:v>
                </c:pt>
                <c:pt idx="60">
                  <c:v>2015.0</c:v>
                </c:pt>
              </c:numCache>
            </c:numRef>
          </c:cat>
          <c:val>
            <c:numRef>
              <c:f>Sheet1!$B$2:$B$62</c:f>
              <c:numCache>
                <c:formatCode>General</c:formatCode>
                <c:ptCount val="61"/>
                <c:pt idx="0">
                  <c:v>31.3</c:v>
                </c:pt>
                <c:pt idx="1">
                  <c:v>31.9</c:v>
                </c:pt>
                <c:pt idx="2">
                  <c:v>30.9</c:v>
                </c:pt>
                <c:pt idx="3">
                  <c:v>30.2</c:v>
                </c:pt>
                <c:pt idx="4">
                  <c:v>28.4</c:v>
                </c:pt>
                <c:pt idx="5">
                  <c:v>27.3</c:v>
                </c:pt>
                <c:pt idx="6">
                  <c:v>27.2</c:v>
                </c:pt>
                <c:pt idx="7">
                  <c:v>27.6</c:v>
                </c:pt>
                <c:pt idx="8">
                  <c:v>26.3</c:v>
                </c:pt>
                <c:pt idx="9">
                  <c:v>24.7</c:v>
                </c:pt>
                <c:pt idx="10">
                  <c:v>23.6</c:v>
                </c:pt>
                <c:pt idx="11">
                  <c:v>23.1</c:v>
                </c:pt>
                <c:pt idx="12">
                  <c:v>22.0</c:v>
                </c:pt>
                <c:pt idx="13">
                  <c:v>20.8</c:v>
                </c:pt>
                <c:pt idx="14">
                  <c:v>19.3</c:v>
                </c:pt>
                <c:pt idx="15">
                  <c:v>18.8</c:v>
                </c:pt>
                <c:pt idx="16">
                  <c:v>17.5</c:v>
                </c:pt>
                <c:pt idx="17">
                  <c:v>17.1</c:v>
                </c:pt>
                <c:pt idx="18">
                  <c:v>15.5</c:v>
                </c:pt>
                <c:pt idx="19">
                  <c:v>15.0</c:v>
                </c:pt>
                <c:pt idx="20">
                  <c:v>14.2</c:v>
                </c:pt>
                <c:pt idx="21">
                  <c:v>13.5</c:v>
                </c:pt>
                <c:pt idx="22">
                  <c:v>12.4</c:v>
                </c:pt>
                <c:pt idx="23">
                  <c:v>12.0</c:v>
                </c:pt>
                <c:pt idx="24">
                  <c:v>10.9</c:v>
                </c:pt>
                <c:pt idx="25">
                  <c:v>10.4</c:v>
                </c:pt>
                <c:pt idx="26">
                  <c:v>9.6</c:v>
                </c:pt>
                <c:pt idx="27">
                  <c:v>9.1</c:v>
                </c:pt>
                <c:pt idx="28">
                  <c:v>8.5</c:v>
                </c:pt>
                <c:pt idx="29">
                  <c:v>8.1</c:v>
                </c:pt>
                <c:pt idx="30">
                  <c:v>8.0</c:v>
                </c:pt>
                <c:pt idx="31">
                  <c:v>7.9</c:v>
                </c:pt>
                <c:pt idx="32">
                  <c:v>7.3</c:v>
                </c:pt>
                <c:pt idx="33">
                  <c:v>7.2</c:v>
                </c:pt>
                <c:pt idx="34">
                  <c:v>7.1</c:v>
                </c:pt>
                <c:pt idx="35">
                  <c:v>6.8</c:v>
                </c:pt>
                <c:pt idx="36">
                  <c:v>6.4</c:v>
                </c:pt>
                <c:pt idx="37">
                  <c:v>6.3</c:v>
                </c:pt>
                <c:pt idx="38">
                  <c:v>6.3</c:v>
                </c:pt>
                <c:pt idx="39">
                  <c:v>6.3</c:v>
                </c:pt>
                <c:pt idx="40">
                  <c:v>6.0</c:v>
                </c:pt>
                <c:pt idx="41">
                  <c:v>5.6</c:v>
                </c:pt>
                <c:pt idx="42">
                  <c:v>5.5</c:v>
                </c:pt>
                <c:pt idx="43">
                  <c:v>5.3</c:v>
                </c:pt>
                <c:pt idx="44">
                  <c:v>5.3</c:v>
                </c:pt>
                <c:pt idx="45">
                  <c:v>5.3</c:v>
                </c:pt>
                <c:pt idx="46">
                  <c:v>5.2</c:v>
                </c:pt>
                <c:pt idx="47">
                  <c:v>5.4</c:v>
                </c:pt>
                <c:pt idx="48">
                  <c:v>5.3</c:v>
                </c:pt>
                <c:pt idx="49">
                  <c:v>5.3</c:v>
                </c:pt>
                <c:pt idx="50">
                  <c:v>5.4</c:v>
                </c:pt>
                <c:pt idx="51">
                  <c:v>5.1</c:v>
                </c:pt>
                <c:pt idx="52">
                  <c:v>5.1</c:v>
                </c:pt>
                <c:pt idx="53">
                  <c:v>5.1</c:v>
                </c:pt>
                <c:pt idx="54">
                  <c:v>4.9</c:v>
                </c:pt>
                <c:pt idx="55">
                  <c:v>5.0</c:v>
                </c:pt>
                <c:pt idx="56">
                  <c:v>4.8</c:v>
                </c:pt>
                <c:pt idx="57">
                  <c:v>4.769999999999999</c:v>
                </c:pt>
                <c:pt idx="58">
                  <c:v>4.659999999999998</c:v>
                </c:pt>
                <c:pt idx="59">
                  <c:v>4.54</c:v>
                </c:pt>
                <c:pt idx="60">
                  <c:v>4.41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USA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outerShdw blurRad="50800" dist="50800" dir="5400000" algn="ctr" rotWithShape="0">
                <a:schemeClr val="tx1"/>
              </a:outerShdw>
            </a:effectLst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1955.0</c:v>
                </c:pt>
                <c:pt idx="1">
                  <c:v>1956.0</c:v>
                </c:pt>
                <c:pt idx="2">
                  <c:v>1957.0</c:v>
                </c:pt>
                <c:pt idx="3">
                  <c:v>1958.0</c:v>
                </c:pt>
                <c:pt idx="4">
                  <c:v>1959.0</c:v>
                </c:pt>
                <c:pt idx="5">
                  <c:v>1960.0</c:v>
                </c:pt>
                <c:pt idx="6">
                  <c:v>1961.0</c:v>
                </c:pt>
                <c:pt idx="7">
                  <c:v>1962.0</c:v>
                </c:pt>
                <c:pt idx="8">
                  <c:v>1963.0</c:v>
                </c:pt>
                <c:pt idx="9">
                  <c:v>1964.0</c:v>
                </c:pt>
                <c:pt idx="10">
                  <c:v>1965.0</c:v>
                </c:pt>
                <c:pt idx="11">
                  <c:v>1966.0</c:v>
                </c:pt>
                <c:pt idx="12">
                  <c:v>1967.0</c:v>
                </c:pt>
                <c:pt idx="13">
                  <c:v>1968.0</c:v>
                </c:pt>
                <c:pt idx="14">
                  <c:v>1969.0</c:v>
                </c:pt>
                <c:pt idx="15">
                  <c:v>1970.0</c:v>
                </c:pt>
                <c:pt idx="16">
                  <c:v>1971.0</c:v>
                </c:pt>
                <c:pt idx="17">
                  <c:v>1972.0</c:v>
                </c:pt>
                <c:pt idx="18">
                  <c:v>1973.0</c:v>
                </c:pt>
                <c:pt idx="19">
                  <c:v>1974.0</c:v>
                </c:pt>
                <c:pt idx="20">
                  <c:v>1975.0</c:v>
                </c:pt>
                <c:pt idx="21">
                  <c:v>1976.0</c:v>
                </c:pt>
                <c:pt idx="22">
                  <c:v>1977.0</c:v>
                </c:pt>
                <c:pt idx="23">
                  <c:v>1978.0</c:v>
                </c:pt>
                <c:pt idx="24">
                  <c:v>1979.0</c:v>
                </c:pt>
                <c:pt idx="25">
                  <c:v>1980.0</c:v>
                </c:pt>
                <c:pt idx="26">
                  <c:v>1981.0</c:v>
                </c:pt>
                <c:pt idx="27">
                  <c:v>1982.0</c:v>
                </c:pt>
                <c:pt idx="28">
                  <c:v>1983.0</c:v>
                </c:pt>
                <c:pt idx="29">
                  <c:v>1984.0</c:v>
                </c:pt>
                <c:pt idx="30">
                  <c:v>1985.0</c:v>
                </c:pt>
                <c:pt idx="31">
                  <c:v>1986.0</c:v>
                </c:pt>
                <c:pt idx="32">
                  <c:v>1987.0</c:v>
                </c:pt>
                <c:pt idx="33">
                  <c:v>1988.0</c:v>
                </c:pt>
                <c:pt idx="34">
                  <c:v>1989.0</c:v>
                </c:pt>
                <c:pt idx="35">
                  <c:v>1990.0</c:v>
                </c:pt>
                <c:pt idx="36">
                  <c:v>1991.0</c:v>
                </c:pt>
                <c:pt idx="37">
                  <c:v>1992.0</c:v>
                </c:pt>
                <c:pt idx="38">
                  <c:v>1993.0</c:v>
                </c:pt>
                <c:pt idx="39">
                  <c:v>1994.0</c:v>
                </c:pt>
                <c:pt idx="40">
                  <c:v>1995.0</c:v>
                </c:pt>
                <c:pt idx="41">
                  <c:v>1996.0</c:v>
                </c:pt>
                <c:pt idx="42">
                  <c:v>1997.0</c:v>
                </c:pt>
                <c:pt idx="43">
                  <c:v>1998.0</c:v>
                </c:pt>
                <c:pt idx="44">
                  <c:v>1999.0</c:v>
                </c:pt>
                <c:pt idx="45">
                  <c:v>2000.0</c:v>
                </c:pt>
                <c:pt idx="46">
                  <c:v>2001.0</c:v>
                </c:pt>
                <c:pt idx="47">
                  <c:v>2002.0</c:v>
                </c:pt>
                <c:pt idx="48">
                  <c:v>2003.0</c:v>
                </c:pt>
                <c:pt idx="49">
                  <c:v>2004.0</c:v>
                </c:pt>
                <c:pt idx="50">
                  <c:v>2005.0</c:v>
                </c:pt>
                <c:pt idx="51">
                  <c:v>2006.0</c:v>
                </c:pt>
                <c:pt idx="52">
                  <c:v>2007.0</c:v>
                </c:pt>
                <c:pt idx="53">
                  <c:v>2008.0</c:v>
                </c:pt>
                <c:pt idx="54">
                  <c:v>2009.0</c:v>
                </c:pt>
                <c:pt idx="55">
                  <c:v>2010.0</c:v>
                </c:pt>
                <c:pt idx="56">
                  <c:v>2011.0</c:v>
                </c:pt>
                <c:pt idx="57">
                  <c:v>2012.0</c:v>
                </c:pt>
                <c:pt idx="58">
                  <c:v>2013.0</c:v>
                </c:pt>
                <c:pt idx="59">
                  <c:v>2014.0</c:v>
                </c:pt>
                <c:pt idx="60">
                  <c:v>2015.0</c:v>
                </c:pt>
              </c:numCache>
            </c:numRef>
          </c:cat>
          <c:val>
            <c:numRef>
              <c:f>Sheet1!$C$2:$C$62</c:f>
              <c:numCache>
                <c:formatCode>General</c:formatCode>
                <c:ptCount val="61"/>
                <c:pt idx="0">
                  <c:v>26.4</c:v>
                </c:pt>
                <c:pt idx="1">
                  <c:v>26.0</c:v>
                </c:pt>
                <c:pt idx="2">
                  <c:v>26.3</c:v>
                </c:pt>
                <c:pt idx="3">
                  <c:v>27.1</c:v>
                </c:pt>
                <c:pt idx="4">
                  <c:v>26.4</c:v>
                </c:pt>
                <c:pt idx="5">
                  <c:v>26.0</c:v>
                </c:pt>
                <c:pt idx="6">
                  <c:v>25.3</c:v>
                </c:pt>
                <c:pt idx="7">
                  <c:v>25.3</c:v>
                </c:pt>
                <c:pt idx="8">
                  <c:v>25.2</c:v>
                </c:pt>
                <c:pt idx="9">
                  <c:v>24.8</c:v>
                </c:pt>
                <c:pt idx="10">
                  <c:v>24.7</c:v>
                </c:pt>
                <c:pt idx="11">
                  <c:v>23.7</c:v>
                </c:pt>
                <c:pt idx="12">
                  <c:v>22.4</c:v>
                </c:pt>
                <c:pt idx="13">
                  <c:v>21.8</c:v>
                </c:pt>
                <c:pt idx="14">
                  <c:v>20.9</c:v>
                </c:pt>
                <c:pt idx="15">
                  <c:v>20.0</c:v>
                </c:pt>
                <c:pt idx="16">
                  <c:v>19.1</c:v>
                </c:pt>
                <c:pt idx="17">
                  <c:v>18.5</c:v>
                </c:pt>
                <c:pt idx="18">
                  <c:v>17.7</c:v>
                </c:pt>
                <c:pt idx="19">
                  <c:v>16.7</c:v>
                </c:pt>
                <c:pt idx="20">
                  <c:v>16.1</c:v>
                </c:pt>
                <c:pt idx="21">
                  <c:v>15.2</c:v>
                </c:pt>
                <c:pt idx="22">
                  <c:v>14.1</c:v>
                </c:pt>
                <c:pt idx="23">
                  <c:v>13.8</c:v>
                </c:pt>
                <c:pt idx="24">
                  <c:v>13.1</c:v>
                </c:pt>
                <c:pt idx="25">
                  <c:v>12.6</c:v>
                </c:pt>
                <c:pt idx="26">
                  <c:v>11.9</c:v>
                </c:pt>
                <c:pt idx="27">
                  <c:v>11.5</c:v>
                </c:pt>
                <c:pt idx="28">
                  <c:v>11.2</c:v>
                </c:pt>
                <c:pt idx="29">
                  <c:v>10.8</c:v>
                </c:pt>
                <c:pt idx="30">
                  <c:v>10.6</c:v>
                </c:pt>
                <c:pt idx="31">
                  <c:v>10.4</c:v>
                </c:pt>
                <c:pt idx="32">
                  <c:v>10.1</c:v>
                </c:pt>
                <c:pt idx="33">
                  <c:v>10.0</c:v>
                </c:pt>
                <c:pt idx="34">
                  <c:v>9.8</c:v>
                </c:pt>
                <c:pt idx="35">
                  <c:v>9.2</c:v>
                </c:pt>
                <c:pt idx="36">
                  <c:v>8.9</c:v>
                </c:pt>
                <c:pt idx="37">
                  <c:v>8.5</c:v>
                </c:pt>
                <c:pt idx="38">
                  <c:v>8.4</c:v>
                </c:pt>
                <c:pt idx="39">
                  <c:v>8.0</c:v>
                </c:pt>
                <c:pt idx="40">
                  <c:v>7.6</c:v>
                </c:pt>
                <c:pt idx="41">
                  <c:v>7.3</c:v>
                </c:pt>
                <c:pt idx="42">
                  <c:v>7.2</c:v>
                </c:pt>
                <c:pt idx="43">
                  <c:v>7.2</c:v>
                </c:pt>
                <c:pt idx="44">
                  <c:v>7.0</c:v>
                </c:pt>
                <c:pt idx="45">
                  <c:v>6.9</c:v>
                </c:pt>
                <c:pt idx="46">
                  <c:v>6.8</c:v>
                </c:pt>
                <c:pt idx="47">
                  <c:v>7.0</c:v>
                </c:pt>
                <c:pt idx="48">
                  <c:v>6.9</c:v>
                </c:pt>
                <c:pt idx="49">
                  <c:v>6.8</c:v>
                </c:pt>
                <c:pt idx="50">
                  <c:v>6.8</c:v>
                </c:pt>
                <c:pt idx="51">
                  <c:v>6.7</c:v>
                </c:pt>
                <c:pt idx="52">
                  <c:v>6.8</c:v>
                </c:pt>
                <c:pt idx="53">
                  <c:v>6.6</c:v>
                </c:pt>
                <c:pt idx="54">
                  <c:v>6.4</c:v>
                </c:pt>
                <c:pt idx="55">
                  <c:v>6.149999999999999</c:v>
                </c:pt>
                <c:pt idx="56">
                  <c:v>6.07</c:v>
                </c:pt>
                <c:pt idx="57">
                  <c:v>6.0</c:v>
                </c:pt>
                <c:pt idx="58">
                  <c:v>5.96</c:v>
                </c:pt>
                <c:pt idx="59">
                  <c:v>5.819999999999998</c:v>
                </c:pt>
                <c:pt idx="60">
                  <c:v>5.9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04838944"/>
        <c:axId val="-1904836736"/>
      </c:lineChart>
      <c:catAx>
        <c:axId val="-190483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836736"/>
        <c:crosses val="autoZero"/>
        <c:auto val="1"/>
        <c:lblAlgn val="ctr"/>
        <c:lblOffset val="100"/>
        <c:tickLblSkip val="10"/>
        <c:noMultiLvlLbl val="0"/>
      </c:catAx>
      <c:valAx>
        <c:axId val="-1904836736"/>
        <c:scaling>
          <c:orientation val="minMax"/>
          <c:max val="35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838944"/>
        <c:crosses val="autoZero"/>
        <c:crossBetween val="between"/>
        <c:majorUnit val="10.0"/>
      </c:valAx>
      <c:spPr>
        <a:solidFill>
          <a:schemeClr val="bg1"/>
        </a:solidFill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0268456375838926"/>
          <c:y val="0.518195895780272"/>
          <c:w val="0.124259074746054"/>
          <c:h val="0.18632377494630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Wealthiest_x000d_20%</c:v>
                </c:pt>
                <c:pt idx="1">
                  <c:v>Next_x000d_20%</c:v>
                </c:pt>
                <c:pt idx="2">
                  <c:v>Middle_x000d_20%</c:v>
                </c:pt>
                <c:pt idx="3">
                  <c:v>Next_x000d_20%</c:v>
                </c:pt>
                <c:pt idx="4">
                  <c:v>Poorest 20%</c:v>
                </c:pt>
                <c:pt idx="5">
                  <c:v>USA All_x000d_Incomes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4.1</c:v>
                </c:pt>
                <c:pt idx="1">
                  <c:v>4.3</c:v>
                </c:pt>
                <c:pt idx="2">
                  <c:v>4.6</c:v>
                </c:pt>
                <c:pt idx="3">
                  <c:v>4.9</c:v>
                </c:pt>
                <c:pt idx="4">
                  <c:v>6.1</c:v>
                </c:pt>
                <c:pt idx="5">
                  <c:v>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-1904799808"/>
        <c:axId val="-1904797056"/>
      </c:barChart>
      <c:catAx>
        <c:axId val="-190479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797056"/>
        <c:crosses val="autoZero"/>
        <c:auto val="1"/>
        <c:lblAlgn val="ctr"/>
        <c:lblOffset val="100"/>
        <c:noMultiLvlLbl val="0"/>
      </c:catAx>
      <c:valAx>
        <c:axId val="-1904797056"/>
        <c:scaling>
          <c:orientation val="minMax"/>
          <c:max val="6.5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799808"/>
        <c:crosses val="autoZero"/>
        <c:crossBetween val="between"/>
        <c:majorUnit val="1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747779335979"/>
          <c:y val="0.0382143372971932"/>
          <c:w val="0.746263601503396"/>
          <c:h val="0.791340045260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Poorest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1991.0</c:v>
                </c:pt>
                <c:pt idx="1">
                  <c:v>2006.0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48.0</c:v>
                </c:pt>
                <c:pt idx="1">
                  <c:v>55.0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1991.0</c:v>
                </c:pt>
                <c:pt idx="1">
                  <c:v>2006.0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51.0</c:v>
                </c:pt>
                <c:pt idx="1">
                  <c:v>57.0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1991.0</c:v>
                </c:pt>
                <c:pt idx="1">
                  <c:v>2006.0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53.0</c:v>
                </c:pt>
                <c:pt idx="1">
                  <c:v>59.0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1991.0</c:v>
                </c:pt>
                <c:pt idx="1">
                  <c:v>2006.0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54.0</c:v>
                </c:pt>
                <c:pt idx="1">
                  <c:v>59.0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Richest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1991.0</c:v>
                </c:pt>
                <c:pt idx="1">
                  <c:v>2006.0</c:v>
                </c:pt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  <c:pt idx="0">
                  <c:v>55.0</c:v>
                </c:pt>
                <c:pt idx="1">
                  <c:v>60.0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10"/>
        <c:axId val="-1904787056"/>
        <c:axId val="-1904784576"/>
      </c:barChart>
      <c:catAx>
        <c:axId val="-190478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784576"/>
        <c:crosses val="autoZero"/>
        <c:auto val="1"/>
        <c:lblAlgn val="ctr"/>
        <c:lblOffset val="100"/>
        <c:noMultiLvlLbl val="0"/>
      </c:catAx>
      <c:valAx>
        <c:axId val="-1904784576"/>
        <c:scaling>
          <c:orientation val="minMax"/>
          <c:max val="60.0"/>
          <c:min val="2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787056"/>
        <c:crosses val="autoZero"/>
        <c:crossBetween val="between"/>
        <c:majorUnit val="10.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0205037968987179"/>
          <c:y val="0.419738915819459"/>
          <c:w val="0.104720954625514"/>
          <c:h val="0.4427202861607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772642550116"/>
          <c:y val="0.0536751471846337"/>
          <c:w val="0.696526874358097"/>
          <c:h val="0.694189172022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High Deductible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Problem Paying Bills</c:v>
                </c:pt>
                <c:pt idx="1">
                  <c:v>Delayed/Skipped Care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0.09</c:v>
                </c:pt>
                <c:pt idx="1">
                  <c:v>0.041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Deductible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Problem Paying Bills</c:v>
                </c:pt>
                <c:pt idx="1">
                  <c:v>Delayed/Skipped Care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0.154</c:v>
                </c:pt>
                <c:pt idx="1">
                  <c:v>0.085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14"/>
        <c:axId val="-1911333984"/>
        <c:axId val="-1911331232"/>
      </c:barChart>
      <c:catAx>
        <c:axId val="-191133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1331232"/>
        <c:crosses val="autoZero"/>
        <c:auto val="1"/>
        <c:lblAlgn val="ctr"/>
        <c:lblOffset val="100"/>
        <c:noMultiLvlLbl val="0"/>
      </c:catAx>
      <c:valAx>
        <c:axId val="-1911331232"/>
        <c:scaling>
          <c:orientation val="minMax"/>
          <c:max val="0.16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1333984"/>
        <c:crosses val="autoZero"/>
        <c:crossBetween val="between"/>
        <c:majorUnit val="0.05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0"/>
          <c:y val="0.34996947822949"/>
          <c:w val="0.197571322606413"/>
          <c:h val="0.4142785676464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Sheet1!$A$2:$A$58</c:f>
              <c:numCache>
                <c:formatCode>General</c:formatCode>
                <c:ptCount val="57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  <c:pt idx="51">
                  <c:v>2011.0</c:v>
                </c:pt>
                <c:pt idx="52">
                  <c:v>2012.0</c:v>
                </c:pt>
                <c:pt idx="53">
                  <c:v>2013.0</c:v>
                </c:pt>
                <c:pt idx="54">
                  <c:v>2014.0</c:v>
                </c:pt>
                <c:pt idx="55">
                  <c:v>2015.0</c:v>
                </c:pt>
                <c:pt idx="56">
                  <c:v>2016.0</c:v>
                </c:pt>
              </c:numCache>
            </c:numRef>
          </c:cat>
          <c:val>
            <c:numRef>
              <c:f>Sheet1!$B$2:$B$58</c:f>
              <c:numCache>
                <c:formatCode>0.00%</c:formatCode>
                <c:ptCount val="57"/>
                <c:pt idx="0">
                  <c:v>0.052</c:v>
                </c:pt>
                <c:pt idx="1">
                  <c:v>0.054</c:v>
                </c:pt>
                <c:pt idx="2">
                  <c:v>0.055</c:v>
                </c:pt>
                <c:pt idx="3">
                  <c:v>0.057</c:v>
                </c:pt>
                <c:pt idx="4">
                  <c:v>0.058</c:v>
                </c:pt>
                <c:pt idx="5">
                  <c:v>0.059</c:v>
                </c:pt>
                <c:pt idx="6">
                  <c:v>0.059</c:v>
                </c:pt>
                <c:pt idx="7">
                  <c:v>0.063</c:v>
                </c:pt>
                <c:pt idx="8">
                  <c:v>0.065</c:v>
                </c:pt>
                <c:pt idx="9">
                  <c:v>0.068</c:v>
                </c:pt>
                <c:pt idx="10">
                  <c:v>0.072</c:v>
                </c:pt>
                <c:pt idx="11">
                  <c:v>0.074</c:v>
                </c:pt>
                <c:pt idx="12">
                  <c:v>0.075</c:v>
                </c:pt>
                <c:pt idx="13">
                  <c:v>0.075</c:v>
                </c:pt>
                <c:pt idx="14">
                  <c:v>0.078</c:v>
                </c:pt>
                <c:pt idx="15">
                  <c:v>0.082</c:v>
                </c:pt>
                <c:pt idx="16">
                  <c:v>0.084</c:v>
                </c:pt>
                <c:pt idx="17">
                  <c:v>0.085</c:v>
                </c:pt>
                <c:pt idx="18">
                  <c:v>0.085</c:v>
                </c:pt>
                <c:pt idx="19">
                  <c:v>0.086</c:v>
                </c:pt>
                <c:pt idx="20">
                  <c:v>0.091</c:v>
                </c:pt>
                <c:pt idx="21">
                  <c:v>0.094</c:v>
                </c:pt>
                <c:pt idx="22">
                  <c:v>0.102</c:v>
                </c:pt>
                <c:pt idx="23">
                  <c:v>0.104</c:v>
                </c:pt>
                <c:pt idx="24">
                  <c:v>0.103</c:v>
                </c:pt>
                <c:pt idx="25">
                  <c:v>0.105</c:v>
                </c:pt>
                <c:pt idx="26">
                  <c:v>0.106</c:v>
                </c:pt>
                <c:pt idx="27">
                  <c:v>0.109</c:v>
                </c:pt>
                <c:pt idx="28">
                  <c:v>0.113</c:v>
                </c:pt>
                <c:pt idx="29">
                  <c:v>0.117</c:v>
                </c:pt>
                <c:pt idx="30">
                  <c:v>0.123</c:v>
                </c:pt>
                <c:pt idx="31">
                  <c:v>0.131</c:v>
                </c:pt>
                <c:pt idx="32">
                  <c:v>0.135</c:v>
                </c:pt>
                <c:pt idx="33">
                  <c:v>0.137</c:v>
                </c:pt>
                <c:pt idx="34">
                  <c:v>0.137</c:v>
                </c:pt>
                <c:pt idx="35">
                  <c:v>0.138</c:v>
                </c:pt>
                <c:pt idx="36">
                  <c:v>0.137</c:v>
                </c:pt>
                <c:pt idx="37">
                  <c:v>0.136</c:v>
                </c:pt>
                <c:pt idx="38">
                  <c:v>0.136</c:v>
                </c:pt>
                <c:pt idx="39">
                  <c:v>0.137</c:v>
                </c:pt>
                <c:pt idx="40">
                  <c:v>0.138</c:v>
                </c:pt>
                <c:pt idx="41">
                  <c:v>0.141</c:v>
                </c:pt>
                <c:pt idx="42">
                  <c:v>0.149</c:v>
                </c:pt>
                <c:pt idx="43">
                  <c:v>0.158</c:v>
                </c:pt>
                <c:pt idx="44">
                  <c:v>0.155</c:v>
                </c:pt>
                <c:pt idx="45">
                  <c:v>0.155</c:v>
                </c:pt>
                <c:pt idx="46">
                  <c:v>0.156</c:v>
                </c:pt>
                <c:pt idx="47">
                  <c:v>0.159</c:v>
                </c:pt>
                <c:pt idx="48">
                  <c:v>0.164</c:v>
                </c:pt>
                <c:pt idx="49">
                  <c:v>0.173</c:v>
                </c:pt>
                <c:pt idx="50">
                  <c:v>0.174</c:v>
                </c:pt>
                <c:pt idx="51">
                  <c:v>0.173</c:v>
                </c:pt>
                <c:pt idx="52">
                  <c:v>0.173</c:v>
                </c:pt>
                <c:pt idx="53">
                  <c:v>0.172</c:v>
                </c:pt>
                <c:pt idx="54">
                  <c:v>0.174</c:v>
                </c:pt>
                <c:pt idx="55">
                  <c:v>0.178</c:v>
                </c:pt>
                <c:pt idx="56">
                  <c:v>0.181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9CC-4EF2-81F3-536B54BE9B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Canada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Sheet1!$A$2:$A$58</c:f>
              <c:numCache>
                <c:formatCode>General</c:formatCode>
                <c:ptCount val="57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  <c:pt idx="51">
                  <c:v>2011.0</c:v>
                </c:pt>
                <c:pt idx="52">
                  <c:v>2012.0</c:v>
                </c:pt>
                <c:pt idx="53">
                  <c:v>2013.0</c:v>
                </c:pt>
                <c:pt idx="54">
                  <c:v>2014.0</c:v>
                </c:pt>
                <c:pt idx="55">
                  <c:v>2015.0</c:v>
                </c:pt>
                <c:pt idx="56">
                  <c:v>2016.0</c:v>
                </c:pt>
              </c:numCache>
            </c:numRef>
          </c:cat>
          <c:val>
            <c:numRef>
              <c:f>Sheet1!$C$2:$C$58</c:f>
              <c:numCache>
                <c:formatCode>0.00%</c:formatCode>
                <c:ptCount val="57"/>
                <c:pt idx="0">
                  <c:v>0.0553</c:v>
                </c:pt>
                <c:pt idx="1">
                  <c:v>0.059</c:v>
                </c:pt>
                <c:pt idx="2">
                  <c:v>0.0586</c:v>
                </c:pt>
                <c:pt idx="3">
                  <c:v>0.0597</c:v>
                </c:pt>
                <c:pt idx="4">
                  <c:v>0.0596</c:v>
                </c:pt>
                <c:pt idx="5">
                  <c:v>0.0603</c:v>
                </c:pt>
                <c:pt idx="6">
                  <c:v>0.0606</c:v>
                </c:pt>
                <c:pt idx="7">
                  <c:v>0.0636</c:v>
                </c:pt>
                <c:pt idx="8">
                  <c:v>0.0661</c:v>
                </c:pt>
                <c:pt idx="9">
                  <c:v>0.0672</c:v>
                </c:pt>
                <c:pt idx="10">
                  <c:v>0.0712</c:v>
                </c:pt>
                <c:pt idx="11">
                  <c:v>0.0742</c:v>
                </c:pt>
                <c:pt idx="12">
                  <c:v>0.0726</c:v>
                </c:pt>
                <c:pt idx="13">
                  <c:v>0.0693</c:v>
                </c:pt>
                <c:pt idx="14">
                  <c:v>0.0682</c:v>
                </c:pt>
                <c:pt idx="15">
                  <c:v>0.07</c:v>
                </c:pt>
                <c:pt idx="16">
                  <c:v>0.07</c:v>
                </c:pt>
                <c:pt idx="17">
                  <c:v>0.07</c:v>
                </c:pt>
                <c:pt idx="18">
                  <c:v>0.07</c:v>
                </c:pt>
                <c:pt idx="19">
                  <c:v>0.068</c:v>
                </c:pt>
                <c:pt idx="20">
                  <c:v>0.071</c:v>
                </c:pt>
                <c:pt idx="21">
                  <c:v>0.073</c:v>
                </c:pt>
                <c:pt idx="22">
                  <c:v>0.081</c:v>
                </c:pt>
                <c:pt idx="23">
                  <c:v>0.083</c:v>
                </c:pt>
                <c:pt idx="24">
                  <c:v>0.082</c:v>
                </c:pt>
                <c:pt idx="25">
                  <c:v>0.082</c:v>
                </c:pt>
                <c:pt idx="26">
                  <c:v>0.085</c:v>
                </c:pt>
                <c:pt idx="27">
                  <c:v>0.084</c:v>
                </c:pt>
                <c:pt idx="28">
                  <c:v>0.083</c:v>
                </c:pt>
                <c:pt idx="29">
                  <c:v>0.085</c:v>
                </c:pt>
                <c:pt idx="30">
                  <c:v>0.09</c:v>
                </c:pt>
                <c:pt idx="31">
                  <c:v>0.097</c:v>
                </c:pt>
                <c:pt idx="32">
                  <c:v>0.1</c:v>
                </c:pt>
                <c:pt idx="33">
                  <c:v>0.098</c:v>
                </c:pt>
                <c:pt idx="34">
                  <c:v>0.095</c:v>
                </c:pt>
                <c:pt idx="35">
                  <c:v>0.091</c:v>
                </c:pt>
                <c:pt idx="36">
                  <c:v>0.089</c:v>
                </c:pt>
                <c:pt idx="37">
                  <c:v>0.089</c:v>
                </c:pt>
                <c:pt idx="38">
                  <c:v>0.092</c:v>
                </c:pt>
                <c:pt idx="39">
                  <c:v>0.092</c:v>
                </c:pt>
                <c:pt idx="40">
                  <c:v>0.091</c:v>
                </c:pt>
                <c:pt idx="41">
                  <c:v>0.097</c:v>
                </c:pt>
                <c:pt idx="42">
                  <c:v>0.1</c:v>
                </c:pt>
                <c:pt idx="43">
                  <c:v>0.102</c:v>
                </c:pt>
                <c:pt idx="44">
                  <c:v>0.102</c:v>
                </c:pt>
                <c:pt idx="45">
                  <c:v>0.102</c:v>
                </c:pt>
                <c:pt idx="46">
                  <c:v>0.104</c:v>
                </c:pt>
                <c:pt idx="47">
                  <c:v>0.102</c:v>
                </c:pt>
                <c:pt idx="48">
                  <c:v>0.105</c:v>
                </c:pt>
                <c:pt idx="49">
                  <c:v>0.116</c:v>
                </c:pt>
                <c:pt idx="50">
                  <c:v>0.116</c:v>
                </c:pt>
                <c:pt idx="51">
                  <c:v>0.112</c:v>
                </c:pt>
                <c:pt idx="52">
                  <c:v>0.113</c:v>
                </c:pt>
                <c:pt idx="53">
                  <c:v>0.111</c:v>
                </c:pt>
                <c:pt idx="54">
                  <c:v>0.109</c:v>
                </c:pt>
                <c:pt idx="55">
                  <c:v>0.111</c:v>
                </c:pt>
                <c:pt idx="56">
                  <c:v>0.111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9CC-4EF2-81F3-536B54BE9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04760864"/>
        <c:axId val="-1904758112"/>
      </c:lineChart>
      <c:catAx>
        <c:axId val="-190476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4758112"/>
        <c:crosses val="autoZero"/>
        <c:auto val="1"/>
        <c:lblAlgn val="ctr"/>
        <c:lblOffset val="100"/>
        <c:tickLblSkip val="10"/>
        <c:noMultiLvlLbl val="0"/>
      </c:catAx>
      <c:valAx>
        <c:axId val="-1904758112"/>
        <c:scaling>
          <c:orientation val="minMax"/>
          <c:max val="0.19"/>
          <c:min val="0.05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476086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+mn-lt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29804248486673"/>
          <c:y val="0.0453739865197858"/>
          <c:w val="0.870250022743723"/>
          <c:h val="0.8078217307567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US Medicare</c:v>
                </c:pt>
                <c:pt idx="1">
                  <c:v>Canadian Medicare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0.51</c:v>
                </c:pt>
                <c:pt idx="1">
                  <c:v>0.79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-1905667488"/>
        <c:axId val="-1905665008"/>
      </c:barChart>
      <c:catAx>
        <c:axId val="-1905667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2400" b="0"/>
            </a:pPr>
            <a:endParaRPr lang="en-US"/>
          </a:p>
        </c:txPr>
        <c:crossAx val="-1905665008"/>
        <c:crosses val="autoZero"/>
        <c:auto val="1"/>
        <c:lblAlgn val="ctr"/>
        <c:lblOffset val="100"/>
        <c:noMultiLvlLbl val="0"/>
      </c:catAx>
      <c:valAx>
        <c:axId val="-1905665008"/>
        <c:scaling>
          <c:orientation val="minMax"/>
          <c:max val="0.8"/>
          <c:min val="0.0"/>
        </c:scaling>
        <c:delete val="0"/>
        <c:axPos val="l"/>
        <c:majorGridlines>
          <c:spPr>
            <a:ln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-1905667488"/>
        <c:crosses val="autoZero"/>
        <c:crossBetween val="between"/>
        <c:majorUnit val="0.2"/>
        <c:minorUnit val="0.00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000">
          <a:solidFill>
            <a:schemeClr val="bg2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2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Canada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886.0</c:v>
                </c:pt>
                <c:pt idx="1">
                  <c:v>190.0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27"/>
        <c:axId val="-1906975376"/>
        <c:axId val="-1906972624"/>
      </c:barChart>
      <c:catAx>
        <c:axId val="-190697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6972624"/>
        <c:crosses val="autoZero"/>
        <c:auto val="1"/>
        <c:lblAlgn val="ctr"/>
        <c:lblOffset val="100"/>
        <c:noMultiLvlLbl val="0"/>
      </c:catAx>
      <c:valAx>
        <c:axId val="-1906972624"/>
        <c:scaling>
          <c:orientation val="minMax"/>
          <c:max val="890.0"/>
          <c:min val="0.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6975376"/>
        <c:crosses val="autoZero"/>
        <c:crossBetween val="between"/>
        <c:majorUnit val="20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Sheet1!$B$2:$B$18</c:f>
              <c:numCache>
                <c:formatCode>_("$"* #,##0_);_("$"* \(#,##0\);_("$"* "-"??_);_(@_)</c:formatCode>
                <c:ptCount val="17"/>
                <c:pt idx="0">
                  <c:v>98.0</c:v>
                </c:pt>
                <c:pt idx="1">
                  <c:v>106.0</c:v>
                </c:pt>
                <c:pt idx="2">
                  <c:v>116.0</c:v>
                </c:pt>
                <c:pt idx="3">
                  <c:v>126.0</c:v>
                </c:pt>
                <c:pt idx="4">
                  <c:v>135.0</c:v>
                </c:pt>
                <c:pt idx="5">
                  <c:v>146.0</c:v>
                </c:pt>
                <c:pt idx="6">
                  <c:v>157.0</c:v>
                </c:pt>
                <c:pt idx="7">
                  <c:v>167.0</c:v>
                </c:pt>
                <c:pt idx="8">
                  <c:v>177.0</c:v>
                </c:pt>
                <c:pt idx="9">
                  <c:v>190.0</c:v>
                </c:pt>
                <c:pt idx="10">
                  <c:v>204.0</c:v>
                </c:pt>
                <c:pt idx="11">
                  <c:v>215.0</c:v>
                </c:pt>
                <c:pt idx="12">
                  <c:v>229.0</c:v>
                </c:pt>
                <c:pt idx="13">
                  <c:v>244.0</c:v>
                </c:pt>
                <c:pt idx="14">
                  <c:v>246.0</c:v>
                </c:pt>
                <c:pt idx="15">
                  <c:v>261.0</c:v>
                </c:pt>
                <c:pt idx="16">
                  <c:v>276.0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-27"/>
        <c:axId val="-1905645968"/>
        <c:axId val="-1905643216"/>
      </c:barChart>
      <c:catAx>
        <c:axId val="-190564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643216"/>
        <c:crosses val="autoZero"/>
        <c:auto val="1"/>
        <c:lblAlgn val="ctr"/>
        <c:lblOffset val="100"/>
        <c:tickLblSkip val="5"/>
        <c:noMultiLvlLbl val="0"/>
      </c:catAx>
      <c:valAx>
        <c:axId val="-1905643216"/>
        <c:scaling>
          <c:orientation val="minMax"/>
          <c:max val="28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64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Canada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590.0</c:v>
                </c:pt>
                <c:pt idx="1">
                  <c:v>127.0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-27"/>
        <c:axId val="-1904706240"/>
        <c:axId val="-1904703488"/>
      </c:barChart>
      <c:catAx>
        <c:axId val="-190470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703488"/>
        <c:crosses val="autoZero"/>
        <c:auto val="1"/>
        <c:lblAlgn val="ctr"/>
        <c:lblOffset val="100"/>
        <c:noMultiLvlLbl val="0"/>
      </c:catAx>
      <c:valAx>
        <c:axId val="-1904703488"/>
        <c:scaling>
          <c:orientation val="minMax"/>
          <c:max val="599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solidFill>
              <a:srgbClr val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706240"/>
        <c:crosses val="autoZero"/>
        <c:crossBetween val="between"/>
        <c:majorUnit val="10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Canada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3325.0</c:v>
                </c:pt>
                <c:pt idx="1">
                  <c:v>863.0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27"/>
        <c:axId val="-1905629536"/>
        <c:axId val="-1905626784"/>
      </c:barChart>
      <c:catAx>
        <c:axId val="-190562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626784"/>
        <c:crosses val="autoZero"/>
        <c:auto val="1"/>
        <c:lblAlgn val="ctr"/>
        <c:lblOffset val="100"/>
        <c:noMultiLvlLbl val="0"/>
      </c:catAx>
      <c:valAx>
        <c:axId val="-1905626784"/>
        <c:scaling>
          <c:orientation val="minMax"/>
          <c:max val="340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629536"/>
        <c:crosses val="autoZero"/>
        <c:crossBetween val="between"/>
        <c:majorUnit val="100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449312441853"/>
          <c:y val="0.0310899363595791"/>
          <c:w val="0.573545320973927"/>
          <c:h val="0.9092656900449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09870317002882"/>
                  <c:y val="0.12278408011430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2968299711816"/>
                      <c:h val="0.24271271650502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0504643286664096"/>
                  <c:y val="-0.26560842873026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Bureaucracy</c:v>
                </c:pt>
                <c:pt idx="1">
                  <c:v>All Other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2467.0</c:v>
                </c:pt>
                <c:pt idx="1">
                  <c:v>3206.0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29804248486673"/>
          <c:y val="0.0453739865197858"/>
          <c:w val="0.894500901769891"/>
          <c:h val="0.802759688084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</c:dPt>
          <c:dLbls>
            <c:dLbl>
              <c:idx val="10"/>
              <c:layout>
                <c:manualLayout>
                  <c:x val="-1.27026946520466E-16"/>
                  <c:y val="0.0152022820235999"/>
                </c:manualLayout>
              </c:layout>
              <c:spPr/>
              <c:txPr>
                <a:bodyPr rot="-5400000" vert="horz"/>
                <a:lstStyle/>
                <a:p>
                  <a:pPr>
                    <a:defRPr sz="1100"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27026946520466E-16"/>
                  <c:y val="0.0104105872915429"/>
                </c:manualLayout>
              </c:layout>
              <c:spPr/>
              <c:txPr>
                <a:bodyPr rot="-5400000" vert="horz"/>
                <a:lstStyle/>
                <a:p>
                  <a:pPr>
                    <a:defRPr sz="1100"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27026946520466E-16"/>
                  <c:y val="0.0133606319825027"/>
                </c:manualLayout>
              </c:layout>
              <c:spPr/>
              <c:txPr>
                <a:bodyPr rot="-5400000" vert="horz"/>
                <a:lstStyle/>
                <a:p>
                  <a:pPr>
                    <a:defRPr sz="1100"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0.0"/>
                  <c:y val="0.052849870949993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Sheet1!$A$2:$A$22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Sheet1!$B$2:$B$22</c:f>
              <c:numCache>
                <c:formatCode>0</c:formatCode>
                <c:ptCount val="21"/>
                <c:pt idx="0">
                  <c:v>508.0</c:v>
                </c:pt>
                <c:pt idx="1">
                  <c:v>431.0</c:v>
                </c:pt>
                <c:pt idx="2">
                  <c:v>249.0</c:v>
                </c:pt>
                <c:pt idx="3">
                  <c:v>242.0</c:v>
                </c:pt>
                <c:pt idx="4">
                  <c:v>164.0</c:v>
                </c:pt>
                <c:pt idx="5">
                  <c:v>275.0</c:v>
                </c:pt>
                <c:pt idx="6">
                  <c:v>244.0</c:v>
                </c:pt>
                <c:pt idx="7">
                  <c:v>55.0</c:v>
                </c:pt>
                <c:pt idx="8">
                  <c:v>-85.0</c:v>
                </c:pt>
                <c:pt idx="9">
                  <c:v>-61.0</c:v>
                </c:pt>
                <c:pt idx="10">
                  <c:v>-31.0</c:v>
                </c:pt>
                <c:pt idx="11">
                  <c:v>-20.0</c:v>
                </c:pt>
                <c:pt idx="12">
                  <c:v>-107.0</c:v>
                </c:pt>
                <c:pt idx="13">
                  <c:v>-92.0</c:v>
                </c:pt>
                <c:pt idx="14">
                  <c:v>-29.0</c:v>
                </c:pt>
                <c:pt idx="15">
                  <c:v>-99.0</c:v>
                </c:pt>
                <c:pt idx="16">
                  <c:v>-77.0</c:v>
                </c:pt>
                <c:pt idx="17">
                  <c:v>-40.0</c:v>
                </c:pt>
                <c:pt idx="18">
                  <c:v>-10.0</c:v>
                </c:pt>
                <c:pt idx="19">
                  <c:v>-110.0</c:v>
                </c:pt>
                <c:pt idx="20">
                  <c:v>-77.0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-1910573088"/>
        <c:axId val="-1910569312"/>
      </c:barChart>
      <c:catAx>
        <c:axId val="-191057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mpd="sng">
            <a:solidFill>
              <a:srgbClr val="FFFFFF"/>
            </a:solidFill>
          </a:ln>
        </c:spPr>
        <c:crossAx val="-1910569312"/>
        <c:crosses val="autoZero"/>
        <c:auto val="1"/>
        <c:lblAlgn val="ctr"/>
        <c:lblOffset val="100"/>
        <c:tickLblSkip val="2"/>
        <c:noMultiLvlLbl val="0"/>
      </c:catAx>
      <c:valAx>
        <c:axId val="-1910569312"/>
        <c:scaling>
          <c:orientation val="minMax"/>
          <c:max val="550.0"/>
          <c:min val="-150.0"/>
        </c:scaling>
        <c:delete val="0"/>
        <c:axPos val="l"/>
        <c:majorGridlines>
          <c:spPr>
            <a:ln>
              <a:solidFill>
                <a:srgbClr val="FFFFFF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0573088"/>
        <c:crosses val="autoZero"/>
        <c:crossBetween val="between"/>
        <c:majorUnit val="150.0"/>
        <c:minorUnit val="0.00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cat>
            <c:numRef>
              <c:f>Sheet1!$A$2:$A$62</c:f>
              <c:numCache>
                <c:formatCode>0</c:formatCode>
                <c:ptCount val="61"/>
                <c:pt idx="0">
                  <c:v>1950.0</c:v>
                </c:pt>
                <c:pt idx="1">
                  <c:v>1951.0</c:v>
                </c:pt>
                <c:pt idx="2">
                  <c:v>1952.0</c:v>
                </c:pt>
                <c:pt idx="3">
                  <c:v>1953.0</c:v>
                </c:pt>
                <c:pt idx="4">
                  <c:v>1954.0</c:v>
                </c:pt>
                <c:pt idx="5">
                  <c:v>1955.0</c:v>
                </c:pt>
                <c:pt idx="6">
                  <c:v>1956.0</c:v>
                </c:pt>
                <c:pt idx="7">
                  <c:v>1957.0</c:v>
                </c:pt>
                <c:pt idx="8">
                  <c:v>1958.0</c:v>
                </c:pt>
                <c:pt idx="9">
                  <c:v>1959.0</c:v>
                </c:pt>
                <c:pt idx="10">
                  <c:v>1960.0</c:v>
                </c:pt>
                <c:pt idx="11">
                  <c:v>1961.0</c:v>
                </c:pt>
                <c:pt idx="12">
                  <c:v>1962.0</c:v>
                </c:pt>
                <c:pt idx="13">
                  <c:v>1963.0</c:v>
                </c:pt>
                <c:pt idx="14">
                  <c:v>1964.0</c:v>
                </c:pt>
                <c:pt idx="15">
                  <c:v>1965.0</c:v>
                </c:pt>
                <c:pt idx="16">
                  <c:v>1966.0</c:v>
                </c:pt>
                <c:pt idx="17">
                  <c:v>1967.0</c:v>
                </c:pt>
                <c:pt idx="18">
                  <c:v>1968.0</c:v>
                </c:pt>
                <c:pt idx="19">
                  <c:v>1969.0</c:v>
                </c:pt>
                <c:pt idx="20">
                  <c:v>1970.0</c:v>
                </c:pt>
                <c:pt idx="21">
                  <c:v>1971.0</c:v>
                </c:pt>
                <c:pt idx="22">
                  <c:v>1972.0</c:v>
                </c:pt>
                <c:pt idx="23">
                  <c:v>1973.0</c:v>
                </c:pt>
                <c:pt idx="24">
                  <c:v>1974.0</c:v>
                </c:pt>
                <c:pt idx="25">
                  <c:v>1975.0</c:v>
                </c:pt>
                <c:pt idx="26">
                  <c:v>1976.0</c:v>
                </c:pt>
                <c:pt idx="27">
                  <c:v>1977.0</c:v>
                </c:pt>
                <c:pt idx="28">
                  <c:v>1978.0</c:v>
                </c:pt>
                <c:pt idx="29">
                  <c:v>1979.0</c:v>
                </c:pt>
                <c:pt idx="30">
                  <c:v>1980.0</c:v>
                </c:pt>
                <c:pt idx="31">
                  <c:v>1981.0</c:v>
                </c:pt>
                <c:pt idx="32">
                  <c:v>1982.0</c:v>
                </c:pt>
                <c:pt idx="33">
                  <c:v>1983.0</c:v>
                </c:pt>
                <c:pt idx="34">
                  <c:v>1984.0</c:v>
                </c:pt>
                <c:pt idx="35">
                  <c:v>1985.0</c:v>
                </c:pt>
                <c:pt idx="36">
                  <c:v>1986.0</c:v>
                </c:pt>
                <c:pt idx="37">
                  <c:v>1987.0</c:v>
                </c:pt>
                <c:pt idx="38">
                  <c:v>1988.0</c:v>
                </c:pt>
                <c:pt idx="39">
                  <c:v>1989.0</c:v>
                </c:pt>
                <c:pt idx="40">
                  <c:v>1990.0</c:v>
                </c:pt>
                <c:pt idx="41">
                  <c:v>1991.0</c:v>
                </c:pt>
                <c:pt idx="42">
                  <c:v>1992.0</c:v>
                </c:pt>
                <c:pt idx="43">
                  <c:v>1993.0</c:v>
                </c:pt>
                <c:pt idx="44">
                  <c:v>1994.0</c:v>
                </c:pt>
                <c:pt idx="45">
                  <c:v>1995.0</c:v>
                </c:pt>
                <c:pt idx="46">
                  <c:v>1996.0</c:v>
                </c:pt>
                <c:pt idx="47">
                  <c:v>1997.0</c:v>
                </c:pt>
                <c:pt idx="48">
                  <c:v>1998.0</c:v>
                </c:pt>
                <c:pt idx="49">
                  <c:v>1999.0</c:v>
                </c:pt>
                <c:pt idx="50">
                  <c:v>2000.0</c:v>
                </c:pt>
                <c:pt idx="51">
                  <c:v>2001.0</c:v>
                </c:pt>
                <c:pt idx="52">
                  <c:v>2002.0</c:v>
                </c:pt>
                <c:pt idx="53">
                  <c:v>2003.0</c:v>
                </c:pt>
                <c:pt idx="54">
                  <c:v>2004.0</c:v>
                </c:pt>
                <c:pt idx="55">
                  <c:v>2005.0</c:v>
                </c:pt>
                <c:pt idx="56">
                  <c:v>2006.0</c:v>
                </c:pt>
                <c:pt idx="57">
                  <c:v>2007.0</c:v>
                </c:pt>
                <c:pt idx="58">
                  <c:v>2008.0</c:v>
                </c:pt>
                <c:pt idx="59">
                  <c:v>2009.0</c:v>
                </c:pt>
                <c:pt idx="60">
                  <c:v>2010.0</c:v>
                </c:pt>
              </c:numCache>
            </c:numRef>
          </c:cat>
          <c:val>
            <c:numRef>
              <c:f>Sheet1!$B$2:$B$62</c:f>
              <c:numCache>
                <c:formatCode>0.00</c:formatCode>
                <c:ptCount val="61"/>
                <c:pt idx="0">
                  <c:v>2.48</c:v>
                </c:pt>
                <c:pt idx="1">
                  <c:v>2.35</c:v>
                </c:pt>
                <c:pt idx="2">
                  <c:v>2.25</c:v>
                </c:pt>
                <c:pt idx="3">
                  <c:v>2.28</c:v>
                </c:pt>
                <c:pt idx="4">
                  <c:v>2.3</c:v>
                </c:pt>
                <c:pt idx="5">
                  <c:v>2.3</c:v>
                </c:pt>
                <c:pt idx="6">
                  <c:v>2.35</c:v>
                </c:pt>
                <c:pt idx="7">
                  <c:v>2.43</c:v>
                </c:pt>
                <c:pt idx="8">
                  <c:v>2.48</c:v>
                </c:pt>
                <c:pt idx="9">
                  <c:v>2.6</c:v>
                </c:pt>
                <c:pt idx="10">
                  <c:v>2.65</c:v>
                </c:pt>
                <c:pt idx="11">
                  <c:v>2.68</c:v>
                </c:pt>
                <c:pt idx="12">
                  <c:v>2.7</c:v>
                </c:pt>
                <c:pt idx="13">
                  <c:v>2.8</c:v>
                </c:pt>
                <c:pt idx="14">
                  <c:v>2.9</c:v>
                </c:pt>
                <c:pt idx="15">
                  <c:v>3.02</c:v>
                </c:pt>
                <c:pt idx="16">
                  <c:v>3.15</c:v>
                </c:pt>
                <c:pt idx="17">
                  <c:v>3.2</c:v>
                </c:pt>
                <c:pt idx="18">
                  <c:v>3.3</c:v>
                </c:pt>
                <c:pt idx="19">
                  <c:v>3.4</c:v>
                </c:pt>
                <c:pt idx="20">
                  <c:v>3.37</c:v>
                </c:pt>
                <c:pt idx="21">
                  <c:v>3.52</c:v>
                </c:pt>
                <c:pt idx="22">
                  <c:v>3.49</c:v>
                </c:pt>
                <c:pt idx="23">
                  <c:v>3.4</c:v>
                </c:pt>
                <c:pt idx="24">
                  <c:v>3.25</c:v>
                </c:pt>
                <c:pt idx="25">
                  <c:v>3.0</c:v>
                </c:pt>
                <c:pt idx="26">
                  <c:v>2.9</c:v>
                </c:pt>
                <c:pt idx="27">
                  <c:v>3.05</c:v>
                </c:pt>
                <c:pt idx="28">
                  <c:v>3.05</c:v>
                </c:pt>
                <c:pt idx="29">
                  <c:v>3.07</c:v>
                </c:pt>
                <c:pt idx="30">
                  <c:v>3.15</c:v>
                </c:pt>
                <c:pt idx="31">
                  <c:v>3.2</c:v>
                </c:pt>
                <c:pt idx="32">
                  <c:v>3.25</c:v>
                </c:pt>
                <c:pt idx="33">
                  <c:v>3.32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3.58</c:v>
                </c:pt>
                <c:pt idx="38">
                  <c:v>3.55</c:v>
                </c:pt>
                <c:pt idx="39">
                  <c:v>3.55</c:v>
                </c:pt>
                <c:pt idx="40">
                  <c:v>3.53</c:v>
                </c:pt>
                <c:pt idx="41">
                  <c:v>3.6</c:v>
                </c:pt>
                <c:pt idx="42">
                  <c:v>3.65</c:v>
                </c:pt>
                <c:pt idx="43">
                  <c:v>3.55</c:v>
                </c:pt>
                <c:pt idx="44">
                  <c:v>3.55</c:v>
                </c:pt>
                <c:pt idx="45">
                  <c:v>3.5</c:v>
                </c:pt>
                <c:pt idx="46">
                  <c:v>3.47</c:v>
                </c:pt>
                <c:pt idx="47">
                  <c:v>3.5</c:v>
                </c:pt>
                <c:pt idx="48">
                  <c:v>3.42</c:v>
                </c:pt>
                <c:pt idx="49">
                  <c:v>3.48</c:v>
                </c:pt>
                <c:pt idx="50">
                  <c:v>3.5</c:v>
                </c:pt>
                <c:pt idx="51">
                  <c:v>3.55</c:v>
                </c:pt>
                <c:pt idx="52">
                  <c:v>3.6</c:v>
                </c:pt>
                <c:pt idx="53">
                  <c:v>3.67</c:v>
                </c:pt>
                <c:pt idx="54">
                  <c:v>3.75</c:v>
                </c:pt>
                <c:pt idx="55">
                  <c:v>3.7</c:v>
                </c:pt>
                <c:pt idx="56">
                  <c:v>3.8</c:v>
                </c:pt>
                <c:pt idx="57">
                  <c:v>3.98</c:v>
                </c:pt>
                <c:pt idx="58">
                  <c:v>4.0</c:v>
                </c:pt>
                <c:pt idx="59">
                  <c:v>4.149999999999999</c:v>
                </c:pt>
                <c:pt idx="60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04692112"/>
        <c:axId val="-1904689632"/>
      </c:areaChart>
      <c:catAx>
        <c:axId val="-190469211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4689632"/>
        <c:crosses val="autoZero"/>
        <c:auto val="1"/>
        <c:lblAlgn val="ctr"/>
        <c:lblOffset val="100"/>
        <c:tickLblSkip val="10"/>
        <c:noMultiLvlLbl val="0"/>
      </c:catAx>
      <c:valAx>
        <c:axId val="-1904689632"/>
        <c:scaling>
          <c:orientation val="minMax"/>
          <c:max val="4.5"/>
          <c:min val="2.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4692112"/>
        <c:crosses val="autoZero"/>
        <c:crossBetween val="midCat"/>
        <c:majorUnit val="1.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  <a:latin typeface="+mn-lt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Canada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2.3</c:v>
                </c:pt>
                <c:pt idx="1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-27"/>
        <c:axId val="-1910544640"/>
        <c:axId val="-1910541888"/>
      </c:barChart>
      <c:catAx>
        <c:axId val="-191054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541888"/>
        <c:crosses val="autoZero"/>
        <c:auto val="1"/>
        <c:lblAlgn val="ctr"/>
        <c:lblOffset val="100"/>
        <c:noMultiLvlLbl val="0"/>
      </c:catAx>
      <c:valAx>
        <c:axId val="-1910541888"/>
        <c:scaling>
          <c:orientation val="minMax"/>
          <c:max val="4.5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544640"/>
        <c:crosses val="autoZero"/>
        <c:crossBetween val="between"/>
        <c:majorUnit val="1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729463671014"/>
          <c:y val="0.0423338523915854"/>
          <c:w val="0.863038689602261"/>
          <c:h val="0.8436749303405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Insured</c:v>
                </c:pt>
                <c:pt idx="1">
                  <c:v>Under-insured</c:v>
                </c:pt>
                <c:pt idx="2">
                  <c:v>Uninsured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1.0</c:v>
                </c:pt>
                <c:pt idx="1">
                  <c:v>1.21</c:v>
                </c:pt>
                <c:pt idx="2">
                  <c:v>1.38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-1909432112"/>
        <c:axId val="-1909429632"/>
      </c:barChart>
      <c:catAx>
        <c:axId val="-1909432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>
            <a:solidFill>
              <a:srgbClr val="FFFFFF"/>
            </a:solidFill>
          </a:ln>
        </c:spPr>
        <c:txPr>
          <a:bodyPr/>
          <a:lstStyle/>
          <a:p>
            <a:pPr>
              <a:defRPr sz="2800">
                <a:solidFill>
                  <a:schemeClr val="bg1"/>
                </a:solidFill>
              </a:defRPr>
            </a:pPr>
            <a:endParaRPr lang="en-US"/>
          </a:p>
        </c:txPr>
        <c:crossAx val="-1909429632"/>
        <c:crossesAt val="0.0"/>
        <c:auto val="1"/>
        <c:lblAlgn val="ctr"/>
        <c:lblOffset val="0"/>
        <c:noMultiLvlLbl val="0"/>
      </c:catAx>
      <c:valAx>
        <c:axId val="-1909429632"/>
        <c:scaling>
          <c:orientation val="minMax"/>
          <c:max val="1.4"/>
          <c:min val="0.0"/>
        </c:scaling>
        <c:delete val="0"/>
        <c:axPos val="l"/>
        <c:majorGridlines>
          <c:spPr>
            <a:ln>
              <a:solidFill>
                <a:srgbClr val="FFFFFF"/>
              </a:solidFill>
              <a:prstDash val="solid"/>
            </a:ln>
          </c:spPr>
        </c:majorGridlines>
        <c:numFmt formatCode="#,##0.0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2800">
                <a:solidFill>
                  <a:schemeClr val="bg1"/>
                </a:solidFill>
              </a:defRPr>
            </a:pPr>
            <a:endParaRPr lang="en-US"/>
          </a:p>
        </c:txPr>
        <c:crossAx val="-1909432112"/>
        <c:crossesAt val="1.0"/>
        <c:crossBetween val="between"/>
        <c:majorUnit val="0.5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68106454822"/>
          <c:y val="0.0122429209524717"/>
          <c:w val="0.741952695948313"/>
          <c:h val="0.94535996013208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0773581420927"/>
                  <c:y val="-0.01910926662510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85000"/>
                    </a:lnSpc>
                    <a:defRPr sz="3600" b="1" i="0" u="none" strike="noStrike" kern="1200" baseline="0">
                      <a:solidFill>
                        <a:schemeClr val="bg1"/>
                      </a:solidFill>
                      <a:effectLst>
                        <a:outerShdw blurRad="50800" dist="50800" dir="5400000" algn="ctr" rotWithShape="0">
                          <a:schemeClr val="tx1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6104563189537"/>
                      <c:h val="0.3719017748766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1833052708123"/>
                  <c:y val="0.1537922135687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9808890504819"/>
                      <c:h val="0.28814011386837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092585200050024"/>
                  <c:y val="-0.146201164643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955043095916"/>
                      <c:h val="0.3551494426749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Favor</c:v>
                </c:pt>
                <c:pt idx="1">
                  <c:v>Oppose</c:v>
                </c:pt>
                <c:pt idx="2">
                  <c:v>No opinion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0.75</c:v>
                </c:pt>
                <c:pt idx="1">
                  <c:v>0.12</c:v>
                </c:pt>
                <c:pt idx="2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68106454822"/>
          <c:y val="0.0122429209524717"/>
          <c:w val="0.741952695948313"/>
          <c:h val="0.94535996013208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26142785088573"/>
                  <c:y val="0.1139158589712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85000"/>
                    </a:lnSpc>
                    <a:defRPr sz="3200" b="1" i="0" u="none" strike="noStrike" kern="1200" baseline="0">
                      <a:solidFill>
                        <a:schemeClr val="bg1"/>
                      </a:solidFill>
                      <a:effectLst>
                        <a:outerShdw blurRad="50800" dist="50800" dir="5400000" algn="ctr" rotWithShape="0">
                          <a:schemeClr val="tx1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6104563189537"/>
                      <c:h val="0.3719017748766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86699276061496"/>
                  <c:y val="-0.1376983667399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9808890504819"/>
                      <c:h val="0.28814011386837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218254083283158"/>
                  <c:y val="-0.03898610664455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955043095916"/>
                      <c:h val="0.3551494426749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Favor</c:v>
                </c:pt>
                <c:pt idx="1">
                  <c:v>Oppose</c:v>
                </c:pt>
                <c:pt idx="2">
                  <c:v>No opinion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0.46</c:v>
                </c:pt>
                <c:pt idx="1">
                  <c:v>0.38</c:v>
                </c:pt>
                <c:pt idx="2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7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0.42</c:v>
                </c:pt>
                <c:pt idx="1">
                  <c:v>0.47</c:v>
                </c:pt>
                <c:pt idx="2">
                  <c:v>0.51</c:v>
                </c:pt>
                <c:pt idx="3">
                  <c:v>0.51</c:v>
                </c:pt>
                <c:pt idx="4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-27"/>
        <c:axId val="-1905571952"/>
        <c:axId val="-1905569200"/>
      </c:barChart>
      <c:catAx>
        <c:axId val="-190557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569200"/>
        <c:crosses val="autoZero"/>
        <c:auto val="1"/>
        <c:lblAlgn val="ctr"/>
        <c:lblOffset val="100"/>
        <c:noMultiLvlLbl val="0"/>
      </c:catAx>
      <c:valAx>
        <c:axId val="-1905569200"/>
        <c:scaling>
          <c:orientation val="minMax"/>
          <c:max val="0.63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5719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68106454822"/>
          <c:y val="0.0122429209524717"/>
          <c:w val="0.741952695948313"/>
          <c:h val="0.94535996013208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034332002951741"/>
                  <c:y val="-0.09952046119302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100000"/>
                    </a:lnSpc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50800" dist="50800" dir="5400000" algn="ctr" rotWithShape="0">
                          <a:schemeClr val="tx1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06522610551563"/>
                      <c:h val="0.3719017748766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0289252399531895"/>
                  <c:y val="0.09348381764281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ct val="100000"/>
                    </a:lnSpc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955043095916"/>
                      <c:h val="0.28814011386837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Support</c:v>
                </c:pt>
                <c:pt idx="1">
                  <c:v>Oppose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0.42</c:v>
                </c:pt>
                <c:pt idx="1">
                  <c:v>0.58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68106454822"/>
          <c:y val="0.0122429209524717"/>
          <c:w val="0.741952695948313"/>
          <c:h val="0.94535996013208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24828001454337"/>
                  <c:y val="0.09046259388890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100000"/>
                    </a:lnSpc>
                    <a:defRPr sz="4000" b="1" i="0" u="none" strike="noStrike" kern="1200" baseline="0">
                      <a:solidFill>
                        <a:schemeClr val="bg1"/>
                      </a:solidFill>
                      <a:effectLst>
                        <a:outerShdw blurRad="50800" dist="50800" dir="5400000" algn="ctr" rotWithShape="0">
                          <a:schemeClr val="tx1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78581242861864"/>
                      <c:h val="0.3719017748766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73551439719137"/>
                  <c:y val="-0.1678525647029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9808890504819"/>
                      <c:h val="0.28814011386837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0565356962721433"/>
                  <c:y val="0.01797182284105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0365381477742"/>
                      <c:h val="0.3551494426749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Support</c:v>
                </c:pt>
                <c:pt idx="1">
                  <c:v>Oppose</c:v>
                </c:pt>
                <c:pt idx="2">
                  <c:v>No opinion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</c:v>
                </c:pt>
                <c:pt idx="1">
                  <c:v>0.41</c:v>
                </c:pt>
                <c:pt idx="2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729463671014"/>
          <c:y val="0.0423338523915854"/>
          <c:w val="0.863038689602261"/>
          <c:h val="0.8436749303405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9F2936"/>
            </a:solidFill>
            <a:ln>
              <a:solidFill>
                <a:srgbClr val="FFFFFF"/>
              </a:solidFill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Statins</c:v>
                </c:pt>
                <c:pt idx="1">
                  <c:v>BP Meds</c:v>
                </c:pt>
                <c:pt idx="2">
                  <c:v>Diabetes Meds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-0.09</c:v>
                </c:pt>
                <c:pt idx="1">
                  <c:v>-0.08</c:v>
                </c:pt>
                <c:pt idx="2">
                  <c:v>-0.07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-1910458576"/>
        <c:axId val="-1910456096"/>
      </c:barChart>
      <c:catAx>
        <c:axId val="-1910458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>
            <a:solidFill>
              <a:srgbClr val="FFFFFF"/>
            </a:solidFill>
          </a:ln>
        </c:spPr>
        <c:crossAx val="-1910456096"/>
        <c:crossesAt val="0.0"/>
        <c:auto val="1"/>
        <c:lblAlgn val="ctr"/>
        <c:lblOffset val="0"/>
        <c:noMultiLvlLbl val="0"/>
      </c:catAx>
      <c:valAx>
        <c:axId val="-1910456096"/>
        <c:scaling>
          <c:orientation val="minMax"/>
          <c:max val="0.0"/>
          <c:min val="-0.1"/>
        </c:scaling>
        <c:delete val="0"/>
        <c:axPos val="l"/>
        <c:majorGridlines>
          <c:spPr>
            <a:ln>
              <a:solidFill>
                <a:srgbClr val="FFFFFF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crossAx val="-1910458576"/>
        <c:crossesAt val="1.0"/>
        <c:crossBetween val="between"/>
        <c:majorUnit val="0.02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7678607766366"/>
          <c:y val="0.0455252976332946"/>
          <c:w val="0.735940069494522"/>
          <c:h val="0.698206035398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 Copay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% of Days_x000d_Used Meds</c:v>
                </c:pt>
                <c:pt idx="1">
                  <c:v>Asthma _x000d_Admits/1000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41.7</c:v>
                </c:pt>
                <c:pt idx="1">
                  <c:v>17.0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Copay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% of Days_x000d_Used Meds</c:v>
                </c:pt>
                <c:pt idx="1">
                  <c:v>Asthma _x000d_Admits/1000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40.3</c:v>
                </c:pt>
                <c:pt idx="1">
                  <c:v>24.0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9"/>
        <c:axId val="-1909395280"/>
        <c:axId val="-1909392800"/>
      </c:barChart>
      <c:catAx>
        <c:axId val="-1909395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crossAx val="-1909392800"/>
        <c:crosses val="autoZero"/>
        <c:auto val="1"/>
        <c:lblAlgn val="ctr"/>
        <c:lblOffset val="100"/>
        <c:noMultiLvlLbl val="0"/>
      </c:catAx>
      <c:valAx>
        <c:axId val="-1909392800"/>
        <c:scaling>
          <c:orientation val="minMax"/>
          <c:max val="45.0"/>
          <c:min val="0.0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crossAx val="-1909395280"/>
        <c:crosses val="autoZero"/>
        <c:crossBetween val="between"/>
        <c:majorUnit val="10.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00918469637934025"/>
          <c:y val="0.231451174246312"/>
          <c:w val="0.156652499995706"/>
          <c:h val="0.46640597290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8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96403825575001"/>
          <c:y val="0.0454527559759637"/>
          <c:w val="0.678255729355347"/>
          <c:h val="0.7211959412210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 0-4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Free Care</c:v>
                </c:pt>
                <c:pt idx="1">
                  <c:v>25% Copay</c:v>
                </c:pt>
                <c:pt idx="2">
                  <c:v>95% Copay_x000d_(Like HSA)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0.05</c:v>
                </c:pt>
                <c:pt idx="1">
                  <c:v>0.1</c:v>
                </c:pt>
                <c:pt idx="2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Age 5-13</c:v>
                </c:pt>
              </c:strCache>
            </c:strRef>
          </c:tx>
          <c:spPr>
            <a:solidFill>
              <a:srgbClr val="9F2936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Free Care</c:v>
                </c:pt>
                <c:pt idx="1">
                  <c:v>25% Copay</c:v>
                </c:pt>
                <c:pt idx="2">
                  <c:v>95% Copay_x000d_(Like HSA)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0.15</c:v>
                </c:pt>
                <c:pt idx="1">
                  <c:v>0.21</c:v>
                </c:pt>
                <c:pt idx="2">
                  <c:v>0.32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-6"/>
        <c:axId val="-1909356256"/>
        <c:axId val="-1909353776"/>
      </c:barChart>
      <c:catAx>
        <c:axId val="-1909356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-1909353776"/>
        <c:crosses val="autoZero"/>
        <c:auto val="1"/>
        <c:lblAlgn val="ctr"/>
        <c:lblOffset val="100"/>
        <c:noMultiLvlLbl val="0"/>
      </c:catAx>
      <c:valAx>
        <c:axId val="-1909353776"/>
        <c:scaling>
          <c:orientation val="minMax"/>
          <c:max val="0.35"/>
          <c:min val="0.0"/>
        </c:scaling>
        <c:delete val="0"/>
        <c:axPos val="l"/>
        <c:majorGridlines>
          <c:spPr>
            <a:ln w="6350" cmpd="sng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-19093562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00874464358304541"/>
          <c:y val="0.507812320460671"/>
          <c:w val="0.152284697364325"/>
          <c:h val="0.24496387053142"/>
        </c:manualLayout>
      </c:layout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Private Insurance</c:v>
                </c:pt>
                <c:pt idx="1">
                  <c:v>Out of Pocket</c:v>
                </c:pt>
                <c:pt idx="2">
                  <c:v>Other</c:v>
                </c:pt>
                <c:pt idx="3">
                  <c:v>Medicare</c:v>
                </c:pt>
                <c:pt idx="4">
                  <c:v>Medicaid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0.09</c:v>
                </c:pt>
                <c:pt idx="1">
                  <c:v>0.14</c:v>
                </c:pt>
                <c:pt idx="2">
                  <c:v>0.17</c:v>
                </c:pt>
                <c:pt idx="3">
                  <c:v>0.19</c:v>
                </c:pt>
                <c:pt idx="4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83868780410941"/>
          <c:y val="0.0261713876603467"/>
          <c:w val="0.520119072010554"/>
          <c:h val="0.8983543505648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053454171897321"/>
                  <c:y val="-0.01024306541692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723085414908984"/>
                  <c:y val="-0.004410083857793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475857444816104"/>
                  <c:y val="-0.0025948881112851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9437781751471"/>
                  <c:y val="-0.2075910489028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34143629311475"/>
                  <c:y val="0.21086285546391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VA / Military</c:v>
                </c:pt>
                <c:pt idx="1">
                  <c:v>Medicare</c:v>
                </c:pt>
                <c:pt idx="2">
                  <c:v>Medicaid</c:v>
                </c:pt>
                <c:pt idx="3">
                  <c:v>Uninsured</c:v>
                </c:pt>
                <c:pt idx="4">
                  <c:v>Private Insurance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0.02</c:v>
                </c:pt>
                <c:pt idx="1">
                  <c:v>0.1</c:v>
                </c:pt>
                <c:pt idx="2">
                  <c:v>0.05</c:v>
                </c:pt>
                <c:pt idx="3">
                  <c:v>0.22</c:v>
                </c:pt>
                <c:pt idx="4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White_x000d_Non-Hispanic</c:v>
                </c:pt>
                <c:pt idx="1">
                  <c:v>Black</c:v>
                </c:pt>
                <c:pt idx="2">
                  <c:v>Hispanic</c:v>
                </c:pt>
                <c:pt idx="3">
                  <c:v>Native_x000d_American*</c:v>
                </c:pt>
                <c:pt idx="4">
                  <c:v>Asian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0.063</c:v>
                </c:pt>
                <c:pt idx="1">
                  <c:v>0.105</c:v>
                </c:pt>
                <c:pt idx="2">
                  <c:v>0.16</c:v>
                </c:pt>
                <c:pt idx="3">
                  <c:v>0.195</c:v>
                </c:pt>
                <c:pt idx="4">
                  <c:v>0.076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-1916285120"/>
        <c:axId val="-1916530112"/>
      </c:barChart>
      <c:catAx>
        <c:axId val="-191628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6530112"/>
        <c:crosses val="autoZero"/>
        <c:auto val="1"/>
        <c:lblAlgn val="ctr"/>
        <c:lblOffset val="100"/>
        <c:noMultiLvlLbl val="0"/>
      </c:catAx>
      <c:valAx>
        <c:axId val="-1916530112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6285120"/>
        <c:crosses val="autoZero"/>
        <c:crossBetween val="between"/>
        <c:majorUnit val="0.0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Medical</c:v>
                </c:pt>
                <c:pt idx="1">
                  <c:v>Telecom</c:v>
                </c:pt>
                <c:pt idx="2">
                  <c:v>Utilities</c:v>
                </c:pt>
                <c:pt idx="3">
                  <c:v>Taxes</c:v>
                </c:pt>
                <c:pt idx="4">
                  <c:v>Legal/_x000d_Court</c:v>
                </c:pt>
                <c:pt idx="5">
                  <c:v>Rent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0.59</c:v>
                </c:pt>
                <c:pt idx="1">
                  <c:v>0.37</c:v>
                </c:pt>
                <c:pt idx="2">
                  <c:v>0.28</c:v>
                </c:pt>
                <c:pt idx="3">
                  <c:v>0.21</c:v>
                </c:pt>
                <c:pt idx="4">
                  <c:v>0.14</c:v>
                </c:pt>
                <c:pt idx="5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27"/>
        <c:axId val="-1911304528"/>
        <c:axId val="-1911302048"/>
      </c:barChart>
      <c:catAx>
        <c:axId val="-191130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1302048"/>
        <c:crosses val="autoZero"/>
        <c:auto val="1"/>
        <c:lblAlgn val="ctr"/>
        <c:lblOffset val="100"/>
        <c:noMultiLvlLbl val="0"/>
      </c:catAx>
      <c:valAx>
        <c:axId val="-1911302048"/>
        <c:scaling>
          <c:orientation val="minMax"/>
          <c:max val="0.599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130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&lt;100%</c:v>
                </c:pt>
                <c:pt idx="1">
                  <c:v>100-_x000d_149%</c:v>
                </c:pt>
                <c:pt idx="2">
                  <c:v>150-_x000d_199%</c:v>
                </c:pt>
                <c:pt idx="3">
                  <c:v>200-_x000d_399%</c:v>
                </c:pt>
                <c:pt idx="4">
                  <c:v>400%+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 formatCode="0.00%">
                  <c:v>0.387</c:v>
                </c:pt>
                <c:pt idx="1">
                  <c:v>0.41</c:v>
                </c:pt>
                <c:pt idx="2" formatCode="0.00%">
                  <c:v>0.404</c:v>
                </c:pt>
                <c:pt idx="3" formatCode="0.00%">
                  <c:v>0.224</c:v>
                </c:pt>
                <c:pt idx="4" formatCode="0.00%">
                  <c:v>0.058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-1910401856"/>
        <c:axId val="-1910399376"/>
      </c:barChart>
      <c:catAx>
        <c:axId val="-191040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0399376"/>
        <c:crosses val="autoZero"/>
        <c:auto val="1"/>
        <c:lblAlgn val="ctr"/>
        <c:lblOffset val="100"/>
        <c:noMultiLvlLbl val="0"/>
      </c:catAx>
      <c:valAx>
        <c:axId val="-1910399376"/>
        <c:scaling>
          <c:orientation val="minMax"/>
          <c:max val="0.45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04018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799132442649"/>
          <c:y val="0.0471148214392111"/>
          <c:w val="0.659072779778006"/>
          <c:h val="0.7571157779324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Bottom 20%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1966.0</c:v>
                </c:pt>
                <c:pt idx="1">
                  <c:v>1967.0</c:v>
                </c:pt>
                <c:pt idx="2">
                  <c:v>1968.0</c:v>
                </c:pt>
                <c:pt idx="3">
                  <c:v>1969.0</c:v>
                </c:pt>
                <c:pt idx="4">
                  <c:v>1970.0</c:v>
                </c:pt>
                <c:pt idx="5">
                  <c:v>1971.0</c:v>
                </c:pt>
                <c:pt idx="6">
                  <c:v>1972.0</c:v>
                </c:pt>
                <c:pt idx="7">
                  <c:v>1973.0</c:v>
                </c:pt>
                <c:pt idx="8">
                  <c:v>1974.0</c:v>
                </c:pt>
                <c:pt idx="9">
                  <c:v>1975.0</c:v>
                </c:pt>
                <c:pt idx="10">
                  <c:v>1976.0</c:v>
                </c:pt>
                <c:pt idx="11">
                  <c:v>1977.0</c:v>
                </c:pt>
                <c:pt idx="12">
                  <c:v>1978.0</c:v>
                </c:pt>
                <c:pt idx="13">
                  <c:v>1979.0</c:v>
                </c:pt>
                <c:pt idx="14">
                  <c:v>1980.0</c:v>
                </c:pt>
                <c:pt idx="15">
                  <c:v>1981.0</c:v>
                </c:pt>
                <c:pt idx="16">
                  <c:v>1982.0</c:v>
                </c:pt>
                <c:pt idx="17">
                  <c:v>1983.0</c:v>
                </c:pt>
                <c:pt idx="18">
                  <c:v>1984.0</c:v>
                </c:pt>
                <c:pt idx="19">
                  <c:v>1985.0</c:v>
                </c:pt>
                <c:pt idx="20">
                  <c:v>1986.0</c:v>
                </c:pt>
                <c:pt idx="21">
                  <c:v>1987.0</c:v>
                </c:pt>
                <c:pt idx="22">
                  <c:v>1988.0</c:v>
                </c:pt>
                <c:pt idx="23">
                  <c:v>1989.0</c:v>
                </c:pt>
                <c:pt idx="24">
                  <c:v>1990.0</c:v>
                </c:pt>
                <c:pt idx="25">
                  <c:v>1991.0</c:v>
                </c:pt>
                <c:pt idx="26">
                  <c:v>1992.0</c:v>
                </c:pt>
                <c:pt idx="27">
                  <c:v>1993.0</c:v>
                </c:pt>
                <c:pt idx="28">
                  <c:v>1994.0</c:v>
                </c:pt>
                <c:pt idx="29">
                  <c:v>1995.0</c:v>
                </c:pt>
                <c:pt idx="30">
                  <c:v>1996.0</c:v>
                </c:pt>
                <c:pt idx="31">
                  <c:v>1997.0</c:v>
                </c:pt>
                <c:pt idx="32">
                  <c:v>1998.0</c:v>
                </c:pt>
                <c:pt idx="33">
                  <c:v>1999.0</c:v>
                </c:pt>
                <c:pt idx="34">
                  <c:v>2000.0</c:v>
                </c:pt>
                <c:pt idx="35">
                  <c:v>2001.0</c:v>
                </c:pt>
                <c:pt idx="36">
                  <c:v>2002.0</c:v>
                </c:pt>
                <c:pt idx="37">
                  <c:v>2003.0</c:v>
                </c:pt>
                <c:pt idx="38">
                  <c:v>2004.0</c:v>
                </c:pt>
                <c:pt idx="39">
                  <c:v>2005.0</c:v>
                </c:pt>
                <c:pt idx="40">
                  <c:v>2006.0</c:v>
                </c:pt>
                <c:pt idx="41">
                  <c:v>2007.0</c:v>
                </c:pt>
                <c:pt idx="42">
                  <c:v>2008.0</c:v>
                </c:pt>
                <c:pt idx="43">
                  <c:v>2009.0</c:v>
                </c:pt>
                <c:pt idx="44">
                  <c:v>2010.0</c:v>
                </c:pt>
                <c:pt idx="45">
                  <c:v>2011.0</c:v>
                </c:pt>
                <c:pt idx="46">
                  <c:v>2012.0</c:v>
                </c:pt>
                <c:pt idx="47">
                  <c:v>2013.0</c:v>
                </c:pt>
                <c:pt idx="48">
                  <c:v>2014.0</c:v>
                </c:pt>
                <c:pt idx="49">
                  <c:v>2015.0</c:v>
                </c:pt>
              </c:numCache>
            </c:numRef>
          </c:cat>
          <c:val>
            <c:numRef>
              <c:f>Sheet1!$B$2:$B$51</c:f>
              <c:numCache>
                <c:formatCode>"$"#,##0</c:formatCode>
                <c:ptCount val="50"/>
                <c:pt idx="0">
                  <c:v>14628.63</c:v>
                </c:pt>
                <c:pt idx="1">
                  <c:v>14866.88</c:v>
                </c:pt>
                <c:pt idx="2">
                  <c:v>16011.34</c:v>
                </c:pt>
                <c:pt idx="3">
                  <c:v>16537.43</c:v>
                </c:pt>
                <c:pt idx="4">
                  <c:v>16303.31</c:v>
                </c:pt>
                <c:pt idx="5">
                  <c:v>16308.81</c:v>
                </c:pt>
                <c:pt idx="6">
                  <c:v>17007.06</c:v>
                </c:pt>
                <c:pt idx="7">
                  <c:v>17451.89</c:v>
                </c:pt>
                <c:pt idx="8">
                  <c:v>17775.53</c:v>
                </c:pt>
                <c:pt idx="9">
                  <c:v>17069.03</c:v>
                </c:pt>
                <c:pt idx="10">
                  <c:v>17484.94</c:v>
                </c:pt>
                <c:pt idx="11">
                  <c:v>17398.18</c:v>
                </c:pt>
                <c:pt idx="12">
                  <c:v>18075.0</c:v>
                </c:pt>
                <c:pt idx="13">
                  <c:v>18266.0</c:v>
                </c:pt>
                <c:pt idx="14">
                  <c:v>17568.0</c:v>
                </c:pt>
                <c:pt idx="15">
                  <c:v>17043.0</c:v>
                </c:pt>
                <c:pt idx="16">
                  <c:v>16108.0</c:v>
                </c:pt>
                <c:pt idx="17">
                  <c:v>15878.0</c:v>
                </c:pt>
                <c:pt idx="18">
                  <c:v>16436.0</c:v>
                </c:pt>
                <c:pt idx="19">
                  <c:v>16631.0</c:v>
                </c:pt>
                <c:pt idx="20">
                  <c:v>17109.0</c:v>
                </c:pt>
                <c:pt idx="21">
                  <c:v>17086.0</c:v>
                </c:pt>
                <c:pt idx="22">
                  <c:v>17238.0</c:v>
                </c:pt>
                <c:pt idx="23">
                  <c:v>17576.0</c:v>
                </c:pt>
                <c:pt idx="24">
                  <c:v>17387.0</c:v>
                </c:pt>
                <c:pt idx="25">
                  <c:v>16604.0</c:v>
                </c:pt>
                <c:pt idx="26">
                  <c:v>15929.0</c:v>
                </c:pt>
                <c:pt idx="27">
                  <c:v>15776.0</c:v>
                </c:pt>
                <c:pt idx="28">
                  <c:v>16464.0</c:v>
                </c:pt>
                <c:pt idx="29">
                  <c:v>17420.0</c:v>
                </c:pt>
                <c:pt idx="30">
                  <c:v>17145.0</c:v>
                </c:pt>
                <c:pt idx="31">
                  <c:v>17767.0</c:v>
                </c:pt>
                <c:pt idx="32">
                  <c:v>18204.0</c:v>
                </c:pt>
                <c:pt idx="33">
                  <c:v>18960.0</c:v>
                </c:pt>
                <c:pt idx="34">
                  <c:v>19595.0</c:v>
                </c:pt>
                <c:pt idx="35">
                  <c:v>18781.0</c:v>
                </c:pt>
                <c:pt idx="36">
                  <c:v>18541.0</c:v>
                </c:pt>
                <c:pt idx="37">
                  <c:v>17880.0</c:v>
                </c:pt>
                <c:pt idx="38">
                  <c:v>17836.0</c:v>
                </c:pt>
                <c:pt idx="39">
                  <c:v>17944.0</c:v>
                </c:pt>
                <c:pt idx="40">
                  <c:v>18282.0</c:v>
                </c:pt>
                <c:pt idx="41">
                  <c:v>18383.0</c:v>
                </c:pt>
                <c:pt idx="42">
                  <c:v>17524.0</c:v>
                </c:pt>
                <c:pt idx="43">
                  <c:v>16908.0</c:v>
                </c:pt>
                <c:pt idx="44">
                  <c:v>16309.0</c:v>
                </c:pt>
                <c:pt idx="45">
                  <c:v>16190.0</c:v>
                </c:pt>
                <c:pt idx="46">
                  <c:v>16152.0</c:v>
                </c:pt>
                <c:pt idx="47">
                  <c:v>16401.0</c:v>
                </c:pt>
                <c:pt idx="48">
                  <c:v>16646.0</c:v>
                </c:pt>
                <c:pt idx="49">
                  <c:v>17467.0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20-40%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1966.0</c:v>
                </c:pt>
                <c:pt idx="1">
                  <c:v>1967.0</c:v>
                </c:pt>
                <c:pt idx="2">
                  <c:v>1968.0</c:v>
                </c:pt>
                <c:pt idx="3">
                  <c:v>1969.0</c:v>
                </c:pt>
                <c:pt idx="4">
                  <c:v>1970.0</c:v>
                </c:pt>
                <c:pt idx="5">
                  <c:v>1971.0</c:v>
                </c:pt>
                <c:pt idx="6">
                  <c:v>1972.0</c:v>
                </c:pt>
                <c:pt idx="7">
                  <c:v>1973.0</c:v>
                </c:pt>
                <c:pt idx="8">
                  <c:v>1974.0</c:v>
                </c:pt>
                <c:pt idx="9">
                  <c:v>1975.0</c:v>
                </c:pt>
                <c:pt idx="10">
                  <c:v>1976.0</c:v>
                </c:pt>
                <c:pt idx="11">
                  <c:v>1977.0</c:v>
                </c:pt>
                <c:pt idx="12">
                  <c:v>1978.0</c:v>
                </c:pt>
                <c:pt idx="13">
                  <c:v>1979.0</c:v>
                </c:pt>
                <c:pt idx="14">
                  <c:v>1980.0</c:v>
                </c:pt>
                <c:pt idx="15">
                  <c:v>1981.0</c:v>
                </c:pt>
                <c:pt idx="16">
                  <c:v>1982.0</c:v>
                </c:pt>
                <c:pt idx="17">
                  <c:v>1983.0</c:v>
                </c:pt>
                <c:pt idx="18">
                  <c:v>1984.0</c:v>
                </c:pt>
                <c:pt idx="19">
                  <c:v>1985.0</c:v>
                </c:pt>
                <c:pt idx="20">
                  <c:v>1986.0</c:v>
                </c:pt>
                <c:pt idx="21">
                  <c:v>1987.0</c:v>
                </c:pt>
                <c:pt idx="22">
                  <c:v>1988.0</c:v>
                </c:pt>
                <c:pt idx="23">
                  <c:v>1989.0</c:v>
                </c:pt>
                <c:pt idx="24">
                  <c:v>1990.0</c:v>
                </c:pt>
                <c:pt idx="25">
                  <c:v>1991.0</c:v>
                </c:pt>
                <c:pt idx="26">
                  <c:v>1992.0</c:v>
                </c:pt>
                <c:pt idx="27">
                  <c:v>1993.0</c:v>
                </c:pt>
                <c:pt idx="28">
                  <c:v>1994.0</c:v>
                </c:pt>
                <c:pt idx="29">
                  <c:v>1995.0</c:v>
                </c:pt>
                <c:pt idx="30">
                  <c:v>1996.0</c:v>
                </c:pt>
                <c:pt idx="31">
                  <c:v>1997.0</c:v>
                </c:pt>
                <c:pt idx="32">
                  <c:v>1998.0</c:v>
                </c:pt>
                <c:pt idx="33">
                  <c:v>1999.0</c:v>
                </c:pt>
                <c:pt idx="34">
                  <c:v>2000.0</c:v>
                </c:pt>
                <c:pt idx="35">
                  <c:v>2001.0</c:v>
                </c:pt>
                <c:pt idx="36">
                  <c:v>2002.0</c:v>
                </c:pt>
                <c:pt idx="37">
                  <c:v>2003.0</c:v>
                </c:pt>
                <c:pt idx="38">
                  <c:v>2004.0</c:v>
                </c:pt>
                <c:pt idx="39">
                  <c:v>2005.0</c:v>
                </c:pt>
                <c:pt idx="40">
                  <c:v>2006.0</c:v>
                </c:pt>
                <c:pt idx="41">
                  <c:v>2007.0</c:v>
                </c:pt>
                <c:pt idx="42">
                  <c:v>2008.0</c:v>
                </c:pt>
                <c:pt idx="43">
                  <c:v>2009.0</c:v>
                </c:pt>
                <c:pt idx="44">
                  <c:v>2010.0</c:v>
                </c:pt>
                <c:pt idx="45">
                  <c:v>2011.0</c:v>
                </c:pt>
                <c:pt idx="46">
                  <c:v>2012.0</c:v>
                </c:pt>
                <c:pt idx="47">
                  <c:v>2013.0</c:v>
                </c:pt>
                <c:pt idx="48">
                  <c:v>2014.0</c:v>
                </c:pt>
                <c:pt idx="49">
                  <c:v>2015.0</c:v>
                </c:pt>
              </c:numCache>
            </c:numRef>
          </c:cat>
          <c:val>
            <c:numRef>
              <c:f>Sheet1!$C$2:$C$51</c:f>
              <c:numCache>
                <c:formatCode>"$"#,##0</c:formatCode>
                <c:ptCount val="50"/>
                <c:pt idx="0">
                  <c:v>32476.0</c:v>
                </c:pt>
                <c:pt idx="1">
                  <c:v>33246.0</c:v>
                </c:pt>
                <c:pt idx="2">
                  <c:v>34922.0</c:v>
                </c:pt>
                <c:pt idx="3">
                  <c:v>36521.0</c:v>
                </c:pt>
                <c:pt idx="4">
                  <c:v>36051.0</c:v>
                </c:pt>
                <c:pt idx="5">
                  <c:v>35501.0</c:v>
                </c:pt>
                <c:pt idx="6">
                  <c:v>37109.0</c:v>
                </c:pt>
                <c:pt idx="7">
                  <c:v>37803.0</c:v>
                </c:pt>
                <c:pt idx="8">
                  <c:v>37523.0</c:v>
                </c:pt>
                <c:pt idx="9">
                  <c:v>36084.0</c:v>
                </c:pt>
                <c:pt idx="10">
                  <c:v>37001.0</c:v>
                </c:pt>
                <c:pt idx="11">
                  <c:v>37189.0</c:v>
                </c:pt>
                <c:pt idx="12">
                  <c:v>39201.0</c:v>
                </c:pt>
                <c:pt idx="13">
                  <c:v>39491.0</c:v>
                </c:pt>
                <c:pt idx="14">
                  <c:v>38243.0</c:v>
                </c:pt>
                <c:pt idx="15">
                  <c:v>37062.0</c:v>
                </c:pt>
                <c:pt idx="16">
                  <c:v>36545.0</c:v>
                </c:pt>
                <c:pt idx="17">
                  <c:v>36533.0</c:v>
                </c:pt>
                <c:pt idx="18">
                  <c:v>37632.0</c:v>
                </c:pt>
                <c:pt idx="19">
                  <c:v>38165.0</c:v>
                </c:pt>
                <c:pt idx="20">
                  <c:v>39505.0</c:v>
                </c:pt>
                <c:pt idx="21">
                  <c:v>39991.0</c:v>
                </c:pt>
                <c:pt idx="22">
                  <c:v>40141.0</c:v>
                </c:pt>
                <c:pt idx="23">
                  <c:v>40890.0</c:v>
                </c:pt>
                <c:pt idx="24">
                  <c:v>40556.0</c:v>
                </c:pt>
                <c:pt idx="25">
                  <c:v>39413.0</c:v>
                </c:pt>
                <c:pt idx="26">
                  <c:v>38421.0</c:v>
                </c:pt>
                <c:pt idx="27">
                  <c:v>37890.0</c:v>
                </c:pt>
                <c:pt idx="28">
                  <c:v>38956.0</c:v>
                </c:pt>
                <c:pt idx="29">
                  <c:v>40136.0</c:v>
                </c:pt>
                <c:pt idx="30">
                  <c:v>40418.0</c:v>
                </c:pt>
                <c:pt idx="31">
                  <c:v>41631.0</c:v>
                </c:pt>
                <c:pt idx="32">
                  <c:v>42845.0</c:v>
                </c:pt>
                <c:pt idx="33">
                  <c:v>44121.0</c:v>
                </c:pt>
                <c:pt idx="34">
                  <c:v>44437.0</c:v>
                </c:pt>
                <c:pt idx="35">
                  <c:v>43414.0</c:v>
                </c:pt>
                <c:pt idx="36">
                  <c:v>42879.0</c:v>
                </c:pt>
                <c:pt idx="37">
                  <c:v>42401.0</c:v>
                </c:pt>
                <c:pt idx="38">
                  <c:v>42429.0</c:v>
                </c:pt>
                <c:pt idx="39">
                  <c:v>42695.0</c:v>
                </c:pt>
                <c:pt idx="40">
                  <c:v>43258.0</c:v>
                </c:pt>
                <c:pt idx="41">
                  <c:v>43821.0</c:v>
                </c:pt>
                <c:pt idx="42">
                  <c:v>42002.0</c:v>
                </c:pt>
                <c:pt idx="43">
                  <c:v>40969.0</c:v>
                </c:pt>
                <c:pt idx="44">
                  <c:v>40324.0</c:v>
                </c:pt>
                <c:pt idx="45">
                  <c:v>39775.0</c:v>
                </c:pt>
                <c:pt idx="46">
                  <c:v>39703.0</c:v>
                </c:pt>
                <c:pt idx="47">
                  <c:v>40231.0</c:v>
                </c:pt>
                <c:pt idx="48">
                  <c:v>40162.0</c:v>
                </c:pt>
                <c:pt idx="49">
                  <c:v>42700.0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40-60%</c:v>
                </c:pt>
              </c:strCache>
            </c:strRef>
          </c:tx>
          <c:spPr>
            <a:ln w="76200" cap="rnd">
              <a:solidFill>
                <a:schemeClr val="accent3">
                  <a:lumMod val="75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1966.0</c:v>
                </c:pt>
                <c:pt idx="1">
                  <c:v>1967.0</c:v>
                </c:pt>
                <c:pt idx="2">
                  <c:v>1968.0</c:v>
                </c:pt>
                <c:pt idx="3">
                  <c:v>1969.0</c:v>
                </c:pt>
                <c:pt idx="4">
                  <c:v>1970.0</c:v>
                </c:pt>
                <c:pt idx="5">
                  <c:v>1971.0</c:v>
                </c:pt>
                <c:pt idx="6">
                  <c:v>1972.0</c:v>
                </c:pt>
                <c:pt idx="7">
                  <c:v>1973.0</c:v>
                </c:pt>
                <c:pt idx="8">
                  <c:v>1974.0</c:v>
                </c:pt>
                <c:pt idx="9">
                  <c:v>1975.0</c:v>
                </c:pt>
                <c:pt idx="10">
                  <c:v>1976.0</c:v>
                </c:pt>
                <c:pt idx="11">
                  <c:v>1977.0</c:v>
                </c:pt>
                <c:pt idx="12">
                  <c:v>1978.0</c:v>
                </c:pt>
                <c:pt idx="13">
                  <c:v>1979.0</c:v>
                </c:pt>
                <c:pt idx="14">
                  <c:v>1980.0</c:v>
                </c:pt>
                <c:pt idx="15">
                  <c:v>1981.0</c:v>
                </c:pt>
                <c:pt idx="16">
                  <c:v>1982.0</c:v>
                </c:pt>
                <c:pt idx="17">
                  <c:v>1983.0</c:v>
                </c:pt>
                <c:pt idx="18">
                  <c:v>1984.0</c:v>
                </c:pt>
                <c:pt idx="19">
                  <c:v>1985.0</c:v>
                </c:pt>
                <c:pt idx="20">
                  <c:v>1986.0</c:v>
                </c:pt>
                <c:pt idx="21">
                  <c:v>1987.0</c:v>
                </c:pt>
                <c:pt idx="22">
                  <c:v>1988.0</c:v>
                </c:pt>
                <c:pt idx="23">
                  <c:v>1989.0</c:v>
                </c:pt>
                <c:pt idx="24">
                  <c:v>1990.0</c:v>
                </c:pt>
                <c:pt idx="25">
                  <c:v>1991.0</c:v>
                </c:pt>
                <c:pt idx="26">
                  <c:v>1992.0</c:v>
                </c:pt>
                <c:pt idx="27">
                  <c:v>1993.0</c:v>
                </c:pt>
                <c:pt idx="28">
                  <c:v>1994.0</c:v>
                </c:pt>
                <c:pt idx="29">
                  <c:v>1995.0</c:v>
                </c:pt>
                <c:pt idx="30">
                  <c:v>1996.0</c:v>
                </c:pt>
                <c:pt idx="31">
                  <c:v>1997.0</c:v>
                </c:pt>
                <c:pt idx="32">
                  <c:v>1998.0</c:v>
                </c:pt>
                <c:pt idx="33">
                  <c:v>1999.0</c:v>
                </c:pt>
                <c:pt idx="34">
                  <c:v>2000.0</c:v>
                </c:pt>
                <c:pt idx="35">
                  <c:v>2001.0</c:v>
                </c:pt>
                <c:pt idx="36">
                  <c:v>2002.0</c:v>
                </c:pt>
                <c:pt idx="37">
                  <c:v>2003.0</c:v>
                </c:pt>
                <c:pt idx="38">
                  <c:v>2004.0</c:v>
                </c:pt>
                <c:pt idx="39">
                  <c:v>2005.0</c:v>
                </c:pt>
                <c:pt idx="40">
                  <c:v>2006.0</c:v>
                </c:pt>
                <c:pt idx="41">
                  <c:v>2007.0</c:v>
                </c:pt>
                <c:pt idx="42">
                  <c:v>2008.0</c:v>
                </c:pt>
                <c:pt idx="43">
                  <c:v>2009.0</c:v>
                </c:pt>
                <c:pt idx="44">
                  <c:v>2010.0</c:v>
                </c:pt>
                <c:pt idx="45">
                  <c:v>2011.0</c:v>
                </c:pt>
                <c:pt idx="46">
                  <c:v>2012.0</c:v>
                </c:pt>
                <c:pt idx="47">
                  <c:v>2013.0</c:v>
                </c:pt>
                <c:pt idx="48">
                  <c:v>2014.0</c:v>
                </c:pt>
                <c:pt idx="49">
                  <c:v>2015.0</c:v>
                </c:pt>
              </c:numCache>
            </c:numRef>
          </c:cat>
          <c:val>
            <c:numRef>
              <c:f>Sheet1!$D$2:$D$51</c:f>
              <c:numCache>
                <c:formatCode>"$"#,##0</c:formatCode>
                <c:ptCount val="50"/>
                <c:pt idx="0">
                  <c:v>46468.0</c:v>
                </c:pt>
                <c:pt idx="1">
                  <c:v>47786.0</c:v>
                </c:pt>
                <c:pt idx="2">
                  <c:v>49890.0</c:v>
                </c:pt>
                <c:pt idx="3">
                  <c:v>52259.0</c:v>
                </c:pt>
                <c:pt idx="4">
                  <c:v>52126.0</c:v>
                </c:pt>
                <c:pt idx="5">
                  <c:v>51943.0</c:v>
                </c:pt>
                <c:pt idx="6">
                  <c:v>54507.0</c:v>
                </c:pt>
                <c:pt idx="7">
                  <c:v>55544.0</c:v>
                </c:pt>
                <c:pt idx="8">
                  <c:v>54782.0</c:v>
                </c:pt>
                <c:pt idx="9">
                  <c:v>53653.0</c:v>
                </c:pt>
                <c:pt idx="10">
                  <c:v>55195.0</c:v>
                </c:pt>
                <c:pt idx="11">
                  <c:v>55932.0</c:v>
                </c:pt>
                <c:pt idx="12">
                  <c:v>58863.0</c:v>
                </c:pt>
                <c:pt idx="13">
                  <c:v>59557.0</c:v>
                </c:pt>
                <c:pt idx="14">
                  <c:v>57774.0</c:v>
                </c:pt>
                <c:pt idx="15">
                  <c:v>56684.0</c:v>
                </c:pt>
                <c:pt idx="16">
                  <c:v>55803.0</c:v>
                </c:pt>
                <c:pt idx="17">
                  <c:v>56209.0</c:v>
                </c:pt>
                <c:pt idx="18">
                  <c:v>58060.0</c:v>
                </c:pt>
                <c:pt idx="19">
                  <c:v>58924.0</c:v>
                </c:pt>
                <c:pt idx="20">
                  <c:v>61203.0</c:v>
                </c:pt>
                <c:pt idx="21">
                  <c:v>62098.0</c:v>
                </c:pt>
                <c:pt idx="22">
                  <c:v>62467.0</c:v>
                </c:pt>
                <c:pt idx="23">
                  <c:v>63525.0</c:v>
                </c:pt>
                <c:pt idx="24">
                  <c:v>62459.0</c:v>
                </c:pt>
                <c:pt idx="25">
                  <c:v>61155.0</c:v>
                </c:pt>
                <c:pt idx="26">
                  <c:v>60697.0</c:v>
                </c:pt>
                <c:pt idx="27">
                  <c:v>60043.0</c:v>
                </c:pt>
                <c:pt idx="28">
                  <c:v>61517.0</c:v>
                </c:pt>
                <c:pt idx="29">
                  <c:v>62839.0</c:v>
                </c:pt>
                <c:pt idx="30">
                  <c:v>63934.0</c:v>
                </c:pt>
                <c:pt idx="31">
                  <c:v>65684.0</c:v>
                </c:pt>
                <c:pt idx="32">
                  <c:v>67811.0</c:v>
                </c:pt>
                <c:pt idx="33">
                  <c:v>69655.0</c:v>
                </c:pt>
                <c:pt idx="34">
                  <c:v>71034.0</c:v>
                </c:pt>
                <c:pt idx="35">
                  <c:v>69294.0</c:v>
                </c:pt>
                <c:pt idx="36">
                  <c:v>68389.0</c:v>
                </c:pt>
                <c:pt idx="37">
                  <c:v>68337.0</c:v>
                </c:pt>
                <c:pt idx="38">
                  <c:v>68089.0</c:v>
                </c:pt>
                <c:pt idx="39">
                  <c:v>68320.0</c:v>
                </c:pt>
                <c:pt idx="40">
                  <c:v>68808.0</c:v>
                </c:pt>
                <c:pt idx="41">
                  <c:v>70295.0</c:v>
                </c:pt>
                <c:pt idx="42">
                  <c:v>67845.0</c:v>
                </c:pt>
                <c:pt idx="43">
                  <c:v>66250.0</c:v>
                </c:pt>
                <c:pt idx="44">
                  <c:v>65670.0</c:v>
                </c:pt>
                <c:pt idx="45">
                  <c:v>64584.0</c:v>
                </c:pt>
                <c:pt idx="46">
                  <c:v>64949.0</c:v>
                </c:pt>
                <c:pt idx="47">
                  <c:v>65073.0</c:v>
                </c:pt>
                <c:pt idx="48">
                  <c:v>65201.0</c:v>
                </c:pt>
                <c:pt idx="49">
                  <c:v>70500.0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60-80%</c:v>
                </c:pt>
              </c:strCache>
            </c:strRef>
          </c:tx>
          <c:spPr>
            <a:ln w="76200" cap="rnd">
              <a:solidFill>
                <a:schemeClr val="accent4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1966.0</c:v>
                </c:pt>
                <c:pt idx="1">
                  <c:v>1967.0</c:v>
                </c:pt>
                <c:pt idx="2">
                  <c:v>1968.0</c:v>
                </c:pt>
                <c:pt idx="3">
                  <c:v>1969.0</c:v>
                </c:pt>
                <c:pt idx="4">
                  <c:v>1970.0</c:v>
                </c:pt>
                <c:pt idx="5">
                  <c:v>1971.0</c:v>
                </c:pt>
                <c:pt idx="6">
                  <c:v>1972.0</c:v>
                </c:pt>
                <c:pt idx="7">
                  <c:v>1973.0</c:v>
                </c:pt>
                <c:pt idx="8">
                  <c:v>1974.0</c:v>
                </c:pt>
                <c:pt idx="9">
                  <c:v>1975.0</c:v>
                </c:pt>
                <c:pt idx="10">
                  <c:v>1976.0</c:v>
                </c:pt>
                <c:pt idx="11">
                  <c:v>1977.0</c:v>
                </c:pt>
                <c:pt idx="12">
                  <c:v>1978.0</c:v>
                </c:pt>
                <c:pt idx="13">
                  <c:v>1979.0</c:v>
                </c:pt>
                <c:pt idx="14">
                  <c:v>1980.0</c:v>
                </c:pt>
                <c:pt idx="15">
                  <c:v>1981.0</c:v>
                </c:pt>
                <c:pt idx="16">
                  <c:v>1982.0</c:v>
                </c:pt>
                <c:pt idx="17">
                  <c:v>1983.0</c:v>
                </c:pt>
                <c:pt idx="18">
                  <c:v>1984.0</c:v>
                </c:pt>
                <c:pt idx="19">
                  <c:v>1985.0</c:v>
                </c:pt>
                <c:pt idx="20">
                  <c:v>1986.0</c:v>
                </c:pt>
                <c:pt idx="21">
                  <c:v>1987.0</c:v>
                </c:pt>
                <c:pt idx="22">
                  <c:v>1988.0</c:v>
                </c:pt>
                <c:pt idx="23">
                  <c:v>1989.0</c:v>
                </c:pt>
                <c:pt idx="24">
                  <c:v>1990.0</c:v>
                </c:pt>
                <c:pt idx="25">
                  <c:v>1991.0</c:v>
                </c:pt>
                <c:pt idx="26">
                  <c:v>1992.0</c:v>
                </c:pt>
                <c:pt idx="27">
                  <c:v>1993.0</c:v>
                </c:pt>
                <c:pt idx="28">
                  <c:v>1994.0</c:v>
                </c:pt>
                <c:pt idx="29">
                  <c:v>1995.0</c:v>
                </c:pt>
                <c:pt idx="30">
                  <c:v>1996.0</c:v>
                </c:pt>
                <c:pt idx="31">
                  <c:v>1997.0</c:v>
                </c:pt>
                <c:pt idx="32">
                  <c:v>1998.0</c:v>
                </c:pt>
                <c:pt idx="33">
                  <c:v>1999.0</c:v>
                </c:pt>
                <c:pt idx="34">
                  <c:v>2000.0</c:v>
                </c:pt>
                <c:pt idx="35">
                  <c:v>2001.0</c:v>
                </c:pt>
                <c:pt idx="36">
                  <c:v>2002.0</c:v>
                </c:pt>
                <c:pt idx="37">
                  <c:v>2003.0</c:v>
                </c:pt>
                <c:pt idx="38">
                  <c:v>2004.0</c:v>
                </c:pt>
                <c:pt idx="39">
                  <c:v>2005.0</c:v>
                </c:pt>
                <c:pt idx="40">
                  <c:v>2006.0</c:v>
                </c:pt>
                <c:pt idx="41">
                  <c:v>2007.0</c:v>
                </c:pt>
                <c:pt idx="42">
                  <c:v>2008.0</c:v>
                </c:pt>
                <c:pt idx="43">
                  <c:v>2009.0</c:v>
                </c:pt>
                <c:pt idx="44">
                  <c:v>2010.0</c:v>
                </c:pt>
                <c:pt idx="45">
                  <c:v>2011.0</c:v>
                </c:pt>
                <c:pt idx="46">
                  <c:v>2012.0</c:v>
                </c:pt>
                <c:pt idx="47">
                  <c:v>2013.0</c:v>
                </c:pt>
                <c:pt idx="48">
                  <c:v>2014.0</c:v>
                </c:pt>
                <c:pt idx="49">
                  <c:v>2015.0</c:v>
                </c:pt>
              </c:numCache>
            </c:numRef>
          </c:cat>
          <c:val>
            <c:numRef>
              <c:f>Sheet1!$E$2:$E$51</c:f>
              <c:numCache>
                <c:formatCode>"$"#,##0</c:formatCode>
                <c:ptCount val="50"/>
                <c:pt idx="0">
                  <c:v>62207.0</c:v>
                </c:pt>
                <c:pt idx="1">
                  <c:v>64088.0</c:v>
                </c:pt>
                <c:pt idx="2">
                  <c:v>66723.0</c:v>
                </c:pt>
                <c:pt idx="3">
                  <c:v>70007.0</c:v>
                </c:pt>
                <c:pt idx="4">
                  <c:v>70313.0</c:v>
                </c:pt>
                <c:pt idx="5">
                  <c:v>70345.0</c:v>
                </c:pt>
                <c:pt idx="6">
                  <c:v>74436.0</c:v>
                </c:pt>
                <c:pt idx="7">
                  <c:v>75909.0</c:v>
                </c:pt>
                <c:pt idx="8">
                  <c:v>75055.0</c:v>
                </c:pt>
                <c:pt idx="9">
                  <c:v>73461.0</c:v>
                </c:pt>
                <c:pt idx="10">
                  <c:v>75416.0</c:v>
                </c:pt>
                <c:pt idx="11">
                  <c:v>77155.0</c:v>
                </c:pt>
                <c:pt idx="12">
                  <c:v>81101.0</c:v>
                </c:pt>
                <c:pt idx="13">
                  <c:v>81994.0</c:v>
                </c:pt>
                <c:pt idx="14">
                  <c:v>80153.0</c:v>
                </c:pt>
                <c:pt idx="15">
                  <c:v>79584.0</c:v>
                </c:pt>
                <c:pt idx="16">
                  <c:v>79163.0</c:v>
                </c:pt>
                <c:pt idx="17">
                  <c:v>80109.0</c:v>
                </c:pt>
                <c:pt idx="18">
                  <c:v>83025.0</c:v>
                </c:pt>
                <c:pt idx="19">
                  <c:v>84462.0</c:v>
                </c:pt>
                <c:pt idx="20">
                  <c:v>87448.0</c:v>
                </c:pt>
                <c:pt idx="21">
                  <c:v>88875.0</c:v>
                </c:pt>
                <c:pt idx="22">
                  <c:v>89712.0</c:v>
                </c:pt>
                <c:pt idx="23">
                  <c:v>91395.0</c:v>
                </c:pt>
                <c:pt idx="24">
                  <c:v>89824.0</c:v>
                </c:pt>
                <c:pt idx="25">
                  <c:v>88696.0</c:v>
                </c:pt>
                <c:pt idx="26">
                  <c:v>88228.0</c:v>
                </c:pt>
                <c:pt idx="27">
                  <c:v>89007.0</c:v>
                </c:pt>
                <c:pt idx="28">
                  <c:v>90934.0</c:v>
                </c:pt>
                <c:pt idx="29">
                  <c:v>91942.0</c:v>
                </c:pt>
                <c:pt idx="30">
                  <c:v>93418.0</c:v>
                </c:pt>
                <c:pt idx="31">
                  <c:v>96317.0</c:v>
                </c:pt>
                <c:pt idx="32">
                  <c:v>99445.0</c:v>
                </c:pt>
                <c:pt idx="33">
                  <c:v>102707.0</c:v>
                </c:pt>
                <c:pt idx="34">
                  <c:v>103177.0</c:v>
                </c:pt>
                <c:pt idx="35">
                  <c:v>102866.0</c:v>
                </c:pt>
                <c:pt idx="36">
                  <c:v>101716.0</c:v>
                </c:pt>
                <c:pt idx="37">
                  <c:v>102747.0</c:v>
                </c:pt>
                <c:pt idx="38">
                  <c:v>101705.0</c:v>
                </c:pt>
                <c:pt idx="39">
                  <c:v>102181.0</c:v>
                </c:pt>
                <c:pt idx="40">
                  <c:v>103995.0</c:v>
                </c:pt>
                <c:pt idx="41">
                  <c:v>105116.0</c:v>
                </c:pt>
                <c:pt idx="42">
                  <c:v>101533.0</c:v>
                </c:pt>
                <c:pt idx="43">
                  <c:v>100595.0</c:v>
                </c:pt>
                <c:pt idx="44">
                  <c:v>100080.0</c:v>
                </c:pt>
                <c:pt idx="45">
                  <c:v>98548.0</c:v>
                </c:pt>
                <c:pt idx="46">
                  <c:v>99273.0</c:v>
                </c:pt>
                <c:pt idx="47">
                  <c:v>98967.0</c:v>
                </c:pt>
                <c:pt idx="48">
                  <c:v>100144.0</c:v>
                </c:pt>
                <c:pt idx="49">
                  <c:v>107517.0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 Top 20%</c:v>
                </c:pt>
              </c:strCache>
            </c:strRef>
          </c:tx>
          <c:spPr>
            <a:ln w="76200" cap="rnd">
              <a:solidFill>
                <a:schemeClr val="accent5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1966.0</c:v>
                </c:pt>
                <c:pt idx="1">
                  <c:v>1967.0</c:v>
                </c:pt>
                <c:pt idx="2">
                  <c:v>1968.0</c:v>
                </c:pt>
                <c:pt idx="3">
                  <c:v>1969.0</c:v>
                </c:pt>
                <c:pt idx="4">
                  <c:v>1970.0</c:v>
                </c:pt>
                <c:pt idx="5">
                  <c:v>1971.0</c:v>
                </c:pt>
                <c:pt idx="6">
                  <c:v>1972.0</c:v>
                </c:pt>
                <c:pt idx="7">
                  <c:v>1973.0</c:v>
                </c:pt>
                <c:pt idx="8">
                  <c:v>1974.0</c:v>
                </c:pt>
                <c:pt idx="9">
                  <c:v>1975.0</c:v>
                </c:pt>
                <c:pt idx="10">
                  <c:v>1976.0</c:v>
                </c:pt>
                <c:pt idx="11">
                  <c:v>1977.0</c:v>
                </c:pt>
                <c:pt idx="12">
                  <c:v>1978.0</c:v>
                </c:pt>
                <c:pt idx="13">
                  <c:v>1979.0</c:v>
                </c:pt>
                <c:pt idx="14">
                  <c:v>1980.0</c:v>
                </c:pt>
                <c:pt idx="15">
                  <c:v>1981.0</c:v>
                </c:pt>
                <c:pt idx="16">
                  <c:v>1982.0</c:v>
                </c:pt>
                <c:pt idx="17">
                  <c:v>1983.0</c:v>
                </c:pt>
                <c:pt idx="18">
                  <c:v>1984.0</c:v>
                </c:pt>
                <c:pt idx="19">
                  <c:v>1985.0</c:v>
                </c:pt>
                <c:pt idx="20">
                  <c:v>1986.0</c:v>
                </c:pt>
                <c:pt idx="21">
                  <c:v>1987.0</c:v>
                </c:pt>
                <c:pt idx="22">
                  <c:v>1988.0</c:v>
                </c:pt>
                <c:pt idx="23">
                  <c:v>1989.0</c:v>
                </c:pt>
                <c:pt idx="24">
                  <c:v>1990.0</c:v>
                </c:pt>
                <c:pt idx="25">
                  <c:v>1991.0</c:v>
                </c:pt>
                <c:pt idx="26">
                  <c:v>1992.0</c:v>
                </c:pt>
                <c:pt idx="27">
                  <c:v>1993.0</c:v>
                </c:pt>
                <c:pt idx="28">
                  <c:v>1994.0</c:v>
                </c:pt>
                <c:pt idx="29">
                  <c:v>1995.0</c:v>
                </c:pt>
                <c:pt idx="30">
                  <c:v>1996.0</c:v>
                </c:pt>
                <c:pt idx="31">
                  <c:v>1997.0</c:v>
                </c:pt>
                <c:pt idx="32">
                  <c:v>1998.0</c:v>
                </c:pt>
                <c:pt idx="33">
                  <c:v>1999.0</c:v>
                </c:pt>
                <c:pt idx="34">
                  <c:v>2000.0</c:v>
                </c:pt>
                <c:pt idx="35">
                  <c:v>2001.0</c:v>
                </c:pt>
                <c:pt idx="36">
                  <c:v>2002.0</c:v>
                </c:pt>
                <c:pt idx="37">
                  <c:v>2003.0</c:v>
                </c:pt>
                <c:pt idx="38">
                  <c:v>2004.0</c:v>
                </c:pt>
                <c:pt idx="39">
                  <c:v>2005.0</c:v>
                </c:pt>
                <c:pt idx="40">
                  <c:v>2006.0</c:v>
                </c:pt>
                <c:pt idx="41">
                  <c:v>2007.0</c:v>
                </c:pt>
                <c:pt idx="42">
                  <c:v>2008.0</c:v>
                </c:pt>
                <c:pt idx="43">
                  <c:v>2009.0</c:v>
                </c:pt>
                <c:pt idx="44">
                  <c:v>2010.0</c:v>
                </c:pt>
                <c:pt idx="45">
                  <c:v>2011.0</c:v>
                </c:pt>
                <c:pt idx="46">
                  <c:v>2012.0</c:v>
                </c:pt>
                <c:pt idx="47">
                  <c:v>2013.0</c:v>
                </c:pt>
                <c:pt idx="48">
                  <c:v>2014.0</c:v>
                </c:pt>
                <c:pt idx="49">
                  <c:v>2015.0</c:v>
                </c:pt>
              </c:numCache>
            </c:numRef>
          </c:cat>
          <c:val>
            <c:numRef>
              <c:f>Sheet1!$F$2:$F$51</c:f>
              <c:numCache>
                <c:formatCode>"$"#,##0</c:formatCode>
                <c:ptCount val="50"/>
                <c:pt idx="0">
                  <c:v>106168.0</c:v>
                </c:pt>
                <c:pt idx="1">
                  <c:v>113163.0</c:v>
                </c:pt>
                <c:pt idx="2">
                  <c:v>114013.0</c:v>
                </c:pt>
                <c:pt idx="3">
                  <c:v>119896.0</c:v>
                </c:pt>
                <c:pt idx="4">
                  <c:v>120911.0</c:v>
                </c:pt>
                <c:pt idx="5">
                  <c:v>121161.0</c:v>
                </c:pt>
                <c:pt idx="6">
                  <c:v>129097.0</c:v>
                </c:pt>
                <c:pt idx="7">
                  <c:v>130238.0</c:v>
                </c:pt>
                <c:pt idx="8">
                  <c:v>126468.0</c:v>
                </c:pt>
                <c:pt idx="9">
                  <c:v>123795.0</c:v>
                </c:pt>
                <c:pt idx="10">
                  <c:v>126930.0</c:v>
                </c:pt>
                <c:pt idx="11">
                  <c:v>129980.0</c:v>
                </c:pt>
                <c:pt idx="12">
                  <c:v>137618.0</c:v>
                </c:pt>
                <c:pt idx="13">
                  <c:v>140637.0</c:v>
                </c:pt>
                <c:pt idx="14">
                  <c:v>134953.0</c:v>
                </c:pt>
                <c:pt idx="15">
                  <c:v>133533.0</c:v>
                </c:pt>
                <c:pt idx="16">
                  <c:v>136788.0</c:v>
                </c:pt>
                <c:pt idx="17">
                  <c:v>138900.0</c:v>
                </c:pt>
                <c:pt idx="18">
                  <c:v>144295.0</c:v>
                </c:pt>
                <c:pt idx="19">
                  <c:v>150102.0</c:v>
                </c:pt>
                <c:pt idx="20">
                  <c:v>157509.0</c:v>
                </c:pt>
                <c:pt idx="21">
                  <c:v>162422.0</c:v>
                </c:pt>
                <c:pt idx="22">
                  <c:v>164606.0</c:v>
                </c:pt>
                <c:pt idx="23">
                  <c:v>172087.0</c:v>
                </c:pt>
                <c:pt idx="24">
                  <c:v>166933.0</c:v>
                </c:pt>
                <c:pt idx="25">
                  <c:v>162953.0</c:v>
                </c:pt>
                <c:pt idx="26">
                  <c:v>164182.0</c:v>
                </c:pt>
                <c:pt idx="27">
                  <c:v>179836.0</c:v>
                </c:pt>
                <c:pt idx="28">
                  <c:v>183257.0</c:v>
                </c:pt>
                <c:pt idx="29">
                  <c:v>184717.0</c:v>
                </c:pt>
                <c:pt idx="30">
                  <c:v>189131.0</c:v>
                </c:pt>
                <c:pt idx="31">
                  <c:v>197879.0</c:v>
                </c:pt>
                <c:pt idx="32">
                  <c:v>204682.0</c:v>
                </c:pt>
                <c:pt idx="33">
                  <c:v>210358.0</c:v>
                </c:pt>
                <c:pt idx="34">
                  <c:v>214197.0</c:v>
                </c:pt>
                <c:pt idx="35">
                  <c:v>213897.0</c:v>
                </c:pt>
                <c:pt idx="36">
                  <c:v>210035.0</c:v>
                </c:pt>
                <c:pt idx="37">
                  <c:v>210531.0</c:v>
                </c:pt>
                <c:pt idx="38">
                  <c:v>211800.0</c:v>
                </c:pt>
                <c:pt idx="39">
                  <c:v>214207.0</c:v>
                </c:pt>
                <c:pt idx="40">
                  <c:v>220462.0</c:v>
                </c:pt>
                <c:pt idx="41">
                  <c:v>213393.0</c:v>
                </c:pt>
                <c:pt idx="42">
                  <c:v>209764.0</c:v>
                </c:pt>
                <c:pt idx="43">
                  <c:v>209552.0</c:v>
                </c:pt>
                <c:pt idx="44">
                  <c:v>203874.0</c:v>
                </c:pt>
                <c:pt idx="45">
                  <c:v>209059.0</c:v>
                </c:pt>
                <c:pt idx="46">
                  <c:v>210618.0</c:v>
                </c:pt>
                <c:pt idx="47">
                  <c:v>210429.0</c:v>
                </c:pt>
                <c:pt idx="48">
                  <c:v>207562.0</c:v>
                </c:pt>
                <c:pt idx="49">
                  <c:v>225278.0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10364688"/>
        <c:axId val="-1910361936"/>
      </c:lineChart>
      <c:catAx>
        <c:axId val="-191036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361936"/>
        <c:crosses val="autoZero"/>
        <c:auto val="1"/>
        <c:lblAlgn val="ctr"/>
        <c:lblOffset val="100"/>
        <c:tickLblSkip val="5"/>
        <c:noMultiLvlLbl val="0"/>
      </c:catAx>
      <c:valAx>
        <c:axId val="-1910361936"/>
        <c:scaling>
          <c:orientation val="minMax"/>
          <c:max val="23000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364688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l"/>
      <c:layout>
        <c:manualLayout>
          <c:xMode val="edge"/>
          <c:yMode val="edge"/>
          <c:x val="0.0"/>
          <c:y val="0.248839106306525"/>
          <c:w val="0.16217141056165"/>
          <c:h val="0.4032966453707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6742228464086"/>
          <c:y val="0.0676561569752592"/>
          <c:w val="0.698906050052933"/>
          <c:h val="0.7976216261198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Earnings Above Median</c:v>
                </c:pt>
              </c:strCache>
            </c:strRef>
          </c:tx>
          <c:spPr>
            <a:ln w="76200" cmpd="sng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5"/>
            <c:spPr>
              <a:solidFill>
                <a:schemeClr val="accent1"/>
              </a:solidFill>
              <a:ln w="76200" cmpd="sng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1972.0</c:v>
                </c:pt>
                <c:pt idx="1">
                  <c:v>1977.0</c:v>
                </c:pt>
                <c:pt idx="2">
                  <c:v>1982.0</c:v>
                </c:pt>
                <c:pt idx="3">
                  <c:v>1987.0</c:v>
                </c:pt>
                <c:pt idx="4">
                  <c:v>1992.0</c:v>
                </c:pt>
                <c:pt idx="5">
                  <c:v>1997.0</c:v>
                </c:pt>
                <c:pt idx="6">
                  <c:v>2001.0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18.9</c:v>
                </c:pt>
                <c:pt idx="1">
                  <c:v>20.0</c:v>
                </c:pt>
                <c:pt idx="2">
                  <c:v>21.1</c:v>
                </c:pt>
                <c:pt idx="3">
                  <c:v>22.2</c:v>
                </c:pt>
                <c:pt idx="4">
                  <c:v>23.3</c:v>
                </c:pt>
                <c:pt idx="5">
                  <c:v>24.5</c:v>
                </c:pt>
                <c:pt idx="6">
                  <c:v>25.4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Earnings Below Median</c:v>
                </c:pt>
              </c:strCache>
            </c:strRef>
          </c:tx>
          <c:spPr>
            <a:ln w="76200" cmpd="sng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5"/>
            <c:spPr>
              <a:solidFill>
                <a:schemeClr val="accent2"/>
              </a:solidFill>
              <a:ln w="76200" cmpd="sng"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1972.0</c:v>
                </c:pt>
                <c:pt idx="1">
                  <c:v>1977.0</c:v>
                </c:pt>
                <c:pt idx="2">
                  <c:v>1982.0</c:v>
                </c:pt>
                <c:pt idx="3">
                  <c:v>1987.0</c:v>
                </c:pt>
                <c:pt idx="4">
                  <c:v>1992.0</c:v>
                </c:pt>
                <c:pt idx="5">
                  <c:v>1997.0</c:v>
                </c:pt>
                <c:pt idx="6">
                  <c:v>2001.0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17.7</c:v>
                </c:pt>
                <c:pt idx="1">
                  <c:v>18.0</c:v>
                </c:pt>
                <c:pt idx="2">
                  <c:v>18.4</c:v>
                </c:pt>
                <c:pt idx="3">
                  <c:v>18.7</c:v>
                </c:pt>
                <c:pt idx="4">
                  <c:v>19.0</c:v>
                </c:pt>
                <c:pt idx="5">
                  <c:v>19.3</c:v>
                </c:pt>
                <c:pt idx="6">
                  <c:v>19.6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10341680"/>
        <c:axId val="-1910339200"/>
      </c:lineChart>
      <c:catAx>
        <c:axId val="-191034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-1910339200"/>
        <c:crosses val="autoZero"/>
        <c:auto val="1"/>
        <c:lblAlgn val="ctr"/>
        <c:lblOffset val="100"/>
        <c:noMultiLvlLbl val="0"/>
      </c:catAx>
      <c:valAx>
        <c:axId val="-1910339200"/>
        <c:scaling>
          <c:orientation val="minMax"/>
          <c:min val="15.0"/>
        </c:scaling>
        <c:delete val="0"/>
        <c:axPos val="l"/>
        <c:majorGridlines>
          <c:spPr>
            <a:effectLst/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-1910341680"/>
        <c:crosses val="autoZero"/>
        <c:crossBetween val="between"/>
        <c:majorUnit val="2.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l"/>
      <c:layout>
        <c:manualLayout>
          <c:xMode val="edge"/>
          <c:yMode val="edge"/>
          <c:x val="0.00905387052965142"/>
          <c:y val="0.502655093438728"/>
          <c:w val="0.204651425984608"/>
          <c:h val="0.426877246489384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24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20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393978212772"/>
          <c:y val="0.0454527559759637"/>
          <c:w val="0.86899089696708"/>
          <c:h val="0.68945820637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Poorest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Turned 50 in 1980</c:v>
                </c:pt>
                <c:pt idx="1">
                  <c:v>Turned 50 in 2010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32.3</c:v>
                </c:pt>
                <c:pt idx="1">
                  <c:v>28.3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Turned 50 in 1980</c:v>
                </c:pt>
                <c:pt idx="1">
                  <c:v>Turned 50 in 2010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31.4</c:v>
                </c:pt>
                <c:pt idx="1">
                  <c:v>29.7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Turned 50 in 1980</c:v>
                </c:pt>
                <c:pt idx="1">
                  <c:v>Turned 50 in 2010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0">
                  <c:v>32.4</c:v>
                </c:pt>
                <c:pt idx="1">
                  <c:v>32.4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Turned 50 in 1980</c:v>
                </c:pt>
                <c:pt idx="1">
                  <c:v>Turned 50 in 2010</c:v>
                </c:pt>
              </c:strCache>
            </c:strRef>
          </c:cat>
          <c:val>
            <c:numRef>
              <c:f>Sheet1!$E$2:$E$3</c:f>
              <c:numCache>
                <c:formatCode>0.0</c:formatCode>
                <c:ptCount val="2"/>
                <c:pt idx="0">
                  <c:v>33.4</c:v>
                </c:pt>
                <c:pt idx="1">
                  <c:v>33.1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Richest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Turned 50 in 1980</c:v>
                </c:pt>
                <c:pt idx="1">
                  <c:v>Turned 50 in 2010</c:v>
                </c:pt>
              </c:strCache>
            </c:strRef>
          </c:cat>
          <c:val>
            <c:numRef>
              <c:f>Sheet1!$F$2:$F$3</c:f>
              <c:numCache>
                <c:formatCode>0.0</c:formatCode>
                <c:ptCount val="2"/>
                <c:pt idx="0">
                  <c:v>36.2</c:v>
                </c:pt>
                <c:pt idx="1">
                  <c:v>41.9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1"/>
        <c:axId val="-1910298944"/>
        <c:axId val="-1910296192"/>
      </c:barChart>
      <c:catAx>
        <c:axId val="-1910298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296192"/>
        <c:crosses val="autoZero"/>
        <c:auto val="1"/>
        <c:lblAlgn val="ctr"/>
        <c:lblOffset val="100"/>
        <c:noMultiLvlLbl val="0"/>
      </c:catAx>
      <c:valAx>
        <c:axId val="-1910296192"/>
        <c:scaling>
          <c:orientation val="minMax"/>
          <c:max val="43.0"/>
          <c:min val="20.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298944"/>
        <c:crosses val="autoZero"/>
        <c:crossBetween val="between"/>
        <c:majorUnit val="5.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2047621103443"/>
          <c:y val="0.880868596749366"/>
          <c:w val="0.833088119234128"/>
          <c:h val="0.09672874950635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572518260199"/>
          <c:y val="0.0465042159083865"/>
          <c:w val="0.705810208106326"/>
          <c:h val="0.7276372832447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Black_x000d_Males</c:v>
                </c:pt>
                <c:pt idx="2">
                  <c:v>White_x000d_Males</c:v>
                </c:pt>
                <c:pt idx="3">
                  <c:v>White_x000d_Females</c:v>
                </c:pt>
                <c:pt idx="4">
                  <c:v>Infants_x000d_(Total)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724.0</c:v>
                </c:pt>
                <c:pt idx="1">
                  <c:v>1060.0</c:v>
                </c:pt>
                <c:pt idx="2">
                  <c:v>872.0</c:v>
                </c:pt>
                <c:pt idx="3">
                  <c:v>634.0</c:v>
                </c:pt>
                <c:pt idx="4">
                  <c:v>582.0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Black_x000d_Males</c:v>
                </c:pt>
                <c:pt idx="2">
                  <c:v>White_x000d_Males</c:v>
                </c:pt>
                <c:pt idx="3">
                  <c:v>White_x000d_Females</c:v>
                </c:pt>
                <c:pt idx="4">
                  <c:v>Infants_x000d_(Total)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733.0</c:v>
                </c:pt>
                <c:pt idx="1">
                  <c:v>1070.0</c:v>
                </c:pt>
                <c:pt idx="2">
                  <c:v>881.0</c:v>
                </c:pt>
                <c:pt idx="3">
                  <c:v>644.0</c:v>
                </c:pt>
                <c:pt idx="4">
                  <c:v>590.0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15"/>
        <c:axId val="-1910254960"/>
        <c:axId val="-1910252208"/>
      </c:barChart>
      <c:catAx>
        <c:axId val="-191025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252208"/>
        <c:crosses val="autoZero"/>
        <c:auto val="1"/>
        <c:lblAlgn val="ctr"/>
        <c:lblOffset val="100"/>
        <c:noMultiLvlLbl val="0"/>
      </c:catAx>
      <c:valAx>
        <c:axId val="-1910252208"/>
        <c:scaling>
          <c:orientation val="minMax"/>
          <c:max val="110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25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00584687306466199"/>
          <c:y val="0.515616663655471"/>
          <c:w val="0.100015505723214"/>
          <c:h val="0.188176239190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All_x000d_Persons</c:v>
                </c:pt>
                <c:pt idx="1">
                  <c:v>No_x000d_College</c:v>
                </c:pt>
                <c:pt idx="2">
                  <c:v>Some_x000d_College</c:v>
                </c:pt>
                <c:pt idx="3">
                  <c:v>BA or_x000d_More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33.9</c:v>
                </c:pt>
                <c:pt idx="1">
                  <c:v>134.4</c:v>
                </c:pt>
                <c:pt idx="2">
                  <c:v>-3.3</c:v>
                </c:pt>
                <c:pt idx="3">
                  <c:v>-57.0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-27"/>
        <c:axId val="-1910223616"/>
        <c:axId val="-1910220864"/>
      </c:barChart>
      <c:catAx>
        <c:axId val="-191022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220864"/>
        <c:crosses val="autoZero"/>
        <c:auto val="1"/>
        <c:lblAlgn val="ctr"/>
        <c:lblOffset val="100"/>
        <c:noMultiLvlLbl val="0"/>
      </c:catAx>
      <c:valAx>
        <c:axId val="-1910220864"/>
        <c:scaling>
          <c:orientation val="minMax"/>
          <c:max val="140.0"/>
          <c:min val="-60.0"/>
        </c:scaling>
        <c:delete val="1"/>
        <c:axPos val="l"/>
        <c:numFmt formatCode="General" sourceLinked="1"/>
        <c:majorTickMark val="none"/>
        <c:minorTickMark val="none"/>
        <c:tickLblPos val="nextTo"/>
        <c:crossAx val="-1910223616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USA</c:v>
                </c:pt>
                <c:pt idx="1">
                  <c:v>Canada</c:v>
                </c:pt>
                <c:pt idx="2">
                  <c:v>OECD Average</c:v>
                </c:pt>
                <c:pt idx="3">
                  <c:v>UK</c:v>
                </c:pt>
                <c:pt idx="4">
                  <c:v>Germany</c:v>
                </c:pt>
                <c:pt idx="5">
                  <c:v>Netherlands</c:v>
                </c:pt>
                <c:pt idx="6">
                  <c:v>France</c:v>
                </c:pt>
                <c:pt idx="7">
                  <c:v>Denmark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0.175</c:v>
                </c:pt>
                <c:pt idx="1">
                  <c:v>0.126</c:v>
                </c:pt>
                <c:pt idx="2">
                  <c:v>0.115</c:v>
                </c:pt>
                <c:pt idx="3">
                  <c:v>0.104</c:v>
                </c:pt>
                <c:pt idx="4">
                  <c:v>0.091</c:v>
                </c:pt>
                <c:pt idx="5">
                  <c:v>0.084</c:v>
                </c:pt>
                <c:pt idx="6">
                  <c:v>0.08</c:v>
                </c:pt>
                <c:pt idx="7">
                  <c:v>0.054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-1909229024"/>
        <c:axId val="-1909226272"/>
      </c:barChart>
      <c:catAx>
        <c:axId val="-190922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226272"/>
        <c:crosses val="autoZero"/>
        <c:auto val="1"/>
        <c:lblAlgn val="ctr"/>
        <c:lblOffset val="100"/>
        <c:noMultiLvlLbl val="0"/>
      </c:catAx>
      <c:valAx>
        <c:axId val="-1909226272"/>
        <c:scaling>
          <c:orientation val="minMax"/>
          <c:max val="0.18"/>
          <c:min val="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22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USA</c:v>
                </c:pt>
                <c:pt idx="1">
                  <c:v>Can</c:v>
                </c:pt>
                <c:pt idx="2">
                  <c:v>UK</c:v>
                </c:pt>
                <c:pt idx="3">
                  <c:v>Switz</c:v>
                </c:pt>
                <c:pt idx="4">
                  <c:v>Jap</c:v>
                </c:pt>
                <c:pt idx="5">
                  <c:v>Austral</c:v>
                </c:pt>
                <c:pt idx="6">
                  <c:v>Swe</c:v>
                </c:pt>
                <c:pt idx="7">
                  <c:v>Fra</c:v>
                </c:pt>
                <c:pt idx="8">
                  <c:v>Den</c:v>
                </c:pt>
                <c:pt idx="9">
                  <c:v>Neth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0.22</c:v>
                </c:pt>
                <c:pt idx="1">
                  <c:v>0.136</c:v>
                </c:pt>
                <c:pt idx="2">
                  <c:v>0.127</c:v>
                </c:pt>
                <c:pt idx="3">
                  <c:v>0.106</c:v>
                </c:pt>
                <c:pt idx="4">
                  <c:v>0.104</c:v>
                </c:pt>
                <c:pt idx="5">
                  <c:v>0.091</c:v>
                </c:pt>
                <c:pt idx="6">
                  <c:v>0.087</c:v>
                </c:pt>
                <c:pt idx="7">
                  <c:v>0.081</c:v>
                </c:pt>
                <c:pt idx="8">
                  <c:v>0.064</c:v>
                </c:pt>
                <c:pt idx="9">
                  <c:v>0.063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-27"/>
        <c:axId val="-1919107136"/>
        <c:axId val="-1919104384"/>
      </c:barChart>
      <c:catAx>
        <c:axId val="-191910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9104384"/>
        <c:crosses val="autoZero"/>
        <c:auto val="1"/>
        <c:lblAlgn val="ctr"/>
        <c:lblOffset val="100"/>
        <c:noMultiLvlLbl val="0"/>
      </c:catAx>
      <c:valAx>
        <c:axId val="-1919104384"/>
        <c:scaling>
          <c:orientation val="minMax"/>
          <c:max val="0.23"/>
          <c:min val="0.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9107136"/>
        <c:crosses val="autoZero"/>
        <c:crossBetween val="between"/>
        <c:minorUnit val="0.0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dLbl>
              <c:idx val="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USA</c:v>
                </c:pt>
                <c:pt idx="1">
                  <c:v>RUS</c:v>
                </c:pt>
                <c:pt idx="2">
                  <c:v>IRAN</c:v>
                </c:pt>
                <c:pt idx="3">
                  <c:v>UK</c:v>
                </c:pt>
                <c:pt idx="4">
                  <c:v>CHI</c:v>
                </c:pt>
                <c:pt idx="5">
                  <c:v>CAN</c:v>
                </c:pt>
                <c:pt idx="6">
                  <c:v>FRA</c:v>
                </c:pt>
                <c:pt idx="7">
                  <c:v>ITA</c:v>
                </c:pt>
                <c:pt idx="8">
                  <c:v>GER</c:v>
                </c:pt>
                <c:pt idx="9">
                  <c:v>JAP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698.0</c:v>
                </c:pt>
                <c:pt idx="1">
                  <c:v>475.0</c:v>
                </c:pt>
                <c:pt idx="2">
                  <c:v>287.0</c:v>
                </c:pt>
                <c:pt idx="3">
                  <c:v>148.0</c:v>
                </c:pt>
                <c:pt idx="4">
                  <c:v>119.0</c:v>
                </c:pt>
                <c:pt idx="5">
                  <c:v>106.0</c:v>
                </c:pt>
                <c:pt idx="6">
                  <c:v>95.0</c:v>
                </c:pt>
                <c:pt idx="7">
                  <c:v>86.0</c:v>
                </c:pt>
                <c:pt idx="8">
                  <c:v>78.0</c:v>
                </c:pt>
                <c:pt idx="9">
                  <c:v>48.0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-27"/>
        <c:axId val="-1910210112"/>
        <c:axId val="-1910207360"/>
      </c:barChart>
      <c:catAx>
        <c:axId val="-191021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207360"/>
        <c:crosses val="autoZero"/>
        <c:auto val="1"/>
        <c:lblAlgn val="ctr"/>
        <c:lblOffset val="100"/>
        <c:noMultiLvlLbl val="0"/>
      </c:catAx>
      <c:valAx>
        <c:axId val="-1910207360"/>
        <c:scaling>
          <c:orientation val="minMax"/>
          <c:max val="71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210112"/>
        <c:crosses val="autoZero"/>
        <c:crossBetween val="between"/>
        <c:majorUnit val="20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1999-_x000d_2000</c:v>
                </c:pt>
                <c:pt idx="1">
                  <c:v>2001-_x000d_2002</c:v>
                </c:pt>
                <c:pt idx="2">
                  <c:v>2003-_x000d_2004</c:v>
                </c:pt>
                <c:pt idx="3">
                  <c:v>2005-_x000d_2006</c:v>
                </c:pt>
                <c:pt idx="4">
                  <c:v>2007-_x000d_2008</c:v>
                </c:pt>
                <c:pt idx="5">
                  <c:v>2009-_x000d_2010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0.37</c:v>
                </c:pt>
                <c:pt idx="1">
                  <c:v>0.34</c:v>
                </c:pt>
                <c:pt idx="2">
                  <c:v>0.31</c:v>
                </c:pt>
                <c:pt idx="3">
                  <c:v>0.31</c:v>
                </c:pt>
                <c:pt idx="4">
                  <c:v>0.34</c:v>
                </c:pt>
                <c:pt idx="5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-1914872016"/>
        <c:axId val="-1914869264"/>
      </c:barChart>
      <c:catAx>
        <c:axId val="-191487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4869264"/>
        <c:crosses val="autoZero"/>
        <c:auto val="1"/>
        <c:lblAlgn val="ctr"/>
        <c:lblOffset val="100"/>
        <c:noMultiLvlLbl val="0"/>
      </c:catAx>
      <c:valAx>
        <c:axId val="-1914869264"/>
        <c:scaling>
          <c:orientation val="minMax"/>
          <c:max val="0.39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487201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393978212772"/>
          <c:y val="0.0454527559759637"/>
          <c:w val="0.86899089696708"/>
          <c:h val="0.8134052072241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 Expectancy at Birth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Hispanic*</c:v>
                </c:pt>
                <c:pt idx="2">
                  <c:v>Black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79.1</c:v>
                </c:pt>
                <c:pt idx="1">
                  <c:v>81.6</c:v>
                </c:pt>
                <c:pt idx="2">
                  <c:v>75.5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-1910161552"/>
        <c:axId val="-1910159072"/>
      </c:barChart>
      <c:catAx>
        <c:axId val="-191016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crossAx val="-1910159072"/>
        <c:crosses val="autoZero"/>
        <c:auto val="1"/>
        <c:lblAlgn val="ctr"/>
        <c:lblOffset val="100"/>
        <c:noMultiLvlLbl val="0"/>
      </c:catAx>
      <c:valAx>
        <c:axId val="-1910159072"/>
        <c:scaling>
          <c:orientation val="minMax"/>
          <c:max val="85.0"/>
          <c:min val="50.0"/>
        </c:scaling>
        <c:delete val="0"/>
        <c:axPos val="l"/>
        <c:majorGridlines>
          <c:spPr>
            <a:ln w="6350" cmpd="sng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crossAx val="-1910161552"/>
        <c:crosses val="autoZero"/>
        <c:crossBetween val="between"/>
        <c:majorUnit val="1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927874316132"/>
          <c:y val="0.0459051603979217"/>
          <c:w val="0.785330873872373"/>
          <c:h val="0.82668913626986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Sheet1!$A$2:$A$71</c:f>
              <c:numCache>
                <c:formatCode>0</c:formatCode>
                <c:ptCount val="70"/>
                <c:pt idx="0">
                  <c:v>1947.0</c:v>
                </c:pt>
                <c:pt idx="1">
                  <c:v>1948.0</c:v>
                </c:pt>
                <c:pt idx="2">
                  <c:v>1949.0</c:v>
                </c:pt>
                <c:pt idx="3">
                  <c:v>1950.0</c:v>
                </c:pt>
                <c:pt idx="4">
                  <c:v>1951.0</c:v>
                </c:pt>
                <c:pt idx="5">
                  <c:v>1952.0</c:v>
                </c:pt>
                <c:pt idx="6">
                  <c:v>1953.0</c:v>
                </c:pt>
                <c:pt idx="7">
                  <c:v>1954.0</c:v>
                </c:pt>
                <c:pt idx="8">
                  <c:v>1955.0</c:v>
                </c:pt>
                <c:pt idx="9">
                  <c:v>1956.0</c:v>
                </c:pt>
                <c:pt idx="10">
                  <c:v>1957.0</c:v>
                </c:pt>
                <c:pt idx="11">
                  <c:v>1958.0</c:v>
                </c:pt>
                <c:pt idx="12">
                  <c:v>1959.0</c:v>
                </c:pt>
                <c:pt idx="13">
                  <c:v>1960.0</c:v>
                </c:pt>
                <c:pt idx="14">
                  <c:v>1961.0</c:v>
                </c:pt>
                <c:pt idx="15">
                  <c:v>1962.0</c:v>
                </c:pt>
                <c:pt idx="16">
                  <c:v>1963.0</c:v>
                </c:pt>
                <c:pt idx="17">
                  <c:v>1964.0</c:v>
                </c:pt>
                <c:pt idx="18">
                  <c:v>1965.0</c:v>
                </c:pt>
                <c:pt idx="19">
                  <c:v>1966.0</c:v>
                </c:pt>
                <c:pt idx="20">
                  <c:v>1967.0</c:v>
                </c:pt>
                <c:pt idx="21">
                  <c:v>1968.0</c:v>
                </c:pt>
                <c:pt idx="22">
                  <c:v>1969.0</c:v>
                </c:pt>
                <c:pt idx="23">
                  <c:v>1970.0</c:v>
                </c:pt>
                <c:pt idx="24">
                  <c:v>1971.0</c:v>
                </c:pt>
                <c:pt idx="25">
                  <c:v>1972.0</c:v>
                </c:pt>
                <c:pt idx="26">
                  <c:v>1973.0</c:v>
                </c:pt>
                <c:pt idx="27">
                  <c:v>1974.0</c:v>
                </c:pt>
                <c:pt idx="28">
                  <c:v>1975.0</c:v>
                </c:pt>
                <c:pt idx="29">
                  <c:v>1976.0</c:v>
                </c:pt>
                <c:pt idx="30">
                  <c:v>1977.0</c:v>
                </c:pt>
                <c:pt idx="31">
                  <c:v>1978.0</c:v>
                </c:pt>
                <c:pt idx="32">
                  <c:v>1979.0</c:v>
                </c:pt>
                <c:pt idx="33">
                  <c:v>1980.0</c:v>
                </c:pt>
                <c:pt idx="34">
                  <c:v>1981.0</c:v>
                </c:pt>
                <c:pt idx="35">
                  <c:v>1982.0</c:v>
                </c:pt>
                <c:pt idx="36">
                  <c:v>1983.0</c:v>
                </c:pt>
                <c:pt idx="37">
                  <c:v>1984.0</c:v>
                </c:pt>
                <c:pt idx="38">
                  <c:v>1985.0</c:v>
                </c:pt>
                <c:pt idx="39">
                  <c:v>1986.0</c:v>
                </c:pt>
                <c:pt idx="40">
                  <c:v>1987.0</c:v>
                </c:pt>
                <c:pt idx="41">
                  <c:v>1988.0</c:v>
                </c:pt>
                <c:pt idx="42">
                  <c:v>1989.0</c:v>
                </c:pt>
                <c:pt idx="43">
                  <c:v>1990.0</c:v>
                </c:pt>
                <c:pt idx="44">
                  <c:v>1991.0</c:v>
                </c:pt>
                <c:pt idx="45">
                  <c:v>1992.0</c:v>
                </c:pt>
                <c:pt idx="46">
                  <c:v>1993.0</c:v>
                </c:pt>
                <c:pt idx="47">
                  <c:v>1994.0</c:v>
                </c:pt>
                <c:pt idx="48">
                  <c:v>1995.0</c:v>
                </c:pt>
                <c:pt idx="49">
                  <c:v>1996.0</c:v>
                </c:pt>
                <c:pt idx="50">
                  <c:v>1997.0</c:v>
                </c:pt>
                <c:pt idx="51">
                  <c:v>1998.0</c:v>
                </c:pt>
                <c:pt idx="52">
                  <c:v>1999.0</c:v>
                </c:pt>
                <c:pt idx="53">
                  <c:v>2000.0</c:v>
                </c:pt>
                <c:pt idx="54">
                  <c:v>2001.0</c:v>
                </c:pt>
                <c:pt idx="55">
                  <c:v>2002.0</c:v>
                </c:pt>
                <c:pt idx="56">
                  <c:v>2003.0</c:v>
                </c:pt>
                <c:pt idx="57">
                  <c:v>2004.0</c:v>
                </c:pt>
                <c:pt idx="58">
                  <c:v>2005.0</c:v>
                </c:pt>
                <c:pt idx="59">
                  <c:v>2006.0</c:v>
                </c:pt>
                <c:pt idx="60">
                  <c:v>2007.0</c:v>
                </c:pt>
                <c:pt idx="61">
                  <c:v>2008.0</c:v>
                </c:pt>
                <c:pt idx="62">
                  <c:v>2009.0</c:v>
                </c:pt>
                <c:pt idx="63">
                  <c:v>2010.0</c:v>
                </c:pt>
                <c:pt idx="64">
                  <c:v>2011.0</c:v>
                </c:pt>
                <c:pt idx="65">
                  <c:v>2012.0</c:v>
                </c:pt>
                <c:pt idx="66">
                  <c:v>2013.0</c:v>
                </c:pt>
                <c:pt idx="67">
                  <c:v>2014.0</c:v>
                </c:pt>
                <c:pt idx="68">
                  <c:v>2015.0</c:v>
                </c:pt>
                <c:pt idx="69">
                  <c:v>2016.0</c:v>
                </c:pt>
              </c:numCache>
            </c:numRef>
          </c:cat>
          <c:val>
            <c:numRef>
              <c:f>Sheet1!$B$2:$B$71</c:f>
              <c:numCache>
                <c:formatCode>"$"#,##0</c:formatCode>
                <c:ptCount val="70"/>
                <c:pt idx="0">
                  <c:v>29314.0</c:v>
                </c:pt>
                <c:pt idx="1">
                  <c:v>28458.0</c:v>
                </c:pt>
                <c:pt idx="2">
                  <c:v>28135.0</c:v>
                </c:pt>
                <c:pt idx="3">
                  <c:v>29618.0</c:v>
                </c:pt>
                <c:pt idx="4">
                  <c:v>30748.0</c:v>
                </c:pt>
                <c:pt idx="5">
                  <c:v>32191.0</c:v>
                </c:pt>
                <c:pt idx="6">
                  <c:v>34183.0</c:v>
                </c:pt>
                <c:pt idx="7">
                  <c:v>33418.0</c:v>
                </c:pt>
                <c:pt idx="8">
                  <c:v>35694.0</c:v>
                </c:pt>
                <c:pt idx="9">
                  <c:v>38112.0</c:v>
                </c:pt>
                <c:pt idx="10">
                  <c:v>38125.0</c:v>
                </c:pt>
                <c:pt idx="11">
                  <c:v>38051.0</c:v>
                </c:pt>
                <c:pt idx="12">
                  <c:v>40182.0</c:v>
                </c:pt>
                <c:pt idx="13">
                  <c:v>40880.0</c:v>
                </c:pt>
                <c:pt idx="14">
                  <c:v>41486.0</c:v>
                </c:pt>
                <c:pt idx="15">
                  <c:v>42835.0</c:v>
                </c:pt>
                <c:pt idx="16">
                  <c:v>44238.0</c:v>
                </c:pt>
                <c:pt idx="17">
                  <c:v>45834.0</c:v>
                </c:pt>
                <c:pt idx="18">
                  <c:v>47728.0</c:v>
                </c:pt>
                <c:pt idx="19">
                  <c:v>50086.0</c:v>
                </c:pt>
                <c:pt idx="20">
                  <c:v>51107.0</c:v>
                </c:pt>
                <c:pt idx="21">
                  <c:v>53370.0</c:v>
                </c:pt>
                <c:pt idx="22">
                  <c:v>55998.0</c:v>
                </c:pt>
                <c:pt idx="23">
                  <c:v>55777.0</c:v>
                </c:pt>
                <c:pt idx="24">
                  <c:v>55712.0</c:v>
                </c:pt>
                <c:pt idx="25">
                  <c:v>58535.0</c:v>
                </c:pt>
                <c:pt idx="26">
                  <c:v>60076.0</c:v>
                </c:pt>
                <c:pt idx="27">
                  <c:v>58140.0</c:v>
                </c:pt>
                <c:pt idx="28">
                  <c:v>57171.0</c:v>
                </c:pt>
                <c:pt idx="29">
                  <c:v>58868.0</c:v>
                </c:pt>
                <c:pt idx="30">
                  <c:v>59661.0</c:v>
                </c:pt>
                <c:pt idx="31">
                  <c:v>61262.0</c:v>
                </c:pt>
                <c:pt idx="32">
                  <c:v>62265.0</c:v>
                </c:pt>
                <c:pt idx="33">
                  <c:v>60008.0</c:v>
                </c:pt>
                <c:pt idx="34">
                  <c:v>58826.0</c:v>
                </c:pt>
                <c:pt idx="35">
                  <c:v>58040.0</c:v>
                </c:pt>
                <c:pt idx="36">
                  <c:v>58313.0</c:v>
                </c:pt>
                <c:pt idx="37">
                  <c:v>60176.0</c:v>
                </c:pt>
                <c:pt idx="38">
                  <c:v>61260.0</c:v>
                </c:pt>
                <c:pt idx="39">
                  <c:v>63590.0</c:v>
                </c:pt>
                <c:pt idx="40">
                  <c:v>63659.0</c:v>
                </c:pt>
                <c:pt idx="41">
                  <c:v>64316.0</c:v>
                </c:pt>
                <c:pt idx="42">
                  <c:v>66418.0</c:v>
                </c:pt>
                <c:pt idx="43">
                  <c:v>64951.0</c:v>
                </c:pt>
                <c:pt idx="44">
                  <c:v>64145.0</c:v>
                </c:pt>
                <c:pt idx="45">
                  <c:v>64027.0</c:v>
                </c:pt>
                <c:pt idx="46">
                  <c:v>63500.0</c:v>
                </c:pt>
                <c:pt idx="47">
                  <c:v>64708.0</c:v>
                </c:pt>
                <c:pt idx="48">
                  <c:v>65909.0</c:v>
                </c:pt>
                <c:pt idx="49">
                  <c:v>67347.0</c:v>
                </c:pt>
                <c:pt idx="50">
                  <c:v>68865.0</c:v>
                </c:pt>
                <c:pt idx="51">
                  <c:v>71243.0</c:v>
                </c:pt>
                <c:pt idx="52">
                  <c:v>72684.0</c:v>
                </c:pt>
                <c:pt idx="53">
                  <c:v>72983.0</c:v>
                </c:pt>
                <c:pt idx="54">
                  <c:v>72380.0</c:v>
                </c:pt>
                <c:pt idx="55">
                  <c:v>71733.0</c:v>
                </c:pt>
                <c:pt idx="56">
                  <c:v>71655.0</c:v>
                </c:pt>
                <c:pt idx="57">
                  <c:v>71001.0</c:v>
                </c:pt>
                <c:pt idx="58">
                  <c:v>71757.0</c:v>
                </c:pt>
                <c:pt idx="59">
                  <c:v>71942.0</c:v>
                </c:pt>
                <c:pt idx="60">
                  <c:v>73428.0</c:v>
                </c:pt>
                <c:pt idx="61">
                  <c:v>71340.0</c:v>
                </c:pt>
                <c:pt idx="62">
                  <c:v>68968.0</c:v>
                </c:pt>
                <c:pt idx="63">
                  <c:v>68122.0</c:v>
                </c:pt>
                <c:pt idx="64">
                  <c:v>67126.0</c:v>
                </c:pt>
                <c:pt idx="65">
                  <c:v>67818.0</c:v>
                </c:pt>
                <c:pt idx="66">
                  <c:v>69800.0</c:v>
                </c:pt>
                <c:pt idx="67">
                  <c:v>70454.0</c:v>
                </c:pt>
                <c:pt idx="68">
                  <c:v>73981.0</c:v>
                </c:pt>
                <c:pt idx="69">
                  <c:v>74997.0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Sheet1!$A$2:$A$71</c:f>
              <c:numCache>
                <c:formatCode>0</c:formatCode>
                <c:ptCount val="70"/>
                <c:pt idx="0">
                  <c:v>1947.0</c:v>
                </c:pt>
                <c:pt idx="1">
                  <c:v>1948.0</c:v>
                </c:pt>
                <c:pt idx="2">
                  <c:v>1949.0</c:v>
                </c:pt>
                <c:pt idx="3">
                  <c:v>1950.0</c:v>
                </c:pt>
                <c:pt idx="4">
                  <c:v>1951.0</c:v>
                </c:pt>
                <c:pt idx="5">
                  <c:v>1952.0</c:v>
                </c:pt>
                <c:pt idx="6">
                  <c:v>1953.0</c:v>
                </c:pt>
                <c:pt idx="7">
                  <c:v>1954.0</c:v>
                </c:pt>
                <c:pt idx="8">
                  <c:v>1955.0</c:v>
                </c:pt>
                <c:pt idx="9">
                  <c:v>1956.0</c:v>
                </c:pt>
                <c:pt idx="10">
                  <c:v>1957.0</c:v>
                </c:pt>
                <c:pt idx="11">
                  <c:v>1958.0</c:v>
                </c:pt>
                <c:pt idx="12">
                  <c:v>1959.0</c:v>
                </c:pt>
                <c:pt idx="13">
                  <c:v>1960.0</c:v>
                </c:pt>
                <c:pt idx="14">
                  <c:v>1961.0</c:v>
                </c:pt>
                <c:pt idx="15">
                  <c:v>1962.0</c:v>
                </c:pt>
                <c:pt idx="16">
                  <c:v>1963.0</c:v>
                </c:pt>
                <c:pt idx="17">
                  <c:v>1964.0</c:v>
                </c:pt>
                <c:pt idx="18">
                  <c:v>1965.0</c:v>
                </c:pt>
                <c:pt idx="19">
                  <c:v>1966.0</c:v>
                </c:pt>
                <c:pt idx="20">
                  <c:v>1967.0</c:v>
                </c:pt>
                <c:pt idx="21">
                  <c:v>1968.0</c:v>
                </c:pt>
                <c:pt idx="22">
                  <c:v>1969.0</c:v>
                </c:pt>
                <c:pt idx="23">
                  <c:v>1970.0</c:v>
                </c:pt>
                <c:pt idx="24">
                  <c:v>1971.0</c:v>
                </c:pt>
                <c:pt idx="25">
                  <c:v>1972.0</c:v>
                </c:pt>
                <c:pt idx="26">
                  <c:v>1973.0</c:v>
                </c:pt>
                <c:pt idx="27">
                  <c:v>1974.0</c:v>
                </c:pt>
                <c:pt idx="28">
                  <c:v>1975.0</c:v>
                </c:pt>
                <c:pt idx="29">
                  <c:v>1976.0</c:v>
                </c:pt>
                <c:pt idx="30">
                  <c:v>1977.0</c:v>
                </c:pt>
                <c:pt idx="31">
                  <c:v>1978.0</c:v>
                </c:pt>
                <c:pt idx="32">
                  <c:v>1979.0</c:v>
                </c:pt>
                <c:pt idx="33">
                  <c:v>1980.0</c:v>
                </c:pt>
                <c:pt idx="34">
                  <c:v>1981.0</c:v>
                </c:pt>
                <c:pt idx="35">
                  <c:v>1982.0</c:v>
                </c:pt>
                <c:pt idx="36">
                  <c:v>1983.0</c:v>
                </c:pt>
                <c:pt idx="37">
                  <c:v>1984.0</c:v>
                </c:pt>
                <c:pt idx="38">
                  <c:v>1985.0</c:v>
                </c:pt>
                <c:pt idx="39">
                  <c:v>1986.0</c:v>
                </c:pt>
                <c:pt idx="40">
                  <c:v>1987.0</c:v>
                </c:pt>
                <c:pt idx="41">
                  <c:v>1988.0</c:v>
                </c:pt>
                <c:pt idx="42">
                  <c:v>1989.0</c:v>
                </c:pt>
                <c:pt idx="43">
                  <c:v>1990.0</c:v>
                </c:pt>
                <c:pt idx="44">
                  <c:v>1991.0</c:v>
                </c:pt>
                <c:pt idx="45">
                  <c:v>1992.0</c:v>
                </c:pt>
                <c:pt idx="46">
                  <c:v>1993.0</c:v>
                </c:pt>
                <c:pt idx="47">
                  <c:v>1994.0</c:v>
                </c:pt>
                <c:pt idx="48">
                  <c:v>1995.0</c:v>
                </c:pt>
                <c:pt idx="49">
                  <c:v>1996.0</c:v>
                </c:pt>
                <c:pt idx="50">
                  <c:v>1997.0</c:v>
                </c:pt>
                <c:pt idx="51">
                  <c:v>1998.0</c:v>
                </c:pt>
                <c:pt idx="52">
                  <c:v>1999.0</c:v>
                </c:pt>
                <c:pt idx="53">
                  <c:v>2000.0</c:v>
                </c:pt>
                <c:pt idx="54">
                  <c:v>2001.0</c:v>
                </c:pt>
                <c:pt idx="55">
                  <c:v>2002.0</c:v>
                </c:pt>
                <c:pt idx="56">
                  <c:v>2003.0</c:v>
                </c:pt>
                <c:pt idx="57">
                  <c:v>2004.0</c:v>
                </c:pt>
                <c:pt idx="58">
                  <c:v>2005.0</c:v>
                </c:pt>
                <c:pt idx="59">
                  <c:v>2006.0</c:v>
                </c:pt>
                <c:pt idx="60">
                  <c:v>2007.0</c:v>
                </c:pt>
                <c:pt idx="61">
                  <c:v>2008.0</c:v>
                </c:pt>
                <c:pt idx="62">
                  <c:v>2009.0</c:v>
                </c:pt>
                <c:pt idx="63">
                  <c:v>2010.0</c:v>
                </c:pt>
                <c:pt idx="64">
                  <c:v>2011.0</c:v>
                </c:pt>
                <c:pt idx="65">
                  <c:v>2012.0</c:v>
                </c:pt>
                <c:pt idx="66">
                  <c:v>2013.0</c:v>
                </c:pt>
                <c:pt idx="67">
                  <c:v>2014.0</c:v>
                </c:pt>
                <c:pt idx="68">
                  <c:v>2015.0</c:v>
                </c:pt>
                <c:pt idx="69">
                  <c:v>2016.0</c:v>
                </c:pt>
              </c:numCache>
            </c:numRef>
          </c:cat>
          <c:val>
            <c:numRef>
              <c:f>Sheet1!$C$2:$C$71</c:f>
              <c:numCache>
                <c:formatCode>"$"#,##0</c:formatCode>
                <c:ptCount val="70"/>
                <c:pt idx="0">
                  <c:v>14987.0</c:v>
                </c:pt>
                <c:pt idx="1">
                  <c:v>15200.0</c:v>
                </c:pt>
                <c:pt idx="2">
                  <c:v>14363.0</c:v>
                </c:pt>
                <c:pt idx="3">
                  <c:v>16069.0</c:v>
                </c:pt>
                <c:pt idx="4">
                  <c:v>16191.0</c:v>
                </c:pt>
                <c:pt idx="5">
                  <c:v>18294.0</c:v>
                </c:pt>
                <c:pt idx="6">
                  <c:v>19167.0</c:v>
                </c:pt>
                <c:pt idx="7">
                  <c:v>18612.0</c:v>
                </c:pt>
                <c:pt idx="8">
                  <c:v>19685.0</c:v>
                </c:pt>
                <c:pt idx="9">
                  <c:v>20045.0</c:v>
                </c:pt>
                <c:pt idx="10">
                  <c:v>20383.0</c:v>
                </c:pt>
                <c:pt idx="11">
                  <c:v>19492.0</c:v>
                </c:pt>
                <c:pt idx="12">
                  <c:v>20757.0</c:v>
                </c:pt>
                <c:pt idx="13">
                  <c:v>22629.0</c:v>
                </c:pt>
                <c:pt idx="14">
                  <c:v>22134.0</c:v>
                </c:pt>
                <c:pt idx="15">
                  <c:v>22856.0</c:v>
                </c:pt>
                <c:pt idx="16">
                  <c:v>23473.0</c:v>
                </c:pt>
                <c:pt idx="17">
                  <c:v>25651.0</c:v>
                </c:pt>
                <c:pt idx="18">
                  <c:v>26283.0</c:v>
                </c:pt>
                <c:pt idx="19">
                  <c:v>30026.0</c:v>
                </c:pt>
                <c:pt idx="20">
                  <c:v>30258.0</c:v>
                </c:pt>
                <c:pt idx="21">
                  <c:v>32013.0</c:v>
                </c:pt>
                <c:pt idx="22">
                  <c:v>34300.0</c:v>
                </c:pt>
                <c:pt idx="23">
                  <c:v>34215.0</c:v>
                </c:pt>
                <c:pt idx="24">
                  <c:v>33619.0</c:v>
                </c:pt>
                <c:pt idx="25">
                  <c:v>34790.0</c:v>
                </c:pt>
                <c:pt idx="26">
                  <c:v>34672.0</c:v>
                </c:pt>
                <c:pt idx="27">
                  <c:v>34716.0</c:v>
                </c:pt>
                <c:pt idx="28">
                  <c:v>35177.0</c:v>
                </c:pt>
                <c:pt idx="29">
                  <c:v>35017.0</c:v>
                </c:pt>
                <c:pt idx="30">
                  <c:v>34082.0</c:v>
                </c:pt>
                <c:pt idx="31">
                  <c:v>36284.0</c:v>
                </c:pt>
                <c:pt idx="32">
                  <c:v>35259.0</c:v>
                </c:pt>
                <c:pt idx="33">
                  <c:v>34721.0</c:v>
                </c:pt>
                <c:pt idx="34">
                  <c:v>33184.0</c:v>
                </c:pt>
                <c:pt idx="35">
                  <c:v>32079.0</c:v>
                </c:pt>
                <c:pt idx="36">
                  <c:v>32841.0</c:v>
                </c:pt>
                <c:pt idx="37">
                  <c:v>33540.0</c:v>
                </c:pt>
                <c:pt idx="38">
                  <c:v>35274.0</c:v>
                </c:pt>
                <c:pt idx="39">
                  <c:v>36335.0</c:v>
                </c:pt>
                <c:pt idx="40">
                  <c:v>36749.0</c:v>
                </c:pt>
                <c:pt idx="41">
                  <c:v>37225.0</c:v>
                </c:pt>
                <c:pt idx="42">
                  <c:v>37311.0</c:v>
                </c:pt>
                <c:pt idx="43">
                  <c:v>37693.0</c:v>
                </c:pt>
                <c:pt idx="44">
                  <c:v>36582.0</c:v>
                </c:pt>
                <c:pt idx="45">
                  <c:v>34941.0</c:v>
                </c:pt>
                <c:pt idx="46">
                  <c:v>34807.0</c:v>
                </c:pt>
                <c:pt idx="47">
                  <c:v>39090.0</c:v>
                </c:pt>
                <c:pt idx="48">
                  <c:v>40137.0</c:v>
                </c:pt>
                <c:pt idx="49">
                  <c:v>39909.0</c:v>
                </c:pt>
                <c:pt idx="50">
                  <c:v>42129.0</c:v>
                </c:pt>
                <c:pt idx="51">
                  <c:v>42732.0</c:v>
                </c:pt>
                <c:pt idx="52">
                  <c:v>45321.0</c:v>
                </c:pt>
                <c:pt idx="53">
                  <c:v>46348.0</c:v>
                </c:pt>
                <c:pt idx="54">
                  <c:v>44978.0</c:v>
                </c:pt>
                <c:pt idx="55">
                  <c:v>44167.0</c:v>
                </c:pt>
                <c:pt idx="56">
                  <c:v>44290.0</c:v>
                </c:pt>
                <c:pt idx="57">
                  <c:v>44103.0</c:v>
                </c:pt>
                <c:pt idx="58">
                  <c:v>43041.0</c:v>
                </c:pt>
                <c:pt idx="59">
                  <c:v>44987.0</c:v>
                </c:pt>
                <c:pt idx="60">
                  <c:v>45889.0</c:v>
                </c:pt>
                <c:pt idx="61">
                  <c:v>43901.0</c:v>
                </c:pt>
                <c:pt idx="62">
                  <c:v>42430.0</c:v>
                </c:pt>
                <c:pt idx="63">
                  <c:v>41956.0</c:v>
                </c:pt>
                <c:pt idx="64">
                  <c:v>42677.0</c:v>
                </c:pt>
                <c:pt idx="65">
                  <c:v>41826.0</c:v>
                </c:pt>
                <c:pt idx="66">
                  <c:v>42624.0</c:v>
                </c:pt>
                <c:pt idx="67">
                  <c:v>43201.0</c:v>
                </c:pt>
                <c:pt idx="68">
                  <c:v>45781.0</c:v>
                </c:pt>
                <c:pt idx="69">
                  <c:v>48748.0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09198432"/>
        <c:axId val="-1909195680"/>
      </c:lineChart>
      <c:catAx>
        <c:axId val="-190919843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9195680"/>
        <c:crosses val="autoZero"/>
        <c:auto val="1"/>
        <c:lblAlgn val="ctr"/>
        <c:lblOffset val="100"/>
        <c:tickLblSkip val="9"/>
        <c:noMultiLvlLbl val="0"/>
      </c:catAx>
      <c:valAx>
        <c:axId val="-1909195680"/>
        <c:scaling>
          <c:orientation val="minMax"/>
          <c:max val="80000.0"/>
          <c:min val="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9198432"/>
        <c:crossesAt val="1.0"/>
        <c:crossBetween val="between"/>
        <c:majorUnit val="20000.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  <a:latin typeface="+mn-lt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41225283520379E-17"/>
                  <c:y val="0.1001508289165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Blacks_x000d_with_x000d_College</c:v>
                </c:pt>
                <c:pt idx="1">
                  <c:v>Hispanics_x000d_with_x000d_College</c:v>
                </c:pt>
                <c:pt idx="2">
                  <c:v>Whites_x000d_with_x000d_College</c:v>
                </c:pt>
                <c:pt idx="3">
                  <c:v>Whites_x000d_&lt; High_x000d_School</c:v>
                </c:pt>
              </c:strCache>
            </c:strRef>
          </c:cat>
          <c:val>
            <c:numRef>
              <c:f>Sheet1!$B$2:$B$5</c:f>
              <c:numCache>
                <c:formatCode>_("$"* #,##0.00_);_("$"* \(#,##0.00\);_("$"* "-"??_);_(@_)</c:formatCode>
                <c:ptCount val="4"/>
                <c:pt idx="0">
                  <c:v>11100.0</c:v>
                </c:pt>
                <c:pt idx="1">
                  <c:v>20500.0</c:v>
                </c:pt>
                <c:pt idx="2">
                  <c:v>79600.0</c:v>
                </c:pt>
                <c:pt idx="3">
                  <c:v>18800.0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7"/>
        <c:axId val="-1910138608"/>
        <c:axId val="-1910135856"/>
      </c:barChart>
      <c:catAx>
        <c:axId val="-191013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135856"/>
        <c:crosses val="autoZero"/>
        <c:auto val="1"/>
        <c:lblAlgn val="ctr"/>
        <c:lblOffset val="100"/>
        <c:noMultiLvlLbl val="0"/>
      </c:catAx>
      <c:valAx>
        <c:axId val="-1910135856"/>
        <c:scaling>
          <c:orientation val="minMax"/>
          <c:max val="8500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138608"/>
        <c:crosses val="autoZero"/>
        <c:crossBetween val="between"/>
        <c:majorUnit val="2000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8991633477841"/>
          <c:y val="0.0485028127233606"/>
          <c:w val="0.620813439818656"/>
          <c:h val="0.898379489895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Minority Resume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Black Applicant</c:v>
                </c:pt>
                <c:pt idx="1">
                  <c:v>Asian Applicant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0.1</c:v>
                </c:pt>
                <c:pt idx="1">
                  <c:v>0.115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Whitened First Name*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Black Applicant</c:v>
                </c:pt>
                <c:pt idx="1">
                  <c:v>Asian Applicant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0.13</c:v>
                </c:pt>
                <c:pt idx="1">
                  <c:v>0.18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Whitened Experience**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Black Applicant</c:v>
                </c:pt>
                <c:pt idx="1">
                  <c:v>Asian Applicant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0.18</c:v>
                </c:pt>
                <c:pt idx="1">
                  <c:v>0.165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Name + Experience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Black Applicant</c:v>
                </c:pt>
                <c:pt idx="1">
                  <c:v>Asian Applicant</c:v>
                </c:pt>
              </c:strCache>
            </c:strRef>
          </c:cat>
          <c:val>
            <c:numRef>
              <c:f>Sheet1!$E$2:$E$3</c:f>
              <c:numCache>
                <c:formatCode>0.0%</c:formatCode>
                <c:ptCount val="2"/>
                <c:pt idx="0">
                  <c:v>0.255</c:v>
                </c:pt>
                <c:pt idx="1">
                  <c:v>0.21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-18"/>
        <c:axId val="-1911220400"/>
        <c:axId val="-1911217648"/>
      </c:barChart>
      <c:catAx>
        <c:axId val="-1911220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911217648"/>
        <c:crosses val="autoZero"/>
        <c:auto val="1"/>
        <c:lblAlgn val="ctr"/>
        <c:lblOffset val="100"/>
        <c:noMultiLvlLbl val="0"/>
      </c:catAx>
      <c:valAx>
        <c:axId val="-1911217648"/>
        <c:scaling>
          <c:orientation val="minMax"/>
          <c:max val="0.28"/>
          <c:min val="0.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1220400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l"/>
      <c:layout>
        <c:manualLayout>
          <c:xMode val="edge"/>
          <c:yMode val="edge"/>
          <c:x val="0.0"/>
          <c:y val="0.254941147437562"/>
          <c:w val="0.182824851142037"/>
          <c:h val="0.7288784137306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Car Searched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Chicago</c:v>
                </c:pt>
                <c:pt idx="1">
                  <c:v>Springfield IL</c:v>
                </c:pt>
                <c:pt idx="2">
                  <c:v>Illinois SP</c:v>
                </c:pt>
                <c:pt idx="3">
                  <c:v>Charlotte NC</c:v>
                </c:pt>
                <c:pt idx="4">
                  <c:v>Raleigh NC</c:v>
                </c:pt>
                <c:pt idx="5">
                  <c:v>Greensboro NC</c:v>
                </c:pt>
                <c:pt idx="6">
                  <c:v>NC SP</c:v>
                </c:pt>
                <c:pt idx="7">
                  <c:v>CT SP</c:v>
                </c:pt>
                <c:pt idx="8">
                  <c:v>New Haven</c:v>
                </c:pt>
                <c:pt idx="9">
                  <c:v>Torrington 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5.2</c:v>
                </c:pt>
                <c:pt idx="1">
                  <c:v>2.7</c:v>
                </c:pt>
                <c:pt idx="2">
                  <c:v>2.1</c:v>
                </c:pt>
                <c:pt idx="3">
                  <c:v>2.8</c:v>
                </c:pt>
                <c:pt idx="4">
                  <c:v>2.7</c:v>
                </c:pt>
                <c:pt idx="5">
                  <c:v>2.2</c:v>
                </c:pt>
                <c:pt idx="6">
                  <c:v>1.5</c:v>
                </c:pt>
                <c:pt idx="7">
                  <c:v>2.6</c:v>
                </c:pt>
                <c:pt idx="8">
                  <c:v>2.9</c:v>
                </c:pt>
                <c:pt idx="9">
                  <c:v>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Contraband Found Among Those Searched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Chicago</c:v>
                </c:pt>
                <c:pt idx="1">
                  <c:v>Springfield IL</c:v>
                </c:pt>
                <c:pt idx="2">
                  <c:v>Illinois SP</c:v>
                </c:pt>
                <c:pt idx="3">
                  <c:v>Charlotte NC</c:v>
                </c:pt>
                <c:pt idx="4">
                  <c:v>Raleigh NC</c:v>
                </c:pt>
                <c:pt idx="5">
                  <c:v>Greensboro NC</c:v>
                </c:pt>
                <c:pt idx="6">
                  <c:v>NC SP</c:v>
                </c:pt>
                <c:pt idx="7">
                  <c:v>CT SP</c:v>
                </c:pt>
                <c:pt idx="8">
                  <c:v>New Haven</c:v>
                </c:pt>
                <c:pt idx="9">
                  <c:v>Torrington 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0.7</c:v>
                </c:pt>
                <c:pt idx="1">
                  <c:v>0.7</c:v>
                </c:pt>
                <c:pt idx="2">
                  <c:v>1.0</c:v>
                </c:pt>
                <c:pt idx="3">
                  <c:v>0.7</c:v>
                </c:pt>
                <c:pt idx="4">
                  <c:v>0.9</c:v>
                </c:pt>
                <c:pt idx="5">
                  <c:v>0.8</c:v>
                </c:pt>
                <c:pt idx="6">
                  <c:v>0.8</c:v>
                </c:pt>
                <c:pt idx="7">
                  <c:v>0.7</c:v>
                </c:pt>
                <c:pt idx="8">
                  <c:v>0.6</c:v>
                </c:pt>
                <c:pt idx="9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58"/>
        <c:axId val="-1910093840"/>
        <c:axId val="-1910091088"/>
      </c:barChart>
      <c:catAx>
        <c:axId val="-191009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091088"/>
        <c:crosses val="autoZero"/>
        <c:auto val="1"/>
        <c:lblAlgn val="ctr"/>
        <c:lblOffset val="100"/>
        <c:noMultiLvlLbl val="0"/>
      </c:catAx>
      <c:valAx>
        <c:axId val="-191009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09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546540616592"/>
          <c:y val="0.0231622987071459"/>
          <c:w val="0.514744032779602"/>
          <c:h val="0.9227672630366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0.0171635030730876"/>
                  <c:y val="-5.35416590613174E-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513761014982845"/>
                  <c:y val="0.0065679243425382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399358230691382"/>
                  <c:y val="0.026014387661523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0871878162565102"/>
                  <c:y val="-0.094700592608817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349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Heart Disease</c:v>
                </c:pt>
                <c:pt idx="1">
                  <c:v>Septicemia</c:v>
                </c:pt>
                <c:pt idx="2">
                  <c:v>Kidney Disease</c:v>
                </c:pt>
                <c:pt idx="3">
                  <c:v>Other</c:v>
                </c:pt>
                <c:pt idx="4">
                  <c:v>Stroke</c:v>
                </c:pt>
                <c:pt idx="5">
                  <c:v>Homicide</c:v>
                </c:pt>
                <c:pt idx="6">
                  <c:v>Cancer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0.32</c:v>
                </c:pt>
                <c:pt idx="1">
                  <c:v>0.07</c:v>
                </c:pt>
                <c:pt idx="2">
                  <c:v>0.11</c:v>
                </c:pt>
                <c:pt idx="3">
                  <c:v>0.06</c:v>
                </c:pt>
                <c:pt idx="4">
                  <c:v>0.12</c:v>
                </c:pt>
                <c:pt idx="5">
                  <c:v>0.14</c:v>
                </c:pt>
                <c:pt idx="6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Sheet1!$A$2:$A$42</c:f>
              <c:numCache>
                <c:formatCode>General</c:formatCode>
                <c:ptCount val="41"/>
                <c:pt idx="0">
                  <c:v>1976.0</c:v>
                </c:pt>
                <c:pt idx="1">
                  <c:v>1977.0</c:v>
                </c:pt>
                <c:pt idx="2">
                  <c:v>1978.0</c:v>
                </c:pt>
                <c:pt idx="3">
                  <c:v>1979.0</c:v>
                </c:pt>
                <c:pt idx="4">
                  <c:v>1980.0</c:v>
                </c:pt>
                <c:pt idx="5">
                  <c:v>1981.0</c:v>
                </c:pt>
                <c:pt idx="6">
                  <c:v>1982.0</c:v>
                </c:pt>
                <c:pt idx="7">
                  <c:v>1983.0</c:v>
                </c:pt>
                <c:pt idx="8">
                  <c:v>1984.0</c:v>
                </c:pt>
                <c:pt idx="9">
                  <c:v>1985.0</c:v>
                </c:pt>
                <c:pt idx="10">
                  <c:v>1986.0</c:v>
                </c:pt>
                <c:pt idx="11">
                  <c:v>1987.0</c:v>
                </c:pt>
                <c:pt idx="12">
                  <c:v>1988.0</c:v>
                </c:pt>
                <c:pt idx="13">
                  <c:v>1989.0</c:v>
                </c:pt>
                <c:pt idx="14">
                  <c:v>1990.0</c:v>
                </c:pt>
                <c:pt idx="15">
                  <c:v>1991.0</c:v>
                </c:pt>
                <c:pt idx="16">
                  <c:v>1992.0</c:v>
                </c:pt>
                <c:pt idx="17">
                  <c:v>1993.0</c:v>
                </c:pt>
                <c:pt idx="18">
                  <c:v>1994.0</c:v>
                </c:pt>
                <c:pt idx="19">
                  <c:v>1995.0</c:v>
                </c:pt>
                <c:pt idx="20">
                  <c:v>1996.0</c:v>
                </c:pt>
                <c:pt idx="21">
                  <c:v>1997.0</c:v>
                </c:pt>
                <c:pt idx="22">
                  <c:v>1998.0</c:v>
                </c:pt>
                <c:pt idx="23">
                  <c:v>1999.0</c:v>
                </c:pt>
                <c:pt idx="24">
                  <c:v>2000.0</c:v>
                </c:pt>
                <c:pt idx="25">
                  <c:v>2001.0</c:v>
                </c:pt>
                <c:pt idx="26">
                  <c:v>2002.0</c:v>
                </c:pt>
                <c:pt idx="27">
                  <c:v>2003.0</c:v>
                </c:pt>
                <c:pt idx="28">
                  <c:v>2004.0</c:v>
                </c:pt>
                <c:pt idx="29">
                  <c:v>2005.0</c:v>
                </c:pt>
                <c:pt idx="30">
                  <c:v>2006.0</c:v>
                </c:pt>
                <c:pt idx="31">
                  <c:v>2007.0</c:v>
                </c:pt>
                <c:pt idx="32">
                  <c:v>2008.0</c:v>
                </c:pt>
                <c:pt idx="33">
                  <c:v>2009.0</c:v>
                </c:pt>
                <c:pt idx="34">
                  <c:v>2010.0</c:v>
                </c:pt>
                <c:pt idx="35">
                  <c:v>2011.0</c:v>
                </c:pt>
                <c:pt idx="36">
                  <c:v>2012.0</c:v>
                </c:pt>
                <c:pt idx="37">
                  <c:v>2013.0</c:v>
                </c:pt>
                <c:pt idx="38">
                  <c:v>2014.0</c:v>
                </c:pt>
                <c:pt idx="39">
                  <c:v>2015.0</c:v>
                </c:pt>
                <c:pt idx="40">
                  <c:v>2016.0</c:v>
                </c:pt>
              </c:numCache>
            </c:numRef>
          </c:cat>
          <c:val>
            <c:numRef>
              <c:f>Sheet1!$B$2:$B$42</c:f>
              <c:numCache>
                <c:formatCode>0.00%</c:formatCode>
                <c:ptCount val="41"/>
                <c:pt idx="0">
                  <c:v>0.067</c:v>
                </c:pt>
                <c:pt idx="1">
                  <c:v>0.067</c:v>
                </c:pt>
                <c:pt idx="2">
                  <c:v>0.064</c:v>
                </c:pt>
                <c:pt idx="3">
                  <c:v>0.067</c:v>
                </c:pt>
                <c:pt idx="4">
                  <c:v>0.068</c:v>
                </c:pt>
                <c:pt idx="5">
                  <c:v>0.069</c:v>
                </c:pt>
                <c:pt idx="6">
                  <c:v>0.066</c:v>
                </c:pt>
                <c:pt idx="7">
                  <c:v>0.068</c:v>
                </c:pt>
                <c:pt idx="8">
                  <c:v>0.068</c:v>
                </c:pt>
                <c:pt idx="9">
                  <c:v>0.066</c:v>
                </c:pt>
                <c:pt idx="10">
                  <c:v>0.07</c:v>
                </c:pt>
                <c:pt idx="11">
                  <c:v>0.074</c:v>
                </c:pt>
                <c:pt idx="12">
                  <c:v>0.071</c:v>
                </c:pt>
                <c:pt idx="13">
                  <c:v>0.071</c:v>
                </c:pt>
                <c:pt idx="14">
                  <c:v>0.075</c:v>
                </c:pt>
                <c:pt idx="15">
                  <c:v>0.076</c:v>
                </c:pt>
                <c:pt idx="16">
                  <c:v>0.082</c:v>
                </c:pt>
                <c:pt idx="17">
                  <c:v>0.087</c:v>
                </c:pt>
                <c:pt idx="18">
                  <c:v>0.088</c:v>
                </c:pt>
                <c:pt idx="19">
                  <c:v>0.09</c:v>
                </c:pt>
                <c:pt idx="20">
                  <c:v>0.086</c:v>
                </c:pt>
                <c:pt idx="21">
                  <c:v>0.083</c:v>
                </c:pt>
                <c:pt idx="22">
                  <c:v>0.081</c:v>
                </c:pt>
                <c:pt idx="23">
                  <c:v>0.079</c:v>
                </c:pt>
                <c:pt idx="24">
                  <c:v>0.075</c:v>
                </c:pt>
                <c:pt idx="25">
                  <c:v>0.074</c:v>
                </c:pt>
                <c:pt idx="26">
                  <c:v>0.073</c:v>
                </c:pt>
                <c:pt idx="27">
                  <c:v>0.0737</c:v>
                </c:pt>
                <c:pt idx="28">
                  <c:v>0.0741</c:v>
                </c:pt>
                <c:pt idx="29">
                  <c:v>0.0734</c:v>
                </c:pt>
                <c:pt idx="30">
                  <c:v>0.0725</c:v>
                </c:pt>
                <c:pt idx="31">
                  <c:v>0.0722</c:v>
                </c:pt>
                <c:pt idx="32">
                  <c:v>0.071</c:v>
                </c:pt>
                <c:pt idx="33">
                  <c:v>0.0709</c:v>
                </c:pt>
                <c:pt idx="34">
                  <c:v>0.0699</c:v>
                </c:pt>
                <c:pt idx="35">
                  <c:v>0.0694</c:v>
                </c:pt>
                <c:pt idx="36">
                  <c:v>0.0686</c:v>
                </c:pt>
                <c:pt idx="37">
                  <c:v>0.0661</c:v>
                </c:pt>
                <c:pt idx="38">
                  <c:v>0.0639</c:v>
                </c:pt>
                <c:pt idx="39">
                  <c:v>0.0635</c:v>
                </c:pt>
                <c:pt idx="40">
                  <c:v>0.0663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7"/>
        <c:axId val="-1919207392"/>
        <c:axId val="-1919197744"/>
      </c:barChart>
      <c:catAx>
        <c:axId val="-191920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19197744"/>
        <c:crosses val="autoZero"/>
        <c:auto val="1"/>
        <c:lblAlgn val="ctr"/>
        <c:lblOffset val="100"/>
        <c:tickLblSkip val="5"/>
        <c:noMultiLvlLbl val="0"/>
      </c:catAx>
      <c:valAx>
        <c:axId val="-1919197744"/>
        <c:scaling>
          <c:orientation val="minMax"/>
          <c:max val="0.17"/>
          <c:min val="0.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19207392"/>
        <c:crosses val="autoZero"/>
        <c:crossBetween val="between"/>
        <c:majorUnit val="0.0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  <a:latin typeface="+mn-lt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Dentists</c:v>
                </c:pt>
                <c:pt idx="1">
                  <c:v>MDs</c:v>
                </c:pt>
                <c:pt idx="2">
                  <c:v>Advance_x000d_Practice_x000d_Nurses</c:v>
                </c:pt>
                <c:pt idx="3">
                  <c:v>RNs</c:v>
                </c:pt>
                <c:pt idx="4">
                  <c:v>Social_x000d_Workers</c:v>
                </c:pt>
                <c:pt idx="5">
                  <c:v>LPNs</c:v>
                </c:pt>
                <c:pt idx="6">
                  <c:v>Aides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 formatCode="0%">
                  <c:v>0.03</c:v>
                </c:pt>
                <c:pt idx="1">
                  <c:v>0.048</c:v>
                </c:pt>
                <c:pt idx="2">
                  <c:v>0.057</c:v>
                </c:pt>
                <c:pt idx="3">
                  <c:v>0.104</c:v>
                </c:pt>
                <c:pt idx="4">
                  <c:v>0.215</c:v>
                </c:pt>
                <c:pt idx="5">
                  <c:v>0.231</c:v>
                </c:pt>
                <c:pt idx="6" formatCode="0%">
                  <c:v>0.32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-27"/>
        <c:axId val="-1909124800"/>
        <c:axId val="-1909122048"/>
      </c:barChart>
      <c:catAx>
        <c:axId val="-190912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122048"/>
        <c:crosses val="autoZero"/>
        <c:auto val="1"/>
        <c:lblAlgn val="ctr"/>
        <c:lblOffset val="100"/>
        <c:noMultiLvlLbl val="0"/>
      </c:catAx>
      <c:valAx>
        <c:axId val="-1909122048"/>
        <c:scaling>
          <c:orientation val="minMax"/>
          <c:max val="0.35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912480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Advanc._x000d_Practical_x000d_Nurses</c:v>
                </c:pt>
                <c:pt idx="1">
                  <c:v>RNs</c:v>
                </c:pt>
                <c:pt idx="2">
                  <c:v>Dentists</c:v>
                </c:pt>
                <c:pt idx="3">
                  <c:v>MDs</c:v>
                </c:pt>
                <c:pt idx="4">
                  <c:v>LPNs</c:v>
                </c:pt>
                <c:pt idx="5">
                  <c:v>Aides</c:v>
                </c:pt>
                <c:pt idx="6">
                  <c:v>Medical_x000d_Assts.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 formatCode="0%">
                  <c:v>0.045</c:v>
                </c:pt>
                <c:pt idx="1">
                  <c:v>0.057</c:v>
                </c:pt>
                <c:pt idx="2">
                  <c:v>0.061</c:v>
                </c:pt>
                <c:pt idx="3">
                  <c:v>0.063</c:v>
                </c:pt>
                <c:pt idx="4">
                  <c:v>0.094</c:v>
                </c:pt>
                <c:pt idx="5">
                  <c:v>0.137</c:v>
                </c:pt>
                <c:pt idx="6" formatCode="0%">
                  <c:v>0.261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-27"/>
        <c:axId val="-1909092032"/>
        <c:axId val="-1909089280"/>
      </c:barChart>
      <c:catAx>
        <c:axId val="-190909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089280"/>
        <c:crosses val="autoZero"/>
        <c:auto val="1"/>
        <c:lblAlgn val="ctr"/>
        <c:lblOffset val="100"/>
        <c:noMultiLvlLbl val="0"/>
      </c:catAx>
      <c:valAx>
        <c:axId val="-1909089280"/>
        <c:scaling>
          <c:orientation val="minMax"/>
          <c:max val="0.27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9092032"/>
        <c:crosses val="autoZero"/>
        <c:crossBetween val="between"/>
        <c:majorUnit val="0.0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1291782878991"/>
          <c:y val="0.0327461524346453"/>
          <c:w val="0.896781521436351"/>
          <c:h val="0.7340145938933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3"/>
              <c:spPr/>
              <c:txPr>
                <a:bodyPr/>
                <a:lstStyle/>
                <a:p>
                  <a:pPr>
                    <a:defRPr sz="24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White_x000d_Non-Hispanic</c:v>
                </c:pt>
                <c:pt idx="1">
                  <c:v>Black_x000d_Non-Hispanic</c:v>
                </c:pt>
                <c:pt idx="2">
                  <c:v>Hispanic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2.64</c:v>
                </c:pt>
                <c:pt idx="1">
                  <c:v>0.89</c:v>
                </c:pt>
                <c:pt idx="2">
                  <c:v>1.01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-1909078560"/>
        <c:axId val="-1909075808"/>
      </c:barChart>
      <c:catAx>
        <c:axId val="-1909078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9075808"/>
        <c:crosses val="autoZero"/>
        <c:auto val="1"/>
        <c:lblAlgn val="ctr"/>
        <c:lblOffset val="100"/>
        <c:noMultiLvlLbl val="0"/>
      </c:catAx>
      <c:valAx>
        <c:axId val="-1909075808"/>
        <c:scaling>
          <c:orientation val="minMax"/>
          <c:max val="2.8"/>
          <c:min val="0.0"/>
        </c:scaling>
        <c:delete val="0"/>
        <c:axPos val="l"/>
        <c:majorGridlines>
          <c:spPr>
            <a:ln w="6350" cmpd="sng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9078560"/>
        <c:crosses val="autoZero"/>
        <c:crossBetween val="between"/>
        <c:majorUnit val="1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Pt>
            <c:idx val="2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3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cat>
            <c:numRef>
              <c:f>Sheet1!$A$2:$A$32</c:f>
              <c:numCache>
                <c:formatCode>General</c:formatCode>
                <c:ptCount val="31"/>
                <c:pt idx="0">
                  <c:v>1987.0</c:v>
                </c:pt>
                <c:pt idx="1">
                  <c:v>1988.0</c:v>
                </c:pt>
                <c:pt idx="2">
                  <c:v>1989.0</c:v>
                </c:pt>
                <c:pt idx="3">
                  <c:v>1990.0</c:v>
                </c:pt>
                <c:pt idx="4">
                  <c:v>1991.0</c:v>
                </c:pt>
                <c:pt idx="5">
                  <c:v>1992.0</c:v>
                </c:pt>
                <c:pt idx="6">
                  <c:v>1993.0</c:v>
                </c:pt>
                <c:pt idx="7">
                  <c:v>1994.0</c:v>
                </c:pt>
                <c:pt idx="8">
                  <c:v>1995.0</c:v>
                </c:pt>
                <c:pt idx="9">
                  <c:v>1996.0</c:v>
                </c:pt>
                <c:pt idx="10">
                  <c:v>1997.0</c:v>
                </c:pt>
                <c:pt idx="11">
                  <c:v>1998.0</c:v>
                </c:pt>
                <c:pt idx="12">
                  <c:v>1999.0</c:v>
                </c:pt>
                <c:pt idx="13">
                  <c:v>2000.0</c:v>
                </c:pt>
                <c:pt idx="14">
                  <c:v>2001.0</c:v>
                </c:pt>
                <c:pt idx="15">
                  <c:v>2002.0</c:v>
                </c:pt>
                <c:pt idx="16">
                  <c:v>2003.0</c:v>
                </c:pt>
                <c:pt idx="17">
                  <c:v>2004.0</c:v>
                </c:pt>
                <c:pt idx="18">
                  <c:v>2005.0</c:v>
                </c:pt>
                <c:pt idx="19">
                  <c:v>2006.0</c:v>
                </c:pt>
                <c:pt idx="20">
                  <c:v>2007.0</c:v>
                </c:pt>
                <c:pt idx="21">
                  <c:v>2008.0</c:v>
                </c:pt>
                <c:pt idx="22">
                  <c:v>2009.0</c:v>
                </c:pt>
                <c:pt idx="23">
                  <c:v>2010.0</c:v>
                </c:pt>
                <c:pt idx="24">
                  <c:v>2011.0</c:v>
                </c:pt>
                <c:pt idx="25">
                  <c:v>2012.0</c:v>
                </c:pt>
                <c:pt idx="26">
                  <c:v>2013.0</c:v>
                </c:pt>
                <c:pt idx="27">
                  <c:v>2014.0</c:v>
                </c:pt>
                <c:pt idx="28">
                  <c:v>2015.0</c:v>
                </c:pt>
                <c:pt idx="30">
                  <c:v>2019.0</c:v>
                </c:pt>
              </c:numCache>
            </c:numRef>
          </c:cat>
          <c:val>
            <c:numRef>
              <c:f>Sheet1!$B$2:$B$32</c:f>
              <c:numCache>
                <c:formatCode>0.0</c:formatCode>
                <c:ptCount val="31"/>
                <c:pt idx="0">
                  <c:v>21.1</c:v>
                </c:pt>
                <c:pt idx="1">
                  <c:v>21.6</c:v>
                </c:pt>
                <c:pt idx="2">
                  <c:v>22.1</c:v>
                </c:pt>
                <c:pt idx="3">
                  <c:v>25.2</c:v>
                </c:pt>
                <c:pt idx="4">
                  <c:v>27.8</c:v>
                </c:pt>
                <c:pt idx="5">
                  <c:v>30.3</c:v>
                </c:pt>
                <c:pt idx="6">
                  <c:v>32.6</c:v>
                </c:pt>
                <c:pt idx="7">
                  <c:v>32.5</c:v>
                </c:pt>
                <c:pt idx="8">
                  <c:v>32.8</c:v>
                </c:pt>
                <c:pt idx="9">
                  <c:v>32.4</c:v>
                </c:pt>
                <c:pt idx="10">
                  <c:v>29.856</c:v>
                </c:pt>
                <c:pt idx="11">
                  <c:v>28.8</c:v>
                </c:pt>
                <c:pt idx="12">
                  <c:v>29.1</c:v>
                </c:pt>
                <c:pt idx="13">
                  <c:v>29.5</c:v>
                </c:pt>
                <c:pt idx="14">
                  <c:v>31.6</c:v>
                </c:pt>
                <c:pt idx="15">
                  <c:v>33.246</c:v>
                </c:pt>
                <c:pt idx="16">
                  <c:v>35.647</c:v>
                </c:pt>
                <c:pt idx="17">
                  <c:v>37.955</c:v>
                </c:pt>
                <c:pt idx="18">
                  <c:v>38.104</c:v>
                </c:pt>
                <c:pt idx="19">
                  <c:v>38.281</c:v>
                </c:pt>
                <c:pt idx="20">
                  <c:v>39.55</c:v>
                </c:pt>
                <c:pt idx="21">
                  <c:v>45.2</c:v>
                </c:pt>
                <c:pt idx="22">
                  <c:v>48.8</c:v>
                </c:pt>
                <c:pt idx="23">
                  <c:v>51.9</c:v>
                </c:pt>
                <c:pt idx="24">
                  <c:v>54.0</c:v>
                </c:pt>
                <c:pt idx="25">
                  <c:v>55.2</c:v>
                </c:pt>
                <c:pt idx="26">
                  <c:v>55.7</c:v>
                </c:pt>
                <c:pt idx="27">
                  <c:v>60.4</c:v>
                </c:pt>
                <c:pt idx="28">
                  <c:v>64.7</c:v>
                </c:pt>
                <c:pt idx="30">
                  <c:v>66.3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-1915970160"/>
        <c:axId val="-1915802512"/>
      </c:barChart>
      <c:catAx>
        <c:axId val="-191597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-1915802512"/>
        <c:crosses val="autoZero"/>
        <c:auto val="1"/>
        <c:lblAlgn val="ctr"/>
        <c:lblOffset val="100"/>
        <c:tickLblSkip val="7"/>
        <c:noMultiLvlLbl val="0"/>
      </c:catAx>
      <c:valAx>
        <c:axId val="-1915802512"/>
        <c:scaling>
          <c:orientation val="minMax"/>
          <c:max val="79.0"/>
          <c:min val="0.0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low"/>
        <c:spPr>
          <a:ln>
            <a:solidFill>
              <a:schemeClr val="bg1"/>
            </a:solidFill>
          </a:ln>
        </c:spPr>
        <c:crossAx val="-1915970160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</a:defRPr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White Males</c:v>
                </c:pt>
                <c:pt idx="1">
                  <c:v>Black Males</c:v>
                </c:pt>
                <c:pt idx="2">
                  <c:v> </c:v>
                </c:pt>
                <c:pt idx="3">
                  <c:v>White Females</c:v>
                </c:pt>
                <c:pt idx="4">
                  <c:v>Black Females</c:v>
                </c:pt>
              </c:strCache>
            </c:strRef>
          </c:cat>
          <c:val>
            <c:numRef>
              <c:f>Sheet1!$B$2:$B$6</c:f>
              <c:numCache>
                <c:formatCode>_("$"* #,##0_);_("$"* \(#,##0\);_("$"* "-"??_);_(@_)</c:formatCode>
                <c:ptCount val="5"/>
                <c:pt idx="0">
                  <c:v>253042.0</c:v>
                </c:pt>
                <c:pt idx="1">
                  <c:v>188230.0</c:v>
                </c:pt>
                <c:pt idx="2">
                  <c:v>0.0</c:v>
                </c:pt>
                <c:pt idx="3">
                  <c:v>163234.0</c:v>
                </c:pt>
                <c:pt idx="4">
                  <c:v>152784.0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-33"/>
        <c:axId val="-1910040864"/>
        <c:axId val="-1911484208"/>
      </c:barChart>
      <c:catAx>
        <c:axId val="-191004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1484208"/>
        <c:crosses val="autoZero"/>
        <c:auto val="1"/>
        <c:lblAlgn val="ctr"/>
        <c:lblOffset val="100"/>
        <c:noMultiLvlLbl val="0"/>
      </c:catAx>
      <c:valAx>
        <c:axId val="-1911484208"/>
        <c:scaling>
          <c:orientation val="minMax"/>
          <c:max val="270000.0"/>
          <c:min val="0.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solidFill>
              <a:srgbClr val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0040864"/>
        <c:crosses val="autoZero"/>
        <c:crossBetween val="between"/>
        <c:majorUnit val="10000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Children</c:v>
                </c:pt>
                <c:pt idx="1">
                  <c:v>Young Adults (18-34)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138.0</c:v>
                </c:pt>
                <c:pt idx="1">
                  <c:v>195.0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Children</c:v>
                </c:pt>
                <c:pt idx="1">
                  <c:v>Young Adults (18-34)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87.0</c:v>
                </c:pt>
                <c:pt idx="1">
                  <c:v>103.0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Children</c:v>
                </c:pt>
                <c:pt idx="1">
                  <c:v>Young Adults (18-34)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71.0</c:v>
                </c:pt>
                <c:pt idx="1">
                  <c:v>88.0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6"/>
        <c:axId val="-1909057216"/>
        <c:axId val="-1909053952"/>
      </c:barChart>
      <c:catAx>
        <c:axId val="-190905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053952"/>
        <c:crosses val="autoZero"/>
        <c:auto val="1"/>
        <c:lblAlgn val="ctr"/>
        <c:lblOffset val="100"/>
        <c:noMultiLvlLbl val="0"/>
      </c:catAx>
      <c:valAx>
        <c:axId val="-1909053952"/>
        <c:scaling>
          <c:orientation val="minMax"/>
          <c:max val="199.0"/>
          <c:min val="0.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057216"/>
        <c:crosses val="autoZero"/>
        <c:crossBetween val="between"/>
        <c:majorUnit val="50.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88713399052473"/>
          <c:y val="0.889857758275518"/>
          <c:w val="0.887060186387919"/>
          <c:h val="0.08702830274528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592569353353"/>
          <c:y val="0.0327461524346453"/>
          <c:w val="0.853480683348801"/>
          <c:h val="0.7534263449573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Total Mortality Rate</c:v>
                </c:pt>
                <c:pt idx="1">
                  <c:v>New CAD Event</c:v>
                </c:pt>
                <c:pt idx="2">
                  <c:v>Stroke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0.78</c:v>
                </c:pt>
                <c:pt idx="1">
                  <c:v>0.63</c:v>
                </c:pt>
                <c:pt idx="2">
                  <c:v>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-7"/>
        <c:axId val="-1919080768"/>
        <c:axId val="-1919078288"/>
      </c:barChart>
      <c:catAx>
        <c:axId val="-1919080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crossAx val="-1919078288"/>
        <c:crosses val="autoZero"/>
        <c:auto val="1"/>
        <c:lblAlgn val="ctr"/>
        <c:lblOffset val="100"/>
        <c:noMultiLvlLbl val="0"/>
      </c:catAx>
      <c:valAx>
        <c:axId val="-1919078288"/>
        <c:scaling>
          <c:orientation val="minMax"/>
          <c:max val="0.99"/>
          <c:min val="0.0"/>
        </c:scaling>
        <c:delete val="0"/>
        <c:axPos val="l"/>
        <c:majorGridlines>
          <c:spPr>
            <a:ln w="6350" cmpd="sng">
              <a:solidFill>
                <a:srgbClr val="FFFFFF"/>
              </a:solidFill>
              <a:prstDash val="solid"/>
            </a:ln>
          </c:spPr>
        </c:majorGridlines>
        <c:numFmt formatCode="0.0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crossAx val="-191908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592569353353"/>
          <c:y val="0.0327461524346453"/>
          <c:w val="0.818875519571615"/>
          <c:h val="0.7431801163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 Born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1"/>
              <c:layout>
                <c:manualLayout>
                  <c:x val="-5.60761976319522E-17"/>
                  <c:y val="0.006296671226474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Total Health Care</c:v>
                </c:pt>
                <c:pt idx="1">
                  <c:v>ED Care</c:v>
                </c:pt>
                <c:pt idx="2">
                  <c:v>Children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2546.0</c:v>
                </c:pt>
                <c:pt idx="1">
                  <c:v>91.0</c:v>
                </c:pt>
                <c:pt idx="2">
                  <c:v>1059.0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Immigrants</c:v>
                </c:pt>
              </c:strCache>
            </c:strRef>
          </c:tx>
          <c:spPr>
            <a:solidFill>
              <a:srgbClr val="9F2936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1"/>
              <c:layout>
                <c:manualLayout>
                  <c:x val="-1.12152395263904E-16"/>
                  <c:y val="0.01629825749383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2152395263904E-16"/>
                  <c:y val="0.07500933850945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Total Health Care</c:v>
                </c:pt>
                <c:pt idx="1">
                  <c:v>ED Care</c:v>
                </c:pt>
                <c:pt idx="2">
                  <c:v>Children</c:v>
                </c:pt>
              </c:strCache>
            </c:strRef>
          </c:cat>
          <c:val>
            <c:numRef>
              <c:f>Sheet1!$C$2:$C$4</c:f>
              <c:numCache>
                <c:formatCode>"$"#,##0</c:formatCode>
                <c:ptCount val="3"/>
                <c:pt idx="0">
                  <c:v>1582.0</c:v>
                </c:pt>
                <c:pt idx="1">
                  <c:v>33.0</c:v>
                </c:pt>
                <c:pt idx="2">
                  <c:v>270.0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7"/>
        <c:axId val="-1919056400"/>
        <c:axId val="-1919053648"/>
      </c:barChart>
      <c:catAx>
        <c:axId val="-1919056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crossAx val="-1919053648"/>
        <c:crosses val="autoZero"/>
        <c:auto val="1"/>
        <c:lblAlgn val="ctr"/>
        <c:lblOffset val="100"/>
        <c:noMultiLvlLbl val="0"/>
      </c:catAx>
      <c:valAx>
        <c:axId val="-1919053648"/>
        <c:scaling>
          <c:orientation val="minMax"/>
          <c:max val="2700.0"/>
          <c:min val="0.0"/>
        </c:scaling>
        <c:delete val="0"/>
        <c:axPos val="l"/>
        <c:majorGridlines>
          <c:spPr>
            <a:ln w="6350" cmpd="sng">
              <a:solidFill>
                <a:srgbClr val="FFFFFF"/>
              </a:solidFill>
              <a:prstDash val="solid"/>
            </a:ln>
          </c:spPr>
        </c:majorGridlines>
        <c:numFmt formatCode="&quot;$&quot;#,##0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crossAx val="-191905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2701343678716"/>
          <c:y val="0.899979721134879"/>
          <c:w val="0.626496389661277"/>
          <c:h val="0.0792088374884523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White_x000d_Non-Hisp</c:v>
                </c:pt>
                <c:pt idx="1">
                  <c:v>Black,_x000d_Non-Hisp</c:v>
                </c:pt>
                <c:pt idx="2">
                  <c:v>Foreign_x000d_Born, All</c:v>
                </c:pt>
                <c:pt idx="3">
                  <c:v>Hispanic</c:v>
                </c:pt>
                <c:pt idx="4">
                  <c:v>Arabic Mom_x000d_Not Baby*</c:v>
                </c:pt>
                <c:pt idx="5">
                  <c:v>Arabic Mom_x000d_And Baby*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0.99</c:v>
                </c:pt>
                <c:pt idx="4">
                  <c:v>1.16</c:v>
                </c:pt>
                <c:pt idx="5">
                  <c:v>2.25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-1909037696"/>
        <c:axId val="-1909034944"/>
      </c:barChart>
      <c:catAx>
        <c:axId val="-190903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034944"/>
        <c:crosses val="autoZero"/>
        <c:auto val="1"/>
        <c:lblAlgn val="ctr"/>
        <c:lblOffset val="100"/>
        <c:noMultiLvlLbl val="0"/>
      </c:catAx>
      <c:valAx>
        <c:axId val="-1909034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909037696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556371784134"/>
          <c:y val="0.0370380008542744"/>
          <c:w val="0.729688956141357"/>
          <c:h val="0.8440321034892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 Raid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White,_x000d_Non-Latina</c:v>
                </c:pt>
                <c:pt idx="1">
                  <c:v>Latina,_x000d_US-Born</c:v>
                </c:pt>
                <c:pt idx="2">
                  <c:v>Latnia,_x000d_Foreign-Born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1.0</c:v>
                </c:pt>
                <c:pt idx="1">
                  <c:v>1.13</c:v>
                </c:pt>
                <c:pt idx="2">
                  <c:v>0.97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 Raid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White,_x000d_Non-Latina</c:v>
                </c:pt>
                <c:pt idx="1">
                  <c:v>Latina,_x000d_US-Born</c:v>
                </c:pt>
                <c:pt idx="2">
                  <c:v>Latnia,_x000d_Foreign-Born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0.95</c:v>
                </c:pt>
                <c:pt idx="1">
                  <c:v>1.29</c:v>
                </c:pt>
                <c:pt idx="2">
                  <c:v>1.32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-7"/>
        <c:axId val="-1909012160"/>
        <c:axId val="-1909009408"/>
      </c:barChart>
      <c:catAx>
        <c:axId val="-190901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009408"/>
        <c:crosses val="autoZero"/>
        <c:auto val="1"/>
        <c:lblAlgn val="ctr"/>
        <c:lblOffset val="100"/>
        <c:noMultiLvlLbl val="0"/>
      </c:catAx>
      <c:valAx>
        <c:axId val="-1909009408"/>
        <c:scaling>
          <c:orientation val="minMax"/>
          <c:max val="1.4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01216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0"/>
          <c:y val="0.472814421444442"/>
          <c:w val="0.180323719828885"/>
          <c:h val="0.1968250065506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155861918976946"/>
          <c:y val="0.0234128715487522"/>
          <c:w val="0.962487028165485"/>
          <c:h val="0.765108471444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US Born</c:v>
                </c:pt>
                <c:pt idx="1">
                  <c:v>Foreign Born_x000d_Citizens</c:v>
                </c:pt>
                <c:pt idx="2">
                  <c:v>Non-Citizens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-30.9</c:v>
                </c:pt>
                <c:pt idx="1">
                  <c:v>3.7</c:v>
                </c:pt>
                <c:pt idx="2">
                  <c:v>10.1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-1908993920"/>
        <c:axId val="-1908991168"/>
      </c:barChart>
      <c:catAx>
        <c:axId val="-1908993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50800">
            <a:solidFill>
              <a:srgbClr val="FFFFFF"/>
            </a:solidFill>
          </a:ln>
        </c:spPr>
        <c:txPr>
          <a:bodyPr/>
          <a:lstStyle/>
          <a:p>
            <a:pPr>
              <a:lnSpc>
                <a:spcPct val="90000"/>
              </a:lnSpc>
              <a:defRPr sz="2800">
                <a:solidFill>
                  <a:schemeClr val="bg1"/>
                </a:solidFill>
              </a:defRPr>
            </a:pPr>
            <a:endParaRPr lang="en-US"/>
          </a:p>
        </c:txPr>
        <c:crossAx val="-1908991168"/>
        <c:crosses val="autoZero"/>
        <c:auto val="1"/>
        <c:lblAlgn val="ctr"/>
        <c:lblOffset val="100"/>
        <c:noMultiLvlLbl val="0"/>
      </c:catAx>
      <c:valAx>
        <c:axId val="-1908991168"/>
        <c:scaling>
          <c:orientation val="minMax"/>
          <c:max val="12.0"/>
          <c:min val="-32.0"/>
        </c:scaling>
        <c:delete val="1"/>
        <c:axPos val="l"/>
        <c:numFmt formatCode="&quot;$&quot;#,##0" sourceLinked="0"/>
        <c:majorTickMark val="out"/>
        <c:minorTickMark val="none"/>
        <c:tickLblPos val="nextTo"/>
        <c:crossAx val="-1908993920"/>
        <c:crossesAt val="1.0"/>
        <c:crossBetween val="between"/>
        <c:majorUnit val="10.0"/>
      </c:valAx>
      <c:spPr>
        <a:noFill/>
        <a:ln>
          <a:solidFill>
            <a:srgbClr val="FFFFFF"/>
          </a:solidFill>
        </a:ln>
        <a:effectLst/>
      </c:spPr>
    </c:plotArea>
    <c:plotVisOnly val="1"/>
    <c:dispBlanksAs val="gap"/>
    <c:showDLblsOverMax val="0"/>
  </c:chart>
  <c:txPr>
    <a:bodyPr/>
    <a:lstStyle/>
    <a:p>
      <a:pPr>
        <a:defRPr sz="20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38435350443978"/>
          <c:y val="0.0445156658442574"/>
          <c:w val="0.90006332426227"/>
          <c:h val="0.7166185083726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4"/>
              <c:layout>
                <c:manualLayout>
                  <c:x val="0.0"/>
                  <c:y val="-0.0445156658442574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Any Inappropriate Use</c:v>
                </c:pt>
                <c:pt idx="1">
                  <c:v>CHF _x000d_&lt;90 Days</c:v>
                </c:pt>
                <c:pt idx="2">
                  <c:v>MI _x000d_&lt;40 Days</c:v>
                </c:pt>
                <c:pt idx="3">
                  <c:v>NYHA _x000d_Class IV _x000d_CHF</c:v>
                </c:pt>
                <c:pt idx="4">
                  <c:v>CABG _x000d_&lt;90 Days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0.225</c:v>
                </c:pt>
                <c:pt idx="1">
                  <c:v>0.14</c:v>
                </c:pt>
                <c:pt idx="2">
                  <c:v>0.083</c:v>
                </c:pt>
                <c:pt idx="3">
                  <c:v>0.027</c:v>
                </c:pt>
                <c:pt idx="4">
                  <c:v>0.007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-1919029856"/>
        <c:axId val="-1919027104"/>
      </c:barChart>
      <c:catAx>
        <c:axId val="-1919029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lnSpc>
                <a:spcPct val="90000"/>
              </a:lnSpc>
              <a:defRPr>
                <a:solidFill>
                  <a:schemeClr val="bg1"/>
                </a:solidFill>
              </a:defRPr>
            </a:pPr>
            <a:endParaRPr lang="en-US"/>
          </a:p>
        </c:txPr>
        <c:crossAx val="-1919027104"/>
        <c:crosses val="autoZero"/>
        <c:auto val="1"/>
        <c:lblAlgn val="ctr"/>
        <c:lblOffset val="100"/>
        <c:noMultiLvlLbl val="0"/>
      </c:catAx>
      <c:valAx>
        <c:axId val="-1919027104"/>
        <c:scaling>
          <c:orientation val="minMax"/>
          <c:max val="0.23"/>
          <c:min val="0.0"/>
        </c:scaling>
        <c:delete val="0"/>
        <c:axPos val="l"/>
        <c:majorGridlines>
          <c:spPr>
            <a:ln>
              <a:solidFill>
                <a:srgbClr val="FFFFFF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crossAx val="-1919029856"/>
        <c:crosses val="autoZero"/>
        <c:crossBetween val="between"/>
        <c:majorUnit val="0.05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0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450405700592"/>
          <c:y val="0.0521294777335109"/>
          <c:w val="0.541929437213354"/>
          <c:h val="0.9037964533337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Appropriate</c:v>
                </c:pt>
                <c:pt idx="1">
                  <c:v>Inappropriate</c:v>
                </c:pt>
                <c:pt idx="2">
                  <c:v>Uncertain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 formatCode="0.00%">
                  <c:v>0.339</c:v>
                </c:pt>
                <c:pt idx="1">
                  <c:v>0.22</c:v>
                </c:pt>
                <c:pt idx="2" formatCode="0.00%">
                  <c:v>0.413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Urgicenter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16009797977126E-17"/>
                  <c:y val="0.1111925471350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7007109946471"/>
                      <c:h val="0.17339460273614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"$"#,##0_);[Red]\("$"#,##0\)</c:formatCode>
                <c:ptCount val="1"/>
                <c:pt idx="0">
                  <c:v>91563.0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Urgicenter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99303315238121E-7"/>
                  <c:y val="0.189157748439433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1944805737065"/>
                      <c:h val="0.18127617558779"/>
                    </c:manualLayout>
                  </c15:layout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66825.0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7"/>
        <c:axId val="-1911180160"/>
        <c:axId val="-1911177408"/>
      </c:barChart>
      <c:catAx>
        <c:axId val="-1911180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11177408"/>
        <c:crosses val="autoZero"/>
        <c:auto val="1"/>
        <c:lblAlgn val="ctr"/>
        <c:lblOffset val="100"/>
        <c:noMultiLvlLbl val="0"/>
      </c:catAx>
      <c:valAx>
        <c:axId val="-1911177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9111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902163452394537"/>
          <c:y val="0.049843118939765"/>
          <c:w val="0.894083171668759"/>
          <c:h val="0.7336241022635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Medicaid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dLbl>
              <c:idx val="3"/>
              <c:layout>
                <c:manualLayout>
                  <c:x val="0.00120772946859894"/>
                  <c:y val="0.00782949768950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0120772946859903"/>
                  <c:y val="0.01066335564727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Mammogram</c:v>
                </c:pt>
                <c:pt idx="1">
                  <c:v>Pap Smear</c:v>
                </c:pt>
                <c:pt idx="2">
                  <c:v>Depression</c:v>
                </c:pt>
                <c:pt idx="3">
                  <c:v>Diabetics_x000d_Taking Meds</c:v>
                </c:pt>
                <c:pt idx="4">
                  <c:v>Catastrophic_x000d_Med Costs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0.289</c:v>
                </c:pt>
                <c:pt idx="1">
                  <c:v>0.449</c:v>
                </c:pt>
                <c:pt idx="2">
                  <c:v>0.3</c:v>
                </c:pt>
                <c:pt idx="3">
                  <c:v>0.064</c:v>
                </c:pt>
                <c:pt idx="4">
                  <c:v>0.055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Medicaid</c:v>
                </c:pt>
              </c:strCache>
            </c:strRef>
          </c:tx>
          <c:spPr>
            <a:solidFill>
              <a:srgbClr val="9F2936"/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dLbl>
              <c:idx val="3"/>
              <c:layout>
                <c:manualLayout>
                  <c:x val="0.00120772946859903"/>
                  <c:y val="0.01788258453583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20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Mammogram</c:v>
                </c:pt>
                <c:pt idx="1">
                  <c:v>Pap Smear</c:v>
                </c:pt>
                <c:pt idx="2">
                  <c:v>Depression</c:v>
                </c:pt>
                <c:pt idx="3">
                  <c:v>Diabetics_x000d_Taking Meds</c:v>
                </c:pt>
                <c:pt idx="4">
                  <c:v>Catastrophic_x000d_Med Costs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0.586</c:v>
                </c:pt>
                <c:pt idx="1">
                  <c:v>0.593</c:v>
                </c:pt>
                <c:pt idx="2">
                  <c:v>0.209</c:v>
                </c:pt>
                <c:pt idx="3">
                  <c:v>0.118</c:v>
                </c:pt>
                <c:pt idx="4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-9"/>
        <c:axId val="-1914832560"/>
        <c:axId val="-1914829808"/>
      </c:barChart>
      <c:catAx>
        <c:axId val="-1914832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-1914829808"/>
        <c:crosses val="autoZero"/>
        <c:auto val="1"/>
        <c:lblAlgn val="ctr"/>
        <c:lblOffset val="100"/>
        <c:noMultiLvlLbl val="0"/>
      </c:catAx>
      <c:valAx>
        <c:axId val="-1914829808"/>
        <c:scaling>
          <c:orientation val="minMax"/>
          <c:max val="0.6"/>
          <c:min val="0.0"/>
        </c:scaling>
        <c:delete val="0"/>
        <c:axPos val="l"/>
        <c:majorGridlines>
          <c:spPr>
            <a:ln>
              <a:solidFill>
                <a:srgbClr val="FFFFFF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crossAx val="-19148325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3366522119518"/>
          <c:y val="0.0584621901245724"/>
          <c:w val="0.245890106128038"/>
          <c:h val="0.196769393490269"/>
        </c:manualLayout>
      </c:layout>
      <c:overlay val="0"/>
      <c:txPr>
        <a:bodyPr/>
        <a:lstStyle/>
        <a:p>
          <a:pPr>
            <a:defRPr sz="28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Urgicenter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0151867133249015"/>
                  <c:y val="0.1663635570965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7007109946471"/>
                      <c:h val="0.17339460273614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Urgicenter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99303315238121E-7"/>
                  <c:y val="0.18915774843943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1944805737065"/>
                      <c:h val="0.18127617558779"/>
                    </c:manualLayout>
                  </c15:layout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7"/>
        <c:axId val="-1909918992"/>
        <c:axId val="-1909916240"/>
      </c:barChart>
      <c:catAx>
        <c:axId val="-1909918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09916240"/>
        <c:crosses val="autoZero"/>
        <c:auto val="1"/>
        <c:lblAlgn val="ctr"/>
        <c:lblOffset val="100"/>
        <c:noMultiLvlLbl val="0"/>
      </c:catAx>
      <c:valAx>
        <c:axId val="-1909916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90991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Urgicenter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0151867133249015"/>
                  <c:y val="0.1821267027998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7007109946471"/>
                      <c:h val="0.17339460273614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Urgicenter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99303315238121E-7"/>
                  <c:y val="0.18915774843943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1944805737065"/>
                      <c:h val="0.18127617558779"/>
                    </c:manualLayout>
                  </c15:layout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7"/>
        <c:axId val="-1908955424"/>
        <c:axId val="-1908952672"/>
      </c:barChart>
      <c:catAx>
        <c:axId val="-1908955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08952672"/>
        <c:crosses val="autoZero"/>
        <c:auto val="1"/>
        <c:lblAlgn val="ctr"/>
        <c:lblOffset val="100"/>
        <c:noMultiLvlLbl val="0"/>
      </c:catAx>
      <c:valAx>
        <c:axId val="-1908952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90895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Urgicenter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9930331534253E-7"/>
                  <c:y val="0.1900082756514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7007109946471"/>
                      <c:h val="0.17339460273614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Urgicenter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00506210490609027"/>
                  <c:y val="0.098519660645538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1944805737065"/>
                      <c:h val="0.18127617558779"/>
                    </c:manualLayout>
                  </c15:layout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7"/>
        <c:axId val="-1909889968"/>
        <c:axId val="-1909887216"/>
      </c:barChart>
      <c:catAx>
        <c:axId val="-1909889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09887216"/>
        <c:crosses val="autoZero"/>
        <c:auto val="1"/>
        <c:lblAlgn val="ctr"/>
        <c:lblOffset val="100"/>
        <c:noMultiLvlLbl val="0"/>
      </c:catAx>
      <c:valAx>
        <c:axId val="-1909887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90988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Managers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cat>
            <c:numRef>
              <c:f>Sheet1!$A$2:$A$49</c:f>
              <c:numCache>
                <c:formatCode>0</c:formatCode>
                <c:ptCount val="48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  <c:pt idx="41">
                  <c:v>2011.0</c:v>
                </c:pt>
                <c:pt idx="42">
                  <c:v>2012.0</c:v>
                </c:pt>
                <c:pt idx="43">
                  <c:v>2013.0</c:v>
                </c:pt>
                <c:pt idx="44">
                  <c:v>2014.0</c:v>
                </c:pt>
                <c:pt idx="45">
                  <c:v>2015.0</c:v>
                </c:pt>
                <c:pt idx="46">
                  <c:v>2016.0</c:v>
                </c:pt>
                <c:pt idx="47">
                  <c:v>2017.0</c:v>
                </c:pt>
              </c:numCache>
            </c:numRef>
          </c:cat>
          <c:val>
            <c:numRef>
              <c:f>Sheet1!$B$2:$B$49</c:f>
              <c:numCache>
                <c:formatCode>0.0%</c:formatCode>
                <c:ptCount val="48"/>
                <c:pt idx="0">
                  <c:v>0.0</c:v>
                </c:pt>
                <c:pt idx="1">
                  <c:v>0.185</c:v>
                </c:pt>
                <c:pt idx="2">
                  <c:v>0.258</c:v>
                </c:pt>
                <c:pt idx="3">
                  <c:v>0.468</c:v>
                </c:pt>
                <c:pt idx="4">
                  <c:v>0.607</c:v>
                </c:pt>
                <c:pt idx="5">
                  <c:v>0.75</c:v>
                </c:pt>
                <c:pt idx="6">
                  <c:v>0.856</c:v>
                </c:pt>
                <c:pt idx="7">
                  <c:v>0.964</c:v>
                </c:pt>
                <c:pt idx="8">
                  <c:v>1.091</c:v>
                </c:pt>
                <c:pt idx="9">
                  <c:v>1.186</c:v>
                </c:pt>
                <c:pt idx="10">
                  <c:v>1.329</c:v>
                </c:pt>
                <c:pt idx="11">
                  <c:v>1.46</c:v>
                </c:pt>
                <c:pt idx="12">
                  <c:v>1.619</c:v>
                </c:pt>
                <c:pt idx="13">
                  <c:v>1.722</c:v>
                </c:pt>
                <c:pt idx="14">
                  <c:v>1.853</c:v>
                </c:pt>
                <c:pt idx="15">
                  <c:v>2.051</c:v>
                </c:pt>
                <c:pt idx="16">
                  <c:v>2.428</c:v>
                </c:pt>
                <c:pt idx="17">
                  <c:v>3.031</c:v>
                </c:pt>
                <c:pt idx="18">
                  <c:v>3.626</c:v>
                </c:pt>
                <c:pt idx="19">
                  <c:v>4.261</c:v>
                </c:pt>
                <c:pt idx="20">
                  <c:v>4.484</c:v>
                </c:pt>
                <c:pt idx="21">
                  <c:v>4.861</c:v>
                </c:pt>
                <c:pt idx="22">
                  <c:v>6.697999999999998</c:v>
                </c:pt>
                <c:pt idx="23">
                  <c:v>9.567</c:v>
                </c:pt>
                <c:pt idx="24">
                  <c:v>13.897</c:v>
                </c:pt>
                <c:pt idx="25">
                  <c:v>16.904</c:v>
                </c:pt>
                <c:pt idx="26">
                  <c:v>19.64</c:v>
                </c:pt>
                <c:pt idx="27">
                  <c:v>20.542</c:v>
                </c:pt>
                <c:pt idx="28">
                  <c:v>21.29</c:v>
                </c:pt>
                <c:pt idx="29">
                  <c:v>21.32</c:v>
                </c:pt>
                <c:pt idx="30">
                  <c:v>21.85</c:v>
                </c:pt>
                <c:pt idx="31">
                  <c:v>22.502</c:v>
                </c:pt>
                <c:pt idx="32">
                  <c:v>23.795</c:v>
                </c:pt>
                <c:pt idx="33">
                  <c:v>25.53</c:v>
                </c:pt>
                <c:pt idx="34">
                  <c:v>26.324</c:v>
                </c:pt>
                <c:pt idx="35">
                  <c:v>25.844</c:v>
                </c:pt>
                <c:pt idx="36">
                  <c:v>25.372</c:v>
                </c:pt>
                <c:pt idx="37">
                  <c:v>26.104</c:v>
                </c:pt>
                <c:pt idx="38">
                  <c:v>28.058</c:v>
                </c:pt>
                <c:pt idx="39">
                  <c:v>29.458</c:v>
                </c:pt>
                <c:pt idx="40">
                  <c:v>30.613</c:v>
                </c:pt>
                <c:pt idx="41">
                  <c:v>29.274</c:v>
                </c:pt>
                <c:pt idx="42">
                  <c:v>29.636</c:v>
                </c:pt>
                <c:pt idx="43">
                  <c:v>29.614</c:v>
                </c:pt>
                <c:pt idx="44">
                  <c:v>30.335</c:v>
                </c:pt>
                <c:pt idx="45">
                  <c:v>30.541</c:v>
                </c:pt>
                <c:pt idx="46">
                  <c:v>31.35</c:v>
                </c:pt>
                <c:pt idx="47">
                  <c:v>35.24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Physicians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cat>
            <c:numRef>
              <c:f>Sheet1!$A$2:$A$49</c:f>
              <c:numCache>
                <c:formatCode>0</c:formatCode>
                <c:ptCount val="48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  <c:pt idx="41">
                  <c:v>2011.0</c:v>
                </c:pt>
                <c:pt idx="42">
                  <c:v>2012.0</c:v>
                </c:pt>
                <c:pt idx="43">
                  <c:v>2013.0</c:v>
                </c:pt>
                <c:pt idx="44">
                  <c:v>2014.0</c:v>
                </c:pt>
                <c:pt idx="45">
                  <c:v>2015.0</c:v>
                </c:pt>
                <c:pt idx="46">
                  <c:v>2016.0</c:v>
                </c:pt>
                <c:pt idx="47">
                  <c:v>2017.0</c:v>
                </c:pt>
              </c:numCache>
            </c:numRef>
          </c:cat>
          <c:val>
            <c:numRef>
              <c:f>Sheet1!$C$2:$C$49</c:f>
              <c:numCache>
                <c:formatCode>0.000000%</c:formatCode>
                <c:ptCount val="48"/>
                <c:pt idx="0">
                  <c:v>0.01857585</c:v>
                </c:pt>
                <c:pt idx="1">
                  <c:v>0.04334365</c:v>
                </c:pt>
                <c:pt idx="2">
                  <c:v>0.07739938</c:v>
                </c:pt>
                <c:pt idx="3">
                  <c:v>0.1052632</c:v>
                </c:pt>
                <c:pt idx="4">
                  <c:v>0.1547988</c:v>
                </c:pt>
                <c:pt idx="5">
                  <c:v>0.2012384</c:v>
                </c:pt>
                <c:pt idx="6">
                  <c:v>0.250774</c:v>
                </c:pt>
                <c:pt idx="7">
                  <c:v>0.2662539</c:v>
                </c:pt>
                <c:pt idx="8">
                  <c:v>0.3250774</c:v>
                </c:pt>
                <c:pt idx="9">
                  <c:v>0.374613</c:v>
                </c:pt>
                <c:pt idx="10">
                  <c:v>0.4272446</c:v>
                </c:pt>
                <c:pt idx="11">
                  <c:v>0.4551084</c:v>
                </c:pt>
                <c:pt idx="12">
                  <c:v>0.5077399</c:v>
                </c:pt>
                <c:pt idx="13">
                  <c:v>0.5603715</c:v>
                </c:pt>
                <c:pt idx="14">
                  <c:v>0.6130031</c:v>
                </c:pt>
                <c:pt idx="15">
                  <c:v>0.6656347</c:v>
                </c:pt>
                <c:pt idx="16">
                  <c:v>0.6965944</c:v>
                </c:pt>
                <c:pt idx="17">
                  <c:v>0.7430341</c:v>
                </c:pt>
                <c:pt idx="18">
                  <c:v>0.755418</c:v>
                </c:pt>
                <c:pt idx="19">
                  <c:v>0.7863777</c:v>
                </c:pt>
                <c:pt idx="20">
                  <c:v>0.8266254</c:v>
                </c:pt>
                <c:pt idx="21">
                  <c:v>0.8637771</c:v>
                </c:pt>
                <c:pt idx="22">
                  <c:v>0.8668731</c:v>
                </c:pt>
                <c:pt idx="23">
                  <c:v>0.9752322</c:v>
                </c:pt>
                <c:pt idx="24">
                  <c:v>1.024768</c:v>
                </c:pt>
                <c:pt idx="25">
                  <c:v>1.145511</c:v>
                </c:pt>
                <c:pt idx="26">
                  <c:v>1.188854</c:v>
                </c:pt>
                <c:pt idx="27">
                  <c:v>1.241486</c:v>
                </c:pt>
                <c:pt idx="28">
                  <c:v>1.291022</c:v>
                </c:pt>
                <c:pt idx="29">
                  <c:v>1.229102</c:v>
                </c:pt>
                <c:pt idx="30">
                  <c:v>1.226006</c:v>
                </c:pt>
                <c:pt idx="31">
                  <c:v>1.356037</c:v>
                </c:pt>
                <c:pt idx="32">
                  <c:v>1.402477</c:v>
                </c:pt>
                <c:pt idx="33">
                  <c:v>1.43839</c:v>
                </c:pt>
                <c:pt idx="34">
                  <c:v>1.491951</c:v>
                </c:pt>
                <c:pt idx="35">
                  <c:v>1.56965</c:v>
                </c:pt>
                <c:pt idx="36">
                  <c:v>1.633746</c:v>
                </c:pt>
                <c:pt idx="37">
                  <c:v>1.647988</c:v>
                </c:pt>
                <c:pt idx="38">
                  <c:v>1.595975</c:v>
                </c:pt>
                <c:pt idx="39">
                  <c:v>1.616099</c:v>
                </c:pt>
                <c:pt idx="40">
                  <c:v>1.439938</c:v>
                </c:pt>
                <c:pt idx="41">
                  <c:v>1.526935</c:v>
                </c:pt>
                <c:pt idx="42">
                  <c:v>1.673684</c:v>
                </c:pt>
                <c:pt idx="43">
                  <c:v>1.82291</c:v>
                </c:pt>
                <c:pt idx="44">
                  <c:v>1.914241</c:v>
                </c:pt>
                <c:pt idx="45">
                  <c:v>1.73467</c:v>
                </c:pt>
                <c:pt idx="46">
                  <c:v>2.24835</c:v>
                </c:pt>
                <c:pt idx="47">
                  <c:v>2.332536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08888032"/>
        <c:axId val="-1908885280"/>
      </c:areaChart>
      <c:catAx>
        <c:axId val="-190888803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8885280"/>
        <c:crosses val="autoZero"/>
        <c:auto val="1"/>
        <c:lblAlgn val="ctr"/>
        <c:lblOffset val="100"/>
        <c:tickLblSkip val="5"/>
        <c:noMultiLvlLbl val="0"/>
      </c:catAx>
      <c:valAx>
        <c:axId val="-1908885280"/>
        <c:scaling>
          <c:orientation val="minMax"/>
          <c:max val="37.0"/>
          <c:min val="0.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8888032"/>
        <c:crossesAt val="1.0"/>
        <c:crossBetween val="midCat"/>
        <c:majorUnit val="10.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588707362606"/>
          <c:y val="0.856187614126041"/>
          <c:w val="0.482258527478801"/>
          <c:h val="0.1058042190347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bg1"/>
              </a:solidFill>
              <a:latin typeface="+mn-lt"/>
              <a:ea typeface="Franklin Gothic Book" charset="0"/>
              <a:cs typeface="Franklin Gothic Book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+mn-lt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706550883441"/>
          <c:y val="0.0340670407252786"/>
          <c:w val="0.530415684748198"/>
          <c:h val="0.869830371040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0225269927256534"/>
                  <c:y val="0.11031143967974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694520634312"/>
                      <c:h val="0.30505148855828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0248194320816903"/>
                  <c:y val="0.01169551246199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9115059580339"/>
                  <c:y val="-0.20091469305158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44091746721877"/>
                  <c:y val="-0.17253497256090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0352572853923793"/>
                  <c:y val="0.0025430737889680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2857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EHR /Desk Work</c:v>
                </c:pt>
                <c:pt idx="1">
                  <c:v>With Staff</c:v>
                </c:pt>
                <c:pt idx="2">
                  <c:v>With Patients</c:v>
                </c:pt>
                <c:pt idx="3">
                  <c:v>Other Tasks</c:v>
                </c:pt>
                <c:pt idx="4">
                  <c:v>Other Admin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0.48</c:v>
                </c:pt>
                <c:pt idx="1">
                  <c:v>0.06</c:v>
                </c:pt>
                <c:pt idx="2">
                  <c:v>0.26</c:v>
                </c:pt>
                <c:pt idx="3">
                  <c:v>0.19</c:v>
                </c:pt>
                <c:pt idx="4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Free-Stand. Lab/Image</c:v>
                </c:pt>
                <c:pt idx="1">
                  <c:v>Dialysis</c:v>
                </c:pt>
                <c:pt idx="2">
                  <c:v>Surg/Urgent Care Ctrs.</c:v>
                </c:pt>
                <c:pt idx="3">
                  <c:v>Skilled Nursing Fac.</c:v>
                </c:pt>
                <c:pt idx="4">
                  <c:v>Home Care</c:v>
                </c:pt>
                <c:pt idx="5">
                  <c:v>Hospice*</c:v>
                </c:pt>
                <c:pt idx="6">
                  <c:v>Specialty Hospitals</c:v>
                </c:pt>
                <c:pt idx="7">
                  <c:v>Inpt. Psych/Substance</c:v>
                </c:pt>
                <c:pt idx="8">
                  <c:v>General Hospitals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1.0</c:v>
                </c:pt>
                <c:pt idx="1">
                  <c:v>0.93</c:v>
                </c:pt>
                <c:pt idx="2">
                  <c:v>0.89</c:v>
                </c:pt>
                <c:pt idx="3">
                  <c:v>0.8</c:v>
                </c:pt>
                <c:pt idx="4">
                  <c:v>0.75</c:v>
                </c:pt>
                <c:pt idx="5">
                  <c:v>0.65</c:v>
                </c:pt>
                <c:pt idx="6">
                  <c:v>0.37</c:v>
                </c:pt>
                <c:pt idx="7">
                  <c:v>0.26</c:v>
                </c:pt>
                <c:pt idx="8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-1909824400"/>
        <c:axId val="-1909821648"/>
      </c:barChart>
      <c:catAx>
        <c:axId val="-1909824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821648"/>
        <c:crosses val="autoZero"/>
        <c:auto val="1"/>
        <c:lblAlgn val="ctr"/>
        <c:lblOffset val="100"/>
        <c:noMultiLvlLbl val="0"/>
      </c:catAx>
      <c:valAx>
        <c:axId val="-1909821648"/>
        <c:scaling>
          <c:orientation val="minMax"/>
          <c:max val="1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82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rgbClr val="EBF1DD"/>
                    </a:solidFill>
                    <a:latin typeface="+mn-l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For-Profit_x000d_Hospitals</c:v>
                </c:pt>
                <c:pt idx="1">
                  <c:v>Non-Profit_x000d_Hospitals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 formatCode="0.00%">
                  <c:v>0.272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908857312"/>
        <c:axId val="-1908854832"/>
      </c:barChart>
      <c:catAx>
        <c:axId val="-1908857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8854832"/>
        <c:crosses val="autoZero"/>
        <c:auto val="1"/>
        <c:lblAlgn val="ctr"/>
        <c:lblOffset val="100"/>
        <c:noMultiLvlLbl val="0"/>
      </c:catAx>
      <c:valAx>
        <c:axId val="-1908854832"/>
        <c:scaling>
          <c:orientation val="minMax"/>
          <c:max val="0.29"/>
          <c:min val="0.0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8857312"/>
        <c:crosses val="autoZero"/>
        <c:crossBetween val="between"/>
        <c:majorUnit val="0.1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Non-Profit</c:v>
                </c:pt>
                <c:pt idx="1">
                  <c:v>For Profit</c:v>
                </c:pt>
                <c:pt idx="2">
                  <c:v>Hospital_x000d_Based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31105.0</c:v>
                </c:pt>
                <c:pt idx="1">
                  <c:v>41218.0</c:v>
                </c:pt>
                <c:pt idx="2">
                  <c:v>27480.0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7"/>
        <c:axId val="-1908836144"/>
        <c:axId val="-1908833392"/>
      </c:barChart>
      <c:catAx>
        <c:axId val="-190883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8833392"/>
        <c:crosses val="autoZero"/>
        <c:auto val="1"/>
        <c:lblAlgn val="ctr"/>
        <c:lblOffset val="100"/>
        <c:noMultiLvlLbl val="0"/>
      </c:catAx>
      <c:valAx>
        <c:axId val="-1908833392"/>
        <c:scaling>
          <c:orientation val="minMax"/>
          <c:max val="45000.0"/>
          <c:min val="0.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8836144"/>
        <c:crosses val="autoZero"/>
        <c:crossBetween val="between"/>
        <c:majorUnit val="1000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For-Profit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Overall_x000d_Quality</c:v>
                </c:pt>
                <c:pt idx="1">
                  <c:v>Process_x000d_of Care</c:v>
                </c:pt>
                <c:pt idx="2">
                  <c:v>Functional_x000d_Improvement</c:v>
                </c:pt>
                <c:pt idx="3">
                  <c:v>Avoiding_x000d_Hosp. Admit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0.772</c:v>
                </c:pt>
                <c:pt idx="1">
                  <c:v>0.86</c:v>
                </c:pt>
                <c:pt idx="2">
                  <c:v>0.569</c:v>
                </c:pt>
                <c:pt idx="3">
                  <c:v>0.716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Non-Profit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Overall_x000d_Quality</c:v>
                </c:pt>
                <c:pt idx="1">
                  <c:v>Process_x000d_of Care</c:v>
                </c:pt>
                <c:pt idx="2">
                  <c:v>Functional_x000d_Improvement</c:v>
                </c:pt>
                <c:pt idx="3">
                  <c:v>Avoiding_x000d_Hosp. Admit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0.787</c:v>
                </c:pt>
                <c:pt idx="1">
                  <c:v>0.874</c:v>
                </c:pt>
                <c:pt idx="2">
                  <c:v>0.601</c:v>
                </c:pt>
                <c:pt idx="3">
                  <c:v>0.735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8"/>
        <c:axId val="-1911140768"/>
        <c:axId val="-1911138288"/>
      </c:barChart>
      <c:catAx>
        <c:axId val="-1911140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11138288"/>
        <c:crosses val="autoZero"/>
        <c:auto val="1"/>
        <c:lblAlgn val="ctr"/>
        <c:lblOffset val="100"/>
        <c:noMultiLvlLbl val="0"/>
      </c:catAx>
      <c:valAx>
        <c:axId val="-1911138288"/>
        <c:scaling>
          <c:orientation val="minMax"/>
          <c:max val="0.88"/>
          <c:min val="0.5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11140768"/>
        <c:crosses val="autoZero"/>
        <c:crossBetween val="between"/>
        <c:majorUnit val="0.1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280961765485782"/>
          <c:y val="0.901492683649152"/>
          <c:w val="0.488770825133214"/>
          <c:h val="0.0780106804419123"/>
        </c:manualLayout>
      </c:layout>
      <c:overlay val="0"/>
      <c:txPr>
        <a:bodyPr/>
        <a:lstStyle/>
        <a:p>
          <a:pPr>
            <a:defRPr sz="2400">
              <a:solidFill>
                <a:schemeClr val="bg1"/>
              </a:solidFill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53669785074798"/>
          <c:y val="0.0435553513064891"/>
          <c:w val="0.625477576475833"/>
          <c:h val="0.7036783362176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For-Profit</c:v>
                </c:pt>
              </c:strCache>
            </c:strRef>
          </c:tx>
          <c:spPr>
            <a:solidFill>
              <a:srgbClr val="9F2936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Total_x000d_Excluding Profit</c:v>
                </c:pt>
                <c:pt idx="1">
                  <c:v>Administration</c:v>
                </c:pt>
                <c:pt idx="2">
                  <c:v>Profit</c:v>
                </c:pt>
              </c:strCache>
            </c:strRef>
          </c:cat>
          <c:val>
            <c:numRef>
              <c:f>Sheet1!$B$2:$B$4</c:f>
              <c:numCache>
                <c:formatCode>"$"#,##0;[Red]"$"#,##0</c:formatCode>
                <c:ptCount val="3"/>
                <c:pt idx="0">
                  <c:v>4827.0</c:v>
                </c:pt>
                <c:pt idx="1">
                  <c:v>1279.0</c:v>
                </c:pt>
                <c:pt idx="2">
                  <c:v>724.0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Non-Profit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2"/>
              <c:layout>
                <c:manualLayout>
                  <c:x val="0.0"/>
                  <c:y val="0.00420786251760421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Total_x000d_Excluding Profit</c:v>
                </c:pt>
                <c:pt idx="1">
                  <c:v>Administration</c:v>
                </c:pt>
                <c:pt idx="2">
                  <c:v>Profit</c:v>
                </c:pt>
              </c:strCache>
            </c:strRef>
          </c:cat>
          <c:val>
            <c:numRef>
              <c:f>Sheet1!$C$2:$C$4</c:f>
              <c:numCache>
                <c:formatCode>"$"#,##0;[Red]"$"#,##0</c:formatCode>
                <c:ptCount val="3"/>
                <c:pt idx="0">
                  <c:v>4075.0</c:v>
                </c:pt>
                <c:pt idx="1">
                  <c:v>681.0</c:v>
                </c:pt>
                <c:pt idx="2">
                  <c:v>261.0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8"/>
        <c:axId val="-1909749200"/>
        <c:axId val="-1909746448"/>
      </c:barChart>
      <c:catAx>
        <c:axId val="-1909749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lnSpc>
                <a:spcPct val="90000"/>
              </a:lnSpc>
              <a:defRPr sz="28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9746448"/>
        <c:crosses val="autoZero"/>
        <c:auto val="1"/>
        <c:lblAlgn val="ctr"/>
        <c:lblOffset val="100"/>
        <c:noMultiLvlLbl val="0"/>
      </c:catAx>
      <c:valAx>
        <c:axId val="-1909746448"/>
        <c:scaling>
          <c:orientation val="minMax"/>
          <c:max val="4900.0"/>
          <c:min val="0.0"/>
        </c:scaling>
        <c:delete val="0"/>
        <c:axPos val="l"/>
        <c:majorGridlines>
          <c:spPr>
            <a:ln>
              <a:solidFill>
                <a:srgbClr val="FFFFFF"/>
              </a:solidFill>
              <a:prstDash val="solid"/>
            </a:ln>
          </c:spPr>
        </c:majorGridlines>
        <c:numFmt formatCode="&quot;$&quot;#,##0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28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9749200"/>
        <c:crosses val="autoZero"/>
        <c:crossBetween val="between"/>
        <c:majorUnit val="1000.0"/>
      </c:valAx>
      <c:spPr>
        <a:noFill/>
        <a:ln>
          <a:noFill/>
        </a:ln>
      </c:spPr>
    </c:plotArea>
    <c:legend>
      <c:legendPos val="l"/>
      <c:overlay val="0"/>
      <c:txPr>
        <a:bodyPr/>
        <a:lstStyle/>
        <a:p>
          <a:pPr>
            <a:defRPr sz="2800">
              <a:solidFill>
                <a:schemeClr val="bg1"/>
              </a:solidFill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Had a_x000d_Doctor Visit</c:v>
                </c:pt>
                <c:pt idx="1">
                  <c:v>Aware of_x000d_Hypertension</c:v>
                </c:pt>
                <c:pt idx="2">
                  <c:v>Hypertension_x000d_Controlled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5.0</c:v>
                </c:pt>
                <c:pt idx="1">
                  <c:v>1.8</c:v>
                </c:pt>
                <c:pt idx="2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-27"/>
        <c:axId val="-1914785552"/>
        <c:axId val="-1914782800"/>
      </c:barChart>
      <c:catAx>
        <c:axId val="-191478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4782800"/>
        <c:crosses val="autoZero"/>
        <c:auto val="1"/>
        <c:lblAlgn val="ctr"/>
        <c:lblOffset val="100"/>
        <c:noMultiLvlLbl val="0"/>
      </c:catAx>
      <c:valAx>
        <c:axId val="-1914782800"/>
        <c:scaling>
          <c:orientation val="minMax"/>
          <c:max val="5.1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4785552"/>
        <c:crosses val="autoZero"/>
        <c:crossBetween val="between"/>
        <c:majorUnit val="2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1993.0</c:v>
                </c:pt>
                <c:pt idx="1">
                  <c:v>1994.0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8">
                  <c:v>2007.0</c:v>
                </c:pt>
                <c:pt idx="9">
                  <c:v>2008.0</c:v>
                </c:pt>
                <c:pt idx="10">
                  <c:v>2009.0</c:v>
                </c:pt>
                <c:pt idx="11">
                  <c:v>2010.0</c:v>
                </c:pt>
                <c:pt idx="12">
                  <c:v>2011.0</c:v>
                </c:pt>
                <c:pt idx="13">
                  <c:v>2012.0</c:v>
                </c:pt>
                <c:pt idx="14">
                  <c:v>2013.0</c:v>
                </c:pt>
                <c:pt idx="15">
                  <c:v>2014.0</c:v>
                </c:pt>
                <c:pt idx="16">
                  <c:v>2015.0</c:v>
                </c:pt>
              </c:numCache>
            </c:numRef>
          </c:cat>
          <c:val>
            <c:numRef>
              <c:f>Sheet1!$B$2:$B$18</c:f>
              <c:numCache>
                <c:formatCode>0%</c:formatCode>
                <c:ptCount val="17"/>
                <c:pt idx="0">
                  <c:v>0.06</c:v>
                </c:pt>
                <c:pt idx="1">
                  <c:v>0.09</c:v>
                </c:pt>
                <c:pt idx="3">
                  <c:v>0.3</c:v>
                </c:pt>
                <c:pt idx="4">
                  <c:v>0.31</c:v>
                </c:pt>
                <c:pt idx="5">
                  <c:v>0.33</c:v>
                </c:pt>
                <c:pt idx="6">
                  <c:v>0.36</c:v>
                </c:pt>
                <c:pt idx="8">
                  <c:v>0.52</c:v>
                </c:pt>
                <c:pt idx="9">
                  <c:v>0.53</c:v>
                </c:pt>
                <c:pt idx="10">
                  <c:v>0.54</c:v>
                </c:pt>
                <c:pt idx="11">
                  <c:v>0.56</c:v>
                </c:pt>
                <c:pt idx="12">
                  <c:v>0.57</c:v>
                </c:pt>
                <c:pt idx="13">
                  <c:v>0.59</c:v>
                </c:pt>
                <c:pt idx="14">
                  <c:v>0.61</c:v>
                </c:pt>
                <c:pt idx="15">
                  <c:v>0.63</c:v>
                </c:pt>
                <c:pt idx="16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-1909735776"/>
        <c:axId val="-1909733296"/>
      </c:barChart>
      <c:catAx>
        <c:axId val="-190973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-5400000" vert="horz"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9733296"/>
        <c:crosses val="autoZero"/>
        <c:auto val="1"/>
        <c:lblAlgn val="ctr"/>
        <c:lblOffset val="100"/>
        <c:noMultiLvlLbl val="0"/>
      </c:catAx>
      <c:valAx>
        <c:axId val="-1909733296"/>
        <c:scaling>
          <c:orientation val="minMax"/>
          <c:max val="0.7"/>
          <c:min val="0.0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9735776"/>
        <c:crosses val="autoZero"/>
        <c:crossBetween val="between"/>
        <c:majorUnit val="0.2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rgbClr val="EBF1DD"/>
                    </a:solidFill>
                    <a:latin typeface="+mn-lt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For Profit</c:v>
                </c:pt>
                <c:pt idx="1">
                  <c:v>Non-Profit</c:v>
                </c:pt>
                <c:pt idx="2">
                  <c:v>Public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1.0</c:v>
                </c:pt>
                <c:pt idx="1">
                  <c:v>1.72</c:v>
                </c:pt>
                <c:pt idx="2">
                  <c:v>1.66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909704528"/>
        <c:axId val="-1909702048"/>
      </c:barChart>
      <c:catAx>
        <c:axId val="-1909704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-1909702048"/>
        <c:crosses val="autoZero"/>
        <c:auto val="1"/>
        <c:lblAlgn val="ctr"/>
        <c:lblOffset val="100"/>
        <c:noMultiLvlLbl val="0"/>
      </c:catAx>
      <c:valAx>
        <c:axId val="-1909702048"/>
        <c:scaling>
          <c:orientation val="minMax"/>
          <c:max val="1.8"/>
          <c:min val="0.0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0.0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-1909704528"/>
        <c:crosses val="autoZero"/>
        <c:crossBetween val="between"/>
        <c:majorUnit val="0.5"/>
        <c:minorUnit val="0.00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Pt>
            <c:idx val="2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2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2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2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26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7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Sheet1!$A$2:$A$30</c:f>
              <c:numCache>
                <c:formatCode>General</c:formatCode>
                <c:ptCount val="29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  <c:pt idx="27">
                  <c:v>2017.0</c:v>
                </c:pt>
                <c:pt idx="28">
                  <c:v>2018.0</c:v>
                </c:pt>
              </c:numCache>
            </c:num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40.0</c:v>
                </c:pt>
                <c:pt idx="1">
                  <c:v>45.0</c:v>
                </c:pt>
                <c:pt idx="2">
                  <c:v>48.0</c:v>
                </c:pt>
                <c:pt idx="3">
                  <c:v>51.0</c:v>
                </c:pt>
                <c:pt idx="4">
                  <c:v>55.0</c:v>
                </c:pt>
                <c:pt idx="5">
                  <c:v>61.0</c:v>
                </c:pt>
                <c:pt idx="6">
                  <c:v>67.0</c:v>
                </c:pt>
                <c:pt idx="7">
                  <c:v>75.0</c:v>
                </c:pt>
                <c:pt idx="8">
                  <c:v>85.0</c:v>
                </c:pt>
                <c:pt idx="9">
                  <c:v>105.0</c:v>
                </c:pt>
                <c:pt idx="10">
                  <c:v>121.0</c:v>
                </c:pt>
                <c:pt idx="11">
                  <c:v>139.0</c:v>
                </c:pt>
                <c:pt idx="12">
                  <c:v>158.0</c:v>
                </c:pt>
                <c:pt idx="13">
                  <c:v>176.0</c:v>
                </c:pt>
                <c:pt idx="14">
                  <c:v>192.0</c:v>
                </c:pt>
                <c:pt idx="15">
                  <c:v>205.0</c:v>
                </c:pt>
                <c:pt idx="16">
                  <c:v>224.0</c:v>
                </c:pt>
                <c:pt idx="17">
                  <c:v>236.0</c:v>
                </c:pt>
                <c:pt idx="18">
                  <c:v>243.0</c:v>
                </c:pt>
                <c:pt idx="19">
                  <c:v>253.0</c:v>
                </c:pt>
                <c:pt idx="20">
                  <c:v>253.0</c:v>
                </c:pt>
                <c:pt idx="21">
                  <c:v>259.0</c:v>
                </c:pt>
                <c:pt idx="22">
                  <c:v>259.0</c:v>
                </c:pt>
                <c:pt idx="23">
                  <c:v>265.0</c:v>
                </c:pt>
                <c:pt idx="24">
                  <c:v>298.0</c:v>
                </c:pt>
                <c:pt idx="25">
                  <c:v>325.0</c:v>
                </c:pt>
                <c:pt idx="26">
                  <c:v>341.0</c:v>
                </c:pt>
                <c:pt idx="27">
                  <c:v>360.0</c:v>
                </c:pt>
                <c:pt idx="28">
                  <c:v>387.0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-1908797280"/>
        <c:axId val="-1908794800"/>
      </c:barChart>
      <c:catAx>
        <c:axId val="-190879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-1908794800"/>
        <c:crosses val="autoZero"/>
        <c:auto val="1"/>
        <c:lblAlgn val="ctr"/>
        <c:lblOffset val="100"/>
        <c:tickLblSkip val="5"/>
        <c:noMultiLvlLbl val="0"/>
      </c:catAx>
      <c:valAx>
        <c:axId val="-1908794800"/>
        <c:scaling>
          <c:orientation val="minMax"/>
          <c:max val="390.0"/>
          <c:min val="0.0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&quot;$&quot;#,##0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-1908797280"/>
        <c:crosses val="autoZero"/>
        <c:crossBetween val="between"/>
        <c:majorUnit val="100.0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Canada</c:v>
                </c:pt>
                <c:pt idx="2">
                  <c:v>Germany</c:v>
                </c:pt>
                <c:pt idx="3">
                  <c:v>Denmark</c:v>
                </c:pt>
                <c:pt idx="4">
                  <c:v>France</c:v>
                </c:pt>
                <c:pt idx="5">
                  <c:v>Australia</c:v>
                </c:pt>
              </c:strCache>
            </c:strRef>
          </c:cat>
          <c:val>
            <c:numRef>
              <c:f>Sheet1!$B$2:$B$7</c:f>
              <c:numCache>
                <c:formatCode>"$"#,##0_);[Red]\("$"#,##0\)</c:formatCode>
                <c:ptCount val="6"/>
                <c:pt idx="0">
                  <c:v>1113.0</c:v>
                </c:pt>
                <c:pt idx="1">
                  <c:v>620.0</c:v>
                </c:pt>
                <c:pt idx="2">
                  <c:v>534.0</c:v>
                </c:pt>
                <c:pt idx="3">
                  <c:v>507.0</c:v>
                </c:pt>
                <c:pt idx="4">
                  <c:v>498.0</c:v>
                </c:pt>
                <c:pt idx="5">
                  <c:v>310.0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-1908791120"/>
        <c:axId val="-1908788368"/>
      </c:barChart>
      <c:catAx>
        <c:axId val="-19087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8788368"/>
        <c:crosses val="autoZero"/>
        <c:auto val="1"/>
        <c:lblAlgn val="ctr"/>
        <c:lblOffset val="100"/>
        <c:noMultiLvlLbl val="0"/>
      </c:catAx>
      <c:valAx>
        <c:axId val="-1908788368"/>
        <c:scaling>
          <c:orientation val="minMax"/>
          <c:max val="1190.0"/>
          <c:min val="0.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879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</c:numCache>
            </c:numRef>
          </c:cat>
          <c:val>
            <c:numRef>
              <c:f>Sheet1!$B$2:$B$9</c:f>
              <c:numCache>
                <c:formatCode>_("$"* #,##0_);_("$"* \(#,##0\);_("$"* "-"??_);_(@_)</c:formatCode>
                <c:ptCount val="8"/>
                <c:pt idx="0">
                  <c:v>198.0</c:v>
                </c:pt>
                <c:pt idx="1">
                  <c:v>295.0</c:v>
                </c:pt>
                <c:pt idx="2">
                  <c:v>380.0</c:v>
                </c:pt>
                <c:pt idx="3">
                  <c:v>390.0</c:v>
                </c:pt>
                <c:pt idx="4">
                  <c:v>460.0</c:v>
                </c:pt>
                <c:pt idx="5">
                  <c:v>570.0</c:v>
                </c:pt>
                <c:pt idx="6">
                  <c:v>700.0</c:v>
                </c:pt>
                <c:pt idx="7">
                  <c:v>736.0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-27"/>
        <c:axId val="-1911114064"/>
        <c:axId val="-1911111312"/>
      </c:barChart>
      <c:catAx>
        <c:axId val="-191111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1111312"/>
        <c:crosses val="autoZero"/>
        <c:auto val="1"/>
        <c:lblAlgn val="ctr"/>
        <c:lblOffset val="100"/>
        <c:noMultiLvlLbl val="0"/>
      </c:catAx>
      <c:valAx>
        <c:axId val="-1911111312"/>
        <c:scaling>
          <c:orientation val="minMax"/>
          <c:max val="790.0"/>
          <c:min val="0.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1114064"/>
        <c:crosses val="autoZero"/>
        <c:crossBetween val="between"/>
        <c:majorUnit val="20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Drug Companies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Sheet1!$A$2:$A$23</c:f>
              <c:numCache>
                <c:formatCode>General</c:formatCode>
                <c:ptCount val="22"/>
                <c:pt idx="0">
                  <c:v>1995.0</c:v>
                </c:pt>
                <c:pt idx="1">
                  <c:v>1996.0</c:v>
                </c:pt>
                <c:pt idx="2">
                  <c:v>1997.0</c:v>
                </c:pt>
                <c:pt idx="3">
                  <c:v>1998.0</c:v>
                </c:pt>
                <c:pt idx="4">
                  <c:v>1999.0</c:v>
                </c:pt>
                <c:pt idx="5">
                  <c:v>2000.0</c:v>
                </c:pt>
                <c:pt idx="6">
                  <c:v>2001.0</c:v>
                </c:pt>
                <c:pt idx="7">
                  <c:v>2002.0</c:v>
                </c:pt>
                <c:pt idx="8">
                  <c:v>2003.0</c:v>
                </c:pt>
                <c:pt idx="9">
                  <c:v>2004.0</c:v>
                </c:pt>
                <c:pt idx="10">
                  <c:v>2005.0</c:v>
                </c:pt>
                <c:pt idx="11">
                  <c:v>2006.0</c:v>
                </c:pt>
                <c:pt idx="12">
                  <c:v>2007.0</c:v>
                </c:pt>
                <c:pt idx="13">
                  <c:v>2008.0</c:v>
                </c:pt>
                <c:pt idx="14">
                  <c:v>2009.0</c:v>
                </c:pt>
                <c:pt idx="15">
                  <c:v>2010.0</c:v>
                </c:pt>
                <c:pt idx="16">
                  <c:v>2011.0</c:v>
                </c:pt>
                <c:pt idx="17">
                  <c:v>2012.0</c:v>
                </c:pt>
                <c:pt idx="18">
                  <c:v>2013.0</c:v>
                </c:pt>
                <c:pt idx="19">
                  <c:v>2014.0</c:v>
                </c:pt>
                <c:pt idx="20">
                  <c:v>2015.0</c:v>
                </c:pt>
                <c:pt idx="21">
                  <c:v>2016.0</c:v>
                </c:pt>
              </c:numCache>
            </c:numRef>
          </c:cat>
          <c:val>
            <c:numRef>
              <c:f>Sheet1!$B$2:$B$23</c:f>
              <c:numCache>
                <c:formatCode>0%</c:formatCode>
                <c:ptCount val="22"/>
                <c:pt idx="0">
                  <c:v>0.14</c:v>
                </c:pt>
                <c:pt idx="1">
                  <c:v>0.17</c:v>
                </c:pt>
                <c:pt idx="2">
                  <c:v>0.16</c:v>
                </c:pt>
                <c:pt idx="3">
                  <c:v>0.19</c:v>
                </c:pt>
                <c:pt idx="4">
                  <c:v>0.19</c:v>
                </c:pt>
                <c:pt idx="5">
                  <c:v>0.19</c:v>
                </c:pt>
                <c:pt idx="6">
                  <c:v>0.19</c:v>
                </c:pt>
                <c:pt idx="7">
                  <c:v>0.17</c:v>
                </c:pt>
                <c:pt idx="8">
                  <c:v>0.14</c:v>
                </c:pt>
                <c:pt idx="9">
                  <c:v>0.16</c:v>
                </c:pt>
                <c:pt idx="10">
                  <c:v>0.16</c:v>
                </c:pt>
                <c:pt idx="11">
                  <c:v>0.2</c:v>
                </c:pt>
                <c:pt idx="12">
                  <c:v>0.16</c:v>
                </c:pt>
                <c:pt idx="13">
                  <c:v>0.19</c:v>
                </c:pt>
                <c:pt idx="15">
                  <c:v>0.15</c:v>
                </c:pt>
                <c:pt idx="17">
                  <c:v>0.16</c:v>
                </c:pt>
                <c:pt idx="18">
                  <c:v>0.23</c:v>
                </c:pt>
                <c:pt idx="19">
                  <c:v>0.23</c:v>
                </c:pt>
                <c:pt idx="20">
                  <c:v>0.22</c:v>
                </c:pt>
                <c:pt idx="21">
                  <c:v>0.23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Fortune 500 Median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3"/>
              <c:layout>
                <c:manualLayout>
                  <c:x val="-0.0104952822879715"/>
                  <c:y val="0.0079396650126761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Sheet1!$A$2:$A$23</c:f>
              <c:numCache>
                <c:formatCode>General</c:formatCode>
                <c:ptCount val="22"/>
                <c:pt idx="0">
                  <c:v>1995.0</c:v>
                </c:pt>
                <c:pt idx="1">
                  <c:v>1996.0</c:v>
                </c:pt>
                <c:pt idx="2">
                  <c:v>1997.0</c:v>
                </c:pt>
                <c:pt idx="3">
                  <c:v>1998.0</c:v>
                </c:pt>
                <c:pt idx="4">
                  <c:v>1999.0</c:v>
                </c:pt>
                <c:pt idx="5">
                  <c:v>2000.0</c:v>
                </c:pt>
                <c:pt idx="6">
                  <c:v>2001.0</c:v>
                </c:pt>
                <c:pt idx="7">
                  <c:v>2002.0</c:v>
                </c:pt>
                <c:pt idx="8">
                  <c:v>2003.0</c:v>
                </c:pt>
                <c:pt idx="9">
                  <c:v>2004.0</c:v>
                </c:pt>
                <c:pt idx="10">
                  <c:v>2005.0</c:v>
                </c:pt>
                <c:pt idx="11">
                  <c:v>2006.0</c:v>
                </c:pt>
                <c:pt idx="12">
                  <c:v>2007.0</c:v>
                </c:pt>
                <c:pt idx="13">
                  <c:v>2008.0</c:v>
                </c:pt>
                <c:pt idx="14">
                  <c:v>2009.0</c:v>
                </c:pt>
                <c:pt idx="15">
                  <c:v>2010.0</c:v>
                </c:pt>
                <c:pt idx="16">
                  <c:v>2011.0</c:v>
                </c:pt>
                <c:pt idx="17">
                  <c:v>2012.0</c:v>
                </c:pt>
                <c:pt idx="18">
                  <c:v>2013.0</c:v>
                </c:pt>
                <c:pt idx="19">
                  <c:v>2014.0</c:v>
                </c:pt>
                <c:pt idx="20">
                  <c:v>2015.0</c:v>
                </c:pt>
                <c:pt idx="21">
                  <c:v>2016.0</c:v>
                </c:pt>
              </c:numCache>
            </c:numRef>
          </c:cat>
          <c:val>
            <c:numRef>
              <c:f>Sheet1!$C$2:$C$23</c:f>
              <c:numCache>
                <c:formatCode>0%</c:formatCode>
                <c:ptCount val="22"/>
                <c:pt idx="0">
                  <c:v>0.05</c:v>
                </c:pt>
                <c:pt idx="1">
                  <c:v>0.05</c:v>
                </c:pt>
                <c:pt idx="2">
                  <c:v>0.04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0.03</c:v>
                </c:pt>
                <c:pt idx="7">
                  <c:v>0.03</c:v>
                </c:pt>
                <c:pt idx="8">
                  <c:v>0.05</c:v>
                </c:pt>
                <c:pt idx="9">
                  <c:v>0.05</c:v>
                </c:pt>
                <c:pt idx="10">
                  <c:v>0.06</c:v>
                </c:pt>
                <c:pt idx="11">
                  <c:v>0.06</c:v>
                </c:pt>
                <c:pt idx="12">
                  <c:v>0.06</c:v>
                </c:pt>
                <c:pt idx="13">
                  <c:v>0.01</c:v>
                </c:pt>
                <c:pt idx="15">
                  <c:v>0.07</c:v>
                </c:pt>
                <c:pt idx="16">
                  <c:v>0.07</c:v>
                </c:pt>
                <c:pt idx="18">
                  <c:v>0.06</c:v>
                </c:pt>
                <c:pt idx="19">
                  <c:v>0.06</c:v>
                </c:pt>
                <c:pt idx="20">
                  <c:v>0.07</c:v>
                </c:pt>
                <c:pt idx="21">
                  <c:v>0.07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62"/>
        <c:axId val="-1908759312"/>
        <c:axId val="-1908756560"/>
      </c:barChart>
      <c:catAx>
        <c:axId val="-190875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8756560"/>
        <c:crosses val="autoZero"/>
        <c:auto val="1"/>
        <c:lblAlgn val="ctr"/>
        <c:lblOffset val="100"/>
        <c:tickLblSkip val="5"/>
        <c:noMultiLvlLbl val="0"/>
      </c:catAx>
      <c:valAx>
        <c:axId val="-1908756560"/>
        <c:scaling>
          <c:orientation val="minMax"/>
          <c:max val="0.24"/>
          <c:min val="0.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875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Franklin Gothic Book" charset="0"/>
              <a:cs typeface="Franklin Gothic Book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  <a:latin typeface="+mn-lt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R&amp;D Costs*</c:v>
                </c:pt>
                <c:pt idx="1">
                  <c:v>R&amp;D Cost_x000d_+ 7% for Risk</c:v>
                </c:pt>
                <c:pt idx="2">
                  <c:v>Revenue_x000d_From Drug**</c:v>
                </c:pt>
              </c:strCache>
            </c:strRef>
          </c:cat>
          <c:val>
            <c:numRef>
              <c:f>Sheet1!$B$2:$B$4</c:f>
              <c:numCache>
                <c:formatCode>"$"#,##0_);[Red]\("$"#,##0\)</c:formatCode>
                <c:ptCount val="3"/>
                <c:pt idx="0">
                  <c:v>720.0</c:v>
                </c:pt>
                <c:pt idx="1">
                  <c:v>906.0</c:v>
                </c:pt>
                <c:pt idx="2">
                  <c:v>6699.0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-27"/>
        <c:axId val="-1909672976"/>
        <c:axId val="-1909670096"/>
      </c:barChart>
      <c:catAx>
        <c:axId val="-190967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670096"/>
        <c:crosses val="autoZero"/>
        <c:auto val="1"/>
        <c:lblAlgn val="ctr"/>
        <c:lblOffset val="100"/>
        <c:noMultiLvlLbl val="0"/>
      </c:catAx>
      <c:valAx>
        <c:axId val="-1909670096"/>
        <c:scaling>
          <c:orientation val="minMax"/>
          <c:max val="700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672976"/>
        <c:crosses val="autoZero"/>
        <c:crossBetween val="between"/>
        <c:majorUnit val="200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75"/>
          <c:y val="0.003125"/>
          <c:w val="0.661101373859016"/>
          <c:h val="0.97496828262146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Sheet1!$A$2:$A$6</c:f>
              <c:strCache>
                <c:ptCount val="5"/>
                <c:pt idx="0">
                  <c:v>Manufacturing</c:v>
                </c:pt>
                <c:pt idx="1">
                  <c:v>Profits_x000d_(After Taxes)</c:v>
                </c:pt>
                <c:pt idx="2">
                  <c:v>Taxes</c:v>
                </c:pt>
                <c:pt idx="3">
                  <c:v>R&amp;D</c:v>
                </c:pt>
                <c:pt idx="4">
                  <c:v>Marketing/_x000d_Admin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0.27</c:v>
                </c:pt>
                <c:pt idx="1">
                  <c:v>0.18</c:v>
                </c:pt>
                <c:pt idx="2">
                  <c:v>0.07</c:v>
                </c:pt>
                <c:pt idx="3">
                  <c:v>0.13</c:v>
                </c:pt>
                <c:pt idx="4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1119302651716"/>
          <c:y val="0.0435553513064891"/>
          <c:w val="0.728880697348284"/>
          <c:h val="0.729015070940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For-Profit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0.0</c:formatCode>
                <c:ptCount val="6"/>
                <c:pt idx="0">
                  <c:v>2.5</c:v>
                </c:pt>
                <c:pt idx="1">
                  <c:v>3.0</c:v>
                </c:pt>
                <c:pt idx="2">
                  <c:v>3.5</c:v>
                </c:pt>
                <c:pt idx="3">
                  <c:v>4.0</c:v>
                </c:pt>
                <c:pt idx="4">
                  <c:v>4.5</c:v>
                </c:pt>
                <c:pt idx="5">
                  <c:v>5.0</c:v>
                </c:pt>
              </c:numCache>
            </c:numRef>
          </c:cat>
          <c:val>
            <c:numRef>
              <c:f>Sheet1!$B$2:$B$7</c:f>
              <c:numCache>
                <c:formatCode>0.0%</c:formatCode>
                <c:ptCount val="6"/>
                <c:pt idx="0">
                  <c:v>0.048</c:v>
                </c:pt>
                <c:pt idx="1">
                  <c:v>0.207</c:v>
                </c:pt>
                <c:pt idx="2">
                  <c:v>0.359</c:v>
                </c:pt>
                <c:pt idx="3">
                  <c:v>0.243</c:v>
                </c:pt>
                <c:pt idx="4">
                  <c:v>0.132</c:v>
                </c:pt>
                <c:pt idx="5">
                  <c:v>0.012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Non-Profit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0.0</c:formatCode>
                <c:ptCount val="6"/>
                <c:pt idx="0">
                  <c:v>2.5</c:v>
                </c:pt>
                <c:pt idx="1">
                  <c:v>3.0</c:v>
                </c:pt>
                <c:pt idx="2">
                  <c:v>3.5</c:v>
                </c:pt>
                <c:pt idx="3">
                  <c:v>4.0</c:v>
                </c:pt>
                <c:pt idx="4">
                  <c:v>4.5</c:v>
                </c:pt>
                <c:pt idx="5">
                  <c:v>5.0</c:v>
                </c:pt>
              </c:numCache>
            </c:numRef>
          </c:cat>
          <c:val>
            <c:numRef>
              <c:f>Sheet1!$C$2:$C$7</c:f>
              <c:numCache>
                <c:formatCode>0.0%</c:formatCode>
                <c:ptCount val="6"/>
                <c:pt idx="0">
                  <c:v>0.0</c:v>
                </c:pt>
                <c:pt idx="1">
                  <c:v>0.119</c:v>
                </c:pt>
                <c:pt idx="2">
                  <c:v>0.186</c:v>
                </c:pt>
                <c:pt idx="3">
                  <c:v>0.348</c:v>
                </c:pt>
                <c:pt idx="4">
                  <c:v>0.271</c:v>
                </c:pt>
                <c:pt idx="5">
                  <c:v>0.076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8"/>
        <c:axId val="-1918935184"/>
        <c:axId val="-1918932432"/>
      </c:barChart>
      <c:catAx>
        <c:axId val="-1918935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-1918932432"/>
        <c:crosses val="autoZero"/>
        <c:auto val="1"/>
        <c:lblAlgn val="ctr"/>
        <c:lblOffset val="100"/>
        <c:noMultiLvlLbl val="0"/>
      </c:catAx>
      <c:valAx>
        <c:axId val="-1918932432"/>
        <c:scaling>
          <c:orientation val="minMax"/>
          <c:max val="0.39"/>
          <c:min val="0.0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crossAx val="-1918935184"/>
        <c:crosses val="autoZero"/>
        <c:crossBetween val="between"/>
        <c:majorUnit val="0.1"/>
      </c:valAx>
      <c:spPr>
        <a:noFill/>
        <a:ln>
          <a:noFill/>
        </a:ln>
      </c:spPr>
    </c:plotArea>
    <c:legend>
      <c:legendPos val="l"/>
      <c:layout>
        <c:manualLayout>
          <c:xMode val="edge"/>
          <c:yMode val="edge"/>
          <c:x val="0.00787216733695205"/>
          <c:y val="0.483709146140063"/>
          <c:w val="0.157633465336031"/>
          <c:h val="0.20307617242879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Publicly Traded</c:v>
                </c:pt>
              </c:strCache>
            </c:strRef>
          </c:tx>
          <c:spPr>
            <a:solidFill>
              <a:srgbClr val="9F2936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Administrative _x000d_Costs</c:v>
                </c:pt>
                <c:pt idx="1">
                  <c:v>Preventive _x000d_Care Scores</c:v>
                </c:pt>
                <c:pt idx="2">
                  <c:v>Chronic Disease _x000d_Care Score</c:v>
                </c:pt>
                <c:pt idx="3">
                  <c:v>Consumer _x000d_Rating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14.0</c:v>
                </c:pt>
                <c:pt idx="1">
                  <c:v>59.0</c:v>
                </c:pt>
                <c:pt idx="2">
                  <c:v>50.0</c:v>
                </c:pt>
                <c:pt idx="3">
                  <c:v>66.0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Non-Profit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>
                <c:manualLayout>
                  <c:x val="-4.42829064999283E-17"/>
                  <c:y val="0.09597816799264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Administrative _x000d_Costs</c:v>
                </c:pt>
                <c:pt idx="1">
                  <c:v>Preventive _x000d_Care Scores</c:v>
                </c:pt>
                <c:pt idx="2">
                  <c:v>Chronic Disease _x000d_Care Score</c:v>
                </c:pt>
                <c:pt idx="3">
                  <c:v>Consumer _x000d_Rating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10.0</c:v>
                </c:pt>
                <c:pt idx="1">
                  <c:v>71.0</c:v>
                </c:pt>
                <c:pt idx="2">
                  <c:v>60.0</c:v>
                </c:pt>
                <c:pt idx="3">
                  <c:v>73.0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-1911091248"/>
        <c:axId val="-1911088496"/>
      </c:barChart>
      <c:catAx>
        <c:axId val="-1911091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 cmpd="sng">
            <a:solidFill>
              <a:srgbClr val="FFFFFF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-1911088496"/>
        <c:crosses val="autoZero"/>
        <c:auto val="1"/>
        <c:lblAlgn val="ctr"/>
        <c:lblOffset val="100"/>
        <c:noMultiLvlLbl val="0"/>
      </c:catAx>
      <c:valAx>
        <c:axId val="-1911088496"/>
        <c:scaling>
          <c:orientation val="minMax"/>
          <c:max val="79.0"/>
          <c:min val="0.0"/>
        </c:scaling>
        <c:delete val="0"/>
        <c:axPos val="l"/>
        <c:majorGridlines>
          <c:spPr>
            <a:ln>
              <a:solidFill>
                <a:srgbClr val="FFFFFF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crossAx val="-1911091248"/>
        <c:crosses val="autoZero"/>
        <c:crossBetween val="between"/>
        <c:majorUnit val="20.0"/>
      </c:valAx>
      <c:spPr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Private Insurance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All</c:v>
                </c:pt>
                <c:pt idx="1">
                  <c:v>Ortho</c:v>
                </c:pt>
                <c:pt idx="2">
                  <c:v>Psych</c:v>
                </c:pt>
                <c:pt idx="3">
                  <c:v>Asthma</c:v>
                </c:pt>
                <c:pt idx="4">
                  <c:v>Neuro</c:v>
                </c:pt>
                <c:pt idx="5">
                  <c:v>Endoc</c:v>
                </c:pt>
                <c:pt idx="6">
                  <c:v>ENT</c:v>
                </c:pt>
                <c:pt idx="7">
                  <c:v>Derm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0.89</c:v>
                </c:pt>
                <c:pt idx="1">
                  <c:v>0.98</c:v>
                </c:pt>
                <c:pt idx="2">
                  <c:v>0.51</c:v>
                </c:pt>
                <c:pt idx="3">
                  <c:v>1.0</c:v>
                </c:pt>
                <c:pt idx="4">
                  <c:v>0.89</c:v>
                </c:pt>
                <c:pt idx="5">
                  <c:v>0.91</c:v>
                </c:pt>
                <c:pt idx="6">
                  <c:v>1.0</c:v>
                </c:pt>
                <c:pt idx="7">
                  <c:v>0.96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 Insurance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All</c:v>
                </c:pt>
                <c:pt idx="1">
                  <c:v>Ortho</c:v>
                </c:pt>
                <c:pt idx="2">
                  <c:v>Psych</c:v>
                </c:pt>
                <c:pt idx="3">
                  <c:v>Asthma</c:v>
                </c:pt>
                <c:pt idx="4">
                  <c:v>Neuro</c:v>
                </c:pt>
                <c:pt idx="5">
                  <c:v>Endoc</c:v>
                </c:pt>
                <c:pt idx="6">
                  <c:v>ENT</c:v>
                </c:pt>
                <c:pt idx="7">
                  <c:v>Derm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0.34</c:v>
                </c:pt>
                <c:pt idx="1">
                  <c:v>0.2</c:v>
                </c:pt>
                <c:pt idx="2">
                  <c:v>0.17</c:v>
                </c:pt>
                <c:pt idx="3">
                  <c:v>0.45</c:v>
                </c:pt>
                <c:pt idx="4">
                  <c:v>0.46</c:v>
                </c:pt>
                <c:pt idx="5">
                  <c:v>0.57</c:v>
                </c:pt>
                <c:pt idx="6">
                  <c:v>0.37</c:v>
                </c:pt>
                <c:pt idx="7">
                  <c:v>0.29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64"/>
        <c:axId val="-1911412592"/>
        <c:axId val="-1911410112"/>
      </c:barChart>
      <c:catAx>
        <c:axId val="-1911412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-1911410112"/>
        <c:crosses val="autoZero"/>
        <c:auto val="1"/>
        <c:lblAlgn val="ctr"/>
        <c:lblOffset val="100"/>
        <c:noMultiLvlLbl val="0"/>
      </c:catAx>
      <c:valAx>
        <c:axId val="-1911410112"/>
        <c:scaling>
          <c:orientation val="minMax"/>
          <c:max val="1.0"/>
          <c:min val="0.0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crossAx val="-1911412592"/>
        <c:crosses val="autoZero"/>
        <c:crossBetween val="between"/>
        <c:majorUnit val="0.2"/>
      </c:valAx>
      <c:spPr>
        <a:noFill/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layout>
        <c:manualLayout>
          <c:xMode val="edge"/>
          <c:yMode val="edge"/>
          <c:x val="0.19815835318145"/>
          <c:y val="0.894138306372085"/>
          <c:w val="0.634110236793275"/>
          <c:h val="0.0836460505790717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729463671014"/>
          <c:y val="0.0423338523915854"/>
          <c:w val="0.863038689602261"/>
          <c:h val="0.704301211229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Wellpoint</c:v>
                </c:pt>
                <c:pt idx="1">
                  <c:v>Aetna</c:v>
                </c:pt>
                <c:pt idx="2">
                  <c:v>Humana</c:v>
                </c:pt>
                <c:pt idx="3">
                  <c:v>United HealthCare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0.139</c:v>
                </c:pt>
                <c:pt idx="1">
                  <c:v>0.174</c:v>
                </c:pt>
                <c:pt idx="2">
                  <c:v>0.175</c:v>
                </c:pt>
                <c:pt idx="3">
                  <c:v>0.178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-1918914608"/>
        <c:axId val="-1918912128"/>
      </c:barChart>
      <c:catAx>
        <c:axId val="-1918914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 cmpd="sng">
            <a:solidFill>
              <a:srgbClr val="FFFFFF"/>
            </a:solidFill>
          </a:ln>
        </c:spPr>
        <c:crossAx val="-1918912128"/>
        <c:crossesAt val="0.0"/>
        <c:auto val="1"/>
        <c:lblAlgn val="ctr"/>
        <c:lblOffset val="0"/>
        <c:noMultiLvlLbl val="0"/>
      </c:catAx>
      <c:valAx>
        <c:axId val="-1918912128"/>
        <c:scaling>
          <c:orientation val="minMax"/>
          <c:max val="0.18"/>
          <c:min val="0.0"/>
        </c:scaling>
        <c:delete val="0"/>
        <c:axPos val="l"/>
        <c:majorGridlines>
          <c:spPr>
            <a:ln>
              <a:solidFill>
                <a:srgbClr val="FFFFFF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crossAx val="-1918914608"/>
        <c:crossesAt val="1.0"/>
        <c:crossBetween val="between"/>
        <c:majorUnit val="0.0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2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Sheet1!$A$2:$A$48</c:f>
              <c:numCache>
                <c:formatCode>General</c:formatCode>
                <c:ptCount val="47"/>
                <c:pt idx="0">
                  <c:v>2017.0</c:v>
                </c:pt>
                <c:pt idx="1">
                  <c:v>2016.0</c:v>
                </c:pt>
                <c:pt idx="2">
                  <c:v>2015.0</c:v>
                </c:pt>
                <c:pt idx="3">
                  <c:v>2014.0</c:v>
                </c:pt>
                <c:pt idx="4">
                  <c:v>2013.0</c:v>
                </c:pt>
                <c:pt idx="5">
                  <c:v>2012.0</c:v>
                </c:pt>
                <c:pt idx="6">
                  <c:v>2011.0</c:v>
                </c:pt>
                <c:pt idx="7">
                  <c:v>2010.0</c:v>
                </c:pt>
                <c:pt idx="8">
                  <c:v>2009.0</c:v>
                </c:pt>
                <c:pt idx="9">
                  <c:v>2008.0</c:v>
                </c:pt>
                <c:pt idx="10">
                  <c:v>2007.0</c:v>
                </c:pt>
                <c:pt idx="11">
                  <c:v>2006.0</c:v>
                </c:pt>
                <c:pt idx="12">
                  <c:v>2005.0</c:v>
                </c:pt>
                <c:pt idx="13">
                  <c:v>2004.0</c:v>
                </c:pt>
                <c:pt idx="14">
                  <c:v>2003.0</c:v>
                </c:pt>
                <c:pt idx="15">
                  <c:v>2002.0</c:v>
                </c:pt>
                <c:pt idx="16">
                  <c:v>2001.0</c:v>
                </c:pt>
                <c:pt idx="17">
                  <c:v>2000.0</c:v>
                </c:pt>
                <c:pt idx="18">
                  <c:v>1999.0</c:v>
                </c:pt>
                <c:pt idx="19">
                  <c:v>1998.0</c:v>
                </c:pt>
                <c:pt idx="20">
                  <c:v>1997.0</c:v>
                </c:pt>
                <c:pt idx="21">
                  <c:v>1996.0</c:v>
                </c:pt>
                <c:pt idx="22">
                  <c:v>1995.0</c:v>
                </c:pt>
                <c:pt idx="23">
                  <c:v>1994.0</c:v>
                </c:pt>
                <c:pt idx="24">
                  <c:v>1993.0</c:v>
                </c:pt>
                <c:pt idx="25">
                  <c:v>1992.0</c:v>
                </c:pt>
                <c:pt idx="26">
                  <c:v>1991.0</c:v>
                </c:pt>
                <c:pt idx="27">
                  <c:v>1990.0</c:v>
                </c:pt>
                <c:pt idx="28">
                  <c:v>1989.0</c:v>
                </c:pt>
                <c:pt idx="29">
                  <c:v>1988.0</c:v>
                </c:pt>
                <c:pt idx="30">
                  <c:v>1987.0</c:v>
                </c:pt>
                <c:pt idx="31">
                  <c:v>1986.0</c:v>
                </c:pt>
                <c:pt idx="32">
                  <c:v>1985.0</c:v>
                </c:pt>
                <c:pt idx="33">
                  <c:v>1984.0</c:v>
                </c:pt>
                <c:pt idx="34">
                  <c:v>1983.0</c:v>
                </c:pt>
                <c:pt idx="35">
                  <c:v>1982.0</c:v>
                </c:pt>
                <c:pt idx="36">
                  <c:v>1981.0</c:v>
                </c:pt>
                <c:pt idx="37">
                  <c:v>1980.0</c:v>
                </c:pt>
                <c:pt idx="38">
                  <c:v>1979.0</c:v>
                </c:pt>
                <c:pt idx="39">
                  <c:v>1978.0</c:v>
                </c:pt>
                <c:pt idx="40">
                  <c:v>1977.0</c:v>
                </c:pt>
                <c:pt idx="41">
                  <c:v>1976.0</c:v>
                </c:pt>
                <c:pt idx="42">
                  <c:v>1975.0</c:v>
                </c:pt>
                <c:pt idx="43">
                  <c:v>1974.0</c:v>
                </c:pt>
                <c:pt idx="44">
                  <c:v>1973.0</c:v>
                </c:pt>
                <c:pt idx="45">
                  <c:v>1972.0</c:v>
                </c:pt>
                <c:pt idx="46">
                  <c:v>1971.0</c:v>
                </c:pt>
              </c:numCache>
            </c:num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13.0</c:v>
                </c:pt>
                <c:pt idx="1">
                  <c:v>13.0</c:v>
                </c:pt>
                <c:pt idx="2">
                  <c:v>16.0</c:v>
                </c:pt>
                <c:pt idx="3">
                  <c:v>17.0</c:v>
                </c:pt>
                <c:pt idx="4">
                  <c:v>14.0</c:v>
                </c:pt>
                <c:pt idx="5">
                  <c:v>13.0</c:v>
                </c:pt>
                <c:pt idx="6">
                  <c:v>14.0</c:v>
                </c:pt>
                <c:pt idx="7">
                  <c:v>20.0</c:v>
                </c:pt>
                <c:pt idx="8">
                  <c:v>8.0</c:v>
                </c:pt>
                <c:pt idx="9">
                  <c:v>10.0</c:v>
                </c:pt>
                <c:pt idx="10">
                  <c:v>11.0</c:v>
                </c:pt>
                <c:pt idx="11">
                  <c:v>11.0</c:v>
                </c:pt>
                <c:pt idx="12">
                  <c:v>15.0</c:v>
                </c:pt>
                <c:pt idx="13">
                  <c:v>15.0</c:v>
                </c:pt>
                <c:pt idx="14">
                  <c:v>23.0</c:v>
                </c:pt>
                <c:pt idx="15">
                  <c:v>28.0</c:v>
                </c:pt>
                <c:pt idx="16">
                  <c:v>28.0</c:v>
                </c:pt>
                <c:pt idx="17">
                  <c:v>25.0</c:v>
                </c:pt>
                <c:pt idx="18">
                  <c:v>16.0</c:v>
                </c:pt>
                <c:pt idx="19">
                  <c:v>10.0</c:v>
                </c:pt>
                <c:pt idx="20">
                  <c:v>4.0</c:v>
                </c:pt>
                <c:pt idx="21">
                  <c:v>5.0</c:v>
                </c:pt>
                <c:pt idx="22">
                  <c:v>7.0</c:v>
                </c:pt>
                <c:pt idx="23">
                  <c:v>7.0</c:v>
                </c:pt>
                <c:pt idx="24">
                  <c:v>6.0</c:v>
                </c:pt>
                <c:pt idx="25">
                  <c:v>10.0</c:v>
                </c:pt>
                <c:pt idx="26">
                  <c:v>14.0</c:v>
                </c:pt>
                <c:pt idx="27">
                  <c:v>13.0</c:v>
                </c:pt>
                <c:pt idx="29">
                  <c:v>17.0</c:v>
                </c:pt>
                <c:pt idx="30">
                  <c:v>15.0</c:v>
                </c:pt>
                <c:pt idx="31">
                  <c:v>10.0</c:v>
                </c:pt>
                <c:pt idx="32">
                  <c:v>13.0</c:v>
                </c:pt>
                <c:pt idx="33">
                  <c:v>7.0</c:v>
                </c:pt>
                <c:pt idx="34">
                  <c:v>7.0</c:v>
                </c:pt>
                <c:pt idx="35">
                  <c:v>5.0</c:v>
                </c:pt>
                <c:pt idx="36">
                  <c:v>10.0</c:v>
                </c:pt>
                <c:pt idx="37">
                  <c:v>14.0</c:v>
                </c:pt>
                <c:pt idx="38">
                  <c:v>13.0</c:v>
                </c:pt>
                <c:pt idx="39">
                  <c:v>12.0</c:v>
                </c:pt>
                <c:pt idx="44">
                  <c:v>4.0</c:v>
                </c:pt>
                <c:pt idx="45">
                  <c:v>2.0</c:v>
                </c:pt>
                <c:pt idx="46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-1911072960"/>
        <c:axId val="-1911070208"/>
      </c:barChart>
      <c:catAx>
        <c:axId val="-1911072960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11070208"/>
        <c:crosses val="autoZero"/>
        <c:auto val="1"/>
        <c:lblAlgn val="ctr"/>
        <c:lblOffset val="100"/>
        <c:tickLblSkip val="5"/>
        <c:noMultiLvlLbl val="0"/>
      </c:catAx>
      <c:valAx>
        <c:axId val="-1911070208"/>
        <c:scaling>
          <c:orientation val="minMax"/>
          <c:max val="29.0"/>
          <c:min val="0.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1107296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  <a:latin typeface="Franklin Gothic Book" charset="0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911823836227"/>
          <c:y val="0.0506652243399951"/>
          <c:w val="0.640310541429963"/>
          <c:h val="0.81886900263354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Medicare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Sheet1!$A$2:$A$47</c:f>
              <c:numCache>
                <c:formatCode>General</c:formatCode>
                <c:ptCount val="46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  <c:pt idx="41">
                  <c:v>2011.0</c:v>
                </c:pt>
                <c:pt idx="42">
                  <c:v>2012.0</c:v>
                </c:pt>
                <c:pt idx="43">
                  <c:v>2013.0</c:v>
                </c:pt>
                <c:pt idx="44">
                  <c:v>2014.0</c:v>
                </c:pt>
                <c:pt idx="45">
                  <c:v>2015.0</c:v>
                </c:pt>
              </c:numCache>
            </c:numRef>
          </c:cat>
          <c:val>
            <c:numRef>
              <c:f>Sheet1!$B$2:$B$47</c:f>
              <c:numCache>
                <c:formatCode>0.0%</c:formatCode>
                <c:ptCount val="46"/>
                <c:pt idx="0">
                  <c:v>0.077</c:v>
                </c:pt>
                <c:pt idx="1">
                  <c:v>0.089</c:v>
                </c:pt>
                <c:pt idx="2">
                  <c:v>0.081</c:v>
                </c:pt>
                <c:pt idx="3">
                  <c:v>0.039</c:v>
                </c:pt>
                <c:pt idx="4">
                  <c:v>0.215</c:v>
                </c:pt>
                <c:pt idx="5">
                  <c:v>0.187</c:v>
                </c:pt>
                <c:pt idx="6">
                  <c:v>0.17</c:v>
                </c:pt>
                <c:pt idx="7">
                  <c:v>0.142</c:v>
                </c:pt>
                <c:pt idx="8">
                  <c:v>0.13</c:v>
                </c:pt>
                <c:pt idx="9">
                  <c:v>0.136</c:v>
                </c:pt>
                <c:pt idx="10">
                  <c:v>0.188</c:v>
                </c:pt>
                <c:pt idx="11">
                  <c:v>0.175</c:v>
                </c:pt>
                <c:pt idx="12">
                  <c:v>0.153</c:v>
                </c:pt>
                <c:pt idx="13">
                  <c:v>0.115</c:v>
                </c:pt>
                <c:pt idx="14">
                  <c:v>0.094</c:v>
                </c:pt>
                <c:pt idx="15">
                  <c:v>0.059</c:v>
                </c:pt>
                <c:pt idx="16">
                  <c:v>0.05</c:v>
                </c:pt>
                <c:pt idx="17">
                  <c:v>0.061</c:v>
                </c:pt>
                <c:pt idx="18">
                  <c:v>0.045</c:v>
                </c:pt>
                <c:pt idx="19">
                  <c:v>0.093</c:v>
                </c:pt>
                <c:pt idx="20">
                  <c:v>0.072</c:v>
                </c:pt>
                <c:pt idx="21">
                  <c:v>0.058</c:v>
                </c:pt>
                <c:pt idx="22">
                  <c:v>0.088</c:v>
                </c:pt>
                <c:pt idx="23">
                  <c:v>0.066</c:v>
                </c:pt>
                <c:pt idx="24">
                  <c:v>0.076</c:v>
                </c:pt>
                <c:pt idx="25">
                  <c:v>0.072</c:v>
                </c:pt>
                <c:pt idx="26">
                  <c:v>0.046</c:v>
                </c:pt>
                <c:pt idx="27">
                  <c:v>0.042</c:v>
                </c:pt>
                <c:pt idx="28">
                  <c:v>0.003</c:v>
                </c:pt>
                <c:pt idx="29">
                  <c:v>0.028</c:v>
                </c:pt>
                <c:pt idx="30">
                  <c:v>0.032</c:v>
                </c:pt>
                <c:pt idx="31">
                  <c:v>0.084</c:v>
                </c:pt>
                <c:pt idx="32">
                  <c:v>0.054</c:v>
                </c:pt>
                <c:pt idx="33">
                  <c:v>0.049</c:v>
                </c:pt>
                <c:pt idx="34">
                  <c:v>0.067</c:v>
                </c:pt>
                <c:pt idx="35">
                  <c:v>0.058</c:v>
                </c:pt>
                <c:pt idx="36">
                  <c:v>0.035</c:v>
                </c:pt>
                <c:pt idx="37">
                  <c:v>0.026</c:v>
                </c:pt>
                <c:pt idx="38">
                  <c:v>0.049</c:v>
                </c:pt>
                <c:pt idx="39">
                  <c:v>0.03</c:v>
                </c:pt>
                <c:pt idx="40">
                  <c:v>0.004</c:v>
                </c:pt>
                <c:pt idx="41">
                  <c:v>0.018</c:v>
                </c:pt>
                <c:pt idx="42">
                  <c:v>0.003</c:v>
                </c:pt>
                <c:pt idx="43">
                  <c:v>-0.006</c:v>
                </c:pt>
                <c:pt idx="44">
                  <c:v>0.024</c:v>
                </c:pt>
                <c:pt idx="45">
                  <c:v>0.045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Private Ins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Sheet1!$A$2:$A$47</c:f>
              <c:numCache>
                <c:formatCode>General</c:formatCode>
                <c:ptCount val="46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  <c:pt idx="41">
                  <c:v>2011.0</c:v>
                </c:pt>
                <c:pt idx="42">
                  <c:v>2012.0</c:v>
                </c:pt>
                <c:pt idx="43">
                  <c:v>2013.0</c:v>
                </c:pt>
                <c:pt idx="44">
                  <c:v>2014.0</c:v>
                </c:pt>
                <c:pt idx="45">
                  <c:v>2015.0</c:v>
                </c:pt>
              </c:numCache>
            </c:numRef>
          </c:cat>
          <c:val>
            <c:numRef>
              <c:f>Sheet1!$C$2:$C$47</c:f>
              <c:numCache>
                <c:formatCode>0.0%</c:formatCode>
                <c:ptCount val="46"/>
                <c:pt idx="0">
                  <c:v>0.155</c:v>
                </c:pt>
                <c:pt idx="1">
                  <c:v>0.114</c:v>
                </c:pt>
                <c:pt idx="2">
                  <c:v>0.113</c:v>
                </c:pt>
                <c:pt idx="3">
                  <c:v>0.095</c:v>
                </c:pt>
                <c:pt idx="4">
                  <c:v>0.161</c:v>
                </c:pt>
                <c:pt idx="5">
                  <c:v>0.151</c:v>
                </c:pt>
                <c:pt idx="6">
                  <c:v>0.205</c:v>
                </c:pt>
                <c:pt idx="7">
                  <c:v>0.163</c:v>
                </c:pt>
                <c:pt idx="8">
                  <c:v>0.11</c:v>
                </c:pt>
                <c:pt idx="9">
                  <c:v>0.165</c:v>
                </c:pt>
                <c:pt idx="10">
                  <c:v>0.152</c:v>
                </c:pt>
                <c:pt idx="11">
                  <c:v>0.15</c:v>
                </c:pt>
                <c:pt idx="12">
                  <c:v>0.128</c:v>
                </c:pt>
                <c:pt idx="13">
                  <c:v>0.086</c:v>
                </c:pt>
                <c:pt idx="14">
                  <c:v>0.082</c:v>
                </c:pt>
                <c:pt idx="15">
                  <c:v>0.101</c:v>
                </c:pt>
                <c:pt idx="16">
                  <c:v>0.048</c:v>
                </c:pt>
                <c:pt idx="17">
                  <c:v>0.109</c:v>
                </c:pt>
                <c:pt idx="18">
                  <c:v>0.16</c:v>
                </c:pt>
                <c:pt idx="19">
                  <c:v>0.122</c:v>
                </c:pt>
                <c:pt idx="20">
                  <c:v>0.148</c:v>
                </c:pt>
                <c:pt idx="21">
                  <c:v>0.102</c:v>
                </c:pt>
                <c:pt idx="22">
                  <c:v>0.077</c:v>
                </c:pt>
                <c:pt idx="23">
                  <c:v>0.046</c:v>
                </c:pt>
                <c:pt idx="24">
                  <c:v>0.017</c:v>
                </c:pt>
                <c:pt idx="25">
                  <c:v>0.016</c:v>
                </c:pt>
                <c:pt idx="26">
                  <c:v>0.016</c:v>
                </c:pt>
                <c:pt idx="27">
                  <c:v>0.033</c:v>
                </c:pt>
                <c:pt idx="28">
                  <c:v>0.048</c:v>
                </c:pt>
                <c:pt idx="29">
                  <c:v>0.044</c:v>
                </c:pt>
                <c:pt idx="30">
                  <c:v>0.061</c:v>
                </c:pt>
                <c:pt idx="31">
                  <c:v>0.088</c:v>
                </c:pt>
                <c:pt idx="32">
                  <c:v>0.093</c:v>
                </c:pt>
                <c:pt idx="33">
                  <c:v>0.098</c:v>
                </c:pt>
                <c:pt idx="34">
                  <c:v>0.081</c:v>
                </c:pt>
                <c:pt idx="35">
                  <c:v>0.067</c:v>
                </c:pt>
                <c:pt idx="36">
                  <c:v>0.064</c:v>
                </c:pt>
                <c:pt idx="37">
                  <c:v>0.052</c:v>
                </c:pt>
                <c:pt idx="38">
                  <c:v>0.063</c:v>
                </c:pt>
                <c:pt idx="39">
                  <c:v>0.074</c:v>
                </c:pt>
                <c:pt idx="40">
                  <c:v>0.045</c:v>
                </c:pt>
                <c:pt idx="41">
                  <c:v>0.035</c:v>
                </c:pt>
                <c:pt idx="42">
                  <c:v>0.055</c:v>
                </c:pt>
                <c:pt idx="43">
                  <c:v>0.028</c:v>
                </c:pt>
                <c:pt idx="44">
                  <c:v>0.032</c:v>
                </c:pt>
                <c:pt idx="45">
                  <c:v>0.072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11051280"/>
        <c:axId val="-1911048528"/>
      </c:lineChart>
      <c:catAx>
        <c:axId val="-191105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11048528"/>
        <c:crosses val="autoZero"/>
        <c:auto val="1"/>
        <c:lblAlgn val="ctr"/>
        <c:lblOffset val="100"/>
        <c:tickLblSkip val="10"/>
        <c:noMultiLvlLbl val="0"/>
      </c:catAx>
      <c:valAx>
        <c:axId val="-191104852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ys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11051280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+mn-lt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solidFill>
                  <a:schemeClr val="tx1"/>
                </a:solidFill>
              </a:rPr>
              <a:t>Average Annual</a:t>
            </a:r>
            <a:r>
              <a:rPr lang="en-US" sz="2400" b="1" baseline="0" dirty="0" smtClean="0">
                <a:solidFill>
                  <a:schemeClr val="tx1"/>
                </a:solidFill>
              </a:rPr>
              <a:t> Growth, 1969-2015</a:t>
            </a:r>
            <a:endParaRPr lang="en-US" sz="24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</c:dPt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Medicare</c:v>
                </c:pt>
                <c:pt idx="1">
                  <c:v>Private Ins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0.073</c:v>
                </c:pt>
                <c:pt idx="1">
                  <c:v>0.089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27"/>
        <c:axId val="-1909593968"/>
        <c:axId val="-1909591216"/>
      </c:barChart>
      <c:catAx>
        <c:axId val="-190959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591216"/>
        <c:crosses val="autoZero"/>
        <c:auto val="1"/>
        <c:lblAlgn val="ctr"/>
        <c:lblOffset val="100"/>
        <c:noMultiLvlLbl val="0"/>
      </c:catAx>
      <c:valAx>
        <c:axId val="-190959121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-1909593968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bg1"/>
                </a:solidFill>
              </a:rPr>
              <a:t>Medicare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>
              <a:defRPr sz="2800" b="1">
                <a:solidFill>
                  <a:schemeClr val="bg1"/>
                </a:solidFill>
              </a:defRPr>
            </a:pPr>
            <a:r>
              <a:rPr lang="en-US" sz="2800" b="1" dirty="0" smtClean="0">
                <a:solidFill>
                  <a:schemeClr val="bg1"/>
                </a:solidFill>
              </a:rPr>
              <a:t>Advantage </a:t>
            </a:r>
            <a:r>
              <a:rPr lang="en-US" sz="2800" b="1" dirty="0">
                <a:solidFill>
                  <a:schemeClr val="bg1"/>
                </a:solidFill>
              </a:rPr>
              <a:t>Plans</a:t>
            </a:r>
          </a:p>
        </c:rich>
      </c:tx>
      <c:layout>
        <c:manualLayout>
          <c:xMode val="edge"/>
          <c:yMode val="edge"/>
          <c:x val="0.106050106609808"/>
          <c:y val="0.02457001862823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801737236203683"/>
          <c:y val="0.233806459351492"/>
          <c:w val="0.626453679118598"/>
          <c:h val="0.72640455489592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0887241240367342"/>
                  <c:y val="0.180086870493028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3134249471459"/>
                      <c:h val="0.32415723167361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0793181193920527"/>
                  <c:y val="-0.03675992286120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440979509091214"/>
                  <c:y val="-0.022859412797617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2000" b="0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0324612403101"/>
                      <c:h val="0.202247146278168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38100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Medical Services</c:v>
                </c:pt>
                <c:pt idx="1">
                  <c:v>Profit</c:v>
                </c:pt>
                <c:pt idx="2">
                  <c:v>Overhead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0.863</c:v>
                </c:pt>
                <c:pt idx="1">
                  <c:v>0.045</c:v>
                </c:pt>
                <c:pt idx="2">
                  <c:v>0.091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smtClean="0">
                <a:solidFill>
                  <a:schemeClr val="bg1"/>
                </a:solidFill>
              </a:rPr>
              <a:t>Traditional</a:t>
            </a:r>
            <a:r>
              <a:rPr lang="en-US" sz="2800" b="1" baseline="0" smtClean="0">
                <a:solidFill>
                  <a:schemeClr val="bg1"/>
                </a:solidFill>
              </a:rPr>
              <a:t> </a:t>
            </a:r>
          </a:p>
          <a:p>
            <a:pPr>
              <a:defRPr sz="2800" b="1">
                <a:solidFill>
                  <a:schemeClr val="bg1"/>
                </a:solidFill>
              </a:defRPr>
            </a:pPr>
            <a:r>
              <a:rPr lang="en-US" sz="2800" b="1" dirty="0" smtClean="0">
                <a:solidFill>
                  <a:schemeClr val="bg1"/>
                </a:solidFill>
              </a:rPr>
              <a:t>Medicare</a:t>
            </a:r>
            <a:endParaRPr lang="en-US" sz="2800" b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00499681010023"/>
          <c:y val="0.02149876629970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801737236203683"/>
          <c:y val="0.233806459351492"/>
          <c:w val="0.626453679118598"/>
          <c:h val="0.72640455489592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0833936336316169"/>
                  <c:y val="0.0019542354383342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3134249471459"/>
                      <c:h val="0.324157231673619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440979509091214"/>
                  <c:y val="-0.022859412797617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2000" b="0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0324612403101"/>
                      <c:h val="0.202247146278168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38100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Medical Services</c:v>
                </c:pt>
                <c:pt idx="1">
                  <c:v>Profit</c:v>
                </c:pt>
                <c:pt idx="2">
                  <c:v>Overhead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0.978</c:v>
                </c:pt>
                <c:pt idx="1">
                  <c:v>0.0</c:v>
                </c:pt>
                <c:pt idx="2">
                  <c:v>0.022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bg1"/>
                </a:solidFill>
              </a:rPr>
              <a:t>Medicare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>
              <a:defRPr sz="2800" b="1">
                <a:solidFill>
                  <a:schemeClr val="bg1"/>
                </a:solidFill>
              </a:defRPr>
            </a:pPr>
            <a:r>
              <a:rPr lang="en-US" sz="2800" b="1" dirty="0" smtClean="0">
                <a:solidFill>
                  <a:schemeClr val="bg1"/>
                </a:solidFill>
              </a:rPr>
              <a:t>Advantage </a:t>
            </a:r>
            <a:r>
              <a:rPr lang="en-US" sz="2800" b="1" dirty="0">
                <a:solidFill>
                  <a:schemeClr val="bg1"/>
                </a:solidFill>
              </a:rPr>
              <a:t>Plans</a:t>
            </a:r>
          </a:p>
        </c:rich>
      </c:tx>
      <c:layout>
        <c:manualLayout>
          <c:xMode val="edge"/>
          <c:yMode val="edge"/>
          <c:x val="0.159973796265968"/>
          <c:y val="0.02257335841583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78693217720533"/>
          <c:y val="0.218765061530243"/>
          <c:w val="0.826257121561082"/>
          <c:h val="0.77474274634285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0329806255561338"/>
                  <c:y val="-0.03170741557502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3134249471459"/>
                      <c:h val="0.32415723167361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084799770975238"/>
                  <c:y val="-0.1071105856831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713605566746"/>
                      <c:h val="0.22113026316403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96182662722351"/>
                  <c:y val="0.3149190125222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2000" b="0" i="0" u="none" strike="noStrike" kern="1200" baseline="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6955828282659"/>
                      <c:h val="0.2790283524956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32394882018719"/>
                  <c:y val="0.05886225385652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0423670018647"/>
                      <c:h val="0.22113026316403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38100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Broad</c:v>
                </c:pt>
                <c:pt idx="1">
                  <c:v>Narrow</c:v>
                </c:pt>
                <c:pt idx="2">
                  <c:v>Medium_x000d_Small</c:v>
                </c:pt>
                <c:pt idx="3">
                  <c:v>Medium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0.23</c:v>
                </c:pt>
                <c:pt idx="1">
                  <c:v>0.16</c:v>
                </c:pt>
                <c:pt idx="2">
                  <c:v>0.31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schemeClr val="bg1"/>
                </a:solidFill>
              </a:rPr>
              <a:t>Traditional Medicare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78693217720533"/>
          <c:y val="0.218765061530243"/>
          <c:w val="0.826257121561082"/>
          <c:h val="0.77474274634285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29282801736255"/>
                  <c:y val="0.2731937369594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96560501997519"/>
                      <c:h val="0.32415720388963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</c:f>
              <c:strCache>
                <c:ptCount val="1"/>
                <c:pt idx="0">
                  <c:v>Broad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3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Sheet1!$A$2:$A$34</c:f>
              <c:numCache>
                <c:formatCode>General</c:formatCode>
                <c:ptCount val="33"/>
                <c:pt idx="0">
                  <c:v>1985.0</c:v>
                </c:pt>
                <c:pt idx="1">
                  <c:v>1986.0</c:v>
                </c:pt>
                <c:pt idx="2">
                  <c:v>1987.0</c:v>
                </c:pt>
                <c:pt idx="3">
                  <c:v>1988.0</c:v>
                </c:pt>
                <c:pt idx="4">
                  <c:v>1989.0</c:v>
                </c:pt>
                <c:pt idx="5">
                  <c:v>1990.0</c:v>
                </c:pt>
                <c:pt idx="6">
                  <c:v>1991.0</c:v>
                </c:pt>
                <c:pt idx="7">
                  <c:v>1992.0</c:v>
                </c:pt>
                <c:pt idx="8">
                  <c:v>1993.0</c:v>
                </c:pt>
                <c:pt idx="9">
                  <c:v>1994.0</c:v>
                </c:pt>
                <c:pt idx="10">
                  <c:v>1995.0</c:v>
                </c:pt>
                <c:pt idx="11">
                  <c:v>1996.0</c:v>
                </c:pt>
                <c:pt idx="12">
                  <c:v>1997.0</c:v>
                </c:pt>
                <c:pt idx="13">
                  <c:v>1998.0</c:v>
                </c:pt>
                <c:pt idx="14">
                  <c:v>1999.0</c:v>
                </c:pt>
                <c:pt idx="15">
                  <c:v>2000.0</c:v>
                </c:pt>
                <c:pt idx="16">
                  <c:v>2001.0</c:v>
                </c:pt>
                <c:pt idx="17">
                  <c:v>2002.0</c:v>
                </c:pt>
                <c:pt idx="18">
                  <c:v>2003.0</c:v>
                </c:pt>
                <c:pt idx="19">
                  <c:v>2004.0</c:v>
                </c:pt>
                <c:pt idx="20">
                  <c:v>2005.0</c:v>
                </c:pt>
                <c:pt idx="21">
                  <c:v>2006.0</c:v>
                </c:pt>
                <c:pt idx="22">
                  <c:v>2007.0</c:v>
                </c:pt>
                <c:pt idx="23">
                  <c:v>2008.0</c:v>
                </c:pt>
                <c:pt idx="24">
                  <c:v>2009.0</c:v>
                </c:pt>
                <c:pt idx="25">
                  <c:v>2010.0</c:v>
                </c:pt>
                <c:pt idx="26">
                  <c:v>2011.0</c:v>
                </c:pt>
                <c:pt idx="27">
                  <c:v>2012.0</c:v>
                </c:pt>
                <c:pt idx="28">
                  <c:v>2013.0</c:v>
                </c:pt>
                <c:pt idx="29">
                  <c:v>2014.0</c:v>
                </c:pt>
                <c:pt idx="30">
                  <c:v>2015.0</c:v>
                </c:pt>
                <c:pt idx="31">
                  <c:v>2016.0</c:v>
                </c:pt>
                <c:pt idx="32">
                  <c:v>2017.0</c:v>
                </c:pt>
              </c:numCache>
            </c:numRef>
          </c:cat>
          <c:val>
            <c:numRef>
              <c:f>Sheet1!$B$2:$B$34</c:f>
              <c:numCache>
                <c:formatCode>General</c:formatCode>
                <c:ptCount val="33"/>
                <c:pt idx="0">
                  <c:v>0.441</c:v>
                </c:pt>
                <c:pt idx="1">
                  <c:v>0.814</c:v>
                </c:pt>
                <c:pt idx="2">
                  <c:v>1.013</c:v>
                </c:pt>
                <c:pt idx="3">
                  <c:v>1.069</c:v>
                </c:pt>
                <c:pt idx="4">
                  <c:v>1.134</c:v>
                </c:pt>
                <c:pt idx="5">
                  <c:v>1.264</c:v>
                </c:pt>
                <c:pt idx="6">
                  <c:v>1.389</c:v>
                </c:pt>
                <c:pt idx="7">
                  <c:v>1.566</c:v>
                </c:pt>
                <c:pt idx="8">
                  <c:v>1.815</c:v>
                </c:pt>
                <c:pt idx="9">
                  <c:v>2.268</c:v>
                </c:pt>
                <c:pt idx="10">
                  <c:v>3.089</c:v>
                </c:pt>
                <c:pt idx="11">
                  <c:v>3.961</c:v>
                </c:pt>
                <c:pt idx="12">
                  <c:v>5.049</c:v>
                </c:pt>
                <c:pt idx="13">
                  <c:v>5.976</c:v>
                </c:pt>
                <c:pt idx="14">
                  <c:v>6.219</c:v>
                </c:pt>
                <c:pt idx="15">
                  <c:v>6.3</c:v>
                </c:pt>
                <c:pt idx="16">
                  <c:v>5.5</c:v>
                </c:pt>
                <c:pt idx="17">
                  <c:v>4.9</c:v>
                </c:pt>
                <c:pt idx="18">
                  <c:v>4.6</c:v>
                </c:pt>
                <c:pt idx="19">
                  <c:v>4.7</c:v>
                </c:pt>
                <c:pt idx="20">
                  <c:v>5.2</c:v>
                </c:pt>
                <c:pt idx="21">
                  <c:v>7.3</c:v>
                </c:pt>
                <c:pt idx="22">
                  <c:v>8.6</c:v>
                </c:pt>
                <c:pt idx="23">
                  <c:v>9.8</c:v>
                </c:pt>
                <c:pt idx="24">
                  <c:v>10.0</c:v>
                </c:pt>
                <c:pt idx="25">
                  <c:v>11.4</c:v>
                </c:pt>
                <c:pt idx="26">
                  <c:v>12.2</c:v>
                </c:pt>
                <c:pt idx="27">
                  <c:v>13.658</c:v>
                </c:pt>
                <c:pt idx="28">
                  <c:v>14.388</c:v>
                </c:pt>
                <c:pt idx="29">
                  <c:v>15.7</c:v>
                </c:pt>
                <c:pt idx="30">
                  <c:v>16.8</c:v>
                </c:pt>
                <c:pt idx="31">
                  <c:v>17.6</c:v>
                </c:pt>
                <c:pt idx="32">
                  <c:v>18.7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7"/>
        <c:axId val="-1907336144"/>
        <c:axId val="-1907333392"/>
      </c:barChart>
      <c:catAx>
        <c:axId val="-190733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7333392"/>
        <c:crosses val="autoZero"/>
        <c:auto val="1"/>
        <c:lblAlgn val="ctr"/>
        <c:lblOffset val="100"/>
        <c:tickLblSkip val="5"/>
        <c:noMultiLvlLbl val="0"/>
      </c:catAx>
      <c:valAx>
        <c:axId val="-1907333392"/>
        <c:scaling>
          <c:orientation val="minMax"/>
          <c:max val="19.0"/>
          <c:min val="0.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7336144"/>
        <c:crosses val="autoZero"/>
        <c:crossBetween val="between"/>
        <c:majorUnit val="5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+mn-lt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3300"/>
              </a:solidFill>
            </a:ln>
          </c:spPr>
          <c:invertIfNegative val="0"/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rgbClr val="003300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solidFill>
                  <a:srgbClr val="003300"/>
                </a:solidFill>
              </a:ln>
            </c:spPr>
          </c:dPt>
          <c:dLbls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>
                      <a:solidFill>
                        <a:schemeClr val="tx1"/>
                      </a:solidFill>
                      <a:latin typeface="+mj-lt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  <a:latin typeface="+mj-lt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  <a:latin typeface="+mj-lt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+mj-l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0.0</c:v>
                </c:pt>
                <c:pt idx="1">
                  <c:v>0.001</c:v>
                </c:pt>
                <c:pt idx="2">
                  <c:v>0.001</c:v>
                </c:pt>
                <c:pt idx="3">
                  <c:v>0.009</c:v>
                </c:pt>
                <c:pt idx="4">
                  <c:v>0.016</c:v>
                </c:pt>
                <c:pt idx="5">
                  <c:v>0.027</c:v>
                </c:pt>
                <c:pt idx="6">
                  <c:v>0.046</c:v>
                </c:pt>
                <c:pt idx="7">
                  <c:v>0.083</c:v>
                </c:pt>
                <c:pt idx="8">
                  <c:v>0.166</c:v>
                </c:pt>
                <c:pt idx="9">
                  <c:v>0.649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axId val="-1909554912"/>
        <c:axId val="-1909552160"/>
      </c:barChart>
      <c:catAx>
        <c:axId val="-190955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9552160"/>
        <c:crosses val="autoZero"/>
        <c:auto val="1"/>
        <c:lblAlgn val="ctr"/>
        <c:lblOffset val="100"/>
        <c:noMultiLvlLbl val="0"/>
      </c:catAx>
      <c:valAx>
        <c:axId val="-1909552160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9554912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0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Sheet1!$B$2:$B$10</c:f>
              <c:numCache>
                <c:formatCode>0.0</c:formatCode>
                <c:ptCount val="9"/>
                <c:pt idx="0">
                  <c:v>29.5</c:v>
                </c:pt>
                <c:pt idx="1">
                  <c:v>32.4</c:v>
                </c:pt>
                <c:pt idx="2">
                  <c:v>35.2</c:v>
                </c:pt>
                <c:pt idx="3">
                  <c:v>38.3</c:v>
                </c:pt>
                <c:pt idx="4">
                  <c:v>40.6</c:v>
                </c:pt>
                <c:pt idx="5">
                  <c:v>43.9</c:v>
                </c:pt>
                <c:pt idx="6">
                  <c:v>45.5</c:v>
                </c:pt>
                <c:pt idx="7">
                  <c:v>54.9</c:v>
                </c:pt>
                <c:pt idx="8">
                  <c:v>61.5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-12"/>
        <c:axId val="-1910490160"/>
        <c:axId val="-1910487408"/>
      </c:barChart>
      <c:catAx>
        <c:axId val="-191049016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10487408"/>
        <c:crosses val="autoZero"/>
        <c:auto val="1"/>
        <c:lblAlgn val="ctr"/>
        <c:lblOffset val="100"/>
        <c:noMultiLvlLbl val="0"/>
      </c:catAx>
      <c:valAx>
        <c:axId val="-1910487408"/>
        <c:scaling>
          <c:orientation val="minMax"/>
          <c:max val="65.0"/>
          <c:min val="0.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10490160"/>
        <c:crosses val="autoZero"/>
        <c:crossBetween val="between"/>
        <c:majorUnit val="10.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  <a:latin typeface="+mn-lt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441088476442"/>
          <c:y val="0.0423338523915854"/>
          <c:w val="0.833327013596445"/>
          <c:h val="0.701987460184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Traditional Medicare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bg2"/>
                    </a:solidFill>
                    <a:latin typeface="+mn-lt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 NH use _x000d_during 2010</c:v>
                </c:pt>
                <c:pt idx="1">
                  <c:v>Short term_x000d_NH stay</c:v>
                </c:pt>
                <c:pt idx="2">
                  <c:v>Long term_x000d_NH stay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0.035</c:v>
                </c:pt>
                <c:pt idx="1">
                  <c:v>0.035</c:v>
                </c:pt>
                <c:pt idx="2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Medicare Advantage</c:v>
                </c:pt>
              </c:strCache>
            </c:strRef>
          </c:tx>
          <c:spPr>
            <a:solidFill>
              <a:srgbClr val="9F2936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solidFill>
                      <a:schemeClr val="bg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No NH use _x000d_during 2010</c:v>
                </c:pt>
                <c:pt idx="1">
                  <c:v>Short term_x000d_NH stay</c:v>
                </c:pt>
                <c:pt idx="2">
                  <c:v>Long term_x000d_NH stay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0.04</c:v>
                </c:pt>
                <c:pt idx="1">
                  <c:v>0.09</c:v>
                </c:pt>
                <c:pt idx="2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-7"/>
        <c:axId val="-1909525424"/>
        <c:axId val="-1909522672"/>
      </c:barChart>
      <c:catAx>
        <c:axId val="-1909525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 cmpd="sng">
            <a:solidFill>
              <a:srgbClr val="FFFFFF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-1909522672"/>
        <c:crossesAt val="0.0"/>
        <c:auto val="1"/>
        <c:lblAlgn val="ctr"/>
        <c:lblOffset val="0"/>
        <c:noMultiLvlLbl val="0"/>
      </c:catAx>
      <c:valAx>
        <c:axId val="-1909522672"/>
        <c:scaling>
          <c:orientation val="minMax"/>
          <c:max val="0.19"/>
          <c:min val="0.0"/>
        </c:scaling>
        <c:delete val="0"/>
        <c:axPos val="l"/>
        <c:majorGridlines>
          <c:spPr>
            <a:ln>
              <a:solidFill>
                <a:srgbClr val="FFFFFF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-1909525424"/>
        <c:crossesAt val="1.0"/>
        <c:crossBetween val="between"/>
        <c:majorUnit val="0.0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2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Legislated Overpayment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  <c:pt idx="8">
                  <c:v>2016.0</c:v>
                </c:pt>
              </c:numCache>
            </c:numRef>
          </c:cat>
          <c:val>
            <c:numRef>
              <c:f>Sheet1!$B$2:$B$10</c:f>
              <c:numCache>
                <c:formatCode>_("$"* #,##0.0_);_("$"* \(#,##0.0\);_("$"* "-"??_);_(@_)</c:formatCode>
                <c:ptCount val="9"/>
                <c:pt idx="0">
                  <c:v>12.1</c:v>
                </c:pt>
                <c:pt idx="1">
                  <c:v>15.4</c:v>
                </c:pt>
                <c:pt idx="2">
                  <c:v>15.2</c:v>
                </c:pt>
                <c:pt idx="3">
                  <c:v>12.4</c:v>
                </c:pt>
                <c:pt idx="4">
                  <c:v>9.5</c:v>
                </c:pt>
                <c:pt idx="5">
                  <c:v>5.8</c:v>
                </c:pt>
                <c:pt idx="6">
                  <c:v>9.5</c:v>
                </c:pt>
                <c:pt idx="7">
                  <c:v>3.4</c:v>
                </c:pt>
                <c:pt idx="8">
                  <c:v>3.7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Upcoding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  <c:pt idx="8">
                  <c:v>2016.0</c:v>
                </c:pt>
              </c:numCache>
            </c:numRef>
          </c:cat>
          <c:val>
            <c:numRef>
              <c:f>Sheet1!$C$2:$C$10</c:f>
              <c:numCache>
                <c:formatCode>_("$"* #,##0.0_);_("$"* \(#,##0.0\);_("$"* "-"??_);_(@_)</c:formatCode>
                <c:ptCount val="9"/>
                <c:pt idx="0">
                  <c:v>6.5</c:v>
                </c:pt>
                <c:pt idx="1">
                  <c:v>7.7</c:v>
                </c:pt>
                <c:pt idx="2">
                  <c:v>8.2</c:v>
                </c:pt>
                <c:pt idx="3">
                  <c:v>8.7</c:v>
                </c:pt>
                <c:pt idx="4">
                  <c:v>9.5</c:v>
                </c:pt>
                <c:pt idx="5">
                  <c:v>10.2</c:v>
                </c:pt>
                <c:pt idx="6">
                  <c:v>11.1</c:v>
                </c:pt>
                <c:pt idx="7">
                  <c:v>11.9</c:v>
                </c:pt>
                <c:pt idx="8">
                  <c:v>12.9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100"/>
        <c:axId val="-1908554592"/>
        <c:axId val="-1908552096"/>
      </c:barChart>
      <c:catAx>
        <c:axId val="-190855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8552096"/>
        <c:crosses val="autoZero"/>
        <c:auto val="1"/>
        <c:lblAlgn val="ctr"/>
        <c:lblOffset val="100"/>
        <c:noMultiLvlLbl val="0"/>
      </c:catAx>
      <c:valAx>
        <c:axId val="-1908552096"/>
        <c:scaling>
          <c:orientation val="minMax"/>
          <c:max val="24.0"/>
          <c:min val="0.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solidFill>
              <a:srgbClr val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8554592"/>
        <c:crosses val="autoZero"/>
        <c:crossBetween val="between"/>
        <c:majorUnit val="5.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437869094488"/>
          <c:y val="0.900454484470074"/>
          <c:w val="0.67040031255635"/>
          <c:h val="0.09687498550790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q3</c:v>
                </c:pt>
                <c:pt idx="1">
                  <c:v>q4</c:v>
                </c:pt>
                <c:pt idx="2">
                  <c:v>q1</c:v>
                </c:pt>
                <c:pt idx="3">
                  <c:v>q2</c:v>
                </c:pt>
                <c:pt idx="4">
                  <c:v>q3</c:v>
                </c:pt>
                <c:pt idx="5">
                  <c:v>q4</c:v>
                </c:pt>
                <c:pt idx="6">
                  <c:v>q1</c:v>
                </c:pt>
                <c:pt idx="7">
                  <c:v>q2</c:v>
                </c:pt>
                <c:pt idx="8">
                  <c:v>q3</c:v>
                </c:pt>
                <c:pt idx="9">
                  <c:v>q4</c:v>
                </c:pt>
                <c:pt idx="10">
                  <c:v>q1</c:v>
                </c:pt>
                <c:pt idx="11">
                  <c:v>q2</c:v>
                </c:pt>
                <c:pt idx="12">
                  <c:v>q3</c:v>
                </c:pt>
                <c:pt idx="13">
                  <c:v>q4</c:v>
                </c:pt>
                <c:pt idx="14">
                  <c:v>q1</c:v>
                </c:pt>
                <c:pt idx="15">
                  <c:v>q2</c:v>
                </c:pt>
                <c:pt idx="16">
                  <c:v>q3</c:v>
                </c:pt>
                <c:pt idx="17">
                  <c:v>q4</c:v>
                </c:pt>
                <c:pt idx="18">
                  <c:v>q1</c:v>
                </c:pt>
                <c:pt idx="19">
                  <c:v>q2</c:v>
                </c:pt>
                <c:pt idx="20">
                  <c:v>q3</c:v>
                </c:pt>
                <c:pt idx="21">
                  <c:v>q4</c:v>
                </c:pt>
                <c:pt idx="22">
                  <c:v>q1</c:v>
                </c:pt>
                <c:pt idx="23">
                  <c:v>q2</c:v>
                </c:pt>
                <c:pt idx="24">
                  <c:v>q3</c:v>
                </c:pt>
                <c:pt idx="25">
                  <c:v>q4</c:v>
                </c:pt>
                <c:pt idx="26">
                  <c:v>q1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10.0</c:v>
                </c:pt>
                <c:pt idx="1">
                  <c:v>42.0</c:v>
                </c:pt>
                <c:pt idx="2">
                  <c:v>64.0</c:v>
                </c:pt>
                <c:pt idx="3">
                  <c:v>70.0</c:v>
                </c:pt>
                <c:pt idx="4">
                  <c:v>72.0</c:v>
                </c:pt>
                <c:pt idx="5">
                  <c:v>84.0</c:v>
                </c:pt>
                <c:pt idx="6">
                  <c:v>174.0</c:v>
                </c:pt>
                <c:pt idx="7">
                  <c:v>219.0</c:v>
                </c:pt>
                <c:pt idx="8">
                  <c:v>322.0</c:v>
                </c:pt>
                <c:pt idx="9">
                  <c:v>336.0</c:v>
                </c:pt>
                <c:pt idx="10">
                  <c:v>447.0</c:v>
                </c:pt>
                <c:pt idx="11">
                  <c:v>458.0</c:v>
                </c:pt>
                <c:pt idx="12">
                  <c:v>472.0</c:v>
                </c:pt>
                <c:pt idx="13">
                  <c:v>490.0</c:v>
                </c:pt>
                <c:pt idx="14">
                  <c:v>621.0</c:v>
                </c:pt>
                <c:pt idx="15">
                  <c:v>633.0</c:v>
                </c:pt>
                <c:pt idx="16">
                  <c:v>647.0</c:v>
                </c:pt>
                <c:pt idx="17">
                  <c:v>657.0</c:v>
                </c:pt>
                <c:pt idx="18">
                  <c:v>744.0</c:v>
                </c:pt>
                <c:pt idx="19">
                  <c:v>757.0</c:v>
                </c:pt>
                <c:pt idx="20">
                  <c:v>761.0</c:v>
                </c:pt>
                <c:pt idx="21">
                  <c:v>782.0</c:v>
                </c:pt>
                <c:pt idx="22">
                  <c:v>831.0</c:v>
                </c:pt>
                <c:pt idx="23">
                  <c:v>833.0</c:v>
                </c:pt>
                <c:pt idx="24">
                  <c:v>838.0</c:v>
                </c:pt>
                <c:pt idx="25">
                  <c:v>842.0</c:v>
                </c:pt>
                <c:pt idx="26">
                  <c:v>923.0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06310736"/>
        <c:axId val="-1906307984"/>
      </c:lineChart>
      <c:catAx>
        <c:axId val="-190631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6307984"/>
        <c:crosses val="autoZero"/>
        <c:auto val="1"/>
        <c:lblAlgn val="ctr"/>
        <c:lblOffset val="100"/>
        <c:noMultiLvlLbl val="0"/>
      </c:catAx>
      <c:valAx>
        <c:axId val="-1906307984"/>
        <c:scaling>
          <c:orientation val="minMax"/>
          <c:max val="950.0"/>
          <c:min val="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6310736"/>
        <c:crosses val="autoZero"/>
        <c:crossBetween val="between"/>
        <c:majorUnit val="200.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Fee-For-Service</c:v>
                </c:pt>
                <c:pt idx="1">
                  <c:v>Capitation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908529808"/>
        <c:axId val="-1908527328"/>
      </c:barChart>
      <c:catAx>
        <c:axId val="-1908529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crossAx val="-1908527328"/>
        <c:crosses val="autoZero"/>
        <c:auto val="1"/>
        <c:lblAlgn val="ctr"/>
        <c:lblOffset val="100"/>
        <c:noMultiLvlLbl val="0"/>
      </c:catAx>
      <c:valAx>
        <c:axId val="-1908527328"/>
        <c:scaling>
          <c:orientation val="minMax"/>
          <c:max val="0.69"/>
          <c:min val="0.0"/>
        </c:scaling>
        <c:delete val="1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crossAx val="-190852980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83254716981132"/>
          <c:y val="0.0"/>
          <c:w val="0.923349056603774"/>
          <c:h val="0.752755676393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HMO</c:v>
                </c:pt>
                <c:pt idx="1">
                  <c:v>Free Fee-_x000d_for-Service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1.21</c:v>
                </c:pt>
                <c:pt idx="1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-27"/>
        <c:axId val="-1906274736"/>
        <c:axId val="-1906271984"/>
      </c:barChart>
      <c:catAx>
        <c:axId val="-190627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6271984"/>
        <c:crosses val="autoZero"/>
        <c:auto val="1"/>
        <c:lblAlgn val="ctr"/>
        <c:lblOffset val="100"/>
        <c:noMultiLvlLbl val="0"/>
      </c:catAx>
      <c:valAx>
        <c:axId val="-1906271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90627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83254716981132"/>
          <c:y val="0.0"/>
          <c:w val="0.923349056603774"/>
          <c:h val="0.752755676393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HMO</c:v>
                </c:pt>
                <c:pt idx="1">
                  <c:v>Free Fee-_x000d_for-Service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87.8</c:v>
                </c:pt>
                <c:pt idx="1">
                  <c:v>82.9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-27"/>
        <c:axId val="-1906257648"/>
        <c:axId val="-1906254896"/>
      </c:barChart>
      <c:catAx>
        <c:axId val="-190625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6254896"/>
        <c:crosses val="autoZero"/>
        <c:auto val="1"/>
        <c:lblAlgn val="ctr"/>
        <c:lblOffset val="100"/>
        <c:noMultiLvlLbl val="0"/>
      </c:catAx>
      <c:valAx>
        <c:axId val="-1906254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90625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Fee-For-Service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Depression Detected</c:v>
                </c:pt>
                <c:pt idx="1">
                  <c:v>Appropriately Treated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0.537</c:v>
                </c:pt>
                <c:pt idx="1">
                  <c:v>0.607000000000001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Managed Care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Depression Detected</c:v>
                </c:pt>
                <c:pt idx="1">
                  <c:v>Appropriately Treated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>
                  <c:v>0.418</c:v>
                </c:pt>
                <c:pt idx="1">
                  <c:v>0.464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7"/>
        <c:axId val="-1906242112"/>
        <c:axId val="-1906239632"/>
      </c:barChart>
      <c:catAx>
        <c:axId val="-1906242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lnSpc>
                <a:spcPct val="90000"/>
              </a:lnSpc>
              <a:defRPr sz="2400"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  <c:crossAx val="-1906239632"/>
        <c:crosses val="autoZero"/>
        <c:auto val="1"/>
        <c:lblAlgn val="ctr"/>
        <c:lblOffset val="100"/>
        <c:noMultiLvlLbl val="0"/>
      </c:catAx>
      <c:valAx>
        <c:axId val="-1906239632"/>
        <c:scaling>
          <c:orientation val="minMax"/>
        </c:scaling>
        <c:delete val="1"/>
        <c:axPos val="l"/>
        <c:majorGridlines>
          <c:spPr>
            <a:ln>
              <a:prstDash val="sysDot"/>
            </a:ln>
          </c:spPr>
        </c:majorGridlines>
        <c:numFmt formatCode="0%" sourceLinked="0"/>
        <c:majorTickMark val="out"/>
        <c:minorTickMark val="none"/>
        <c:tickLblPos val="nextTo"/>
        <c:crossAx val="-1906242112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077498212529"/>
          <c:y val="0.079179625984252"/>
          <c:w val="0.750257878890069"/>
          <c:h val="0.78307554133858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Fee-For-Service</c:v>
                </c:pt>
              </c:strCache>
            </c:strRef>
          </c:tx>
          <c:spPr>
            <a:ln w="762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tx1"/>
                    </a:solidFill>
                    <a:latin typeface="+mn-lt"/>
                    <a:cs typeface="Franklin Gothic Book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2 Years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1.3</c:v>
                </c:pt>
                <c:pt idx="1">
                  <c:v>1.2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Managed Care</c:v>
                </c:pt>
              </c:strCache>
            </c:strRef>
          </c:tx>
          <c:spPr>
            <a:ln w="762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0.0740395892439637"/>
                  <c:y val="-0.1010546259842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tx1"/>
                    </a:solidFill>
                    <a:latin typeface="+mn-lt"/>
                    <a:cs typeface="Franklin Gothic Book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2 Years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>
                  <c:v>1.5</c:v>
                </c:pt>
                <c:pt idx="1">
                  <c:v>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08497632"/>
        <c:axId val="-1908494880"/>
      </c:lineChart>
      <c:catAx>
        <c:axId val="-1908497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>
                <a:solidFill>
                  <a:schemeClr val="tx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-1908494880"/>
        <c:crosses val="autoZero"/>
        <c:auto val="1"/>
        <c:lblAlgn val="ctr"/>
        <c:lblOffset val="100"/>
        <c:noMultiLvlLbl val="0"/>
      </c:catAx>
      <c:valAx>
        <c:axId val="-1908494880"/>
        <c:scaling>
          <c:orientation val="minMax"/>
          <c:min val="1.0"/>
        </c:scaling>
        <c:delete val="1"/>
        <c:axPos val="l"/>
        <c:majorGridlines>
          <c:spPr>
            <a:ln>
              <a:prstDash val="sysDot"/>
            </a:ln>
          </c:spPr>
        </c:majorGridlines>
        <c:numFmt formatCode="#,##0.0" sourceLinked="0"/>
        <c:majorTickMark val="out"/>
        <c:minorTickMark val="none"/>
        <c:tickLblPos val="nextTo"/>
        <c:crossAx val="-1908497632"/>
        <c:crosses val="autoZero"/>
        <c:crossBetween val="between"/>
        <c:majorUnit val="0.2"/>
      </c:valAx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Claimed_x000d_"Savings "</c:v>
                </c:pt>
                <c:pt idx="1">
                  <c:v>Bonus_x000d_Payment</c:v>
                </c:pt>
                <c:pt idx="2">
                  <c:v>Net Costs to_x000d_Medicare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&quot;$&quot;#,##0_);[Red]\(&quot;$&quot;#,##0\)">
                  <c:v>-234.0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Claimed_x000d_"Savings "</c:v>
                </c:pt>
                <c:pt idx="1">
                  <c:v>Bonus_x000d_Payment</c:v>
                </c:pt>
                <c:pt idx="2">
                  <c:v>Net Costs to_x000d_Medicare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&quot;$&quot;#,##0_);[Red]\(&quot;$&quot;#,##0\)">
                  <c:v>-291.0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Claimed_x000d_"Savings "</c:v>
                </c:pt>
                <c:pt idx="1">
                  <c:v>Bonus_x000d_Payment</c:v>
                </c:pt>
                <c:pt idx="2">
                  <c:v>Net Costs to_x000d_Medicare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&quot;$&quot;#,##0_);[Red]\(&quot;$&quot;#,##0\)">
                  <c:v>-429.0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Claimed_x000d_"Savings "</c:v>
                </c:pt>
                <c:pt idx="1">
                  <c:v>Bonus_x000d_Payment</c:v>
                </c:pt>
                <c:pt idx="2">
                  <c:v>Net Costs to_x000d_Medicare</c:v>
                </c:pt>
              </c:strCache>
            </c:strRef>
          </c:cat>
          <c:val>
            <c:numRef>
              <c:f>Sheet1!$E$2:$E$4</c:f>
              <c:numCache>
                <c:formatCode>"$"#,##0_);[Red]\("$"#,##0\)</c:formatCode>
                <c:ptCount val="3"/>
                <c:pt idx="1">
                  <c:v>1300.0</c:v>
                </c:pt>
                <c:pt idx="2">
                  <c:v>346.0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-1910900224"/>
        <c:axId val="-1910897472"/>
      </c:barChart>
      <c:catAx>
        <c:axId val="-191090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635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897472"/>
        <c:crosses val="autoZero"/>
        <c:auto val="1"/>
        <c:lblAlgn val="ctr"/>
        <c:lblOffset val="100"/>
        <c:noMultiLvlLbl val="0"/>
      </c:catAx>
      <c:valAx>
        <c:axId val="-1910897472"/>
        <c:scaling>
          <c:orientation val="minMax"/>
          <c:max val="1400.0"/>
          <c:min val="-1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90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Independent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2388.0</c:v>
                </c:pt>
                <c:pt idx="1">
                  <c:v>2338.0</c:v>
                </c:pt>
                <c:pt idx="2">
                  <c:v>2370.0</c:v>
                </c:pt>
                <c:pt idx="3">
                  <c:v>2350.0</c:v>
                </c:pt>
                <c:pt idx="4">
                  <c:v>2332.0</c:v>
                </c:pt>
                <c:pt idx="5">
                  <c:v>2233.0</c:v>
                </c:pt>
                <c:pt idx="6">
                  <c:v>2016.0</c:v>
                </c:pt>
                <c:pt idx="7">
                  <c:v>1929.0</c:v>
                </c:pt>
                <c:pt idx="8">
                  <c:v>1847.0</c:v>
                </c:pt>
                <c:pt idx="9">
                  <c:v>1790.0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System-Owned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2568.0</c:v>
                </c:pt>
                <c:pt idx="1">
                  <c:v>2573.0</c:v>
                </c:pt>
                <c:pt idx="2">
                  <c:v>2665.0</c:v>
                </c:pt>
                <c:pt idx="3">
                  <c:v>2798.0</c:v>
                </c:pt>
                <c:pt idx="4">
                  <c:v>2900.0</c:v>
                </c:pt>
                <c:pt idx="5">
                  <c:v>2944.0</c:v>
                </c:pt>
                <c:pt idx="6">
                  <c:v>3195.0</c:v>
                </c:pt>
                <c:pt idx="7">
                  <c:v>3304.0</c:v>
                </c:pt>
                <c:pt idx="8">
                  <c:v>3367.0</c:v>
                </c:pt>
                <c:pt idx="9">
                  <c:v>3412.0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-1910860656"/>
        <c:axId val="-1910857904"/>
      </c:barChart>
      <c:catAx>
        <c:axId val="-191086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0857904"/>
        <c:crosses val="autoZero"/>
        <c:auto val="1"/>
        <c:lblAlgn val="ctr"/>
        <c:lblOffset val="100"/>
        <c:noMultiLvlLbl val="0"/>
      </c:catAx>
      <c:valAx>
        <c:axId val="-191085790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0860656"/>
        <c:crosses val="autoZero"/>
        <c:crossBetween val="between"/>
        <c:majorUnit val="0.2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021817585302"/>
          <c:y val="0.0345984795110361"/>
          <c:w val="0.728623031496063"/>
          <c:h val="0.93080304097792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Sheet1!$A$2:$A$5</c:f>
              <c:strCache>
                <c:ptCount val="4"/>
                <c:pt idx="0">
                  <c:v>Offered Appt &gt;2 Wks</c:v>
                </c:pt>
                <c:pt idx="1">
                  <c:v>Offered Appt &lt;2 Wks</c:v>
                </c:pt>
                <c:pt idx="2">
                  <c:v>Not Participating</c:v>
                </c:pt>
                <c:pt idx="3">
                  <c:v>Won't Take New Plan Pt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0.24</c:v>
                </c:pt>
                <c:pt idx="1">
                  <c:v>0.25</c:v>
                </c:pt>
                <c:pt idx="2">
                  <c:v>0.43</c:v>
                </c:pt>
                <c:pt idx="3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89694509688236"/>
                  <c:y val="0.1905248309594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8613811104597"/>
                      <c:h val="0.26004050931205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50568445612817"/>
                  <c:y val="-0.1956767834527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9334295497743"/>
                      <c:h val="0.32286217690823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Utilization</c:v>
                </c:pt>
                <c:pt idx="1">
                  <c:v>Price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14.0</c:v>
                </c:pt>
                <c:pt idx="1">
                  <c:v>61.0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67786794718204"/>
          <c:y val="0.0475900711467963"/>
          <c:w val="0.895047025849879"/>
          <c:h val="0.570188164342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Scoring Physicians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1"/>
              <c:layout>
                <c:manualLayout>
                  <c:x val="0.0"/>
                  <c:y val="0.0120204901474868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+mn-lt"/>
                      <a:cs typeface="Franklin Gothic Book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Minority</c:v>
                </c:pt>
                <c:pt idx="1">
                  <c:v>Non-English Speakers</c:v>
                </c:pt>
                <c:pt idx="2">
                  <c:v>Uninsured or Medicaid</c:v>
                </c:pt>
                <c:pt idx="3">
                  <c:v>Infrequent Visits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0.137</c:v>
                </c:pt>
                <c:pt idx="1">
                  <c:v>0.032</c:v>
                </c:pt>
                <c:pt idx="2">
                  <c:v>0.096</c:v>
                </c:pt>
                <c:pt idx="3" formatCode="0%">
                  <c:v>0.29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Bottom Scoring Physicians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Minority</c:v>
                </c:pt>
                <c:pt idx="1">
                  <c:v>Non-English Speakers</c:v>
                </c:pt>
                <c:pt idx="2">
                  <c:v>Uninsured or Medicaid</c:v>
                </c:pt>
                <c:pt idx="3">
                  <c:v>Infrequent Visits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0.256</c:v>
                </c:pt>
                <c:pt idx="1">
                  <c:v>0.102</c:v>
                </c:pt>
                <c:pt idx="2">
                  <c:v>0.172</c:v>
                </c:pt>
                <c:pt idx="3">
                  <c:v>0.382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-8"/>
        <c:axId val="-1906225376"/>
        <c:axId val="-1906222896"/>
      </c:barChart>
      <c:catAx>
        <c:axId val="-1906225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-1906222896"/>
        <c:crosses val="autoZero"/>
        <c:auto val="1"/>
        <c:lblAlgn val="ctr"/>
        <c:lblOffset val="100"/>
        <c:noMultiLvlLbl val="0"/>
      </c:catAx>
      <c:valAx>
        <c:axId val="-1906222896"/>
        <c:scaling>
          <c:orientation val="minMax"/>
          <c:max val="0.39"/>
          <c:min val="0.0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-1906225376"/>
        <c:crosses val="autoZero"/>
        <c:crossBetween val="between"/>
        <c:majorUnit val="0.1"/>
      </c:valAx>
      <c:spPr>
        <a:noFill/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041430566873974"/>
          <c:y val="0.876351047132489"/>
          <c:w val="0.921332824174212"/>
          <c:h val="0.0828678175142822"/>
        </c:manualLayout>
      </c:layout>
      <c:overlay val="0"/>
      <c:txPr>
        <a:bodyPr/>
        <a:lstStyle/>
        <a:p>
          <a:pPr>
            <a:defRPr sz="2400">
              <a:solidFill>
                <a:schemeClr val="bg1"/>
              </a:solidFill>
              <a:latin typeface="+mn-lt"/>
              <a:cs typeface="Franklin Gothic Book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0113386634758"/>
          <c:y val="0.0304687481256922"/>
          <c:w val="0.614983709709129"/>
          <c:h val="0.871695381908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Bonuses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-8.01352978194043E-17"/>
                  <c:y val="0.011626496510906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065566001085711"/>
                  <c:y val="0.014533120638633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Less Sick_x000d_High SES</c:v>
                </c:pt>
                <c:pt idx="1">
                  <c:v>Less Sick_x000d_Low SES</c:v>
                </c:pt>
                <c:pt idx="2">
                  <c:v>Sicker_x000d_Low SES</c:v>
                </c:pt>
                <c:pt idx="3">
                  <c:v>Sicker_x000d_High SES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0.068</c:v>
                </c:pt>
                <c:pt idx="1">
                  <c:v>0.059</c:v>
                </c:pt>
                <c:pt idx="2">
                  <c:v>0.016</c:v>
                </c:pt>
                <c:pt idx="3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Penalties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Less Sick_x000d_High SES</c:v>
                </c:pt>
                <c:pt idx="1">
                  <c:v>Less Sick_x000d_Low SES</c:v>
                </c:pt>
                <c:pt idx="2">
                  <c:v>Sicker_x000d_Low SES</c:v>
                </c:pt>
                <c:pt idx="3">
                  <c:v>Sicker_x000d_High SES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0.037</c:v>
                </c:pt>
                <c:pt idx="1">
                  <c:v>0.098</c:v>
                </c:pt>
                <c:pt idx="2">
                  <c:v>0.131</c:v>
                </c:pt>
                <c:pt idx="3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-12"/>
        <c:axId val="-1905248240"/>
        <c:axId val="-1905245488"/>
      </c:barChart>
      <c:catAx>
        <c:axId val="-190524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245488"/>
        <c:crosses val="autoZero"/>
        <c:auto val="1"/>
        <c:lblAlgn val="ctr"/>
        <c:lblOffset val="100"/>
        <c:noMultiLvlLbl val="0"/>
      </c:catAx>
      <c:valAx>
        <c:axId val="-1905245488"/>
        <c:scaling>
          <c:orientation val="minMax"/>
          <c:max val="0.19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24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0254552685422501"/>
          <c:y val="0.53591237100425"/>
          <c:w val="0.143009343499333"/>
          <c:h val="0.2008005804093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Reported score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All patients_x000d_in plan</c:v>
                </c:pt>
                <c:pt idx="1">
                  <c:v>Patients sampled_x000d_for HEDIS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0.211</c:v>
                </c:pt>
                <c:pt idx="1">
                  <c:v>0.219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Accurate score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All patients_x000d_in plan</c:v>
                </c:pt>
                <c:pt idx="1">
                  <c:v>Patients sampled_x000d_for HEDIS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0.269</c:v>
                </c:pt>
                <c:pt idx="1">
                  <c:v>0.262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-1905226528"/>
        <c:axId val="-1905224048"/>
      </c:barChart>
      <c:catAx>
        <c:axId val="-1905226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5224048"/>
        <c:crosses val="autoZero"/>
        <c:auto val="1"/>
        <c:lblAlgn val="ctr"/>
        <c:lblOffset val="100"/>
        <c:noMultiLvlLbl val="0"/>
      </c:catAx>
      <c:valAx>
        <c:axId val="-1905224048"/>
        <c:scaling>
          <c:orientation val="minMax"/>
          <c:max val="0.29"/>
          <c:min val="0.0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5226528"/>
        <c:crosses val="autoZero"/>
        <c:crossBetween val="between"/>
        <c:majorUnit val="0.1"/>
      </c:valAx>
      <c:spPr>
        <a:noFill/>
        <a:ln>
          <a:noFill/>
        </a:ln>
      </c:spPr>
    </c:plotArea>
    <c:legend>
      <c:legendPos val="l"/>
      <c:layout>
        <c:manualLayout>
          <c:xMode val="edge"/>
          <c:yMode val="edge"/>
          <c:x val="0.0217536825387472"/>
          <c:y val="0.540256468517597"/>
          <c:w val="0.203221874543943"/>
          <c:h val="0.200038951764731"/>
        </c:manualLayout>
      </c:layout>
      <c:overlay val="0"/>
      <c:txPr>
        <a:bodyPr/>
        <a:lstStyle/>
        <a:p>
          <a:pPr>
            <a:defRPr sz="2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61623945273854"/>
          <c:y val="0.0340282030868896"/>
          <c:w val="0.893977475817034"/>
          <c:h val="0.7037796097993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P4P Hospitals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3"/>
              <c:layout>
                <c:manualLayout>
                  <c:x val="0.0"/>
                  <c:y val="0.056833420393394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+mn-lt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CHF</c:v>
                </c:pt>
                <c:pt idx="1">
                  <c:v>AMI</c:v>
                </c:pt>
                <c:pt idx="2">
                  <c:v>Pneumonia</c:v>
                </c:pt>
                <c:pt idx="3">
                  <c:v>CABG</c:v>
                </c:pt>
                <c:pt idx="4">
                  <c:v>All Conditions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0.0045</c:v>
                </c:pt>
                <c:pt idx="1">
                  <c:v>-0.0165</c:v>
                </c:pt>
                <c:pt idx="2">
                  <c:v>-0.0116</c:v>
                </c:pt>
                <c:pt idx="3">
                  <c:v>0.0021</c:v>
                </c:pt>
                <c:pt idx="4">
                  <c:v>-0.0051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 Hospitals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+mn-lt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CHF</c:v>
                </c:pt>
                <c:pt idx="1">
                  <c:v>AMI</c:v>
                </c:pt>
                <c:pt idx="2">
                  <c:v>Pneumonia</c:v>
                </c:pt>
                <c:pt idx="3">
                  <c:v>CABG</c:v>
                </c:pt>
                <c:pt idx="4">
                  <c:v>All Conditions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0.0031</c:v>
                </c:pt>
                <c:pt idx="1">
                  <c:v>-0.0158</c:v>
                </c:pt>
                <c:pt idx="2">
                  <c:v>-0.0128</c:v>
                </c:pt>
                <c:pt idx="3">
                  <c:v>-0.0028</c:v>
                </c:pt>
                <c:pt idx="4">
                  <c:v>-0.0066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10"/>
        <c:axId val="-1906176048"/>
        <c:axId val="-1906173568"/>
      </c:barChart>
      <c:catAx>
        <c:axId val="-1906176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57150" cmpd="sng"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-1906173568"/>
        <c:crosses val="autoZero"/>
        <c:auto val="1"/>
        <c:lblAlgn val="ctr"/>
        <c:lblOffset val="0"/>
        <c:noMultiLvlLbl val="0"/>
      </c:catAx>
      <c:valAx>
        <c:axId val="-1906173568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-1906176048"/>
        <c:crosses val="autoZero"/>
        <c:crossBetween val="between"/>
        <c:majorUnit val="0.0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857249985468"/>
          <c:y val="0.881866092514854"/>
          <c:w val="0.709479202303475"/>
          <c:h val="0.0959188327639991"/>
        </c:manualLayout>
      </c:layout>
      <c:overlay val="0"/>
      <c:txPr>
        <a:bodyPr/>
        <a:lstStyle/>
        <a:p>
          <a:pPr>
            <a:defRPr sz="2400">
              <a:solidFill>
                <a:schemeClr val="bg1"/>
              </a:solidFill>
              <a:latin typeface="+mn-lt"/>
              <a:cs typeface="Franklin Gothic Book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AMI</c:v>
                </c:pt>
                <c:pt idx="1">
                  <c:v>CHF</c:v>
                </c:pt>
                <c:pt idx="2">
                  <c:v>Pneum-_x000d_onia</c:v>
                </c:pt>
                <c:pt idx="3">
                  <c:v>Stroke</c:v>
                </c:pt>
                <c:pt idx="4">
                  <c:v>GI_x000d_Bleed</c:v>
                </c:pt>
                <c:pt idx="5">
                  <c:v>Renal_x000d_Failure</c:v>
                </c:pt>
                <c:pt idx="6">
                  <c:v>Sepsis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0.13</c:v>
                </c:pt>
                <c:pt idx="1">
                  <c:v>0.06</c:v>
                </c:pt>
                <c:pt idx="2">
                  <c:v>0.1</c:v>
                </c:pt>
                <c:pt idx="3">
                  <c:v>0.15</c:v>
                </c:pt>
                <c:pt idx="4">
                  <c:v>0.06</c:v>
                </c:pt>
                <c:pt idx="5">
                  <c:v>0.13</c:v>
                </c:pt>
                <c:pt idx="6">
                  <c:v>0.29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-27"/>
        <c:axId val="-1905204704"/>
        <c:axId val="-1905201952"/>
      </c:barChart>
      <c:catAx>
        <c:axId val="-190520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201952"/>
        <c:crosses val="autoZero"/>
        <c:auto val="1"/>
        <c:lblAlgn val="ctr"/>
        <c:lblOffset val="100"/>
        <c:noMultiLvlLbl val="0"/>
      </c:catAx>
      <c:valAx>
        <c:axId val="-1905201952"/>
        <c:scaling>
          <c:orientation val="minMax"/>
          <c:max val="0.3"/>
        </c:scaling>
        <c:delete val="1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190520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228346456693"/>
          <c:y val="0.0781376866744796"/>
          <c:w val="0.716931511916715"/>
          <c:h val="0.6837194321456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 Penalties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30 Day_x000d_Readmissions</c:v>
                </c:pt>
                <c:pt idx="1">
                  <c:v>30 Day_x000d_Mortality</c:v>
                </c:pt>
                <c:pt idx="2">
                  <c:v>1 Year_x000d_Mortality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</c:v>
                </c:pt>
                <c:pt idx="1">
                  <c:v>0.072</c:v>
                </c:pt>
                <c:pt idx="2">
                  <c:v>0.313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 Penalties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30 Day_x000d_Readmissions</c:v>
                </c:pt>
                <c:pt idx="1">
                  <c:v>30 Day_x000d_Mortality</c:v>
                </c:pt>
                <c:pt idx="2">
                  <c:v>1 Year_x000d_Mortality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0.184</c:v>
                </c:pt>
                <c:pt idx="1">
                  <c:v>0.086</c:v>
                </c:pt>
                <c:pt idx="2">
                  <c:v>0.363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11"/>
        <c:axId val="-1905175952"/>
        <c:axId val="-1905173200"/>
      </c:barChart>
      <c:catAx>
        <c:axId val="-190517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173200"/>
        <c:crosses val="autoZero"/>
        <c:auto val="1"/>
        <c:lblAlgn val="ctr"/>
        <c:lblOffset val="100"/>
        <c:noMultiLvlLbl val="0"/>
      </c:catAx>
      <c:valAx>
        <c:axId val="-1905173200"/>
        <c:scaling>
          <c:orientation val="minMax"/>
          <c:max val="0.37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1759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0"/>
          <c:y val="0.256992217543915"/>
          <c:w val="0.172670154244418"/>
          <c:h val="0.4207203341955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Sick_x000d_Not Poor</c:v>
                </c:pt>
                <c:pt idx="1">
                  <c:v>Poorer</c:v>
                </c:pt>
                <c:pt idx="2">
                  <c:v>Sicker</c:v>
                </c:pt>
                <c:pt idx="3">
                  <c:v>Sicker +_x000d_Poorer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0.031</c:v>
                </c:pt>
                <c:pt idx="1">
                  <c:v>0.098</c:v>
                </c:pt>
                <c:pt idx="2">
                  <c:v>0.18</c:v>
                </c:pt>
                <c:pt idx="3">
                  <c:v>0.131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-27"/>
        <c:axId val="-1906149936"/>
        <c:axId val="-1906147184"/>
      </c:barChart>
      <c:catAx>
        <c:axId val="-190614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6147184"/>
        <c:crosses val="autoZero"/>
        <c:auto val="1"/>
        <c:lblAlgn val="ctr"/>
        <c:lblOffset val="100"/>
        <c:noMultiLvlLbl val="0"/>
      </c:catAx>
      <c:valAx>
        <c:axId val="-1906147184"/>
        <c:scaling>
          <c:orientation val="minMax"/>
          <c:max val="0.19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6149936"/>
        <c:crosses val="autoZero"/>
        <c:crossBetween val="between"/>
        <c:majorUnit val="0.0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Ischemic_x000d_Heart_x000d_Disease</c:v>
                </c:pt>
                <c:pt idx="1">
                  <c:v>Cancer</c:v>
                </c:pt>
                <c:pt idx="2">
                  <c:v>Other_x000d_Incentivized</c:v>
                </c:pt>
                <c:pt idx="3">
                  <c:v>Non-_x000d_Incentivized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-2.21</c:v>
                </c:pt>
                <c:pt idx="1">
                  <c:v>0.28</c:v>
                </c:pt>
                <c:pt idx="2">
                  <c:v>-1.75</c:v>
                </c:pt>
                <c:pt idx="3">
                  <c:v>11.6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27"/>
        <c:axId val="-1905149024"/>
        <c:axId val="-1905146272"/>
      </c:barChart>
      <c:catAx>
        <c:axId val="-190514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635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146272"/>
        <c:crosses val="autoZero"/>
        <c:auto val="1"/>
        <c:lblAlgn val="ctr"/>
        <c:lblOffset val="100"/>
        <c:noMultiLvlLbl val="0"/>
      </c:catAx>
      <c:valAx>
        <c:axId val="-190514627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5149024"/>
        <c:crosses val="autoZero"/>
        <c:crossBetween val="between"/>
        <c:majorUnit val="5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22012013599"/>
          <c:y val="0.0395711645810514"/>
          <c:w val="0.719238492839402"/>
          <c:h val="0.814697895370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PNA</c:v>
                </c:pt>
                <c:pt idx="1">
                  <c:v>CHF</c:v>
                </c:pt>
                <c:pt idx="2">
                  <c:v>AMI</c:v>
                </c:pt>
                <c:pt idx="3">
                  <c:v>COPD</c:v>
                </c:pt>
                <c:pt idx="5">
                  <c:v>PNA</c:v>
                </c:pt>
                <c:pt idx="6">
                  <c:v>CHF</c:v>
                </c:pt>
                <c:pt idx="7">
                  <c:v>AMI</c:v>
                </c:pt>
                <c:pt idx="8">
                  <c:v>COPD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9.0</c:v>
                </c:pt>
                <c:pt idx="1">
                  <c:v>8.0</c:v>
                </c:pt>
                <c:pt idx="2">
                  <c:v>9.0</c:v>
                </c:pt>
                <c:pt idx="3">
                  <c:v>6.0</c:v>
                </c:pt>
                <c:pt idx="5">
                  <c:v>15.0</c:v>
                </c:pt>
                <c:pt idx="6">
                  <c:v>19.0</c:v>
                </c:pt>
                <c:pt idx="7">
                  <c:v>16.0</c:v>
                </c:pt>
                <c:pt idx="8">
                  <c:v>16.0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Non-VA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PNA</c:v>
                </c:pt>
                <c:pt idx="1">
                  <c:v>CHF</c:v>
                </c:pt>
                <c:pt idx="2">
                  <c:v>AMI</c:v>
                </c:pt>
                <c:pt idx="3">
                  <c:v>COPD</c:v>
                </c:pt>
                <c:pt idx="5">
                  <c:v>PNA</c:v>
                </c:pt>
                <c:pt idx="6">
                  <c:v>CHF</c:v>
                </c:pt>
                <c:pt idx="7">
                  <c:v>AMI</c:v>
                </c:pt>
                <c:pt idx="8">
                  <c:v>COPD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16.0</c:v>
                </c:pt>
                <c:pt idx="1">
                  <c:v>12.0</c:v>
                </c:pt>
                <c:pt idx="2">
                  <c:v>14.0</c:v>
                </c:pt>
                <c:pt idx="3">
                  <c:v>8.0</c:v>
                </c:pt>
                <c:pt idx="5">
                  <c:v>17.0</c:v>
                </c:pt>
                <c:pt idx="6">
                  <c:v>22.0</c:v>
                </c:pt>
                <c:pt idx="7">
                  <c:v>17.0</c:v>
                </c:pt>
                <c:pt idx="8">
                  <c:v>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-12"/>
        <c:axId val="-1907143872"/>
        <c:axId val="-1907141120"/>
      </c:barChart>
      <c:catAx>
        <c:axId val="-190714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7141120"/>
        <c:crosses val="autoZero"/>
        <c:auto val="1"/>
        <c:lblAlgn val="ctr"/>
        <c:lblOffset val="100"/>
        <c:noMultiLvlLbl val="0"/>
      </c:catAx>
      <c:valAx>
        <c:axId val="-1907141120"/>
        <c:scaling>
          <c:orientation val="minMax"/>
          <c:max val="24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714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0105907273335799"/>
          <c:y val="0.470955100749479"/>
          <c:w val="0.124237542595338"/>
          <c:h val="0.2215025883843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030A37-4D81-4699-8A8C-8F89006ED5AC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1AAE1A-6581-4E47-A3F6-DD072CD69462}">
      <dgm:prSet custT="1"/>
      <dgm:spPr>
        <a:solidFill>
          <a:schemeClr val="accent1"/>
        </a:solidFill>
        <a:ln>
          <a:solidFill>
            <a:schemeClr val="bg1"/>
          </a:solidFill>
        </a:ln>
      </dgm:spPr>
      <dgm:t>
        <a:bodyPr rIns="91440"/>
        <a:lstStyle/>
        <a:p>
          <a:pPr rtl="0">
            <a:lnSpc>
              <a:spcPct val="100000"/>
            </a:lnSpc>
          </a:pPr>
          <a:r>
            <a:rPr lang="en-US" sz="2800" dirty="0" smtClean="0">
              <a:solidFill>
                <a:schemeClr val="bg1"/>
              </a:solidFill>
              <a:latin typeface="+mn-lt"/>
              <a:cs typeface="Franklin Gothic Book"/>
            </a:rPr>
            <a:t>Hospitals remain privately owned.</a:t>
          </a:r>
          <a:endParaRPr lang="en-US" sz="2800" dirty="0">
            <a:solidFill>
              <a:schemeClr val="bg1"/>
            </a:solidFill>
            <a:latin typeface="+mn-lt"/>
            <a:cs typeface="Franklin Gothic Book"/>
          </a:endParaRPr>
        </a:p>
      </dgm:t>
    </dgm:pt>
    <dgm:pt modelId="{0137BDA3-373A-4F90-AD83-01447C480E43}" type="parTrans" cxnId="{6D4C1503-953C-4959-92E9-F1CB23DFE8DC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Franklin Gothic Medium" pitchFamily="34" charset="0"/>
          </a:endParaRPr>
        </a:p>
      </dgm:t>
    </dgm:pt>
    <dgm:pt modelId="{F31DF35B-C63B-4A82-98B9-7E81702100B7}" type="sibTrans" cxnId="{6D4C1503-953C-4959-92E9-F1CB23DFE8DC}">
      <dgm:prSet custT="1"/>
      <dgm:spPr>
        <a:solidFill>
          <a:schemeClr val="accent1">
            <a:tint val="40000"/>
            <a:hueOff val="0"/>
            <a:satOff val="0"/>
            <a:lumOff val="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en-US" sz="2400">
            <a:latin typeface="Franklin Gothic Medium" pitchFamily="34" charset="0"/>
          </a:endParaRPr>
        </a:p>
      </dgm:t>
    </dgm:pt>
    <dgm:pt modelId="{16A14D71-3B2E-494F-8AAB-FA37C6E022B2}">
      <dgm:prSet custT="1"/>
      <dgm:spPr>
        <a:solidFill>
          <a:schemeClr val="accent1"/>
        </a:solidFill>
        <a:ln>
          <a:solidFill>
            <a:schemeClr val="bg1"/>
          </a:solidFill>
        </a:ln>
      </dgm:spPr>
      <dgm:t>
        <a:bodyPr rIns="91440"/>
        <a:lstStyle/>
        <a:p>
          <a:pPr rtl="0">
            <a:lnSpc>
              <a:spcPct val="100000"/>
            </a:lnSpc>
          </a:pPr>
          <a:r>
            <a:rPr lang="en-US" sz="2800" dirty="0" smtClean="0">
              <a:solidFill>
                <a:schemeClr val="bg1"/>
              </a:solidFill>
              <a:latin typeface="+mn-lt"/>
              <a:cs typeface="Franklin Gothic Book"/>
            </a:rPr>
            <a:t>Capital purchases/expansion budgeted separately based on health planning goals.</a:t>
          </a:r>
          <a:endParaRPr lang="en-US" sz="2800" dirty="0">
            <a:solidFill>
              <a:schemeClr val="bg1"/>
            </a:solidFill>
            <a:latin typeface="+mn-lt"/>
            <a:cs typeface="Franklin Gothic Book"/>
          </a:endParaRPr>
        </a:p>
      </dgm:t>
    </dgm:pt>
    <dgm:pt modelId="{1A58AD2A-A987-4917-BA68-0ED9AF78DC53}" type="parTrans" cxnId="{96F8D139-19E2-4430-BBB0-58C36E4F1290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Franklin Gothic Medium" pitchFamily="34" charset="0"/>
          </a:endParaRPr>
        </a:p>
      </dgm:t>
    </dgm:pt>
    <dgm:pt modelId="{523E45B6-E3D5-4AB2-B4E3-ECAE98C0C1AD}" type="sibTrans" cxnId="{96F8D139-19E2-4430-BBB0-58C36E4F1290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Franklin Gothic Medium" pitchFamily="34" charset="0"/>
          </a:endParaRPr>
        </a:p>
      </dgm:t>
    </dgm:pt>
    <dgm:pt modelId="{FA488775-F876-4A04-B5AA-0C17F7C39BC0}">
      <dgm:prSet custT="1"/>
      <dgm:spPr>
        <a:solidFill>
          <a:schemeClr val="accent1"/>
        </a:solidFill>
        <a:ln>
          <a:solidFill>
            <a:schemeClr val="bg1"/>
          </a:solidFill>
        </a:ln>
      </dgm:spPr>
      <dgm:t>
        <a:bodyPr rIns="91440"/>
        <a:lstStyle/>
        <a:p>
          <a:pPr rtl="0">
            <a:lnSpc>
              <a:spcPct val="100000"/>
            </a:lnSpc>
          </a:pPr>
          <a:r>
            <a:rPr lang="en-US" sz="2800" dirty="0" smtClean="0">
              <a:solidFill>
                <a:schemeClr val="bg1"/>
              </a:solidFill>
              <a:latin typeface="+mn-lt"/>
              <a:cs typeface="Franklin Gothic Book"/>
            </a:rPr>
            <a:t>Negotiated global budget for operating costs. Operating funds cannot be diverted to capital.</a:t>
          </a:r>
          <a:endParaRPr lang="en-US" sz="2800" dirty="0">
            <a:solidFill>
              <a:schemeClr val="bg1"/>
            </a:solidFill>
            <a:latin typeface="+mn-lt"/>
            <a:cs typeface="Franklin Gothic Book"/>
          </a:endParaRPr>
        </a:p>
      </dgm:t>
    </dgm:pt>
    <dgm:pt modelId="{04D66CAD-3408-4961-8749-8EEFF3BAEC0B}" type="parTrans" cxnId="{9B28B162-D151-41E1-BF70-C345FF313D1F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Franklin Gothic Medium" pitchFamily="34" charset="0"/>
          </a:endParaRPr>
        </a:p>
      </dgm:t>
    </dgm:pt>
    <dgm:pt modelId="{0A044882-EDF1-426D-9C73-78B7E2340DC0}" type="sibTrans" cxnId="{9B28B162-D151-41E1-BF70-C345FF313D1F}">
      <dgm:prSet custT="1"/>
      <dgm:spPr>
        <a:solidFill>
          <a:schemeClr val="accent1">
            <a:tint val="40000"/>
            <a:hueOff val="0"/>
            <a:satOff val="0"/>
            <a:lumOff val="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en-US" sz="2400">
            <a:latin typeface="Franklin Gothic Medium" pitchFamily="34" charset="0"/>
          </a:endParaRPr>
        </a:p>
      </dgm:t>
    </dgm:pt>
    <dgm:pt modelId="{FE6297E3-2555-4F8B-BBF1-55A9BA504A17}" type="pres">
      <dgm:prSet presAssocID="{26030A37-4D81-4699-8A8C-8F89006ED5A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53F0FC-03E8-45F5-B6EF-2DCF7EFEFFA2}" type="pres">
      <dgm:prSet presAssocID="{26030A37-4D81-4699-8A8C-8F89006ED5AC}" presName="dummyMaxCanvas" presStyleCnt="0">
        <dgm:presLayoutVars/>
      </dgm:prSet>
      <dgm:spPr/>
    </dgm:pt>
    <dgm:pt modelId="{CC692FEE-814F-4B44-8887-15F05353284F}" type="pres">
      <dgm:prSet presAssocID="{26030A37-4D81-4699-8A8C-8F89006ED5A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FA576-037D-414A-8F6D-2C66E2A04F41}" type="pres">
      <dgm:prSet presAssocID="{26030A37-4D81-4699-8A8C-8F89006ED5A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82606-6A7D-4754-8A52-0CC72205FAC0}" type="pres">
      <dgm:prSet presAssocID="{26030A37-4D81-4699-8A8C-8F89006ED5A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D9C22-BF94-4969-92B4-96D7B7938DD1}" type="pres">
      <dgm:prSet presAssocID="{26030A37-4D81-4699-8A8C-8F89006ED5A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59A00-6D4F-4E87-B4B2-56CE543F4270}" type="pres">
      <dgm:prSet presAssocID="{26030A37-4D81-4699-8A8C-8F89006ED5A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B990F-D045-4585-BBF7-2E018D26CC9A}" type="pres">
      <dgm:prSet presAssocID="{26030A37-4D81-4699-8A8C-8F89006ED5A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419D-ECA0-4D0F-8C0B-165641B820F4}" type="pres">
      <dgm:prSet presAssocID="{26030A37-4D81-4699-8A8C-8F89006ED5A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DA341-D9A7-4D41-9217-E328FC96D31D}" type="pres">
      <dgm:prSet presAssocID="{26030A37-4D81-4699-8A8C-8F89006ED5A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4F7C46-BF34-114C-B71E-DACA8CFA54AE}" type="presOf" srcId="{16A14D71-3B2E-494F-8AAB-FA37C6E022B2}" destId="{A90DA341-D9A7-4D41-9217-E328FC96D31D}" srcOrd="1" destOrd="0" presId="urn:microsoft.com/office/officeart/2005/8/layout/vProcess5"/>
    <dgm:cxn modelId="{C032FB80-3088-BE40-A786-1E619AA3F2F0}" type="presOf" srcId="{FA488775-F876-4A04-B5AA-0C17F7C39BC0}" destId="{F4DA419D-ECA0-4D0F-8C0B-165641B820F4}" srcOrd="1" destOrd="0" presId="urn:microsoft.com/office/officeart/2005/8/layout/vProcess5"/>
    <dgm:cxn modelId="{36C8807B-7AF6-4546-97A3-3140726C40BD}" type="presOf" srcId="{26030A37-4D81-4699-8A8C-8F89006ED5AC}" destId="{FE6297E3-2555-4F8B-BBF1-55A9BA504A17}" srcOrd="0" destOrd="0" presId="urn:microsoft.com/office/officeart/2005/8/layout/vProcess5"/>
    <dgm:cxn modelId="{2AF75002-D23A-6046-8D02-7AA0E2DF8CB7}" type="presOf" srcId="{FA488775-F876-4A04-B5AA-0C17F7C39BC0}" destId="{CAFFA576-037D-414A-8F6D-2C66E2A04F41}" srcOrd="0" destOrd="0" presId="urn:microsoft.com/office/officeart/2005/8/layout/vProcess5"/>
    <dgm:cxn modelId="{2C02C041-7B7E-834E-8A9F-0C2078E373E7}" type="presOf" srcId="{BB1AAE1A-6581-4E47-A3F6-DD072CD69462}" destId="{CC692FEE-814F-4B44-8887-15F05353284F}" srcOrd="0" destOrd="0" presId="urn:microsoft.com/office/officeart/2005/8/layout/vProcess5"/>
    <dgm:cxn modelId="{96F8D139-19E2-4430-BBB0-58C36E4F1290}" srcId="{26030A37-4D81-4699-8A8C-8F89006ED5AC}" destId="{16A14D71-3B2E-494F-8AAB-FA37C6E022B2}" srcOrd="2" destOrd="0" parTransId="{1A58AD2A-A987-4917-BA68-0ED9AF78DC53}" sibTransId="{523E45B6-E3D5-4AB2-B4E3-ECAE98C0C1AD}"/>
    <dgm:cxn modelId="{490096E6-ADC9-1B40-8523-214899627F3C}" type="presOf" srcId="{F31DF35B-C63B-4A82-98B9-7E81702100B7}" destId="{8FAD9C22-BF94-4969-92B4-96D7B7938DD1}" srcOrd="0" destOrd="0" presId="urn:microsoft.com/office/officeart/2005/8/layout/vProcess5"/>
    <dgm:cxn modelId="{898AFB87-D4C6-644B-BAB9-60F19AE7ABA3}" type="presOf" srcId="{BB1AAE1A-6581-4E47-A3F6-DD072CD69462}" destId="{B91B990F-D045-4585-BBF7-2E018D26CC9A}" srcOrd="1" destOrd="0" presId="urn:microsoft.com/office/officeart/2005/8/layout/vProcess5"/>
    <dgm:cxn modelId="{138CD5B7-6BD5-DD40-A34A-E7741F613835}" type="presOf" srcId="{16A14D71-3B2E-494F-8AAB-FA37C6E022B2}" destId="{AC482606-6A7D-4754-8A52-0CC72205FAC0}" srcOrd="0" destOrd="0" presId="urn:microsoft.com/office/officeart/2005/8/layout/vProcess5"/>
    <dgm:cxn modelId="{6D4C1503-953C-4959-92E9-F1CB23DFE8DC}" srcId="{26030A37-4D81-4699-8A8C-8F89006ED5AC}" destId="{BB1AAE1A-6581-4E47-A3F6-DD072CD69462}" srcOrd="0" destOrd="0" parTransId="{0137BDA3-373A-4F90-AD83-01447C480E43}" sibTransId="{F31DF35B-C63B-4A82-98B9-7E81702100B7}"/>
    <dgm:cxn modelId="{AA815C79-8727-1148-A5DF-898A268731C8}" type="presOf" srcId="{0A044882-EDF1-426D-9C73-78B7E2340DC0}" destId="{35F59A00-6D4F-4E87-B4B2-56CE543F4270}" srcOrd="0" destOrd="0" presId="urn:microsoft.com/office/officeart/2005/8/layout/vProcess5"/>
    <dgm:cxn modelId="{9B28B162-D151-41E1-BF70-C345FF313D1F}" srcId="{26030A37-4D81-4699-8A8C-8F89006ED5AC}" destId="{FA488775-F876-4A04-B5AA-0C17F7C39BC0}" srcOrd="1" destOrd="0" parTransId="{04D66CAD-3408-4961-8749-8EEFF3BAEC0B}" sibTransId="{0A044882-EDF1-426D-9C73-78B7E2340DC0}"/>
    <dgm:cxn modelId="{B5AAA15C-E648-BD4E-9AC6-C0862B549C1B}" type="presParOf" srcId="{FE6297E3-2555-4F8B-BBF1-55A9BA504A17}" destId="{C553F0FC-03E8-45F5-B6EF-2DCF7EFEFFA2}" srcOrd="0" destOrd="0" presId="urn:microsoft.com/office/officeart/2005/8/layout/vProcess5"/>
    <dgm:cxn modelId="{F88E3E76-CCA5-4B4E-93BB-ECF9868DD96E}" type="presParOf" srcId="{FE6297E3-2555-4F8B-BBF1-55A9BA504A17}" destId="{CC692FEE-814F-4B44-8887-15F05353284F}" srcOrd="1" destOrd="0" presId="urn:microsoft.com/office/officeart/2005/8/layout/vProcess5"/>
    <dgm:cxn modelId="{49AA3342-027C-AE4A-A333-85AFCFC2DBB0}" type="presParOf" srcId="{FE6297E3-2555-4F8B-BBF1-55A9BA504A17}" destId="{CAFFA576-037D-414A-8F6D-2C66E2A04F41}" srcOrd="2" destOrd="0" presId="urn:microsoft.com/office/officeart/2005/8/layout/vProcess5"/>
    <dgm:cxn modelId="{D97BD93A-D0F6-6947-AC51-7ED882B7D642}" type="presParOf" srcId="{FE6297E3-2555-4F8B-BBF1-55A9BA504A17}" destId="{AC482606-6A7D-4754-8A52-0CC72205FAC0}" srcOrd="3" destOrd="0" presId="urn:microsoft.com/office/officeart/2005/8/layout/vProcess5"/>
    <dgm:cxn modelId="{8910BC86-2548-3A47-8C00-D7E3C559BCD4}" type="presParOf" srcId="{FE6297E3-2555-4F8B-BBF1-55A9BA504A17}" destId="{8FAD9C22-BF94-4969-92B4-96D7B7938DD1}" srcOrd="4" destOrd="0" presId="urn:microsoft.com/office/officeart/2005/8/layout/vProcess5"/>
    <dgm:cxn modelId="{B9293673-DA2B-594D-BA84-B2D2C2E08022}" type="presParOf" srcId="{FE6297E3-2555-4F8B-BBF1-55A9BA504A17}" destId="{35F59A00-6D4F-4E87-B4B2-56CE543F4270}" srcOrd="5" destOrd="0" presId="urn:microsoft.com/office/officeart/2005/8/layout/vProcess5"/>
    <dgm:cxn modelId="{094980DF-0068-4343-BF08-55FC6E84D0A3}" type="presParOf" srcId="{FE6297E3-2555-4F8B-BBF1-55A9BA504A17}" destId="{B91B990F-D045-4585-BBF7-2E018D26CC9A}" srcOrd="6" destOrd="0" presId="urn:microsoft.com/office/officeart/2005/8/layout/vProcess5"/>
    <dgm:cxn modelId="{A40B8B08-7067-DD41-B9F2-45788F1D774B}" type="presParOf" srcId="{FE6297E3-2555-4F8B-BBF1-55A9BA504A17}" destId="{F4DA419D-ECA0-4D0F-8C0B-165641B820F4}" srcOrd="7" destOrd="0" presId="urn:microsoft.com/office/officeart/2005/8/layout/vProcess5"/>
    <dgm:cxn modelId="{B9066039-C1E4-774A-B927-630FB0AB8950}" type="presParOf" srcId="{FE6297E3-2555-4F8B-BBF1-55A9BA504A17}" destId="{A90DA341-D9A7-4D41-9217-E328FC96D31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5D4C38-07B0-2449-8AEF-3B9B0E3201BA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8AC4E6-0D17-3641-80E9-159685C3B973}">
      <dgm:prSet custT="1"/>
      <dgm:spPr>
        <a:solidFill>
          <a:schemeClr val="accent1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sz="3200" b="1" i="0"/>
            <a:t>Survival of the Fattest</a:t>
          </a:r>
          <a:endParaRPr lang="en-US" sz="3200" i="0"/>
        </a:p>
      </dgm:t>
    </dgm:pt>
    <dgm:pt modelId="{89B7A906-32DE-FF4F-A15F-00F1ACE4871D}" type="parTrans" cxnId="{2ACDF9E1-3E93-7F4D-BDBC-BD5644B97F6F}">
      <dgm:prSet/>
      <dgm:spPr/>
      <dgm:t>
        <a:bodyPr/>
        <a:lstStyle/>
        <a:p>
          <a:endParaRPr lang="en-US"/>
        </a:p>
      </dgm:t>
    </dgm:pt>
    <dgm:pt modelId="{49BFDE95-53B8-E647-A613-BD27D55FD85D}" type="sibTrans" cxnId="{2ACDF9E1-3E93-7F4D-BDBC-BD5644B97F6F}">
      <dgm:prSet/>
      <dgm:spPr/>
      <dgm:t>
        <a:bodyPr/>
        <a:lstStyle/>
        <a:p>
          <a:endParaRPr lang="en-US"/>
        </a:p>
      </dgm:t>
    </dgm:pt>
    <dgm:pt modelId="{1AEA2739-2C4A-6B41-A90E-C5FBAC2A9E6A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 lIns="182880" rIns="1554480"/>
        <a:lstStyle/>
        <a:p>
          <a:pPr rtl="0"/>
          <a:r>
            <a:rPr lang="en-US"/>
            <a:t>Profitable institutions expand, unprofitable ones shrivel – regardless of need</a:t>
          </a:r>
        </a:p>
      </dgm:t>
    </dgm:pt>
    <dgm:pt modelId="{020F3571-5FAA-4142-955B-E770ED9C426F}" type="parTrans" cxnId="{2B8825C5-BFD1-5949-847F-8367714F8F5F}">
      <dgm:prSet/>
      <dgm:spPr/>
      <dgm:t>
        <a:bodyPr/>
        <a:lstStyle/>
        <a:p>
          <a:endParaRPr lang="en-US"/>
        </a:p>
      </dgm:t>
    </dgm:pt>
    <dgm:pt modelId="{74F223C3-93C7-6F4B-BE7C-04224C337E26}" type="sibTrans" cxnId="{2B8825C5-BFD1-5949-847F-8367714F8F5F}">
      <dgm:prSet/>
      <dgm:spPr/>
      <dgm:t>
        <a:bodyPr/>
        <a:lstStyle/>
        <a:p>
          <a:endParaRPr lang="en-US"/>
        </a:p>
      </dgm:t>
    </dgm:pt>
    <dgm:pt modelId="{A5565DE6-7BC9-E946-A344-91F87394892B}">
      <dgm:prSet custT="1"/>
      <dgm:spPr>
        <a:solidFill>
          <a:schemeClr val="accent1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sz="3200" b="1" i="0"/>
            <a:t>Survival of the Meanest</a:t>
          </a:r>
          <a:endParaRPr lang="en-US" sz="3200" i="0"/>
        </a:p>
      </dgm:t>
    </dgm:pt>
    <dgm:pt modelId="{FEADECC1-ED6E-304D-B05A-B082CADC5831}" type="parTrans" cxnId="{4AE84637-CC52-0947-9405-B2D41F6DAF89}">
      <dgm:prSet/>
      <dgm:spPr/>
      <dgm:t>
        <a:bodyPr/>
        <a:lstStyle/>
        <a:p>
          <a:endParaRPr lang="en-US"/>
        </a:p>
      </dgm:t>
    </dgm:pt>
    <dgm:pt modelId="{8D1C2F44-AA8A-1440-9005-9A0D4AF7CD02}" type="sibTrans" cxnId="{4AE84637-CC52-0947-9405-B2D41F6DAF89}">
      <dgm:prSet/>
      <dgm:spPr/>
      <dgm:t>
        <a:bodyPr/>
        <a:lstStyle/>
        <a:p>
          <a:endParaRPr lang="en-US"/>
        </a:p>
      </dgm:t>
    </dgm:pt>
    <dgm:pt modelId="{493E1A2E-94E2-634E-BBA4-FFA7309DD64A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 lIns="182880" rIns="1554480"/>
        <a:lstStyle/>
        <a:p>
          <a:pPr rtl="0"/>
          <a:r>
            <a:rPr lang="en-US"/>
            <a:t>Institutions able to cherry pick profitable patients and services, and avoid unprofitable ones thrive, those that can’t or won’t shrivel</a:t>
          </a:r>
        </a:p>
      </dgm:t>
    </dgm:pt>
    <dgm:pt modelId="{2DC12E72-1E71-CA4D-BD8B-691829AB24EE}" type="parTrans" cxnId="{F84AE132-5AD1-6B4B-A44D-4116B2AC9ACE}">
      <dgm:prSet/>
      <dgm:spPr/>
      <dgm:t>
        <a:bodyPr/>
        <a:lstStyle/>
        <a:p>
          <a:endParaRPr lang="en-US"/>
        </a:p>
      </dgm:t>
    </dgm:pt>
    <dgm:pt modelId="{2071DB95-7DB4-9C49-8339-B1A5BB752ED3}" type="sibTrans" cxnId="{F84AE132-5AD1-6B4B-A44D-4116B2AC9ACE}">
      <dgm:prSet/>
      <dgm:spPr/>
      <dgm:t>
        <a:bodyPr/>
        <a:lstStyle/>
        <a:p>
          <a:endParaRPr lang="en-US"/>
        </a:p>
      </dgm:t>
    </dgm:pt>
    <dgm:pt modelId="{EA4B943A-4FF2-6A48-9554-76BB4601D16B}">
      <dgm:prSet custT="1"/>
      <dgm:spPr>
        <a:solidFill>
          <a:schemeClr val="accent1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sz="3200" b="1" i="0"/>
            <a:t>Data Distorted</a:t>
          </a:r>
          <a:endParaRPr lang="en-US" sz="3200" i="0"/>
        </a:p>
      </dgm:t>
    </dgm:pt>
    <dgm:pt modelId="{DDE8FDF9-2B30-B44D-B505-9AA365342CDC}" type="parTrans" cxnId="{CA651256-976E-7348-AA13-BF4CE7ED3AFB}">
      <dgm:prSet/>
      <dgm:spPr/>
      <dgm:t>
        <a:bodyPr/>
        <a:lstStyle/>
        <a:p>
          <a:endParaRPr lang="en-US"/>
        </a:p>
      </dgm:t>
    </dgm:pt>
    <dgm:pt modelId="{10227BAF-2BE3-AF44-B561-08CF3EAB06E5}" type="sibTrans" cxnId="{CA651256-976E-7348-AA13-BF4CE7ED3AFB}">
      <dgm:prSet/>
      <dgm:spPr/>
      <dgm:t>
        <a:bodyPr/>
        <a:lstStyle/>
        <a:p>
          <a:endParaRPr lang="en-US"/>
        </a:p>
      </dgm:t>
    </dgm:pt>
    <dgm:pt modelId="{2A882F44-5084-E94F-B139-B1010F6E5194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 lIns="182880" rIns="1554480"/>
        <a:lstStyle/>
        <a:p>
          <a:pPr rtl="0"/>
          <a:r>
            <a:rPr lang="en-US"/>
            <a:t>Profit-seeking drives upcoding, and meaningless quality numbers</a:t>
          </a:r>
        </a:p>
      </dgm:t>
    </dgm:pt>
    <dgm:pt modelId="{537EBBC9-223B-4940-977F-254D45437FD3}" type="parTrans" cxnId="{1770779A-0892-E24F-B154-6A63DFD2E312}">
      <dgm:prSet/>
      <dgm:spPr/>
      <dgm:t>
        <a:bodyPr/>
        <a:lstStyle/>
        <a:p>
          <a:endParaRPr lang="en-US"/>
        </a:p>
      </dgm:t>
    </dgm:pt>
    <dgm:pt modelId="{A5E01606-0A2E-0F49-8E58-3A52222450CA}" type="sibTrans" cxnId="{1770779A-0892-E24F-B154-6A63DFD2E312}">
      <dgm:prSet/>
      <dgm:spPr/>
      <dgm:t>
        <a:bodyPr/>
        <a:lstStyle/>
        <a:p>
          <a:endParaRPr lang="en-US"/>
        </a:p>
      </dgm:t>
    </dgm:pt>
    <dgm:pt modelId="{191BC4AC-A990-744A-AF99-3EC2C245CA3F}" type="pres">
      <dgm:prSet presAssocID="{1F5D4C38-07B0-2449-8AEF-3B9B0E3201B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420C7B-C210-2945-AB7A-7851EF814A16}" type="pres">
      <dgm:prSet presAssocID="{9C8AC4E6-0D17-3641-80E9-159685C3B973}" presName="parentLin" presStyleCnt="0"/>
      <dgm:spPr/>
    </dgm:pt>
    <dgm:pt modelId="{D3ACBA22-13E1-2B46-AF55-B4BFFC2CDF78}" type="pres">
      <dgm:prSet presAssocID="{9C8AC4E6-0D17-3641-80E9-159685C3B97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8CFF0E8-09D3-2442-AC27-35C12D6E4D15}" type="pres">
      <dgm:prSet presAssocID="{9C8AC4E6-0D17-3641-80E9-159685C3B97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612A8-684B-814D-B890-822974574DFC}" type="pres">
      <dgm:prSet presAssocID="{9C8AC4E6-0D17-3641-80E9-159685C3B973}" presName="negativeSpace" presStyleCnt="0"/>
      <dgm:spPr/>
    </dgm:pt>
    <dgm:pt modelId="{DFAF1F93-76F6-4D4A-8937-764AFCE72260}" type="pres">
      <dgm:prSet presAssocID="{9C8AC4E6-0D17-3641-80E9-159685C3B97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93F40-9C55-864B-82D9-B8AFC0C6C599}" type="pres">
      <dgm:prSet presAssocID="{49BFDE95-53B8-E647-A613-BD27D55FD85D}" presName="spaceBetweenRectangles" presStyleCnt="0"/>
      <dgm:spPr/>
    </dgm:pt>
    <dgm:pt modelId="{B85D9358-13D5-3C44-A464-4A2D635C357D}" type="pres">
      <dgm:prSet presAssocID="{A5565DE6-7BC9-E946-A344-91F87394892B}" presName="parentLin" presStyleCnt="0"/>
      <dgm:spPr/>
    </dgm:pt>
    <dgm:pt modelId="{F73F8E5A-1132-1B47-95D2-B473C5B2D362}" type="pres">
      <dgm:prSet presAssocID="{A5565DE6-7BC9-E946-A344-91F87394892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656061C-FC43-F44F-8AEF-B31F559072D9}" type="pres">
      <dgm:prSet presAssocID="{A5565DE6-7BC9-E946-A344-91F87394892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FB70C-3001-694B-9BA6-A18FE53A4A85}" type="pres">
      <dgm:prSet presAssocID="{A5565DE6-7BC9-E946-A344-91F87394892B}" presName="negativeSpace" presStyleCnt="0"/>
      <dgm:spPr/>
    </dgm:pt>
    <dgm:pt modelId="{40C65A66-6DC4-F842-9AFE-F2624EC48C7F}" type="pres">
      <dgm:prSet presAssocID="{A5565DE6-7BC9-E946-A344-91F87394892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613BC-F4BC-7948-B15E-7E7106F1AA97}" type="pres">
      <dgm:prSet presAssocID="{8D1C2F44-AA8A-1440-9005-9A0D4AF7CD02}" presName="spaceBetweenRectangles" presStyleCnt="0"/>
      <dgm:spPr/>
    </dgm:pt>
    <dgm:pt modelId="{066969AD-EDFC-D142-B262-7E629B3E48E2}" type="pres">
      <dgm:prSet presAssocID="{EA4B943A-4FF2-6A48-9554-76BB4601D16B}" presName="parentLin" presStyleCnt="0"/>
      <dgm:spPr/>
    </dgm:pt>
    <dgm:pt modelId="{80335EF2-A388-F440-8226-21A25DB68BAC}" type="pres">
      <dgm:prSet presAssocID="{EA4B943A-4FF2-6A48-9554-76BB4601D16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600C037-3BE8-8940-BB47-F63D765BB043}" type="pres">
      <dgm:prSet presAssocID="{EA4B943A-4FF2-6A48-9554-76BB4601D16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8BC5B-ED49-2B49-A634-8365AF6A8923}" type="pres">
      <dgm:prSet presAssocID="{EA4B943A-4FF2-6A48-9554-76BB4601D16B}" presName="negativeSpace" presStyleCnt="0"/>
      <dgm:spPr/>
    </dgm:pt>
    <dgm:pt modelId="{22A6E185-7A88-9240-9463-AE38A2B566AA}" type="pres">
      <dgm:prSet presAssocID="{EA4B943A-4FF2-6A48-9554-76BB4601D16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70779A-0892-E24F-B154-6A63DFD2E312}" srcId="{EA4B943A-4FF2-6A48-9554-76BB4601D16B}" destId="{2A882F44-5084-E94F-B139-B1010F6E5194}" srcOrd="0" destOrd="0" parTransId="{537EBBC9-223B-4940-977F-254D45437FD3}" sibTransId="{A5E01606-0A2E-0F49-8E58-3A52222450CA}"/>
    <dgm:cxn modelId="{A203FEFC-EC81-924E-8F0C-60B65E2B8DD9}" type="presOf" srcId="{9C8AC4E6-0D17-3641-80E9-159685C3B973}" destId="{D3ACBA22-13E1-2B46-AF55-B4BFFC2CDF78}" srcOrd="0" destOrd="0" presId="urn:microsoft.com/office/officeart/2005/8/layout/list1"/>
    <dgm:cxn modelId="{D930DB63-7A9E-8340-B2DE-090E9747EA3E}" type="presOf" srcId="{9C8AC4E6-0D17-3641-80E9-159685C3B973}" destId="{F8CFF0E8-09D3-2442-AC27-35C12D6E4D15}" srcOrd="1" destOrd="0" presId="urn:microsoft.com/office/officeart/2005/8/layout/list1"/>
    <dgm:cxn modelId="{2F3D3E34-5941-0B49-9E7B-2C06B4C1CEDD}" type="presOf" srcId="{493E1A2E-94E2-634E-BBA4-FFA7309DD64A}" destId="{40C65A66-6DC4-F842-9AFE-F2624EC48C7F}" srcOrd="0" destOrd="0" presId="urn:microsoft.com/office/officeart/2005/8/layout/list1"/>
    <dgm:cxn modelId="{E74A1C74-6972-DF4A-B30D-42E6824535AC}" type="presOf" srcId="{A5565DE6-7BC9-E946-A344-91F87394892B}" destId="{F73F8E5A-1132-1B47-95D2-B473C5B2D362}" srcOrd="0" destOrd="0" presId="urn:microsoft.com/office/officeart/2005/8/layout/list1"/>
    <dgm:cxn modelId="{F84AE132-5AD1-6B4B-A44D-4116B2AC9ACE}" srcId="{A5565DE6-7BC9-E946-A344-91F87394892B}" destId="{493E1A2E-94E2-634E-BBA4-FFA7309DD64A}" srcOrd="0" destOrd="0" parTransId="{2DC12E72-1E71-CA4D-BD8B-691829AB24EE}" sibTransId="{2071DB95-7DB4-9C49-8339-B1A5BB752ED3}"/>
    <dgm:cxn modelId="{2B8825C5-BFD1-5949-847F-8367714F8F5F}" srcId="{9C8AC4E6-0D17-3641-80E9-159685C3B973}" destId="{1AEA2739-2C4A-6B41-A90E-C5FBAC2A9E6A}" srcOrd="0" destOrd="0" parTransId="{020F3571-5FAA-4142-955B-E770ED9C426F}" sibTransId="{74F223C3-93C7-6F4B-BE7C-04224C337E26}"/>
    <dgm:cxn modelId="{3A3687C8-5142-8648-A7C0-487873F1F8C8}" type="presOf" srcId="{A5565DE6-7BC9-E946-A344-91F87394892B}" destId="{9656061C-FC43-F44F-8AEF-B31F559072D9}" srcOrd="1" destOrd="0" presId="urn:microsoft.com/office/officeart/2005/8/layout/list1"/>
    <dgm:cxn modelId="{BD787588-2DC3-3842-87B8-9B9B3BC89C20}" type="presOf" srcId="{2A882F44-5084-E94F-B139-B1010F6E5194}" destId="{22A6E185-7A88-9240-9463-AE38A2B566AA}" srcOrd="0" destOrd="0" presId="urn:microsoft.com/office/officeart/2005/8/layout/list1"/>
    <dgm:cxn modelId="{C8B493DB-9BD3-C644-BF7A-42B166F573BB}" type="presOf" srcId="{1F5D4C38-07B0-2449-8AEF-3B9B0E3201BA}" destId="{191BC4AC-A990-744A-AF99-3EC2C245CA3F}" srcOrd="0" destOrd="0" presId="urn:microsoft.com/office/officeart/2005/8/layout/list1"/>
    <dgm:cxn modelId="{42B2B14C-48D9-964F-B849-451E965D5F48}" type="presOf" srcId="{1AEA2739-2C4A-6B41-A90E-C5FBAC2A9E6A}" destId="{DFAF1F93-76F6-4D4A-8937-764AFCE72260}" srcOrd="0" destOrd="0" presId="urn:microsoft.com/office/officeart/2005/8/layout/list1"/>
    <dgm:cxn modelId="{9F886972-79FD-4C49-B26D-A1EB944FCA7F}" type="presOf" srcId="{EA4B943A-4FF2-6A48-9554-76BB4601D16B}" destId="{A600C037-3BE8-8940-BB47-F63D765BB043}" srcOrd="1" destOrd="0" presId="urn:microsoft.com/office/officeart/2005/8/layout/list1"/>
    <dgm:cxn modelId="{4AE84637-CC52-0947-9405-B2D41F6DAF89}" srcId="{1F5D4C38-07B0-2449-8AEF-3B9B0E3201BA}" destId="{A5565DE6-7BC9-E946-A344-91F87394892B}" srcOrd="1" destOrd="0" parTransId="{FEADECC1-ED6E-304D-B05A-B082CADC5831}" sibTransId="{8D1C2F44-AA8A-1440-9005-9A0D4AF7CD02}"/>
    <dgm:cxn modelId="{491448AA-7DD7-3948-8293-329A309DC0C8}" type="presOf" srcId="{EA4B943A-4FF2-6A48-9554-76BB4601D16B}" destId="{80335EF2-A388-F440-8226-21A25DB68BAC}" srcOrd="0" destOrd="0" presId="urn:microsoft.com/office/officeart/2005/8/layout/list1"/>
    <dgm:cxn modelId="{2ACDF9E1-3E93-7F4D-BDBC-BD5644B97F6F}" srcId="{1F5D4C38-07B0-2449-8AEF-3B9B0E3201BA}" destId="{9C8AC4E6-0D17-3641-80E9-159685C3B973}" srcOrd="0" destOrd="0" parTransId="{89B7A906-32DE-FF4F-A15F-00F1ACE4871D}" sibTransId="{49BFDE95-53B8-E647-A613-BD27D55FD85D}"/>
    <dgm:cxn modelId="{CA651256-976E-7348-AA13-BF4CE7ED3AFB}" srcId="{1F5D4C38-07B0-2449-8AEF-3B9B0E3201BA}" destId="{EA4B943A-4FF2-6A48-9554-76BB4601D16B}" srcOrd="2" destOrd="0" parTransId="{DDE8FDF9-2B30-B44D-B505-9AA365342CDC}" sibTransId="{10227BAF-2BE3-AF44-B561-08CF3EAB06E5}"/>
    <dgm:cxn modelId="{F19368C2-2175-A74D-BEE5-AADDA1D302BB}" type="presParOf" srcId="{191BC4AC-A990-744A-AF99-3EC2C245CA3F}" destId="{3D420C7B-C210-2945-AB7A-7851EF814A16}" srcOrd="0" destOrd="0" presId="urn:microsoft.com/office/officeart/2005/8/layout/list1"/>
    <dgm:cxn modelId="{2BEB91D0-39CB-BD44-8377-8EF4A23A961E}" type="presParOf" srcId="{3D420C7B-C210-2945-AB7A-7851EF814A16}" destId="{D3ACBA22-13E1-2B46-AF55-B4BFFC2CDF78}" srcOrd="0" destOrd="0" presId="urn:microsoft.com/office/officeart/2005/8/layout/list1"/>
    <dgm:cxn modelId="{DF736717-FF68-5E4A-8E86-69C7B8DE983A}" type="presParOf" srcId="{3D420C7B-C210-2945-AB7A-7851EF814A16}" destId="{F8CFF0E8-09D3-2442-AC27-35C12D6E4D15}" srcOrd="1" destOrd="0" presId="urn:microsoft.com/office/officeart/2005/8/layout/list1"/>
    <dgm:cxn modelId="{AB594AF3-ECF8-3948-B368-F07CE171CE0A}" type="presParOf" srcId="{191BC4AC-A990-744A-AF99-3EC2C245CA3F}" destId="{050612A8-684B-814D-B890-822974574DFC}" srcOrd="1" destOrd="0" presId="urn:microsoft.com/office/officeart/2005/8/layout/list1"/>
    <dgm:cxn modelId="{6F8B427F-7FD9-F740-B18C-F5ED9D70718E}" type="presParOf" srcId="{191BC4AC-A990-744A-AF99-3EC2C245CA3F}" destId="{DFAF1F93-76F6-4D4A-8937-764AFCE72260}" srcOrd="2" destOrd="0" presId="urn:microsoft.com/office/officeart/2005/8/layout/list1"/>
    <dgm:cxn modelId="{D7A48869-B9CC-1A46-B015-29E5EA0D8458}" type="presParOf" srcId="{191BC4AC-A990-744A-AF99-3EC2C245CA3F}" destId="{19E93F40-9C55-864B-82D9-B8AFC0C6C599}" srcOrd="3" destOrd="0" presId="urn:microsoft.com/office/officeart/2005/8/layout/list1"/>
    <dgm:cxn modelId="{8E30BC5F-E172-404E-A897-8F458B06A82C}" type="presParOf" srcId="{191BC4AC-A990-744A-AF99-3EC2C245CA3F}" destId="{B85D9358-13D5-3C44-A464-4A2D635C357D}" srcOrd="4" destOrd="0" presId="urn:microsoft.com/office/officeart/2005/8/layout/list1"/>
    <dgm:cxn modelId="{D26C0A4D-05C4-B74F-968A-242DC46567B2}" type="presParOf" srcId="{B85D9358-13D5-3C44-A464-4A2D635C357D}" destId="{F73F8E5A-1132-1B47-95D2-B473C5B2D362}" srcOrd="0" destOrd="0" presId="urn:microsoft.com/office/officeart/2005/8/layout/list1"/>
    <dgm:cxn modelId="{2FA1B8BC-35CD-1644-94F9-CA9F3E6D6CE8}" type="presParOf" srcId="{B85D9358-13D5-3C44-A464-4A2D635C357D}" destId="{9656061C-FC43-F44F-8AEF-B31F559072D9}" srcOrd="1" destOrd="0" presId="urn:microsoft.com/office/officeart/2005/8/layout/list1"/>
    <dgm:cxn modelId="{A9EEECC2-BD6A-B243-989F-D4005D5CF1D8}" type="presParOf" srcId="{191BC4AC-A990-744A-AF99-3EC2C245CA3F}" destId="{FBFFB70C-3001-694B-9BA6-A18FE53A4A85}" srcOrd="5" destOrd="0" presId="urn:microsoft.com/office/officeart/2005/8/layout/list1"/>
    <dgm:cxn modelId="{3195B33E-0436-8C46-9DBF-460052595084}" type="presParOf" srcId="{191BC4AC-A990-744A-AF99-3EC2C245CA3F}" destId="{40C65A66-6DC4-F842-9AFE-F2624EC48C7F}" srcOrd="6" destOrd="0" presId="urn:microsoft.com/office/officeart/2005/8/layout/list1"/>
    <dgm:cxn modelId="{0537016E-0AFC-6747-A5C1-F81972B22A04}" type="presParOf" srcId="{191BC4AC-A990-744A-AF99-3EC2C245CA3F}" destId="{032613BC-F4BC-7948-B15E-7E7106F1AA97}" srcOrd="7" destOrd="0" presId="urn:microsoft.com/office/officeart/2005/8/layout/list1"/>
    <dgm:cxn modelId="{47F503C0-06BE-1341-9327-1500FB22FD39}" type="presParOf" srcId="{191BC4AC-A990-744A-AF99-3EC2C245CA3F}" destId="{066969AD-EDFC-D142-B262-7E629B3E48E2}" srcOrd="8" destOrd="0" presId="urn:microsoft.com/office/officeart/2005/8/layout/list1"/>
    <dgm:cxn modelId="{5A22928D-AFCD-4D42-AAC7-32DFFB9749E4}" type="presParOf" srcId="{066969AD-EDFC-D142-B262-7E629B3E48E2}" destId="{80335EF2-A388-F440-8226-21A25DB68BAC}" srcOrd="0" destOrd="0" presId="urn:microsoft.com/office/officeart/2005/8/layout/list1"/>
    <dgm:cxn modelId="{F6F50E51-31C7-6949-8CE2-3CAB99575CE3}" type="presParOf" srcId="{066969AD-EDFC-D142-B262-7E629B3E48E2}" destId="{A600C037-3BE8-8940-BB47-F63D765BB043}" srcOrd="1" destOrd="0" presId="urn:microsoft.com/office/officeart/2005/8/layout/list1"/>
    <dgm:cxn modelId="{D1AD0353-4722-4441-8105-CA4CCBED5F2F}" type="presParOf" srcId="{191BC4AC-A990-744A-AF99-3EC2C245CA3F}" destId="{3328BC5B-ED49-2B49-A634-8365AF6A8923}" srcOrd="9" destOrd="0" presId="urn:microsoft.com/office/officeart/2005/8/layout/list1"/>
    <dgm:cxn modelId="{52E00BA0-8A69-5044-995E-5769332FF573}" type="presParOf" srcId="{191BC4AC-A990-744A-AF99-3EC2C245CA3F}" destId="{22A6E185-7A88-9240-9463-AE38A2B566A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5DE49B-62F6-4E4C-A794-37AB6E19B8CE}" type="doc">
      <dgm:prSet loTypeId="urn:microsoft.com/office/officeart/2005/8/layout/pyramid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25DB84-070D-DA4D-8495-1A10EF5F97A1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>
            <a:spcAft>
              <a:spcPts val="0"/>
            </a:spcAft>
          </a:pPr>
          <a:r>
            <a:rPr lang="en-US" sz="3200" dirty="0" smtClean="0">
              <a:solidFill>
                <a:schemeClr val="tx1"/>
              </a:solidFill>
              <a:latin typeface="+mn-lt"/>
              <a:cs typeface="Franklin Gothic Book"/>
            </a:rPr>
            <a:t>Excellent hospitals, empty beds</a:t>
          </a:r>
          <a:endParaRPr lang="en-US" sz="3200" dirty="0">
            <a:solidFill>
              <a:schemeClr val="tx1"/>
            </a:solidFill>
            <a:latin typeface="+mn-lt"/>
            <a:cs typeface="Franklin Gothic Book"/>
          </a:endParaRPr>
        </a:p>
      </dgm:t>
    </dgm:pt>
    <dgm:pt modelId="{54939265-22A2-8542-96F3-2CFAF4492B77}" type="parTrans" cxnId="{AB9FC1BC-C917-7F46-A690-F329E0BD4A54}">
      <dgm:prSet/>
      <dgm:spPr/>
      <dgm:t>
        <a:bodyPr/>
        <a:lstStyle/>
        <a:p>
          <a:endParaRPr lang="en-US"/>
        </a:p>
      </dgm:t>
    </dgm:pt>
    <dgm:pt modelId="{3305F89E-A482-2D46-8EBB-25EA22540E13}" type="sibTrans" cxnId="{AB9FC1BC-C917-7F46-A690-F329E0BD4A54}">
      <dgm:prSet/>
      <dgm:spPr/>
      <dgm:t>
        <a:bodyPr/>
        <a:lstStyle/>
        <a:p>
          <a:endParaRPr lang="en-US"/>
        </a:p>
      </dgm:t>
    </dgm:pt>
    <dgm:pt modelId="{A9D617C3-D4B8-9D46-8E10-83C1A4D712B1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>
            <a:spcAft>
              <a:spcPts val="0"/>
            </a:spcAft>
          </a:pPr>
          <a:r>
            <a:rPr lang="en-US" sz="3200" dirty="0" smtClean="0">
              <a:solidFill>
                <a:schemeClr val="tx1"/>
              </a:solidFill>
              <a:latin typeface="+mn-lt"/>
              <a:cs typeface="Franklin Gothic Book"/>
            </a:rPr>
            <a:t>Enough well-trained professionals</a:t>
          </a:r>
          <a:endParaRPr lang="en-US" sz="3200" dirty="0">
            <a:solidFill>
              <a:schemeClr val="tx1"/>
            </a:solidFill>
            <a:latin typeface="+mn-lt"/>
            <a:cs typeface="Franklin Gothic Book"/>
          </a:endParaRPr>
        </a:p>
      </dgm:t>
    </dgm:pt>
    <dgm:pt modelId="{A7A424B5-2CA2-5C46-A397-9F76212D4BE7}" type="parTrans" cxnId="{AC34A140-546B-FB4E-858A-F7AFC3737C9E}">
      <dgm:prSet/>
      <dgm:spPr/>
      <dgm:t>
        <a:bodyPr/>
        <a:lstStyle/>
        <a:p>
          <a:endParaRPr lang="en-US"/>
        </a:p>
      </dgm:t>
    </dgm:pt>
    <dgm:pt modelId="{C3392F5D-1178-7C4B-A3C3-6FD5ACCF246D}" type="sibTrans" cxnId="{AC34A140-546B-FB4E-858A-F7AFC3737C9E}">
      <dgm:prSet/>
      <dgm:spPr/>
      <dgm:t>
        <a:bodyPr/>
        <a:lstStyle/>
        <a:p>
          <a:endParaRPr lang="en-US"/>
        </a:p>
      </dgm:t>
    </dgm:pt>
    <dgm:pt modelId="{A1BEC134-4DD6-8C4A-A86E-41816DDE343C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>
            <a:spcAft>
              <a:spcPts val="0"/>
            </a:spcAft>
          </a:pPr>
          <a:r>
            <a:rPr lang="en-US" sz="3200" dirty="0" smtClean="0">
              <a:solidFill>
                <a:schemeClr val="tx1"/>
              </a:solidFill>
              <a:latin typeface="+mn-lt"/>
              <a:cs typeface="Franklin Gothic Book"/>
            </a:rPr>
            <a:t>Superb research</a:t>
          </a:r>
          <a:endParaRPr lang="en-US" sz="3200" dirty="0">
            <a:solidFill>
              <a:schemeClr val="tx1"/>
            </a:solidFill>
            <a:latin typeface="+mn-lt"/>
            <a:cs typeface="Franklin Gothic Book"/>
          </a:endParaRPr>
        </a:p>
      </dgm:t>
    </dgm:pt>
    <dgm:pt modelId="{7E229FE9-1404-754E-BB82-326D7D01986A}" type="parTrans" cxnId="{01FA0EB1-2AEC-EA45-8054-A5043AC9747D}">
      <dgm:prSet/>
      <dgm:spPr/>
      <dgm:t>
        <a:bodyPr/>
        <a:lstStyle/>
        <a:p>
          <a:endParaRPr lang="en-US"/>
        </a:p>
      </dgm:t>
    </dgm:pt>
    <dgm:pt modelId="{C32BEEBD-11C0-004D-907C-426492C632C6}" type="sibTrans" cxnId="{01FA0EB1-2AEC-EA45-8054-A5043AC9747D}">
      <dgm:prSet/>
      <dgm:spPr/>
      <dgm:t>
        <a:bodyPr/>
        <a:lstStyle/>
        <a:p>
          <a:endParaRPr lang="en-US"/>
        </a:p>
      </dgm:t>
    </dgm:pt>
    <dgm:pt modelId="{584E5379-C868-AD4A-B75A-444798A0276D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>
            <a:spcAft>
              <a:spcPts val="0"/>
            </a:spcAft>
          </a:pPr>
          <a:r>
            <a:rPr lang="en-US" sz="3200" dirty="0" smtClean="0">
              <a:solidFill>
                <a:schemeClr val="tx1"/>
              </a:solidFill>
              <a:latin typeface="+mn-lt"/>
              <a:cs typeface="Franklin Gothic Book"/>
            </a:rPr>
            <a:t>Current spending is sufficient</a:t>
          </a:r>
          <a:endParaRPr lang="en-US" sz="3200" dirty="0">
            <a:solidFill>
              <a:schemeClr val="tx1"/>
            </a:solidFill>
            <a:latin typeface="+mn-lt"/>
            <a:cs typeface="Franklin Gothic Book"/>
          </a:endParaRPr>
        </a:p>
      </dgm:t>
    </dgm:pt>
    <dgm:pt modelId="{F00F8C16-0DC7-5A4C-A737-A77B14946F68}" type="parTrans" cxnId="{B5044AA6-A1CA-7B4C-A904-AAF4D88D5127}">
      <dgm:prSet/>
      <dgm:spPr/>
      <dgm:t>
        <a:bodyPr/>
        <a:lstStyle/>
        <a:p>
          <a:endParaRPr lang="en-US"/>
        </a:p>
      </dgm:t>
    </dgm:pt>
    <dgm:pt modelId="{D66A5FC8-70B3-2349-A88B-E89A9EE4B361}" type="sibTrans" cxnId="{B5044AA6-A1CA-7B4C-A904-AAF4D88D5127}">
      <dgm:prSet/>
      <dgm:spPr/>
      <dgm:t>
        <a:bodyPr/>
        <a:lstStyle/>
        <a:p>
          <a:endParaRPr lang="en-US"/>
        </a:p>
      </dgm:t>
    </dgm:pt>
    <dgm:pt modelId="{ABA5BB6D-1BA7-6747-A365-56A46D5402F4}" type="pres">
      <dgm:prSet presAssocID="{1E5DE49B-62F6-4E4C-A794-37AB6E19B8C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C9F0582-F852-BD4F-8C9C-081032857EA0}" type="pres">
      <dgm:prSet presAssocID="{1E5DE49B-62F6-4E4C-A794-37AB6E19B8CE}" presName="pyramid" presStyleLbl="node1" presStyleIdx="0" presStyleCnt="1" custLinFactNeighborX="-23276"/>
      <dgm:spPr>
        <a:solidFill>
          <a:schemeClr val="accent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CC178367-B089-2D4E-8C12-5A3BE9DF5290}" type="pres">
      <dgm:prSet presAssocID="{1E5DE49B-62F6-4E4C-A794-37AB6E19B8CE}" presName="theList" presStyleCnt="0"/>
      <dgm:spPr/>
    </dgm:pt>
    <dgm:pt modelId="{2988FF62-055F-6447-A381-B16663C59D8B}" type="pres">
      <dgm:prSet presAssocID="{1725DB84-070D-DA4D-8495-1A10EF5F97A1}" presName="aNode" presStyleLbl="fgAcc1" presStyleIdx="0" presStyleCnt="4" custScaleX="218302" custLinFactNeighborX="21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D0FBD-90F8-7A44-BA5E-1325A6A87F0F}" type="pres">
      <dgm:prSet presAssocID="{1725DB84-070D-DA4D-8495-1A10EF5F97A1}" presName="aSpace" presStyleCnt="0"/>
      <dgm:spPr/>
    </dgm:pt>
    <dgm:pt modelId="{A471B72C-FEB7-D546-BBCC-0D7EECCABCE7}" type="pres">
      <dgm:prSet presAssocID="{A9D617C3-D4B8-9D46-8E10-83C1A4D712B1}" presName="aNode" presStyleLbl="fgAcc1" presStyleIdx="1" presStyleCnt="4" custScaleX="218302" custLinFactNeighborX="21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4D4F0-46E9-F34D-AE26-95BAD1CBAD36}" type="pres">
      <dgm:prSet presAssocID="{A9D617C3-D4B8-9D46-8E10-83C1A4D712B1}" presName="aSpace" presStyleCnt="0"/>
      <dgm:spPr/>
    </dgm:pt>
    <dgm:pt modelId="{F32CA8F3-6885-0140-BBD7-489EA2F48676}" type="pres">
      <dgm:prSet presAssocID="{A1BEC134-4DD6-8C4A-A86E-41816DDE343C}" presName="aNode" presStyleLbl="fgAcc1" presStyleIdx="2" presStyleCnt="4" custScaleX="218302" custLinFactNeighborX="21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CA7CB-E086-9840-8EE4-4949037F73A3}" type="pres">
      <dgm:prSet presAssocID="{A1BEC134-4DD6-8C4A-A86E-41816DDE343C}" presName="aSpace" presStyleCnt="0"/>
      <dgm:spPr/>
    </dgm:pt>
    <dgm:pt modelId="{3C6B2AD8-F141-3F4F-97E5-A3191CF4398F}" type="pres">
      <dgm:prSet presAssocID="{584E5379-C868-AD4A-B75A-444798A0276D}" presName="aNode" presStyleLbl="fgAcc1" presStyleIdx="3" presStyleCnt="4" custScaleX="218302" custLinFactNeighborX="21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058A9-1F22-9B47-91A3-5C92BCD9E86B}" type="pres">
      <dgm:prSet presAssocID="{584E5379-C868-AD4A-B75A-444798A0276D}" presName="aSpace" presStyleCnt="0"/>
      <dgm:spPr/>
    </dgm:pt>
  </dgm:ptLst>
  <dgm:cxnLst>
    <dgm:cxn modelId="{ED1F48C7-8FD1-FE48-BC35-B165DA013407}" type="presOf" srcId="{1E5DE49B-62F6-4E4C-A794-37AB6E19B8CE}" destId="{ABA5BB6D-1BA7-6747-A365-56A46D5402F4}" srcOrd="0" destOrd="0" presId="urn:microsoft.com/office/officeart/2005/8/layout/pyramid2"/>
    <dgm:cxn modelId="{B5044AA6-A1CA-7B4C-A904-AAF4D88D5127}" srcId="{1E5DE49B-62F6-4E4C-A794-37AB6E19B8CE}" destId="{584E5379-C868-AD4A-B75A-444798A0276D}" srcOrd="3" destOrd="0" parTransId="{F00F8C16-0DC7-5A4C-A737-A77B14946F68}" sibTransId="{D66A5FC8-70B3-2349-A88B-E89A9EE4B361}"/>
    <dgm:cxn modelId="{C208F82F-320E-9F41-BB20-C63E7F45A9C1}" type="presOf" srcId="{A9D617C3-D4B8-9D46-8E10-83C1A4D712B1}" destId="{A471B72C-FEB7-D546-BBCC-0D7EECCABCE7}" srcOrd="0" destOrd="0" presId="urn:microsoft.com/office/officeart/2005/8/layout/pyramid2"/>
    <dgm:cxn modelId="{AB9FC1BC-C917-7F46-A690-F329E0BD4A54}" srcId="{1E5DE49B-62F6-4E4C-A794-37AB6E19B8CE}" destId="{1725DB84-070D-DA4D-8495-1A10EF5F97A1}" srcOrd="0" destOrd="0" parTransId="{54939265-22A2-8542-96F3-2CFAF4492B77}" sibTransId="{3305F89E-A482-2D46-8EBB-25EA22540E13}"/>
    <dgm:cxn modelId="{01FA0EB1-2AEC-EA45-8054-A5043AC9747D}" srcId="{1E5DE49B-62F6-4E4C-A794-37AB6E19B8CE}" destId="{A1BEC134-4DD6-8C4A-A86E-41816DDE343C}" srcOrd="2" destOrd="0" parTransId="{7E229FE9-1404-754E-BB82-326D7D01986A}" sibTransId="{C32BEEBD-11C0-004D-907C-426492C632C6}"/>
    <dgm:cxn modelId="{23C121CA-4155-C441-9457-9F598994FDFF}" type="presOf" srcId="{A1BEC134-4DD6-8C4A-A86E-41816DDE343C}" destId="{F32CA8F3-6885-0140-BBD7-489EA2F48676}" srcOrd="0" destOrd="0" presId="urn:microsoft.com/office/officeart/2005/8/layout/pyramid2"/>
    <dgm:cxn modelId="{23D983DB-9010-1D4D-A069-8022869E0779}" type="presOf" srcId="{1725DB84-070D-DA4D-8495-1A10EF5F97A1}" destId="{2988FF62-055F-6447-A381-B16663C59D8B}" srcOrd="0" destOrd="0" presId="urn:microsoft.com/office/officeart/2005/8/layout/pyramid2"/>
    <dgm:cxn modelId="{D7D4D552-546A-2A46-8BA3-10B7605F84D4}" type="presOf" srcId="{584E5379-C868-AD4A-B75A-444798A0276D}" destId="{3C6B2AD8-F141-3F4F-97E5-A3191CF4398F}" srcOrd="0" destOrd="0" presId="urn:microsoft.com/office/officeart/2005/8/layout/pyramid2"/>
    <dgm:cxn modelId="{AC34A140-546B-FB4E-858A-F7AFC3737C9E}" srcId="{1E5DE49B-62F6-4E4C-A794-37AB6E19B8CE}" destId="{A9D617C3-D4B8-9D46-8E10-83C1A4D712B1}" srcOrd="1" destOrd="0" parTransId="{A7A424B5-2CA2-5C46-A397-9F76212D4BE7}" sibTransId="{C3392F5D-1178-7C4B-A3C3-6FD5ACCF246D}"/>
    <dgm:cxn modelId="{B9B3BE67-D167-2B41-9A77-756A41B65698}" type="presParOf" srcId="{ABA5BB6D-1BA7-6747-A365-56A46D5402F4}" destId="{CC9F0582-F852-BD4F-8C9C-081032857EA0}" srcOrd="0" destOrd="0" presId="urn:microsoft.com/office/officeart/2005/8/layout/pyramid2"/>
    <dgm:cxn modelId="{6152B414-58CD-1146-A3B2-3C82AE5287C2}" type="presParOf" srcId="{ABA5BB6D-1BA7-6747-A365-56A46D5402F4}" destId="{CC178367-B089-2D4E-8C12-5A3BE9DF5290}" srcOrd="1" destOrd="0" presId="urn:microsoft.com/office/officeart/2005/8/layout/pyramid2"/>
    <dgm:cxn modelId="{7C74AC2C-CEA6-3047-AF3E-0DA97FB3D6D2}" type="presParOf" srcId="{CC178367-B089-2D4E-8C12-5A3BE9DF5290}" destId="{2988FF62-055F-6447-A381-B16663C59D8B}" srcOrd="0" destOrd="0" presId="urn:microsoft.com/office/officeart/2005/8/layout/pyramid2"/>
    <dgm:cxn modelId="{66FC8836-E7F6-0D41-A273-63064E24DAA5}" type="presParOf" srcId="{CC178367-B089-2D4E-8C12-5A3BE9DF5290}" destId="{A6ED0FBD-90F8-7A44-BA5E-1325A6A87F0F}" srcOrd="1" destOrd="0" presId="urn:microsoft.com/office/officeart/2005/8/layout/pyramid2"/>
    <dgm:cxn modelId="{9E3A5196-D4ED-5041-A6AC-E91C7AEC1BBB}" type="presParOf" srcId="{CC178367-B089-2D4E-8C12-5A3BE9DF5290}" destId="{A471B72C-FEB7-D546-BBCC-0D7EECCABCE7}" srcOrd="2" destOrd="0" presId="urn:microsoft.com/office/officeart/2005/8/layout/pyramid2"/>
    <dgm:cxn modelId="{A7096E7F-129E-F54B-AEE8-0EB1CE6E61B6}" type="presParOf" srcId="{CC178367-B089-2D4E-8C12-5A3BE9DF5290}" destId="{90B4D4F0-46E9-F34D-AE26-95BAD1CBAD36}" srcOrd="3" destOrd="0" presId="urn:microsoft.com/office/officeart/2005/8/layout/pyramid2"/>
    <dgm:cxn modelId="{C5EE1323-1A4D-7F4B-9845-7205B33DB295}" type="presParOf" srcId="{CC178367-B089-2D4E-8C12-5A3BE9DF5290}" destId="{F32CA8F3-6885-0140-BBD7-489EA2F48676}" srcOrd="4" destOrd="0" presId="urn:microsoft.com/office/officeart/2005/8/layout/pyramid2"/>
    <dgm:cxn modelId="{B3B12F3B-173A-2744-B148-D0201582C720}" type="presParOf" srcId="{CC178367-B089-2D4E-8C12-5A3BE9DF5290}" destId="{163CA7CB-E086-9840-8EE4-4949037F73A3}" srcOrd="5" destOrd="0" presId="urn:microsoft.com/office/officeart/2005/8/layout/pyramid2"/>
    <dgm:cxn modelId="{7CBC5CDE-78F5-4948-8073-C7253606D0F2}" type="presParOf" srcId="{CC178367-B089-2D4E-8C12-5A3BE9DF5290}" destId="{3C6B2AD8-F141-3F4F-97E5-A3191CF4398F}" srcOrd="6" destOrd="0" presId="urn:microsoft.com/office/officeart/2005/8/layout/pyramid2"/>
    <dgm:cxn modelId="{33EE5B4E-3356-D14D-8323-60C41E05DE38}" type="presParOf" srcId="{CC178367-B089-2D4E-8C12-5A3BE9DF5290}" destId="{E9C058A9-1F22-9B47-91A3-5C92BCD9E86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92FEE-814F-4B44-8887-15F05353284F}">
      <dsp:nvSpPr>
        <dsp:cNvPr id="0" name=""/>
        <dsp:cNvSpPr/>
      </dsp:nvSpPr>
      <dsp:spPr>
        <a:xfrm>
          <a:off x="0" y="0"/>
          <a:ext cx="9220097" cy="1284796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91440" bIns="106680" numCol="1" spcCol="1270" anchor="ctr" anchorCtr="0">
          <a:noAutofit/>
        </a:bodyPr>
        <a:lstStyle/>
        <a:p>
          <a:pPr lvl="0" algn="l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+mn-lt"/>
              <a:cs typeface="Franklin Gothic Book"/>
            </a:rPr>
            <a:t>Hospitals remain privately owned.</a:t>
          </a:r>
          <a:endParaRPr lang="en-US" sz="2800" kern="1200" dirty="0">
            <a:solidFill>
              <a:schemeClr val="bg1"/>
            </a:solidFill>
            <a:latin typeface="+mn-lt"/>
            <a:cs typeface="Franklin Gothic Book"/>
          </a:endParaRPr>
        </a:p>
      </dsp:txBody>
      <dsp:txXfrm>
        <a:off x="37630" y="37630"/>
        <a:ext cx="7833702" cy="1209536"/>
      </dsp:txXfrm>
    </dsp:sp>
    <dsp:sp modelId="{CAFFA576-037D-414A-8F6D-2C66E2A04F41}">
      <dsp:nvSpPr>
        <dsp:cNvPr id="0" name=""/>
        <dsp:cNvSpPr/>
      </dsp:nvSpPr>
      <dsp:spPr>
        <a:xfrm>
          <a:off x="813537" y="1498928"/>
          <a:ext cx="9220097" cy="1284796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91440" bIns="106680" numCol="1" spcCol="1270" anchor="ctr" anchorCtr="0">
          <a:noAutofit/>
        </a:bodyPr>
        <a:lstStyle/>
        <a:p>
          <a:pPr lvl="0" algn="l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+mn-lt"/>
              <a:cs typeface="Franklin Gothic Book"/>
            </a:rPr>
            <a:t>Negotiated global budget for operating costs. Operating funds cannot be diverted to capital.</a:t>
          </a:r>
          <a:endParaRPr lang="en-US" sz="2800" kern="1200" dirty="0">
            <a:solidFill>
              <a:schemeClr val="bg1"/>
            </a:solidFill>
            <a:latin typeface="+mn-lt"/>
            <a:cs typeface="Franklin Gothic Book"/>
          </a:endParaRPr>
        </a:p>
      </dsp:txBody>
      <dsp:txXfrm>
        <a:off x="851167" y="1536558"/>
        <a:ext cx="7496181" cy="1209536"/>
      </dsp:txXfrm>
    </dsp:sp>
    <dsp:sp modelId="{AC482606-6A7D-4754-8A52-0CC72205FAC0}">
      <dsp:nvSpPr>
        <dsp:cNvPr id="0" name=""/>
        <dsp:cNvSpPr/>
      </dsp:nvSpPr>
      <dsp:spPr>
        <a:xfrm>
          <a:off x="1627075" y="2997857"/>
          <a:ext cx="9220097" cy="1284796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91440" bIns="106680" numCol="1" spcCol="1270" anchor="ctr" anchorCtr="0">
          <a:noAutofit/>
        </a:bodyPr>
        <a:lstStyle/>
        <a:p>
          <a:pPr lvl="0" algn="l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+mn-lt"/>
              <a:cs typeface="Franklin Gothic Book"/>
            </a:rPr>
            <a:t>Capital purchases/expansion budgeted separately based on health planning goals.</a:t>
          </a:r>
          <a:endParaRPr lang="en-US" sz="2800" kern="1200" dirty="0">
            <a:solidFill>
              <a:schemeClr val="bg1"/>
            </a:solidFill>
            <a:latin typeface="+mn-lt"/>
            <a:cs typeface="Franklin Gothic Book"/>
          </a:endParaRPr>
        </a:p>
      </dsp:txBody>
      <dsp:txXfrm>
        <a:off x="1664705" y="3035487"/>
        <a:ext cx="7496181" cy="1209536"/>
      </dsp:txXfrm>
    </dsp:sp>
    <dsp:sp modelId="{8FAD9C22-BF94-4969-92B4-96D7B7938DD1}">
      <dsp:nvSpPr>
        <dsp:cNvPr id="0" name=""/>
        <dsp:cNvSpPr/>
      </dsp:nvSpPr>
      <dsp:spPr>
        <a:xfrm>
          <a:off x="8384979" y="974303"/>
          <a:ext cx="835117" cy="835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tint val="40000"/>
            <a:hueOff val="0"/>
            <a:satOff val="0"/>
            <a:lumOff val="0"/>
          </a:schemeClr>
        </a:solidFill>
        <a:ln w="635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Franklin Gothic Medium" pitchFamily="34" charset="0"/>
          </a:endParaRPr>
        </a:p>
      </dsp:txBody>
      <dsp:txXfrm>
        <a:off x="8572880" y="974303"/>
        <a:ext cx="459315" cy="628426"/>
      </dsp:txXfrm>
    </dsp:sp>
    <dsp:sp modelId="{35F59A00-6D4F-4E87-B4B2-56CE543F4270}">
      <dsp:nvSpPr>
        <dsp:cNvPr id="0" name=""/>
        <dsp:cNvSpPr/>
      </dsp:nvSpPr>
      <dsp:spPr>
        <a:xfrm>
          <a:off x="9198517" y="2464667"/>
          <a:ext cx="835117" cy="835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tint val="40000"/>
            <a:hueOff val="0"/>
            <a:satOff val="0"/>
            <a:lumOff val="0"/>
          </a:schemeClr>
        </a:solidFill>
        <a:ln w="635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Franklin Gothic Medium" pitchFamily="34" charset="0"/>
          </a:endParaRPr>
        </a:p>
      </dsp:txBody>
      <dsp:txXfrm>
        <a:off x="9386418" y="2464667"/>
        <a:ext cx="459315" cy="628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F1F93-76F6-4D4A-8937-764AFCE72260}">
      <dsp:nvSpPr>
        <dsp:cNvPr id="0" name=""/>
        <dsp:cNvSpPr/>
      </dsp:nvSpPr>
      <dsp:spPr>
        <a:xfrm>
          <a:off x="0" y="427583"/>
          <a:ext cx="10847294" cy="834750"/>
        </a:xfrm>
        <a:prstGeom prst="rect">
          <a:avLst/>
        </a:prstGeom>
        <a:solidFill>
          <a:schemeClr val="bg1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416560" rIns="1554480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Profitable institutions expand, unprofitable ones shrivel – regardless of need</a:t>
          </a:r>
        </a:p>
      </dsp:txBody>
      <dsp:txXfrm>
        <a:off x="0" y="427583"/>
        <a:ext cx="10847294" cy="834750"/>
      </dsp:txXfrm>
    </dsp:sp>
    <dsp:sp modelId="{F8CFF0E8-09D3-2442-AC27-35C12D6E4D15}">
      <dsp:nvSpPr>
        <dsp:cNvPr id="0" name=""/>
        <dsp:cNvSpPr/>
      </dsp:nvSpPr>
      <dsp:spPr>
        <a:xfrm>
          <a:off x="542364" y="132383"/>
          <a:ext cx="7593105" cy="590400"/>
        </a:xfrm>
        <a:prstGeom prst="roundRect">
          <a:avLst/>
        </a:prstGeom>
        <a:solidFill>
          <a:schemeClr val="accent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7001" tIns="0" rIns="287001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/>
            <a:t>Survival of the Fattest</a:t>
          </a:r>
          <a:endParaRPr lang="en-US" sz="3200" i="0" kern="1200"/>
        </a:p>
      </dsp:txBody>
      <dsp:txXfrm>
        <a:off x="571185" y="161204"/>
        <a:ext cx="7535463" cy="532758"/>
      </dsp:txXfrm>
    </dsp:sp>
    <dsp:sp modelId="{40C65A66-6DC4-F842-9AFE-F2624EC48C7F}">
      <dsp:nvSpPr>
        <dsp:cNvPr id="0" name=""/>
        <dsp:cNvSpPr/>
      </dsp:nvSpPr>
      <dsp:spPr>
        <a:xfrm>
          <a:off x="0" y="1665534"/>
          <a:ext cx="10847294" cy="1102500"/>
        </a:xfrm>
        <a:prstGeom prst="rect">
          <a:avLst/>
        </a:prstGeom>
        <a:solidFill>
          <a:schemeClr val="bg1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416560" rIns="1554480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Institutions able to cherry pick profitable patients and services, and avoid unprofitable ones thrive, those that can’t or won’t shrivel</a:t>
          </a:r>
        </a:p>
      </dsp:txBody>
      <dsp:txXfrm>
        <a:off x="0" y="1665534"/>
        <a:ext cx="10847294" cy="1102500"/>
      </dsp:txXfrm>
    </dsp:sp>
    <dsp:sp modelId="{9656061C-FC43-F44F-8AEF-B31F559072D9}">
      <dsp:nvSpPr>
        <dsp:cNvPr id="0" name=""/>
        <dsp:cNvSpPr/>
      </dsp:nvSpPr>
      <dsp:spPr>
        <a:xfrm>
          <a:off x="542364" y="1370334"/>
          <a:ext cx="7593105" cy="590400"/>
        </a:xfrm>
        <a:prstGeom prst="roundRect">
          <a:avLst/>
        </a:prstGeom>
        <a:solidFill>
          <a:schemeClr val="accent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7001" tIns="0" rIns="287001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/>
            <a:t>Survival of the Meanest</a:t>
          </a:r>
          <a:endParaRPr lang="en-US" sz="3200" i="0" kern="1200"/>
        </a:p>
      </dsp:txBody>
      <dsp:txXfrm>
        <a:off x="571185" y="1399155"/>
        <a:ext cx="7535463" cy="532758"/>
      </dsp:txXfrm>
    </dsp:sp>
    <dsp:sp modelId="{22A6E185-7A88-9240-9463-AE38A2B566AA}">
      <dsp:nvSpPr>
        <dsp:cNvPr id="0" name=""/>
        <dsp:cNvSpPr/>
      </dsp:nvSpPr>
      <dsp:spPr>
        <a:xfrm>
          <a:off x="0" y="3171234"/>
          <a:ext cx="10847294" cy="834750"/>
        </a:xfrm>
        <a:prstGeom prst="rect">
          <a:avLst/>
        </a:prstGeom>
        <a:solidFill>
          <a:schemeClr val="bg1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416560" rIns="1554480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Profit-seeking drives upcoding, and meaningless quality numbers</a:t>
          </a:r>
        </a:p>
      </dsp:txBody>
      <dsp:txXfrm>
        <a:off x="0" y="3171234"/>
        <a:ext cx="10847294" cy="834750"/>
      </dsp:txXfrm>
    </dsp:sp>
    <dsp:sp modelId="{A600C037-3BE8-8940-BB47-F63D765BB043}">
      <dsp:nvSpPr>
        <dsp:cNvPr id="0" name=""/>
        <dsp:cNvSpPr/>
      </dsp:nvSpPr>
      <dsp:spPr>
        <a:xfrm>
          <a:off x="542364" y="2876034"/>
          <a:ext cx="7593105" cy="590400"/>
        </a:xfrm>
        <a:prstGeom prst="roundRect">
          <a:avLst/>
        </a:prstGeom>
        <a:solidFill>
          <a:schemeClr val="accent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7001" tIns="0" rIns="287001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/>
            <a:t>Data Distorted</a:t>
          </a:r>
          <a:endParaRPr lang="en-US" sz="3200" i="0" kern="1200"/>
        </a:p>
      </dsp:txBody>
      <dsp:txXfrm>
        <a:off x="571185" y="2904855"/>
        <a:ext cx="7535463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F0582-F852-BD4F-8C9C-081032857EA0}">
      <dsp:nvSpPr>
        <dsp:cNvPr id="0" name=""/>
        <dsp:cNvSpPr/>
      </dsp:nvSpPr>
      <dsp:spPr>
        <a:xfrm>
          <a:off x="724270" y="0"/>
          <a:ext cx="4533526" cy="4533526"/>
        </a:xfrm>
        <a:prstGeom prst="triangle">
          <a:avLst/>
        </a:prstGeom>
        <a:solidFill>
          <a:schemeClr val="accent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88FF62-055F-6447-A381-B16663C59D8B}">
      <dsp:nvSpPr>
        <dsp:cNvPr id="0" name=""/>
        <dsp:cNvSpPr/>
      </dsp:nvSpPr>
      <dsp:spPr>
        <a:xfrm>
          <a:off x="2945748" y="453795"/>
          <a:ext cx="6432905" cy="805763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200" kern="1200" dirty="0" smtClean="0">
              <a:solidFill>
                <a:schemeClr val="tx1"/>
              </a:solidFill>
              <a:latin typeface="+mn-lt"/>
              <a:cs typeface="Franklin Gothic Book"/>
            </a:rPr>
            <a:t>Excellent hospitals, empty beds</a:t>
          </a:r>
          <a:endParaRPr lang="en-US" sz="3200" kern="1200" dirty="0">
            <a:solidFill>
              <a:schemeClr val="tx1"/>
            </a:solidFill>
            <a:latin typeface="+mn-lt"/>
            <a:cs typeface="Franklin Gothic Book"/>
          </a:endParaRPr>
        </a:p>
      </dsp:txBody>
      <dsp:txXfrm>
        <a:off x="2985082" y="493129"/>
        <a:ext cx="6354237" cy="727095"/>
      </dsp:txXfrm>
    </dsp:sp>
    <dsp:sp modelId="{A471B72C-FEB7-D546-BBCC-0D7EECCABCE7}">
      <dsp:nvSpPr>
        <dsp:cNvPr id="0" name=""/>
        <dsp:cNvSpPr/>
      </dsp:nvSpPr>
      <dsp:spPr>
        <a:xfrm>
          <a:off x="2945748" y="1360279"/>
          <a:ext cx="6432905" cy="805763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200" kern="1200" dirty="0" smtClean="0">
              <a:solidFill>
                <a:schemeClr val="tx1"/>
              </a:solidFill>
              <a:latin typeface="+mn-lt"/>
              <a:cs typeface="Franklin Gothic Book"/>
            </a:rPr>
            <a:t>Enough well-trained professionals</a:t>
          </a:r>
          <a:endParaRPr lang="en-US" sz="3200" kern="1200" dirty="0">
            <a:solidFill>
              <a:schemeClr val="tx1"/>
            </a:solidFill>
            <a:latin typeface="+mn-lt"/>
            <a:cs typeface="Franklin Gothic Book"/>
          </a:endParaRPr>
        </a:p>
      </dsp:txBody>
      <dsp:txXfrm>
        <a:off x="2985082" y="1399613"/>
        <a:ext cx="6354237" cy="727095"/>
      </dsp:txXfrm>
    </dsp:sp>
    <dsp:sp modelId="{F32CA8F3-6885-0140-BBD7-489EA2F48676}">
      <dsp:nvSpPr>
        <dsp:cNvPr id="0" name=""/>
        <dsp:cNvSpPr/>
      </dsp:nvSpPr>
      <dsp:spPr>
        <a:xfrm>
          <a:off x="2945748" y="2266763"/>
          <a:ext cx="6432905" cy="805763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200" kern="1200" dirty="0" smtClean="0">
              <a:solidFill>
                <a:schemeClr val="tx1"/>
              </a:solidFill>
              <a:latin typeface="+mn-lt"/>
              <a:cs typeface="Franklin Gothic Book"/>
            </a:rPr>
            <a:t>Superb research</a:t>
          </a:r>
          <a:endParaRPr lang="en-US" sz="3200" kern="1200" dirty="0">
            <a:solidFill>
              <a:schemeClr val="tx1"/>
            </a:solidFill>
            <a:latin typeface="+mn-lt"/>
            <a:cs typeface="Franklin Gothic Book"/>
          </a:endParaRPr>
        </a:p>
      </dsp:txBody>
      <dsp:txXfrm>
        <a:off x="2985082" y="2306097"/>
        <a:ext cx="6354237" cy="727095"/>
      </dsp:txXfrm>
    </dsp:sp>
    <dsp:sp modelId="{3C6B2AD8-F141-3F4F-97E5-A3191CF4398F}">
      <dsp:nvSpPr>
        <dsp:cNvPr id="0" name=""/>
        <dsp:cNvSpPr/>
      </dsp:nvSpPr>
      <dsp:spPr>
        <a:xfrm>
          <a:off x="2945748" y="3173246"/>
          <a:ext cx="6432905" cy="805763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200" kern="1200" dirty="0" smtClean="0">
              <a:solidFill>
                <a:schemeClr val="tx1"/>
              </a:solidFill>
              <a:latin typeface="+mn-lt"/>
              <a:cs typeface="Franklin Gothic Book"/>
            </a:rPr>
            <a:t>Current spending is sufficient</a:t>
          </a:r>
          <a:endParaRPr lang="en-US" sz="3200" kern="1200" dirty="0">
            <a:solidFill>
              <a:schemeClr val="tx1"/>
            </a:solidFill>
            <a:latin typeface="+mn-lt"/>
            <a:cs typeface="Franklin Gothic Book"/>
          </a:endParaRPr>
        </a:p>
      </dsp:txBody>
      <dsp:txXfrm>
        <a:off x="2985082" y="3212580"/>
        <a:ext cx="6354237" cy="727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3DF59-4D50-234B-91B6-3257350D104E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22042-ED39-0845-84FD-FD22A6998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0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47D544-EA0A-4626-BA0E-38E67E3064A9}" type="slidenum">
              <a:rPr lang="en-US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59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914079FD-2CA3-4EE2-B67E-854A777A1B7B}" type="slidenum">
              <a:rPr lang="en-US" sz="1200">
                <a:solidFill>
                  <a:prstClr val="black"/>
                </a:solidFill>
                <a:latin typeface="Arial" pitchFamily="34" charset="0"/>
                <a:ea typeface="+mn-e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 sz="1200">
              <a:solidFill>
                <a:prstClr val="black"/>
              </a:solidFill>
              <a:latin typeface="Arial" pitchFamily="34" charset="0"/>
              <a:ea typeface="+mn-ea"/>
            </a:endParaRPr>
          </a:p>
        </p:txBody>
      </p:sp>
      <p:sp>
        <p:nvSpPr>
          <p:cNvPr id="1105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7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0437" cy="2235200"/>
          </a:xfr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93675" indent="-193675" eaLnBrk="1" hangingPunct="1">
              <a:lnSpc>
                <a:spcPct val="97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 smtClean="0">
                <a:ea typeface="Gothic"/>
                <a:cs typeface="Gothic"/>
              </a:rPr>
              <a:t>Figure 2 Clinics Scheduling Specialty Care Appointments for Children, According to Type of Insurance. Public insurance was reported by callers as the Illinois Medicaid–Children's Health Insurance Program (CHIP) umbrella program; private insurance was reported by callers as Blue Cross Blue Shield. Each of the 273 clinics was called twice (for a total of 546 calls) by the same caller, with only insurance coverage varying between the two calls: once reporting Medicaid–CHIP coverage and once reporting private coverage. Calls were made 1 month apart, and the order of the reported insurance status was randomly assigned. Asthma clinics included 38 allergy–immunology clinics and 6 pulmonary disease clinics.</a:t>
            </a:r>
          </a:p>
        </p:txBody>
      </p:sp>
    </p:spTree>
    <p:extLst>
      <p:ext uri="{BB962C8B-B14F-4D97-AF65-F5344CB8AC3E}">
        <p14:creationId xmlns:p14="http://schemas.microsoft.com/office/powerpoint/2010/main" val="259163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BB703C5-32F7-2749-885A-915C14B212B8}" type="slidenum">
              <a:rPr lang="en-US" altLang="en-US" sz="1200"/>
              <a:pPr/>
              <a:t>165</a:t>
            </a:fld>
            <a:endParaRPr lang="en-US" altLang="en-US" sz="1200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A7FFA2B-061A-A54C-8A8A-DFE1769E76DC}" type="slidenum">
              <a:rPr lang="en-US" sz="1200"/>
              <a:pPr/>
              <a:t>168</a:t>
            </a:fld>
            <a:endParaRPr lang="en-US" sz="1200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15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FC4725-73F3-684D-AE1B-86AFE34A60B8}" type="slidenum">
              <a:rPr lang="en-US" sz="1200"/>
              <a:pPr/>
              <a:t>187</a:t>
            </a:fld>
            <a:endParaRPr lang="en-US" sz="1200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170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FC4725-73F3-684D-AE1B-86AFE34A60B8}" type="slidenum">
              <a:rPr lang="en-US" sz="1200"/>
              <a:pPr/>
              <a:t>188</a:t>
            </a:fld>
            <a:endParaRPr lang="en-US" sz="1200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91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47D544-EA0A-4626-BA0E-38E67E3064A9}" type="slidenum">
              <a:rPr lang="en-US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59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914079FD-2CA3-4EE2-B67E-854A777A1B7B}" type="slidenum">
              <a:rPr lang="en-US" sz="1200">
                <a:solidFill>
                  <a:prstClr val="black"/>
                </a:solidFill>
                <a:latin typeface="Arial" pitchFamily="34" charset="0"/>
                <a:ea typeface="+mn-e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 sz="1200">
              <a:solidFill>
                <a:prstClr val="black"/>
              </a:solidFill>
              <a:latin typeface="Arial" pitchFamily="34" charset="0"/>
              <a:ea typeface="+mn-ea"/>
            </a:endParaRPr>
          </a:p>
        </p:txBody>
      </p:sp>
      <p:sp>
        <p:nvSpPr>
          <p:cNvPr id="1105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7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0437" cy="2235200"/>
          </a:xfr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93675" indent="-193675" eaLnBrk="1" hangingPunct="1">
              <a:lnSpc>
                <a:spcPct val="97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 smtClean="0">
                <a:ea typeface="Gothic"/>
                <a:cs typeface="Gothic"/>
              </a:rPr>
              <a:t>Figure 2 Clinics Scheduling Specialty Care Appointments for Children, According to Type of Insurance. Public insurance was reported by callers as the Illinois Medicaid–Children's Health Insurance Program (CHIP) umbrella program; private insurance was reported by callers as Blue Cross Blue Shield. Each of the 273 clinics was called twice (for a total of 546 calls) by the same caller, with only insurance coverage varying between the two calls: once reporting Medicaid–CHIP coverage and once reporting private coverage. Calls were made 1 month apart, and the order of the reported insurance status was randomly assigned. Asthma clinics included 38 allergy–immunology clinics and 6 pulmonary disease clinics.</a:t>
            </a:r>
          </a:p>
        </p:txBody>
      </p:sp>
    </p:spTree>
    <p:extLst>
      <p:ext uri="{BB962C8B-B14F-4D97-AF65-F5344CB8AC3E}">
        <p14:creationId xmlns:p14="http://schemas.microsoft.com/office/powerpoint/2010/main" val="1893032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B71EE8A6-5F47-064C-89FC-2710F4228F1E}" type="slidenum">
              <a:rPr lang="en-US" altLang="en-US" sz="1200"/>
              <a:pPr algn="r"/>
              <a:t>72</a:t>
            </a:fld>
            <a:endParaRPr lang="en-US" altLang="en-US" sz="1200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045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878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defTabSz="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defTabSz="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defTabSz="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82825" indent="31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40025" indent="31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97225" indent="31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54425" indent="31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9795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Times New Roman" charset="0"/>
              </a:rPr>
              <a:t>Percentages of primary care physicians working in organizations, by ownership type, 2010–16</a:t>
            </a:r>
          </a:p>
        </p:txBody>
      </p:sp>
    </p:spTree>
    <p:extLst>
      <p:ext uri="{BB962C8B-B14F-4D97-AF65-F5344CB8AC3E}">
        <p14:creationId xmlns:p14="http://schemas.microsoft.com/office/powerpoint/2010/main" val="1379109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22042-ED39-0845-84FD-FD22A69983FA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82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D8503685-F97E-DB4E-944E-4DFB5D51674F}" type="slidenum">
              <a:rPr lang="en-US" sz="1200">
                <a:latin typeface="Arial" charset="0"/>
              </a:rPr>
              <a:pPr algn="r" eaLnBrk="1" hangingPunct="1"/>
              <a:t>132</a:t>
            </a:fld>
            <a:endParaRPr lang="en-US" sz="1200">
              <a:latin typeface="Arial" charset="0"/>
            </a:endParaRPr>
          </a:p>
        </p:txBody>
      </p:sp>
      <p:sp>
        <p:nvSpPr>
          <p:cNvPr id="1092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4213"/>
            <a:ext cx="6096000" cy="3429000"/>
          </a:xfrm>
          <a:ln/>
        </p:spPr>
      </p:sp>
      <p:sp>
        <p:nvSpPr>
          <p:cNvPr id="1092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343400"/>
            <a:ext cx="5024438" cy="4116388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68" tIns="45332" rIns="90668" bIns="45332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85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317E6-000B-4C80-A04F-E0BC18A76F4E}" type="slidenum">
              <a:rPr lang="en-US"/>
              <a:pPr/>
              <a:t>134</a:t>
            </a:fld>
            <a:endParaRPr lang="en-US"/>
          </a:p>
        </p:txBody>
      </p:sp>
      <p:sp>
        <p:nvSpPr>
          <p:cNvPr id="85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8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56488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011056"/>
            <a:ext cx="8175812" cy="846943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73485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011056"/>
            <a:ext cx="8175812" cy="846943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521901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011056"/>
            <a:ext cx="8175812" cy="846943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52601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011056"/>
            <a:ext cx="8175812" cy="846943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525326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011056"/>
            <a:ext cx="8175812" cy="846943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68457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11300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5672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567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65041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8932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37877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94B0-2DCB-CF49-AB84-1ABFDA847FB1}" type="datetimeFigureOut">
              <a:rPr lang="en-US" altLang="en-US"/>
              <a:pPr>
                <a:defRPr/>
              </a:pPr>
              <a:t>11/26/17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C2FB2-8B0C-A341-80B3-509CE11E1C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89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C9C09-C3C7-4E4A-9659-DCA36AE47516}" type="datetimeFigureOut">
              <a:rPr lang="en-US" altLang="en-US"/>
              <a:pPr>
                <a:defRPr/>
              </a:pPr>
              <a:t>11/26/17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CE9A6-7FCD-4F4C-B755-4DCA5CAB60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30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2B0C2-6950-E949-A8C4-BBB284AC6ABE}" type="datetimeFigureOut">
              <a:rPr lang="en-US" altLang="en-US"/>
              <a:pPr>
                <a:defRPr/>
              </a:pPr>
              <a:t>11/26/17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765C2-4A83-9B46-A2CC-F04DA88724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97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08" y="274544"/>
            <a:ext cx="10972031" cy="1143000"/>
          </a:xfrm>
          <a:prstGeom prst="rect">
            <a:avLst/>
          </a:prstGeom>
        </p:spPr>
        <p:txBody>
          <a:bodyPr lIns="81929" tIns="40965" rIns="81929" bIns="4096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008" y="1599640"/>
            <a:ext cx="10972031" cy="4527176"/>
          </a:xfrm>
          <a:prstGeom prst="rect">
            <a:avLst/>
          </a:prstGeom>
        </p:spPr>
        <p:txBody>
          <a:bodyPr lIns="81929" tIns="40965" rIns="81929" bIns="4096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9A">
                <a:lumMod val="0"/>
              </a:srgbClr>
            </a:gs>
            <a:gs pos="52000">
              <a:srgbClr val="00322E">
                <a:lumMod val="60000"/>
              </a:srgbClr>
            </a:gs>
            <a:gs pos="100000">
              <a:srgbClr val="00A69A">
                <a:lumMod val="5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8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521102" y="6016752"/>
            <a:ext cx="3670898" cy="841248"/>
          </a:xfrm>
          <a:prstGeom prst="rect">
            <a:avLst/>
          </a:prstGeom>
        </p:spPr>
      </p:pic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1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8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8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8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84.xml"/><Relationship Id="rId3" Type="http://schemas.openxmlformats.org/officeDocument/2006/relationships/chart" Target="../charts/chart8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8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86.xml"/><Relationship Id="rId3" Type="http://schemas.openxmlformats.org/officeDocument/2006/relationships/chart" Target="../charts/chart8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88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89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90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9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9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9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9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9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95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9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9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98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9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visitingdc.com/images/richard-nixon-picture.jpg&amp;imgrefurl=http://www.visitingdc.com/president/richard-nixon-picture.htm&amp;h=336&amp;w=325&amp;sz=23&amp;hl=en&amp;start=1&amp;tbnid=rcrt6fmabc7XdM:&amp;tbnh=119&amp;tbnw=115&amp;prev=/images?q=nixon&amp;gbv=2&amp;ndsp=20&amp;svnum=10&amp;hl=en&amp;sa=N" TargetMode="External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hyperlink" Target="http://www.enigmaticparadox.com/images/ObamaFingerDec6.jpg" TargetMode="External"/><Relationship Id="rId8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jpeg"/><Relationship Id="rId3" Type="http://schemas.microsoft.com/office/2007/relationships/hdphoto" Target="../media/hdphoto1.wdp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00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0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0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0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0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04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05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0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0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08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0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10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1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1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1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14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15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1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1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19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20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2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2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2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wmf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24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3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26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2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28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29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30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3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3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33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4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35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36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3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3" Type="http://schemas.openxmlformats.org/officeDocument/2006/relationships/chart" Target="../charts/chart138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39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40.xml"/><Relationship Id="rId3" Type="http://schemas.openxmlformats.org/officeDocument/2006/relationships/chart" Target="../charts/chart14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5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4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43.xml"/><Relationship Id="rId3" Type="http://schemas.openxmlformats.org/officeDocument/2006/relationships/chart" Target="../charts/chart144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4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4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4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4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4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4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4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4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4" Type="http://schemas.openxmlformats.org/officeDocument/2006/relationships/chart" Target="../charts/chart51.xml"/><Relationship Id="rId5" Type="http://schemas.openxmlformats.org/officeDocument/2006/relationships/chart" Target="../charts/chart52.xml"/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5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5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5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5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5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5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5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6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6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6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6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6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6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6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6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6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6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7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7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72.xml"/><Relationship Id="rId3" Type="http://schemas.openxmlformats.org/officeDocument/2006/relationships/chart" Target="../charts/chart7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74.xml"/><Relationship Id="rId3" Type="http://schemas.openxmlformats.org/officeDocument/2006/relationships/chart" Target="../charts/chart7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76.xml"/><Relationship Id="rId3" Type="http://schemas.openxmlformats.org/officeDocument/2006/relationships/chart" Target="../charts/chart7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7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79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8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en-US" altLang="en-US" sz="9600"/>
              <a:t>The Uninsured</a:t>
            </a:r>
          </a:p>
        </p:txBody>
      </p:sp>
    </p:spTree>
    <p:extLst>
      <p:ext uri="{BB962C8B-B14F-4D97-AF65-F5344CB8AC3E}">
        <p14:creationId xmlns:p14="http://schemas.microsoft.com/office/powerpoint/2010/main" val="15139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Specialists Won’t See </a:t>
            </a:r>
            <a:br>
              <a:rPr lang="en-US" dirty="0" smtClean="0"/>
            </a:br>
            <a:r>
              <a:rPr lang="en-US" dirty="0" smtClean="0"/>
              <a:t>Kids With Medicaid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Bisgaier</a:t>
            </a:r>
            <a:r>
              <a:rPr lang="en-US" dirty="0"/>
              <a:t> J, Rhodes KV. </a:t>
            </a:r>
          </a:p>
          <a:p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Med </a:t>
            </a:r>
            <a:r>
              <a:rPr lang="en-US" dirty="0" smtClean="0"/>
              <a:t>2011;364:2324-2333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201036"/>
            <a:ext cx="2641600" cy="18158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% of Clinics Scheduling</a:t>
            </a:r>
          </a:p>
          <a:p>
            <a:r>
              <a:rPr lang="en-US" sz="2800" dirty="0" smtClean="0">
                <a:solidFill>
                  <a:schemeClr val="bg1"/>
                </a:solidFill>
                <a:cs typeface="Franklin Gothic Book"/>
              </a:rPr>
              <a:t>Appointments </a:t>
            </a:r>
            <a:r>
              <a:rPr lang="en-US" sz="2800" dirty="0">
                <a:solidFill>
                  <a:schemeClr val="bg1"/>
                </a:solidFill>
                <a:cs typeface="Franklin Gothic Book"/>
              </a:rPr>
              <a:t>for Children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323549" y="1752423"/>
          <a:ext cx="9182651" cy="431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4386236" y="5686434"/>
            <a:ext cx="243027" cy="2430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64475" y="5686435"/>
            <a:ext cx="243027" cy="24302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598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mtClean="0"/>
              <a:t>Audits Found Massive </a:t>
            </a:r>
            <a:br>
              <a:rPr lang="en-US" altLang="en-US" smtClean="0"/>
            </a:br>
            <a:r>
              <a:rPr lang="en-US" altLang="en-US" smtClean="0"/>
              <a:t>Overpayments to MA Plans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199" y="1992440"/>
            <a:ext cx="110613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800">
                <a:solidFill>
                  <a:schemeClr val="bg1"/>
                </a:solidFill>
              </a:rPr>
              <a:t>Audits of 5 plans – Aetna, Humana, UnitedHealthcare, Independence Blue X, Lovelace</a:t>
            </a:r>
          </a:p>
          <a:p>
            <a:pPr>
              <a:spcBef>
                <a:spcPts val="1200"/>
              </a:spcBef>
            </a:pPr>
            <a:r>
              <a:rPr lang="en-US" altLang="en-US" sz="2800">
                <a:solidFill>
                  <a:schemeClr val="bg1"/>
                </a:solidFill>
              </a:rPr>
              <a:t>Plans overstated risk score for &gt;80% of patients, resulting in overpayments for 58% of enrollees. Only 7.5% were “under-coded”.</a:t>
            </a:r>
          </a:p>
          <a:p>
            <a:pPr>
              <a:spcBef>
                <a:spcPts val="1200"/>
              </a:spcBef>
            </a:pPr>
            <a:r>
              <a:rPr lang="en-US" altLang="en-US" sz="2800">
                <a:solidFill>
                  <a:schemeClr val="bg1"/>
                </a:solidFill>
              </a:rPr>
              <a:t>Overcoding caused overpayment of $3,300/enrollee </a:t>
            </a:r>
            <a:endParaRPr lang="en-US" altLang="en-US" sz="2800" baseline="3000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Schulte. Center for Public Integrity, 7/10/15</a:t>
            </a:r>
          </a:p>
        </p:txBody>
      </p:sp>
    </p:spTree>
    <p:extLst>
      <p:ext uri="{BB962C8B-B14F-4D97-AF65-F5344CB8AC3E}">
        <p14:creationId xmlns:p14="http://schemas.microsoft.com/office/powerpoint/2010/main" val="84706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3" name="Picture 2" descr="ScreenHunter_37 Au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4" t="19588" r="16227" b="17880"/>
          <a:stretch/>
        </p:blipFill>
        <p:spPr bwMode="auto">
          <a:xfrm>
            <a:off x="1946992" y="1690687"/>
            <a:ext cx="8298016" cy="420866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“UnitedHealth Overbilled Medicare </a:t>
            </a:r>
            <a:br>
              <a:rPr lang="en-US"/>
            </a:br>
            <a:r>
              <a:rPr lang="en-US"/>
              <a:t>By Billions, U.S. Says in Suit”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-1" y="6016753"/>
            <a:ext cx="8506437" cy="841248"/>
          </a:xfrm>
        </p:spPr>
        <p:txBody>
          <a:bodyPr>
            <a:normAutofit lnSpcReduction="10000"/>
          </a:bodyPr>
          <a:lstStyle/>
          <a:p>
            <a:r>
              <a:rPr lang="en-US"/>
              <a:t>An office of UnitedHealthcare Group in Flushing NY. The Justice Department has asked to intervene in a whistle-blower suit accusing the company of improperly taking billions of dollars from Medcare by claiming people under its care were sicker than they were. </a:t>
            </a:r>
          </a:p>
          <a:p>
            <a:r>
              <a:rPr lang="en-US"/>
              <a:t>Michael Nagle/Bloomberg; Mary Williams Walsh, New York Times, Feb. 16, 2017</a:t>
            </a:r>
          </a:p>
        </p:txBody>
      </p:sp>
    </p:spTree>
    <p:extLst>
      <p:ext uri="{BB962C8B-B14F-4D97-AF65-F5344CB8AC3E}">
        <p14:creationId xmlns:p14="http://schemas.microsoft.com/office/powerpoint/2010/main" val="99133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HMO “House Calls”: </a:t>
            </a:r>
            <a:br>
              <a:rPr lang="en-US" dirty="0" smtClean="0"/>
            </a:br>
            <a:r>
              <a:rPr lang="en-US" dirty="0" smtClean="0"/>
              <a:t>A New </a:t>
            </a:r>
            <a:r>
              <a:rPr lang="en-US" dirty="0" err="1" smtClean="0"/>
              <a:t>Upcoding</a:t>
            </a:r>
            <a:r>
              <a:rPr lang="en-US" dirty="0" smtClean="0"/>
              <a:t> Scam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Schulte, Center for Public Integrity,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45440" y="1879600"/>
            <a:ext cx="8351520" cy="4212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  <a:cs typeface="Franklin Gothic Book"/>
              </a:rPr>
              <a:t>HMOs send their </a:t>
            </a:r>
            <a:r>
              <a:rPr lang="ja-JP" altLang="en-US" sz="2400" dirty="0">
                <a:solidFill>
                  <a:schemeClr val="bg1"/>
                </a:solidFill>
                <a:latin typeface="+mn-lt"/>
                <a:cs typeface="Franklin Gothic Book"/>
              </a:rPr>
              <a:t>“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Franklin Gothic Book"/>
              </a:rPr>
              <a:t>house call doctor” – or one from Mobile Medical Examination Services Inc. </a:t>
            </a:r>
          </a:p>
          <a:p>
            <a:pPr marL="171450" indent="-17145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  <a:cs typeface="Franklin Gothic Book"/>
              </a:rPr>
              <a:t>Doctor seeks out unimportant diagnoses, e.g. mild arthritis</a:t>
            </a:r>
          </a:p>
          <a:p>
            <a:pPr marL="171450" indent="-17145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  <a:cs typeface="Franklin Gothic Book"/>
              </a:rPr>
              <a:t>No treatment offered</a:t>
            </a:r>
          </a:p>
          <a:p>
            <a:pPr marL="171450" indent="-17145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  <a:cs typeface="Franklin Gothic Book"/>
              </a:rPr>
              <a:t>Extra diagnoses allow HMOs to 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Franklin Gothic Book"/>
              </a:rPr>
              <a:t>upcode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Franklin Gothic Book"/>
              </a:rPr>
              <a:t>, adding  &gt;$3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Franklin Gothic Book"/>
              </a:rPr>
              <a:t>billion/year 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Franklin Gothic Book"/>
              </a:rPr>
              <a:t>to Medicare Advantage payments</a:t>
            </a:r>
          </a:p>
          <a:p>
            <a:pPr marL="171450" indent="-17145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  <a:cs typeface="Franklin Gothic Book"/>
              </a:rPr>
              <a:t>Efforts to outlaw 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Franklin Gothic Book"/>
              </a:rPr>
              <a:t>upcoding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Franklin Gothic Book"/>
              </a:rPr>
              <a:t> </a:t>
            </a:r>
            <a:r>
              <a:rPr lang="ja-JP" altLang="en-US" sz="2400" dirty="0">
                <a:solidFill>
                  <a:schemeClr val="bg1"/>
                </a:solidFill>
                <a:latin typeface="+mn-lt"/>
                <a:cs typeface="Franklin Gothic Book"/>
              </a:rPr>
              <a:t>“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Franklin Gothic Book"/>
              </a:rPr>
              <a:t>house calls</a:t>
            </a:r>
            <a:r>
              <a:rPr lang="ja-JP" altLang="en-US" sz="2400" dirty="0">
                <a:solidFill>
                  <a:schemeClr val="bg1"/>
                </a:solidFill>
                <a:latin typeface="+mn-lt"/>
                <a:cs typeface="Franklin Gothic Book"/>
              </a:rPr>
              <a:t>”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Franklin Gothic Book"/>
              </a:rPr>
              <a:t> were scrapped after industry lobbying blitz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775" t="10582" r="12138" b="13724"/>
          <a:stretch/>
        </p:blipFill>
        <p:spPr>
          <a:xfrm>
            <a:off x="8696960" y="1382226"/>
            <a:ext cx="3328227" cy="4511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82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Overpays Private Plans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MedPAC</a:t>
            </a:r>
            <a:r>
              <a:rPr lang="en-US" dirty="0" smtClean="0"/>
              <a:t> and </a:t>
            </a:r>
            <a:r>
              <a:rPr lang="en-US" dirty="0" err="1" smtClean="0"/>
              <a:t>Geruso</a:t>
            </a:r>
            <a:r>
              <a:rPr lang="en-US" dirty="0" smtClean="0"/>
              <a:t> and Layton, 2015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2255520" y="1482725"/>
          <a:ext cx="9316720" cy="4528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280" y="2662825"/>
            <a:ext cx="21742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Overpayments ($ Billions)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0705" y="3883422"/>
            <a:ext cx="5324217" cy="86901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Total overpayments 2008-2016: </a:t>
            </a:r>
          </a:p>
          <a:p>
            <a:pPr algn="ctr"/>
            <a:r>
              <a:rPr lang="en-US" sz="3200" b="1" dirty="0" smtClean="0"/>
              <a:t>$173.7 Billion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7548566" y="5659001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3575117" y="5659001"/>
            <a:ext cx="279081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714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1150600" cy="1325563"/>
          </a:xfrm>
        </p:spPr>
        <p:txBody>
          <a:bodyPr vert="horz" lIns="91291" tIns="45648" rIns="91291" bIns="45648" rtlCol="0" anchor="ctr">
            <a:noAutofit/>
          </a:bodyPr>
          <a:lstStyle/>
          <a:p>
            <a:pPr eaLnBrk="1" hangingPunct="1">
              <a:defRPr/>
            </a:pPr>
            <a:r>
              <a:rPr lang="en-US" altLang="en-US" sz="4800" dirty="0" smtClean="0"/>
              <a:t>ACOs: </a:t>
            </a:r>
            <a:r>
              <a:rPr lang="en-US" altLang="en-US" sz="4800" b="1" dirty="0" smtClean="0"/>
              <a:t>Warmed Over Managed Care</a:t>
            </a:r>
          </a:p>
        </p:txBody>
      </p:sp>
      <p:pic>
        <p:nvPicPr>
          <p:cNvPr id="283651" name="Picture 12" descr="yogi-ber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1371600"/>
            <a:ext cx="4058920" cy="5073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0" name="Picture 10" descr="it-s-like-deja-vu-all-over-again-yogi-berra_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6" y="1690688"/>
            <a:ext cx="3260725" cy="411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18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800" dirty="0"/>
              <a:t>HMO and ACO Similarities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536802"/>
            <a:ext cx="10515600" cy="42780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FF3300"/>
              </a:buClr>
              <a:buSzPct val="95000"/>
              <a:defRPr/>
            </a:pPr>
            <a:r>
              <a:rPr lang="en-US" altLang="en-US" sz="3200" b="1" dirty="0">
                <a:solidFill>
                  <a:schemeClr val="bg1"/>
                </a:solidFill>
              </a:rPr>
              <a:t>Diagnosis</a:t>
            </a:r>
            <a:r>
              <a:rPr lang="en-US" altLang="en-US" sz="3200" dirty="0">
                <a:solidFill>
                  <a:schemeClr val="bg1"/>
                </a:solidFill>
              </a:rPr>
              <a:t>: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</a:p>
          <a:p>
            <a:pPr>
              <a:spcAft>
                <a:spcPts val="1200"/>
              </a:spcAft>
              <a:buClr>
                <a:srgbClr val="FF3300"/>
              </a:buClr>
              <a:buSzPct val="95000"/>
              <a:defRPr/>
            </a:pPr>
            <a:r>
              <a:rPr lang="en-US" altLang="en-US" sz="2800" i="1" dirty="0" smtClean="0">
                <a:solidFill>
                  <a:schemeClr val="bg1"/>
                </a:solidFill>
              </a:rPr>
              <a:t>FFS </a:t>
            </a:r>
            <a:r>
              <a:rPr lang="en-US" altLang="en-US" sz="2800" i="1" dirty="0">
                <a:solidFill>
                  <a:schemeClr val="bg1"/>
                </a:solidFill>
              </a:rPr>
              <a:t>and </a:t>
            </a:r>
            <a:r>
              <a:rPr lang="en-US" altLang="en-US" sz="2800" i="1" dirty="0" smtClean="0">
                <a:solidFill>
                  <a:schemeClr val="bg1"/>
                </a:solidFill>
              </a:rPr>
              <a:t>“Fragmentation</a:t>
            </a:r>
            <a:r>
              <a:rPr lang="en-US" altLang="en-US" sz="2800" i="1" dirty="0">
                <a:solidFill>
                  <a:schemeClr val="bg1"/>
                </a:solidFill>
              </a:rPr>
              <a:t>” </a:t>
            </a:r>
          </a:p>
          <a:p>
            <a:pPr>
              <a:buClr>
                <a:srgbClr val="FF3300"/>
              </a:buClr>
              <a:buSzPct val="95000"/>
              <a:defRPr/>
            </a:pPr>
            <a:r>
              <a:rPr lang="en-US" altLang="en-US" sz="3200" b="1" dirty="0">
                <a:solidFill>
                  <a:schemeClr val="bg1"/>
                </a:solidFill>
              </a:rPr>
              <a:t>Rx</a:t>
            </a:r>
            <a:r>
              <a:rPr lang="en-US" altLang="en-US" sz="3200" dirty="0">
                <a:solidFill>
                  <a:schemeClr val="bg1"/>
                </a:solidFill>
              </a:rPr>
              <a:t>:  </a:t>
            </a:r>
            <a:endParaRPr lang="en-US" altLang="en-US" sz="3200" dirty="0" smtClean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buClr>
                <a:srgbClr val="FF3300"/>
              </a:buClr>
              <a:buSzPct val="95000"/>
              <a:defRPr/>
            </a:pPr>
            <a:r>
              <a:rPr lang="en-US" altLang="en-US" sz="2800" i="1" dirty="0" smtClean="0">
                <a:solidFill>
                  <a:schemeClr val="bg1"/>
                </a:solidFill>
              </a:rPr>
              <a:t>Invert </a:t>
            </a:r>
            <a:r>
              <a:rPr lang="en-US" altLang="en-US" sz="2800" i="1" dirty="0">
                <a:solidFill>
                  <a:schemeClr val="bg1"/>
                </a:solidFill>
              </a:rPr>
              <a:t>FFS </a:t>
            </a:r>
            <a:r>
              <a:rPr lang="en-US" altLang="en-US" sz="2800" i="1" dirty="0" smtClean="0">
                <a:solidFill>
                  <a:schemeClr val="bg1"/>
                </a:solidFill>
              </a:rPr>
              <a:t>incentives</a:t>
            </a:r>
            <a:endParaRPr lang="en-US" altLang="en-US" sz="2800" i="1" dirty="0">
              <a:solidFill>
                <a:schemeClr val="bg1"/>
              </a:solidFill>
            </a:endParaRPr>
          </a:p>
          <a:p>
            <a:pPr marL="628650" lvl="1" indent="-171450">
              <a:spcAft>
                <a:spcPts val="1200"/>
              </a:spcAft>
              <a:buClr>
                <a:schemeClr val="bg1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Shift insurance risk to providers</a:t>
            </a:r>
          </a:p>
          <a:p>
            <a:pPr marL="628650" lvl="1" indent="-171450">
              <a:spcAft>
                <a:spcPts val="1200"/>
              </a:spcAft>
              <a:buClr>
                <a:schemeClr val="bg1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Protect” patients with P4P</a:t>
            </a:r>
          </a:p>
          <a:p>
            <a:pPr marL="628650" lvl="1" indent="-171450">
              <a:spcAft>
                <a:spcPts val="1200"/>
              </a:spcAft>
              <a:buClr>
                <a:schemeClr val="bg1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Consolidate providers into entities large enough to be “held accountable” for cost (via capitation</a:t>
            </a:r>
            <a:r>
              <a:rPr lang="en-US" altLang="en-US" sz="2800" dirty="0" smtClean="0">
                <a:solidFill>
                  <a:schemeClr val="bg1"/>
                </a:solidFill>
              </a:rPr>
              <a:t>)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6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ACOs’ Explosive Growth Since 2010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Sources: Health Affairs Blog 10/31/13 and 3/31/15. Leavitt Partners 6/28/17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608525"/>
            <a:ext cx="148336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Number of ACOs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05178210"/>
              </p:ext>
            </p:extLst>
          </p:nvPr>
        </p:nvGraphicFramePr>
        <p:xfrm>
          <a:off x="1483360" y="1361440"/>
          <a:ext cx="9870440" cy="431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209887"/>
              </p:ext>
            </p:extLst>
          </p:nvPr>
        </p:nvGraphicFramePr>
        <p:xfrm>
          <a:off x="1526575" y="5177769"/>
          <a:ext cx="10036534" cy="838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178"/>
                <a:gridCol w="1333178"/>
                <a:gridCol w="1333178"/>
                <a:gridCol w="1333178"/>
                <a:gridCol w="1333178"/>
                <a:gridCol w="1333178"/>
                <a:gridCol w="1333178"/>
                <a:gridCol w="704288"/>
              </a:tblGrid>
              <a:tr h="838984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2010</a:t>
                      </a:r>
                    </a:p>
                  </a:txBody>
                  <a:tcPr marR="182880"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2011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2017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9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800" dirty="0"/>
              <a:t>HMO and ACO Differences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454720"/>
            <a:ext cx="9855200" cy="18774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spcAft>
                <a:spcPts val="1200"/>
              </a:spcAft>
              <a:buClr>
                <a:schemeClr val="bg1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3200" dirty="0" smtClean="0">
                <a:solidFill>
                  <a:schemeClr val="bg1"/>
                </a:solidFill>
              </a:rPr>
              <a:t>More </a:t>
            </a:r>
            <a:r>
              <a:rPr lang="en-US" altLang="en-US" sz="3200" dirty="0">
                <a:solidFill>
                  <a:schemeClr val="bg1"/>
                </a:solidFill>
              </a:rPr>
              <a:t>ACOs are provider-based (so far) </a:t>
            </a:r>
          </a:p>
          <a:p>
            <a:pPr marL="171450" indent="-171450">
              <a:spcAft>
                <a:spcPts val="1200"/>
              </a:spcAft>
              <a:buClr>
                <a:schemeClr val="bg1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Patients not restricted to ACO (so </a:t>
            </a:r>
            <a:r>
              <a:rPr lang="en-US" altLang="en-US" sz="3200" dirty="0" smtClean="0">
                <a:solidFill>
                  <a:schemeClr val="bg1"/>
                </a:solidFill>
              </a:rPr>
              <a:t>far)</a:t>
            </a:r>
          </a:p>
          <a:p>
            <a:pPr marL="171450" indent="-171450">
              <a:spcAft>
                <a:spcPts val="1200"/>
              </a:spcAft>
              <a:buClr>
                <a:schemeClr val="bg1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3200" dirty="0" smtClean="0">
                <a:solidFill>
                  <a:schemeClr val="bg1"/>
                </a:solidFill>
              </a:rPr>
              <a:t>Patients are mostly </a:t>
            </a:r>
            <a:r>
              <a:rPr lang="en-US" altLang="en-US" sz="3200" dirty="0">
                <a:solidFill>
                  <a:schemeClr val="bg1"/>
                </a:solidFill>
              </a:rPr>
              <a:t>unaware they’re in an </a:t>
            </a:r>
            <a:r>
              <a:rPr lang="en-US" altLang="en-US" sz="3200" dirty="0" smtClean="0">
                <a:solidFill>
                  <a:schemeClr val="bg1"/>
                </a:solidFill>
              </a:rPr>
              <a:t>ACO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Poll: Patients Reject ACOs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NEJM 2013;369:1066 – Kaiser/RWJ/Harvard Survey, </a:t>
            </a:r>
            <a:r>
              <a:rPr lang="en-US" dirty="0" smtClean="0"/>
              <a:t>201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6050280" y="1385656"/>
          <a:ext cx="5556284" cy="462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1939998"/>
            <a:ext cx="5537200" cy="2246769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tIns="182880" bIns="182880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>
                <a:cs typeface="Franklin Gothic Book"/>
              </a:rPr>
              <a:t>“Here are two different ways Medicare could pay doctors. </a:t>
            </a:r>
          </a:p>
          <a:p>
            <a:pPr algn="ctr"/>
            <a:r>
              <a:rPr lang="en-US" sz="2800" dirty="0">
                <a:cs typeface="Franklin Gothic Book"/>
              </a:rPr>
              <a:t>Which of these do you think </a:t>
            </a:r>
            <a:endParaRPr lang="en-US" sz="2800" dirty="0" smtClean="0">
              <a:cs typeface="Franklin Gothic Book"/>
            </a:endParaRPr>
          </a:p>
          <a:p>
            <a:pPr algn="ctr">
              <a:spcAft>
                <a:spcPts val="1200"/>
              </a:spcAft>
            </a:pPr>
            <a:r>
              <a:rPr lang="en-US" sz="2800" dirty="0" smtClean="0">
                <a:cs typeface="Franklin Gothic Book"/>
              </a:rPr>
              <a:t>would </a:t>
            </a:r>
            <a:r>
              <a:rPr lang="en-US" sz="2800" dirty="0">
                <a:cs typeface="Franklin Gothic Book"/>
              </a:rPr>
              <a:t>be better for you?”</a:t>
            </a:r>
          </a:p>
        </p:txBody>
      </p:sp>
    </p:spTree>
    <p:extLst>
      <p:ext uri="{BB962C8B-B14F-4D97-AF65-F5344CB8AC3E}">
        <p14:creationId xmlns:p14="http://schemas.microsoft.com/office/powerpoint/2010/main" val="16421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Risk HMO Patients </a:t>
            </a:r>
            <a:br>
              <a:rPr lang="en-US" dirty="0" smtClean="0"/>
            </a:br>
            <a:r>
              <a:rPr lang="en-US" dirty="0" smtClean="0"/>
              <a:t>Fared Poorly in the RAND Experiment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RAND Health Insurance Experiment, Lancet 1988;1:1017</a:t>
            </a:r>
          </a:p>
          <a:p>
            <a:r>
              <a:rPr lang="en-US" dirty="0"/>
              <a:t>Note: High Risk = 20% of population with lowest </a:t>
            </a:r>
            <a:r>
              <a:rPr lang="en-US" dirty="0" smtClean="0"/>
              <a:t>income + </a:t>
            </a:r>
            <a:r>
              <a:rPr lang="en-US" dirty="0"/>
              <a:t>highest medical </a:t>
            </a:r>
            <a:r>
              <a:rPr lang="en-US" dirty="0" smtClean="0"/>
              <a:t>risk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12258" y="1934082"/>
            <a:ext cx="4307840" cy="4027009"/>
            <a:chOff x="1117600" y="2075487"/>
            <a:chExt cx="4307840" cy="4027009"/>
          </a:xfrm>
        </p:grpSpPr>
        <p:graphicFrame>
          <p:nvGraphicFramePr>
            <p:cNvPr id="4" name="Chart 3"/>
            <p:cNvGraphicFramePr/>
            <p:nvPr>
              <p:extLst/>
            </p:nvPr>
          </p:nvGraphicFramePr>
          <p:xfrm>
            <a:off x="1117600" y="2164080"/>
            <a:ext cx="4307840" cy="39384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1300480" y="2075487"/>
              <a:ext cx="394208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Relative Risk of Dying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19036" y="1934081"/>
            <a:ext cx="4307840" cy="4027010"/>
            <a:chOff x="6614160" y="2075486"/>
            <a:chExt cx="4307840" cy="4027010"/>
          </a:xfrm>
        </p:grpSpPr>
        <p:graphicFrame>
          <p:nvGraphicFramePr>
            <p:cNvPr id="14" name="Chart 13"/>
            <p:cNvGraphicFramePr/>
            <p:nvPr>
              <p:extLst/>
            </p:nvPr>
          </p:nvGraphicFramePr>
          <p:xfrm>
            <a:off x="6614160" y="2164080"/>
            <a:ext cx="4307840" cy="39384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6797040" y="2075486"/>
              <a:ext cx="394208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Diastolic Blood Pressure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982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03546" cy="1325563"/>
          </a:xfrm>
        </p:spPr>
        <p:txBody>
          <a:bodyPr>
            <a:noAutofit/>
          </a:bodyPr>
          <a:lstStyle/>
          <a:p>
            <a:r>
              <a:rPr lang="en-US" sz="4000" dirty="0"/>
              <a:t>Medicaid Managed </a:t>
            </a:r>
            <a:r>
              <a:rPr lang="en-US" sz="4000"/>
              <a:t>Care </a:t>
            </a:r>
            <a:r>
              <a:rPr lang="en-US" sz="4000" smtClean="0"/>
              <a:t>Enrollment </a:t>
            </a:r>
            <a:r>
              <a:rPr lang="en-US" sz="4000"/>
              <a:t>Soaring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Sanofi </a:t>
            </a:r>
            <a:r>
              <a:rPr lang="en-US" dirty="0" smtClean="0"/>
              <a:t>Public Payer Digest</a:t>
            </a:r>
            <a:r>
              <a:rPr lang="en-US" dirty="0"/>
              <a:t>, </a:t>
            </a:r>
            <a:r>
              <a:rPr lang="en-US" dirty="0" smtClean="0"/>
              <a:t>2016</a:t>
            </a:r>
            <a:endParaRPr lang="en-US" dirty="0"/>
          </a:p>
          <a:p>
            <a:r>
              <a:rPr lang="en-US" dirty="0"/>
              <a:t>Note: Medicaid payments for managed care </a:t>
            </a:r>
            <a:r>
              <a:rPr lang="en-US" dirty="0" smtClean="0"/>
              <a:t>firms, 2014 </a:t>
            </a:r>
            <a:r>
              <a:rPr lang="en-US" dirty="0"/>
              <a:t>= </a:t>
            </a:r>
            <a:r>
              <a:rPr lang="en-US" dirty="0" smtClean="0"/>
              <a:t>$161.981 billion; MLR = 85.4% (overhead = $9 </a:t>
            </a:r>
            <a:r>
              <a:rPr lang="en-US" dirty="0" err="1" smtClean="0"/>
              <a:t>bil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No evidence of cost savings; some evidence of worse </a:t>
            </a:r>
            <a:r>
              <a:rPr lang="en-US" dirty="0" smtClean="0"/>
              <a:t>quality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429137"/>
            <a:ext cx="217061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Millions of enrollees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880315" y="1397000"/>
          <a:ext cx="9581881" cy="444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2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Depressed Patients:</a:t>
            </a:r>
            <a:br>
              <a:rPr lang="en-US" dirty="0" smtClean="0"/>
            </a:br>
            <a:r>
              <a:rPr lang="en-US" dirty="0" smtClean="0"/>
              <a:t>Fee-For-Service vs. Managed Care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Medical Outcomes Study. JAMA 1989; 262:3298</a:t>
            </a:r>
          </a:p>
          <a:p>
            <a:r>
              <a:rPr lang="en-US" dirty="0"/>
              <a:t>Arch Gen Psych 1993; 50:517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32257" y="2355228"/>
            <a:ext cx="270662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2257" y="3222415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68399" y="1690688"/>
            <a:ext cx="4286457" cy="4265820"/>
            <a:chOff x="734916" y="1690688"/>
            <a:chExt cx="4286457" cy="4265820"/>
          </a:xfrm>
        </p:grpSpPr>
        <p:sp>
          <p:nvSpPr>
            <p:cNvPr id="13" name="Rectangle 12"/>
            <p:cNvSpPr/>
            <p:nvPr/>
          </p:nvSpPr>
          <p:spPr>
            <a:xfrm>
              <a:off x="734916" y="1690688"/>
              <a:ext cx="4286457" cy="42658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Primary </a:t>
              </a:r>
              <a:r>
                <a:rPr lang="en-US" sz="2800" b="1" smtClean="0">
                  <a:solidFill>
                    <a:schemeClr val="tx1"/>
                  </a:solidFill>
                </a:rPr>
                <a:t>Care Patients</a:t>
              </a:r>
              <a:endParaRPr lang="en-US" sz="2800" b="1">
                <a:solidFill>
                  <a:schemeClr val="tx1"/>
                </a:solidFill>
              </a:endParaRPr>
            </a:p>
          </p:txBody>
        </p:sp>
        <p:graphicFrame>
          <p:nvGraphicFramePr>
            <p:cNvPr id="6" name="Chart 5"/>
            <p:cNvGraphicFramePr/>
            <p:nvPr>
              <p:extLst/>
            </p:nvPr>
          </p:nvGraphicFramePr>
          <p:xfrm>
            <a:off x="803266" y="2044451"/>
            <a:ext cx="4149756" cy="39120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537632" y="2296158"/>
            <a:ext cx="139332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Franklin Gothic Book"/>
                <a:cs typeface="Franklin Gothic Book"/>
              </a:rPr>
              <a:t>Fee-For-Service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632" y="3169444"/>
            <a:ext cx="150879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Franklin Gothic Book"/>
                <a:cs typeface="Franklin Gothic Book"/>
              </a:rPr>
              <a:t>Managed Care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471920" y="1690688"/>
            <a:ext cx="5442713" cy="4265820"/>
            <a:chOff x="6471920" y="1690688"/>
            <a:chExt cx="5442713" cy="4265820"/>
          </a:xfrm>
        </p:grpSpPr>
        <p:sp>
          <p:nvSpPr>
            <p:cNvPr id="15" name="Rectangle 14"/>
            <p:cNvSpPr/>
            <p:nvPr/>
          </p:nvSpPr>
          <p:spPr>
            <a:xfrm>
              <a:off x="6471920" y="1690688"/>
              <a:ext cx="5442713" cy="42658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Patients Seeing a Psychiatrist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10" name="Chart 9"/>
            <p:cNvGraphicFramePr/>
            <p:nvPr>
              <p:extLst/>
            </p:nvPr>
          </p:nvGraphicFramePr>
          <p:xfrm>
            <a:off x="7219920" y="1892508"/>
            <a:ext cx="4608575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4" name="TextBox 13"/>
          <p:cNvSpPr txBox="1"/>
          <p:nvPr/>
        </p:nvSpPr>
        <p:spPr>
          <a:xfrm>
            <a:off x="6528856" y="2800150"/>
            <a:ext cx="1820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cs typeface="Franklin Gothic Book"/>
              </a:rPr>
              <a:t>Number </a:t>
            </a:r>
            <a:r>
              <a:rPr lang="en-US" sz="2400" dirty="0">
                <a:cs typeface="Franklin Gothic Book"/>
              </a:rPr>
              <a:t>of Functional Limitations</a:t>
            </a:r>
          </a:p>
        </p:txBody>
      </p:sp>
    </p:spTree>
    <p:extLst>
      <p:ext uri="{BB962C8B-B14F-4D97-AF65-F5344CB8AC3E}">
        <p14:creationId xmlns:p14="http://schemas.microsoft.com/office/powerpoint/2010/main" val="566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latin typeface="Franklin Gothic Medium"/>
                <a:cs typeface="Franklin Gothic Medium"/>
              </a:rPr>
              <a:t>Failure of Medicare HMO Risk Adjustment</a:t>
            </a:r>
            <a:endParaRPr lang="en-US" sz="7200" dirty="0">
              <a:latin typeface="Franklin Gothic Medium"/>
              <a:cs typeface="Franklin Gothic Medium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0560" y="1645975"/>
            <a:ext cx="7308347" cy="1254825"/>
          </a:xfrm>
          <a:prstGeom prst="rect">
            <a:avLst/>
          </a:prstGeom>
          <a:ln w="6350">
            <a:solidFill>
              <a:schemeClr val="bg1"/>
            </a:solidFill>
          </a:ln>
        </p:spPr>
        <p:style>
          <a:lnRef idx="3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+mn-lt"/>
                <a:cs typeface="Franklin Gothic Book"/>
              </a:rPr>
              <a:t>Despite decades-long effort, CMS has failed to stop cherry-picking</a:t>
            </a:r>
            <a:endParaRPr lang="en-US" sz="2400" kern="1200" dirty="0">
              <a:latin typeface="+mn-lt"/>
              <a:cs typeface="Franklin Gothic 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0560" y="3159121"/>
            <a:ext cx="7308347" cy="1254825"/>
          </a:xfrm>
          <a:prstGeom prst="rect">
            <a:avLst/>
          </a:prstGeom>
          <a:ln w="6350">
            <a:solidFill>
              <a:schemeClr val="bg1"/>
            </a:solidFill>
          </a:ln>
        </p:spPr>
        <p:style>
          <a:lnRef idx="3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+mn-lt"/>
                <a:cs typeface="Franklin Gothic Book"/>
              </a:rPr>
              <a:t>Intensive coding makes patients appear sicker on paper, ups risk-adjusted capitation fee and factitiously raises quality scores</a:t>
            </a:r>
            <a:endParaRPr lang="en-US" sz="2400" kern="1200" dirty="0">
              <a:latin typeface="+mn-lt"/>
              <a:cs typeface="Franklin Gothic Boo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560" y="4672266"/>
            <a:ext cx="7308347" cy="1254825"/>
          </a:xfrm>
          <a:prstGeom prst="rect">
            <a:avLst/>
          </a:prstGeom>
          <a:ln w="6350">
            <a:solidFill>
              <a:schemeClr val="bg1"/>
            </a:solidFill>
          </a:ln>
        </p:spPr>
        <p:style>
          <a:lnRef idx="3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+mn-lt"/>
                <a:cs typeface="Franklin Gothic Book"/>
              </a:rPr>
              <a:t>ACOs that fail to cherry pick/</a:t>
            </a:r>
            <a:r>
              <a:rPr lang="en-US" sz="2400" kern="1200" dirty="0" err="1" smtClean="0">
                <a:latin typeface="+mn-lt"/>
                <a:cs typeface="Franklin Gothic Book"/>
              </a:rPr>
              <a:t>upcode</a:t>
            </a:r>
            <a:r>
              <a:rPr lang="en-US" sz="2400" kern="1200" dirty="0" smtClean="0">
                <a:latin typeface="+mn-lt"/>
                <a:cs typeface="Franklin Gothic Book"/>
              </a:rPr>
              <a:t> get low payments, and factitiously poor quality scores</a:t>
            </a:r>
            <a:endParaRPr lang="en-US" sz="2400" kern="1200" dirty="0">
              <a:latin typeface="+mn-lt"/>
              <a:cs typeface="Franklin Gothic Book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705718" y="1866429"/>
            <a:ext cx="4029082" cy="719132"/>
          </a:xfrm>
          <a:custGeom>
            <a:avLst/>
            <a:gdLst>
              <a:gd name="connsiteX0" fmla="*/ 0 w 3648082"/>
              <a:gd name="connsiteY0" fmla="*/ 0 h 1459232"/>
              <a:gd name="connsiteX1" fmla="*/ 3648082 w 3648082"/>
              <a:gd name="connsiteY1" fmla="*/ 0 h 1459232"/>
              <a:gd name="connsiteX2" fmla="*/ 3648082 w 3648082"/>
              <a:gd name="connsiteY2" fmla="*/ 1459232 h 1459232"/>
              <a:gd name="connsiteX3" fmla="*/ 0 w 3648082"/>
              <a:gd name="connsiteY3" fmla="*/ 1459232 h 1459232"/>
              <a:gd name="connsiteX4" fmla="*/ 0 w 3648082"/>
              <a:gd name="connsiteY4" fmla="*/ 0 h 145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8082" h="1459232">
                <a:moveTo>
                  <a:pt x="0" y="0"/>
                </a:moveTo>
                <a:lnTo>
                  <a:pt x="3648082" y="0"/>
                </a:lnTo>
                <a:lnTo>
                  <a:pt x="3648082" y="1459232"/>
                </a:lnTo>
                <a:lnTo>
                  <a:pt x="0" y="14592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</a:pPr>
            <a:r>
              <a:rPr lang="en-US" sz="2800" b="1" dirty="0">
                <a:cs typeface="Franklin Gothic Medium"/>
              </a:rPr>
              <a:t>Implications</a:t>
            </a:r>
            <a:r>
              <a:rPr lang="en-US" sz="2400" b="1" dirty="0">
                <a:cs typeface="Franklin Gothic Medium"/>
              </a:rPr>
              <a:t> </a:t>
            </a:r>
          </a:p>
        </p:txBody>
      </p:sp>
      <p:sp>
        <p:nvSpPr>
          <p:cNvPr id="9" name="Freeform 8"/>
          <p:cNvSpPr/>
          <p:nvPr/>
        </p:nvSpPr>
        <p:spPr>
          <a:xfrm>
            <a:off x="7705718" y="2585561"/>
            <a:ext cx="4029082" cy="3121077"/>
          </a:xfrm>
          <a:custGeom>
            <a:avLst/>
            <a:gdLst>
              <a:gd name="connsiteX0" fmla="*/ 0 w 3648082"/>
              <a:gd name="connsiteY0" fmla="*/ 0 h 3122437"/>
              <a:gd name="connsiteX1" fmla="*/ 3648082 w 3648082"/>
              <a:gd name="connsiteY1" fmla="*/ 0 h 3122437"/>
              <a:gd name="connsiteX2" fmla="*/ 3648082 w 3648082"/>
              <a:gd name="connsiteY2" fmla="*/ 3122437 h 3122437"/>
              <a:gd name="connsiteX3" fmla="*/ 0 w 3648082"/>
              <a:gd name="connsiteY3" fmla="*/ 3122437 h 3122437"/>
              <a:gd name="connsiteX4" fmla="*/ 0 w 3648082"/>
              <a:gd name="connsiteY4" fmla="*/ 0 h 312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8082" h="3122437">
                <a:moveTo>
                  <a:pt x="0" y="0"/>
                </a:moveTo>
                <a:lnTo>
                  <a:pt x="3648082" y="0"/>
                </a:lnTo>
                <a:lnTo>
                  <a:pt x="3648082" y="3122437"/>
                </a:lnTo>
                <a:lnTo>
                  <a:pt x="0" y="312243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174625" lvl="1" indent="-174625" defTabSz="889000">
              <a:spcBef>
                <a:spcPct val="0"/>
              </a:spcBef>
              <a:spcAft>
                <a:spcPts val="900"/>
              </a:spcAft>
              <a:buFont typeface="Arial" charset="0"/>
              <a:buChar char="•"/>
            </a:pPr>
            <a:r>
              <a:rPr lang="en-US" sz="2000" dirty="0">
                <a:cs typeface="Franklin Gothic Book"/>
              </a:rPr>
              <a:t>No net savings, probable increased costs</a:t>
            </a:r>
          </a:p>
          <a:p>
            <a:pPr marL="174625" lvl="1" indent="-174625" defTabSz="889000">
              <a:spcBef>
                <a:spcPct val="0"/>
              </a:spcBef>
              <a:spcAft>
                <a:spcPts val="900"/>
              </a:spcAft>
              <a:buFont typeface="Arial" charset="0"/>
              <a:buChar char="•"/>
            </a:pPr>
            <a:r>
              <a:rPr lang="en-US" sz="2000" dirty="0">
                <a:cs typeface="Franklin Gothic Book"/>
              </a:rPr>
              <a:t>Resources transferred from sick to healthy</a:t>
            </a:r>
          </a:p>
          <a:p>
            <a:pPr marL="174625" lvl="1" indent="-174625" defTabSz="889000">
              <a:spcBef>
                <a:spcPct val="0"/>
              </a:spcBef>
              <a:spcAft>
                <a:spcPts val="900"/>
              </a:spcAft>
              <a:buFont typeface="Arial" charset="0"/>
              <a:buChar char="•"/>
            </a:pPr>
            <a:r>
              <a:rPr lang="en-US" sz="2000" dirty="0">
                <a:cs typeface="Franklin Gothic Book"/>
              </a:rPr>
              <a:t>Biggest cheaters are biggest winners</a:t>
            </a:r>
          </a:p>
          <a:p>
            <a:pPr marL="174625" lvl="1" indent="-174625" defTabSz="889000">
              <a:spcBef>
                <a:spcPct val="0"/>
              </a:spcBef>
              <a:spcAft>
                <a:spcPts val="900"/>
              </a:spcAft>
              <a:buFont typeface="Arial" charset="0"/>
              <a:buChar char="•"/>
            </a:pPr>
            <a:r>
              <a:rPr lang="en-US" sz="2000" dirty="0">
                <a:cs typeface="Franklin Gothic Book"/>
              </a:rPr>
              <a:t>ACOs that embrace problem patients driven from the market </a:t>
            </a:r>
          </a:p>
        </p:txBody>
      </p:sp>
    </p:spTree>
    <p:extLst>
      <p:ext uri="{BB962C8B-B14F-4D97-AF65-F5344CB8AC3E}">
        <p14:creationId xmlns:p14="http://schemas.microsoft.com/office/powerpoint/2010/main" val="17426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build="p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743949" y="4754180"/>
            <a:ext cx="2609851" cy="113639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Claims for ACO Savings Ignore Bonuses</a:t>
            </a:r>
            <a:br>
              <a:rPr lang="en-US" altLang="en-US"/>
            </a:br>
            <a:r>
              <a:rPr lang="en-US" altLang="en-US" sz="2800"/>
              <a:t>ACOs Slightly </a:t>
            </a:r>
            <a:r>
              <a:rPr lang="en-US" altLang="en-US" sz="2800" i="1">
                <a:solidFill>
                  <a:srgbClr val="FFFF00"/>
                </a:solidFill>
              </a:rPr>
              <a:t>Increased</a:t>
            </a:r>
            <a:r>
              <a:rPr lang="en-US" altLang="en-US" sz="2800"/>
              <a:t> Medicare’s Costs, 2013-2015</a:t>
            </a: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DHHS Inspector General, August,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428" y="2403567"/>
            <a:ext cx="2411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Medicare Payments </a:t>
            </a:r>
          </a:p>
          <a:p>
            <a:r>
              <a:rPr lang="en-US" sz="2400" smtClean="0">
                <a:solidFill>
                  <a:schemeClr val="bg1"/>
                </a:solidFill>
              </a:rPr>
              <a:t>to ACOs,</a:t>
            </a:r>
          </a:p>
          <a:p>
            <a:r>
              <a:rPr lang="en-US" sz="2400">
                <a:solidFill>
                  <a:schemeClr val="bg1"/>
                </a:solidFill>
              </a:rPr>
              <a:t>2013-2015</a:t>
            </a:r>
          </a:p>
          <a:p>
            <a:r>
              <a:rPr lang="en-US" sz="2400" smtClean="0">
                <a:solidFill>
                  <a:schemeClr val="bg1"/>
                </a:solidFill>
              </a:rPr>
              <a:t>$ Millions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15773283"/>
              </p:ext>
            </p:extLst>
          </p:nvPr>
        </p:nvGraphicFramePr>
        <p:xfrm>
          <a:off x="1985963" y="1457325"/>
          <a:ext cx="9601199" cy="436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62184" y="369543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184" y="3376765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2013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2184" y="4158631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15983" y="3572285"/>
            <a:ext cx="1505540" cy="960263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none" tIns="91440" bIns="9144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smtClean="0">
                <a:solidFill>
                  <a:schemeClr val="bg1"/>
                </a:solidFill>
              </a:rPr>
              <a:t>Total:</a:t>
            </a:r>
          </a:p>
          <a:p>
            <a:pPr algn="ctr">
              <a:lnSpc>
                <a:spcPct val="90000"/>
              </a:lnSpc>
            </a:pPr>
            <a:r>
              <a:rPr lang="en-US" sz="2800" b="1" smtClean="0">
                <a:solidFill>
                  <a:schemeClr val="bg1"/>
                </a:solidFill>
              </a:rPr>
              <a:t>-$954 M</a:t>
            </a:r>
          </a:p>
        </p:txBody>
      </p:sp>
    </p:spTree>
    <p:extLst>
      <p:ext uri="{BB962C8B-B14F-4D97-AF65-F5344CB8AC3E}">
        <p14:creationId xmlns:p14="http://schemas.microsoft.com/office/powerpoint/2010/main" val="19613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Hospitals Merging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Sanofi Hospital/Systems Digest, 2016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034990"/>
            <a:ext cx="3362960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Proportion of Hospitals That </a:t>
            </a:r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re System-</a:t>
            </a:r>
            <a:r>
              <a:rPr lang="en-US" sz="2800" dirty="0">
                <a:solidFill>
                  <a:schemeClr val="bg1"/>
                </a:solidFill>
              </a:rPr>
              <a:t>O</a:t>
            </a:r>
            <a:r>
              <a:rPr lang="en-US" sz="2800" dirty="0" smtClean="0">
                <a:solidFill>
                  <a:schemeClr val="bg1"/>
                </a:solidFill>
              </a:rPr>
              <a:t>wned vs. Independent</a:t>
            </a: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3225800" y="1371600"/>
          <a:ext cx="8478520" cy="4639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6375013" y="4250244"/>
            <a:ext cx="2992507" cy="5892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Independent</a:t>
            </a:r>
            <a:endParaRPr lang="en-US" sz="2800" b="1"/>
          </a:p>
        </p:txBody>
      </p:sp>
      <p:sp>
        <p:nvSpPr>
          <p:cNvPr id="8" name="Rectangle 7"/>
          <p:cNvSpPr/>
          <p:nvPr/>
        </p:nvSpPr>
        <p:spPr>
          <a:xfrm>
            <a:off x="6375013" y="1871228"/>
            <a:ext cx="2992507" cy="58928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System-Owned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4156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441819" y="1936865"/>
            <a:ext cx="2651760" cy="75713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</a:rPr>
              <a:t>Hospital or Health Care System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41819" y="2884669"/>
            <a:ext cx="2651760" cy="42473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</a:rPr>
              <a:t>Solo Practice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41819" y="3839566"/>
            <a:ext cx="2651760" cy="424732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</a:rPr>
              <a:t>Medical Group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Trands in Practice Ownership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Brent D. Fulton Health Aff 2017;36:1530-1538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Hospitals and Health Systems Are Buying Up Primary Care Practices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81558"/>
              </p:ext>
            </p:extLst>
          </p:nvPr>
        </p:nvGraphicFramePr>
        <p:xfrm>
          <a:off x="2693322" y="1936865"/>
          <a:ext cx="6777250" cy="36414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77250"/>
              </a:tblGrid>
              <a:tr h="728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8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8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8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8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73200"/>
              </p:ext>
            </p:extLst>
          </p:nvPr>
        </p:nvGraphicFramePr>
        <p:xfrm>
          <a:off x="1951122" y="5578358"/>
          <a:ext cx="7920668" cy="457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31524"/>
                <a:gridCol w="1131524"/>
                <a:gridCol w="1131524"/>
                <a:gridCol w="1131524"/>
                <a:gridCol w="1131524"/>
                <a:gridCol w="1131524"/>
                <a:gridCol w="1131524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971802"/>
              </p:ext>
            </p:extLst>
          </p:nvPr>
        </p:nvGraphicFramePr>
        <p:xfrm>
          <a:off x="1601241" y="1690688"/>
          <a:ext cx="1054271" cy="43448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4271"/>
              </a:tblGrid>
              <a:tr h="724145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50%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4145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40%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4145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30%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4145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4145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4145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36" y="2375454"/>
            <a:ext cx="1976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Practice Ownership</a:t>
            </a:r>
          </a:p>
        </p:txBody>
      </p:sp>
      <p:sp>
        <p:nvSpPr>
          <p:cNvPr id="9" name="Freeform 8"/>
          <p:cNvSpPr/>
          <p:nvPr/>
        </p:nvSpPr>
        <p:spPr>
          <a:xfrm>
            <a:off x="2679406" y="2299495"/>
            <a:ext cx="6767272" cy="695073"/>
          </a:xfrm>
          <a:custGeom>
            <a:avLst/>
            <a:gdLst>
              <a:gd name="connsiteX0" fmla="*/ 0 w 8562753"/>
              <a:gd name="connsiteY0" fmla="*/ 248093 h 708837"/>
              <a:gd name="connsiteX1" fmla="*/ 1460204 w 8562753"/>
              <a:gd name="connsiteY1" fmla="*/ 0 h 708837"/>
              <a:gd name="connsiteX2" fmla="*/ 2927497 w 8562753"/>
              <a:gd name="connsiteY2" fmla="*/ 212651 h 708837"/>
              <a:gd name="connsiteX3" fmla="*/ 4323907 w 8562753"/>
              <a:gd name="connsiteY3" fmla="*/ 241004 h 708837"/>
              <a:gd name="connsiteX4" fmla="*/ 5713228 w 8562753"/>
              <a:gd name="connsiteY4" fmla="*/ 333153 h 708837"/>
              <a:gd name="connsiteX5" fmla="*/ 7237228 w 8562753"/>
              <a:gd name="connsiteY5" fmla="*/ 595423 h 708837"/>
              <a:gd name="connsiteX6" fmla="*/ 8562753 w 8562753"/>
              <a:gd name="connsiteY6" fmla="*/ 708837 h 70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2753" h="708837">
                <a:moveTo>
                  <a:pt x="0" y="248093"/>
                </a:moveTo>
                <a:lnTo>
                  <a:pt x="1460204" y="0"/>
                </a:lnTo>
                <a:lnTo>
                  <a:pt x="2927497" y="212651"/>
                </a:lnTo>
                <a:lnTo>
                  <a:pt x="4323907" y="241004"/>
                </a:lnTo>
                <a:lnTo>
                  <a:pt x="5713228" y="333153"/>
                </a:lnTo>
                <a:lnTo>
                  <a:pt x="7237228" y="595423"/>
                </a:lnTo>
                <a:lnTo>
                  <a:pt x="8562753" y="708837"/>
                </a:lnTo>
              </a:path>
            </a:pathLst>
          </a:custGeom>
          <a:noFill/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686493" y="3312366"/>
            <a:ext cx="6784079" cy="681171"/>
          </a:xfrm>
          <a:custGeom>
            <a:avLst/>
            <a:gdLst>
              <a:gd name="connsiteX0" fmla="*/ 0 w 8584019"/>
              <a:gd name="connsiteY0" fmla="*/ 0 h 694660"/>
              <a:gd name="connsiteX1" fmla="*/ 1453116 w 8584019"/>
              <a:gd name="connsiteY1" fmla="*/ 163032 h 694660"/>
              <a:gd name="connsiteX2" fmla="*/ 2884967 w 8584019"/>
              <a:gd name="connsiteY2" fmla="*/ 531628 h 694660"/>
              <a:gd name="connsiteX3" fmla="*/ 4394791 w 8584019"/>
              <a:gd name="connsiteY3" fmla="*/ 630865 h 694660"/>
              <a:gd name="connsiteX4" fmla="*/ 5777023 w 8584019"/>
              <a:gd name="connsiteY4" fmla="*/ 694660 h 694660"/>
              <a:gd name="connsiteX5" fmla="*/ 7180521 w 8584019"/>
              <a:gd name="connsiteY5" fmla="*/ 581246 h 694660"/>
              <a:gd name="connsiteX6" fmla="*/ 8584019 w 8584019"/>
              <a:gd name="connsiteY6" fmla="*/ 680484 h 6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4019" h="694660">
                <a:moveTo>
                  <a:pt x="0" y="0"/>
                </a:moveTo>
                <a:lnTo>
                  <a:pt x="1453116" y="163032"/>
                </a:lnTo>
                <a:lnTo>
                  <a:pt x="2884967" y="531628"/>
                </a:lnTo>
                <a:lnTo>
                  <a:pt x="4394791" y="630865"/>
                </a:lnTo>
                <a:lnTo>
                  <a:pt x="5777023" y="694660"/>
                </a:lnTo>
                <a:lnTo>
                  <a:pt x="7180521" y="581246"/>
                </a:lnTo>
                <a:lnTo>
                  <a:pt x="8584019" y="680484"/>
                </a:lnTo>
              </a:path>
            </a:pathLst>
          </a:custGeom>
          <a:noFill/>
          <a:ln w="5715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686493" y="2434167"/>
            <a:ext cx="6767273" cy="1209426"/>
          </a:xfrm>
          <a:custGeom>
            <a:avLst/>
            <a:gdLst>
              <a:gd name="connsiteX0" fmla="*/ 0 w 8562754"/>
              <a:gd name="connsiteY0" fmla="*/ 1127051 h 1233377"/>
              <a:gd name="connsiteX1" fmla="*/ 1460205 w 8562754"/>
              <a:gd name="connsiteY1" fmla="*/ 1233377 h 1233377"/>
              <a:gd name="connsiteX2" fmla="*/ 2863702 w 8562754"/>
              <a:gd name="connsiteY2" fmla="*/ 659219 h 1233377"/>
              <a:gd name="connsiteX3" fmla="*/ 4224670 w 8562754"/>
              <a:gd name="connsiteY3" fmla="*/ 531628 h 1233377"/>
              <a:gd name="connsiteX4" fmla="*/ 5755758 w 8562754"/>
              <a:gd name="connsiteY4" fmla="*/ 354419 h 1233377"/>
              <a:gd name="connsiteX5" fmla="*/ 7109637 w 8562754"/>
              <a:gd name="connsiteY5" fmla="*/ 233917 h 1233377"/>
              <a:gd name="connsiteX6" fmla="*/ 8562754 w 8562754"/>
              <a:gd name="connsiteY6" fmla="*/ 0 h 123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2754" h="1233377">
                <a:moveTo>
                  <a:pt x="0" y="1127051"/>
                </a:moveTo>
                <a:lnTo>
                  <a:pt x="1460205" y="1233377"/>
                </a:lnTo>
                <a:lnTo>
                  <a:pt x="2863702" y="659219"/>
                </a:lnTo>
                <a:lnTo>
                  <a:pt x="4224670" y="531628"/>
                </a:lnTo>
                <a:lnTo>
                  <a:pt x="5755758" y="354419"/>
                </a:lnTo>
                <a:lnTo>
                  <a:pt x="7109637" y="233917"/>
                </a:lnTo>
                <a:lnTo>
                  <a:pt x="8562754" y="0"/>
                </a:lnTo>
              </a:path>
            </a:pathLst>
          </a:custGeom>
          <a:noFill/>
          <a:ln w="1016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427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Corporate Ownership of Oncology Practices Has Doubled Since 2010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Health Affairs 2017;36:580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675888"/>
              </p:ext>
            </p:extLst>
          </p:nvPr>
        </p:nvGraphicFramePr>
        <p:xfrm>
          <a:off x="1362550" y="1690689"/>
          <a:ext cx="10123433" cy="38876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123433"/>
              </a:tblGrid>
              <a:tr h="7775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75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75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75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75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890749"/>
              </p:ext>
            </p:extLst>
          </p:nvPr>
        </p:nvGraphicFramePr>
        <p:xfrm>
          <a:off x="142060" y="5634344"/>
          <a:ext cx="11801125" cy="457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5875"/>
                <a:gridCol w="1685875"/>
                <a:gridCol w="1685875"/>
                <a:gridCol w="1685875"/>
                <a:gridCol w="1685875"/>
                <a:gridCol w="1685875"/>
                <a:gridCol w="1685875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2005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2007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2009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351454"/>
              </p:ext>
            </p:extLst>
          </p:nvPr>
        </p:nvGraphicFramePr>
        <p:xfrm>
          <a:off x="142062" y="1436912"/>
          <a:ext cx="1054360" cy="471196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4360"/>
              </a:tblGrid>
              <a:tr h="785327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60%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5327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50%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5327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40%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5327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30%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5327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5327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Freeform 4"/>
          <p:cNvSpPr/>
          <p:nvPr/>
        </p:nvSpPr>
        <p:spPr>
          <a:xfrm>
            <a:off x="1338484" y="1735492"/>
            <a:ext cx="10158494" cy="3823308"/>
          </a:xfrm>
          <a:custGeom>
            <a:avLst/>
            <a:gdLst>
              <a:gd name="connsiteX0" fmla="*/ 0 w 8151628"/>
              <a:gd name="connsiteY0" fmla="*/ 2112335 h 2573079"/>
              <a:gd name="connsiteX1" fmla="*/ 652130 w 8151628"/>
              <a:gd name="connsiteY1" fmla="*/ 2360428 h 2573079"/>
              <a:gd name="connsiteX2" fmla="*/ 1339702 w 8151628"/>
              <a:gd name="connsiteY2" fmla="*/ 2076893 h 2573079"/>
              <a:gd name="connsiteX3" fmla="*/ 2055628 w 8151628"/>
              <a:gd name="connsiteY3" fmla="*/ 2076893 h 2573079"/>
              <a:gd name="connsiteX4" fmla="*/ 2721935 w 8151628"/>
              <a:gd name="connsiteY4" fmla="*/ 2310810 h 2573079"/>
              <a:gd name="connsiteX5" fmla="*/ 3416595 w 8151628"/>
              <a:gd name="connsiteY5" fmla="*/ 2190307 h 2573079"/>
              <a:gd name="connsiteX6" fmla="*/ 4061637 w 8151628"/>
              <a:gd name="connsiteY6" fmla="*/ 2140689 h 2573079"/>
              <a:gd name="connsiteX7" fmla="*/ 4770475 w 8151628"/>
              <a:gd name="connsiteY7" fmla="*/ 2573079 h 2573079"/>
              <a:gd name="connsiteX8" fmla="*/ 5493489 w 8151628"/>
              <a:gd name="connsiteY8" fmla="*/ 1935126 h 2573079"/>
              <a:gd name="connsiteX9" fmla="*/ 6117265 w 8151628"/>
              <a:gd name="connsiteY9" fmla="*/ 1127052 h 2573079"/>
              <a:gd name="connsiteX10" fmla="*/ 6946605 w 8151628"/>
              <a:gd name="connsiteY10" fmla="*/ 751368 h 2573079"/>
              <a:gd name="connsiteX11" fmla="*/ 7456968 w 8151628"/>
              <a:gd name="connsiteY11" fmla="*/ 503275 h 2573079"/>
              <a:gd name="connsiteX12" fmla="*/ 8151628 w 8151628"/>
              <a:gd name="connsiteY12" fmla="*/ 0 h 2573079"/>
              <a:gd name="connsiteX0" fmla="*/ 0 w 8151628"/>
              <a:gd name="connsiteY0" fmla="*/ 2112335 h 2573079"/>
              <a:gd name="connsiteX1" fmla="*/ 652130 w 8151628"/>
              <a:gd name="connsiteY1" fmla="*/ 2360428 h 2573079"/>
              <a:gd name="connsiteX2" fmla="*/ 1339702 w 8151628"/>
              <a:gd name="connsiteY2" fmla="*/ 2076893 h 2573079"/>
              <a:gd name="connsiteX3" fmla="*/ 2055628 w 8151628"/>
              <a:gd name="connsiteY3" fmla="*/ 2076893 h 2573079"/>
              <a:gd name="connsiteX4" fmla="*/ 2721935 w 8151628"/>
              <a:gd name="connsiteY4" fmla="*/ 2310810 h 2573079"/>
              <a:gd name="connsiteX5" fmla="*/ 3416595 w 8151628"/>
              <a:gd name="connsiteY5" fmla="*/ 2190307 h 2573079"/>
              <a:gd name="connsiteX6" fmla="*/ 4061637 w 8151628"/>
              <a:gd name="connsiteY6" fmla="*/ 2140689 h 2573079"/>
              <a:gd name="connsiteX7" fmla="*/ 4770475 w 8151628"/>
              <a:gd name="connsiteY7" fmla="*/ 2573079 h 2573079"/>
              <a:gd name="connsiteX8" fmla="*/ 5493489 w 8151628"/>
              <a:gd name="connsiteY8" fmla="*/ 1935126 h 2573079"/>
              <a:gd name="connsiteX9" fmla="*/ 6117265 w 8151628"/>
              <a:gd name="connsiteY9" fmla="*/ 1127052 h 2573079"/>
              <a:gd name="connsiteX10" fmla="*/ 6946605 w 8151628"/>
              <a:gd name="connsiteY10" fmla="*/ 751368 h 2573079"/>
              <a:gd name="connsiteX11" fmla="*/ 7456968 w 8151628"/>
              <a:gd name="connsiteY11" fmla="*/ 503275 h 2573079"/>
              <a:gd name="connsiteX12" fmla="*/ 7982013 w 8151628"/>
              <a:gd name="connsiteY12" fmla="*/ 142202 h 2573079"/>
              <a:gd name="connsiteX13" fmla="*/ 8151628 w 8151628"/>
              <a:gd name="connsiteY13" fmla="*/ 0 h 2573079"/>
              <a:gd name="connsiteX0" fmla="*/ 0 w 8179620"/>
              <a:gd name="connsiteY0" fmla="*/ 1970133 h 3571381"/>
              <a:gd name="connsiteX1" fmla="*/ 652130 w 8179620"/>
              <a:gd name="connsiteY1" fmla="*/ 2218226 h 3571381"/>
              <a:gd name="connsiteX2" fmla="*/ 1339702 w 8179620"/>
              <a:gd name="connsiteY2" fmla="*/ 1934691 h 3571381"/>
              <a:gd name="connsiteX3" fmla="*/ 2055628 w 8179620"/>
              <a:gd name="connsiteY3" fmla="*/ 1934691 h 3571381"/>
              <a:gd name="connsiteX4" fmla="*/ 2721935 w 8179620"/>
              <a:gd name="connsiteY4" fmla="*/ 2168608 h 3571381"/>
              <a:gd name="connsiteX5" fmla="*/ 3416595 w 8179620"/>
              <a:gd name="connsiteY5" fmla="*/ 2048105 h 3571381"/>
              <a:gd name="connsiteX6" fmla="*/ 4061637 w 8179620"/>
              <a:gd name="connsiteY6" fmla="*/ 1998487 h 3571381"/>
              <a:gd name="connsiteX7" fmla="*/ 4770475 w 8179620"/>
              <a:gd name="connsiteY7" fmla="*/ 2430877 h 3571381"/>
              <a:gd name="connsiteX8" fmla="*/ 5493489 w 8179620"/>
              <a:gd name="connsiteY8" fmla="*/ 1792924 h 3571381"/>
              <a:gd name="connsiteX9" fmla="*/ 6117265 w 8179620"/>
              <a:gd name="connsiteY9" fmla="*/ 984850 h 3571381"/>
              <a:gd name="connsiteX10" fmla="*/ 6946605 w 8179620"/>
              <a:gd name="connsiteY10" fmla="*/ 609166 h 3571381"/>
              <a:gd name="connsiteX11" fmla="*/ 7456968 w 8179620"/>
              <a:gd name="connsiteY11" fmla="*/ 361073 h 3571381"/>
              <a:gd name="connsiteX12" fmla="*/ 7982013 w 8179620"/>
              <a:gd name="connsiteY12" fmla="*/ 0 h 3571381"/>
              <a:gd name="connsiteX13" fmla="*/ 8179620 w 8179620"/>
              <a:gd name="connsiteY13" fmla="*/ 3571381 h 3571381"/>
              <a:gd name="connsiteX0" fmla="*/ 0 w 8179620"/>
              <a:gd name="connsiteY0" fmla="*/ 2166076 h 3767324"/>
              <a:gd name="connsiteX1" fmla="*/ 652130 w 8179620"/>
              <a:gd name="connsiteY1" fmla="*/ 2414169 h 3767324"/>
              <a:gd name="connsiteX2" fmla="*/ 1339702 w 8179620"/>
              <a:gd name="connsiteY2" fmla="*/ 2130634 h 3767324"/>
              <a:gd name="connsiteX3" fmla="*/ 2055628 w 8179620"/>
              <a:gd name="connsiteY3" fmla="*/ 2130634 h 3767324"/>
              <a:gd name="connsiteX4" fmla="*/ 2721935 w 8179620"/>
              <a:gd name="connsiteY4" fmla="*/ 2364551 h 3767324"/>
              <a:gd name="connsiteX5" fmla="*/ 3416595 w 8179620"/>
              <a:gd name="connsiteY5" fmla="*/ 2244048 h 3767324"/>
              <a:gd name="connsiteX6" fmla="*/ 4061637 w 8179620"/>
              <a:gd name="connsiteY6" fmla="*/ 2194430 h 3767324"/>
              <a:gd name="connsiteX7" fmla="*/ 4770475 w 8179620"/>
              <a:gd name="connsiteY7" fmla="*/ 2626820 h 3767324"/>
              <a:gd name="connsiteX8" fmla="*/ 5493489 w 8179620"/>
              <a:gd name="connsiteY8" fmla="*/ 1988867 h 3767324"/>
              <a:gd name="connsiteX9" fmla="*/ 6117265 w 8179620"/>
              <a:gd name="connsiteY9" fmla="*/ 1180793 h 3767324"/>
              <a:gd name="connsiteX10" fmla="*/ 6946605 w 8179620"/>
              <a:gd name="connsiteY10" fmla="*/ 805109 h 3767324"/>
              <a:gd name="connsiteX11" fmla="*/ 7456968 w 8179620"/>
              <a:gd name="connsiteY11" fmla="*/ 557016 h 3767324"/>
              <a:gd name="connsiteX12" fmla="*/ 8159295 w 8179620"/>
              <a:gd name="connsiteY12" fmla="*/ 0 h 3767324"/>
              <a:gd name="connsiteX13" fmla="*/ 8179620 w 8179620"/>
              <a:gd name="connsiteY13" fmla="*/ 3767324 h 3767324"/>
              <a:gd name="connsiteX0" fmla="*/ 0 w 8179620"/>
              <a:gd name="connsiteY0" fmla="*/ 2166076 h 3767324"/>
              <a:gd name="connsiteX1" fmla="*/ 144299 w 8179620"/>
              <a:gd name="connsiteY1" fmla="*/ 2220686 h 3767324"/>
              <a:gd name="connsiteX2" fmla="*/ 652130 w 8179620"/>
              <a:gd name="connsiteY2" fmla="*/ 2414169 h 3767324"/>
              <a:gd name="connsiteX3" fmla="*/ 1339702 w 8179620"/>
              <a:gd name="connsiteY3" fmla="*/ 2130634 h 3767324"/>
              <a:gd name="connsiteX4" fmla="*/ 2055628 w 8179620"/>
              <a:gd name="connsiteY4" fmla="*/ 2130634 h 3767324"/>
              <a:gd name="connsiteX5" fmla="*/ 2721935 w 8179620"/>
              <a:gd name="connsiteY5" fmla="*/ 2364551 h 3767324"/>
              <a:gd name="connsiteX6" fmla="*/ 3416595 w 8179620"/>
              <a:gd name="connsiteY6" fmla="*/ 2244048 h 3767324"/>
              <a:gd name="connsiteX7" fmla="*/ 4061637 w 8179620"/>
              <a:gd name="connsiteY7" fmla="*/ 2194430 h 3767324"/>
              <a:gd name="connsiteX8" fmla="*/ 4770475 w 8179620"/>
              <a:gd name="connsiteY8" fmla="*/ 2626820 h 3767324"/>
              <a:gd name="connsiteX9" fmla="*/ 5493489 w 8179620"/>
              <a:gd name="connsiteY9" fmla="*/ 1988867 h 3767324"/>
              <a:gd name="connsiteX10" fmla="*/ 6117265 w 8179620"/>
              <a:gd name="connsiteY10" fmla="*/ 1180793 h 3767324"/>
              <a:gd name="connsiteX11" fmla="*/ 6946605 w 8179620"/>
              <a:gd name="connsiteY11" fmla="*/ 805109 h 3767324"/>
              <a:gd name="connsiteX12" fmla="*/ 7456968 w 8179620"/>
              <a:gd name="connsiteY12" fmla="*/ 557016 h 3767324"/>
              <a:gd name="connsiteX13" fmla="*/ 8159295 w 8179620"/>
              <a:gd name="connsiteY13" fmla="*/ 0 h 3767324"/>
              <a:gd name="connsiteX14" fmla="*/ 8179620 w 8179620"/>
              <a:gd name="connsiteY14" fmla="*/ 3767324 h 3767324"/>
              <a:gd name="connsiteX0" fmla="*/ 0 w 8179620"/>
              <a:gd name="connsiteY0" fmla="*/ 3808264 h 3808264"/>
              <a:gd name="connsiteX1" fmla="*/ 144299 w 8179620"/>
              <a:gd name="connsiteY1" fmla="*/ 2220686 h 3808264"/>
              <a:gd name="connsiteX2" fmla="*/ 652130 w 8179620"/>
              <a:gd name="connsiteY2" fmla="*/ 2414169 h 3808264"/>
              <a:gd name="connsiteX3" fmla="*/ 1339702 w 8179620"/>
              <a:gd name="connsiteY3" fmla="*/ 2130634 h 3808264"/>
              <a:gd name="connsiteX4" fmla="*/ 2055628 w 8179620"/>
              <a:gd name="connsiteY4" fmla="*/ 2130634 h 3808264"/>
              <a:gd name="connsiteX5" fmla="*/ 2721935 w 8179620"/>
              <a:gd name="connsiteY5" fmla="*/ 2364551 h 3808264"/>
              <a:gd name="connsiteX6" fmla="*/ 3416595 w 8179620"/>
              <a:gd name="connsiteY6" fmla="*/ 2244048 h 3808264"/>
              <a:gd name="connsiteX7" fmla="*/ 4061637 w 8179620"/>
              <a:gd name="connsiteY7" fmla="*/ 2194430 h 3808264"/>
              <a:gd name="connsiteX8" fmla="*/ 4770475 w 8179620"/>
              <a:gd name="connsiteY8" fmla="*/ 2626820 h 3808264"/>
              <a:gd name="connsiteX9" fmla="*/ 5493489 w 8179620"/>
              <a:gd name="connsiteY9" fmla="*/ 1988867 h 3808264"/>
              <a:gd name="connsiteX10" fmla="*/ 6117265 w 8179620"/>
              <a:gd name="connsiteY10" fmla="*/ 1180793 h 3808264"/>
              <a:gd name="connsiteX11" fmla="*/ 6946605 w 8179620"/>
              <a:gd name="connsiteY11" fmla="*/ 805109 h 3808264"/>
              <a:gd name="connsiteX12" fmla="*/ 7456968 w 8179620"/>
              <a:gd name="connsiteY12" fmla="*/ 557016 h 3808264"/>
              <a:gd name="connsiteX13" fmla="*/ 8159295 w 8179620"/>
              <a:gd name="connsiteY13" fmla="*/ 0 h 3808264"/>
              <a:gd name="connsiteX14" fmla="*/ 8179620 w 8179620"/>
              <a:gd name="connsiteY14" fmla="*/ 3767324 h 3808264"/>
              <a:gd name="connsiteX0" fmla="*/ 0 w 8179620"/>
              <a:gd name="connsiteY0" fmla="*/ 3808264 h 3808264"/>
              <a:gd name="connsiteX1" fmla="*/ 13670 w 8179620"/>
              <a:gd name="connsiteY1" fmla="*/ 2155371 h 3808264"/>
              <a:gd name="connsiteX2" fmla="*/ 652130 w 8179620"/>
              <a:gd name="connsiteY2" fmla="*/ 2414169 h 3808264"/>
              <a:gd name="connsiteX3" fmla="*/ 1339702 w 8179620"/>
              <a:gd name="connsiteY3" fmla="*/ 2130634 h 3808264"/>
              <a:gd name="connsiteX4" fmla="*/ 2055628 w 8179620"/>
              <a:gd name="connsiteY4" fmla="*/ 2130634 h 3808264"/>
              <a:gd name="connsiteX5" fmla="*/ 2721935 w 8179620"/>
              <a:gd name="connsiteY5" fmla="*/ 2364551 h 3808264"/>
              <a:gd name="connsiteX6" fmla="*/ 3416595 w 8179620"/>
              <a:gd name="connsiteY6" fmla="*/ 2244048 h 3808264"/>
              <a:gd name="connsiteX7" fmla="*/ 4061637 w 8179620"/>
              <a:gd name="connsiteY7" fmla="*/ 2194430 h 3808264"/>
              <a:gd name="connsiteX8" fmla="*/ 4770475 w 8179620"/>
              <a:gd name="connsiteY8" fmla="*/ 2626820 h 3808264"/>
              <a:gd name="connsiteX9" fmla="*/ 5493489 w 8179620"/>
              <a:gd name="connsiteY9" fmla="*/ 1988867 h 3808264"/>
              <a:gd name="connsiteX10" fmla="*/ 6117265 w 8179620"/>
              <a:gd name="connsiteY10" fmla="*/ 1180793 h 3808264"/>
              <a:gd name="connsiteX11" fmla="*/ 6946605 w 8179620"/>
              <a:gd name="connsiteY11" fmla="*/ 805109 h 3808264"/>
              <a:gd name="connsiteX12" fmla="*/ 7456968 w 8179620"/>
              <a:gd name="connsiteY12" fmla="*/ 557016 h 3808264"/>
              <a:gd name="connsiteX13" fmla="*/ 8159295 w 8179620"/>
              <a:gd name="connsiteY13" fmla="*/ 0 h 3808264"/>
              <a:gd name="connsiteX14" fmla="*/ 8179620 w 8179620"/>
              <a:gd name="connsiteY14" fmla="*/ 3767324 h 3808264"/>
              <a:gd name="connsiteX0" fmla="*/ 0 w 8179620"/>
              <a:gd name="connsiteY0" fmla="*/ 3808264 h 3823308"/>
              <a:gd name="connsiteX1" fmla="*/ 13670 w 8179620"/>
              <a:gd name="connsiteY1" fmla="*/ 2155371 h 3823308"/>
              <a:gd name="connsiteX2" fmla="*/ 652130 w 8179620"/>
              <a:gd name="connsiteY2" fmla="*/ 2414169 h 3823308"/>
              <a:gd name="connsiteX3" fmla="*/ 1339702 w 8179620"/>
              <a:gd name="connsiteY3" fmla="*/ 2130634 h 3823308"/>
              <a:gd name="connsiteX4" fmla="*/ 2055628 w 8179620"/>
              <a:gd name="connsiteY4" fmla="*/ 2130634 h 3823308"/>
              <a:gd name="connsiteX5" fmla="*/ 2721935 w 8179620"/>
              <a:gd name="connsiteY5" fmla="*/ 2364551 h 3823308"/>
              <a:gd name="connsiteX6" fmla="*/ 3416595 w 8179620"/>
              <a:gd name="connsiteY6" fmla="*/ 2244048 h 3823308"/>
              <a:gd name="connsiteX7" fmla="*/ 4061637 w 8179620"/>
              <a:gd name="connsiteY7" fmla="*/ 2194430 h 3823308"/>
              <a:gd name="connsiteX8" fmla="*/ 4770475 w 8179620"/>
              <a:gd name="connsiteY8" fmla="*/ 2626820 h 3823308"/>
              <a:gd name="connsiteX9" fmla="*/ 5493489 w 8179620"/>
              <a:gd name="connsiteY9" fmla="*/ 1988867 h 3823308"/>
              <a:gd name="connsiteX10" fmla="*/ 6117265 w 8179620"/>
              <a:gd name="connsiteY10" fmla="*/ 1180793 h 3823308"/>
              <a:gd name="connsiteX11" fmla="*/ 6946605 w 8179620"/>
              <a:gd name="connsiteY11" fmla="*/ 805109 h 3823308"/>
              <a:gd name="connsiteX12" fmla="*/ 7456968 w 8179620"/>
              <a:gd name="connsiteY12" fmla="*/ 557016 h 3823308"/>
              <a:gd name="connsiteX13" fmla="*/ 8159295 w 8179620"/>
              <a:gd name="connsiteY13" fmla="*/ 0 h 3823308"/>
              <a:gd name="connsiteX14" fmla="*/ 8179620 w 8179620"/>
              <a:gd name="connsiteY14" fmla="*/ 3823308 h 38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79620" h="3823308">
                <a:moveTo>
                  <a:pt x="0" y="3808264"/>
                </a:moveTo>
                <a:lnTo>
                  <a:pt x="13670" y="2155371"/>
                </a:lnTo>
                <a:lnTo>
                  <a:pt x="652130" y="2414169"/>
                </a:lnTo>
                <a:lnTo>
                  <a:pt x="1339702" y="2130634"/>
                </a:lnTo>
                <a:lnTo>
                  <a:pt x="2055628" y="2130634"/>
                </a:lnTo>
                <a:lnTo>
                  <a:pt x="2721935" y="2364551"/>
                </a:lnTo>
                <a:lnTo>
                  <a:pt x="3416595" y="2244048"/>
                </a:lnTo>
                <a:lnTo>
                  <a:pt x="4061637" y="2194430"/>
                </a:lnTo>
                <a:lnTo>
                  <a:pt x="4770475" y="2626820"/>
                </a:lnTo>
                <a:lnTo>
                  <a:pt x="5493489" y="1988867"/>
                </a:lnTo>
                <a:lnTo>
                  <a:pt x="6117265" y="1180793"/>
                </a:lnTo>
                <a:lnTo>
                  <a:pt x="6946605" y="805109"/>
                </a:lnTo>
                <a:lnTo>
                  <a:pt x="7456968" y="557016"/>
                </a:lnTo>
                <a:lnTo>
                  <a:pt x="8159295" y="0"/>
                </a:lnTo>
                <a:lnTo>
                  <a:pt x="8179620" y="3823308"/>
                </a:lnTo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3567" y="3088650"/>
            <a:ext cx="5940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chemeClr val="bg1"/>
                </a:solidFill>
              </a:rPr>
              <a:t>Percentage of </a:t>
            </a:r>
          </a:p>
          <a:p>
            <a:pPr algn="r"/>
            <a:r>
              <a:rPr lang="en-US" sz="2400">
                <a:solidFill>
                  <a:schemeClr val="bg1"/>
                </a:solidFill>
              </a:rPr>
              <a:t>all o</a:t>
            </a:r>
            <a:r>
              <a:rPr lang="en-US" sz="2400" smtClean="0">
                <a:solidFill>
                  <a:schemeClr val="bg1"/>
                </a:solidFill>
              </a:rPr>
              <a:t>ncology practices </a:t>
            </a:r>
          </a:p>
          <a:p>
            <a:pPr algn="r"/>
            <a:r>
              <a:rPr lang="en-US" sz="2400" b="1" smtClean="0">
                <a:solidFill>
                  <a:schemeClr val="bg1"/>
                </a:solidFill>
              </a:rPr>
              <a:t>owned by a hospital </a:t>
            </a:r>
          </a:p>
          <a:p>
            <a:pPr algn="r"/>
            <a:r>
              <a:rPr lang="en-US" sz="2400" b="1" smtClean="0">
                <a:solidFill>
                  <a:schemeClr val="bg1"/>
                </a:solidFill>
              </a:rPr>
              <a:t>or health system</a:t>
            </a:r>
          </a:p>
        </p:txBody>
      </p:sp>
    </p:spTree>
    <p:extLst>
      <p:ext uri="{BB962C8B-B14F-4D97-AF65-F5344CB8AC3E}">
        <p14:creationId xmlns:p14="http://schemas.microsoft.com/office/powerpoint/2010/main" val="8993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Physician/Hospital Integration </a:t>
            </a:r>
            <a:br>
              <a:rPr lang="en-US" dirty="0" smtClean="0"/>
            </a:br>
            <a:r>
              <a:rPr lang="en-US" dirty="0" smtClean="0"/>
              <a:t>Raises Costs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-1" y="6011056"/>
            <a:ext cx="8475785" cy="846943"/>
          </a:xfrm>
        </p:spPr>
        <p:txBody>
          <a:bodyPr/>
          <a:lstStyle/>
          <a:p>
            <a:r>
              <a:rPr lang="en-US" dirty="0" smtClean="0"/>
              <a:t>Source: JAMA IM 2015;175:1932</a:t>
            </a:r>
          </a:p>
          <a:p>
            <a:r>
              <a:rPr lang="en-US" dirty="0" smtClean="0"/>
              <a:t>Note: Physician/Hospital integration measured by % of MDs billing with a hospital place of service code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1446" y="2521439"/>
            <a:ext cx="510735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Annual Outpatient Cost Increase with 1.9% Increase in Physician/Hospital Integration</a:t>
            </a: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4589292" y="1189489"/>
          <a:ext cx="6427176" cy="4932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26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2376488"/>
            <a:ext cx="10972799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6600"/>
              <a:t>The Toxicity of </a:t>
            </a:r>
            <a:br>
              <a:rPr lang="en-US" altLang="en-US" sz="6600"/>
            </a:br>
            <a:r>
              <a:rPr lang="en-US" altLang="en-US" sz="6600"/>
              <a:t>Pay for Performance (P4P)</a:t>
            </a:r>
          </a:p>
        </p:txBody>
      </p:sp>
    </p:spTree>
    <p:extLst>
      <p:ext uri="{BB962C8B-B14F-4D97-AF65-F5344CB8AC3E}">
        <p14:creationId xmlns:p14="http://schemas.microsoft.com/office/powerpoint/2010/main" val="7464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Assumptions Implicit in P4P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820982"/>
            <a:ext cx="10840720" cy="36625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4488" indent="-344488">
              <a:spcAft>
                <a:spcPts val="1200"/>
              </a:spcAft>
              <a:buFontTx/>
              <a:buAutoNum type="arabicPeriod"/>
            </a:pPr>
            <a:r>
              <a:rPr lang="en-US" altLang="en-US" sz="3200" dirty="0">
                <a:solidFill>
                  <a:srgbClr val="FFFFFF"/>
                </a:solidFill>
              </a:rPr>
              <a:t>Performance can be accurately ascertained</a:t>
            </a:r>
          </a:p>
          <a:p>
            <a:pPr marL="344488" indent="-344488">
              <a:spcAft>
                <a:spcPts val="1200"/>
              </a:spcAft>
              <a:buFontTx/>
              <a:buAutoNum type="arabicPeriod"/>
            </a:pPr>
            <a:r>
              <a:rPr lang="en-US" altLang="en-US" sz="3200" dirty="0">
                <a:solidFill>
                  <a:srgbClr val="FFFFFF"/>
                </a:solidFill>
              </a:rPr>
              <a:t>Individual variation is caused by variation in motivation</a:t>
            </a:r>
          </a:p>
          <a:p>
            <a:pPr marL="344488" indent="-344488">
              <a:spcAft>
                <a:spcPts val="1200"/>
              </a:spcAft>
              <a:buFontTx/>
              <a:buAutoNum type="arabicPeriod"/>
            </a:pPr>
            <a:r>
              <a:rPr lang="en-US" altLang="en-US" sz="3200" dirty="0">
                <a:solidFill>
                  <a:srgbClr val="FFFFFF"/>
                </a:solidFill>
              </a:rPr>
              <a:t>Financial incentives will add to intrinsic motivation </a:t>
            </a:r>
          </a:p>
          <a:p>
            <a:pPr marL="344488" indent="-344488">
              <a:spcAft>
                <a:spcPts val="1200"/>
              </a:spcAft>
              <a:buFontTx/>
              <a:buAutoNum type="arabicPeriod"/>
            </a:pPr>
            <a:r>
              <a:rPr lang="en-US" altLang="en-US" sz="3200" dirty="0">
                <a:solidFill>
                  <a:srgbClr val="FFFFFF"/>
                </a:solidFill>
              </a:rPr>
              <a:t>Current payment system is too simple</a:t>
            </a:r>
          </a:p>
          <a:p>
            <a:pPr marL="344488" indent="-344488">
              <a:spcAft>
                <a:spcPts val="1200"/>
              </a:spcAft>
              <a:buFontTx/>
              <a:buAutoNum type="arabicPeriod"/>
            </a:pPr>
            <a:r>
              <a:rPr lang="en-US" altLang="en-US" sz="3200" dirty="0">
                <a:solidFill>
                  <a:srgbClr val="FFFFFF"/>
                </a:solidFill>
              </a:rPr>
              <a:t>Hospitals/MDs delivering poor quality care should get fewer </a:t>
            </a:r>
            <a:r>
              <a:rPr lang="en-US" altLang="en-US" sz="3200" dirty="0" smtClean="0">
                <a:solidFill>
                  <a:srgbClr val="FFFFFF"/>
                </a:solidFill>
              </a:rPr>
              <a:t>resources</a:t>
            </a:r>
            <a:endParaRPr lang="en-US" alt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975" y="2247410"/>
            <a:ext cx="32629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Franklin Gothic Book"/>
                <a:cs typeface="Franklin Gothic Book"/>
              </a:rPr>
              <a:t>Patient characteristics in panels of </a:t>
            </a:r>
            <a:r>
              <a:rPr lang="en-US" sz="28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high-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and low-scoring physicians</a:t>
            </a:r>
            <a:endParaRPr lang="en-US" sz="28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Scores Tell More About Patients than Physicians</a:t>
            </a:r>
            <a:br>
              <a:rPr lang="en-US" dirty="0" smtClean="0"/>
            </a:br>
            <a:r>
              <a:rPr lang="en-US" sz="2700" dirty="0">
                <a:latin typeface="Franklin Gothic Book"/>
                <a:cs typeface="Franklin Gothic Book"/>
              </a:rPr>
              <a:t>Harvard physicians with poorer/minority patients score low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Source: Hong C et al. JAMA 9/8/2010. 304:10;1107</a:t>
            </a:r>
            <a:r>
              <a:rPr lang="nb-NO" dirty="0" smtClean="0"/>
              <a:t>.</a:t>
            </a:r>
            <a:endParaRPr lang="nb-NO" dirty="0"/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813100" y="1797630"/>
          <a:ext cx="9084259" cy="435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516062" y="5668667"/>
            <a:ext cx="270662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14589" y="5668667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8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Medicaid Managed Care Patients</a:t>
            </a:r>
            <a:br>
              <a:rPr lang="en-US" dirty="0" smtClean="0"/>
            </a:br>
            <a:r>
              <a:rPr lang="en-US" dirty="0" smtClean="0"/>
              <a:t>Can’t Get Appointments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Franklin Gothic Book"/>
              </a:rPr>
              <a:t>Source: HHS </a:t>
            </a:r>
            <a:r>
              <a:rPr lang="en-US" dirty="0">
                <a:latin typeface="+mn-lt"/>
                <a:cs typeface="Franklin Gothic Book"/>
              </a:rPr>
              <a:t>Inspector General’s Report. 12/2014. </a:t>
            </a:r>
            <a:r>
              <a:rPr lang="en-US" dirty="0" smtClean="0">
                <a:latin typeface="+mn-lt"/>
                <a:cs typeface="Franklin Gothic Book"/>
              </a:rPr>
              <a:t>OEI-02-00670</a:t>
            </a:r>
            <a:endParaRPr lang="en-US" dirty="0">
              <a:latin typeface="+mn-lt"/>
              <a:cs typeface="Franklin Gothic Book"/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306869" y="1551413"/>
          <a:ext cx="6356061" cy="4759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44148" y="4353452"/>
            <a:ext cx="25814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Franklin Gothic Book"/>
              </a:rPr>
              <a:t>Not participating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a typeface="Franklin Gothic Medium" charset="0"/>
                <a:cs typeface="Franklin Gothic Medium" charset="0"/>
              </a:rPr>
              <a:t>43%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887" y="1933915"/>
            <a:ext cx="265321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Franklin Gothic Book"/>
              </a:rPr>
              <a:t>Won’t take new plan patient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a typeface="Franklin Gothic Medium" charset="0"/>
                <a:cs typeface="Franklin Gothic Medium" charset="0"/>
              </a:rPr>
              <a:t>8%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0766" y="2057390"/>
            <a:ext cx="199319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Franklin Gothic Book"/>
              </a:rPr>
              <a:t>Offered </a:t>
            </a:r>
            <a:r>
              <a:rPr lang="en-US" sz="2400" dirty="0" err="1">
                <a:solidFill>
                  <a:schemeClr val="bg1"/>
                </a:solidFill>
                <a:cs typeface="Franklin Gothic Book"/>
              </a:rPr>
              <a:t>appt</a:t>
            </a:r>
            <a:r>
              <a:rPr lang="en-US" sz="2400" dirty="0">
                <a:solidFill>
                  <a:schemeClr val="bg1"/>
                </a:solidFill>
                <a:cs typeface="Franklin Gothic Book"/>
              </a:rPr>
              <a:t> &gt;2 </a:t>
            </a:r>
            <a:r>
              <a:rPr lang="en-US" sz="2400" dirty="0" err="1">
                <a:solidFill>
                  <a:schemeClr val="bg1"/>
                </a:solidFill>
                <a:cs typeface="Franklin Gothic Book"/>
              </a:rPr>
              <a:t>wks</a:t>
            </a:r>
            <a:endParaRPr lang="en-US" sz="2400" dirty="0">
              <a:solidFill>
                <a:schemeClr val="bg1"/>
              </a:solidFill>
              <a:cs typeface="Franklin Gothic Book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ea typeface="Franklin Gothic Medium" charset="0"/>
                <a:cs typeface="Franklin Gothic Medium" charset="0"/>
              </a:rPr>
              <a:t>24%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2314" y="3549719"/>
            <a:ext cx="218802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Franklin Gothic Book"/>
              </a:rPr>
              <a:t>Offered </a:t>
            </a:r>
            <a:r>
              <a:rPr lang="en-US" sz="2400" dirty="0" err="1">
                <a:solidFill>
                  <a:schemeClr val="bg1"/>
                </a:solidFill>
                <a:cs typeface="Franklin Gothic Book"/>
              </a:rPr>
              <a:t>appt</a:t>
            </a:r>
            <a:r>
              <a:rPr lang="en-US" sz="2400" dirty="0">
                <a:solidFill>
                  <a:schemeClr val="bg1"/>
                </a:solidFill>
                <a:cs typeface="Franklin Gothic Book"/>
              </a:rPr>
              <a:t> &lt;2 </a:t>
            </a:r>
            <a:r>
              <a:rPr lang="en-US" sz="2400" dirty="0" err="1">
                <a:solidFill>
                  <a:schemeClr val="bg1"/>
                </a:solidFill>
                <a:cs typeface="Franklin Gothic Book"/>
              </a:rPr>
              <a:t>wks</a:t>
            </a:r>
            <a:endParaRPr lang="en-US" sz="2400" dirty="0">
              <a:solidFill>
                <a:schemeClr val="bg1"/>
              </a:solidFill>
              <a:cs typeface="Franklin Gothic Book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ea typeface="Franklin Gothic Medium" charset="0"/>
                <a:cs typeface="Franklin Gothic Medium" charset="0"/>
              </a:rPr>
              <a:t>25%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33038" y="2316352"/>
            <a:ext cx="4536891" cy="2831544"/>
          </a:xfrm>
          <a:prstGeom prst="rect">
            <a:avLst/>
          </a:prstGeom>
          <a:noFill/>
        </p:spPr>
        <p:txBody>
          <a:bodyPr wrap="square" lIns="182880" tIns="182880" rIns="182880" bIns="18288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Franklin Gothic Book"/>
              </a:rPr>
              <a:t>HHS OIG survey of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cs typeface="Franklin Gothic Book"/>
              </a:rPr>
              <a:t>1800 physicians listed on managed care </a:t>
            </a:r>
            <a:r>
              <a:rPr lang="en-US" sz="2400" dirty="0" smtClean="0">
                <a:solidFill>
                  <a:schemeClr val="bg1"/>
                </a:solidFill>
                <a:cs typeface="Franklin Gothic Book"/>
              </a:rPr>
              <a:t>rosters finds </a:t>
            </a:r>
            <a:endParaRPr lang="en-US" sz="2400" dirty="0">
              <a:solidFill>
                <a:schemeClr val="bg1"/>
              </a:solidFill>
              <a:cs typeface="Franklin Gothic Book"/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ea typeface="Franklin Gothic Medium" charset="0"/>
                <a:cs typeface="Franklin Gothic Medium" charset="0"/>
              </a:rPr>
              <a:t>majority are </a:t>
            </a:r>
            <a:r>
              <a:rPr lang="en-US" sz="4400" b="1" dirty="0">
                <a:solidFill>
                  <a:schemeClr val="bg1"/>
                </a:solidFill>
                <a:ea typeface="Franklin Gothic Medium" charset="0"/>
                <a:cs typeface="Franklin Gothic Medium" charset="0"/>
              </a:rPr>
              <a:t>unavailable</a:t>
            </a:r>
          </a:p>
        </p:txBody>
      </p:sp>
    </p:spTree>
    <p:extLst>
      <p:ext uri="{BB962C8B-B14F-4D97-AF65-F5344CB8AC3E}">
        <p14:creationId xmlns:p14="http://schemas.microsoft.com/office/powerpoint/2010/main" val="197800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MACRA Penalizes Doctors With </a:t>
            </a:r>
            <a:br>
              <a:rPr lang="en-US"/>
            </a:br>
            <a:r>
              <a:rPr lang="en-US"/>
              <a:t>Sicker (or Poorer) Patients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JAMA 2017;318:453 </a:t>
            </a:r>
            <a:r>
              <a:rPr lang="mr-IN"/>
              <a:t>–</a:t>
            </a:r>
            <a:r>
              <a:rPr lang="en-US"/>
              <a:t> Figures are simulated based on 2015 Medicare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172" y="2516777"/>
            <a:ext cx="2865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Percent of practices receiving bonuses / penalties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20678106"/>
              </p:ext>
            </p:extLst>
          </p:nvPr>
        </p:nvGraphicFramePr>
        <p:xfrm>
          <a:off x="917" y="1531346"/>
          <a:ext cx="11621877" cy="436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310154" y="3983087"/>
            <a:ext cx="270662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0154" y="4409560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0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Pay for Performance?</a:t>
            </a:r>
            <a:endParaRPr lang="en-US" dirty="0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 smtClean="0">
                <a:latin typeface="Franklin Gothic Book"/>
                <a:cs typeface="Franklin Gothic Book"/>
              </a:rPr>
              <a:t>Health </a:t>
            </a:r>
            <a:r>
              <a:rPr lang="en-US" sz="2200" b="1" dirty="0">
                <a:latin typeface="Franklin Gothic Book"/>
                <a:cs typeface="Franklin Gothic Book"/>
              </a:rPr>
              <a:t>Affairs. </a:t>
            </a:r>
            <a:r>
              <a:rPr lang="en-US" sz="2200" b="1" dirty="0" smtClean="0">
                <a:latin typeface="Franklin Gothic Book"/>
                <a:cs typeface="Franklin Gothic Book"/>
              </a:rPr>
              <a:t>1/12/2005</a:t>
            </a:r>
            <a:endParaRPr lang="en-US" sz="2200" b="1" dirty="0">
              <a:latin typeface="Franklin Gothic Book"/>
              <a:cs typeface="Franklin Gothic Boo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478" y="136113"/>
            <a:ext cx="2401602" cy="1804447"/>
          </a:xfrm>
          <a:prstGeom prst="ellipse">
            <a:avLst/>
          </a:prstGeom>
          <a:ln w="635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40080" y="1713558"/>
            <a:ext cx="10383520" cy="4247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dirty="0">
                <a:solidFill>
                  <a:schemeClr val="bg1"/>
                </a:solidFill>
                <a:cs typeface="Franklin Gothic Book"/>
              </a:rPr>
              <a:t>“</a:t>
            </a:r>
            <a:r>
              <a:rPr lang="en-US" sz="2400" b="1" dirty="0">
                <a:solidFill>
                  <a:srgbClr val="FFFF00"/>
                </a:solidFill>
                <a:cs typeface="Franklin Gothic Book"/>
              </a:rPr>
              <a:t>I do not think it’s true </a:t>
            </a:r>
            <a:r>
              <a:rPr lang="en-US" sz="2400" dirty="0">
                <a:solidFill>
                  <a:schemeClr val="bg1"/>
                </a:solidFill>
                <a:cs typeface="Franklin Gothic Book"/>
              </a:rPr>
              <a:t>that the way to get better doctoring and better nursing </a:t>
            </a:r>
            <a:r>
              <a:rPr lang="en-US" sz="2400" dirty="0" smtClean="0">
                <a:solidFill>
                  <a:schemeClr val="bg1"/>
                </a:solidFill>
                <a:cs typeface="Franklin Gothic Book"/>
              </a:rPr>
              <a:t>is </a:t>
            </a:r>
            <a:r>
              <a:rPr lang="en-US" sz="2400" dirty="0">
                <a:solidFill>
                  <a:schemeClr val="bg1"/>
                </a:solidFill>
                <a:cs typeface="Franklin Gothic Book"/>
              </a:rPr>
              <a:t>to put money on the table in front of doctors and nurses. I think that's a </a:t>
            </a:r>
            <a:r>
              <a:rPr lang="en-US" sz="2400" dirty="0">
                <a:solidFill>
                  <a:schemeClr val="bg1"/>
                </a:solidFill>
                <a:cs typeface="Franklin Gothic Medium"/>
              </a:rPr>
              <a:t>fundamental misunderstanding of human motivation</a:t>
            </a:r>
            <a:r>
              <a:rPr lang="en-US" sz="2400" dirty="0">
                <a:solidFill>
                  <a:schemeClr val="bg1"/>
                </a:solidFill>
                <a:cs typeface="Franklin Gothic Book"/>
              </a:rPr>
              <a:t>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“I think </a:t>
            </a:r>
            <a:r>
              <a:rPr lang="en-US" sz="2400" b="1" dirty="0">
                <a:solidFill>
                  <a:srgbClr val="FFFF00"/>
                </a:solidFill>
                <a:cs typeface="Franklin Gothic Book"/>
              </a:rPr>
              <a:t>people respond to joy </a:t>
            </a:r>
            <a:r>
              <a:rPr lang="en-US" sz="2400" dirty="0">
                <a:solidFill>
                  <a:schemeClr val="bg1"/>
                </a:solidFill>
                <a:cs typeface="Franklin Gothic Book"/>
              </a:rPr>
              <a:t>and work and love and achievement and learning and appreciation and gratitude – and a sense of a job well done. I think that </a:t>
            </a:r>
            <a:r>
              <a:rPr lang="en-US" sz="2400" b="1" dirty="0">
                <a:solidFill>
                  <a:srgbClr val="FFFF00"/>
                </a:solidFill>
                <a:cs typeface="Franklin Gothic Medium"/>
              </a:rPr>
              <a:t>it feels good to be a doctor, and better to be a better doctor</a:t>
            </a:r>
            <a:r>
              <a:rPr lang="en-US" sz="2400" b="1" dirty="0">
                <a:solidFill>
                  <a:srgbClr val="FFFF00"/>
                </a:solidFill>
                <a:cs typeface="Franklin Gothic Book"/>
              </a:rPr>
              <a:t>.</a:t>
            </a:r>
            <a:r>
              <a:rPr lang="en-US" sz="2400" dirty="0">
                <a:solidFill>
                  <a:srgbClr val="FFFF00"/>
                </a:solidFill>
                <a:cs typeface="Franklin Gothic Book"/>
              </a:rPr>
              <a:t> </a:t>
            </a:r>
            <a:r>
              <a:rPr lang="en-US" sz="2400" dirty="0">
                <a:solidFill>
                  <a:schemeClr val="bg1"/>
                </a:solidFill>
                <a:cs typeface="Franklin Gothic Book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“When we begin to attach dollar amounts to throughputs and to individual pay, </a:t>
            </a:r>
            <a:r>
              <a:rPr lang="en-US" sz="2400" b="1" dirty="0">
                <a:solidFill>
                  <a:srgbClr val="FFFF00"/>
                </a:solidFill>
                <a:cs typeface="Franklin Gothic Book"/>
              </a:rPr>
              <a:t>we are playing with fire. </a:t>
            </a:r>
            <a:r>
              <a:rPr lang="en-US" sz="2400" dirty="0">
                <a:solidFill>
                  <a:schemeClr val="bg1"/>
                </a:solidFill>
                <a:cs typeface="Franklin Gothic Book"/>
              </a:rPr>
              <a:t>The first and most important effect of that may be to begin to </a:t>
            </a:r>
            <a:r>
              <a:rPr lang="en-US" sz="2400" b="1" dirty="0">
                <a:solidFill>
                  <a:srgbClr val="FFFF00"/>
                </a:solidFill>
                <a:cs typeface="Franklin Gothic Medium"/>
              </a:rPr>
              <a:t>dissociate people from their work</a:t>
            </a:r>
            <a:r>
              <a:rPr lang="en-US" sz="2400" b="1" dirty="0">
                <a:solidFill>
                  <a:schemeClr val="bg1"/>
                </a:solidFill>
                <a:cs typeface="Franklin Gothic Book"/>
              </a:rPr>
              <a:t>.</a:t>
            </a:r>
            <a:r>
              <a:rPr lang="ja-JP" altLang="en-US" sz="2400" dirty="0" smtClean="0">
                <a:solidFill>
                  <a:schemeClr val="bg1"/>
                </a:solidFill>
                <a:cs typeface="Franklin Gothic Book"/>
              </a:rPr>
              <a:t>”</a:t>
            </a:r>
            <a:r>
              <a:rPr lang="en-US" altLang="ja-JP" sz="2400" dirty="0" smtClean="0">
                <a:solidFill>
                  <a:schemeClr val="bg1"/>
                </a:solidFill>
                <a:cs typeface="Franklin Gothic Book"/>
              </a:rPr>
              <a:t> </a:t>
            </a:r>
          </a:p>
          <a:p>
            <a:pPr algn="r">
              <a:spcAft>
                <a:spcPts val="1200"/>
              </a:spcAft>
            </a:pPr>
            <a:r>
              <a:rPr lang="mr-IN" altLang="ja-JP" sz="2400" dirty="0" smtClean="0">
                <a:solidFill>
                  <a:schemeClr val="bg1"/>
                </a:solidFill>
                <a:cs typeface="Franklin Gothic Book"/>
              </a:rPr>
              <a:t>–</a:t>
            </a:r>
            <a:r>
              <a:rPr lang="en-US" altLang="ja-JP" sz="2400" dirty="0" smtClean="0">
                <a:solidFill>
                  <a:schemeClr val="bg1"/>
                </a:solidFill>
                <a:cs typeface="Franklin Gothic Book"/>
              </a:rPr>
              <a:t> Don Berwick M.D.</a:t>
            </a:r>
            <a:endParaRPr lang="en-US" sz="2400" b="1" dirty="0">
              <a:solidFill>
                <a:schemeClr val="bg1"/>
              </a:solidFill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01851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369253"/>
            <a:ext cx="11765280" cy="1325563"/>
          </a:xfrm>
        </p:spPr>
        <p:txBody>
          <a:bodyPr>
            <a:noAutofit/>
          </a:bodyPr>
          <a:lstStyle/>
          <a:p>
            <a:r>
              <a:rPr lang="en-US" sz="4000" dirty="0"/>
              <a:t>95% of Plans Cheat </a:t>
            </a:r>
            <a:r>
              <a:rPr lang="en-US" sz="4000"/>
              <a:t>on </a:t>
            </a:r>
            <a:r>
              <a:rPr lang="en-US" sz="4000" smtClean="0"/>
              <a:t>HEDIS </a:t>
            </a:r>
            <a:r>
              <a:rPr lang="en-US" sz="4000" dirty="0"/>
              <a:t>Quality Measures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Annals of Internal Medicine 2013;159:456</a:t>
            </a:r>
          </a:p>
          <a:p>
            <a:r>
              <a:rPr lang="en-US" dirty="0"/>
              <a:t>Researchers compared reported HEDIS scores for high risk prescribing to actual Medicare Part D payment records for all enrollees and for enrollees sampled for HEDIS </a:t>
            </a:r>
            <a:r>
              <a:rPr lang="en-US" dirty="0" smtClean="0"/>
              <a:t>scoring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" y="1290578"/>
            <a:ext cx="723480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Franklin Gothic Medium"/>
              </a:rPr>
              <a:t>Medicare Advantage plans failing to cheat fall in rankings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29378"/>
            <a:ext cx="2885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Percent of elderly patients prescribed drugs that should be avoided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59650842"/>
              </p:ext>
            </p:extLst>
          </p:nvPr>
        </p:nvGraphicFramePr>
        <p:xfrm>
          <a:off x="1" y="1690688"/>
          <a:ext cx="11676184" cy="44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88630" y="4177189"/>
            <a:ext cx="270662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8630" y="4603662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Medicare’s Premier Demonstration:</a:t>
            </a:r>
            <a:br>
              <a:rPr lang="en-US" sz="3600" dirty="0"/>
            </a:br>
            <a:r>
              <a:rPr lang="en-US" sz="3600" dirty="0"/>
              <a:t>A P4P Failure at 252 Hospitals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Note: P4P failed even among poor performers at baseline</a:t>
            </a:r>
          </a:p>
          <a:p>
            <a:r>
              <a:rPr lang="en-US" dirty="0"/>
              <a:t>Source: NEJM March 28, </a:t>
            </a:r>
            <a:r>
              <a:rPr lang="en-US" dirty="0" smtClean="0"/>
              <a:t>2012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2414770" y="1575080"/>
          <a:ext cx="9352609" cy="441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976" y="1683529"/>
            <a:ext cx="2349372" cy="3935569"/>
            <a:chOff x="-89891" y="1513668"/>
            <a:chExt cx="1479134" cy="3480065"/>
          </a:xfrm>
        </p:grpSpPr>
        <p:sp>
          <p:nvSpPr>
            <p:cNvPr id="8" name="Up-Down Arrow 7"/>
            <p:cNvSpPr/>
            <p:nvPr/>
          </p:nvSpPr>
          <p:spPr>
            <a:xfrm>
              <a:off x="359724" y="1885427"/>
              <a:ext cx="484632" cy="2734277"/>
            </a:xfrm>
            <a:prstGeom prst="upDownArrow">
              <a:avLst/>
            </a:prstGeom>
            <a:solidFill>
              <a:schemeClr val="accent1"/>
            </a:solidFill>
            <a:ln w="9525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630" y="1513668"/>
              <a:ext cx="1068819" cy="428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cs typeface="Franklin Gothic Book"/>
                </a:rPr>
                <a:t>Worse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340" y="4564818"/>
              <a:ext cx="1005403" cy="428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cs typeface="Franklin Gothic Book"/>
                </a:rPr>
                <a:t>Better</a:t>
              </a:r>
            </a:p>
          </p:txBody>
        </p:sp>
        <p:sp useBgFill="1">
          <p:nvSpPr>
            <p:cNvPr id="7" name="TextBox 6"/>
            <p:cNvSpPr txBox="1"/>
            <p:nvPr/>
          </p:nvSpPr>
          <p:spPr>
            <a:xfrm>
              <a:off x="-89891" y="2694976"/>
              <a:ext cx="1479134" cy="1115179"/>
            </a:xfrm>
            <a:prstGeom prst="rect">
              <a:avLst/>
            </a:prstGeom>
          </p:spPr>
          <p:txBody>
            <a:bodyPr wrap="square" tIns="45720" bIns="45720" rtlCol="0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cs typeface="Franklin Gothic Book"/>
                </a:rPr>
                <a:t>Change from baseline in 30-day mortality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892755" y="5537818"/>
            <a:ext cx="284923" cy="284923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75372" y="5537818"/>
            <a:ext cx="284923" cy="284923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40913" y="1734329"/>
            <a:ext cx="6812125" cy="445311"/>
          </a:xfrm>
          <a:prstGeom prst="rect">
            <a:avLst/>
          </a:prstGeom>
          <a:noFill/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Franklin Gothic Book"/>
              </a:rPr>
              <a:t>5-year outcomes show </a:t>
            </a:r>
            <a:r>
              <a:rPr lang="en-US" sz="2400" b="1" dirty="0">
                <a:solidFill>
                  <a:schemeClr val="bg1"/>
                </a:solidFill>
                <a:cs typeface="Franklin Gothic Medium"/>
              </a:rPr>
              <a:t>no effect </a:t>
            </a:r>
            <a:r>
              <a:rPr lang="en-US" sz="2400" dirty="0">
                <a:solidFill>
                  <a:schemeClr val="bg1"/>
                </a:solidFill>
                <a:cs typeface="Franklin Gothic Medium"/>
              </a:rPr>
              <a:t>on mortality</a:t>
            </a:r>
          </a:p>
        </p:txBody>
      </p:sp>
      <p:sp>
        <p:nvSpPr>
          <p:cNvPr id="6" name="Oval 5"/>
          <p:cNvSpPr/>
          <p:nvPr/>
        </p:nvSpPr>
        <p:spPr>
          <a:xfrm>
            <a:off x="9838637" y="2438400"/>
            <a:ext cx="1928741" cy="1330960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4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Medicare’s P4P Incentives:</a:t>
            </a:r>
            <a:br>
              <a:rPr lang="en-US" dirty="0" smtClean="0"/>
            </a:br>
            <a:r>
              <a:rPr lang="en-US" sz="2800" dirty="0"/>
              <a:t>N</a:t>
            </a:r>
            <a:r>
              <a:rPr lang="en-US" sz="2800" dirty="0" smtClean="0"/>
              <a:t>o faster improvement than non-P4P conditions</a:t>
            </a:r>
            <a:endParaRPr lang="en-US" sz="2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Annals of Internal Medicine </a:t>
            </a:r>
            <a:r>
              <a:rPr lang="en-US" dirty="0" smtClean="0"/>
              <a:t>2016;165:153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2184400" y="1595120"/>
          <a:ext cx="9469120" cy="4415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0656" y="1813089"/>
            <a:ext cx="208279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Improvement in Survival Rate per Quarter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03266" y="3505150"/>
            <a:ext cx="1581134" cy="984885"/>
            <a:chOff x="741680" y="3297237"/>
            <a:chExt cx="1581134" cy="984885"/>
          </a:xfrm>
        </p:grpSpPr>
        <p:sp>
          <p:nvSpPr>
            <p:cNvPr id="6" name="TextBox 5"/>
            <p:cNvSpPr txBox="1"/>
            <p:nvPr/>
          </p:nvSpPr>
          <p:spPr>
            <a:xfrm>
              <a:off x="1076960" y="3297237"/>
              <a:ext cx="1245854" cy="98488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dirty="0" smtClean="0">
                  <a:solidFill>
                    <a:schemeClr val="bg1"/>
                  </a:solidFill>
                </a:rPr>
                <a:t>P4P</a:t>
              </a:r>
            </a:p>
            <a:p>
              <a:pPr>
                <a:spcAft>
                  <a:spcPts val="1200"/>
                </a:spcAft>
              </a:pPr>
              <a:r>
                <a:rPr lang="en-US" sz="2400" dirty="0" smtClean="0">
                  <a:solidFill>
                    <a:schemeClr val="bg1"/>
                  </a:solidFill>
                </a:rPr>
                <a:t>No P4P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41680" y="3313822"/>
              <a:ext cx="386080" cy="38608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1680" y="3854807"/>
              <a:ext cx="386080" cy="38608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" name="Rectangle 1"/>
          <p:cNvSpPr/>
          <p:nvPr/>
        </p:nvSpPr>
        <p:spPr>
          <a:xfrm>
            <a:off x="2184400" y="1568303"/>
            <a:ext cx="9626600" cy="245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Medicare’s Readmission Penalties:</a:t>
            </a:r>
            <a:br>
              <a:rPr lang="en-US"/>
            </a:br>
            <a:r>
              <a:rPr lang="en-US"/>
              <a:t>Fewer CHF Readmissions, More Deaths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Gupta et al. JAMA Cardiology, posted online 11/12/2017</a:t>
            </a:r>
          </a:p>
          <a:p>
            <a:r>
              <a:rPr lang="en-US"/>
              <a:t>Note: Analysis based on 115,245 CHF discharges, 2008-2014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02393773"/>
              </p:ext>
            </p:extLst>
          </p:nvPr>
        </p:nvGraphicFramePr>
        <p:xfrm>
          <a:off x="0" y="1424354"/>
          <a:ext cx="11353800" cy="4870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65537" y="2873009"/>
            <a:ext cx="270662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5537" y="3897068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3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Medicare’s Value-Based Payment Program </a:t>
            </a:r>
            <a:br>
              <a:rPr lang="en-US" sz="3200"/>
            </a:br>
            <a:r>
              <a:rPr lang="en-US" sz="3200"/>
              <a:t>Penalizes Doctors Caring for High-Needs Patients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JAMA 2017;318:453</a:t>
            </a:r>
          </a:p>
          <a:p>
            <a:r>
              <a:rPr lang="en-US"/>
              <a:t>*Estimate based on simulation of penalties under mandatory Physician Value-Based Paryment Modifier Program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29466"/>
            <a:ext cx="197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Percent of Practices Penalized*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389405716"/>
              </p:ext>
            </p:extLst>
          </p:nvPr>
        </p:nvGraphicFramePr>
        <p:xfrm>
          <a:off x="1775012" y="1220038"/>
          <a:ext cx="9578788" cy="4796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05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92658" y="1715893"/>
            <a:ext cx="9037556" cy="372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2312978" y="2043235"/>
          <a:ext cx="9017235" cy="34001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017235"/>
              </a:tblGrid>
              <a:tr h="850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00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00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0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P4P Did Not Lower </a:t>
            </a:r>
            <a:br>
              <a:rPr lang="en-US" dirty="0" smtClean="0"/>
            </a:br>
            <a:r>
              <a:rPr lang="en-US" dirty="0" smtClean="0"/>
              <a:t>Hospital Mortality in England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Source: N </a:t>
            </a:r>
            <a:r>
              <a:rPr lang="nb-NO" dirty="0" err="1"/>
              <a:t>Engl</a:t>
            </a:r>
            <a:r>
              <a:rPr lang="nb-NO" dirty="0"/>
              <a:t> J Med </a:t>
            </a:r>
            <a:r>
              <a:rPr lang="nb-NO" dirty="0" smtClean="0"/>
              <a:t>2014;371:540-548</a:t>
            </a:r>
            <a:endParaRPr lang="nb-NO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782655" y="-806840"/>
            <a:ext cx="1676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dirty="0">
                <a:latin typeface="Arial" charset="0"/>
              </a:rPr>
              <a:t>P4P Hospitals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37947"/>
            <a:ext cx="201414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30-Day Mortality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88999" y="5444963"/>
          <a:ext cx="10906758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7793"/>
                <a:gridCol w="1817793"/>
                <a:gridCol w="1817793"/>
                <a:gridCol w="1817793"/>
                <a:gridCol w="1817793"/>
                <a:gridCol w="1817793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2007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2008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2009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2010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2011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2012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2281448" y="1694374"/>
            <a:ext cx="9048766" cy="3749047"/>
            <a:chOff x="1680873" y="1582613"/>
            <a:chExt cx="7034053" cy="4039981"/>
          </a:xfrm>
        </p:grpSpPr>
        <p:sp>
          <p:nvSpPr>
            <p:cNvPr id="15" name="Rectangle 14"/>
            <p:cNvSpPr/>
            <p:nvPr/>
          </p:nvSpPr>
          <p:spPr>
            <a:xfrm>
              <a:off x="1680873" y="1582613"/>
              <a:ext cx="2119827" cy="4039981"/>
            </a:xfrm>
            <a:prstGeom prst="rect">
              <a:avLst/>
            </a:prstGeom>
            <a:solidFill>
              <a:schemeClr val="tx1">
                <a:lumMod val="90000"/>
                <a:lumOff val="10000"/>
                <a:alpha val="40000"/>
              </a:schemeClr>
            </a:solidFill>
            <a:ln w="9525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02643" y="1582613"/>
              <a:ext cx="2105469" cy="4039981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 w="9525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10055" y="1582613"/>
              <a:ext cx="2804871" cy="4039981"/>
            </a:xfrm>
            <a:prstGeom prst="rect">
              <a:avLst/>
            </a:prstGeom>
            <a:solidFill>
              <a:srgbClr val="800000">
                <a:alpha val="40000"/>
              </a:srgbClr>
            </a:solidFill>
            <a:ln w="9525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366014" y="1765847"/>
            <a:ext cx="21139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>
                <a:cs typeface="Franklin Gothic Medium"/>
              </a:rPr>
              <a:t>P4P Hospitals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01080" y="3021676"/>
            <a:ext cx="239520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>
                <a:cs typeface="Franklin Gothic Medium"/>
              </a:rPr>
              <a:t>Control </a:t>
            </a:r>
            <a:r>
              <a:rPr lang="en-US" sz="2400" dirty="0" smtClean="0">
                <a:cs typeface="Franklin Gothic Medium"/>
              </a:rPr>
              <a:t>Regions</a:t>
            </a:r>
            <a:endParaRPr lang="en-US" sz="2400" dirty="0">
              <a:cs typeface="Franklin Gothic Medium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64384" y="4758687"/>
            <a:ext cx="158338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>
                <a:cs typeface="Franklin Gothic Medium"/>
              </a:rPr>
              <a:t>Difference</a:t>
            </a:r>
          </a:p>
        </p:txBody>
      </p:sp>
      <p:sp>
        <p:nvSpPr>
          <p:cNvPr id="22" name="Left-Right Arrow Callout 21"/>
          <p:cNvSpPr/>
          <p:nvPr/>
        </p:nvSpPr>
        <p:spPr>
          <a:xfrm>
            <a:off x="2278947" y="3576787"/>
            <a:ext cx="2729493" cy="901824"/>
          </a:xfrm>
          <a:prstGeom prst="leftRightArrowCallou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cs typeface="Franklin Gothic Medium"/>
              </a:rPr>
              <a:t>No </a:t>
            </a:r>
          </a:p>
          <a:p>
            <a:pPr algn="ctr"/>
            <a:r>
              <a:rPr lang="en-US" sz="2000" b="1" dirty="0">
                <a:cs typeface="Franklin Gothic Medium"/>
              </a:rPr>
              <a:t>P4P</a:t>
            </a:r>
          </a:p>
        </p:txBody>
      </p:sp>
      <p:sp>
        <p:nvSpPr>
          <p:cNvPr id="23" name="Left-Right Arrow Callout 22"/>
          <p:cNvSpPr/>
          <p:nvPr/>
        </p:nvSpPr>
        <p:spPr>
          <a:xfrm>
            <a:off x="5008440" y="3576787"/>
            <a:ext cx="2711024" cy="90182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0297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cs typeface="Franklin Gothic Medium"/>
              </a:rPr>
              <a:t>Bonuses Only</a:t>
            </a:r>
          </a:p>
        </p:txBody>
      </p:sp>
      <p:sp>
        <p:nvSpPr>
          <p:cNvPr id="24" name="Left-Right Arrow Callout 23"/>
          <p:cNvSpPr/>
          <p:nvPr/>
        </p:nvSpPr>
        <p:spPr>
          <a:xfrm>
            <a:off x="7719464" y="3576787"/>
            <a:ext cx="3610750" cy="90182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7933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cs typeface="Franklin Gothic Medium"/>
              </a:rPr>
              <a:t>Bonuses plus Incentives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2282157" y="1769198"/>
            <a:ext cx="8629684" cy="1114143"/>
          </a:xfrm>
          <a:custGeom>
            <a:avLst/>
            <a:gdLst>
              <a:gd name="connsiteX0" fmla="*/ 0 w 6661311"/>
              <a:gd name="connsiteY0" fmla="*/ 163210 h 1208773"/>
              <a:gd name="connsiteX1" fmla="*/ 367240 w 6661311"/>
              <a:gd name="connsiteY1" fmla="*/ 321320 h 1208773"/>
              <a:gd name="connsiteX2" fmla="*/ 729378 w 6661311"/>
              <a:gd name="connsiteY2" fmla="*/ 81605 h 1208773"/>
              <a:gd name="connsiteX3" fmla="*/ 1071115 w 6661311"/>
              <a:gd name="connsiteY3" fmla="*/ 0 h 1208773"/>
              <a:gd name="connsiteX4" fmla="*/ 1412851 w 6661311"/>
              <a:gd name="connsiteY4" fmla="*/ 438627 h 1208773"/>
              <a:gd name="connsiteX5" fmla="*/ 1774990 w 6661311"/>
              <a:gd name="connsiteY5" fmla="*/ 525332 h 1208773"/>
              <a:gd name="connsiteX6" fmla="*/ 2116726 w 6661311"/>
              <a:gd name="connsiteY6" fmla="*/ 86705 h 1208773"/>
              <a:gd name="connsiteX7" fmla="*/ 2494166 w 6661311"/>
              <a:gd name="connsiteY7" fmla="*/ 494730 h 1208773"/>
              <a:gd name="connsiteX8" fmla="*/ 2815501 w 6661311"/>
              <a:gd name="connsiteY8" fmla="*/ 821150 h 1208773"/>
              <a:gd name="connsiteX9" fmla="*/ 3157237 w 6661311"/>
              <a:gd name="connsiteY9" fmla="*/ 831350 h 1208773"/>
              <a:gd name="connsiteX10" fmla="*/ 3504074 w 6661311"/>
              <a:gd name="connsiteY10" fmla="*/ 484529 h 1208773"/>
              <a:gd name="connsiteX11" fmla="*/ 3876414 w 6661311"/>
              <a:gd name="connsiteY11" fmla="*/ 657940 h 1208773"/>
              <a:gd name="connsiteX12" fmla="*/ 4228351 w 6661311"/>
              <a:gd name="connsiteY12" fmla="*/ 923156 h 1208773"/>
              <a:gd name="connsiteX13" fmla="*/ 4559887 w 6661311"/>
              <a:gd name="connsiteY13" fmla="*/ 907855 h 1208773"/>
              <a:gd name="connsiteX14" fmla="*/ 4916925 w 6661311"/>
              <a:gd name="connsiteY14" fmla="*/ 474329 h 1208773"/>
              <a:gd name="connsiteX15" fmla="*/ 5258661 w 6661311"/>
              <a:gd name="connsiteY15" fmla="*/ 749745 h 1208773"/>
              <a:gd name="connsiteX16" fmla="*/ 5605498 w 6661311"/>
              <a:gd name="connsiteY16" fmla="*/ 933356 h 1208773"/>
              <a:gd name="connsiteX17" fmla="*/ 5957436 w 6661311"/>
              <a:gd name="connsiteY17" fmla="*/ 1208773 h 1208773"/>
              <a:gd name="connsiteX18" fmla="*/ 6309373 w 6661311"/>
              <a:gd name="connsiteY18" fmla="*/ 841551 h 1208773"/>
              <a:gd name="connsiteX19" fmla="*/ 6661311 w 6661311"/>
              <a:gd name="connsiteY19" fmla="*/ 958858 h 120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1311" h="1208773">
                <a:moveTo>
                  <a:pt x="0" y="163210"/>
                </a:moveTo>
                <a:lnTo>
                  <a:pt x="367240" y="321320"/>
                </a:lnTo>
                <a:lnTo>
                  <a:pt x="729378" y="81605"/>
                </a:lnTo>
                <a:lnTo>
                  <a:pt x="1071115" y="0"/>
                </a:lnTo>
                <a:lnTo>
                  <a:pt x="1412851" y="438627"/>
                </a:lnTo>
                <a:lnTo>
                  <a:pt x="1774990" y="525332"/>
                </a:lnTo>
                <a:lnTo>
                  <a:pt x="2116726" y="86705"/>
                </a:lnTo>
                <a:lnTo>
                  <a:pt x="2494166" y="494730"/>
                </a:lnTo>
                <a:lnTo>
                  <a:pt x="2815501" y="821150"/>
                </a:lnTo>
                <a:lnTo>
                  <a:pt x="3157237" y="831350"/>
                </a:lnTo>
                <a:lnTo>
                  <a:pt x="3504074" y="484529"/>
                </a:lnTo>
                <a:lnTo>
                  <a:pt x="3876414" y="657940"/>
                </a:lnTo>
                <a:lnTo>
                  <a:pt x="4228351" y="923156"/>
                </a:lnTo>
                <a:lnTo>
                  <a:pt x="4559887" y="907855"/>
                </a:lnTo>
                <a:lnTo>
                  <a:pt x="4916925" y="474329"/>
                </a:lnTo>
                <a:lnTo>
                  <a:pt x="5258661" y="749745"/>
                </a:lnTo>
                <a:lnTo>
                  <a:pt x="5605498" y="933356"/>
                </a:lnTo>
                <a:lnTo>
                  <a:pt x="5957436" y="1208773"/>
                </a:lnTo>
                <a:lnTo>
                  <a:pt x="6309373" y="841551"/>
                </a:lnTo>
                <a:lnTo>
                  <a:pt x="6661311" y="958858"/>
                </a:lnTo>
              </a:path>
            </a:pathLst>
          </a:custGeom>
          <a:ln w="76200" cmpd="sng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281448" y="2044778"/>
            <a:ext cx="8630393" cy="927136"/>
          </a:xfrm>
          <a:custGeom>
            <a:avLst/>
            <a:gdLst>
              <a:gd name="connsiteX0" fmla="*/ 0 w 6666411"/>
              <a:gd name="connsiteY0" fmla="*/ 265216 h 1009861"/>
              <a:gd name="connsiteX1" fmla="*/ 372340 w 6666411"/>
              <a:gd name="connsiteY1" fmla="*/ 357022 h 1009861"/>
              <a:gd name="connsiteX2" fmla="*/ 729378 w 6666411"/>
              <a:gd name="connsiteY2" fmla="*/ 40803 h 1009861"/>
              <a:gd name="connsiteX3" fmla="*/ 1076215 w 6666411"/>
              <a:gd name="connsiteY3" fmla="*/ 0 h 1009861"/>
              <a:gd name="connsiteX4" fmla="*/ 1407751 w 6666411"/>
              <a:gd name="connsiteY4" fmla="*/ 285617 h 1009861"/>
              <a:gd name="connsiteX5" fmla="*/ 1769889 w 6666411"/>
              <a:gd name="connsiteY5" fmla="*/ 469228 h 1009861"/>
              <a:gd name="connsiteX6" fmla="*/ 2106525 w 6666411"/>
              <a:gd name="connsiteY6" fmla="*/ 96906 h 1009861"/>
              <a:gd name="connsiteX7" fmla="*/ 2463563 w 6666411"/>
              <a:gd name="connsiteY7" fmla="*/ 255016 h 1009861"/>
              <a:gd name="connsiteX8" fmla="*/ 2825702 w 6666411"/>
              <a:gd name="connsiteY8" fmla="*/ 612037 h 1009861"/>
              <a:gd name="connsiteX9" fmla="*/ 3167438 w 6666411"/>
              <a:gd name="connsiteY9" fmla="*/ 622238 h 1009861"/>
              <a:gd name="connsiteX10" fmla="*/ 3514275 w 6666411"/>
              <a:gd name="connsiteY10" fmla="*/ 336621 h 1009861"/>
              <a:gd name="connsiteX11" fmla="*/ 3856012 w 6666411"/>
              <a:gd name="connsiteY11" fmla="*/ 413125 h 1009861"/>
              <a:gd name="connsiteX12" fmla="*/ 4218150 w 6666411"/>
              <a:gd name="connsiteY12" fmla="*/ 759946 h 1009861"/>
              <a:gd name="connsiteX13" fmla="*/ 4559887 w 6666411"/>
              <a:gd name="connsiteY13" fmla="*/ 882353 h 1009861"/>
              <a:gd name="connsiteX14" fmla="*/ 4911824 w 6666411"/>
              <a:gd name="connsiteY14" fmla="*/ 448827 h 1009861"/>
              <a:gd name="connsiteX15" fmla="*/ 5268862 w 6666411"/>
              <a:gd name="connsiteY15" fmla="*/ 678341 h 1009861"/>
              <a:gd name="connsiteX16" fmla="*/ 5615699 w 6666411"/>
              <a:gd name="connsiteY16" fmla="*/ 943557 h 1009861"/>
              <a:gd name="connsiteX17" fmla="*/ 5952335 w 6666411"/>
              <a:gd name="connsiteY17" fmla="*/ 1009861 h 1009861"/>
              <a:gd name="connsiteX18" fmla="*/ 6309373 w 6666411"/>
              <a:gd name="connsiteY18" fmla="*/ 846651 h 1009861"/>
              <a:gd name="connsiteX19" fmla="*/ 6666411 w 6666411"/>
              <a:gd name="connsiteY19" fmla="*/ 872153 h 100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411" h="1009861">
                <a:moveTo>
                  <a:pt x="0" y="265216"/>
                </a:moveTo>
                <a:lnTo>
                  <a:pt x="372340" y="357022"/>
                </a:lnTo>
                <a:lnTo>
                  <a:pt x="729378" y="40803"/>
                </a:lnTo>
                <a:lnTo>
                  <a:pt x="1076215" y="0"/>
                </a:lnTo>
                <a:lnTo>
                  <a:pt x="1407751" y="285617"/>
                </a:lnTo>
                <a:lnTo>
                  <a:pt x="1769889" y="469228"/>
                </a:lnTo>
                <a:lnTo>
                  <a:pt x="2106525" y="96906"/>
                </a:lnTo>
                <a:lnTo>
                  <a:pt x="2463563" y="255016"/>
                </a:lnTo>
                <a:lnTo>
                  <a:pt x="2825702" y="612037"/>
                </a:lnTo>
                <a:lnTo>
                  <a:pt x="3167438" y="622238"/>
                </a:lnTo>
                <a:lnTo>
                  <a:pt x="3514275" y="336621"/>
                </a:lnTo>
                <a:lnTo>
                  <a:pt x="3856012" y="413125"/>
                </a:lnTo>
                <a:lnTo>
                  <a:pt x="4218150" y="759946"/>
                </a:lnTo>
                <a:lnTo>
                  <a:pt x="4559887" y="882353"/>
                </a:lnTo>
                <a:lnTo>
                  <a:pt x="4911824" y="448827"/>
                </a:lnTo>
                <a:lnTo>
                  <a:pt x="5268862" y="678341"/>
                </a:lnTo>
                <a:lnTo>
                  <a:pt x="5615699" y="943557"/>
                </a:lnTo>
                <a:lnTo>
                  <a:pt x="5952335" y="1009861"/>
                </a:lnTo>
                <a:lnTo>
                  <a:pt x="6309373" y="846651"/>
                </a:lnTo>
                <a:lnTo>
                  <a:pt x="6666411" y="872153"/>
                </a:lnTo>
              </a:path>
            </a:pathLst>
          </a:custGeom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282864" y="5083484"/>
            <a:ext cx="8628977" cy="282270"/>
          </a:xfrm>
          <a:custGeom>
            <a:avLst/>
            <a:gdLst>
              <a:gd name="connsiteX0" fmla="*/ 0 w 6656210"/>
              <a:gd name="connsiteY0" fmla="*/ 0 h 326420"/>
              <a:gd name="connsiteX1" fmla="*/ 357039 w 6656210"/>
              <a:gd name="connsiteY1" fmla="*/ 56103 h 326420"/>
              <a:gd name="connsiteX2" fmla="*/ 708976 w 6656210"/>
              <a:gd name="connsiteY2" fmla="*/ 142809 h 326420"/>
              <a:gd name="connsiteX3" fmla="*/ 1066014 w 6656210"/>
              <a:gd name="connsiteY3" fmla="*/ 86705 h 326420"/>
              <a:gd name="connsiteX4" fmla="*/ 1423052 w 6656210"/>
              <a:gd name="connsiteY4" fmla="*/ 239714 h 326420"/>
              <a:gd name="connsiteX5" fmla="*/ 1764789 w 6656210"/>
              <a:gd name="connsiteY5" fmla="*/ 142809 h 326420"/>
              <a:gd name="connsiteX6" fmla="*/ 2116726 w 6656210"/>
              <a:gd name="connsiteY6" fmla="*/ 86705 h 326420"/>
              <a:gd name="connsiteX7" fmla="*/ 2453362 w 6656210"/>
              <a:gd name="connsiteY7" fmla="*/ 306018 h 326420"/>
              <a:gd name="connsiteX8" fmla="*/ 2810400 w 6656210"/>
              <a:gd name="connsiteY8" fmla="*/ 306018 h 326420"/>
              <a:gd name="connsiteX9" fmla="*/ 3162338 w 6656210"/>
              <a:gd name="connsiteY9" fmla="*/ 295818 h 326420"/>
              <a:gd name="connsiteX10" fmla="*/ 3514275 w 6656210"/>
              <a:gd name="connsiteY10" fmla="*/ 260116 h 326420"/>
              <a:gd name="connsiteX11" fmla="*/ 3866213 w 6656210"/>
              <a:gd name="connsiteY11" fmla="*/ 326420 h 326420"/>
              <a:gd name="connsiteX12" fmla="*/ 4207949 w 6656210"/>
              <a:gd name="connsiteY12" fmla="*/ 244815 h 326420"/>
              <a:gd name="connsiteX13" fmla="*/ 4564987 w 6656210"/>
              <a:gd name="connsiteY13" fmla="*/ 112207 h 326420"/>
              <a:gd name="connsiteX14" fmla="*/ 4906724 w 6656210"/>
              <a:gd name="connsiteY14" fmla="*/ 137708 h 326420"/>
              <a:gd name="connsiteX15" fmla="*/ 5263762 w 6656210"/>
              <a:gd name="connsiteY15" fmla="*/ 178511 h 326420"/>
              <a:gd name="connsiteX16" fmla="*/ 5610599 w 6656210"/>
              <a:gd name="connsiteY16" fmla="*/ 81605 h 326420"/>
              <a:gd name="connsiteX17" fmla="*/ 5957436 w 6656210"/>
              <a:gd name="connsiteY17" fmla="*/ 285617 h 326420"/>
              <a:gd name="connsiteX18" fmla="*/ 6314474 w 6656210"/>
              <a:gd name="connsiteY18" fmla="*/ 91805 h 326420"/>
              <a:gd name="connsiteX19" fmla="*/ 6656210 w 6656210"/>
              <a:gd name="connsiteY19" fmla="*/ 178511 h 32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56210" h="326420">
                <a:moveTo>
                  <a:pt x="0" y="0"/>
                </a:moveTo>
                <a:lnTo>
                  <a:pt x="357039" y="56103"/>
                </a:lnTo>
                <a:lnTo>
                  <a:pt x="708976" y="142809"/>
                </a:lnTo>
                <a:lnTo>
                  <a:pt x="1066014" y="86705"/>
                </a:lnTo>
                <a:lnTo>
                  <a:pt x="1423052" y="239714"/>
                </a:lnTo>
                <a:lnTo>
                  <a:pt x="1764789" y="142809"/>
                </a:lnTo>
                <a:lnTo>
                  <a:pt x="2116726" y="86705"/>
                </a:lnTo>
                <a:lnTo>
                  <a:pt x="2453362" y="306018"/>
                </a:lnTo>
                <a:lnTo>
                  <a:pt x="2810400" y="306018"/>
                </a:lnTo>
                <a:lnTo>
                  <a:pt x="3162338" y="295818"/>
                </a:lnTo>
                <a:lnTo>
                  <a:pt x="3514275" y="260116"/>
                </a:lnTo>
                <a:lnTo>
                  <a:pt x="3866213" y="326420"/>
                </a:lnTo>
                <a:lnTo>
                  <a:pt x="4207949" y="244815"/>
                </a:lnTo>
                <a:lnTo>
                  <a:pt x="4564987" y="112207"/>
                </a:lnTo>
                <a:lnTo>
                  <a:pt x="4906724" y="137708"/>
                </a:lnTo>
                <a:lnTo>
                  <a:pt x="5263762" y="178511"/>
                </a:lnTo>
                <a:lnTo>
                  <a:pt x="5610599" y="81605"/>
                </a:lnTo>
                <a:lnTo>
                  <a:pt x="5957436" y="285617"/>
                </a:lnTo>
                <a:lnTo>
                  <a:pt x="6314474" y="91805"/>
                </a:lnTo>
                <a:lnTo>
                  <a:pt x="6656210" y="178511"/>
                </a:lnTo>
              </a:path>
            </a:pathLst>
          </a:custGeom>
          <a:ln w="76200" cmpd="sng"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1124259" y="1794845"/>
          <a:ext cx="1188720" cy="4301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</a:tblGrid>
              <a:tr h="86023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20%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023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15%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023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10%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023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5%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0231"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6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62360" cy="1325563"/>
          </a:xfrm>
        </p:spPr>
        <p:txBody>
          <a:bodyPr/>
          <a:lstStyle/>
          <a:p>
            <a:r>
              <a:rPr lang="en-US" dirty="0" smtClean="0"/>
              <a:t>P4P Did Not Improve Mortality in England</a:t>
            </a:r>
            <a:br>
              <a:rPr lang="en-US" dirty="0" smtClean="0"/>
            </a:br>
            <a:r>
              <a:rPr lang="en-US" sz="2400" dirty="0" smtClean="0"/>
              <a:t>World’s largest P4P program tied 25% of GP income to quality targets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Lancet 2016;388:268</a:t>
            </a:r>
          </a:p>
          <a:p>
            <a:r>
              <a:rPr lang="en-US" dirty="0" smtClean="0"/>
              <a:t>Note: Data shows trends compared to developed nations without P4P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281212"/>
            <a:ext cx="29972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Change </a:t>
            </a:r>
            <a:r>
              <a:rPr lang="en-US" sz="2400" smtClean="0">
                <a:solidFill>
                  <a:schemeClr val="bg1"/>
                </a:solidFill>
              </a:rPr>
              <a:t>in Deaths/100,000 From Pre to Post P4P Implementation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2997200" y="1574800"/>
          <a:ext cx="8768080" cy="4622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72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 Hospitals Have Lower Mortality and Readmissions than Other Hospitals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JAMA IM 2017;177:882</a:t>
            </a:r>
          </a:p>
          <a:p>
            <a:r>
              <a:rPr lang="en-US"/>
              <a:t>PNA = Pneumonia; All rates are risk-adjusted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47365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30 Day Mortality or readmissions per 100 patients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32640600"/>
              </p:ext>
            </p:extLst>
          </p:nvPr>
        </p:nvGraphicFramePr>
        <p:xfrm>
          <a:off x="1" y="1901953"/>
          <a:ext cx="11693768" cy="3960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17985" y="1794202"/>
            <a:ext cx="355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Mortality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77908" y="1794202"/>
            <a:ext cx="3475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Readmissions</a:t>
            </a:r>
          </a:p>
        </p:txBody>
      </p:sp>
      <p:sp useBgFill="1">
        <p:nvSpPr>
          <p:cNvPr id="7" name="Rectangle 6"/>
          <p:cNvSpPr/>
          <p:nvPr/>
        </p:nvSpPr>
        <p:spPr>
          <a:xfrm>
            <a:off x="6981088" y="2141572"/>
            <a:ext cx="720973" cy="32217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8725" y="3823789"/>
            <a:ext cx="270662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8725" y="4285142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5715000"/>
          </a:xfrm>
        </p:spPr>
        <p:txBody>
          <a:bodyPr/>
          <a:lstStyle/>
          <a:p>
            <a:pPr>
              <a:tabLst>
                <a:tab pos="8013700" algn="l"/>
              </a:tabLst>
              <a:defRPr/>
            </a:pPr>
            <a:r>
              <a:rPr lang="en-US" altLang="en-US" sz="6000"/>
              <a:t>Underinsurance</a:t>
            </a:r>
            <a:br>
              <a:rPr lang="en-US" altLang="en-US" sz="6000"/>
            </a:br>
            <a:r>
              <a:rPr lang="en-US" altLang="en-US" sz="6000"/>
              <a:t>Impedes Access, Worsens Health, Bankrupts Families </a:t>
            </a:r>
          </a:p>
        </p:txBody>
      </p:sp>
    </p:spTree>
    <p:extLst>
      <p:ext uri="{BB962C8B-B14F-4D97-AF65-F5344CB8AC3E}">
        <p14:creationId xmlns:p14="http://schemas.microsoft.com/office/powerpoint/2010/main" val="5046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mtClean="0"/>
              <a:t>ACOs and  P4P:</a:t>
            </a:r>
            <a:br>
              <a:rPr lang="en-US" altLang="en-US" smtClean="0"/>
            </a:br>
            <a:r>
              <a:rPr lang="en-US" altLang="en-US" smtClean="0"/>
              <a:t>Implementation Without Evidence</a:t>
            </a:r>
          </a:p>
        </p:txBody>
      </p:sp>
      <p:sp>
        <p:nvSpPr>
          <p:cNvPr id="5" name="Freeform 4"/>
          <p:cNvSpPr/>
          <p:nvPr/>
        </p:nvSpPr>
        <p:spPr>
          <a:xfrm>
            <a:off x="429985" y="2439264"/>
            <a:ext cx="7162800" cy="1865382"/>
          </a:xfrm>
          <a:custGeom>
            <a:avLst/>
            <a:gdLst>
              <a:gd name="connsiteX0" fmla="*/ 0 w 10515600"/>
              <a:gd name="connsiteY0" fmla="*/ 0 h 1965599"/>
              <a:gd name="connsiteX1" fmla="*/ 10515600 w 10515600"/>
              <a:gd name="connsiteY1" fmla="*/ 0 h 1965599"/>
              <a:gd name="connsiteX2" fmla="*/ 10515600 w 10515600"/>
              <a:gd name="connsiteY2" fmla="*/ 1965599 h 1965599"/>
              <a:gd name="connsiteX3" fmla="*/ 0 w 10515600"/>
              <a:gd name="connsiteY3" fmla="*/ 1965599 h 1965599"/>
              <a:gd name="connsiteX4" fmla="*/ 0 w 10515600"/>
              <a:gd name="connsiteY4" fmla="*/ 0 h 196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965599">
                <a:moveTo>
                  <a:pt x="0" y="0"/>
                </a:moveTo>
                <a:lnTo>
                  <a:pt x="10515600" y="0"/>
                </a:lnTo>
                <a:lnTo>
                  <a:pt x="10515600" y="1965599"/>
                </a:lnTo>
                <a:lnTo>
                  <a:pt x="0" y="196559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333248" rIns="457200" bIns="170688" numCol="1" spcCol="1270" anchor="t" anchorCtr="0">
            <a:noAutofit/>
          </a:bodyPr>
          <a:lstStyle/>
          <a:p>
            <a:pPr marL="228600" lvl="1" indent="-228600" algn="l" defTabSz="1066800" rtl="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/>
              <a:t>No RCTs showing improved outcomes.</a:t>
            </a:r>
          </a:p>
          <a:p>
            <a:pPr marL="228600" lvl="1" indent="-228600" algn="l" defTabSz="1066800" rtl="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/>
              <a:t>No improvement in 3 largest programs.</a:t>
            </a:r>
          </a:p>
          <a:p>
            <a:pPr marL="228600" lvl="1" indent="-228600" algn="l" defTabSz="1066800" rtl="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/>
              <a:t>Negative side effects likely, e.g. increased CHF deaths.</a:t>
            </a:r>
          </a:p>
          <a:p>
            <a:pPr marL="228600" lvl="1" indent="-228600" algn="l" defTabSz="1066800" rtl="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/>
              <a:t>VA (no P4P) has better quality than hospitals paid P4P</a:t>
            </a:r>
          </a:p>
        </p:txBody>
      </p:sp>
      <p:sp>
        <p:nvSpPr>
          <p:cNvPr id="6" name="Freeform 5"/>
          <p:cNvSpPr/>
          <p:nvPr/>
        </p:nvSpPr>
        <p:spPr>
          <a:xfrm>
            <a:off x="612865" y="1838569"/>
            <a:ext cx="6196149" cy="904631"/>
          </a:xfrm>
          <a:custGeom>
            <a:avLst/>
            <a:gdLst>
              <a:gd name="connsiteX0" fmla="*/ 0 w 9799298"/>
              <a:gd name="connsiteY0" fmla="*/ 78722 h 472320"/>
              <a:gd name="connsiteX1" fmla="*/ 78722 w 9799298"/>
              <a:gd name="connsiteY1" fmla="*/ 0 h 472320"/>
              <a:gd name="connsiteX2" fmla="*/ 9720576 w 9799298"/>
              <a:gd name="connsiteY2" fmla="*/ 0 h 472320"/>
              <a:gd name="connsiteX3" fmla="*/ 9799298 w 9799298"/>
              <a:gd name="connsiteY3" fmla="*/ 78722 h 472320"/>
              <a:gd name="connsiteX4" fmla="*/ 9799298 w 9799298"/>
              <a:gd name="connsiteY4" fmla="*/ 393598 h 472320"/>
              <a:gd name="connsiteX5" fmla="*/ 9720576 w 9799298"/>
              <a:gd name="connsiteY5" fmla="*/ 472320 h 472320"/>
              <a:gd name="connsiteX6" fmla="*/ 78722 w 9799298"/>
              <a:gd name="connsiteY6" fmla="*/ 472320 h 472320"/>
              <a:gd name="connsiteX7" fmla="*/ 0 w 9799298"/>
              <a:gd name="connsiteY7" fmla="*/ 393598 h 472320"/>
              <a:gd name="connsiteX8" fmla="*/ 0 w 9799298"/>
              <a:gd name="connsiteY8" fmla="*/ 78722 h 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9298" h="472320">
                <a:moveTo>
                  <a:pt x="0" y="78722"/>
                </a:moveTo>
                <a:cubicBezTo>
                  <a:pt x="0" y="35245"/>
                  <a:pt x="35245" y="0"/>
                  <a:pt x="78722" y="0"/>
                </a:cubicBezTo>
                <a:lnTo>
                  <a:pt x="9720576" y="0"/>
                </a:lnTo>
                <a:cubicBezTo>
                  <a:pt x="9764053" y="0"/>
                  <a:pt x="9799298" y="35245"/>
                  <a:pt x="9799298" y="78722"/>
                </a:cubicBezTo>
                <a:lnTo>
                  <a:pt x="9799298" y="393598"/>
                </a:lnTo>
                <a:cubicBezTo>
                  <a:pt x="9799298" y="437075"/>
                  <a:pt x="9764053" y="472320"/>
                  <a:pt x="9720576" y="472320"/>
                </a:cubicBezTo>
                <a:lnTo>
                  <a:pt x="78722" y="472320"/>
                </a:lnTo>
                <a:cubicBezTo>
                  <a:pt x="35245" y="472320"/>
                  <a:pt x="0" y="437075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282" tIns="23057" rIns="114497" bIns="23057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/>
              <a:t>P4P – Official Medicare policy, widely adopted by private payers</a:t>
            </a:r>
          </a:p>
        </p:txBody>
      </p:sp>
      <p:sp>
        <p:nvSpPr>
          <p:cNvPr id="7" name="Freeform 6"/>
          <p:cNvSpPr/>
          <p:nvPr/>
        </p:nvSpPr>
        <p:spPr>
          <a:xfrm>
            <a:off x="429985" y="4711837"/>
            <a:ext cx="7162800" cy="1482740"/>
          </a:xfrm>
          <a:custGeom>
            <a:avLst/>
            <a:gdLst>
              <a:gd name="connsiteX0" fmla="*/ 0 w 10515600"/>
              <a:gd name="connsiteY0" fmla="*/ 0 h 1562400"/>
              <a:gd name="connsiteX1" fmla="*/ 10515600 w 10515600"/>
              <a:gd name="connsiteY1" fmla="*/ 0 h 1562400"/>
              <a:gd name="connsiteX2" fmla="*/ 10515600 w 10515600"/>
              <a:gd name="connsiteY2" fmla="*/ 1562400 h 1562400"/>
              <a:gd name="connsiteX3" fmla="*/ 0 w 10515600"/>
              <a:gd name="connsiteY3" fmla="*/ 1562400 h 1562400"/>
              <a:gd name="connsiteX4" fmla="*/ 0 w 10515600"/>
              <a:gd name="connsiteY4" fmla="*/ 0 h 15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562400">
                <a:moveTo>
                  <a:pt x="0" y="0"/>
                </a:moveTo>
                <a:lnTo>
                  <a:pt x="10515600" y="0"/>
                </a:lnTo>
                <a:lnTo>
                  <a:pt x="10515600" y="1562400"/>
                </a:lnTo>
                <a:lnTo>
                  <a:pt x="0" y="15624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333248" rIns="457200" bIns="170688" numCol="1" spcCol="1270" anchor="t" anchorCtr="0">
            <a:noAutofit/>
          </a:bodyPr>
          <a:lstStyle/>
          <a:p>
            <a:pPr marL="228600" lvl="1" indent="-228600" algn="l" defTabSz="1066800" rtl="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/>
              <a:t>No RCTs.</a:t>
            </a:r>
          </a:p>
          <a:p>
            <a:pPr marL="228600" lvl="1" indent="-228600" algn="l" defTabSz="1066800" rtl="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/>
              <a:t>No savings once bonuses factored in.</a:t>
            </a:r>
          </a:p>
          <a:p>
            <a:pPr marL="228600" lvl="1" indent="-228600" algn="l" defTabSz="1066800" rtl="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/>
              <a:t>Disturbing HMO experience.</a:t>
            </a:r>
          </a:p>
        </p:txBody>
      </p:sp>
      <p:sp>
        <p:nvSpPr>
          <p:cNvPr id="8" name="Freeform 7"/>
          <p:cNvSpPr/>
          <p:nvPr/>
        </p:nvSpPr>
        <p:spPr>
          <a:xfrm>
            <a:off x="612865" y="4475677"/>
            <a:ext cx="6196149" cy="472320"/>
          </a:xfrm>
          <a:custGeom>
            <a:avLst/>
            <a:gdLst>
              <a:gd name="connsiteX0" fmla="*/ 0 w 9799298"/>
              <a:gd name="connsiteY0" fmla="*/ 78722 h 472320"/>
              <a:gd name="connsiteX1" fmla="*/ 78722 w 9799298"/>
              <a:gd name="connsiteY1" fmla="*/ 0 h 472320"/>
              <a:gd name="connsiteX2" fmla="*/ 9720576 w 9799298"/>
              <a:gd name="connsiteY2" fmla="*/ 0 h 472320"/>
              <a:gd name="connsiteX3" fmla="*/ 9799298 w 9799298"/>
              <a:gd name="connsiteY3" fmla="*/ 78722 h 472320"/>
              <a:gd name="connsiteX4" fmla="*/ 9799298 w 9799298"/>
              <a:gd name="connsiteY4" fmla="*/ 393598 h 472320"/>
              <a:gd name="connsiteX5" fmla="*/ 9720576 w 9799298"/>
              <a:gd name="connsiteY5" fmla="*/ 472320 h 472320"/>
              <a:gd name="connsiteX6" fmla="*/ 78722 w 9799298"/>
              <a:gd name="connsiteY6" fmla="*/ 472320 h 472320"/>
              <a:gd name="connsiteX7" fmla="*/ 0 w 9799298"/>
              <a:gd name="connsiteY7" fmla="*/ 393598 h 472320"/>
              <a:gd name="connsiteX8" fmla="*/ 0 w 9799298"/>
              <a:gd name="connsiteY8" fmla="*/ 78722 h 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9298" h="472320">
                <a:moveTo>
                  <a:pt x="0" y="78722"/>
                </a:moveTo>
                <a:cubicBezTo>
                  <a:pt x="0" y="35245"/>
                  <a:pt x="35245" y="0"/>
                  <a:pt x="78722" y="0"/>
                </a:cubicBezTo>
                <a:lnTo>
                  <a:pt x="9720576" y="0"/>
                </a:lnTo>
                <a:cubicBezTo>
                  <a:pt x="9764053" y="0"/>
                  <a:pt x="9799298" y="35245"/>
                  <a:pt x="9799298" y="78722"/>
                </a:cubicBezTo>
                <a:lnTo>
                  <a:pt x="9799298" y="393598"/>
                </a:lnTo>
                <a:cubicBezTo>
                  <a:pt x="9799298" y="437075"/>
                  <a:pt x="9764053" y="472320"/>
                  <a:pt x="9720576" y="472320"/>
                </a:cubicBezTo>
                <a:lnTo>
                  <a:pt x="78722" y="472320"/>
                </a:lnTo>
                <a:cubicBezTo>
                  <a:pt x="35245" y="472320"/>
                  <a:pt x="0" y="437075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282" tIns="23057" rIns="114497" bIns="23057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/>
              <a:t>ACOs – Newest health policy panacea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98870" y="2032641"/>
            <a:ext cx="4359730" cy="375487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lIns="182880" tIns="182880" rIns="182880" bIns="182880" rtlCol="0" anchor="ctr" anchorCtr="0">
            <a:spAutoFit/>
          </a:bodyPr>
          <a:lstStyle/>
          <a:p>
            <a:pPr algn="ctr"/>
            <a:r>
              <a:rPr lang="en-US" altLang="en-US" sz="2800">
                <a:solidFill>
                  <a:schemeClr val="bg1"/>
                </a:solidFill>
              </a:rPr>
              <a:t>Implementing </a:t>
            </a:r>
            <a:r>
              <a:rPr lang="en-US" altLang="en-US" sz="2800" b="1" i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everywhere</a:t>
            </a:r>
            <a:r>
              <a:rPr lang="en-US" altLang="en-US" sz="28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altLang="en-US" sz="2800">
                <a:solidFill>
                  <a:schemeClr val="bg1"/>
                </a:solidFill>
              </a:rPr>
              <a:t>interventions which </a:t>
            </a:r>
          </a:p>
          <a:p>
            <a:pPr algn="ctr"/>
            <a:r>
              <a:rPr lang="en-US" altLang="en-US" sz="2800">
                <a:solidFill>
                  <a:schemeClr val="bg1"/>
                </a:solidFill>
              </a:rPr>
              <a:t>have been proven </a:t>
            </a:r>
            <a:r>
              <a:rPr lang="en-US" altLang="en-US" sz="2800" b="1" i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nowhere</a:t>
            </a:r>
            <a:r>
              <a:rPr lang="en-US" altLang="en-US" sz="28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</a:p>
          <a:p>
            <a:pPr algn="ctr"/>
            <a:r>
              <a:rPr lang="en-US" altLang="en-US" sz="4000" b="1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risks failure on a colossal scale </a:t>
            </a:r>
            <a:endParaRPr lang="en-US" altLang="en-US" sz="2800" b="1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30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uiExpand="1" build="p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947057" y="609600"/>
            <a:ext cx="107442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600"/>
              <a:t>Mandate Model Reform:</a:t>
            </a:r>
            <a:br>
              <a:rPr lang="en-US" altLang="en-US" sz="6600"/>
            </a:br>
            <a:r>
              <a:rPr lang="en-US" altLang="en-US" sz="6600"/>
              <a:t>Keeping Private Insurers In Charge</a:t>
            </a:r>
          </a:p>
        </p:txBody>
      </p:sp>
    </p:spTree>
    <p:extLst>
      <p:ext uri="{BB962C8B-B14F-4D97-AF65-F5344CB8AC3E}">
        <p14:creationId xmlns:p14="http://schemas.microsoft.com/office/powerpoint/2010/main" val="15174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“Mandate Model” </a:t>
            </a:r>
            <a:r>
              <a:rPr lang="en-US" dirty="0"/>
              <a:t>of Reform</a:t>
            </a:r>
          </a:p>
        </p:txBody>
      </p:sp>
      <p:pic>
        <p:nvPicPr>
          <p:cNvPr id="34" name="Picture 4" descr="richard-nixon-picture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4"/>
          <a:stretch/>
        </p:blipFill>
        <p:spPr bwMode="auto">
          <a:xfrm>
            <a:off x="6645130" y="3958523"/>
            <a:ext cx="1448690" cy="186569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38200" y="1579059"/>
            <a:ext cx="7405309" cy="4431853"/>
          </a:xfrm>
          <a:prstGeom prst="rect">
            <a:avLst/>
          </a:prstGeom>
        </p:spPr>
        <p:txBody>
          <a:bodyPr vert="horz" lIns="91291" tIns="45648" rIns="91291" bIns="45648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-466725"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altLang="en-US" sz="2800" dirty="0" smtClean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rPr>
              <a:t>Expanded Medicaid-like program</a:t>
            </a:r>
          </a:p>
          <a:p>
            <a:pPr marL="628650" lvl="1" indent="-222250">
              <a:spcAft>
                <a:spcPts val="1200"/>
              </a:spcAft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rPr>
              <a:t>Free for the poor</a:t>
            </a:r>
          </a:p>
          <a:p>
            <a:pPr marL="628650" lvl="1" indent="-222250">
              <a:spcAft>
                <a:spcPts val="1200"/>
              </a:spcAft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rPr>
              <a:t>Subsidies for low income</a:t>
            </a:r>
          </a:p>
          <a:p>
            <a:pPr marL="628650" lvl="1" indent="-222250">
              <a:spcAft>
                <a:spcPts val="1200"/>
              </a:spcAft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rPr>
              <a:t>Buy-in without subsidies for others</a:t>
            </a:r>
            <a:endParaRPr lang="en-US" altLang="en-US" dirty="0">
              <a:solidFill>
                <a:schemeClr val="bg1"/>
              </a:solidFill>
              <a:latin typeface="+mn-lt"/>
              <a:ea typeface="Franklin Gothic Book" charset="0"/>
              <a:cs typeface="Franklin Gothic Book" charset="0"/>
            </a:endParaRPr>
          </a:p>
          <a:p>
            <a:pPr marL="466725" indent="-466725"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altLang="en-US" sz="2800" dirty="0" smtClean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rPr>
              <a:t>Employer Mandate +/- Individual</a:t>
            </a:r>
            <a:endParaRPr lang="en-US" altLang="en-US" sz="2800" dirty="0">
              <a:solidFill>
                <a:schemeClr val="bg1"/>
              </a:solidFill>
              <a:latin typeface="+mn-lt"/>
              <a:ea typeface="Franklin Gothic Book" charset="0"/>
              <a:cs typeface="Franklin Gothic Book" charset="0"/>
            </a:endParaRPr>
          </a:p>
          <a:p>
            <a:pPr marL="466725" indent="-466725"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altLang="en-US" sz="2800" dirty="0" smtClean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rPr>
              <a:t>Insurance Exchanges</a:t>
            </a:r>
            <a:endParaRPr lang="en-US" altLang="en-US" sz="2800" dirty="0">
              <a:solidFill>
                <a:schemeClr val="bg1"/>
              </a:solidFill>
              <a:latin typeface="+mn-lt"/>
              <a:ea typeface="Franklin Gothic Book" charset="0"/>
              <a:cs typeface="Franklin Gothic Book" charset="0"/>
            </a:endParaRPr>
          </a:p>
        </p:txBody>
      </p:sp>
      <p:pic>
        <p:nvPicPr>
          <p:cNvPr id="7" name="Picture 7" descr="heritage-foundation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904" y="3110663"/>
            <a:ext cx="1364573" cy="1481328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Mitt_Romney-0_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"/>
          <a:stretch/>
        </p:blipFill>
        <p:spPr bwMode="auto">
          <a:xfrm>
            <a:off x="8938561" y="1878438"/>
            <a:ext cx="1457855" cy="186569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3" name="Picture 2" descr="ObamaFingerDec6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4"/>
          <a:stretch/>
        </p:blipFill>
        <p:spPr bwMode="auto">
          <a:xfrm>
            <a:off x="10136501" y="646211"/>
            <a:ext cx="1449275" cy="186569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36754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4" name="Picture 2" descr="heritage-foundation-invidual-mandate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t="2026" r="3262" b="3068"/>
          <a:stretch/>
        </p:blipFill>
        <p:spPr bwMode="auto">
          <a:xfrm>
            <a:off x="1183640" y="1371600"/>
            <a:ext cx="3901440" cy="502920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9444" name="Text Box 4"/>
          <p:cNvSpPr txBox="1">
            <a:spLocks noChangeArrowheads="1"/>
          </p:cNvSpPr>
          <p:nvPr/>
        </p:nvSpPr>
        <p:spPr bwMode="auto">
          <a:xfrm>
            <a:off x="4759960" y="1923982"/>
            <a:ext cx="6248400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wrap="square" lIns="182880" tIns="182880" rIns="182880" bIns="182880" anchor="ctr" anchorCtr="0">
            <a:spAutoFit/>
          </a:bodyPr>
          <a:lstStyle/>
          <a:p>
            <a:pPr marL="406400" indent="-4064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Universal </a:t>
            </a: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coverage</a:t>
            </a:r>
          </a:p>
          <a:p>
            <a:pPr marL="406400" indent="-4064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Individual </a:t>
            </a: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mandate</a:t>
            </a:r>
          </a:p>
          <a:p>
            <a:pPr marL="406400" indent="-4064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Refundable </a:t>
            </a: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tax credits pegged to income and health status.</a:t>
            </a:r>
          </a:p>
          <a:p>
            <a:pPr marL="406400" indent="-4064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Minimum </a:t>
            </a: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benefit package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The Heritage Foundation Proposal: 1989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299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161" t="1584" r="3241" b="1679"/>
          <a:stretch/>
        </p:blipFill>
        <p:spPr bwMode="auto">
          <a:xfrm>
            <a:off x="782320" y="1463040"/>
            <a:ext cx="3230880" cy="4470400"/>
          </a:xfrm>
          <a:prstGeom prst="rect">
            <a:avLst/>
          </a:prstGeom>
          <a:ln>
            <a:solidFill>
              <a:srgbClr val="06050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25520" y="2220113"/>
            <a:ext cx="8219440" cy="190821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 rtlCol="0" anchor="ctr" anchorCtr="0">
            <a:spAutoFit/>
          </a:bodyPr>
          <a:lstStyle/>
          <a:p>
            <a:r>
              <a:rPr lang="en-US" sz="2800" dirty="0">
                <a:cs typeface="Franklin Gothic Book"/>
              </a:rPr>
              <a:t>“The health-care reform process exposes how corporate influence renders the US Government incapable of making policy on the basis of evidence and the public interest.”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Lancet Put It on Their Cover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Lancet Dec 5, 2009. Cover of vol. 374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62482" y="243840"/>
            <a:ext cx="8467036" cy="5711737"/>
            <a:chOff x="890324" y="294640"/>
            <a:chExt cx="8467036" cy="5711737"/>
          </a:xfrm>
        </p:grpSpPr>
        <p:pic>
          <p:nvPicPr>
            <p:cNvPr id="3" name="Picture 2" descr="carto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84" t="15429" r="935" b="57450"/>
            <a:stretch/>
          </p:blipFill>
          <p:spPr bwMode="auto">
            <a:xfrm>
              <a:off x="6178869" y="294640"/>
              <a:ext cx="3178491" cy="2677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carto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85" t="50429" r="3890" b="25180"/>
            <a:stretch/>
          </p:blipFill>
          <p:spPr bwMode="auto">
            <a:xfrm>
              <a:off x="6178869" y="2843644"/>
              <a:ext cx="3178491" cy="3162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2081" name="Picture 2" descr="carto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908"/>
            <a:stretch/>
          </p:blipFill>
          <p:spPr bwMode="auto">
            <a:xfrm>
              <a:off x="890324" y="294640"/>
              <a:ext cx="5429195" cy="571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2" descr="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5" b="88264"/>
          <a:stretch/>
        </p:blipFill>
        <p:spPr bwMode="auto">
          <a:xfrm>
            <a:off x="9744520" y="5745863"/>
            <a:ext cx="584998" cy="20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Medicare’s “Software”</a:t>
            </a:r>
            <a:br>
              <a:rPr lang="en-US" dirty="0" smtClean="0"/>
            </a:br>
            <a:r>
              <a:rPr lang="en-US" sz="2700" dirty="0"/>
              <a:t>18.9 million seniors enrolled within 11 months</a:t>
            </a:r>
          </a:p>
        </p:txBody>
      </p:sp>
      <p:pic>
        <p:nvPicPr>
          <p:cNvPr id="3" name="Picture 3" descr="truman-medicare-enrollment-card-croppe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-17000" contras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18" y="1578155"/>
            <a:ext cx="8225790" cy="4338534"/>
          </a:xfrm>
          <a:prstGeom prst="rect">
            <a:avLst/>
          </a:prstGeom>
          <a:ln w="19050" cmpd="sng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ruman-medicare-enrollment-card-cropp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-17000" contras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31" t="6595" r="892" b="80316"/>
          <a:stretch/>
        </p:blipFill>
        <p:spPr bwMode="auto">
          <a:xfrm>
            <a:off x="2313992" y="2487966"/>
            <a:ext cx="9619944" cy="1315722"/>
          </a:xfrm>
          <a:prstGeom prst="rect">
            <a:avLst/>
          </a:prstGeom>
          <a:ln w="12700" cmpd="sng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truman-medicare-enrollment-card-cropp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-17000" contras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18" t="51084" r="1853" b="24967"/>
          <a:stretch/>
        </p:blipFill>
        <p:spPr bwMode="auto">
          <a:xfrm>
            <a:off x="845595" y="3946848"/>
            <a:ext cx="11068895" cy="1595536"/>
          </a:xfrm>
          <a:prstGeom prst="rect">
            <a:avLst/>
          </a:prstGeom>
          <a:ln w="12700" cmpd="sng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26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ACA Decreased Incidence of Unmet Medical Needs Due to Cost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Health Affairs 2017;36:1656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34509" y="5363439"/>
            <a:ext cx="7666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Income as Percent of Federal Poverty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32212"/>
            <a:ext cx="25818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Percent of Adults</a:t>
            </a:r>
          </a:p>
          <a:p>
            <a:r>
              <a:rPr lang="en-US" sz="2400">
                <a:solidFill>
                  <a:schemeClr val="bg1"/>
                </a:solidFill>
              </a:rPr>
              <a:t>Ages 18-64</a:t>
            </a:r>
          </a:p>
          <a:p>
            <a:r>
              <a:rPr lang="en-US" sz="2400" smtClean="0">
                <a:solidFill>
                  <a:schemeClr val="bg1"/>
                </a:solidFill>
              </a:rPr>
              <a:t>Reporting an Unmet Health Need (Past 12 Months)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76686437"/>
              </p:ext>
            </p:extLst>
          </p:nvPr>
        </p:nvGraphicFramePr>
        <p:xfrm>
          <a:off x="0" y="1512277"/>
          <a:ext cx="11353800" cy="3902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 useBgFill="1">
        <p:nvSpPr>
          <p:cNvPr id="7" name="TextBox 6"/>
          <p:cNvSpPr txBox="1"/>
          <p:nvPr/>
        </p:nvSpPr>
        <p:spPr>
          <a:xfrm>
            <a:off x="6292630" y="1908707"/>
            <a:ext cx="5007974" cy="584775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i="1" smtClean="0">
                <a:solidFill>
                  <a:schemeClr val="bg1"/>
                </a:solidFill>
              </a:rPr>
              <a:t>Better, but still not good.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7592" y="4747459"/>
            <a:ext cx="270662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7592" y="5124833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rmAutofit fontScale="90000"/>
          </a:bodyPr>
          <a:lstStyle/>
          <a:p>
            <a:pPr eaLnBrk="1" hangingPunct="1"/>
            <a:r>
              <a:rPr lang="en-US" altLang="en-US"/>
              <a:t>Average ACA Plan Excludes </a:t>
            </a:r>
            <a:r>
              <a:rPr lang="en-US" altLang="en-US" baseline="30000"/>
              <a:t>3</a:t>
            </a:r>
            <a:r>
              <a:rPr lang="en-US" altLang="en-US"/>
              <a:t>/</a:t>
            </a:r>
            <a:r>
              <a:rPr lang="en-US" altLang="en-US" baseline="-25000"/>
              <a:t>4</a:t>
            </a:r>
            <a:r>
              <a:rPr lang="en-US" altLang="en-US"/>
              <a:t> of PCPs, </a:t>
            </a:r>
            <a:br>
              <a:rPr lang="en-US" altLang="en-US"/>
            </a:br>
            <a:r>
              <a:rPr lang="en-US" altLang="en-US"/>
              <a:t>Almost 90% of Psychiatrists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Health Affairs 2017;36:1624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85" y="2356920"/>
            <a:ext cx="2740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Percent </a:t>
            </a:r>
            <a:r>
              <a:rPr lang="en-US" sz="2400" smtClean="0">
                <a:solidFill>
                  <a:schemeClr val="bg1"/>
                </a:solidFill>
              </a:rPr>
              <a:t>Included in Plans’ Physician Network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77890227"/>
              </p:ext>
            </p:extLst>
          </p:nvPr>
        </p:nvGraphicFramePr>
        <p:xfrm>
          <a:off x="23185" y="1583140"/>
          <a:ext cx="11330615" cy="4433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58410" y="3803616"/>
            <a:ext cx="270662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8410" y="4264969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 eaLnBrk="1" hangingPunct="1"/>
            <a:r>
              <a:rPr lang="en-US" altLang="en-US"/>
              <a:t>Administrative Costs Risking Quickly Since ACA’s Passage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Himmelstein &amp; Woolhandler, unplublished analysis based on NHEA and Medicare cost reports</a:t>
            </a:r>
          </a:p>
          <a:p>
            <a:r>
              <a:rPr lang="en-US"/>
              <a:t>Note: Hospital figure is for 2009-2016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2088107"/>
            <a:ext cx="2634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Average rate of increase annually, 2009-2017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5468540"/>
              </p:ext>
            </p:extLst>
          </p:nvPr>
        </p:nvGraphicFramePr>
        <p:xfrm>
          <a:off x="2811438" y="1528550"/>
          <a:ext cx="8542362" cy="438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924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Under-Insurance Growing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Commonwealth Fund Health insurance Survey 2016</a:t>
            </a:r>
          </a:p>
          <a:p>
            <a:r>
              <a:rPr lang="en-US"/>
              <a:t>*Under-insurance = OOP &gt;10% of income, or &gt;5% of income if low income, or deductible &gt;5% of income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022" y="2208362"/>
            <a:ext cx="2294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Percent of Adults 19-64 under-insured*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432648" y="1293962"/>
          <a:ext cx="9074990" cy="472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23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>
                <a:latin typeface="+mj-lt"/>
                <a:ea typeface="Times New Roman" charset="0"/>
                <a:cs typeface="Times New Roman" charset="0"/>
              </a:rPr>
              <a:t>Trump’s Health Financing Actions So Far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423358"/>
            <a:ext cx="10515600" cy="4678363"/>
          </a:xfrm>
        </p:spPr>
        <p:txBody>
          <a:bodyPr>
            <a:normAutofit/>
          </a:bodyPr>
          <a:lstStyle/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altLang="en-US" sz="2800">
                <a:latin typeface="+mn-lt"/>
                <a:ea typeface="Times New Roman" charset="0"/>
                <a:cs typeface="Times New Roman" charset="0"/>
              </a:rPr>
              <a:t>Stop ACA cost reduction payments – 2 million more uninsured, federal costs increase $6 bil/yr.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altLang="en-US" sz="2800">
                <a:latin typeface="+mn-lt"/>
                <a:ea typeface="Times New Roman" charset="0"/>
                <a:cs typeface="Times New Roman" charset="0"/>
              </a:rPr>
              <a:t>Expand “association” and “short term” junk insurance – Increase under-insurance, undermine ACA risk pool raising cost for sicker people.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altLang="en-US" sz="2800">
                <a:latin typeface="+mn-lt"/>
                <a:ea typeface="Times New Roman" charset="0"/>
                <a:cs typeface="Times New Roman" charset="0"/>
              </a:rPr>
              <a:t>Let employers deny coverage for birth control.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altLang="en-US" sz="2800">
                <a:latin typeface="+mn-lt"/>
                <a:ea typeface="Times New Roman" charset="0"/>
                <a:cs typeface="Times New Roman" charset="0"/>
              </a:rPr>
              <a:t>Obstruct ACA enrollment.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altLang="en-US" sz="2800">
                <a:latin typeface="+mn-lt"/>
                <a:ea typeface="Times New Roman" charset="0"/>
                <a:cs typeface="Times New Roman" charset="0"/>
              </a:rPr>
              <a:t>Allow states to implement punitive Medicaid changes.</a:t>
            </a:r>
            <a:endParaRPr lang="en-US" altLang="en-US" sz="280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9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8089" y="555009"/>
            <a:ext cx="1018578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/>
              <a:t>American Taxpayers </a:t>
            </a:r>
            <a:br>
              <a:rPr lang="en-US" altLang="en-US" sz="5400"/>
            </a:br>
            <a:r>
              <a:rPr lang="en-US" altLang="en-US" sz="5400"/>
              <a:t>Already Pay More Than </a:t>
            </a:r>
            <a:br>
              <a:rPr lang="en-US" altLang="en-US" sz="5400"/>
            </a:br>
            <a:r>
              <a:rPr lang="en-US" altLang="en-US" sz="5400"/>
              <a:t>People in Nations With </a:t>
            </a:r>
            <a:br>
              <a:rPr lang="en-US" altLang="en-US" sz="5400"/>
            </a:br>
            <a:r>
              <a:rPr lang="en-US" altLang="en-US" sz="5400"/>
              <a:t>National Health Insurance</a:t>
            </a:r>
          </a:p>
        </p:txBody>
      </p:sp>
    </p:spTree>
    <p:extLst>
      <p:ext uri="{BB962C8B-B14F-4D97-AF65-F5344CB8AC3E}">
        <p14:creationId xmlns:p14="http://schemas.microsoft.com/office/powerpoint/2010/main" val="84360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75840" y="1791408"/>
            <a:ext cx="3654352" cy="36543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91440" rIns="0" bIns="0" rtlCol="0" anchor="b"/>
          <a:lstStyle/>
          <a:p>
            <a:pPr algn="ctr">
              <a:lnSpc>
                <a:spcPct val="90000"/>
              </a:lnSpc>
            </a:pPr>
            <a:endParaRPr lang="en-US" sz="3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Tax Funded</a:t>
            </a:r>
          </a:p>
          <a:p>
            <a:pPr algn="ctr">
              <a:lnSpc>
                <a:spcPct val="90000"/>
              </a:lnSpc>
            </a:pPr>
            <a:r>
              <a:rPr lang="en-US" sz="4800" b="1" dirty="0" smtClean="0">
                <a:solidFill>
                  <a:schemeClr val="tx1"/>
                </a:solidFill>
              </a:rPr>
              <a:t>65%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baseline="-25000" dirty="0" smtClean="0"/>
              <a:t>3</a:t>
            </a:r>
            <a:r>
              <a:rPr lang="en-US" dirty="0" smtClean="0"/>
              <a:t> of Our Healthcare Spending</a:t>
            </a:r>
            <a:br>
              <a:rPr lang="en-US" dirty="0" smtClean="0"/>
            </a:br>
            <a:r>
              <a:rPr lang="en-US" dirty="0" smtClean="0"/>
              <a:t>Comes From Our Taxes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Himmelstein</a:t>
            </a:r>
            <a:r>
              <a:rPr lang="en-US" dirty="0" smtClean="0"/>
              <a:t> &amp; </a:t>
            </a:r>
            <a:r>
              <a:rPr lang="en-US" dirty="0" err="1" smtClean="0"/>
              <a:t>Woolhandler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Analysis of NCHS data</a:t>
            </a:r>
            <a:endParaRPr lang="en-US" dirty="0"/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0" y="1595120"/>
          <a:ext cx="12192000" cy="454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360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2" grpId="0">
        <p:bldSub>
          <a:bldChart bld="category"/>
        </p:bldSub>
      </p:bldGraphic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US </a:t>
            </a:r>
            <a:r>
              <a:rPr lang="en-US" i="1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Public</a:t>
            </a:r>
            <a:r>
              <a:rPr lang="en-US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/>
              <a:t>Spending per Capita for Health Exceeds </a:t>
            </a:r>
            <a:r>
              <a:rPr lang="en-US" i="1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Total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/>
              <a:t>Spending in Other Nations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Note: “Public” includes benefit costs for gvt employees and tax subsidies for private insurance</a:t>
            </a:r>
          </a:p>
          <a:p>
            <a:r>
              <a:rPr lang="en-US"/>
              <a:t>OECD 2017; NCHS; AJPH 2016;106:449 </a:t>
            </a:r>
            <a:r>
              <a:rPr lang="mr-IN"/>
              <a:t>–</a:t>
            </a:r>
            <a:r>
              <a:rPr lang="en-US"/>
              <a:t> Data are for 2017 or most recent available 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838200" y="1690688"/>
          <a:ext cx="10997242" cy="444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3968153" y="5704765"/>
            <a:ext cx="273169" cy="2731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46450" y="5704765"/>
            <a:ext cx="273169" cy="273169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05600" y="5704765"/>
            <a:ext cx="273169" cy="27316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TextBox 6"/>
          <p:cNvSpPr txBox="1"/>
          <p:nvPr/>
        </p:nvSpPr>
        <p:spPr>
          <a:xfrm>
            <a:off x="9093563" y="3698205"/>
            <a:ext cx="1854995" cy="95410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</a:rPr>
              <a:t>USA Total: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$10,370</a:t>
            </a:r>
            <a:endParaRPr lang="en-US" sz="2800" b="1" smtClean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19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680812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/>
              <a:t>The USA</a:t>
            </a:r>
            <a:br>
              <a:rPr lang="en-US" altLang="en-US" sz="5400"/>
            </a:br>
            <a:r>
              <a:rPr lang="en-US" altLang="en-US" sz="7200"/>
              <a:t>Trails Other Nations</a:t>
            </a:r>
          </a:p>
        </p:txBody>
      </p:sp>
    </p:spTree>
    <p:extLst>
      <p:ext uri="{BB962C8B-B14F-4D97-AF65-F5344CB8AC3E}">
        <p14:creationId xmlns:p14="http://schemas.microsoft.com/office/powerpoint/2010/main" val="5355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USA Patients Skip Care More Often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Commonwealth Fund Survey, 2016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92824"/>
            <a:ext cx="2729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Patients skipping a consultation, test, treatment, Rx, or follow-up due to cost in the past 12 months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8861379"/>
              </p:ext>
            </p:extLst>
          </p:nvPr>
        </p:nvGraphicFramePr>
        <p:xfrm>
          <a:off x="2524836" y="1255594"/>
          <a:ext cx="8828964" cy="476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922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Even Americans with Above-Average Incomes Have Worst Access to Care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mr-IN" dirty="0" smtClean="0"/>
              <a:t>NEJM 10/23/2014</a:t>
            </a:r>
            <a:endParaRPr lang="mr-IN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58329"/>
            <a:ext cx="230595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Percent Reporting Access Problem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727200" y="1493520"/>
          <a:ext cx="9977119" cy="46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5982614" y="5703708"/>
            <a:ext cx="226772" cy="22677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36616" y="5703708"/>
            <a:ext cx="226772" cy="22677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Expectancy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OECD, 2017</a:t>
            </a:r>
          </a:p>
          <a:p>
            <a:r>
              <a:rPr lang="en-US"/>
              <a:t>Note: Data are for 2015 or most recent year available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92824"/>
            <a:ext cx="27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Years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30502001"/>
              </p:ext>
            </p:extLst>
          </p:nvPr>
        </p:nvGraphicFramePr>
        <p:xfrm>
          <a:off x="1187355" y="1255594"/>
          <a:ext cx="10166445" cy="476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1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Infant Mortality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OECD, 2017</a:t>
            </a:r>
          </a:p>
          <a:p>
            <a:r>
              <a:rPr lang="en-US"/>
              <a:t>Note: Data are for 2015 or most recent year available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55692376"/>
              </p:ext>
            </p:extLst>
          </p:nvPr>
        </p:nvGraphicFramePr>
        <p:xfrm>
          <a:off x="1897039" y="1255594"/>
          <a:ext cx="9456761" cy="476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210937"/>
            <a:ext cx="1897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Deaths in First Year of Life / 1000 Live Births</a:t>
            </a:r>
          </a:p>
        </p:txBody>
      </p:sp>
    </p:spTree>
    <p:extLst>
      <p:ext uri="{BB962C8B-B14F-4D97-AF65-F5344CB8AC3E}">
        <p14:creationId xmlns:p14="http://schemas.microsoft.com/office/powerpoint/2010/main" val="12364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Maternal Mortality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OECD, 2017 and Global Burden of Disease, 2015</a:t>
            </a:r>
          </a:p>
          <a:p>
            <a:r>
              <a:rPr lang="en-US"/>
              <a:t>Note: Data are for 2015 or most recent year available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67432644"/>
              </p:ext>
            </p:extLst>
          </p:nvPr>
        </p:nvGraphicFramePr>
        <p:xfrm>
          <a:off x="1897039" y="1255594"/>
          <a:ext cx="9456761" cy="476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210937"/>
            <a:ext cx="1897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Deaths per 1000 Live Births</a:t>
            </a:r>
          </a:p>
        </p:txBody>
      </p:sp>
    </p:spTree>
    <p:extLst>
      <p:ext uri="{BB962C8B-B14F-4D97-AF65-F5344CB8AC3E}">
        <p14:creationId xmlns:p14="http://schemas.microsoft.com/office/powerpoint/2010/main" val="110830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 Deuctible Rising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Kaiser/HRET Survey of Employer-Sponsored Benefits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60121"/>
            <a:ext cx="3209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Average Deductible for Covered Workers, Single Coverage 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3019244" y="1394899"/>
          <a:ext cx="8643669" cy="4471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716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Maternal </a:t>
            </a:r>
            <a:r>
              <a:rPr lang="en-US" smtClean="0"/>
              <a:t>Mortality:</a:t>
            </a:r>
            <a:r>
              <a:rPr lang="en-US" dirty="0"/>
              <a:t/>
            </a:r>
            <a:br>
              <a:rPr lang="en-US" dirty="0"/>
            </a:br>
            <a:r>
              <a:rPr lang="en-US" i="1" smtClean="0"/>
              <a:t>Unprecedented</a:t>
            </a:r>
            <a:r>
              <a:rPr lang="en-US" smtClean="0"/>
              <a:t> Increase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Obstetrics &amp; Gynecology 2016;128:447</a:t>
            </a:r>
          </a:p>
          <a:p>
            <a:r>
              <a:rPr lang="en-US" dirty="0"/>
              <a:t>Note: California excluded from national figures because of discontinuity in ascertainment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11848881"/>
              </p:ext>
            </p:extLst>
          </p:nvPr>
        </p:nvGraphicFramePr>
        <p:xfrm>
          <a:off x="-1" y="1654176"/>
          <a:ext cx="11737075" cy="432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" y="2457601"/>
            <a:ext cx="1869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Maternal Deaths per 100,000 </a:t>
            </a:r>
            <a:r>
              <a:rPr lang="en-US" sz="2400" smtClean="0">
                <a:solidFill>
                  <a:schemeClr val="bg1"/>
                </a:solidFill>
              </a:rPr>
              <a:t>Live Births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950" y="4197333"/>
            <a:ext cx="226772" cy="22677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7950" y="4671786"/>
            <a:ext cx="226772" cy="22677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" y="1808481"/>
            <a:ext cx="11628120" cy="22088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800" dirty="0"/>
              <a:t>High U.S. Costs </a:t>
            </a:r>
            <a:r>
              <a:rPr lang="en-US" altLang="en-US" sz="4800" i="1" dirty="0" smtClean="0"/>
              <a:t>Do Not </a:t>
            </a:r>
            <a:r>
              <a:rPr lang="en-US" altLang="en-US" sz="4800" dirty="0"/>
              <a:t>Result </a:t>
            </a:r>
            <a:r>
              <a:rPr lang="en-US" altLang="en-US" sz="4800" dirty="0" smtClean="0"/>
              <a:t>From</a:t>
            </a:r>
            <a:endParaRPr lang="en-US" alt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159760" y="3204478"/>
            <a:ext cx="5755422" cy="23083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293688" indent="-293688">
              <a:buFont typeface="Arial" charset="0"/>
              <a:buChar char="•"/>
            </a:pPr>
            <a:r>
              <a:rPr lang="en-US" sz="4800" b="1" dirty="0" smtClean="0">
                <a:solidFill>
                  <a:schemeClr val="bg1"/>
                </a:solidFill>
              </a:rPr>
              <a:t>Bad Health Habits</a:t>
            </a:r>
          </a:p>
          <a:p>
            <a:pPr marL="293688" indent="-293688">
              <a:buFont typeface="Arial" charset="0"/>
              <a:buChar char="•"/>
            </a:pPr>
            <a:r>
              <a:rPr lang="en-US" sz="4800" b="1" dirty="0" smtClean="0">
                <a:solidFill>
                  <a:schemeClr val="bg1"/>
                </a:solidFill>
              </a:rPr>
              <a:t>Aging</a:t>
            </a:r>
          </a:p>
          <a:p>
            <a:pPr marL="293688" indent="-293688">
              <a:buFont typeface="Arial" charset="0"/>
              <a:buChar char="•"/>
            </a:pPr>
            <a:r>
              <a:rPr lang="en-US" sz="4800" b="1" dirty="0" smtClean="0">
                <a:solidFill>
                  <a:schemeClr val="bg1"/>
                </a:solidFill>
              </a:rPr>
              <a:t>Overuse of Care</a:t>
            </a:r>
          </a:p>
        </p:txBody>
      </p:sp>
    </p:spTree>
    <p:extLst>
      <p:ext uri="{BB962C8B-B14F-4D97-AF65-F5344CB8AC3E}">
        <p14:creationId xmlns:p14="http://schemas.microsoft.com/office/powerpoint/2010/main" val="13592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Smoking Prevalence</a:t>
            </a:r>
            <a:br>
              <a:rPr lang="en-US" dirty="0" smtClean="0"/>
            </a:br>
            <a:r>
              <a:rPr lang="en-US" sz="2800" dirty="0"/>
              <a:t>Percent of population &gt;age 15 who smoke </a:t>
            </a:r>
            <a:r>
              <a:rPr lang="en-US" sz="2800" dirty="0" smtClean="0"/>
              <a:t>daily</a:t>
            </a:r>
            <a:endParaRPr lang="en-US" sz="28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79952070"/>
              </p:ext>
            </p:extLst>
          </p:nvPr>
        </p:nvGraphicFramePr>
        <p:xfrm>
          <a:off x="838200" y="1524000"/>
          <a:ext cx="10515600" cy="448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OECD, 2016</a:t>
            </a:r>
          </a:p>
          <a:p>
            <a:r>
              <a:rPr lang="en-US" dirty="0"/>
              <a:t>Note: Data are for </a:t>
            </a:r>
            <a:r>
              <a:rPr lang="en-US" dirty="0" smtClean="0"/>
              <a:t>2015 </a:t>
            </a:r>
            <a:r>
              <a:rPr lang="en-US" dirty="0"/>
              <a:t>or most recent year </a:t>
            </a:r>
            <a:r>
              <a:rPr lang="en-US" dirty="0" smtClean="0"/>
              <a:t>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6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Percentage of Elderly</a:t>
            </a:r>
            <a:br>
              <a:rPr lang="en-US" dirty="0" smtClean="0"/>
            </a:br>
            <a:r>
              <a:rPr lang="en-US" sz="2800" dirty="0" smtClean="0"/>
              <a:t>Percent </a:t>
            </a:r>
            <a:r>
              <a:rPr lang="en-US" sz="2800" dirty="0"/>
              <a:t>of population &gt;age </a:t>
            </a:r>
            <a:r>
              <a:rPr lang="en-US" sz="2800" dirty="0" smtClean="0"/>
              <a:t>64</a:t>
            </a:r>
            <a:endParaRPr lang="en-US" sz="2800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838200" y="1524000"/>
          <a:ext cx="10515600" cy="448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OECD, 2016</a:t>
            </a:r>
          </a:p>
          <a:p>
            <a:r>
              <a:rPr lang="en-US" dirty="0"/>
              <a:t>Note: Data are for </a:t>
            </a:r>
            <a:r>
              <a:rPr lang="en-US" dirty="0" smtClean="0"/>
              <a:t>2015 </a:t>
            </a:r>
            <a:r>
              <a:rPr lang="en-US" dirty="0"/>
              <a:t>or most recent year </a:t>
            </a:r>
            <a:r>
              <a:rPr lang="en-US" dirty="0" smtClean="0"/>
              <a:t>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Hospital Inpatient Days per Capita</a:t>
            </a:r>
            <a:br>
              <a:rPr lang="en-US" dirty="0" smtClean="0"/>
            </a:br>
            <a:r>
              <a:rPr lang="en-US" sz="2800" dirty="0" smtClean="0"/>
              <a:t>Days/person/year</a:t>
            </a:r>
            <a:endParaRPr lang="en-US" sz="1600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838200" y="1361440"/>
          <a:ext cx="10515600" cy="454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OECD, </a:t>
            </a:r>
            <a:r>
              <a:rPr lang="en-US" dirty="0" smtClean="0"/>
              <a:t>2015 &amp; AHRQ</a:t>
            </a:r>
            <a:endParaRPr lang="en-US" dirty="0"/>
          </a:p>
          <a:p>
            <a:r>
              <a:rPr lang="en-US" dirty="0"/>
              <a:t>Note: Data are for 2014 or most recent year </a:t>
            </a:r>
            <a:r>
              <a:rPr lang="en-US" dirty="0" smtClean="0"/>
              <a:t>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Physician Visits per Capita</a:t>
            </a:r>
            <a:endParaRPr lang="en-US" sz="16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87446005"/>
              </p:ext>
            </p:extLst>
          </p:nvPr>
        </p:nvGraphicFramePr>
        <p:xfrm>
          <a:off x="838200" y="1361440"/>
          <a:ext cx="10515600" cy="454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OECD, </a:t>
            </a:r>
            <a:r>
              <a:rPr lang="en-US" dirty="0" smtClean="0"/>
              <a:t>2017</a:t>
            </a:r>
            <a:endParaRPr lang="en-US" dirty="0"/>
          </a:p>
          <a:p>
            <a:r>
              <a:rPr lang="en-US" dirty="0"/>
              <a:t>Note: Data are for </a:t>
            </a:r>
            <a:r>
              <a:rPr lang="en-US" dirty="0" smtClean="0"/>
              <a:t>2016 </a:t>
            </a:r>
            <a:r>
              <a:rPr lang="en-US" dirty="0"/>
              <a:t>or most recent year </a:t>
            </a:r>
            <a:r>
              <a:rPr lang="en-US" dirty="0" smtClean="0"/>
              <a:t>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1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86440" cy="1325563"/>
          </a:xfrm>
        </p:spPr>
        <p:txBody>
          <a:bodyPr>
            <a:normAutofit/>
          </a:bodyPr>
          <a:lstStyle/>
          <a:p>
            <a:r>
              <a:rPr lang="en-US" smtClean="0"/>
              <a:t>Number of Nurses per 1,000 Population</a:t>
            </a:r>
            <a:endParaRPr lang="en-US" sz="16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2722163"/>
              </p:ext>
            </p:extLst>
          </p:nvPr>
        </p:nvGraphicFramePr>
        <p:xfrm>
          <a:off x="838200" y="1361440"/>
          <a:ext cx="10515600" cy="454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OECD, </a:t>
            </a:r>
            <a:r>
              <a:rPr lang="en-US" dirty="0" smtClean="0"/>
              <a:t>2017</a:t>
            </a:r>
            <a:endParaRPr lang="en-US" dirty="0"/>
          </a:p>
          <a:p>
            <a:r>
              <a:rPr lang="en-US" dirty="0"/>
              <a:t>Note: Data are for </a:t>
            </a:r>
            <a:r>
              <a:rPr lang="en-US" dirty="0" smtClean="0"/>
              <a:t>“professionally active nurses” for 2016 or most recent year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2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smtClean="0"/>
              <a:t>Hip Replacement </a:t>
            </a:r>
            <a:br>
              <a:rPr lang="en-US" smtClean="0"/>
            </a:br>
            <a:r>
              <a:rPr lang="en-US"/>
              <a:t>Procedures </a:t>
            </a:r>
            <a:r>
              <a:rPr lang="en-US" smtClean="0"/>
              <a:t>per 100,000 Population</a:t>
            </a:r>
            <a:endParaRPr lang="en-US" sz="16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82593973"/>
              </p:ext>
            </p:extLst>
          </p:nvPr>
        </p:nvGraphicFramePr>
        <p:xfrm>
          <a:off x="838200" y="1690688"/>
          <a:ext cx="10515600" cy="4217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OECD, </a:t>
            </a:r>
            <a:r>
              <a:rPr lang="en-US" dirty="0" smtClean="0"/>
              <a:t>2017</a:t>
            </a:r>
            <a:endParaRPr lang="en-US" dirty="0"/>
          </a:p>
          <a:p>
            <a:r>
              <a:rPr lang="en-US" dirty="0"/>
              <a:t>Note: Data are for </a:t>
            </a:r>
            <a:r>
              <a:rPr lang="en-US" dirty="0" smtClean="0"/>
              <a:t>2016 or most recent year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3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 Renal Failure Patients </a:t>
            </a:r>
            <a:br>
              <a:rPr lang="en-US" dirty="0" smtClean="0"/>
            </a:br>
            <a:r>
              <a:rPr lang="en-US" dirty="0" smtClean="0"/>
              <a:t>Are Less Likely to Get Transplants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OECD 2015</a:t>
            </a:r>
          </a:p>
          <a:p>
            <a:r>
              <a:rPr lang="en-US" dirty="0" smtClean="0"/>
              <a:t>Note: Data are for 2013 or most recent year available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120" y="2281212"/>
            <a:ext cx="24384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Percent of ESRD Patients with </a:t>
            </a:r>
            <a:r>
              <a:rPr lang="en-US" sz="2400" smtClean="0">
                <a:solidFill>
                  <a:schemeClr val="bg1"/>
                </a:solidFill>
              </a:rPr>
              <a:t>Functioning Transplants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2377440" y="1615441"/>
          <a:ext cx="8890000" cy="439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49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Countries Provide </a:t>
            </a:r>
            <a:br>
              <a:rPr lang="en-US"/>
            </a:br>
            <a:r>
              <a:rPr lang="en-US"/>
              <a:t>More Long Term Care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OECD, 2017</a:t>
            </a:r>
          </a:p>
          <a:p>
            <a:r>
              <a:rPr lang="en-US"/>
              <a:t>Note: Data are for 2015 or most recent year available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361063"/>
            <a:ext cx="238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Percent of total population receiving LTC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49952284"/>
              </p:ext>
            </p:extLst>
          </p:nvPr>
        </p:nvGraphicFramePr>
        <p:xfrm>
          <a:off x="2388358" y="1473958"/>
          <a:ext cx="8965442" cy="4542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163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High Deductibles Cut All Kinds of Care</a:t>
            </a:r>
            <a:br>
              <a:rPr lang="en-US"/>
            </a:br>
            <a:r>
              <a:rPr lang="en-US" sz="2800"/>
              <a:t>150,000 Employees Lost “Cadillac” Coverage</a:t>
            </a:r>
            <a:br>
              <a:rPr lang="en-US" sz="2800"/>
            </a:br>
            <a:r>
              <a:rPr lang="en-US" sz="2800"/>
              <a:t>No Evidence that Patients Shifted to “Higher Value” Care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Brot-Goldberg et al, 5/2015 </a:t>
            </a:r>
            <a:r>
              <a:rPr lang="mr-IN"/>
              <a:t>–</a:t>
            </a:r>
            <a:r>
              <a:rPr lang="en-US"/>
              <a:t> http://eml.berkeley.edu/~bhandel/wp/BCHK.pdf accessed Nov. 15, 2017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Note: Findings closely resemble those of Rand Health Insurance Experiment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Note: Study found no evidence that patients shopped for lower prices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024099"/>
              </p:ext>
            </p:extLst>
          </p:nvPr>
        </p:nvGraphicFramePr>
        <p:xfrm>
          <a:off x="977031" y="1818861"/>
          <a:ext cx="10897644" cy="394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117314"/>
            <a:ext cx="1719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Percent utilization reduction</a:t>
            </a:r>
          </a:p>
        </p:txBody>
      </p:sp>
    </p:spTree>
    <p:extLst>
      <p:ext uri="{BB962C8B-B14F-4D97-AF65-F5344CB8AC3E}">
        <p14:creationId xmlns:p14="http://schemas.microsoft.com/office/powerpoint/2010/main" val="96368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Out-of-Pocket Payments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OECD 2017, NCHS</a:t>
            </a:r>
          </a:p>
          <a:p>
            <a:r>
              <a:rPr lang="en-US" dirty="0" smtClean="0"/>
              <a:t>Notes: Data are for 2015 or most recent year available. Figures adjusted for Purchasing Power Parity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120" y="2650543"/>
            <a:ext cx="170688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$ per Capita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954265182"/>
              </p:ext>
            </p:extLst>
          </p:nvPr>
        </p:nvGraphicFramePr>
        <p:xfrm>
          <a:off x="1310640" y="1615441"/>
          <a:ext cx="9956800" cy="439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65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Journal Articles per Capita</a:t>
            </a:r>
            <a:br>
              <a:rPr lang="en-US" dirty="0" smtClean="0"/>
            </a:br>
            <a:r>
              <a:rPr lang="en-US" sz="2200" dirty="0" smtClean="0"/>
              <a:t>Number of clinical medicine articles 1992-2002 per thousand population</a:t>
            </a:r>
            <a:endParaRPr lang="en-US" sz="2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Lancet 2004;363:250</a:t>
            </a:r>
            <a:endParaRPr lang="en-US" dirty="0"/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838200" y="1493521"/>
          <a:ext cx="10515600" cy="4429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452880" y="2391508"/>
            <a:ext cx="731520" cy="29932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248900" y="4290646"/>
            <a:ext cx="731520" cy="10941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2383" y="2523392"/>
            <a:ext cx="731520" cy="28614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51885" y="2945423"/>
            <a:ext cx="731520" cy="24393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51387" y="3367454"/>
            <a:ext cx="731520" cy="20173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50890" y="3516923"/>
            <a:ext cx="731520" cy="18678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50393" y="3938954"/>
            <a:ext cx="731520" cy="14458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49896" y="3938954"/>
            <a:ext cx="731520" cy="14458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49398" y="4000500"/>
            <a:ext cx="731520" cy="13843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Insurance Overhead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OECD 2017; NCHS; CIHI</a:t>
            </a:r>
          </a:p>
          <a:p>
            <a:r>
              <a:rPr lang="en-US" dirty="0" smtClean="0"/>
              <a:t>Notes: Data are for 2016 or most recent year available. Figures adjusted for Purchasing Power Parity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120" y="2650543"/>
            <a:ext cx="170688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$ per Capita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524957608"/>
              </p:ext>
            </p:extLst>
          </p:nvPr>
        </p:nvGraphicFramePr>
        <p:xfrm>
          <a:off x="1310640" y="1615441"/>
          <a:ext cx="9956800" cy="439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23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Insurance = High Overhead</a:t>
            </a:r>
            <a:br>
              <a:rPr lang="en-US" dirty="0" smtClean="0"/>
            </a:br>
            <a:r>
              <a:rPr lang="en-US" i="1" dirty="0" smtClean="0"/>
              <a:t>Everywhere!</a:t>
            </a:r>
            <a:endParaRPr lang="en-US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“Voluntary Health Insurance in Europe” (WHO, 2016); NCHS and CIHI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120" y="2650543"/>
            <a:ext cx="170688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Percent Overhead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34868610"/>
              </p:ext>
            </p:extLst>
          </p:nvPr>
        </p:nvGraphicFramePr>
        <p:xfrm>
          <a:off x="71119" y="1594022"/>
          <a:ext cx="12001431" cy="4417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317243" y="4629921"/>
            <a:ext cx="226772" cy="22677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7243" y="3864882"/>
            <a:ext cx="226772" cy="22677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06760" cy="1325563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USA Doctors Face Biggest Rx Hassles</a:t>
            </a:r>
            <a:br>
              <a:rPr lang="en-US" sz="4900" dirty="0" smtClean="0"/>
            </a:br>
            <a:r>
              <a:rPr lang="en-US" sz="2700" dirty="0" smtClean="0"/>
              <a:t>Percent of Primary Care Doctors Saying MD or Staff Time </a:t>
            </a:r>
            <a:br>
              <a:rPr lang="en-US" sz="2700" dirty="0" smtClean="0"/>
            </a:br>
            <a:r>
              <a:rPr lang="en-US" sz="2700" dirty="0" smtClean="0"/>
              <a:t>Getting Needed Rx Approvals Is a Major Problem</a:t>
            </a:r>
            <a:endParaRPr lang="en-US" sz="27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Commonwealth Fund Survey of Primary Care Physicians, November, 2012</a:t>
            </a:r>
          </a:p>
          <a:p>
            <a:r>
              <a:rPr lang="en-US" dirty="0" smtClean="0"/>
              <a:t>Note: Rx indicates prescribed drug or treatment</a:t>
            </a:r>
            <a:endParaRPr lang="en-US" dirty="0"/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838200" y="1690689"/>
          <a:ext cx="10571480" cy="432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45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 bwMode="auto">
          <a:xfrm>
            <a:off x="558944" y="1812608"/>
            <a:ext cx="10794856" cy="373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3720" cy="1325563"/>
          </a:xfrm>
        </p:spPr>
        <p:txBody>
          <a:bodyPr/>
          <a:lstStyle/>
          <a:p>
            <a:r>
              <a:rPr lang="en-US" dirty="0" smtClean="0"/>
              <a:t>Quality of </a:t>
            </a:r>
            <a:r>
              <a:rPr lang="en-US" smtClean="0"/>
              <a:t>Care </a:t>
            </a:r>
            <a:br>
              <a:rPr lang="en-US" smtClean="0"/>
            </a:br>
            <a:r>
              <a:rPr lang="en-US" smtClean="0"/>
              <a:t>Slightly Better in </a:t>
            </a:r>
            <a:r>
              <a:rPr lang="en-US" dirty="0" smtClean="0"/>
              <a:t>Canada Than in USA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Guyatt</a:t>
            </a:r>
            <a:r>
              <a:rPr lang="en-US" dirty="0"/>
              <a:t> et al, Open Medicine, April 19, </a:t>
            </a:r>
            <a:r>
              <a:rPr lang="en-US" dirty="0" smtClean="0"/>
              <a:t>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9480" cy="1325563"/>
          </a:xfrm>
        </p:spPr>
        <p:txBody>
          <a:bodyPr/>
          <a:lstStyle/>
          <a:p>
            <a:r>
              <a:rPr lang="en-US" dirty="0" smtClean="0"/>
              <a:t>USA Doctors’ Satisfaction Is Low</a:t>
            </a:r>
            <a:br>
              <a:rPr lang="en-US" dirty="0" smtClean="0"/>
            </a:br>
            <a:r>
              <a:rPr lang="en-US" sz="2400" dirty="0" smtClean="0"/>
              <a:t>Percent of primary care doctors saying they are satisfied or very satisfied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Commonwealth Fund Survey of Primary Care Physicians, November 2012</a:t>
            </a:r>
            <a:endParaRPr lang="en-US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563525439"/>
              </p:ext>
            </p:extLst>
          </p:nvPr>
        </p:nvGraphicFramePr>
        <p:xfrm>
          <a:off x="838200" y="1493521"/>
          <a:ext cx="10551160" cy="4517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10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65480" y="2693522"/>
            <a:ext cx="6385781" cy="1325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5400" dirty="0"/>
              <a:t>Canada’s </a:t>
            </a:r>
            <a:r>
              <a:rPr lang="en-US" altLang="en-US" sz="5400" dirty="0" smtClean="0"/>
              <a:t/>
            </a:r>
            <a:br>
              <a:rPr lang="en-US" altLang="en-US" sz="5400" dirty="0" smtClean="0"/>
            </a:br>
            <a:r>
              <a:rPr lang="en-US" altLang="en-US" sz="5400" dirty="0" smtClean="0"/>
              <a:t>National </a:t>
            </a:r>
            <a:r>
              <a:rPr lang="en-US" altLang="en-US" sz="5400" dirty="0"/>
              <a:t>Health Insurance Program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261" y="1483053"/>
            <a:ext cx="4635500" cy="374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79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Minimum Standards for</a:t>
            </a:r>
            <a:br>
              <a:rPr lang="en-US" dirty="0" smtClean="0"/>
            </a:br>
            <a:r>
              <a:rPr lang="en-US" dirty="0" smtClean="0"/>
              <a:t>Canada’s Provincial Programs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3628212" y="1913077"/>
            <a:ext cx="7875431" cy="743591"/>
          </a:xfrm>
          <a:custGeom>
            <a:avLst/>
            <a:gdLst>
              <a:gd name="connsiteX0" fmla="*/ 123934 w 743591"/>
              <a:gd name="connsiteY0" fmla="*/ 0 h 7077861"/>
              <a:gd name="connsiteX1" fmla="*/ 619657 w 743591"/>
              <a:gd name="connsiteY1" fmla="*/ 0 h 7077861"/>
              <a:gd name="connsiteX2" fmla="*/ 743591 w 743591"/>
              <a:gd name="connsiteY2" fmla="*/ 123934 h 7077861"/>
              <a:gd name="connsiteX3" fmla="*/ 743591 w 743591"/>
              <a:gd name="connsiteY3" fmla="*/ 7077861 h 7077861"/>
              <a:gd name="connsiteX4" fmla="*/ 743591 w 743591"/>
              <a:gd name="connsiteY4" fmla="*/ 7077861 h 7077861"/>
              <a:gd name="connsiteX5" fmla="*/ 0 w 743591"/>
              <a:gd name="connsiteY5" fmla="*/ 7077861 h 7077861"/>
              <a:gd name="connsiteX6" fmla="*/ 0 w 743591"/>
              <a:gd name="connsiteY6" fmla="*/ 7077861 h 7077861"/>
              <a:gd name="connsiteX7" fmla="*/ 0 w 743591"/>
              <a:gd name="connsiteY7" fmla="*/ 123934 h 7077861"/>
              <a:gd name="connsiteX8" fmla="*/ 123934 w 743591"/>
              <a:gd name="connsiteY8" fmla="*/ 0 h 707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591" h="7077861">
                <a:moveTo>
                  <a:pt x="743591" y="1179667"/>
                </a:moveTo>
                <a:lnTo>
                  <a:pt x="743591" y="5898194"/>
                </a:lnTo>
                <a:cubicBezTo>
                  <a:pt x="743591" y="6549705"/>
                  <a:pt x="737762" y="7077856"/>
                  <a:pt x="730571" y="7077856"/>
                </a:cubicBezTo>
                <a:lnTo>
                  <a:pt x="0" y="7077856"/>
                </a:lnTo>
                <a:lnTo>
                  <a:pt x="0" y="7077856"/>
                </a:lnTo>
                <a:lnTo>
                  <a:pt x="0" y="5"/>
                </a:lnTo>
                <a:lnTo>
                  <a:pt x="0" y="5"/>
                </a:lnTo>
                <a:lnTo>
                  <a:pt x="730571" y="5"/>
                </a:lnTo>
                <a:cubicBezTo>
                  <a:pt x="737762" y="5"/>
                  <a:pt x="743591" y="528156"/>
                  <a:pt x="743591" y="117966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123" rIns="283948" bIns="160125" numCol="1" spcCol="1270" anchor="ctr" anchorCtr="0">
            <a:noAutofit/>
          </a:bodyPr>
          <a:lstStyle/>
          <a:p>
            <a:pPr marL="0" lvl="1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kern="1200" dirty="0" smtClean="0"/>
              <a:t>Universal coverage that is not impeded, either directly or indirectly, whether by charges or otherwise, reasonable access.</a:t>
            </a:r>
            <a:endParaRPr lang="en-US" sz="2000" kern="1200" dirty="0"/>
          </a:p>
        </p:txBody>
      </p:sp>
      <p:sp>
        <p:nvSpPr>
          <p:cNvPr id="7" name="Freeform 6"/>
          <p:cNvSpPr/>
          <p:nvPr/>
        </p:nvSpPr>
        <p:spPr>
          <a:xfrm>
            <a:off x="688357" y="1820127"/>
            <a:ext cx="3107521" cy="929489"/>
          </a:xfrm>
          <a:custGeom>
            <a:avLst/>
            <a:gdLst>
              <a:gd name="connsiteX0" fmla="*/ 0 w 3107521"/>
              <a:gd name="connsiteY0" fmla="*/ 154918 h 929489"/>
              <a:gd name="connsiteX1" fmla="*/ 154918 w 3107521"/>
              <a:gd name="connsiteY1" fmla="*/ 0 h 929489"/>
              <a:gd name="connsiteX2" fmla="*/ 2952603 w 3107521"/>
              <a:gd name="connsiteY2" fmla="*/ 0 h 929489"/>
              <a:gd name="connsiteX3" fmla="*/ 3107521 w 3107521"/>
              <a:gd name="connsiteY3" fmla="*/ 154918 h 929489"/>
              <a:gd name="connsiteX4" fmla="*/ 3107521 w 3107521"/>
              <a:gd name="connsiteY4" fmla="*/ 774571 h 929489"/>
              <a:gd name="connsiteX5" fmla="*/ 2952603 w 3107521"/>
              <a:gd name="connsiteY5" fmla="*/ 929489 h 929489"/>
              <a:gd name="connsiteX6" fmla="*/ 154918 w 3107521"/>
              <a:gd name="connsiteY6" fmla="*/ 929489 h 929489"/>
              <a:gd name="connsiteX7" fmla="*/ 0 w 3107521"/>
              <a:gd name="connsiteY7" fmla="*/ 774571 h 929489"/>
              <a:gd name="connsiteX8" fmla="*/ 0 w 3107521"/>
              <a:gd name="connsiteY8" fmla="*/ 154918 h 92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21" h="929489">
                <a:moveTo>
                  <a:pt x="0" y="154918"/>
                </a:moveTo>
                <a:cubicBezTo>
                  <a:pt x="0" y="69359"/>
                  <a:pt x="69359" y="0"/>
                  <a:pt x="154918" y="0"/>
                </a:cubicBezTo>
                <a:lnTo>
                  <a:pt x="2952603" y="0"/>
                </a:lnTo>
                <a:cubicBezTo>
                  <a:pt x="3038162" y="0"/>
                  <a:pt x="3107521" y="69359"/>
                  <a:pt x="3107521" y="154918"/>
                </a:cubicBezTo>
                <a:lnTo>
                  <a:pt x="3107521" y="774571"/>
                </a:lnTo>
                <a:cubicBezTo>
                  <a:pt x="3107521" y="860130"/>
                  <a:pt x="3038162" y="929489"/>
                  <a:pt x="2952603" y="929489"/>
                </a:cubicBezTo>
                <a:lnTo>
                  <a:pt x="154918" y="929489"/>
                </a:lnTo>
                <a:cubicBezTo>
                  <a:pt x="69359" y="929489"/>
                  <a:pt x="0" y="860130"/>
                  <a:pt x="0" y="774571"/>
                </a:cubicBezTo>
                <a:lnTo>
                  <a:pt x="0" y="154918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054" tIns="98714" rIns="152054" bIns="98714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/>
              <a:t>Universal</a:t>
            </a:r>
            <a:endParaRPr lang="en-US" sz="2800" b="1" kern="1200" dirty="0"/>
          </a:p>
        </p:txBody>
      </p:sp>
      <p:sp>
        <p:nvSpPr>
          <p:cNvPr id="8" name="Freeform 7"/>
          <p:cNvSpPr/>
          <p:nvPr/>
        </p:nvSpPr>
        <p:spPr>
          <a:xfrm>
            <a:off x="3628212" y="2987254"/>
            <a:ext cx="7875431" cy="743591"/>
          </a:xfrm>
          <a:custGeom>
            <a:avLst/>
            <a:gdLst>
              <a:gd name="connsiteX0" fmla="*/ 123934 w 743591"/>
              <a:gd name="connsiteY0" fmla="*/ 0 h 7077861"/>
              <a:gd name="connsiteX1" fmla="*/ 619657 w 743591"/>
              <a:gd name="connsiteY1" fmla="*/ 0 h 7077861"/>
              <a:gd name="connsiteX2" fmla="*/ 743591 w 743591"/>
              <a:gd name="connsiteY2" fmla="*/ 123934 h 7077861"/>
              <a:gd name="connsiteX3" fmla="*/ 743591 w 743591"/>
              <a:gd name="connsiteY3" fmla="*/ 7077861 h 7077861"/>
              <a:gd name="connsiteX4" fmla="*/ 743591 w 743591"/>
              <a:gd name="connsiteY4" fmla="*/ 7077861 h 7077861"/>
              <a:gd name="connsiteX5" fmla="*/ 0 w 743591"/>
              <a:gd name="connsiteY5" fmla="*/ 7077861 h 7077861"/>
              <a:gd name="connsiteX6" fmla="*/ 0 w 743591"/>
              <a:gd name="connsiteY6" fmla="*/ 7077861 h 7077861"/>
              <a:gd name="connsiteX7" fmla="*/ 0 w 743591"/>
              <a:gd name="connsiteY7" fmla="*/ 123934 h 7077861"/>
              <a:gd name="connsiteX8" fmla="*/ 123934 w 743591"/>
              <a:gd name="connsiteY8" fmla="*/ 0 h 707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591" h="7077861">
                <a:moveTo>
                  <a:pt x="743591" y="1179667"/>
                </a:moveTo>
                <a:lnTo>
                  <a:pt x="743591" y="5898194"/>
                </a:lnTo>
                <a:cubicBezTo>
                  <a:pt x="743591" y="6549705"/>
                  <a:pt x="737762" y="7077856"/>
                  <a:pt x="730571" y="7077856"/>
                </a:cubicBezTo>
                <a:lnTo>
                  <a:pt x="0" y="7077856"/>
                </a:lnTo>
                <a:lnTo>
                  <a:pt x="0" y="7077856"/>
                </a:lnTo>
                <a:lnTo>
                  <a:pt x="0" y="5"/>
                </a:lnTo>
                <a:lnTo>
                  <a:pt x="0" y="5"/>
                </a:lnTo>
                <a:lnTo>
                  <a:pt x="730571" y="5"/>
                </a:lnTo>
                <a:cubicBezTo>
                  <a:pt x="737762" y="5"/>
                  <a:pt x="743591" y="528156"/>
                  <a:pt x="743591" y="117966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123" rIns="283948" bIns="160125" numCol="1" spcCol="1270" anchor="ctr" anchorCtr="0">
            <a:noAutofit/>
          </a:bodyPr>
          <a:lstStyle/>
          <a:p>
            <a:pPr marL="0" lvl="1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kern="1200" smtClean="0"/>
              <a:t>Portability of benefits from province to province</a:t>
            </a:r>
            <a:endParaRPr lang="en-US" sz="2000" kern="1200"/>
          </a:p>
        </p:txBody>
      </p:sp>
      <p:sp>
        <p:nvSpPr>
          <p:cNvPr id="9" name="Freeform 8"/>
          <p:cNvSpPr/>
          <p:nvPr/>
        </p:nvSpPr>
        <p:spPr>
          <a:xfrm>
            <a:off x="688357" y="2894304"/>
            <a:ext cx="3107521" cy="929489"/>
          </a:xfrm>
          <a:custGeom>
            <a:avLst/>
            <a:gdLst>
              <a:gd name="connsiteX0" fmla="*/ 0 w 3107521"/>
              <a:gd name="connsiteY0" fmla="*/ 154918 h 929489"/>
              <a:gd name="connsiteX1" fmla="*/ 154918 w 3107521"/>
              <a:gd name="connsiteY1" fmla="*/ 0 h 929489"/>
              <a:gd name="connsiteX2" fmla="*/ 2952603 w 3107521"/>
              <a:gd name="connsiteY2" fmla="*/ 0 h 929489"/>
              <a:gd name="connsiteX3" fmla="*/ 3107521 w 3107521"/>
              <a:gd name="connsiteY3" fmla="*/ 154918 h 929489"/>
              <a:gd name="connsiteX4" fmla="*/ 3107521 w 3107521"/>
              <a:gd name="connsiteY4" fmla="*/ 774571 h 929489"/>
              <a:gd name="connsiteX5" fmla="*/ 2952603 w 3107521"/>
              <a:gd name="connsiteY5" fmla="*/ 929489 h 929489"/>
              <a:gd name="connsiteX6" fmla="*/ 154918 w 3107521"/>
              <a:gd name="connsiteY6" fmla="*/ 929489 h 929489"/>
              <a:gd name="connsiteX7" fmla="*/ 0 w 3107521"/>
              <a:gd name="connsiteY7" fmla="*/ 774571 h 929489"/>
              <a:gd name="connsiteX8" fmla="*/ 0 w 3107521"/>
              <a:gd name="connsiteY8" fmla="*/ 154918 h 92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21" h="929489">
                <a:moveTo>
                  <a:pt x="0" y="154918"/>
                </a:moveTo>
                <a:cubicBezTo>
                  <a:pt x="0" y="69359"/>
                  <a:pt x="69359" y="0"/>
                  <a:pt x="154918" y="0"/>
                </a:cubicBezTo>
                <a:lnTo>
                  <a:pt x="2952603" y="0"/>
                </a:lnTo>
                <a:cubicBezTo>
                  <a:pt x="3038162" y="0"/>
                  <a:pt x="3107521" y="69359"/>
                  <a:pt x="3107521" y="154918"/>
                </a:cubicBezTo>
                <a:lnTo>
                  <a:pt x="3107521" y="774571"/>
                </a:lnTo>
                <a:cubicBezTo>
                  <a:pt x="3107521" y="860130"/>
                  <a:pt x="3038162" y="929489"/>
                  <a:pt x="2952603" y="929489"/>
                </a:cubicBezTo>
                <a:lnTo>
                  <a:pt x="154918" y="929489"/>
                </a:lnTo>
                <a:cubicBezTo>
                  <a:pt x="69359" y="929489"/>
                  <a:pt x="0" y="860130"/>
                  <a:pt x="0" y="774571"/>
                </a:cubicBezTo>
                <a:lnTo>
                  <a:pt x="0" y="154918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054" tIns="98714" rIns="152054" bIns="98714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smtClean="0"/>
              <a:t>Portable</a:t>
            </a:r>
            <a:endParaRPr lang="en-US" sz="2800" b="1" kern="1200"/>
          </a:p>
        </p:txBody>
      </p:sp>
      <p:sp>
        <p:nvSpPr>
          <p:cNvPr id="10" name="Freeform 9"/>
          <p:cNvSpPr/>
          <p:nvPr/>
        </p:nvSpPr>
        <p:spPr>
          <a:xfrm>
            <a:off x="3628212" y="4061431"/>
            <a:ext cx="7875431" cy="743591"/>
          </a:xfrm>
          <a:custGeom>
            <a:avLst/>
            <a:gdLst>
              <a:gd name="connsiteX0" fmla="*/ 123934 w 743591"/>
              <a:gd name="connsiteY0" fmla="*/ 0 h 7077861"/>
              <a:gd name="connsiteX1" fmla="*/ 619657 w 743591"/>
              <a:gd name="connsiteY1" fmla="*/ 0 h 7077861"/>
              <a:gd name="connsiteX2" fmla="*/ 743591 w 743591"/>
              <a:gd name="connsiteY2" fmla="*/ 123934 h 7077861"/>
              <a:gd name="connsiteX3" fmla="*/ 743591 w 743591"/>
              <a:gd name="connsiteY3" fmla="*/ 7077861 h 7077861"/>
              <a:gd name="connsiteX4" fmla="*/ 743591 w 743591"/>
              <a:gd name="connsiteY4" fmla="*/ 7077861 h 7077861"/>
              <a:gd name="connsiteX5" fmla="*/ 0 w 743591"/>
              <a:gd name="connsiteY5" fmla="*/ 7077861 h 7077861"/>
              <a:gd name="connsiteX6" fmla="*/ 0 w 743591"/>
              <a:gd name="connsiteY6" fmla="*/ 7077861 h 7077861"/>
              <a:gd name="connsiteX7" fmla="*/ 0 w 743591"/>
              <a:gd name="connsiteY7" fmla="*/ 123934 h 7077861"/>
              <a:gd name="connsiteX8" fmla="*/ 123934 w 743591"/>
              <a:gd name="connsiteY8" fmla="*/ 0 h 707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591" h="7077861">
                <a:moveTo>
                  <a:pt x="743591" y="1179667"/>
                </a:moveTo>
                <a:lnTo>
                  <a:pt x="743591" y="5898194"/>
                </a:lnTo>
                <a:cubicBezTo>
                  <a:pt x="743591" y="6549705"/>
                  <a:pt x="737762" y="7077856"/>
                  <a:pt x="730571" y="7077856"/>
                </a:cubicBezTo>
                <a:lnTo>
                  <a:pt x="0" y="7077856"/>
                </a:lnTo>
                <a:lnTo>
                  <a:pt x="0" y="7077856"/>
                </a:lnTo>
                <a:lnTo>
                  <a:pt x="0" y="5"/>
                </a:lnTo>
                <a:lnTo>
                  <a:pt x="0" y="5"/>
                </a:lnTo>
                <a:lnTo>
                  <a:pt x="730571" y="5"/>
                </a:lnTo>
                <a:cubicBezTo>
                  <a:pt x="737762" y="5"/>
                  <a:pt x="743591" y="528156"/>
                  <a:pt x="743591" y="117966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123" rIns="283948" bIns="160125" numCol="1" spcCol="1270" anchor="ctr" anchorCtr="0">
            <a:noAutofit/>
          </a:bodyPr>
          <a:lstStyle/>
          <a:p>
            <a:pPr marL="0" lvl="1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kern="1200" smtClean="0"/>
              <a:t>Coverage for all medically necessary services</a:t>
            </a:r>
            <a:endParaRPr lang="en-US" sz="2000" kern="1200"/>
          </a:p>
        </p:txBody>
      </p:sp>
      <p:sp>
        <p:nvSpPr>
          <p:cNvPr id="11" name="Freeform 10"/>
          <p:cNvSpPr/>
          <p:nvPr/>
        </p:nvSpPr>
        <p:spPr>
          <a:xfrm>
            <a:off x="688357" y="3968481"/>
            <a:ext cx="3107521" cy="929489"/>
          </a:xfrm>
          <a:custGeom>
            <a:avLst/>
            <a:gdLst>
              <a:gd name="connsiteX0" fmla="*/ 0 w 3107521"/>
              <a:gd name="connsiteY0" fmla="*/ 154918 h 929489"/>
              <a:gd name="connsiteX1" fmla="*/ 154918 w 3107521"/>
              <a:gd name="connsiteY1" fmla="*/ 0 h 929489"/>
              <a:gd name="connsiteX2" fmla="*/ 2952603 w 3107521"/>
              <a:gd name="connsiteY2" fmla="*/ 0 h 929489"/>
              <a:gd name="connsiteX3" fmla="*/ 3107521 w 3107521"/>
              <a:gd name="connsiteY3" fmla="*/ 154918 h 929489"/>
              <a:gd name="connsiteX4" fmla="*/ 3107521 w 3107521"/>
              <a:gd name="connsiteY4" fmla="*/ 774571 h 929489"/>
              <a:gd name="connsiteX5" fmla="*/ 2952603 w 3107521"/>
              <a:gd name="connsiteY5" fmla="*/ 929489 h 929489"/>
              <a:gd name="connsiteX6" fmla="*/ 154918 w 3107521"/>
              <a:gd name="connsiteY6" fmla="*/ 929489 h 929489"/>
              <a:gd name="connsiteX7" fmla="*/ 0 w 3107521"/>
              <a:gd name="connsiteY7" fmla="*/ 774571 h 929489"/>
              <a:gd name="connsiteX8" fmla="*/ 0 w 3107521"/>
              <a:gd name="connsiteY8" fmla="*/ 154918 h 92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21" h="929489">
                <a:moveTo>
                  <a:pt x="0" y="154918"/>
                </a:moveTo>
                <a:cubicBezTo>
                  <a:pt x="0" y="69359"/>
                  <a:pt x="69359" y="0"/>
                  <a:pt x="154918" y="0"/>
                </a:cubicBezTo>
                <a:lnTo>
                  <a:pt x="2952603" y="0"/>
                </a:lnTo>
                <a:cubicBezTo>
                  <a:pt x="3038162" y="0"/>
                  <a:pt x="3107521" y="69359"/>
                  <a:pt x="3107521" y="154918"/>
                </a:cubicBezTo>
                <a:lnTo>
                  <a:pt x="3107521" y="774571"/>
                </a:lnTo>
                <a:cubicBezTo>
                  <a:pt x="3107521" y="860130"/>
                  <a:pt x="3038162" y="929489"/>
                  <a:pt x="2952603" y="929489"/>
                </a:cubicBezTo>
                <a:lnTo>
                  <a:pt x="154918" y="929489"/>
                </a:lnTo>
                <a:cubicBezTo>
                  <a:pt x="69359" y="929489"/>
                  <a:pt x="0" y="860130"/>
                  <a:pt x="0" y="774571"/>
                </a:cubicBezTo>
                <a:lnTo>
                  <a:pt x="0" y="154918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054" tIns="98714" rIns="152054" bIns="98714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/>
              <a:t>Comprehensive</a:t>
            </a:r>
            <a:endParaRPr lang="en-US" sz="2800" b="1" kern="1200" dirty="0"/>
          </a:p>
        </p:txBody>
      </p:sp>
      <p:sp>
        <p:nvSpPr>
          <p:cNvPr id="12" name="Freeform 11"/>
          <p:cNvSpPr/>
          <p:nvPr/>
        </p:nvSpPr>
        <p:spPr>
          <a:xfrm>
            <a:off x="3628212" y="5135608"/>
            <a:ext cx="7875431" cy="743591"/>
          </a:xfrm>
          <a:custGeom>
            <a:avLst/>
            <a:gdLst>
              <a:gd name="connsiteX0" fmla="*/ 123934 w 743591"/>
              <a:gd name="connsiteY0" fmla="*/ 0 h 7077861"/>
              <a:gd name="connsiteX1" fmla="*/ 619657 w 743591"/>
              <a:gd name="connsiteY1" fmla="*/ 0 h 7077861"/>
              <a:gd name="connsiteX2" fmla="*/ 743591 w 743591"/>
              <a:gd name="connsiteY2" fmla="*/ 123934 h 7077861"/>
              <a:gd name="connsiteX3" fmla="*/ 743591 w 743591"/>
              <a:gd name="connsiteY3" fmla="*/ 7077861 h 7077861"/>
              <a:gd name="connsiteX4" fmla="*/ 743591 w 743591"/>
              <a:gd name="connsiteY4" fmla="*/ 7077861 h 7077861"/>
              <a:gd name="connsiteX5" fmla="*/ 0 w 743591"/>
              <a:gd name="connsiteY5" fmla="*/ 7077861 h 7077861"/>
              <a:gd name="connsiteX6" fmla="*/ 0 w 743591"/>
              <a:gd name="connsiteY6" fmla="*/ 7077861 h 7077861"/>
              <a:gd name="connsiteX7" fmla="*/ 0 w 743591"/>
              <a:gd name="connsiteY7" fmla="*/ 123934 h 7077861"/>
              <a:gd name="connsiteX8" fmla="*/ 123934 w 743591"/>
              <a:gd name="connsiteY8" fmla="*/ 0 h 707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591" h="7077861">
                <a:moveTo>
                  <a:pt x="743591" y="1179667"/>
                </a:moveTo>
                <a:lnTo>
                  <a:pt x="743591" y="5898194"/>
                </a:lnTo>
                <a:cubicBezTo>
                  <a:pt x="743591" y="6549705"/>
                  <a:pt x="737762" y="7077856"/>
                  <a:pt x="730571" y="7077856"/>
                </a:cubicBezTo>
                <a:lnTo>
                  <a:pt x="0" y="7077856"/>
                </a:lnTo>
                <a:lnTo>
                  <a:pt x="0" y="7077856"/>
                </a:lnTo>
                <a:lnTo>
                  <a:pt x="0" y="5"/>
                </a:lnTo>
                <a:lnTo>
                  <a:pt x="0" y="5"/>
                </a:lnTo>
                <a:lnTo>
                  <a:pt x="730571" y="5"/>
                </a:lnTo>
                <a:cubicBezTo>
                  <a:pt x="737762" y="5"/>
                  <a:pt x="743591" y="528156"/>
                  <a:pt x="743591" y="117966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123" rIns="283948" bIns="160125" numCol="1" spcCol="1270" anchor="ctr" anchorCtr="0">
            <a:noAutofit/>
          </a:bodyPr>
          <a:lstStyle/>
          <a:p>
            <a:pPr marL="0" lvl="1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kern="1200" dirty="0" smtClean="0"/>
              <a:t>Publicly administered, non-profit program</a:t>
            </a:r>
            <a:endParaRPr lang="en-US" sz="20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688357" y="5042658"/>
            <a:ext cx="3107521" cy="929489"/>
          </a:xfrm>
          <a:custGeom>
            <a:avLst/>
            <a:gdLst>
              <a:gd name="connsiteX0" fmla="*/ 0 w 3107521"/>
              <a:gd name="connsiteY0" fmla="*/ 154918 h 929489"/>
              <a:gd name="connsiteX1" fmla="*/ 154918 w 3107521"/>
              <a:gd name="connsiteY1" fmla="*/ 0 h 929489"/>
              <a:gd name="connsiteX2" fmla="*/ 2952603 w 3107521"/>
              <a:gd name="connsiteY2" fmla="*/ 0 h 929489"/>
              <a:gd name="connsiteX3" fmla="*/ 3107521 w 3107521"/>
              <a:gd name="connsiteY3" fmla="*/ 154918 h 929489"/>
              <a:gd name="connsiteX4" fmla="*/ 3107521 w 3107521"/>
              <a:gd name="connsiteY4" fmla="*/ 774571 h 929489"/>
              <a:gd name="connsiteX5" fmla="*/ 2952603 w 3107521"/>
              <a:gd name="connsiteY5" fmla="*/ 929489 h 929489"/>
              <a:gd name="connsiteX6" fmla="*/ 154918 w 3107521"/>
              <a:gd name="connsiteY6" fmla="*/ 929489 h 929489"/>
              <a:gd name="connsiteX7" fmla="*/ 0 w 3107521"/>
              <a:gd name="connsiteY7" fmla="*/ 774571 h 929489"/>
              <a:gd name="connsiteX8" fmla="*/ 0 w 3107521"/>
              <a:gd name="connsiteY8" fmla="*/ 154918 h 92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21" h="929489">
                <a:moveTo>
                  <a:pt x="0" y="154918"/>
                </a:moveTo>
                <a:cubicBezTo>
                  <a:pt x="0" y="69359"/>
                  <a:pt x="69359" y="0"/>
                  <a:pt x="154918" y="0"/>
                </a:cubicBezTo>
                <a:lnTo>
                  <a:pt x="2952603" y="0"/>
                </a:lnTo>
                <a:cubicBezTo>
                  <a:pt x="3038162" y="0"/>
                  <a:pt x="3107521" y="69359"/>
                  <a:pt x="3107521" y="154918"/>
                </a:cubicBezTo>
                <a:lnTo>
                  <a:pt x="3107521" y="774571"/>
                </a:lnTo>
                <a:cubicBezTo>
                  <a:pt x="3107521" y="860130"/>
                  <a:pt x="3038162" y="929489"/>
                  <a:pt x="2952603" y="929489"/>
                </a:cubicBezTo>
                <a:lnTo>
                  <a:pt x="154918" y="929489"/>
                </a:lnTo>
                <a:cubicBezTo>
                  <a:pt x="69359" y="929489"/>
                  <a:pt x="0" y="860130"/>
                  <a:pt x="0" y="774571"/>
                </a:cubicBezTo>
                <a:lnTo>
                  <a:pt x="0" y="154918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054" tIns="98714" rIns="152054" bIns="98714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smtClean="0"/>
              <a:t>Public</a:t>
            </a:r>
            <a:endParaRPr lang="en-US" sz="2800" b="1" kern="1200"/>
          </a:p>
        </p:txBody>
      </p:sp>
    </p:spTree>
    <p:extLst>
      <p:ext uri="{BB962C8B-B14F-4D97-AF65-F5344CB8AC3E}">
        <p14:creationId xmlns:p14="http://schemas.microsoft.com/office/powerpoint/2010/main" val="121695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18388268"/>
              </p:ext>
            </p:extLst>
          </p:nvPr>
        </p:nvGraphicFramePr>
        <p:xfrm>
          <a:off x="0" y="1804016"/>
          <a:ext cx="11958320" cy="4212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NEJM 1973;289:1174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2096546"/>
            <a:ext cx="2346959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Percent of serious symptoms for which physician was seen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Free Care in Quebec Increased Physician Care for Serious Symptoms</a:t>
            </a:r>
            <a:br>
              <a:rPr lang="en-US" dirty="0" smtClean="0"/>
            </a:br>
            <a:r>
              <a:rPr lang="en-US" sz="2400" dirty="0" smtClean="0"/>
              <a:t>Biggest impact on poor and middle class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535" y="4328068"/>
            <a:ext cx="226772" cy="22677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535" y="4714001"/>
            <a:ext cx="226772" cy="22677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Deductible Coverage (HDHP) Compromises Finances and Access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Cohen &amp; Zammitti, NCHS, June, 2017 </a:t>
            </a:r>
            <a:r>
              <a:rPr lang="mr-IN"/>
              <a:t>–</a:t>
            </a:r>
            <a:r>
              <a:rPr lang="en-US"/>
              <a:t> Based on 2016 NHIS data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Note: Of people with job-based coverage, 26.9% had HDHP in 2011, rising to 39.6% in 2016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Note: HDHP = &gt;$1200/$2400 single/family deductible in 2011. $1300/$2600 in 2016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4201" y="2053227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Percent of Adults 18-64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40740437"/>
              </p:ext>
            </p:extLst>
          </p:nvPr>
        </p:nvGraphicFramePr>
        <p:xfrm>
          <a:off x="293914" y="1690688"/>
          <a:ext cx="11059886" cy="444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495345" y="3430655"/>
            <a:ext cx="243027" cy="2430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345" y="4336092"/>
            <a:ext cx="243027" cy="24302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Cystic Fibrosis Patients </a:t>
            </a:r>
            <a:br>
              <a:rPr lang="en-US"/>
            </a:br>
            <a:r>
              <a:rPr lang="en-US"/>
              <a:t>Live Longer in Canada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Ann Int Med 2017;166:537</a:t>
            </a:r>
          </a:p>
          <a:p>
            <a:r>
              <a:rPr lang="en-US"/>
              <a:t>Note: Hazard Ratios are adjusted for multiple genetic and clinical characteristics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665141"/>
            <a:ext cx="26164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Hazard Ratio </a:t>
            </a:r>
          </a:p>
          <a:p>
            <a:r>
              <a:rPr lang="en-US" sz="2400" smtClean="0">
                <a:solidFill>
                  <a:schemeClr val="bg1"/>
                </a:solidFill>
              </a:rPr>
              <a:t>for death.</a:t>
            </a:r>
          </a:p>
          <a:p>
            <a:r>
              <a:rPr lang="en-US" sz="2400">
                <a:solidFill>
                  <a:schemeClr val="bg1"/>
                </a:solidFill>
              </a:rPr>
              <a:t>Canadian vs USA</a:t>
            </a:r>
          </a:p>
          <a:p>
            <a:r>
              <a:rPr lang="en-US" sz="2400" smtClean="0">
                <a:solidFill>
                  <a:schemeClr val="bg1"/>
                </a:solidFill>
              </a:rPr>
              <a:t>CF patients</a:t>
            </a:r>
          </a:p>
          <a:p>
            <a:r>
              <a:rPr lang="en-US" sz="2400">
                <a:solidFill>
                  <a:schemeClr val="bg1"/>
                </a:solidFill>
              </a:rPr>
              <a:t>(USA = 1.0)</a:t>
            </a:r>
            <a:endParaRPr lang="en-US" sz="2400" smtClean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68007132"/>
              </p:ext>
            </p:extLst>
          </p:nvPr>
        </p:nvGraphicFramePr>
        <p:xfrm>
          <a:off x="2765502" y="1690689"/>
          <a:ext cx="8588298" cy="414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709262" y="2397344"/>
            <a:ext cx="748051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wn Arrow Callout 10"/>
          <p:cNvSpPr/>
          <p:nvPr/>
        </p:nvSpPr>
        <p:spPr>
          <a:xfrm>
            <a:off x="8601559" y="1921030"/>
            <a:ext cx="3223647" cy="2530740"/>
          </a:xfrm>
          <a:prstGeom prst="downArrowCallout">
            <a:avLst>
              <a:gd name="adj1" fmla="val 14015"/>
              <a:gd name="adj2" fmla="val 15114"/>
              <a:gd name="adj3" fmla="val 25000"/>
              <a:gd name="adj4" fmla="val 49049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Uninsured in USA </a:t>
            </a:r>
            <a:r>
              <a:rPr lang="en-US" sz="3200" b="1" i="1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die youngest</a:t>
            </a:r>
            <a:endParaRPr lang="en-US" sz="2800" b="1" i="1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55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Infant Mortality, USA and Canada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Statistics Canada, Canadian Institute for Healtb Information, Natl Ctr for Health Statistics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558005"/>
            <a:ext cx="20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Deaths/1,000 Live Births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19104826"/>
              </p:ext>
            </p:extLst>
          </p:nvPr>
        </p:nvGraphicFramePr>
        <p:xfrm>
          <a:off x="-1" y="1307939"/>
          <a:ext cx="11864051" cy="470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661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Infant Deaths by Income, Canada 2011</a:t>
            </a:r>
            <a:endParaRPr lang="en-US" sz="280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CDC and StatCam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542478"/>
            <a:ext cx="2051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Infant Mortality per Thousand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63238026"/>
              </p:ext>
            </p:extLst>
          </p:nvPr>
        </p:nvGraphicFramePr>
        <p:xfrm>
          <a:off x="1875295" y="1572322"/>
          <a:ext cx="9841424" cy="4326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5222929" y="3174071"/>
            <a:ext cx="4339525" cy="158112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Even poor Canadians </a:t>
            </a:r>
          </a:p>
          <a:p>
            <a:pPr algn="ctr"/>
            <a:r>
              <a:rPr lang="en-US" sz="2800" b="1"/>
              <a:t>do as well as </a:t>
            </a:r>
          </a:p>
          <a:p>
            <a:pPr algn="ctr"/>
            <a:r>
              <a:rPr lang="en-US" sz="2800" b="1"/>
              <a:t>the USA average</a:t>
            </a:r>
          </a:p>
        </p:txBody>
      </p:sp>
    </p:spTree>
    <p:extLst>
      <p:ext uri="{BB962C8B-B14F-4D97-AF65-F5344CB8AC3E}">
        <p14:creationId xmlns:p14="http://schemas.microsoft.com/office/powerpoint/2010/main" val="15497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Mortality Gap by Income </a:t>
            </a:r>
            <a:br>
              <a:rPr lang="en-US" dirty="0" smtClean="0"/>
            </a:br>
            <a:r>
              <a:rPr lang="en-US" dirty="0" smtClean="0"/>
              <a:t>Is Shrinking in Canada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Toronto Globe &amp; Mail, 11/8/2013</a:t>
            </a:r>
          </a:p>
          <a:p>
            <a:r>
              <a:rPr lang="en-US" dirty="0" smtClean="0"/>
              <a:t>“For the most part, the differences in health status between the highest and lowest income groups have been shrinking over time.” </a:t>
            </a:r>
            <a:r>
              <a:rPr lang="mr-IN" dirty="0" smtClean="0"/>
              <a:t>–</a:t>
            </a:r>
            <a:r>
              <a:rPr lang="en-US" dirty="0" smtClean="0"/>
              <a:t> Public Health Agency of Canada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050379"/>
            <a:ext cx="2286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Remaining </a:t>
            </a:r>
            <a:r>
              <a:rPr lang="en-US" sz="2400" smtClean="0">
                <a:solidFill>
                  <a:schemeClr val="bg1"/>
                </a:solidFill>
              </a:rPr>
              <a:t>Life Expectancy at Age 25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655123675"/>
              </p:ext>
            </p:extLst>
          </p:nvPr>
        </p:nvGraphicFramePr>
        <p:xfrm>
          <a:off x="108488" y="1690688"/>
          <a:ext cx="11768552" cy="432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08589" y="3546399"/>
            <a:ext cx="286068" cy="1827847"/>
            <a:chOff x="9514582" y="-1211580"/>
            <a:chExt cx="286068" cy="1827847"/>
          </a:xfrm>
        </p:grpSpPr>
        <p:sp>
          <p:nvSpPr>
            <p:cNvPr id="4" name="Rectangle 3"/>
            <p:cNvSpPr/>
            <p:nvPr/>
          </p:nvSpPr>
          <p:spPr>
            <a:xfrm>
              <a:off x="9514582" y="-1211580"/>
              <a:ext cx="286068" cy="28606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514582" y="330199"/>
              <a:ext cx="286068" cy="28606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514582" y="-826135"/>
              <a:ext cx="286068" cy="28606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14582" y="-440690"/>
              <a:ext cx="286068" cy="28606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514582" y="-55245"/>
              <a:ext cx="286068" cy="28606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63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 Costs as a % of GDP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Sources: Statistics </a:t>
            </a:r>
            <a:r>
              <a:rPr lang="en-US" dirty="0"/>
              <a:t>Canada, Canadian Inst. for Health Inf., and NCHS/Commerce Dept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1443738"/>
              </p:ext>
            </p:extLst>
          </p:nvPr>
        </p:nvGraphicFramePr>
        <p:xfrm>
          <a:off x="1721922" y="1280160"/>
          <a:ext cx="10056790" cy="470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8539480" y="1804534"/>
            <a:ext cx="914400" cy="483544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a typeface="Franklin Gothic Medium" charset="0"/>
                <a:cs typeface="Franklin Gothic Medium" charset="0"/>
              </a:rPr>
              <a:t>USA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71414" y="4129741"/>
            <a:ext cx="1776266" cy="483544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Franklin Gothic Medium" charset="0"/>
                <a:cs typeface="Franklin Gothic Medium" charset="0"/>
              </a:rPr>
              <a:t>Canada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Franklin Gothic Medium" charset="0"/>
              <a:cs typeface="Franklin Gothic Medium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833" y="2173277"/>
            <a:ext cx="1802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Franklin Gothic Book"/>
              </a:rPr>
              <a:t>Health costs </a:t>
            </a:r>
            <a:endParaRPr lang="en-US" sz="2400" b="1" dirty="0" smtClean="0">
              <a:solidFill>
                <a:schemeClr val="bg1"/>
              </a:solidFill>
              <a:cs typeface="Franklin Gothic Book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cs typeface="Franklin Gothic Book"/>
              </a:rPr>
              <a:t>% </a:t>
            </a:r>
            <a:r>
              <a:rPr lang="en-US" sz="2400" b="1" dirty="0">
                <a:solidFill>
                  <a:schemeClr val="bg1"/>
                </a:solidFill>
                <a:cs typeface="Franklin Gothic Book"/>
              </a:rPr>
              <a:t>of GDP</a:t>
            </a:r>
          </a:p>
        </p:txBody>
      </p:sp>
      <p:sp>
        <p:nvSpPr>
          <p:cNvPr id="13" name="Down Arrow Callout 12"/>
          <p:cNvSpPr/>
          <p:nvPr/>
        </p:nvSpPr>
        <p:spPr>
          <a:xfrm>
            <a:off x="1748785" y="1819738"/>
            <a:ext cx="2483319" cy="3269498"/>
          </a:xfrm>
          <a:prstGeom prst="downArrowCallout">
            <a:avLst>
              <a:gd name="adj1" fmla="val 16473"/>
              <a:gd name="adj2" fmla="val 18411"/>
              <a:gd name="adj3" fmla="val 21512"/>
              <a:gd name="adj4" fmla="val 29414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Canada’s NHP Enacted</a:t>
            </a:r>
            <a:endParaRPr lang="en-US" sz="2800"/>
          </a:p>
        </p:txBody>
      </p:sp>
      <p:sp>
        <p:nvSpPr>
          <p:cNvPr id="4" name="Down Arrow Callout 3"/>
          <p:cNvSpPr/>
          <p:nvPr/>
        </p:nvSpPr>
        <p:spPr>
          <a:xfrm>
            <a:off x="3012707" y="2983345"/>
            <a:ext cx="2483319" cy="1711835"/>
          </a:xfrm>
          <a:prstGeom prst="downArrowCallout">
            <a:avLst>
              <a:gd name="adj1" fmla="val 16473"/>
              <a:gd name="adj2" fmla="val 18411"/>
              <a:gd name="adj3" fmla="val 21512"/>
              <a:gd name="adj4" fmla="val 57699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NHP </a:t>
            </a:r>
            <a:r>
              <a:rPr lang="en-US" sz="2800" smtClean="0"/>
              <a:t>Fully Implemented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39695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 Medicare Coverage </a:t>
            </a:r>
            <a:br>
              <a:rPr lang="en-US" sz="4000" dirty="0"/>
            </a:br>
            <a:r>
              <a:rPr lang="en-US" sz="4000" dirty="0"/>
              <a:t>Much Worse than Canada’s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Note: Not comparable to figures for employer coverage because of high LTC needs in elderly</a:t>
            </a:r>
          </a:p>
          <a:p>
            <a:r>
              <a:rPr lang="en-US" dirty="0"/>
              <a:t>Source: EBRI and </a:t>
            </a:r>
            <a:r>
              <a:rPr lang="en-US" dirty="0" err="1"/>
              <a:t>Himmelstein</a:t>
            </a:r>
            <a:r>
              <a:rPr lang="en-US" dirty="0"/>
              <a:t>/</a:t>
            </a:r>
            <a:r>
              <a:rPr lang="en-US" dirty="0" err="1"/>
              <a:t>Woolhandler</a:t>
            </a:r>
            <a:r>
              <a:rPr lang="en-US" dirty="0"/>
              <a:t> analysis of Health Canada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281" y="2416527"/>
            <a:ext cx="3271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Percent of Seniors’ Total Medical Expenses Covered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3230881" y="1574800"/>
          <a:ext cx="7650480" cy="44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571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 eaLnBrk="1" hangingPunct="1"/>
            <a:r>
              <a:rPr lang="en-US" altLang="en-US" sz="5100"/>
              <a:t>How Canada Controls Costs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Himmelstein</a:t>
            </a:r>
            <a:r>
              <a:rPr lang="en-US" dirty="0"/>
              <a:t> &amp; </a:t>
            </a:r>
            <a:r>
              <a:rPr lang="en-US" dirty="0" err="1"/>
              <a:t>Woolhandler</a:t>
            </a:r>
            <a:r>
              <a:rPr lang="en-US" dirty="0"/>
              <a:t>, Arch Intern Med, December,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2440" y="1533823"/>
            <a:ext cx="10439400" cy="39703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Low administrative costs (</a:t>
            </a:r>
            <a:r>
              <a:rPr lang="en-US" sz="2400" dirty="0" smtClean="0">
                <a:solidFill>
                  <a:schemeClr val="bg1"/>
                </a:solidFill>
              </a:rPr>
              <a:t>16.7</a:t>
            </a:r>
            <a:r>
              <a:rPr lang="en-US" sz="2400" dirty="0">
                <a:solidFill>
                  <a:schemeClr val="bg1"/>
                </a:solidFill>
              </a:rPr>
              <a:t>% of health spending vs. 31.0% in </a:t>
            </a:r>
            <a:r>
              <a:rPr lang="en-US" sz="2400" dirty="0" smtClean="0">
                <a:solidFill>
                  <a:schemeClr val="bg1"/>
                </a:solidFill>
              </a:rPr>
              <a:t>USA)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Lump-sum, global budgets for </a:t>
            </a:r>
            <a:r>
              <a:rPr lang="en-US" sz="2400" dirty="0" smtClean="0">
                <a:solidFill>
                  <a:schemeClr val="bg1"/>
                </a:solidFill>
              </a:rPr>
              <a:t>hospitals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Stringent controls on capital spending for new buildings and </a:t>
            </a:r>
            <a:r>
              <a:rPr lang="en-US" sz="2400" dirty="0" smtClean="0">
                <a:solidFill>
                  <a:schemeClr val="bg1"/>
                </a:solidFill>
              </a:rPr>
              <a:t>equipment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Single buyer purchasing reins in drug/device </a:t>
            </a:r>
            <a:r>
              <a:rPr lang="en-US" sz="2400" dirty="0" smtClean="0">
                <a:solidFill>
                  <a:schemeClr val="bg1"/>
                </a:solidFill>
              </a:rPr>
              <a:t>prices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Low litigation and malpractice </a:t>
            </a:r>
            <a:r>
              <a:rPr lang="en-US" sz="2400" dirty="0" smtClean="0">
                <a:solidFill>
                  <a:schemeClr val="bg1"/>
                </a:solidFill>
              </a:rPr>
              <a:t>costs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Emphasis on primary </a:t>
            </a:r>
            <a:r>
              <a:rPr lang="en-US" sz="2400" dirty="0" smtClean="0">
                <a:solidFill>
                  <a:schemeClr val="bg1"/>
                </a:solidFill>
              </a:rPr>
              <a:t>care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Exclusion of private insurers (</a:t>
            </a:r>
            <a:r>
              <a:rPr lang="en-US" sz="2400" dirty="0" smtClean="0">
                <a:solidFill>
                  <a:schemeClr val="bg1"/>
                </a:solidFill>
              </a:rPr>
              <a:t>private </a:t>
            </a:r>
            <a:r>
              <a:rPr lang="en-US" sz="2400" dirty="0">
                <a:solidFill>
                  <a:schemeClr val="bg1"/>
                </a:solidFill>
              </a:rPr>
              <a:t>plans overcharged U.S. Medicare by $34 billion in </a:t>
            </a:r>
            <a:r>
              <a:rPr lang="en-US" sz="2400" dirty="0" smtClean="0">
                <a:solidFill>
                  <a:schemeClr val="bg1"/>
                </a:solidFill>
              </a:rPr>
              <a:t>2012)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Billing and Administration</a:t>
            </a:r>
            <a:br>
              <a:rPr lang="en-US" dirty="0" smtClean="0"/>
            </a:br>
            <a:r>
              <a:rPr lang="en-US" sz="2400" dirty="0" smtClean="0"/>
              <a:t>USA and Canada, 2016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Woolhandler</a:t>
            </a:r>
            <a:r>
              <a:rPr lang="en-US" dirty="0" smtClean="0"/>
              <a:t> et al. NEJM 2003;349:768 (updated); </a:t>
            </a:r>
            <a:r>
              <a:rPr lang="en-US" dirty="0" err="1" smtClean="0"/>
              <a:t>Himmelstein</a:t>
            </a:r>
            <a:r>
              <a:rPr lang="en-US" dirty="0" smtClean="0"/>
              <a:t> et al, Health </a:t>
            </a:r>
            <a:r>
              <a:rPr lang="en-US" dirty="0" err="1" smtClean="0"/>
              <a:t>Aff</a:t>
            </a:r>
            <a:r>
              <a:rPr lang="en-US" dirty="0" smtClean="0"/>
              <a:t> 9/2014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604376"/>
            <a:ext cx="2266967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$ per Capita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(PPP Adjusted)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745087698"/>
              </p:ext>
            </p:extLst>
          </p:nvPr>
        </p:nvGraphicFramePr>
        <p:xfrm>
          <a:off x="2621280" y="1690689"/>
          <a:ext cx="8006080" cy="432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155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USA Hospital Administration Costs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Himmelstein et al. Health Affairs 9/2014 - updated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590800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$ Billions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44932815"/>
              </p:ext>
            </p:extLst>
          </p:nvPr>
        </p:nvGraphicFramePr>
        <p:xfrm>
          <a:off x="1536700" y="1358900"/>
          <a:ext cx="9817100" cy="4657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6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9320" cy="1325563"/>
          </a:xfrm>
        </p:spPr>
        <p:txBody>
          <a:bodyPr/>
          <a:lstStyle/>
          <a:p>
            <a:r>
              <a:rPr lang="en-US" dirty="0" smtClean="0"/>
              <a:t>Physicians’ Billing and Office Expenses</a:t>
            </a:r>
            <a:br>
              <a:rPr lang="en-US" dirty="0" smtClean="0"/>
            </a:br>
            <a:r>
              <a:rPr lang="en-US" sz="2400" dirty="0" smtClean="0"/>
              <a:t>United States and Canada, 2017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Woolhandler</a:t>
            </a:r>
            <a:r>
              <a:rPr lang="en-US" dirty="0" smtClean="0"/>
              <a:t>/Campbell/</a:t>
            </a:r>
            <a:r>
              <a:rPr lang="en-US" dirty="0" err="1" smtClean="0"/>
              <a:t>Himmelstein</a:t>
            </a:r>
            <a:r>
              <a:rPr lang="en-US" dirty="0" smtClean="0"/>
              <a:t> NEJM 2003;349:768 (updated)</a:t>
            </a:r>
          </a:p>
          <a:p>
            <a:r>
              <a:rPr lang="en-US" dirty="0" smtClean="0"/>
              <a:t>Note: Excludes dentists and other non-physician, office-based practitioners</a:t>
            </a:r>
            <a:endParaRPr lang="en-US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524814161"/>
              </p:ext>
            </p:extLst>
          </p:nvPr>
        </p:nvGraphicFramePr>
        <p:xfrm>
          <a:off x="2479040" y="1534161"/>
          <a:ext cx="8382000" cy="4476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733" y="2668015"/>
            <a:ext cx="2266967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$ per Capita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(PPP Adjusted)</a:t>
            </a:r>
          </a:p>
        </p:txBody>
      </p:sp>
    </p:spTree>
    <p:extLst>
      <p:ext uri="{BB962C8B-B14F-4D97-AF65-F5344CB8AC3E}">
        <p14:creationId xmlns:p14="http://schemas.microsoft.com/office/powerpoint/2010/main" val="7145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Uninsured and Under-Insured</a:t>
            </a:r>
            <a:br>
              <a:rPr lang="en-US" dirty="0" smtClean="0"/>
            </a:br>
            <a:r>
              <a:rPr lang="en-US" dirty="0" smtClean="0"/>
              <a:t>Delay Seeking Care for Heart Attacks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Source: JAMA April 15, 2010. 303:1392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*Adjusted for age, sex, race, </a:t>
            </a:r>
            <a:r>
              <a:rPr lang="en-US" dirty="0" err="1"/>
              <a:t>clin</a:t>
            </a:r>
            <a:r>
              <a:rPr lang="en-US" dirty="0"/>
              <a:t>. </a:t>
            </a:r>
            <a:r>
              <a:rPr lang="en-US" dirty="0" err="1"/>
              <a:t>charact</a:t>
            </a:r>
            <a:r>
              <a:rPr lang="en-US" dirty="0"/>
              <a:t>., </a:t>
            </a:r>
            <a:r>
              <a:rPr lang="en-US" dirty="0" err="1"/>
              <a:t>hlth</a:t>
            </a:r>
            <a:r>
              <a:rPr lang="en-US" dirty="0"/>
              <a:t> status, </a:t>
            </a:r>
            <a:r>
              <a:rPr lang="en-US" dirty="0" smtClean="0"/>
              <a:t>social/psych </a:t>
            </a:r>
            <a:r>
              <a:rPr lang="en-US" dirty="0" err="1"/>
              <a:t>fx</a:t>
            </a:r>
            <a:r>
              <a:rPr lang="en-US" dirty="0"/>
              <a:t>, urban/rural. 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Under-insured=had </a:t>
            </a:r>
            <a:r>
              <a:rPr lang="en-US" dirty="0"/>
              <a:t>coverage </a:t>
            </a:r>
            <a:r>
              <a:rPr lang="en-US" dirty="0" smtClean="0"/>
              <a:t>but </a:t>
            </a:r>
            <a:r>
              <a:rPr lang="en-US" dirty="0"/>
              <a:t>patient concerned about </a:t>
            </a:r>
            <a:r>
              <a:rPr lang="en-US" dirty="0" smtClean="0"/>
              <a:t>cost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2343955" y="1690688"/>
          <a:ext cx="9009845" cy="4285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419711"/>
            <a:ext cx="2470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Odds ratio for delayed care*</a:t>
            </a:r>
          </a:p>
        </p:txBody>
      </p:sp>
    </p:spTree>
    <p:extLst>
      <p:ext uri="{BB962C8B-B14F-4D97-AF65-F5344CB8AC3E}">
        <p14:creationId xmlns:p14="http://schemas.microsoft.com/office/powerpoint/2010/main" val="6856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7080" cy="1325563"/>
          </a:xfrm>
        </p:spPr>
        <p:txBody>
          <a:bodyPr/>
          <a:lstStyle/>
          <a:p>
            <a:r>
              <a:rPr lang="en-US" dirty="0" smtClean="0"/>
              <a:t>Overall Administrative Costs per Capita</a:t>
            </a:r>
            <a:br>
              <a:rPr lang="en-US" dirty="0" smtClean="0"/>
            </a:br>
            <a:r>
              <a:rPr lang="en-US" sz="2400" dirty="0" smtClean="0"/>
              <a:t>United States and Canada, 2017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Woolhandler</a:t>
            </a:r>
            <a:r>
              <a:rPr lang="en-US" dirty="0" smtClean="0"/>
              <a:t> et al. NEJM 2003;349:768 (updated); </a:t>
            </a:r>
            <a:r>
              <a:rPr lang="en-US" dirty="0" err="1" smtClean="0"/>
              <a:t>Himmelstein</a:t>
            </a:r>
            <a:r>
              <a:rPr lang="en-US" dirty="0" smtClean="0"/>
              <a:t> et al. Health </a:t>
            </a:r>
            <a:r>
              <a:rPr lang="en-US" dirty="0" err="1" smtClean="0"/>
              <a:t>Aff</a:t>
            </a:r>
            <a:r>
              <a:rPr lang="en-US" dirty="0" smtClean="0"/>
              <a:t> 9/2014</a:t>
            </a:r>
            <a:endParaRPr lang="en-US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869409706"/>
              </p:ext>
            </p:extLst>
          </p:nvPr>
        </p:nvGraphicFramePr>
        <p:xfrm>
          <a:off x="2199640" y="1381760"/>
          <a:ext cx="7792720" cy="4634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69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0920" cy="1325563"/>
          </a:xfrm>
        </p:spPr>
        <p:txBody>
          <a:bodyPr/>
          <a:lstStyle/>
          <a:p>
            <a:r>
              <a:rPr lang="en-US" dirty="0" smtClean="0"/>
              <a:t>Difference in Health Spending per Capita</a:t>
            </a:r>
            <a:br>
              <a:rPr lang="en-US" dirty="0" smtClean="0"/>
            </a:br>
            <a:r>
              <a:rPr lang="en-US" sz="2400" dirty="0" smtClean="0"/>
              <a:t>USA and Canada, 2017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Woolhandler</a:t>
            </a:r>
            <a:r>
              <a:rPr lang="en-US" dirty="0" smtClean="0"/>
              <a:t>/</a:t>
            </a:r>
            <a:r>
              <a:rPr lang="en-US" dirty="0" err="1" smtClean="0"/>
              <a:t>Himmelstein</a:t>
            </a:r>
            <a:r>
              <a:rPr lang="en-US" dirty="0" smtClean="0"/>
              <a:t>/Campbell NEJM 2003;349:768 (updated)</a:t>
            </a:r>
          </a:p>
          <a:p>
            <a:r>
              <a:rPr lang="en-US" dirty="0" err="1" smtClean="0"/>
              <a:t>Himmelstein</a:t>
            </a:r>
            <a:r>
              <a:rPr lang="en-US" dirty="0" smtClean="0"/>
              <a:t> et al, Health Affairs 9/29; NCHS; CIHI; PPP adj.</a:t>
            </a:r>
            <a:endParaRPr lang="en-US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57629305"/>
              </p:ext>
            </p:extLst>
          </p:nvPr>
        </p:nvGraphicFramePr>
        <p:xfrm>
          <a:off x="2570480" y="1690688"/>
          <a:ext cx="7051040" cy="444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3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164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Few Canadian Physicians </a:t>
            </a:r>
            <a:r>
              <a:rPr lang="en-US" sz="4000" dirty="0" smtClean="0"/>
              <a:t>Emigrate Today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negative number indicates that more physicians returned from abroad then moved abroad</a:t>
            </a:r>
          </a:p>
          <a:p>
            <a:r>
              <a:rPr lang="en-US" dirty="0"/>
              <a:t>Source: Canadian Institute for Health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3521" y="1959443"/>
            <a:ext cx="2737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Net loss </a:t>
            </a:r>
            <a:endParaRPr lang="en-US" sz="2400" dirty="0" smtClean="0">
              <a:solidFill>
                <a:schemeClr val="bg1"/>
              </a:solidFill>
              <a:cs typeface="Franklin Gothic Book"/>
            </a:endParaRPr>
          </a:p>
          <a:p>
            <a:r>
              <a:rPr lang="en-US" sz="2400" dirty="0" smtClean="0">
                <a:solidFill>
                  <a:schemeClr val="bg1"/>
                </a:solidFill>
                <a:cs typeface="Franklin Gothic Book"/>
              </a:rPr>
              <a:t>(</a:t>
            </a:r>
            <a:r>
              <a:rPr lang="en-US" sz="2400" dirty="0">
                <a:solidFill>
                  <a:schemeClr val="bg1"/>
                </a:solidFill>
                <a:cs typeface="Franklin Gothic Book"/>
              </a:rPr>
              <a:t>number moving abroad – </a:t>
            </a:r>
            <a:endParaRPr lang="en-US" sz="2400" dirty="0" smtClean="0">
              <a:solidFill>
                <a:schemeClr val="bg1"/>
              </a:solidFill>
              <a:cs typeface="Franklin Gothic Book"/>
            </a:endParaRPr>
          </a:p>
          <a:p>
            <a:r>
              <a:rPr lang="en-US" sz="2400" dirty="0" smtClean="0">
                <a:solidFill>
                  <a:schemeClr val="bg1"/>
                </a:solidFill>
                <a:cs typeface="Franklin Gothic Book"/>
              </a:rPr>
              <a:t>number </a:t>
            </a:r>
            <a:r>
              <a:rPr lang="en-US" sz="2400" dirty="0">
                <a:solidFill>
                  <a:schemeClr val="bg1"/>
                </a:solidFill>
                <a:cs typeface="Franklin Gothic Book"/>
              </a:rPr>
              <a:t>returning)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16802784"/>
              </p:ext>
            </p:extLst>
          </p:nvPr>
        </p:nvGraphicFramePr>
        <p:xfrm>
          <a:off x="3082707" y="1300480"/>
          <a:ext cx="8580973" cy="471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031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Canadian Physicians’ Incomes </a:t>
            </a:r>
            <a:br>
              <a:rPr lang="en-US" dirty="0" smtClean="0"/>
            </a:br>
            <a:r>
              <a:rPr lang="en-US" sz="2400" dirty="0" smtClean="0"/>
              <a:t>Average Clinical Payments per Physician, 2015-2016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Canadian </a:t>
            </a:r>
            <a:r>
              <a:rPr lang="en-US" dirty="0"/>
              <a:t>Institute for Health Information</a:t>
            </a:r>
          </a:p>
          <a:p>
            <a:r>
              <a:rPr lang="en-US" dirty="0"/>
              <a:t>Figures are in Canadian </a:t>
            </a:r>
            <a:r>
              <a:rPr lang="en-US" dirty="0" smtClean="0"/>
              <a:t>$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508496"/>
              </p:ext>
            </p:extLst>
          </p:nvPr>
        </p:nvGraphicFramePr>
        <p:xfrm>
          <a:off x="955040" y="1657772"/>
          <a:ext cx="5053523" cy="4107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6481"/>
                <a:gridCol w="2147042"/>
              </a:tblGrid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  <a:cs typeface="Franklin Gothic Medium"/>
                        </a:rPr>
                        <a:t>Specialty</a:t>
                      </a:r>
                      <a:endParaRPr lang="en-US" sz="2800" b="1" dirty="0">
                        <a:latin typeface="+mn-lt"/>
                        <a:cs typeface="Franklin Gothic Medium"/>
                      </a:endParaRPr>
                    </a:p>
                  </a:txBody>
                  <a:tcPr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  <a:cs typeface="Franklin Gothic Medium"/>
                        </a:rPr>
                        <a:t>Income</a:t>
                      </a:r>
                      <a:endParaRPr lang="en-US" sz="2800" b="1" dirty="0">
                        <a:latin typeface="+mn-lt"/>
                        <a:cs typeface="Franklin Gothic Medium"/>
                      </a:endParaRPr>
                    </a:p>
                  </a:txBody>
                  <a:tcPr anchor="b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  <a:cs typeface="Franklin Gothic Book"/>
                        </a:rPr>
                        <a:t>Family Medicine</a:t>
                      </a:r>
                      <a:endParaRPr lang="en-US" sz="28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 smtClean="0">
                          <a:latin typeface="+mn-lt"/>
                          <a:cs typeface="Franklin Gothic Book"/>
                        </a:rPr>
                        <a:t>$275,000</a:t>
                      </a:r>
                      <a:endParaRPr lang="en-US" sz="28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  <a:cs typeface="Franklin Gothic Book"/>
                        </a:rPr>
                        <a:t>Internal Med</a:t>
                      </a:r>
                      <a:endParaRPr lang="en-US" sz="28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 smtClean="0">
                          <a:latin typeface="+mn-lt"/>
                          <a:cs typeface="Franklin Gothic Book"/>
                        </a:rPr>
                        <a:t>$389,000</a:t>
                      </a:r>
                      <a:endParaRPr lang="en-US" sz="28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  <a:cs typeface="Franklin Gothic Book"/>
                        </a:rPr>
                        <a:t>Pediatrics</a:t>
                      </a:r>
                      <a:endParaRPr lang="en-US" sz="28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 smtClean="0">
                          <a:latin typeface="+mn-lt"/>
                          <a:cs typeface="Franklin Gothic Book"/>
                        </a:rPr>
                        <a:t>$294,000</a:t>
                      </a:r>
                      <a:endParaRPr lang="en-US" sz="28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  <a:cs typeface="Franklin Gothic Book"/>
                        </a:rPr>
                        <a:t>Psychiatry</a:t>
                      </a:r>
                      <a:endParaRPr lang="en-US" sz="28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 smtClean="0">
                          <a:latin typeface="+mn-lt"/>
                          <a:cs typeface="Franklin Gothic Book"/>
                        </a:rPr>
                        <a:t>$266,000</a:t>
                      </a:r>
                      <a:endParaRPr lang="en-US" sz="28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  <a:cs typeface="Franklin Gothic Book"/>
                        </a:rPr>
                        <a:t>Dermatology</a:t>
                      </a:r>
                      <a:endParaRPr lang="en-US" sz="28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 smtClean="0">
                          <a:latin typeface="+mn-lt"/>
                          <a:cs typeface="Franklin Gothic Book"/>
                        </a:rPr>
                        <a:t>$378,000</a:t>
                      </a:r>
                      <a:endParaRPr lang="en-US" sz="28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036764"/>
              </p:ext>
            </p:extLst>
          </p:nvPr>
        </p:nvGraphicFramePr>
        <p:xfrm>
          <a:off x="6234266" y="1653593"/>
          <a:ext cx="5480214" cy="41071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078896"/>
                <a:gridCol w="2401318"/>
              </a:tblGrid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  <a:cs typeface="Franklin Gothic Medium"/>
                        </a:rPr>
                        <a:t>Specialty</a:t>
                      </a:r>
                      <a:endParaRPr lang="en-US" sz="2800" b="1" dirty="0">
                        <a:latin typeface="+mn-lt"/>
                        <a:cs typeface="Franklin Gothic Medium"/>
                      </a:endParaRPr>
                    </a:p>
                  </a:txBody>
                  <a:tcPr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  <a:cs typeface="Franklin Gothic Medium"/>
                        </a:rPr>
                        <a:t>Income</a:t>
                      </a:r>
                      <a:endParaRPr lang="en-US" sz="2800" b="1" dirty="0">
                        <a:latin typeface="+mn-lt"/>
                        <a:cs typeface="Franklin Gothic Medium"/>
                      </a:endParaRPr>
                    </a:p>
                  </a:txBody>
                  <a:tcPr anchor="b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  <a:cs typeface="Franklin Gothic Book"/>
                        </a:rPr>
                        <a:t>OB-GYN</a:t>
                      </a:r>
                      <a:endParaRPr lang="en-US" sz="28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 smtClean="0">
                          <a:latin typeface="+mn-lt"/>
                          <a:cs typeface="Franklin Gothic Book"/>
                        </a:rPr>
                        <a:t>$398,000</a:t>
                      </a:r>
                      <a:endParaRPr lang="en-US" sz="28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  <a:cs typeface="Franklin Gothic Book"/>
                        </a:rPr>
                        <a:t>General Surgery</a:t>
                      </a:r>
                      <a:endParaRPr lang="en-US" sz="28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 smtClean="0">
                          <a:latin typeface="+mn-lt"/>
                          <a:cs typeface="Franklin Gothic Book"/>
                        </a:rPr>
                        <a:t>$435,000</a:t>
                      </a:r>
                      <a:endParaRPr lang="en-US" sz="28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  <a:cs typeface="Franklin Gothic Book"/>
                        </a:rPr>
                        <a:t>Thoracic Surgery</a:t>
                      </a:r>
                      <a:endParaRPr lang="en-US" sz="28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 smtClean="0">
                          <a:latin typeface="+mn-lt"/>
                          <a:cs typeface="Franklin Gothic Book"/>
                        </a:rPr>
                        <a:t>$569,000</a:t>
                      </a:r>
                      <a:endParaRPr lang="en-US" sz="28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  <a:cs typeface="Franklin Gothic Book"/>
                        </a:rPr>
                        <a:t>Ophthalmology</a:t>
                      </a:r>
                      <a:endParaRPr lang="en-US" sz="28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 smtClean="0">
                          <a:latin typeface="+mn-lt"/>
                          <a:cs typeface="Franklin Gothic Book"/>
                        </a:rPr>
                        <a:t>$714,000</a:t>
                      </a:r>
                      <a:endParaRPr lang="en-US" sz="28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Avg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 All Canada</a:t>
                      </a:r>
                      <a:endParaRPr lang="en-US" sz="28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$339,000</a:t>
                      </a:r>
                      <a:endParaRPr lang="en-US" sz="28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32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Trends in Canadian Physician Incomes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Grant and Hurley, U Calgary School of Public Pol. Research Papers. July 2013, </a:t>
            </a:r>
            <a:r>
              <a:rPr lang="en-US" dirty="0" err="1"/>
              <a:t>Vol</a:t>
            </a:r>
            <a:r>
              <a:rPr lang="en-US" dirty="0"/>
              <a:t> 6, </a:t>
            </a:r>
            <a:r>
              <a:rPr lang="en-US" dirty="0" err="1"/>
              <a:t>Iss</a:t>
            </a:r>
            <a:r>
              <a:rPr lang="en-US" dirty="0"/>
              <a:t> 22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931158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Mean physician income as multiple of all Canadian </a:t>
            </a:r>
          </a:p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full time employees</a:t>
            </a:r>
          </a:p>
        </p:txBody>
      </p:sp>
      <p:pic>
        <p:nvPicPr>
          <p:cNvPr id="646148" name="Picture 4" descr="UNINS76_" hidden="1"/>
          <p:cNvPicPr>
            <a:picLocks noChangeAspect="1" noChangeArrowheads="1"/>
          </p:cNvPicPr>
          <p:nvPr/>
        </p:nvPicPr>
        <p:blipFill>
          <a:blip r:embed="rId2" cstate="print"/>
          <a:srcRect l="15280" t="34880" r="10880" b="20320"/>
          <a:stretch>
            <a:fillRect/>
          </a:stretch>
        </p:blipFill>
        <p:spPr bwMode="auto">
          <a:xfrm>
            <a:off x="2485880" y="1463039"/>
            <a:ext cx="7603961" cy="3884372"/>
          </a:xfrm>
          <a:prstGeom prst="rect">
            <a:avLst/>
          </a:prstGeom>
          <a:noFill/>
        </p:spPr>
      </p:pic>
      <p:graphicFrame>
        <p:nvGraphicFramePr>
          <p:cNvPr id="3" name="Chart 2"/>
          <p:cNvGraphicFramePr/>
          <p:nvPr>
            <p:extLst/>
          </p:nvPr>
        </p:nvGraphicFramePr>
        <p:xfrm>
          <a:off x="3048000" y="1351280"/>
          <a:ext cx="8930640" cy="4659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143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0600" cy="1325563"/>
          </a:xfrm>
        </p:spPr>
        <p:txBody>
          <a:bodyPr>
            <a:noAutofit/>
          </a:bodyPr>
          <a:lstStyle/>
          <a:p>
            <a:r>
              <a:rPr lang="en-US" sz="4000" dirty="0"/>
              <a:t>Canadian Malpractice Insurance </a:t>
            </a:r>
            <a:r>
              <a:rPr lang="en-US" sz="4000" dirty="0" smtClean="0"/>
              <a:t>Costs, 2018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*Government reimburses physicians for premiums above 1986 </a:t>
            </a:r>
            <a:r>
              <a:rPr lang="en-US" dirty="0" smtClean="0"/>
              <a:t>level. All figures in Canadian $s.</a:t>
            </a:r>
            <a:endParaRPr lang="en-US" dirty="0"/>
          </a:p>
          <a:p>
            <a:r>
              <a:rPr lang="en-US" dirty="0"/>
              <a:t>Source: Canadian Medical Protective Association </a:t>
            </a:r>
            <a:r>
              <a:rPr lang="en-US" dirty="0" err="1" smtClean="0"/>
              <a:t>www.cmpa-acpm.ca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320850"/>
              </p:ext>
            </p:extLst>
          </p:nvPr>
        </p:nvGraphicFramePr>
        <p:xfrm>
          <a:off x="739140" y="1483357"/>
          <a:ext cx="10713720" cy="4226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803"/>
                <a:gridCol w="2704639"/>
                <a:gridCol w="2704639"/>
                <a:gridCol w="2704639"/>
              </a:tblGrid>
              <a:tr h="108283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  <a:cs typeface="Franklin Gothic Medium"/>
                        </a:rPr>
                        <a:t>Specialty</a:t>
                      </a:r>
                      <a:endParaRPr lang="en-US" sz="2800" b="1" dirty="0">
                        <a:latin typeface="+mn-lt"/>
                        <a:cs typeface="Franklin Gothic Medium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  <a:cs typeface="Franklin Gothic Medium"/>
                        </a:rPr>
                        <a:t>Ontario*</a:t>
                      </a:r>
                      <a:endParaRPr lang="en-US" sz="2800" b="1" dirty="0">
                        <a:latin typeface="+mn-lt"/>
                        <a:cs typeface="Franklin Gothic Medium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  <a:cs typeface="Franklin Gothic Medium"/>
                        </a:rPr>
                        <a:t>Quebec</a:t>
                      </a:r>
                      <a:endParaRPr lang="en-US" sz="2800" b="1" dirty="0">
                        <a:latin typeface="+mn-lt"/>
                        <a:cs typeface="Franklin Gothic Medium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  <a:cs typeface="Franklin Gothic Medium"/>
                        </a:rPr>
                        <a:t>BC &amp; Alberta</a:t>
                      </a:r>
                      <a:endParaRPr lang="en-US" sz="2800" b="1" dirty="0">
                        <a:latin typeface="+mn-lt"/>
                        <a:cs typeface="Franklin Gothic Medium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5239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Family</a:t>
                      </a:r>
                      <a:r>
                        <a:rPr lang="en-US" sz="2400" baseline="0" dirty="0" smtClean="0">
                          <a:latin typeface="+mn-lt"/>
                          <a:cs typeface="Franklin Gothic Book"/>
                        </a:rPr>
                        <a:t> Med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$5,208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$1,517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$3,936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9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Psychiatry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$5,208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$1,517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$3,936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9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Obstetrics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$8,400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$3,008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$3,936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9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Cardiology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$8,400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$3,008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$3,936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9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Anesthesia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$13,872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$3,754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$9,780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9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Neurosurgery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$40,548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$9,679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$30,000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3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/>
              <a:t>Applicants per Medical School Position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AAMC and Association of Faculties of Medicine of Canada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18644139"/>
              </p:ext>
            </p:extLst>
          </p:nvPr>
        </p:nvGraphicFramePr>
        <p:xfrm>
          <a:off x="1982652" y="1449977"/>
          <a:ext cx="8226697" cy="4468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89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OK in Canada?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314898"/>
            <a:ext cx="1063244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  <a:cs typeface="Franklin Gothic Medium"/>
              </a:rPr>
              <a:t>Compared to the USA…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Life expectancy 2 years longer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Infant deaths 25% lower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Universal comprehensive coverage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More physician visits, hospital care; less bureaucracy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Quality of care equivalent to insured Americans’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Free choice of doctor and hospital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Health spending half of USA level</a:t>
            </a:r>
          </a:p>
        </p:txBody>
      </p:sp>
    </p:spTree>
    <p:extLst>
      <p:ext uri="{BB962C8B-B14F-4D97-AF65-F5344CB8AC3E}">
        <p14:creationId xmlns:p14="http://schemas.microsoft.com/office/powerpoint/2010/main" val="17118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the Matter in Canada?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404685"/>
            <a:ext cx="1084372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The wealthy lobby for private funding and tax cuts; they resent subsidizing care for others.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Result: government funding cuts (</a:t>
            </a:r>
            <a:r>
              <a:rPr lang="en-US" sz="2400" i="1" dirty="0">
                <a:solidFill>
                  <a:schemeClr val="bg1"/>
                </a:solidFill>
                <a:cs typeface="Franklin Gothic Book"/>
              </a:rPr>
              <a:t>e.g.</a:t>
            </a:r>
            <a:r>
              <a:rPr lang="en-US" sz="2400" dirty="0">
                <a:solidFill>
                  <a:schemeClr val="bg1"/>
                </a:solidFill>
                <a:cs typeface="Franklin Gothic Book"/>
              </a:rPr>
              <a:t>, 30% of hospital beds closed during the 1990s) causing dissatisfaction and waits for care.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USA and Canadian firms seek profit opportunities in health care privatization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Conservative foes of public services own many Canadian newspapers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Misleading waiting list surveys by right wing Fraser Institute</a:t>
            </a:r>
          </a:p>
        </p:txBody>
      </p:sp>
    </p:spTree>
    <p:extLst>
      <p:ext uri="{BB962C8B-B14F-4D97-AF65-F5344CB8AC3E}">
        <p14:creationId xmlns:p14="http://schemas.microsoft.com/office/powerpoint/2010/main" val="19692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Democrats and a Plurality of Republicans Favor Medicare for All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Economist/YouGov poll April 2017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7093" y="1660948"/>
            <a:ext cx="5486400" cy="4312569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/>
              <a:t>Democrats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675824374"/>
              </p:ext>
            </p:extLst>
          </p:nvPr>
        </p:nvGraphicFramePr>
        <p:xfrm>
          <a:off x="976" y="2204618"/>
          <a:ext cx="4829692" cy="3790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6369483" y="1660948"/>
            <a:ext cx="5486400" cy="431256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b="1"/>
              <a:t>Republicans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332223413"/>
              </p:ext>
            </p:extLst>
          </p:nvPr>
        </p:nvGraphicFramePr>
        <p:xfrm>
          <a:off x="7362308" y="2196211"/>
          <a:ext cx="4829692" cy="3790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/>
          <p:cNvSpPr/>
          <p:nvPr/>
        </p:nvSpPr>
        <p:spPr>
          <a:xfrm>
            <a:off x="4318000" y="1847322"/>
            <a:ext cx="3556001" cy="16748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“Do you favor or oppose </a:t>
            </a:r>
          </a:p>
          <a:p>
            <a:pPr algn="ctr"/>
            <a:r>
              <a:rPr lang="en-US" sz="2600" b="1">
                <a:solidFill>
                  <a:schemeClr val="tx1"/>
                </a:solidFill>
              </a:rPr>
              <a:t>expanding Medicare 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to provide health insurance </a:t>
            </a:r>
          </a:p>
          <a:p>
            <a:pPr algn="ctr"/>
            <a:r>
              <a:rPr lang="en-US" sz="2600" b="1">
                <a:solidFill>
                  <a:schemeClr val="tx1"/>
                </a:solidFill>
              </a:rPr>
              <a:t>to every American</a:t>
            </a:r>
            <a:r>
              <a:rPr lang="en-US" sz="2800">
                <a:solidFill>
                  <a:schemeClr val="tx1"/>
                </a:solidFill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5801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5203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Drug Deductible Reduced Needed Medication Use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/>
              <a:t>Comparison at Firms That Added vs Didn’t Add Drug Deductible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>
                <a:solidFill>
                  <a:schemeClr val="bg2"/>
                </a:solidFill>
                <a:latin typeface="Franklin Gothic Book" pitchFamily="34" charset="0"/>
              </a:rPr>
              <a:t>Huckfeldt</a:t>
            </a:r>
            <a:r>
              <a:rPr lang="en-US" dirty="0">
                <a:solidFill>
                  <a:schemeClr val="bg2"/>
                </a:solidFill>
                <a:latin typeface="Franklin Gothic Book" pitchFamily="34" charset="0"/>
              </a:rPr>
              <a:t> et al. NBER W20927 – </a:t>
            </a:r>
            <a:r>
              <a:rPr lang="en-US" dirty="0" smtClean="0">
                <a:solidFill>
                  <a:schemeClr val="bg2"/>
                </a:solidFill>
                <a:latin typeface="Franklin Gothic Book" pitchFamily="34" charset="0"/>
              </a:rPr>
              <a:t>2/2015</a:t>
            </a:r>
            <a:endParaRPr lang="en-US" dirty="0">
              <a:solidFill>
                <a:schemeClr val="bg2"/>
              </a:solidFill>
              <a:latin typeface="Franklin Gothic Book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99726213"/>
              </p:ext>
            </p:extLst>
          </p:nvPr>
        </p:nvGraphicFramePr>
        <p:xfrm>
          <a:off x="2943150" y="1880315"/>
          <a:ext cx="8647836" cy="4130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8841" y="2299148"/>
            <a:ext cx="2784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Percent change in days of medication use after drug deductible implemented</a:t>
            </a:r>
          </a:p>
        </p:txBody>
      </p:sp>
    </p:spTree>
    <p:extLst>
      <p:ext uri="{BB962C8B-B14F-4D97-AF65-F5344CB8AC3E}">
        <p14:creationId xmlns:p14="http://schemas.microsoft.com/office/powerpoint/2010/main" val="45781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Most Americans Now Agree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NEJM 8/16/17. Based on surveys by Gallup 11/13 and 11/15; Per 3/14, 3/17, and 6/17.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336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Percent of US adults agreeing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607831"/>
              </p:ext>
            </p:extLst>
          </p:nvPr>
        </p:nvGraphicFramePr>
        <p:xfrm>
          <a:off x="1828801" y="1354667"/>
          <a:ext cx="9524999" cy="4662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330223" y="3612444"/>
            <a:ext cx="7439378" cy="1444978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“It is the responsibility of the </a:t>
            </a:r>
          </a:p>
          <a:p>
            <a:pPr algn="ctr"/>
            <a:r>
              <a:rPr lang="en-US" sz="2800" b="1"/>
              <a:t>federal government </a:t>
            </a:r>
            <a:r>
              <a:rPr lang="en-US" sz="2800"/>
              <a:t>to ensure that </a:t>
            </a:r>
          </a:p>
          <a:p>
            <a:pPr algn="ctr"/>
            <a:r>
              <a:rPr lang="en-US" sz="2800"/>
              <a:t>all Americans have health coverage.” </a:t>
            </a:r>
          </a:p>
        </p:txBody>
      </p:sp>
    </p:spTree>
    <p:extLst>
      <p:ext uri="{BB962C8B-B14F-4D97-AF65-F5344CB8AC3E}">
        <p14:creationId xmlns:p14="http://schemas.microsoft.com/office/powerpoint/2010/main" val="123927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Doctors Now Favor Single Payer</a:t>
            </a:r>
            <a:br>
              <a:rPr lang="en-US" dirty="0" smtClean="0"/>
            </a:br>
            <a:r>
              <a:rPr lang="en-US" sz="2800" dirty="0"/>
              <a:t>Support Has Sharply Increased</a:t>
            </a:r>
            <a:endParaRPr lang="en-US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Merritt Hawkins surveys of physicians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8232" y="1660948"/>
            <a:ext cx="5486400" cy="4334187"/>
            <a:chOff x="1270431" y="1660948"/>
            <a:chExt cx="5486400" cy="4334187"/>
          </a:xfrm>
        </p:grpSpPr>
        <p:sp>
          <p:nvSpPr>
            <p:cNvPr id="12" name="Rectangle 11"/>
            <p:cNvSpPr/>
            <p:nvPr/>
          </p:nvSpPr>
          <p:spPr>
            <a:xfrm>
              <a:off x="1270431" y="1660948"/>
              <a:ext cx="5486400" cy="4312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800" b="1"/>
                <a:t>2008</a:t>
              </a:r>
            </a:p>
          </p:txBody>
        </p:sp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val="851940452"/>
                </p:ext>
              </p:extLst>
            </p:nvPr>
          </p:nvGraphicFramePr>
          <p:xfrm>
            <a:off x="1598785" y="2204618"/>
            <a:ext cx="4829692" cy="37905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2" name="Group 1"/>
          <p:cNvGrpSpPr/>
          <p:nvPr/>
        </p:nvGrpSpPr>
        <p:grpSpPr>
          <a:xfrm>
            <a:off x="5997368" y="1660948"/>
            <a:ext cx="5486400" cy="4325780"/>
            <a:chOff x="6559567" y="1660948"/>
            <a:chExt cx="5486400" cy="4325780"/>
          </a:xfrm>
        </p:grpSpPr>
        <p:sp>
          <p:nvSpPr>
            <p:cNvPr id="13" name="Rectangle 12"/>
            <p:cNvSpPr/>
            <p:nvPr/>
          </p:nvSpPr>
          <p:spPr>
            <a:xfrm>
              <a:off x="6559567" y="1660948"/>
              <a:ext cx="5486400" cy="4312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800" b="1"/>
                <a:t>2017</a:t>
              </a:r>
            </a:p>
          </p:txBody>
        </p:sp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1289702215"/>
                </p:ext>
              </p:extLst>
            </p:nvPr>
          </p:nvGraphicFramePr>
          <p:xfrm>
            <a:off x="6887921" y="2196211"/>
            <a:ext cx="4829692" cy="37905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732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8000" dirty="0"/>
              <a:t>A National Health Program for the </a:t>
            </a:r>
            <a:r>
              <a:rPr lang="en-US" altLang="en-US" sz="8000" dirty="0" smtClean="0"/>
              <a:t>US</a:t>
            </a:r>
            <a:r>
              <a:rPr lang="en-US" altLang="en-US" sz="80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263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Health Insurance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Proposal of the Physicians Working Group for Single Payer NHI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Gaffney et al AJPH </a:t>
            </a:r>
            <a:r>
              <a:rPr lang="en-US" dirty="0" err="1"/>
              <a:t>JUne</a:t>
            </a:r>
            <a:r>
              <a:rPr lang="en-US" dirty="0"/>
              <a:t> 2016 106:6 + Suppl.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JAMA 2003;290:798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199" y="1475995"/>
            <a:ext cx="1125906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cs typeface="Franklin Gothic Book"/>
              </a:rPr>
              <a:t>Universal – covers everyone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cs typeface="Franklin Gothic Book"/>
              </a:rPr>
              <a:t>Comprehensive – all needed care, no co-pays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cs typeface="Franklin Gothic Book"/>
              </a:rPr>
              <a:t>Single, public payer – simplified reimbursement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cs typeface="Franklin Gothic Book"/>
              </a:rPr>
              <a:t>No investor-owned HMOs, hospitals, etc.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cs typeface="Franklin Gothic Book"/>
              </a:rPr>
              <a:t>Improved health planning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cs typeface="Franklin Gothic Book"/>
              </a:rPr>
              <a:t>Public accountability for quality and cost, but minimal bureaucracy</a:t>
            </a:r>
          </a:p>
        </p:txBody>
      </p:sp>
    </p:spTree>
    <p:extLst>
      <p:ext uri="{BB962C8B-B14F-4D97-AF65-F5344CB8AC3E}">
        <p14:creationId xmlns:p14="http://schemas.microsoft.com/office/powerpoint/2010/main" val="5160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417865" y="1481924"/>
            <a:ext cx="4935935" cy="4352544"/>
          </a:xfrm>
          <a:prstGeom prst="rect">
            <a:avLst/>
          </a:prstGeom>
          <a:noFill/>
          <a:ln w="952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Recipients of Money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19799" y="1942782"/>
            <a:ext cx="4419846" cy="557784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Hospital Operating Costs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19799" y="2584812"/>
            <a:ext cx="4419846" cy="557784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Hospital Capital Costs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19799" y="3226842"/>
            <a:ext cx="4419846" cy="557784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HMOs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19799" y="3868872"/>
            <a:ext cx="4419846" cy="557784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Fee-for-Service Physicians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19799" y="4510902"/>
            <a:ext cx="4419846" cy="557784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Home Care Agencies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19799" y="5152932"/>
            <a:ext cx="4419846" cy="557784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Long-Term Care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4571" y="1481924"/>
            <a:ext cx="4935935" cy="4352544"/>
          </a:xfrm>
          <a:prstGeom prst="rect">
            <a:avLst/>
          </a:prstGeom>
          <a:noFill/>
          <a:ln w="952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Revenue Sources</a:t>
            </a:r>
          </a:p>
        </p:txBody>
      </p:sp>
      <p:sp>
        <p:nvSpPr>
          <p:cNvPr id="24" name="Isosceles Triangle 23"/>
          <p:cNvSpPr/>
          <p:nvPr/>
        </p:nvSpPr>
        <p:spPr>
          <a:xfrm rot="5400000">
            <a:off x="6479456" y="2077525"/>
            <a:ext cx="460858" cy="29378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glow rad="38100">
              <a:schemeClr val="bg1"/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Isosceles Triangle 28"/>
          <p:cNvSpPr/>
          <p:nvPr/>
        </p:nvSpPr>
        <p:spPr>
          <a:xfrm rot="5400000">
            <a:off x="6479456" y="5290117"/>
            <a:ext cx="460858" cy="29378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glow rad="38100">
              <a:schemeClr val="bg1"/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 rot="5400000">
            <a:off x="6479456" y="4647597"/>
            <a:ext cx="460858" cy="29378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glow rad="38100">
              <a:schemeClr val="bg1"/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Isosceles Triangle 26"/>
          <p:cNvSpPr/>
          <p:nvPr/>
        </p:nvSpPr>
        <p:spPr>
          <a:xfrm rot="5400000">
            <a:off x="6479456" y="4005079"/>
            <a:ext cx="460858" cy="29378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glow rad="38100">
              <a:schemeClr val="bg1"/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 rot="5400000">
            <a:off x="6479456" y="3362561"/>
            <a:ext cx="460858" cy="29378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glow rad="38100">
              <a:schemeClr val="bg1"/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Isosceles Triangle 24"/>
          <p:cNvSpPr/>
          <p:nvPr/>
        </p:nvSpPr>
        <p:spPr>
          <a:xfrm rot="5400000">
            <a:off x="6479456" y="2720043"/>
            <a:ext cx="460858" cy="29378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glow rad="38100">
              <a:schemeClr val="bg1"/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58024" y="1739936"/>
            <a:ext cx="1499617" cy="41330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NHP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Fund</a:t>
            </a:r>
          </a:p>
        </p:txBody>
      </p:sp>
      <p:sp>
        <p:nvSpPr>
          <p:cNvPr id="4" name="Right Arrow 3"/>
          <p:cNvSpPr/>
          <p:nvPr/>
        </p:nvSpPr>
        <p:spPr>
          <a:xfrm>
            <a:off x="856302" y="1942783"/>
            <a:ext cx="4325292" cy="560827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Medicare and Medicaid</a:t>
            </a:r>
          </a:p>
        </p:txBody>
      </p:sp>
      <p:sp>
        <p:nvSpPr>
          <p:cNvPr id="9" name="Right Arrow 8"/>
          <p:cNvSpPr/>
          <p:nvPr/>
        </p:nvSpPr>
        <p:spPr>
          <a:xfrm>
            <a:off x="856302" y="2744560"/>
            <a:ext cx="4325292" cy="560827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State / Local Governments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856302" y="3546337"/>
            <a:ext cx="4325292" cy="560827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Employers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856302" y="4348114"/>
            <a:ext cx="4325292" cy="560827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Private Insurance Revenues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856302" y="5149890"/>
            <a:ext cx="4325292" cy="560827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New Taxes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for the NHP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NEJM 1989;320:102</a:t>
            </a:r>
          </a:p>
        </p:txBody>
      </p:sp>
    </p:spTree>
    <p:extLst>
      <p:ext uri="{BB962C8B-B14F-4D97-AF65-F5344CB8AC3E}">
        <p14:creationId xmlns:p14="http://schemas.microsoft.com/office/powerpoint/2010/main" val="40155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9" grpId="0" animBg="1"/>
      <p:bldP spid="28" grpId="0" animBg="1"/>
      <p:bldP spid="27" grpId="0" animBg="1"/>
      <p:bldP spid="26" grpId="0" animBg="1"/>
      <p:bldP spid="25" grpId="0" animBg="1"/>
      <p:bldP spid="15" grpId="0" animBg="1"/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Hospital Payment Under an NHP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NEJM 1989;320:102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672414" y="1450881"/>
          <a:ext cx="10847173" cy="4282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694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AD9C22-BF94-4969-92B4-96D7B7938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8FAD9C22-BF94-4969-92B4-96D7B7938D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FFA576-037D-414A-8F6D-2C66E2A04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CAFFA576-037D-414A-8F6D-2C66E2A04F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F59A00-6D4F-4E87-B4B2-56CE543F4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5F59A00-6D4F-4E87-B4B2-56CE543F4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482606-6A7D-4754-8A52-0CC72205F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AC482606-6A7D-4754-8A52-0CC72205FA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Three Options for Physician and Ambulatory Care Payment Under the NHP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Himmelstein and Woolhandler. NEJM;320:102 </a:t>
            </a:r>
          </a:p>
        </p:txBody>
      </p:sp>
      <p:sp>
        <p:nvSpPr>
          <p:cNvPr id="13" name="Freeform 12"/>
          <p:cNvSpPr/>
          <p:nvPr/>
        </p:nvSpPr>
        <p:spPr>
          <a:xfrm>
            <a:off x="3535616" y="2597055"/>
            <a:ext cx="4691207" cy="3235334"/>
          </a:xfrm>
          <a:custGeom>
            <a:avLst/>
            <a:gdLst>
              <a:gd name="connsiteX0" fmla="*/ 0 w 4419895"/>
              <a:gd name="connsiteY0" fmla="*/ 0 h 3266550"/>
              <a:gd name="connsiteX1" fmla="*/ 4419895 w 4419895"/>
              <a:gd name="connsiteY1" fmla="*/ 0 h 3266550"/>
              <a:gd name="connsiteX2" fmla="*/ 4419895 w 4419895"/>
              <a:gd name="connsiteY2" fmla="*/ 3266550 h 3266550"/>
              <a:gd name="connsiteX3" fmla="*/ 0 w 4419895"/>
              <a:gd name="connsiteY3" fmla="*/ 3266550 h 3266550"/>
              <a:gd name="connsiteX4" fmla="*/ 0 w 4419895"/>
              <a:gd name="connsiteY4" fmla="*/ 0 h 326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895" h="3266550">
                <a:moveTo>
                  <a:pt x="0" y="0"/>
                </a:moveTo>
                <a:lnTo>
                  <a:pt x="4419895" y="0"/>
                </a:lnTo>
                <a:lnTo>
                  <a:pt x="4419895" y="3266550"/>
                </a:lnTo>
                <a:lnTo>
                  <a:pt x="0" y="32665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173038" lvl="1" indent="-173038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cs typeface="Franklin Gothic Book"/>
              </a:rPr>
              <a:t>Free disenrollment</a:t>
            </a:r>
          </a:p>
          <a:p>
            <a:pPr marL="173038" lvl="1" indent="-173038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 smtClean="0">
                <a:cs typeface="Franklin Gothic Book"/>
              </a:rPr>
              <a:t>No selective enrollment period</a:t>
            </a:r>
            <a:endParaRPr lang="en-US" sz="2400" kern="1200" dirty="0">
              <a:cs typeface="Franklin Gothic Book"/>
            </a:endParaRPr>
          </a:p>
          <a:p>
            <a:pPr marL="173038" lvl="1" indent="-173038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 smtClean="0">
                <a:cs typeface="Franklin Gothic Book"/>
              </a:rPr>
              <a:t>Capitation for operating costs, not capital purchases, profits or physician incentives</a:t>
            </a:r>
            <a:endParaRPr lang="en-US" sz="2400" kern="1200" dirty="0">
              <a:cs typeface="Franklin Gothic Book"/>
            </a:endParaRPr>
          </a:p>
          <a:p>
            <a:pPr marL="173038" lvl="1" indent="-173038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 smtClean="0">
                <a:cs typeface="Franklin Gothic Book"/>
              </a:rPr>
              <a:t>Inpatient care under hospital’s global budgets</a:t>
            </a:r>
            <a:endParaRPr lang="en-US" sz="2400" kern="1200" dirty="0">
              <a:cs typeface="Franklin Gothic Book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8511872" y="2597056"/>
            <a:ext cx="3151796" cy="3235334"/>
          </a:xfrm>
          <a:custGeom>
            <a:avLst/>
            <a:gdLst>
              <a:gd name="connsiteX0" fmla="*/ 0 w 3024077"/>
              <a:gd name="connsiteY0" fmla="*/ 0 h 2608022"/>
              <a:gd name="connsiteX1" fmla="*/ 3024077 w 3024077"/>
              <a:gd name="connsiteY1" fmla="*/ 0 h 2608022"/>
              <a:gd name="connsiteX2" fmla="*/ 3024077 w 3024077"/>
              <a:gd name="connsiteY2" fmla="*/ 2608022 h 2608022"/>
              <a:gd name="connsiteX3" fmla="*/ 0 w 3024077"/>
              <a:gd name="connsiteY3" fmla="*/ 2608022 h 2608022"/>
              <a:gd name="connsiteX4" fmla="*/ 0 w 3024077"/>
              <a:gd name="connsiteY4" fmla="*/ 0 h 260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4077" h="2608022">
                <a:moveTo>
                  <a:pt x="0" y="0"/>
                </a:moveTo>
                <a:lnTo>
                  <a:pt x="3024077" y="0"/>
                </a:lnTo>
                <a:lnTo>
                  <a:pt x="3024077" y="2608022"/>
                </a:lnTo>
                <a:lnTo>
                  <a:pt x="0" y="260802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239713" lvl="1" indent="-173038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 smtClean="0">
                <a:latin typeface="+mn-lt"/>
                <a:cs typeface="Franklin Gothic Book"/>
              </a:rPr>
              <a:t>Institutions with salaried physicians</a:t>
            </a:r>
            <a:endParaRPr lang="en-US" sz="2400" kern="1200" dirty="0">
              <a:latin typeface="+mn-lt"/>
              <a:cs typeface="Franklin Gothic Book"/>
            </a:endParaRPr>
          </a:p>
          <a:p>
            <a:pPr marL="520700" lvl="2" indent="-174625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 smtClean="0">
                <a:latin typeface="+mn-lt"/>
                <a:cs typeface="Franklin Gothic Book"/>
              </a:rPr>
              <a:t>Hospitals</a:t>
            </a:r>
            <a:endParaRPr lang="en-US" sz="2400" kern="1200" dirty="0">
              <a:latin typeface="+mn-lt"/>
              <a:cs typeface="Franklin Gothic Book"/>
            </a:endParaRPr>
          </a:p>
          <a:p>
            <a:pPr marL="520700" lvl="2" indent="-174625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 smtClean="0">
                <a:latin typeface="+mn-lt"/>
                <a:cs typeface="Franklin Gothic Book"/>
              </a:rPr>
              <a:t>Clinics</a:t>
            </a:r>
            <a:endParaRPr lang="en-US" sz="2400" kern="1200" dirty="0">
              <a:latin typeface="+mn-lt"/>
              <a:cs typeface="Franklin Gothic Book"/>
            </a:endParaRPr>
          </a:p>
          <a:p>
            <a:pPr marL="520700" lvl="2" indent="-174625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 smtClean="0">
                <a:latin typeface="+mn-lt"/>
                <a:cs typeface="Franklin Gothic Book"/>
              </a:rPr>
              <a:t>Home care agencies</a:t>
            </a:r>
            <a:endParaRPr lang="en-US" sz="2400" kern="1200" dirty="0">
              <a:latin typeface="+mn-lt"/>
              <a:cs typeface="Franklin Gothic Book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535616" y="1705183"/>
            <a:ext cx="4691207" cy="877379"/>
          </a:xfrm>
          <a:custGeom>
            <a:avLst/>
            <a:gdLst>
              <a:gd name="connsiteX0" fmla="*/ 0 w 4419895"/>
              <a:gd name="connsiteY0" fmla="*/ 0 h 1008000"/>
              <a:gd name="connsiteX1" fmla="*/ 4419895 w 4419895"/>
              <a:gd name="connsiteY1" fmla="*/ 0 h 1008000"/>
              <a:gd name="connsiteX2" fmla="*/ 4419895 w 4419895"/>
              <a:gd name="connsiteY2" fmla="*/ 1008000 h 1008000"/>
              <a:gd name="connsiteX3" fmla="*/ 0 w 4419895"/>
              <a:gd name="connsiteY3" fmla="*/ 1008000 h 1008000"/>
              <a:gd name="connsiteX4" fmla="*/ 0 w 4419895"/>
              <a:gd name="connsiteY4" fmla="*/ 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895" h="1008000">
                <a:moveTo>
                  <a:pt x="0" y="0"/>
                </a:moveTo>
                <a:lnTo>
                  <a:pt x="4419895" y="0"/>
                </a:lnTo>
                <a:lnTo>
                  <a:pt x="4419895" y="1008000"/>
                </a:lnTo>
                <a:lnTo>
                  <a:pt x="0" y="100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lvl="0" algn="ctr" defTabSz="1066800">
              <a:spcBef>
                <a:spcPct val="0"/>
              </a:spcBef>
            </a:pPr>
            <a:r>
              <a:rPr lang="en-US" sz="2400" b="1" kern="1200" dirty="0" smtClean="0">
                <a:latin typeface="+mn-lt"/>
              </a:rPr>
              <a:t>Capitation for Institutions</a:t>
            </a:r>
          </a:p>
          <a:p>
            <a:pPr lvl="0" algn="ctr" defTabSz="1066800">
              <a:spcBef>
                <a:spcPct val="0"/>
              </a:spcBef>
            </a:pPr>
            <a:r>
              <a:rPr lang="en-US" sz="2400" b="1" kern="1200" dirty="0" smtClean="0">
                <a:latin typeface="+mn-lt"/>
              </a:rPr>
              <a:t>With Salaried Physicians</a:t>
            </a:r>
            <a:endParaRPr lang="en-US" sz="2400" b="1" kern="1200" dirty="0">
              <a:latin typeface="+mn-l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511872" y="1705182"/>
            <a:ext cx="3151796" cy="877379"/>
          </a:xfrm>
          <a:custGeom>
            <a:avLst/>
            <a:gdLst>
              <a:gd name="connsiteX0" fmla="*/ 0 w 3024077"/>
              <a:gd name="connsiteY0" fmla="*/ 0 h 277351"/>
              <a:gd name="connsiteX1" fmla="*/ 3024077 w 3024077"/>
              <a:gd name="connsiteY1" fmla="*/ 0 h 277351"/>
              <a:gd name="connsiteX2" fmla="*/ 3024077 w 3024077"/>
              <a:gd name="connsiteY2" fmla="*/ 277351 h 277351"/>
              <a:gd name="connsiteX3" fmla="*/ 0 w 3024077"/>
              <a:gd name="connsiteY3" fmla="*/ 277351 h 277351"/>
              <a:gd name="connsiteX4" fmla="*/ 0 w 3024077"/>
              <a:gd name="connsiteY4" fmla="*/ 0 h 27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4077" h="277351">
                <a:moveTo>
                  <a:pt x="0" y="0"/>
                </a:moveTo>
                <a:lnTo>
                  <a:pt x="3024077" y="0"/>
                </a:lnTo>
                <a:lnTo>
                  <a:pt x="3024077" y="277351"/>
                </a:lnTo>
                <a:lnTo>
                  <a:pt x="0" y="2773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lvl="0" algn="ctr" defTabSz="1066800">
              <a:spcBef>
                <a:spcPct val="0"/>
              </a:spcBef>
            </a:pPr>
            <a:r>
              <a:rPr lang="en-US" sz="2400" b="1" kern="1200" dirty="0" smtClean="0">
                <a:latin typeface="+mn-lt"/>
              </a:rPr>
              <a:t>Globally Budgeted Institutions</a:t>
            </a:r>
            <a:endParaRPr lang="en-US" sz="2400" b="1" kern="1200" dirty="0">
              <a:latin typeface="+mn-lt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28332" y="1705183"/>
            <a:ext cx="2722234" cy="877379"/>
          </a:xfrm>
          <a:custGeom>
            <a:avLst/>
            <a:gdLst>
              <a:gd name="connsiteX0" fmla="*/ 0 w 2917717"/>
              <a:gd name="connsiteY0" fmla="*/ 0 h 1167086"/>
              <a:gd name="connsiteX1" fmla="*/ 2917717 w 2917717"/>
              <a:gd name="connsiteY1" fmla="*/ 0 h 1167086"/>
              <a:gd name="connsiteX2" fmla="*/ 2917717 w 2917717"/>
              <a:gd name="connsiteY2" fmla="*/ 1167086 h 1167086"/>
              <a:gd name="connsiteX3" fmla="*/ 0 w 2917717"/>
              <a:gd name="connsiteY3" fmla="*/ 1167086 h 1167086"/>
              <a:gd name="connsiteX4" fmla="*/ 0 w 2917717"/>
              <a:gd name="connsiteY4" fmla="*/ 0 h 116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7717" h="1167086">
                <a:moveTo>
                  <a:pt x="0" y="0"/>
                </a:moveTo>
                <a:lnTo>
                  <a:pt x="2917717" y="0"/>
                </a:lnTo>
                <a:lnTo>
                  <a:pt x="2917717" y="1167086"/>
                </a:lnTo>
                <a:lnTo>
                  <a:pt x="0" y="11670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lvl="0" algn="ctr" defTabSz="1066800">
              <a:spcBef>
                <a:spcPct val="0"/>
              </a:spcBef>
            </a:pPr>
            <a:r>
              <a:rPr lang="en-US" sz="2400" b="1" kern="1200" dirty="0" smtClean="0">
                <a:latin typeface="+mn-lt"/>
              </a:rPr>
              <a:t>Fee for </a:t>
            </a:r>
          </a:p>
          <a:p>
            <a:pPr lvl="0" algn="ctr" defTabSz="1066800">
              <a:spcBef>
                <a:spcPct val="0"/>
              </a:spcBef>
            </a:pPr>
            <a:r>
              <a:rPr lang="en-US" sz="2400" b="1" kern="1200" dirty="0" smtClean="0">
                <a:latin typeface="+mn-lt"/>
              </a:rPr>
              <a:t>Service</a:t>
            </a:r>
            <a:endParaRPr lang="en-US" sz="2400" b="1" kern="1200" dirty="0">
              <a:latin typeface="+mn-lt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28332" y="2597056"/>
            <a:ext cx="2722234" cy="3235334"/>
          </a:xfrm>
          <a:custGeom>
            <a:avLst/>
            <a:gdLst>
              <a:gd name="connsiteX0" fmla="*/ 0 w 2917717"/>
              <a:gd name="connsiteY0" fmla="*/ 0 h 2854800"/>
              <a:gd name="connsiteX1" fmla="*/ 2917717 w 2917717"/>
              <a:gd name="connsiteY1" fmla="*/ 0 h 2854800"/>
              <a:gd name="connsiteX2" fmla="*/ 2917717 w 2917717"/>
              <a:gd name="connsiteY2" fmla="*/ 2854800 h 2854800"/>
              <a:gd name="connsiteX3" fmla="*/ 0 w 2917717"/>
              <a:gd name="connsiteY3" fmla="*/ 2854800 h 2854800"/>
              <a:gd name="connsiteX4" fmla="*/ 0 w 2917717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7717" h="2854800">
                <a:moveTo>
                  <a:pt x="0" y="0"/>
                </a:moveTo>
                <a:lnTo>
                  <a:pt x="2917717" y="0"/>
                </a:lnTo>
                <a:lnTo>
                  <a:pt x="2917717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239713" lvl="1" indent="-239713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 smtClean="0">
                <a:latin typeface="+mn-lt"/>
                <a:cs typeface="Franklin Gothic Book"/>
              </a:rPr>
              <a:t>Mandatory assignment</a:t>
            </a:r>
            <a:endParaRPr lang="en-US" sz="2400" kern="1200" dirty="0">
              <a:latin typeface="+mn-lt"/>
              <a:cs typeface="Franklin Gothic Book"/>
            </a:endParaRPr>
          </a:p>
          <a:p>
            <a:pPr marL="239713" lvl="1" indent="-239713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 smtClean="0">
                <a:latin typeface="+mn-lt"/>
                <a:cs typeface="Franklin Gothic Book"/>
              </a:rPr>
              <a:t>Simplified negotiated fee schedule</a:t>
            </a:r>
            <a:endParaRPr lang="en-US" sz="2400" kern="1200" dirty="0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0827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16" grpId="0" build="p" animBg="1"/>
      <p:bldP spid="12" grpId="0" animBg="1"/>
      <p:bldP spid="15" grpId="0" animBg="1"/>
      <p:bldP spid="9" grpId="0" animBg="1"/>
      <p:bldP spid="10" grpId="0" build="p" animBg="1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>
                <a:latin typeface="+mn-lt"/>
                <a:ea typeface="Times New Roman" charset="0"/>
                <a:cs typeface="Times New Roman" charset="0"/>
              </a:rPr>
              <a:t>HR 676 (the Conyers Bill)</a:t>
            </a:r>
          </a:p>
        </p:txBody>
      </p:sp>
      <p:sp>
        <p:nvSpPr>
          <p:cNvPr id="162713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95835" y="1690688"/>
            <a:ext cx="6884894" cy="3738282"/>
          </a:xfrm>
        </p:spPr>
        <p:txBody>
          <a:bodyPr anchor="ctr">
            <a:normAutofit/>
          </a:bodyPr>
          <a:lstStyle/>
          <a:p>
            <a:pPr marL="346075" indent="-346075" eaLnBrk="1" hangingPunct="1">
              <a:lnSpc>
                <a:spcPct val="100000"/>
              </a:lnSpc>
              <a:buClr>
                <a:schemeClr val="bg1"/>
              </a:buClr>
              <a:defRPr/>
            </a:pPr>
            <a:r>
              <a:rPr lang="en-US" altLang="en-US" sz="2800">
                <a:latin typeface="+mn-lt"/>
                <a:ea typeface="Times New Roman" charset="0"/>
                <a:cs typeface="Times New Roman" charset="0"/>
              </a:rPr>
              <a:t>Universal coverage, single, public plan</a:t>
            </a:r>
          </a:p>
          <a:p>
            <a:pPr marL="346075" indent="-346075" eaLnBrk="1" hangingPunct="1">
              <a:lnSpc>
                <a:spcPct val="100000"/>
              </a:lnSpc>
              <a:buClr>
                <a:schemeClr val="bg1"/>
              </a:buClr>
              <a:defRPr/>
            </a:pPr>
            <a:r>
              <a:rPr lang="en-US" altLang="en-US" sz="2800">
                <a:latin typeface="+mn-lt"/>
                <a:ea typeface="Times New Roman" charset="0"/>
                <a:cs typeface="Times New Roman" charset="0"/>
              </a:rPr>
              <a:t>Comprehensive benefits, includes LTC</a:t>
            </a:r>
          </a:p>
          <a:p>
            <a:pPr marL="346075" indent="-346075" eaLnBrk="1" hangingPunct="1">
              <a:lnSpc>
                <a:spcPct val="100000"/>
              </a:lnSpc>
              <a:buClr>
                <a:schemeClr val="bg1"/>
              </a:buClr>
              <a:defRPr/>
            </a:pPr>
            <a:r>
              <a:rPr lang="en-US" altLang="en-US" sz="2800">
                <a:latin typeface="+mn-lt"/>
                <a:ea typeface="Times New Roman" charset="0"/>
                <a:cs typeface="Times New Roman" charset="0"/>
              </a:rPr>
              <a:t>No copayments for covered services</a:t>
            </a:r>
          </a:p>
          <a:p>
            <a:pPr marL="346075" indent="-346075" eaLnBrk="1" hangingPunct="1">
              <a:lnSpc>
                <a:spcPct val="100000"/>
              </a:lnSpc>
              <a:buClr>
                <a:schemeClr val="bg1"/>
              </a:buClr>
              <a:defRPr/>
            </a:pPr>
            <a:r>
              <a:rPr lang="en-US" altLang="en-US" sz="2800">
                <a:latin typeface="+mn-lt"/>
                <a:ea typeface="Times New Roman" charset="0"/>
                <a:cs typeface="Times New Roman" charset="0"/>
              </a:rPr>
              <a:t>Ban on duplicative private coverage</a:t>
            </a:r>
          </a:p>
          <a:p>
            <a:pPr marL="346075" indent="-346075" eaLnBrk="1" hangingPunct="1">
              <a:lnSpc>
                <a:spcPct val="100000"/>
              </a:lnSpc>
              <a:buClr>
                <a:schemeClr val="bg1"/>
              </a:buClr>
              <a:defRPr/>
            </a:pPr>
            <a:r>
              <a:rPr lang="en-US" altLang="en-US" sz="2800">
                <a:latin typeface="+mn-lt"/>
                <a:ea typeface="Times New Roman" charset="0"/>
                <a:cs typeface="Times New Roman" charset="0"/>
              </a:rPr>
              <a:t>Hospital global budgeting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7180729" y="2443724"/>
            <a:ext cx="4545106" cy="223221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6075" indent="-346075" algn="ctr">
              <a:lnSpc>
                <a:spcPct val="110000"/>
              </a:lnSpc>
              <a:buClr>
                <a:schemeClr val="bg1"/>
              </a:buClr>
              <a:defRPr/>
            </a:pPr>
            <a:r>
              <a:rPr lang="en-US" altLang="en-US" sz="4000" b="1" i="1">
                <a:effectLst>
                  <a:outerShdw blurRad="50800" dist="50800" dir="5400000" algn="ctr" rotWithShape="0">
                    <a:schemeClr val="tx1"/>
                  </a:outerShdw>
                </a:effectLst>
                <a:ea typeface="Times New Roman" charset="0"/>
                <a:cs typeface="Times New Roman" charset="0"/>
              </a:rPr>
              <a:t>But</a:t>
            </a:r>
            <a:r>
              <a:rPr lang="mr-IN" altLang="en-US" sz="4000" b="1" i="1">
                <a:effectLst>
                  <a:outerShdw blurRad="50800" dist="50800" dir="5400000" algn="ctr" rotWithShape="0">
                    <a:schemeClr val="tx1"/>
                  </a:outerShdw>
                </a:effectLst>
                <a:ea typeface="Times New Roman" charset="0"/>
                <a:cs typeface="Times New Roman" charset="0"/>
              </a:rPr>
              <a:t>…</a:t>
            </a:r>
            <a:r>
              <a:rPr lang="en-US" altLang="en-US" sz="4000" b="1" i="1">
                <a:effectLst>
                  <a:outerShdw blurRad="50800" dist="50800" dir="5400000" algn="ctr" rotWithShape="0">
                    <a:schemeClr val="tx1"/>
                  </a:outerShdw>
                </a:effectLst>
                <a:ea typeface="Times New Roman" charset="0"/>
                <a:cs typeface="Times New Roman" charset="0"/>
              </a:rPr>
              <a:t> </a:t>
            </a:r>
          </a:p>
          <a:p>
            <a:pPr marL="346075" indent="-346075" algn="ctr">
              <a:lnSpc>
                <a:spcPct val="110000"/>
              </a:lnSpc>
              <a:buClr>
                <a:schemeClr val="bg1"/>
              </a:buClr>
              <a:defRPr/>
            </a:pPr>
            <a:r>
              <a:rPr lang="en-US" altLang="en-US" sz="2800" b="1" i="1">
                <a:effectLst>
                  <a:outerShdw blurRad="50800" dist="50800" dir="5400000" algn="ctr" rotWithShape="0">
                    <a:schemeClr val="tx1"/>
                  </a:outerShdw>
                </a:effectLst>
                <a:ea typeface="Times New Roman" charset="0"/>
                <a:cs typeface="Times New Roman" charset="0"/>
              </a:rPr>
              <a:t>no exemption from the </a:t>
            </a:r>
          </a:p>
          <a:p>
            <a:pPr marL="346075" indent="-346075" algn="ctr">
              <a:lnSpc>
                <a:spcPct val="110000"/>
              </a:lnSpc>
              <a:buClr>
                <a:schemeClr val="bg1"/>
              </a:buClr>
              <a:defRPr/>
            </a:pPr>
            <a:r>
              <a:rPr lang="en-US" altLang="en-US" sz="4000" b="1" i="1">
                <a:effectLst>
                  <a:outerShdw blurRad="50800" dist="50800" dir="5400000" algn="ctr" rotWithShape="0">
                    <a:schemeClr val="tx1"/>
                  </a:outerShdw>
                </a:effectLst>
                <a:ea typeface="Times New Roman" charset="0"/>
                <a:cs typeface="Times New Roman" charset="0"/>
              </a:rPr>
              <a:t>Hyde Amendment</a:t>
            </a:r>
          </a:p>
        </p:txBody>
      </p:sp>
    </p:spTree>
    <p:extLst>
      <p:ext uri="{BB962C8B-B14F-4D97-AF65-F5344CB8AC3E}">
        <p14:creationId xmlns:p14="http://schemas.microsoft.com/office/powerpoint/2010/main" val="18219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latin typeface="+mn-lt"/>
                <a:ea typeface="Times New Roman" charset="0"/>
                <a:cs typeface="Times New Roman" charset="0"/>
              </a:rPr>
              <a:t>S.1804 (the Sanders Bill)</a:t>
            </a:r>
            <a:br>
              <a:rPr lang="en-US" altLang="en-US">
                <a:latin typeface="+mn-lt"/>
                <a:ea typeface="Times New Roman" charset="0"/>
                <a:cs typeface="Times New Roman" charset="0"/>
              </a:rPr>
            </a:br>
            <a:r>
              <a:rPr lang="en-US" altLang="en-US" sz="4000" i="1">
                <a:solidFill>
                  <a:srgbClr val="FFFF00"/>
                </a:solidFill>
                <a:latin typeface="+mn-lt"/>
                <a:ea typeface="Times New Roman" charset="0"/>
                <a:cs typeface="Times New Roman" charset="0"/>
              </a:rPr>
              <a:t>Strengths</a:t>
            </a:r>
          </a:p>
        </p:txBody>
      </p:sp>
      <p:sp>
        <p:nvSpPr>
          <p:cNvPr id="162509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15353"/>
            <a:ext cx="8991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buClr>
                <a:schemeClr val="bg1"/>
              </a:buClr>
              <a:defRPr/>
            </a:pPr>
            <a:r>
              <a:rPr lang="en-US" altLang="en-US">
                <a:latin typeface="+mn-lt"/>
                <a:ea typeface="Times New Roman" charset="0"/>
                <a:cs typeface="Times New Roman" charset="0"/>
              </a:rPr>
              <a:t>Universal coverage, single, public plan</a:t>
            </a:r>
          </a:p>
          <a:p>
            <a:pPr eaLnBrk="1" hangingPunct="1">
              <a:lnSpc>
                <a:spcPct val="100000"/>
              </a:lnSpc>
              <a:buClr>
                <a:schemeClr val="bg1"/>
              </a:buClr>
              <a:defRPr/>
            </a:pPr>
            <a:r>
              <a:rPr lang="en-US" altLang="en-US">
                <a:latin typeface="+mn-lt"/>
                <a:ea typeface="Times New Roman" charset="0"/>
                <a:cs typeface="Times New Roman" charset="0"/>
              </a:rPr>
              <a:t>Comprehensive acute care benefits</a:t>
            </a:r>
          </a:p>
          <a:p>
            <a:pPr eaLnBrk="1" hangingPunct="1">
              <a:lnSpc>
                <a:spcPct val="100000"/>
              </a:lnSpc>
              <a:buClr>
                <a:schemeClr val="bg1"/>
              </a:buClr>
              <a:defRPr/>
            </a:pPr>
            <a:r>
              <a:rPr lang="en-US" altLang="en-US">
                <a:latin typeface="+mn-lt"/>
                <a:ea typeface="Times New Roman" charset="0"/>
                <a:cs typeface="Times New Roman" charset="0"/>
              </a:rPr>
              <a:t>No copayments for covered services</a:t>
            </a:r>
          </a:p>
          <a:p>
            <a:pPr eaLnBrk="1" hangingPunct="1">
              <a:lnSpc>
                <a:spcPct val="100000"/>
              </a:lnSpc>
              <a:buClr>
                <a:schemeClr val="bg1"/>
              </a:buClr>
              <a:defRPr/>
            </a:pPr>
            <a:r>
              <a:rPr lang="en-US" altLang="en-US">
                <a:latin typeface="+mn-lt"/>
                <a:ea typeface="Times New Roman" charset="0"/>
                <a:cs typeface="Times New Roman" charset="0"/>
              </a:rPr>
              <a:t>Ban on duplicative private coverage</a:t>
            </a:r>
          </a:p>
          <a:p>
            <a:pPr eaLnBrk="1" hangingPunct="1">
              <a:lnSpc>
                <a:spcPct val="100000"/>
              </a:lnSpc>
              <a:buClr>
                <a:schemeClr val="bg1"/>
              </a:buClr>
              <a:defRPr/>
            </a:pPr>
            <a:r>
              <a:rPr lang="en-US" altLang="en-US">
                <a:latin typeface="+mn-lt"/>
                <a:ea typeface="Times New Roman" charset="0"/>
                <a:cs typeface="Times New Roman" charset="0"/>
              </a:rPr>
              <a:t>Exemption from Hyde Amendment</a:t>
            </a:r>
          </a:p>
          <a:p>
            <a:pPr eaLnBrk="1" hangingPunct="1">
              <a:lnSpc>
                <a:spcPct val="100000"/>
              </a:lnSpc>
              <a:buClr>
                <a:schemeClr val="bg1"/>
              </a:buClr>
              <a:defRPr/>
            </a:pPr>
            <a:r>
              <a:rPr lang="en-US" altLang="en-US">
                <a:latin typeface="+mn-lt"/>
                <a:ea typeface="Times New Roman" charset="0"/>
                <a:cs typeface="Times New Roman" charset="0"/>
              </a:rPr>
              <a:t>Drug formulary and price negotiations</a:t>
            </a:r>
          </a:p>
        </p:txBody>
      </p:sp>
    </p:spTree>
    <p:extLst>
      <p:ext uri="{BB962C8B-B14F-4D97-AF65-F5344CB8AC3E}">
        <p14:creationId xmlns:p14="http://schemas.microsoft.com/office/powerpoint/2010/main" val="10850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latin typeface="+mn-lt"/>
                <a:ea typeface="Times New Roman" charset="0"/>
                <a:cs typeface="Times New Roman" charset="0"/>
              </a:rPr>
              <a:t>S.1804 (the Sanders Bill)</a:t>
            </a:r>
            <a:br>
              <a:rPr lang="en-US" altLang="en-US">
                <a:latin typeface="+mn-lt"/>
                <a:ea typeface="Times New Roman" charset="0"/>
                <a:cs typeface="Times New Roman" charset="0"/>
              </a:rPr>
            </a:br>
            <a:r>
              <a:rPr lang="en-US" altLang="en-US" sz="4000" i="1">
                <a:solidFill>
                  <a:srgbClr val="FFFF00"/>
                </a:solidFill>
                <a:latin typeface="+mn-lt"/>
                <a:ea typeface="Times New Roman" charset="0"/>
                <a:cs typeface="Times New Roman" charset="0"/>
              </a:rPr>
              <a:t>Weaknesses</a:t>
            </a:r>
          </a:p>
        </p:txBody>
      </p:sp>
      <p:sp>
        <p:nvSpPr>
          <p:cNvPr id="162509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15353"/>
            <a:ext cx="11353800" cy="4525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bg1"/>
              </a:buClr>
              <a:defRPr/>
            </a:pPr>
            <a:r>
              <a:rPr lang="en-US" altLang="en-US">
                <a:latin typeface="+mn-lt"/>
                <a:ea typeface="Times New Roman" charset="0"/>
                <a:cs typeface="Times New Roman" charset="0"/>
              </a:rPr>
              <a:t>Long Term Care remains in means-tested Medicaid</a:t>
            </a:r>
          </a:p>
          <a:p>
            <a:pPr>
              <a:lnSpc>
                <a:spcPct val="100000"/>
              </a:lnSpc>
              <a:buClr>
                <a:schemeClr val="bg1"/>
              </a:buClr>
              <a:defRPr/>
            </a:pPr>
            <a:r>
              <a:rPr lang="en-US" altLang="en-US">
                <a:latin typeface="+mn-lt"/>
                <a:ea typeface="Times New Roman" charset="0"/>
                <a:cs typeface="Times New Roman" charset="0"/>
              </a:rPr>
              <a:t>Adopts Medicare payment strategies</a:t>
            </a:r>
          </a:p>
          <a:p>
            <a:pPr lvl="1">
              <a:lnSpc>
                <a:spcPct val="100000"/>
              </a:lnSpc>
              <a:buClr>
                <a:schemeClr val="bg1"/>
              </a:buClr>
              <a:defRPr/>
            </a:pPr>
            <a:r>
              <a:rPr lang="en-US" altLang="en-US" sz="3200">
                <a:latin typeface="+mn-lt"/>
                <a:ea typeface="Times New Roman" charset="0"/>
                <a:cs typeface="Times New Roman" charset="0"/>
              </a:rPr>
              <a:t>No global budgets for hospitals </a:t>
            </a:r>
          </a:p>
          <a:p>
            <a:pPr lvl="1">
              <a:lnSpc>
                <a:spcPct val="100000"/>
              </a:lnSpc>
              <a:buClr>
                <a:schemeClr val="bg1"/>
              </a:buClr>
              <a:defRPr/>
            </a:pPr>
            <a:r>
              <a:rPr lang="en-US" altLang="en-US" sz="3200">
                <a:latin typeface="+mn-lt"/>
                <a:ea typeface="Times New Roman" charset="0"/>
                <a:cs typeface="Times New Roman" charset="0"/>
              </a:rPr>
              <a:t>Lumps operating/capital payments</a:t>
            </a:r>
          </a:p>
          <a:p>
            <a:pPr lvl="1">
              <a:lnSpc>
                <a:spcPct val="100000"/>
              </a:lnSpc>
              <a:buClr>
                <a:schemeClr val="bg1"/>
              </a:buClr>
              <a:defRPr/>
            </a:pPr>
            <a:r>
              <a:rPr lang="en-US" altLang="en-US" sz="3200">
                <a:latin typeface="+mn-lt"/>
                <a:ea typeface="Times New Roman" charset="0"/>
                <a:cs typeface="Times New Roman" charset="0"/>
              </a:rPr>
              <a:t>Medicare Advantage, ACOs</a:t>
            </a:r>
          </a:p>
          <a:p>
            <a:pPr>
              <a:lnSpc>
                <a:spcPct val="100000"/>
              </a:lnSpc>
              <a:buClr>
                <a:schemeClr val="bg1"/>
              </a:buClr>
              <a:defRPr/>
            </a:pPr>
            <a:r>
              <a:rPr lang="en-US" altLang="en-US">
                <a:latin typeface="+mn-lt"/>
                <a:ea typeface="Times New Roman" charset="0"/>
                <a:cs typeface="Times New Roman" charset="0"/>
              </a:rPr>
              <a:t>Small drug copays (with poorly designed exemptions)</a:t>
            </a:r>
          </a:p>
          <a:p>
            <a:pPr>
              <a:lnSpc>
                <a:spcPct val="100000"/>
              </a:lnSpc>
              <a:buClr>
                <a:schemeClr val="bg1"/>
              </a:buClr>
              <a:defRPr/>
            </a:pPr>
            <a:r>
              <a:rPr lang="en-US" altLang="en-US">
                <a:latin typeface="+mn-lt"/>
                <a:ea typeface="Times New Roman" charset="0"/>
                <a:cs typeface="Times New Roman" charset="0"/>
              </a:rPr>
              <a:t>Allows docs, hospitals be partly in/partly out</a:t>
            </a:r>
          </a:p>
          <a:p>
            <a:pPr>
              <a:lnSpc>
                <a:spcPct val="100000"/>
              </a:lnSpc>
              <a:buClr>
                <a:schemeClr val="bg1"/>
              </a:buClr>
              <a:defRPr/>
            </a:pPr>
            <a:endParaRPr lang="en-US" altLang="en-US">
              <a:latin typeface="+mn-lt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90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Uninsured All Year, 1940-2026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51765740"/>
              </p:ext>
            </p:extLst>
          </p:nvPr>
        </p:nvGraphicFramePr>
        <p:xfrm>
          <a:off x="1369169" y="1273456"/>
          <a:ext cx="9984631" cy="473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333289"/>
            <a:ext cx="161259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  <a:cs typeface="Franklin Gothic Book"/>
              </a:rPr>
              <a:t>Millions</a:t>
            </a:r>
          </a:p>
        </p:txBody>
      </p:sp>
      <p:sp>
        <p:nvSpPr>
          <p:cNvPr id="9" name="Down Arrow Callout 8"/>
          <p:cNvSpPr/>
          <p:nvPr/>
        </p:nvSpPr>
        <p:spPr>
          <a:xfrm>
            <a:off x="4047266" y="1720053"/>
            <a:ext cx="1855820" cy="1922203"/>
          </a:xfrm>
          <a:prstGeom prst="downArrowCallout">
            <a:avLst>
              <a:gd name="adj1" fmla="val 16462"/>
              <a:gd name="adj2" fmla="val 18901"/>
              <a:gd name="adj3" fmla="val 25000"/>
              <a:gd name="adj4" fmla="val 49311"/>
            </a:avLst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ea typeface="Franklin Gothic Book" charset="0"/>
                <a:cs typeface="Franklin Gothic Book" charset="0"/>
              </a:rPr>
              <a:t>Medicare / Medicaid</a:t>
            </a:r>
            <a:endParaRPr lang="en-US" sz="2400">
              <a:ea typeface="Franklin Gothic Book" charset="0"/>
              <a:cs typeface="Franklin Gothic Book" charset="0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0" y="6011056"/>
            <a:ext cx="8175812" cy="846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Social Security </a:t>
            </a:r>
            <a:r>
              <a:rPr lang="en-US" dirty="0" err="1" smtClean="0"/>
              <a:t>Bul</a:t>
            </a:r>
            <a:r>
              <a:rPr lang="en-US" dirty="0" smtClean="0"/>
              <a:t>, HIAA, CPS, and CBO estimate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007600" y="4656722"/>
            <a:ext cx="944880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smtClean="0">
                <a:solidFill>
                  <a:schemeClr val="bg1"/>
                </a:solidFill>
              </a:rPr>
              <a:t>Estimated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29231" y="1669854"/>
            <a:ext cx="7858147" cy="3788177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329231" y="1669849"/>
          <a:ext cx="7860275" cy="3777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0275"/>
              </a:tblGrid>
              <a:tr h="6295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95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95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95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95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95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/>
              <a:t>Medication Copays </a:t>
            </a:r>
            <a:r>
              <a:rPr lang="en-US" sz="4000" dirty="0"/>
              <a:t>Increased Post-MI Vascular Events in Minorities (An RCT)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Franklin Gothic Book"/>
              </a:rPr>
              <a:t>Source: Choudhry N. Health </a:t>
            </a:r>
            <a:r>
              <a:rPr lang="en-US" dirty="0" err="1">
                <a:latin typeface="+mn-lt"/>
                <a:cs typeface="Franklin Gothic Book"/>
              </a:rPr>
              <a:t>Aff</a:t>
            </a:r>
            <a:r>
              <a:rPr lang="en-US" dirty="0">
                <a:latin typeface="+mn-lt"/>
                <a:cs typeface="Franklin Gothic Book"/>
              </a:rPr>
              <a:t> </a:t>
            </a:r>
            <a:r>
              <a:rPr lang="en-US" dirty="0" smtClean="0">
                <a:latin typeface="+mn-lt"/>
                <a:cs typeface="Franklin Gothic Book"/>
              </a:rPr>
              <a:t>2014:33:863</a:t>
            </a:r>
            <a:endParaRPr lang="en-US" dirty="0">
              <a:latin typeface="+mn-lt"/>
              <a:cs typeface="Franklin Gothic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54236"/>
            <a:ext cx="241258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Cumulative Incidence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76892" y="5826147"/>
            <a:ext cx="1364476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Months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166900" y="1603237"/>
          <a:ext cx="1011665" cy="41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665"/>
              </a:tblGrid>
              <a:tr h="58912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60%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912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50%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912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40%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912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30%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912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20%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912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10%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912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180309" y="5429501"/>
          <a:ext cx="9263142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23306"/>
                <a:gridCol w="1323306"/>
                <a:gridCol w="1323306"/>
                <a:gridCol w="1323306"/>
                <a:gridCol w="1323306"/>
                <a:gridCol w="1323306"/>
                <a:gridCol w="132330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0</a:t>
                      </a:r>
                      <a:endParaRPr lang="en-US" sz="28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6</a:t>
                      </a:r>
                      <a:endParaRPr lang="en-US" sz="28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12</a:t>
                      </a:r>
                      <a:endParaRPr lang="en-US" sz="28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18</a:t>
                      </a:r>
                      <a:endParaRPr lang="en-US" sz="28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24</a:t>
                      </a:r>
                      <a:endParaRPr lang="en-US" sz="28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30</a:t>
                      </a:r>
                      <a:endParaRPr lang="en-US" sz="28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36</a:t>
                      </a:r>
                      <a:endParaRPr lang="en-US" sz="28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Freeform 12"/>
          <p:cNvSpPr/>
          <p:nvPr/>
        </p:nvSpPr>
        <p:spPr>
          <a:xfrm>
            <a:off x="3327104" y="2255430"/>
            <a:ext cx="7233806" cy="3085407"/>
          </a:xfrm>
          <a:custGeom>
            <a:avLst/>
            <a:gdLst>
              <a:gd name="connsiteX0" fmla="*/ 0 w 6081439"/>
              <a:gd name="connsiteY0" fmla="*/ 3085407 h 3085407"/>
              <a:gd name="connsiteX1" fmla="*/ 174729 w 6081439"/>
              <a:gd name="connsiteY1" fmla="*/ 3085407 h 3085407"/>
              <a:gd name="connsiteX2" fmla="*/ 174729 w 6081439"/>
              <a:gd name="connsiteY2" fmla="*/ 2782833 h 3085407"/>
              <a:gd name="connsiteX3" fmla="*/ 349459 w 6081439"/>
              <a:gd name="connsiteY3" fmla="*/ 2791356 h 3085407"/>
              <a:gd name="connsiteX4" fmla="*/ 353720 w 6081439"/>
              <a:gd name="connsiteY4" fmla="*/ 2488782 h 3085407"/>
              <a:gd name="connsiteX5" fmla="*/ 541235 w 6081439"/>
              <a:gd name="connsiteY5" fmla="*/ 2488782 h 3085407"/>
              <a:gd name="connsiteX6" fmla="*/ 541235 w 6081439"/>
              <a:gd name="connsiteY6" fmla="*/ 2356672 h 3085407"/>
              <a:gd name="connsiteX7" fmla="*/ 728749 w 6081439"/>
              <a:gd name="connsiteY7" fmla="*/ 2360933 h 3085407"/>
              <a:gd name="connsiteX8" fmla="*/ 728749 w 6081439"/>
              <a:gd name="connsiteY8" fmla="*/ 2314055 h 3085407"/>
              <a:gd name="connsiteX9" fmla="*/ 907741 w 6081439"/>
              <a:gd name="connsiteY9" fmla="*/ 2314055 h 3085407"/>
              <a:gd name="connsiteX10" fmla="*/ 907741 w 6081439"/>
              <a:gd name="connsiteY10" fmla="*/ 2130806 h 3085407"/>
              <a:gd name="connsiteX11" fmla="*/ 1095255 w 6081439"/>
              <a:gd name="connsiteY11" fmla="*/ 2126544 h 3085407"/>
              <a:gd name="connsiteX12" fmla="*/ 1103779 w 6081439"/>
              <a:gd name="connsiteY12" fmla="*/ 2071144 h 3085407"/>
              <a:gd name="connsiteX13" fmla="*/ 1278508 w 6081439"/>
              <a:gd name="connsiteY13" fmla="*/ 2075405 h 3085407"/>
              <a:gd name="connsiteX14" fmla="*/ 1282770 w 6081439"/>
              <a:gd name="connsiteY14" fmla="*/ 1947557 h 3085407"/>
              <a:gd name="connsiteX15" fmla="*/ 1461761 w 6081439"/>
              <a:gd name="connsiteY15" fmla="*/ 1947557 h 3085407"/>
              <a:gd name="connsiteX16" fmla="*/ 1461761 w 6081439"/>
              <a:gd name="connsiteY16" fmla="*/ 1875109 h 3085407"/>
              <a:gd name="connsiteX17" fmla="*/ 1649276 w 6081439"/>
              <a:gd name="connsiteY17" fmla="*/ 1879371 h 3085407"/>
              <a:gd name="connsiteX18" fmla="*/ 1649276 w 6081439"/>
              <a:gd name="connsiteY18" fmla="*/ 1819708 h 3085407"/>
              <a:gd name="connsiteX19" fmla="*/ 1824005 w 6081439"/>
              <a:gd name="connsiteY19" fmla="*/ 1823970 h 3085407"/>
              <a:gd name="connsiteX20" fmla="*/ 1824005 w 6081439"/>
              <a:gd name="connsiteY20" fmla="*/ 1657767 h 3085407"/>
              <a:gd name="connsiteX21" fmla="*/ 2015781 w 6081439"/>
              <a:gd name="connsiteY21" fmla="*/ 1657767 h 3085407"/>
              <a:gd name="connsiteX22" fmla="*/ 2015781 w 6081439"/>
              <a:gd name="connsiteY22" fmla="*/ 1585320 h 3085407"/>
              <a:gd name="connsiteX23" fmla="*/ 2578325 w 6081439"/>
              <a:gd name="connsiteY23" fmla="*/ 1585320 h 3085407"/>
              <a:gd name="connsiteX24" fmla="*/ 2574064 w 6081439"/>
              <a:gd name="connsiteY24" fmla="*/ 1440425 h 3085407"/>
              <a:gd name="connsiteX25" fmla="*/ 2936308 w 6081439"/>
              <a:gd name="connsiteY25" fmla="*/ 1448948 h 3085407"/>
              <a:gd name="connsiteX26" fmla="*/ 2940569 w 6081439"/>
              <a:gd name="connsiteY26" fmla="*/ 1385024 h 3085407"/>
              <a:gd name="connsiteX27" fmla="*/ 3128084 w 6081439"/>
              <a:gd name="connsiteY27" fmla="*/ 1385024 h 3085407"/>
              <a:gd name="connsiteX28" fmla="*/ 3128084 w 6081439"/>
              <a:gd name="connsiteY28" fmla="*/ 1171943 h 3085407"/>
              <a:gd name="connsiteX29" fmla="*/ 3302813 w 6081439"/>
              <a:gd name="connsiteY29" fmla="*/ 1176205 h 3085407"/>
              <a:gd name="connsiteX30" fmla="*/ 3302813 w 6081439"/>
              <a:gd name="connsiteY30" fmla="*/ 1052618 h 3085407"/>
              <a:gd name="connsiteX31" fmla="*/ 3498851 w 6081439"/>
              <a:gd name="connsiteY31" fmla="*/ 1052618 h 3085407"/>
              <a:gd name="connsiteX32" fmla="*/ 3494590 w 6081439"/>
              <a:gd name="connsiteY32" fmla="*/ 997217 h 3085407"/>
              <a:gd name="connsiteX33" fmla="*/ 3861096 w 6081439"/>
              <a:gd name="connsiteY33" fmla="*/ 992956 h 3085407"/>
              <a:gd name="connsiteX34" fmla="*/ 3861096 w 6081439"/>
              <a:gd name="connsiteY34" fmla="*/ 924770 h 3085407"/>
              <a:gd name="connsiteX35" fmla="*/ 4052872 w 6081439"/>
              <a:gd name="connsiteY35" fmla="*/ 929031 h 3085407"/>
              <a:gd name="connsiteX36" fmla="*/ 4052872 w 6081439"/>
              <a:gd name="connsiteY36" fmla="*/ 843799 h 3085407"/>
              <a:gd name="connsiteX37" fmla="*/ 4236125 w 6081439"/>
              <a:gd name="connsiteY37" fmla="*/ 843799 h 3085407"/>
              <a:gd name="connsiteX38" fmla="*/ 4236125 w 6081439"/>
              <a:gd name="connsiteY38" fmla="*/ 673335 h 3085407"/>
              <a:gd name="connsiteX39" fmla="*/ 4415116 w 6081439"/>
              <a:gd name="connsiteY39" fmla="*/ 673335 h 3085407"/>
              <a:gd name="connsiteX40" fmla="*/ 4415116 w 6081439"/>
              <a:gd name="connsiteY40" fmla="*/ 579579 h 3085407"/>
              <a:gd name="connsiteX41" fmla="*/ 5535942 w 6081439"/>
              <a:gd name="connsiteY41" fmla="*/ 583841 h 3085407"/>
              <a:gd name="connsiteX42" fmla="*/ 5535942 w 6081439"/>
              <a:gd name="connsiteY42" fmla="*/ 357975 h 3085407"/>
              <a:gd name="connsiteX43" fmla="*/ 6081439 w 6081439"/>
              <a:gd name="connsiteY43" fmla="*/ 357975 h 3085407"/>
              <a:gd name="connsiteX44" fmla="*/ 6072915 w 6081439"/>
              <a:gd name="connsiteY44" fmla="*/ 0 h 308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081439" h="3085407">
                <a:moveTo>
                  <a:pt x="0" y="3085407"/>
                </a:moveTo>
                <a:lnTo>
                  <a:pt x="174729" y="3085407"/>
                </a:lnTo>
                <a:lnTo>
                  <a:pt x="174729" y="2782833"/>
                </a:lnTo>
                <a:lnTo>
                  <a:pt x="349459" y="2791356"/>
                </a:lnTo>
                <a:cubicBezTo>
                  <a:pt x="350879" y="2690498"/>
                  <a:pt x="352300" y="2589640"/>
                  <a:pt x="353720" y="2488782"/>
                </a:cubicBezTo>
                <a:lnTo>
                  <a:pt x="541235" y="2488782"/>
                </a:lnTo>
                <a:lnTo>
                  <a:pt x="541235" y="2356672"/>
                </a:lnTo>
                <a:lnTo>
                  <a:pt x="728749" y="2360933"/>
                </a:lnTo>
                <a:lnTo>
                  <a:pt x="728749" y="2314055"/>
                </a:lnTo>
                <a:lnTo>
                  <a:pt x="907741" y="2314055"/>
                </a:lnTo>
                <a:lnTo>
                  <a:pt x="907741" y="2130806"/>
                </a:lnTo>
                <a:lnTo>
                  <a:pt x="1095255" y="2126544"/>
                </a:lnTo>
                <a:lnTo>
                  <a:pt x="1103779" y="2071144"/>
                </a:lnTo>
                <a:lnTo>
                  <a:pt x="1278508" y="2075405"/>
                </a:lnTo>
                <a:lnTo>
                  <a:pt x="1282770" y="1947557"/>
                </a:lnTo>
                <a:lnTo>
                  <a:pt x="1461761" y="1947557"/>
                </a:lnTo>
                <a:lnTo>
                  <a:pt x="1461761" y="1875109"/>
                </a:lnTo>
                <a:lnTo>
                  <a:pt x="1649276" y="1879371"/>
                </a:lnTo>
                <a:lnTo>
                  <a:pt x="1649276" y="1819708"/>
                </a:lnTo>
                <a:lnTo>
                  <a:pt x="1824005" y="1823970"/>
                </a:lnTo>
                <a:lnTo>
                  <a:pt x="1824005" y="1657767"/>
                </a:lnTo>
                <a:lnTo>
                  <a:pt x="2015781" y="1657767"/>
                </a:lnTo>
                <a:lnTo>
                  <a:pt x="2015781" y="1585320"/>
                </a:lnTo>
                <a:lnTo>
                  <a:pt x="2578325" y="1585320"/>
                </a:lnTo>
                <a:lnTo>
                  <a:pt x="2574064" y="1440425"/>
                </a:lnTo>
                <a:lnTo>
                  <a:pt x="2936308" y="1448948"/>
                </a:lnTo>
                <a:lnTo>
                  <a:pt x="2940569" y="1385024"/>
                </a:lnTo>
                <a:lnTo>
                  <a:pt x="3128084" y="1385024"/>
                </a:lnTo>
                <a:lnTo>
                  <a:pt x="3128084" y="1171943"/>
                </a:lnTo>
                <a:lnTo>
                  <a:pt x="3302813" y="1176205"/>
                </a:lnTo>
                <a:lnTo>
                  <a:pt x="3302813" y="1052618"/>
                </a:lnTo>
                <a:lnTo>
                  <a:pt x="3498851" y="1052618"/>
                </a:lnTo>
                <a:lnTo>
                  <a:pt x="3494590" y="997217"/>
                </a:lnTo>
                <a:lnTo>
                  <a:pt x="3861096" y="992956"/>
                </a:lnTo>
                <a:lnTo>
                  <a:pt x="3861096" y="924770"/>
                </a:lnTo>
                <a:lnTo>
                  <a:pt x="4052872" y="929031"/>
                </a:lnTo>
                <a:lnTo>
                  <a:pt x="4052872" y="843799"/>
                </a:lnTo>
                <a:lnTo>
                  <a:pt x="4236125" y="843799"/>
                </a:lnTo>
                <a:lnTo>
                  <a:pt x="4236125" y="673335"/>
                </a:lnTo>
                <a:lnTo>
                  <a:pt x="4415116" y="673335"/>
                </a:lnTo>
                <a:lnTo>
                  <a:pt x="4415116" y="579579"/>
                </a:lnTo>
                <a:lnTo>
                  <a:pt x="5535942" y="583841"/>
                </a:lnTo>
                <a:lnTo>
                  <a:pt x="5535942" y="357975"/>
                </a:lnTo>
                <a:lnTo>
                  <a:pt x="6081439" y="357975"/>
                </a:lnTo>
                <a:lnTo>
                  <a:pt x="6072915" y="0"/>
                </a:lnTo>
              </a:path>
            </a:pathLst>
          </a:custGeom>
          <a:ln w="76200" cmpd="sng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331365" y="3508343"/>
            <a:ext cx="6346689" cy="1892156"/>
          </a:xfrm>
          <a:custGeom>
            <a:avLst/>
            <a:gdLst>
              <a:gd name="connsiteX0" fmla="*/ 0 w 5335643"/>
              <a:gd name="connsiteY0" fmla="*/ 1892156 h 1892156"/>
              <a:gd name="connsiteX1" fmla="*/ 170468 w 5335643"/>
              <a:gd name="connsiteY1" fmla="*/ 1892156 h 1892156"/>
              <a:gd name="connsiteX2" fmla="*/ 170468 w 5335643"/>
              <a:gd name="connsiteY2" fmla="*/ 1683337 h 1892156"/>
              <a:gd name="connsiteX3" fmla="*/ 357983 w 5335643"/>
              <a:gd name="connsiteY3" fmla="*/ 1687598 h 1892156"/>
              <a:gd name="connsiteX4" fmla="*/ 362244 w 5335643"/>
              <a:gd name="connsiteY4" fmla="*/ 1559750 h 1892156"/>
              <a:gd name="connsiteX5" fmla="*/ 536974 w 5335643"/>
              <a:gd name="connsiteY5" fmla="*/ 1559750 h 1892156"/>
              <a:gd name="connsiteX6" fmla="*/ 536974 w 5335643"/>
              <a:gd name="connsiteY6" fmla="*/ 1376501 h 1892156"/>
              <a:gd name="connsiteX7" fmla="*/ 724488 w 5335643"/>
              <a:gd name="connsiteY7" fmla="*/ 1372239 h 1892156"/>
              <a:gd name="connsiteX8" fmla="*/ 724488 w 5335643"/>
              <a:gd name="connsiteY8" fmla="*/ 1295530 h 1892156"/>
              <a:gd name="connsiteX9" fmla="*/ 903480 w 5335643"/>
              <a:gd name="connsiteY9" fmla="*/ 1291269 h 1892156"/>
              <a:gd name="connsiteX10" fmla="*/ 894956 w 5335643"/>
              <a:gd name="connsiteY10" fmla="*/ 1227344 h 1892156"/>
              <a:gd name="connsiteX11" fmla="*/ 1090994 w 5335643"/>
              <a:gd name="connsiteY11" fmla="*/ 1231606 h 1892156"/>
              <a:gd name="connsiteX12" fmla="*/ 1090994 w 5335643"/>
              <a:gd name="connsiteY12" fmla="*/ 1142112 h 1892156"/>
              <a:gd name="connsiteX13" fmla="*/ 1265724 w 5335643"/>
              <a:gd name="connsiteY13" fmla="*/ 1137850 h 1892156"/>
              <a:gd name="connsiteX14" fmla="*/ 1269985 w 5335643"/>
              <a:gd name="connsiteY14" fmla="*/ 1082450 h 1892156"/>
              <a:gd name="connsiteX15" fmla="*/ 1645015 w 5335643"/>
              <a:gd name="connsiteY15" fmla="*/ 1082450 h 1892156"/>
              <a:gd name="connsiteX16" fmla="*/ 1645015 w 5335643"/>
              <a:gd name="connsiteY16" fmla="*/ 980171 h 1892156"/>
              <a:gd name="connsiteX17" fmla="*/ 1819744 w 5335643"/>
              <a:gd name="connsiteY17" fmla="*/ 980171 h 1892156"/>
              <a:gd name="connsiteX18" fmla="*/ 1819744 w 5335643"/>
              <a:gd name="connsiteY18" fmla="*/ 916247 h 1892156"/>
              <a:gd name="connsiteX19" fmla="*/ 2011520 w 5335643"/>
              <a:gd name="connsiteY19" fmla="*/ 920508 h 1892156"/>
              <a:gd name="connsiteX20" fmla="*/ 2015782 w 5335643"/>
              <a:gd name="connsiteY20" fmla="*/ 839538 h 1892156"/>
              <a:gd name="connsiteX21" fmla="*/ 2199035 w 5335643"/>
              <a:gd name="connsiteY21" fmla="*/ 839538 h 1892156"/>
              <a:gd name="connsiteX22" fmla="*/ 2194773 w 5335643"/>
              <a:gd name="connsiteY22" fmla="*/ 750044 h 1892156"/>
              <a:gd name="connsiteX23" fmla="*/ 2382288 w 5335643"/>
              <a:gd name="connsiteY23" fmla="*/ 750044 h 1892156"/>
              <a:gd name="connsiteX24" fmla="*/ 2378026 w 5335643"/>
              <a:gd name="connsiteY24" fmla="*/ 673335 h 1892156"/>
              <a:gd name="connsiteX25" fmla="*/ 2561279 w 5335643"/>
              <a:gd name="connsiteY25" fmla="*/ 673335 h 1892156"/>
              <a:gd name="connsiteX26" fmla="*/ 2561279 w 5335643"/>
              <a:gd name="connsiteY26" fmla="*/ 583841 h 1892156"/>
              <a:gd name="connsiteX27" fmla="*/ 2744532 w 5335643"/>
              <a:gd name="connsiteY27" fmla="*/ 579579 h 1892156"/>
              <a:gd name="connsiteX28" fmla="*/ 2753055 w 5335643"/>
              <a:gd name="connsiteY28" fmla="*/ 477301 h 1892156"/>
              <a:gd name="connsiteX29" fmla="*/ 3486067 w 5335643"/>
              <a:gd name="connsiteY29" fmla="*/ 481562 h 1892156"/>
              <a:gd name="connsiteX30" fmla="*/ 3486067 w 5335643"/>
              <a:gd name="connsiteY30" fmla="*/ 404853 h 1892156"/>
              <a:gd name="connsiteX31" fmla="*/ 4594108 w 5335643"/>
              <a:gd name="connsiteY31" fmla="*/ 413376 h 1892156"/>
              <a:gd name="connsiteX32" fmla="*/ 4598370 w 5335643"/>
              <a:gd name="connsiteY32" fmla="*/ 306836 h 1892156"/>
              <a:gd name="connsiteX33" fmla="*/ 4964875 w 5335643"/>
              <a:gd name="connsiteY33" fmla="*/ 315359 h 1892156"/>
              <a:gd name="connsiteX34" fmla="*/ 4960614 w 5335643"/>
              <a:gd name="connsiteY34" fmla="*/ 183249 h 1892156"/>
              <a:gd name="connsiteX35" fmla="*/ 5335643 w 5335643"/>
              <a:gd name="connsiteY35" fmla="*/ 187511 h 1892156"/>
              <a:gd name="connsiteX36" fmla="*/ 5331381 w 5335643"/>
              <a:gd name="connsiteY36" fmla="*/ 0 h 189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335643" h="1892156">
                <a:moveTo>
                  <a:pt x="0" y="1892156"/>
                </a:moveTo>
                <a:lnTo>
                  <a:pt x="170468" y="1892156"/>
                </a:lnTo>
                <a:lnTo>
                  <a:pt x="170468" y="1683337"/>
                </a:lnTo>
                <a:lnTo>
                  <a:pt x="357983" y="1687598"/>
                </a:lnTo>
                <a:lnTo>
                  <a:pt x="362244" y="1559750"/>
                </a:lnTo>
                <a:lnTo>
                  <a:pt x="536974" y="1559750"/>
                </a:lnTo>
                <a:lnTo>
                  <a:pt x="536974" y="1376501"/>
                </a:lnTo>
                <a:lnTo>
                  <a:pt x="724488" y="1372239"/>
                </a:lnTo>
                <a:lnTo>
                  <a:pt x="724488" y="1295530"/>
                </a:lnTo>
                <a:lnTo>
                  <a:pt x="903480" y="1291269"/>
                </a:lnTo>
                <a:lnTo>
                  <a:pt x="894956" y="1227344"/>
                </a:lnTo>
                <a:lnTo>
                  <a:pt x="1090994" y="1231606"/>
                </a:lnTo>
                <a:lnTo>
                  <a:pt x="1090994" y="1142112"/>
                </a:lnTo>
                <a:lnTo>
                  <a:pt x="1265724" y="1137850"/>
                </a:lnTo>
                <a:lnTo>
                  <a:pt x="1269985" y="1082450"/>
                </a:lnTo>
                <a:lnTo>
                  <a:pt x="1645015" y="1082450"/>
                </a:lnTo>
                <a:lnTo>
                  <a:pt x="1645015" y="980171"/>
                </a:lnTo>
                <a:lnTo>
                  <a:pt x="1819744" y="980171"/>
                </a:lnTo>
                <a:lnTo>
                  <a:pt x="1819744" y="916247"/>
                </a:lnTo>
                <a:lnTo>
                  <a:pt x="2011520" y="920508"/>
                </a:lnTo>
                <a:lnTo>
                  <a:pt x="2015782" y="839538"/>
                </a:lnTo>
                <a:lnTo>
                  <a:pt x="2199035" y="839538"/>
                </a:lnTo>
                <a:lnTo>
                  <a:pt x="2194773" y="750044"/>
                </a:lnTo>
                <a:lnTo>
                  <a:pt x="2382288" y="750044"/>
                </a:lnTo>
                <a:lnTo>
                  <a:pt x="2378026" y="673335"/>
                </a:lnTo>
                <a:lnTo>
                  <a:pt x="2561279" y="673335"/>
                </a:lnTo>
                <a:lnTo>
                  <a:pt x="2561279" y="583841"/>
                </a:lnTo>
                <a:lnTo>
                  <a:pt x="2744532" y="579579"/>
                </a:lnTo>
                <a:lnTo>
                  <a:pt x="2753055" y="477301"/>
                </a:lnTo>
                <a:lnTo>
                  <a:pt x="3486067" y="481562"/>
                </a:lnTo>
                <a:lnTo>
                  <a:pt x="3486067" y="404853"/>
                </a:lnTo>
                <a:lnTo>
                  <a:pt x="4594108" y="413376"/>
                </a:lnTo>
                <a:lnTo>
                  <a:pt x="4598370" y="306836"/>
                </a:lnTo>
                <a:lnTo>
                  <a:pt x="4964875" y="315359"/>
                </a:lnTo>
                <a:lnTo>
                  <a:pt x="4960614" y="183249"/>
                </a:lnTo>
                <a:lnTo>
                  <a:pt x="5335643" y="187511"/>
                </a:lnTo>
                <a:cubicBezTo>
                  <a:pt x="5334222" y="125007"/>
                  <a:pt x="5332802" y="62504"/>
                  <a:pt x="5331381" y="0"/>
                </a:cubicBezTo>
              </a:path>
            </a:pathLst>
          </a:custGeom>
          <a:ln w="76200" cmpd="sng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290624" y="1828878"/>
            <a:ext cx="193187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cs typeface="Franklin Gothic Medium"/>
              </a:rPr>
              <a:t>Copay Group</a:t>
            </a:r>
            <a:endParaRPr lang="en-US" sz="2800" dirty="0">
              <a:cs typeface="Franklin Gothic Mediu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69110" y="3665157"/>
            <a:ext cx="201826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cs typeface="Franklin Gothic Medium"/>
              </a:rPr>
              <a:t>Free Med</a:t>
            </a:r>
          </a:p>
          <a:p>
            <a:pPr algn="ctr"/>
            <a:r>
              <a:rPr lang="en-US" sz="2800" dirty="0" smtClean="0">
                <a:cs typeface="Franklin Gothic Medium"/>
              </a:rPr>
              <a:t>Group</a:t>
            </a:r>
            <a:endParaRPr lang="en-US" sz="2800" dirty="0"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818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6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5400">
                <a:latin typeface="+mn-lt"/>
                <a:ea typeface="Times New Roman" charset="0"/>
                <a:cs typeface="Times New Roman" charset="0"/>
              </a:rPr>
              <a:t>Why Global Budget Hospitals?</a:t>
            </a:r>
            <a:br>
              <a:rPr lang="en-US" altLang="en-US" sz="5400">
                <a:latin typeface="+mn-lt"/>
                <a:ea typeface="Times New Roman" charset="0"/>
                <a:cs typeface="Times New Roman" charset="0"/>
              </a:rPr>
            </a:br>
            <a:r>
              <a:rPr lang="en-US" altLang="en-US" sz="3200">
                <a:latin typeface="+mn-lt"/>
                <a:ea typeface="Times New Roman" charset="0"/>
                <a:cs typeface="Times New Roman" charset="0"/>
              </a:rPr>
              <a:t>(and why the Sanders bill needs an amendment)</a:t>
            </a:r>
            <a:r>
              <a:rPr lang="en-US" altLang="en-US" sz="4000">
                <a:latin typeface="+mn-lt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162816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67753"/>
            <a:ext cx="10515600" cy="3948953"/>
          </a:xfrm>
        </p:spPr>
        <p:txBody>
          <a:bodyPr/>
          <a:lstStyle/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altLang="en-US" sz="3600">
                <a:latin typeface="+mn-lt"/>
                <a:ea typeface="Times New Roman" charset="0"/>
                <a:cs typeface="Times New Roman" charset="0"/>
              </a:rPr>
              <a:t>Maximizes administrative savings by eliminating per-patient billing, incentives for upcoding, and much internal cost accounting 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altLang="en-US" sz="3600">
                <a:latin typeface="+mn-lt"/>
                <a:ea typeface="Times New Roman" charset="0"/>
                <a:cs typeface="Times New Roman" charset="0"/>
              </a:rPr>
              <a:t>Reduces disparities in profitability of particular  patients or services (e.g. psych vs. ortho)</a:t>
            </a:r>
          </a:p>
        </p:txBody>
      </p:sp>
    </p:spTree>
    <p:extLst>
      <p:ext uri="{BB962C8B-B14F-4D97-AF65-F5344CB8AC3E}">
        <p14:creationId xmlns:p14="http://schemas.microsoft.com/office/powerpoint/2010/main" val="185386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2024" y="365125"/>
            <a:ext cx="11353800" cy="13255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600"/>
              <a:t>Sanders Bill’s Failure to Mandate Separate Hospital Operating and Capital Payments Means</a:t>
            </a:r>
            <a:r>
              <a:rPr lang="mr-IN" altLang="en-US" sz="3600"/>
              <a:t>…</a:t>
            </a:r>
            <a:endParaRPr lang="en-US" altLang="en-US" sz="360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50335517"/>
              </p:ext>
            </p:extLst>
          </p:nvPr>
        </p:nvGraphicFramePr>
        <p:xfrm>
          <a:off x="502024" y="1690688"/>
          <a:ext cx="10847294" cy="4138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9508041" y="2533137"/>
            <a:ext cx="2347783" cy="264434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i="1"/>
              <a:t>Costs Rise, </a:t>
            </a:r>
          </a:p>
          <a:p>
            <a:pPr algn="ctr"/>
            <a:r>
              <a:rPr lang="en-US" altLang="en-US" sz="2800" b="1" i="1"/>
              <a:t>Care-Need Mismatch</a:t>
            </a:r>
          </a:p>
        </p:txBody>
      </p:sp>
    </p:spTree>
    <p:extLst>
      <p:ext uri="{BB962C8B-B14F-4D97-AF65-F5344CB8AC3E}">
        <p14:creationId xmlns:p14="http://schemas.microsoft.com/office/powerpoint/2010/main" val="185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25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800">
                <a:latin typeface="+mn-lt"/>
                <a:ea typeface="Times New Roman" charset="0"/>
                <a:cs typeface="Times New Roman" charset="0"/>
              </a:rPr>
              <a:t>Single Payer Transition:</a:t>
            </a:r>
            <a:br>
              <a:rPr lang="en-US" altLang="en-US" sz="4800">
                <a:latin typeface="+mn-lt"/>
                <a:ea typeface="Times New Roman" charset="0"/>
                <a:cs typeface="Times New Roman" charset="0"/>
              </a:rPr>
            </a:br>
            <a:r>
              <a:rPr lang="en-US" altLang="en-US" sz="3200">
                <a:latin typeface="+mn-lt"/>
                <a:ea typeface="Times New Roman" charset="0"/>
                <a:cs typeface="Times New Roman" charset="0"/>
              </a:rPr>
              <a:t>For Displaced Clerical and Administrative Workers </a:t>
            </a:r>
          </a:p>
        </p:txBody>
      </p:sp>
      <p:sp>
        <p:nvSpPr>
          <p:cNvPr id="18432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30195" y="1690688"/>
            <a:ext cx="10960443" cy="4289982"/>
          </a:xfrm>
        </p:spPr>
        <p:txBody>
          <a:bodyPr>
            <a:normAutofit/>
          </a:bodyPr>
          <a:lstStyle/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altLang="en-US" sz="2400">
                <a:latin typeface="+mn-lt"/>
                <a:ea typeface="Times New Roman" charset="0"/>
                <a:cs typeface="Times New Roman" charset="0"/>
              </a:rPr>
              <a:t>All 400,000 health insurance workers and about ½ of the 2.6 million clerical/administrative employees in healthcare providers likely to be displaced – total 1.7 million.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altLang="en-US" sz="2400">
                <a:latin typeface="+mn-lt"/>
                <a:ea typeface="Times New Roman" charset="0"/>
                <a:cs typeface="Times New Roman" charset="0"/>
              </a:rPr>
              <a:t>Many likely to be redeployed in expanded clinical workforce.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altLang="en-US" sz="2400">
                <a:latin typeface="+mn-lt"/>
                <a:ea typeface="Times New Roman" charset="0"/>
                <a:cs typeface="Times New Roman" charset="0"/>
              </a:rPr>
              <a:t>Funding for income support and job retraining modeled on WWII GI Bill.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altLang="en-US" sz="2400">
                <a:latin typeface="+mn-lt"/>
                <a:ea typeface="Times New Roman" charset="0"/>
                <a:cs typeface="Times New Roman" charset="0"/>
              </a:rPr>
              <a:t>Job displacement is common in the US – 60 million/year, including 20 million who are fired: 1.7 million = number who are fired every 31 days. (source: People’s Policy Report)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None/>
            </a:pPr>
            <a:endParaRPr lang="en-US" altLang="en-US" sz="2400">
              <a:latin typeface="+mn-lt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0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5400">
                <a:latin typeface="+mn-lt"/>
                <a:ea typeface="Times New Roman" charset="0"/>
                <a:cs typeface="Times New Roman" charset="0"/>
              </a:rPr>
              <a:t>Single Payer Transition:</a:t>
            </a:r>
            <a:br>
              <a:rPr lang="en-US" altLang="en-US" sz="5400">
                <a:latin typeface="+mn-lt"/>
                <a:ea typeface="Times New Roman" charset="0"/>
                <a:cs typeface="Times New Roman" charset="0"/>
              </a:rPr>
            </a:br>
            <a:r>
              <a:rPr lang="en-US" altLang="en-US" sz="5400">
                <a:latin typeface="+mn-lt"/>
                <a:ea typeface="Times New Roman" charset="0"/>
                <a:cs typeface="Times New Roman" charset="0"/>
              </a:rPr>
              <a:t>For Patients </a:t>
            </a:r>
          </a:p>
        </p:txBody>
      </p:sp>
      <p:sp>
        <p:nvSpPr>
          <p:cNvPr id="163123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8801"/>
            <a:ext cx="10515600" cy="4077730"/>
          </a:xfrm>
        </p:spPr>
        <p:txBody>
          <a:bodyPr/>
          <a:lstStyle/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altLang="en-US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rPr>
              <a:t>Every U.S. resident receives an insurance card.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altLang="en-US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rPr>
              <a:t>Full coverage for all medically necessary care, no copayments, deductibles or coinsurance.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altLang="en-US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rPr>
              <a:t>Prescription drug formulary, with alternatives covered when medically indicated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altLang="en-US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rPr>
              <a:t>Free choice of any participating provider or hospital.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endParaRPr lang="en-US" altLang="en-US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838200" y="1335933"/>
          <a:ext cx="10515600" cy="453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 Have What It Takes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2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9F0582-F852-BD4F-8C9C-081032857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C9F0582-F852-BD4F-8C9C-081032857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8FF62-055F-6447-A381-B16663C59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2988FF62-055F-6447-A381-B16663C59D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71B72C-FEB7-D546-BBCC-0D7EECCAB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471B72C-FEB7-D546-BBCC-0D7EECCAB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2CA8F3-6885-0140-BBD7-489EA2F48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F32CA8F3-6885-0140-BBD7-489EA2F48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6B2AD8-F141-3F4F-97E5-A3191CF43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3C6B2AD8-F141-3F4F-97E5-A3191CF439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Higher Medication Co-Pays =</a:t>
            </a:r>
            <a:br>
              <a:rPr lang="en-US" dirty="0" smtClean="0"/>
            </a:br>
            <a:r>
              <a:rPr lang="en-US" dirty="0" smtClean="0"/>
              <a:t>Worse Pediatric Asthma Outcomes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Children age 5-18</a:t>
            </a:r>
          </a:p>
          <a:p>
            <a:r>
              <a:rPr lang="en-US" dirty="0"/>
              <a:t>Source: JAMA </a:t>
            </a:r>
            <a:r>
              <a:rPr lang="en-US" dirty="0" smtClean="0"/>
              <a:t>2012;307:1284</a:t>
            </a:r>
            <a:endParaRPr lang="en-US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243732065"/>
              </p:ext>
            </p:extLst>
          </p:nvPr>
        </p:nvGraphicFramePr>
        <p:xfrm>
          <a:off x="838199" y="1560347"/>
          <a:ext cx="11061879" cy="449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137437" y="2785431"/>
            <a:ext cx="274110" cy="27411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37438" y="3823842"/>
            <a:ext cx="274110" cy="27411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4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627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Higher Copayments = </a:t>
            </a:r>
            <a:r>
              <a:rPr lang="en-US" dirty="0" smtClean="0">
                <a:latin typeface="+mn-lt"/>
              </a:rPr>
              <a:t>Kids </a:t>
            </a:r>
            <a:r>
              <a:rPr lang="en-US" dirty="0">
                <a:latin typeface="+mn-lt"/>
              </a:rPr>
              <a:t>Without Care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Franklin Gothic Book"/>
              </a:rPr>
              <a:t>Source: Rand Experiment. Pediatrics </a:t>
            </a:r>
            <a:r>
              <a:rPr lang="en-US" dirty="0" smtClean="0">
                <a:latin typeface="+mn-lt"/>
                <a:cs typeface="Franklin Gothic Book"/>
              </a:rPr>
              <a:t>1985;75:942</a:t>
            </a:r>
            <a:endParaRPr lang="en-US" dirty="0">
              <a:latin typeface="+mn-lt"/>
              <a:cs typeface="Franklin Gothic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386" y="2016481"/>
            <a:ext cx="25232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Percentage with no physician visits in year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78066368"/>
              </p:ext>
            </p:extLst>
          </p:nvPr>
        </p:nvGraphicFramePr>
        <p:xfrm>
          <a:off x="191386" y="1352283"/>
          <a:ext cx="11618541" cy="487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378964" y="3972865"/>
            <a:ext cx="276552" cy="27655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8963" y="4575210"/>
            <a:ext cx="276552" cy="27655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Pays for Long Term Care?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NCHS </a:t>
            </a:r>
            <a:r>
              <a:rPr lang="mr-IN"/>
              <a:t>–</a:t>
            </a:r>
            <a:r>
              <a:rPr lang="en-US"/>
              <a:t> National Health Expenditure Accounts </a:t>
            </a:r>
            <a:r>
              <a:rPr lang="mr-IN"/>
              <a:t>–</a:t>
            </a:r>
            <a:r>
              <a:rPr lang="en-US"/>
              <a:t> Data are for 2017</a:t>
            </a:r>
          </a:p>
          <a:p>
            <a:r>
              <a:rPr lang="en-US"/>
              <a:t>Note: Includes spending for NHs + Home care + “other residential and personal care”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47960364"/>
              </p:ext>
            </p:extLst>
          </p:nvPr>
        </p:nvGraphicFramePr>
        <p:xfrm>
          <a:off x="2032000" y="106949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6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52517" cy="1325563"/>
          </a:xfrm>
        </p:spPr>
        <p:txBody>
          <a:bodyPr>
            <a:noAutofit/>
          </a:bodyPr>
          <a:lstStyle/>
          <a:p>
            <a:r>
              <a:rPr lang="en-US" sz="3200"/>
              <a:t>Texas Is Putting Abortion Facilities Out of Reach: Forcing Women to Travel 100 Miles Further</a:t>
            </a:r>
          </a:p>
        </p:txBody>
      </p:sp>
      <p:sp>
        <p:nvSpPr>
          <p:cNvPr id="34820" name="Date Placeholder 3"/>
          <p:cNvSpPr txBox="1">
            <a:spLocks noGrp="1"/>
          </p:cNvSpPr>
          <p:nvPr/>
        </p:nvSpPr>
        <p:spPr bwMode="auto">
          <a:xfrm>
            <a:off x="1524000" y="6223000"/>
            <a:ext cx="2540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63500" rIns="127000" bIns="6350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>
              <a:solidFill>
                <a:srgbClr val="999999"/>
              </a:solidFill>
              <a:latin typeface="Helvetica" charset="0"/>
            </a:endParaRPr>
          </a:p>
        </p:txBody>
      </p:sp>
      <p:sp>
        <p:nvSpPr>
          <p:cNvPr id="34822" name="Text Placeholder 2"/>
          <p:cNvSpPr txBox="1">
            <a:spLocks/>
          </p:cNvSpPr>
          <p:nvPr/>
        </p:nvSpPr>
        <p:spPr bwMode="auto">
          <a:xfrm>
            <a:off x="1524000" y="1282700"/>
            <a:ext cx="914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127000" bIns="6350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Helvetica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241691" y="5073585"/>
            <a:ext cx="5749025" cy="11450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/>
              <a:t>Copyright © 2012 American Medical Association.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/>
              <a:t>All rights reserved</a:t>
            </a:r>
          </a:p>
        </p:txBody>
      </p:sp>
      <p:pic>
        <p:nvPicPr>
          <p:cNvPr id="13" name="Picture 7" descr="Cov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1691" y="1526761"/>
            <a:ext cx="5714879" cy="338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1417" y="1526761"/>
            <a:ext cx="6150274" cy="5242630"/>
            <a:chOff x="95251" y="1526761"/>
            <a:chExt cx="6150274" cy="5242630"/>
          </a:xfrm>
        </p:grpSpPr>
        <p:pic>
          <p:nvPicPr>
            <p:cNvPr id="34825" name="Picture 7" descr="Cov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5251" y="1526762"/>
              <a:ext cx="6150274" cy="524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064000" y="1526761"/>
              <a:ext cx="2181525" cy="1235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040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Most of the Medically Bankrupt Had </a:t>
            </a:r>
            <a:r>
              <a:rPr lang="en-US" sz="4000" dirty="0" smtClean="0"/>
              <a:t>Insurance at the Onset of Their Illness</a:t>
            </a:r>
            <a:endParaRPr lang="en-US" sz="20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Himmelstein</a:t>
            </a:r>
            <a:r>
              <a:rPr lang="en-US" dirty="0"/>
              <a:t> et al. Am J Med: August, </a:t>
            </a:r>
            <a:r>
              <a:rPr lang="en-US" dirty="0" smtClean="0"/>
              <a:t>2009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042095" y="1797867"/>
          <a:ext cx="8453372" cy="489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439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Medical Bills Are Most Common Reason for Collection Calls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Medical collection calls were the only category which did not differ by income</a:t>
            </a:r>
          </a:p>
          <a:p>
            <a:r>
              <a:rPr lang="en-US"/>
              <a:t>Consumer Financial Protection Bureau, January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84060"/>
            <a:ext cx="3329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Percent of Consumers Receiving Collection Calls with Specific Type of Debt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3329796" y="1690688"/>
          <a:ext cx="8333116" cy="432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76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06wealth-1-articleLar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1876799"/>
            <a:ext cx="6139818" cy="395469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5061858" y="2190196"/>
            <a:ext cx="6596742" cy="26776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lIns="182880" tIns="182880" rIns="182880" bIns="182880" anchor="ctr" anchorCtr="0">
            <a:spAutoFit/>
          </a:bodyPr>
          <a:lstStyle>
            <a:lvl1pPr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  <a:buClr>
                <a:srgbClr val="000000"/>
              </a:buClr>
              <a:buSzPct val="45000"/>
              <a:defRPr/>
            </a:pPr>
            <a:r>
              <a:rPr lang="ja-JP" altLang="en-US" sz="2800" dirty="0">
                <a:solidFill>
                  <a:schemeClr val="bg1"/>
                </a:solidFill>
                <a:latin typeface="+mj-lt"/>
                <a:cs typeface="Franklin Gothic Book"/>
              </a:rPr>
              <a:t>“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Franklin Gothic Book"/>
              </a:rPr>
              <a:t>Medicare covers only 51% of health care services….</a:t>
            </a:r>
          </a:p>
          <a:p>
            <a:pPr>
              <a:spcAft>
                <a:spcPts val="1200"/>
              </a:spcAft>
              <a:buClr>
                <a:srgbClr val="000000"/>
              </a:buClr>
              <a:buSzPct val="45000"/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  <a:cs typeface="Franklin Gothic Book"/>
              </a:rPr>
              <a:t>For a 65 year  old couple retiring this year, the cost of health care in retirement will be $240,000.”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Planning for Retirement? </a:t>
            </a:r>
            <a:br>
              <a:rPr lang="en-US" dirty="0"/>
            </a:br>
            <a:r>
              <a:rPr lang="en-US" dirty="0"/>
              <a:t>Don’t Forget Health Care Costs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New York Times. Wealth </a:t>
            </a:r>
            <a:r>
              <a:rPr lang="en-US" dirty="0" smtClean="0"/>
              <a:t>Matters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Medicare Needs Improvement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Commonwealth Fund, May 12,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" y="2471738"/>
            <a:ext cx="2714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Percent of seniors spending at least 20% of income on premius and out-of-pocket costs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1837" y="5340974"/>
            <a:ext cx="7534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Income Group (% of Federal Poverty Level)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99525370"/>
              </p:ext>
            </p:extLst>
          </p:nvPr>
        </p:nvGraphicFramePr>
        <p:xfrm>
          <a:off x="2678272" y="1200149"/>
          <a:ext cx="8675528" cy="414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895727" y="2928938"/>
            <a:ext cx="3948112" cy="134764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For many seniors, </a:t>
            </a:r>
          </a:p>
          <a:p>
            <a:pPr algn="ctr"/>
            <a:r>
              <a:rPr lang="en-US" sz="2400"/>
              <a:t>medical costs consume </a:t>
            </a:r>
          </a:p>
          <a:p>
            <a:pPr algn="ctr"/>
            <a:r>
              <a:rPr lang="en-US" sz="2400"/>
              <a:t>more than 1/5</a:t>
            </a:r>
            <a:r>
              <a:rPr lang="en-US" sz="2400" baseline="30000"/>
              <a:t>th</a:t>
            </a:r>
            <a:r>
              <a:rPr lang="en-US" sz="2400"/>
              <a:t> of income </a:t>
            </a:r>
          </a:p>
        </p:txBody>
      </p:sp>
    </p:spTree>
    <p:extLst>
      <p:ext uri="{BB962C8B-B14F-4D97-AF65-F5344CB8AC3E}">
        <p14:creationId xmlns:p14="http://schemas.microsoft.com/office/powerpoint/2010/main" val="157303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452438"/>
            <a:ext cx="10720388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/>
              <a:t>Rising Economic and Health Inequality</a:t>
            </a:r>
            <a:r>
              <a:rPr lang="en-US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43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Uninsured by Race/Ethnicity, 2016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US Census Bureau</a:t>
            </a:r>
          </a:p>
          <a:p>
            <a:r>
              <a:rPr lang="en-US"/>
              <a:t>Note: Figures for Native Amerians are for 2014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0665175"/>
              </p:ext>
            </p:extLst>
          </p:nvPr>
        </p:nvGraphicFramePr>
        <p:xfrm>
          <a:off x="838200" y="1400537"/>
          <a:ext cx="10515600" cy="461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52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Family Income for Each Fifth:</a:t>
            </a:r>
            <a:br>
              <a:rPr lang="en-US" dirty="0" smtClean="0"/>
            </a:br>
            <a:r>
              <a:rPr lang="en-US" sz="2800" dirty="0" smtClean="0"/>
              <a:t>1966 </a:t>
            </a:r>
            <a:r>
              <a:rPr lang="mr-IN" sz="2800" dirty="0" smtClean="0"/>
              <a:t>–</a:t>
            </a:r>
            <a:r>
              <a:rPr lang="en-US" sz="2800" dirty="0" smtClean="0"/>
              <a:t> 2016 (Inflation Adjusted)</a:t>
            </a:r>
            <a:endParaRPr lang="en-US" sz="2800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859779489"/>
              </p:ext>
            </p:extLst>
          </p:nvPr>
        </p:nvGraphicFramePr>
        <p:xfrm>
          <a:off x="172528" y="1589089"/>
          <a:ext cx="11473132" cy="474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6011057"/>
            <a:ext cx="8175812" cy="846943"/>
          </a:xfrm>
        </p:spPr>
        <p:txBody>
          <a:bodyPr/>
          <a:lstStyle/>
          <a:p>
            <a:r>
              <a:rPr lang="en-US" dirty="0"/>
              <a:t>Source: Bureau of the </a:t>
            </a:r>
            <a:r>
              <a:rPr lang="en-US" dirty="0" smtClean="0"/>
              <a:t>Census</a:t>
            </a:r>
          </a:p>
          <a:p>
            <a:r>
              <a:rPr lang="en-US" dirty="0"/>
              <a:t>Constant USD,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528" y="2103767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</a:rPr>
              <a:t>Income</a:t>
            </a:r>
          </a:p>
        </p:txBody>
      </p:sp>
    </p:spTree>
    <p:extLst>
      <p:ext uri="{BB962C8B-B14F-4D97-AF65-F5344CB8AC3E}">
        <p14:creationId xmlns:p14="http://schemas.microsoft.com/office/powerpoint/2010/main" val="14602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Widening Gap in Life Expectancy Between High and Low Earners</a:t>
            </a: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Source: </a:t>
            </a:r>
            <a:r>
              <a:rPr lang="en-US" dirty="0">
                <a:latin typeface="+mn-lt"/>
                <a:cs typeface="Franklin Gothic Book"/>
              </a:rPr>
              <a:t>Waldron. ORES, Social Security Admin, #108, </a:t>
            </a:r>
            <a:r>
              <a:rPr lang="en-US" dirty="0" smtClean="0">
                <a:latin typeface="+mn-lt"/>
                <a:cs typeface="Franklin Gothic Book"/>
              </a:rPr>
              <a:t>2007</a:t>
            </a:r>
            <a:endParaRPr lang="en-US" dirty="0">
              <a:latin typeface="+mn-lt"/>
              <a:cs typeface="Franklin Gothic Book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8907680"/>
              </p:ext>
            </p:extLst>
          </p:nvPr>
        </p:nvGraphicFramePr>
        <p:xfrm>
          <a:off x="485140" y="1690687"/>
          <a:ext cx="11221720" cy="432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5140" y="2193342"/>
            <a:ext cx="2407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Remaining Life Expectancy for Men Turning 60</a:t>
            </a:r>
          </a:p>
        </p:txBody>
      </p:sp>
    </p:spTree>
    <p:extLst>
      <p:ext uri="{BB962C8B-B14F-4D97-AF65-F5344CB8AC3E}">
        <p14:creationId xmlns:p14="http://schemas.microsoft.com/office/powerpoint/2010/main" val="14933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Growing Gap in Life Expectancy by Income</a:t>
            </a:r>
            <a:br>
              <a:rPr lang="en-US" sz="4000" dirty="0"/>
            </a:br>
            <a:r>
              <a:rPr lang="en-US" sz="2200" dirty="0"/>
              <a:t>Dramatic gains for the wealthy; losses for lower income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Growing Gap in Life Expectancy by Income</a:t>
            </a:r>
          </a:p>
          <a:p>
            <a:r>
              <a:rPr lang="en-US" dirty="0"/>
              <a:t>National Academy of Sciences,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942" y="2130811"/>
            <a:ext cx="25392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Remaining </a:t>
            </a:r>
            <a:r>
              <a:rPr lang="en-US" sz="2800">
                <a:solidFill>
                  <a:schemeClr val="bg1"/>
                </a:solidFill>
                <a:cs typeface="Franklin Gothic Book"/>
              </a:rPr>
              <a:t>life expectancy at age 50</a:t>
            </a:r>
            <a:endParaRPr lang="en-US" sz="2800" dirty="0">
              <a:solidFill>
                <a:schemeClr val="bg1"/>
              </a:solidFill>
              <a:cs typeface="Franklin Gothic Book"/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2598186" y="1475879"/>
          <a:ext cx="8755614" cy="4535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9341963" y="5564708"/>
            <a:ext cx="270172" cy="270172"/>
          </a:xfrm>
          <a:prstGeom prst="rect">
            <a:avLst/>
          </a:prstGeom>
          <a:solidFill>
            <a:schemeClr val="accent5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76930" y="5564708"/>
            <a:ext cx="270172" cy="270172"/>
          </a:xfrm>
          <a:prstGeom prst="rect">
            <a:avLst/>
          </a:prstGeom>
          <a:solidFill>
            <a:schemeClr val="accent3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95716" y="5564708"/>
            <a:ext cx="270172" cy="27017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65641" y="5564708"/>
            <a:ext cx="270172" cy="27017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208546" y="5564708"/>
            <a:ext cx="270172" cy="270172"/>
          </a:xfrm>
          <a:prstGeom prst="rect">
            <a:avLst/>
          </a:prstGeom>
          <a:solidFill>
            <a:schemeClr val="accent4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8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 animBg="0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930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Autofit/>
          </a:bodyPr>
          <a:lstStyle/>
          <a:p>
            <a:r>
              <a:rPr lang="en-US" altLang="en-US" sz="3200"/>
              <a:t>Death Rates Rose 2014-2015 Overall and for Black Males, White Males and Females, and Infants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Source: NCHS</a:t>
            </a:r>
          </a:p>
          <a:p>
            <a:r>
              <a:rPr lang="en-US"/>
              <a:t>Note: Death rates for Hispanics and Black Females did not change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589" y="2114017"/>
            <a:ext cx="2406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Age adjusted mortality / 100,000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8233820"/>
              </p:ext>
            </p:extLst>
          </p:nvPr>
        </p:nvGraphicFramePr>
        <p:xfrm>
          <a:off x="224589" y="1475874"/>
          <a:ext cx="10860506" cy="4662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15091" y="3985942"/>
            <a:ext cx="270172" cy="27017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5091" y="4436246"/>
            <a:ext cx="270172" cy="27017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2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Widening Disparities in Death Rates for Non-Hispanic Whites</a:t>
            </a:r>
            <a:br>
              <a:rPr lang="en-US"/>
            </a:br>
            <a:r>
              <a:rPr lang="en-US" sz="2700"/>
              <a:t>Increased Overall Morality for Those Age 45-54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Case and Deaton, PNAS 2016;1518393112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61" y="2457558"/>
            <a:ext cx="27298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Change In Deaths/100,000 </a:t>
            </a:r>
          </a:p>
          <a:p>
            <a:r>
              <a:rPr lang="en-US" sz="2400" smtClean="0">
                <a:solidFill>
                  <a:schemeClr val="bg1"/>
                </a:solidFill>
              </a:rPr>
              <a:t>for Non-Hispanic Whites age 45-54</a:t>
            </a:r>
          </a:p>
          <a:p>
            <a:r>
              <a:rPr lang="en-US" sz="2400" smtClean="0">
                <a:solidFill>
                  <a:schemeClr val="bg1"/>
                </a:solidFill>
              </a:rPr>
              <a:t>1999-2013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41078316"/>
              </p:ext>
            </p:extLst>
          </p:nvPr>
        </p:nvGraphicFramePr>
        <p:xfrm>
          <a:off x="2772698" y="1690688"/>
          <a:ext cx="8775290" cy="432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604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Poverty Rates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OECD 2017; Figures are for 2014 or most recent available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5555088"/>
            <a:ext cx="5567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Percent of Population Below Poverty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87212792"/>
              </p:ext>
            </p:extLst>
          </p:nvPr>
        </p:nvGraphicFramePr>
        <p:xfrm>
          <a:off x="236668" y="1387737"/>
          <a:ext cx="11661290" cy="4270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20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Inequality Worst in USA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953614"/>
            <a:ext cx="2336800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</a:rPr>
              <a:t>Top 1% Income Share, 2015/2016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66914760"/>
              </p:ext>
            </p:extLst>
          </p:nvPr>
        </p:nvGraphicFramePr>
        <p:xfrm>
          <a:off x="2082800" y="1365812"/>
          <a:ext cx="9271000" cy="458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World Top Incomes Database</a:t>
            </a:r>
          </a:p>
          <a:p>
            <a:r>
              <a:rPr lang="en-US" dirty="0"/>
              <a:t>Data are for 2015-2016 or most recent year available</a:t>
            </a:r>
          </a:p>
        </p:txBody>
      </p:sp>
    </p:spTree>
    <p:extLst>
      <p:ext uri="{BB962C8B-B14F-4D97-AF65-F5344CB8AC3E}">
        <p14:creationId xmlns:p14="http://schemas.microsoft.com/office/powerpoint/2010/main" val="5950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Incarceration Rates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Walmsley </a:t>
            </a:r>
            <a:r>
              <a:rPr lang="mr-IN"/>
              <a:t>–</a:t>
            </a:r>
            <a:r>
              <a:rPr lang="en-US"/>
              <a:t> World Prison Population List, 11</a:t>
            </a:r>
            <a:r>
              <a:rPr lang="en-US" baseline="30000"/>
              <a:t>th</a:t>
            </a:r>
            <a:r>
              <a:rPr lang="en-US"/>
              <a:t> 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023" y="2166512"/>
            <a:ext cx="17362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Prisoners per 100,000 population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06869079"/>
              </p:ext>
            </p:extLst>
          </p:nvPr>
        </p:nvGraphicFramePr>
        <p:xfrm>
          <a:off x="1817225" y="1460366"/>
          <a:ext cx="9536575" cy="455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42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9567" y="533400"/>
            <a:ext cx="9398833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800"/>
              <a:t>Persistent </a:t>
            </a:r>
            <a:br>
              <a:rPr lang="en-US" altLang="en-US" sz="8800"/>
            </a:br>
            <a:r>
              <a:rPr lang="en-US" altLang="en-US" sz="8800"/>
              <a:t>Racial Inequalities</a:t>
            </a:r>
          </a:p>
        </p:txBody>
      </p:sp>
    </p:spTree>
    <p:extLst>
      <p:ext uri="{BB962C8B-B14F-4D97-AF65-F5344CB8AC3E}">
        <p14:creationId xmlns:p14="http://schemas.microsoft.com/office/powerpoint/2010/main" val="19350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Americans Die Younger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CDC, 2015 – Final Mortality Data for 2013</a:t>
            </a:r>
          </a:p>
          <a:p>
            <a:r>
              <a:rPr lang="en-US" dirty="0"/>
              <a:t>*Hispanics can be of any race, and Blacks and Whites include some </a:t>
            </a:r>
            <a:r>
              <a:rPr lang="en-US" dirty="0" smtClean="0"/>
              <a:t>Hispanics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88786"/>
            <a:ext cx="225552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Life </a:t>
            </a:r>
            <a:r>
              <a:rPr lang="en-US" sz="2800" dirty="0" smtClean="0">
                <a:solidFill>
                  <a:schemeClr val="bg1"/>
                </a:solidFill>
                <a:cs typeface="Franklin Gothic Book"/>
              </a:rPr>
              <a:t>Expectancy </a:t>
            </a:r>
            <a:r>
              <a:rPr lang="en-US" sz="2800" dirty="0">
                <a:solidFill>
                  <a:schemeClr val="bg1"/>
                </a:solidFill>
                <a:cs typeface="Franklin Gothic Book"/>
              </a:rPr>
              <a:t>at </a:t>
            </a:r>
            <a:r>
              <a:rPr lang="en-US" sz="2800" dirty="0" smtClean="0">
                <a:solidFill>
                  <a:schemeClr val="bg1"/>
                </a:solidFill>
                <a:cs typeface="Franklin Gothic Book"/>
              </a:rPr>
              <a:t>birth</a:t>
            </a:r>
            <a:endParaRPr lang="en-US" sz="2800" dirty="0">
              <a:solidFill>
                <a:schemeClr val="bg1"/>
              </a:solidFill>
              <a:cs typeface="Franklin Gothic Book"/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2432004" y="1235769"/>
          <a:ext cx="7454370" cy="467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820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36,530 Deaths During 2016 </a:t>
            </a:r>
            <a:br>
              <a:rPr lang="en-US"/>
            </a:br>
            <a:r>
              <a:rPr lang="en-US"/>
              <a:t>Due to Uninsurance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Woolhandler &amp; Himmelsetin. Ann Int Med 2017;167:424</a:t>
            </a:r>
          </a:p>
          <a:p>
            <a:r>
              <a:rPr lang="en-US"/>
              <a:t>Based on best estimate from multiple studies of 1 death per 769 uninsured/year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94858" y="1862199"/>
          <a:ext cx="8202284" cy="3983042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353575"/>
                <a:gridCol w="2587924"/>
                <a:gridCol w="3260785"/>
              </a:tblGrid>
              <a:tr h="569006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State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%</a:t>
                      </a:r>
                      <a:r>
                        <a:rPr lang="en-US" sz="2800" baseline="0"/>
                        <a:t> Uninsured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Excess Deaths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9006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Texas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16.6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5,909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9006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California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3.7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3,697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9006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Florida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12.5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3,307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9006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Georgia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12.9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1,703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9006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New York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6.1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1,538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9006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USA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8.8%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36,530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6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Family Income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Inflation </a:t>
            </a:r>
            <a:r>
              <a:rPr lang="en-US" dirty="0" smtClean="0"/>
              <a:t>adjusted, 2015 $s</a:t>
            </a:r>
            <a:endParaRPr lang="en-US" dirty="0"/>
          </a:p>
          <a:p>
            <a:r>
              <a:rPr lang="en-US" dirty="0"/>
              <a:t>Bureau of the </a:t>
            </a:r>
            <a:r>
              <a:rPr lang="en-US" dirty="0" smtClean="0"/>
              <a:t>Census, 2016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52367" y="2177460"/>
            <a:ext cx="1716609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Median </a:t>
            </a:r>
            <a:r>
              <a:rPr lang="en-US" sz="2800" dirty="0" smtClean="0">
                <a:solidFill>
                  <a:schemeClr val="bg1"/>
                </a:solidFill>
                <a:cs typeface="Franklin Gothic Book"/>
              </a:rPr>
              <a:t>income</a:t>
            </a:r>
          </a:p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(Inflation Adjusted)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16647957"/>
              </p:ext>
            </p:extLst>
          </p:nvPr>
        </p:nvGraphicFramePr>
        <p:xfrm>
          <a:off x="1377340" y="1333500"/>
          <a:ext cx="10471648" cy="467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67753" y="2820330"/>
            <a:ext cx="128272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800" dirty="0">
                <a:ea typeface="Franklin Gothic Medium" charset="0"/>
                <a:cs typeface="Franklin Gothic Medium" charset="0"/>
              </a:rPr>
              <a:t>Whites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56802" y="4480114"/>
            <a:ext cx="124264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800" dirty="0">
                <a:ea typeface="Franklin Gothic Medium" charset="0"/>
                <a:cs typeface="Franklin Gothic Medium" charset="0"/>
              </a:rPr>
              <a:t>Blacks</a:t>
            </a:r>
          </a:p>
        </p:txBody>
      </p:sp>
    </p:spTree>
    <p:extLst>
      <p:ext uri="{BB962C8B-B14F-4D97-AF65-F5344CB8AC3E}">
        <p14:creationId xmlns:p14="http://schemas.microsoft.com/office/powerpoint/2010/main" val="12936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77575" cy="1325563"/>
          </a:xfrm>
        </p:spPr>
        <p:txBody>
          <a:bodyPr/>
          <a:lstStyle/>
          <a:p>
            <a:r>
              <a:rPr lang="en-US"/>
              <a:t>White High School Dropouts Have More Assets than College-Educated Blacks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Demos </a:t>
            </a:r>
            <a:r>
              <a:rPr lang="mr-IN"/>
              <a:t>–</a:t>
            </a:r>
            <a:r>
              <a:rPr lang="en-US"/>
              <a:t> The Asset Value of Whiteness </a:t>
            </a:r>
            <a:r>
              <a:rPr lang="mr-IN"/>
              <a:t>–</a:t>
            </a:r>
            <a:r>
              <a:rPr lang="en-US"/>
              <a:t> Based on 2013 sFederal Reserve survey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00300"/>
            <a:ext cx="203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Medican Wealth of Working Households Young than Age 55 </a:t>
            </a:r>
            <a:endParaRPr lang="en-US" sz="2400" smtClean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58927629"/>
              </p:ext>
            </p:extLst>
          </p:nvPr>
        </p:nvGraphicFramePr>
        <p:xfrm>
          <a:off x="2032000" y="1690689"/>
          <a:ext cx="9652000" cy="420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76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731270675"/>
              </p:ext>
            </p:extLst>
          </p:nvPr>
        </p:nvGraphicFramePr>
        <p:xfrm>
          <a:off x="143266" y="1690689"/>
          <a:ext cx="12048734" cy="4202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Job Discrimination Persists</a:t>
            </a:r>
            <a:br>
              <a:rPr lang="en-US" dirty="0" smtClean="0"/>
            </a:br>
            <a:r>
              <a:rPr lang="en-US" sz="3100" dirty="0" smtClean="0"/>
              <a:t>Experimental Study of the Impact of “Whitening” Resumes</a:t>
            </a:r>
            <a:endParaRPr lang="en-US" sz="31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Kang SK, et al. Admin </a:t>
            </a:r>
            <a:r>
              <a:rPr lang="en-US" dirty="0" err="1" smtClean="0"/>
              <a:t>SciQ</a:t>
            </a:r>
            <a:r>
              <a:rPr lang="en-US" dirty="0" smtClean="0"/>
              <a:t>, 2016 </a:t>
            </a:r>
            <a:r>
              <a:rPr lang="mr-IN" dirty="0" smtClean="0"/>
              <a:t>–</a:t>
            </a:r>
            <a:r>
              <a:rPr lang="en-US" dirty="0" smtClean="0"/>
              <a:t> Job ads with pro-diversity language yielded same result</a:t>
            </a:r>
          </a:p>
          <a:p>
            <a:r>
              <a:rPr lang="en-US" dirty="0" smtClean="0"/>
              <a:t>*e.g., change “Lamar J. Smith” to “L. James Smith” or “Lei </a:t>
            </a:r>
            <a:r>
              <a:rPr lang="en-US" dirty="0" err="1" smtClean="0"/>
              <a:t>Zhange</a:t>
            </a:r>
            <a:r>
              <a:rPr lang="en-US" dirty="0" smtClean="0"/>
              <a:t>” to “Luke Zhang”</a:t>
            </a:r>
          </a:p>
          <a:p>
            <a:r>
              <a:rPr lang="en-US" dirty="0" smtClean="0"/>
              <a:t>** e.g., change “Aspiring Asian Business Leaders” to “Aspiring Business Leaders”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3265" y="1936797"/>
            <a:ext cx="287139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Callback rate after resume submitted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 useBgFill="1">
        <p:nvSpPr>
          <p:cNvPr id="4" name="Rectangle 3"/>
          <p:cNvSpPr/>
          <p:nvPr/>
        </p:nvSpPr>
        <p:spPr>
          <a:xfrm>
            <a:off x="7443469" y="1691344"/>
            <a:ext cx="297329" cy="4151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TextBox 4"/>
          <p:cNvSpPr txBox="1"/>
          <p:nvPr/>
        </p:nvSpPr>
        <p:spPr>
          <a:xfrm>
            <a:off x="3830466" y="1710128"/>
            <a:ext cx="3613003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Black Applicant</a:t>
            </a:r>
          </a:p>
        </p:txBody>
      </p:sp>
      <p:sp useBgFill="1">
        <p:nvSpPr>
          <p:cNvPr id="9" name="TextBox 8"/>
          <p:cNvSpPr txBox="1"/>
          <p:nvPr/>
        </p:nvSpPr>
        <p:spPr>
          <a:xfrm>
            <a:off x="7740797" y="1710128"/>
            <a:ext cx="3613003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Asian Applicant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498" y="2877459"/>
            <a:ext cx="244440" cy="2692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8498" y="3644702"/>
            <a:ext cx="244440" cy="2692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8498" y="4411945"/>
            <a:ext cx="244440" cy="26920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8498" y="5179189"/>
            <a:ext cx="244440" cy="2692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Driving While Black</a:t>
            </a:r>
            <a:br>
              <a:rPr lang="en-US"/>
            </a:br>
            <a:r>
              <a:rPr lang="en-US" sz="2400"/>
              <a:t>More Likely to Be Searched, Less Likely to Be Found with Contraband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NY Times 10/25/15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49852696"/>
              </p:ext>
            </p:extLst>
          </p:nvPr>
        </p:nvGraphicFramePr>
        <p:xfrm>
          <a:off x="2854934" y="1561171"/>
          <a:ext cx="8954207" cy="4408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735" y="1690688"/>
            <a:ext cx="2130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Black Rate / White Rate</a:t>
            </a:r>
          </a:p>
          <a:p>
            <a:r>
              <a:rPr lang="en-US" sz="2400">
                <a:solidFill>
                  <a:schemeClr val="bg1"/>
                </a:solidFill>
              </a:rPr>
              <a:t>(1.0 = Equally Likely)</a:t>
            </a:r>
            <a:endParaRPr lang="en-US" sz="240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311" y="3622888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Car Searched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311" y="4082309"/>
            <a:ext cx="2085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Contraband Found Among Those Searched</a:t>
            </a:r>
          </a:p>
        </p:txBody>
      </p:sp>
      <p:sp>
        <p:nvSpPr>
          <p:cNvPr id="9" name="Rectangle 8"/>
          <p:cNvSpPr/>
          <p:nvPr/>
        </p:nvSpPr>
        <p:spPr>
          <a:xfrm>
            <a:off x="170125" y="3704807"/>
            <a:ext cx="270172" cy="297189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0125" y="4188564"/>
            <a:ext cx="270172" cy="297189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of Black/White Disparity </a:t>
            </a:r>
            <a:br>
              <a:rPr lang="en-US"/>
            </a:br>
            <a:r>
              <a:rPr lang="en-US"/>
              <a:t>In Adult Mortality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MMWR May 2, 2017</a:t>
            </a:r>
          </a:p>
          <a:p>
            <a:r>
              <a:rPr lang="en-US"/>
              <a:t>Note: “Other” includes conditions (e.g., diabetes) for which Black death rates are higher and some (e.g., COPD, cirrhosis) for which Black death rates are lower.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64576523"/>
              </p:ext>
            </p:extLst>
          </p:nvPr>
        </p:nvGraphicFramePr>
        <p:xfrm>
          <a:off x="2057400" y="1618488"/>
          <a:ext cx="8102600" cy="4519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981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Black Enrollment in </a:t>
            </a:r>
            <a:br>
              <a:rPr lang="en-US" dirty="0" smtClean="0"/>
            </a:br>
            <a:r>
              <a:rPr lang="en-US" dirty="0" smtClean="0"/>
              <a:t>U.S. Medical Schools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RWJ </a:t>
            </a:r>
            <a:r>
              <a:rPr lang="en-US" dirty="0" err="1"/>
              <a:t>Fdn</a:t>
            </a:r>
            <a:r>
              <a:rPr lang="en-US" dirty="0"/>
              <a:t>. 1987; AAMC; </a:t>
            </a:r>
          </a:p>
          <a:p>
            <a:r>
              <a:rPr lang="en-US" dirty="0"/>
              <a:t>JAMA Annual Medical Education Special </a:t>
            </a:r>
            <a:r>
              <a:rPr lang="en-US" dirty="0" smtClean="0"/>
              <a:t>Issue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2290371"/>
            <a:ext cx="311351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>
                <a:solidFill>
                  <a:schemeClr val="bg1"/>
                </a:solidFill>
                <a:cs typeface="Franklin Gothic Book"/>
              </a:rPr>
              <a:t>Percent Blacks in 1</a:t>
            </a:r>
            <a:r>
              <a:rPr lang="en-US" sz="2800" baseline="30000">
                <a:solidFill>
                  <a:schemeClr val="bg1"/>
                </a:solidFill>
                <a:cs typeface="Franklin Gothic Book"/>
              </a:rPr>
              <a:t>st</a:t>
            </a:r>
            <a:r>
              <a:rPr lang="en-US" sz="2800">
                <a:solidFill>
                  <a:schemeClr val="bg1"/>
                </a:solidFill>
                <a:cs typeface="Franklin Gothic Book"/>
              </a:rPr>
              <a:t> Year Medical School Class</a:t>
            </a:r>
            <a:endParaRPr lang="en-US" sz="2800" dirty="0">
              <a:solidFill>
                <a:schemeClr val="bg1"/>
              </a:solidFill>
              <a:cs typeface="Franklin Gothic Book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95351289"/>
              </p:ext>
            </p:extLst>
          </p:nvPr>
        </p:nvGraphicFramePr>
        <p:xfrm>
          <a:off x="3113518" y="1690688"/>
          <a:ext cx="8763522" cy="4272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034672" y="2953482"/>
            <a:ext cx="7456288" cy="0"/>
          </a:xfrm>
          <a:prstGeom prst="line">
            <a:avLst/>
          </a:prstGeom>
          <a:ln w="76200">
            <a:prstDash val="sysDot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Callout 9"/>
          <p:cNvSpPr/>
          <p:nvPr/>
        </p:nvSpPr>
        <p:spPr>
          <a:xfrm>
            <a:off x="9473939" y="1636728"/>
            <a:ext cx="2017022" cy="1316754"/>
          </a:xfrm>
          <a:prstGeom prst="downArrowCallou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a typeface="Franklin Gothic Medium" charset="0"/>
                <a:cs typeface="Franklin Gothic Medium" charset="0"/>
              </a:rPr>
              <a:t>AAMC Goal:</a:t>
            </a:r>
          </a:p>
          <a:p>
            <a:pPr algn="ctr"/>
            <a:r>
              <a:rPr lang="en-US" sz="2400" b="1">
                <a:ea typeface="Franklin Gothic Medium" charset="0"/>
                <a:cs typeface="Franklin Gothic Medium" charset="0"/>
              </a:rPr>
              <a:t>11.7%</a:t>
            </a:r>
          </a:p>
        </p:txBody>
      </p:sp>
    </p:spTree>
    <p:extLst>
      <p:ext uri="{BB962C8B-B14F-4D97-AF65-F5344CB8AC3E}">
        <p14:creationId xmlns:p14="http://schemas.microsoft.com/office/powerpoint/2010/main" val="18103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Blacks in Health Occupations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HRSA based on data from American Commuity Survey 2011-2015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72178819"/>
              </p:ext>
            </p:extLst>
          </p:nvPr>
        </p:nvGraphicFramePr>
        <p:xfrm>
          <a:off x="2005445" y="1227909"/>
          <a:ext cx="9881755" cy="4705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116" y="2275609"/>
            <a:ext cx="1902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Blacks as percent of occupational group</a:t>
            </a:r>
          </a:p>
        </p:txBody>
      </p:sp>
      <p:sp>
        <p:nvSpPr>
          <p:cNvPr id="7" name="Left-Right Arrow Callout 6"/>
          <p:cNvSpPr/>
          <p:nvPr/>
        </p:nvSpPr>
        <p:spPr>
          <a:xfrm>
            <a:off x="2939142" y="3167159"/>
            <a:ext cx="7641772" cy="425127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73764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USA Workforce Avg: 11.6%</a:t>
            </a:r>
          </a:p>
        </p:txBody>
      </p:sp>
    </p:spTree>
    <p:extLst>
      <p:ext uri="{BB962C8B-B14F-4D97-AF65-F5344CB8AC3E}">
        <p14:creationId xmlns:p14="http://schemas.microsoft.com/office/powerpoint/2010/main" val="128833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Hispanics in Health Occupations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HRSA based on data from American Commuity Survey 2011-2015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6964075"/>
              </p:ext>
            </p:extLst>
          </p:nvPr>
        </p:nvGraphicFramePr>
        <p:xfrm>
          <a:off x="2005445" y="1227909"/>
          <a:ext cx="9881755" cy="4705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116" y="2275609"/>
            <a:ext cx="1902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Hispanics as % of occupational group</a:t>
            </a:r>
          </a:p>
        </p:txBody>
      </p:sp>
      <p:sp>
        <p:nvSpPr>
          <p:cNvPr id="7" name="Left-Right Arrow Callout 6"/>
          <p:cNvSpPr/>
          <p:nvPr/>
        </p:nvSpPr>
        <p:spPr>
          <a:xfrm>
            <a:off x="2939142" y="2470039"/>
            <a:ext cx="7641772" cy="678110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73764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USA Workforce Avg: 16.1%</a:t>
            </a:r>
          </a:p>
        </p:txBody>
      </p:sp>
    </p:spTree>
    <p:extLst>
      <p:ext uri="{BB962C8B-B14F-4D97-AF65-F5344CB8AC3E}">
        <p14:creationId xmlns:p14="http://schemas.microsoft.com/office/powerpoint/2010/main" val="12895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Autofit/>
          </a:bodyPr>
          <a:lstStyle/>
          <a:p>
            <a:r>
              <a:rPr lang="en-US" dirty="0"/>
              <a:t>Physicians/Population by Race/Ethnicity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 are for 2008</a:t>
            </a:r>
          </a:p>
          <a:p>
            <a:r>
              <a:rPr lang="en-US" dirty="0"/>
              <a:t>Source: AMA and Census </a:t>
            </a:r>
            <a:r>
              <a:rPr lang="en-US" dirty="0" smtClean="0"/>
              <a:t>Bureau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2554891" y="1361440"/>
          <a:ext cx="8798909" cy="4649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2011267"/>
            <a:ext cx="2840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Physicians per 1000 population</a:t>
            </a:r>
          </a:p>
        </p:txBody>
      </p:sp>
    </p:spTree>
    <p:extLst>
      <p:ext uri="{BB962C8B-B14F-4D97-AF65-F5344CB8AC3E}">
        <p14:creationId xmlns:p14="http://schemas.microsoft.com/office/powerpoint/2010/main" val="69772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8680" cy="1325563"/>
          </a:xfrm>
        </p:spPr>
        <p:txBody>
          <a:bodyPr/>
          <a:lstStyle/>
          <a:p>
            <a:r>
              <a:rPr lang="en-US" dirty="0" smtClean="0"/>
              <a:t>Black and </a:t>
            </a:r>
            <a:r>
              <a:rPr lang="en-US" smtClean="0"/>
              <a:t>Female Physicians Earn Less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2499826"/>
            <a:ext cx="173736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</a:rPr>
              <a:t>Annual Income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615440" y="1503681"/>
          <a:ext cx="9591040" cy="4429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100" dirty="0"/>
              <a:t>Source: Ly et al. BMJ 2016;353:2923</a:t>
            </a:r>
          </a:p>
          <a:p>
            <a:r>
              <a:rPr lang="en-US" sz="1100" dirty="0"/>
              <a:t>Note: Figures are adjusted for hours worked, specialty, age, years in practice, practice type, percent of revenue from </a:t>
            </a:r>
            <a:r>
              <a:rPr lang="en-US" sz="1100" dirty="0" smtClean="0"/>
              <a:t>Medicare/Medicaid</a:t>
            </a:r>
            <a:endParaRPr lang="en-US" sz="1100" dirty="0"/>
          </a:p>
        </p:txBody>
      </p:sp>
      <p:sp useBgFill="1">
        <p:nvSpPr>
          <p:cNvPr id="4" name="Rectangle 3"/>
          <p:cNvSpPr/>
          <p:nvPr/>
        </p:nvSpPr>
        <p:spPr>
          <a:xfrm>
            <a:off x="2177592" y="4468305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0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061977"/>
              </p:ext>
            </p:extLst>
          </p:nvPr>
        </p:nvGraphicFramePr>
        <p:xfrm>
          <a:off x="2997842" y="1400537"/>
          <a:ext cx="8363841" cy="461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46" y="365125"/>
            <a:ext cx="11809709" cy="1325563"/>
          </a:xfrm>
        </p:spPr>
        <p:txBody>
          <a:bodyPr/>
          <a:lstStyle/>
          <a:p>
            <a:r>
              <a:rPr lang="en-US"/>
              <a:t>Mentally Ill Pushed Out of Private Coverage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Health Affairs 2013;32:1723</a:t>
            </a:r>
          </a:p>
          <a:p>
            <a:r>
              <a:rPr lang="en-US"/>
              <a:t>Note: Severe mental illness = severe psychological distress causing functional limitations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145" y="2060294"/>
            <a:ext cx="2806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Percent of persons with severe mental illness with private coverage</a:t>
            </a:r>
          </a:p>
        </p:txBody>
      </p:sp>
    </p:spTree>
    <p:extLst>
      <p:ext uri="{BB962C8B-B14F-4D97-AF65-F5344CB8AC3E}">
        <p14:creationId xmlns:p14="http://schemas.microsoft.com/office/powerpoint/2010/main" val="190225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Minority Children and Youth</a:t>
            </a:r>
            <a:br>
              <a:rPr lang="en-US" dirty="0" smtClean="0"/>
            </a:br>
            <a:r>
              <a:rPr lang="en-US" dirty="0" smtClean="0"/>
              <a:t>Get Few Psychiatrist Visits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314862"/>
            <a:ext cx="303784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Psychiatrist visits per </a:t>
            </a:r>
            <a:r>
              <a:rPr lang="en-US" sz="2800" smtClean="0">
                <a:solidFill>
                  <a:schemeClr val="bg1"/>
                </a:solidFill>
              </a:rPr>
              <a:t>year per 1,000 population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16305105"/>
              </p:ext>
            </p:extLst>
          </p:nvPr>
        </p:nvGraphicFramePr>
        <p:xfrm>
          <a:off x="2885440" y="1615441"/>
          <a:ext cx="8468360" cy="439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Marrast</a:t>
            </a:r>
            <a:r>
              <a:rPr lang="en-US" dirty="0"/>
              <a:t>, </a:t>
            </a:r>
            <a:r>
              <a:rPr lang="en-US" dirty="0" err="1"/>
              <a:t>Himmelstein</a:t>
            </a:r>
            <a:r>
              <a:rPr lang="en-US" dirty="0"/>
              <a:t>, </a:t>
            </a:r>
            <a:r>
              <a:rPr lang="en-US" dirty="0" err="1"/>
              <a:t>Woolhandler</a:t>
            </a:r>
            <a:r>
              <a:rPr lang="en-US" dirty="0"/>
              <a:t>. </a:t>
            </a:r>
            <a:r>
              <a:rPr lang="en-US" dirty="0" err="1"/>
              <a:t>Int</a:t>
            </a:r>
            <a:r>
              <a:rPr lang="en-US" dirty="0"/>
              <a:t> J </a:t>
            </a:r>
            <a:r>
              <a:rPr lang="en-US" dirty="0" err="1"/>
              <a:t>Hlth</a:t>
            </a:r>
            <a:r>
              <a:rPr lang="en-US" dirty="0"/>
              <a:t> </a:t>
            </a:r>
            <a:r>
              <a:rPr lang="en-US" dirty="0" err="1"/>
              <a:t>Serv</a:t>
            </a:r>
            <a:r>
              <a:rPr lang="en-US" dirty="0"/>
              <a:t>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755618" y="5581599"/>
            <a:ext cx="283028" cy="283028"/>
          </a:xfrm>
          <a:prstGeom prst="rect">
            <a:avLst/>
          </a:prstGeom>
          <a:solidFill>
            <a:schemeClr val="accent3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90860" y="5581599"/>
            <a:ext cx="283028" cy="283028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43559" y="5581599"/>
            <a:ext cx="283028" cy="283028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Blacks in VA: No Health Disadvantage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Kovesdy</a:t>
            </a:r>
            <a:r>
              <a:rPr lang="en-US" dirty="0"/>
              <a:t> et al. Circulation 9/18/2015</a:t>
            </a:r>
          </a:p>
          <a:p>
            <a:r>
              <a:rPr lang="en-US" dirty="0"/>
              <a:t>Longitudinal study of 3,072,966 Vets cared for at </a:t>
            </a:r>
            <a:r>
              <a:rPr lang="en-US" dirty="0" smtClean="0"/>
              <a:t>VAs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2912532" y="1351280"/>
          <a:ext cx="8441267" cy="4659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1979162"/>
            <a:ext cx="3208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Odds ratio for Black vs White Vets </a:t>
            </a:r>
            <a:endParaRPr lang="en-US" sz="2400" dirty="0" smtClean="0">
              <a:solidFill>
                <a:schemeClr val="bg1"/>
              </a:solidFill>
              <a:cs typeface="Franklin Gothic Book"/>
            </a:endParaRPr>
          </a:p>
          <a:p>
            <a:r>
              <a:rPr lang="en-US" sz="2400" dirty="0" smtClean="0">
                <a:solidFill>
                  <a:schemeClr val="bg1"/>
                </a:solidFill>
                <a:cs typeface="Franklin Gothic Book"/>
              </a:rPr>
              <a:t>(&lt;</a:t>
            </a:r>
            <a:r>
              <a:rPr lang="en-US" sz="2400" dirty="0">
                <a:solidFill>
                  <a:schemeClr val="bg1"/>
                </a:solidFill>
                <a:cs typeface="Franklin Gothic Book"/>
              </a:rPr>
              <a:t>1 indicates lower rate for Blacks)</a:t>
            </a:r>
          </a:p>
        </p:txBody>
      </p:sp>
    </p:spTree>
    <p:extLst>
      <p:ext uri="{BB962C8B-B14F-4D97-AF65-F5344CB8AC3E}">
        <p14:creationId xmlns:p14="http://schemas.microsoft.com/office/powerpoint/2010/main" val="2205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Immigrants Get Little Care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*Adjusted for ethnicity, poverty, age, insurance status, patient/parent-reported health status</a:t>
            </a:r>
          </a:p>
          <a:p>
            <a:r>
              <a:rPr lang="en-US" dirty="0"/>
              <a:t>Source: </a:t>
            </a:r>
            <a:r>
              <a:rPr lang="en-US" dirty="0" err="1"/>
              <a:t>Mohanty</a:t>
            </a:r>
            <a:r>
              <a:rPr lang="en-US" dirty="0"/>
              <a:t> et al. Am J Public Health </a:t>
            </a:r>
            <a:r>
              <a:rPr lang="en-US" dirty="0" smtClean="0"/>
              <a:t>2005;95:1431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34107449"/>
              </p:ext>
            </p:extLst>
          </p:nvPr>
        </p:nvGraphicFramePr>
        <p:xfrm>
          <a:off x="2344951" y="1320800"/>
          <a:ext cx="9008850" cy="4690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2334762"/>
            <a:ext cx="2344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Health Care</a:t>
            </a:r>
          </a:p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$ per capita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12920" y="5572334"/>
            <a:ext cx="312099" cy="31209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16748" y="5572334"/>
            <a:ext cx="312099" cy="31209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/>
          <p:cNvSpPr/>
          <p:nvPr/>
        </p:nvSpPr>
        <p:spPr>
          <a:xfrm>
            <a:off x="5822520" y="1320801"/>
            <a:ext cx="200339" cy="3843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8287960" y="1270001"/>
            <a:ext cx="200339" cy="3843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Low Birth Weight Rose Among </a:t>
            </a:r>
            <a:br>
              <a:rPr lang="en-US" sz="3600"/>
            </a:br>
            <a:r>
              <a:rPr lang="en-US" sz="3600"/>
              <a:t>Arabic-Named Women in California After 9/11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Demography 2006;43:185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* Mother’s name Arabic, infant’s name not ethnically distinctive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** Mother’s name Arabic, infant’s name ethnically distinctive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145671"/>
            <a:ext cx="2281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Relative Risk of Low Birth Weight Post- vs Pre-9/11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26606606"/>
              </p:ext>
            </p:extLst>
          </p:nvPr>
        </p:nvGraphicFramePr>
        <p:xfrm>
          <a:off x="2031999" y="1690689"/>
          <a:ext cx="9728451" cy="416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45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 Birth Weight Increased in Iowa</a:t>
            </a:r>
            <a:br>
              <a:rPr lang="en-US"/>
            </a:br>
            <a:r>
              <a:rPr lang="en-US"/>
              <a:t>After a Massive Immigration Raid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Int J Epidemiol 2017;839</a:t>
            </a:r>
          </a:p>
          <a:p>
            <a:r>
              <a:rPr lang="en-US"/>
              <a:t>Note: 2008 Postville, Iowa raid was the largest single-site immigration raid in history. 900 agents handcuffed and chained all Latinos at meatpacking plant.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014" y="2473569"/>
            <a:ext cx="2168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Relative Risk of Low Birth Weight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71390427"/>
              </p:ext>
            </p:extLst>
          </p:nvPr>
        </p:nvGraphicFramePr>
        <p:xfrm>
          <a:off x="164124" y="1559169"/>
          <a:ext cx="11189676" cy="4457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64124" y="3721444"/>
            <a:ext cx="312099" cy="31209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4124" y="4197354"/>
            <a:ext cx="312099" cy="31209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Immigrants Keep Medicare Afloat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err="1" smtClean="0"/>
              <a:t>Zallman</a:t>
            </a:r>
            <a:r>
              <a:rPr lang="en-US" dirty="0" smtClean="0"/>
              <a:t> et al, Health Affairs 2013;32:1153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6778058"/>
              </p:ext>
            </p:extLst>
          </p:nvPr>
        </p:nvGraphicFramePr>
        <p:xfrm>
          <a:off x="3049719" y="1335478"/>
          <a:ext cx="8304081" cy="4675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" y="1979162"/>
            <a:ext cx="2915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Net contribution to Medicare Trust Fund, 2009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4400" y="4248994"/>
            <a:ext cx="211328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Franklin Gothic Book"/>
              </a:rPr>
              <a:t>-$30.9 Billion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1652494"/>
            <a:ext cx="21188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Franklin Gothic Book"/>
              </a:rPr>
              <a:t>$3.7 Billion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88399" y="1717849"/>
            <a:ext cx="208280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Franklin Gothic Book"/>
              </a:rPr>
              <a:t>$10.1 Billion</a:t>
            </a:r>
          </a:p>
        </p:txBody>
      </p:sp>
    </p:spTree>
    <p:extLst>
      <p:ext uri="{BB962C8B-B14F-4D97-AF65-F5344CB8AC3E}">
        <p14:creationId xmlns:p14="http://schemas.microsoft.com/office/powerpoint/2010/main" val="190161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73723" y="609600"/>
            <a:ext cx="9208477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/>
              <a:t>Rationing Amidst A Surplus of Care</a:t>
            </a:r>
          </a:p>
        </p:txBody>
      </p:sp>
    </p:spTree>
    <p:extLst>
      <p:ext uri="{BB962C8B-B14F-4D97-AF65-F5344CB8AC3E}">
        <p14:creationId xmlns:p14="http://schemas.microsoft.com/office/powerpoint/2010/main" val="9226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031444065"/>
              </p:ext>
            </p:extLst>
          </p:nvPr>
        </p:nvGraphicFramePr>
        <p:xfrm>
          <a:off x="838200" y="1564640"/>
          <a:ext cx="10515600" cy="451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22.5% of 111,707 Defibrillator </a:t>
            </a:r>
            <a:r>
              <a:rPr lang="en-US" sz="2800" dirty="0" smtClean="0"/>
              <a:t>Implants Were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dirty="0" smtClean="0"/>
              <a:t>Not </a:t>
            </a:r>
            <a:r>
              <a:rPr lang="en-US" dirty="0"/>
              <a:t>Evidence-Based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In-hospital death rate for non-evidence-based ICD implantation was 0.6%. </a:t>
            </a:r>
            <a:endParaRPr lang="en-US" dirty="0" smtClean="0"/>
          </a:p>
          <a:p>
            <a:r>
              <a:rPr lang="en-US" dirty="0" smtClean="0"/>
              <a:t>Cost </a:t>
            </a:r>
            <a:r>
              <a:rPr lang="en-US" dirty="0"/>
              <a:t>of ICD implant ~$25,000</a:t>
            </a:r>
          </a:p>
          <a:p>
            <a:r>
              <a:rPr lang="en-US" dirty="0"/>
              <a:t>Source: JAMA </a:t>
            </a:r>
            <a:r>
              <a:rPr lang="en-US" dirty="0" smtClean="0"/>
              <a:t>2011;305:43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096000" y="1690688"/>
            <a:ext cx="5296922" cy="1980997"/>
            <a:chOff x="5757158" y="1743123"/>
            <a:chExt cx="5296922" cy="1980997"/>
          </a:xfrm>
        </p:grpSpPr>
        <p:sp>
          <p:nvSpPr>
            <p:cNvPr id="7" name="Freeform 6"/>
            <p:cNvSpPr/>
            <p:nvPr/>
          </p:nvSpPr>
          <p:spPr>
            <a:xfrm>
              <a:off x="5757158" y="1743123"/>
              <a:ext cx="5296922" cy="532717"/>
            </a:xfrm>
            <a:custGeom>
              <a:avLst/>
              <a:gdLst>
                <a:gd name="connsiteX0" fmla="*/ 0 w 5296922"/>
                <a:gd name="connsiteY0" fmla="*/ 0 h 748800"/>
                <a:gd name="connsiteX1" fmla="*/ 5296922 w 5296922"/>
                <a:gd name="connsiteY1" fmla="*/ 0 h 748800"/>
                <a:gd name="connsiteX2" fmla="*/ 5296922 w 5296922"/>
                <a:gd name="connsiteY2" fmla="*/ 748800 h 748800"/>
                <a:gd name="connsiteX3" fmla="*/ 0 w 5296922"/>
                <a:gd name="connsiteY3" fmla="*/ 748800 h 748800"/>
                <a:gd name="connsiteX4" fmla="*/ 0 w 5296922"/>
                <a:gd name="connsiteY4" fmla="*/ 0 h 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6922" h="748800">
                  <a:moveTo>
                    <a:pt x="0" y="0"/>
                  </a:moveTo>
                  <a:lnTo>
                    <a:pt x="5296922" y="0"/>
                  </a:lnTo>
                  <a:lnTo>
                    <a:pt x="5296922" y="748800"/>
                  </a:lnTo>
                  <a:lnTo>
                    <a:pt x="0" y="74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latin typeface="+mn-lt"/>
                  <a:cs typeface="Franklin Gothic Medium"/>
                </a:rPr>
                <a:t>Sometimes Lethal</a:t>
              </a:r>
              <a:endParaRPr lang="en-US" sz="2800" b="1" kern="1200" dirty="0">
                <a:latin typeface="+mn-lt"/>
                <a:cs typeface="Franklin Gothic Medium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5757158" y="2275840"/>
              <a:ext cx="5296922" cy="1448280"/>
            </a:xfrm>
            <a:custGeom>
              <a:avLst/>
              <a:gdLst>
                <a:gd name="connsiteX0" fmla="*/ 0 w 5296922"/>
                <a:gd name="connsiteY0" fmla="*/ 0 h 1141920"/>
                <a:gd name="connsiteX1" fmla="*/ 5296922 w 5296922"/>
                <a:gd name="connsiteY1" fmla="*/ 0 h 1141920"/>
                <a:gd name="connsiteX2" fmla="*/ 5296922 w 5296922"/>
                <a:gd name="connsiteY2" fmla="*/ 1141920 h 1141920"/>
                <a:gd name="connsiteX3" fmla="*/ 0 w 5296922"/>
                <a:gd name="connsiteY3" fmla="*/ 1141920 h 1141920"/>
                <a:gd name="connsiteX4" fmla="*/ 0 w 5296922"/>
                <a:gd name="connsiteY4" fmla="*/ 0 h 114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6922" h="1141920">
                  <a:moveTo>
                    <a:pt x="0" y="0"/>
                  </a:moveTo>
                  <a:lnTo>
                    <a:pt x="5296922" y="0"/>
                  </a:lnTo>
                  <a:lnTo>
                    <a:pt x="5296922" y="1141920"/>
                  </a:lnTo>
                  <a:lnTo>
                    <a:pt x="0" y="1141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spcBef>
                  <a:spcPct val="0"/>
                </a:spcBef>
                <a:spcAft>
                  <a:spcPts val="1200"/>
                </a:spcAft>
                <a:buChar char="••"/>
              </a:pPr>
              <a:r>
                <a:rPr lang="en-US" sz="2400" kern="1200" dirty="0" smtClean="0">
                  <a:solidFill>
                    <a:srgbClr val="003300"/>
                  </a:solidFill>
                  <a:latin typeface="+mn-lt"/>
                  <a:cs typeface="Franklin Gothic Book"/>
                </a:rPr>
                <a:t>In hospital death rate for non-evidence based ICD implant</a:t>
              </a:r>
              <a:r>
                <a:rPr lang="en-US" sz="2400" kern="1200" baseline="0" dirty="0" smtClean="0">
                  <a:solidFill>
                    <a:srgbClr val="003300"/>
                  </a:solidFill>
                  <a:latin typeface="+mn-lt"/>
                  <a:cs typeface="Franklin Gothic Book"/>
                </a:rPr>
                <a:t> 0.6%</a:t>
              </a:r>
              <a:endParaRPr lang="en-US" sz="2400" kern="1200" dirty="0">
                <a:latin typeface="+mn-lt"/>
              </a:endParaRPr>
            </a:p>
            <a:p>
              <a:pPr marL="228600" lvl="1" indent="-228600" algn="l" defTabSz="889000">
                <a:spcBef>
                  <a:spcPct val="0"/>
                </a:spcBef>
                <a:spcAft>
                  <a:spcPts val="1200"/>
                </a:spcAft>
                <a:buChar char="••"/>
              </a:pPr>
              <a:r>
                <a:rPr lang="en-US" sz="2400" kern="1200" dirty="0" smtClean="0">
                  <a:solidFill>
                    <a:srgbClr val="003300"/>
                  </a:solidFill>
                  <a:latin typeface="+mn-lt"/>
                  <a:cs typeface="Franklin Gothic Book"/>
                </a:rPr>
                <a:t>Cost of ICD implant ~$25,000</a:t>
              </a:r>
              <a:endParaRPr lang="en-US" sz="2400" kern="12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05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Elective PCIs </a:t>
            </a:r>
            <a:r>
              <a:rPr lang="en-US"/>
              <a:t>Are Inappropriate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6011057"/>
            <a:ext cx="8175812" cy="846943"/>
          </a:xfrm>
        </p:spPr>
        <p:txBody>
          <a:bodyPr/>
          <a:lstStyle/>
          <a:p>
            <a:r>
              <a:rPr lang="en-US" dirty="0"/>
              <a:t>JAMA IM 2014;174:1630</a:t>
            </a:r>
          </a:p>
          <a:p>
            <a:r>
              <a:rPr lang="en-US" dirty="0"/>
              <a:t>Based on 1,225,562 patients in PCI </a:t>
            </a:r>
            <a:r>
              <a:rPr lang="en-US" dirty="0" err="1"/>
              <a:t>Cath</a:t>
            </a:r>
            <a:r>
              <a:rPr lang="en-US" dirty="0"/>
              <a:t> </a:t>
            </a:r>
            <a:r>
              <a:rPr lang="en-US" dirty="0" smtClean="0"/>
              <a:t>Registry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883596" y="1361440"/>
          <a:ext cx="8424809" cy="4598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62207" y="2748344"/>
            <a:ext cx="177805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Appropriate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33.9%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87906" y="2829687"/>
            <a:ext cx="1503938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Uncertain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41.3%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843" y="4636997"/>
            <a:ext cx="2000868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Inappropriate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22.0%</a:t>
            </a:r>
          </a:p>
        </p:txBody>
      </p:sp>
    </p:spTree>
    <p:extLst>
      <p:ext uri="{BB962C8B-B14F-4D97-AF65-F5344CB8AC3E}">
        <p14:creationId xmlns:p14="http://schemas.microsoft.com/office/powerpoint/2010/main" val="4607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r>
              <a:rPr lang="en-US" altLang="en-US"/>
              <a:t>Free Standing ERs in Texas </a:t>
            </a:r>
            <a:br>
              <a:rPr lang="en-US" altLang="en-US"/>
            </a:br>
            <a:r>
              <a:rPr lang="en-US" altLang="en-US"/>
              <a:t>Avoid Areas of Greatest Need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Health Affairs 2017;36:1712</a:t>
            </a:r>
          </a:p>
        </p:txBody>
      </p:sp>
      <p:sp>
        <p:nvSpPr>
          <p:cNvPr id="4" name="Rectangle 3"/>
          <p:cNvSpPr/>
          <p:nvPr/>
        </p:nvSpPr>
        <p:spPr>
          <a:xfrm>
            <a:off x="313589" y="1690688"/>
            <a:ext cx="2740273" cy="4182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Mean </a:t>
            </a:r>
          </a:p>
          <a:p>
            <a:pPr algn="ctr"/>
            <a:r>
              <a:rPr lang="en-US" sz="2400" b="1">
                <a:solidFill>
                  <a:schemeClr val="tx1"/>
                </a:solidFill>
              </a:rPr>
              <a:t>Family Income </a:t>
            </a:r>
          </a:p>
          <a:p>
            <a:pPr algn="ctr"/>
            <a:r>
              <a:rPr lang="en-US" sz="2400" b="1">
                <a:solidFill>
                  <a:schemeClr val="tx1"/>
                </a:solidFill>
              </a:rPr>
              <a:t>in Service Area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55106" y="1690688"/>
            <a:ext cx="2740273" cy="4182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Percent </a:t>
            </a:r>
          </a:p>
          <a:p>
            <a:pPr algn="ctr"/>
            <a:r>
              <a:rPr lang="en-US" sz="2400" b="1">
                <a:solidFill>
                  <a:schemeClr val="tx1"/>
                </a:solidFill>
              </a:rPr>
              <a:t>Privately Insured in Service Area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96623" y="1690688"/>
            <a:ext cx="2740273" cy="4182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Percent </a:t>
            </a:r>
          </a:p>
          <a:p>
            <a:pPr algn="ctr"/>
            <a:r>
              <a:rPr lang="en-US" sz="2400" b="1">
                <a:solidFill>
                  <a:schemeClr val="tx1"/>
                </a:solidFill>
              </a:rPr>
              <a:t>on Medicaid </a:t>
            </a:r>
          </a:p>
          <a:p>
            <a:pPr algn="ctr"/>
            <a:r>
              <a:rPr lang="en-US" sz="2400" b="1">
                <a:solidFill>
                  <a:schemeClr val="tx1"/>
                </a:solidFill>
              </a:rPr>
              <a:t>in Service Area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38139" y="1690688"/>
            <a:ext cx="2740273" cy="4182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Percent Uninsured </a:t>
            </a:r>
          </a:p>
          <a:p>
            <a:pPr algn="ctr"/>
            <a:r>
              <a:rPr lang="en-US" sz="2400" b="1">
                <a:solidFill>
                  <a:schemeClr val="tx1"/>
                </a:solidFill>
              </a:rPr>
              <a:t>in Service Area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402160708"/>
              </p:ext>
            </p:extLst>
          </p:nvPr>
        </p:nvGraphicFramePr>
        <p:xfrm>
          <a:off x="445476" y="2590800"/>
          <a:ext cx="2508739" cy="322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813664688"/>
              </p:ext>
            </p:extLst>
          </p:nvPr>
        </p:nvGraphicFramePr>
        <p:xfrm>
          <a:off x="3370872" y="2497015"/>
          <a:ext cx="2508739" cy="3316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343216289"/>
              </p:ext>
            </p:extLst>
          </p:nvPr>
        </p:nvGraphicFramePr>
        <p:xfrm>
          <a:off x="6312389" y="2309446"/>
          <a:ext cx="2508739" cy="3504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86547120"/>
              </p:ext>
            </p:extLst>
          </p:nvPr>
        </p:nvGraphicFramePr>
        <p:xfrm>
          <a:off x="9253906" y="2684585"/>
          <a:ext cx="2508739" cy="3128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ctangle 17"/>
          <p:cNvSpPr/>
          <p:nvPr/>
        </p:nvSpPr>
        <p:spPr>
          <a:xfrm>
            <a:off x="2520461" y="5001978"/>
            <a:ext cx="7115907" cy="5589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Urgicenter         No Urgicenter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49205" y="5129646"/>
            <a:ext cx="312099" cy="31209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29330" y="5129646"/>
            <a:ext cx="312099" cy="31209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24910" y="515008"/>
            <a:ext cx="9151883" cy="539180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7200"/>
              <a:t>Medicaid:</a:t>
            </a:r>
            <a:br>
              <a:rPr lang="en-US" altLang="en-US" sz="7200"/>
            </a:br>
            <a:r>
              <a:rPr lang="en-US" altLang="en-US" sz="7200"/>
              <a:t>Poor Access, But Better Than Nothing</a:t>
            </a:r>
          </a:p>
        </p:txBody>
      </p:sp>
    </p:spTree>
    <p:extLst>
      <p:ext uri="{BB962C8B-B14F-4D97-AF65-F5344CB8AC3E}">
        <p14:creationId xmlns:p14="http://schemas.microsoft.com/office/powerpoint/2010/main" val="162606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4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eaLnBrk="1" hangingPunct="1"/>
            <a:r>
              <a:rPr lang="en-US" altLang="en-US" sz="2700">
                <a:ea typeface="Times New Roman" charset="0"/>
                <a:cs typeface="Times New Roman" charset="0"/>
              </a:rPr>
              <a:t>The Medical Arms Race:</a:t>
            </a:r>
            <a:br>
              <a:rPr lang="en-US" altLang="en-US" sz="2700">
                <a:ea typeface="Times New Roman" charset="0"/>
                <a:cs typeface="Times New Roman" charset="0"/>
              </a:rPr>
            </a:br>
            <a:r>
              <a:rPr lang="en-US" altLang="en-US" sz="4000">
                <a:ea typeface="Times New Roman" charset="0"/>
                <a:cs typeface="Times New Roman" charset="0"/>
              </a:rPr>
              <a:t>Which Hospitals Opened New </a:t>
            </a:r>
            <a:br>
              <a:rPr lang="en-US" altLang="en-US" sz="4000">
                <a:ea typeface="Times New Roman" charset="0"/>
                <a:cs typeface="Times New Roman" charset="0"/>
              </a:rPr>
            </a:br>
            <a:r>
              <a:rPr lang="en-US" altLang="en-US" sz="4000">
                <a:ea typeface="Times New Roman" charset="0"/>
                <a:cs typeface="Times New Roman" charset="0"/>
              </a:rPr>
              <a:t>Invasive Cardiology Programs, 1996 </a:t>
            </a:r>
            <a:r>
              <a:rPr lang="mr-IN" altLang="en-US" sz="4000">
                <a:ea typeface="Times New Roman" charset="0"/>
                <a:cs typeface="Times New Roman" charset="0"/>
              </a:rPr>
              <a:t>–</a:t>
            </a:r>
            <a:r>
              <a:rPr lang="en-US" altLang="en-US" sz="4000">
                <a:ea typeface="Times New Roman" charset="0"/>
                <a:cs typeface="Times New Roman" charset="0"/>
              </a:rPr>
              <a:t> 2014?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en-US">
                <a:ea typeface="Times New Roman" charset="0"/>
                <a:cs typeface="Times New Roman" charset="0"/>
              </a:rPr>
              <a:t>Source: NBER Working Paper W23530 -  June, 2017</a:t>
            </a:r>
          </a:p>
        </p:txBody>
      </p:sp>
      <p:sp>
        <p:nvSpPr>
          <p:cNvPr id="7" name="Freeform 6"/>
          <p:cNvSpPr/>
          <p:nvPr/>
        </p:nvSpPr>
        <p:spPr>
          <a:xfrm>
            <a:off x="549775" y="1798187"/>
            <a:ext cx="3551021" cy="710551"/>
          </a:xfrm>
          <a:custGeom>
            <a:avLst/>
            <a:gdLst>
              <a:gd name="connsiteX0" fmla="*/ 0 w 3307644"/>
              <a:gd name="connsiteY0" fmla="*/ 0 h 1323057"/>
              <a:gd name="connsiteX1" fmla="*/ 3307644 w 3307644"/>
              <a:gd name="connsiteY1" fmla="*/ 0 h 1323057"/>
              <a:gd name="connsiteX2" fmla="*/ 3307644 w 3307644"/>
              <a:gd name="connsiteY2" fmla="*/ 1323057 h 1323057"/>
              <a:gd name="connsiteX3" fmla="*/ 0 w 3307644"/>
              <a:gd name="connsiteY3" fmla="*/ 1323057 h 1323057"/>
              <a:gd name="connsiteX4" fmla="*/ 0 w 3307644"/>
              <a:gd name="connsiteY4" fmla="*/ 0 h 13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644" h="1323057">
                <a:moveTo>
                  <a:pt x="0" y="0"/>
                </a:moveTo>
                <a:lnTo>
                  <a:pt x="3307644" y="0"/>
                </a:lnTo>
                <a:lnTo>
                  <a:pt x="3307644" y="1323057"/>
                </a:lnTo>
                <a:lnTo>
                  <a:pt x="0" y="13230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b="1" kern="1200"/>
              <a:t>Strong Predictors</a:t>
            </a:r>
          </a:p>
        </p:txBody>
      </p:sp>
      <p:sp>
        <p:nvSpPr>
          <p:cNvPr id="8" name="Freeform 7"/>
          <p:cNvSpPr/>
          <p:nvPr/>
        </p:nvSpPr>
        <p:spPr>
          <a:xfrm>
            <a:off x="549775" y="2508738"/>
            <a:ext cx="3551021" cy="3379466"/>
          </a:xfrm>
          <a:custGeom>
            <a:avLst/>
            <a:gdLst>
              <a:gd name="connsiteX0" fmla="*/ 0 w 3307644"/>
              <a:gd name="connsiteY0" fmla="*/ 0 h 2766960"/>
              <a:gd name="connsiteX1" fmla="*/ 3307644 w 3307644"/>
              <a:gd name="connsiteY1" fmla="*/ 0 h 2766960"/>
              <a:gd name="connsiteX2" fmla="*/ 3307644 w 3307644"/>
              <a:gd name="connsiteY2" fmla="*/ 2766960 h 2766960"/>
              <a:gd name="connsiteX3" fmla="*/ 0 w 3307644"/>
              <a:gd name="connsiteY3" fmla="*/ 2766960 h 2766960"/>
              <a:gd name="connsiteX4" fmla="*/ 0 w 3307644"/>
              <a:gd name="connsiteY4" fmla="*/ 0 h 276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644" h="2766960">
                <a:moveTo>
                  <a:pt x="0" y="0"/>
                </a:moveTo>
                <a:lnTo>
                  <a:pt x="3307644" y="0"/>
                </a:lnTo>
                <a:lnTo>
                  <a:pt x="3307644" y="2766960"/>
                </a:lnTo>
                <a:lnTo>
                  <a:pt x="0" y="276696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889000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400" kern="1200"/>
              <a:t>A competing hospital opening a program was a strong predictor of opening a new program.</a:t>
            </a:r>
          </a:p>
          <a:p>
            <a:pPr marL="228600" lvl="1" indent="-228600" algn="l" defTabSz="889000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400" kern="1200"/>
              <a:t>For-profit ownership was a strong predictor.</a:t>
            </a:r>
          </a:p>
        </p:txBody>
      </p:sp>
      <p:sp>
        <p:nvSpPr>
          <p:cNvPr id="9" name="Freeform 8"/>
          <p:cNvSpPr/>
          <p:nvPr/>
        </p:nvSpPr>
        <p:spPr>
          <a:xfrm>
            <a:off x="4320490" y="1798187"/>
            <a:ext cx="3551021" cy="710551"/>
          </a:xfrm>
          <a:custGeom>
            <a:avLst/>
            <a:gdLst>
              <a:gd name="connsiteX0" fmla="*/ 0 w 3307644"/>
              <a:gd name="connsiteY0" fmla="*/ 0 h 1323057"/>
              <a:gd name="connsiteX1" fmla="*/ 3307644 w 3307644"/>
              <a:gd name="connsiteY1" fmla="*/ 0 h 1323057"/>
              <a:gd name="connsiteX2" fmla="*/ 3307644 w 3307644"/>
              <a:gd name="connsiteY2" fmla="*/ 1323057 h 1323057"/>
              <a:gd name="connsiteX3" fmla="*/ 0 w 3307644"/>
              <a:gd name="connsiteY3" fmla="*/ 1323057 h 1323057"/>
              <a:gd name="connsiteX4" fmla="*/ 0 w 3307644"/>
              <a:gd name="connsiteY4" fmla="*/ 0 h 13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644" h="1323057">
                <a:moveTo>
                  <a:pt x="0" y="0"/>
                </a:moveTo>
                <a:lnTo>
                  <a:pt x="3307644" y="0"/>
                </a:lnTo>
                <a:lnTo>
                  <a:pt x="3307644" y="1323057"/>
                </a:lnTo>
                <a:lnTo>
                  <a:pt x="0" y="13230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b="1" kern="1200"/>
              <a:t>Modest Predictor</a:t>
            </a:r>
          </a:p>
        </p:txBody>
      </p:sp>
      <p:sp>
        <p:nvSpPr>
          <p:cNvPr id="10" name="Freeform 9"/>
          <p:cNvSpPr/>
          <p:nvPr/>
        </p:nvSpPr>
        <p:spPr>
          <a:xfrm>
            <a:off x="4320490" y="2508738"/>
            <a:ext cx="3551021" cy="3379466"/>
          </a:xfrm>
          <a:custGeom>
            <a:avLst/>
            <a:gdLst>
              <a:gd name="connsiteX0" fmla="*/ 0 w 3307644"/>
              <a:gd name="connsiteY0" fmla="*/ 0 h 2766960"/>
              <a:gd name="connsiteX1" fmla="*/ 3307644 w 3307644"/>
              <a:gd name="connsiteY1" fmla="*/ 0 h 2766960"/>
              <a:gd name="connsiteX2" fmla="*/ 3307644 w 3307644"/>
              <a:gd name="connsiteY2" fmla="*/ 2766960 h 2766960"/>
              <a:gd name="connsiteX3" fmla="*/ 0 w 3307644"/>
              <a:gd name="connsiteY3" fmla="*/ 2766960 h 2766960"/>
              <a:gd name="connsiteX4" fmla="*/ 0 w 3307644"/>
              <a:gd name="connsiteY4" fmla="*/ 0 h 276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644" h="2766960">
                <a:moveTo>
                  <a:pt x="0" y="0"/>
                </a:moveTo>
                <a:lnTo>
                  <a:pt x="3307644" y="0"/>
                </a:lnTo>
                <a:lnTo>
                  <a:pt x="3307644" y="2766960"/>
                </a:lnTo>
                <a:lnTo>
                  <a:pt x="0" y="276696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889000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400" kern="1200"/>
              <a:t>Being a non-profit in a market dominated by for-profits was also a predictor.</a:t>
            </a:r>
          </a:p>
        </p:txBody>
      </p:sp>
      <p:sp>
        <p:nvSpPr>
          <p:cNvPr id="11" name="Freeform 10"/>
          <p:cNvSpPr/>
          <p:nvPr/>
        </p:nvSpPr>
        <p:spPr>
          <a:xfrm>
            <a:off x="8091205" y="1798187"/>
            <a:ext cx="3551021" cy="710551"/>
          </a:xfrm>
          <a:custGeom>
            <a:avLst/>
            <a:gdLst>
              <a:gd name="connsiteX0" fmla="*/ 0 w 3307644"/>
              <a:gd name="connsiteY0" fmla="*/ 0 h 1323057"/>
              <a:gd name="connsiteX1" fmla="*/ 3307644 w 3307644"/>
              <a:gd name="connsiteY1" fmla="*/ 0 h 1323057"/>
              <a:gd name="connsiteX2" fmla="*/ 3307644 w 3307644"/>
              <a:gd name="connsiteY2" fmla="*/ 1323057 h 1323057"/>
              <a:gd name="connsiteX3" fmla="*/ 0 w 3307644"/>
              <a:gd name="connsiteY3" fmla="*/ 1323057 h 1323057"/>
              <a:gd name="connsiteX4" fmla="*/ 0 w 3307644"/>
              <a:gd name="connsiteY4" fmla="*/ 0 h 13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644" h="1323057">
                <a:moveTo>
                  <a:pt x="0" y="0"/>
                </a:moveTo>
                <a:lnTo>
                  <a:pt x="3307644" y="0"/>
                </a:lnTo>
                <a:lnTo>
                  <a:pt x="3307644" y="1323057"/>
                </a:lnTo>
                <a:lnTo>
                  <a:pt x="0" y="13230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b="1" kern="1200"/>
              <a:t>Weak Predictor</a:t>
            </a:r>
          </a:p>
        </p:txBody>
      </p:sp>
      <p:sp>
        <p:nvSpPr>
          <p:cNvPr id="12" name="Freeform 11"/>
          <p:cNvSpPr/>
          <p:nvPr/>
        </p:nvSpPr>
        <p:spPr>
          <a:xfrm>
            <a:off x="8091205" y="2508738"/>
            <a:ext cx="3551021" cy="3379466"/>
          </a:xfrm>
          <a:custGeom>
            <a:avLst/>
            <a:gdLst>
              <a:gd name="connsiteX0" fmla="*/ 0 w 3307644"/>
              <a:gd name="connsiteY0" fmla="*/ 0 h 2766960"/>
              <a:gd name="connsiteX1" fmla="*/ 3307644 w 3307644"/>
              <a:gd name="connsiteY1" fmla="*/ 0 h 2766960"/>
              <a:gd name="connsiteX2" fmla="*/ 3307644 w 3307644"/>
              <a:gd name="connsiteY2" fmla="*/ 2766960 h 2766960"/>
              <a:gd name="connsiteX3" fmla="*/ 0 w 3307644"/>
              <a:gd name="connsiteY3" fmla="*/ 2766960 h 2766960"/>
              <a:gd name="connsiteX4" fmla="*/ 0 w 3307644"/>
              <a:gd name="connsiteY4" fmla="*/ 0 h 276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644" h="2766960">
                <a:moveTo>
                  <a:pt x="0" y="0"/>
                </a:moveTo>
                <a:lnTo>
                  <a:pt x="3307644" y="0"/>
                </a:lnTo>
                <a:lnTo>
                  <a:pt x="3307644" y="2766960"/>
                </a:lnTo>
                <a:lnTo>
                  <a:pt x="0" y="276696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889000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400" kern="1200"/>
              <a:t>Lack of service availability in the community was a weak predictor of opening a new program.</a:t>
            </a:r>
          </a:p>
        </p:txBody>
      </p:sp>
    </p:spTree>
    <p:extLst>
      <p:ext uri="{BB962C8B-B14F-4D97-AF65-F5344CB8AC3E}">
        <p14:creationId xmlns:p14="http://schemas.microsoft.com/office/powerpoint/2010/main" val="90928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79231" y="609600"/>
            <a:ext cx="9102969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/>
              <a:t>Administrative Overhead Rising</a:t>
            </a:r>
          </a:p>
        </p:txBody>
      </p:sp>
    </p:spTree>
    <p:extLst>
      <p:ext uri="{BB962C8B-B14F-4D97-AF65-F5344CB8AC3E}">
        <p14:creationId xmlns:p14="http://schemas.microsoft.com/office/powerpoint/2010/main" val="9246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Growth of Physicians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Administrators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Bureau of Labor Statistics; NCHS; </a:t>
            </a:r>
            <a:r>
              <a:rPr lang="en-US" dirty="0" err="1"/>
              <a:t>Himmelstein</a:t>
            </a:r>
            <a:r>
              <a:rPr lang="en-US" dirty="0"/>
              <a:t>/</a:t>
            </a:r>
            <a:r>
              <a:rPr lang="en-US" dirty="0" err="1"/>
              <a:t>Woolhandler</a:t>
            </a:r>
            <a:r>
              <a:rPr lang="en-US" dirty="0"/>
              <a:t> analysis of CPS</a:t>
            </a:r>
          </a:p>
          <a:p>
            <a:r>
              <a:rPr lang="en-US" dirty="0"/>
              <a:t>Managers shown as moving average of current year and two previous years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88137670"/>
              </p:ext>
            </p:extLst>
          </p:nvPr>
        </p:nvGraphicFramePr>
        <p:xfrm>
          <a:off x="1991360" y="1511901"/>
          <a:ext cx="9942974" cy="4677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340656"/>
            <a:ext cx="210312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>
                <a:solidFill>
                  <a:schemeClr val="bg1"/>
                </a:solidFill>
                <a:cs typeface="Franklin Gothic Book"/>
              </a:rPr>
              <a:t>Growth since 1970</a:t>
            </a:r>
            <a:endParaRPr lang="en-US" sz="2800" dirty="0">
              <a:solidFill>
                <a:schemeClr val="bg1"/>
              </a:solidFill>
              <a:cs typeface="Franklin Gothic Boo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88182" y="5624331"/>
            <a:ext cx="283028" cy="283028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08107" y="5624331"/>
            <a:ext cx="283028" cy="283028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5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Doctors Spend Twice as Much Time on</a:t>
            </a:r>
            <a:br>
              <a:rPr lang="en-US" dirty="0" smtClean="0"/>
            </a:br>
            <a:r>
              <a:rPr lang="en-US" dirty="0" smtClean="0"/>
              <a:t>EHR/Desk Work as With Patients</a:t>
            </a:r>
            <a:endParaRPr lang="en-US" dirty="0"/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1980139" y="1690688"/>
          <a:ext cx="8057356" cy="472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Sinsky</a:t>
            </a:r>
            <a:r>
              <a:rPr lang="en-US" dirty="0"/>
              <a:t> et al. Ann </a:t>
            </a:r>
            <a:r>
              <a:rPr lang="en-US" dirty="0" err="1"/>
              <a:t>Int</a:t>
            </a:r>
            <a:r>
              <a:rPr lang="en-US" dirty="0"/>
              <a:t> Med 9/6/2016 – based on time/motion observation + home diary</a:t>
            </a:r>
          </a:p>
          <a:p>
            <a:r>
              <a:rPr lang="en-US" dirty="0"/>
              <a:t>Note: Figures are percent of office hours – exclude the 1-2 </a:t>
            </a:r>
            <a:r>
              <a:rPr lang="en-US" dirty="0" err="1"/>
              <a:t>hrs</a:t>
            </a:r>
            <a:r>
              <a:rPr lang="en-US" dirty="0"/>
              <a:t>/night of home EHR/desk </a:t>
            </a:r>
            <a:r>
              <a:rPr lang="en-US" dirty="0" smtClean="0"/>
              <a:t>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/>
              <a:t>Investor-Owned Care:</a:t>
            </a:r>
            <a:br>
              <a:rPr lang="en-US" altLang="en-US" sz="5400"/>
            </a:br>
            <a:r>
              <a:rPr lang="en-US" altLang="en-US" sz="5400"/>
              <a:t>Inflated Costs, </a:t>
            </a:r>
            <a:br>
              <a:rPr lang="en-US" altLang="en-US" sz="5400"/>
            </a:br>
            <a:r>
              <a:rPr lang="en-US" altLang="en-US" sz="5400"/>
              <a:t>Inferior Quality</a:t>
            </a:r>
          </a:p>
        </p:txBody>
      </p:sp>
    </p:spTree>
    <p:extLst>
      <p:ext uri="{BB962C8B-B14F-4D97-AF65-F5344CB8AC3E}">
        <p14:creationId xmlns:p14="http://schemas.microsoft.com/office/powerpoint/2010/main" val="1326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Extent of For-Profit Ownership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Commerce Dept. Service Annual Surveys &amp; MedPac. Data are Q1, 2016 or most recent available.</a:t>
            </a:r>
          </a:p>
          <a:p>
            <a:r>
              <a:rPr lang="en-US"/>
              <a:t>* Data are for share of establishments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28771992"/>
              </p:ext>
            </p:extLst>
          </p:nvPr>
        </p:nvGraphicFramePr>
        <p:xfrm>
          <a:off x="751438" y="1394234"/>
          <a:ext cx="10602362" cy="4517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20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Health Industry Profits, 2016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Fortune 500, 2017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401833"/>
              </p:ext>
            </p:extLst>
          </p:nvPr>
        </p:nvGraphicFramePr>
        <p:xfrm>
          <a:off x="2585896" y="1628678"/>
          <a:ext cx="7020208" cy="42198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57800"/>
                <a:gridCol w="1762408"/>
              </a:tblGrid>
              <a:tr h="703310">
                <a:tc>
                  <a:txBody>
                    <a:bodyPr/>
                    <a:lstStyle/>
                    <a:p>
                      <a:r>
                        <a:rPr lang="en-US" sz="2800"/>
                        <a:t>Pharmaceuticals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$67.7</a:t>
                      </a:r>
                      <a:r>
                        <a:rPr lang="en-US" sz="2800" baseline="0"/>
                        <a:t> B</a:t>
                      </a:r>
                      <a:endParaRPr lang="en-US" sz="280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3310">
                <a:tc>
                  <a:txBody>
                    <a:bodyPr/>
                    <a:lstStyle/>
                    <a:p>
                      <a:r>
                        <a:rPr lang="en-US" sz="2800"/>
                        <a:t>Insurers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$15.1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3310">
                <a:tc>
                  <a:txBody>
                    <a:bodyPr/>
                    <a:lstStyle/>
                    <a:p>
                      <a:r>
                        <a:rPr lang="en-US" sz="2800"/>
                        <a:t>Equipment</a:t>
                      </a:r>
                      <a:r>
                        <a:rPr lang="en-US" sz="2800" baseline="0"/>
                        <a:t> / Supplies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$10.4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3310">
                <a:tc>
                  <a:txBody>
                    <a:bodyPr/>
                    <a:lstStyle/>
                    <a:p>
                      <a:r>
                        <a:rPr lang="en-US" sz="2800"/>
                        <a:t>Pharmacy</a:t>
                      </a:r>
                      <a:r>
                        <a:rPr lang="en-US" sz="2800" baseline="0"/>
                        <a:t> / Lab / Benefit Mgr.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$10.2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3310">
                <a:tc>
                  <a:txBody>
                    <a:bodyPr/>
                    <a:lstStyle/>
                    <a:p>
                      <a:r>
                        <a:rPr lang="en-US" sz="2800"/>
                        <a:t>Distributors / Wholesalers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$5.9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3310">
                <a:tc>
                  <a:txBody>
                    <a:bodyPr/>
                    <a:lstStyle/>
                    <a:p>
                      <a:r>
                        <a:rPr lang="en-US" sz="2800"/>
                        <a:t>Providers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/>
                        <a:t>$2.0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07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/>
              <a:t>Academic Leaders on For-Profit Health Corporations’ Boards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BMJ </a:t>
            </a:r>
            <a:r>
              <a:rPr lang="en-US" dirty="0" smtClean="0"/>
              <a:t>2015;351:H4826</a:t>
            </a:r>
            <a:endParaRPr lang="en-US" dirty="0"/>
          </a:p>
        </p:txBody>
      </p:sp>
      <p:graphicFrame>
        <p:nvGraphicFramePr>
          <p:cNvPr id="1372163" name="Group 3"/>
          <p:cNvGraphicFramePr>
            <a:graphicFrameLocks noGrp="1"/>
          </p:cNvGraphicFramePr>
          <p:nvPr>
            <p:ph type="tbl" idx="4294967295"/>
            <p:extLst/>
          </p:nvPr>
        </p:nvGraphicFramePr>
        <p:xfrm>
          <a:off x="528320" y="1797887"/>
          <a:ext cx="11125201" cy="407505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65120"/>
                <a:gridCol w="2529840"/>
                <a:gridCol w="3251200"/>
                <a:gridCol w="2479041"/>
              </a:tblGrid>
              <a:tr h="9673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Academic </a:t>
                      </a:r>
                      <a:endParaRPr kumimoji="0" lang="en-US" altLang="en-US" sz="2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Position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Number </a:t>
                      </a: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of Directorships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Pay per Directorship (median)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Shares Owned (mean)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5179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CEO </a:t>
                      </a:r>
                      <a:r>
                        <a:rPr kumimoji="0" lang="en-US" alt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Hosp</a:t>
                      </a: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/System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$221,000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42,445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79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Dean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$268,000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32,113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79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Department </a:t>
                      </a: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Chair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$103,000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65,574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79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Professor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$160,000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171,856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79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Trustee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$227,000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342,198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79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Any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309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$193,000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193,629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72205" name="Text Box 45"/>
          <p:cNvSpPr txBox="1">
            <a:spLocks noChangeArrowheads="1"/>
          </p:cNvSpPr>
          <p:nvPr/>
        </p:nvSpPr>
        <p:spPr bwMode="auto">
          <a:xfrm>
            <a:off x="2514600" y="6629401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2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3" name="Picture 2" descr="ScreenHunter_32 Oc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9599" y="233680"/>
            <a:ext cx="10095533" cy="556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creenHunter_32 Oc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279" y="1666240"/>
            <a:ext cx="7428839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Palmer, A and </a:t>
            </a:r>
            <a:r>
              <a:rPr lang="en-US" dirty="0" err="1" smtClean="0"/>
              <a:t>Demko</a:t>
            </a:r>
            <a:r>
              <a:rPr lang="en-US" dirty="0" smtClean="0"/>
              <a:t>, P. Politico 7/15/2015.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Relative risk of hospital mortality for adult patients in private for-profit hospitals relative to private not-for-profit hospitals</a:t>
            </a:r>
          </a:p>
          <a:p>
            <a:r>
              <a:rPr lang="en-US" dirty="0"/>
              <a:t>Source: CMAJ </a:t>
            </a:r>
            <a:r>
              <a:rPr lang="en-US" dirty="0" err="1"/>
              <a:t>Devereaux</a:t>
            </a:r>
            <a:r>
              <a:rPr lang="en-US" dirty="0"/>
              <a:t> et al. 166 (11): 1399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9688" y="118976"/>
            <a:ext cx="9285324" cy="578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806" y="1087120"/>
            <a:ext cx="2889474" cy="2814320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For-Profit Hospitals’ Death Rates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Are 2% Higher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392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Medicaid Enrollment, 1987-2016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Bureau of the </a:t>
            </a:r>
            <a:r>
              <a:rPr lang="en-US" dirty="0" smtClean="0"/>
              <a:t>Census and Kaiser Foundation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297559"/>
              </p:ext>
            </p:extLst>
          </p:nvPr>
        </p:nvGraphicFramePr>
        <p:xfrm>
          <a:off x="1951348" y="1250900"/>
          <a:ext cx="9829800" cy="474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2399844"/>
            <a:ext cx="195134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  <a:cs typeface="Franklin Gothic Book"/>
              </a:rPr>
              <a:t>Millions of Americans</a:t>
            </a:r>
            <a:endParaRPr lang="en-US" sz="2800" dirty="0">
              <a:solidFill>
                <a:schemeClr val="bg1"/>
              </a:solidFill>
              <a:cs typeface="Franklin Gothic Book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10557411" y="4507863"/>
            <a:ext cx="1473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chemeClr val="bg1"/>
                </a:solidFill>
              </a:rPr>
              <a:t>2019 Est 66.3</a:t>
            </a:r>
          </a:p>
        </p:txBody>
      </p:sp>
    </p:spTree>
    <p:extLst>
      <p:ext uri="{BB962C8B-B14F-4D97-AF65-F5344CB8AC3E}">
        <p14:creationId xmlns:p14="http://schemas.microsoft.com/office/powerpoint/2010/main" val="8642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Relative payments for care at private for-profit (PFP) and private not-for-profit (PNFP) hospitals </a:t>
            </a:r>
          </a:p>
          <a:p>
            <a:r>
              <a:rPr lang="en-US" dirty="0" smtClean="0"/>
              <a:t>Source</a:t>
            </a:r>
            <a:r>
              <a:rPr lang="en-US" dirty="0"/>
              <a:t>: CMAJ </a:t>
            </a:r>
            <a:r>
              <a:rPr lang="en-US" dirty="0" err="1"/>
              <a:t>Devereaux</a:t>
            </a:r>
            <a:r>
              <a:rPr lang="en-US" dirty="0"/>
              <a:t> et al. 170 (12): 1817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760" y="162171"/>
            <a:ext cx="9077960" cy="57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" y="1180857"/>
            <a:ext cx="2799080" cy="2476743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For-Profit Hospitals Cost </a:t>
            </a:r>
            <a:br>
              <a:rPr lang="en-US" sz="4000" dirty="0" smtClean="0"/>
            </a:br>
            <a:r>
              <a:rPr lang="en-US" dirty="0" smtClean="0"/>
              <a:t>19%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For-Profit Hospitals’ </a:t>
            </a:r>
            <a:br>
              <a:rPr lang="en-US" dirty="0" smtClean="0"/>
            </a:br>
            <a:r>
              <a:rPr lang="en-US" dirty="0" smtClean="0"/>
              <a:t>Administrative Costs Are Higher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Himmelstein</a:t>
            </a:r>
            <a:r>
              <a:rPr lang="en-US" dirty="0"/>
              <a:t> and </a:t>
            </a:r>
            <a:r>
              <a:rPr lang="en-US" dirty="0" err="1"/>
              <a:t>Woolhandler</a:t>
            </a:r>
            <a:endParaRPr lang="en-US" dirty="0"/>
          </a:p>
          <a:p>
            <a:r>
              <a:rPr lang="en-US" dirty="0"/>
              <a:t>Analysis of 2011 Medicare hospital cost </a:t>
            </a:r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087108"/>
            <a:ext cx="2554027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Percentage spent on administration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3285712" y="1690688"/>
          <a:ext cx="5858288" cy="4341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099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58720" y="1690688"/>
            <a:ext cx="8575705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12420600" y="0"/>
            <a:ext cx="381000" cy="624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291" tIns="45648" rIns="91291" bIns="45648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For-Profit Dialysis Clinics’ Death Rates </a:t>
            </a:r>
            <a:br>
              <a:rPr lang="en-US" sz="4000" dirty="0" smtClean="0"/>
            </a:br>
            <a:r>
              <a:rPr lang="en-US" sz="4000" dirty="0" smtClean="0"/>
              <a:t>Are 9% Higher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JAMA </a:t>
            </a:r>
            <a:r>
              <a:rPr lang="en-US" dirty="0" smtClean="0"/>
              <a:t>2002;288:2449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171094"/>
            <a:ext cx="245872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Relative Risk (RR) of Morality </a:t>
            </a:r>
            <a:r>
              <a:rPr lang="en-US" sz="2400" smtClean="0">
                <a:solidFill>
                  <a:schemeClr val="bg1"/>
                </a:solidFill>
              </a:rPr>
              <a:t>in Hemodialysis Patients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During era when more EPO = more profit</a:t>
            </a:r>
            <a:br>
              <a:rPr lang="en-US" sz="2400" dirty="0"/>
            </a:br>
            <a:r>
              <a:rPr lang="en-US" dirty="0"/>
              <a:t>For-Profit Dialysis Facilities</a:t>
            </a:r>
            <a:br>
              <a:rPr lang="en-US" dirty="0"/>
            </a:br>
            <a:r>
              <a:rPr lang="en-US" dirty="0"/>
              <a:t>Overdosed Patients with EPO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Higher EPO dose associated with higher CV death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Similar pattern was observed among patients with HCT.33%</a:t>
            </a:r>
          </a:p>
          <a:p>
            <a:r>
              <a:rPr lang="en-US" dirty="0" smtClean="0"/>
              <a:t>Source</a:t>
            </a:r>
            <a:r>
              <a:rPr lang="en-US" dirty="0"/>
              <a:t>: JAMA </a:t>
            </a:r>
            <a:r>
              <a:rPr lang="en-US" dirty="0" smtClean="0"/>
              <a:t>2007;297:1667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465876"/>
            <a:ext cx="296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Weekly EPO units for patients with HCT &lt;33%</a:t>
            </a: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2966720" y="1690688"/>
          <a:ext cx="8387080" cy="4405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88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For Profit Home Care: Lower Quality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r>
              <a:rPr lang="en-US" dirty="0"/>
              <a:t>: Cabin, </a:t>
            </a:r>
            <a:r>
              <a:rPr lang="en-US" dirty="0" err="1"/>
              <a:t>Siman</a:t>
            </a:r>
            <a:r>
              <a:rPr lang="en-US" dirty="0"/>
              <a:t>, </a:t>
            </a:r>
            <a:r>
              <a:rPr lang="en-US" dirty="0" err="1"/>
              <a:t>Himmelstein</a:t>
            </a:r>
            <a:r>
              <a:rPr lang="en-US" dirty="0"/>
              <a:t> &amp; </a:t>
            </a:r>
            <a:r>
              <a:rPr lang="en-US" dirty="0" err="1"/>
              <a:t>Woolhandler</a:t>
            </a:r>
            <a:r>
              <a:rPr lang="en-US" dirty="0"/>
              <a:t>. </a:t>
            </a:r>
          </a:p>
          <a:p>
            <a:r>
              <a:rPr lang="en-US" dirty="0"/>
              <a:t>Health Affairs </a:t>
            </a:r>
            <a:r>
              <a:rPr lang="en-US" dirty="0" smtClean="0"/>
              <a:t>8/2014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838200" y="1300480"/>
          <a:ext cx="10515599" cy="464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467617" y="5550922"/>
            <a:ext cx="248666" cy="248666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74727" y="5550922"/>
            <a:ext cx="248666" cy="248666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8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For Profit Home Care: Higher Cost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r>
              <a:rPr lang="en-US" dirty="0"/>
              <a:t>: Cabin, </a:t>
            </a:r>
            <a:r>
              <a:rPr lang="en-US" dirty="0" err="1"/>
              <a:t>Siman</a:t>
            </a:r>
            <a:r>
              <a:rPr lang="en-US" dirty="0"/>
              <a:t>, </a:t>
            </a:r>
            <a:r>
              <a:rPr lang="en-US" dirty="0" err="1"/>
              <a:t>Himmelstein</a:t>
            </a:r>
            <a:r>
              <a:rPr lang="en-US" dirty="0"/>
              <a:t> &amp; </a:t>
            </a:r>
            <a:r>
              <a:rPr lang="en-US" dirty="0" err="1"/>
              <a:t>Woolhandler</a:t>
            </a:r>
            <a:r>
              <a:rPr lang="en-US" dirty="0"/>
              <a:t>. </a:t>
            </a:r>
          </a:p>
          <a:p>
            <a:r>
              <a:rPr lang="en-US" dirty="0"/>
              <a:t>Health Affairs </a:t>
            </a:r>
            <a:r>
              <a:rPr lang="en-US" dirty="0" smtClean="0"/>
              <a:t>8/2014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5418909"/>
              </p:ext>
            </p:extLst>
          </p:nvPr>
        </p:nvGraphicFramePr>
        <p:xfrm>
          <a:off x="258418" y="1351280"/>
          <a:ext cx="11242702" cy="4599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40007" y="3240157"/>
            <a:ext cx="253163" cy="253163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0007" y="3796395"/>
            <a:ext cx="253163" cy="253163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8418" y="2184524"/>
            <a:ext cx="223618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Annual Cost per Patient</a:t>
            </a:r>
          </a:p>
        </p:txBody>
      </p:sp>
    </p:spTree>
    <p:extLst>
      <p:ext uri="{BB962C8B-B14F-4D97-AF65-F5344CB8AC3E}">
        <p14:creationId xmlns:p14="http://schemas.microsoft.com/office/powerpoint/2010/main" val="99488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Hospice Care Goes For-Profit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</a:t>
            </a:r>
            <a:r>
              <a:rPr lang="en-US" dirty="0"/>
              <a:t>MEDPAC annual report, </a:t>
            </a:r>
            <a:r>
              <a:rPr lang="en-US" dirty="0" smtClean="0"/>
              <a:t>2017 and previous reports</a:t>
            </a:r>
            <a:endParaRPr lang="en-US" dirty="0"/>
          </a:p>
          <a:p>
            <a:r>
              <a:rPr lang="en-US" dirty="0"/>
              <a:t>Profit rate: for-profits = </a:t>
            </a:r>
            <a:r>
              <a:rPr lang="en-US" dirty="0" smtClean="0"/>
              <a:t>15.3%; </a:t>
            </a:r>
            <a:r>
              <a:rPr lang="en-US" dirty="0"/>
              <a:t>non-profits = </a:t>
            </a:r>
            <a:r>
              <a:rPr lang="en-US" dirty="0" smtClean="0"/>
              <a:t>-.7%. </a:t>
            </a:r>
          </a:p>
          <a:p>
            <a:r>
              <a:rPr lang="en-US" dirty="0" smtClean="0"/>
              <a:t>Mean LOS: for-profits = 105 days; non-profits = 65 days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" y="2094612"/>
            <a:ext cx="27228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Percent of hospices under for-profit ownership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1900605"/>
              </p:ext>
            </p:extLst>
          </p:nvPr>
        </p:nvGraphicFramePr>
        <p:xfrm>
          <a:off x="2868752" y="1330960"/>
          <a:ext cx="8845728" cy="4680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66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For-Profit Hospices Avoid </a:t>
            </a:r>
            <a:br>
              <a:rPr lang="en-US" dirty="0" smtClean="0"/>
            </a:br>
            <a:r>
              <a:rPr lang="en-US" dirty="0" smtClean="0"/>
              <a:t>Unprofitable Patients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Health Affairs 2012;31:2690</a:t>
            </a:r>
          </a:p>
          <a:p>
            <a:r>
              <a:rPr lang="en-US" dirty="0"/>
              <a:t>Note: Based upon accepting patients on chemo, TPN, transfusions, tube feeds, </a:t>
            </a:r>
            <a:r>
              <a:rPr lang="en-US" dirty="0" err="1"/>
              <a:t>intrathecal</a:t>
            </a:r>
            <a:r>
              <a:rPr lang="en-US" dirty="0"/>
              <a:t> </a:t>
            </a:r>
            <a:r>
              <a:rPr lang="en-US" dirty="0" err="1"/>
              <a:t>cath</a:t>
            </a:r>
            <a:r>
              <a:rPr lang="en-US" dirty="0"/>
              <a:t>, palliative radiation, or living </a:t>
            </a:r>
            <a:r>
              <a:rPr lang="en-US" dirty="0" smtClean="0"/>
              <a:t>alone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3739294" y="1690688"/>
          <a:ext cx="7965026" cy="4263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094612"/>
            <a:ext cx="38811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Likelihood of accepting all patients, regardless of care needs </a:t>
            </a:r>
          </a:p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(and profitability)</a:t>
            </a:r>
          </a:p>
        </p:txBody>
      </p:sp>
    </p:spTree>
    <p:extLst>
      <p:ext uri="{BB962C8B-B14F-4D97-AF65-F5344CB8AC3E}">
        <p14:creationId xmlns:p14="http://schemas.microsoft.com/office/powerpoint/2010/main" val="11734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 Prescription Drug Spending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CMS, Office of the Actuary</a:t>
            </a:r>
          </a:p>
          <a:p>
            <a:r>
              <a:rPr lang="en-US" dirty="0"/>
              <a:t>Note: </a:t>
            </a:r>
            <a:r>
              <a:rPr lang="en-US" dirty="0" smtClean="0"/>
              <a:t>2016-2018 estimated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026264"/>
            <a:ext cx="301373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Prescription drug spending,</a:t>
            </a:r>
          </a:p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Billions of dollars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94985645"/>
              </p:ext>
            </p:extLst>
          </p:nvPr>
        </p:nvGraphicFramePr>
        <p:xfrm>
          <a:off x="3108960" y="1341120"/>
          <a:ext cx="8493760" cy="4669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 rot="16200000">
            <a:off x="10124387" y="3712916"/>
            <a:ext cx="1442302" cy="4396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Estimated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06125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 Spends the Most on Drugs</a:t>
            </a:r>
            <a:br>
              <a:rPr lang="en-US" dirty="0" smtClean="0"/>
            </a:br>
            <a:r>
              <a:rPr lang="en-US" sz="2800" dirty="0" smtClean="0"/>
              <a:t>Double the OECD Average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Sources: OECD, 2017; NCHC; American Hospital Association</a:t>
            </a:r>
          </a:p>
          <a:p>
            <a:r>
              <a:rPr lang="en-US" dirty="0" smtClean="0"/>
              <a:t>Note: Data are for 2015 or most recent year available.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253010"/>
            <a:ext cx="2032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Per capita </a:t>
            </a:r>
            <a:r>
              <a:rPr lang="en-US" sz="2400" smtClean="0">
                <a:solidFill>
                  <a:schemeClr val="bg1"/>
                </a:solidFill>
              </a:rPr>
              <a:t>spending </a:t>
            </a:r>
            <a:r>
              <a:rPr lang="en-US" sz="2400" dirty="0" smtClean="0">
                <a:solidFill>
                  <a:schemeClr val="bg1"/>
                </a:solidFill>
              </a:rPr>
              <a:t>on prescription drugs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800238380"/>
              </p:ext>
            </p:extLst>
          </p:nvPr>
        </p:nvGraphicFramePr>
        <p:xfrm>
          <a:off x="2032000" y="1574800"/>
          <a:ext cx="9428480" cy="4436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46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300" dirty="0"/>
              <a:t>Medicaid Helps</a:t>
            </a:r>
            <a:br>
              <a:rPr lang="en-US" sz="5300" dirty="0"/>
            </a:br>
            <a:r>
              <a:rPr lang="en-US" sz="2200" dirty="0"/>
              <a:t>A randomized controlled trial in Oregon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NEJM May 2 2013</a:t>
            </a:r>
          </a:p>
          <a:p>
            <a:r>
              <a:rPr lang="en-US" dirty="0"/>
              <a:t>Note: Catastrophic medical costs = out-of-pocket spending &gt;30% of income </a:t>
            </a:r>
          </a:p>
          <a:p>
            <a:r>
              <a:rPr lang="en-US" dirty="0"/>
              <a:t>Depression = screened positive for depression on PHQ8 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838201" y="1605280"/>
          <a:ext cx="10515600" cy="4462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8946037" y="1958163"/>
            <a:ext cx="265214" cy="26521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46037" y="2407200"/>
            <a:ext cx="265214" cy="2652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737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Insulin Cost Tripled 2006-2013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JAMA 2016;315:1400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120" y="2281212"/>
            <a:ext cx="19812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Mean expenditure per patient </a:t>
            </a:r>
            <a:r>
              <a:rPr lang="en-US" sz="2400" smtClean="0">
                <a:solidFill>
                  <a:schemeClr val="bg1"/>
                </a:solidFill>
              </a:rPr>
              <a:t>for insulin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12452210"/>
              </p:ext>
            </p:extLst>
          </p:nvPr>
        </p:nvGraphicFramePr>
        <p:xfrm>
          <a:off x="2032000" y="1385411"/>
          <a:ext cx="9321800" cy="4625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3342589" y="1690688"/>
            <a:ext cx="4805680" cy="123162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Average cost per patient in 2013:</a:t>
            </a:r>
          </a:p>
          <a:p>
            <a:pPr algn="ctr"/>
            <a:r>
              <a:rPr lang="en-US" sz="4400" b="1" dirty="0" smtClean="0"/>
              <a:t>$736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111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Company Profits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Fortune 500 rankings for </a:t>
            </a:r>
            <a:r>
              <a:rPr lang="en-US" dirty="0" smtClean="0"/>
              <a:t>1995-2017</a:t>
            </a:r>
            <a:endParaRPr lang="en-US" dirty="0"/>
          </a:p>
          <a:p>
            <a:r>
              <a:rPr lang="en-US" dirty="0"/>
              <a:t>Total drug company profits, </a:t>
            </a:r>
            <a:r>
              <a:rPr lang="en-US" dirty="0" smtClean="0"/>
              <a:t>2016= $67.7 billion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419711"/>
            <a:ext cx="239619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Return </a:t>
            </a:r>
            <a:r>
              <a:rPr lang="en-US" sz="2800">
                <a:solidFill>
                  <a:schemeClr val="bg1"/>
                </a:solidFill>
                <a:cs typeface="Franklin Gothic Book"/>
              </a:rPr>
              <a:t>on Revenue (%)</a:t>
            </a:r>
            <a:endParaRPr lang="en-US" sz="2800" dirty="0">
              <a:solidFill>
                <a:schemeClr val="bg1"/>
              </a:solidFill>
              <a:cs typeface="Franklin Gothic Book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65314905"/>
              </p:ext>
            </p:extLst>
          </p:nvPr>
        </p:nvGraphicFramePr>
        <p:xfrm>
          <a:off x="2316480" y="1341120"/>
          <a:ext cx="9037320" cy="461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6834294" y="5526713"/>
            <a:ext cx="248666" cy="248666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69720" y="5526713"/>
            <a:ext cx="248666" cy="248666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Profits Dwarf Cancer Drug R&amp;D Costs</a:t>
            </a:r>
            <a:br>
              <a:rPr lang="en-US"/>
            </a:br>
            <a:r>
              <a:rPr lang="en-US" sz="2400"/>
              <a:t>Analysis of All Drugs Approved 2006 </a:t>
            </a:r>
            <a:r>
              <a:rPr lang="mr-IN" sz="2400"/>
              <a:t>–</a:t>
            </a:r>
            <a:r>
              <a:rPr lang="en-US" sz="2400"/>
              <a:t> 2015 </a:t>
            </a:r>
            <a:br>
              <a:rPr lang="en-US" sz="2400"/>
            </a:br>
            <a:r>
              <a:rPr lang="en-US" sz="2400"/>
              <a:t>From Firms With Only One Approved Drug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Prasad et al. JAMA IM, online 9/11/2017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* Costs of all company R&amp;D, including their non-approved agents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** Total revenue from sales since approve </a:t>
            </a:r>
            <a:r>
              <a:rPr lang="mr-IN"/>
              <a:t>–</a:t>
            </a:r>
            <a:r>
              <a:rPr lang="en-US"/>
              <a:t> mean of 3.8 years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962" y="2290527"/>
            <a:ext cx="1819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Mean Cost or Revenue per Drug</a:t>
            </a:r>
          </a:p>
          <a:p>
            <a:r>
              <a:rPr lang="en-US" sz="2400">
                <a:solidFill>
                  <a:schemeClr val="bg1"/>
                </a:solidFill>
              </a:rPr>
              <a:t>(Millions)</a:t>
            </a:r>
            <a:endParaRPr lang="en-US" sz="2400" smtClean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59411061"/>
              </p:ext>
            </p:extLst>
          </p:nvPr>
        </p:nvGraphicFramePr>
        <p:xfrm>
          <a:off x="2032000" y="1801641"/>
          <a:ext cx="9321800" cy="40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671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Drug Companies’ Cost Structure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Health Affairs 2001;20(5):</a:t>
            </a:r>
            <a:r>
              <a:rPr lang="en-US" dirty="0" smtClean="0"/>
              <a:t>136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774900" y="1373220"/>
            <a:ext cx="6839712" cy="4637836"/>
            <a:chOff x="1250900" y="1163117"/>
            <a:chExt cx="6839712" cy="4637836"/>
          </a:xfrm>
        </p:grpSpPr>
        <p:graphicFrame>
          <p:nvGraphicFramePr>
            <p:cNvPr id="4" name="Chart 3"/>
            <p:cNvGraphicFramePr/>
            <p:nvPr>
              <p:extLst/>
            </p:nvPr>
          </p:nvGraphicFramePr>
          <p:xfrm>
            <a:off x="1250900" y="1163117"/>
            <a:ext cx="6839712" cy="46378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2459521" y="2149527"/>
              <a:ext cx="232849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EBF1DD"/>
                  </a:solidFill>
                  <a:cs typeface="Franklin Gothic Book"/>
                </a:rPr>
                <a:t>Marketing </a:t>
              </a:r>
              <a:endParaRPr lang="en-US" sz="2400" smtClean="0">
                <a:solidFill>
                  <a:srgbClr val="EBF1DD"/>
                </a:solidFill>
                <a:cs typeface="Franklin Gothic Book"/>
              </a:endParaRPr>
            </a:p>
            <a:p>
              <a:pPr algn="ctr"/>
              <a:r>
                <a:rPr lang="en-US" sz="2400" dirty="0" smtClean="0">
                  <a:solidFill>
                    <a:srgbClr val="EBF1DD"/>
                  </a:solidFill>
                  <a:cs typeface="Franklin Gothic Book"/>
                </a:rPr>
                <a:t>and </a:t>
              </a:r>
              <a:r>
                <a:rPr lang="en-US" sz="2400" dirty="0">
                  <a:solidFill>
                    <a:srgbClr val="EBF1DD"/>
                  </a:solidFill>
                  <a:cs typeface="Franklin Gothic Book"/>
                </a:rPr>
                <a:t>Admin</a:t>
              </a:r>
            </a:p>
            <a:p>
              <a:pPr algn="ctr"/>
              <a:r>
                <a:rPr lang="en-US" sz="2400" dirty="0">
                  <a:solidFill>
                    <a:srgbClr val="EBF1DD"/>
                  </a:solidFill>
                  <a:cs typeface="Franklin Gothic Book"/>
                </a:rPr>
                <a:t>35%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2516961"/>
              <a:ext cx="230550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cs typeface="Franklin Gothic Book"/>
                </a:rPr>
                <a:t>Manufacturing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cs typeface="Franklin Gothic Book"/>
                </a:rPr>
                <a:t>27%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51840" y="3617371"/>
              <a:ext cx="212566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cs typeface="Franklin Gothic Book"/>
                </a:rPr>
                <a:t>Profits 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cs typeface="Franklin Gothic Book"/>
                </a:rPr>
                <a:t>(After Taxes)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cs typeface="Franklin Gothic Book"/>
                </a:rPr>
                <a:t>18%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1568" y="4439107"/>
              <a:ext cx="95829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cs typeface="Franklin Gothic Book"/>
                </a:rPr>
                <a:t>R&amp;D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cs typeface="Franklin Gothic Book"/>
                </a:rPr>
                <a:t>13%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35846" y="5153961"/>
            <a:ext cx="109458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Franklin Gothic Book"/>
              </a:rPr>
              <a:t>Taxes</a:t>
            </a:r>
            <a:endParaRPr lang="en-US" sz="2400" dirty="0">
              <a:cs typeface="Franklin Gothic Book"/>
            </a:endParaRPr>
          </a:p>
          <a:p>
            <a:pPr algn="ctr"/>
            <a:r>
              <a:rPr lang="en-US" sz="2400" dirty="0" smtClean="0">
                <a:cs typeface="Franklin Gothic Book"/>
              </a:rPr>
              <a:t>7%</a:t>
            </a:r>
            <a:endParaRPr lang="en-US" sz="2400" dirty="0"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06566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For-Profit Medicare Advantage Plans: </a:t>
            </a:r>
            <a:br>
              <a:rPr lang="en-US" dirty="0"/>
            </a:br>
            <a:r>
              <a:rPr lang="en-US" dirty="0"/>
              <a:t>Lower Quality Ratings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Modern Healthcare 10/8/2015</a:t>
            </a:r>
          </a:p>
          <a:p>
            <a:r>
              <a:rPr lang="en-US" dirty="0"/>
              <a:t>Analysis of CMS </a:t>
            </a:r>
            <a:r>
              <a:rPr lang="en-US" dirty="0" smtClean="0"/>
              <a:t>data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69856360"/>
              </p:ext>
            </p:extLst>
          </p:nvPr>
        </p:nvGraphicFramePr>
        <p:xfrm>
          <a:off x="60850" y="1690687"/>
          <a:ext cx="11292951" cy="432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94933" y="3853206"/>
            <a:ext cx="248666" cy="248666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4933" y="4310191"/>
            <a:ext cx="248666" cy="248666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850" y="2699476"/>
            <a:ext cx="164371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Percent of plans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5520" y="5592924"/>
            <a:ext cx="297389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Star (Quality) Rating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Autofit/>
          </a:bodyPr>
          <a:lstStyle/>
          <a:p>
            <a:r>
              <a:rPr lang="en-US" sz="4000" dirty="0"/>
              <a:t>Investor-Owned Medicaid HMOs:</a:t>
            </a:r>
            <a:br>
              <a:rPr lang="en-US" sz="4000" dirty="0"/>
            </a:br>
            <a:r>
              <a:rPr lang="en-US" sz="4000" dirty="0"/>
              <a:t>Higher Administrative Costs, Lower Quality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Note: Publicly Traded = Publicly traded Medicaid-only plans</a:t>
            </a:r>
          </a:p>
          <a:p>
            <a:r>
              <a:rPr lang="en-US" dirty="0"/>
              <a:t>Source: McCue. Commonwealth Fund, June, </a:t>
            </a:r>
            <a:r>
              <a:rPr lang="en-US" dirty="0" smtClean="0"/>
              <a:t>2011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838200" y="1554480"/>
          <a:ext cx="10515599" cy="4456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4087266" y="5562518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6544716" y="5562518"/>
            <a:ext cx="279081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Insurers Risk Select Via Formulary Design</a:t>
            </a:r>
            <a:br>
              <a:rPr lang="en-US" sz="4000" dirty="0"/>
            </a:br>
            <a:r>
              <a:rPr lang="en-US" sz="2200" dirty="0"/>
              <a:t>Put generics needed by sicker patients into high co-pay tier</a:t>
            </a:r>
            <a:endParaRPr lang="en-US" sz="27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Oster &amp; </a:t>
            </a:r>
            <a:r>
              <a:rPr lang="en-US" dirty="0" err="1"/>
              <a:t>Fendrick</a:t>
            </a:r>
            <a:r>
              <a:rPr lang="en-US" dirty="0"/>
              <a:t>, Am J Managed Care 2014;9:693-4</a:t>
            </a:r>
          </a:p>
          <a:p>
            <a:r>
              <a:rPr lang="en-US" dirty="0"/>
              <a:t>Plan 3 = Harvard Pilgrim</a:t>
            </a:r>
          </a:p>
          <a:p>
            <a:r>
              <a:rPr lang="en-US" dirty="0"/>
              <a:t>“No” = No drug of choice available on Tier 1 (lowest co-pay)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188721" y="1592831"/>
          <a:ext cx="981455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1340"/>
                <a:gridCol w="2836704"/>
                <a:gridCol w="1236511"/>
                <a:gridCol w="1248635"/>
                <a:gridCol w="1321369"/>
              </a:tblGrid>
              <a:tr h="45468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+mn-lt"/>
                          <a:cs typeface="Franklin Gothic Medium"/>
                        </a:rPr>
                        <a:t>Drugs of Choice</a:t>
                      </a:r>
                      <a:endParaRPr lang="en-US" sz="2400" b="1" dirty="0">
                        <a:latin typeface="+mn-lt"/>
                        <a:cs typeface="Franklin Gothic Medium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+mn-lt"/>
                          <a:cs typeface="Franklin Gothic Medium"/>
                        </a:rPr>
                        <a:t>Illness</a:t>
                      </a:r>
                      <a:endParaRPr lang="en-US" sz="2400" b="1" dirty="0">
                        <a:latin typeface="+mn-lt"/>
                        <a:cs typeface="Franklin Gothic Medium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  <a:cs typeface="Franklin Gothic Medium"/>
                        </a:rPr>
                        <a:t>Plan 1</a:t>
                      </a:r>
                      <a:endParaRPr lang="en-US" sz="2400" b="1" dirty="0">
                        <a:latin typeface="+mn-lt"/>
                        <a:cs typeface="Franklin Gothic Medium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  <a:cs typeface="Franklin Gothic Medium"/>
                        </a:rPr>
                        <a:t>Plan 2</a:t>
                      </a:r>
                      <a:endParaRPr lang="en-US" sz="2400" b="1" dirty="0">
                        <a:latin typeface="+mn-lt"/>
                        <a:cs typeface="Franklin Gothic Medium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  <a:cs typeface="Franklin Gothic Medium"/>
                        </a:rPr>
                        <a:t>Plan 3</a:t>
                      </a:r>
                      <a:endParaRPr lang="en-US" sz="2400" b="1" dirty="0">
                        <a:latin typeface="+mn-lt"/>
                        <a:cs typeface="Franklin Gothic Medium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5468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Anti-</a:t>
                      </a:r>
                      <a:r>
                        <a:rPr lang="en-US" sz="2400" dirty="0" err="1" smtClean="0">
                          <a:latin typeface="+mn-lt"/>
                          <a:cs typeface="Franklin Gothic Book"/>
                        </a:rPr>
                        <a:t>Retrovirals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EBF1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HIV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EBF1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EBF1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EBF1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F1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45468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+mn-lt"/>
                          <a:cs typeface="Franklin Gothic Book"/>
                        </a:rPr>
                        <a:t>Triptans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Migraines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45468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Anti-Psychotics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Schizophrenia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45468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Macrolides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Pneumonia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Yes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45468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L-Dopa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Parkinson’s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Yes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45468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Anti-</a:t>
                      </a:r>
                      <a:r>
                        <a:rPr lang="en-US" sz="2400" dirty="0" err="1" smtClean="0">
                          <a:latin typeface="+mn-lt"/>
                          <a:cs typeface="Franklin Gothic Book"/>
                        </a:rPr>
                        <a:t>Convulsants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Seizures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Yes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45468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ACE Inhibitors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Hypertension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Yes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Yes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45468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Metformin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Diabetes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Yes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cs typeface="Franklin Gothic Book"/>
                        </a:rPr>
                        <a:t>Yes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4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HMO Overhead, 2017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SEC Filings/Reports to Shareholders. Data for Q1 or Q2 2017</a:t>
            </a:r>
          </a:p>
          <a:p>
            <a:r>
              <a:rPr lang="en-US" dirty="0"/>
              <a:t>Calculated as 100-100(benefits/premiums)</a:t>
            </a:r>
          </a:p>
          <a:p>
            <a:r>
              <a:rPr lang="en-US" dirty="0"/>
              <a:t>Note Medicare/Medicaid enrollees included in some figures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11634271"/>
              </p:ext>
            </p:extLst>
          </p:nvPr>
        </p:nvGraphicFramePr>
        <p:xfrm>
          <a:off x="762000" y="1310640"/>
          <a:ext cx="10591800" cy="4943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994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 Insurance Company CEOs’ Totay Direct Compensation, 2016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Sources: DEF 14A Schedules, SEC; Bureau of Labor Statistics; Current Population Survey.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Annual CEO compensation includes salary, non-equity incentive pay, other compensation, and value of stock options exercised and stock awards that vested. In addition, these CEOs were given stock and option awards totaling $78.6 million (in aggregate) this year, which will provide value in future years.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253678"/>
              </p:ext>
            </p:extLst>
          </p:nvPr>
        </p:nvGraphicFramePr>
        <p:xfrm>
          <a:off x="838200" y="1690688"/>
          <a:ext cx="8459912" cy="4212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0497"/>
                <a:gridCol w="2671281"/>
                <a:gridCol w="2928134"/>
              </a:tblGrid>
              <a:tr h="21061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Medium"/>
                          <a:cs typeface="Franklin Gothic Medium"/>
                        </a:rPr>
                        <a:t>Michael </a:t>
                      </a:r>
                      <a:r>
                        <a:rPr lang="en-US" sz="2400" dirty="0" err="1" smtClean="0">
                          <a:latin typeface="Franklin Gothic Medium"/>
                          <a:cs typeface="Franklin Gothic Medium"/>
                        </a:rPr>
                        <a:t>Neidorff</a:t>
                      </a:r>
                      <a:endParaRPr lang="en-US" sz="2400" dirty="0" smtClean="0">
                        <a:latin typeface="Franklin Gothic Medium"/>
                        <a:cs typeface="Franklin Gothic Medium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Franklin Gothic Medium"/>
                          <a:cs typeface="Franklin Gothic Medium"/>
                        </a:rPr>
                        <a:t>           </a:t>
                      </a:r>
                      <a:endParaRPr lang="en-US" sz="2000" dirty="0">
                        <a:latin typeface="Franklin Gothic Medium"/>
                        <a:cs typeface="Franklin Gothic Medium"/>
                      </a:endParaRPr>
                    </a:p>
                  </a:txBody>
                  <a:tcPr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Medium"/>
                          <a:cs typeface="Franklin Gothic Medium"/>
                        </a:rPr>
                        <a:t>David </a:t>
                      </a:r>
                      <a:r>
                        <a:rPr lang="en-US" sz="2400" dirty="0" err="1" smtClean="0">
                          <a:latin typeface="Franklin Gothic Medium"/>
                          <a:cs typeface="Franklin Gothic Medium"/>
                        </a:rPr>
                        <a:t>Cordani</a:t>
                      </a:r>
                      <a:endParaRPr lang="en-US" sz="2400" dirty="0">
                        <a:latin typeface="Franklin Gothic Medium"/>
                        <a:cs typeface="Franklin Gothic Medium"/>
                      </a:endParaRPr>
                    </a:p>
                  </a:txBody>
                  <a:tcPr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Medium"/>
                          <a:cs typeface="Franklin Gothic Medium"/>
                        </a:rPr>
                        <a:t>Mark </a:t>
                      </a:r>
                      <a:r>
                        <a:rPr lang="en-US" sz="2400" dirty="0" err="1" smtClean="0">
                          <a:latin typeface="Franklin Gothic Medium"/>
                          <a:cs typeface="Franklin Gothic Medium"/>
                        </a:rPr>
                        <a:t>Bertolini</a:t>
                      </a:r>
                      <a:endParaRPr lang="en-US" sz="2400" dirty="0">
                        <a:latin typeface="Franklin Gothic Medium"/>
                        <a:cs typeface="Franklin Gothic Medium"/>
                      </a:endParaRPr>
                    </a:p>
                  </a:txBody>
                  <a:tcPr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061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Medium"/>
                          <a:cs typeface="Franklin Gothic Medium"/>
                        </a:rPr>
                        <a:t>Steve Helmsley</a:t>
                      </a:r>
                      <a:endParaRPr lang="en-US" sz="2400" dirty="0">
                        <a:latin typeface="Franklin Gothic Medium"/>
                        <a:cs typeface="Franklin Gothic Medium"/>
                      </a:endParaRPr>
                    </a:p>
                  </a:txBody>
                  <a:tcPr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Medium"/>
                          <a:cs typeface="Franklin Gothic Medium"/>
                        </a:rPr>
                        <a:t>Joseph Swedish</a:t>
                      </a:r>
                      <a:endParaRPr lang="en-US" sz="2400" dirty="0">
                        <a:latin typeface="Franklin Gothic Medium"/>
                        <a:cs typeface="Franklin Gothic Medium"/>
                      </a:endParaRPr>
                    </a:p>
                  </a:txBody>
                  <a:tcPr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Medium"/>
                          <a:cs typeface="Franklin Gothic Medium"/>
                        </a:rPr>
                        <a:t>Bruce Broussard</a:t>
                      </a:r>
                      <a:endParaRPr lang="en-US" sz="2400" dirty="0">
                        <a:latin typeface="Franklin Gothic Medium"/>
                        <a:cs typeface="Franklin Gothic Medium"/>
                      </a:endParaRPr>
                    </a:p>
                  </a:txBody>
                  <a:tcPr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975960" y="2033434"/>
            <a:ext cx="1781192" cy="17543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err="1" smtClean="0">
                <a:latin typeface="Franklin Gothic Medium"/>
                <a:cs typeface="Franklin Gothic Medium"/>
              </a:rPr>
              <a:t>Centene</a:t>
            </a:r>
            <a:endParaRPr lang="en-US" sz="2000" dirty="0">
              <a:latin typeface="Franklin Gothic Medium"/>
              <a:cs typeface="Franklin Gothic Medium"/>
            </a:endParaRP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Annual Comp: 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Franklin Gothic Book"/>
                <a:cs typeface="Franklin Gothic Book"/>
              </a:rPr>
              <a:t>$32.2 </a:t>
            </a:r>
            <a:r>
              <a:rPr lang="en-US" sz="2000" dirty="0">
                <a:latin typeface="Franklin Gothic Book"/>
                <a:cs typeface="Franklin Gothic Book"/>
              </a:rPr>
              <a:t>M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Pay/Day: </a:t>
            </a: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$123,225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75961" y="4137073"/>
            <a:ext cx="178027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>
                <a:latin typeface="Franklin Gothic Medium"/>
                <a:cs typeface="Franklin Gothic Medium"/>
              </a:rPr>
              <a:t>United</a:t>
            </a:r>
            <a:endParaRPr lang="en-US" sz="2000" dirty="0">
              <a:latin typeface="Franklin Gothic Medium"/>
              <a:cs typeface="Franklin Gothic Medium"/>
            </a:endParaRP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Annual Comp: 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Franklin Gothic Book"/>
                <a:cs typeface="Franklin Gothic Book"/>
              </a:rPr>
              <a:t>$31.3 </a:t>
            </a:r>
            <a:r>
              <a:rPr lang="en-US" sz="2000" dirty="0">
                <a:latin typeface="Franklin Gothic Book"/>
                <a:cs typeface="Franklin Gothic Book"/>
              </a:rPr>
              <a:t>M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Pay/Day: </a:t>
            </a: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$119,918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06080" y="4137073"/>
            <a:ext cx="1781192" cy="17543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err="1" smtClean="0">
                <a:latin typeface="Franklin Gothic Medium"/>
                <a:cs typeface="Franklin Gothic Medium"/>
              </a:rPr>
              <a:t>Wellpoint</a:t>
            </a:r>
            <a:endParaRPr lang="en-US" sz="2000" dirty="0">
              <a:latin typeface="Franklin Gothic Medium"/>
              <a:cs typeface="Franklin Gothic Medium"/>
            </a:endParaRP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Annual Comp: 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Franklin Gothic Book"/>
                <a:cs typeface="Franklin Gothic Book"/>
              </a:rPr>
              <a:t>$17.1 </a:t>
            </a:r>
            <a:r>
              <a:rPr lang="en-US" sz="2000" dirty="0">
                <a:latin typeface="Franklin Gothic Book"/>
                <a:cs typeface="Franklin Gothic Book"/>
              </a:rPr>
              <a:t>M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Pay/Day: </a:t>
            </a: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$65,356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29407" y="4137073"/>
            <a:ext cx="1781192" cy="17543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Franklin Gothic Medium"/>
                <a:cs typeface="Franklin Gothic Medium"/>
              </a:rPr>
              <a:t>Humana</a:t>
            </a:r>
            <a:endParaRPr lang="en-US" sz="2000" dirty="0">
              <a:latin typeface="Franklin Gothic Medium"/>
              <a:cs typeface="Franklin Gothic Medium"/>
            </a:endParaRP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Annual Comp: 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Franklin Gothic Book"/>
                <a:cs typeface="Franklin Gothic Book"/>
              </a:rPr>
              <a:t>$17.0</a:t>
            </a:r>
            <a:r>
              <a:rPr lang="en-US" sz="2000" dirty="0">
                <a:latin typeface="Franklin Gothic Book"/>
                <a:cs typeface="Franklin Gothic Book"/>
              </a:rPr>
              <a:t>M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Pay/Day: </a:t>
            </a: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$65,208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06080" y="2033434"/>
            <a:ext cx="1781192" cy="17543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>
                <a:latin typeface="Franklin Gothic Medium"/>
                <a:cs typeface="Franklin Gothic Medium"/>
              </a:rPr>
              <a:t>Cigna</a:t>
            </a:r>
            <a:endParaRPr lang="en-US" sz="2000" dirty="0">
              <a:latin typeface="Franklin Gothic Medium"/>
              <a:cs typeface="Franklin Gothic Medium"/>
            </a:endParaRP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Annual Comp: 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Franklin Gothic Book"/>
                <a:cs typeface="Franklin Gothic Book"/>
              </a:rPr>
              <a:t>$21.9 </a:t>
            </a:r>
            <a:r>
              <a:rPr lang="en-US" sz="2000" dirty="0">
                <a:latin typeface="Franklin Gothic Book"/>
                <a:cs typeface="Franklin Gothic Book"/>
              </a:rPr>
              <a:t>M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Pay/Day: </a:t>
            </a: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$84,017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29408" y="2033434"/>
            <a:ext cx="1781192" cy="17543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>
                <a:latin typeface="Franklin Gothic Medium"/>
                <a:cs typeface="Franklin Gothic Medium"/>
              </a:rPr>
              <a:t>Aetna</a:t>
            </a:r>
            <a:endParaRPr lang="en-US" sz="2000" dirty="0">
              <a:latin typeface="Franklin Gothic Medium"/>
              <a:cs typeface="Franklin Gothic Medium"/>
            </a:endParaRP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Annual Comp: 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latin typeface="Franklin Gothic Book"/>
                <a:cs typeface="Franklin Gothic Book"/>
              </a:rPr>
              <a:t>$ </a:t>
            </a:r>
            <a:r>
              <a:rPr lang="en-US" sz="2000" dirty="0" smtClean="0">
                <a:latin typeface="Franklin Gothic Book"/>
                <a:cs typeface="Franklin Gothic Book"/>
              </a:rPr>
              <a:t>41.7</a:t>
            </a:r>
            <a:r>
              <a:rPr lang="en-US" sz="2000" dirty="0">
                <a:latin typeface="Franklin Gothic Book"/>
                <a:cs typeface="Franklin Gothic Book"/>
              </a:rPr>
              <a:t>M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Pay/Day: </a:t>
            </a: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$159,647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pic>
        <p:nvPicPr>
          <p:cNvPr id="17" name="Picture 1027" descr="lar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3098" y="2095879"/>
            <a:ext cx="987394" cy="16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27" descr="lar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4035" y="2091655"/>
            <a:ext cx="1110930" cy="162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27" descr="lar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4742" y="4192538"/>
            <a:ext cx="1058192" cy="164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27" descr="lar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0758" y="4297899"/>
            <a:ext cx="959733" cy="15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27" descr="lar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8625" y="2083683"/>
            <a:ext cx="1134521" cy="162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27" descr="lar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8625" y="4210684"/>
            <a:ext cx="1025934" cy="162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990" y="2458699"/>
            <a:ext cx="2581764" cy="250774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Median earnings of full-time </a:t>
            </a:r>
          </a:p>
          <a:p>
            <a:pPr algn="ctr"/>
            <a:r>
              <a:rPr lang="en-US" sz="2400"/>
              <a:t>wage and salary workers in 2016:</a:t>
            </a:r>
          </a:p>
          <a:p>
            <a:pPr algn="ctr"/>
            <a:r>
              <a:rPr lang="en-US" sz="3600" b="1"/>
              <a:t>$43,264</a:t>
            </a:r>
          </a:p>
        </p:txBody>
      </p:sp>
    </p:spTree>
    <p:extLst>
      <p:ext uri="{BB962C8B-B14F-4D97-AF65-F5344CB8AC3E}">
        <p14:creationId xmlns:p14="http://schemas.microsoft.com/office/powerpoint/2010/main" val="210013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Title 1"/>
          <p:cNvSpPr>
            <a:spLocks noGrp="1"/>
          </p:cNvSpPr>
          <p:nvPr>
            <p:ph type="ctrTitle" idx="4294967295"/>
          </p:nvPr>
        </p:nvSpPr>
        <p:spPr>
          <a:xfrm>
            <a:off x="514563" y="631005"/>
            <a:ext cx="11054137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600"/>
              <a:t>Medicare</a:t>
            </a:r>
            <a:br>
              <a:rPr lang="en-US" altLang="en-US" sz="6600"/>
            </a:br>
            <a:r>
              <a:rPr lang="en-US" altLang="en-US" sz="6600"/>
              <a:t>Remains Solvent and Relatively Efficient</a:t>
            </a:r>
          </a:p>
        </p:txBody>
      </p:sp>
    </p:spTree>
    <p:extLst>
      <p:ext uri="{BB962C8B-B14F-4D97-AF65-F5344CB8AC3E}">
        <p14:creationId xmlns:p14="http://schemas.microsoft.com/office/powerpoint/2010/main" val="20912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Medicaid Improved Access and Hypertension Control for the Poor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Christopher, Wilper, Himmelstein, Woolhandler, McCormick </a:t>
            </a:r>
            <a:r>
              <a:rPr lang="mr-IN"/>
              <a:t>–</a:t>
            </a:r>
            <a:r>
              <a:rPr lang="en-US"/>
              <a:t> AJPH 2015</a:t>
            </a:r>
          </a:p>
          <a:p>
            <a:r>
              <a:rPr lang="en-US"/>
              <a:t>Odds ratios are adjusted for sex, age, race/ethnicity, presence of chronic conditions, disability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94988406"/>
              </p:ext>
            </p:extLst>
          </p:nvPr>
        </p:nvGraphicFramePr>
        <p:xfrm>
          <a:off x="2208628" y="1690688"/>
          <a:ext cx="9145172" cy="432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678" y="2298282"/>
            <a:ext cx="2236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Odds ratio for Medicaid vs Uninsured</a:t>
            </a:r>
          </a:p>
        </p:txBody>
      </p:sp>
    </p:spTree>
    <p:extLst>
      <p:ext uri="{BB962C8B-B14F-4D97-AF65-F5344CB8AC3E}">
        <p14:creationId xmlns:p14="http://schemas.microsoft.com/office/powerpoint/2010/main" val="18341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Number of Years Before Medicare Trust Fund Projected to be Exhausted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Medicare </a:t>
            </a:r>
            <a:r>
              <a:rPr lang="en-US" dirty="0"/>
              <a:t>Trustees Annual </a:t>
            </a:r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042115"/>
            <a:ext cx="2560319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  <a:cs typeface="Franklin Gothic Book"/>
              </a:rPr>
              <a:t>Estimated Number of Years Until Fund Exhausted</a:t>
            </a:r>
            <a:endParaRPr lang="en-US" sz="2800" dirty="0">
              <a:solidFill>
                <a:schemeClr val="bg1"/>
              </a:solidFill>
              <a:cs typeface="Franklin Gothic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1544" y="5487836"/>
            <a:ext cx="62384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cs typeface="Franklin Gothic Book"/>
              </a:rPr>
              <a:t>Year of Estimate</a:t>
            </a:r>
            <a:endParaRPr lang="en-US" sz="2800" dirty="0">
              <a:solidFill>
                <a:schemeClr val="bg1"/>
              </a:solidFill>
              <a:cs typeface="Franklin Gothic Book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22691747"/>
              </p:ext>
            </p:extLst>
          </p:nvPr>
        </p:nvGraphicFramePr>
        <p:xfrm>
          <a:off x="2113280" y="1615440"/>
          <a:ext cx="9692640" cy="3845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25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Growth in Spending </a:t>
            </a:r>
            <a:r>
              <a:rPr lang="en-US" sz="3600" dirty="0" smtClean="0"/>
              <a:t>1969-2014: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Medicare Vs. Private Insurers</a:t>
            </a:r>
            <a:br>
              <a:rPr lang="en-US" sz="3600" dirty="0"/>
            </a:br>
            <a:r>
              <a:rPr lang="en-US" sz="2000" dirty="0"/>
              <a:t>Per Enrollee, Common Benefits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CMS </a:t>
            </a:r>
            <a:r>
              <a:rPr lang="en-US" dirty="0"/>
              <a:t>Office of the </a:t>
            </a:r>
            <a:r>
              <a:rPr lang="en-US" dirty="0" smtClean="0"/>
              <a:t>Actuary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98767" y="5366927"/>
            <a:ext cx="2701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Private Insurance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6357" y="5366927"/>
            <a:ext cx="177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Medicare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6837" y="5435972"/>
            <a:ext cx="323574" cy="323574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98164" y="5435972"/>
            <a:ext cx="323574" cy="323574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107843752"/>
              </p:ext>
            </p:extLst>
          </p:nvPr>
        </p:nvGraphicFramePr>
        <p:xfrm>
          <a:off x="558800" y="1803255"/>
          <a:ext cx="7244080" cy="338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6942734"/>
              </p:ext>
            </p:extLst>
          </p:nvPr>
        </p:nvGraphicFramePr>
        <p:xfrm>
          <a:off x="8064052" y="1803255"/>
          <a:ext cx="3609788" cy="338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8800" y="3019874"/>
            <a:ext cx="1645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Book"/>
              </a:rPr>
              <a:t>Percent Increase</a:t>
            </a:r>
          </a:p>
        </p:txBody>
      </p:sp>
    </p:spTree>
    <p:extLst>
      <p:ext uri="{BB962C8B-B14F-4D97-AF65-F5344CB8AC3E}">
        <p14:creationId xmlns:p14="http://schemas.microsoft.com/office/powerpoint/2010/main" val="44708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Medicare Advantage Plans’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High </a:t>
            </a:r>
            <a:r>
              <a:rPr lang="en-US" dirty="0"/>
              <a:t>Overhead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Sources: GAO </a:t>
            </a:r>
            <a:r>
              <a:rPr lang="en-US" dirty="0"/>
              <a:t>12/2013 and Medicare Trustees Report 2012 – Figures are for 2011</a:t>
            </a:r>
          </a:p>
          <a:p>
            <a:r>
              <a:rPr lang="en-US" dirty="0"/>
              <a:t>Note: MA overhead = $905/enrollee; profit = $447/enrollee</a:t>
            </a:r>
          </a:p>
          <a:p>
            <a:r>
              <a:rPr lang="en-US" dirty="0"/>
              <a:t>Total MA profit = $3.3 </a:t>
            </a:r>
            <a:r>
              <a:rPr lang="en-US" dirty="0" smtClean="0"/>
              <a:t>Billion</a:t>
            </a:r>
            <a:endParaRPr lang="en-US" dirty="0"/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6445250" y="1708035"/>
          <a:ext cx="4765040" cy="413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/>
          <p:nvPr>
            <p:extLst/>
          </p:nvPr>
        </p:nvGraphicFramePr>
        <p:xfrm>
          <a:off x="1226807" y="1708035"/>
          <a:ext cx="4765040" cy="413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768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640" y="2835738"/>
            <a:ext cx="4677151" cy="2478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>
              <a:spcAft>
                <a:spcPts val="1200"/>
              </a:spcAft>
            </a:pPr>
            <a:r>
              <a:rPr lang="en-US" sz="2400" b="1" dirty="0" smtClean="0"/>
              <a:t>More than a third </a:t>
            </a:r>
            <a:r>
              <a:rPr lang="en-US" sz="2400" dirty="0" smtClean="0"/>
              <a:t>of </a:t>
            </a:r>
            <a:r>
              <a:rPr lang="en-US" sz="2400" dirty="0"/>
              <a:t>all </a:t>
            </a:r>
            <a:r>
              <a:rPr lang="en-US" sz="2400" dirty="0" smtClean="0"/>
              <a:t>Medicare Advantage plans </a:t>
            </a:r>
            <a:r>
              <a:rPr lang="en-US" sz="2400" dirty="0"/>
              <a:t>lack an NCI cancer </a:t>
            </a:r>
            <a:r>
              <a:rPr lang="en-US" sz="2400" dirty="0" smtClean="0"/>
              <a:t>center.</a:t>
            </a:r>
          </a:p>
          <a:p>
            <a:pPr>
              <a:spcAft>
                <a:spcPts val="1200"/>
              </a:spcAft>
            </a:pPr>
            <a:r>
              <a:rPr lang="en-US" sz="2400" b="1" dirty="0" smtClean="0"/>
              <a:t>49</a:t>
            </a:r>
            <a:r>
              <a:rPr lang="en-US" sz="2400" b="1" dirty="0"/>
              <a:t>% of narrow networks </a:t>
            </a:r>
            <a:r>
              <a:rPr lang="en-US" sz="2400" dirty="0"/>
              <a:t>exclude academic med </a:t>
            </a:r>
            <a:r>
              <a:rPr lang="en-US" sz="2400" dirty="0" smtClean="0"/>
              <a:t>centers.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1880" cy="1325563"/>
          </a:xfrm>
        </p:spPr>
        <p:txBody>
          <a:bodyPr>
            <a:noAutofit/>
          </a:bodyPr>
          <a:lstStyle/>
          <a:p>
            <a:r>
              <a:rPr lang="en-US" sz="4000" dirty="0"/>
              <a:t>Medicare Advantage Plans’ </a:t>
            </a:r>
            <a:r>
              <a:rPr lang="en-US" sz="4000" dirty="0" smtClean="0"/>
              <a:t>Narrow Networks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Sources: Kaiser Family Foundation June, 2016</a:t>
            </a:r>
          </a:p>
          <a:p>
            <a:r>
              <a:rPr lang="en-US" dirty="0" smtClean="0"/>
              <a:t>Note: “Narrow” = &lt;30% of hospitals; “Medium Small” = 20-49%; “Medium” = 50-69%; “Broad” = &gt;69%</a:t>
            </a: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4920791" y="1510175"/>
          <a:ext cx="3877310" cy="4500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/>
          </p:nvPr>
        </p:nvGraphicFramePr>
        <p:xfrm>
          <a:off x="8387051" y="1510175"/>
          <a:ext cx="3877310" cy="4500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63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082041"/>
            <a:ext cx="10515600" cy="4693919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altLang="en-US" sz="4000" dirty="0"/>
              <a:t>Despite Medicare’s Lower Overhead, Medicare Advantage Plans Outcompete Traditional Medicare </a:t>
            </a:r>
            <a:r>
              <a:rPr lang="en-US" altLang="en-US" sz="4000" dirty="0" smtClean="0"/>
              <a:t>by </a:t>
            </a:r>
            <a:br>
              <a:rPr lang="en-US" altLang="en-US" sz="4000" dirty="0" smtClean="0"/>
            </a:br>
            <a:r>
              <a:rPr lang="en-US" altLang="en-US" sz="4000" dirty="0" smtClean="0"/>
              <a:t>Cherry Picking, </a:t>
            </a:r>
            <a:r>
              <a:rPr lang="en-US" altLang="en-US" sz="4000" dirty="0" err="1" smtClean="0"/>
              <a:t>Upcoding</a:t>
            </a:r>
            <a:r>
              <a:rPr lang="en-US" altLang="en-US" sz="4000" dirty="0" smtClean="0"/>
              <a:t>, </a:t>
            </a:r>
            <a:r>
              <a:rPr lang="en-US" altLang="en-US" sz="4000" dirty="0"/>
              <a:t>and </a:t>
            </a:r>
            <a:r>
              <a:rPr lang="en-US" altLang="en-US" sz="4000" dirty="0" smtClean="0"/>
              <a:t>Lobbying </a:t>
            </a:r>
            <a:r>
              <a:rPr lang="en-US" altLang="en-US" sz="4000" dirty="0"/>
              <a:t>for Overpayment</a:t>
            </a:r>
          </a:p>
        </p:txBody>
      </p:sp>
    </p:spTree>
    <p:extLst>
      <p:ext uri="{BB962C8B-B14F-4D97-AF65-F5344CB8AC3E}">
        <p14:creationId xmlns:p14="http://schemas.microsoft.com/office/powerpoint/2010/main" val="20844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HMO Enrollment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CMS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04267"/>
            <a:ext cx="293624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Medicare HMO Enrollees (millions)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68793376"/>
              </p:ext>
            </p:extLst>
          </p:nvPr>
        </p:nvGraphicFramePr>
        <p:xfrm>
          <a:off x="2590800" y="1300480"/>
          <a:ext cx="9194800" cy="471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 useBgFill="1">
        <p:nvSpPr>
          <p:cNvPr id="9" name="Rectangle 8"/>
          <p:cNvSpPr/>
          <p:nvPr/>
        </p:nvSpPr>
        <p:spPr>
          <a:xfrm>
            <a:off x="10460184" y="5533536"/>
            <a:ext cx="1679171" cy="426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576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Few Sick People </a:t>
            </a:r>
            <a:br>
              <a:rPr lang="en-US" dirty="0" smtClean="0"/>
            </a:br>
            <a:r>
              <a:rPr lang="en-US" dirty="0" smtClean="0"/>
              <a:t>Account for Most Health Dollars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JAMA 2016;316:1348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34803"/>
            <a:ext cx="2804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Percent of total health spending accounted for by decile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13041016"/>
              </p:ext>
            </p:extLst>
          </p:nvPr>
        </p:nvGraphicFramePr>
        <p:xfrm>
          <a:off x="2956560" y="1533850"/>
          <a:ext cx="8397240" cy="4082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59201" y="5533404"/>
            <a:ext cx="6547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Franklin Gothic Book"/>
              </a:rPr>
              <a:t>Decile of Privately Insured Americans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672320" y="1605279"/>
            <a:ext cx="1681480" cy="4010589"/>
          </a:xfrm>
          <a:prstGeom prst="roundRect">
            <a:avLst/>
          </a:prstGeom>
          <a:noFill/>
          <a:ln w="76200" cmpd="sng">
            <a:solidFill>
              <a:schemeClr val="accent2"/>
            </a:solidFill>
          </a:ln>
          <a:effectLst>
            <a:glow rad="508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727786" y="2182953"/>
            <a:ext cx="1946321" cy="135291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952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 dirty="0">
                <a:cs typeface="Franklin Gothic Book"/>
              </a:rPr>
              <a:t>Top 2 deciles account for </a:t>
            </a:r>
            <a:r>
              <a:rPr lang="en-US" sz="4000" b="1" dirty="0">
                <a:cs typeface="Franklin Gothic Medium"/>
              </a:rPr>
              <a:t>81.5%</a:t>
            </a:r>
            <a:endParaRPr lang="en-US" sz="2800" b="1" dirty="0"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736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Sickest Patients </a:t>
            </a:r>
            <a:br>
              <a:rPr lang="en-US" dirty="0" smtClean="0"/>
            </a:br>
            <a:r>
              <a:rPr lang="en-US" dirty="0" smtClean="0"/>
              <a:t>Switch Out of Medicare Advantage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Affairs 2015;34:1675</a:t>
            </a:r>
          </a:p>
          <a:p>
            <a:r>
              <a:rPr lang="en-US" dirty="0"/>
              <a:t>Similar results for patients with hospital or home care use, </a:t>
            </a:r>
            <a:r>
              <a:rPr lang="en-US" dirty="0" smtClean="0"/>
              <a:t>more </a:t>
            </a:r>
            <a:r>
              <a:rPr lang="en-US" dirty="0"/>
              <a:t>marked among dual </a:t>
            </a:r>
            <a:r>
              <a:rPr lang="en-US" dirty="0" err="1" smtClean="0"/>
              <a:t>eligibles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3362960" y="1690688"/>
          <a:ext cx="7990839" cy="4272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2024" y="2017142"/>
            <a:ext cx="3483332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Percent switching out </a:t>
            </a:r>
            <a:r>
              <a:rPr lang="en-US" sz="2400">
                <a:solidFill>
                  <a:schemeClr val="bg1"/>
                </a:solidFill>
                <a:cs typeface="Franklin Gothic Book"/>
              </a:rPr>
              <a:t>during </a:t>
            </a:r>
            <a:r>
              <a:rPr lang="en-US" sz="2400" smtClean="0">
                <a:solidFill>
                  <a:schemeClr val="bg1"/>
                </a:solidFill>
                <a:cs typeface="Franklin Gothic Book"/>
              </a:rPr>
              <a:t>2011</a:t>
            </a:r>
            <a:endParaRPr lang="en-US" sz="2400" dirty="0">
              <a:solidFill>
                <a:schemeClr val="bg1"/>
              </a:solidFill>
              <a:cs typeface="Franklin Gothic Book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ea typeface="Franklin Gothic Medium" charset="0"/>
                <a:cs typeface="Franklin Gothic Medium" charset="0"/>
              </a:rPr>
              <a:t>Plan switched out of</a:t>
            </a:r>
            <a:r>
              <a:rPr lang="en-US" sz="2400" dirty="0" smtClean="0">
                <a:solidFill>
                  <a:schemeClr val="bg1"/>
                </a:solidFill>
                <a:ea typeface="Franklin Gothic Medium" charset="0"/>
                <a:cs typeface="Franklin Gothic Medium" charset="0"/>
              </a:rPr>
              <a:t>: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  <a:ea typeface="Franklin Gothic Medium" charset="0"/>
                <a:cs typeface="Franklin Gothic Medium" charset="0"/>
              </a:rPr>
              <a:t>Traditional Medicare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  <a:ea typeface="Franklin Gothic Medium" charset="0"/>
                <a:cs typeface="Franklin Gothic Medium" charset="0"/>
              </a:rPr>
              <a:t>Medicare Advantage</a:t>
            </a:r>
            <a:endParaRPr lang="en-US" sz="2400" dirty="0">
              <a:solidFill>
                <a:schemeClr val="bg1"/>
              </a:solidFill>
              <a:ea typeface="Franklin Gothic Medium" charset="0"/>
              <a:cs typeface="Franklin Gothic Medium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188" y="4048788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423189" y="3526316"/>
            <a:ext cx="279081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itle 1"/>
          <p:cNvSpPr>
            <a:spLocks noGrp="1"/>
          </p:cNvSpPr>
          <p:nvPr>
            <p:ph type="title"/>
          </p:nvPr>
        </p:nvSpPr>
        <p:spPr>
          <a:xfrm>
            <a:off x="838200" y="1831499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/>
              <a:t>Profit-Driven </a:t>
            </a:r>
            <a:r>
              <a:rPr lang="en-US" altLang="en-US" dirty="0" err="1"/>
              <a:t>Upcoding</a:t>
            </a:r>
            <a:r>
              <a:rPr lang="en-US" altLang="en-US" dirty="0"/>
              <a:t> Makes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Accurate </a:t>
            </a:r>
            <a:r>
              <a:rPr lang="en-US" altLang="en-US" dirty="0"/>
              <a:t>Risk Adjustment </a:t>
            </a:r>
            <a:r>
              <a:rPr lang="en-US" altLang="en-US" dirty="0" smtClean="0"/>
              <a:t>Impossible:</a:t>
            </a:r>
            <a:endParaRPr lang="en-US" alt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3423920" y="3329782"/>
            <a:ext cx="8219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en-US" sz="3200" dirty="0" smtClean="0">
                <a:solidFill>
                  <a:schemeClr val="bg1"/>
                </a:solidFill>
              </a:rPr>
              <a:t>High cost providers inflate both reimbursement and quality scores </a:t>
            </a:r>
          </a:p>
          <a:p>
            <a:pPr algn="r"/>
            <a:r>
              <a:rPr lang="en-US" altLang="en-US" sz="3200" dirty="0" smtClean="0">
                <a:solidFill>
                  <a:schemeClr val="bg1"/>
                </a:solidFill>
              </a:rPr>
              <a:t>by making patients look sicker on paper.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800"/>
              <a:t>CMS Payment to MA Plans:</a:t>
            </a:r>
            <a:br>
              <a:rPr lang="en-US" altLang="en-US" sz="4800"/>
            </a:br>
            <a:r>
              <a:rPr lang="en-US" altLang="en-US" sz="4800"/>
              <a:t>Same Patient, Different Coding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0" y="6016753"/>
            <a:ext cx="8229600" cy="84124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400"/>
              <a:t>SGIM Forum, 2017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779632" y="1690688"/>
          <a:ext cx="5043854" cy="404578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821723"/>
                <a:gridCol w="1222131"/>
              </a:tblGrid>
              <a:tr h="4290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Original Coding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Base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DM 2, uncomplicated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$1,040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Chronic Kidney</a:t>
                      </a:r>
                      <a:r>
                        <a:rPr lang="en-US" sz="2400" baseline="0"/>
                        <a:t> Disease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Obesity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Depression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Coronary</a:t>
                      </a:r>
                      <a:r>
                        <a:rPr lang="en-US" sz="2400" baseline="0"/>
                        <a:t> Art. Dis., Chronic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$4,990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295302" y="1690688"/>
          <a:ext cx="5037985" cy="404578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516915"/>
                <a:gridCol w="1521070"/>
              </a:tblGrid>
              <a:tr h="4290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Enhanced Coding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Base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DM 2</a:t>
                      </a:r>
                      <a:r>
                        <a:rPr lang="en-US" sz="2400" baseline="0"/>
                        <a:t> with Diabetic CKD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$3,180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CKD Stage</a:t>
                      </a:r>
                      <a:r>
                        <a:rPr lang="en-US" sz="2400" baseline="0"/>
                        <a:t> 4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$2,370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Morbid Obesity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$2,730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Major Depression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CAD with Angina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$1,400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rgbClr val="FFFF00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</a:rPr>
                        <a:t>$17,580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295302" y="1690688"/>
          <a:ext cx="5037985" cy="353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915"/>
                <a:gridCol w="1521070"/>
              </a:tblGrid>
              <a:tr h="4290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Enhanced Coding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Base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DM 2</a:t>
                      </a:r>
                      <a:r>
                        <a:rPr lang="en-US" sz="2400" baseline="0"/>
                        <a:t> with Diabetic CKD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$3,180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CKD Stage</a:t>
                      </a:r>
                      <a:r>
                        <a:rPr lang="en-US" sz="2400" baseline="0"/>
                        <a:t> 4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$2,370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Morbid Obesity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$2,730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Major Depression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CAD with Angina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$1,400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295302" y="1690688"/>
          <a:ext cx="5037985" cy="3020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915"/>
                <a:gridCol w="1521070"/>
              </a:tblGrid>
              <a:tr h="4290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Enhanced Coding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Base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DM 2</a:t>
                      </a:r>
                      <a:r>
                        <a:rPr lang="en-US" sz="2400" baseline="0"/>
                        <a:t> with Diabetic CKD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$3,180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CKD Stage</a:t>
                      </a:r>
                      <a:r>
                        <a:rPr lang="en-US" sz="2400" baseline="0"/>
                        <a:t> 4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$2,370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Morbid Obesity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$2,730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Major Depression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6295302" y="1690688"/>
          <a:ext cx="5037985" cy="2507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915"/>
                <a:gridCol w="1521070"/>
              </a:tblGrid>
              <a:tr h="4290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Enhanced Coding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Base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DM 2</a:t>
                      </a:r>
                      <a:r>
                        <a:rPr lang="en-US" sz="2400" baseline="0"/>
                        <a:t> with Diabetic CKD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$3,180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CKD Stage</a:t>
                      </a:r>
                      <a:r>
                        <a:rPr lang="en-US" sz="2400" baseline="0"/>
                        <a:t> 4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$2,370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Morbid Obesity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$2,730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295302" y="1690688"/>
          <a:ext cx="5037985" cy="1995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915"/>
                <a:gridCol w="1521070"/>
              </a:tblGrid>
              <a:tr h="4290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Enhanced Coding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Base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DM 2</a:t>
                      </a:r>
                      <a:r>
                        <a:rPr lang="en-US" sz="2400" baseline="0"/>
                        <a:t> with Diabetic CKD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$3,180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CKD Stage</a:t>
                      </a:r>
                      <a:r>
                        <a:rPr lang="en-US" sz="2400" baseline="0"/>
                        <a:t> 4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$2,370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6295302" y="1690688"/>
          <a:ext cx="5037985" cy="1482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915"/>
                <a:gridCol w="1521070"/>
              </a:tblGrid>
              <a:tr h="4290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Enhanced Coding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Base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DM 2</a:t>
                      </a:r>
                      <a:r>
                        <a:rPr lang="en-US" sz="2400" baseline="0"/>
                        <a:t> with Diabetic CKD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$3,180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295302" y="1690688"/>
          <a:ext cx="5037985" cy="969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915"/>
                <a:gridCol w="1521070"/>
              </a:tblGrid>
              <a:tr h="4290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Enhanced Coding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Base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15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NHP Master Template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008C81"/>
      </a:accent1>
      <a:accent2>
        <a:srgbClr val="9F2936"/>
      </a:accent2>
      <a:accent3>
        <a:srgbClr val="FF9300"/>
      </a:accent3>
      <a:accent4>
        <a:srgbClr val="00539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9552</TotalTime>
  <Words>7219</Words>
  <Application>Microsoft Macintosh PowerPoint</Application>
  <PresentationFormat>Widescreen</PresentationFormat>
  <Paragraphs>1297</Paragraphs>
  <Slides>204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204</vt:i4>
      </vt:variant>
    </vt:vector>
  </HeadingPairs>
  <TitlesOfParts>
    <vt:vector size="215" baseType="lpstr">
      <vt:lpstr>Arial</vt:lpstr>
      <vt:lpstr>Calibri</vt:lpstr>
      <vt:lpstr>Franklin Gothic Book</vt:lpstr>
      <vt:lpstr>Franklin Gothic Medium</vt:lpstr>
      <vt:lpstr>Gothic</vt:lpstr>
      <vt:lpstr>Helvetica</vt:lpstr>
      <vt:lpstr>MS PGothic</vt:lpstr>
      <vt:lpstr>ＭＳ Ｐゴシック</vt:lpstr>
      <vt:lpstr>Times New Roman</vt:lpstr>
      <vt:lpstr>Wingdings</vt:lpstr>
      <vt:lpstr>Office Theme</vt:lpstr>
      <vt:lpstr>The Uninsured</vt:lpstr>
      <vt:lpstr>Uninsured All Year, 1940-2026</vt:lpstr>
      <vt:lpstr>Uninsured by Race/Ethnicity, 2016</vt:lpstr>
      <vt:lpstr>36,530 Deaths During 2016  Due to Uninsurance</vt:lpstr>
      <vt:lpstr>Mentally Ill Pushed Out of Private Coverage</vt:lpstr>
      <vt:lpstr>Medicaid: Poor Access, But Better Than Nothing</vt:lpstr>
      <vt:lpstr>Medicaid Enrollment, 1987-2016</vt:lpstr>
      <vt:lpstr>Medicaid Helps A randomized controlled trial in Oregon</vt:lpstr>
      <vt:lpstr>Medicaid Improved Access and Hypertension Control for the Poor</vt:lpstr>
      <vt:lpstr>Many Specialists Won’t See  Kids With Medicaid</vt:lpstr>
      <vt:lpstr>Medicaid Managed Care Enrollment Soaring</vt:lpstr>
      <vt:lpstr>Medicaid Managed Care Patients Can’t Get Appointments</vt:lpstr>
      <vt:lpstr>Underinsurance Impedes Access, Worsens Health, Bankrupts Families </vt:lpstr>
      <vt:lpstr>Under-Insurance Growing</vt:lpstr>
      <vt:lpstr>Average Deuctible Rising</vt:lpstr>
      <vt:lpstr>High Deductibles Cut All Kinds of Care 150,000 Employees Lost “Cadillac” Coverage No Evidence that Patients Shifted to “Higher Value” Care</vt:lpstr>
      <vt:lpstr>High Deductible Coverage (HDHP) Compromises Finances and Access</vt:lpstr>
      <vt:lpstr>Uninsured and Under-Insured Delay Seeking Care for Heart Attacks</vt:lpstr>
      <vt:lpstr>Drug Deductible Reduced Needed Medication Use Comparison at Firms That Added vs Didn’t Add Drug Deductible</vt:lpstr>
      <vt:lpstr>Medication Copays Increased Post-MI Vascular Events in Minorities (An RCT)</vt:lpstr>
      <vt:lpstr>Higher Medication Co-Pays = Worse Pediatric Asthma Outcomes</vt:lpstr>
      <vt:lpstr>Higher Copayments = Kids Without Care</vt:lpstr>
      <vt:lpstr>Who Pays for Long Term Care?</vt:lpstr>
      <vt:lpstr>Texas Is Putting Abortion Facilities Out of Reach: Forcing Women to Travel 100 Miles Further</vt:lpstr>
      <vt:lpstr>Most of the Medically Bankrupt Had Insurance at the Onset of Their Illness</vt:lpstr>
      <vt:lpstr>Medical Bills Are Most Common Reason for Collection Calls</vt:lpstr>
      <vt:lpstr>Planning for Retirement?  Don’t Forget Health Care Costs</vt:lpstr>
      <vt:lpstr>Medicare Needs Improvement</vt:lpstr>
      <vt:lpstr>Rising Economic and Health Inequality </vt:lpstr>
      <vt:lpstr>Mean Family Income for Each Fifth: 1966 – 2016 (Inflation Adjusted)</vt:lpstr>
      <vt:lpstr>Widening Gap in Life Expectancy Between High and Low Earners</vt:lpstr>
      <vt:lpstr>Growing Gap in Life Expectancy by Income Dramatic gains for the wealthy; losses for lower income</vt:lpstr>
      <vt:lpstr>Death Rates Rose 2014-2015 Overall and for Black Males, White Males and Females, and Infants</vt:lpstr>
      <vt:lpstr>Widening Disparities in Death Rates for Non-Hispanic Whites Increased Overall Morality for Those Age 45-54</vt:lpstr>
      <vt:lpstr>Poverty Rates</vt:lpstr>
      <vt:lpstr>Income Inequality Worst in USA</vt:lpstr>
      <vt:lpstr>Incarceration Rates</vt:lpstr>
      <vt:lpstr>Persistent  Racial Inequalities</vt:lpstr>
      <vt:lpstr>Black Americans Die Younger</vt:lpstr>
      <vt:lpstr>Median Family Income</vt:lpstr>
      <vt:lpstr>White High School Dropouts Have More Assets than College-Educated Blacks</vt:lpstr>
      <vt:lpstr>Job Discrimination Persists Experimental Study of the Impact of “Whitening” Resumes</vt:lpstr>
      <vt:lpstr>Driving While Black More Likely to Be Searched, Less Likely to Be Found with Contraband</vt:lpstr>
      <vt:lpstr>Causes of Black/White Disparity  In Adult Mortality</vt:lpstr>
      <vt:lpstr>Black Enrollment in  U.S. Medical Schools</vt:lpstr>
      <vt:lpstr>Blacks in Health Occupations</vt:lpstr>
      <vt:lpstr>Hispanics in Health Occupations</vt:lpstr>
      <vt:lpstr>Physicians/Population by Race/Ethnicity</vt:lpstr>
      <vt:lpstr>Black and Female Physicians Earn Less</vt:lpstr>
      <vt:lpstr>Minority Children and Youth Get Few Psychiatrist Visits</vt:lpstr>
      <vt:lpstr>Blacks in VA: No Health Disadvantage</vt:lpstr>
      <vt:lpstr>Immigrants Get Little Care</vt:lpstr>
      <vt:lpstr>Low Birth Weight Rose Among  Arabic-Named Women in California After 9/11</vt:lpstr>
      <vt:lpstr>Low Birth Weight Increased in Iowa After a Massive Immigration Raid</vt:lpstr>
      <vt:lpstr>Immigrants Keep Medicare Afloat</vt:lpstr>
      <vt:lpstr>Rationing Amidst A Surplus of Care</vt:lpstr>
      <vt:lpstr>22.5% of 111,707 Defibrillator Implants Were  Not Evidence-Based</vt:lpstr>
      <vt:lpstr>Many Elective PCIs Are Inappropriate</vt:lpstr>
      <vt:lpstr>Free Standing ERs in Texas  Avoid Areas of Greatest Need</vt:lpstr>
      <vt:lpstr>The Medical Arms Race: Which Hospitals Opened New  Invasive Cardiology Programs, 1996 – 2014?</vt:lpstr>
      <vt:lpstr>Administrative Overhead Rising</vt:lpstr>
      <vt:lpstr>Growth of Physicians  and Administrators </vt:lpstr>
      <vt:lpstr>Doctors Spend Twice as Much Time on EHR/Desk Work as With Patients</vt:lpstr>
      <vt:lpstr>Investor-Owned Care: Inflated Costs,  Inferior Quality</vt:lpstr>
      <vt:lpstr>Extent of For-Profit Ownership</vt:lpstr>
      <vt:lpstr>Health Industry Profits, 2016</vt:lpstr>
      <vt:lpstr>Academic Leaders on For-Profit Health Corporations’ Boards </vt:lpstr>
      <vt:lpstr>PowerPoint Presentation</vt:lpstr>
      <vt:lpstr>For-Profit Hospitals’ Death Rates  Are 2% Higher</vt:lpstr>
      <vt:lpstr>For-Profit Hospitals Cost  19% More</vt:lpstr>
      <vt:lpstr>For-Profit Hospitals’  Administrative Costs Are Higher</vt:lpstr>
      <vt:lpstr>For-Profit Dialysis Clinics’ Death Rates  Are 9% Higher</vt:lpstr>
      <vt:lpstr>During era when more EPO = more profit For-Profit Dialysis Facilities Overdosed Patients with EPO</vt:lpstr>
      <vt:lpstr>For Profit Home Care: Lower Quality</vt:lpstr>
      <vt:lpstr>For Profit Home Care: Higher Cost</vt:lpstr>
      <vt:lpstr>Hospice Care Goes For-Profit</vt:lpstr>
      <vt:lpstr>For-Profit Hospices Avoid  Unprofitable Patients</vt:lpstr>
      <vt:lpstr>US Prescription Drug Spending</vt:lpstr>
      <vt:lpstr>USA Spends the Most on Drugs Double the OECD Average</vt:lpstr>
      <vt:lpstr>Insulin Cost Tripled 2006-2013</vt:lpstr>
      <vt:lpstr>Drug Company Profits</vt:lpstr>
      <vt:lpstr>Profits Dwarf Cancer Drug R&amp;D Costs Analysis of All Drugs Approved 2006 – 2015  From Firms With Only One Approved Drug</vt:lpstr>
      <vt:lpstr>Drug Companies’ Cost Structure</vt:lpstr>
      <vt:lpstr>For-Profit Medicare Advantage Plans:  Lower Quality Ratings</vt:lpstr>
      <vt:lpstr>Investor-Owned Medicaid HMOs: Higher Administrative Costs, Lower Quality</vt:lpstr>
      <vt:lpstr>Insurers Risk Select Via Formulary Design Put generics needed by sicker patients into high co-pay tier</vt:lpstr>
      <vt:lpstr>HMO Overhead, 2017</vt:lpstr>
      <vt:lpstr>Health Insurance Company CEOs’ Totay Direct Compensation, 2016</vt:lpstr>
      <vt:lpstr>Medicare Remains Solvent and Relatively Efficient</vt:lpstr>
      <vt:lpstr>Number of Years Before Medicare Trust Fund Projected to be Exhausted</vt:lpstr>
      <vt:lpstr>Growth in Spending 1969-2014: Medicare Vs. Private Insurers Per Enrollee, Common Benefits</vt:lpstr>
      <vt:lpstr>Medicare Advantage Plans’  High Overhead</vt:lpstr>
      <vt:lpstr>Medicare Advantage Plans’ Narrow Networks</vt:lpstr>
      <vt:lpstr>Despite Medicare’s Lower Overhead, Medicare Advantage Plans Outcompete Traditional Medicare by  Cherry Picking, Upcoding, and Lobbying for Overpayment</vt:lpstr>
      <vt:lpstr>Medicare HMO Enrollment</vt:lpstr>
      <vt:lpstr>A Few Sick People  Account for Most Health Dollars</vt:lpstr>
      <vt:lpstr>Sickest Patients  Switch Out of Medicare Advantage</vt:lpstr>
      <vt:lpstr>Profit-Driven Upcoding Makes  Accurate Risk Adjustment Impossible:</vt:lpstr>
      <vt:lpstr>CMS Payment to MA Plans: Same Patient, Different Coding</vt:lpstr>
      <vt:lpstr>Audits Found Massive  Overpayments to MA Plans</vt:lpstr>
      <vt:lpstr>“UnitedHealth Overbilled Medicare  By Billions, U.S. Says in Suit”</vt:lpstr>
      <vt:lpstr>HMO “House Calls”:  A New Upcoding Scam</vt:lpstr>
      <vt:lpstr>Medicare Overpays Private Plans</vt:lpstr>
      <vt:lpstr>ACOs: Warmed Over Managed Care</vt:lpstr>
      <vt:lpstr>HMO and ACO Similarities</vt:lpstr>
      <vt:lpstr>ACOs’ Explosive Growth Since 2010</vt:lpstr>
      <vt:lpstr>HMO and ACO Differences</vt:lpstr>
      <vt:lpstr>Poll: Patients Reject ACOs</vt:lpstr>
      <vt:lpstr>High Risk HMO Patients  Fared Poorly in the RAND Experiment</vt:lpstr>
      <vt:lpstr>Depressed Patients: Fee-For-Service vs. Managed Care</vt:lpstr>
      <vt:lpstr>Failure of Medicare HMO Risk Adjustment</vt:lpstr>
      <vt:lpstr>Claims for ACO Savings Ignore Bonuses ACOs Slightly Increased Medicare’s Costs, 2013-2015</vt:lpstr>
      <vt:lpstr>Hospitals Merging</vt:lpstr>
      <vt:lpstr>Hospitals and Health Systems Are Buying Up Primary Care Practices</vt:lpstr>
      <vt:lpstr>Corporate Ownership of Oncology Practices Has Doubled Since 2010</vt:lpstr>
      <vt:lpstr>Physician/Hospital Integration  Raises Costs</vt:lpstr>
      <vt:lpstr>The Toxicity of  Pay for Performance (P4P)</vt:lpstr>
      <vt:lpstr>Assumptions Implicit in P4P</vt:lpstr>
      <vt:lpstr>Quality Scores Tell More About Patients than Physicians Harvard physicians with poorer/minority patients score low</vt:lpstr>
      <vt:lpstr>MACRA Penalizes Doctors With  Sicker (or Poorer) Patients</vt:lpstr>
      <vt:lpstr>Pay for Performance?</vt:lpstr>
      <vt:lpstr>95% of Plans Cheat on HEDIS Quality Measures</vt:lpstr>
      <vt:lpstr>Medicare’s Premier Demonstration: A P4P Failure at 252 Hospitals</vt:lpstr>
      <vt:lpstr>Medicare’s P4P Incentives: No faster improvement than non-P4P conditions</vt:lpstr>
      <vt:lpstr>Medicare’s Readmission Penalties: Fewer CHF Readmissions, More Deaths</vt:lpstr>
      <vt:lpstr>Medicare’s Value-Based Payment Program  Penalizes Doctors Caring for High-Needs Patients</vt:lpstr>
      <vt:lpstr>P4P Did Not Lower  Hospital Mortality in England</vt:lpstr>
      <vt:lpstr>P4P Did Not Improve Mortality in England World’s largest P4P program tied 25% of GP income to quality targets</vt:lpstr>
      <vt:lpstr>VA Hospitals Have Lower Mortality and Readmissions than Other Hospitals</vt:lpstr>
      <vt:lpstr>ACOs and  P4P: Implementation Without Evidence</vt:lpstr>
      <vt:lpstr>Mandate Model Reform: Keeping Private Insurers In Charge</vt:lpstr>
      <vt:lpstr>“Mandate Model” of Reform</vt:lpstr>
      <vt:lpstr>The Heritage Foundation Proposal: 1989</vt:lpstr>
      <vt:lpstr>The Lancet Put It on Their Cover</vt:lpstr>
      <vt:lpstr>PowerPoint Presentation</vt:lpstr>
      <vt:lpstr>Medicare’s “Software” 18.9 million seniors enrolled within 11 months</vt:lpstr>
      <vt:lpstr>ACA Decreased Incidence of Unmet Medical Needs Due to Cost</vt:lpstr>
      <vt:lpstr>Average ACA Plan Excludes 3/4 of PCPs,  Almost 90% of Psychiatrists</vt:lpstr>
      <vt:lpstr>Administrative Costs Risking Quickly Since ACA’s Passage</vt:lpstr>
      <vt:lpstr>Trump’s Health Financing Actions So Far</vt:lpstr>
      <vt:lpstr>American Taxpayers  Already Pay More Than  People in Nations With  National Health Insurance</vt:lpstr>
      <vt:lpstr>2/3 of Our Healthcare Spending Comes From Our Taxes</vt:lpstr>
      <vt:lpstr>US Public Spending per Capita for Health Exceeds Total Spending in Other Nations</vt:lpstr>
      <vt:lpstr>The USA Trails Other Nations</vt:lpstr>
      <vt:lpstr>USA Patients Skip Care More Often</vt:lpstr>
      <vt:lpstr>Even Americans with Above-Average Incomes Have Worst Access to Care</vt:lpstr>
      <vt:lpstr>Life Expectancy</vt:lpstr>
      <vt:lpstr>Infant Mortality</vt:lpstr>
      <vt:lpstr>Maternal Mortality</vt:lpstr>
      <vt:lpstr>Maternal Mortality: Unprecedented Increase</vt:lpstr>
      <vt:lpstr>High U.S. Costs Do Not Result From</vt:lpstr>
      <vt:lpstr>Smoking Prevalence Percent of population &gt;age 15 who smoke daily</vt:lpstr>
      <vt:lpstr>Percentage of Elderly Percent of population &gt;age 64</vt:lpstr>
      <vt:lpstr>Hospital Inpatient Days per Capita Days/person/year</vt:lpstr>
      <vt:lpstr>Physician Visits per Capita</vt:lpstr>
      <vt:lpstr>Number of Nurses per 1,000 Population</vt:lpstr>
      <vt:lpstr>Hip Replacement  Procedures per 100,000 Population</vt:lpstr>
      <vt:lpstr>USA Renal Failure Patients  Are Less Likely to Get Transplants</vt:lpstr>
      <vt:lpstr>Other Countries Provide  More Long Term Care</vt:lpstr>
      <vt:lpstr>Out-of-Pocket Payments</vt:lpstr>
      <vt:lpstr>Medical Journal Articles per Capita Number of clinical medicine articles 1992-2002 per thousand population</vt:lpstr>
      <vt:lpstr>Insurance Overhead</vt:lpstr>
      <vt:lpstr>Private Insurance = High Overhead Everywhere!</vt:lpstr>
      <vt:lpstr>USA Doctors Face Biggest Rx Hassles Percent of Primary Care Doctors Saying MD or Staff Time  Getting Needed Rx Approvals Is a Major Problem</vt:lpstr>
      <vt:lpstr>Quality of Care  Slightly Better in Canada Than in USA</vt:lpstr>
      <vt:lpstr>USA Doctors’ Satisfaction Is Low Percent of primary care doctors saying they are satisfied or very satisfied</vt:lpstr>
      <vt:lpstr>Canada’s  National Health Insurance Program</vt:lpstr>
      <vt:lpstr>Minimum Standards for Canada’s Provincial Programs</vt:lpstr>
      <vt:lpstr>Free Care in Quebec Increased Physician Care for Serious Symptoms Biggest impact on poor and middle class</vt:lpstr>
      <vt:lpstr>Cystic Fibrosis Patients  Live Longer in Canada</vt:lpstr>
      <vt:lpstr>Infant Mortality, USA and Canada</vt:lpstr>
      <vt:lpstr>Infant Deaths by Income, Canada 2011</vt:lpstr>
      <vt:lpstr>Mortality Gap by Income  Is Shrinking in Canada </vt:lpstr>
      <vt:lpstr>Healthcare Costs as a % of GDP</vt:lpstr>
      <vt:lpstr>US Medicare Coverage  Much Worse than Canada’s</vt:lpstr>
      <vt:lpstr>How Canada Controls Costs</vt:lpstr>
      <vt:lpstr>Hospital Billing and Administration USA and Canada, 2016</vt:lpstr>
      <vt:lpstr>USA Hospital Administration Costs</vt:lpstr>
      <vt:lpstr>Physicians’ Billing and Office Expenses United States and Canada, 2017</vt:lpstr>
      <vt:lpstr>Overall Administrative Costs per Capita United States and Canada, 2017</vt:lpstr>
      <vt:lpstr>Difference in Health Spending per Capita USA and Canada, 2017</vt:lpstr>
      <vt:lpstr>Few Canadian Physicians Emigrate Today</vt:lpstr>
      <vt:lpstr>Canadian Physicians’ Incomes  Average Clinical Payments per Physician, 2015-2016</vt:lpstr>
      <vt:lpstr>Trends in Canadian Physician Incomes</vt:lpstr>
      <vt:lpstr>Canadian Malpractice Insurance Costs, 2018</vt:lpstr>
      <vt:lpstr>Applicants per Medical School Position</vt:lpstr>
      <vt:lpstr>What’s OK in Canada?</vt:lpstr>
      <vt:lpstr>What’s the Matter in Canada?</vt:lpstr>
      <vt:lpstr>Most Democrats and a Plurality of Republicans Favor Medicare for All</vt:lpstr>
      <vt:lpstr>Most Americans Now Agree</vt:lpstr>
      <vt:lpstr>Most Doctors Now Favor Single Payer Support Has Sharply Increased</vt:lpstr>
      <vt:lpstr>A National Health Program for the USA</vt:lpstr>
      <vt:lpstr>National Health Insurance</vt:lpstr>
      <vt:lpstr>Funding for the NHP</vt:lpstr>
      <vt:lpstr>Hospital Payment Under an NHP</vt:lpstr>
      <vt:lpstr>Three Options for Physician and Ambulatory Care Payment Under the NHP</vt:lpstr>
      <vt:lpstr>HR 676 (the Conyers Bill)</vt:lpstr>
      <vt:lpstr>S.1804 (the Sanders Bill) Strengths</vt:lpstr>
      <vt:lpstr>S.1804 (the Sanders Bill) Weaknesses</vt:lpstr>
      <vt:lpstr>Why Global Budget Hospitals? (and why the Sanders bill needs an amendment) </vt:lpstr>
      <vt:lpstr>Sanders Bill’s Failure to Mandate Separate Hospital Operating and Capital Payments Means…</vt:lpstr>
      <vt:lpstr>Single Payer Transition: For Displaced Clerical and Administrative Workers </vt:lpstr>
      <vt:lpstr>Single Payer Transition: For Patients </vt:lpstr>
      <vt:lpstr>We Have What It Takes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Weisbart</dc:creator>
  <cp:lastModifiedBy>Ed Weisbart</cp:lastModifiedBy>
  <cp:revision>672</cp:revision>
  <dcterms:created xsi:type="dcterms:W3CDTF">2016-11-02T21:04:26Z</dcterms:created>
  <dcterms:modified xsi:type="dcterms:W3CDTF">2017-11-26T23:36:42Z</dcterms:modified>
</cp:coreProperties>
</file>