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8"/>
  </p:notesMasterIdLst>
  <p:sldIdLst>
    <p:sldId id="339" r:id="rId2"/>
    <p:sldId id="338" r:id="rId3"/>
    <p:sldId id="341" r:id="rId4"/>
    <p:sldId id="342" r:id="rId5"/>
    <p:sldId id="351" r:id="rId6"/>
    <p:sldId id="359" r:id="rId7"/>
    <p:sldId id="346" r:id="rId8"/>
    <p:sldId id="345" r:id="rId9"/>
    <p:sldId id="352" r:id="rId10"/>
    <p:sldId id="347" r:id="rId11"/>
    <p:sldId id="310" r:id="rId12"/>
    <p:sldId id="354" r:id="rId13"/>
    <p:sldId id="349" r:id="rId14"/>
    <p:sldId id="355" r:id="rId15"/>
    <p:sldId id="357" r:id="rId16"/>
    <p:sldId id="362"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216"/>
    <p:restoredTop sz="82818"/>
  </p:normalViewPr>
  <p:slideViewPr>
    <p:cSldViewPr snapToObjects="1">
      <p:cViewPr varScale="1">
        <p:scale>
          <a:sx n="81" d="100"/>
          <a:sy n="81" d="100"/>
        </p:scale>
        <p:origin x="77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0CBE4A-878F-7F42-B986-FD999AA2C411}" type="doc">
      <dgm:prSet loTypeId="urn:microsoft.com/office/officeart/2005/8/layout/radial6" loCatId="" qsTypeId="urn:microsoft.com/office/officeart/2005/8/quickstyle/simple1" qsCatId="simple" csTypeId="urn:microsoft.com/office/officeart/2005/8/colors/colorful3" csCatId="colorful" phldr="1"/>
      <dgm:spPr/>
      <dgm:t>
        <a:bodyPr/>
        <a:lstStyle/>
        <a:p>
          <a:endParaRPr lang="en-US"/>
        </a:p>
      </dgm:t>
    </dgm:pt>
    <dgm:pt modelId="{2A402206-290C-9340-82C7-A5FB5102BBA1}">
      <dgm:prSet phldrT="[Text]"/>
      <dgm:spPr/>
      <dgm:t>
        <a:bodyPr/>
        <a:lstStyle/>
        <a:p>
          <a:pPr algn="ctr"/>
          <a:r>
            <a:rPr lang="en-US" dirty="0" smtClean="0"/>
            <a:t>Juvenile Justice</a:t>
          </a:r>
          <a:endParaRPr lang="en-US" dirty="0"/>
        </a:p>
      </dgm:t>
    </dgm:pt>
    <dgm:pt modelId="{2406C580-462B-9248-9EA2-10CBB33766CA}" type="parTrans" cxnId="{81238241-4120-8241-9701-2650126CB3BF}">
      <dgm:prSet/>
      <dgm:spPr/>
      <dgm:t>
        <a:bodyPr/>
        <a:lstStyle/>
        <a:p>
          <a:pPr algn="ctr"/>
          <a:endParaRPr lang="en-US"/>
        </a:p>
      </dgm:t>
    </dgm:pt>
    <dgm:pt modelId="{891A1173-A219-3C4C-AF16-A22EA20C0AC6}" type="sibTrans" cxnId="{81238241-4120-8241-9701-2650126CB3BF}">
      <dgm:prSet/>
      <dgm:spPr/>
      <dgm:t>
        <a:bodyPr/>
        <a:lstStyle/>
        <a:p>
          <a:pPr algn="ctr"/>
          <a:endParaRPr lang="en-US"/>
        </a:p>
      </dgm:t>
    </dgm:pt>
    <dgm:pt modelId="{46D77787-725E-1045-84BF-C6FCAF02F82D}">
      <dgm:prSet phldrT="[Text]"/>
      <dgm:spPr/>
      <dgm:t>
        <a:bodyPr/>
        <a:lstStyle/>
        <a:p>
          <a:pPr algn="ctr"/>
          <a:r>
            <a:rPr lang="en-US" dirty="0" smtClean="0"/>
            <a:t>SUD</a:t>
          </a:r>
          <a:endParaRPr lang="en-US" dirty="0"/>
        </a:p>
      </dgm:t>
    </dgm:pt>
    <dgm:pt modelId="{8B964BAC-23F6-3646-9CB2-937193C5CA8D}" type="parTrans" cxnId="{F09D617B-8102-654D-8F4A-43C9BB9C1258}">
      <dgm:prSet/>
      <dgm:spPr/>
      <dgm:t>
        <a:bodyPr/>
        <a:lstStyle/>
        <a:p>
          <a:pPr algn="ctr"/>
          <a:endParaRPr lang="en-US"/>
        </a:p>
      </dgm:t>
    </dgm:pt>
    <dgm:pt modelId="{934C40D1-FD7B-5A4F-BC5D-756FFE58F9CC}" type="sibTrans" cxnId="{F09D617B-8102-654D-8F4A-43C9BB9C1258}">
      <dgm:prSet/>
      <dgm:spPr/>
      <dgm:t>
        <a:bodyPr/>
        <a:lstStyle/>
        <a:p>
          <a:pPr algn="ctr"/>
          <a:endParaRPr lang="en-US"/>
        </a:p>
      </dgm:t>
    </dgm:pt>
    <dgm:pt modelId="{EAFB1E7D-71EC-BE46-A8EB-D90FBA94BE56}">
      <dgm:prSet phldrT="[Text]"/>
      <dgm:spPr/>
      <dgm:t>
        <a:bodyPr/>
        <a:lstStyle/>
        <a:p>
          <a:pPr algn="ctr"/>
          <a:r>
            <a:rPr lang="en-US" dirty="0" smtClean="0"/>
            <a:t>ADHD</a:t>
          </a:r>
          <a:endParaRPr lang="en-US" dirty="0"/>
        </a:p>
      </dgm:t>
    </dgm:pt>
    <dgm:pt modelId="{194903F5-DE0E-3741-B7B3-BE9A78F16FBC}" type="parTrans" cxnId="{C4C48540-1F09-E742-833D-164BA39C68E1}">
      <dgm:prSet/>
      <dgm:spPr/>
      <dgm:t>
        <a:bodyPr/>
        <a:lstStyle/>
        <a:p>
          <a:pPr algn="ctr"/>
          <a:endParaRPr lang="en-US"/>
        </a:p>
      </dgm:t>
    </dgm:pt>
    <dgm:pt modelId="{E23CBEB0-F5DF-B44C-BFB8-D45DC3D1A13A}" type="sibTrans" cxnId="{C4C48540-1F09-E742-833D-164BA39C68E1}">
      <dgm:prSet/>
      <dgm:spPr/>
      <dgm:t>
        <a:bodyPr/>
        <a:lstStyle/>
        <a:p>
          <a:pPr algn="ctr"/>
          <a:endParaRPr lang="en-US"/>
        </a:p>
      </dgm:t>
    </dgm:pt>
    <dgm:pt modelId="{E4242AEC-FD98-FC46-96C3-1CABC97DDA71}">
      <dgm:prSet phldrT="[Text]"/>
      <dgm:spPr/>
      <dgm:t>
        <a:bodyPr/>
        <a:lstStyle/>
        <a:p>
          <a:pPr algn="ctr"/>
          <a:r>
            <a:rPr lang="en-US" dirty="0" smtClean="0"/>
            <a:t>ACE</a:t>
          </a:r>
          <a:endParaRPr lang="en-US" dirty="0"/>
        </a:p>
      </dgm:t>
    </dgm:pt>
    <dgm:pt modelId="{F18FA158-3438-8D4F-A1DD-39F158FD532D}" type="parTrans" cxnId="{DA220978-0133-7148-B7CB-BBA450A1A2F5}">
      <dgm:prSet/>
      <dgm:spPr/>
      <dgm:t>
        <a:bodyPr/>
        <a:lstStyle/>
        <a:p>
          <a:pPr algn="ctr"/>
          <a:endParaRPr lang="en-US"/>
        </a:p>
      </dgm:t>
    </dgm:pt>
    <dgm:pt modelId="{56BE98CA-8FEC-6244-A7EC-6B0CD499B535}" type="sibTrans" cxnId="{DA220978-0133-7148-B7CB-BBA450A1A2F5}">
      <dgm:prSet/>
      <dgm:spPr/>
      <dgm:t>
        <a:bodyPr/>
        <a:lstStyle/>
        <a:p>
          <a:pPr algn="ctr"/>
          <a:endParaRPr lang="en-US"/>
        </a:p>
      </dgm:t>
    </dgm:pt>
    <dgm:pt modelId="{AE2BC1AB-58C8-0343-B6A0-9F5ABE0EA688}">
      <dgm:prSet phldrT="[Text]" custT="1"/>
      <dgm:spPr/>
      <dgm:t>
        <a:bodyPr/>
        <a:lstStyle/>
        <a:p>
          <a:pPr algn="ctr"/>
          <a:r>
            <a:rPr lang="en-US" sz="1800" dirty="0" smtClean="0"/>
            <a:t>Mental Illness</a:t>
          </a:r>
        </a:p>
      </dgm:t>
    </dgm:pt>
    <dgm:pt modelId="{0D2B6777-608E-5E41-AF90-29BDF8B2EA9B}" type="parTrans" cxnId="{B8139500-7CA9-8B40-A8FE-3228E2EAEAB8}">
      <dgm:prSet/>
      <dgm:spPr/>
      <dgm:t>
        <a:bodyPr/>
        <a:lstStyle/>
        <a:p>
          <a:pPr algn="ctr"/>
          <a:endParaRPr lang="en-US"/>
        </a:p>
      </dgm:t>
    </dgm:pt>
    <dgm:pt modelId="{EBFE680C-08A5-2941-AF22-1D9393BEBDA6}" type="sibTrans" cxnId="{B8139500-7CA9-8B40-A8FE-3228E2EAEAB8}">
      <dgm:prSet/>
      <dgm:spPr/>
      <dgm:t>
        <a:bodyPr/>
        <a:lstStyle/>
        <a:p>
          <a:pPr algn="ctr"/>
          <a:endParaRPr lang="en-US"/>
        </a:p>
      </dgm:t>
    </dgm:pt>
    <dgm:pt modelId="{32A64A62-236F-2640-9068-C9BBC2990F5D}" type="pres">
      <dgm:prSet presAssocID="{D20CBE4A-878F-7F42-B986-FD999AA2C411}" presName="Name0" presStyleCnt="0">
        <dgm:presLayoutVars>
          <dgm:chMax val="1"/>
          <dgm:dir/>
          <dgm:animLvl val="ctr"/>
          <dgm:resizeHandles val="exact"/>
        </dgm:presLayoutVars>
      </dgm:prSet>
      <dgm:spPr/>
      <dgm:t>
        <a:bodyPr/>
        <a:lstStyle/>
        <a:p>
          <a:endParaRPr lang="en-US"/>
        </a:p>
      </dgm:t>
    </dgm:pt>
    <dgm:pt modelId="{945228DD-4190-E34A-81E2-F7607BED9906}" type="pres">
      <dgm:prSet presAssocID="{2A402206-290C-9340-82C7-A5FB5102BBA1}" presName="centerShape" presStyleLbl="node0" presStyleIdx="0" presStyleCnt="1"/>
      <dgm:spPr/>
      <dgm:t>
        <a:bodyPr/>
        <a:lstStyle/>
        <a:p>
          <a:endParaRPr lang="en-US"/>
        </a:p>
      </dgm:t>
    </dgm:pt>
    <dgm:pt modelId="{A91A7A2E-D386-E045-A859-A1A5D691B691}" type="pres">
      <dgm:prSet presAssocID="{46D77787-725E-1045-84BF-C6FCAF02F82D}" presName="node" presStyleLbl="node1" presStyleIdx="0" presStyleCnt="4">
        <dgm:presLayoutVars>
          <dgm:bulletEnabled val="1"/>
        </dgm:presLayoutVars>
      </dgm:prSet>
      <dgm:spPr/>
      <dgm:t>
        <a:bodyPr/>
        <a:lstStyle/>
        <a:p>
          <a:endParaRPr lang="en-US"/>
        </a:p>
      </dgm:t>
    </dgm:pt>
    <dgm:pt modelId="{5BBCB5F3-0059-104B-BC9C-BF0512D636D5}" type="pres">
      <dgm:prSet presAssocID="{46D77787-725E-1045-84BF-C6FCAF02F82D}" presName="dummy" presStyleCnt="0"/>
      <dgm:spPr/>
    </dgm:pt>
    <dgm:pt modelId="{AF6C947D-12D7-7441-997B-0372DA94CD87}" type="pres">
      <dgm:prSet presAssocID="{934C40D1-FD7B-5A4F-BC5D-756FFE58F9CC}" presName="sibTrans" presStyleLbl="sibTrans2D1" presStyleIdx="0" presStyleCnt="4"/>
      <dgm:spPr/>
      <dgm:t>
        <a:bodyPr/>
        <a:lstStyle/>
        <a:p>
          <a:endParaRPr lang="en-US"/>
        </a:p>
      </dgm:t>
    </dgm:pt>
    <dgm:pt modelId="{34750DC7-F814-A640-B9DD-736CF64D2E55}" type="pres">
      <dgm:prSet presAssocID="{EAFB1E7D-71EC-BE46-A8EB-D90FBA94BE56}" presName="node" presStyleLbl="node1" presStyleIdx="1" presStyleCnt="4">
        <dgm:presLayoutVars>
          <dgm:bulletEnabled val="1"/>
        </dgm:presLayoutVars>
      </dgm:prSet>
      <dgm:spPr/>
      <dgm:t>
        <a:bodyPr/>
        <a:lstStyle/>
        <a:p>
          <a:endParaRPr lang="en-US"/>
        </a:p>
      </dgm:t>
    </dgm:pt>
    <dgm:pt modelId="{B481A62F-4955-8741-B5A7-A59F4DEA9E2A}" type="pres">
      <dgm:prSet presAssocID="{EAFB1E7D-71EC-BE46-A8EB-D90FBA94BE56}" presName="dummy" presStyleCnt="0"/>
      <dgm:spPr/>
    </dgm:pt>
    <dgm:pt modelId="{E1B6F267-2D91-6542-BB87-4821E602EC6A}" type="pres">
      <dgm:prSet presAssocID="{E23CBEB0-F5DF-B44C-BFB8-D45DC3D1A13A}" presName="sibTrans" presStyleLbl="sibTrans2D1" presStyleIdx="1" presStyleCnt="4"/>
      <dgm:spPr/>
      <dgm:t>
        <a:bodyPr/>
        <a:lstStyle/>
        <a:p>
          <a:endParaRPr lang="en-US"/>
        </a:p>
      </dgm:t>
    </dgm:pt>
    <dgm:pt modelId="{AFDAFB66-0989-F94A-96D9-DFDDD275ADBB}" type="pres">
      <dgm:prSet presAssocID="{E4242AEC-FD98-FC46-96C3-1CABC97DDA71}" presName="node" presStyleLbl="node1" presStyleIdx="2" presStyleCnt="4">
        <dgm:presLayoutVars>
          <dgm:bulletEnabled val="1"/>
        </dgm:presLayoutVars>
      </dgm:prSet>
      <dgm:spPr/>
      <dgm:t>
        <a:bodyPr/>
        <a:lstStyle/>
        <a:p>
          <a:endParaRPr lang="en-US"/>
        </a:p>
      </dgm:t>
    </dgm:pt>
    <dgm:pt modelId="{A59C124F-EB49-D747-B7E6-914738788454}" type="pres">
      <dgm:prSet presAssocID="{E4242AEC-FD98-FC46-96C3-1CABC97DDA71}" presName="dummy" presStyleCnt="0"/>
      <dgm:spPr/>
    </dgm:pt>
    <dgm:pt modelId="{64C41D62-F873-0B42-B829-8BC2D2CC2E89}" type="pres">
      <dgm:prSet presAssocID="{56BE98CA-8FEC-6244-A7EC-6B0CD499B535}" presName="sibTrans" presStyleLbl="sibTrans2D1" presStyleIdx="2" presStyleCnt="4"/>
      <dgm:spPr/>
      <dgm:t>
        <a:bodyPr/>
        <a:lstStyle/>
        <a:p>
          <a:endParaRPr lang="en-US"/>
        </a:p>
      </dgm:t>
    </dgm:pt>
    <dgm:pt modelId="{EF8B0A05-53AF-744B-906E-660BD1EACB98}" type="pres">
      <dgm:prSet presAssocID="{AE2BC1AB-58C8-0343-B6A0-9F5ABE0EA688}" presName="node" presStyleLbl="node1" presStyleIdx="3" presStyleCnt="4">
        <dgm:presLayoutVars>
          <dgm:bulletEnabled val="1"/>
        </dgm:presLayoutVars>
      </dgm:prSet>
      <dgm:spPr/>
      <dgm:t>
        <a:bodyPr/>
        <a:lstStyle/>
        <a:p>
          <a:endParaRPr lang="en-US"/>
        </a:p>
      </dgm:t>
    </dgm:pt>
    <dgm:pt modelId="{94DEC451-DAF1-EA46-AC49-E3C50C4E8B73}" type="pres">
      <dgm:prSet presAssocID="{AE2BC1AB-58C8-0343-B6A0-9F5ABE0EA688}" presName="dummy" presStyleCnt="0"/>
      <dgm:spPr/>
    </dgm:pt>
    <dgm:pt modelId="{B8AD059B-91BE-3E4F-BA37-F6CD765F38DD}" type="pres">
      <dgm:prSet presAssocID="{EBFE680C-08A5-2941-AF22-1D9393BEBDA6}" presName="sibTrans" presStyleLbl="sibTrans2D1" presStyleIdx="3" presStyleCnt="4"/>
      <dgm:spPr/>
      <dgm:t>
        <a:bodyPr/>
        <a:lstStyle/>
        <a:p>
          <a:endParaRPr lang="en-US"/>
        </a:p>
      </dgm:t>
    </dgm:pt>
  </dgm:ptLst>
  <dgm:cxnLst>
    <dgm:cxn modelId="{FE8A57EC-80EE-464F-9B0E-A08EB9ED5A75}" type="presOf" srcId="{2A402206-290C-9340-82C7-A5FB5102BBA1}" destId="{945228DD-4190-E34A-81E2-F7607BED9906}" srcOrd="0" destOrd="0" presId="urn:microsoft.com/office/officeart/2005/8/layout/radial6"/>
    <dgm:cxn modelId="{080991EB-0B98-2342-A073-2BB2ECD15582}" type="presOf" srcId="{56BE98CA-8FEC-6244-A7EC-6B0CD499B535}" destId="{64C41D62-F873-0B42-B829-8BC2D2CC2E89}" srcOrd="0" destOrd="0" presId="urn:microsoft.com/office/officeart/2005/8/layout/radial6"/>
    <dgm:cxn modelId="{A6854374-EC9F-AC4A-8CC8-60068F079485}" type="presOf" srcId="{E23CBEB0-F5DF-B44C-BFB8-D45DC3D1A13A}" destId="{E1B6F267-2D91-6542-BB87-4821E602EC6A}" srcOrd="0" destOrd="0" presId="urn:microsoft.com/office/officeart/2005/8/layout/radial6"/>
    <dgm:cxn modelId="{C4C48540-1F09-E742-833D-164BA39C68E1}" srcId="{2A402206-290C-9340-82C7-A5FB5102BBA1}" destId="{EAFB1E7D-71EC-BE46-A8EB-D90FBA94BE56}" srcOrd="1" destOrd="0" parTransId="{194903F5-DE0E-3741-B7B3-BE9A78F16FBC}" sibTransId="{E23CBEB0-F5DF-B44C-BFB8-D45DC3D1A13A}"/>
    <dgm:cxn modelId="{590470C3-6990-994D-9538-BFA94B2CD66E}" type="presOf" srcId="{E4242AEC-FD98-FC46-96C3-1CABC97DDA71}" destId="{AFDAFB66-0989-F94A-96D9-DFDDD275ADBB}" srcOrd="0" destOrd="0" presId="urn:microsoft.com/office/officeart/2005/8/layout/radial6"/>
    <dgm:cxn modelId="{F09D617B-8102-654D-8F4A-43C9BB9C1258}" srcId="{2A402206-290C-9340-82C7-A5FB5102BBA1}" destId="{46D77787-725E-1045-84BF-C6FCAF02F82D}" srcOrd="0" destOrd="0" parTransId="{8B964BAC-23F6-3646-9CB2-937193C5CA8D}" sibTransId="{934C40D1-FD7B-5A4F-BC5D-756FFE58F9CC}"/>
    <dgm:cxn modelId="{547B3BBA-7838-234B-B496-5CB70462042A}" type="presOf" srcId="{AE2BC1AB-58C8-0343-B6A0-9F5ABE0EA688}" destId="{EF8B0A05-53AF-744B-906E-660BD1EACB98}" srcOrd="0" destOrd="0" presId="urn:microsoft.com/office/officeart/2005/8/layout/radial6"/>
    <dgm:cxn modelId="{3D521AE7-46BA-AB46-A3DB-F29D581C5DF6}" type="presOf" srcId="{D20CBE4A-878F-7F42-B986-FD999AA2C411}" destId="{32A64A62-236F-2640-9068-C9BBC2990F5D}" srcOrd="0" destOrd="0" presId="urn:microsoft.com/office/officeart/2005/8/layout/radial6"/>
    <dgm:cxn modelId="{DA78A699-FFCD-064B-A8B7-CEC2D9D8A6DB}" type="presOf" srcId="{EAFB1E7D-71EC-BE46-A8EB-D90FBA94BE56}" destId="{34750DC7-F814-A640-B9DD-736CF64D2E55}" srcOrd="0" destOrd="0" presId="urn:microsoft.com/office/officeart/2005/8/layout/radial6"/>
    <dgm:cxn modelId="{3267634D-55E6-AE4F-8D91-8B5A5DEC4958}" type="presOf" srcId="{EBFE680C-08A5-2941-AF22-1D9393BEBDA6}" destId="{B8AD059B-91BE-3E4F-BA37-F6CD765F38DD}" srcOrd="0" destOrd="0" presId="urn:microsoft.com/office/officeart/2005/8/layout/radial6"/>
    <dgm:cxn modelId="{3EB0ACF8-5058-A64D-AC51-AFF7F9823D4D}" type="presOf" srcId="{46D77787-725E-1045-84BF-C6FCAF02F82D}" destId="{A91A7A2E-D386-E045-A859-A1A5D691B691}" srcOrd="0" destOrd="0" presId="urn:microsoft.com/office/officeart/2005/8/layout/radial6"/>
    <dgm:cxn modelId="{B8139500-7CA9-8B40-A8FE-3228E2EAEAB8}" srcId="{2A402206-290C-9340-82C7-A5FB5102BBA1}" destId="{AE2BC1AB-58C8-0343-B6A0-9F5ABE0EA688}" srcOrd="3" destOrd="0" parTransId="{0D2B6777-608E-5E41-AF90-29BDF8B2EA9B}" sibTransId="{EBFE680C-08A5-2941-AF22-1D9393BEBDA6}"/>
    <dgm:cxn modelId="{81238241-4120-8241-9701-2650126CB3BF}" srcId="{D20CBE4A-878F-7F42-B986-FD999AA2C411}" destId="{2A402206-290C-9340-82C7-A5FB5102BBA1}" srcOrd="0" destOrd="0" parTransId="{2406C580-462B-9248-9EA2-10CBB33766CA}" sibTransId="{891A1173-A219-3C4C-AF16-A22EA20C0AC6}"/>
    <dgm:cxn modelId="{9CD1B16D-3451-644D-B942-A5BED2CBB094}" type="presOf" srcId="{934C40D1-FD7B-5A4F-BC5D-756FFE58F9CC}" destId="{AF6C947D-12D7-7441-997B-0372DA94CD87}" srcOrd="0" destOrd="0" presId="urn:microsoft.com/office/officeart/2005/8/layout/radial6"/>
    <dgm:cxn modelId="{DA220978-0133-7148-B7CB-BBA450A1A2F5}" srcId="{2A402206-290C-9340-82C7-A5FB5102BBA1}" destId="{E4242AEC-FD98-FC46-96C3-1CABC97DDA71}" srcOrd="2" destOrd="0" parTransId="{F18FA158-3438-8D4F-A1DD-39F158FD532D}" sibTransId="{56BE98CA-8FEC-6244-A7EC-6B0CD499B535}"/>
    <dgm:cxn modelId="{FFAB2933-205E-DC46-A46E-F5AC555AFC4A}" type="presParOf" srcId="{32A64A62-236F-2640-9068-C9BBC2990F5D}" destId="{945228DD-4190-E34A-81E2-F7607BED9906}" srcOrd="0" destOrd="0" presId="urn:microsoft.com/office/officeart/2005/8/layout/radial6"/>
    <dgm:cxn modelId="{CF0B76CA-3B51-0449-A8A9-EC125E27D8B3}" type="presParOf" srcId="{32A64A62-236F-2640-9068-C9BBC2990F5D}" destId="{A91A7A2E-D386-E045-A859-A1A5D691B691}" srcOrd="1" destOrd="0" presId="urn:microsoft.com/office/officeart/2005/8/layout/radial6"/>
    <dgm:cxn modelId="{CAB936CA-E065-C744-96EA-019C9FD740AA}" type="presParOf" srcId="{32A64A62-236F-2640-9068-C9BBC2990F5D}" destId="{5BBCB5F3-0059-104B-BC9C-BF0512D636D5}" srcOrd="2" destOrd="0" presId="urn:microsoft.com/office/officeart/2005/8/layout/radial6"/>
    <dgm:cxn modelId="{E287EBB6-AEFC-3942-8BB4-FDD8CD1DB570}" type="presParOf" srcId="{32A64A62-236F-2640-9068-C9BBC2990F5D}" destId="{AF6C947D-12D7-7441-997B-0372DA94CD87}" srcOrd="3" destOrd="0" presId="urn:microsoft.com/office/officeart/2005/8/layout/radial6"/>
    <dgm:cxn modelId="{25B747D0-CD43-FD4E-AD88-094F2965DBC8}" type="presParOf" srcId="{32A64A62-236F-2640-9068-C9BBC2990F5D}" destId="{34750DC7-F814-A640-B9DD-736CF64D2E55}" srcOrd="4" destOrd="0" presId="urn:microsoft.com/office/officeart/2005/8/layout/radial6"/>
    <dgm:cxn modelId="{8A1F8938-F4D4-ED46-92DD-3D4AC7342DCE}" type="presParOf" srcId="{32A64A62-236F-2640-9068-C9BBC2990F5D}" destId="{B481A62F-4955-8741-B5A7-A59F4DEA9E2A}" srcOrd="5" destOrd="0" presId="urn:microsoft.com/office/officeart/2005/8/layout/radial6"/>
    <dgm:cxn modelId="{700E1FD8-91AE-3A43-93AB-AEDA53B0DDE4}" type="presParOf" srcId="{32A64A62-236F-2640-9068-C9BBC2990F5D}" destId="{E1B6F267-2D91-6542-BB87-4821E602EC6A}" srcOrd="6" destOrd="0" presId="urn:microsoft.com/office/officeart/2005/8/layout/radial6"/>
    <dgm:cxn modelId="{0E3FB766-5469-F44D-8E8D-575FD58E555F}" type="presParOf" srcId="{32A64A62-236F-2640-9068-C9BBC2990F5D}" destId="{AFDAFB66-0989-F94A-96D9-DFDDD275ADBB}" srcOrd="7" destOrd="0" presId="urn:microsoft.com/office/officeart/2005/8/layout/radial6"/>
    <dgm:cxn modelId="{B085824A-31C6-D843-93EE-3B410D01F9A5}" type="presParOf" srcId="{32A64A62-236F-2640-9068-C9BBC2990F5D}" destId="{A59C124F-EB49-D747-B7E6-914738788454}" srcOrd="8" destOrd="0" presId="urn:microsoft.com/office/officeart/2005/8/layout/radial6"/>
    <dgm:cxn modelId="{AC04E1E3-FC51-3744-BCA9-9FF5375F0E27}" type="presParOf" srcId="{32A64A62-236F-2640-9068-C9BBC2990F5D}" destId="{64C41D62-F873-0B42-B829-8BC2D2CC2E89}" srcOrd="9" destOrd="0" presId="urn:microsoft.com/office/officeart/2005/8/layout/radial6"/>
    <dgm:cxn modelId="{FB8EC7C3-29A8-6F4E-9BD8-7159A2DD6411}" type="presParOf" srcId="{32A64A62-236F-2640-9068-C9BBC2990F5D}" destId="{EF8B0A05-53AF-744B-906E-660BD1EACB98}" srcOrd="10" destOrd="0" presId="urn:microsoft.com/office/officeart/2005/8/layout/radial6"/>
    <dgm:cxn modelId="{D01C4592-DE97-0248-910A-694A03BD9EA2}" type="presParOf" srcId="{32A64A62-236F-2640-9068-C9BBC2990F5D}" destId="{94DEC451-DAF1-EA46-AC49-E3C50C4E8B73}" srcOrd="11" destOrd="0" presId="urn:microsoft.com/office/officeart/2005/8/layout/radial6"/>
    <dgm:cxn modelId="{9E5E13A3-6C9E-164A-8528-6778A41A7B76}" type="presParOf" srcId="{32A64A62-236F-2640-9068-C9BBC2990F5D}" destId="{B8AD059B-91BE-3E4F-BA37-F6CD765F38DD}"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D059B-91BE-3E4F-BA37-F6CD765F38DD}">
      <dsp:nvSpPr>
        <dsp:cNvPr id="0" name=""/>
        <dsp:cNvSpPr/>
      </dsp:nvSpPr>
      <dsp:spPr>
        <a:xfrm>
          <a:off x="1814144" y="595011"/>
          <a:ext cx="3972527" cy="3972527"/>
        </a:xfrm>
        <a:prstGeom prst="blockArc">
          <a:avLst>
            <a:gd name="adj1" fmla="val 10800000"/>
            <a:gd name="adj2" fmla="val 16200000"/>
            <a:gd name="adj3" fmla="val 4643"/>
          </a:avLst>
        </a:prstGeom>
        <a:solidFill>
          <a:schemeClr val="accent3">
            <a:hueOff val="3108556"/>
            <a:satOff val="-4598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C41D62-F873-0B42-B829-8BC2D2CC2E89}">
      <dsp:nvSpPr>
        <dsp:cNvPr id="0" name=""/>
        <dsp:cNvSpPr/>
      </dsp:nvSpPr>
      <dsp:spPr>
        <a:xfrm>
          <a:off x="1814144" y="595011"/>
          <a:ext cx="3972527" cy="3972527"/>
        </a:xfrm>
        <a:prstGeom prst="blockArc">
          <a:avLst>
            <a:gd name="adj1" fmla="val 5400000"/>
            <a:gd name="adj2" fmla="val 10800000"/>
            <a:gd name="adj3" fmla="val 4643"/>
          </a:avLst>
        </a:prstGeom>
        <a:solidFill>
          <a:schemeClr val="accent3">
            <a:hueOff val="2072371"/>
            <a:satOff val="-30659"/>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B6F267-2D91-6542-BB87-4821E602EC6A}">
      <dsp:nvSpPr>
        <dsp:cNvPr id="0" name=""/>
        <dsp:cNvSpPr/>
      </dsp:nvSpPr>
      <dsp:spPr>
        <a:xfrm>
          <a:off x="1814144" y="595011"/>
          <a:ext cx="3972527" cy="3972527"/>
        </a:xfrm>
        <a:prstGeom prst="blockArc">
          <a:avLst>
            <a:gd name="adj1" fmla="val 0"/>
            <a:gd name="adj2" fmla="val 5400000"/>
            <a:gd name="adj3" fmla="val 4643"/>
          </a:avLst>
        </a:prstGeom>
        <a:solidFill>
          <a:schemeClr val="accent3">
            <a:hueOff val="1036185"/>
            <a:satOff val="-15329"/>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6C947D-12D7-7441-997B-0372DA94CD87}">
      <dsp:nvSpPr>
        <dsp:cNvPr id="0" name=""/>
        <dsp:cNvSpPr/>
      </dsp:nvSpPr>
      <dsp:spPr>
        <a:xfrm>
          <a:off x="1814144" y="595011"/>
          <a:ext cx="3972527" cy="3972527"/>
        </a:xfrm>
        <a:prstGeom prst="blockArc">
          <a:avLst>
            <a:gd name="adj1" fmla="val 16200000"/>
            <a:gd name="adj2" fmla="val 0"/>
            <a:gd name="adj3" fmla="val 464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5228DD-4190-E34A-81E2-F7607BED9906}">
      <dsp:nvSpPr>
        <dsp:cNvPr id="0" name=""/>
        <dsp:cNvSpPr/>
      </dsp:nvSpPr>
      <dsp:spPr>
        <a:xfrm>
          <a:off x="2885563" y="1666430"/>
          <a:ext cx="1829688" cy="182968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smtClean="0"/>
            <a:t>Juvenile Justice</a:t>
          </a:r>
          <a:endParaRPr lang="en-US" sz="3100" kern="1200" dirty="0"/>
        </a:p>
      </dsp:txBody>
      <dsp:txXfrm>
        <a:off x="3153515" y="1934382"/>
        <a:ext cx="1293784" cy="1293784"/>
      </dsp:txXfrm>
    </dsp:sp>
    <dsp:sp modelId="{A91A7A2E-D386-E045-A859-A1A5D691B691}">
      <dsp:nvSpPr>
        <dsp:cNvPr id="0" name=""/>
        <dsp:cNvSpPr/>
      </dsp:nvSpPr>
      <dsp:spPr>
        <a:xfrm>
          <a:off x="3160016" y="728"/>
          <a:ext cx="1280782" cy="128078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t>SUD</a:t>
          </a:r>
          <a:endParaRPr lang="en-US" sz="2300" kern="1200" dirty="0"/>
        </a:p>
      </dsp:txBody>
      <dsp:txXfrm>
        <a:off x="3347582" y="188294"/>
        <a:ext cx="905650" cy="905650"/>
      </dsp:txXfrm>
    </dsp:sp>
    <dsp:sp modelId="{34750DC7-F814-A640-B9DD-736CF64D2E55}">
      <dsp:nvSpPr>
        <dsp:cNvPr id="0" name=""/>
        <dsp:cNvSpPr/>
      </dsp:nvSpPr>
      <dsp:spPr>
        <a:xfrm>
          <a:off x="5100172" y="1940883"/>
          <a:ext cx="1280782" cy="1280782"/>
        </a:xfrm>
        <a:prstGeom prst="ellipse">
          <a:avLst/>
        </a:prstGeom>
        <a:solidFill>
          <a:schemeClr val="accent3">
            <a:hueOff val="1036185"/>
            <a:satOff val="-15329"/>
            <a:lumOff val="28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t>ADHD</a:t>
          </a:r>
          <a:endParaRPr lang="en-US" sz="2300" kern="1200" dirty="0"/>
        </a:p>
      </dsp:txBody>
      <dsp:txXfrm>
        <a:off x="5287738" y="2128449"/>
        <a:ext cx="905650" cy="905650"/>
      </dsp:txXfrm>
    </dsp:sp>
    <dsp:sp modelId="{AFDAFB66-0989-F94A-96D9-DFDDD275ADBB}">
      <dsp:nvSpPr>
        <dsp:cNvPr id="0" name=""/>
        <dsp:cNvSpPr/>
      </dsp:nvSpPr>
      <dsp:spPr>
        <a:xfrm>
          <a:off x="3160016" y="3881039"/>
          <a:ext cx="1280782" cy="1280782"/>
        </a:xfrm>
        <a:prstGeom prst="ellipse">
          <a:avLst/>
        </a:prstGeom>
        <a:solidFill>
          <a:schemeClr val="accent3">
            <a:hueOff val="2072371"/>
            <a:satOff val="-30659"/>
            <a:lumOff val="575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t>ACE</a:t>
          </a:r>
          <a:endParaRPr lang="en-US" sz="2300" kern="1200" dirty="0"/>
        </a:p>
      </dsp:txBody>
      <dsp:txXfrm>
        <a:off x="3347582" y="4068605"/>
        <a:ext cx="905650" cy="905650"/>
      </dsp:txXfrm>
    </dsp:sp>
    <dsp:sp modelId="{EF8B0A05-53AF-744B-906E-660BD1EACB98}">
      <dsp:nvSpPr>
        <dsp:cNvPr id="0" name=""/>
        <dsp:cNvSpPr/>
      </dsp:nvSpPr>
      <dsp:spPr>
        <a:xfrm>
          <a:off x="1219861" y="1940883"/>
          <a:ext cx="1280782" cy="1280782"/>
        </a:xfrm>
        <a:prstGeom prst="ellipse">
          <a:avLst/>
        </a:prstGeom>
        <a:solidFill>
          <a:schemeClr val="accent3">
            <a:hueOff val="3108556"/>
            <a:satOff val="-45988"/>
            <a:lumOff val="862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Mental Illness</a:t>
          </a:r>
        </a:p>
      </dsp:txBody>
      <dsp:txXfrm>
        <a:off x="1407427" y="2128449"/>
        <a:ext cx="905650" cy="90565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CFF0A1-1364-DE40-BA30-3557D67C9FE5}" type="datetimeFigureOut">
              <a:rPr lang="en-US" smtClean="0"/>
              <a:pPr/>
              <a:t>11/4/17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0F43E4-82EC-D147-AB32-1E7492A4C869}" type="slidenum">
              <a:rPr lang="en-US" smtClean="0"/>
              <a:pPr/>
              <a:t>‹#›</a:t>
            </a:fld>
            <a:endParaRPr lang="en-US"/>
          </a:p>
        </p:txBody>
      </p:sp>
    </p:spTree>
    <p:extLst>
      <p:ext uri="{BB962C8B-B14F-4D97-AF65-F5344CB8AC3E}">
        <p14:creationId xmlns:p14="http://schemas.microsoft.com/office/powerpoint/2010/main" val="15253797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the introduction and thank you for inviting me to speak</a:t>
            </a:r>
            <a:r>
              <a:rPr lang="en-US" baseline="0" dirty="0" smtClean="0"/>
              <a:t> to you all today. I trained at Cambridge Health Alliance. There’s no other place like CHA. </a:t>
            </a:r>
          </a:p>
          <a:p>
            <a:endParaRPr lang="en-US" baseline="0" dirty="0" smtClean="0"/>
          </a:p>
        </p:txBody>
      </p:sp>
      <p:sp>
        <p:nvSpPr>
          <p:cNvPr id="4" name="Slide Number Placeholder 3"/>
          <p:cNvSpPr>
            <a:spLocks noGrp="1"/>
          </p:cNvSpPr>
          <p:nvPr>
            <p:ph type="sldNum" sz="quarter" idx="10"/>
          </p:nvPr>
        </p:nvSpPr>
        <p:spPr/>
        <p:txBody>
          <a:bodyPr/>
          <a:lstStyle/>
          <a:p>
            <a:fld id="{6A0F43E4-82EC-D147-AB32-1E7492A4C869}" type="slidenum">
              <a:rPr lang="en-US" smtClean="0"/>
              <a:pPr/>
              <a:t>1</a:t>
            </a:fld>
            <a:endParaRPr lang="en-US"/>
          </a:p>
        </p:txBody>
      </p:sp>
    </p:spTree>
    <p:extLst>
      <p:ext uri="{BB962C8B-B14F-4D97-AF65-F5344CB8AC3E}">
        <p14:creationId xmlns:p14="http://schemas.microsoft.com/office/powerpoint/2010/main" val="853069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does J, at 39,</a:t>
            </a:r>
            <a:r>
              <a:rPr lang="en-US" baseline="0" dirty="0" smtClean="0"/>
              <a:t> end up with multiple and serious chronic disease, incarcerated. Well in many ways, in as much as the social safety net failed him, so did our broken healthcare system. Jay came of age in the child welfare system. He got in trouble in school, which looking back,, was for sure due to untreated mental illness. By the time he was 11, instead of being in a child therapists office, he did his first stint in a juvenile jail.</a:t>
            </a:r>
            <a:endParaRPr lang="en-US" dirty="0"/>
          </a:p>
        </p:txBody>
      </p:sp>
      <p:sp>
        <p:nvSpPr>
          <p:cNvPr id="4" name="Slide Number Placeholder 3"/>
          <p:cNvSpPr>
            <a:spLocks noGrp="1"/>
          </p:cNvSpPr>
          <p:nvPr>
            <p:ph type="sldNum" sz="quarter" idx="10"/>
          </p:nvPr>
        </p:nvSpPr>
        <p:spPr/>
        <p:txBody>
          <a:bodyPr/>
          <a:lstStyle/>
          <a:p>
            <a:fld id="{6A0F43E4-82EC-D147-AB32-1E7492A4C869}" type="slidenum">
              <a:rPr lang="en-US" smtClean="0"/>
              <a:pPr/>
              <a:t>10</a:t>
            </a:fld>
            <a:endParaRPr lang="en-US"/>
          </a:p>
        </p:txBody>
      </p:sp>
    </p:spTree>
    <p:extLst>
      <p:ext uri="{BB962C8B-B14F-4D97-AF65-F5344CB8AC3E}">
        <p14:creationId xmlns:p14="http://schemas.microsoft.com/office/powerpoint/2010/main" val="1367325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Behaviors that are linked to so called childhood delinquency are without a doubt medical in nature. These diseases are both preventable and treatable for those with access to healthcare. Diseases</a:t>
            </a:r>
            <a:r>
              <a:rPr lang="en-US" baseline="0" dirty="0" smtClean="0"/>
              <a:t> like depression, trauma, ADHD which we know from research is </a:t>
            </a:r>
            <a:r>
              <a:rPr lang="en-US" baseline="0" dirty="0" err="1" smtClean="0"/>
              <a:t>underdaignosed</a:t>
            </a:r>
            <a:r>
              <a:rPr lang="en-US" baseline="0" dirty="0" smtClean="0"/>
              <a:t> among minority kids and addiction. In our current systems, these problems too often get relegated to our juvenile and later adult CJ system. </a:t>
            </a:r>
          </a:p>
          <a:p>
            <a:endParaRPr lang="en-US" baseline="0" dirty="0" smtClean="0"/>
          </a:p>
        </p:txBody>
      </p:sp>
      <p:sp>
        <p:nvSpPr>
          <p:cNvPr id="4" name="Slide Number Placeholder 3"/>
          <p:cNvSpPr>
            <a:spLocks noGrp="1"/>
          </p:cNvSpPr>
          <p:nvPr>
            <p:ph type="sldNum" sz="quarter" idx="10"/>
          </p:nvPr>
        </p:nvSpPr>
        <p:spPr/>
        <p:txBody>
          <a:bodyPr/>
          <a:lstStyle/>
          <a:p>
            <a:fld id="{6A0F43E4-82EC-D147-AB32-1E7492A4C869}" type="slidenum">
              <a:rPr lang="en-US" smtClean="0"/>
              <a:pPr/>
              <a:t>11</a:t>
            </a:fld>
            <a:endParaRPr lang="en-US"/>
          </a:p>
        </p:txBody>
      </p:sp>
    </p:spTree>
    <p:extLst>
      <p:ext uri="{BB962C8B-B14F-4D97-AF65-F5344CB8AC3E}">
        <p14:creationId xmlns:p14="http://schemas.microsoft.com/office/powerpoint/2010/main" val="2050235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And there’s growing research to support</a:t>
            </a:r>
            <a:r>
              <a:rPr lang="en-US" sz="1200" b="0" i="0" kern="1200" baseline="0" dirty="0" smtClean="0">
                <a:solidFill>
                  <a:schemeClr val="tx1"/>
                </a:solidFill>
                <a:effectLst/>
                <a:latin typeface="+mn-lt"/>
                <a:ea typeface="+mn-ea"/>
                <a:cs typeface="+mn-cs"/>
              </a:rPr>
              <a:t> this. This is one study done by LM that looked at disparities MH </a:t>
            </a:r>
            <a:r>
              <a:rPr lang="en-US" sz="1200" b="0" i="0" kern="1200" baseline="0" dirty="0" err="1" smtClean="0">
                <a:solidFill>
                  <a:schemeClr val="tx1"/>
                </a:solidFill>
                <a:effectLst/>
                <a:latin typeface="+mn-lt"/>
                <a:ea typeface="+mn-ea"/>
                <a:cs typeface="+mn-cs"/>
              </a:rPr>
              <a:t>utilizatoin</a:t>
            </a:r>
            <a:r>
              <a:rPr lang="en-US" sz="1200" b="0" i="0" kern="1200" baseline="0" dirty="0" smtClean="0">
                <a:solidFill>
                  <a:schemeClr val="tx1"/>
                </a:solidFill>
                <a:effectLst/>
                <a:latin typeface="+mn-lt"/>
                <a:ea typeface="+mn-ea"/>
                <a:cs typeface="+mn-cs"/>
              </a:rPr>
              <a:t> patterns by race. </a:t>
            </a:r>
            <a:r>
              <a:rPr lang="en-US" sz="1200" b="0" i="0" kern="1200" dirty="0" smtClean="0">
                <a:solidFill>
                  <a:schemeClr val="tx1"/>
                </a:solidFill>
                <a:effectLst/>
                <a:latin typeface="+mn-lt"/>
                <a:ea typeface="+mn-ea"/>
                <a:cs typeface="+mn-cs"/>
              </a:rPr>
              <a:t>Black children and young adults are about half as likely as their white counterparts to get mental health care despite having similar patterns</a:t>
            </a:r>
            <a:r>
              <a:rPr lang="en-US" sz="1200" b="0" i="0" kern="1200" baseline="0" dirty="0" smtClean="0">
                <a:solidFill>
                  <a:schemeClr val="tx1"/>
                </a:solidFill>
                <a:effectLst/>
                <a:latin typeface="+mn-lt"/>
                <a:ea typeface="+mn-ea"/>
                <a:cs typeface="+mn-cs"/>
              </a:rPr>
              <a:t> of disease</a:t>
            </a:r>
            <a:r>
              <a:rPr lang="en-US" sz="1200" b="0" i="0" kern="1200" dirty="0" smtClean="0">
                <a:solidFill>
                  <a:schemeClr val="tx1"/>
                </a:solidFill>
                <a:effectLst/>
                <a:latin typeface="+mn-lt"/>
                <a:ea typeface="+mn-ea"/>
                <a:cs typeface="+mn-cs"/>
              </a:rPr>
              <a:t>, This is not </a:t>
            </a:r>
            <a:r>
              <a:rPr lang="en-US" sz="1200" b="0" i="0" kern="1200" dirty="0" err="1" smtClean="0">
                <a:solidFill>
                  <a:schemeClr val="tx1"/>
                </a:solidFill>
                <a:effectLst/>
                <a:latin typeface="+mn-lt"/>
                <a:ea typeface="+mn-ea"/>
                <a:cs typeface="+mn-cs"/>
              </a:rPr>
              <a:t>suprising</a:t>
            </a:r>
            <a:r>
              <a:rPr lang="en-US" sz="1200" b="0" i="0" kern="1200" baseline="0" dirty="0" smtClean="0">
                <a:solidFill>
                  <a:schemeClr val="tx1"/>
                </a:solidFill>
                <a:effectLst/>
                <a:latin typeface="+mn-lt"/>
                <a:ea typeface="+mn-ea"/>
                <a:cs typeface="+mn-cs"/>
              </a:rPr>
              <a:t> when we see that the treatment facilities are simply much more scare in poor communities of color. This study in JAMA </a:t>
            </a:r>
            <a:r>
              <a:rPr lang="en-US" sz="1200" b="0" i="0" kern="1200" baseline="0" dirty="0" err="1" smtClean="0">
                <a:solidFill>
                  <a:schemeClr val="tx1"/>
                </a:solidFill>
                <a:effectLst/>
                <a:latin typeface="+mn-lt"/>
                <a:ea typeface="+mn-ea"/>
                <a:cs typeface="+mn-cs"/>
              </a:rPr>
              <a:t>psychiatrcy</a:t>
            </a:r>
            <a:r>
              <a:rPr lang="en-US" sz="1200" b="0" i="0" kern="1200" baseline="0" dirty="0" smtClean="0">
                <a:solidFill>
                  <a:schemeClr val="tx1"/>
                </a:solidFill>
                <a:effectLst/>
                <a:latin typeface="+mn-lt"/>
                <a:ea typeface="+mn-ea"/>
                <a:cs typeface="+mn-cs"/>
              </a:rPr>
              <a:t> found first of all, that even in post-ACA, almost 40% of </a:t>
            </a:r>
            <a:r>
              <a:rPr lang="en-US" sz="1200" b="0" i="0" kern="1200" baseline="0" dirty="0" err="1" smtClean="0">
                <a:solidFill>
                  <a:schemeClr val="tx1"/>
                </a:solidFill>
                <a:effectLst/>
                <a:latin typeface="+mn-lt"/>
                <a:ea typeface="+mn-ea"/>
                <a:cs typeface="+mn-cs"/>
              </a:rPr>
              <a:t>countes</a:t>
            </a:r>
            <a:r>
              <a:rPr lang="en-US" sz="1200" b="0" i="0" kern="1200" baseline="0" dirty="0" smtClean="0">
                <a:solidFill>
                  <a:schemeClr val="tx1"/>
                </a:solidFill>
                <a:effectLst/>
                <a:latin typeface="+mn-lt"/>
                <a:ea typeface="+mn-ea"/>
                <a:cs typeface="+mn-cs"/>
              </a:rPr>
              <a:t> in the US have ZERO MH </a:t>
            </a:r>
            <a:r>
              <a:rPr lang="en-US" sz="1200" b="0" i="0" kern="1200" baseline="0" dirty="0" err="1" smtClean="0">
                <a:solidFill>
                  <a:schemeClr val="tx1"/>
                </a:solidFill>
                <a:effectLst/>
                <a:latin typeface="+mn-lt"/>
                <a:ea typeface="+mn-ea"/>
                <a:cs typeface="+mn-cs"/>
              </a:rPr>
              <a:t>tx</a:t>
            </a:r>
            <a:r>
              <a:rPr lang="en-US" sz="1200" b="0" i="0" kern="1200" baseline="0" dirty="0" smtClean="0">
                <a:solidFill>
                  <a:schemeClr val="tx1"/>
                </a:solidFill>
                <a:effectLst/>
                <a:latin typeface="+mn-lt"/>
                <a:ea typeface="+mn-ea"/>
                <a:cs typeface="+mn-cs"/>
              </a:rPr>
              <a:t> facilities that accept Medicaid. that counties that are </a:t>
            </a:r>
            <a:r>
              <a:rPr lang="en-US" sz="1200" b="0" i="0" kern="1200" baseline="0" dirty="0" err="1" smtClean="0">
                <a:solidFill>
                  <a:schemeClr val="tx1"/>
                </a:solidFill>
                <a:effectLst/>
                <a:latin typeface="+mn-lt"/>
                <a:ea typeface="+mn-ea"/>
                <a:cs typeface="+mn-cs"/>
              </a:rPr>
              <a:t>predominatly</a:t>
            </a:r>
            <a:r>
              <a:rPr lang="en-US" sz="1200" b="0" i="0" kern="1200" baseline="0" dirty="0" smtClean="0">
                <a:solidFill>
                  <a:schemeClr val="tx1"/>
                </a:solidFill>
                <a:effectLst/>
                <a:latin typeface="+mn-lt"/>
                <a:ea typeface="+mn-ea"/>
                <a:cs typeface="+mn-cs"/>
              </a:rPr>
              <a:t> black and </a:t>
            </a:r>
            <a:r>
              <a:rPr lang="en-US" sz="1200" b="0" i="0" kern="1200" baseline="0" dirty="0" err="1" smtClean="0">
                <a:solidFill>
                  <a:schemeClr val="tx1"/>
                </a:solidFill>
                <a:effectLst/>
                <a:latin typeface="+mn-lt"/>
                <a:ea typeface="+mn-ea"/>
                <a:cs typeface="+mn-cs"/>
              </a:rPr>
              <a:t>latino</a:t>
            </a:r>
            <a:r>
              <a:rPr lang="en-US" sz="1200" b="0" i="0" kern="1200" baseline="0" dirty="0" smtClean="0">
                <a:solidFill>
                  <a:schemeClr val="tx1"/>
                </a:solidFill>
                <a:effectLst/>
                <a:latin typeface="+mn-lt"/>
                <a:ea typeface="+mn-ea"/>
                <a:cs typeface="+mn-cs"/>
              </a:rPr>
              <a:t> have less access to outpatient facilities that accept Medicaid. </a:t>
            </a:r>
            <a:endParaRPr lang="en-US" dirty="0"/>
          </a:p>
        </p:txBody>
      </p:sp>
      <p:sp>
        <p:nvSpPr>
          <p:cNvPr id="4" name="Slide Number Placeholder 3"/>
          <p:cNvSpPr>
            <a:spLocks noGrp="1"/>
          </p:cNvSpPr>
          <p:nvPr>
            <p:ph type="sldNum" sz="quarter" idx="10"/>
          </p:nvPr>
        </p:nvSpPr>
        <p:spPr/>
        <p:txBody>
          <a:bodyPr/>
          <a:lstStyle/>
          <a:p>
            <a:fld id="{6A0F43E4-82EC-D147-AB32-1E7492A4C869}" type="slidenum">
              <a:rPr lang="en-US" smtClean="0"/>
              <a:pPr/>
              <a:t>12</a:t>
            </a:fld>
            <a:endParaRPr lang="en-US"/>
          </a:p>
        </p:txBody>
      </p:sp>
    </p:spTree>
    <p:extLst>
      <p:ext uri="{BB962C8B-B14F-4D97-AF65-F5344CB8AC3E}">
        <p14:creationId xmlns:p14="http://schemas.microsoft.com/office/powerpoint/2010/main" val="1177647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Post-ACA we have seen modest reductions in the</a:t>
            </a:r>
            <a:r>
              <a:rPr lang="en-US" baseline="0" dirty="0" smtClean="0"/>
              <a:t> percentage of</a:t>
            </a:r>
            <a:r>
              <a:rPr lang="en-US" dirty="0" smtClean="0"/>
              <a:t> </a:t>
            </a:r>
            <a:r>
              <a:rPr lang="en-US" dirty="0" err="1" smtClean="0"/>
              <a:t>uninsuredin</a:t>
            </a:r>
            <a:r>
              <a:rPr lang="en-US" dirty="0" smtClean="0"/>
              <a:t> the ballpark of 9-13</a:t>
            </a:r>
            <a:r>
              <a:rPr lang="en-US" baseline="0" dirty="0" smtClean="0"/>
              <a:t> % largely driven by dependent coverage mandate, </a:t>
            </a:r>
            <a:r>
              <a:rPr lang="en-US" baseline="0" dirty="0" err="1" smtClean="0"/>
              <a:t>medicaid</a:t>
            </a:r>
            <a:r>
              <a:rPr lang="en-US" baseline="0" dirty="0" smtClean="0"/>
              <a:t> expansion.</a:t>
            </a:r>
            <a:endParaRPr lang="en-US" dirty="0"/>
          </a:p>
        </p:txBody>
      </p:sp>
      <p:sp>
        <p:nvSpPr>
          <p:cNvPr id="4" name="Slide Number Placeholder 3"/>
          <p:cNvSpPr>
            <a:spLocks noGrp="1"/>
          </p:cNvSpPr>
          <p:nvPr>
            <p:ph type="sldNum" sz="quarter" idx="10"/>
          </p:nvPr>
        </p:nvSpPr>
        <p:spPr/>
        <p:txBody>
          <a:bodyPr/>
          <a:lstStyle/>
          <a:p>
            <a:fld id="{6A0F43E4-82EC-D147-AB32-1E7492A4C869}" type="slidenum">
              <a:rPr lang="en-US" smtClean="0"/>
              <a:pPr/>
              <a:t>13</a:t>
            </a:fld>
            <a:endParaRPr lang="en-US"/>
          </a:p>
        </p:txBody>
      </p:sp>
    </p:spTree>
    <p:extLst>
      <p:ext uri="{BB962C8B-B14F-4D97-AF65-F5344CB8AC3E}">
        <p14:creationId xmlns:p14="http://schemas.microsoft.com/office/powerpoint/2010/main" val="1809966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return to </a:t>
            </a:r>
            <a:r>
              <a:rPr lang="en-US" baseline="0" dirty="0" err="1" smtClean="0"/>
              <a:t>communites</a:t>
            </a:r>
            <a:r>
              <a:rPr lang="en-US" baseline="0" dirty="0" smtClean="0"/>
              <a:t> where wait times to see a PCP who accepts </a:t>
            </a:r>
            <a:r>
              <a:rPr lang="en-US" baseline="0" dirty="0" err="1" smtClean="0"/>
              <a:t>medicaid</a:t>
            </a:r>
            <a:r>
              <a:rPr lang="en-US" baseline="0" dirty="0" smtClean="0"/>
              <a:t> can be 6 months to a year like in LAC.</a:t>
            </a:r>
            <a:endParaRPr lang="en-US" dirty="0"/>
          </a:p>
        </p:txBody>
      </p:sp>
      <p:sp>
        <p:nvSpPr>
          <p:cNvPr id="4" name="Slide Number Placeholder 3"/>
          <p:cNvSpPr>
            <a:spLocks noGrp="1"/>
          </p:cNvSpPr>
          <p:nvPr>
            <p:ph type="sldNum" sz="quarter" idx="10"/>
          </p:nvPr>
        </p:nvSpPr>
        <p:spPr/>
        <p:txBody>
          <a:bodyPr/>
          <a:lstStyle/>
          <a:p>
            <a:fld id="{6A0F43E4-82EC-D147-AB32-1E7492A4C869}" type="slidenum">
              <a:rPr lang="en-US" smtClean="0"/>
              <a:pPr/>
              <a:t>14</a:t>
            </a:fld>
            <a:endParaRPr lang="en-US"/>
          </a:p>
        </p:txBody>
      </p:sp>
    </p:spTree>
    <p:extLst>
      <p:ext uri="{BB962C8B-B14F-4D97-AF65-F5344CB8AC3E}">
        <p14:creationId xmlns:p14="http://schemas.microsoft.com/office/powerpoint/2010/main" val="508681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where do</a:t>
            </a:r>
            <a:r>
              <a:rPr lang="en-US" baseline="0" dirty="0" smtClean="0"/>
              <a:t> we go from here. </a:t>
            </a:r>
            <a:r>
              <a:rPr lang="en-US" dirty="0" smtClean="0"/>
              <a:t>Our oversized CJ system is a result of a fractured safety</a:t>
            </a:r>
            <a:r>
              <a:rPr lang="en-US" baseline="0" dirty="0" smtClean="0"/>
              <a:t> net. Not having access to mental and BH drives who ends up in our jails and prisons, who ends up in our community clinics and hospital. And this is where I think the healthcare reform and the CJ reform movements intersect. </a:t>
            </a:r>
          </a:p>
          <a:p>
            <a:r>
              <a:rPr lang="en-US" baseline="0" dirty="0" smtClean="0"/>
              <a:t>And there’s never been a more important time to make noise</a:t>
            </a:r>
          </a:p>
          <a:p>
            <a:endParaRPr lang="en-US" dirty="0"/>
          </a:p>
        </p:txBody>
      </p:sp>
      <p:sp>
        <p:nvSpPr>
          <p:cNvPr id="4" name="Slide Number Placeholder 3"/>
          <p:cNvSpPr>
            <a:spLocks noGrp="1"/>
          </p:cNvSpPr>
          <p:nvPr>
            <p:ph type="sldNum" sz="quarter" idx="10"/>
          </p:nvPr>
        </p:nvSpPr>
        <p:spPr/>
        <p:txBody>
          <a:bodyPr/>
          <a:lstStyle/>
          <a:p>
            <a:fld id="{6A0F43E4-82EC-D147-AB32-1E7492A4C869}" type="slidenum">
              <a:rPr lang="en-US" smtClean="0"/>
              <a:pPr/>
              <a:t>15</a:t>
            </a:fld>
            <a:endParaRPr lang="en-US"/>
          </a:p>
        </p:txBody>
      </p:sp>
    </p:spTree>
    <p:extLst>
      <p:ext uri="{BB962C8B-B14F-4D97-AF65-F5344CB8AC3E}">
        <p14:creationId xmlns:p14="http://schemas.microsoft.com/office/powerpoint/2010/main" val="604318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0F43E4-82EC-D147-AB32-1E7492A4C869}" type="slidenum">
              <a:rPr lang="en-US" smtClean="0"/>
              <a:pPr/>
              <a:t>16</a:t>
            </a:fld>
            <a:endParaRPr lang="en-US"/>
          </a:p>
        </p:txBody>
      </p:sp>
    </p:spTree>
    <p:extLst>
      <p:ext uri="{BB962C8B-B14F-4D97-AF65-F5344CB8AC3E}">
        <p14:creationId xmlns:p14="http://schemas.microsoft.com/office/powerpoint/2010/main" val="227982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t>
            </a:r>
            <a:r>
              <a:rPr lang="en-US" dirty="0" err="1" smtClean="0"/>
              <a:t>wanna</a:t>
            </a:r>
            <a:r>
              <a:rPr lang="en-US" dirty="0" smtClean="0"/>
              <a:t> start with a patient that I saw on Friday</a:t>
            </a:r>
            <a:r>
              <a:rPr lang="en-US" baseline="0" dirty="0" smtClean="0"/>
              <a:t> morning, a few hours before I flew out here. We’ll call him Jay. </a:t>
            </a:r>
            <a:r>
              <a:rPr lang="en-US" dirty="0" smtClean="0"/>
              <a:t>So Jay came</a:t>
            </a:r>
            <a:r>
              <a:rPr lang="en-US" baseline="0" dirty="0" smtClean="0"/>
              <a:t> to see me to be to establish care. He’s 39, and even though he’s pretty young, he’s been a type 2 diabetic on </a:t>
            </a:r>
            <a:r>
              <a:rPr lang="en-US" baseline="0" dirty="0" err="1" smtClean="0"/>
              <a:t>insluin</a:t>
            </a:r>
            <a:r>
              <a:rPr lang="en-US" baseline="0" dirty="0" smtClean="0"/>
              <a:t> for almost 10 years. He also has HTN. Jay mood disorder for which he’s on </a:t>
            </a:r>
            <a:r>
              <a:rPr lang="en-US" baseline="0" dirty="0" err="1" smtClean="0"/>
              <a:t>antipsychitocs</a:t>
            </a:r>
            <a:r>
              <a:rPr lang="en-US" baseline="0" dirty="0" smtClean="0"/>
              <a:t>. While he’s </a:t>
            </a:r>
            <a:r>
              <a:rPr lang="en-US" baseline="0" dirty="0" err="1" smtClean="0"/>
              <a:t>beein</a:t>
            </a:r>
            <a:r>
              <a:rPr lang="en-US" baseline="0" dirty="0" smtClean="0"/>
              <a:t> custody, he’s tried twice to </a:t>
            </a:r>
            <a:r>
              <a:rPr lang="en-US" baseline="0" dirty="0" err="1" smtClean="0"/>
              <a:t>committ</a:t>
            </a:r>
            <a:r>
              <a:rPr lang="en-US" baseline="0" dirty="0" smtClean="0"/>
              <a:t> suicide.</a:t>
            </a:r>
          </a:p>
          <a:p>
            <a:r>
              <a:rPr lang="en-US" baseline="0" dirty="0" smtClean="0"/>
              <a:t>Jay’s story while heartbreaking is sadly not uncommon in the environment I work in.</a:t>
            </a:r>
            <a:endParaRPr lang="en-US" dirty="0"/>
          </a:p>
        </p:txBody>
      </p:sp>
      <p:sp>
        <p:nvSpPr>
          <p:cNvPr id="4" name="Slide Number Placeholder 3"/>
          <p:cNvSpPr>
            <a:spLocks noGrp="1"/>
          </p:cNvSpPr>
          <p:nvPr>
            <p:ph type="sldNum" sz="quarter" idx="10"/>
          </p:nvPr>
        </p:nvSpPr>
        <p:spPr/>
        <p:txBody>
          <a:bodyPr/>
          <a:lstStyle/>
          <a:p>
            <a:fld id="{6A0F43E4-82EC-D147-AB32-1E7492A4C869}" type="slidenum">
              <a:rPr lang="en-US" smtClean="0"/>
              <a:pPr/>
              <a:t>2</a:t>
            </a:fld>
            <a:endParaRPr lang="en-US"/>
          </a:p>
        </p:txBody>
      </p:sp>
    </p:spTree>
    <p:extLst>
      <p:ext uri="{BB962C8B-B14F-4D97-AF65-F5344CB8AC3E}">
        <p14:creationId xmlns:p14="http://schemas.microsoft.com/office/powerpoint/2010/main" val="93084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1338263" y="5133975"/>
            <a:ext cx="4327525" cy="3244850"/>
          </a:xfrm>
          <a:ln/>
        </p:spPr>
      </p:sp>
      <p:sp>
        <p:nvSpPr>
          <p:cNvPr id="3277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tLang="en-US" dirty="0" smtClean="0">
                <a:latin typeface="Arial" charset="0"/>
              </a:rPr>
              <a:t>Its</a:t>
            </a:r>
            <a:r>
              <a:rPr lang="en-US" altLang="en-US" baseline="0" dirty="0" smtClean="0">
                <a:latin typeface="Arial" charset="0"/>
              </a:rPr>
              <a:t> no </a:t>
            </a:r>
            <a:r>
              <a:rPr lang="en-US" altLang="en-US" baseline="0" dirty="0" err="1" smtClean="0">
                <a:latin typeface="Arial" charset="0"/>
              </a:rPr>
              <a:t>surpise</a:t>
            </a:r>
            <a:r>
              <a:rPr lang="en-US" altLang="en-US" baseline="0" dirty="0" smtClean="0">
                <a:latin typeface="Arial" charset="0"/>
              </a:rPr>
              <a:t> to people in this room that as a country we incarcerate more people per capita than any other country in the world.. At 5% of the population, we hold 25% of the worlds prisoners. </a:t>
            </a:r>
            <a:endParaRPr lang="en-US" altLang="en-US" dirty="0">
              <a:latin typeface="Arial" charset="0"/>
            </a:endParaRPr>
          </a:p>
        </p:txBody>
      </p:sp>
      <p:sp>
        <p:nvSpPr>
          <p:cNvPr id="3277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5038">
              <a:defRPr sz="1400">
                <a:solidFill>
                  <a:schemeClr val="tx2"/>
                </a:solidFill>
                <a:latin typeface="Arial" charset="0"/>
              </a:defRPr>
            </a:lvl1pPr>
            <a:lvl2pPr marL="736600" indent="-280988" defTabSz="935038">
              <a:defRPr sz="1400">
                <a:solidFill>
                  <a:schemeClr val="tx2"/>
                </a:solidFill>
                <a:latin typeface="Arial" charset="0"/>
              </a:defRPr>
            </a:lvl2pPr>
            <a:lvl3pPr marL="1135063" indent="-225425" defTabSz="935038">
              <a:defRPr sz="1400">
                <a:solidFill>
                  <a:schemeClr val="tx2"/>
                </a:solidFill>
                <a:latin typeface="Arial" charset="0"/>
              </a:defRPr>
            </a:lvl3pPr>
            <a:lvl4pPr marL="1589088" indent="-225425" defTabSz="935038">
              <a:defRPr sz="1400">
                <a:solidFill>
                  <a:schemeClr val="tx2"/>
                </a:solidFill>
                <a:latin typeface="Arial" charset="0"/>
              </a:defRPr>
            </a:lvl4pPr>
            <a:lvl5pPr marL="2043113" indent="-225425" defTabSz="935038">
              <a:defRPr sz="1400">
                <a:solidFill>
                  <a:schemeClr val="tx2"/>
                </a:solidFill>
                <a:latin typeface="Arial" charset="0"/>
              </a:defRPr>
            </a:lvl5pPr>
            <a:lvl6pPr marL="2500313" indent="-225425" defTabSz="935038" eaLnBrk="0" fontAlgn="base" hangingPunct="0">
              <a:spcBef>
                <a:spcPct val="0"/>
              </a:spcBef>
              <a:spcAft>
                <a:spcPct val="0"/>
              </a:spcAft>
              <a:defRPr sz="1400">
                <a:solidFill>
                  <a:schemeClr val="tx2"/>
                </a:solidFill>
                <a:latin typeface="Arial" charset="0"/>
              </a:defRPr>
            </a:lvl6pPr>
            <a:lvl7pPr marL="2957513" indent="-225425" defTabSz="935038" eaLnBrk="0" fontAlgn="base" hangingPunct="0">
              <a:spcBef>
                <a:spcPct val="0"/>
              </a:spcBef>
              <a:spcAft>
                <a:spcPct val="0"/>
              </a:spcAft>
              <a:defRPr sz="1400">
                <a:solidFill>
                  <a:schemeClr val="tx2"/>
                </a:solidFill>
                <a:latin typeface="Arial" charset="0"/>
              </a:defRPr>
            </a:lvl7pPr>
            <a:lvl8pPr marL="3414713" indent="-225425" defTabSz="935038" eaLnBrk="0" fontAlgn="base" hangingPunct="0">
              <a:spcBef>
                <a:spcPct val="0"/>
              </a:spcBef>
              <a:spcAft>
                <a:spcPct val="0"/>
              </a:spcAft>
              <a:defRPr sz="1400">
                <a:solidFill>
                  <a:schemeClr val="tx2"/>
                </a:solidFill>
                <a:latin typeface="Arial" charset="0"/>
              </a:defRPr>
            </a:lvl8pPr>
            <a:lvl9pPr marL="3871913" indent="-225425" defTabSz="935038" eaLnBrk="0" fontAlgn="base" hangingPunct="0">
              <a:spcBef>
                <a:spcPct val="0"/>
              </a:spcBef>
              <a:spcAft>
                <a:spcPct val="0"/>
              </a:spcAft>
              <a:defRPr sz="1400">
                <a:solidFill>
                  <a:schemeClr val="tx2"/>
                </a:solidFill>
                <a:latin typeface="Arial" charset="0"/>
              </a:defRPr>
            </a:lvl9pPr>
          </a:lstStyle>
          <a:p>
            <a:fld id="{6B97E110-9E5F-AE4D-BEB2-269AE6148855}" type="slidenum">
              <a:rPr lang="en-US" altLang="en-US" sz="1000">
                <a:solidFill>
                  <a:srgbClr val="000000"/>
                </a:solidFill>
              </a:rPr>
              <a:pPr/>
              <a:t>3</a:t>
            </a:fld>
            <a:endParaRPr lang="en-US" altLang="en-US" sz="1000">
              <a:solidFill>
                <a:srgbClr val="000000"/>
              </a:solidFill>
            </a:endParaRPr>
          </a:p>
        </p:txBody>
      </p:sp>
    </p:spTree>
    <p:extLst>
      <p:ext uri="{BB962C8B-B14F-4D97-AF65-F5344CB8AC3E}">
        <p14:creationId xmlns:p14="http://schemas.microsoft.com/office/powerpoint/2010/main" val="356146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is one of the buildings in the vast and large LA County jail system.</a:t>
            </a:r>
            <a:endParaRPr lang="en-US" dirty="0"/>
          </a:p>
        </p:txBody>
      </p:sp>
      <p:sp>
        <p:nvSpPr>
          <p:cNvPr id="4" name="Slide Number Placeholder 3"/>
          <p:cNvSpPr>
            <a:spLocks noGrp="1"/>
          </p:cNvSpPr>
          <p:nvPr>
            <p:ph type="sldNum" sz="quarter" idx="10"/>
          </p:nvPr>
        </p:nvSpPr>
        <p:spPr/>
        <p:txBody>
          <a:bodyPr/>
          <a:lstStyle/>
          <a:p>
            <a:fld id="{6A0F43E4-82EC-D147-AB32-1E7492A4C869}" type="slidenum">
              <a:rPr lang="en-US" smtClean="0"/>
              <a:pPr/>
              <a:t>4</a:t>
            </a:fld>
            <a:endParaRPr lang="en-US"/>
          </a:p>
        </p:txBody>
      </p:sp>
    </p:spTree>
    <p:extLst>
      <p:ext uri="{BB962C8B-B14F-4D97-AF65-F5344CB8AC3E}">
        <p14:creationId xmlns:p14="http://schemas.microsoft.com/office/powerpoint/2010/main" val="673831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fact, the LA county jail system</a:t>
            </a:r>
            <a:r>
              <a:rPr lang="en-US" baseline="0" dirty="0" smtClean="0"/>
              <a:t> </a:t>
            </a:r>
            <a:r>
              <a:rPr lang="en-US" dirty="0" smtClean="0"/>
              <a:t>is the largest jail system in the country. Will a population of 19,000</a:t>
            </a:r>
            <a:r>
              <a:rPr lang="en-US" baseline="0" dirty="0" smtClean="0"/>
              <a:t> it</a:t>
            </a:r>
            <a:r>
              <a:rPr lang="fr-FR" baseline="0" dirty="0" smtClean="0"/>
              <a:t>’</a:t>
            </a:r>
            <a:r>
              <a:rPr lang="en-US" baseline="0" dirty="0" smtClean="0"/>
              <a:t>s the size of a small town. </a:t>
            </a:r>
            <a:endParaRPr lang="en-US" dirty="0"/>
          </a:p>
        </p:txBody>
      </p:sp>
      <p:sp>
        <p:nvSpPr>
          <p:cNvPr id="4" name="Slide Number Placeholder 3"/>
          <p:cNvSpPr>
            <a:spLocks noGrp="1"/>
          </p:cNvSpPr>
          <p:nvPr>
            <p:ph type="sldNum" sz="quarter" idx="10"/>
          </p:nvPr>
        </p:nvSpPr>
        <p:spPr/>
        <p:txBody>
          <a:bodyPr/>
          <a:lstStyle/>
          <a:p>
            <a:fld id="{6A0F43E4-82EC-D147-AB32-1E7492A4C869}" type="slidenum">
              <a:rPr lang="en-US" smtClean="0"/>
              <a:pPr/>
              <a:t>5</a:t>
            </a:fld>
            <a:endParaRPr lang="en-US"/>
          </a:p>
        </p:txBody>
      </p:sp>
    </p:spTree>
    <p:extLst>
      <p:ext uri="{BB962C8B-B14F-4D97-AF65-F5344CB8AC3E}">
        <p14:creationId xmlns:p14="http://schemas.microsoft.com/office/powerpoint/2010/main" val="152691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large and also any given</a:t>
            </a:r>
            <a:r>
              <a:rPr lang="en-US" baseline="0" dirty="0" smtClean="0"/>
              <a:t> point overcrowded. Some of </a:t>
            </a:r>
            <a:r>
              <a:rPr lang="en-US" baseline="0" dirty="0" err="1" smtClean="0"/>
              <a:t>ourfacilities</a:t>
            </a:r>
            <a:r>
              <a:rPr lang="en-US" baseline="0" dirty="0" smtClean="0"/>
              <a:t> are at almost double the capacity that they were designed to house. So you can imagine ways in which overcrowding can </a:t>
            </a:r>
            <a:r>
              <a:rPr lang="en-US" baseline="0" dirty="0" err="1" smtClean="0"/>
              <a:t>exercabete</a:t>
            </a:r>
            <a:r>
              <a:rPr lang="en-US" baseline="0" dirty="0" smtClean="0"/>
              <a:t> the health of our patients health conditions – asthma, communicable disease, mental illness. </a:t>
            </a:r>
            <a:endParaRPr lang="en-US" dirty="0"/>
          </a:p>
        </p:txBody>
      </p:sp>
      <p:sp>
        <p:nvSpPr>
          <p:cNvPr id="4" name="Slide Number Placeholder 3"/>
          <p:cNvSpPr>
            <a:spLocks noGrp="1"/>
          </p:cNvSpPr>
          <p:nvPr>
            <p:ph type="sldNum" sz="quarter" idx="10"/>
          </p:nvPr>
        </p:nvSpPr>
        <p:spPr/>
        <p:txBody>
          <a:bodyPr/>
          <a:lstStyle/>
          <a:p>
            <a:fld id="{6A0F43E4-82EC-D147-AB32-1E7492A4C869}" type="slidenum">
              <a:rPr lang="en-US" smtClean="0"/>
              <a:pPr/>
              <a:t>6</a:t>
            </a:fld>
            <a:endParaRPr lang="en-US"/>
          </a:p>
        </p:txBody>
      </p:sp>
    </p:spTree>
    <p:extLst>
      <p:ext uri="{BB962C8B-B14F-4D97-AF65-F5344CB8AC3E}">
        <p14:creationId xmlns:p14="http://schemas.microsoft.com/office/powerpoint/2010/main" val="534084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 of MI, our jails have become de facto mental</a:t>
            </a:r>
            <a:r>
              <a:rPr lang="en-US" baseline="0" dirty="0" smtClean="0"/>
              <a:t> health facilities. About a third of our population have SMI, 2/3 SUD. This makes LAC jail the largest mental health facility. This is in part driven the closure of of MH clinics and psychiatry hospitals due to state budgetary cuts in mental health – which we know is in part driven by financial pressures from poor Medicaid reimbursement. Where we have patients who have deemed by a doctor or judge to be too sick to be in jail, but we have no where to place them. And so they languish in our system.</a:t>
            </a:r>
            <a:endParaRPr lang="en-US" dirty="0"/>
          </a:p>
        </p:txBody>
      </p:sp>
      <p:sp>
        <p:nvSpPr>
          <p:cNvPr id="4" name="Slide Number Placeholder 3"/>
          <p:cNvSpPr>
            <a:spLocks noGrp="1"/>
          </p:cNvSpPr>
          <p:nvPr>
            <p:ph type="sldNum" sz="quarter" idx="10"/>
          </p:nvPr>
        </p:nvSpPr>
        <p:spPr/>
        <p:txBody>
          <a:bodyPr/>
          <a:lstStyle/>
          <a:p>
            <a:fld id="{6A0F43E4-82EC-D147-AB32-1E7492A4C869}" type="slidenum">
              <a:rPr lang="en-US" smtClean="0"/>
              <a:pPr/>
              <a:t>7</a:t>
            </a:fld>
            <a:endParaRPr lang="en-US"/>
          </a:p>
        </p:txBody>
      </p:sp>
    </p:spTree>
    <p:extLst>
      <p:ext uri="{BB962C8B-B14F-4D97-AF65-F5344CB8AC3E}">
        <p14:creationId xmlns:p14="http://schemas.microsoft.com/office/powerpoint/2010/main" val="562500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to mental illness, our patients have a high rates of other chronic diseases.</a:t>
            </a:r>
            <a:r>
              <a:rPr lang="en-US" baseline="0" dirty="0" smtClean="0"/>
              <a:t> My patients diabetes and HTN often get worse due to the poor stress, diet, and confinement of the jails. </a:t>
            </a:r>
          </a:p>
          <a:p>
            <a:endParaRPr lang="en-US" dirty="0" smtClean="0"/>
          </a:p>
        </p:txBody>
      </p:sp>
      <p:sp>
        <p:nvSpPr>
          <p:cNvPr id="4" name="Slide Number Placeholder 3"/>
          <p:cNvSpPr>
            <a:spLocks noGrp="1"/>
          </p:cNvSpPr>
          <p:nvPr>
            <p:ph type="sldNum" sz="quarter" idx="10"/>
          </p:nvPr>
        </p:nvSpPr>
        <p:spPr/>
        <p:txBody>
          <a:bodyPr/>
          <a:lstStyle/>
          <a:p>
            <a:fld id="{6A0F43E4-82EC-D147-AB32-1E7492A4C869}" type="slidenum">
              <a:rPr lang="en-US" smtClean="0"/>
              <a:pPr/>
              <a:t>8</a:t>
            </a:fld>
            <a:endParaRPr lang="en-US"/>
          </a:p>
        </p:txBody>
      </p:sp>
    </p:spTree>
    <p:extLst>
      <p:ext uri="{BB962C8B-B14F-4D97-AF65-F5344CB8AC3E}">
        <p14:creationId xmlns:p14="http://schemas.microsoft.com/office/powerpoint/2010/main" val="2096954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lastly, over half</a:t>
            </a:r>
            <a:r>
              <a:rPr lang="en-US" baseline="0" dirty="0" smtClean="0"/>
              <a:t> of our </a:t>
            </a:r>
            <a:r>
              <a:rPr lang="en-US" dirty="0" smtClean="0"/>
              <a:t>or our patients are uninsured,</a:t>
            </a:r>
            <a:r>
              <a:rPr lang="en-US" baseline="0" dirty="0" smtClean="0"/>
              <a:t> many are homeless. </a:t>
            </a:r>
            <a:endParaRPr lang="en-US" dirty="0"/>
          </a:p>
        </p:txBody>
      </p:sp>
      <p:sp>
        <p:nvSpPr>
          <p:cNvPr id="4" name="Slide Number Placeholder 3"/>
          <p:cNvSpPr>
            <a:spLocks noGrp="1"/>
          </p:cNvSpPr>
          <p:nvPr>
            <p:ph type="sldNum" sz="quarter" idx="10"/>
          </p:nvPr>
        </p:nvSpPr>
        <p:spPr/>
        <p:txBody>
          <a:bodyPr/>
          <a:lstStyle/>
          <a:p>
            <a:fld id="{6A0F43E4-82EC-D147-AB32-1E7492A4C869}" type="slidenum">
              <a:rPr lang="en-US" smtClean="0"/>
              <a:pPr/>
              <a:t>9</a:t>
            </a:fld>
            <a:endParaRPr lang="en-US"/>
          </a:p>
        </p:txBody>
      </p:sp>
    </p:spTree>
    <p:extLst>
      <p:ext uri="{BB962C8B-B14F-4D97-AF65-F5344CB8AC3E}">
        <p14:creationId xmlns:p14="http://schemas.microsoft.com/office/powerpoint/2010/main" val="1807522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3224A48C-793C-5444-8231-58DF39182FF0}" type="datetimeFigureOut">
              <a:rPr lang="en-US" smtClean="0"/>
              <a:pPr/>
              <a:t>11/4/17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05A088-9146-A045-B987-D38130AB809F}" type="slidenum">
              <a:rPr lang="en-US" smtClean="0"/>
              <a:pPr/>
              <a:t>‹#›</a:t>
            </a:fld>
            <a:endParaRPr lang="en-US"/>
          </a:p>
        </p:txBody>
      </p:sp>
    </p:spTree>
    <p:extLst>
      <p:ext uri="{BB962C8B-B14F-4D97-AF65-F5344CB8AC3E}">
        <p14:creationId xmlns:p14="http://schemas.microsoft.com/office/powerpoint/2010/main" val="45749873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24A48C-793C-5444-8231-58DF39182FF0}" type="datetimeFigureOut">
              <a:rPr lang="en-US" smtClean="0"/>
              <a:pPr/>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5A088-9146-A045-B987-D38130AB809F}" type="slidenum">
              <a:rPr lang="en-US" smtClean="0"/>
              <a:pPr/>
              <a:t>‹#›</a:t>
            </a:fld>
            <a:endParaRPr lang="en-US"/>
          </a:p>
        </p:txBody>
      </p:sp>
    </p:spTree>
    <p:extLst>
      <p:ext uri="{BB962C8B-B14F-4D97-AF65-F5344CB8AC3E}">
        <p14:creationId xmlns:p14="http://schemas.microsoft.com/office/powerpoint/2010/main" val="855097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24A48C-793C-5444-8231-58DF39182FF0}" type="datetimeFigureOut">
              <a:rPr lang="en-US" smtClean="0"/>
              <a:pPr/>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5A088-9146-A045-B987-D38130AB809F}" type="slidenum">
              <a:rPr lang="en-US" smtClean="0"/>
              <a:pPr/>
              <a:t>‹#›</a:t>
            </a:fld>
            <a:endParaRPr lang="en-US"/>
          </a:p>
        </p:txBody>
      </p:sp>
    </p:spTree>
    <p:extLst>
      <p:ext uri="{BB962C8B-B14F-4D97-AF65-F5344CB8AC3E}">
        <p14:creationId xmlns:p14="http://schemas.microsoft.com/office/powerpoint/2010/main" val="666780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224A48C-793C-5444-8231-58DF39182FF0}" type="datetimeFigureOut">
              <a:rPr lang="en-US" smtClean="0"/>
              <a:pPr/>
              <a:t>11/4/17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05A088-9146-A045-B987-D38130AB809F}" type="slidenum">
              <a:rPr lang="en-US" smtClean="0"/>
              <a:pPr/>
              <a:t>‹#›</a:t>
            </a:fld>
            <a:endParaRPr lang="en-US"/>
          </a:p>
        </p:txBody>
      </p:sp>
    </p:spTree>
    <p:extLst>
      <p:ext uri="{BB962C8B-B14F-4D97-AF65-F5344CB8AC3E}">
        <p14:creationId xmlns:p14="http://schemas.microsoft.com/office/powerpoint/2010/main" val="118983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3224A48C-793C-5444-8231-58DF39182FF0}" type="datetimeFigureOut">
              <a:rPr lang="en-US" smtClean="0"/>
              <a:pPr/>
              <a:t>11/4/17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05A088-9146-A045-B987-D38130AB809F}" type="slidenum">
              <a:rPr lang="en-US" smtClean="0"/>
              <a:pPr/>
              <a:t>‹#›</a:t>
            </a:fld>
            <a:endParaRPr lang="en-US"/>
          </a:p>
        </p:txBody>
      </p:sp>
    </p:spTree>
    <p:extLst>
      <p:ext uri="{BB962C8B-B14F-4D97-AF65-F5344CB8AC3E}">
        <p14:creationId xmlns:p14="http://schemas.microsoft.com/office/powerpoint/2010/main" val="1606530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3224A48C-793C-5444-8231-58DF39182FF0}" type="datetimeFigureOut">
              <a:rPr lang="en-US" smtClean="0"/>
              <a:pPr/>
              <a:t>11/4/17</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9305A088-9146-A045-B987-D38130AB809F}" type="slidenum">
              <a:rPr lang="en-US" smtClean="0"/>
              <a:pPr/>
              <a:t>‹#›</a:t>
            </a:fld>
            <a:endParaRPr lang="en-US"/>
          </a:p>
        </p:txBody>
      </p:sp>
    </p:spTree>
    <p:extLst>
      <p:ext uri="{BB962C8B-B14F-4D97-AF65-F5344CB8AC3E}">
        <p14:creationId xmlns:p14="http://schemas.microsoft.com/office/powerpoint/2010/main" val="709337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3224A48C-793C-5444-8231-58DF39182FF0}" type="datetimeFigureOut">
              <a:rPr lang="en-US" smtClean="0"/>
              <a:pPr/>
              <a:t>11/4/17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05A088-9146-A045-B987-D38130AB809F}"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156444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24A48C-793C-5444-8231-58DF39182FF0}" type="datetimeFigureOut">
              <a:rPr lang="en-US" smtClean="0"/>
              <a:pPr/>
              <a:t>11/4/17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05A088-9146-A045-B987-D38130AB809F}" type="slidenum">
              <a:rPr lang="en-US" smtClean="0"/>
              <a:pPr/>
              <a:t>‹#›</a:t>
            </a:fld>
            <a:endParaRPr lang="en-US"/>
          </a:p>
        </p:txBody>
      </p:sp>
    </p:spTree>
    <p:extLst>
      <p:ext uri="{BB962C8B-B14F-4D97-AF65-F5344CB8AC3E}">
        <p14:creationId xmlns:p14="http://schemas.microsoft.com/office/powerpoint/2010/main" val="1640277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24A48C-793C-5444-8231-58DF39182FF0}" type="datetimeFigureOut">
              <a:rPr lang="en-US" smtClean="0"/>
              <a:pPr/>
              <a:t>11/4/17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05A088-9146-A045-B987-D38130AB809F}" type="slidenum">
              <a:rPr lang="en-US" smtClean="0"/>
              <a:pPr/>
              <a:t>‹#›</a:t>
            </a:fld>
            <a:endParaRPr lang="en-US"/>
          </a:p>
        </p:txBody>
      </p:sp>
    </p:spTree>
    <p:extLst>
      <p:ext uri="{BB962C8B-B14F-4D97-AF65-F5344CB8AC3E}">
        <p14:creationId xmlns:p14="http://schemas.microsoft.com/office/powerpoint/2010/main" val="898954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8"/>
          <p:cNvSpPr>
            <a:spLocks noGrp="1"/>
          </p:cNvSpPr>
          <p:nvPr>
            <p:ph type="dt" sz="half" idx="10"/>
          </p:nvPr>
        </p:nvSpPr>
        <p:spPr/>
        <p:txBody>
          <a:bodyPr/>
          <a:lstStyle/>
          <a:p>
            <a:fld id="{3224A48C-793C-5444-8231-58DF39182FF0}" type="datetimeFigureOut">
              <a:rPr lang="en-US" smtClean="0"/>
              <a:pPr/>
              <a:t>11/4/17</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9305A088-9146-A045-B987-D38130AB809F}" type="slidenum">
              <a:rPr lang="en-US" smtClean="0"/>
              <a:pPr/>
              <a:t>‹#›</a:t>
            </a:fld>
            <a:endParaRPr lang="en-US"/>
          </a:p>
        </p:txBody>
      </p:sp>
    </p:spTree>
    <p:extLst>
      <p:ext uri="{BB962C8B-B14F-4D97-AF65-F5344CB8AC3E}">
        <p14:creationId xmlns:p14="http://schemas.microsoft.com/office/powerpoint/2010/main" val="1176438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224A48C-793C-5444-8231-58DF39182FF0}" type="datetimeFigureOut">
              <a:rPr lang="en-US" smtClean="0"/>
              <a:pPr/>
              <a:t>11/4/17</a:t>
            </a:fld>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9305A088-9146-A045-B987-D38130AB809F}" type="slidenum">
              <a:rPr lang="en-US" smtClean="0"/>
              <a:pPr/>
              <a:t>‹#›</a:t>
            </a:fld>
            <a:endParaRPr lang="en-US"/>
          </a:p>
        </p:txBody>
      </p:sp>
    </p:spTree>
    <p:extLst>
      <p:ext uri="{BB962C8B-B14F-4D97-AF65-F5344CB8AC3E}">
        <p14:creationId xmlns:p14="http://schemas.microsoft.com/office/powerpoint/2010/main" val="5153600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3224A48C-793C-5444-8231-58DF39182FF0}" type="datetimeFigureOut">
              <a:rPr lang="en-US" smtClean="0"/>
              <a:pPr/>
              <a:t>11/4/17</a:t>
            </a:fld>
            <a:endParaRPr 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9305A088-9146-A045-B987-D38130AB809F}" type="slidenum">
              <a:rPr lang="en-US" smtClean="0"/>
              <a:pPr/>
              <a:t>‹#›</a:t>
            </a:fld>
            <a:endParaRPr lang="en-US"/>
          </a:p>
        </p:txBody>
      </p:sp>
    </p:spTree>
    <p:extLst>
      <p:ext uri="{BB962C8B-B14F-4D97-AF65-F5344CB8AC3E}">
        <p14:creationId xmlns:p14="http://schemas.microsoft.com/office/powerpoint/2010/main" val="17123154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2240" y="2057400"/>
            <a:ext cx="6939520" cy="1975264"/>
          </a:xfrm>
        </p:spPr>
        <p:txBody>
          <a:bodyPr>
            <a:normAutofit/>
          </a:bodyPr>
          <a:lstStyle/>
          <a:p>
            <a:r>
              <a:rPr lang="en-US" dirty="0" smtClean="0"/>
              <a:t>Mass Incarceration in the era of unjust healthcare</a:t>
            </a:r>
            <a:endParaRPr lang="en-US" dirty="0"/>
          </a:p>
        </p:txBody>
      </p:sp>
      <p:sp>
        <p:nvSpPr>
          <p:cNvPr id="3" name="Subtitle 2"/>
          <p:cNvSpPr>
            <a:spLocks noGrp="1"/>
          </p:cNvSpPr>
          <p:nvPr>
            <p:ph type="subTitle" idx="1"/>
          </p:nvPr>
        </p:nvSpPr>
        <p:spPr/>
        <p:txBody>
          <a:bodyPr>
            <a:noAutofit/>
          </a:bodyPr>
          <a:lstStyle/>
          <a:p>
            <a:r>
              <a:rPr lang="en-US" dirty="0" smtClean="0"/>
              <a:t>Lello Tesema</a:t>
            </a:r>
          </a:p>
          <a:p>
            <a:r>
              <a:rPr lang="en-US" dirty="0" smtClean="0"/>
              <a:t>Dir. </a:t>
            </a:r>
            <a:r>
              <a:rPr lang="en-US" dirty="0" smtClean="0"/>
              <a:t>of Population </a:t>
            </a:r>
            <a:r>
              <a:rPr lang="en-US" dirty="0" smtClean="0"/>
              <a:t>Health/LA County Correctional Health</a:t>
            </a:r>
          </a:p>
          <a:p>
            <a:r>
              <a:rPr lang="en-US" dirty="0" smtClean="0"/>
              <a:t>PNHP Annual Conference</a:t>
            </a:r>
            <a:endParaRPr lang="en-US" dirty="0" smtClean="0"/>
          </a:p>
          <a:p>
            <a:r>
              <a:rPr lang="en-US" dirty="0" smtClean="0"/>
              <a:t>November 2017</a:t>
            </a:r>
            <a:endParaRPr lang="en-US" dirty="0"/>
          </a:p>
        </p:txBody>
      </p:sp>
      <p:pic>
        <p:nvPicPr>
          <p:cNvPr id="4" name="Picture 3"/>
          <p:cNvPicPr>
            <a:picLocks noChangeAspect="1"/>
          </p:cNvPicPr>
          <p:nvPr/>
        </p:nvPicPr>
        <p:blipFill>
          <a:blip r:embed="rId3"/>
          <a:stretch>
            <a:fillRect/>
          </a:stretch>
        </p:blipFill>
        <p:spPr>
          <a:xfrm>
            <a:off x="0" y="0"/>
            <a:ext cx="1487044" cy="1073150"/>
          </a:xfrm>
          <a:prstGeom prst="rect">
            <a:avLst/>
          </a:prstGeom>
        </p:spPr>
      </p:pic>
      <p:pic>
        <p:nvPicPr>
          <p:cNvPr id="5" name="Picture 4"/>
          <p:cNvPicPr>
            <a:picLocks noChangeAspect="1"/>
          </p:cNvPicPr>
          <p:nvPr/>
        </p:nvPicPr>
        <p:blipFill>
          <a:blip r:embed="rId4"/>
          <a:stretch>
            <a:fillRect/>
          </a:stretch>
        </p:blipFill>
        <p:spPr>
          <a:xfrm>
            <a:off x="7756019" y="5817014"/>
            <a:ext cx="1387981" cy="1040986"/>
          </a:xfrm>
          <a:prstGeom prst="rect">
            <a:avLst/>
          </a:prstGeom>
        </p:spPr>
      </p:pic>
    </p:spTree>
    <p:extLst>
      <p:ext uri="{BB962C8B-B14F-4D97-AF65-F5344CB8AC3E}">
        <p14:creationId xmlns:p14="http://schemas.microsoft.com/office/powerpoint/2010/main" val="12541444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Jay</a:t>
            </a:r>
            <a:endParaRPr lang="en-US" dirty="0"/>
          </a:p>
        </p:txBody>
      </p:sp>
      <p:sp>
        <p:nvSpPr>
          <p:cNvPr id="3" name="Content Placeholder 2"/>
          <p:cNvSpPr>
            <a:spLocks noGrp="1"/>
          </p:cNvSpPr>
          <p:nvPr>
            <p:ph sz="half" idx="1"/>
          </p:nvPr>
        </p:nvSpPr>
        <p:spPr/>
        <p:txBody>
          <a:bodyPr>
            <a:normAutofit lnSpcReduction="10000"/>
          </a:bodyPr>
          <a:lstStyle/>
          <a:p>
            <a:r>
              <a:rPr lang="en-US" sz="3200" dirty="0" smtClean="0"/>
              <a:t>Raised in child welfare system</a:t>
            </a:r>
          </a:p>
          <a:p>
            <a:r>
              <a:rPr lang="en-US" sz="3200" dirty="0" smtClean="0"/>
              <a:t>“</a:t>
            </a:r>
            <a:r>
              <a:rPr lang="en-US" sz="3200" dirty="0" smtClean="0"/>
              <a:t>Bad </a:t>
            </a:r>
            <a:r>
              <a:rPr lang="en-US" sz="3200" dirty="0" smtClean="0"/>
              <a:t>kid” </a:t>
            </a:r>
            <a:r>
              <a:rPr lang="en-US" sz="3200" dirty="0" smtClean="0"/>
              <a:t>in </a:t>
            </a:r>
            <a:r>
              <a:rPr lang="en-US" sz="3200" dirty="0" smtClean="0"/>
              <a:t>school</a:t>
            </a:r>
          </a:p>
          <a:p>
            <a:r>
              <a:rPr lang="en-US" sz="3200" dirty="0" smtClean="0"/>
              <a:t>First contact with CJ at 11</a:t>
            </a:r>
          </a:p>
          <a:p>
            <a:endParaRPr lang="en-US" dirty="0" smtClean="0"/>
          </a:p>
          <a:p>
            <a:endParaRPr lang="en-US" dirty="0"/>
          </a:p>
        </p:txBody>
      </p:sp>
      <p:pic>
        <p:nvPicPr>
          <p:cNvPr id="6" name="Picture 5"/>
          <p:cNvPicPr>
            <a:picLocks noChangeAspect="1"/>
          </p:cNvPicPr>
          <p:nvPr/>
        </p:nvPicPr>
        <p:blipFill>
          <a:blip r:embed="rId3"/>
          <a:stretch>
            <a:fillRect/>
          </a:stretch>
        </p:blipFill>
        <p:spPr>
          <a:xfrm>
            <a:off x="4390262" y="2893635"/>
            <a:ext cx="4605867" cy="2590800"/>
          </a:xfrm>
          <a:prstGeom prst="rect">
            <a:avLst/>
          </a:prstGeom>
        </p:spPr>
      </p:pic>
    </p:spTree>
    <p:extLst>
      <p:ext uri="{BB962C8B-B14F-4D97-AF65-F5344CB8AC3E}">
        <p14:creationId xmlns:p14="http://schemas.microsoft.com/office/powerpoint/2010/main" val="16545379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7355" y="228600"/>
            <a:ext cx="5937755" cy="1188720"/>
          </a:xfrm>
        </p:spPr>
        <p:txBody>
          <a:bodyPr>
            <a:normAutofit/>
          </a:bodyPr>
          <a:lstStyle/>
          <a:p>
            <a:r>
              <a:rPr lang="en-US" dirty="0" smtClean="0"/>
              <a:t>Delinquency vs disease</a:t>
            </a:r>
            <a:endParaRPr lang="en-US" dirty="0"/>
          </a:p>
        </p:txBody>
      </p:sp>
      <p:graphicFrame>
        <p:nvGraphicFramePr>
          <p:cNvPr id="5" name="Diagram 4"/>
          <p:cNvGraphicFramePr/>
          <p:nvPr>
            <p:extLst>
              <p:ext uri="{D42A27DB-BD31-4B8C-83A1-F6EECF244321}">
                <p14:modId xmlns:p14="http://schemas.microsoft.com/office/powerpoint/2010/main" val="1462256788"/>
              </p:ext>
            </p:extLst>
          </p:nvPr>
        </p:nvGraphicFramePr>
        <p:xfrm>
          <a:off x="885825" y="1638300"/>
          <a:ext cx="7600816" cy="5162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68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 y="762000"/>
            <a:ext cx="8077200" cy="2605548"/>
          </a:xfrm>
          <a:prstGeom prst="rect">
            <a:avLst/>
          </a:prstGeom>
        </p:spPr>
      </p:pic>
      <p:pic>
        <p:nvPicPr>
          <p:cNvPr id="7" name="Picture 6"/>
          <p:cNvPicPr>
            <a:picLocks noChangeAspect="1"/>
          </p:cNvPicPr>
          <p:nvPr/>
        </p:nvPicPr>
        <p:blipFill>
          <a:blip r:embed="rId4"/>
          <a:stretch>
            <a:fillRect/>
          </a:stretch>
        </p:blipFill>
        <p:spPr>
          <a:xfrm>
            <a:off x="304800" y="3962400"/>
            <a:ext cx="6477000" cy="1930400"/>
          </a:xfrm>
          <a:prstGeom prst="rect">
            <a:avLst/>
          </a:prstGeom>
        </p:spPr>
      </p:pic>
    </p:spTree>
    <p:extLst>
      <p:ext uri="{BB962C8B-B14F-4D97-AF65-F5344CB8AC3E}">
        <p14:creationId xmlns:p14="http://schemas.microsoft.com/office/powerpoint/2010/main" val="1172396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47800" y="2338328"/>
            <a:ext cx="6235700" cy="4483100"/>
          </a:xfrm>
          <a:prstGeom prst="rect">
            <a:avLst/>
          </a:prstGeom>
        </p:spPr>
      </p:pic>
      <p:pic>
        <p:nvPicPr>
          <p:cNvPr id="7" name="Picture 6"/>
          <p:cNvPicPr>
            <a:picLocks noChangeAspect="1"/>
          </p:cNvPicPr>
          <p:nvPr/>
        </p:nvPicPr>
        <p:blipFill>
          <a:blip r:embed="rId4"/>
          <a:stretch>
            <a:fillRect/>
          </a:stretch>
        </p:blipFill>
        <p:spPr>
          <a:xfrm>
            <a:off x="523063" y="-19493"/>
            <a:ext cx="8597900" cy="2095500"/>
          </a:xfrm>
          <a:prstGeom prst="rect">
            <a:avLst/>
          </a:prstGeom>
        </p:spPr>
      </p:pic>
    </p:spTree>
    <p:extLst>
      <p:ext uri="{BB962C8B-B14F-4D97-AF65-F5344CB8AC3E}">
        <p14:creationId xmlns:p14="http://schemas.microsoft.com/office/powerpoint/2010/main" val="868658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2" y="640080"/>
            <a:ext cx="5937755" cy="1188720"/>
          </a:xfrm>
        </p:spPr>
        <p:txBody>
          <a:bodyPr/>
          <a:lstStyle/>
          <a:p>
            <a:r>
              <a:rPr lang="en-US" dirty="0" smtClean="0"/>
              <a:t>Ongoing barriers to access</a:t>
            </a:r>
            <a:endParaRPr lang="en-US" dirty="0"/>
          </a:p>
        </p:txBody>
      </p:sp>
      <p:sp>
        <p:nvSpPr>
          <p:cNvPr id="3" name="Content Placeholder 2"/>
          <p:cNvSpPr>
            <a:spLocks noGrp="1"/>
          </p:cNvSpPr>
          <p:nvPr>
            <p:ph idx="1"/>
          </p:nvPr>
        </p:nvSpPr>
        <p:spPr>
          <a:xfrm>
            <a:off x="1145920" y="1524000"/>
            <a:ext cx="6858000" cy="3101983"/>
          </a:xfrm>
        </p:spPr>
        <p:txBody>
          <a:bodyPr>
            <a:normAutofit fontScale="25000" lnSpcReduction="20000"/>
          </a:bodyPr>
          <a:lstStyle/>
          <a:p>
            <a:pPr marL="342900" lvl="1" indent="-342900">
              <a:buFont typeface="Arial"/>
              <a:buChar char="•"/>
            </a:pPr>
            <a:endParaRPr lang="en-US" sz="12800" dirty="0"/>
          </a:p>
          <a:p>
            <a:pPr marL="342900" lvl="1" indent="-342900">
              <a:buFont typeface="Arial"/>
              <a:buChar char="•"/>
            </a:pPr>
            <a:endParaRPr lang="en-US" sz="12800" dirty="0" smtClean="0"/>
          </a:p>
          <a:p>
            <a:pPr marL="342900" lvl="1" indent="-342900">
              <a:buFont typeface="Arial"/>
              <a:buChar char="•"/>
            </a:pPr>
            <a:r>
              <a:rPr lang="en-US" sz="12800" dirty="0" smtClean="0"/>
              <a:t>Low use </a:t>
            </a:r>
            <a:r>
              <a:rPr lang="en-US" sz="12800" dirty="0"/>
              <a:t>of preventive </a:t>
            </a:r>
            <a:r>
              <a:rPr lang="en-US" sz="12800" dirty="0" smtClean="0"/>
              <a:t>services</a:t>
            </a:r>
            <a:r>
              <a:rPr lang="en-US" sz="12800" baseline="30000" dirty="0" smtClean="0">
                <a:ea typeface="ＭＳ Ｐゴシック" charset="-128"/>
              </a:rPr>
              <a:t>1-5</a:t>
            </a:r>
            <a:endParaRPr lang="en-US" sz="12800" baseline="30000" dirty="0">
              <a:ea typeface="ＭＳ Ｐゴシック" charset="-128"/>
            </a:endParaRPr>
          </a:p>
          <a:p>
            <a:pPr marL="342900" lvl="1" indent="-342900">
              <a:buFont typeface="Arial"/>
              <a:buChar char="•"/>
            </a:pPr>
            <a:endParaRPr lang="en-US" sz="12800" dirty="0"/>
          </a:p>
          <a:p>
            <a:pPr marL="342900" lvl="1" indent="-342900">
              <a:buFont typeface="Arial"/>
              <a:buChar char="•"/>
            </a:pPr>
            <a:r>
              <a:rPr lang="en-US" sz="12800" dirty="0"/>
              <a:t>42% of recently prisoners experienced discrimination based on CJ </a:t>
            </a:r>
            <a:r>
              <a:rPr lang="en-US" sz="12800" dirty="0" smtClean="0"/>
              <a:t>history</a:t>
            </a:r>
            <a:r>
              <a:rPr lang="en-US" sz="12800" baseline="30000" dirty="0" smtClean="0">
                <a:ea typeface="ＭＳ Ｐゴシック" charset="-128"/>
              </a:rPr>
              <a:t>6</a:t>
            </a:r>
          </a:p>
          <a:p>
            <a:pPr marL="342900" lvl="1" indent="-342900">
              <a:buFont typeface="Arial"/>
              <a:buChar char="•"/>
            </a:pPr>
            <a:endParaRPr lang="en-US" sz="12800" baseline="30000" dirty="0" smtClean="0">
              <a:ea typeface="ＭＳ Ｐゴシック" charset="-128"/>
            </a:endParaRPr>
          </a:p>
          <a:p>
            <a:pPr>
              <a:spcBef>
                <a:spcPts val="0"/>
              </a:spcBef>
            </a:pPr>
            <a:r>
              <a:rPr lang="en-US" sz="3200" dirty="0" smtClean="0"/>
              <a:t>1. </a:t>
            </a:r>
            <a:r>
              <a:rPr lang="en-US" sz="3200" dirty="0"/>
              <a:t>Van </a:t>
            </a:r>
            <a:r>
              <a:rPr lang="en-US" sz="3200" dirty="0" err="1"/>
              <a:t>Houtven</a:t>
            </a:r>
            <a:r>
              <a:rPr lang="en-US" sz="3200" dirty="0"/>
              <a:t> CH, </a:t>
            </a:r>
            <a:r>
              <a:rPr lang="en-US" sz="3200" dirty="0" err="1"/>
              <a:t>Voils</a:t>
            </a:r>
            <a:r>
              <a:rPr lang="en-US" sz="3200" dirty="0"/>
              <a:t> CI, </a:t>
            </a:r>
            <a:r>
              <a:rPr lang="en-US" sz="3200" dirty="0" err="1"/>
              <a:t>Oddone</a:t>
            </a:r>
            <a:r>
              <a:rPr lang="en-US" sz="3200" dirty="0"/>
              <a:t> EZ, </a:t>
            </a:r>
            <a:r>
              <a:rPr lang="en-US" sz="3200" dirty="0" err="1"/>
              <a:t>Weinfurt</a:t>
            </a:r>
            <a:r>
              <a:rPr lang="en-US" sz="3200" dirty="0"/>
              <a:t> KP, Friedman JY, Schulman KA, et al. Perceived discrimination and reported delay of pharmacy prescriptions and medical tests. J Gen Intern Med 2005;20(7):578-83.</a:t>
            </a:r>
          </a:p>
          <a:p>
            <a:pPr>
              <a:spcBef>
                <a:spcPts val="0"/>
              </a:spcBef>
            </a:pPr>
            <a:r>
              <a:rPr lang="en-US" sz="3200" dirty="0" smtClean="0"/>
              <a:t>2. </a:t>
            </a:r>
            <a:r>
              <a:rPr lang="en-US" sz="3200" dirty="0" err="1"/>
              <a:t>Casagrande</a:t>
            </a:r>
            <a:r>
              <a:rPr lang="en-US" sz="3200" dirty="0"/>
              <a:t> SS, Gary TL, </a:t>
            </a:r>
            <a:r>
              <a:rPr lang="en-US" sz="3200" dirty="0" err="1"/>
              <a:t>LaVeist</a:t>
            </a:r>
            <a:r>
              <a:rPr lang="en-US" sz="3200" dirty="0"/>
              <a:t> TA, Gaskin DJ, Cooper LA. Perceived discrimination and adherence to medical care in a racially integrated community. J Gen Intern Med 2007;22(3):389-</a:t>
            </a:r>
          </a:p>
          <a:p>
            <a:pPr>
              <a:spcBef>
                <a:spcPts val="0"/>
              </a:spcBef>
            </a:pPr>
            <a:r>
              <a:rPr lang="en-US" sz="3200" dirty="0" smtClean="0"/>
              <a:t>3. </a:t>
            </a:r>
            <a:r>
              <a:rPr lang="en-US" sz="3200" dirty="0" err="1"/>
              <a:t>Hausmann</a:t>
            </a:r>
            <a:r>
              <a:rPr lang="en-US" sz="3200" dirty="0"/>
              <a:t> LR, </a:t>
            </a:r>
            <a:r>
              <a:rPr lang="en-US" sz="3200" dirty="0" err="1"/>
              <a:t>Jeong</a:t>
            </a:r>
            <a:r>
              <a:rPr lang="en-US" sz="3200" dirty="0"/>
              <a:t> K, </a:t>
            </a:r>
            <a:r>
              <a:rPr lang="en-US" sz="3200" dirty="0" err="1"/>
              <a:t>Bost</a:t>
            </a:r>
            <a:r>
              <a:rPr lang="en-US" sz="3200" dirty="0"/>
              <a:t> JE, Ibrahim SA. Perceived discrimination in health care and use of preventive health services. J Gen Intern Med 2008;23(10):1679-84.</a:t>
            </a:r>
          </a:p>
          <a:p>
            <a:pPr>
              <a:spcBef>
                <a:spcPts val="0"/>
              </a:spcBef>
            </a:pPr>
            <a:r>
              <a:rPr lang="en-US" sz="3200" dirty="0" smtClean="0"/>
              <a:t>4. </a:t>
            </a:r>
            <a:r>
              <a:rPr lang="en-US" sz="3200" dirty="0"/>
              <a:t>Benjamins MR. Race/Ethnic Discrimination and Preventive Service Utilization in a Sample of Whites, Blacks, Mexicans, and Puerto Ricans. Med Care 2012.</a:t>
            </a:r>
          </a:p>
          <a:p>
            <a:pPr>
              <a:spcBef>
                <a:spcPts val="0"/>
              </a:spcBef>
            </a:pPr>
            <a:r>
              <a:rPr lang="en-US" sz="3200" dirty="0"/>
              <a:t>5</a:t>
            </a:r>
            <a:r>
              <a:rPr lang="en-US" sz="3200" dirty="0" smtClean="0"/>
              <a:t>. </a:t>
            </a:r>
            <a:r>
              <a:rPr lang="en-US" sz="3200" dirty="0"/>
              <a:t>Blanchard J, Lurie N. R-E-S-P-E-C-T: patient reports of disrespect in the health care setting and its impact on care. J Fam </a:t>
            </a:r>
            <a:r>
              <a:rPr lang="en-US" sz="3200" dirty="0" err="1"/>
              <a:t>Pract</a:t>
            </a:r>
            <a:r>
              <a:rPr lang="en-US" sz="3200" dirty="0"/>
              <a:t> 2004;53(9):721-30.</a:t>
            </a:r>
          </a:p>
          <a:p>
            <a:pPr>
              <a:spcBef>
                <a:spcPts val="0"/>
              </a:spcBef>
            </a:pPr>
            <a:r>
              <a:rPr lang="en-US" sz="3200" dirty="0"/>
              <a:t>6</a:t>
            </a:r>
            <a:r>
              <a:rPr lang="en-US" sz="3200" dirty="0" smtClean="0"/>
              <a:t>. </a:t>
            </a:r>
            <a:r>
              <a:rPr lang="en-US" sz="3200" dirty="0"/>
              <a:t>Frank, J</a:t>
            </a:r>
            <a:r>
              <a:rPr lang="en-US" sz="3200" dirty="0">
                <a:latin typeface="Calibri"/>
                <a:cs typeface="Calibri"/>
              </a:rPr>
              <a:t>, </a:t>
            </a:r>
            <a:r>
              <a:rPr lang="de-DE" sz="3200" dirty="0" err="1">
                <a:latin typeface="Calibri"/>
                <a:cs typeface="Calibri"/>
              </a:rPr>
              <a:t>Discrimination</a:t>
            </a:r>
            <a:r>
              <a:rPr lang="de-DE" sz="3200" dirty="0">
                <a:latin typeface="Calibri"/>
                <a:cs typeface="Calibri"/>
              </a:rPr>
              <a:t> </a:t>
            </a:r>
            <a:r>
              <a:rPr lang="en-US" sz="3200" dirty="0">
                <a:solidFill>
                  <a:prstClr val="black"/>
                </a:solidFill>
                <a:latin typeface="Calibri"/>
                <a:cs typeface="Calibri"/>
              </a:rPr>
              <a:t>based on criminal record and healthcare utilization among men recently released from prison: a descriptive study. </a:t>
            </a:r>
            <a:r>
              <a:rPr lang="en-US" sz="3200" dirty="0"/>
              <a:t>Health Justice. 2014 Mar 25;2:6</a:t>
            </a:r>
            <a:endParaRPr lang="en-US" sz="3200" dirty="0">
              <a:latin typeface="Calibri"/>
              <a:cs typeface="Calibri"/>
            </a:endParaRPr>
          </a:p>
          <a:p>
            <a:pPr marL="342900" lvl="1" indent="-342900">
              <a:buFont typeface="Arial"/>
              <a:buChar char="•"/>
            </a:pPr>
            <a:endParaRPr lang="en-US" sz="3200" dirty="0"/>
          </a:p>
          <a:p>
            <a:endParaRPr lang="en-US" sz="3200" dirty="0"/>
          </a:p>
        </p:txBody>
      </p:sp>
    </p:spTree>
    <p:extLst>
      <p:ext uri="{BB962C8B-B14F-4D97-AF65-F5344CB8AC3E}">
        <p14:creationId xmlns:p14="http://schemas.microsoft.com/office/powerpoint/2010/main" val="322673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go from here</a:t>
            </a:r>
            <a:endParaRPr lang="en-US" dirty="0"/>
          </a:p>
        </p:txBody>
      </p:sp>
      <p:sp>
        <p:nvSpPr>
          <p:cNvPr id="3" name="Content Placeholder 2"/>
          <p:cNvSpPr>
            <a:spLocks noGrp="1"/>
          </p:cNvSpPr>
          <p:nvPr>
            <p:ph idx="1"/>
          </p:nvPr>
        </p:nvSpPr>
        <p:spPr>
          <a:xfrm>
            <a:off x="1606044" y="2514600"/>
            <a:ext cx="5937755" cy="3101983"/>
          </a:xfrm>
        </p:spPr>
        <p:txBody>
          <a:bodyPr>
            <a:noAutofit/>
          </a:bodyPr>
          <a:lstStyle/>
          <a:p>
            <a:r>
              <a:rPr lang="en-US" sz="3200" dirty="0" smtClean="0"/>
              <a:t>Criminal justice system in part stems from a broken health safety net</a:t>
            </a:r>
          </a:p>
        </p:txBody>
      </p:sp>
    </p:spTree>
    <p:extLst>
      <p:ext uri="{BB962C8B-B14F-4D97-AF65-F5344CB8AC3E}">
        <p14:creationId xmlns:p14="http://schemas.microsoft.com/office/powerpoint/2010/main" val="402130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5277" y="5827524"/>
            <a:ext cx="5937755" cy="1219200"/>
          </a:xfrm>
        </p:spPr>
        <p:txBody>
          <a:bodyPr>
            <a:normAutofit/>
          </a:bodyPr>
          <a:lstStyle/>
          <a:p>
            <a:pPr marL="0" indent="0">
              <a:buNone/>
            </a:pPr>
            <a:endParaRPr lang="en-US" dirty="0" smtClean="0"/>
          </a:p>
          <a:p>
            <a:pPr marL="0" indent="0">
              <a:buNone/>
            </a:pPr>
            <a:r>
              <a:rPr lang="en-US" dirty="0" err="1" smtClean="0"/>
              <a:t>Ltesema@dhs.lacounty.gov</a:t>
            </a:r>
            <a:endParaRPr lang="en-US" dirty="0"/>
          </a:p>
        </p:txBody>
      </p:sp>
      <p:pic>
        <p:nvPicPr>
          <p:cNvPr id="4" name="Picture 3"/>
          <p:cNvPicPr>
            <a:picLocks noChangeAspect="1"/>
          </p:cNvPicPr>
          <p:nvPr/>
        </p:nvPicPr>
        <p:blipFill>
          <a:blip r:embed="rId3"/>
          <a:stretch>
            <a:fillRect/>
          </a:stretch>
        </p:blipFill>
        <p:spPr>
          <a:xfrm>
            <a:off x="0" y="0"/>
            <a:ext cx="1487044" cy="1073150"/>
          </a:xfrm>
          <a:prstGeom prst="rect">
            <a:avLst/>
          </a:prstGeom>
        </p:spPr>
      </p:pic>
      <p:pic>
        <p:nvPicPr>
          <p:cNvPr id="5" name="Picture 4"/>
          <p:cNvPicPr>
            <a:picLocks noChangeAspect="1"/>
          </p:cNvPicPr>
          <p:nvPr/>
        </p:nvPicPr>
        <p:blipFill>
          <a:blip r:embed="rId4"/>
          <a:stretch>
            <a:fillRect/>
          </a:stretch>
        </p:blipFill>
        <p:spPr>
          <a:xfrm>
            <a:off x="7756019" y="5817014"/>
            <a:ext cx="1387981" cy="1040986"/>
          </a:xfrm>
          <a:prstGeom prst="rect">
            <a:avLst/>
          </a:prstGeom>
        </p:spPr>
      </p:pic>
      <p:sp>
        <p:nvSpPr>
          <p:cNvPr id="8" name="Title 1"/>
          <p:cNvSpPr>
            <a:spLocks noGrp="1"/>
          </p:cNvSpPr>
          <p:nvPr>
            <p:ph type="title"/>
          </p:nvPr>
        </p:nvSpPr>
        <p:spPr>
          <a:xfrm>
            <a:off x="1818264" y="2286000"/>
            <a:ext cx="5937755" cy="1645920"/>
          </a:xfrm>
        </p:spPr>
        <p:txBody>
          <a:bodyPr>
            <a:normAutofit/>
          </a:bodyPr>
          <a:lstStyle/>
          <a:p>
            <a:r>
              <a:rPr lang="en-US" dirty="0" smtClean="0"/>
              <a:t>Thank you</a:t>
            </a:r>
            <a:endParaRPr lang="en-US" dirty="0"/>
          </a:p>
        </p:txBody>
      </p:sp>
    </p:spTree>
    <p:extLst>
      <p:ext uri="{BB962C8B-B14F-4D97-AF65-F5344CB8AC3E}">
        <p14:creationId xmlns:p14="http://schemas.microsoft.com/office/powerpoint/2010/main" val="519667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84859" y="319015"/>
            <a:ext cx="5937755" cy="1188720"/>
          </a:xfrm>
        </p:spPr>
        <p:txBody>
          <a:bodyPr/>
          <a:lstStyle/>
          <a:p>
            <a:r>
              <a:rPr lang="en-US" dirty="0" smtClean="0"/>
              <a:t>Jay</a:t>
            </a:r>
            <a:endParaRPr lang="en-US" dirty="0"/>
          </a:p>
        </p:txBody>
      </p:sp>
      <p:sp>
        <p:nvSpPr>
          <p:cNvPr id="6" name="Content Placeholder 5"/>
          <p:cNvSpPr>
            <a:spLocks noGrp="1"/>
          </p:cNvSpPr>
          <p:nvPr>
            <p:ph sz="half" idx="1"/>
          </p:nvPr>
        </p:nvSpPr>
        <p:spPr>
          <a:xfrm>
            <a:off x="140847" y="2286000"/>
            <a:ext cx="3288023" cy="3101982"/>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dirty="0" smtClean="0"/>
              <a:t>39 </a:t>
            </a:r>
            <a:r>
              <a:rPr lang="en-US" sz="3200" dirty="0" err="1" smtClean="0"/>
              <a:t>yo</a:t>
            </a:r>
            <a:r>
              <a:rPr lang="en-US" sz="3200" dirty="0" smtClean="0"/>
              <a:t> M</a:t>
            </a:r>
          </a:p>
          <a:p>
            <a:pPr marL="0" marR="0" lvl="0" indent="0" defTabSz="914400" eaLnBrk="1" fontAlgn="auto" latinLnBrk="0" hangingPunct="1">
              <a:lnSpc>
                <a:spcPct val="100000"/>
              </a:lnSpc>
              <a:spcBef>
                <a:spcPts val="0"/>
              </a:spcBef>
              <a:spcAft>
                <a:spcPts val="0"/>
              </a:spcAft>
              <a:buClrTx/>
              <a:buSzTx/>
              <a:buFontTx/>
              <a:buNone/>
              <a:tabLst/>
              <a:defRPr/>
            </a:pPr>
            <a:endParaRPr lang="en-US" sz="32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3200" dirty="0" smtClean="0"/>
              <a:t>IDDM Type 2, HTN</a:t>
            </a:r>
          </a:p>
          <a:p>
            <a:pPr marL="0" marR="0" lvl="0" indent="0" defTabSz="914400" eaLnBrk="1" fontAlgn="auto" latinLnBrk="0" hangingPunct="1">
              <a:lnSpc>
                <a:spcPct val="100000"/>
              </a:lnSpc>
              <a:spcBef>
                <a:spcPts val="0"/>
              </a:spcBef>
              <a:spcAft>
                <a:spcPts val="0"/>
              </a:spcAft>
              <a:buClrTx/>
              <a:buSzTx/>
              <a:buFontTx/>
              <a:buNone/>
              <a:tabLst/>
              <a:defRPr/>
            </a:pPr>
            <a:endParaRPr lang="en-US" sz="3200" dirty="0"/>
          </a:p>
          <a:p>
            <a:pPr marL="0" marR="0" lvl="0" indent="0" defTabSz="914400" eaLnBrk="1" fontAlgn="auto" latinLnBrk="0" hangingPunct="1">
              <a:lnSpc>
                <a:spcPct val="100000"/>
              </a:lnSpc>
              <a:spcBef>
                <a:spcPts val="0"/>
              </a:spcBef>
              <a:spcAft>
                <a:spcPts val="0"/>
              </a:spcAft>
              <a:buClrTx/>
              <a:buSzTx/>
              <a:buFontTx/>
              <a:buNone/>
              <a:tabLst/>
              <a:defRPr/>
            </a:pPr>
            <a:r>
              <a:rPr lang="en-US" sz="3200" dirty="0" smtClean="0"/>
              <a:t>SMI, 2 prior SA while in custody</a:t>
            </a:r>
          </a:p>
          <a:p>
            <a:pPr marL="0" marR="0" lvl="0" indent="0" defTabSz="914400" eaLnBrk="1" fontAlgn="auto" latinLnBrk="0" hangingPunct="1">
              <a:lnSpc>
                <a:spcPct val="100000"/>
              </a:lnSpc>
              <a:spcBef>
                <a:spcPts val="0"/>
              </a:spcBef>
              <a:spcAft>
                <a:spcPts val="0"/>
              </a:spcAft>
              <a:buClrTx/>
              <a:buSzTx/>
              <a:buFontTx/>
              <a:buNone/>
              <a:tabLst/>
              <a:defRPr/>
            </a:pPr>
            <a:endParaRPr lang="en-US" sz="3200" dirty="0"/>
          </a:p>
          <a:p>
            <a:pPr marL="0" marR="0" lvl="0" indent="0" defTabSz="914400" eaLnBrk="1" fontAlgn="auto" latinLnBrk="0" hangingPunct="1">
              <a:lnSpc>
                <a:spcPct val="100000"/>
              </a:lnSpc>
              <a:spcBef>
                <a:spcPts val="0"/>
              </a:spcBef>
              <a:spcAft>
                <a:spcPts val="0"/>
              </a:spcAft>
              <a:buClrTx/>
              <a:buSzTx/>
              <a:buFontTx/>
              <a:buNone/>
              <a:tabLst/>
              <a:defRPr/>
            </a:pPr>
            <a:endParaRPr lang="en-US" sz="320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sz="3200" dirty="0"/>
          </a:p>
        </p:txBody>
      </p:sp>
      <p:pic>
        <p:nvPicPr>
          <p:cNvPr id="2" name="Picture 1"/>
          <p:cNvPicPr>
            <a:picLocks noChangeAspect="1"/>
          </p:cNvPicPr>
          <p:nvPr/>
        </p:nvPicPr>
        <p:blipFill>
          <a:blip r:embed="rId3"/>
          <a:stretch>
            <a:fillRect/>
          </a:stretch>
        </p:blipFill>
        <p:spPr>
          <a:xfrm>
            <a:off x="3425326" y="1971615"/>
            <a:ext cx="5601730" cy="3730752"/>
          </a:xfrm>
          <a:prstGeom prst="rect">
            <a:avLst/>
          </a:prstGeom>
        </p:spPr>
      </p:pic>
    </p:spTree>
    <p:extLst>
      <p:ext uri="{BB962C8B-B14F-4D97-AF65-F5344CB8AC3E}">
        <p14:creationId xmlns:p14="http://schemas.microsoft.com/office/powerpoint/2010/main" val="20388819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ChangeArrowheads="1"/>
          </p:cNvSpPr>
          <p:nvPr/>
        </p:nvSpPr>
        <p:spPr bwMode="auto">
          <a:xfrm>
            <a:off x="0" y="-9525"/>
            <a:ext cx="9144000" cy="6867525"/>
          </a:xfrm>
          <a:prstGeom prst="rect">
            <a:avLst/>
          </a:prstGeom>
          <a:noFill/>
          <a:ln w="9525">
            <a:solidFill>
              <a:schemeClr val="tx1"/>
            </a:solidFill>
            <a:round/>
            <a:headEnd/>
            <a:tailEnd/>
          </a:ln>
        </p:spPr>
        <p:txBody>
          <a:bodyPr/>
          <a:lstStyle>
            <a:lvl1pPr>
              <a:defRPr sz="1400">
                <a:solidFill>
                  <a:schemeClr val="tx2"/>
                </a:solidFill>
                <a:latin typeface="Arial" charset="0"/>
              </a:defRPr>
            </a:lvl1pPr>
            <a:lvl2pPr marL="742950" indent="-285750">
              <a:defRPr sz="1400">
                <a:solidFill>
                  <a:schemeClr val="tx2"/>
                </a:solidFill>
                <a:latin typeface="Arial" charset="0"/>
              </a:defRPr>
            </a:lvl2pPr>
            <a:lvl3pPr marL="1143000" indent="-228600">
              <a:defRPr sz="1400">
                <a:solidFill>
                  <a:schemeClr val="tx2"/>
                </a:solidFill>
                <a:latin typeface="Arial" charset="0"/>
              </a:defRPr>
            </a:lvl3pPr>
            <a:lvl4pPr marL="1600200" indent="-228600">
              <a:defRPr sz="1400">
                <a:solidFill>
                  <a:schemeClr val="tx2"/>
                </a:solidFill>
                <a:latin typeface="Arial" charset="0"/>
              </a:defRPr>
            </a:lvl4pPr>
            <a:lvl5pPr marL="2057400" indent="-228600">
              <a:defRPr sz="1400">
                <a:solidFill>
                  <a:schemeClr val="tx2"/>
                </a:solidFill>
                <a:latin typeface="Arial" charset="0"/>
              </a:defRPr>
            </a:lvl5pPr>
            <a:lvl6pPr marL="2514600" indent="-228600" eaLnBrk="0" fontAlgn="base" hangingPunct="0">
              <a:spcBef>
                <a:spcPct val="0"/>
              </a:spcBef>
              <a:spcAft>
                <a:spcPct val="0"/>
              </a:spcAft>
              <a:defRPr sz="1400">
                <a:solidFill>
                  <a:schemeClr val="tx2"/>
                </a:solidFill>
                <a:latin typeface="Arial" charset="0"/>
              </a:defRPr>
            </a:lvl6pPr>
            <a:lvl7pPr marL="2971800" indent="-228600" eaLnBrk="0" fontAlgn="base" hangingPunct="0">
              <a:spcBef>
                <a:spcPct val="0"/>
              </a:spcBef>
              <a:spcAft>
                <a:spcPct val="0"/>
              </a:spcAft>
              <a:defRPr sz="1400">
                <a:solidFill>
                  <a:schemeClr val="tx2"/>
                </a:solidFill>
                <a:latin typeface="Arial" charset="0"/>
              </a:defRPr>
            </a:lvl7pPr>
            <a:lvl8pPr marL="3429000" indent="-228600" eaLnBrk="0" fontAlgn="base" hangingPunct="0">
              <a:spcBef>
                <a:spcPct val="0"/>
              </a:spcBef>
              <a:spcAft>
                <a:spcPct val="0"/>
              </a:spcAft>
              <a:defRPr sz="1400">
                <a:solidFill>
                  <a:schemeClr val="tx2"/>
                </a:solidFill>
                <a:latin typeface="Arial" charset="0"/>
              </a:defRPr>
            </a:lvl8pPr>
            <a:lvl9pPr marL="3886200" indent="-228600" eaLnBrk="0" fontAlgn="base" hangingPunct="0">
              <a:spcBef>
                <a:spcPct val="0"/>
              </a:spcBef>
              <a:spcAft>
                <a:spcPct val="0"/>
              </a:spcAft>
              <a:defRPr sz="1400">
                <a:solidFill>
                  <a:schemeClr val="tx2"/>
                </a:solidFill>
                <a:latin typeface="Arial" charset="0"/>
              </a:defRPr>
            </a:lvl9pPr>
          </a:lstStyle>
          <a:p>
            <a:pPr eaLnBrk="1" hangingPunct="1"/>
            <a:endParaRPr lang="en-US" altLang="en-US"/>
          </a:p>
        </p:txBody>
      </p:sp>
      <p:pic>
        <p:nvPicPr>
          <p:cNvPr id="2" name="Picture 1"/>
          <p:cNvPicPr>
            <a:picLocks noChangeAspect="1"/>
          </p:cNvPicPr>
          <p:nvPr/>
        </p:nvPicPr>
        <p:blipFill>
          <a:blip r:embed="rId3"/>
          <a:stretch>
            <a:fillRect/>
          </a:stretch>
        </p:blipFill>
        <p:spPr>
          <a:xfrm>
            <a:off x="762000" y="1447800"/>
            <a:ext cx="7620000" cy="4914900"/>
          </a:xfrm>
          <a:prstGeom prst="rect">
            <a:avLst/>
          </a:prstGeom>
        </p:spPr>
      </p:pic>
      <p:sp>
        <p:nvSpPr>
          <p:cNvPr id="3" name="Title 2"/>
          <p:cNvSpPr>
            <a:spLocks noGrp="1"/>
          </p:cNvSpPr>
          <p:nvPr>
            <p:ph type="title"/>
          </p:nvPr>
        </p:nvSpPr>
        <p:spPr>
          <a:xfrm>
            <a:off x="1447800" y="84050"/>
            <a:ext cx="5937755" cy="1188720"/>
          </a:xfrm>
        </p:spPr>
        <p:txBody>
          <a:bodyPr/>
          <a:lstStyle/>
          <a:p>
            <a:r>
              <a:rPr lang="en-US" dirty="0" smtClean="0"/>
              <a:t>US leads the world in incarceration rates</a:t>
            </a:r>
            <a:endParaRPr lang="en-US" dirty="0"/>
          </a:p>
        </p:txBody>
      </p:sp>
    </p:spTree>
    <p:extLst>
      <p:ext uri="{BB962C8B-B14F-4D97-AF65-F5344CB8AC3E}">
        <p14:creationId xmlns:p14="http://schemas.microsoft.com/office/powerpoint/2010/main" val="1857970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114800"/>
            <a:ext cx="5937755" cy="1188720"/>
          </a:xfrm>
        </p:spPr>
        <p:txBody>
          <a:bodyPr/>
          <a:lstStyle/>
          <a:p>
            <a:endParaRPr lang="en-US"/>
          </a:p>
        </p:txBody>
      </p:sp>
      <p:pic>
        <p:nvPicPr>
          <p:cNvPr id="4" name="Picture 3"/>
          <p:cNvPicPr>
            <a:picLocks noChangeAspect="1"/>
          </p:cNvPicPr>
          <p:nvPr/>
        </p:nvPicPr>
        <p:blipFill>
          <a:blip r:embed="rId3"/>
          <a:stretch>
            <a:fillRect/>
          </a:stretch>
        </p:blipFill>
        <p:spPr>
          <a:xfrm>
            <a:off x="0" y="0"/>
            <a:ext cx="9156784" cy="6858000"/>
          </a:xfrm>
          <a:prstGeom prst="rect">
            <a:avLst/>
          </a:prstGeom>
        </p:spPr>
      </p:pic>
    </p:spTree>
    <p:extLst>
      <p:ext uri="{BB962C8B-B14F-4D97-AF65-F5344CB8AC3E}">
        <p14:creationId xmlns:p14="http://schemas.microsoft.com/office/powerpoint/2010/main" val="444731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3" y="533400"/>
            <a:ext cx="5937755" cy="1188720"/>
          </a:xfrm>
        </p:spPr>
        <p:txBody>
          <a:bodyPr/>
          <a:lstStyle/>
          <a:p>
            <a:r>
              <a:rPr lang="en-US" dirty="0" smtClean="0"/>
              <a:t>LAC - Largest jail system in the country</a:t>
            </a:r>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362200"/>
            <a:ext cx="7221791" cy="385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62000" y="5562600"/>
            <a:ext cx="457200" cy="65715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14539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Overcapacity and overcrowded</a:t>
            </a:r>
            <a:endParaRPr lang="en-US" dirty="0"/>
          </a:p>
        </p:txBody>
      </p:sp>
      <p:pic>
        <p:nvPicPr>
          <p:cNvPr id="4"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7053" y="2590800"/>
            <a:ext cx="6535738" cy="387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07053" y="5943600"/>
            <a:ext cx="445547" cy="52312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95971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 burden of mental illness and SUD</a:t>
            </a:r>
            <a:endParaRPr lang="en-US" dirty="0"/>
          </a:p>
        </p:txBody>
      </p:sp>
      <p:sp>
        <p:nvSpPr>
          <p:cNvPr id="8" name="Content Placeholder 7"/>
          <p:cNvSpPr>
            <a:spLocks noGrp="1"/>
          </p:cNvSpPr>
          <p:nvPr>
            <p:ph sz="half" idx="1"/>
          </p:nvPr>
        </p:nvSpPr>
        <p:spPr>
          <a:xfrm>
            <a:off x="304800" y="2627480"/>
            <a:ext cx="3288023" cy="3101982"/>
          </a:xfrm>
        </p:spPr>
        <p:txBody>
          <a:bodyPr>
            <a:normAutofit/>
          </a:bodyPr>
          <a:lstStyle/>
          <a:p>
            <a:r>
              <a:rPr lang="en-US" sz="3200" dirty="0" smtClean="0"/>
              <a:t>1 in 3 have SMI</a:t>
            </a:r>
          </a:p>
          <a:p>
            <a:r>
              <a:rPr lang="en-US" sz="3200" dirty="0" smtClean="0"/>
              <a:t>2 out of 3 have SUD</a:t>
            </a:r>
            <a:endParaRPr lang="en-US" sz="3200" dirty="0"/>
          </a:p>
        </p:txBody>
      </p:sp>
      <p:sp>
        <p:nvSpPr>
          <p:cNvPr id="9" name="Content Placeholder 8"/>
          <p:cNvSpPr>
            <a:spLocks noGrp="1"/>
          </p:cNvSpPr>
          <p:nvPr>
            <p:ph sz="half" idx="2"/>
          </p:nvPr>
        </p:nvSpPr>
        <p:spPr/>
        <p:txBody>
          <a:bodyPr/>
          <a:lstStyle/>
          <a:p>
            <a:endParaRPr lang="en-US"/>
          </a:p>
        </p:txBody>
      </p:sp>
      <p:pic>
        <p:nvPicPr>
          <p:cNvPr id="4" name="Picture 3"/>
          <p:cNvPicPr>
            <a:picLocks noChangeAspect="1"/>
          </p:cNvPicPr>
          <p:nvPr/>
        </p:nvPicPr>
        <p:blipFill>
          <a:blip r:embed="rId3"/>
          <a:stretch>
            <a:fillRect/>
          </a:stretch>
        </p:blipFill>
        <p:spPr>
          <a:xfrm>
            <a:off x="3757395" y="2703134"/>
            <a:ext cx="5283200" cy="3036891"/>
          </a:xfrm>
          <a:prstGeom prst="rect">
            <a:avLst/>
          </a:prstGeom>
        </p:spPr>
      </p:pic>
    </p:spTree>
    <p:extLst>
      <p:ext uri="{BB962C8B-B14F-4D97-AF65-F5344CB8AC3E}">
        <p14:creationId xmlns:p14="http://schemas.microsoft.com/office/powerpoint/2010/main" val="1713471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335" y="609600"/>
            <a:ext cx="5937755" cy="1188720"/>
          </a:xfrm>
        </p:spPr>
        <p:txBody>
          <a:bodyPr>
            <a:normAutofit/>
          </a:bodyPr>
          <a:lstStyle/>
          <a:p>
            <a:r>
              <a:rPr lang="en-US" dirty="0" smtClean="0"/>
              <a:t>High burden of chronic medical disease</a:t>
            </a:r>
            <a:endParaRPr lang="en-US" dirty="0"/>
          </a:p>
        </p:txBody>
      </p:sp>
      <p:sp>
        <p:nvSpPr>
          <p:cNvPr id="4" name="Content Placeholder 3"/>
          <p:cNvSpPr>
            <a:spLocks noGrp="1"/>
          </p:cNvSpPr>
          <p:nvPr>
            <p:ph sz="half" idx="1"/>
          </p:nvPr>
        </p:nvSpPr>
        <p:spPr>
          <a:xfrm>
            <a:off x="228600" y="2425148"/>
            <a:ext cx="3288023" cy="3101982"/>
          </a:xfrm>
        </p:spPr>
        <p:txBody>
          <a:bodyPr>
            <a:normAutofit lnSpcReduction="10000"/>
          </a:bodyPr>
          <a:lstStyle/>
          <a:p>
            <a:pPr marL="341313" indent="-341313">
              <a:defRPr/>
            </a:pPr>
            <a:r>
              <a:rPr lang="en-US" altLang="en-US" sz="3200" dirty="0">
                <a:solidFill>
                  <a:schemeClr val="tx1"/>
                </a:solidFill>
              </a:rPr>
              <a:t>&gt; 80% have ≥ 1 chronic health condition</a:t>
            </a:r>
          </a:p>
          <a:p>
            <a:pPr marL="341313" indent="-341313">
              <a:defRPr/>
            </a:pPr>
            <a:r>
              <a:rPr lang="en-US" altLang="en-US" sz="3200" dirty="0" smtClean="0">
                <a:solidFill>
                  <a:schemeClr val="tx1"/>
                </a:solidFill>
              </a:rPr>
              <a:t>HIV </a:t>
            </a:r>
            <a:r>
              <a:rPr lang="en-US" altLang="en-US" sz="3200" dirty="0">
                <a:solidFill>
                  <a:schemeClr val="tx1"/>
                </a:solidFill>
              </a:rPr>
              <a:t>is 4-5x </a:t>
            </a:r>
            <a:r>
              <a:rPr lang="en-US" altLang="en-US" sz="3200" dirty="0" smtClean="0">
                <a:solidFill>
                  <a:schemeClr val="tx1"/>
                </a:solidFill>
              </a:rPr>
              <a:t>higher</a:t>
            </a:r>
          </a:p>
          <a:p>
            <a:pPr marL="341313" indent="-341313">
              <a:defRPr/>
            </a:pPr>
            <a:r>
              <a:rPr lang="en-US" altLang="en-US" sz="3200" dirty="0" smtClean="0">
                <a:solidFill>
                  <a:schemeClr val="tx1"/>
                </a:solidFill>
              </a:rPr>
              <a:t>HCV </a:t>
            </a:r>
            <a:r>
              <a:rPr lang="en-US" altLang="en-US" sz="3200" dirty="0">
                <a:solidFill>
                  <a:schemeClr val="tx1"/>
                </a:solidFill>
              </a:rPr>
              <a:t>17x higher </a:t>
            </a:r>
          </a:p>
          <a:p>
            <a:endParaRPr lang="en-US" dirty="0"/>
          </a:p>
        </p:txBody>
      </p:sp>
      <p:pic>
        <p:nvPicPr>
          <p:cNvPr id="3" name="Picture 2"/>
          <p:cNvPicPr>
            <a:picLocks noChangeAspect="1"/>
          </p:cNvPicPr>
          <p:nvPr/>
        </p:nvPicPr>
        <p:blipFill>
          <a:blip r:embed="rId3"/>
          <a:stretch>
            <a:fillRect/>
          </a:stretch>
        </p:blipFill>
        <p:spPr>
          <a:xfrm>
            <a:off x="3822514" y="2425148"/>
            <a:ext cx="5295210" cy="3527774"/>
          </a:xfrm>
          <a:prstGeom prst="rect">
            <a:avLst/>
          </a:prstGeom>
        </p:spPr>
      </p:pic>
    </p:spTree>
    <p:extLst>
      <p:ext uri="{BB962C8B-B14F-4D97-AF65-F5344CB8AC3E}">
        <p14:creationId xmlns:p14="http://schemas.microsoft.com/office/powerpoint/2010/main" val="1980481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25876" y="1905000"/>
            <a:ext cx="5161160" cy="3482982"/>
          </a:xfrm>
          <a:prstGeom prst="rect">
            <a:avLst/>
          </a:prstGeom>
        </p:spPr>
      </p:pic>
      <p:sp>
        <p:nvSpPr>
          <p:cNvPr id="2" name="Title 1"/>
          <p:cNvSpPr>
            <a:spLocks noGrp="1"/>
          </p:cNvSpPr>
          <p:nvPr>
            <p:ph type="title"/>
          </p:nvPr>
        </p:nvSpPr>
        <p:spPr>
          <a:xfrm>
            <a:off x="1752600" y="304800"/>
            <a:ext cx="5937755" cy="1188720"/>
          </a:xfrm>
        </p:spPr>
        <p:txBody>
          <a:bodyPr/>
          <a:lstStyle/>
          <a:p>
            <a:r>
              <a:rPr lang="en-US" dirty="0" smtClean="0"/>
              <a:t>Historically poor access to healthcare </a:t>
            </a:r>
            <a:endParaRPr lang="en-US" dirty="0"/>
          </a:p>
        </p:txBody>
      </p:sp>
      <p:sp>
        <p:nvSpPr>
          <p:cNvPr id="4" name="Content Placeholder 3"/>
          <p:cNvSpPr>
            <a:spLocks noGrp="1"/>
          </p:cNvSpPr>
          <p:nvPr>
            <p:ph sz="half" idx="1"/>
          </p:nvPr>
        </p:nvSpPr>
        <p:spPr>
          <a:xfrm>
            <a:off x="308045" y="2286000"/>
            <a:ext cx="3288023" cy="3101982"/>
          </a:xfrm>
        </p:spPr>
        <p:txBody>
          <a:bodyPr>
            <a:normAutofit/>
          </a:bodyPr>
          <a:lstStyle/>
          <a:p>
            <a:r>
              <a:rPr lang="en-US" sz="3200" dirty="0" smtClean="0"/>
              <a:t>55% are uninsured</a:t>
            </a:r>
          </a:p>
          <a:p>
            <a:r>
              <a:rPr lang="en-US" sz="3200" dirty="0" smtClean="0"/>
              <a:t>12% are homeless on intake</a:t>
            </a:r>
            <a:endParaRPr lang="en-US" sz="3200" dirty="0"/>
          </a:p>
        </p:txBody>
      </p:sp>
    </p:spTree>
    <p:extLst>
      <p:ext uri="{BB962C8B-B14F-4D97-AF65-F5344CB8AC3E}">
        <p14:creationId xmlns:p14="http://schemas.microsoft.com/office/powerpoint/2010/main" val="156246358"/>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Parcel</Template>
  <TotalTime>7923</TotalTime>
  <Words>1196</Words>
  <Application>Microsoft Macintosh PowerPoint</Application>
  <PresentationFormat>On-screen Show (4:3)</PresentationFormat>
  <Paragraphs>86</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Gill Sans MT</vt:lpstr>
      <vt:lpstr>ＭＳ Ｐゴシック</vt:lpstr>
      <vt:lpstr>Arial</vt:lpstr>
      <vt:lpstr>Parcel</vt:lpstr>
      <vt:lpstr>Mass Incarceration in the era of unjust healthcare</vt:lpstr>
      <vt:lpstr>Jay</vt:lpstr>
      <vt:lpstr>US leads the world in incarceration rates</vt:lpstr>
      <vt:lpstr>PowerPoint Presentation</vt:lpstr>
      <vt:lpstr>LAC - Largest jail system in the country</vt:lpstr>
      <vt:lpstr>Overcapacity and overcrowded</vt:lpstr>
      <vt:lpstr>High burden of mental illness and SUD</vt:lpstr>
      <vt:lpstr>High burden of chronic medical disease</vt:lpstr>
      <vt:lpstr>Historically poor access to healthcare </vt:lpstr>
      <vt:lpstr>Jay</vt:lpstr>
      <vt:lpstr>Delinquency vs disease</vt:lpstr>
      <vt:lpstr>PowerPoint Presentation</vt:lpstr>
      <vt:lpstr>PowerPoint Presentation</vt:lpstr>
      <vt:lpstr>Ongoing barriers to access</vt:lpstr>
      <vt:lpstr>where do we go from here</vt:lpstr>
      <vt:lpstr>Thank you</vt:lpstr>
    </vt:vector>
  </TitlesOfParts>
  <Company>Home</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Incarceration and Health</dc:title>
  <dc:creator>Lello Tesema</dc:creator>
  <cp:lastModifiedBy>lello.tesema@gmail.com</cp:lastModifiedBy>
  <cp:revision>371</cp:revision>
  <dcterms:created xsi:type="dcterms:W3CDTF">2016-06-22T05:05:03Z</dcterms:created>
  <dcterms:modified xsi:type="dcterms:W3CDTF">2017-11-04T14:18:35Z</dcterms:modified>
</cp:coreProperties>
</file>