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48" r:id="rId5"/>
    <p:sldMasterId id="2147483700" r:id="rId6"/>
  </p:sldMasterIdLst>
  <p:notesMasterIdLst>
    <p:notesMasterId r:id="rId37"/>
  </p:notesMasterIdLst>
  <p:handoutMasterIdLst>
    <p:handoutMasterId r:id="rId38"/>
  </p:handoutMasterIdLst>
  <p:sldIdLst>
    <p:sldId id="501" r:id="rId7"/>
    <p:sldId id="496" r:id="rId8"/>
    <p:sldId id="322" r:id="rId9"/>
    <p:sldId id="442" r:id="rId10"/>
    <p:sldId id="443" r:id="rId11"/>
    <p:sldId id="513" r:id="rId12"/>
    <p:sldId id="481" r:id="rId13"/>
    <p:sldId id="482" r:id="rId14"/>
    <p:sldId id="484" r:id="rId15"/>
    <p:sldId id="483" r:id="rId16"/>
    <p:sldId id="445" r:id="rId17"/>
    <p:sldId id="446" r:id="rId18"/>
    <p:sldId id="447" r:id="rId19"/>
    <p:sldId id="508" r:id="rId20"/>
    <p:sldId id="403" r:id="rId21"/>
    <p:sldId id="404" r:id="rId22"/>
    <p:sldId id="486" r:id="rId23"/>
    <p:sldId id="332" r:id="rId24"/>
    <p:sldId id="453" r:id="rId25"/>
    <p:sldId id="454" r:id="rId26"/>
    <p:sldId id="455" r:id="rId27"/>
    <p:sldId id="456" r:id="rId28"/>
    <p:sldId id="460" r:id="rId29"/>
    <p:sldId id="458" r:id="rId30"/>
    <p:sldId id="462" r:id="rId31"/>
    <p:sldId id="463" r:id="rId32"/>
    <p:sldId id="464" r:id="rId33"/>
    <p:sldId id="465" r:id="rId34"/>
    <p:sldId id="511" r:id="rId35"/>
    <p:sldId id="317" r:id="rId3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85790" autoAdjust="0"/>
  </p:normalViewPr>
  <p:slideViewPr>
    <p:cSldViewPr>
      <p:cViewPr varScale="1">
        <p:scale>
          <a:sx n="102" d="100"/>
          <a:sy n="102" d="100"/>
        </p:scale>
        <p:origin x="20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64" y="66"/>
      </p:cViewPr>
      <p:guideLst>
        <p:guide orient="horz" pos="2928"/>
        <p:guide pos="216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241119860017495E-2"/>
          <c:y val="6.8737808640919801E-2"/>
          <c:w val="0.91038363954505697"/>
          <c:h val="0.7985334957487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Motor Vehicle Crash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Sheet1!$A$2:$A$36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22.9</c:v>
                </c:pt>
                <c:pt idx="1">
                  <c:v>21.9</c:v>
                </c:pt>
                <c:pt idx="2">
                  <c:v>19.3</c:v>
                </c:pt>
                <c:pt idx="3">
                  <c:v>18.600000000000001</c:v>
                </c:pt>
                <c:pt idx="4">
                  <c:v>19.2</c:v>
                </c:pt>
                <c:pt idx="5">
                  <c:v>18.8</c:v>
                </c:pt>
                <c:pt idx="6">
                  <c:v>19.5</c:v>
                </c:pt>
                <c:pt idx="7">
                  <c:v>19.5</c:v>
                </c:pt>
                <c:pt idx="8">
                  <c:v>19.600000000000001</c:v>
                </c:pt>
                <c:pt idx="9">
                  <c:v>18.899999999999999</c:v>
                </c:pt>
                <c:pt idx="10">
                  <c:v>18.399999999999999</c:v>
                </c:pt>
                <c:pt idx="11">
                  <c:v>16.8</c:v>
                </c:pt>
                <c:pt idx="12">
                  <c:v>15.6</c:v>
                </c:pt>
                <c:pt idx="13">
                  <c:v>15.7</c:v>
                </c:pt>
                <c:pt idx="14">
                  <c:v>15.8</c:v>
                </c:pt>
                <c:pt idx="15">
                  <c:v>15.9</c:v>
                </c:pt>
                <c:pt idx="16">
                  <c:v>15.8</c:v>
                </c:pt>
                <c:pt idx="17">
                  <c:v>15.5</c:v>
                </c:pt>
                <c:pt idx="18">
                  <c:v>15.3</c:v>
                </c:pt>
                <c:pt idx="19">
                  <c:v>14.7</c:v>
                </c:pt>
                <c:pt idx="20">
                  <c:v>14.9</c:v>
                </c:pt>
                <c:pt idx="21">
                  <c:v>14.9</c:v>
                </c:pt>
                <c:pt idx="22">
                  <c:v>15.3</c:v>
                </c:pt>
                <c:pt idx="23">
                  <c:v>14.9</c:v>
                </c:pt>
                <c:pt idx="24">
                  <c:v>14.8</c:v>
                </c:pt>
                <c:pt idx="25">
                  <c:v>14.7</c:v>
                </c:pt>
                <c:pt idx="26">
                  <c:v>14.6</c:v>
                </c:pt>
                <c:pt idx="27">
                  <c:v>13.9</c:v>
                </c:pt>
                <c:pt idx="28">
                  <c:v>12.5</c:v>
                </c:pt>
                <c:pt idx="29">
                  <c:v>11.2</c:v>
                </c:pt>
                <c:pt idx="30">
                  <c:v>10.9</c:v>
                </c:pt>
                <c:pt idx="31">
                  <c:v>10.8</c:v>
                </c:pt>
                <c:pt idx="32">
                  <c:v>11.1</c:v>
                </c:pt>
                <c:pt idx="33">
                  <c:v>10.7</c:v>
                </c:pt>
                <c:pt idx="34">
                  <c:v>10.7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C6-43E7-BEC9-559F2E0E3B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Overdose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Sheet1!$A$2:$A$36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Sheet1!$C$2:$C$36</c:f>
              <c:numCache>
                <c:formatCode>General</c:formatCode>
                <c:ptCount val="35"/>
                <c:pt idx="0">
                  <c:v>2.7</c:v>
                </c:pt>
                <c:pt idx="1">
                  <c:v>2.7</c:v>
                </c:pt>
                <c:pt idx="2">
                  <c:v>2.8</c:v>
                </c:pt>
                <c:pt idx="3">
                  <c:v>2.8</c:v>
                </c:pt>
                <c:pt idx="4">
                  <c:v>2.8</c:v>
                </c:pt>
                <c:pt idx="5">
                  <c:v>3</c:v>
                </c:pt>
                <c:pt idx="6">
                  <c:v>3.3</c:v>
                </c:pt>
                <c:pt idx="7">
                  <c:v>3.3</c:v>
                </c:pt>
                <c:pt idx="8">
                  <c:v>3.7</c:v>
                </c:pt>
                <c:pt idx="9">
                  <c:v>3.8</c:v>
                </c:pt>
                <c:pt idx="10">
                  <c:v>3.4</c:v>
                </c:pt>
                <c:pt idx="11">
                  <c:v>3.7</c:v>
                </c:pt>
                <c:pt idx="12">
                  <c:v>4.0999999999999996</c:v>
                </c:pt>
                <c:pt idx="13">
                  <c:v>4.7</c:v>
                </c:pt>
                <c:pt idx="14">
                  <c:v>4.8</c:v>
                </c:pt>
                <c:pt idx="15">
                  <c:v>4.8</c:v>
                </c:pt>
                <c:pt idx="16">
                  <c:v>4.9000000000000004</c:v>
                </c:pt>
                <c:pt idx="17">
                  <c:v>5.3</c:v>
                </c:pt>
                <c:pt idx="18">
                  <c:v>5.5</c:v>
                </c:pt>
                <c:pt idx="19">
                  <c:v>6</c:v>
                </c:pt>
                <c:pt idx="20">
                  <c:v>6.2</c:v>
                </c:pt>
                <c:pt idx="21">
                  <c:v>6.8</c:v>
                </c:pt>
                <c:pt idx="22">
                  <c:v>8.2000000000000011</c:v>
                </c:pt>
                <c:pt idx="23">
                  <c:v>8.9</c:v>
                </c:pt>
                <c:pt idx="24">
                  <c:v>9.3000000000000007</c:v>
                </c:pt>
                <c:pt idx="25">
                  <c:v>10.1</c:v>
                </c:pt>
                <c:pt idx="26">
                  <c:v>11.5</c:v>
                </c:pt>
                <c:pt idx="27">
                  <c:v>11.9</c:v>
                </c:pt>
                <c:pt idx="28">
                  <c:v>12</c:v>
                </c:pt>
                <c:pt idx="29">
                  <c:v>12.1</c:v>
                </c:pt>
                <c:pt idx="30">
                  <c:v>12.4</c:v>
                </c:pt>
                <c:pt idx="31">
                  <c:v>13.3</c:v>
                </c:pt>
                <c:pt idx="32">
                  <c:v>13.2</c:v>
                </c:pt>
                <c:pt idx="33">
                  <c:v>13.9</c:v>
                </c:pt>
                <c:pt idx="34">
                  <c:v>14.7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C6-43E7-BEC9-559F2E0E3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830784"/>
        <c:axId val="161997376"/>
      </c:lineChart>
      <c:catAx>
        <c:axId val="14783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-5400000" vert="horz"/>
          <a:lstStyle/>
          <a:p>
            <a:pPr>
              <a:defRPr sz="1400" b="1">
                <a:solidFill>
                  <a:srgbClr val="000000"/>
                </a:solidFill>
                <a:latin typeface="Calibri"/>
                <a:cs typeface="Calibri"/>
              </a:defRPr>
            </a:pPr>
            <a:endParaRPr lang="en-US"/>
          </a:p>
        </c:txPr>
        <c:crossAx val="161997376"/>
        <c:crosses val="autoZero"/>
        <c:auto val="1"/>
        <c:lblAlgn val="ctr"/>
        <c:lblOffset val="100"/>
        <c:noMultiLvlLbl val="0"/>
      </c:catAx>
      <c:valAx>
        <c:axId val="1619973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 i="1">
                    <a:solidFill>
                      <a:srgbClr val="000000"/>
                    </a:solidFill>
                    <a:latin typeface="Calibri"/>
                    <a:cs typeface="Calibri"/>
                  </a:defRPr>
                </a:pPr>
                <a:r>
                  <a:rPr lang="en-US" sz="1600" i="1">
                    <a:solidFill>
                      <a:srgbClr val="000000"/>
                    </a:solidFill>
                    <a:latin typeface="Calibri"/>
                    <a:cs typeface="Calibri"/>
                  </a:rPr>
                  <a:t>Deaths per 100,000 population</a:t>
                </a:r>
              </a:p>
            </c:rich>
          </c:tx>
          <c:layout>
            <c:manualLayout>
              <c:xMode val="edge"/>
              <c:yMode val="edge"/>
              <c:x val="6.7951006124234402E-3"/>
              <c:y val="0.168965479961988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="1">
                <a:solidFill>
                  <a:srgbClr val="000000"/>
                </a:solidFill>
                <a:latin typeface="Calibri"/>
                <a:cs typeface="Calibri"/>
              </a:defRPr>
            </a:pPr>
            <a:endParaRPr lang="en-US"/>
          </a:p>
        </c:txPr>
        <c:crossAx val="1478307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887515310586201"/>
          <c:y val="3.63530140276737E-2"/>
          <c:w val="0.63392134733158301"/>
          <c:h val="7.90808439021458E-2"/>
        </c:manualLayout>
      </c:layout>
      <c:overlay val="0"/>
      <c:txPr>
        <a:bodyPr/>
        <a:lstStyle/>
        <a:p>
          <a:pPr>
            <a:defRPr b="1">
              <a:solidFill>
                <a:srgbClr val="000000"/>
              </a:solidFill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45F04378-9DBD-4A01-8F9E-C96E1FB54F70}" type="datetimeFigureOut">
              <a:rPr lang="en-US"/>
              <a:pPr>
                <a:defRPr/>
              </a:pPr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52E5DD-4371-49D3-BE82-5006FFAA8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08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91620E-627A-436B-B535-5B842CBC908A}" type="datetimeFigureOut">
              <a:rPr lang="en-US"/>
              <a:pPr>
                <a:defRPr/>
              </a:pPr>
              <a:t>10/29/2017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923ED9-99A4-4E9E-9684-8F677A7DAD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269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/>
            <a:r>
              <a:rPr lang="en-US" dirty="0"/>
              <a:t>In</a:t>
            </a:r>
            <a:r>
              <a:rPr lang="en-US" baseline="0" dirty="0"/>
              <a:t> 2014, there were 1.5 times as many deaths from drug overdose than MVC</a:t>
            </a:r>
          </a:p>
          <a:p>
            <a:pPr defTabSz="914318"/>
            <a:r>
              <a:rPr lang="en-US" baseline="0" dirty="0"/>
              <a:t>Leading cause of injury death in US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E815-1A3F-4590-9B8C-89AC8B773B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08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25F6E-9E1D-4E8E-9890-AEDACEBD8519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3516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changes:</a:t>
            </a:r>
          </a:p>
          <a:p>
            <a:pPr marL="228600" indent="-228600">
              <a:buAutoNum type="arabicPeriod"/>
            </a:pPr>
            <a:r>
              <a:rPr lang="en-US" dirty="0"/>
              <a:t>Awareness that pain was undertreated- many patients, even hospitalized ones reported suffering</a:t>
            </a:r>
          </a:p>
          <a:p>
            <a:pPr marL="228600" indent="-228600">
              <a:buAutoNum type="arabicPeriod"/>
            </a:pPr>
            <a:r>
              <a:rPr lang="en-US" dirty="0"/>
              <a:t>Significant increases in marketing of pharmaceutical opioids for pain</a:t>
            </a:r>
          </a:p>
          <a:p>
            <a:pPr marL="228600" indent="-228600">
              <a:buAutoNum type="arabicPeriod"/>
            </a:pPr>
            <a:r>
              <a:rPr lang="en-US" dirty="0"/>
              <a:t>Economic decline in many parts of the country- particularly more rural/smaller cities</a:t>
            </a:r>
          </a:p>
          <a:p>
            <a:pPr marL="228600" indent="-228600">
              <a:buAutoNum type="arabicPeriod"/>
            </a:pPr>
            <a:r>
              <a:rPr lang="en-US" dirty="0"/>
              <a:t>Changing heroin markets (“pizza delivery style heroin delivery)- people coming up from Mexico, also b/c of limited economic opportunity</a:t>
            </a:r>
          </a:p>
          <a:p>
            <a:pPr marL="228600" indent="-228600">
              <a:buAutoNum type="arabicPeriod"/>
            </a:pPr>
            <a:r>
              <a:rPr lang="en-US" dirty="0"/>
              <a:t>IN SOME PLACES- some very bad actors (doctors) overprescribing and spurring both addiction and an underground economy</a:t>
            </a:r>
            <a:br>
              <a:rPr lang="en-US" dirty="0"/>
            </a:b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3ED9-99A4-4E9E-9684-8F677A7DADD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434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2012 11 billion revenue from opioids</a:t>
            </a:r>
            <a:r>
              <a:rPr lang="en-US" baseline="0" dirty="0"/>
              <a:t> in US – aggressive sales marketing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319AB-E8E5-4BA9-BE97-3E5F9333FA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10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82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Cited by 896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319AB-E8E5-4BA9-BE97-3E5F9333FA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52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0" kern="1200" dirty="0">
                <a:solidFill>
                  <a:schemeClr val="tx1"/>
                </a:solidFill>
                <a:effectLst/>
              </a:rPr>
              <a:t>In this graph,</a:t>
            </a:r>
            <a:r>
              <a:rPr lang="en-US" b="0" kern="1200" baseline="0" dirty="0">
                <a:solidFill>
                  <a:schemeClr val="tx1"/>
                </a:solidFill>
                <a:effectLst/>
              </a:rPr>
              <a:t> you can see how o</a:t>
            </a:r>
            <a:r>
              <a:rPr lang="en-US" b="0" kern="1200" dirty="0">
                <a:solidFill>
                  <a:schemeClr val="tx1"/>
                </a:solidFill>
                <a:effectLst/>
              </a:rPr>
              <a:t>ne main driver of the increase in opioid overdose deaths is the sharp increases in the prescribing</a:t>
            </a:r>
            <a:r>
              <a:rPr lang="en-US" b="0" kern="1200" baseline="0" dirty="0">
                <a:solidFill>
                  <a:schemeClr val="tx1"/>
                </a:solidFill>
                <a:effectLst/>
              </a:rPr>
              <a:t> of these drugs</a:t>
            </a:r>
            <a:r>
              <a:rPr lang="en-US" b="0" kern="1200" dirty="0">
                <a:solidFill>
                  <a:schemeClr val="tx1"/>
                </a:solidFill>
                <a:effectLst/>
              </a:rPr>
              <a:t>.  </a:t>
            </a:r>
          </a:p>
          <a:p>
            <a:pPr lvl="0"/>
            <a:endParaRPr lang="en-US" b="0" kern="1200" dirty="0">
              <a:solidFill>
                <a:schemeClr val="tx1"/>
              </a:solidFill>
              <a:effectLst/>
            </a:endParaRPr>
          </a:p>
          <a:p>
            <a:pPr defTabSz="879289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0" kern="1200" dirty="0">
                <a:solidFill>
                  <a:schemeClr val="tx1"/>
                </a:solidFill>
                <a:effectLst/>
              </a:rPr>
              <a:t>Since 1999, sales of prescription opioids have quadrupled,</a:t>
            </a:r>
            <a:r>
              <a:rPr lang="en-US" b="0" kern="1200" baseline="0" dirty="0">
                <a:solidFill>
                  <a:schemeClr val="tx1"/>
                </a:solidFill>
                <a:effectLst/>
              </a:rPr>
              <a:t> and </a:t>
            </a:r>
            <a:r>
              <a:rPr lang="en-US" b="0" kern="1200" dirty="0">
                <a:solidFill>
                  <a:schemeClr val="tx1"/>
                </a:solidFill>
                <a:effectLst/>
              </a:rPr>
              <a:t>this graph shows the relationship between the sales of opioids (the blue</a:t>
            </a:r>
            <a:r>
              <a:rPr lang="en-US" b="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b="0" kern="1200" dirty="0">
                <a:solidFill>
                  <a:schemeClr val="tx1"/>
                </a:solidFill>
                <a:effectLst/>
              </a:rPr>
              <a:t>line) and the number of deaths from them (the purple line.) As the amount of opioids sold increased—so did the number of deaths. </a:t>
            </a:r>
          </a:p>
          <a:p>
            <a:pPr lvl="0"/>
            <a:endParaRPr lang="en-US" b="0" kern="1200" dirty="0">
              <a:solidFill>
                <a:schemeClr val="tx1"/>
              </a:solidFill>
              <a:effectLst/>
            </a:endParaRPr>
          </a:p>
          <a:p>
            <a:pPr lvl="0"/>
            <a:endParaRPr lang="en-US" b="0" i="1" kern="1200" baseline="0" dirty="0">
              <a:solidFill>
                <a:schemeClr val="tx1"/>
              </a:solidFill>
              <a:effectLst/>
            </a:endParaRPr>
          </a:p>
          <a:p>
            <a:pPr lvl="0"/>
            <a:r>
              <a:rPr lang="en-US" b="0" i="1" kern="1200" baseline="0" dirty="0">
                <a:solidFill>
                  <a:schemeClr val="tx1"/>
                </a:solidFill>
                <a:effectLst/>
              </a:rPr>
              <a:t>Note: [data are not available for 2012—the ARCOS file is incomplete, but other sources indicate that the drop in deaths followed declines in prescribing]</a:t>
            </a:r>
            <a:endParaRPr lang="en-US" b="0" i="1" kern="1200" dirty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56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Estimates suggest approximately 75% of heroin users initiated opioid use with non-medical</a:t>
            </a:r>
            <a:r>
              <a:rPr lang="en-US" baseline="0" dirty="0"/>
              <a:t> use of Rx opioids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FC212-6E6C-465B-A8DF-F5DA03D11A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50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states but MO have PDMP.  Missouri passed legislation in April 2017 to adopt state PDMP.</a:t>
            </a:r>
          </a:p>
          <a:p>
            <a:endParaRPr lang="en-US" dirty="0"/>
          </a:p>
          <a:p>
            <a:r>
              <a:rPr lang="en-US" dirty="0"/>
              <a:t>Several states have enacted legislation that will limit the number/day supply of opioids that can be prescribed (NJ, NY, MA, etc.  NJ limits to 5 day supply)</a:t>
            </a:r>
          </a:p>
          <a:p>
            <a:endParaRPr lang="en-US" dirty="0"/>
          </a:p>
          <a:p>
            <a:r>
              <a:rPr lang="en-US" dirty="0"/>
              <a:t>* Means there is an evidence base that the intervention has been linked to reduction in MORTALITY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3ED9-99A4-4E9E-9684-8F677A7DADD2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918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2DC15E-80EE-4DA6-9928-AB6C29AB2C80}" type="slidenum">
              <a:rPr lang="en-GB"/>
              <a:pPr/>
              <a:t>20</a:t>
            </a:fld>
            <a:endParaRPr lang="en-GB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143000" y="697230"/>
            <a:ext cx="45720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415790"/>
            <a:ext cx="5029200" cy="4184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Reduces risk of HIV infection by 6 fold</a:t>
            </a:r>
          </a:p>
          <a:p>
            <a:endParaRPr lang="en-US" dirty="0"/>
          </a:p>
          <a:p>
            <a:r>
              <a:rPr lang="en-US" dirty="0"/>
              <a:t>Returns people to productive functioning</a:t>
            </a:r>
          </a:p>
        </p:txBody>
      </p:sp>
    </p:spTree>
    <p:extLst>
      <p:ext uri="{BB962C8B-B14F-4D97-AF65-F5344CB8AC3E}">
        <p14:creationId xmlns:p14="http://schemas.microsoft.com/office/powerpoint/2010/main" val="362048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27D73D-5C82-4C53-B0CB-ED5E0B26DC42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8E32AE-3465-49F9-95EE-AF9C097C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4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799" y="228600"/>
            <a:ext cx="8126869" cy="76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200" b="1" baseline="0">
                <a:solidFill>
                  <a:srgbClr val="FF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828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85BF1B-A73D-431F-9F33-70FCEFDC3823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4AEC5-BCA2-489B-9FB6-91E6923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9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27D73D-5C82-4C53-B0CB-ED5E0B26DC42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8E32AE-3465-49F9-95EE-AF9C097C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2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97B81-DEA8-4030-BB76-F2C992E5C755}" type="datetime1">
              <a:rPr lang="en-US" altLang="en-US"/>
              <a:pPr>
                <a:defRPr/>
              </a:pPr>
              <a:t>10/29/2017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EF5D90-C721-44B7-874F-D392B5A71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95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44196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75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27D73D-5C82-4C53-B0CB-ED5E0B26DC42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8E32AE-3465-49F9-95EE-AF9C097C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7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27D73D-5C82-4C53-B0CB-ED5E0B26DC42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8E32AE-3465-49F9-95EE-AF9C097C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6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952500"/>
            <a:ext cx="28257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91440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3" r:id="rId2"/>
    <p:sldLayoutId id="2147483695" r:id="rId3"/>
    <p:sldLayoutId id="214748369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952500"/>
            <a:ext cx="28257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11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trigabov@gmail.com" TargetMode="External"/><Relationship Id="rId2" Type="http://schemas.openxmlformats.org/officeDocument/2006/relationships/hyperlink" Target="mailto:Elizabeth.Salisbury@gmail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Kmhochman@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115580" y="2574313"/>
            <a:ext cx="731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The Impact of Market Based Healthcare on the Opioid Epidemic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2986171" y="4809950"/>
            <a:ext cx="59548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Elizabeth Salisbury-Afshar, MD, MPH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Calibri"/>
              </a:rPr>
              <a:t>Bruce Trigg, MD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Karen Hochman, MD, MPH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5954568" y="5733280"/>
            <a:ext cx="29592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Nov 4, 2017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3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b="4580"/>
          <a:stretch/>
        </p:blipFill>
        <p:spPr>
          <a:xfrm>
            <a:off x="1779898" y="762000"/>
            <a:ext cx="5584208" cy="5334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14650" y="2514600"/>
            <a:ext cx="3429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3471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5"/>
          <p:cNvSpPr>
            <a:spLocks noGrp="1"/>
          </p:cNvSpPr>
          <p:nvPr>
            <p:ph type="title"/>
          </p:nvPr>
        </p:nvSpPr>
        <p:spPr>
          <a:xfrm>
            <a:off x="481903" y="203008"/>
            <a:ext cx="8215953" cy="1143359"/>
          </a:xfrm>
        </p:spPr>
        <p:txBody>
          <a:bodyPr/>
          <a:lstStyle/>
          <a:p>
            <a:pPr algn="ctr"/>
            <a:r>
              <a:rPr lang="en-US" sz="3600" b="0" cap="none" dirty="0"/>
              <a:t>Increase in Opioid Prescribing Associated with Increase in Death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41" y="1692009"/>
            <a:ext cx="7377419" cy="4545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6573695"/>
            <a:ext cx="8282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and used with permission of CDC Division of Unintentional Injury Prevention</a:t>
            </a:r>
          </a:p>
        </p:txBody>
      </p:sp>
    </p:spTree>
    <p:extLst>
      <p:ext uri="{BB962C8B-B14F-4D97-AF65-F5344CB8AC3E}">
        <p14:creationId xmlns:p14="http://schemas.microsoft.com/office/powerpoint/2010/main" val="1910712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Rx Opioids Among Past-year Non-Medical Users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t="14393" r="8382" b="11721"/>
          <a:stretch/>
        </p:blipFill>
        <p:spPr bwMode="auto">
          <a:xfrm>
            <a:off x="769938" y="1733727"/>
            <a:ext cx="7949766" cy="483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694" y="6573695"/>
            <a:ext cx="3614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Jones, </a:t>
            </a:r>
            <a:r>
              <a:rPr lang="en-US" sz="1600" dirty="0" err="1"/>
              <a:t>Paulozzi</a:t>
            </a:r>
            <a:r>
              <a:rPr lang="en-US" sz="1600" dirty="0"/>
              <a:t>, et al. JAMA </a:t>
            </a:r>
            <a:r>
              <a:rPr lang="en-US" sz="1600" dirty="0" err="1"/>
              <a:t>Int</a:t>
            </a:r>
            <a:r>
              <a:rPr lang="en-US" sz="1600" dirty="0"/>
              <a:t> Med 2014</a:t>
            </a:r>
          </a:p>
        </p:txBody>
      </p:sp>
    </p:spTree>
    <p:extLst>
      <p:ext uri="{BB962C8B-B14F-4D97-AF65-F5344CB8AC3E}">
        <p14:creationId xmlns:p14="http://schemas.microsoft.com/office/powerpoint/2010/main" val="78436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362"/>
            <a:ext cx="8229600" cy="4525963"/>
          </a:xfrm>
        </p:spPr>
        <p:txBody>
          <a:bodyPr/>
          <a:lstStyle/>
          <a:p>
            <a:r>
              <a:rPr lang="en-US" sz="3000" u="sng" dirty="0"/>
              <a:t>Nonmedical use </a:t>
            </a:r>
            <a:r>
              <a:rPr lang="en-US" sz="3000" dirty="0"/>
              <a:t>of Rx opioids is the strongest risk factor for heroin use</a:t>
            </a:r>
            <a:r>
              <a:rPr lang="en-US" sz="3000" baseline="30000" dirty="0"/>
              <a:t>1</a:t>
            </a:r>
            <a:endParaRPr lang="en-US" sz="3000" dirty="0"/>
          </a:p>
          <a:p>
            <a:r>
              <a:rPr lang="en-US" sz="3000" dirty="0"/>
              <a:t>Majority of current heroin users initiated opioid use with Rx opioids for non-medical purposes (</a:t>
            </a:r>
            <a:r>
              <a:rPr lang="en-US" sz="3000" dirty="0" err="1"/>
              <a:t>approx</a:t>
            </a:r>
            <a:r>
              <a:rPr lang="en-US" sz="3000" dirty="0"/>
              <a:t> 75</a:t>
            </a:r>
            <a:r>
              <a:rPr lang="en-US" sz="3000" baseline="30000" dirty="0"/>
              <a:t>%)2</a:t>
            </a:r>
          </a:p>
          <a:p>
            <a:r>
              <a:rPr lang="en-US" sz="3000" dirty="0"/>
              <a:t>Only a small percentage of nonmedical Rx opioid users transition to heroin (</a:t>
            </a:r>
            <a:r>
              <a:rPr lang="en-US" sz="3000" dirty="0" err="1"/>
              <a:t>approx</a:t>
            </a:r>
            <a:r>
              <a:rPr lang="en-US" sz="3000" dirty="0"/>
              <a:t> 3-5%)</a:t>
            </a:r>
            <a:r>
              <a:rPr lang="en-US" sz="3000" baseline="30000" dirty="0"/>
              <a:t>1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6851"/>
            <a:ext cx="895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1- Compton W, et al. NEJM. 2016; 374; 154-63.	2- Cicero et al.  JAMA Psychiatry; 2014; 71(7):821-826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454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Rx Opioids and Transition to Heroin</a:t>
            </a:r>
          </a:p>
        </p:txBody>
      </p:sp>
    </p:spTree>
    <p:extLst>
      <p:ext uri="{BB962C8B-B14F-4D97-AF65-F5344CB8AC3E}">
        <p14:creationId xmlns:p14="http://schemas.microsoft.com/office/powerpoint/2010/main" val="55875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53331"/>
          </a:xfrm>
        </p:spPr>
        <p:txBody>
          <a:bodyPr/>
          <a:lstStyle/>
          <a:p>
            <a:r>
              <a:rPr lang="en-US" sz="3600" dirty="0"/>
              <a:t>US Opioid Prescription By MME Per Capita</a:t>
            </a:r>
            <a:br>
              <a:rPr lang="en-US" sz="3600" dirty="0"/>
            </a:br>
            <a:r>
              <a:rPr lang="en-US" sz="3600" dirty="0"/>
              <a:t>2015 By County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9320" r="27889" b="10643"/>
          <a:stretch/>
        </p:blipFill>
        <p:spPr bwMode="auto">
          <a:xfrm>
            <a:off x="1000366" y="1585576"/>
            <a:ext cx="7143268" cy="488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2428" y="6573695"/>
            <a:ext cx="4185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MMWR July 7, 2017; Vol 66, No 26</a:t>
            </a:r>
          </a:p>
        </p:txBody>
      </p:sp>
    </p:spTree>
    <p:extLst>
      <p:ext uri="{BB962C8B-B14F-4D97-AF65-F5344CB8AC3E}">
        <p14:creationId xmlns:p14="http://schemas.microsoft.com/office/powerpoint/2010/main" val="286717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69" y="274638"/>
            <a:ext cx="8698656" cy="1143000"/>
          </a:xfrm>
        </p:spPr>
        <p:txBody>
          <a:bodyPr/>
          <a:lstStyle/>
          <a:p>
            <a:r>
              <a:rPr lang="en-US" dirty="0"/>
              <a:t>Rates of Drug Overdose Deaths, 2015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4" t="23263" r="17309" b="20698"/>
          <a:stretch/>
        </p:blipFill>
        <p:spPr bwMode="auto">
          <a:xfrm>
            <a:off x="161413" y="1543792"/>
            <a:ext cx="6887688" cy="392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7" t="48334" r="56373" b="27134"/>
          <a:stretch/>
        </p:blipFill>
        <p:spPr bwMode="auto">
          <a:xfrm>
            <a:off x="7039229" y="4523533"/>
            <a:ext cx="1781299" cy="171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6071" y="6597385"/>
            <a:ext cx="5077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https://www.cdc.gov/drugoverdose/data/statedeaths.html</a:t>
            </a:r>
          </a:p>
        </p:txBody>
      </p:sp>
    </p:spTree>
    <p:extLst>
      <p:ext uri="{BB962C8B-B14F-4D97-AF65-F5344CB8AC3E}">
        <p14:creationId xmlns:p14="http://schemas.microsoft.com/office/powerpoint/2010/main" val="3397119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Increase in OD Death Rate from 2014-2015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7" t="22060" r="16852" b="24460"/>
          <a:stretch/>
        </p:blipFill>
        <p:spPr bwMode="auto">
          <a:xfrm>
            <a:off x="78654" y="1585576"/>
            <a:ext cx="7316835" cy="432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2" t="44770" r="48158" b="42521"/>
          <a:stretch/>
        </p:blipFill>
        <p:spPr bwMode="auto">
          <a:xfrm>
            <a:off x="5891432" y="5249877"/>
            <a:ext cx="3008114" cy="89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6071" y="6587939"/>
            <a:ext cx="5077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https://www.cdc.gov/drugoverdose/data/statedeaths.html</a:t>
            </a:r>
          </a:p>
        </p:txBody>
      </p:sp>
    </p:spTree>
    <p:extLst>
      <p:ext uri="{BB962C8B-B14F-4D97-AF65-F5344CB8AC3E}">
        <p14:creationId xmlns:p14="http://schemas.microsoft.com/office/powerpoint/2010/main" val="2338199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Overdose Deaths Involving Opioids by type, US 2000-2015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E96547-6CF7-4D33-B65D-A1AD52C1C1C5}"/>
              </a:ext>
            </a:extLst>
          </p:cNvPr>
          <p:cNvSpPr txBox="1"/>
          <p:nvPr/>
        </p:nvSpPr>
        <p:spPr>
          <a:xfrm>
            <a:off x="4341572" y="6604473"/>
            <a:ext cx="4769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https://www.cdc.gov/drugoverdose/data/analysis.html</a:t>
            </a:r>
          </a:p>
        </p:txBody>
      </p:sp>
      <p:pic>
        <p:nvPicPr>
          <p:cNvPr id="1026" name="Picture 2" descr="https://www.cdc.gov/drugoverdose/images/data/od_deaths_bytype.gif">
            <a:extLst>
              <a:ext uri="{FF2B5EF4-FFF2-40B4-BE49-F238E27FC236}">
                <a16:creationId xmlns:a16="http://schemas.microsoft.com/office/drawing/2014/main" id="{D5541C8D-754D-4616-ACD2-C176652A5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" t="13306" r="860" b="9289"/>
          <a:stretch/>
        </p:blipFill>
        <p:spPr bwMode="auto">
          <a:xfrm>
            <a:off x="827545" y="1700790"/>
            <a:ext cx="8064980" cy="46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353D24-F1B6-4A5A-A38E-35D7DA613B84}"/>
              </a:ext>
            </a:extLst>
          </p:cNvPr>
          <p:cNvSpPr/>
          <p:nvPr/>
        </p:nvSpPr>
        <p:spPr>
          <a:xfrm>
            <a:off x="6588245" y="5975005"/>
            <a:ext cx="2304280" cy="504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6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5" y="274638"/>
            <a:ext cx="892908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Public Health Approaches to Opioid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327"/>
            <a:ext cx="8229600" cy="541505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Primary prevention school education programs</a:t>
            </a:r>
          </a:p>
          <a:p>
            <a:r>
              <a:rPr lang="en-US" dirty="0"/>
              <a:t>Safe opioid prescribing &amp; disposal</a:t>
            </a:r>
          </a:p>
          <a:p>
            <a:pPr lvl="1"/>
            <a:r>
              <a:rPr lang="en-US" dirty="0"/>
              <a:t>Prescription Drug Monitoring Programs*</a:t>
            </a:r>
          </a:p>
          <a:p>
            <a:pPr lvl="1"/>
            <a:r>
              <a:rPr lang="en-US" dirty="0"/>
              <a:t>Drug take-back initiatives</a:t>
            </a:r>
          </a:p>
          <a:p>
            <a:pPr lvl="1"/>
            <a:r>
              <a:rPr lang="en-US" dirty="0"/>
              <a:t>Provider education (and education mandates)</a:t>
            </a:r>
          </a:p>
          <a:p>
            <a:pPr lvl="1"/>
            <a:r>
              <a:rPr lang="en-US" dirty="0"/>
              <a:t>Regulation and legal action around “pill mills”</a:t>
            </a:r>
          </a:p>
          <a:p>
            <a:pPr lvl="1"/>
            <a:r>
              <a:rPr lang="en-US" dirty="0"/>
              <a:t>Opioid prescribing limits (insurance and legislation)</a:t>
            </a:r>
          </a:p>
          <a:p>
            <a:r>
              <a:rPr lang="en-US" dirty="0"/>
              <a:t>Screening, Brief Intervention and Referral to Treatment</a:t>
            </a:r>
          </a:p>
          <a:p>
            <a:r>
              <a:rPr lang="en-US" dirty="0"/>
              <a:t>Abuse-deterrent opioid formulations </a:t>
            </a:r>
          </a:p>
          <a:p>
            <a:r>
              <a:rPr lang="en-US" dirty="0"/>
              <a:t>Opioid Use Disorder (OUD) treatment with agonist therapy*</a:t>
            </a:r>
          </a:p>
          <a:p>
            <a:r>
              <a:rPr lang="en-US" dirty="0"/>
              <a:t>Overdose response education and naloxone distribution*</a:t>
            </a:r>
          </a:p>
          <a:p>
            <a:pPr lvl="1"/>
            <a:r>
              <a:rPr lang="en-US" dirty="0"/>
              <a:t>Good Samaritan Laws</a:t>
            </a:r>
          </a:p>
          <a:p>
            <a:pPr lvl="1"/>
            <a:r>
              <a:rPr lang="en-US" dirty="0"/>
              <a:t>Laws to allow access without a prescription</a:t>
            </a:r>
          </a:p>
          <a:p>
            <a:r>
              <a:rPr lang="en-US" dirty="0"/>
              <a:t>Safe Injection/Consumption Facilities*</a:t>
            </a:r>
          </a:p>
        </p:txBody>
      </p:sp>
    </p:spTree>
    <p:extLst>
      <p:ext uri="{BB962C8B-B14F-4D97-AF65-F5344CB8AC3E}">
        <p14:creationId xmlns:p14="http://schemas.microsoft.com/office/powerpoint/2010/main" val="1936108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 Use Disorder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327"/>
            <a:ext cx="8229600" cy="5299844"/>
          </a:xfrm>
        </p:spPr>
        <p:txBody>
          <a:bodyPr/>
          <a:lstStyle/>
          <a:p>
            <a:r>
              <a:rPr lang="en-US" dirty="0"/>
              <a:t>Counseling and Community Support (without medication)</a:t>
            </a:r>
          </a:p>
          <a:p>
            <a:r>
              <a:rPr lang="en-US" dirty="0"/>
              <a:t>Medication assisted treatment (MAT):</a:t>
            </a:r>
          </a:p>
          <a:p>
            <a:pPr lvl="1"/>
            <a:r>
              <a:rPr lang="en-US" dirty="0"/>
              <a:t>Methadone* </a:t>
            </a:r>
          </a:p>
          <a:p>
            <a:pPr lvl="2"/>
            <a:r>
              <a:rPr lang="en-US" dirty="0"/>
              <a:t>Only available in Opioid Treatment Programs (“methadone clinics”)</a:t>
            </a:r>
          </a:p>
          <a:p>
            <a:pPr lvl="1"/>
            <a:r>
              <a:rPr lang="en-US" dirty="0"/>
              <a:t>Buprenorphine*</a:t>
            </a:r>
          </a:p>
          <a:p>
            <a:pPr lvl="2"/>
            <a:r>
              <a:rPr lang="en-US" dirty="0"/>
              <a:t>Prescriber must have “waiver” to be able to prescribe and there are limits on size of patient population</a:t>
            </a:r>
          </a:p>
          <a:p>
            <a:pPr lvl="1"/>
            <a:r>
              <a:rPr lang="en-US" dirty="0"/>
              <a:t>Injectable extended release naltrexone</a:t>
            </a:r>
          </a:p>
          <a:p>
            <a:r>
              <a:rPr lang="en-US" dirty="0"/>
              <a:t>Detox is not treatment!</a:t>
            </a:r>
          </a:p>
        </p:txBody>
      </p:sp>
    </p:spTree>
    <p:extLst>
      <p:ext uri="{BB962C8B-B14F-4D97-AF65-F5344CB8AC3E}">
        <p14:creationId xmlns:p14="http://schemas.microsoft.com/office/powerpoint/2010/main" val="307523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309082" y="1067113"/>
            <a:ext cx="8126869" cy="762000"/>
          </a:xfrm>
        </p:spPr>
        <p:txBody>
          <a:bodyPr/>
          <a:lstStyle/>
          <a:p>
            <a:pPr eaLnBrk="1" hangingPunct="1"/>
            <a:endParaRPr lang="en-US" altLang="en-US" sz="44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4400" dirty="0">
                <a:solidFill>
                  <a:schemeClr val="tx1"/>
                </a:solidFill>
              </a:rPr>
              <a:t>No financial disclosures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87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18222"/>
            <a:ext cx="8686800" cy="14351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Benefits Of Agonist (Methadone and Buprenorphine) Treatment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2136943"/>
            <a:ext cx="7772400" cy="4114800"/>
          </a:xfrm>
          <a:ln/>
        </p:spPr>
        <p:txBody>
          <a:bodyPr>
            <a:normAutofit fontScale="92500" lnSpcReduction="10000"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Increases retention in treatment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Reduces illicit opioid use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Reduces risk of overdose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Reduces risk of HIV infection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Reduces risk of HBV and HCV infections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Increases rates of employment 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Decreases crime</a:t>
            </a:r>
          </a:p>
          <a:p>
            <a:pPr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Increases length of life</a:t>
            </a:r>
          </a:p>
        </p:txBody>
      </p:sp>
    </p:spTree>
    <p:extLst>
      <p:ext uri="{BB962C8B-B14F-4D97-AF65-F5344CB8AC3E}">
        <p14:creationId xmlns:p14="http://schemas.microsoft.com/office/powerpoint/2010/main" val="3360308644"/>
      </p:ext>
    </p:extLst>
  </p:cSld>
  <p:clrMapOvr>
    <a:masterClrMapping/>
  </p:clrMapOvr>
  <p:transition spd="med" advTm="1891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68" y="87794"/>
            <a:ext cx="8492932" cy="1094534"/>
          </a:xfrm>
        </p:spPr>
        <p:txBody>
          <a:bodyPr/>
          <a:lstStyle/>
          <a:p>
            <a:r>
              <a:rPr lang="en-US" sz="3600" dirty="0"/>
              <a:t>Opioid Agonist Treatments and Heroin Overdose Deaths in Baltimore 1995-2009</a:t>
            </a:r>
          </a:p>
        </p:txBody>
      </p:sp>
      <p:pic>
        <p:nvPicPr>
          <p:cNvPr id="6146" name="Picture 2" descr="An external file that holds a picture, illustration, etc.&#10;Object name is AJPH.2012.301049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74" y="1462495"/>
            <a:ext cx="752475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46449" y="6581001"/>
            <a:ext cx="4397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Schwartz et al. Am Journal of Public Health. 2013; 103(5):917-922</a:t>
            </a:r>
          </a:p>
        </p:txBody>
      </p:sp>
    </p:spTree>
    <p:extLst>
      <p:ext uri="{BB962C8B-B14F-4D97-AF65-F5344CB8AC3E}">
        <p14:creationId xmlns:p14="http://schemas.microsoft.com/office/powerpoint/2010/main" val="3182748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75" y="274638"/>
            <a:ext cx="8698657" cy="1143000"/>
          </a:xfrm>
        </p:spPr>
        <p:txBody>
          <a:bodyPr/>
          <a:lstStyle/>
          <a:p>
            <a:r>
              <a:rPr lang="en-US" dirty="0"/>
              <a:t>Access to opioid use disorder medication assisted treatment in US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20080" r="41307" b="7725"/>
          <a:stretch/>
        </p:blipFill>
        <p:spPr bwMode="auto">
          <a:xfrm>
            <a:off x="2613362" y="1643183"/>
            <a:ext cx="4206328" cy="489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55217" y="6611719"/>
            <a:ext cx="5388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Jones CM, </a:t>
            </a:r>
            <a:r>
              <a:rPr lang="en-US" sz="1200" dirty="0" err="1"/>
              <a:t>Campopiano</a:t>
            </a:r>
            <a:r>
              <a:rPr lang="en-US" sz="1200" dirty="0"/>
              <a:t> M, et al. Am Journal of Public Health. 2015; 105(8):e55-e63</a:t>
            </a:r>
          </a:p>
        </p:txBody>
      </p:sp>
    </p:spTree>
    <p:extLst>
      <p:ext uri="{BB962C8B-B14F-4D97-AF65-F5344CB8AC3E}">
        <p14:creationId xmlns:p14="http://schemas.microsoft.com/office/powerpoint/2010/main" val="4128811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Overdose Response &amp; Naloxone Distribution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004"/>
            <a:ext cx="8229600" cy="506941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No increase in drug use; increase in drug treatment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Seal et al. J Urban Health 2005:82:303-11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err="1"/>
              <a:t>Galea</a:t>
            </a:r>
            <a:r>
              <a:rPr lang="en-US" sz="2000" dirty="0"/>
              <a:t> et al. Addict </a:t>
            </a:r>
            <a:r>
              <a:rPr lang="en-US" sz="2000" dirty="0" err="1"/>
              <a:t>Behav</a:t>
            </a:r>
            <a:r>
              <a:rPr lang="en-US" sz="2000" dirty="0"/>
              <a:t> 2006:31:907-912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Wagner et al. </a:t>
            </a:r>
            <a:r>
              <a:rPr lang="en-US" sz="2000" dirty="0" err="1"/>
              <a:t>Int</a:t>
            </a:r>
            <a:r>
              <a:rPr lang="en-US" sz="2000" dirty="0"/>
              <a:t> J Drug Policy 2010: 21: 186-93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Doe-Simkins et al. BMC Public Health 2014; 14:297 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Cost effective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Coffin &amp; Sullivan Ann Internal Med 2013; 158: 1-9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Reduction in overdose  deaths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err="1"/>
              <a:t>Walley</a:t>
            </a:r>
            <a:r>
              <a:rPr lang="en-US" sz="2000" dirty="0"/>
              <a:t> et al. BMJ 2013 346:f174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Should center around people who use drugs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Rowe et al. Addiction 2015; 1301-1310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22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Overdose Response &amp; Naloxone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790"/>
            <a:ext cx="8229600" cy="4194945"/>
          </a:xfrm>
        </p:spPr>
        <p:txBody>
          <a:bodyPr/>
          <a:lstStyle/>
          <a:p>
            <a:r>
              <a:rPr lang="en-US" sz="2800" dirty="0"/>
              <a:t>Many states have good Samaritan laws to protect responders</a:t>
            </a:r>
          </a:p>
          <a:p>
            <a:r>
              <a:rPr lang="en-US" sz="2800" dirty="0"/>
              <a:t>Many states allow third party prescribing</a:t>
            </a:r>
          </a:p>
          <a:p>
            <a:r>
              <a:rPr lang="en-US" sz="2800" dirty="0"/>
              <a:t>Increasingly states are allowing dispensing under standing order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0" t="24786" r="22207" b="58908"/>
          <a:stretch/>
        </p:blipFill>
        <p:spPr bwMode="auto">
          <a:xfrm>
            <a:off x="1461222" y="4726434"/>
            <a:ext cx="979319" cy="141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3" t="30090" r="43074" b="58825"/>
          <a:stretch/>
        </p:blipFill>
        <p:spPr bwMode="auto">
          <a:xfrm>
            <a:off x="3823109" y="4696354"/>
            <a:ext cx="1640432" cy="122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4" t="46413" r="22938" b="28328"/>
          <a:stretch/>
        </p:blipFill>
        <p:spPr bwMode="auto">
          <a:xfrm>
            <a:off x="6981616" y="4177891"/>
            <a:ext cx="701162" cy="204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8849" y="6207782"/>
            <a:ext cx="155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Intra-muscular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1999" y="6228053"/>
            <a:ext cx="118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Intra-nasal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5258" y="6228053"/>
            <a:ext cx="142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Auto-injector</a:t>
            </a:r>
          </a:p>
        </p:txBody>
      </p:sp>
    </p:spTree>
    <p:extLst>
      <p:ext uri="{BB962C8B-B14F-4D97-AF65-F5344CB8AC3E}">
        <p14:creationId xmlns:p14="http://schemas.microsoft.com/office/powerpoint/2010/main" val="3695510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Injection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541"/>
            <a:ext cx="8229600" cy="4550954"/>
          </a:xfrm>
        </p:spPr>
        <p:txBody>
          <a:bodyPr/>
          <a:lstStyle/>
          <a:p>
            <a:r>
              <a:rPr lang="en-US" dirty="0"/>
              <a:t>Facilities where people may go to consume drugs obtained elsewhere in a hygienic environment with appropriate equipment without fear of arrest under trained supervision </a:t>
            </a:r>
          </a:p>
          <a:p>
            <a:r>
              <a:rPr lang="en-US" dirty="0"/>
              <a:t>Primary goals:</a:t>
            </a:r>
          </a:p>
          <a:p>
            <a:pPr lvl="1"/>
            <a:r>
              <a:rPr lang="en-US" dirty="0"/>
              <a:t>Provide an environment for safer drug use </a:t>
            </a:r>
          </a:p>
          <a:p>
            <a:pPr lvl="1"/>
            <a:r>
              <a:rPr lang="en-US" dirty="0"/>
              <a:t>Improve health status of target group</a:t>
            </a:r>
          </a:p>
          <a:p>
            <a:pPr lvl="1"/>
            <a:r>
              <a:rPr lang="en-US" dirty="0"/>
              <a:t>Reduce public disorder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 err="1"/>
              <a:t>Hedrich</a:t>
            </a:r>
            <a:r>
              <a:rPr lang="en-US" sz="1200" dirty="0"/>
              <a:t>, D., T. Kerr &amp; F. Dubois-Arber (2010) 'Chapter 11; Drug consumption facilities in Europe and beyond.  European Monitoring Centre for Drugs and Drug Addiction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530638" y="6597385"/>
            <a:ext cx="2562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credit: Sharon </a:t>
            </a:r>
            <a:r>
              <a:rPr lang="en-US" sz="1400" dirty="0" err="1"/>
              <a:t>Stancliff</a:t>
            </a:r>
            <a:r>
              <a:rPr lang="en-US" sz="1400" dirty="0"/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1807718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801" y="87794"/>
            <a:ext cx="5996904" cy="6096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075" y="1011504"/>
            <a:ext cx="179542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Insite, Vancouver</a:t>
            </a:r>
          </a:p>
          <a:p>
            <a:r>
              <a:rPr lang="en-US" dirty="0"/>
              <a:t>British Columbia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Internationally: </a:t>
            </a:r>
          </a:p>
          <a:p>
            <a:r>
              <a:rPr lang="en-US" dirty="0"/>
              <a:t>97 facilities</a:t>
            </a:r>
          </a:p>
          <a:p>
            <a:r>
              <a:rPr lang="en-US" dirty="0"/>
              <a:t>66 cities</a:t>
            </a:r>
          </a:p>
          <a:p>
            <a:r>
              <a:rPr lang="en-US" dirty="0"/>
              <a:t>11 countries</a:t>
            </a:r>
            <a:endParaRPr lang="en-US" baseline="30000" dirty="0"/>
          </a:p>
          <a:p>
            <a:r>
              <a:rPr lang="en-US" dirty="0"/>
              <a:t>1 in </a:t>
            </a:r>
            <a:r>
              <a:rPr lang="en-US"/>
              <a:t>the US</a:t>
            </a:r>
            <a:r>
              <a:rPr lang="en-US" baseline="30000"/>
              <a:t>1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62552" y="6194136"/>
            <a:ext cx="2669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Photo Credit: Sharon </a:t>
            </a:r>
            <a:r>
              <a:rPr lang="en-US" sz="1400" dirty="0" err="1"/>
              <a:t>Stancliff</a:t>
            </a:r>
            <a:r>
              <a:rPr lang="en-US" sz="1400" dirty="0"/>
              <a:t>, MD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E252A3-CF8C-4D3D-B867-C889AD35EB20}"/>
              </a:ext>
            </a:extLst>
          </p:cNvPr>
          <p:cNvSpPr txBox="1"/>
          <p:nvPr/>
        </p:nvSpPr>
        <p:spPr>
          <a:xfrm>
            <a:off x="1440175" y="6592267"/>
            <a:ext cx="831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1- http://www.abell.org/sites/default/files/files/Safe%20Drug%20Consumption%20Spaces%20final.pdf</a:t>
            </a:r>
          </a:p>
        </p:txBody>
      </p:sp>
    </p:spTree>
    <p:extLst>
      <p:ext uri="{BB962C8B-B14F-4D97-AF65-F5344CB8AC3E}">
        <p14:creationId xmlns:p14="http://schemas.microsoft.com/office/powerpoint/2010/main" val="3900688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2531"/>
            <a:ext cx="8229600" cy="5217247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Overdose death reduction</a:t>
            </a:r>
          </a:p>
          <a:p>
            <a:pPr lvl="1">
              <a:defRPr/>
            </a:pPr>
            <a:r>
              <a:rPr lang="en-US" sz="1600" i="1" dirty="0" err="1">
                <a:ea typeface="ＭＳ Ｐゴシック" charset="0"/>
                <a:cs typeface="ＭＳ Ｐゴシック" charset="0"/>
              </a:rPr>
              <a:t>Milloy</a:t>
            </a:r>
            <a:r>
              <a:rPr lang="en-US" sz="1600" i="1" dirty="0">
                <a:ea typeface="ＭＳ Ｐゴシック" charset="0"/>
                <a:cs typeface="ＭＳ Ｐゴシック" charset="0"/>
              </a:rPr>
              <a:t> et al, PLOS One, 2008</a:t>
            </a:r>
          </a:p>
          <a:p>
            <a:pPr lvl="1">
              <a:defRPr/>
            </a:pPr>
            <a:r>
              <a:rPr lang="en-US" sz="1600" i="1" dirty="0">
                <a:ea typeface="ＭＳ Ｐゴシック" charset="0"/>
                <a:cs typeface="ＭＳ Ｐゴシック" charset="0"/>
              </a:rPr>
              <a:t>Marshall et al, Lancet 2011</a:t>
            </a:r>
          </a:p>
          <a:p>
            <a:pPr lvl="1">
              <a:defRPr/>
            </a:pPr>
            <a:r>
              <a:rPr lang="en-US" sz="1600" i="1" dirty="0">
                <a:ea typeface="ＭＳ Ｐゴシック" charset="0"/>
                <a:cs typeface="ＭＳ Ｐゴシック" charset="0"/>
              </a:rPr>
              <a:t> Kerr et al., International Journal of Drug Policy, 2006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Reductions in syringe sharing </a:t>
            </a:r>
            <a:endParaRPr lang="en-US" sz="2000" i="1" dirty="0"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i="1" dirty="0">
                <a:ea typeface="ＭＳ Ｐゴシック" charset="0"/>
                <a:cs typeface="ＭＳ Ｐゴシック" charset="0"/>
              </a:rPr>
              <a:t>Kerr et al., The Lancet, 2005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i="1" dirty="0">
                <a:ea typeface="ＭＳ Ｐゴシック" charset="0"/>
                <a:cs typeface="ＭＳ Ｐゴシック" charset="0"/>
              </a:rPr>
              <a:t>Wood et al. American Journal of Infectious Diseases, 2005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Increases in safer injection behaviors </a:t>
            </a:r>
            <a:endParaRPr lang="en-US" sz="2000" i="1" dirty="0"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sz="1600" i="1" dirty="0">
                <a:ea typeface="ＭＳ Ｐゴシック" charset="0"/>
                <a:cs typeface="ＭＳ Ｐゴシック" charset="0"/>
              </a:rPr>
              <a:t>Stoltz et al, Journal of Public Health, 2007</a:t>
            </a:r>
          </a:p>
          <a:p>
            <a:pPr lvl="1">
              <a:defRPr/>
            </a:pPr>
            <a:r>
              <a:rPr lang="en-US" sz="1600" i="1" dirty="0">
                <a:ea typeface="ＭＳ Ｐゴシック" charset="0"/>
                <a:cs typeface="ＭＳ Ｐゴシック" charset="0"/>
              </a:rPr>
              <a:t>Small et al., Drug and Alcohol Dependence, 2008</a:t>
            </a:r>
          </a:p>
          <a:p>
            <a:pPr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Increased use of addiction treatment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defRPr/>
            </a:pPr>
            <a:r>
              <a:rPr lang="en-US" sz="1600" i="1" dirty="0">
                <a:ea typeface="ＭＳ Ｐゴシック" charset="0"/>
                <a:cs typeface="ＭＳ Ｐゴシック" charset="0"/>
              </a:rPr>
              <a:t>Wood et al., New England Journal of Medicine, 2006</a:t>
            </a:r>
          </a:p>
          <a:p>
            <a:pPr lvl="1">
              <a:defRPr/>
            </a:pPr>
            <a:r>
              <a:rPr lang="en-US" sz="1600" i="1" dirty="0">
                <a:ea typeface="ＭＳ Ｐゴシック" charset="0"/>
                <a:cs typeface="ＭＳ Ｐゴシック" charset="0"/>
              </a:rPr>
              <a:t>Wood et al., Addiction, 2007</a:t>
            </a:r>
          </a:p>
          <a:p>
            <a:pPr lvl="1">
              <a:defRPr/>
            </a:pPr>
            <a:r>
              <a:rPr lang="en-US" sz="1600" i="1" dirty="0" err="1">
                <a:ea typeface="ＭＳ Ｐゴシック" charset="0"/>
                <a:cs typeface="ＭＳ Ｐゴシック" charset="0"/>
              </a:rPr>
              <a:t>DeBeck</a:t>
            </a:r>
            <a:r>
              <a:rPr lang="en-US" sz="1600" i="1" dirty="0">
                <a:ea typeface="ＭＳ Ｐゴシック" charset="0"/>
                <a:cs typeface="ＭＳ Ｐゴシック" charset="0"/>
              </a:rPr>
              <a:t> et al., Drug and Alcohol Dependence, 2010</a:t>
            </a:r>
          </a:p>
          <a:p>
            <a:pPr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Reductions in violence against women </a:t>
            </a:r>
          </a:p>
          <a:p>
            <a:pPr lvl="1">
              <a:defRPr/>
            </a:pPr>
            <a:r>
              <a:rPr lang="en-US" sz="1600" i="1" dirty="0">
                <a:ea typeface="ＭＳ Ｐゴシック" charset="0"/>
                <a:cs typeface="ＭＳ Ｐゴシック" charset="0"/>
              </a:rPr>
              <a:t>Fairbairn et al, Social Science and Medicine, 2008</a:t>
            </a:r>
          </a:p>
          <a:p>
            <a:pPr lvl="1">
              <a:defRPr/>
            </a:pPr>
            <a:endParaRPr lang="en-CA" sz="16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Findings from Insite Vancouver BC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30638" y="6597385"/>
            <a:ext cx="2562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credit: Sharon </a:t>
            </a:r>
            <a:r>
              <a:rPr lang="en-US" sz="1400" dirty="0" err="1"/>
              <a:t>Stancliff</a:t>
            </a:r>
            <a:r>
              <a:rPr lang="en-US" sz="1400" dirty="0"/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1014367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412755"/>
            <a:ext cx="8229600" cy="51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Reductions in public disorder </a:t>
            </a:r>
          </a:p>
          <a:p>
            <a:pPr lvl="1">
              <a:defRPr/>
            </a:pPr>
            <a:r>
              <a:rPr lang="en-US" sz="1600" i="1" dirty="0">
                <a:latin typeface="+mn-lt"/>
                <a:ea typeface="ＭＳ Ｐゴシック" charset="0"/>
                <a:cs typeface="ＭＳ Ｐゴシック" charset="0"/>
              </a:rPr>
              <a:t>Wood et al., Canadian Medical Association Journal, 2004</a:t>
            </a:r>
          </a:p>
          <a:p>
            <a:pPr lvl="1">
              <a:defRPr/>
            </a:pPr>
            <a:r>
              <a:rPr lang="en-US" sz="1600" i="1" dirty="0" err="1">
                <a:latin typeface="+mn-lt"/>
                <a:ea typeface="ＭＳ Ｐゴシック" charset="0"/>
                <a:cs typeface="ＭＳ Ｐゴシック" charset="0"/>
              </a:rPr>
              <a:t>Petrar</a:t>
            </a:r>
            <a:r>
              <a:rPr lang="en-US" sz="1600" i="1" dirty="0">
                <a:latin typeface="+mn-lt"/>
                <a:ea typeface="ＭＳ Ｐゴシック" charset="0"/>
                <a:cs typeface="ＭＳ Ｐゴシック" charset="0"/>
              </a:rPr>
              <a:t> et al., Addictive Behaviors, </a:t>
            </a:r>
          </a:p>
          <a:p>
            <a:pPr lvl="1">
              <a:defRPr/>
            </a:pPr>
            <a:r>
              <a:rPr lang="en-US" sz="1600" i="1" dirty="0">
                <a:latin typeface="+mn-lt"/>
                <a:ea typeface="ＭＳ Ｐゴシック" charset="0"/>
                <a:cs typeface="ＭＳ Ｐゴシック" charset="0"/>
              </a:rPr>
              <a:t>Stoltz et al., Journal of Public Health, 2007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>
                <a:latin typeface="+mn-lt"/>
              </a:rPr>
              <a:t>No negative changes in community drug use patterns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i="1" dirty="0">
                <a:latin typeface="+mn-lt"/>
              </a:rPr>
              <a:t>Kerr et al., British Medical Journal, 2006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>
                <a:latin typeface="+mn-lt"/>
              </a:rPr>
              <a:t>No increases in initiation into injection drug use 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i="1" dirty="0">
                <a:latin typeface="+mn-lt"/>
              </a:rPr>
              <a:t>Kerr et al., American Journal of Public Health, 2007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>
                <a:latin typeface="+mn-lt"/>
              </a:rPr>
              <a:t>No increases in drug-related crime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i="1" dirty="0">
                <a:latin typeface="+mn-lt"/>
              </a:rPr>
              <a:t>Wood et al., Substance Abuse Treatment. Prevention, and Policy, 2006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>
                <a:latin typeface="+mn-lt"/>
              </a:rPr>
              <a:t>Promotes effective police-public health partnerships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i="1" dirty="0" err="1">
                <a:latin typeface="+mn-lt"/>
              </a:rPr>
              <a:t>DeBeck</a:t>
            </a:r>
            <a:r>
              <a:rPr lang="en-US" altLang="en-US" sz="1600" i="1" dirty="0">
                <a:latin typeface="+mn-lt"/>
              </a:rPr>
              <a:t> et al, Substance Abuse Treatment. Prevention, and Policy, 2008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>
                <a:latin typeface="+mn-lt"/>
              </a:rPr>
              <a:t>Cost-effective 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i="1" dirty="0" err="1">
                <a:latin typeface="+mn-lt"/>
              </a:rPr>
              <a:t>Bayoumi</a:t>
            </a:r>
            <a:r>
              <a:rPr lang="en-US" altLang="en-US" sz="1600" i="1" dirty="0">
                <a:latin typeface="+mn-lt"/>
              </a:rPr>
              <a:t> &amp; </a:t>
            </a:r>
            <a:r>
              <a:rPr lang="en-US" altLang="en-US" sz="1600" i="1" dirty="0" err="1">
                <a:latin typeface="+mn-lt"/>
              </a:rPr>
              <a:t>Zaric</a:t>
            </a:r>
            <a:r>
              <a:rPr lang="en-US" altLang="en-US" sz="1600" i="1" dirty="0">
                <a:latin typeface="+mn-lt"/>
              </a:rPr>
              <a:t>, CMAJ, 2009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i="1" dirty="0">
                <a:latin typeface="+mn-lt"/>
              </a:rPr>
              <a:t>Andersen &amp; Boyd, IJDP, 2010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600" i="1" dirty="0">
                <a:latin typeface="+mn-lt"/>
              </a:rPr>
              <a:t>Pinkerton, et al, Addiction, 2010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600" i="1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Findings from Insite Vancouver BC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0638" y="6597385"/>
            <a:ext cx="2562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credit: Sharon </a:t>
            </a:r>
            <a:r>
              <a:rPr lang="en-US" sz="1400" dirty="0" err="1"/>
              <a:t>Stancliff</a:t>
            </a:r>
            <a:r>
              <a:rPr lang="en-US" sz="1400" dirty="0"/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5139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E2801-D21B-4CCE-8ED0-DF492DC54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8F07C-2815-42B3-8BA8-732A534C8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8AFF6-B91A-4F38-94CC-6848848B4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90" t="12794" r="22510"/>
          <a:stretch/>
        </p:blipFill>
        <p:spPr>
          <a:xfrm>
            <a:off x="193868" y="203008"/>
            <a:ext cx="7644723" cy="5731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5EF871-981B-4CDE-8434-DED8FCD65F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40" t="34880" r="55040" b="20923"/>
          <a:stretch/>
        </p:blipFill>
        <p:spPr>
          <a:xfrm>
            <a:off x="6407492" y="4293105"/>
            <a:ext cx="2534708" cy="2189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5D7841-65BE-42C6-9D83-061B132F456F}"/>
              </a:ext>
            </a:extLst>
          </p:cNvPr>
          <p:cNvSpPr txBox="1"/>
          <p:nvPr/>
        </p:nvSpPr>
        <p:spPr>
          <a:xfrm>
            <a:off x="5320891" y="6592002"/>
            <a:ext cx="3755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American Journal of Preventive Medicine. August 8, 2017</a:t>
            </a:r>
          </a:p>
        </p:txBody>
      </p:sp>
    </p:spTree>
    <p:extLst>
      <p:ext uri="{BB962C8B-B14F-4D97-AF65-F5344CB8AC3E}">
        <p14:creationId xmlns:p14="http://schemas.microsoft.com/office/powerpoint/2010/main" val="263821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24296" y="1412755"/>
            <a:ext cx="8126869" cy="5011809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The Opioid Crisis in the US: where we are and how we got here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Access to effective pain and opioid use disorder treatment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Naloxone Access as part of the solution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6261" y="375829"/>
            <a:ext cx="8229600" cy="9217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25607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"/>
    </mc:Choice>
    <mc:Fallback xmlns="">
      <p:transition spd="slow" advTm="174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2334467"/>
            <a:ext cx="8229600" cy="201624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hlinkClick r:id="rId2"/>
              </a:rPr>
              <a:t>Elizabeth.Salisbury@gmail.com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trigabov@gmail.com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Kmhochman@gmail.com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FC386D-BFE5-40FF-A6B9-6EB743370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The Opioid Crisis in the US: where we are and how we got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D304B-0BA1-495B-9AB5-C3BE847C9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"/>
    </mc:Choice>
    <mc:Fallback xmlns="">
      <p:transition spd="slow" advTm="15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Overdose Deaths in US- all types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87214" y="6631504"/>
            <a:ext cx="4228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Source: </a:t>
            </a:r>
            <a:r>
              <a:rPr lang="en-US" sz="1200" dirty="0"/>
              <a:t>National Center for Health Statistics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60866"/>
              </p:ext>
            </p:extLst>
          </p:nvPr>
        </p:nvGraphicFramePr>
        <p:xfrm>
          <a:off x="406400" y="1727201"/>
          <a:ext cx="8025269" cy="446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91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"/>
    </mc:Choice>
    <mc:Fallback xmlns="">
      <p:transition spd="slow" advTm="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7" t="21364" r="22643" b="10137"/>
          <a:stretch/>
        </p:blipFill>
        <p:spPr bwMode="auto">
          <a:xfrm>
            <a:off x="1143000" y="1219200"/>
            <a:ext cx="6299212" cy="515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57400" y="1219200"/>
            <a:ext cx="34290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09800" y="2362200"/>
            <a:ext cx="2667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09800" y="2895600"/>
            <a:ext cx="2082806" cy="9006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0" y="3200400"/>
            <a:ext cx="15240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Peak Gun Violence Deaths (1993)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7973" y="2628900"/>
            <a:ext cx="18978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Peak HIV Deaths (1995)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2145268"/>
            <a:ext cx="23301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Peak Car Crash Deaths (1972)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“Drug Deaths in America Are Rising Faster than Ever”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00237" y="6635250"/>
            <a:ext cx="2931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New York Times, June 5, 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332" y="2396760"/>
            <a:ext cx="3412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Drug Overdose Deaths, 1980-2016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43000" y="4724400"/>
            <a:ext cx="18288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10200" y="1600200"/>
            <a:ext cx="61587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60,000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03926" y="2313801"/>
            <a:ext cx="61587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50,000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526" y="2971800"/>
            <a:ext cx="61587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40,000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3761601"/>
            <a:ext cx="61587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30,000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53419" y="4495800"/>
            <a:ext cx="61587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20,000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7675" y="5209401"/>
            <a:ext cx="162409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10,000 deaths per year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2027" y="6019800"/>
            <a:ext cx="6191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1980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371600" y="5986790"/>
            <a:ext cx="51816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71627" y="6019800"/>
            <a:ext cx="6191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1985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81227" y="6019800"/>
            <a:ext cx="6191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1990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90827" y="6019800"/>
            <a:ext cx="6191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1995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10000" y="6019800"/>
            <a:ext cx="6191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2000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5800" y="6019800"/>
            <a:ext cx="6191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2005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81600" y="6019800"/>
            <a:ext cx="6191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2010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57827" y="6019800"/>
            <a:ext cx="61917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2015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65967" y="6297282"/>
            <a:ext cx="3306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*2016 estimate based on  preliminary data</a:t>
            </a:r>
          </a:p>
        </p:txBody>
      </p:sp>
    </p:spTree>
    <p:extLst>
      <p:ext uri="{BB962C8B-B14F-4D97-AF65-F5344CB8AC3E}">
        <p14:creationId xmlns:p14="http://schemas.microsoft.com/office/powerpoint/2010/main" val="190240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7560" t="5200" r="24800" b="5200"/>
          <a:stretch/>
        </p:blipFill>
        <p:spPr>
          <a:xfrm>
            <a:off x="5392991" y="1009506"/>
            <a:ext cx="3506765" cy="5009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9450" t="6537" r="19130" b="10730"/>
          <a:stretch/>
        </p:blipFill>
        <p:spPr>
          <a:xfrm>
            <a:off x="136261" y="1080507"/>
            <a:ext cx="4546363" cy="493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1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5900" y="457200"/>
            <a:ext cx="6172200" cy="1143000"/>
          </a:xfrm>
        </p:spPr>
        <p:txBody>
          <a:bodyPr/>
          <a:lstStyle/>
          <a:p>
            <a:r>
              <a:rPr lang="en-US" dirty="0"/>
              <a:t>Pain: The 5</a:t>
            </a:r>
            <a:r>
              <a:rPr lang="en-US" baseline="30000" dirty="0"/>
              <a:t>th</a:t>
            </a:r>
            <a:r>
              <a:rPr lang="en-US" dirty="0"/>
              <a:t> Vital Sign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2950" y="2133601"/>
            <a:ext cx="2400301" cy="320040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71850" y="1600202"/>
            <a:ext cx="52578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Introduced by president of American Pain Society 1995</a:t>
            </a:r>
          </a:p>
          <a:p>
            <a:pPr lvl="1"/>
            <a:r>
              <a:rPr lang="en-US" dirty="0"/>
              <a:t>Embraced by VA system late 1990s</a:t>
            </a:r>
          </a:p>
          <a:p>
            <a:pPr lvl="1"/>
            <a:r>
              <a:rPr lang="en-US" dirty="0"/>
              <a:t>Became Joint Commission standard 2001</a:t>
            </a:r>
          </a:p>
          <a:p>
            <a:r>
              <a:rPr lang="en-US" dirty="0"/>
              <a:t>Because</a:t>
            </a:r>
          </a:p>
          <a:p>
            <a:pPr lvl="1"/>
            <a:r>
              <a:rPr lang="en-US" dirty="0"/>
              <a:t>Recognition pain undertreated</a:t>
            </a:r>
          </a:p>
          <a:p>
            <a:pPr lvl="1"/>
            <a:r>
              <a:rPr lang="en-US" dirty="0"/>
              <a:t>Untreated pain leads to chronic pain</a:t>
            </a:r>
          </a:p>
          <a:p>
            <a:pPr lvl="1"/>
            <a:r>
              <a:rPr lang="en-US" dirty="0"/>
              <a:t>Chronic pain interferes with quality of life, is costly, and common</a:t>
            </a:r>
          </a:p>
        </p:txBody>
      </p:sp>
    </p:spTree>
    <p:extLst>
      <p:ext uri="{BB962C8B-B14F-4D97-AF65-F5344CB8AC3E}">
        <p14:creationId xmlns:p14="http://schemas.microsoft.com/office/powerpoint/2010/main" val="2532014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6689" y="423081"/>
            <a:ext cx="8064979" cy="1143000"/>
          </a:xfrm>
        </p:spPr>
        <p:txBody>
          <a:bodyPr/>
          <a:lstStyle/>
          <a:p>
            <a:r>
              <a:rPr lang="en-US" sz="4000" dirty="0"/>
              <a:t>Education: Oxycodone (OxyContin)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57250" y="2057400"/>
            <a:ext cx="3257550" cy="325755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1005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Approved 1995</a:t>
            </a:r>
          </a:p>
          <a:p>
            <a:r>
              <a:rPr lang="en-US" dirty="0"/>
              <a:t>Sales:</a:t>
            </a:r>
          </a:p>
          <a:p>
            <a:pPr lvl="1"/>
            <a:r>
              <a:rPr lang="en-US" dirty="0"/>
              <a:t>1996 $45 million</a:t>
            </a:r>
          </a:p>
          <a:p>
            <a:pPr lvl="1"/>
            <a:r>
              <a:rPr lang="en-US" dirty="0"/>
              <a:t>2000 $1.1 billion</a:t>
            </a:r>
          </a:p>
          <a:p>
            <a:pPr lvl="1"/>
            <a:r>
              <a:rPr lang="en-US" dirty="0"/>
              <a:t>2010 $3.1 billion (30% of painkiller market)</a:t>
            </a:r>
          </a:p>
          <a:p>
            <a:r>
              <a:rPr lang="en-US" dirty="0"/>
              <a:t>1996-2002 funded &gt;20,000 pain-related educational programs</a:t>
            </a:r>
          </a:p>
          <a:p>
            <a:r>
              <a:rPr lang="en-US" dirty="0"/>
              <a:t>Provided financial support to: American Pain Society, the American Academy of Pain Medicine, the Federation of State Medical Boards, the Joint Commission</a:t>
            </a:r>
          </a:p>
        </p:txBody>
      </p:sp>
    </p:spTree>
    <p:extLst>
      <p:ext uri="{BB962C8B-B14F-4D97-AF65-F5344CB8AC3E}">
        <p14:creationId xmlns:p14="http://schemas.microsoft.com/office/powerpoint/2010/main" val="897609172"/>
      </p:ext>
    </p:extLst>
  </p:cSld>
  <p:clrMapOvr>
    <a:masterClrMapping/>
  </p:clrMapOvr>
</p:sld>
</file>

<file path=ppt/theme/theme1.xml><?xml version="1.0" encoding="utf-8"?>
<a:theme xmlns:a="http://schemas.openxmlformats.org/drawingml/2006/main" name="HC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C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C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2FFCFDD127DC4EA0E82D073106A8A6" ma:contentTypeVersion="4" ma:contentTypeDescription="Create a new document." ma:contentTypeScope="" ma:versionID="7c9103402a9cfe0bc35ec3bb929d58ee">
  <xsd:schema xmlns:xsd="http://www.w3.org/2001/XMLSchema" xmlns:xs="http://www.w3.org/2001/XMLSchema" xmlns:p="http://schemas.microsoft.com/office/2006/metadata/properties" xmlns:ns1="http://schemas.microsoft.com/sharepoint/v3" xmlns:ns2="84e7ef38-4802-440d-8931-818513751b11" xmlns:ns3="82766ba8-9e2a-464a-905b-82e264447426" targetNamespace="http://schemas.microsoft.com/office/2006/metadata/properties" ma:root="true" ma:fieldsID="45551cc7b82be88a027be61918fcdd47" ns1:_="" ns2:_="" ns3:_="">
    <xsd:import namespace="http://schemas.microsoft.com/sharepoint/v3"/>
    <xsd:import namespace="84e7ef38-4802-440d-8931-818513751b11"/>
    <xsd:import namespace="82766ba8-9e2a-464a-905b-82e26444742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7ef38-4802-440d-8931-818513751b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1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66ba8-9e2a-464a-905b-82e264447426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ocument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84e7ef38-4802-440d-8931-818513751b11">
      <UserInfo>
        <DisplayName>Kern, David</DisplayName>
        <AccountId>2724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F07200A-D3A2-4E4D-B599-56772430F3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4e7ef38-4802-440d-8931-818513751b11"/>
    <ds:schemaRef ds:uri="82766ba8-9e2a-464a-905b-82e2644474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B8B439-7630-432B-BBB5-89C324D40C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037337-1516-4EE9-9C2F-060FC291C4E4}">
  <ds:schemaRefs>
    <ds:schemaRef ds:uri="84e7ef38-4802-440d-8931-818513751b1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82766ba8-9e2a-464a-905b-82e264447426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HCtemplate</Template>
  <TotalTime>33079</TotalTime>
  <Words>1605</Words>
  <Application>Microsoft Office PowerPoint</Application>
  <PresentationFormat>On-screen Show (4:3)</PresentationFormat>
  <Paragraphs>231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ＭＳ Ｐゴシック</vt:lpstr>
      <vt:lpstr>Arial</vt:lpstr>
      <vt:lpstr>Calibri</vt:lpstr>
      <vt:lpstr>HCtemplate</vt:lpstr>
      <vt:lpstr>HCpresentation1</vt:lpstr>
      <vt:lpstr>1_HCtemplate</vt:lpstr>
      <vt:lpstr>PowerPoint Presentation</vt:lpstr>
      <vt:lpstr>PowerPoint Presentation</vt:lpstr>
      <vt:lpstr>Goals</vt:lpstr>
      <vt:lpstr>The Opioid Crisis in the US: where we are and how we got here</vt:lpstr>
      <vt:lpstr>Overdose Deaths in US- all types </vt:lpstr>
      <vt:lpstr>PowerPoint Presentation</vt:lpstr>
      <vt:lpstr>National Story</vt:lpstr>
      <vt:lpstr>Pain: The 5th Vital Sign</vt:lpstr>
      <vt:lpstr>Education: Oxycodone (OxyContin)</vt:lpstr>
      <vt:lpstr>PowerPoint Presentation</vt:lpstr>
      <vt:lpstr>Increase in Opioid Prescribing Associated with Increase in Death</vt:lpstr>
      <vt:lpstr>Sources of Rx Opioids Among Past-year Non-Medical Users</vt:lpstr>
      <vt:lpstr>PowerPoint Presentation</vt:lpstr>
      <vt:lpstr>US Opioid Prescription By MME Per Capita 2015 By County</vt:lpstr>
      <vt:lpstr>Rates of Drug Overdose Deaths, 2015</vt:lpstr>
      <vt:lpstr>Significant Increase in OD Death Rate from 2014-2015</vt:lpstr>
      <vt:lpstr>Overdose Deaths Involving Opioids by type, US 2000-2015</vt:lpstr>
      <vt:lpstr>Public Health Approaches to Opioid Crisis</vt:lpstr>
      <vt:lpstr>Opioid Use Disorder Treatment</vt:lpstr>
      <vt:lpstr>Benefits Of Agonist (Methadone and Buprenorphine) Treatment</vt:lpstr>
      <vt:lpstr>Opioid Agonist Treatments and Heroin Overdose Deaths in Baltimore 1995-2009</vt:lpstr>
      <vt:lpstr>Access to opioid use disorder medication assisted treatment in US</vt:lpstr>
      <vt:lpstr>Overdose Response &amp; Naloxone Distribution </vt:lpstr>
      <vt:lpstr>Overdose Response &amp; Naloxone Distribution</vt:lpstr>
      <vt:lpstr>Supervised Injection Facilities</vt:lpstr>
      <vt:lpstr>PowerPoint Presentation</vt:lpstr>
      <vt:lpstr>Findings from Insite Vancouver BC </vt:lpstr>
      <vt:lpstr>Findings from Insite Vancouver BC </vt:lpstr>
      <vt:lpstr>PowerPoint Presentation</vt:lpstr>
      <vt:lpstr>Questions</vt:lpstr>
    </vt:vector>
  </TitlesOfParts>
  <Company>City Of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Richardson</dc:creator>
  <cp:lastModifiedBy>Majid Afshar</cp:lastModifiedBy>
  <cp:revision>179</cp:revision>
  <cp:lastPrinted>2014-10-14T20:15:51Z</cp:lastPrinted>
  <dcterms:created xsi:type="dcterms:W3CDTF">2014-12-23T15:45:39Z</dcterms:created>
  <dcterms:modified xsi:type="dcterms:W3CDTF">2017-10-29T18:41:23Z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ternateThumbnailUrl">
    <vt:lpwstr>, </vt:lpwstr>
  </property>
  <property fmtid="{D5CDD505-2E9C-101B-9397-08002B2CF9AE}" pid="3" name="ImageCreateDate">
    <vt:lpwstr/>
  </property>
  <property fmtid="{D5CDD505-2E9C-101B-9397-08002B2CF9AE}" pid="4" name="Description">
    <vt:lpwstr/>
  </property>
  <property fmtid="{D5CDD505-2E9C-101B-9397-08002B2CF9AE}" pid="5" name="ContentTypeId">
    <vt:lpwstr>0x0101000D2FFCFDD127DC4EA0E82D073106A8A6</vt:lpwstr>
  </property>
</Properties>
</file>