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y="6858000" cx="12192000"/>
  <p:notesSz cx="6858000" cy="9144000"/>
  <p:embeddedFontLst>
    <p:embeddedFont>
      <p:font typeface="Source Sans Pro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B91F774E-E72F-4EC2-8E51-894AB509AF90}">
  <a:tblStyle styleId="{B91F774E-E72F-4EC2-8E51-894AB509AF9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E6EDEC"/>
          </a:solidFill>
        </a:fill>
      </a:tcStyle>
    </a:wholeTbl>
    <a:band1H>
      <a:tcTxStyle/>
      <a:tcStyle>
        <a:fill>
          <a:solidFill>
            <a:srgbClr val="CADAD7"/>
          </a:solidFill>
        </a:fill>
      </a:tcStyle>
    </a:band1H>
    <a:band2H>
      <a:tcTxStyle/>
    </a:band2H>
    <a:band1V>
      <a:tcTxStyle/>
      <a:tcStyle>
        <a:fill>
          <a:solidFill>
            <a:srgbClr val="CADAD7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SourceSansPro-boldItalic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SourceSansPro-regular.fntdata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font" Target="fonts/SourceSansPro-italic.fntdata"/><Relationship Id="rId16" Type="http://schemas.openxmlformats.org/officeDocument/2006/relationships/slide" Target="slides/slide11.xml"/><Relationship Id="rId38" Type="http://schemas.openxmlformats.org/officeDocument/2006/relationships/font" Target="fonts/SourceSansPro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" name="Shape 54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9" name="Shape 109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5" name="Shape 115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1" name="Shape 121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8" name="Shape 128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5" name="Shape 135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2" name="Shape 142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9" name="Shape 149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6" name="Shape 156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2" name="Shape 162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8" name="Shape 168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" name="Shape 60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Shape 178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4" name="Shape 184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0" name="Shape 190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3" name="Shape 213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1" name="Shape 221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8" name="Shape 228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4" name="Shape 234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0" name="Shape 240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6" name="Shape 246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2" name="Shape 252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6" name="Shape 66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7" name="Shape 257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3" name="Shape 263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3" name="Shape 73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9" name="Shape 79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5" name="Shape 85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1" name="Shape 91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7" name="Shape 97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3" name="Shape 103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itle Slid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b="1" i="0" sz="6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2" type="body"/>
          </p:nvPr>
        </p:nvSpPr>
        <p:spPr>
          <a:xfrm>
            <a:off x="0" y="6016753"/>
            <a:ext cx="8229600" cy="841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08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1_Title and Conten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838200" y="1825625"/>
            <a:ext cx="10515600" cy="41805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54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08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1_Title Onl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5" name="Shape 25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1_Blank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itle 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0" y="6016753"/>
            <a:ext cx="8229600" cy="841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08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itle and Conte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838200" y="1825625"/>
            <a:ext cx="10515600" cy="41805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54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08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2" type="body"/>
          </p:nvPr>
        </p:nvSpPr>
        <p:spPr>
          <a:xfrm>
            <a:off x="0" y="6016753"/>
            <a:ext cx="8229600" cy="841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08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wo Conte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x="838200" y="1825625"/>
            <a:ext cx="5181600" cy="415672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54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08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2" type="body"/>
          </p:nvPr>
        </p:nvSpPr>
        <p:spPr>
          <a:xfrm>
            <a:off x="6172200" y="1825625"/>
            <a:ext cx="5181600" cy="415672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54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08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3" type="body"/>
          </p:nvPr>
        </p:nvSpPr>
        <p:spPr>
          <a:xfrm>
            <a:off x="0" y="6016753"/>
            <a:ext cx="8229600" cy="841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08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lank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idx="1" type="body"/>
          </p:nvPr>
        </p:nvSpPr>
        <p:spPr>
          <a:xfrm>
            <a:off x="0" y="6016753"/>
            <a:ext cx="8229600" cy="841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08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1_Title Slide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ctrTitle"/>
          </p:nvPr>
        </p:nvSpPr>
        <p:spPr>
          <a:xfrm>
            <a:off x="1261872" y="758952"/>
            <a:ext cx="9418320" cy="404164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7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8" name="Shape 48"/>
          <p:cNvSpPr txBox="1"/>
          <p:nvPr>
            <p:ph idx="1" type="subTitle"/>
          </p:nvPr>
        </p:nvSpPr>
        <p:spPr>
          <a:xfrm>
            <a:off x="1261872" y="4800600"/>
            <a:ext cx="9418320" cy="1691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0" type="dt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9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000000"/>
            </a:gs>
            <a:gs pos="52000">
              <a:srgbClr val="001E1B"/>
            </a:gs>
            <a:gs pos="100000">
              <a:srgbClr val="006059"/>
            </a:gs>
          </a:gsLst>
          <a:lin ang="5400000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idx="1" type="body"/>
          </p:nvPr>
        </p:nvSpPr>
        <p:spPr>
          <a:xfrm>
            <a:off x="838200" y="1825625"/>
            <a:ext cx="10515600" cy="41805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54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08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l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" name="Shape 1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521102" y="6016752"/>
            <a:ext cx="3660620" cy="84116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hape 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4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ctrTitle"/>
          </p:nvPr>
        </p:nvSpPr>
        <p:spPr>
          <a:xfrm>
            <a:off x="228600" y="592667"/>
            <a:ext cx="11711354" cy="26246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419100" lvl="0" marL="0" marR="0" rtl="0" algn="ctr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</a:pPr>
            <a:r>
              <a:rPr b="1" i="0" lang="en-US" sz="6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Organizing for Single Payer with Resolutions</a:t>
            </a:r>
          </a:p>
        </p:txBody>
      </p:sp>
      <p:sp>
        <p:nvSpPr>
          <p:cNvPr id="57" name="Shape 57"/>
          <p:cNvSpPr txBox="1"/>
          <p:nvPr>
            <p:ph idx="1" type="subTitle"/>
          </p:nvPr>
        </p:nvSpPr>
        <p:spPr>
          <a:xfrm>
            <a:off x="1524000" y="3826485"/>
            <a:ext cx="9144000" cy="21902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0320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Kay Tillow, All Unions Committee for SP</a:t>
            </a:r>
          </a:p>
          <a:p>
            <a:pPr indent="-20320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Brad Zehr, Boston University School of Medicine</a:t>
            </a:r>
          </a:p>
          <a:p>
            <a:pPr indent="-20320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Andrea DeSantis, DO AAFP Single Payer Member interest Group</a:t>
            </a:r>
          </a:p>
          <a:p>
            <a:pPr indent="-20320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320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0" marR="0" rtl="0" algn="ctr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27940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</a:pPr>
            <a:r>
              <a:rPr b="1" i="1" lang="en-US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Everyone</a:t>
            </a:r>
            <a:r>
              <a:rPr b="1" i="0" lang="en-US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Was Talking About SP</a:t>
            </a:r>
          </a:p>
        </p:txBody>
      </p:sp>
      <p:pic>
        <p:nvPicPr>
          <p:cNvPr id="112" name="Shape 11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-220" l="38586" r="24590" t="220"/>
          <a:stretch/>
        </p:blipFill>
        <p:spPr>
          <a:xfrm rot="5400000">
            <a:off x="3941883" y="-1591407"/>
            <a:ext cx="4308231" cy="105156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838200" y="365125"/>
            <a:ext cx="10515600" cy="904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25400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Other Societies Taking Action</a:t>
            </a:r>
          </a:p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505732" y="1570161"/>
            <a:ext cx="11557314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American Psychiatric Association - </a:t>
            </a: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Dr. Leslie Gise 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Michigan State Medical Society (MSMS) - </a:t>
            </a: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Dr. James Mitchiner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American College of Emergency Room Physicians has set up a task force to study SP - Dr James Mitchiner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American College of Physicians (ACP)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American Academy of Pediatrics (AAP) -</a:t>
            </a: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Dr Rober Zarr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American Society of Clinical Oncology (ASCO) - </a:t>
            </a: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Dr. Ray Drasga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Vermont Medical Society - Deb Richter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27940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American Medical Association</a:t>
            </a:r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838200" y="1825625"/>
            <a:ext cx="10515600" cy="41805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28600" lvl="2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Dr. Peter Orris  An “updated study of health care payment models”</a:t>
            </a:r>
          </a:p>
          <a:p>
            <a:pPr indent="-228600" lvl="1" marL="685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2" marL="1143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Brad Zehr with The AMA Medical Student Section</a:t>
            </a:r>
          </a:p>
        </p:txBody>
      </p:sp>
      <p:sp>
        <p:nvSpPr>
          <p:cNvPr id="125" name="Shape 125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251396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98975"/>
              <a:buFont typeface="Arial"/>
              <a:buNone/>
            </a:pPr>
            <a:r>
              <a:rPr b="1" i="0" lang="en-US" sz="3959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Brad Zehr at the AMA Medical Student Section national meeting in Chicago 2014</a:t>
            </a:r>
          </a:p>
        </p:txBody>
      </p:sp>
      <p:pic>
        <p:nvPicPr>
          <p:cNvPr id="131" name="Shape 13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41600" y="1825625"/>
            <a:ext cx="6502400" cy="4710642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20574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101250"/>
              <a:buFont typeface="Arial"/>
              <a:buNone/>
            </a:pPr>
            <a:r>
              <a:rPr b="1" i="0" lang="en-US" sz="324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With fellow students and Don Berwick at a health policy forum for gubernatorial candidates in    Roxbury, MA</a:t>
            </a:r>
          </a:p>
        </p:txBody>
      </p:sp>
      <p:pic>
        <p:nvPicPr>
          <p:cNvPr id="138" name="Shape 13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55333" y="1825625"/>
            <a:ext cx="7027334" cy="4558242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838200" y="186267"/>
            <a:ext cx="10515600" cy="177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20320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City Hall in Vicco, Kentucky, where the commissioners passed a resolution endorsing HR 676.</a:t>
            </a:r>
          </a:p>
        </p:txBody>
      </p:sp>
      <p:pic>
        <p:nvPicPr>
          <p:cNvPr id="145" name="Shape 14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2208" y="1978554"/>
            <a:ext cx="5573184" cy="4041246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x="838200" y="457200"/>
            <a:ext cx="10490200" cy="1439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20320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Kentucky unionists marching on Frankfort--the campaign for union resolutions for support of HR 676</a:t>
            </a:r>
            <a:br>
              <a:rPr b="1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</a:p>
        </p:txBody>
      </p:sp>
      <p:pic>
        <p:nvPicPr>
          <p:cNvPr id="152" name="Shape 15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79600" y="2065867"/>
            <a:ext cx="7738533" cy="3953933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/>
          <p:cNvSpPr txBox="1"/>
          <p:nvPr>
            <p:ph idx="11" type="ftr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27940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Join Existing Committees or Communities</a:t>
            </a:r>
          </a:p>
        </p:txBody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636103" y="1828800"/>
            <a:ext cx="10588487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i="1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Join an existing committee or group</a:t>
            </a:r>
          </a:p>
          <a:p>
            <a:pPr indent="-227012" lvl="1" marL="468313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Already tasked to oversee content and programing around similar topics like patient care, practice improvement, health of the public, health of the work force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1" i="1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Start a committee or interest group within your organization</a:t>
            </a:r>
          </a:p>
          <a:p>
            <a:pPr indent="-177800" lvl="1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0" i="1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e.g.</a:t>
            </a: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The American Academy of Family Physicians’ Member Interest 	Group (“MIGs”) were started by a few young students and residents at their annual national conference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1" rtl="0" algn="l">
              <a:lnSpc>
                <a:spcPct val="90000"/>
              </a:lnSpc>
              <a:spcBef>
                <a:spcPts val="0"/>
              </a:spcBef>
              <a:buSzPct val="25000"/>
              <a:buNone/>
            </a:pPr>
            <a:r>
              <a:rPr b="1"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Attend Workshops and Meetings and Ask Tough Questions</a:t>
            </a:r>
          </a:p>
        </p:txBody>
      </p:sp>
      <p:sp>
        <p:nvSpPr>
          <p:cNvPr id="165" name="Shape 165"/>
          <p:cNvSpPr txBox="1"/>
          <p:nvPr>
            <p:ph idx="4294967295" type="body"/>
          </p:nvPr>
        </p:nvSpPr>
        <p:spPr>
          <a:xfrm>
            <a:off x="838200" y="1828800"/>
            <a:ext cx="106934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28600" lvl="1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Medical bankruptcy  </a:t>
            </a:r>
          </a:p>
          <a:p>
            <a:pPr indent="-228600" lvl="1" marL="685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Churn</a:t>
            </a:r>
          </a:p>
          <a:p>
            <a:pPr indent="-228600" lvl="1" marL="685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Underinsurance </a:t>
            </a:r>
          </a:p>
          <a:p>
            <a:pPr indent="-228600" lvl="1" marL="685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Increasing administrative costs</a:t>
            </a:r>
          </a:p>
          <a:p>
            <a:pPr indent="-228600" lvl="1" marL="685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Physician burnout</a:t>
            </a:r>
          </a:p>
          <a:p>
            <a:pPr indent="-25400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Observe who responds favorably </a:t>
            </a:r>
          </a:p>
          <a:p>
            <a:pPr indent="-25400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b="1" i="1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take it from there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artoon" id="170" name="Shape 170"/>
          <p:cNvPicPr preferRelativeResize="0"/>
          <p:nvPr/>
        </p:nvPicPr>
        <p:blipFill rotWithShape="1">
          <a:blip r:embed="rId3">
            <a:alphaModFix/>
          </a:blip>
          <a:srcRect b="0" l="0" r="28148" t="0"/>
          <a:stretch/>
        </p:blipFill>
        <p:spPr>
          <a:xfrm>
            <a:off x="1608667" y="0"/>
            <a:ext cx="6559183" cy="683621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1" name="Shape 171"/>
          <p:cNvGrpSpPr/>
          <p:nvPr/>
        </p:nvGrpSpPr>
        <p:grpSpPr>
          <a:xfrm>
            <a:off x="8534398" y="388407"/>
            <a:ext cx="2569579" cy="5361662"/>
            <a:chOff x="8517465" y="625473"/>
            <a:chExt cx="2569579" cy="5361662"/>
          </a:xfrm>
        </p:grpSpPr>
        <p:pic>
          <p:nvPicPr>
            <p:cNvPr descr="cartoon" id="172" name="Shape 172"/>
            <p:cNvPicPr preferRelativeResize="0"/>
            <p:nvPr/>
          </p:nvPicPr>
          <p:blipFill rotWithShape="1">
            <a:blip r:embed="rId3">
              <a:alphaModFix/>
            </a:blip>
            <a:srcRect b="58010" l="73781" r="0" t="15236"/>
            <a:stretch/>
          </p:blipFill>
          <p:spPr>
            <a:xfrm>
              <a:off x="8517465" y="1405467"/>
              <a:ext cx="2569579" cy="19634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artoon" id="173" name="Shape 173"/>
            <p:cNvPicPr preferRelativeResize="0"/>
            <p:nvPr/>
          </p:nvPicPr>
          <p:blipFill rotWithShape="1">
            <a:blip r:embed="rId3">
              <a:alphaModFix/>
            </a:blip>
            <a:srcRect b="24332" l="78266" r="3450" t="50753"/>
            <a:stretch/>
          </p:blipFill>
          <p:spPr>
            <a:xfrm>
              <a:off x="8517465" y="3369733"/>
              <a:ext cx="2565182" cy="26174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artoon" id="174" name="Shape 174"/>
            <p:cNvPicPr preferRelativeResize="0"/>
            <p:nvPr/>
          </p:nvPicPr>
          <p:blipFill rotWithShape="1">
            <a:blip r:embed="rId3">
              <a:alphaModFix/>
            </a:blip>
            <a:srcRect b="89376" l="73781" r="0" t="0"/>
            <a:stretch/>
          </p:blipFill>
          <p:spPr>
            <a:xfrm>
              <a:off x="8517465" y="625473"/>
              <a:ext cx="2569579" cy="77968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27940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Goals of this Workshop</a:t>
            </a:r>
          </a:p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838200" y="1587745"/>
            <a:ext cx="10943492" cy="44086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AutoNum type="arabicPeriod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Tips for getting into the game: Identifying existing (or the potential to create new) forums for organizing around the topic of Single Payer within your professional organization.</a:t>
            </a:r>
          </a:p>
          <a:p>
            <a:pPr indent="-4572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AutoNum type="arabicPeriod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Putting a strategy in place </a:t>
            </a:r>
          </a:p>
          <a:p>
            <a:pPr indent="-4572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AutoNum type="arabicPeriod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Writing a Resolution</a:t>
            </a:r>
          </a:p>
          <a:p>
            <a:pPr indent="-4572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AutoNum type="arabicPeriod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Tips for success</a:t>
            </a:r>
          </a:p>
          <a:p>
            <a:pPr indent="-4572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AutoNum type="arabicPeriod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Group networking activity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27940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Find the Like Minded…</a:t>
            </a:r>
          </a:p>
        </p:txBody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838199" y="1691322"/>
            <a:ext cx="11084169" cy="47926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Identify influential SP supporters/sympathizers who are active or have a long history within the Society. 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Reach out with emails, phone calls and conversations asking for advice and direction	 </a:t>
            </a:r>
          </a:p>
          <a:p>
            <a:pPr indent="-230187" lvl="1" marL="687388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Past present presidents and board members </a:t>
            </a:r>
          </a:p>
          <a:p>
            <a:pPr indent="-230187" lvl="1" marL="687388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Staff and chapter directors</a:t>
            </a:r>
          </a:p>
          <a:p>
            <a:pPr indent="-230187" lvl="2" marL="687388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Medical School Faculty</a:t>
            </a:r>
          </a:p>
          <a:p>
            <a:pPr indent="-230187" lvl="2" marL="687388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Single Payer activists in your community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27940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Chat and Chews</a:t>
            </a:r>
          </a:p>
        </p:txBody>
      </p:sp>
      <p:pic>
        <p:nvPicPr>
          <p:cNvPr id="187" name="Shape 18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36159" r="32595" t="0"/>
          <a:stretch/>
        </p:blipFill>
        <p:spPr>
          <a:xfrm rot="5400000">
            <a:off x="4072683" y="-1684469"/>
            <a:ext cx="4147405" cy="1061637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27940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Most American Physicians </a:t>
            </a:r>
            <a:br>
              <a:rPr b="1" i="0" lang="en-US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Want National Health Insurance</a:t>
            </a:r>
          </a:p>
        </p:txBody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0" y="6016753"/>
            <a:ext cx="8229600" cy="841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76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2007 detail of surveys of random samples of US physicians.</a:t>
            </a:r>
          </a:p>
          <a:p>
            <a:pPr indent="-76200" lvl="0" marL="0" marR="0" rtl="0" algn="l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Carroll and Ackerman. Ann Int Med 2008;148:566</a:t>
            </a:r>
          </a:p>
        </p:txBody>
      </p:sp>
      <p:sp>
        <p:nvSpPr>
          <p:cNvPr id="194" name="Shape 194"/>
          <p:cNvSpPr/>
          <p:nvPr/>
        </p:nvSpPr>
        <p:spPr>
          <a:xfrm>
            <a:off x="1992173" y="2649729"/>
            <a:ext cx="819303" cy="504749"/>
          </a:xfrm>
          <a:prstGeom prst="rect">
            <a:avLst/>
          </a:prstGeom>
          <a:gradFill>
            <a:gsLst>
              <a:gs pos="0">
                <a:srgbClr val="000000"/>
              </a:gs>
              <a:gs pos="52000">
                <a:srgbClr val="001E1B"/>
              </a:gs>
              <a:gs pos="100000">
                <a:srgbClr val="006059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95" name="Shape 195"/>
          <p:cNvGraphicFramePr/>
          <p:nvPr/>
        </p:nvGraphicFramePr>
        <p:xfrm>
          <a:off x="0" y="165888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{B91F774E-E72F-4EC2-8E51-894AB509AF90}</a:tableStyleId>
              </a:tblPr>
              <a:tblGrid>
                <a:gridCol w="2692400"/>
              </a:tblGrid>
              <a:tr h="3715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Psychiatry</a:t>
                      </a:r>
                    </a:p>
                  </a:txBody>
                  <a:tcPr marT="0" marB="0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715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Peds Specialties</a:t>
                      </a:r>
                    </a:p>
                  </a:txBody>
                  <a:tcPr marT="0" marB="0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715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Emergency Med</a:t>
                      </a:r>
                    </a:p>
                  </a:txBody>
                  <a:tcPr marT="0" marB="0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715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General Peds</a:t>
                      </a:r>
                    </a:p>
                  </a:txBody>
                  <a:tcPr marT="0" marB="0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715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General Int. Med</a:t>
                      </a:r>
                    </a:p>
                  </a:txBody>
                  <a:tcPr marT="0" marB="0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715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Med Specialties</a:t>
                      </a:r>
                    </a:p>
                  </a:txBody>
                  <a:tcPr marT="0" marB="0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715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Family Med</a:t>
                      </a:r>
                    </a:p>
                  </a:txBody>
                  <a:tcPr marT="0" marB="0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715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OB-Gyn</a:t>
                      </a:r>
                    </a:p>
                  </a:txBody>
                  <a:tcPr marT="0" marB="0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715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General Surgery</a:t>
                      </a:r>
                    </a:p>
                  </a:txBody>
                  <a:tcPr marT="0" marB="0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715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Surg Specialties</a:t>
                      </a:r>
                    </a:p>
                  </a:txBody>
                  <a:tcPr marT="0" marB="0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715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Radiology</a:t>
                      </a:r>
                    </a:p>
                  </a:txBody>
                  <a:tcPr marT="0" marB="0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96" name="Shape 196"/>
          <p:cNvGraphicFramePr/>
          <p:nvPr/>
        </p:nvGraphicFramePr>
        <p:xfrm>
          <a:off x="548639" y="568783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{B91F774E-E72F-4EC2-8E51-894AB509AF90}</a:tableStyleId>
              </a:tblPr>
              <a:tblGrid>
                <a:gridCol w="2241300"/>
                <a:gridCol w="2241300"/>
                <a:gridCol w="2241300"/>
                <a:gridCol w="2241300"/>
                <a:gridCol w="224130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</a:p>
                  </a:txBody>
                  <a:tcPr marT="0" marB="45725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25%</a:t>
                      </a:r>
                    </a:p>
                  </a:txBody>
                  <a:tcPr marT="0" marB="45725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50%</a:t>
                      </a:r>
                    </a:p>
                  </a:txBody>
                  <a:tcPr marT="0" marB="45725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75%</a:t>
                      </a:r>
                    </a:p>
                  </a:txBody>
                  <a:tcPr marT="0" marB="45725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100%</a:t>
                      </a:r>
                    </a:p>
                  </a:txBody>
                  <a:tcPr marT="0" marB="45725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  <p:sp>
        <p:nvSpPr>
          <p:cNvPr id="197" name="Shape 197"/>
          <p:cNvSpPr txBox="1"/>
          <p:nvPr/>
        </p:nvSpPr>
        <p:spPr>
          <a:xfrm>
            <a:off x="2571546" y="5912203"/>
            <a:ext cx="575510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Percent supporting National Health Insurance</a:t>
            </a:r>
          </a:p>
        </p:txBody>
      </p:sp>
      <p:graphicFrame>
        <p:nvGraphicFramePr>
          <p:cNvPr id="198" name="Shape 198"/>
          <p:cNvGraphicFramePr/>
          <p:nvPr/>
        </p:nvGraphicFramePr>
        <p:xfrm>
          <a:off x="2692400" y="170595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{B91F774E-E72F-4EC2-8E51-894AB509AF90}</a:tableStyleId>
              </a:tblPr>
              <a:tblGrid>
                <a:gridCol w="2165350"/>
                <a:gridCol w="2165350"/>
                <a:gridCol w="2165350"/>
                <a:gridCol w="2165350"/>
              </a:tblGrid>
              <a:tr h="39818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O</a:t>
                      </a:r>
                    </a:p>
                  </a:txBody>
                  <a:tcPr marT="45725" marB="45725" marR="91450" marL="91450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  <p:cxnSp>
        <p:nvCxnSpPr>
          <p:cNvPr id="199" name="Shape 199"/>
          <p:cNvCxnSpPr/>
          <p:nvPr/>
        </p:nvCxnSpPr>
        <p:spPr>
          <a:xfrm>
            <a:off x="7010400" y="1690688"/>
            <a:ext cx="12700" cy="3997145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sp>
        <p:nvSpPr>
          <p:cNvPr id="200" name="Shape 200"/>
          <p:cNvSpPr/>
          <p:nvPr/>
        </p:nvSpPr>
        <p:spPr>
          <a:xfrm>
            <a:off x="2702560" y="1729360"/>
            <a:ext cx="7282389" cy="206163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Shape 201"/>
          <p:cNvSpPr/>
          <p:nvPr/>
        </p:nvSpPr>
        <p:spPr>
          <a:xfrm>
            <a:off x="2702560" y="2469048"/>
            <a:ext cx="6071192" cy="206163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Shape 202"/>
          <p:cNvSpPr/>
          <p:nvPr/>
        </p:nvSpPr>
        <p:spPr>
          <a:xfrm>
            <a:off x="2702559" y="2099204"/>
            <a:ext cx="6242471" cy="206163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Shape 203"/>
          <p:cNvSpPr/>
          <p:nvPr/>
        </p:nvSpPr>
        <p:spPr>
          <a:xfrm>
            <a:off x="2702559" y="2838892"/>
            <a:ext cx="5704159" cy="206163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Shape 204"/>
          <p:cNvSpPr/>
          <p:nvPr/>
        </p:nvSpPr>
        <p:spPr>
          <a:xfrm>
            <a:off x="2702561" y="3208736"/>
            <a:ext cx="5630754" cy="206163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Shape 205"/>
          <p:cNvSpPr/>
          <p:nvPr/>
        </p:nvSpPr>
        <p:spPr>
          <a:xfrm>
            <a:off x="2702561" y="3578580"/>
            <a:ext cx="5545113" cy="206163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Shape 206"/>
          <p:cNvSpPr/>
          <p:nvPr/>
        </p:nvSpPr>
        <p:spPr>
          <a:xfrm>
            <a:off x="2702561" y="3948424"/>
            <a:ext cx="5275958" cy="206163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Shape 207"/>
          <p:cNvSpPr/>
          <p:nvPr/>
        </p:nvSpPr>
        <p:spPr>
          <a:xfrm>
            <a:off x="2702560" y="4318268"/>
            <a:ext cx="5080207" cy="206163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Shape 208"/>
          <p:cNvSpPr/>
          <p:nvPr/>
        </p:nvSpPr>
        <p:spPr>
          <a:xfrm>
            <a:off x="2702559" y="4688112"/>
            <a:ext cx="4811053" cy="206163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Shape 209"/>
          <p:cNvSpPr/>
          <p:nvPr/>
        </p:nvSpPr>
        <p:spPr>
          <a:xfrm>
            <a:off x="2702561" y="5057956"/>
            <a:ext cx="3954649" cy="206163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Shape 210"/>
          <p:cNvSpPr/>
          <p:nvPr/>
        </p:nvSpPr>
        <p:spPr>
          <a:xfrm>
            <a:off x="2702561" y="5427802"/>
            <a:ext cx="2645576" cy="206163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27940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2017 LinkedIn Survey</a:t>
            </a:r>
          </a:p>
        </p:txBody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x="0" y="6016753"/>
            <a:ext cx="8229600" cy="841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7620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Data based on Feb. 2017 survey of 500+ US physicians</a:t>
            </a:r>
          </a:p>
        </p:txBody>
      </p:sp>
      <p:sp>
        <p:nvSpPr>
          <p:cNvPr id="217" name="Shape 217"/>
          <p:cNvSpPr txBox="1"/>
          <p:nvPr/>
        </p:nvSpPr>
        <p:spPr>
          <a:xfrm>
            <a:off x="287602" y="2416805"/>
            <a:ext cx="4335198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“Would you support a move to single-payer healthcare, like universal Medicare coverage?”</a:t>
            </a:r>
          </a:p>
        </p:txBody>
      </p:sp>
      <p:pic>
        <p:nvPicPr>
          <p:cNvPr id="218" name="Shape 2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32667" y="1444954"/>
            <a:ext cx="7027333" cy="4817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27940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Plurality of Physicians Strongly Support Single Payer Healthcare</a:t>
            </a:r>
          </a:p>
        </p:txBody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x="0" y="6016753"/>
            <a:ext cx="8229600" cy="841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7620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70,000 physicians surveyed Aug. 3 2017; 1,033 responses received. Error rate of +/- 3.1% per U Tenn statisticians</a:t>
            </a:r>
          </a:p>
          <a:p>
            <a:pPr indent="-762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Merritt Hawkins, an AMN Healthcare Company</a:t>
            </a:r>
          </a:p>
          <a:p>
            <a:pPr indent="-7620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www.merritthawkins.com</a:t>
            </a:r>
          </a:p>
        </p:txBody>
      </p:sp>
      <p:pic>
        <p:nvPicPr>
          <p:cNvPr id="225" name="Shape 2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199" y="1690688"/>
            <a:ext cx="11218333" cy="4168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27940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Local and National </a:t>
            </a:r>
            <a:br>
              <a:rPr b="1" i="0" lang="en-US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Meetings and Conferences</a:t>
            </a:r>
          </a:p>
        </p:txBody>
      </p:sp>
      <p:sp>
        <p:nvSpPr>
          <p:cNvPr id="231" name="Shape 231"/>
          <p:cNvSpPr txBox="1"/>
          <p:nvPr>
            <p:ph idx="1" type="body"/>
          </p:nvPr>
        </p:nvSpPr>
        <p:spPr>
          <a:xfrm>
            <a:off x="728870" y="1828799"/>
            <a:ext cx="11209129" cy="42333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Offer to give or organize a PNHP national speaker to give evidence based lectures to attendees, students and residents.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Consider submitting a formal resolution or two for Single Payer or a topic relevant to Single Payer. See printed materials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Invite and help staff a PNHP booths at local or national meetings.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/>
          <p:nvPr>
            <p:ph type="title"/>
          </p:nvPr>
        </p:nvSpPr>
        <p:spPr>
          <a:xfrm>
            <a:off x="5953554" y="1924389"/>
            <a:ext cx="5950579" cy="25884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30480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</a:pPr>
            <a:r>
              <a:rPr b="1" i="0" lang="en-US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Sponsorship </a:t>
            </a:r>
            <a:br>
              <a:rPr b="1" i="0" lang="en-US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Of a Booth in </a:t>
            </a:r>
            <a:br>
              <a:rPr b="1" i="0" lang="en-US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Exhibit Areas</a:t>
            </a:r>
          </a:p>
        </p:txBody>
      </p:sp>
      <p:pic>
        <p:nvPicPr>
          <p:cNvPr id="237" name="Shape 23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9641" r="3933" t="10129"/>
          <a:stretch/>
        </p:blipFill>
        <p:spPr>
          <a:xfrm rot="5400000">
            <a:off x="-257887" y="699365"/>
            <a:ext cx="6430588" cy="543826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27940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Tips for Success… </a:t>
            </a:r>
            <a:br>
              <a:rPr b="1" i="0" lang="en-US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 </a:t>
            </a:r>
            <a:r>
              <a:rPr b="1" i="1" lang="en-US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Organized</a:t>
            </a:r>
            <a:r>
              <a:rPr b="1" i="0" lang="en-US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as You Organize…</a:t>
            </a:r>
          </a:p>
        </p:txBody>
      </p:sp>
      <p:sp>
        <p:nvSpPr>
          <p:cNvPr id="243" name="Shape 243"/>
          <p:cNvSpPr txBox="1"/>
          <p:nvPr>
            <p:ph idx="1" type="body"/>
          </p:nvPr>
        </p:nvSpPr>
        <p:spPr>
          <a:xfrm>
            <a:off x="838200" y="1828800"/>
            <a:ext cx="10862733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Set Goals and Objectives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Create positions to help divide up the work:</a:t>
            </a:r>
          </a:p>
          <a:p>
            <a:pPr indent="-188912" lvl="3" marL="811213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Chair, Co-chair, Secretary, Treasurer, Meeting Coordinator..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Hold regularly scheduled group call-in or on-line meetings  (same time and day of the month)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Keep meeting notes and working documents in a central on-line and interactive location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Keep it positive and have fun!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27940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Crafting and Submitting Resolutions</a:t>
            </a:r>
          </a:p>
        </p:txBody>
      </p:sp>
      <p:sp>
        <p:nvSpPr>
          <p:cNvPr id="249" name="Shape 249"/>
          <p:cNvSpPr txBox="1"/>
          <p:nvPr>
            <p:ph idx="1" type="body"/>
          </p:nvPr>
        </p:nvSpPr>
        <p:spPr>
          <a:xfrm>
            <a:off x="702365" y="1507068"/>
            <a:ext cx="10998568" cy="46730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Investigate the protocol for submission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Find samples of prior resolutions; fill in single payer topics</a:t>
            </a:r>
          </a:p>
          <a:p>
            <a:pPr indent="-228600" lvl="1" marL="685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Outright support of Single Payer</a:t>
            </a:r>
          </a:p>
          <a:p>
            <a:pPr indent="-228600" lvl="1" marL="685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Related topics pertinent to… </a:t>
            </a:r>
            <a:r>
              <a:rPr b="0" i="1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Medicare negotiating drug prices, reducing out of pocket expenses, universal billing or ”All Payer”</a:t>
            </a:r>
          </a:p>
          <a:p>
            <a:pPr indent="-228600" lvl="1" marL="685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Using bridge language like </a:t>
            </a:r>
            <a:r>
              <a:rPr b="0" i="1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“The study of…”   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Collaborate with special groups to co-sponsor or submit their own version.  </a:t>
            </a:r>
            <a:r>
              <a:rPr b="0" i="1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Those in teaching, Minority physicians, rural doctors.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1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Give ‘em the old </a:t>
            </a:r>
            <a:r>
              <a:rPr b="1" i="1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One-Two punch!  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Shape 2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41564"/>
            <a:ext cx="12159488" cy="69260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4881896" y="1533982"/>
            <a:ext cx="6573080" cy="21236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27940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AAFP </a:t>
            </a:r>
            <a:br>
              <a:rPr b="1" i="0" lang="en-US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Congress of Delegates</a:t>
            </a:r>
            <a:br>
              <a:rPr b="1" i="0" lang="en-US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Orlando Florida 2016 </a:t>
            </a:r>
          </a:p>
        </p:txBody>
      </p:sp>
      <p:pic>
        <p:nvPicPr>
          <p:cNvPr id="69" name="Shape 6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0538" l="6419" r="6823" t="5512"/>
          <a:stretch/>
        </p:blipFill>
        <p:spPr>
          <a:xfrm>
            <a:off x="235991" y="173965"/>
            <a:ext cx="4028662" cy="645671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70" name="Shape 70"/>
          <p:cNvSpPr txBox="1"/>
          <p:nvPr/>
        </p:nvSpPr>
        <p:spPr>
          <a:xfrm>
            <a:off x="5385345" y="3657601"/>
            <a:ext cx="5566183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Six past presidents 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organized an unprecedented show of support for 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Single Payer.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251396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98975"/>
              <a:buFont typeface="Arial"/>
              <a:buNone/>
            </a:pPr>
            <a:br>
              <a:rPr b="1" i="0" lang="en-US" sz="3959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959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Break-Out Activity…</a:t>
            </a:r>
            <a:r>
              <a:rPr b="1" i="0" lang="en-US" sz="324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please gather into small discussion groups</a:t>
            </a:r>
            <a:br>
              <a:rPr b="1" i="0" lang="en-US" sz="3959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</a:p>
        </p:txBody>
      </p:sp>
      <p:sp>
        <p:nvSpPr>
          <p:cNvPr id="260" name="Shape 260"/>
          <p:cNvSpPr txBox="1"/>
          <p:nvPr>
            <p:ph idx="1" type="body"/>
          </p:nvPr>
        </p:nvSpPr>
        <p:spPr>
          <a:xfrm>
            <a:off x="838200" y="1879600"/>
            <a:ext cx="10879667" cy="39618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28600" lvl="1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Identify where our current finance system impacts the quadruple aim in a negative manner specific to your specialty.  </a:t>
            </a:r>
          </a:p>
          <a:p>
            <a:pPr indent="-228600" lvl="1" marL="685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Identify where SP would help correct that problem </a:t>
            </a:r>
          </a:p>
          <a:p>
            <a:pPr indent="-228600" lvl="1" marL="685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Come up with one or two things you can do to start influencing, networking, and organizing for single payer in your medical society or local medical association.</a:t>
            </a:r>
          </a:p>
          <a:p>
            <a:pPr indent="-228600" lvl="1" marL="685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Open discussion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27940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Reach Out to PNHP for Support</a:t>
            </a:r>
          </a:p>
        </p:txBody>
      </p:sp>
      <p:sp>
        <p:nvSpPr>
          <p:cNvPr id="266" name="Shape 266"/>
          <p:cNvSpPr txBox="1"/>
          <p:nvPr>
            <p:ph idx="1" type="body"/>
          </p:nvPr>
        </p:nvSpPr>
        <p:spPr>
          <a:xfrm>
            <a:off x="838200" y="1825625"/>
            <a:ext cx="10515600" cy="41805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1" i="0" lang="en-US" sz="5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Advice!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1" i="0" lang="en-US" sz="7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Resources!!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b="1" i="0" lang="en-US" sz="9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Expertise!!!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27940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Single Payer Resolutions at the </a:t>
            </a:r>
            <a:br>
              <a:rPr b="1" i="0" lang="en-US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AAFP Congress of Delegates</a:t>
            </a:r>
          </a:p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419100" y="1831976"/>
            <a:ext cx="11353800" cy="41805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Approved:  The resolution for </a:t>
            </a:r>
            <a: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support of legislation allowing Medicare to negotiate drug prices. </a:t>
            </a: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(Oregon, Illinois, and New York)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Three were tabled for further Board review</a:t>
            </a: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indent="-228600" lvl="1" marL="685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Two resolutions supporting Single Payer </a:t>
            </a:r>
          </a:p>
          <a:p>
            <a:pPr indent="-228600" lvl="3" marL="1600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Physician Protection under SP (New York chapter)</a:t>
            </a:r>
          </a:p>
          <a:p>
            <a:pPr indent="-228600" lvl="3" marL="1600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AAFP advocate for a SP system (New York chapter)\</a:t>
            </a:r>
          </a:p>
          <a:p>
            <a:pPr indent="-228600" lvl="1" marL="685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One resolution asking for the study of SP (Illinois)</a:t>
            </a:r>
          </a:p>
          <a:p>
            <a:pPr indent="-228600" lvl="1" marL="685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22860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112500"/>
              <a:buFont typeface="Arial"/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Out of that deferred action came </a:t>
            </a:r>
            <a:r>
              <a:rPr b="1" i="1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Board Report F…</a:t>
            </a:r>
          </a:p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97523" y="1421179"/>
            <a:ext cx="11154508" cy="45901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AAFP hired RTI, an international research firm in Raleigh, NC to conduct an independent study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Six experts in the field of health finance reform were interviewed along with a systemic review of over 100 (peer-reviewed and grey literature) studies.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Three Health Care Models were examined</a:t>
            </a:r>
          </a:p>
          <a:p>
            <a:pPr indent="-228600" lvl="1" marL="685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Single Payer</a:t>
            </a:r>
          </a:p>
          <a:p>
            <a:pPr indent="-228600" lvl="1" marL="685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Bismark Model</a:t>
            </a:r>
          </a:p>
          <a:p>
            <a:pPr indent="-228600" lvl="1" marL="685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Public Option of ACA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30480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</a:pPr>
            <a:r>
              <a:rPr b="1" i="0" lang="en-US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Board Report F…</a:t>
            </a:r>
          </a:p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97523" y="1901951"/>
            <a:ext cx="11154508" cy="3699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182880" lvl="1" marL="18288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79999"/>
              <a:buFont typeface="Arial"/>
              <a:buChar char="•"/>
            </a:pPr>
            <a:r>
              <a:rPr b="0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Summary of coverage and financing of US against 13 other OECD countries….</a:t>
            </a:r>
            <a:r>
              <a:rPr b="0" i="1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 came in last!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Pro…It will be used as a resource document for any needed action in the near future.  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Con…The board still made a statement against in favor of our pluralistic (chaotic) system of care.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27940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AAFP Congress of Delegates 2017</a:t>
            </a:r>
          </a:p>
        </p:txBody>
      </p:sp>
      <p:pic>
        <p:nvPicPr>
          <p:cNvPr id="94" name="Shape 9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49890"/>
          <a:stretch/>
        </p:blipFill>
        <p:spPr>
          <a:xfrm>
            <a:off x="838200" y="1690688"/>
            <a:ext cx="10515600" cy="3951997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27940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Resolution #503 Health (Care) is a Human Right – Accepted!</a:t>
            </a:r>
          </a:p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838199" y="1825625"/>
            <a:ext cx="10908323" cy="41805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Co-Sponsored by </a:t>
            </a: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VT, NH, NY, IL, MA, CA and CO 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Amended in Committee</a:t>
            </a:r>
            <a:r>
              <a:rPr b="1" i="1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 the word CARE was removed</a:t>
            </a:r>
            <a:b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RESOLVED, That the American Academy of Family Physicians recognizes that health is a basic human right for every person..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Floor argument ensued and the following wording added…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RESOLVED</a:t>
            </a: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That the right to health includes universal access to timely, acceptable and affordable health care of appropriate quality. </a:t>
            </a:r>
            <a:r>
              <a:rPr b="1" i="1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Whew!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-27940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Resolutions from COD 2017</a:t>
            </a:r>
          </a:p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838200" y="1825625"/>
            <a:ext cx="10515600" cy="41805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#513 Vermont’s Publicly Funded Primary Care Program – Accepted!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#514 New York sponsored a resolution to support Single Payer </a:t>
            </a:r>
          </a:p>
          <a:p>
            <a:pPr indent="-228600" lvl="1" marL="685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Deferred for board review for further study and vote at COD 2018 in New Orleans… </a:t>
            </a:r>
          </a:p>
          <a:p>
            <a:pPr indent="-228600" lvl="1" marL="685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1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This is a WIN!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PNHP Master Template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008C81"/>
      </a:accent1>
      <a:accent2>
        <a:srgbClr val="9F2936"/>
      </a:accent2>
      <a:accent3>
        <a:srgbClr val="FF9300"/>
      </a:accent3>
      <a:accent4>
        <a:srgbClr val="00539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