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xlsx" ContentType="application/vnd.openxmlformats-officedocument.spreadsheetml.shee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67" r:id="rId3"/>
    <p:sldId id="262" r:id="rId4"/>
    <p:sldId id="263" r:id="rId5"/>
    <p:sldId id="270" r:id="rId6"/>
    <p:sldId id="261" r:id="rId7"/>
    <p:sldId id="268" r:id="rId8"/>
    <p:sldId id="269" r:id="rId9"/>
    <p:sldId id="276" r:id="rId10"/>
    <p:sldId id="271" r:id="rId11"/>
    <p:sldId id="257" r:id="rId12"/>
    <p:sldId id="273" r:id="rId13"/>
    <p:sldId id="259" r:id="rId14"/>
    <p:sldId id="274" r:id="rId15"/>
    <p:sldId id="264" r:id="rId16"/>
    <p:sldId id="265" r:id="rId17"/>
    <p:sldId id="275" r:id="rId18"/>
    <p:sldId id="277" r:id="rId19"/>
    <p:sldId id="279" r:id="rId20"/>
    <p:sldId id="287" r:id="rId21"/>
    <p:sldId id="280" r:id="rId22"/>
    <p:sldId id="281" r:id="rId23"/>
    <p:sldId id="282" r:id="rId24"/>
    <p:sldId id="283" r:id="rId25"/>
    <p:sldId id="285" r:id="rId26"/>
    <p:sldId id="286" r:id="rId27"/>
    <p:sldId id="28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snapToGrid="0" snapToObjects="1">
      <p:cViewPr>
        <p:scale>
          <a:sx n="85" d="100"/>
          <a:sy n="85" d="100"/>
        </p:scale>
        <p:origin x="-1032" y="-11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0521200606183981"/>
          <c:y val="0.051274391770326"/>
          <c:w val="0.94002182714709"/>
          <c:h val="0.840720376809311"/>
        </c:manualLayout>
      </c:layout>
      <c:barChart>
        <c:barDir val="col"/>
        <c:grouping val="clustered"/>
        <c:varyColors val="0"/>
        <c:ser>
          <c:idx val="2"/>
          <c:order val="0"/>
          <c:tx>
            <c:strRef>
              <c:f>Sheet1!$A$2</c:f>
              <c:strCache>
                <c:ptCount val="1"/>
                <c:pt idx="0">
                  <c:v>July–Sept. 2013</c:v>
                </c:pt>
              </c:strCache>
            </c:strRef>
          </c:tx>
          <c:spPr>
            <a:solidFill>
              <a:schemeClr val="accent2">
                <a:lumMod val="90000"/>
              </a:schemeClr>
            </a:solidFill>
            <a:ln>
              <a:noFill/>
            </a:ln>
          </c:spPr>
          <c:invertIfNegative val="0"/>
          <c:dPt>
            <c:idx val="0"/>
            <c:invertIfNegative val="0"/>
            <c:bubble3D val="0"/>
          </c:dPt>
          <c:dPt>
            <c:idx val="1"/>
            <c:invertIfNegative val="0"/>
            <c:bubble3D val="0"/>
          </c:dPt>
          <c:dPt>
            <c:idx val="2"/>
            <c:invertIfNegative val="0"/>
            <c:bubble3D val="0"/>
          </c:dPt>
          <c:dPt>
            <c:idx val="4"/>
            <c:invertIfNegative val="0"/>
            <c:bubble3D val="0"/>
          </c:dPt>
          <c:dPt>
            <c:idx val="6"/>
            <c:invertIfNegative val="0"/>
            <c:bubble3D val="0"/>
          </c:dPt>
          <c:dPt>
            <c:idx val="7"/>
            <c:invertIfNegative val="0"/>
            <c:bubble3D val="0"/>
          </c:dPt>
          <c:dLbls>
            <c:spPr>
              <a:noFill/>
              <a:ln>
                <a:noFill/>
              </a:ln>
              <a:effectLst/>
            </c:spPr>
            <c:txPr>
              <a:bodyPr/>
              <a:lstStyle/>
              <a:p>
                <a:pPr>
                  <a:defRPr sz="1400" b="0">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White</c:v>
                </c:pt>
                <c:pt idx="1">
                  <c:v>Black</c:v>
                </c:pt>
                <c:pt idx="2">
                  <c:v>Latino (total)</c:v>
                </c:pt>
                <c:pt idx="3">
                  <c:v>Latino (U.S.-born)</c:v>
                </c:pt>
                <c:pt idx="4">
                  <c:v>Latino (foreign-born)</c:v>
                </c:pt>
              </c:strCache>
            </c:strRef>
          </c:cat>
          <c:val>
            <c:numRef>
              <c:f>Sheet1!$B$2:$F$2</c:f>
              <c:numCache>
                <c:formatCode>0</c:formatCode>
                <c:ptCount val="5"/>
                <c:pt idx="0">
                  <c:v>15.76</c:v>
                </c:pt>
                <c:pt idx="1">
                  <c:v>20.55</c:v>
                </c:pt>
                <c:pt idx="2">
                  <c:v>36.45</c:v>
                </c:pt>
                <c:pt idx="3">
                  <c:v>24.43</c:v>
                </c:pt>
                <c:pt idx="4">
                  <c:v>46.84</c:v>
                </c:pt>
              </c:numCache>
            </c:numRef>
          </c:val>
        </c:ser>
        <c:ser>
          <c:idx val="0"/>
          <c:order val="1"/>
          <c:tx>
            <c:strRef>
              <c:f>Sheet1!$A$3</c:f>
              <c:strCache>
                <c:ptCount val="1"/>
                <c:pt idx="0">
                  <c:v>Feb.-April 2016</c:v>
                </c:pt>
              </c:strCache>
            </c:strRef>
          </c:tx>
          <c:spPr>
            <a:solidFill>
              <a:schemeClr val="tx2"/>
            </a:solidFill>
            <a:ln>
              <a:noFill/>
            </a:ln>
          </c:spPr>
          <c:invertIfNegative val="0"/>
          <c:dLbls>
            <c:spPr>
              <a:noFill/>
              <a:ln>
                <a:noFill/>
              </a:ln>
              <a:effectLst/>
            </c:spPr>
            <c:txPr>
              <a:bodyPr/>
              <a:lstStyle/>
              <a:p>
                <a:pPr>
                  <a:defRPr sz="1400" b="0">
                    <a:solidFill>
                      <a:schemeClr val="bg1"/>
                    </a:solidFill>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Sheet1!$B$1:$F$1</c:f>
              <c:strCache>
                <c:ptCount val="5"/>
                <c:pt idx="0">
                  <c:v>White</c:v>
                </c:pt>
                <c:pt idx="1">
                  <c:v>Black</c:v>
                </c:pt>
                <c:pt idx="2">
                  <c:v>Latino (total)</c:v>
                </c:pt>
                <c:pt idx="3">
                  <c:v>Latino (U.S.-born)</c:v>
                </c:pt>
                <c:pt idx="4">
                  <c:v>Latino (foreign-born)</c:v>
                </c:pt>
              </c:strCache>
            </c:strRef>
          </c:cat>
          <c:val>
            <c:numRef>
              <c:f>Sheet1!$B$3:$F$3</c:f>
              <c:numCache>
                <c:formatCode>0</c:formatCode>
                <c:ptCount val="5"/>
                <c:pt idx="0">
                  <c:v>8.51</c:v>
                </c:pt>
                <c:pt idx="1">
                  <c:v>12.57</c:v>
                </c:pt>
                <c:pt idx="2">
                  <c:v>28.95</c:v>
                </c:pt>
                <c:pt idx="3">
                  <c:v>13.67</c:v>
                </c:pt>
                <c:pt idx="4">
                  <c:v>42.83</c:v>
                </c:pt>
              </c:numCache>
            </c:numRef>
          </c:val>
        </c:ser>
        <c:dLbls>
          <c:showLegendKey val="0"/>
          <c:showVal val="0"/>
          <c:showCatName val="0"/>
          <c:showSerName val="0"/>
          <c:showPercent val="0"/>
          <c:showBubbleSize val="0"/>
        </c:dLbls>
        <c:gapWidth val="150"/>
        <c:axId val="2106057048"/>
        <c:axId val="2106060136"/>
      </c:barChart>
      <c:catAx>
        <c:axId val="2106057048"/>
        <c:scaling>
          <c:orientation val="minMax"/>
        </c:scaling>
        <c:delete val="0"/>
        <c:axPos val="b"/>
        <c:numFmt formatCode="General" sourceLinked="1"/>
        <c:majorTickMark val="out"/>
        <c:minorTickMark val="none"/>
        <c:tickLblPos val="nextTo"/>
        <c:txPr>
          <a:bodyPr/>
          <a:lstStyle/>
          <a:p>
            <a:pPr>
              <a:defRPr sz="1400" b="0">
                <a:solidFill>
                  <a:srgbClr val="566057"/>
                </a:solidFill>
              </a:defRPr>
            </a:pPr>
            <a:endParaRPr lang="en-US"/>
          </a:p>
        </c:txPr>
        <c:crossAx val="2106060136"/>
        <c:crosses val="autoZero"/>
        <c:auto val="1"/>
        <c:lblAlgn val="ctr"/>
        <c:lblOffset val="100"/>
        <c:noMultiLvlLbl val="0"/>
      </c:catAx>
      <c:valAx>
        <c:axId val="2106060136"/>
        <c:scaling>
          <c:orientation val="minMax"/>
          <c:max val="50.0"/>
          <c:min val="0.0"/>
        </c:scaling>
        <c:delete val="0"/>
        <c:axPos val="l"/>
        <c:numFmt formatCode="0" sourceLinked="1"/>
        <c:majorTickMark val="out"/>
        <c:minorTickMark val="none"/>
        <c:tickLblPos val="nextTo"/>
        <c:txPr>
          <a:bodyPr/>
          <a:lstStyle/>
          <a:p>
            <a:pPr>
              <a:defRPr sz="1200" b="0">
                <a:solidFill>
                  <a:srgbClr val="566057"/>
                </a:solidFill>
              </a:defRPr>
            </a:pPr>
            <a:endParaRPr lang="en-US"/>
          </a:p>
        </c:txPr>
        <c:crossAx val="2106057048"/>
        <c:crosses val="autoZero"/>
        <c:crossBetween val="between"/>
        <c:majorUnit val="10.0"/>
      </c:valAx>
    </c:plotArea>
    <c:legend>
      <c:legendPos val="t"/>
      <c:layout>
        <c:manualLayout>
          <c:xMode val="edge"/>
          <c:yMode val="edge"/>
          <c:x val="0.273604217826873"/>
          <c:y val="0.0444769254142633"/>
          <c:w val="0.451061088807305"/>
          <c:h val="0.0740779113137174"/>
        </c:manualLayout>
      </c:layout>
      <c:overlay val="0"/>
      <c:txPr>
        <a:bodyPr/>
        <a:lstStyle/>
        <a:p>
          <a:pPr>
            <a:defRPr sz="1400" b="0">
              <a:solidFill>
                <a:srgbClr val="566057"/>
              </a:solidFill>
            </a:defRPr>
          </a:pPr>
          <a:endParaRPr lang="en-US"/>
        </a:p>
      </c:txPr>
    </c:legend>
    <c:plotVisOnly val="1"/>
    <c:dispBlanksAs val="gap"/>
    <c:showDLblsOverMax val="0"/>
  </c:chart>
  <c:txPr>
    <a:bodyPr/>
    <a:lstStyle/>
    <a:p>
      <a:pPr>
        <a:defRPr sz="1400" b="1">
          <a:latin typeface="Calibri" panose="020F0502020204030204"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Yes</c:v>
                </c:pt>
              </c:strCache>
            </c:strRef>
          </c:tx>
          <c:spPr>
            <a:ln>
              <a:noFill/>
            </a:ln>
          </c:spPr>
          <c:dPt>
            <c:idx val="0"/>
            <c:bubble3D val="0"/>
          </c:dPt>
          <c:dPt>
            <c:idx val="1"/>
            <c:bubble3D val="0"/>
            <c:spPr>
              <a:solidFill>
                <a:schemeClr val="tx2">
                  <a:lumMod val="40000"/>
                  <a:lumOff val="60000"/>
                </a:schemeClr>
              </a:solidFill>
              <a:ln>
                <a:noFill/>
              </a:ln>
            </c:spPr>
          </c:dPt>
          <c:dLbls>
            <c:dLbl>
              <c:idx val="0"/>
              <c:layout>
                <c:manualLayout>
                  <c:x val="0.190039560677"/>
                  <c:y val="0.0554581637353584"/>
                </c:manualLayout>
              </c:layout>
              <c:spPr/>
              <c:txPr>
                <a:bodyPr/>
                <a:lstStyle/>
                <a:p>
                  <a:pPr>
                    <a:defRPr sz="1400" b="0">
                      <a:solidFill>
                        <a:srgbClr val="566057"/>
                      </a:solidFill>
                      <a:latin typeface="Calibri" panose="020F0502020204030204" pitchFamily="34" charset="0"/>
                    </a:defRPr>
                  </a:pPr>
                  <a:endParaRPr lang="en-US"/>
                </a:p>
              </c:txPr>
              <c:showLegendKey val="0"/>
              <c:showVal val="0"/>
              <c:showCatName val="0"/>
              <c:showSerName val="0"/>
              <c:showPercent val="1"/>
              <c:showBubbleSize val="0"/>
              <c:extLst>
                <c:ext xmlns:c15="http://schemas.microsoft.com/office/drawing/2012/chart" uri="{CE6537A1-D6FC-4f65-9D91-7224C49458BB}"/>
              </c:extLst>
            </c:dLbl>
            <c:dLbl>
              <c:idx val="1"/>
              <c:layout>
                <c:manualLayout>
                  <c:x val="-0.182792219022767"/>
                  <c:y val="0.169577869959168"/>
                </c:manualLayout>
              </c:layout>
              <c:showLegendKey val="0"/>
              <c:showVal val="0"/>
              <c:showCatName val="0"/>
              <c:showSerName val="0"/>
              <c:showPercent val="1"/>
              <c:showBubbleSize val="0"/>
              <c:extLst>
                <c:ext xmlns:c15="http://schemas.microsoft.com/office/drawing/2012/chart" uri="{CE6537A1-D6FC-4f65-9D91-7224C49458BB}"/>
              </c:extLst>
            </c:dLbl>
            <c:dLbl>
              <c:idx val="2"/>
              <c:layout>
                <c:manualLayout>
                  <c:x val="0.170757297508306"/>
                  <c:y val="-0.0154461239130666"/>
                </c:manualLayout>
              </c:layout>
              <c:spPr>
                <a:noFill/>
                <a:ln>
                  <a:noFill/>
                </a:ln>
                <a:effectLst/>
              </c:spPr>
              <c:txPr>
                <a:bodyPr/>
                <a:lstStyle/>
                <a:p>
                  <a:pPr>
                    <a:defRPr sz="1400" b="0">
                      <a:solidFill>
                        <a:schemeClr val="bg1"/>
                      </a:solidFill>
                      <a:latin typeface="Calibri" panose="020F0502020204030204" pitchFamily="34" charset="0"/>
                    </a:defRPr>
                  </a:pPr>
                  <a:endParaRPr lang="en-US"/>
                </a:p>
              </c:txPr>
              <c:showLegendKey val="0"/>
              <c:showVal val="0"/>
              <c:showCatName val="0"/>
              <c:showSerName val="0"/>
              <c:showPercent val="1"/>
              <c:showBubbleSize val="0"/>
              <c:extLst>
                <c:ext xmlns:c15="http://schemas.microsoft.com/office/drawing/2012/chart" uri="{CE6537A1-D6FC-4f65-9D91-7224C49458BB}"/>
              </c:extLst>
            </c:dLbl>
            <c:dLbl>
              <c:idx val="3"/>
              <c:layout>
                <c:manualLayout>
                  <c:x val="-0.181633361420507"/>
                  <c:y val="0.070668531622147"/>
                </c:manualLayout>
              </c:layout>
              <c:spPr>
                <a:noFill/>
                <a:ln>
                  <a:noFill/>
                </a:ln>
                <a:effectLst/>
              </c:spPr>
              <c:txPr>
                <a:bodyPr/>
                <a:lstStyle/>
                <a:p>
                  <a:pPr>
                    <a:defRPr sz="1400" b="0">
                      <a:solidFill>
                        <a:schemeClr val="bg1"/>
                      </a:solidFill>
                      <a:latin typeface="Calibri" panose="020F0502020204030204" pitchFamily="34" charset="0"/>
                    </a:defRPr>
                  </a:pPr>
                  <a:endParaRPr lang="en-US"/>
                </a:p>
              </c:txPr>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a:lstStyle/>
              <a:p>
                <a:pPr>
                  <a:defRPr sz="1400" b="0">
                    <a:solidFill>
                      <a:srgbClr val="566057"/>
                    </a:solidFill>
                    <a:latin typeface="Calibri" panose="020F0502020204030204" pitchFamily="34" charset="0"/>
                  </a:defRPr>
                </a:pPr>
                <a:endParaRPr lang="en-US"/>
              </a:p>
            </c:txPr>
            <c:showLegendKey val="0"/>
            <c:showVal val="0"/>
            <c:showCatName val="0"/>
            <c:showSerName val="0"/>
            <c:showPercent val="1"/>
            <c:showBubbleSize val="0"/>
            <c:showLeaderLines val="1"/>
            <c:leaderLines>
              <c:spPr>
                <a:ln>
                  <a:solidFill>
                    <a:srgbClr val="838383"/>
                  </a:solidFill>
                </a:ln>
              </c:spPr>
            </c:leaderLines>
            <c:extLst>
              <c:ext xmlns:c15="http://schemas.microsoft.com/office/drawing/2012/chart" uri="{CE6537A1-D6FC-4f65-9D91-7224C49458BB}"/>
            </c:extLst>
          </c:dLbls>
          <c:cat>
            <c:strRef>
              <c:f>Sheet1!$A$2:$A$6</c:f>
              <c:strCache>
                <c:ptCount val="5"/>
                <c:pt idx="0">
                  <c:v>Very well</c:v>
                </c:pt>
                <c:pt idx="1">
                  <c:v>Pretty well</c:v>
                </c:pt>
                <c:pt idx="2">
                  <c:v>Just a little</c:v>
                </c:pt>
                <c:pt idx="3">
                  <c:v>Not at all</c:v>
                </c:pt>
                <c:pt idx="4">
                  <c:v>Don't know</c:v>
                </c:pt>
              </c:strCache>
            </c:strRef>
          </c:cat>
          <c:val>
            <c:numRef>
              <c:f>Sheet1!$B$2:$B$6</c:f>
              <c:numCache>
                <c:formatCode>General</c:formatCode>
                <c:ptCount val="5"/>
                <c:pt idx="0">
                  <c:v>0.0061</c:v>
                </c:pt>
                <c:pt idx="1">
                  <c:v>0.0426</c:v>
                </c:pt>
                <c:pt idx="2">
                  <c:v>0.494</c:v>
                </c:pt>
                <c:pt idx="3">
                  <c:v>0.4368</c:v>
                </c:pt>
                <c:pt idx="4">
                  <c:v>0.0195</c:v>
                </c:pt>
              </c:numCache>
            </c:numRef>
          </c:val>
        </c:ser>
        <c:dLbls>
          <c:showLegendKey val="0"/>
          <c:showVal val="0"/>
          <c:showCatName val="0"/>
          <c:showSerName val="0"/>
          <c:showPercent val="0"/>
          <c:showBubbleSize val="0"/>
          <c:showLeaderLines val="1"/>
        </c:dLbls>
        <c:firstSliceAng val="160"/>
      </c:pieChart>
    </c:plotArea>
    <c:legend>
      <c:legendPos val="r"/>
      <c:layout>
        <c:manualLayout>
          <c:xMode val="edge"/>
          <c:yMode val="edge"/>
          <c:x val="0.663907501229492"/>
          <c:y val="0.317461318144705"/>
          <c:w val="0.262229901347486"/>
          <c:h val="0.372193950886891"/>
        </c:manualLayout>
      </c:layout>
      <c:overlay val="0"/>
      <c:txPr>
        <a:bodyPr/>
        <a:lstStyle/>
        <a:p>
          <a:pPr>
            <a:defRPr sz="1400">
              <a:solidFill>
                <a:srgbClr val="566057"/>
              </a:solidFill>
            </a:defRPr>
          </a:pPr>
          <a:endParaRPr lang="en-US"/>
        </a:p>
      </c:txPr>
    </c:legend>
    <c:plotVisOnly val="1"/>
    <c:dispBlanksAs val="gap"/>
    <c:showDLblsOverMax val="0"/>
  </c:chart>
  <c:spPr>
    <a:ln>
      <a:noFill/>
    </a:ln>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Yes</c:v>
                </c:pt>
              </c:strCache>
            </c:strRef>
          </c:tx>
          <c:spPr>
            <a:ln>
              <a:noFill/>
            </a:ln>
          </c:spPr>
          <c:dPt>
            <c:idx val="0"/>
            <c:bubble3D val="0"/>
          </c:dPt>
          <c:dPt>
            <c:idx val="1"/>
            <c:bubble3D val="0"/>
            <c:spPr>
              <a:solidFill>
                <a:schemeClr val="tx2">
                  <a:lumMod val="40000"/>
                  <a:lumOff val="60000"/>
                </a:schemeClr>
              </a:solidFill>
              <a:ln>
                <a:noFill/>
              </a:ln>
            </c:spPr>
          </c:dPt>
          <c:dLbls>
            <c:dLbl>
              <c:idx val="0"/>
              <c:layout>
                <c:manualLayout>
                  <c:x val="0.129660817225353"/>
                  <c:y val="0.0413737480606099"/>
                </c:manualLayout>
              </c:layout>
              <c:spPr/>
              <c:txPr>
                <a:bodyPr/>
                <a:lstStyle/>
                <a:p>
                  <a:pPr>
                    <a:defRPr sz="1400" b="0">
                      <a:solidFill>
                        <a:schemeClr val="bg1"/>
                      </a:solidFill>
                      <a:latin typeface="Calibri" panose="020F0502020204030204" pitchFamily="34" charset="0"/>
                    </a:defRPr>
                  </a:pPr>
                  <a:endParaRPr lang="en-US"/>
                </a:p>
              </c:txPr>
              <c:showLegendKey val="0"/>
              <c:showVal val="0"/>
              <c:showCatName val="0"/>
              <c:showSerName val="0"/>
              <c:showPercent val="1"/>
              <c:showBubbleSize val="0"/>
              <c:extLst>
                <c:ext xmlns:c15="http://schemas.microsoft.com/office/drawing/2012/chart" uri="{CE6537A1-D6FC-4f65-9D91-7224C49458BB}"/>
              </c:extLst>
            </c:dLbl>
            <c:dLbl>
              <c:idx val="1"/>
              <c:layout>
                <c:manualLayout>
                  <c:x val="-0.125288734710899"/>
                  <c:y val="0.116760988398593"/>
                </c:manualLayout>
              </c:layout>
              <c:spPr>
                <a:noFill/>
                <a:ln>
                  <a:noFill/>
                </a:ln>
                <a:effectLst/>
              </c:spPr>
              <c:txPr>
                <a:bodyPr/>
                <a:lstStyle/>
                <a:p>
                  <a:pPr>
                    <a:defRPr sz="1400" b="0">
                      <a:solidFill>
                        <a:schemeClr val="bg1"/>
                      </a:solidFill>
                      <a:latin typeface="Calibri" panose="020F0502020204030204" pitchFamily="34" charset="0"/>
                    </a:defRPr>
                  </a:pPr>
                  <a:endParaRPr lang="en-US"/>
                </a:p>
              </c:txPr>
              <c:showLegendKey val="0"/>
              <c:showVal val="0"/>
              <c:showCatName val="0"/>
              <c:showSerName val="0"/>
              <c:showPercent val="1"/>
              <c:showBubbleSize val="0"/>
              <c:extLst>
                <c:ext xmlns:c15="http://schemas.microsoft.com/office/drawing/2012/chart" uri="{CE6537A1-D6FC-4f65-9D91-7224C49458BB}"/>
              </c:extLst>
            </c:dLbl>
            <c:dLbl>
              <c:idx val="2"/>
              <c:layout>
                <c:manualLayout>
                  <c:x val="-0.132847511170748"/>
                  <c:y val="-0.144460857867519"/>
                </c:manualLayout>
              </c:layout>
              <c:spPr>
                <a:noFill/>
                <a:ln>
                  <a:noFill/>
                </a:ln>
                <a:effectLst/>
              </c:spPr>
              <c:txPr>
                <a:bodyPr/>
                <a:lstStyle/>
                <a:p>
                  <a:pPr>
                    <a:defRPr sz="1400" b="0">
                      <a:solidFill>
                        <a:schemeClr val="bg1"/>
                      </a:solidFill>
                      <a:latin typeface="Calibri" panose="020F0502020204030204" pitchFamily="34" charset="0"/>
                    </a:defRPr>
                  </a:pPr>
                  <a:endParaRPr lang="en-US"/>
                </a:p>
              </c:txPr>
              <c:showLegendKey val="0"/>
              <c:showVal val="0"/>
              <c:showCatName val="0"/>
              <c:showSerName val="0"/>
              <c:showPercent val="1"/>
              <c:showBubbleSize val="0"/>
              <c:extLst>
                <c:ext xmlns:c15="http://schemas.microsoft.com/office/drawing/2012/chart" uri="{CE6537A1-D6FC-4f65-9D91-7224C49458BB}"/>
              </c:extLst>
            </c:dLbl>
            <c:dLbl>
              <c:idx val="3"/>
              <c:layout>
                <c:manualLayout>
                  <c:x val="0.0882164769463883"/>
                  <c:y val="0.0240822623020268"/>
                </c:manualLayout>
              </c:layout>
              <c:showLegendKey val="0"/>
              <c:showVal val="0"/>
              <c:showCatName val="0"/>
              <c:showSerName val="0"/>
              <c:showPercent val="1"/>
              <c:showBubbleSize val="0"/>
              <c:extLst>
                <c:ext xmlns:c15="http://schemas.microsoft.com/office/drawing/2012/chart" uri="{CE6537A1-D6FC-4f65-9D91-7224C49458BB}">
                  <c15:layout>
                    <c:manualLayout>
                      <c:w val="0.0894323152409139"/>
                      <c:h val="0.0531337438907132"/>
                    </c:manualLayout>
                  </c15:layout>
                </c:ext>
              </c:extLst>
            </c:dLbl>
            <c:dLbl>
              <c:idx val="4"/>
              <c:layout>
                <c:manualLayout>
                  <c:x val="-0.0432655508106306"/>
                  <c:y val="-0.00578684064895139"/>
                </c:manualLayout>
              </c:layout>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a:lstStyle/>
              <a:p>
                <a:pPr>
                  <a:defRPr sz="1400" b="0">
                    <a:solidFill>
                      <a:srgbClr val="566057"/>
                    </a:solidFill>
                    <a:latin typeface="Calibri" panose="020F0502020204030204" pitchFamily="34" charset="0"/>
                  </a:defRPr>
                </a:pPr>
                <a:endParaRPr lang="en-US"/>
              </a:p>
            </c:txPr>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&lt;100% FPL</c:v>
                </c:pt>
                <c:pt idx="1">
                  <c:v>100%–137% FPL</c:v>
                </c:pt>
                <c:pt idx="2">
                  <c:v>138%–249% FPL</c:v>
                </c:pt>
                <c:pt idx="3">
                  <c:v>250%–399% FPL</c:v>
                </c:pt>
                <c:pt idx="4">
                  <c:v>400%+ FPL</c:v>
                </c:pt>
              </c:strCache>
            </c:strRef>
          </c:cat>
          <c:val>
            <c:numRef>
              <c:f>Sheet1!$B$2:$B$6</c:f>
              <c:numCache>
                <c:formatCode>General</c:formatCode>
                <c:ptCount val="5"/>
                <c:pt idx="0">
                  <c:v>0.4376</c:v>
                </c:pt>
                <c:pt idx="1">
                  <c:v>0.272</c:v>
                </c:pt>
                <c:pt idx="2">
                  <c:v>0.2093</c:v>
                </c:pt>
                <c:pt idx="3">
                  <c:v>0.0727</c:v>
                </c:pt>
                <c:pt idx="4">
                  <c:v>0.0083</c:v>
                </c:pt>
              </c:numCache>
            </c:numRef>
          </c:val>
        </c:ser>
        <c:dLbls>
          <c:showLegendKey val="0"/>
          <c:showVal val="0"/>
          <c:showCatName val="0"/>
          <c:showSerName val="0"/>
          <c:showPercent val="0"/>
          <c:showBubbleSize val="0"/>
          <c:showLeaderLines val="1"/>
        </c:dLbls>
        <c:firstSliceAng val="202"/>
      </c:pieChart>
    </c:plotArea>
    <c:legend>
      <c:legendPos val="l"/>
      <c:layout>
        <c:manualLayout>
          <c:xMode val="edge"/>
          <c:yMode val="edge"/>
          <c:x val="0.0230015222344285"/>
          <c:y val="0.328972357897718"/>
          <c:w val="0.335387401689488"/>
          <c:h val="0.343643569209749"/>
        </c:manualLayout>
      </c:layout>
      <c:overlay val="0"/>
      <c:txPr>
        <a:bodyPr/>
        <a:lstStyle/>
        <a:p>
          <a:pPr>
            <a:defRPr sz="1400">
              <a:solidFill>
                <a:srgbClr val="566057"/>
              </a:solidFill>
            </a:defRPr>
          </a:pPr>
          <a:endParaRPr lang="en-US"/>
        </a:p>
      </c:txPr>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E3E2D0-9C6A-8146-AD82-A4897777380E}" type="datetimeFigureOut">
              <a:rPr lang="en-US" smtClean="0"/>
              <a:t>11/4/17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AFF9AA-1C05-764A-A973-0C2529D5915B}" type="slidenum">
              <a:rPr lang="en-US" smtClean="0"/>
              <a:t>‹#›</a:t>
            </a:fld>
            <a:endParaRPr lang="en-US"/>
          </a:p>
        </p:txBody>
      </p:sp>
    </p:spTree>
    <p:extLst>
      <p:ext uri="{BB962C8B-B14F-4D97-AF65-F5344CB8AC3E}">
        <p14:creationId xmlns:p14="http://schemas.microsoft.com/office/powerpoint/2010/main" val="949850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5DA669D-E2FC-4F32-848D-CBEED4636B7E}"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8969852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081437-9092-44B2-90C7-3C6D59153FF0}"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5425170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E5821C-2E3F-AB4E-9763-CD1544111378}" type="slidenum">
              <a:rPr lang="en-US" altLang="en-US"/>
              <a:pPr/>
              <a:t>21</a:t>
            </a:fld>
            <a:endParaRPr lang="en-US" altLang="en-US"/>
          </a:p>
        </p:txBody>
      </p:sp>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95222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AFF9AA-1C05-764A-A973-0C2529D5915B}" type="slidenum">
              <a:rPr lang="en-US" smtClean="0"/>
              <a:t>24</a:t>
            </a:fld>
            <a:endParaRPr lang="en-US"/>
          </a:p>
        </p:txBody>
      </p:sp>
    </p:spTree>
    <p:extLst>
      <p:ext uri="{BB962C8B-B14F-4D97-AF65-F5344CB8AC3E}">
        <p14:creationId xmlns:p14="http://schemas.microsoft.com/office/powerpoint/2010/main" val="2020460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ADC3C5-9AC1-0E4A-B779-252BBB9589F5}" type="datetimeFigureOut">
              <a:rPr lang="en-US" smtClean="0"/>
              <a:t>11/4/17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C9BAF-D01F-B14B-8B79-113E3942D7E6}" type="slidenum">
              <a:rPr lang="en-US" smtClean="0"/>
              <a:t>‹#›</a:t>
            </a:fld>
            <a:endParaRPr lang="en-US"/>
          </a:p>
        </p:txBody>
      </p:sp>
    </p:spTree>
    <p:extLst>
      <p:ext uri="{BB962C8B-B14F-4D97-AF65-F5344CB8AC3E}">
        <p14:creationId xmlns:p14="http://schemas.microsoft.com/office/powerpoint/2010/main" val="938595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ADC3C5-9AC1-0E4A-B779-252BBB9589F5}" type="datetimeFigureOut">
              <a:rPr lang="en-US" smtClean="0"/>
              <a:t>11/4/17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C9BAF-D01F-B14B-8B79-113E3942D7E6}" type="slidenum">
              <a:rPr lang="en-US" smtClean="0"/>
              <a:t>‹#›</a:t>
            </a:fld>
            <a:endParaRPr lang="en-US"/>
          </a:p>
        </p:txBody>
      </p:sp>
    </p:spTree>
    <p:extLst>
      <p:ext uri="{BB962C8B-B14F-4D97-AF65-F5344CB8AC3E}">
        <p14:creationId xmlns:p14="http://schemas.microsoft.com/office/powerpoint/2010/main" val="1379634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ADC3C5-9AC1-0E4A-B779-252BBB9589F5}" type="datetimeFigureOut">
              <a:rPr lang="en-US" smtClean="0"/>
              <a:t>11/4/17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C9BAF-D01F-B14B-8B79-113E3942D7E6}" type="slidenum">
              <a:rPr lang="en-US" smtClean="0"/>
              <a:t>‹#›</a:t>
            </a:fld>
            <a:endParaRPr lang="en-US"/>
          </a:p>
        </p:txBody>
      </p:sp>
    </p:spTree>
    <p:extLst>
      <p:ext uri="{BB962C8B-B14F-4D97-AF65-F5344CB8AC3E}">
        <p14:creationId xmlns:p14="http://schemas.microsoft.com/office/powerpoint/2010/main" val="1139970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Exhibit">
    <p:spTree>
      <p:nvGrpSpPr>
        <p:cNvPr id="1" name=""/>
        <p:cNvGrpSpPr/>
        <p:nvPr/>
      </p:nvGrpSpPr>
      <p:grpSpPr>
        <a:xfrm>
          <a:off x="0" y="0"/>
          <a:ext cx="0" cy="0"/>
          <a:chOff x="0" y="0"/>
          <a:chExt cx="0" cy="0"/>
        </a:xfrm>
      </p:grpSpPr>
      <p:sp>
        <p:nvSpPr>
          <p:cNvPr id="3" name="Rectangle 3"/>
          <p:cNvSpPr>
            <a:spLocks noGrp="1" noChangeArrowheads="1"/>
          </p:cNvSpPr>
          <p:nvPr>
            <p:ph type="title"/>
          </p:nvPr>
        </p:nvSpPr>
        <p:spPr>
          <a:xfrm>
            <a:off x="0" y="322072"/>
            <a:ext cx="12192000" cy="477054"/>
          </a:xfrm>
          <a:noFill/>
        </p:spPr>
        <p:txBody>
          <a:bodyPr anchor="t" anchorCtr="0"/>
          <a:lstStyle>
            <a:lvl1pPr>
              <a:lnSpc>
                <a:spcPts val="3000"/>
              </a:lnSpc>
              <a:defRPr sz="2600"/>
            </a:lvl1pPr>
          </a:lstStyle>
          <a:p>
            <a:pPr>
              <a:lnSpc>
                <a:spcPts val="3000"/>
              </a:lnSpc>
            </a:pPr>
            <a:endParaRPr lang="en-US" sz="2800" dirty="0">
              <a:solidFill>
                <a:srgbClr val="566057"/>
              </a:solidFill>
              <a:latin typeface="Calibri" charset="0"/>
              <a:ea typeface="Calibri" charset="0"/>
              <a:cs typeface="Calibri" charset="0"/>
            </a:endParaRPr>
          </a:p>
        </p:txBody>
      </p:sp>
      <p:sp>
        <p:nvSpPr>
          <p:cNvPr id="9" name="TextBox 8"/>
          <p:cNvSpPr txBox="1"/>
          <p:nvPr userDrawn="1"/>
        </p:nvSpPr>
        <p:spPr>
          <a:xfrm>
            <a:off x="1490134" y="568961"/>
            <a:ext cx="184731" cy="584775"/>
          </a:xfrm>
          <a:prstGeom prst="rect">
            <a:avLst/>
          </a:prstGeom>
          <a:noFill/>
        </p:spPr>
        <p:txBody>
          <a:bodyPr wrap="none" rtlCol="0">
            <a:spAutoFit/>
          </a:bodyPr>
          <a:lstStyle/>
          <a:p>
            <a:endParaRPr lang="en-US" sz="3200" dirty="0" smtClean="0">
              <a:latin typeface="Arial" panose="020B0604020202020204" pitchFamily="34" charset="0"/>
              <a:cs typeface="Arial" panose="020B0604020202020204" pitchFamily="34" charset="0"/>
            </a:endParaRPr>
          </a:p>
        </p:txBody>
      </p:sp>
      <p:sp>
        <p:nvSpPr>
          <p:cNvPr id="12" name="Text Placeholder 11"/>
          <p:cNvSpPr>
            <a:spLocks noGrp="1"/>
          </p:cNvSpPr>
          <p:nvPr>
            <p:ph type="body" sz="quarter" idx="10"/>
          </p:nvPr>
        </p:nvSpPr>
        <p:spPr>
          <a:xfrm>
            <a:off x="-1905" y="30480"/>
            <a:ext cx="12193905" cy="301752"/>
          </a:xfrm>
        </p:spPr>
        <p:txBody>
          <a:bodyPr wrap="none" lIns="91440" tIns="0" rIns="91440" bIns="0"/>
          <a:lstStyle>
            <a:lvl1pPr marL="0" indent="0">
              <a:buNone/>
              <a:defRPr sz="1800"/>
            </a:lvl1pPr>
            <a:lvl2pPr marL="342900" indent="0">
              <a:buNone/>
              <a:defRPr sz="1800"/>
            </a:lvl2pPr>
            <a:lvl3pPr marL="685800" indent="0">
              <a:buNone/>
              <a:defRPr sz="1800"/>
            </a:lvl3pPr>
            <a:lvl4pPr marL="1028700" indent="0">
              <a:buNone/>
              <a:defRPr sz="1800"/>
            </a:lvl4pPr>
            <a:lvl5pPr marL="1371600" indent="0">
              <a:buNone/>
              <a:defRPr sz="1800"/>
            </a:lvl5pPr>
          </a:lstStyle>
          <a:p>
            <a:pPr lvl="0"/>
            <a:endParaRPr lang="en-US" dirty="0"/>
          </a:p>
        </p:txBody>
      </p:sp>
    </p:spTree>
    <p:extLst>
      <p:ext uri="{BB962C8B-B14F-4D97-AF65-F5344CB8AC3E}">
        <p14:creationId xmlns:p14="http://schemas.microsoft.com/office/powerpoint/2010/main" val="3232755"/>
      </p:ext>
    </p:extLst>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ADC3C5-9AC1-0E4A-B779-252BBB9589F5}" type="datetimeFigureOut">
              <a:rPr lang="en-US" smtClean="0"/>
              <a:t>11/4/17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C9BAF-D01F-B14B-8B79-113E3942D7E6}" type="slidenum">
              <a:rPr lang="en-US" smtClean="0"/>
              <a:t>‹#›</a:t>
            </a:fld>
            <a:endParaRPr lang="en-US"/>
          </a:p>
        </p:txBody>
      </p:sp>
    </p:spTree>
    <p:extLst>
      <p:ext uri="{BB962C8B-B14F-4D97-AF65-F5344CB8AC3E}">
        <p14:creationId xmlns:p14="http://schemas.microsoft.com/office/powerpoint/2010/main" val="1699584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ADC3C5-9AC1-0E4A-B779-252BBB9589F5}" type="datetimeFigureOut">
              <a:rPr lang="en-US" smtClean="0"/>
              <a:t>11/4/17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8C9BAF-D01F-B14B-8B79-113E3942D7E6}" type="slidenum">
              <a:rPr lang="en-US" smtClean="0"/>
              <a:t>‹#›</a:t>
            </a:fld>
            <a:endParaRPr lang="en-US"/>
          </a:p>
        </p:txBody>
      </p:sp>
    </p:spTree>
    <p:extLst>
      <p:ext uri="{BB962C8B-B14F-4D97-AF65-F5344CB8AC3E}">
        <p14:creationId xmlns:p14="http://schemas.microsoft.com/office/powerpoint/2010/main" val="1237055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ADC3C5-9AC1-0E4A-B779-252BBB9589F5}" type="datetimeFigureOut">
              <a:rPr lang="en-US" smtClean="0"/>
              <a:t>11/4/17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C9BAF-D01F-B14B-8B79-113E3942D7E6}" type="slidenum">
              <a:rPr lang="en-US" smtClean="0"/>
              <a:t>‹#›</a:t>
            </a:fld>
            <a:endParaRPr lang="en-US"/>
          </a:p>
        </p:txBody>
      </p:sp>
    </p:spTree>
    <p:extLst>
      <p:ext uri="{BB962C8B-B14F-4D97-AF65-F5344CB8AC3E}">
        <p14:creationId xmlns:p14="http://schemas.microsoft.com/office/powerpoint/2010/main" val="1405963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ADC3C5-9AC1-0E4A-B779-252BBB9589F5}" type="datetimeFigureOut">
              <a:rPr lang="en-US" smtClean="0"/>
              <a:t>11/4/17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8C9BAF-D01F-B14B-8B79-113E3942D7E6}" type="slidenum">
              <a:rPr lang="en-US" smtClean="0"/>
              <a:t>‹#›</a:t>
            </a:fld>
            <a:endParaRPr lang="en-US"/>
          </a:p>
        </p:txBody>
      </p:sp>
    </p:spTree>
    <p:extLst>
      <p:ext uri="{BB962C8B-B14F-4D97-AF65-F5344CB8AC3E}">
        <p14:creationId xmlns:p14="http://schemas.microsoft.com/office/powerpoint/2010/main" val="1262497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ADC3C5-9AC1-0E4A-B779-252BBB9589F5}" type="datetimeFigureOut">
              <a:rPr lang="en-US" smtClean="0"/>
              <a:t>11/4/17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8C9BAF-D01F-B14B-8B79-113E3942D7E6}" type="slidenum">
              <a:rPr lang="en-US" smtClean="0"/>
              <a:t>‹#›</a:t>
            </a:fld>
            <a:endParaRPr lang="en-US"/>
          </a:p>
        </p:txBody>
      </p:sp>
    </p:spTree>
    <p:extLst>
      <p:ext uri="{BB962C8B-B14F-4D97-AF65-F5344CB8AC3E}">
        <p14:creationId xmlns:p14="http://schemas.microsoft.com/office/powerpoint/2010/main" val="16572182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ADC3C5-9AC1-0E4A-B779-252BBB9589F5}" type="datetimeFigureOut">
              <a:rPr lang="en-US" smtClean="0"/>
              <a:t>11/4/17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8C9BAF-D01F-B14B-8B79-113E3942D7E6}" type="slidenum">
              <a:rPr lang="en-US" smtClean="0"/>
              <a:t>‹#›</a:t>
            </a:fld>
            <a:endParaRPr lang="en-US"/>
          </a:p>
        </p:txBody>
      </p:sp>
    </p:spTree>
    <p:extLst>
      <p:ext uri="{BB962C8B-B14F-4D97-AF65-F5344CB8AC3E}">
        <p14:creationId xmlns:p14="http://schemas.microsoft.com/office/powerpoint/2010/main" val="3553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ADC3C5-9AC1-0E4A-B779-252BBB9589F5}" type="datetimeFigureOut">
              <a:rPr lang="en-US" smtClean="0"/>
              <a:t>11/4/17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C9BAF-D01F-B14B-8B79-113E3942D7E6}" type="slidenum">
              <a:rPr lang="en-US" smtClean="0"/>
              <a:t>‹#›</a:t>
            </a:fld>
            <a:endParaRPr lang="en-US"/>
          </a:p>
        </p:txBody>
      </p:sp>
    </p:spTree>
    <p:extLst>
      <p:ext uri="{BB962C8B-B14F-4D97-AF65-F5344CB8AC3E}">
        <p14:creationId xmlns:p14="http://schemas.microsoft.com/office/powerpoint/2010/main" val="1748002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ADC3C5-9AC1-0E4A-B779-252BBB9589F5}" type="datetimeFigureOut">
              <a:rPr lang="en-US" smtClean="0"/>
              <a:t>11/4/17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8C9BAF-D01F-B14B-8B79-113E3942D7E6}" type="slidenum">
              <a:rPr lang="en-US" smtClean="0"/>
              <a:t>‹#›</a:t>
            </a:fld>
            <a:endParaRPr lang="en-US"/>
          </a:p>
        </p:txBody>
      </p:sp>
    </p:spTree>
    <p:extLst>
      <p:ext uri="{BB962C8B-B14F-4D97-AF65-F5344CB8AC3E}">
        <p14:creationId xmlns:p14="http://schemas.microsoft.com/office/powerpoint/2010/main" val="110493667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ADC3C5-9AC1-0E4A-B779-252BBB9589F5}" type="datetimeFigureOut">
              <a:rPr lang="en-US" smtClean="0"/>
              <a:t>11/4/17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8C9BAF-D01F-B14B-8B79-113E3942D7E6}" type="slidenum">
              <a:rPr lang="en-US" smtClean="0"/>
              <a:t>‹#›</a:t>
            </a:fld>
            <a:endParaRPr lang="en-US"/>
          </a:p>
        </p:txBody>
      </p:sp>
    </p:spTree>
    <p:extLst>
      <p:ext uri="{BB962C8B-B14F-4D97-AF65-F5344CB8AC3E}">
        <p14:creationId xmlns:p14="http://schemas.microsoft.com/office/powerpoint/2010/main" val="4017746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hart" Target="../charts/chart3.xml"/><Relationship Id="rId5" Type="http://schemas.openxmlformats.org/officeDocument/2006/relationships/image" Target="../media/image10.pn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25.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5" Type="http://schemas.openxmlformats.org/officeDocument/2006/relationships/image" Target="../media/image22.tiff"/><Relationship Id="rId1" Type="http://schemas.openxmlformats.org/officeDocument/2006/relationships/slideLayout" Target="../slideLayouts/slideLayout6.xml"/><Relationship Id="rId2" Type="http://schemas.openxmlformats.org/officeDocument/2006/relationships/image" Target="../media/image19.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935" y="339048"/>
            <a:ext cx="10335802" cy="2547990"/>
          </a:xfrm>
        </p:spPr>
        <p:txBody>
          <a:bodyPr>
            <a:normAutofit fontScale="90000"/>
          </a:bodyPr>
          <a:lstStyle/>
          <a:p>
            <a:r>
              <a:rPr lang="en-US" dirty="0" smtClean="0"/>
              <a:t>SINGLE PAYER AND SOCIAL JUSTICE:</a:t>
            </a:r>
            <a:br>
              <a:rPr lang="en-US" dirty="0" smtClean="0"/>
            </a:br>
            <a:r>
              <a:rPr lang="en-US" dirty="0" smtClean="0"/>
              <a:t>CHANGING THE DIALOGUE</a:t>
            </a:r>
            <a:endParaRPr lang="en-US" dirty="0"/>
          </a:p>
        </p:txBody>
      </p:sp>
      <p:sp>
        <p:nvSpPr>
          <p:cNvPr id="3" name="Subtitle 2"/>
          <p:cNvSpPr>
            <a:spLocks noGrp="1"/>
          </p:cNvSpPr>
          <p:nvPr>
            <p:ph type="subTitle" idx="1"/>
          </p:nvPr>
        </p:nvSpPr>
        <p:spPr/>
        <p:txBody>
          <a:bodyPr>
            <a:normAutofit lnSpcReduction="10000"/>
          </a:bodyPr>
          <a:lstStyle/>
          <a:p>
            <a:r>
              <a:rPr lang="en-US" dirty="0" smtClean="0"/>
              <a:t>Olveen Carrasquillo, MD, MPH</a:t>
            </a:r>
          </a:p>
          <a:p>
            <a:r>
              <a:rPr lang="en-US" dirty="0" smtClean="0"/>
              <a:t>Professor of Medicine and Public Health </a:t>
            </a:r>
          </a:p>
          <a:p>
            <a:r>
              <a:rPr lang="en-US" dirty="0" smtClean="0"/>
              <a:t>Chief, Division of General Internal Medicine</a:t>
            </a:r>
          </a:p>
          <a:p>
            <a:r>
              <a:rPr lang="en-US" dirty="0" smtClean="0"/>
              <a:t>Interim Chief,  Geriatrics &amp; Palliative Care</a:t>
            </a:r>
          </a:p>
          <a:p>
            <a:endParaRPr lang="en-US" dirty="0" smtClean="0"/>
          </a:p>
          <a:p>
            <a:endParaRPr lang="en-US" dirty="0"/>
          </a:p>
        </p:txBody>
      </p:sp>
    </p:spTree>
    <p:extLst>
      <p:ext uri="{BB962C8B-B14F-4D97-AF65-F5344CB8AC3E}">
        <p14:creationId xmlns:p14="http://schemas.microsoft.com/office/powerpoint/2010/main" val="1781755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7272" y="1748408"/>
            <a:ext cx="6856858" cy="4883560"/>
          </a:xfrm>
          <a:prstGeom prst="rect">
            <a:avLst/>
          </a:prstGeom>
        </p:spPr>
      </p:pic>
      <p:sp>
        <p:nvSpPr>
          <p:cNvPr id="3" name="TextBox 2"/>
          <p:cNvSpPr txBox="1"/>
          <p:nvPr/>
        </p:nvSpPr>
        <p:spPr>
          <a:xfrm>
            <a:off x="1695235" y="565079"/>
            <a:ext cx="6431623" cy="584775"/>
          </a:xfrm>
          <a:prstGeom prst="rect">
            <a:avLst/>
          </a:prstGeom>
          <a:noFill/>
        </p:spPr>
        <p:txBody>
          <a:bodyPr wrap="square" rtlCol="0">
            <a:spAutoFit/>
          </a:bodyPr>
          <a:lstStyle/>
          <a:p>
            <a:r>
              <a:rPr lang="en-US" sz="3200" b="1" dirty="0" smtClean="0"/>
              <a:t>What is wrong with this picture? </a:t>
            </a:r>
            <a:endParaRPr lang="en-US" sz="3200" b="1" dirty="0"/>
          </a:p>
        </p:txBody>
      </p:sp>
    </p:spTree>
    <p:extLst>
      <p:ext uri="{BB962C8B-B14F-4D97-AF65-F5344CB8AC3E}">
        <p14:creationId xmlns:p14="http://schemas.microsoft.com/office/powerpoint/2010/main" val="21121976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p:cNvGraphicFramePr>
            <a:graphicFrameLocks/>
          </p:cNvGraphicFramePr>
          <p:nvPr>
            <p:extLst/>
          </p:nvPr>
        </p:nvGraphicFramePr>
        <p:xfrm>
          <a:off x="1670304" y="2171700"/>
          <a:ext cx="8805672" cy="3817620"/>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1721104" y="1739329"/>
            <a:ext cx="2914650" cy="307777"/>
          </a:xfrm>
          <a:prstGeom prst="rect">
            <a:avLst/>
          </a:prstGeom>
          <a:noFill/>
        </p:spPr>
        <p:txBody>
          <a:bodyPr wrap="square" rtlCol="0">
            <a:spAutoFit/>
          </a:bodyPr>
          <a:lstStyle/>
          <a:p>
            <a:r>
              <a:rPr lang="en-US" sz="1400" i="1" dirty="0">
                <a:solidFill>
                  <a:srgbClr val="566057"/>
                </a:solidFill>
                <a:latin typeface="Calibri" panose="020F0502020204030204" pitchFamily="34" charset="0"/>
              </a:rPr>
              <a:t>Percent adults ages 19–64 uninsured</a:t>
            </a:r>
          </a:p>
        </p:txBody>
      </p:sp>
      <p:sp>
        <p:nvSpPr>
          <p:cNvPr id="4" name="Title 3"/>
          <p:cNvSpPr>
            <a:spLocks noGrp="1"/>
          </p:cNvSpPr>
          <p:nvPr>
            <p:ph type="title"/>
          </p:nvPr>
        </p:nvSpPr>
        <p:spPr>
          <a:xfrm>
            <a:off x="1524000" y="91440"/>
            <a:ext cx="9144000" cy="1292662"/>
          </a:xfrm>
        </p:spPr>
        <p:txBody>
          <a:bodyPr/>
          <a:lstStyle/>
          <a:p>
            <a:pPr algn="ctr"/>
            <a:r>
              <a:rPr lang="en-US" b="1" dirty="0" smtClean="0"/>
              <a:t>Whom is left out?  </a:t>
            </a:r>
            <a:r>
              <a:rPr lang="en-US" dirty="0" smtClean="0"/>
              <a:t/>
            </a:r>
            <a:br>
              <a:rPr lang="en-US" dirty="0" smtClean="0"/>
            </a:br>
            <a:r>
              <a:rPr lang="en-US" dirty="0" smtClean="0"/>
              <a:t>Large </a:t>
            </a:r>
            <a:r>
              <a:rPr lang="en-US" dirty="0"/>
              <a:t>Numbers of Immigrant Latinos Remain </a:t>
            </a:r>
            <a:r>
              <a:rPr lang="en-US" dirty="0" smtClean="0"/>
              <a:t>Uninsured</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3301" y="6210832"/>
            <a:ext cx="2172716" cy="647192"/>
          </a:xfrm>
          <a:prstGeom prst="rect">
            <a:avLst/>
          </a:prstGeom>
        </p:spPr>
      </p:pic>
      <p:sp>
        <p:nvSpPr>
          <p:cNvPr id="6" name="Text Box 5"/>
          <p:cNvSpPr txBox="1">
            <a:spLocks noChangeArrowheads="1"/>
          </p:cNvSpPr>
          <p:nvPr/>
        </p:nvSpPr>
        <p:spPr bwMode="auto">
          <a:xfrm>
            <a:off x="1522571" y="6403623"/>
            <a:ext cx="6960730" cy="261610"/>
          </a:xfrm>
          <a:prstGeom prst="rect">
            <a:avLst/>
          </a:prstGeom>
          <a:noFill/>
          <a:ln w="9525">
            <a:noFill/>
            <a:miter lim="800000"/>
            <a:headEnd/>
            <a:tailEnd/>
          </a:ln>
        </p:spPr>
        <p:txBody>
          <a:bodyPr wrap="square" anchor="b" anchorCtr="0">
            <a:spAutoFit/>
          </a:bodyPr>
          <a:lstStyle/>
          <a:p>
            <a:pPr fontAlgn="base">
              <a:spcBef>
                <a:spcPct val="0"/>
              </a:spcBef>
              <a:spcAft>
                <a:spcPct val="0"/>
              </a:spcAft>
            </a:pPr>
            <a:r>
              <a:rPr lang="en-US" sz="1100" dirty="0">
                <a:solidFill>
                  <a:srgbClr val="566057"/>
                </a:solidFill>
                <a:latin typeface="Calibri Light" charset="0"/>
                <a:ea typeface="Calibri Light" charset="0"/>
                <a:cs typeface="Calibri Light" charset="0"/>
              </a:rPr>
              <a:t>Source: The Commonwealth Fund Affordable Care Act Tracking Surveys, July–September 2013 and February–April 2016.</a:t>
            </a:r>
          </a:p>
        </p:txBody>
      </p:sp>
    </p:spTree>
    <p:extLst>
      <p:ext uri="{BB962C8B-B14F-4D97-AF65-F5344CB8AC3E}">
        <p14:creationId xmlns:p14="http://schemas.microsoft.com/office/powerpoint/2010/main" val="64582211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way Frame ACA and Latinos</a:t>
            </a:r>
            <a:endParaRPr lang="en-US" dirty="0"/>
          </a:p>
        </p:txBody>
      </p:sp>
      <p:sp>
        <p:nvSpPr>
          <p:cNvPr id="3" name="Content Placeholder 2"/>
          <p:cNvSpPr>
            <a:spLocks noGrp="1"/>
          </p:cNvSpPr>
          <p:nvPr>
            <p:ph idx="1"/>
          </p:nvPr>
        </p:nvSpPr>
        <p:spPr>
          <a:xfrm>
            <a:off x="838200" y="1825625"/>
            <a:ext cx="10679130" cy="4760110"/>
          </a:xfrm>
        </p:spPr>
        <p:txBody>
          <a:bodyPr/>
          <a:lstStyle/>
          <a:p>
            <a:r>
              <a:rPr lang="en-US" dirty="0" smtClean="0"/>
              <a:t>4 million Latinos gained coverage under ACA, 9 million did not</a:t>
            </a:r>
          </a:p>
          <a:p>
            <a:pPr lvl="1"/>
            <a:r>
              <a:rPr lang="en-US" dirty="0" smtClean="0"/>
              <a:t>70% of uninsured Latinos did not benefit from ACA</a:t>
            </a:r>
          </a:p>
          <a:p>
            <a:r>
              <a:rPr lang="en-US" dirty="0" smtClean="0"/>
              <a:t>Hispanics still 150% more likely be uninsured than whites</a:t>
            </a:r>
          </a:p>
          <a:p>
            <a:pPr lvl="1"/>
            <a:r>
              <a:rPr lang="en-US" dirty="0" smtClean="0"/>
              <a:t>Blacks 60% more likely to be uninsured than NHWs</a:t>
            </a:r>
          </a:p>
          <a:p>
            <a:r>
              <a:rPr lang="en-US" dirty="0" smtClean="0"/>
              <a:t>Black or Latino make up 33% of population</a:t>
            </a:r>
          </a:p>
          <a:p>
            <a:pPr lvl="1"/>
            <a:r>
              <a:rPr lang="en-US" dirty="0" smtClean="0"/>
              <a:t>But they make up 55% of uninsured</a:t>
            </a:r>
          </a:p>
          <a:p>
            <a:endParaRPr lang="en-US" dirty="0" smtClean="0"/>
          </a:p>
        </p:txBody>
      </p:sp>
    </p:spTree>
    <p:extLst>
      <p:ext uri="{BB962C8B-B14F-4D97-AF65-F5344CB8AC3E}">
        <p14:creationId xmlns:p14="http://schemas.microsoft.com/office/powerpoint/2010/main" val="1833309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nvPr>
        </p:nvGraphicFramePr>
        <p:xfrm>
          <a:off x="6254337" y="1308436"/>
          <a:ext cx="4298522" cy="3568986"/>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6406890" y="4999705"/>
            <a:ext cx="4156128" cy="523220"/>
          </a:xfrm>
          <a:prstGeom prst="rect">
            <a:avLst/>
          </a:prstGeom>
          <a:noFill/>
        </p:spPr>
        <p:txBody>
          <a:bodyPr wrap="square" rtlCol="0">
            <a:spAutoFit/>
          </a:bodyPr>
          <a:lstStyle/>
          <a:p>
            <a:pPr algn="ctr" fontAlgn="b"/>
            <a:r>
              <a:rPr lang="en-US" sz="1400" dirty="0">
                <a:solidFill>
                  <a:srgbClr val="566057"/>
                </a:solidFill>
                <a:latin typeface="Calibri" panose="020F0502020204030204" pitchFamily="34" charset="0"/>
                <a:cs typeface="Arial" pitchFamily="34" charset="0"/>
              </a:rPr>
              <a:t>Uninsured Latino adults ages 19–64 who are </a:t>
            </a:r>
            <a:r>
              <a:rPr lang="en-US" sz="1400" u="sng" dirty="0">
                <a:solidFill>
                  <a:srgbClr val="566057"/>
                </a:solidFill>
                <a:latin typeface="Calibri" panose="020F0502020204030204" pitchFamily="34" charset="0"/>
                <a:cs typeface="Arial" pitchFamily="34" charset="0"/>
              </a:rPr>
              <a:t>foreign-born</a:t>
            </a:r>
            <a:r>
              <a:rPr lang="en-US" sz="1400" dirty="0">
                <a:solidFill>
                  <a:srgbClr val="566057"/>
                </a:solidFill>
                <a:latin typeface="Calibri" panose="020F0502020204030204" pitchFamily="34" charset="0"/>
                <a:cs typeface="Arial" pitchFamily="34" charset="0"/>
              </a:rPr>
              <a:t> and whose interview was conducted in Spanish</a:t>
            </a:r>
            <a:endParaRPr lang="en-US" sz="1400" u="sng" dirty="0">
              <a:solidFill>
                <a:srgbClr val="566057"/>
              </a:solidFill>
              <a:latin typeface="Calibri" panose="020F0502020204030204" pitchFamily="34" charset="0"/>
              <a:cs typeface="Arial" pitchFamily="34" charset="0"/>
            </a:endParaRPr>
          </a:p>
        </p:txBody>
      </p:sp>
      <p:sp>
        <p:nvSpPr>
          <p:cNvPr id="13" name="TextBox 12"/>
          <p:cNvSpPr txBox="1"/>
          <p:nvPr/>
        </p:nvSpPr>
        <p:spPr>
          <a:xfrm>
            <a:off x="6739534" y="1346929"/>
            <a:ext cx="3490843" cy="369332"/>
          </a:xfrm>
          <a:prstGeom prst="rect">
            <a:avLst/>
          </a:prstGeom>
          <a:noFill/>
        </p:spPr>
        <p:txBody>
          <a:bodyPr wrap="square" rtlCol="0">
            <a:spAutoFit/>
          </a:bodyPr>
          <a:lstStyle/>
          <a:p>
            <a:pPr algn="ctr" fontAlgn="b"/>
            <a:r>
              <a:rPr lang="en-US" dirty="0">
                <a:solidFill>
                  <a:srgbClr val="566057"/>
                </a:solidFill>
                <a:latin typeface="Calibri" panose="020F0502020204030204" pitchFamily="34" charset="0"/>
                <a:cs typeface="Arial" pitchFamily="34" charset="0"/>
              </a:rPr>
              <a:t>How well do you speak English?</a:t>
            </a:r>
            <a:endParaRPr lang="en-US" u="sng" dirty="0">
              <a:solidFill>
                <a:srgbClr val="566057"/>
              </a:solidFill>
              <a:latin typeface="Calibri" panose="020F0502020204030204" pitchFamily="34" charset="0"/>
              <a:cs typeface="Arial" pitchFamily="34" charset="0"/>
            </a:endParaRPr>
          </a:p>
        </p:txBody>
      </p:sp>
      <p:graphicFrame>
        <p:nvGraphicFramePr>
          <p:cNvPr id="15" name="Chart 14"/>
          <p:cNvGraphicFramePr/>
          <p:nvPr>
            <p:extLst>
              <p:ext uri="{D42A27DB-BD31-4B8C-83A1-F6EECF244321}">
                <p14:modId xmlns:p14="http://schemas.microsoft.com/office/powerpoint/2010/main" val="2112197694"/>
              </p:ext>
            </p:extLst>
          </p:nvPr>
        </p:nvGraphicFramePr>
        <p:xfrm>
          <a:off x="1494037" y="1401918"/>
          <a:ext cx="4517701" cy="3678917"/>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p:cNvSpPr txBox="1"/>
          <p:nvPr/>
        </p:nvSpPr>
        <p:spPr>
          <a:xfrm>
            <a:off x="3322320" y="4999705"/>
            <a:ext cx="2429256" cy="523220"/>
          </a:xfrm>
          <a:prstGeom prst="rect">
            <a:avLst/>
          </a:prstGeom>
          <a:noFill/>
        </p:spPr>
        <p:txBody>
          <a:bodyPr wrap="square" rtlCol="0">
            <a:spAutoFit/>
          </a:bodyPr>
          <a:lstStyle/>
          <a:p>
            <a:pPr algn="ctr" fontAlgn="b"/>
            <a:r>
              <a:rPr lang="en-US" sz="1400" dirty="0">
                <a:solidFill>
                  <a:srgbClr val="566057"/>
                </a:solidFill>
                <a:latin typeface="Calibri" panose="020F0502020204030204" pitchFamily="34" charset="0"/>
                <a:cs typeface="Arial" pitchFamily="34" charset="0"/>
              </a:rPr>
              <a:t>Uninsured Latino adults ages 19–64 who are </a:t>
            </a:r>
            <a:r>
              <a:rPr lang="en-US" sz="1400" u="sng" dirty="0">
                <a:solidFill>
                  <a:srgbClr val="566057"/>
                </a:solidFill>
                <a:latin typeface="Calibri" panose="020F0502020204030204" pitchFamily="34" charset="0"/>
                <a:cs typeface="Arial" pitchFamily="34" charset="0"/>
              </a:rPr>
              <a:t>foreign-born</a:t>
            </a:r>
          </a:p>
        </p:txBody>
      </p:sp>
      <p:sp>
        <p:nvSpPr>
          <p:cNvPr id="17" name="TextBox 16"/>
          <p:cNvSpPr txBox="1"/>
          <p:nvPr/>
        </p:nvSpPr>
        <p:spPr>
          <a:xfrm>
            <a:off x="4085203" y="1346929"/>
            <a:ext cx="903493" cy="369332"/>
          </a:xfrm>
          <a:prstGeom prst="rect">
            <a:avLst/>
          </a:prstGeom>
          <a:noFill/>
        </p:spPr>
        <p:txBody>
          <a:bodyPr wrap="square" rtlCol="0">
            <a:spAutoFit/>
          </a:bodyPr>
          <a:lstStyle/>
          <a:p>
            <a:pPr algn="ctr" fontAlgn="b"/>
            <a:r>
              <a:rPr lang="en-US" dirty="0">
                <a:solidFill>
                  <a:srgbClr val="566057"/>
                </a:solidFill>
                <a:latin typeface="Calibri" panose="020F0502020204030204" pitchFamily="34" charset="0"/>
                <a:cs typeface="Arial" pitchFamily="34" charset="0"/>
              </a:rPr>
              <a:t>Income</a:t>
            </a:r>
            <a:endParaRPr lang="en-US" u="sng" dirty="0">
              <a:solidFill>
                <a:srgbClr val="566057"/>
              </a:solidFill>
              <a:latin typeface="Calibri" panose="020F0502020204030204" pitchFamily="34" charset="0"/>
              <a:cs typeface="Arial" pitchFamily="34" charset="0"/>
            </a:endParaRPr>
          </a:p>
        </p:txBody>
      </p:sp>
      <p:sp>
        <p:nvSpPr>
          <p:cNvPr id="2" name="Title 1"/>
          <p:cNvSpPr>
            <a:spLocks noGrp="1"/>
          </p:cNvSpPr>
          <p:nvPr>
            <p:ph type="title"/>
          </p:nvPr>
        </p:nvSpPr>
        <p:spPr>
          <a:xfrm>
            <a:off x="158837" y="128335"/>
            <a:ext cx="10394022" cy="752430"/>
          </a:xfrm>
        </p:spPr>
        <p:txBody>
          <a:bodyPr>
            <a:normAutofit fontScale="90000"/>
          </a:bodyPr>
          <a:lstStyle/>
          <a:p>
            <a:r>
              <a:rPr lang="en-US" b="1" i="1" dirty="0"/>
              <a:t>S</a:t>
            </a:r>
            <a:r>
              <a:rPr lang="en-US" b="1" i="1" dirty="0" smtClean="0"/>
              <a:t>trong </a:t>
            </a:r>
            <a:r>
              <a:rPr lang="en-US" b="1" i="1" dirty="0"/>
              <a:t>bi-partisan agreement that undocumented will get no benefit from </a:t>
            </a:r>
            <a:r>
              <a:rPr lang="en-US" b="1" i="1" dirty="0" smtClean="0"/>
              <a:t>ACA</a:t>
            </a:r>
            <a:r>
              <a:rPr lang="en-US" i="1" dirty="0"/>
              <a:t/>
            </a:r>
            <a:br>
              <a:rPr lang="en-US" i="1" dirty="0"/>
            </a:br>
            <a:r>
              <a:rPr lang="en-US" i="1" dirty="0" smtClean="0"/>
              <a:t/>
            </a:r>
            <a:br>
              <a:rPr lang="en-US" i="1" dirty="0" smtClean="0"/>
            </a:br>
            <a:r>
              <a:rPr lang="en-US" sz="2200" dirty="0" smtClean="0"/>
              <a:t>FB Latinos </a:t>
            </a:r>
            <a:r>
              <a:rPr lang="en-US" sz="2200" dirty="0"/>
              <a:t>Make Up </a:t>
            </a:r>
            <a:r>
              <a:rPr lang="en-US" sz="2200" dirty="0" smtClean="0"/>
              <a:t>75% </a:t>
            </a:r>
            <a:r>
              <a:rPr lang="en-US" sz="2200" dirty="0"/>
              <a:t>of Uninsured Latinos: Most Are Low-Income </a:t>
            </a:r>
            <a:r>
              <a:rPr lang="en-US" sz="2200" dirty="0" smtClean="0"/>
              <a:t>and </a:t>
            </a:r>
            <a:r>
              <a:rPr lang="en-US" sz="2200" dirty="0"/>
              <a:t>Do Not Speak English </a:t>
            </a:r>
            <a:r>
              <a:rPr lang="en-US" sz="2200" dirty="0" smtClean="0"/>
              <a:t>Well</a:t>
            </a:r>
            <a:endParaRPr lang="en-US" sz="2200" dirty="0"/>
          </a:p>
        </p:txBody>
      </p:sp>
      <p:sp>
        <p:nvSpPr>
          <p:cNvPr id="18" name="Text Box 5"/>
          <p:cNvSpPr txBox="1">
            <a:spLocks noChangeArrowheads="1"/>
          </p:cNvSpPr>
          <p:nvPr/>
        </p:nvSpPr>
        <p:spPr bwMode="auto">
          <a:xfrm>
            <a:off x="1523999" y="5962114"/>
            <a:ext cx="9144000" cy="261610"/>
          </a:xfrm>
          <a:prstGeom prst="rect">
            <a:avLst/>
          </a:prstGeom>
          <a:noFill/>
          <a:ln w="9525">
            <a:noFill/>
            <a:miter lim="800000"/>
            <a:headEnd/>
            <a:tailEnd/>
          </a:ln>
        </p:spPr>
        <p:txBody>
          <a:bodyPr wrap="square" anchor="b" anchorCtr="0">
            <a:spAutoFit/>
          </a:bodyPr>
          <a:lstStyle/>
          <a:p>
            <a:r>
              <a:rPr lang="en-US" sz="1100" dirty="0">
                <a:solidFill>
                  <a:srgbClr val="566057"/>
                </a:solidFill>
                <a:latin typeface="Calibri Light" charset="0"/>
                <a:ea typeface="Calibri Light" charset="0"/>
                <a:cs typeface="Calibri Light" charset="0"/>
              </a:rPr>
              <a:t>Note: 78 percent of uninsured Latinos are foreign-born. </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3301" y="6210832"/>
            <a:ext cx="2172716" cy="647192"/>
          </a:xfrm>
          <a:prstGeom prst="rect">
            <a:avLst/>
          </a:prstGeom>
        </p:spPr>
      </p:pic>
      <p:sp>
        <p:nvSpPr>
          <p:cNvPr id="11" name="Text Box 5"/>
          <p:cNvSpPr txBox="1">
            <a:spLocks noChangeArrowheads="1"/>
          </p:cNvSpPr>
          <p:nvPr/>
        </p:nvSpPr>
        <p:spPr bwMode="auto">
          <a:xfrm>
            <a:off x="1522571" y="6403623"/>
            <a:ext cx="6960730" cy="261610"/>
          </a:xfrm>
          <a:prstGeom prst="rect">
            <a:avLst/>
          </a:prstGeom>
          <a:noFill/>
          <a:ln w="9525">
            <a:noFill/>
            <a:miter lim="800000"/>
            <a:headEnd/>
            <a:tailEnd/>
          </a:ln>
        </p:spPr>
        <p:txBody>
          <a:bodyPr wrap="square" anchor="b" anchorCtr="0">
            <a:spAutoFit/>
          </a:bodyPr>
          <a:lstStyle/>
          <a:p>
            <a:pPr fontAlgn="base">
              <a:spcBef>
                <a:spcPct val="0"/>
              </a:spcBef>
              <a:spcAft>
                <a:spcPct val="0"/>
              </a:spcAft>
            </a:pPr>
            <a:r>
              <a:rPr lang="en-US" sz="1100" dirty="0">
                <a:solidFill>
                  <a:srgbClr val="566057"/>
                </a:solidFill>
                <a:latin typeface="Calibri Light" charset="0"/>
                <a:ea typeface="Calibri Light" charset="0"/>
                <a:cs typeface="Calibri Light" charset="0"/>
              </a:rPr>
              <a:t>Source: The Commonwealth Fund Affordable Care Act Tracking Survey, February–April 2016.</a:t>
            </a:r>
          </a:p>
        </p:txBody>
      </p:sp>
    </p:spTree>
    <p:extLst>
      <p:ext uri="{BB962C8B-B14F-4D97-AF65-F5344CB8AC3E}">
        <p14:creationId xmlns:p14="http://schemas.microsoft.com/office/powerpoint/2010/main" val="86843823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KS told me in 2014</a:t>
            </a:r>
            <a:r>
              <a:rPr lang="mr-IN" dirty="0" smtClean="0"/>
              <a:t>…</a:t>
            </a:r>
            <a:endParaRPr lang="en-US" dirty="0"/>
          </a:p>
        </p:txBody>
      </p:sp>
      <p:sp>
        <p:nvSpPr>
          <p:cNvPr id="3" name="Content Placeholder 2"/>
          <p:cNvSpPr>
            <a:spLocks noGrp="1"/>
          </p:cNvSpPr>
          <p:nvPr>
            <p:ph idx="1"/>
          </p:nvPr>
        </p:nvSpPr>
        <p:spPr/>
        <p:txBody>
          <a:bodyPr/>
          <a:lstStyle/>
          <a:p>
            <a:r>
              <a:rPr lang="en-US" dirty="0" smtClean="0"/>
              <a:t>"</a:t>
            </a:r>
            <a:r>
              <a:rPr lang="en-US" dirty="0"/>
              <a:t>Of course the Obama administration cares deeply about the health care needs of the undocumented. It is just so sad that politically there is nothing we can do about it. This is why we have no plans of trying to address this anytime soon</a:t>
            </a:r>
            <a:r>
              <a:rPr lang="en-US" dirty="0" smtClean="0"/>
              <a:t>.”  </a:t>
            </a:r>
            <a:endParaRPr lang="en-US" dirty="0"/>
          </a:p>
        </p:txBody>
      </p:sp>
      <p:sp>
        <p:nvSpPr>
          <p:cNvPr id="4" name="TextBox 3"/>
          <p:cNvSpPr txBox="1"/>
          <p:nvPr/>
        </p:nvSpPr>
        <p:spPr>
          <a:xfrm>
            <a:off x="1489753" y="5992297"/>
            <a:ext cx="10211193" cy="369332"/>
          </a:xfrm>
          <a:prstGeom prst="rect">
            <a:avLst/>
          </a:prstGeom>
          <a:noFill/>
        </p:spPr>
        <p:txBody>
          <a:bodyPr wrap="none" rtlCol="0">
            <a:spAutoFit/>
          </a:bodyPr>
          <a:lstStyle/>
          <a:p>
            <a:r>
              <a:rPr lang="en-US" dirty="0" smtClean="0"/>
              <a:t>Carrasquillo, O.   Nat Inst Latino Policy Blog May 13, 2016  http://</a:t>
            </a:r>
            <a:r>
              <a:rPr lang="en-US" dirty="0" err="1" smtClean="0"/>
              <a:t>www.nilpnetwork.org</a:t>
            </a:r>
            <a:r>
              <a:rPr lang="en-US" dirty="0" smtClean="0"/>
              <a:t>/</a:t>
            </a:r>
            <a:r>
              <a:rPr lang="en-US" dirty="0" err="1" smtClean="0"/>
              <a:t>NiLP-Archives.html</a:t>
            </a:r>
            <a:r>
              <a:rPr lang="en-US" dirty="0" smtClean="0"/>
              <a:t> </a:t>
            </a:r>
            <a:endParaRPr lang="en-US" dirty="0"/>
          </a:p>
        </p:txBody>
      </p:sp>
    </p:spTree>
    <p:extLst>
      <p:ext uri="{BB962C8B-B14F-4D97-AF65-F5344CB8AC3E}">
        <p14:creationId xmlns:p14="http://schemas.microsoft.com/office/powerpoint/2010/main" val="4670297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0"/>
            <a:ext cx="9435830" cy="6858000"/>
          </a:xfrm>
          <a:prstGeom prst="rect">
            <a:avLst/>
          </a:prstGeom>
        </p:spPr>
      </p:pic>
    </p:spTree>
    <p:extLst>
      <p:ext uri="{BB962C8B-B14F-4D97-AF65-F5344CB8AC3E}">
        <p14:creationId xmlns:p14="http://schemas.microsoft.com/office/powerpoint/2010/main" val="16795179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0" y="0"/>
            <a:ext cx="10058400" cy="6805925"/>
          </a:xfrm>
          <a:prstGeom prst="rect">
            <a:avLst/>
          </a:prstGeom>
        </p:spPr>
      </p:pic>
    </p:spTree>
    <p:extLst>
      <p:ext uri="{BB962C8B-B14F-4D97-AF65-F5344CB8AC3E}">
        <p14:creationId xmlns:p14="http://schemas.microsoft.com/office/powerpoint/2010/main" val="1132490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9725" y="1"/>
            <a:ext cx="10497462" cy="883578"/>
          </a:xfrm>
        </p:spPr>
        <p:txBody>
          <a:bodyPr/>
          <a:lstStyle/>
          <a:p>
            <a:r>
              <a:rPr lang="en-US" dirty="0" smtClean="0"/>
              <a:t>Medicaid- is not equitable coverage!!!!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70881" y="672597"/>
            <a:ext cx="5383339" cy="6185403"/>
          </a:xfrm>
        </p:spPr>
      </p:pic>
      <p:sp>
        <p:nvSpPr>
          <p:cNvPr id="5" name="TextBox 4"/>
          <p:cNvSpPr txBox="1"/>
          <p:nvPr/>
        </p:nvSpPr>
        <p:spPr>
          <a:xfrm>
            <a:off x="6811767" y="1438382"/>
            <a:ext cx="5093317" cy="2031325"/>
          </a:xfrm>
          <a:prstGeom prst="rect">
            <a:avLst/>
          </a:prstGeom>
          <a:noFill/>
        </p:spPr>
        <p:txBody>
          <a:bodyPr wrap="none" rtlCol="0">
            <a:spAutoFit/>
          </a:bodyPr>
          <a:lstStyle/>
          <a:p>
            <a:r>
              <a:rPr lang="en-US" dirty="0" smtClean="0"/>
              <a:t>How much do you want  do you paid for 20 minutes </a:t>
            </a:r>
          </a:p>
          <a:p>
            <a:r>
              <a:rPr lang="en-US" dirty="0" smtClean="0"/>
              <a:t>of your time?</a:t>
            </a:r>
          </a:p>
          <a:p>
            <a:endParaRPr lang="en-US" dirty="0"/>
          </a:p>
          <a:p>
            <a:r>
              <a:rPr lang="en-US" dirty="0" smtClean="0"/>
              <a:t>A. $ 10</a:t>
            </a:r>
          </a:p>
          <a:p>
            <a:r>
              <a:rPr lang="en-US" dirty="0" smtClean="0"/>
              <a:t>B. $ 30</a:t>
            </a:r>
          </a:p>
          <a:p>
            <a:r>
              <a:rPr lang="en-US" dirty="0" smtClean="0"/>
              <a:t>C. $ 70</a:t>
            </a:r>
          </a:p>
          <a:p>
            <a:r>
              <a:rPr lang="en-US" dirty="0" smtClean="0"/>
              <a:t>D. $100</a:t>
            </a:r>
            <a:endParaRPr lang="en-US" dirty="0"/>
          </a:p>
        </p:txBody>
      </p:sp>
    </p:spTree>
    <p:extLst>
      <p:ext uri="{BB962C8B-B14F-4D97-AF65-F5344CB8AC3E}">
        <p14:creationId xmlns:p14="http://schemas.microsoft.com/office/powerpoint/2010/main" val="1426252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4492" y="87724"/>
            <a:ext cx="10216793" cy="713662"/>
          </a:xfrm>
        </p:spPr>
        <p:txBody>
          <a:bodyPr/>
          <a:lstStyle/>
          <a:p>
            <a:r>
              <a:rPr lang="en-US" dirty="0" smtClean="0"/>
              <a:t>Inequitable Coverage!!!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3847" y="801385"/>
            <a:ext cx="5093271" cy="6016031"/>
          </a:xfrm>
          <a:prstGeom prst="rect">
            <a:avLst/>
          </a:prstGeom>
        </p:spPr>
      </p:pic>
    </p:spTree>
    <p:extLst>
      <p:ext uri="{BB962C8B-B14F-4D97-AF65-F5344CB8AC3E}">
        <p14:creationId xmlns:p14="http://schemas.microsoft.com/office/powerpoint/2010/main" val="1151399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will single payer help</a:t>
            </a:r>
            <a:endParaRPr lang="en-US" dirty="0"/>
          </a:p>
        </p:txBody>
      </p:sp>
      <p:sp>
        <p:nvSpPr>
          <p:cNvPr id="3" name="Content Placeholder 2"/>
          <p:cNvSpPr>
            <a:spLocks noGrp="1"/>
          </p:cNvSpPr>
          <p:nvPr>
            <p:ph idx="1"/>
          </p:nvPr>
        </p:nvSpPr>
        <p:spPr/>
        <p:txBody>
          <a:bodyPr/>
          <a:lstStyle/>
          <a:p>
            <a:r>
              <a:rPr lang="en-US" dirty="0" smtClean="0"/>
              <a:t>Universal Coverage- Everyone is and nobody out</a:t>
            </a:r>
          </a:p>
          <a:p>
            <a:pPr lvl="1"/>
            <a:r>
              <a:rPr lang="en-US" dirty="0" smtClean="0"/>
              <a:t>Includes undocumented!!  </a:t>
            </a:r>
          </a:p>
          <a:p>
            <a:r>
              <a:rPr lang="en-US" dirty="0" smtClean="0"/>
              <a:t>Equitable High Quality (well compensated) Coverage</a:t>
            </a:r>
          </a:p>
          <a:p>
            <a:r>
              <a:rPr lang="en-US" dirty="0" smtClean="0"/>
              <a:t>Will that end disparities?</a:t>
            </a:r>
          </a:p>
          <a:p>
            <a:pPr lvl="1"/>
            <a:r>
              <a:rPr lang="en-US" dirty="0" smtClean="0"/>
              <a:t>Of course not</a:t>
            </a:r>
            <a:endParaRPr lang="en-US" dirty="0"/>
          </a:p>
        </p:txBody>
      </p:sp>
    </p:spTree>
    <p:extLst>
      <p:ext uri="{BB962C8B-B14F-4D97-AF65-F5344CB8AC3E}">
        <p14:creationId xmlns:p14="http://schemas.microsoft.com/office/powerpoint/2010/main" val="2050367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6717" y="164790"/>
            <a:ext cx="7131121" cy="6549372"/>
          </a:xfrm>
          <a:prstGeom prst="rect">
            <a:avLst/>
          </a:prstGeom>
        </p:spPr>
      </p:pic>
    </p:spTree>
    <p:extLst>
      <p:ext uri="{BB962C8B-B14F-4D97-AF65-F5344CB8AC3E}">
        <p14:creationId xmlns:p14="http://schemas.microsoft.com/office/powerpoint/2010/main" val="624691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453099" cy="888322"/>
          </a:xfrm>
        </p:spPr>
        <p:txBody>
          <a:bodyPr/>
          <a:lstStyle/>
          <a:p>
            <a:r>
              <a:rPr lang="en-US" dirty="0" smtClean="0"/>
              <a:t>Other issues</a:t>
            </a:r>
            <a:endParaRPr lang="en-US" dirty="0"/>
          </a:p>
        </p:txBody>
      </p:sp>
      <p:pic>
        <p:nvPicPr>
          <p:cNvPr id="4" name="Picture 3"/>
          <p:cNvPicPr>
            <a:picLocks noChangeAspect="1"/>
          </p:cNvPicPr>
          <p:nvPr/>
        </p:nvPicPr>
        <p:blipFill>
          <a:blip r:embed="rId2"/>
          <a:stretch>
            <a:fillRect/>
          </a:stretch>
        </p:blipFill>
        <p:spPr>
          <a:xfrm>
            <a:off x="4263989" y="113016"/>
            <a:ext cx="5143500" cy="6858000"/>
          </a:xfrm>
          <a:prstGeom prst="rect">
            <a:avLst/>
          </a:prstGeom>
        </p:spPr>
      </p:pic>
    </p:spTree>
    <p:extLst>
      <p:ext uri="{BB962C8B-B14F-4D97-AF65-F5344CB8AC3E}">
        <p14:creationId xmlns:p14="http://schemas.microsoft.com/office/powerpoint/2010/main" val="21121976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00941" y="840093"/>
            <a:ext cx="8023412" cy="60179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854823" y="313765"/>
            <a:ext cx="3806050" cy="584776"/>
          </a:xfrm>
          <a:prstGeom prst="rect">
            <a:avLst/>
          </a:prstGeom>
          <a:noFill/>
        </p:spPr>
        <p:txBody>
          <a:bodyPr wrap="none" rtlCol="0">
            <a:spAutoFit/>
          </a:bodyPr>
          <a:lstStyle/>
          <a:p>
            <a:r>
              <a:rPr lang="en-US" sz="3200" dirty="0" smtClean="0"/>
              <a:t>Will Single Payer Help</a:t>
            </a:r>
            <a:endParaRPr lang="en-US" sz="3200" dirty="0"/>
          </a:p>
        </p:txBody>
      </p:sp>
    </p:spTree>
    <p:extLst>
      <p:ext uri="{BB962C8B-B14F-4D97-AF65-F5344CB8AC3E}">
        <p14:creationId xmlns:p14="http://schemas.microsoft.com/office/powerpoint/2010/main" val="75352569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ocial Determinants </a:t>
            </a:r>
            <a:r>
              <a:rPr lang="en-US" dirty="0"/>
              <a:t>of </a:t>
            </a:r>
            <a:r>
              <a:rPr lang="en-US" dirty="0" smtClean="0"/>
              <a:t>Health </a:t>
            </a:r>
            <a:endParaRPr lang="en-US" dirty="0"/>
          </a:p>
        </p:txBody>
      </p:sp>
      <p:sp>
        <p:nvSpPr>
          <p:cNvPr id="3" name="Content Placeholder 2"/>
          <p:cNvSpPr>
            <a:spLocks noGrp="1"/>
          </p:cNvSpPr>
          <p:nvPr>
            <p:ph idx="1"/>
          </p:nvPr>
        </p:nvSpPr>
        <p:spPr/>
        <p:txBody>
          <a:bodyPr/>
          <a:lstStyle/>
          <a:p>
            <a:r>
              <a:rPr lang="en-US" dirty="0"/>
              <a:t>C</a:t>
            </a:r>
            <a:r>
              <a:rPr lang="en-US" dirty="0" smtClean="0"/>
              <a:t>onditions </a:t>
            </a:r>
            <a:r>
              <a:rPr lang="en-US" dirty="0"/>
              <a:t>in which people are born, grow, live, work and </a:t>
            </a:r>
            <a:r>
              <a:rPr lang="en-US" dirty="0" smtClean="0"/>
              <a:t>age</a:t>
            </a:r>
          </a:p>
          <a:p>
            <a:r>
              <a:rPr lang="en-US" dirty="0" smtClean="0"/>
              <a:t>Shaped </a:t>
            </a:r>
            <a:r>
              <a:rPr lang="en-US" dirty="0"/>
              <a:t>by the distribution of money, power and resources at global, national and local </a:t>
            </a:r>
            <a:r>
              <a:rPr lang="en-US" dirty="0" smtClean="0"/>
              <a:t>levels</a:t>
            </a:r>
          </a:p>
          <a:p>
            <a:r>
              <a:rPr lang="en-US" dirty="0"/>
              <a:t>M</a:t>
            </a:r>
            <a:r>
              <a:rPr lang="en-US" dirty="0" smtClean="0"/>
              <a:t>ostly </a:t>
            </a:r>
            <a:r>
              <a:rPr lang="en-US" dirty="0"/>
              <a:t>responsible for health </a:t>
            </a:r>
            <a:r>
              <a:rPr lang="en-US" dirty="0" smtClean="0"/>
              <a:t>inequities</a:t>
            </a:r>
          </a:p>
        </p:txBody>
      </p:sp>
    </p:spTree>
    <p:extLst>
      <p:ext uri="{BB962C8B-B14F-4D97-AF65-F5344CB8AC3E}">
        <p14:creationId xmlns:p14="http://schemas.microsoft.com/office/powerpoint/2010/main" val="15100910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SDH</a:t>
            </a:r>
            <a:endParaRPr lang="en-US" dirty="0"/>
          </a:p>
        </p:txBody>
      </p:sp>
      <p:sp>
        <p:nvSpPr>
          <p:cNvPr id="3" name="Content Placeholder 2"/>
          <p:cNvSpPr>
            <a:spLocks noGrp="1"/>
          </p:cNvSpPr>
          <p:nvPr>
            <p:ph idx="1"/>
          </p:nvPr>
        </p:nvSpPr>
        <p:spPr/>
        <p:txBody>
          <a:bodyPr/>
          <a:lstStyle/>
          <a:p>
            <a:r>
              <a:rPr lang="en-US" dirty="0"/>
              <a:t>A</a:t>
            </a:r>
            <a:r>
              <a:rPr lang="en-US" dirty="0" smtClean="0"/>
              <a:t>ccess </a:t>
            </a:r>
            <a:r>
              <a:rPr lang="en-US" dirty="0"/>
              <a:t>to social and economic </a:t>
            </a:r>
            <a:r>
              <a:rPr lang="en-US" dirty="0" smtClean="0"/>
              <a:t>opportunities </a:t>
            </a:r>
          </a:p>
          <a:p>
            <a:r>
              <a:rPr lang="en-US" dirty="0" smtClean="0"/>
              <a:t>Resources </a:t>
            </a:r>
            <a:r>
              <a:rPr lang="en-US" dirty="0"/>
              <a:t>and supports available in our homes, neighborhoods, and </a:t>
            </a:r>
            <a:r>
              <a:rPr lang="en-US" dirty="0" smtClean="0"/>
              <a:t>communities</a:t>
            </a:r>
          </a:p>
          <a:p>
            <a:r>
              <a:rPr lang="en-US" dirty="0" smtClean="0"/>
              <a:t>Quality </a:t>
            </a:r>
            <a:r>
              <a:rPr lang="en-US" dirty="0"/>
              <a:t>of our </a:t>
            </a:r>
            <a:r>
              <a:rPr lang="en-US" dirty="0" smtClean="0"/>
              <a:t>schooling</a:t>
            </a:r>
            <a:endParaRPr lang="en-US" dirty="0"/>
          </a:p>
          <a:p>
            <a:r>
              <a:rPr lang="en-US" dirty="0"/>
              <a:t>S</a:t>
            </a:r>
            <a:r>
              <a:rPr lang="en-US" dirty="0" smtClean="0"/>
              <a:t>afety </a:t>
            </a:r>
            <a:r>
              <a:rPr lang="en-US" dirty="0"/>
              <a:t>of our </a:t>
            </a:r>
            <a:r>
              <a:rPr lang="en-US" dirty="0" smtClean="0"/>
              <a:t>workplaces</a:t>
            </a:r>
            <a:endParaRPr lang="en-US" dirty="0"/>
          </a:p>
          <a:p>
            <a:r>
              <a:rPr lang="en-US" dirty="0"/>
              <a:t>C</a:t>
            </a:r>
            <a:r>
              <a:rPr lang="en-US" dirty="0" smtClean="0"/>
              <a:t>leanliness </a:t>
            </a:r>
            <a:r>
              <a:rPr lang="en-US" dirty="0"/>
              <a:t>of our water, food, and </a:t>
            </a:r>
            <a:r>
              <a:rPr lang="en-US" dirty="0" smtClean="0"/>
              <a:t>air</a:t>
            </a:r>
          </a:p>
          <a:p>
            <a:r>
              <a:rPr lang="en-US" dirty="0"/>
              <a:t>N</a:t>
            </a:r>
            <a:r>
              <a:rPr lang="en-US" dirty="0" smtClean="0"/>
              <a:t>ature </a:t>
            </a:r>
            <a:r>
              <a:rPr lang="en-US" dirty="0"/>
              <a:t>of our social interactions and relationships. </a:t>
            </a:r>
          </a:p>
        </p:txBody>
      </p:sp>
    </p:spTree>
    <p:extLst>
      <p:ext uri="{BB962C8B-B14F-4D97-AF65-F5344CB8AC3E}">
        <p14:creationId xmlns:p14="http://schemas.microsoft.com/office/powerpoint/2010/main" val="1138789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063" y="1048750"/>
            <a:ext cx="6823314" cy="4550666"/>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7007" y="1950415"/>
            <a:ext cx="6956768" cy="3987555"/>
          </a:xfrm>
          <a:prstGeom prst="rect">
            <a:avLst/>
          </a:prstGeom>
        </p:spPr>
      </p:pic>
      <p:sp>
        <p:nvSpPr>
          <p:cNvPr id="7" name="TextBox 6"/>
          <p:cNvSpPr txBox="1"/>
          <p:nvPr/>
        </p:nvSpPr>
        <p:spPr>
          <a:xfrm>
            <a:off x="6811767" y="5599416"/>
            <a:ext cx="4915128" cy="338554"/>
          </a:xfrm>
          <a:prstGeom prst="rect">
            <a:avLst/>
          </a:prstGeom>
          <a:noFill/>
        </p:spPr>
        <p:txBody>
          <a:bodyPr wrap="none" rtlCol="0">
            <a:spAutoFit/>
          </a:bodyPr>
          <a:lstStyle/>
          <a:p>
            <a:r>
              <a:rPr lang="en-US" sz="800" dirty="0" smtClean="0"/>
              <a:t>Mona Hanna-</a:t>
            </a:r>
            <a:r>
              <a:rPr lang="en-US" sz="800" dirty="0" err="1" smtClean="0"/>
              <a:t>Attisha</a:t>
            </a:r>
            <a:r>
              <a:rPr lang="en-US" sz="800" dirty="0" smtClean="0"/>
              <a:t>  et al . Elevated Blood Lead Levels in Children Associated With the Flint Drinking Water Crisis</a:t>
            </a:r>
          </a:p>
          <a:p>
            <a:r>
              <a:rPr lang="en-US" sz="800" dirty="0" smtClean="0"/>
              <a:t>AJPH Feb 2016 </a:t>
            </a:r>
            <a:endParaRPr lang="en-US" sz="800" dirty="0"/>
          </a:p>
        </p:txBody>
      </p:sp>
      <p:sp>
        <p:nvSpPr>
          <p:cNvPr id="8" name="TextBox 7"/>
          <p:cNvSpPr txBox="1"/>
          <p:nvPr/>
        </p:nvSpPr>
        <p:spPr>
          <a:xfrm>
            <a:off x="1921267" y="63865"/>
            <a:ext cx="5273110" cy="646331"/>
          </a:xfrm>
          <a:prstGeom prst="rect">
            <a:avLst/>
          </a:prstGeom>
          <a:noFill/>
        </p:spPr>
        <p:txBody>
          <a:bodyPr wrap="none" rtlCol="0">
            <a:spAutoFit/>
          </a:bodyPr>
          <a:lstStyle/>
          <a:p>
            <a:r>
              <a:rPr lang="en-US" sz="3600" dirty="0" smtClean="0"/>
              <a:t>Will Single Payer Fix This?   </a:t>
            </a:r>
            <a:endParaRPr lang="en-US" sz="3600" dirty="0"/>
          </a:p>
        </p:txBody>
      </p:sp>
    </p:spTree>
    <p:extLst>
      <p:ext uri="{BB962C8B-B14F-4D97-AF65-F5344CB8AC3E}">
        <p14:creationId xmlns:p14="http://schemas.microsoft.com/office/powerpoint/2010/main" val="12559735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283" y="0"/>
            <a:ext cx="10432551" cy="1145176"/>
          </a:xfrm>
        </p:spPr>
        <p:txBody>
          <a:bodyPr/>
          <a:lstStyle/>
          <a:p>
            <a:r>
              <a:rPr lang="en-US" dirty="0" smtClean="0"/>
              <a:t>Will Single Payer Fix this?  </a:t>
            </a:r>
            <a:endParaRPr lang="en-US" dirty="0"/>
          </a:p>
        </p:txBody>
      </p:sp>
      <p:pic>
        <p:nvPicPr>
          <p:cNvPr id="4" name="Picture 3"/>
          <p:cNvPicPr>
            <a:picLocks noChangeAspect="1"/>
          </p:cNvPicPr>
          <p:nvPr/>
        </p:nvPicPr>
        <p:blipFill>
          <a:blip r:embed="rId2"/>
          <a:stretch>
            <a:fillRect/>
          </a:stretch>
        </p:blipFill>
        <p:spPr>
          <a:xfrm>
            <a:off x="6822327" y="209533"/>
            <a:ext cx="4047732" cy="2279049"/>
          </a:xfrm>
          <a:prstGeom prst="rect">
            <a:avLst/>
          </a:prstGeom>
        </p:spPr>
      </p:pic>
      <p:pic>
        <p:nvPicPr>
          <p:cNvPr id="5" name="Picture 4"/>
          <p:cNvPicPr>
            <a:picLocks noChangeAspect="1"/>
          </p:cNvPicPr>
          <p:nvPr/>
        </p:nvPicPr>
        <p:blipFill>
          <a:blip r:embed="rId3"/>
          <a:stretch>
            <a:fillRect/>
          </a:stretch>
        </p:blipFill>
        <p:spPr>
          <a:xfrm>
            <a:off x="612868" y="4114801"/>
            <a:ext cx="4874829" cy="2743199"/>
          </a:xfrm>
          <a:prstGeom prst="rect">
            <a:avLst/>
          </a:prstGeom>
        </p:spPr>
      </p:pic>
      <p:pic>
        <p:nvPicPr>
          <p:cNvPr id="6" name="Picture 5"/>
          <p:cNvPicPr>
            <a:picLocks noChangeAspect="1"/>
          </p:cNvPicPr>
          <p:nvPr/>
        </p:nvPicPr>
        <p:blipFill>
          <a:blip r:embed="rId4"/>
          <a:stretch>
            <a:fillRect/>
          </a:stretch>
        </p:blipFill>
        <p:spPr>
          <a:xfrm>
            <a:off x="6547336" y="3236361"/>
            <a:ext cx="5331271" cy="3000052"/>
          </a:xfrm>
          <a:prstGeom prst="rect">
            <a:avLst/>
          </a:prstGeom>
        </p:spPr>
      </p:pic>
      <p:pic>
        <p:nvPicPr>
          <p:cNvPr id="7" name="Picture 6"/>
          <p:cNvPicPr>
            <a:picLocks noChangeAspect="1"/>
          </p:cNvPicPr>
          <p:nvPr/>
        </p:nvPicPr>
        <p:blipFill>
          <a:blip r:embed="rId5"/>
          <a:stretch>
            <a:fillRect/>
          </a:stretch>
        </p:blipFill>
        <p:spPr>
          <a:xfrm>
            <a:off x="129283" y="972389"/>
            <a:ext cx="5842000" cy="3289300"/>
          </a:xfrm>
          <a:prstGeom prst="rect">
            <a:avLst/>
          </a:prstGeom>
        </p:spPr>
      </p:pic>
    </p:spTree>
    <p:extLst>
      <p:ext uri="{BB962C8B-B14F-4D97-AF65-F5344CB8AC3E}">
        <p14:creationId xmlns:p14="http://schemas.microsoft.com/office/powerpoint/2010/main" val="18224333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031" y="0"/>
            <a:ext cx="5023718" cy="5342562"/>
          </a:xfrm>
          <a:prstGeom prst="rect">
            <a:avLst/>
          </a:prstGeom>
        </p:spPr>
      </p:pic>
      <p:sp>
        <p:nvSpPr>
          <p:cNvPr id="4" name="TextBox 3"/>
          <p:cNvSpPr txBox="1"/>
          <p:nvPr/>
        </p:nvSpPr>
        <p:spPr>
          <a:xfrm>
            <a:off x="100962" y="5794625"/>
            <a:ext cx="5621744" cy="1077218"/>
          </a:xfrm>
          <a:prstGeom prst="rect">
            <a:avLst/>
          </a:prstGeom>
          <a:noFill/>
        </p:spPr>
        <p:txBody>
          <a:bodyPr wrap="square" rtlCol="0">
            <a:spAutoFit/>
          </a:bodyPr>
          <a:lstStyle/>
          <a:p>
            <a:r>
              <a:rPr lang="en-US" sz="1600" b="1" dirty="0"/>
              <a:t>H.R.261 — 115th Congress </a:t>
            </a:r>
            <a:endParaRPr lang="en-US" sz="1600" b="1" dirty="0" smtClean="0"/>
          </a:p>
          <a:p>
            <a:r>
              <a:rPr lang="en-US" sz="1600" dirty="0" smtClean="0"/>
              <a:t>This </a:t>
            </a:r>
            <a:r>
              <a:rPr lang="en-US" sz="1600" dirty="0"/>
              <a:t>bill amends title XVIII (Medicare) of the Social Security Act </a:t>
            </a:r>
            <a:endParaRPr lang="en-US" sz="1600" dirty="0" smtClean="0"/>
          </a:p>
          <a:p>
            <a:r>
              <a:rPr lang="en-US" sz="1600" dirty="0" smtClean="0"/>
              <a:t>to </a:t>
            </a:r>
            <a:r>
              <a:rPr lang="en-US" sz="1600" dirty="0"/>
              <a:t>automatically enroll eligible residents of Puerto Rico in </a:t>
            </a:r>
            <a:endParaRPr lang="en-US" sz="1600" dirty="0" smtClean="0"/>
          </a:p>
          <a:p>
            <a:r>
              <a:rPr lang="en-US" sz="1600" dirty="0" smtClean="0"/>
              <a:t>Medicare's </a:t>
            </a:r>
            <a:r>
              <a:rPr lang="en-US" sz="1600" dirty="0"/>
              <a:t>medical insurance program. </a:t>
            </a:r>
          </a:p>
        </p:txBody>
      </p:sp>
      <p:sp>
        <p:nvSpPr>
          <p:cNvPr id="5" name="TextBox 4"/>
          <p:cNvSpPr txBox="1"/>
          <p:nvPr/>
        </p:nvSpPr>
        <p:spPr>
          <a:xfrm>
            <a:off x="7006975" y="1017142"/>
            <a:ext cx="4910896" cy="3693319"/>
          </a:xfrm>
          <a:prstGeom prst="rect">
            <a:avLst/>
          </a:prstGeom>
          <a:noFill/>
        </p:spPr>
        <p:txBody>
          <a:bodyPr wrap="none" rtlCol="0">
            <a:spAutoFit/>
          </a:bodyPr>
          <a:lstStyle/>
          <a:p>
            <a:r>
              <a:rPr lang="en-US" b="1" dirty="0" smtClean="0"/>
              <a:t>S. 1804 Medicare for All Act of 2017</a:t>
            </a:r>
          </a:p>
          <a:p>
            <a:endParaRPr lang="en-US" dirty="0" smtClean="0"/>
          </a:p>
          <a:p>
            <a:r>
              <a:rPr lang="en-US" dirty="0" smtClean="0"/>
              <a:t>term ‘‘United States’’ shall include the States, </a:t>
            </a:r>
          </a:p>
          <a:p>
            <a:r>
              <a:rPr lang="en-US" dirty="0" smtClean="0"/>
              <a:t>the District of Columbia, and the territories</a:t>
            </a:r>
          </a:p>
          <a:p>
            <a:r>
              <a:rPr lang="en-US" dirty="0" smtClean="0"/>
              <a:t> of the United States</a:t>
            </a:r>
          </a:p>
          <a:p>
            <a:endParaRPr lang="en-US" dirty="0" smtClean="0"/>
          </a:p>
          <a:p>
            <a:r>
              <a:rPr lang="en-US" dirty="0" smtClean="0"/>
              <a:t>SEC. 502. ADDRESSING HEALTH CARE DISPARITIES. </a:t>
            </a:r>
          </a:p>
          <a:p>
            <a:endParaRPr lang="en-US" dirty="0" smtClean="0"/>
          </a:p>
          <a:p>
            <a:r>
              <a:rPr lang="en-US" dirty="0" smtClean="0"/>
              <a:t>Endorsed by</a:t>
            </a:r>
          </a:p>
          <a:p>
            <a:r>
              <a:rPr lang="en-US" dirty="0" smtClean="0"/>
              <a:t>Latinos for Healthcare Equality</a:t>
            </a:r>
          </a:p>
          <a:p>
            <a:r>
              <a:rPr lang="en-US" dirty="0" smtClean="0"/>
              <a:t>League of United Latin American Citizens (LULAC)</a:t>
            </a:r>
          </a:p>
          <a:p>
            <a:endParaRPr lang="en-US" dirty="0" smtClean="0"/>
          </a:p>
          <a:p>
            <a:endParaRPr lang="en-US" dirty="0"/>
          </a:p>
        </p:txBody>
      </p:sp>
    </p:spTree>
    <p:extLst>
      <p:ext uri="{BB962C8B-B14F-4D97-AF65-F5344CB8AC3E}">
        <p14:creationId xmlns:p14="http://schemas.microsoft.com/office/powerpoint/2010/main" val="978393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t>
            </a:r>
            <a:r>
              <a:rPr lang="en-US" dirty="0" smtClean="0"/>
              <a:t>ill </a:t>
            </a:r>
            <a:r>
              <a:rPr lang="en-US" dirty="0" smtClean="0"/>
              <a:t>single payer </a:t>
            </a:r>
            <a:r>
              <a:rPr lang="en-US" dirty="0" smtClean="0"/>
              <a:t>help? </a:t>
            </a:r>
            <a:endParaRPr lang="en-US" dirty="0"/>
          </a:p>
        </p:txBody>
      </p:sp>
      <p:sp>
        <p:nvSpPr>
          <p:cNvPr id="3" name="Content Placeholder 2"/>
          <p:cNvSpPr>
            <a:spLocks noGrp="1"/>
          </p:cNvSpPr>
          <p:nvPr>
            <p:ph idx="1"/>
          </p:nvPr>
        </p:nvSpPr>
        <p:spPr/>
        <p:txBody>
          <a:bodyPr/>
          <a:lstStyle/>
          <a:p>
            <a:r>
              <a:rPr lang="en-US" dirty="0" smtClean="0"/>
              <a:t>Yes!!!  </a:t>
            </a:r>
          </a:p>
          <a:p>
            <a:pPr lvl="1"/>
            <a:r>
              <a:rPr lang="en-US" dirty="0" smtClean="0"/>
              <a:t>Universal </a:t>
            </a:r>
            <a:r>
              <a:rPr lang="en-US" dirty="0" smtClean="0"/>
              <a:t>Coverage- Everyone is and </a:t>
            </a:r>
            <a:r>
              <a:rPr lang="en-US" sz="3200" b="1" dirty="0" smtClean="0"/>
              <a:t>nobody</a:t>
            </a:r>
            <a:r>
              <a:rPr lang="en-US" dirty="0" smtClean="0"/>
              <a:t> out</a:t>
            </a:r>
          </a:p>
          <a:p>
            <a:pPr lvl="1"/>
            <a:r>
              <a:rPr lang="en-US" dirty="0" smtClean="0"/>
              <a:t>Equitable </a:t>
            </a:r>
            <a:r>
              <a:rPr lang="en-US" dirty="0" smtClean="0"/>
              <a:t>High Quality (well compensated) Coverage</a:t>
            </a:r>
          </a:p>
          <a:p>
            <a:r>
              <a:rPr lang="en-US" dirty="0" smtClean="0"/>
              <a:t>But….</a:t>
            </a:r>
          </a:p>
          <a:p>
            <a:pPr lvl="1"/>
            <a:r>
              <a:rPr lang="en-US" dirty="0" smtClean="0"/>
              <a:t>Will not address other major drivers disparities</a:t>
            </a:r>
          </a:p>
          <a:p>
            <a:pPr lvl="1"/>
            <a:r>
              <a:rPr lang="en-US" dirty="0" smtClean="0"/>
              <a:t>Many other issues aside from insurance </a:t>
            </a:r>
          </a:p>
          <a:p>
            <a:pPr lvl="2"/>
            <a:r>
              <a:rPr lang="en-US" dirty="0" smtClean="0"/>
              <a:t>Cultural competence/ language </a:t>
            </a:r>
            <a:r>
              <a:rPr lang="en-US" dirty="0" smtClean="0">
                <a:latin typeface="Wingdings"/>
                <a:ea typeface="Wingdings"/>
                <a:cs typeface="Wingdings"/>
                <a:sym typeface="Wingdings"/>
              </a:rPr>
              <a:t></a:t>
            </a:r>
            <a:r>
              <a:rPr lang="en-US" dirty="0">
                <a:sym typeface="Wingdings"/>
              </a:rPr>
              <a:t> </a:t>
            </a:r>
            <a:r>
              <a:rPr lang="en-US" dirty="0" smtClean="0">
                <a:sym typeface="Wingdings"/>
              </a:rPr>
              <a:t>SDH</a:t>
            </a:r>
          </a:p>
          <a:p>
            <a:pPr lvl="1"/>
            <a:endParaRPr lang="en-US" dirty="0">
              <a:sym typeface="Wingdings"/>
            </a:endParaRPr>
          </a:p>
          <a:p>
            <a:pPr lvl="1"/>
            <a:r>
              <a:rPr lang="en-US" dirty="0" smtClean="0">
                <a:sym typeface="Wingdings"/>
              </a:rPr>
              <a:t>We need to be seen as advocates on these other issues as well </a:t>
            </a:r>
          </a:p>
          <a:p>
            <a:pPr lvl="1"/>
            <a:endParaRPr lang="en-US" dirty="0" smtClean="0"/>
          </a:p>
        </p:txBody>
      </p:sp>
    </p:spTree>
    <p:extLst>
      <p:ext uri="{BB962C8B-B14F-4D97-AF65-F5344CB8AC3E}">
        <p14:creationId xmlns:p14="http://schemas.microsoft.com/office/powerpoint/2010/main" val="4037220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8472" y="195209"/>
            <a:ext cx="8195039" cy="6303196"/>
          </a:xfrm>
          <a:prstGeom prst="rect">
            <a:avLst/>
          </a:prstGeom>
        </p:spPr>
      </p:pic>
    </p:spTree>
    <p:extLst>
      <p:ext uri="{BB962C8B-B14F-4D97-AF65-F5344CB8AC3E}">
        <p14:creationId xmlns:p14="http://schemas.microsoft.com/office/powerpoint/2010/main" val="18019581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0" y="0"/>
            <a:ext cx="9629110" cy="6858000"/>
          </a:xfrm>
          <a:prstGeom prst="rect">
            <a:avLst/>
          </a:prstGeom>
        </p:spPr>
      </p:pic>
    </p:spTree>
    <p:extLst>
      <p:ext uri="{BB962C8B-B14F-4D97-AF65-F5344CB8AC3E}">
        <p14:creationId xmlns:p14="http://schemas.microsoft.com/office/powerpoint/2010/main" val="19313068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375" y="133563"/>
            <a:ext cx="5841933" cy="654977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851" y="482884"/>
            <a:ext cx="6161899" cy="5436313"/>
          </a:xfrm>
          <a:prstGeom prst="rect">
            <a:avLst/>
          </a:prstGeom>
        </p:spPr>
      </p:pic>
    </p:spTree>
    <p:extLst>
      <p:ext uri="{BB962C8B-B14F-4D97-AF65-F5344CB8AC3E}">
        <p14:creationId xmlns:p14="http://schemas.microsoft.com/office/powerpoint/2010/main" val="1826997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94579" y="26275"/>
            <a:ext cx="6675790" cy="6593710"/>
          </a:xfrm>
        </p:spPr>
      </p:pic>
    </p:spTree>
    <p:extLst>
      <p:ext uri="{BB962C8B-B14F-4D97-AF65-F5344CB8AC3E}">
        <p14:creationId xmlns:p14="http://schemas.microsoft.com/office/powerpoint/2010/main" val="2112197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783" y="195209"/>
            <a:ext cx="6191177" cy="408911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5562" y="195209"/>
            <a:ext cx="4487803" cy="6375115"/>
          </a:xfrm>
          <a:prstGeom prst="rect">
            <a:avLst/>
          </a:prstGeom>
        </p:spPr>
      </p:pic>
    </p:spTree>
    <p:extLst>
      <p:ext uri="{BB962C8B-B14F-4D97-AF65-F5344CB8AC3E}">
        <p14:creationId xmlns:p14="http://schemas.microsoft.com/office/powerpoint/2010/main" val="19469002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819" y="550523"/>
            <a:ext cx="10058400" cy="4261194"/>
          </a:xfrm>
          <a:prstGeom prst="rect">
            <a:avLst/>
          </a:prstGeom>
        </p:spPr>
      </p:pic>
      <p:sp>
        <p:nvSpPr>
          <p:cNvPr id="3" name="TextBox 2"/>
          <p:cNvSpPr txBox="1"/>
          <p:nvPr/>
        </p:nvSpPr>
        <p:spPr>
          <a:xfrm>
            <a:off x="4356243" y="6390525"/>
            <a:ext cx="7527061" cy="276999"/>
          </a:xfrm>
          <a:prstGeom prst="rect">
            <a:avLst/>
          </a:prstGeom>
          <a:noFill/>
        </p:spPr>
        <p:txBody>
          <a:bodyPr wrap="none" rtlCol="0">
            <a:spAutoFit/>
          </a:bodyPr>
          <a:lstStyle/>
          <a:p>
            <a:r>
              <a:rPr lang="en-US" sz="1200" dirty="0" smtClean="0"/>
              <a:t>Carrasquillo &amp; Muller, </a:t>
            </a:r>
            <a:r>
              <a:rPr lang="en-US" sz="1200" i="1" dirty="0" smtClean="0"/>
              <a:t>Refinement of the Affordable Care Act: A Progressive Perspective</a:t>
            </a:r>
            <a:r>
              <a:rPr lang="en-US" sz="1200" dirty="0" smtClean="0"/>
              <a:t> Ann Rev Medicine Jan 2018</a:t>
            </a:r>
            <a:endParaRPr lang="en-US" sz="1200" dirty="0"/>
          </a:p>
        </p:txBody>
      </p:sp>
    </p:spTree>
    <p:extLst>
      <p:ext uri="{BB962C8B-B14F-4D97-AF65-F5344CB8AC3E}">
        <p14:creationId xmlns:p14="http://schemas.microsoft.com/office/powerpoint/2010/main" val="3446598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Refinement of the Affordable Care Act: </a:t>
            </a:r>
            <a:br>
              <a:rPr lang="en-US" i="1" dirty="0" smtClean="0"/>
            </a:br>
            <a:r>
              <a:rPr lang="en-US" i="1" dirty="0" smtClean="0"/>
              <a:t>A Progressive Perspective</a:t>
            </a:r>
            <a:endParaRPr lang="en-US" dirty="0"/>
          </a:p>
        </p:txBody>
      </p:sp>
      <p:sp>
        <p:nvSpPr>
          <p:cNvPr id="3" name="Content Placeholder 2"/>
          <p:cNvSpPr>
            <a:spLocks noGrp="1"/>
          </p:cNvSpPr>
          <p:nvPr>
            <p:ph idx="1"/>
          </p:nvPr>
        </p:nvSpPr>
        <p:spPr/>
        <p:txBody>
          <a:bodyPr/>
          <a:lstStyle/>
          <a:p>
            <a:r>
              <a:rPr lang="en-US" dirty="0" smtClean="0"/>
              <a:t>3 Important limitations of ACA</a:t>
            </a:r>
          </a:p>
          <a:p>
            <a:pPr lvl="1"/>
            <a:r>
              <a:rPr lang="en-US" dirty="0" smtClean="0"/>
              <a:t>ACA did not achieve universal coverage</a:t>
            </a:r>
          </a:p>
          <a:p>
            <a:pPr lvl="2"/>
            <a:r>
              <a:rPr lang="en-US" dirty="0" smtClean="0"/>
              <a:t>Many states chose not Expand Medicaid</a:t>
            </a:r>
          </a:p>
          <a:p>
            <a:pPr lvl="2"/>
            <a:r>
              <a:rPr lang="en-US" dirty="0" smtClean="0"/>
              <a:t>Premium Assistance was insufficient to get many to sign up</a:t>
            </a:r>
          </a:p>
          <a:p>
            <a:pPr lvl="2"/>
            <a:r>
              <a:rPr lang="en-US" dirty="0" smtClean="0"/>
              <a:t>Undocumented were excluded</a:t>
            </a:r>
          </a:p>
          <a:p>
            <a:pPr lvl="1"/>
            <a:r>
              <a:rPr lang="en-US" dirty="0" smtClean="0"/>
              <a:t>ACA continues to perpetuate inequities in our health system</a:t>
            </a:r>
          </a:p>
          <a:p>
            <a:pPr lvl="2"/>
            <a:r>
              <a:rPr lang="en-US" dirty="0" smtClean="0"/>
              <a:t>Disparities in coverage persist</a:t>
            </a:r>
          </a:p>
          <a:p>
            <a:pPr lvl="2"/>
            <a:r>
              <a:rPr lang="en-US" dirty="0" smtClean="0"/>
              <a:t>Medicaid is not equitable coverage</a:t>
            </a:r>
          </a:p>
          <a:p>
            <a:pPr lvl="2"/>
            <a:r>
              <a:rPr lang="en-US" dirty="0" smtClean="0"/>
              <a:t>Marketplace plans are not not equitable coverage (not comprehensive / limit choice)</a:t>
            </a:r>
          </a:p>
          <a:p>
            <a:pPr lvl="1"/>
            <a:r>
              <a:rPr lang="en-US" dirty="0" smtClean="0"/>
              <a:t>Used a very expensive approach to expanding coverage</a:t>
            </a:r>
          </a:p>
          <a:p>
            <a:pPr lvl="2"/>
            <a:r>
              <a:rPr lang="en-US" dirty="0" smtClean="0"/>
              <a:t>Could have been done for much less and covered everyone</a:t>
            </a:r>
          </a:p>
          <a:p>
            <a:pPr lvl="1"/>
            <a:endParaRPr lang="en-US" dirty="0" smtClean="0"/>
          </a:p>
          <a:p>
            <a:pPr lvl="2"/>
            <a:endParaRPr lang="en-US" dirty="0" smtClean="0"/>
          </a:p>
          <a:p>
            <a:pPr lvl="1"/>
            <a:endParaRPr lang="en-US" dirty="0"/>
          </a:p>
        </p:txBody>
      </p:sp>
      <p:sp>
        <p:nvSpPr>
          <p:cNvPr id="4" name="TextBox 3"/>
          <p:cNvSpPr txBox="1"/>
          <p:nvPr/>
        </p:nvSpPr>
        <p:spPr>
          <a:xfrm>
            <a:off x="102741" y="6311900"/>
            <a:ext cx="7349256" cy="553998"/>
          </a:xfrm>
          <a:prstGeom prst="rect">
            <a:avLst/>
          </a:prstGeom>
          <a:noFill/>
        </p:spPr>
        <p:txBody>
          <a:bodyPr wrap="none" rtlCol="0">
            <a:spAutoFit/>
          </a:bodyPr>
          <a:lstStyle/>
          <a:p>
            <a:r>
              <a:rPr lang="en-US" sz="1200" dirty="0" smtClean="0"/>
              <a:t>Carrasquillo &amp; Muller, </a:t>
            </a:r>
            <a:r>
              <a:rPr lang="en-US" sz="1200" i="1" dirty="0" smtClean="0"/>
              <a:t>Refinement of the Affordable Care Act: A Progressive Perspective</a:t>
            </a:r>
            <a:r>
              <a:rPr lang="en-US" sz="1200" dirty="0" smtClean="0"/>
              <a:t> Ann Rev Medicine Jan 2018</a:t>
            </a:r>
          </a:p>
          <a:p>
            <a:endParaRPr lang="en-US" dirty="0"/>
          </a:p>
        </p:txBody>
      </p:sp>
    </p:spTree>
    <p:extLst>
      <p:ext uri="{BB962C8B-B14F-4D97-AF65-F5344CB8AC3E}">
        <p14:creationId xmlns:p14="http://schemas.microsoft.com/office/powerpoint/2010/main" val="14125770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TotalTime>
  <Words>750</Words>
  <Application>Microsoft Macintosh PowerPoint</Application>
  <PresentationFormat>Custom</PresentationFormat>
  <Paragraphs>111</Paragraphs>
  <Slides>27</Slides>
  <Notes>4</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SINGLE PAYER AND SOCIAL JUSTICE: CHANGING THE DIALOGUE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Refinement of the Affordable Care Act:  A Progressive Perspective</vt:lpstr>
      <vt:lpstr>PowerPoint Presentation</vt:lpstr>
      <vt:lpstr>Whom is left out?   Large Numbers of Immigrant Latinos Remain Uninsured</vt:lpstr>
      <vt:lpstr>Another way Frame ACA and Latinos</vt:lpstr>
      <vt:lpstr>Strong bi-partisan agreement that undocumented will get no benefit from ACA  FB Latinos Make Up 75% of Uninsured Latinos: Most Are Low-Income and Do Not Speak English Well</vt:lpstr>
      <vt:lpstr>What KS told me in 2014…</vt:lpstr>
      <vt:lpstr>PowerPoint Presentation</vt:lpstr>
      <vt:lpstr>PowerPoint Presentation</vt:lpstr>
      <vt:lpstr>Medicaid- is not equitable coverage!!!! </vt:lpstr>
      <vt:lpstr>Inequitable Coverage!!!</vt:lpstr>
      <vt:lpstr>How will single payer help</vt:lpstr>
      <vt:lpstr>Other issues</vt:lpstr>
      <vt:lpstr>PowerPoint Presentation</vt:lpstr>
      <vt:lpstr>Social Determinants of Health </vt:lpstr>
      <vt:lpstr>SDH</vt:lpstr>
      <vt:lpstr>PowerPoint Presentation</vt:lpstr>
      <vt:lpstr>Will Single Payer Fix this?  </vt:lpstr>
      <vt:lpstr>PowerPoint Presentation</vt:lpstr>
      <vt:lpstr>Will single payer help?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SINGLE PAYER AND SOCIAL JUSTICE: CHANGING THE DIALOGUE</dc:title>
  <dc:creator>Carrasquillo, Olveen</dc:creator>
  <cp:lastModifiedBy>UM</cp:lastModifiedBy>
  <cp:revision>21</cp:revision>
  <dcterms:created xsi:type="dcterms:W3CDTF">2017-11-04T00:09:59Z</dcterms:created>
  <dcterms:modified xsi:type="dcterms:W3CDTF">2017-11-04T11:12:45Z</dcterms:modified>
</cp:coreProperties>
</file>