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2"/>
  </p:notesMasterIdLst>
  <p:sldIdLst>
    <p:sldId id="351" r:id="rId2"/>
    <p:sldId id="406" r:id="rId3"/>
    <p:sldId id="390" r:id="rId4"/>
    <p:sldId id="391" r:id="rId5"/>
    <p:sldId id="339" r:id="rId6"/>
    <p:sldId id="357" r:id="rId7"/>
    <p:sldId id="358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97" r:id="rId18"/>
    <p:sldId id="398" r:id="rId19"/>
    <p:sldId id="262" r:id="rId20"/>
    <p:sldId id="392" r:id="rId21"/>
    <p:sldId id="393" r:id="rId22"/>
    <p:sldId id="395" r:id="rId23"/>
    <p:sldId id="334" r:id="rId24"/>
    <p:sldId id="273" r:id="rId25"/>
    <p:sldId id="261" r:id="rId26"/>
    <p:sldId id="312" r:id="rId27"/>
    <p:sldId id="311" r:id="rId28"/>
    <p:sldId id="317" r:id="rId29"/>
    <p:sldId id="286" r:id="rId30"/>
    <p:sldId id="287" r:id="rId31"/>
    <p:sldId id="298" r:id="rId32"/>
    <p:sldId id="285" r:id="rId33"/>
    <p:sldId id="288" r:id="rId34"/>
    <p:sldId id="289" r:id="rId35"/>
    <p:sldId id="368" r:id="rId36"/>
    <p:sldId id="401" r:id="rId37"/>
    <p:sldId id="402" r:id="rId38"/>
    <p:sldId id="403" r:id="rId39"/>
    <p:sldId id="383" r:id="rId40"/>
    <p:sldId id="369" r:id="rId41"/>
    <p:sldId id="407" r:id="rId42"/>
    <p:sldId id="370" r:id="rId43"/>
    <p:sldId id="371" r:id="rId44"/>
    <p:sldId id="372" r:id="rId45"/>
    <p:sldId id="373" r:id="rId46"/>
    <p:sldId id="374" r:id="rId47"/>
    <p:sldId id="396" r:id="rId48"/>
    <p:sldId id="375" r:id="rId49"/>
    <p:sldId id="376" r:id="rId50"/>
    <p:sldId id="377" r:id="rId51"/>
    <p:sldId id="378" r:id="rId52"/>
    <p:sldId id="379" r:id="rId53"/>
    <p:sldId id="408" r:id="rId54"/>
    <p:sldId id="409" r:id="rId55"/>
    <p:sldId id="410" r:id="rId56"/>
    <p:sldId id="405" r:id="rId57"/>
    <p:sldId id="352" r:id="rId58"/>
    <p:sldId id="353" r:id="rId59"/>
    <p:sldId id="404" r:id="rId60"/>
    <p:sldId id="400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92D"/>
    <a:srgbClr val="00A89C"/>
    <a:srgbClr val="011893"/>
    <a:srgbClr val="006059"/>
    <a:srgbClr val="00A6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1"/>
    <p:restoredTop sz="93115"/>
  </p:normalViewPr>
  <p:slideViewPr>
    <p:cSldViewPr snapToGrid="0" snapToObjects="1">
      <p:cViewPr varScale="1">
        <p:scale>
          <a:sx n="88" d="100"/>
          <a:sy n="88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400" b="1" i="0" u="none" strike="noStrike" kern="1200" baseline="0">
                      <a:solidFill>
                        <a:srgbClr val="FFFF00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Socialized Medicine</c:v>
                </c:pt>
                <c:pt idx="1">
                  <c:v>Single Payer Health Insurance</c:v>
                </c:pt>
                <c:pt idx="2">
                  <c:v>Guaranteed Universal  Coverage</c:v>
                </c:pt>
                <c:pt idx="3">
                  <c:v>Medicare _x000d_for All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0.38</c:v>
                </c:pt>
                <c:pt idx="1">
                  <c:v>0.44</c:v>
                </c:pt>
                <c:pt idx="2">
                  <c:v>0.57</c:v>
                </c:pt>
                <c:pt idx="3">
                  <c:v>0.64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18"/>
        <c:axId val="-2120931360"/>
        <c:axId val="-2120928368"/>
      </c:barChart>
      <c:catAx>
        <c:axId val="-212093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0928368"/>
        <c:crosses val="autoZero"/>
        <c:auto val="1"/>
        <c:lblAlgn val="ctr"/>
        <c:lblOffset val="100"/>
        <c:noMultiLvlLbl val="0"/>
      </c:catAx>
      <c:valAx>
        <c:axId val="-2120928368"/>
        <c:scaling>
          <c:orientation val="minMax"/>
          <c:max val="0.7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12093136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cat>
            <c:strRef>
              <c:f>Sheet1!$A$2:$A$29</c:f>
              <c:strCache>
                <c:ptCount val="28"/>
                <c:pt idx="0">
                  <c:v>USA</c:v>
                </c:pt>
                <c:pt idx="1">
                  <c:v>Czech</c:v>
                </c:pt>
                <c:pt idx="2">
                  <c:v>Chile</c:v>
                </c:pt>
                <c:pt idx="3">
                  <c:v>Costa Rica</c:v>
                </c:pt>
                <c:pt idx="4">
                  <c:v>Denmark</c:v>
                </c:pt>
                <c:pt idx="5">
                  <c:v>Germany</c:v>
                </c:pt>
                <c:pt idx="6">
                  <c:v>Portugal</c:v>
                </c:pt>
                <c:pt idx="7">
                  <c:v>Slovenia</c:v>
                </c:pt>
                <c:pt idx="8">
                  <c:v>Finland</c:v>
                </c:pt>
                <c:pt idx="9">
                  <c:v>Belgium</c:v>
                </c:pt>
                <c:pt idx="10">
                  <c:v>Ireland</c:v>
                </c:pt>
                <c:pt idx="11">
                  <c:v>UK</c:v>
                </c:pt>
                <c:pt idx="12">
                  <c:v>Greece</c:v>
                </c:pt>
                <c:pt idx="13">
                  <c:v>Austria</c:v>
                </c:pt>
                <c:pt idx="14">
                  <c:v>New Zealand</c:v>
                </c:pt>
                <c:pt idx="15">
                  <c:v>Netherlands</c:v>
                </c:pt>
                <c:pt idx="16">
                  <c:v>Israel</c:v>
                </c:pt>
                <c:pt idx="17">
                  <c:v>Korea</c:v>
                </c:pt>
                <c:pt idx="18">
                  <c:v>Norway</c:v>
                </c:pt>
                <c:pt idx="19">
                  <c:v>Luxembourg</c:v>
                </c:pt>
                <c:pt idx="20">
                  <c:v>Sweden</c:v>
                </c:pt>
                <c:pt idx="21">
                  <c:v>Australia</c:v>
                </c:pt>
                <c:pt idx="22">
                  <c:v>France</c:v>
                </c:pt>
                <c:pt idx="23">
                  <c:v>Iceland</c:v>
                </c:pt>
                <c:pt idx="24">
                  <c:v>Italy</c:v>
                </c:pt>
                <c:pt idx="25">
                  <c:v>Spain</c:v>
                </c:pt>
                <c:pt idx="26">
                  <c:v>Switzerland</c:v>
                </c:pt>
                <c:pt idx="27">
                  <c:v>Japan</c:v>
                </c:pt>
              </c:strCache>
            </c:strRef>
          </c:cat>
          <c:val>
            <c:numRef>
              <c:f>Sheet1!$B$2:$B$29</c:f>
              <c:numCache>
                <c:formatCode>General</c:formatCode>
                <c:ptCount val="28"/>
                <c:pt idx="0">
                  <c:v>78.8</c:v>
                </c:pt>
                <c:pt idx="1">
                  <c:v>78.9</c:v>
                </c:pt>
                <c:pt idx="2">
                  <c:v>79.0</c:v>
                </c:pt>
                <c:pt idx="3">
                  <c:v>79.5</c:v>
                </c:pt>
                <c:pt idx="4">
                  <c:v>80.8</c:v>
                </c:pt>
                <c:pt idx="5">
                  <c:v>81.2</c:v>
                </c:pt>
                <c:pt idx="6">
                  <c:v>81.2</c:v>
                </c:pt>
                <c:pt idx="7">
                  <c:v>81.2</c:v>
                </c:pt>
                <c:pt idx="8">
                  <c:v>81.3</c:v>
                </c:pt>
                <c:pt idx="9">
                  <c:v>81.4</c:v>
                </c:pt>
                <c:pt idx="10">
                  <c:v>81.4</c:v>
                </c:pt>
                <c:pt idx="11">
                  <c:v>81.4</c:v>
                </c:pt>
                <c:pt idx="12">
                  <c:v>81.5</c:v>
                </c:pt>
                <c:pt idx="13">
                  <c:v>81.6</c:v>
                </c:pt>
                <c:pt idx="14">
                  <c:v>81.6</c:v>
                </c:pt>
                <c:pt idx="15">
                  <c:v>81.8</c:v>
                </c:pt>
                <c:pt idx="16">
                  <c:v>82.2</c:v>
                </c:pt>
                <c:pt idx="17">
                  <c:v>82.2</c:v>
                </c:pt>
                <c:pt idx="18">
                  <c:v>82.2</c:v>
                </c:pt>
                <c:pt idx="19">
                  <c:v>82.3</c:v>
                </c:pt>
                <c:pt idx="20">
                  <c:v>82.3</c:v>
                </c:pt>
                <c:pt idx="21">
                  <c:v>82.4</c:v>
                </c:pt>
                <c:pt idx="22">
                  <c:v>82.8</c:v>
                </c:pt>
                <c:pt idx="23">
                  <c:v>82.9</c:v>
                </c:pt>
                <c:pt idx="24">
                  <c:v>83.2</c:v>
                </c:pt>
                <c:pt idx="25">
                  <c:v>83.3</c:v>
                </c:pt>
                <c:pt idx="26">
                  <c:v>83.3</c:v>
                </c:pt>
                <c:pt idx="27">
                  <c:v>83.7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-2069147600"/>
        <c:axId val="-2048770640"/>
      </c:barChart>
      <c:catAx>
        <c:axId val="-206914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770640"/>
        <c:crosses val="autoZero"/>
        <c:auto val="1"/>
        <c:lblAlgn val="ctr"/>
        <c:lblOffset val="100"/>
        <c:noMultiLvlLbl val="0"/>
      </c:catAx>
      <c:valAx>
        <c:axId val="-2048770640"/>
        <c:scaling>
          <c:orientation val="minMax"/>
          <c:max val="84.0"/>
          <c:min val="7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9147600"/>
        <c:crosses val="autoZero"/>
        <c:crossBetween val="between"/>
        <c:majorUnit val="5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0.0423338523915854"/>
          <c:w val="0.863038689602261"/>
          <c:h val="0.7043012112290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EBF1DD"/>
              </a:solidFill>
            </a:ln>
          </c:spPr>
          <c:invertIfNegative val="0"/>
          <c:dLbls>
            <c:dLbl>
              <c:idx val="4"/>
              <c:layout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/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Aetna</c:v>
                </c:pt>
                <c:pt idx="1">
                  <c:v>Wellpoint/_x000d_Anthem</c:v>
                </c:pt>
                <c:pt idx="2">
                  <c:v>United_x000d_Healthcare</c:v>
                </c:pt>
                <c:pt idx="3">
                  <c:v>Humana</c:v>
                </c:pt>
                <c:pt idx="4">
                  <c:v>Traditional_x000d_Medicare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0.199</c:v>
                </c:pt>
                <c:pt idx="1">
                  <c:v>0.188</c:v>
                </c:pt>
                <c:pt idx="2">
                  <c:v>0.187</c:v>
                </c:pt>
                <c:pt idx="3">
                  <c:v>0.159</c:v>
                </c:pt>
                <c:pt idx="4">
                  <c:v>0.014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9F2936"/>
            </a:solidFill>
            <a:ln>
              <a:solidFill>
                <a:srgbClr val="EBF1DD"/>
              </a:solidFill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EBF1DD"/>
                </a:solidFill>
              </a:ln>
            </c:spPr>
          </c:dPt>
          <c:dLbls>
            <c:dLbl>
              <c:idx val="4"/>
              <c:layout>
                <c:manualLayout>
                  <c:x val="-1.80866903909718E-16"/>
                  <c:y val="-0.0001243162124219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/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Aetna</c:v>
                </c:pt>
                <c:pt idx="1">
                  <c:v>Wellpoint/_x000d_Anthem</c:v>
                </c:pt>
                <c:pt idx="2">
                  <c:v>United_x000d_Healthcare</c:v>
                </c:pt>
                <c:pt idx="3">
                  <c:v>Humana</c:v>
                </c:pt>
                <c:pt idx="4">
                  <c:v>Traditional_x000d_Medicare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4" formatCode="0.0%">
                  <c:v>0.046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-2069564752"/>
        <c:axId val="-2119975280"/>
      </c:barChart>
      <c:catAx>
        <c:axId val="-2069564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525" cmpd="sng">
            <a:solidFill>
              <a:srgbClr val="FFFFFF"/>
            </a:solidFill>
          </a:ln>
        </c:spPr>
        <c:crossAx val="-2119975280"/>
        <c:crossesAt val="0.0"/>
        <c:auto val="1"/>
        <c:lblAlgn val="ctr"/>
        <c:lblOffset val="0"/>
        <c:noMultiLvlLbl val="0"/>
      </c:catAx>
      <c:valAx>
        <c:axId val="-2119975280"/>
        <c:scaling>
          <c:orientation val="minMax"/>
          <c:max val="0.22"/>
          <c:min val="0.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crossAx val="-2069564752"/>
        <c:crossesAt val="1.0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305606779336167"/>
          <c:y val="0.117749783101654"/>
          <c:w val="0.945833333333333"/>
          <c:h val="0.8587002602780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F2936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5148"/>
              </a:solidFill>
              <a:ln>
                <a:solidFill>
                  <a:srgbClr val="EBF1DD"/>
                </a:solidFill>
              </a:ln>
            </c:spPr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New Costs</c:v>
                </c:pt>
                <c:pt idx="1">
                  <c:v>New Savings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74.0</c:v>
                </c:pt>
                <c:pt idx="1">
                  <c:v>23.0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9F2936"/>
            </a:solidFill>
            <a:ln>
              <a:solidFill>
                <a:srgbClr val="EBF1DD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8C81"/>
              </a:solidFill>
              <a:ln>
                <a:solidFill>
                  <a:srgbClr val="EBF1DD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New Costs</c:v>
                </c:pt>
                <c:pt idx="1">
                  <c:v>New Savings</c:v>
                </c:pt>
              </c:strCache>
            </c:strRef>
          </c:cat>
          <c:val>
            <c:numRef>
              <c:f>Sheet1!$C$2:$C$3</c:f>
              <c:numCache>
                <c:formatCode>"$"#,##0_);[Red]\("$"#,##0\)</c:formatCode>
                <c:ptCount val="2"/>
                <c:pt idx="0">
                  <c:v>110.0</c:v>
                </c:pt>
                <c:pt idx="1">
                  <c:v>153.0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EBF1DD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EBF1DD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8C81"/>
              </a:solidFill>
              <a:ln>
                <a:solidFill>
                  <a:srgbClr val="EBF1DD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New Costs</c:v>
                </c:pt>
                <c:pt idx="1">
                  <c:v>New Savings</c:v>
                </c:pt>
              </c:strCache>
            </c:strRef>
          </c:cat>
          <c:val>
            <c:numRef>
              <c:f>Sheet1!$D$2:$D$3</c:f>
              <c:numCache>
                <c:formatCode>"$"#,##0_);[Red]\("$"#,##0\)</c:formatCode>
                <c:ptCount val="2"/>
                <c:pt idx="0">
                  <c:v>142.0</c:v>
                </c:pt>
                <c:pt idx="1">
                  <c:v>215.0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008C81"/>
              </a:solidFill>
              <a:ln>
                <a:solidFill>
                  <a:srgbClr val="EBF1DD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New Costs</c:v>
                </c:pt>
                <c:pt idx="1">
                  <c:v>New Savings</c:v>
                </c:pt>
              </c:strCache>
            </c:strRef>
          </c:cat>
          <c:val>
            <c:numRef>
              <c:f>Sheet1!$E$2:$E$3</c:f>
              <c:numCache>
                <c:formatCode>"$"#,##0_);[Red]\("$"#,##0\)</c:formatCode>
                <c:ptCount val="2"/>
                <c:pt idx="1">
                  <c:v>178.0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-2069519328"/>
        <c:axId val="-2114588336"/>
      </c:barChart>
      <c:catAx>
        <c:axId val="-20695193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2114588336"/>
        <c:crosses val="autoZero"/>
        <c:auto val="1"/>
        <c:lblAlgn val="ctr"/>
        <c:lblOffset val="100"/>
        <c:noMultiLvlLbl val="0"/>
      </c:catAx>
      <c:valAx>
        <c:axId val="-2114588336"/>
        <c:scaling>
          <c:orientation val="minMax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-2069519328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American Physicians Practicing in Canada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cat>
            <c:strRef>
              <c:f>Sheet1!$A$2:$A$22</c:f>
              <c:strCache>
                <c:ptCount val="21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493.0</c:v>
                </c:pt>
                <c:pt idx="1">
                  <c:v>492.0</c:v>
                </c:pt>
                <c:pt idx="2">
                  <c:v>488.0</c:v>
                </c:pt>
                <c:pt idx="3">
                  <c:v>478.0</c:v>
                </c:pt>
                <c:pt idx="4">
                  <c:v>465.0</c:v>
                </c:pt>
                <c:pt idx="5">
                  <c:v>473.0</c:v>
                </c:pt>
                <c:pt idx="6">
                  <c:v>487.0</c:v>
                </c:pt>
                <c:pt idx="7">
                  <c:v>504.0</c:v>
                </c:pt>
                <c:pt idx="8">
                  <c:v>512.0</c:v>
                </c:pt>
                <c:pt idx="9">
                  <c:v>506.0</c:v>
                </c:pt>
                <c:pt idx="10">
                  <c:v>508.0</c:v>
                </c:pt>
                <c:pt idx="11">
                  <c:v>523.0</c:v>
                </c:pt>
                <c:pt idx="12">
                  <c:v>557.0</c:v>
                </c:pt>
                <c:pt idx="13">
                  <c:v>587.0</c:v>
                </c:pt>
                <c:pt idx="14">
                  <c:v>623.0</c:v>
                </c:pt>
                <c:pt idx="15">
                  <c:v>652.0</c:v>
                </c:pt>
                <c:pt idx="16">
                  <c:v>663.0</c:v>
                </c:pt>
                <c:pt idx="17">
                  <c:v>693.0</c:v>
                </c:pt>
                <c:pt idx="18">
                  <c:v>742.0</c:v>
                </c:pt>
                <c:pt idx="19">
                  <c:v>745.0</c:v>
                </c:pt>
                <c:pt idx="20">
                  <c:v>771.0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4453568"/>
        <c:axId val="-2121321552"/>
      </c:areaChart>
      <c:catAx>
        <c:axId val="-2114453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-2121321552"/>
        <c:crosses val="autoZero"/>
        <c:auto val="1"/>
        <c:lblAlgn val="ctr"/>
        <c:lblOffset val="100"/>
        <c:tickLblSkip val="2"/>
        <c:noMultiLvlLbl val="0"/>
      </c:catAx>
      <c:valAx>
        <c:axId val="-2121321552"/>
        <c:scaling>
          <c:orientation val="minMax"/>
          <c:max val="790.0"/>
          <c:min val="400.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+mj-lt"/>
              </a:defRPr>
            </a:pPr>
            <a:endParaRPr lang="en-US"/>
          </a:p>
        </c:txPr>
        <c:crossAx val="-2114453568"/>
        <c:crosses val="autoZero"/>
        <c:crossBetween val="midCat"/>
        <c:majorUnit val="100.0"/>
      </c:valAx>
      <c:spPr>
        <a:noFill/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29804248486673"/>
          <c:y val="0.0453739865197858"/>
          <c:w val="0.894500901769891"/>
          <c:h val="0.8408043490093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</c:dPt>
          <c:dLbls>
            <c:dLbl>
              <c:idx val="7"/>
              <c:spPr>
                <a:solidFill>
                  <a:srgbClr val="C00000">
                    <a:lumMod val="75000"/>
                  </a:srgbClr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27026946520466E-16"/>
                  <c:y val="0.0152022820235999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27026946520466E-16"/>
                  <c:y val="0.0104105872915429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1.27026946520466E-16"/>
                  <c:y val="0.0133606319825027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0.0"/>
                  <c:y val="0.052849870949993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Sheet1!$A$2:$A$20</c:f>
              <c:numCache>
                <c:formatCode>General</c:formatCode>
                <c:ptCount val="19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  <c:pt idx="16">
                  <c:v>2012.0</c:v>
                </c:pt>
                <c:pt idx="17">
                  <c:v>2013.0</c:v>
                </c:pt>
                <c:pt idx="18">
                  <c:v>2014.0</c:v>
                </c:pt>
              </c:numCache>
            </c:numRef>
          </c:cat>
          <c:val>
            <c:numRef>
              <c:f>Sheet1!$B$2:$B$20</c:f>
              <c:numCache>
                <c:formatCode>0</c:formatCode>
                <c:ptCount val="19"/>
                <c:pt idx="0">
                  <c:v>508.0</c:v>
                </c:pt>
                <c:pt idx="1">
                  <c:v>431.0</c:v>
                </c:pt>
                <c:pt idx="2">
                  <c:v>249.0</c:v>
                </c:pt>
                <c:pt idx="3">
                  <c:v>242.0</c:v>
                </c:pt>
                <c:pt idx="4">
                  <c:v>164.0</c:v>
                </c:pt>
                <c:pt idx="5">
                  <c:v>275.0</c:v>
                </c:pt>
                <c:pt idx="6">
                  <c:v>244.0</c:v>
                </c:pt>
                <c:pt idx="7">
                  <c:v>55.0</c:v>
                </c:pt>
                <c:pt idx="8">
                  <c:v>-85.0</c:v>
                </c:pt>
                <c:pt idx="9">
                  <c:v>-61.0</c:v>
                </c:pt>
                <c:pt idx="10">
                  <c:v>-31.0</c:v>
                </c:pt>
                <c:pt idx="11">
                  <c:v>-20.0</c:v>
                </c:pt>
                <c:pt idx="12">
                  <c:v>-107.0</c:v>
                </c:pt>
                <c:pt idx="13">
                  <c:v>-92.0</c:v>
                </c:pt>
                <c:pt idx="14">
                  <c:v>-29.0</c:v>
                </c:pt>
                <c:pt idx="15">
                  <c:v>-99.0</c:v>
                </c:pt>
                <c:pt idx="16">
                  <c:v>-77.0</c:v>
                </c:pt>
                <c:pt idx="17">
                  <c:v>-40.0</c:v>
                </c:pt>
                <c:pt idx="18">
                  <c:v>-10.0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-2024063072"/>
        <c:axId val="-2114294832"/>
      </c:barChart>
      <c:catAx>
        <c:axId val="-202406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28575" cmpd="sng">
            <a:solidFill>
              <a:srgbClr val="FFFFFF"/>
            </a:solidFill>
          </a:ln>
        </c:spPr>
        <c:txPr>
          <a:bodyPr/>
          <a:lstStyle/>
          <a:p>
            <a:pPr>
              <a:defRPr sz="2000"/>
            </a:pPr>
            <a:endParaRPr lang="en-US"/>
          </a:p>
        </c:txPr>
        <c:crossAx val="-2114294832"/>
        <c:crosses val="autoZero"/>
        <c:auto val="1"/>
        <c:lblAlgn val="ctr"/>
        <c:lblOffset val="100"/>
        <c:tickLblSkip val="2"/>
        <c:noMultiLvlLbl val="0"/>
      </c:catAx>
      <c:valAx>
        <c:axId val="-2114294832"/>
        <c:scaling>
          <c:orientation val="minMax"/>
          <c:max val="540.0"/>
          <c:min val="-150.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024063072"/>
        <c:crosses val="autoZero"/>
        <c:crossBetween val="between"/>
        <c:minorUnit val="0.00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3DF59-4D50-234B-91B6-3257350D104E}" type="datetimeFigureOut">
              <a:rPr lang="en-US" smtClean="0"/>
              <a:t>11/2/17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22042-ED39-0845-84FD-FD22A699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0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52852-66AC-4A17-ACD5-C50BF575946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8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56488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11300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5672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5672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65041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932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37877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69A">
                <a:lumMod val="0"/>
              </a:srgbClr>
            </a:gs>
            <a:gs pos="52000">
              <a:srgbClr val="00322E">
                <a:lumMod val="60000"/>
              </a:srgbClr>
            </a:gs>
            <a:gs pos="100000">
              <a:srgbClr val="00A69A">
                <a:lumMod val="58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0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21102" y="6016752"/>
            <a:ext cx="3670898" cy="841248"/>
          </a:xfrm>
          <a:prstGeom prst="rect">
            <a:avLst/>
          </a:prstGeom>
        </p:spPr>
      </p:pic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1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7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tiff"/><Relationship Id="rId12" Type="http://schemas.openxmlformats.org/officeDocument/2006/relationships/image" Target="../media/image13.tiff"/><Relationship Id="rId13" Type="http://schemas.openxmlformats.org/officeDocument/2006/relationships/image" Target="../media/image14.tiff"/><Relationship Id="rId14" Type="http://schemas.openxmlformats.org/officeDocument/2006/relationships/image" Target="../media/image15.jpeg"/><Relationship Id="rId15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gif"/><Relationship Id="rId9" Type="http://schemas.openxmlformats.org/officeDocument/2006/relationships/image" Target="../media/image10.tiff"/><Relationship Id="rId10" Type="http://schemas.openxmlformats.org/officeDocument/2006/relationships/image" Target="../media/image1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gif"/><Relationship Id="rId7" Type="http://schemas.openxmlformats.org/officeDocument/2006/relationships/image" Target="../media/image10.tiff"/><Relationship Id="rId8" Type="http://schemas.openxmlformats.org/officeDocument/2006/relationships/image" Target="../media/image11.tiff"/><Relationship Id="rId9" Type="http://schemas.openxmlformats.org/officeDocument/2006/relationships/image" Target="../media/image12.tiff"/><Relationship Id="rId10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tiff"/><Relationship Id="rId3" Type="http://schemas.openxmlformats.org/officeDocument/2006/relationships/image" Target="../media/image50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image" Target="../media/image60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65.tiff"/><Relationship Id="rId5" Type="http://schemas.openxmlformats.org/officeDocument/2006/relationships/image" Target="../media/image6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4" Type="http://schemas.openxmlformats.org/officeDocument/2006/relationships/image" Target="../media/image6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79455" y="1911928"/>
            <a:ext cx="10673044" cy="2394571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Creating and Delivering a </a:t>
            </a:r>
            <a:br>
              <a:rPr lang="en-US" sz="3600" dirty="0" smtClean="0"/>
            </a:br>
            <a:r>
              <a:rPr lang="en-US" sz="3600" dirty="0" smtClean="0"/>
              <a:t>Compelling Presentation about</a:t>
            </a:r>
            <a:br>
              <a:rPr lang="en-US" sz="3600" dirty="0" smtClean="0"/>
            </a:br>
            <a:r>
              <a:rPr lang="en-US" sz="8900" dirty="0" smtClean="0"/>
              <a:t>Medicare for All</a:t>
            </a:r>
            <a:endParaRPr lang="en-US" sz="89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79455" y="5606979"/>
            <a:ext cx="5689600" cy="1050053"/>
          </a:xfrm>
        </p:spPr>
        <p:txBody>
          <a:bodyPr anchor="b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+mn-lt"/>
              <a:cs typeface="Franklin Gothic Book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+mn-lt"/>
                <a:cs typeface="Franklin Gothic Book"/>
              </a:rPr>
              <a:t>Ed </a:t>
            </a:r>
            <a:r>
              <a:rPr lang="en-US" sz="2400" dirty="0" err="1" smtClean="0">
                <a:solidFill>
                  <a:schemeClr val="bg1"/>
                </a:solidFill>
                <a:latin typeface="+mn-lt"/>
                <a:cs typeface="Franklin Gothic Book"/>
              </a:rPr>
              <a:t>Weisbart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cs typeface="Franklin Gothic Book"/>
              </a:rPr>
              <a:t>, MD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+mn-lt"/>
                <a:cs typeface="Franklin Gothic Book"/>
              </a:rPr>
              <a:t>Claudia </a:t>
            </a:r>
            <a:r>
              <a:rPr lang="en-US" sz="2400" dirty="0" err="1" smtClean="0">
                <a:latin typeface="+mn-lt"/>
                <a:cs typeface="Franklin Gothic Book"/>
              </a:rPr>
              <a:t>Fegan</a:t>
            </a:r>
            <a:r>
              <a:rPr lang="en-US" sz="2400" dirty="0" smtClean="0">
                <a:latin typeface="+mn-lt"/>
                <a:cs typeface="Franklin Gothic Book"/>
              </a:rPr>
              <a:t>, MD</a:t>
            </a:r>
            <a:endParaRPr lang="en-US" sz="2400" dirty="0" smtClean="0">
              <a:solidFill>
                <a:schemeClr val="bg1"/>
              </a:solidFill>
              <a:latin typeface="+mn-lt"/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434030" y="71554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21880" y="3752009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dirty="0"/>
              <a:t>Liberals and Conservatives </a:t>
            </a:r>
            <a:br>
              <a:rPr lang="en-US" dirty="0"/>
            </a:br>
            <a:r>
              <a:rPr lang="en-US" dirty="0"/>
              <a:t>Often Think Differently</a:t>
            </a:r>
            <a:endParaRPr lang="en-US" sz="36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61"/>
          <a:stretch/>
        </p:blipFill>
        <p:spPr>
          <a:xfrm>
            <a:off x="838200" y="1839951"/>
            <a:ext cx="3172920" cy="4243035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4296683" y="2598234"/>
            <a:ext cx="65389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 dirty="0" smtClean="0">
                <a:solidFill>
                  <a:schemeClr val="bg1"/>
                </a:solidFill>
              </a:rPr>
              <a:t>George Lakoff</a:t>
            </a:r>
          </a:p>
          <a:p>
            <a:pPr algn="ctr">
              <a:spcAft>
                <a:spcPts val="1200"/>
              </a:spcAft>
            </a:pPr>
            <a:r>
              <a:rPr lang="en-US" sz="6600" b="1" dirty="0">
                <a:solidFill>
                  <a:schemeClr val="bg1"/>
                </a:solidFill>
              </a:rPr>
              <a:t>“Moral Politics”</a:t>
            </a:r>
            <a:endParaRPr lang="en-US" sz="6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9450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004" y="1989294"/>
            <a:ext cx="5045992" cy="37844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Lakoff Identified Two Cognitive Models</a:t>
            </a:r>
          </a:p>
        </p:txBody>
      </p:sp>
      <p:sp>
        <p:nvSpPr>
          <p:cNvPr id="9" name="Freeform 8"/>
          <p:cNvSpPr/>
          <p:nvPr/>
        </p:nvSpPr>
        <p:spPr>
          <a:xfrm>
            <a:off x="8024326" y="1690688"/>
            <a:ext cx="3329473" cy="116739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spcBef>
                <a:spcPct val="0"/>
              </a:spcBef>
            </a:pPr>
            <a:r>
              <a:rPr lang="en-US" sz="3200" b="1" kern="1200"/>
              <a:t>Strict </a:t>
            </a:r>
          </a:p>
          <a:p>
            <a:pPr lvl="0" algn="ctr" defTabSz="1111250" rtl="0">
              <a:spcBef>
                <a:spcPct val="0"/>
              </a:spcBef>
            </a:pPr>
            <a:r>
              <a:rPr lang="en-US" sz="3200" b="1" kern="1200"/>
              <a:t>Father</a:t>
            </a:r>
          </a:p>
        </p:txBody>
      </p:sp>
      <p:sp>
        <p:nvSpPr>
          <p:cNvPr id="10" name="Freeform 9"/>
          <p:cNvSpPr/>
          <p:nvPr/>
        </p:nvSpPr>
        <p:spPr>
          <a:xfrm>
            <a:off x="8024326" y="2895640"/>
            <a:ext cx="3329473" cy="1909858"/>
          </a:xfrm>
          <a:custGeom>
            <a:avLst/>
            <a:gdLst>
              <a:gd name="connsiteX0" fmla="*/ 0 w 3010761"/>
              <a:gd name="connsiteY0" fmla="*/ 0 h 1441125"/>
              <a:gd name="connsiteX1" fmla="*/ 3010761 w 3010761"/>
              <a:gd name="connsiteY1" fmla="*/ 0 h 1441125"/>
              <a:gd name="connsiteX2" fmla="*/ 3010761 w 3010761"/>
              <a:gd name="connsiteY2" fmla="*/ 1441125 h 1441125"/>
              <a:gd name="connsiteX3" fmla="*/ 0 w 3010761"/>
              <a:gd name="connsiteY3" fmla="*/ 1441125 h 1441125"/>
              <a:gd name="connsiteX4" fmla="*/ 0 w 3010761"/>
              <a:gd name="connsiteY4" fmla="*/ 0 h 144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1441125">
                <a:moveTo>
                  <a:pt x="0" y="0"/>
                </a:moveTo>
                <a:lnTo>
                  <a:pt x="3010761" y="0"/>
                </a:lnTo>
                <a:lnTo>
                  <a:pt x="3010761" y="1441125"/>
                </a:lnTo>
                <a:lnTo>
                  <a:pt x="0" y="14411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50" tIns="133350" rIns="177800" bIns="200025" numCol="1" spcCol="1270" anchor="t" anchorCtr="0">
            <a:noAutofit/>
          </a:bodyPr>
          <a:lstStyle/>
          <a:p>
            <a:pPr marL="228600" lvl="1" indent="-228600" algn="l" defTabSz="111125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Hierarchical</a:t>
            </a:r>
          </a:p>
          <a:p>
            <a:pPr marL="228600" lvl="1" indent="-228600" algn="l" defTabSz="111125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Social Darwinism</a:t>
            </a:r>
          </a:p>
          <a:p>
            <a:pPr marL="228600" lvl="1" indent="-228600" algn="l" defTabSz="111125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Consequences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838556" y="1690688"/>
            <a:ext cx="3331481" cy="1171242"/>
          </a:xfrm>
          <a:custGeom>
            <a:avLst/>
            <a:gdLst>
              <a:gd name="connsiteX0" fmla="*/ 0 w 2512226"/>
              <a:gd name="connsiteY0" fmla="*/ 0 h 633600"/>
              <a:gd name="connsiteX1" fmla="*/ 2512226 w 2512226"/>
              <a:gd name="connsiteY1" fmla="*/ 0 h 633600"/>
              <a:gd name="connsiteX2" fmla="*/ 2512226 w 2512226"/>
              <a:gd name="connsiteY2" fmla="*/ 633600 h 633600"/>
              <a:gd name="connsiteX3" fmla="*/ 0 w 2512226"/>
              <a:gd name="connsiteY3" fmla="*/ 633600 h 633600"/>
              <a:gd name="connsiteX4" fmla="*/ 0 w 2512226"/>
              <a:gd name="connsiteY4" fmla="*/ 0 h 6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633600">
                <a:moveTo>
                  <a:pt x="0" y="0"/>
                </a:moveTo>
                <a:lnTo>
                  <a:pt x="2512226" y="0"/>
                </a:lnTo>
                <a:lnTo>
                  <a:pt x="2512226" y="633600"/>
                </a:lnTo>
                <a:lnTo>
                  <a:pt x="0" y="633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89408" rIns="156464" bIns="89408" numCol="1" spcCol="1270" anchor="ctr" anchorCtr="0">
            <a:noAutofit/>
          </a:bodyPr>
          <a:lstStyle/>
          <a:p>
            <a:pPr lvl="0" algn="ctr" defTabSz="977900" rtl="0">
              <a:spcBef>
                <a:spcPct val="0"/>
              </a:spcBef>
            </a:pPr>
            <a:r>
              <a:rPr lang="en-US" sz="3200" b="1" kern="1200"/>
              <a:t>Nurturant </a:t>
            </a:r>
          </a:p>
          <a:p>
            <a:pPr lvl="0" algn="ctr" defTabSz="977900" rtl="0">
              <a:spcBef>
                <a:spcPct val="0"/>
              </a:spcBef>
            </a:pPr>
            <a:r>
              <a:rPr lang="en-US" sz="3200" b="1" kern="1200"/>
              <a:t>Mother</a:t>
            </a:r>
          </a:p>
        </p:txBody>
      </p:sp>
      <p:sp>
        <p:nvSpPr>
          <p:cNvPr id="13" name="Freeform 12"/>
          <p:cNvSpPr/>
          <p:nvPr/>
        </p:nvSpPr>
        <p:spPr>
          <a:xfrm>
            <a:off x="838556" y="2895639"/>
            <a:ext cx="3331481" cy="1909859"/>
          </a:xfrm>
          <a:custGeom>
            <a:avLst/>
            <a:gdLst>
              <a:gd name="connsiteX0" fmla="*/ 0 w 2512226"/>
              <a:gd name="connsiteY0" fmla="*/ 0 h 1268189"/>
              <a:gd name="connsiteX1" fmla="*/ 2512226 w 2512226"/>
              <a:gd name="connsiteY1" fmla="*/ 0 h 1268189"/>
              <a:gd name="connsiteX2" fmla="*/ 2512226 w 2512226"/>
              <a:gd name="connsiteY2" fmla="*/ 1268189 h 1268189"/>
              <a:gd name="connsiteX3" fmla="*/ 0 w 2512226"/>
              <a:gd name="connsiteY3" fmla="*/ 1268189 h 1268189"/>
              <a:gd name="connsiteX4" fmla="*/ 0 w 2512226"/>
              <a:gd name="connsiteY4" fmla="*/ 0 h 126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1268189">
                <a:moveTo>
                  <a:pt x="0" y="0"/>
                </a:moveTo>
                <a:lnTo>
                  <a:pt x="2512226" y="0"/>
                </a:lnTo>
                <a:lnTo>
                  <a:pt x="2512226" y="1268189"/>
                </a:lnTo>
                <a:lnTo>
                  <a:pt x="0" y="12681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48" tIns="117348" rIns="156464" bIns="176022" numCol="1" spcCol="1270" anchor="t" anchorCtr="0">
            <a:noAutofit/>
          </a:bodyPr>
          <a:lstStyle/>
          <a:p>
            <a:pPr marL="228600" lvl="1" indent="-228600" algn="l" defTabSz="97790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Equality</a:t>
            </a:r>
          </a:p>
          <a:p>
            <a:pPr marL="228600" lvl="1" indent="-228600" algn="l" defTabSz="97790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Diversity</a:t>
            </a:r>
          </a:p>
          <a:p>
            <a:pPr marL="228600" lvl="1" indent="-228600" algn="l" defTabSz="97790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Helping hand</a:t>
            </a:r>
          </a:p>
        </p:txBody>
      </p:sp>
      <p:sp>
        <p:nvSpPr>
          <p:cNvPr id="14" name="Freeform 13"/>
          <p:cNvSpPr/>
          <p:nvPr/>
        </p:nvSpPr>
        <p:spPr>
          <a:xfrm>
            <a:off x="8024326" y="4843060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Conservatives</a:t>
            </a:r>
          </a:p>
        </p:txBody>
      </p:sp>
      <p:sp>
        <p:nvSpPr>
          <p:cNvPr id="15" name="Freeform 14"/>
          <p:cNvSpPr/>
          <p:nvPr/>
        </p:nvSpPr>
        <p:spPr>
          <a:xfrm>
            <a:off x="838200" y="4843059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Liberals</a:t>
            </a:r>
          </a:p>
        </p:txBody>
      </p:sp>
      <p:sp>
        <p:nvSpPr>
          <p:cNvPr id="20" name="Freeform 19"/>
          <p:cNvSpPr/>
          <p:nvPr/>
        </p:nvSpPr>
        <p:spPr>
          <a:xfrm>
            <a:off x="4429255" y="1691753"/>
            <a:ext cx="3331481" cy="1171242"/>
          </a:xfrm>
          <a:custGeom>
            <a:avLst/>
            <a:gdLst>
              <a:gd name="connsiteX0" fmla="*/ 0 w 2512226"/>
              <a:gd name="connsiteY0" fmla="*/ 0 h 633600"/>
              <a:gd name="connsiteX1" fmla="*/ 2512226 w 2512226"/>
              <a:gd name="connsiteY1" fmla="*/ 0 h 633600"/>
              <a:gd name="connsiteX2" fmla="*/ 2512226 w 2512226"/>
              <a:gd name="connsiteY2" fmla="*/ 633600 h 633600"/>
              <a:gd name="connsiteX3" fmla="*/ 0 w 2512226"/>
              <a:gd name="connsiteY3" fmla="*/ 633600 h 633600"/>
              <a:gd name="connsiteX4" fmla="*/ 0 w 2512226"/>
              <a:gd name="connsiteY4" fmla="*/ 0 h 6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633600">
                <a:moveTo>
                  <a:pt x="0" y="0"/>
                </a:moveTo>
                <a:lnTo>
                  <a:pt x="2512226" y="0"/>
                </a:lnTo>
                <a:lnTo>
                  <a:pt x="2512226" y="633600"/>
                </a:lnTo>
                <a:lnTo>
                  <a:pt x="0" y="633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89408" rIns="156464" bIns="89408" numCol="1" spcCol="1270" anchor="ctr" anchorCtr="0">
            <a:noAutofit/>
          </a:bodyPr>
          <a:lstStyle/>
          <a:p>
            <a:pPr lvl="0" algn="ctr" defTabSz="977900" rtl="0">
              <a:spcBef>
                <a:spcPct val="0"/>
              </a:spcBef>
            </a:pPr>
            <a:r>
              <a:rPr lang="en-US" sz="3200" b="1" kern="1200"/>
              <a:t>Two-Framed</a:t>
            </a:r>
          </a:p>
        </p:txBody>
      </p:sp>
      <p:sp>
        <p:nvSpPr>
          <p:cNvPr id="21" name="Freeform 20"/>
          <p:cNvSpPr/>
          <p:nvPr/>
        </p:nvSpPr>
        <p:spPr>
          <a:xfrm>
            <a:off x="4429255" y="2896704"/>
            <a:ext cx="3331481" cy="1909859"/>
          </a:xfrm>
          <a:custGeom>
            <a:avLst/>
            <a:gdLst>
              <a:gd name="connsiteX0" fmla="*/ 0 w 2512226"/>
              <a:gd name="connsiteY0" fmla="*/ 0 h 1268189"/>
              <a:gd name="connsiteX1" fmla="*/ 2512226 w 2512226"/>
              <a:gd name="connsiteY1" fmla="*/ 0 h 1268189"/>
              <a:gd name="connsiteX2" fmla="*/ 2512226 w 2512226"/>
              <a:gd name="connsiteY2" fmla="*/ 1268189 h 1268189"/>
              <a:gd name="connsiteX3" fmla="*/ 0 w 2512226"/>
              <a:gd name="connsiteY3" fmla="*/ 1268189 h 1268189"/>
              <a:gd name="connsiteX4" fmla="*/ 0 w 2512226"/>
              <a:gd name="connsiteY4" fmla="*/ 0 h 126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1268189">
                <a:moveTo>
                  <a:pt x="0" y="0"/>
                </a:moveTo>
                <a:lnTo>
                  <a:pt x="2512226" y="0"/>
                </a:lnTo>
                <a:lnTo>
                  <a:pt x="2512226" y="1268189"/>
                </a:lnTo>
                <a:lnTo>
                  <a:pt x="0" y="12681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48" tIns="117348" rIns="156464" bIns="176022" numCol="1" spcCol="1270" anchor="t" anchorCtr="0">
            <a:noAutofit/>
          </a:bodyPr>
          <a:lstStyle/>
          <a:p>
            <a:pPr marL="228600" lvl="1" indent="-228600" algn="l" defTabSz="97790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Both frames are active</a:t>
            </a:r>
          </a:p>
          <a:p>
            <a:pPr marL="228600" lvl="1" indent="-228600" algn="l" defTabSz="97790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Looks undecided</a:t>
            </a:r>
          </a:p>
        </p:txBody>
      </p:sp>
      <p:sp>
        <p:nvSpPr>
          <p:cNvPr id="22" name="Freeform 21"/>
          <p:cNvSpPr/>
          <p:nvPr/>
        </p:nvSpPr>
        <p:spPr>
          <a:xfrm>
            <a:off x="4428899" y="4844124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Independents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3901" y="3050061"/>
            <a:ext cx="3030940" cy="16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</a:rPr>
              <a:t>20% </a:t>
            </a:r>
            <a:r>
              <a:rPr lang="en-US" sz="4000" b="1">
                <a:solidFill>
                  <a:srgbClr val="002060"/>
                </a:solidFill>
              </a:rPr>
              <a:t>of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4000" b="1">
                <a:solidFill>
                  <a:srgbClr val="002060"/>
                </a:solidFill>
              </a:rPr>
              <a:t>Americans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41984" y="3050061"/>
            <a:ext cx="3030940" cy="16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5">
                    <a:lumMod val="75000"/>
                  </a:schemeClr>
                </a:solidFill>
              </a:rPr>
              <a:t>60%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en-US" sz="54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</a:rPr>
              <a:t>Americans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173592" y="3059851"/>
            <a:ext cx="3030940" cy="16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20% </a:t>
            </a:r>
            <a:r>
              <a:rPr lang="en-US" sz="4000" b="1">
                <a:solidFill>
                  <a:srgbClr val="C00000"/>
                </a:solidFill>
              </a:rPr>
              <a:t>of</a:t>
            </a:r>
            <a:r>
              <a:rPr lang="en-US" sz="5400" b="1">
                <a:solidFill>
                  <a:srgbClr val="C00000"/>
                </a:solidFill>
              </a:rPr>
              <a:t> </a:t>
            </a:r>
            <a:r>
              <a:rPr lang="en-US" sz="4000" b="1">
                <a:solidFill>
                  <a:srgbClr val="C00000"/>
                </a:solidFill>
              </a:rPr>
              <a:t>Americans</a:t>
            </a:r>
          </a:p>
        </p:txBody>
      </p:sp>
    </p:spTree>
    <p:extLst>
      <p:ext uri="{BB962C8B-B14F-4D97-AF65-F5344CB8AC3E}">
        <p14:creationId xmlns:p14="http://schemas.microsoft.com/office/powerpoint/2010/main" val="4647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3" grpId="0" build="p" animBg="1"/>
      <p:bldP spid="14" grpId="0" animBg="1"/>
      <p:bldP spid="15" grpId="0" animBg="1"/>
      <p:bldP spid="20" grpId="0" animBg="1"/>
      <p:bldP spid="21" grpId="0" build="p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Lakoff Identified Two Cognitive Models</a:t>
            </a:r>
          </a:p>
        </p:txBody>
      </p:sp>
      <p:sp>
        <p:nvSpPr>
          <p:cNvPr id="14" name="Freeform 13"/>
          <p:cNvSpPr/>
          <p:nvPr/>
        </p:nvSpPr>
        <p:spPr>
          <a:xfrm>
            <a:off x="8024326" y="4843060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Conservatives</a:t>
            </a:r>
          </a:p>
        </p:txBody>
      </p:sp>
      <p:sp>
        <p:nvSpPr>
          <p:cNvPr id="15" name="Freeform 14"/>
          <p:cNvSpPr/>
          <p:nvPr/>
        </p:nvSpPr>
        <p:spPr>
          <a:xfrm>
            <a:off x="838200" y="4843059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Liberals</a:t>
            </a:r>
          </a:p>
        </p:txBody>
      </p:sp>
      <p:sp>
        <p:nvSpPr>
          <p:cNvPr id="22" name="Freeform 21"/>
          <p:cNvSpPr/>
          <p:nvPr/>
        </p:nvSpPr>
        <p:spPr>
          <a:xfrm>
            <a:off x="4428899" y="4844124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Independents</a:t>
            </a:r>
          </a:p>
        </p:txBody>
      </p:sp>
      <p:sp>
        <p:nvSpPr>
          <p:cNvPr id="26" name="Freeform 25"/>
          <p:cNvSpPr/>
          <p:nvPr/>
        </p:nvSpPr>
        <p:spPr>
          <a:xfrm>
            <a:off x="4262649" y="4522124"/>
            <a:ext cx="7325297" cy="1040935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/>
              <a:t>Address gaps and misinformation.</a:t>
            </a:r>
          </a:p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 i="1">
                <a:solidFill>
                  <a:srgbClr val="FFFF00"/>
                </a:solidFill>
              </a:rPr>
              <a:t>Ask for commitment and action</a:t>
            </a:r>
            <a:r>
              <a:rPr lang="en-US" sz="2800" b="1"/>
              <a:t>.</a:t>
            </a:r>
          </a:p>
        </p:txBody>
      </p:sp>
      <p:sp>
        <p:nvSpPr>
          <p:cNvPr id="27" name="Freeform 26"/>
          <p:cNvSpPr/>
          <p:nvPr/>
        </p:nvSpPr>
        <p:spPr>
          <a:xfrm>
            <a:off x="4262649" y="3127519"/>
            <a:ext cx="7325297" cy="1043536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/>
              <a:t>They want to agree but have questions.</a:t>
            </a:r>
          </a:p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/>
              <a:t>Use stories to </a:t>
            </a:r>
            <a:r>
              <a:rPr lang="en-US" sz="2800" b="1" i="1">
                <a:solidFill>
                  <a:srgbClr val="FFFF00"/>
                </a:solidFill>
              </a:rPr>
              <a:t>activate nurturing frame</a:t>
            </a:r>
            <a:r>
              <a:rPr lang="en-US" sz="2800" b="1"/>
              <a:t>.</a:t>
            </a:r>
            <a:endParaRPr lang="en-US" sz="2800" b="1" kern="1200"/>
          </a:p>
        </p:txBody>
      </p:sp>
      <p:sp>
        <p:nvSpPr>
          <p:cNvPr id="28" name="Freeform 27"/>
          <p:cNvSpPr/>
          <p:nvPr/>
        </p:nvSpPr>
        <p:spPr>
          <a:xfrm>
            <a:off x="4262649" y="1731879"/>
            <a:ext cx="7325297" cy="1044572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/>
              <a:t>Personal freedom, consequences of your actual choices, and prudence</a:t>
            </a:r>
            <a:endParaRPr lang="en-US" sz="2800" b="1" kern="1200"/>
          </a:p>
        </p:txBody>
      </p:sp>
      <p:sp>
        <p:nvSpPr>
          <p:cNvPr id="4" name="TextBox 3"/>
          <p:cNvSpPr txBox="1"/>
          <p:nvPr/>
        </p:nvSpPr>
        <p:spPr>
          <a:xfrm>
            <a:off x="4262649" y="2763459"/>
            <a:ext cx="7324344" cy="1723549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Insurers limit </a:t>
            </a:r>
            <a:r>
              <a:rPr lang="en-US" sz="2400" b="1" i="1" dirty="0">
                <a:solidFill>
                  <a:srgbClr val="FFFF00"/>
                </a:solidFill>
              </a:rPr>
              <a:t>your choice </a:t>
            </a:r>
            <a:r>
              <a:rPr lang="en-US" sz="2400" dirty="0">
                <a:solidFill>
                  <a:schemeClr val="bg1"/>
                </a:solidFill>
              </a:rPr>
              <a:t>of doctors and hospitals</a:t>
            </a: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You can decide not to get care, </a:t>
            </a:r>
            <a:r>
              <a:rPr lang="en-US" sz="2400" b="1" i="1" dirty="0">
                <a:solidFill>
                  <a:srgbClr val="FFFF00"/>
                </a:solidFill>
              </a:rPr>
              <a:t>not die </a:t>
            </a:r>
            <a:r>
              <a:rPr lang="en-US" sz="2400" dirty="0">
                <a:solidFill>
                  <a:schemeClr val="bg1"/>
                </a:solidFill>
              </a:rPr>
              <a:t>because you can’t afford care.</a:t>
            </a: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sz="2400" b="1" i="1" dirty="0" smtClean="0">
                <a:solidFill>
                  <a:srgbClr val="FFFF00"/>
                </a:solidFill>
              </a:rPr>
              <a:t>Less wasteful </a:t>
            </a:r>
            <a:r>
              <a:rPr lang="en-US" sz="2400" dirty="0" smtClean="0">
                <a:solidFill>
                  <a:schemeClr val="bg1"/>
                </a:solidFill>
              </a:rPr>
              <a:t>to buy insulin than dialysis</a:t>
            </a:r>
          </a:p>
        </p:txBody>
      </p:sp>
    </p:spTree>
    <p:extLst>
      <p:ext uri="{BB962C8B-B14F-4D97-AF65-F5344CB8AC3E}">
        <p14:creationId xmlns:p14="http://schemas.microsoft.com/office/powerpoint/2010/main" val="11067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3.7037E-6 L -0.29388 -0.22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-1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81481E-6 L -0.58802 -0.45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1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6" grpId="0" animBg="1"/>
      <p:bldP spid="27" grpId="0" animBg="1"/>
      <p:bldP spid="28" grpId="0" animBg="1"/>
      <p:bldP spid="4" grpId="0" build="p" animBg="1"/>
      <p:bldP spid="4" grpI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Moral Foundations Questionnaire</a:t>
            </a:r>
            <a:endParaRPr lang="en-US" sz="27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>
                <a:latin typeface="+mj-lt"/>
                <a:ea typeface="Franklin Gothic Book" charset="0"/>
                <a:cs typeface="Franklin Gothic Book" charset="0"/>
              </a:rPr>
              <a:t>Haidt</a:t>
            </a:r>
            <a:r>
              <a:rPr lang="en-US" dirty="0">
                <a:latin typeface="+mj-lt"/>
                <a:ea typeface="Franklin Gothic Book" charset="0"/>
                <a:cs typeface="Franklin Gothic Book" charset="0"/>
              </a:rPr>
              <a:t>, Jonathan. The Righteous Mind. 2013.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21488"/>
            <a:ext cx="2873261" cy="44644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45203" y="3371016"/>
            <a:ext cx="6911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Online survey of 132,000 Americans</a:t>
            </a:r>
          </a:p>
          <a:p>
            <a:pPr marL="176213" indent="-176213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Identified five moral values</a:t>
            </a:r>
          </a:p>
          <a:p>
            <a:pPr marL="176213" indent="-176213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Compared individual scores with where people stood on the political spectrum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1238" y="1730062"/>
            <a:ext cx="749435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 smtClean="0">
                <a:solidFill>
                  <a:schemeClr val="bg1"/>
                </a:solidFill>
              </a:rPr>
              <a:t>Jonathan Haidt</a:t>
            </a:r>
          </a:p>
          <a:p>
            <a:pPr algn="ctr">
              <a:spcAft>
                <a:spcPts val="1200"/>
              </a:spcAft>
            </a:pPr>
            <a:r>
              <a:rPr lang="en-US" sz="5400" b="1" dirty="0">
                <a:solidFill>
                  <a:schemeClr val="bg1"/>
                </a:solidFill>
              </a:rPr>
              <a:t>“The Righteous Mind”</a:t>
            </a:r>
            <a:endParaRPr lang="en-US" sz="5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930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636814" y="1306285"/>
          <a:ext cx="10440453" cy="386636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40453"/>
              </a:tblGrid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Five Moral Pillars</a:t>
            </a:r>
            <a:endParaRPr lang="en-US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>
                <a:latin typeface="+mj-lt"/>
                <a:ea typeface="Franklin Gothic Book" charset="0"/>
                <a:cs typeface="Franklin Gothic Book" charset="0"/>
              </a:rPr>
              <a:t>Haidt</a:t>
            </a:r>
            <a:r>
              <a:rPr lang="en-US" dirty="0">
                <a:latin typeface="+mj-lt"/>
                <a:ea typeface="Franklin Gothic Book" charset="0"/>
                <a:cs typeface="Franklin Gothic Book" charset="0"/>
              </a:rPr>
              <a:t>, Jonathan. The Righteous Mind. 2013.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77741" y="1472787"/>
            <a:ext cx="2252023" cy="480131"/>
            <a:chOff x="777741" y="1472787"/>
            <a:chExt cx="2252023" cy="480131"/>
          </a:xfrm>
        </p:grpSpPr>
        <p:sp>
          <p:nvSpPr>
            <p:cNvPr id="4" name="Oval 3"/>
            <p:cNvSpPr/>
            <p:nvPr/>
          </p:nvSpPr>
          <p:spPr>
            <a:xfrm>
              <a:off x="777741" y="1590189"/>
              <a:ext cx="277680" cy="2453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46053" y="1472787"/>
              <a:ext cx="1883711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Fairness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115042" y="1429698"/>
            <a:ext cx="7917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Reciprocal altruism, justice, rights, </a:t>
            </a:r>
            <a:r>
              <a:rPr lang="en-US" sz="2800" dirty="0" smtClean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autonomy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77741" y="2230754"/>
            <a:ext cx="1865555" cy="480131"/>
            <a:chOff x="777741" y="2172061"/>
            <a:chExt cx="1865555" cy="480131"/>
          </a:xfrm>
        </p:grpSpPr>
        <p:sp>
          <p:nvSpPr>
            <p:cNvPr id="5" name="Oval 4"/>
            <p:cNvSpPr/>
            <p:nvPr/>
          </p:nvSpPr>
          <p:spPr>
            <a:xfrm>
              <a:off x="777741" y="2289463"/>
              <a:ext cx="277680" cy="24532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46053" y="2172061"/>
              <a:ext cx="1497243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Caring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15042" y="2187665"/>
            <a:ext cx="7630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Empathy, kindness, gentleness, nurturance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77741" y="2988721"/>
            <a:ext cx="2003449" cy="480131"/>
            <a:chOff x="777741" y="2920338"/>
            <a:chExt cx="2003449" cy="480131"/>
          </a:xfrm>
        </p:grpSpPr>
        <p:sp>
          <p:nvSpPr>
            <p:cNvPr id="9" name="Oval 8"/>
            <p:cNvSpPr/>
            <p:nvPr/>
          </p:nvSpPr>
          <p:spPr>
            <a:xfrm>
              <a:off x="777741" y="3037740"/>
              <a:ext cx="277680" cy="245327"/>
            </a:xfrm>
            <a:prstGeom prst="ellipse">
              <a:avLst/>
            </a:prstGeom>
            <a:solidFill>
              <a:srgbClr val="FFFF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46053" y="2920338"/>
              <a:ext cx="1635137" cy="48013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effectLst/>
                  <a:latin typeface="+mj-lt"/>
                </a:rPr>
                <a:t>Loyalty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115042" y="2945632"/>
            <a:ext cx="8412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Patriotism, self-sacrifice, “one for all, all for one”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77741" y="3746688"/>
            <a:ext cx="2386288" cy="480131"/>
            <a:chOff x="777741" y="3677332"/>
            <a:chExt cx="2386288" cy="480131"/>
          </a:xfrm>
        </p:grpSpPr>
        <p:sp>
          <p:nvSpPr>
            <p:cNvPr id="10" name="Oval 9"/>
            <p:cNvSpPr/>
            <p:nvPr/>
          </p:nvSpPr>
          <p:spPr>
            <a:xfrm>
              <a:off x="777741" y="3794734"/>
              <a:ext cx="277680" cy="245327"/>
            </a:xfrm>
            <a:prstGeom prst="ellipse">
              <a:avLst/>
            </a:prstGeom>
            <a:solidFill>
              <a:srgbClr val="FFC0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46053" y="3677332"/>
              <a:ext cx="2017976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effectLst/>
                  <a:latin typeface="+mj-lt"/>
                </a:rPr>
                <a:t>Authority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115043" y="3703599"/>
            <a:ext cx="8071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Deference to leadership, respect for traditions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77741" y="4504656"/>
            <a:ext cx="2161303" cy="480131"/>
            <a:chOff x="777741" y="4504656"/>
            <a:chExt cx="2161303" cy="480131"/>
          </a:xfrm>
        </p:grpSpPr>
        <p:sp>
          <p:nvSpPr>
            <p:cNvPr id="8" name="TextBox 7"/>
            <p:cNvSpPr txBox="1"/>
            <p:nvPr/>
          </p:nvSpPr>
          <p:spPr>
            <a:xfrm>
              <a:off x="1146053" y="4504656"/>
              <a:ext cx="1792991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effectLst/>
                  <a:latin typeface="+mj-lt"/>
                </a:rPr>
                <a:t>Sanctity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777741" y="4622058"/>
              <a:ext cx="277680" cy="24532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115043" y="4461567"/>
            <a:ext cx="7962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Bodies are temples desecrated by immorality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24000" y="6283098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41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>
            <p:extLst/>
          </p:nvPr>
        </p:nvGraphicFramePr>
        <p:xfrm>
          <a:off x="1951369" y="1690687"/>
          <a:ext cx="9707231" cy="341615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707231"/>
              </a:tblGrid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32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Our Moral Foundations </a:t>
            </a:r>
            <a:br>
              <a:rPr lang="en-US" sz="4000" dirty="0"/>
            </a:br>
            <a:r>
              <a:rPr lang="en-US" sz="4000" dirty="0"/>
              <a:t>Vary With Our Politics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Chart from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Haidt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, Jonathan. The Righteous Mind. 2013.</a:t>
            </a:r>
          </a:p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(Commentary by Ed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Weisbart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) </a:t>
            </a:r>
          </a:p>
        </p:txBody>
      </p:sp>
      <p:sp>
        <p:nvSpPr>
          <p:cNvPr id="19" name="Freeform 18"/>
          <p:cNvSpPr/>
          <p:nvPr/>
        </p:nvSpPr>
        <p:spPr>
          <a:xfrm>
            <a:off x="3135935" y="2007607"/>
            <a:ext cx="7717403" cy="1038086"/>
          </a:xfrm>
          <a:custGeom>
            <a:avLst/>
            <a:gdLst>
              <a:gd name="connsiteX0" fmla="*/ 0 w 5175739"/>
              <a:gd name="connsiteY0" fmla="*/ 0 h 750277"/>
              <a:gd name="connsiteX1" fmla="*/ 1031631 w 5175739"/>
              <a:gd name="connsiteY1" fmla="*/ 205154 h 750277"/>
              <a:gd name="connsiteX2" fmla="*/ 1436077 w 5175739"/>
              <a:gd name="connsiteY2" fmla="*/ 252046 h 750277"/>
              <a:gd name="connsiteX3" fmla="*/ 1693985 w 5175739"/>
              <a:gd name="connsiteY3" fmla="*/ 298938 h 750277"/>
              <a:gd name="connsiteX4" fmla="*/ 2016369 w 5175739"/>
              <a:gd name="connsiteY4" fmla="*/ 328246 h 750277"/>
              <a:gd name="connsiteX5" fmla="*/ 2485292 w 5175739"/>
              <a:gd name="connsiteY5" fmla="*/ 363415 h 750277"/>
              <a:gd name="connsiteX6" fmla="*/ 2754923 w 5175739"/>
              <a:gd name="connsiteY6" fmla="*/ 392723 h 750277"/>
              <a:gd name="connsiteX7" fmla="*/ 3563815 w 5175739"/>
              <a:gd name="connsiteY7" fmla="*/ 521677 h 750277"/>
              <a:gd name="connsiteX8" fmla="*/ 4237892 w 5175739"/>
              <a:gd name="connsiteY8" fmla="*/ 603738 h 750277"/>
              <a:gd name="connsiteX9" fmla="*/ 4695092 w 5175739"/>
              <a:gd name="connsiteY9" fmla="*/ 668215 h 750277"/>
              <a:gd name="connsiteX10" fmla="*/ 5175739 w 5175739"/>
              <a:gd name="connsiteY10" fmla="*/ 750277 h 75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75739" h="750277">
                <a:moveTo>
                  <a:pt x="0" y="0"/>
                </a:moveTo>
                <a:lnTo>
                  <a:pt x="1031631" y="205154"/>
                </a:lnTo>
                <a:lnTo>
                  <a:pt x="1436077" y="252046"/>
                </a:lnTo>
                <a:lnTo>
                  <a:pt x="1693985" y="298938"/>
                </a:lnTo>
                <a:lnTo>
                  <a:pt x="2016369" y="328246"/>
                </a:lnTo>
                <a:lnTo>
                  <a:pt x="2485292" y="363415"/>
                </a:lnTo>
                <a:lnTo>
                  <a:pt x="2754923" y="392723"/>
                </a:lnTo>
                <a:lnTo>
                  <a:pt x="3563815" y="521677"/>
                </a:lnTo>
                <a:lnTo>
                  <a:pt x="4237892" y="603738"/>
                </a:lnTo>
                <a:lnTo>
                  <a:pt x="4695092" y="668215"/>
                </a:lnTo>
                <a:lnTo>
                  <a:pt x="5175739" y="750277"/>
                </a:lnTo>
              </a:path>
            </a:pathLst>
          </a:custGeom>
          <a:noFill/>
          <a:ln w="76200" cmpd="sng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flipV="1">
            <a:off x="3064493" y="1888884"/>
            <a:ext cx="187062" cy="187062"/>
          </a:xfrm>
          <a:prstGeom prst="ellipse">
            <a:avLst/>
          </a:prstGeom>
          <a:solidFill>
            <a:srgbClr val="00B0F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854747" y="2927663"/>
            <a:ext cx="245327" cy="245327"/>
          </a:xfrm>
          <a:prstGeom prst="ellipse">
            <a:avLst/>
          </a:prstGeom>
          <a:solidFill>
            <a:srgbClr val="00B0F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147359" y="2202177"/>
            <a:ext cx="7765374" cy="843516"/>
          </a:xfrm>
          <a:custGeom>
            <a:avLst/>
            <a:gdLst>
              <a:gd name="connsiteX0" fmla="*/ 0 w 5175739"/>
              <a:gd name="connsiteY0" fmla="*/ 0 h 633046"/>
              <a:gd name="connsiteX1" fmla="*/ 550985 w 5175739"/>
              <a:gd name="connsiteY1" fmla="*/ 46892 h 633046"/>
              <a:gd name="connsiteX2" fmla="*/ 1119554 w 5175739"/>
              <a:gd name="connsiteY2" fmla="*/ 123092 h 633046"/>
              <a:gd name="connsiteX3" fmla="*/ 1770185 w 5175739"/>
              <a:gd name="connsiteY3" fmla="*/ 205154 h 633046"/>
              <a:gd name="connsiteX4" fmla="*/ 2549769 w 5175739"/>
              <a:gd name="connsiteY4" fmla="*/ 240323 h 633046"/>
              <a:gd name="connsiteX5" fmla="*/ 3710354 w 5175739"/>
              <a:gd name="connsiteY5" fmla="*/ 427892 h 633046"/>
              <a:gd name="connsiteX6" fmla="*/ 4624754 w 5175739"/>
              <a:gd name="connsiteY6" fmla="*/ 527539 h 633046"/>
              <a:gd name="connsiteX7" fmla="*/ 5175739 w 5175739"/>
              <a:gd name="connsiteY7" fmla="*/ 633046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75739" h="633046">
                <a:moveTo>
                  <a:pt x="0" y="0"/>
                </a:moveTo>
                <a:lnTo>
                  <a:pt x="550985" y="46892"/>
                </a:lnTo>
                <a:lnTo>
                  <a:pt x="1119554" y="123092"/>
                </a:lnTo>
                <a:lnTo>
                  <a:pt x="1770185" y="205154"/>
                </a:lnTo>
                <a:lnTo>
                  <a:pt x="2549769" y="240323"/>
                </a:lnTo>
                <a:lnTo>
                  <a:pt x="3710354" y="427892"/>
                </a:lnTo>
                <a:lnTo>
                  <a:pt x="4624754" y="527539"/>
                </a:lnTo>
                <a:lnTo>
                  <a:pt x="5175739" y="633046"/>
                </a:lnTo>
              </a:path>
            </a:pathLst>
          </a:custGeom>
          <a:noFill/>
          <a:ln w="76200" cmpd="sng">
            <a:solidFill>
              <a:srgbClr val="007D6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V="1">
            <a:off x="3064493" y="2055491"/>
            <a:ext cx="187062" cy="1870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840049" y="2975207"/>
            <a:ext cx="245327" cy="24532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06508" y="2017511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Caring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06508" y="1751515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Fairness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35362" y="4339559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Sanctity</a:t>
            </a:r>
          </a:p>
        </p:txBody>
      </p:sp>
      <p:sp>
        <p:nvSpPr>
          <p:cNvPr id="22" name="Freeform 21"/>
          <p:cNvSpPr/>
          <p:nvPr/>
        </p:nvSpPr>
        <p:spPr>
          <a:xfrm>
            <a:off x="3085017" y="2444350"/>
            <a:ext cx="7827717" cy="1469425"/>
          </a:xfrm>
          <a:custGeom>
            <a:avLst/>
            <a:gdLst>
              <a:gd name="connsiteX0" fmla="*/ 0 w 5158154"/>
              <a:gd name="connsiteY0" fmla="*/ 797169 h 797169"/>
              <a:gd name="connsiteX1" fmla="*/ 738554 w 5158154"/>
              <a:gd name="connsiteY1" fmla="*/ 638907 h 797169"/>
              <a:gd name="connsiteX2" fmla="*/ 2514600 w 5158154"/>
              <a:gd name="connsiteY2" fmla="*/ 381000 h 797169"/>
              <a:gd name="connsiteX3" fmla="*/ 3768969 w 5158154"/>
              <a:gd name="connsiteY3" fmla="*/ 158261 h 797169"/>
              <a:gd name="connsiteX4" fmla="*/ 4325816 w 5158154"/>
              <a:gd name="connsiteY4" fmla="*/ 35169 h 797169"/>
              <a:gd name="connsiteX5" fmla="*/ 5158154 w 5158154"/>
              <a:gd name="connsiteY5" fmla="*/ 0 h 79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8154" h="797169">
                <a:moveTo>
                  <a:pt x="0" y="797169"/>
                </a:moveTo>
                <a:lnTo>
                  <a:pt x="738554" y="638907"/>
                </a:lnTo>
                <a:lnTo>
                  <a:pt x="2514600" y="381000"/>
                </a:lnTo>
                <a:lnTo>
                  <a:pt x="3768969" y="158261"/>
                </a:lnTo>
                <a:lnTo>
                  <a:pt x="4325816" y="35169"/>
                </a:lnTo>
                <a:lnTo>
                  <a:pt x="5158154" y="0"/>
                </a:lnTo>
              </a:path>
            </a:pathLst>
          </a:custGeom>
          <a:noFill/>
          <a:ln w="76200" cmpd="sng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V="1">
            <a:off x="3064493" y="3829356"/>
            <a:ext cx="187062" cy="187062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854747" y="2361840"/>
            <a:ext cx="245327" cy="245327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100150" y="2689676"/>
            <a:ext cx="7812584" cy="1467731"/>
          </a:xfrm>
          <a:custGeom>
            <a:avLst/>
            <a:gdLst>
              <a:gd name="connsiteX0" fmla="*/ 0 w 5175738"/>
              <a:gd name="connsiteY0" fmla="*/ 1096108 h 1096108"/>
              <a:gd name="connsiteX1" fmla="*/ 650630 w 5175738"/>
              <a:gd name="connsiteY1" fmla="*/ 885092 h 1096108"/>
              <a:gd name="connsiteX2" fmla="*/ 920261 w 5175738"/>
              <a:gd name="connsiteY2" fmla="*/ 814754 h 1096108"/>
              <a:gd name="connsiteX3" fmla="*/ 1271953 w 5175738"/>
              <a:gd name="connsiteY3" fmla="*/ 732692 h 1096108"/>
              <a:gd name="connsiteX4" fmla="*/ 1940169 w 5175738"/>
              <a:gd name="connsiteY4" fmla="*/ 597877 h 1096108"/>
              <a:gd name="connsiteX5" fmla="*/ 2584938 w 5175738"/>
              <a:gd name="connsiteY5" fmla="*/ 492369 h 1096108"/>
              <a:gd name="connsiteX6" fmla="*/ 3440723 w 5175738"/>
              <a:gd name="connsiteY6" fmla="*/ 293077 h 1096108"/>
              <a:gd name="connsiteX7" fmla="*/ 4091353 w 5175738"/>
              <a:gd name="connsiteY7" fmla="*/ 146539 h 1096108"/>
              <a:gd name="connsiteX8" fmla="*/ 4349261 w 5175738"/>
              <a:gd name="connsiteY8" fmla="*/ 87923 h 1096108"/>
              <a:gd name="connsiteX9" fmla="*/ 4911969 w 5175738"/>
              <a:gd name="connsiteY9" fmla="*/ 11723 h 1096108"/>
              <a:gd name="connsiteX10" fmla="*/ 5175738 w 5175738"/>
              <a:gd name="connsiteY10" fmla="*/ 0 h 109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75738" h="1096108">
                <a:moveTo>
                  <a:pt x="0" y="1096108"/>
                </a:moveTo>
                <a:lnTo>
                  <a:pt x="650630" y="885092"/>
                </a:lnTo>
                <a:lnTo>
                  <a:pt x="920261" y="814754"/>
                </a:lnTo>
                <a:lnTo>
                  <a:pt x="1271953" y="732692"/>
                </a:lnTo>
                <a:lnTo>
                  <a:pt x="1940169" y="597877"/>
                </a:lnTo>
                <a:lnTo>
                  <a:pt x="2584938" y="492369"/>
                </a:lnTo>
                <a:lnTo>
                  <a:pt x="3440723" y="293077"/>
                </a:lnTo>
                <a:lnTo>
                  <a:pt x="4091353" y="146539"/>
                </a:lnTo>
                <a:lnTo>
                  <a:pt x="4349261" y="87923"/>
                </a:lnTo>
                <a:lnTo>
                  <a:pt x="4911969" y="11723"/>
                </a:lnTo>
                <a:lnTo>
                  <a:pt x="5175738" y="0"/>
                </a:lnTo>
              </a:path>
            </a:pathLst>
          </a:custGeom>
          <a:noFill/>
          <a:ln w="76200" cmpd="sng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V="1">
            <a:off x="3064493" y="4008863"/>
            <a:ext cx="187062" cy="187062"/>
          </a:xfrm>
          <a:prstGeom prst="ellipse">
            <a:avLst/>
          </a:prstGeom>
          <a:solidFill>
            <a:srgbClr val="FFC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854747" y="2526861"/>
            <a:ext cx="245327" cy="245327"/>
          </a:xfrm>
          <a:prstGeom prst="ellipse">
            <a:avLst/>
          </a:prstGeom>
          <a:solidFill>
            <a:srgbClr val="FFC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175354" y="2600604"/>
            <a:ext cx="7737380" cy="1850516"/>
          </a:xfrm>
          <a:custGeom>
            <a:avLst/>
            <a:gdLst>
              <a:gd name="connsiteX0" fmla="*/ 0 w 5175739"/>
              <a:gd name="connsiteY0" fmla="*/ 1471246 h 1471246"/>
              <a:gd name="connsiteX1" fmla="*/ 427892 w 5175739"/>
              <a:gd name="connsiteY1" fmla="*/ 1354015 h 1471246"/>
              <a:gd name="connsiteX2" fmla="*/ 955431 w 5175739"/>
              <a:gd name="connsiteY2" fmla="*/ 1230923 h 1471246"/>
              <a:gd name="connsiteX3" fmla="*/ 1254369 w 5175739"/>
              <a:gd name="connsiteY3" fmla="*/ 1160584 h 1471246"/>
              <a:gd name="connsiteX4" fmla="*/ 2192216 w 5175739"/>
              <a:gd name="connsiteY4" fmla="*/ 926123 h 1471246"/>
              <a:gd name="connsiteX5" fmla="*/ 2872154 w 5175739"/>
              <a:gd name="connsiteY5" fmla="*/ 750277 h 1471246"/>
              <a:gd name="connsiteX6" fmla="*/ 3124200 w 5175739"/>
              <a:gd name="connsiteY6" fmla="*/ 656492 h 1471246"/>
              <a:gd name="connsiteX7" fmla="*/ 3411416 w 5175739"/>
              <a:gd name="connsiteY7" fmla="*/ 550984 h 1471246"/>
              <a:gd name="connsiteX8" fmla="*/ 4232031 w 5175739"/>
              <a:gd name="connsiteY8" fmla="*/ 246184 h 1471246"/>
              <a:gd name="connsiteX9" fmla="*/ 4554416 w 5175739"/>
              <a:gd name="connsiteY9" fmla="*/ 175846 h 1471246"/>
              <a:gd name="connsiteX10" fmla="*/ 4958862 w 5175739"/>
              <a:gd name="connsiteY10" fmla="*/ 46892 h 1471246"/>
              <a:gd name="connsiteX11" fmla="*/ 5175739 w 5175739"/>
              <a:gd name="connsiteY11" fmla="*/ 0 h 147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75739" h="1471246">
                <a:moveTo>
                  <a:pt x="0" y="1471246"/>
                </a:moveTo>
                <a:lnTo>
                  <a:pt x="427892" y="1354015"/>
                </a:lnTo>
                <a:lnTo>
                  <a:pt x="955431" y="1230923"/>
                </a:lnTo>
                <a:lnTo>
                  <a:pt x="1254369" y="1160584"/>
                </a:lnTo>
                <a:lnTo>
                  <a:pt x="2192216" y="926123"/>
                </a:lnTo>
                <a:lnTo>
                  <a:pt x="2872154" y="750277"/>
                </a:lnTo>
                <a:lnTo>
                  <a:pt x="3124200" y="656492"/>
                </a:lnTo>
                <a:lnTo>
                  <a:pt x="3411416" y="550984"/>
                </a:lnTo>
                <a:lnTo>
                  <a:pt x="4232031" y="246184"/>
                </a:lnTo>
                <a:lnTo>
                  <a:pt x="4554416" y="175846"/>
                </a:lnTo>
                <a:lnTo>
                  <a:pt x="4958862" y="46892"/>
                </a:lnTo>
                <a:lnTo>
                  <a:pt x="5175739" y="0"/>
                </a:lnTo>
              </a:path>
            </a:pathLst>
          </a:custGeom>
          <a:noFill/>
          <a:ln w="76200" cmpd="sng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V="1">
            <a:off x="3064493" y="4398501"/>
            <a:ext cx="187062" cy="187062"/>
          </a:xfrm>
          <a:prstGeom prst="ellipse">
            <a:avLst/>
          </a:prstGeom>
          <a:solidFill>
            <a:srgbClr val="C00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854747" y="2444350"/>
            <a:ext cx="245327" cy="245327"/>
          </a:xfrm>
          <a:prstGeom prst="ellipse">
            <a:avLst/>
          </a:prstGeom>
          <a:solidFill>
            <a:srgbClr val="C00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64028" y="3938912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Authority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85906" y="5299724"/>
            <a:ext cx="1225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Moderate</a:t>
            </a:r>
            <a:endParaRPr lang="en-US" sz="20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85055" y="3692561"/>
            <a:ext cx="1082348" cy="36933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Loyalty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9470" y="1586667"/>
            <a:ext cx="1081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Medium" pitchFamily="34" charset="0"/>
              </a:rPr>
              <a:t>Strongly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Medium" pitchFamily="34" charset="0"/>
              </a:rPr>
              <a:t>Endorse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4056" y="4603143"/>
            <a:ext cx="1081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Medium" pitchFamily="34" charset="0"/>
              </a:rPr>
              <a:t>Strongly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Medium" pitchFamily="34" charset="0"/>
              </a:rPr>
              <a:t>Reject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200009" y="5284637"/>
          <a:ext cx="3877733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040"/>
                <a:gridCol w="2034693"/>
              </a:tblGrid>
              <a:tr h="3929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Very 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Liberal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Slightly 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Liberal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8119534" y="5299724"/>
          <a:ext cx="397086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306"/>
                <a:gridCol w="2083560"/>
              </a:tblGrid>
              <a:tr h="3929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Slightly Conservative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Very Conservative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5732226" y="2369836"/>
            <a:ext cx="812636" cy="1199485"/>
            <a:chOff x="9160586" y="2997133"/>
            <a:chExt cx="1239323" cy="1829292"/>
          </a:xfrm>
        </p:grpSpPr>
        <p:sp>
          <p:nvSpPr>
            <p:cNvPr id="20" name="Arc 19"/>
            <p:cNvSpPr/>
            <p:nvPr/>
          </p:nvSpPr>
          <p:spPr>
            <a:xfrm>
              <a:off x="9160586" y="3912025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flipV="1">
              <a:off x="9160586" y="2997133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>
              <a:off x="10166043" y="3775590"/>
              <a:ext cx="205989" cy="272378"/>
            </a:xfrm>
            <a:prstGeom prst="arc">
              <a:avLst>
                <a:gd name="adj1" fmla="val 15480826"/>
                <a:gd name="adj2" fmla="val 5260535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7084011" y="2369836"/>
            <a:ext cx="812636" cy="1199485"/>
            <a:chOff x="9160586" y="2997133"/>
            <a:chExt cx="1239323" cy="1829292"/>
          </a:xfrm>
        </p:grpSpPr>
        <p:sp>
          <p:nvSpPr>
            <p:cNvPr id="41" name="Arc 40"/>
            <p:cNvSpPr/>
            <p:nvPr/>
          </p:nvSpPr>
          <p:spPr>
            <a:xfrm>
              <a:off x="9160586" y="3912025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flipV="1">
              <a:off x="9160586" y="2997133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>
              <a:off x="10166043" y="3775590"/>
              <a:ext cx="205989" cy="272378"/>
            </a:xfrm>
            <a:prstGeom prst="arc">
              <a:avLst>
                <a:gd name="adj1" fmla="val 15480826"/>
                <a:gd name="adj2" fmla="val 5260535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Pentagon 9"/>
          <p:cNvSpPr/>
          <p:nvPr/>
        </p:nvSpPr>
        <p:spPr>
          <a:xfrm>
            <a:off x="1927515" y="2363849"/>
            <a:ext cx="4790091" cy="1211458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“You heartless </a:t>
            </a:r>
          </a:p>
          <a:p>
            <a:pPr algn="ctr"/>
            <a:r>
              <a:rPr lang="en-US" sz="2400" b="1" dirty="0" smtClean="0"/>
              <a:t>bastards don’t care.”</a:t>
            </a:r>
            <a:endParaRPr lang="en-US" sz="2400" b="1" dirty="0"/>
          </a:p>
        </p:txBody>
      </p:sp>
      <p:sp>
        <p:nvSpPr>
          <p:cNvPr id="33" name="Pentagon 32"/>
          <p:cNvSpPr/>
          <p:nvPr/>
        </p:nvSpPr>
        <p:spPr>
          <a:xfrm flipH="1">
            <a:off x="6868509" y="2363849"/>
            <a:ext cx="4790091" cy="1211458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“Your lack of morals will destroy our society.”</a:t>
            </a:r>
            <a:endParaRPr lang="en-US" sz="2400" b="1" dirty="0"/>
          </a:p>
        </p:txBody>
      </p:sp>
      <p:sp>
        <p:nvSpPr>
          <p:cNvPr id="7" name="Oval 6"/>
          <p:cNvSpPr/>
          <p:nvPr/>
        </p:nvSpPr>
        <p:spPr>
          <a:xfrm>
            <a:off x="4146842" y="1954531"/>
            <a:ext cx="5514166" cy="243691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Both sides believe </a:t>
            </a:r>
          </a:p>
          <a:p>
            <a:pPr algn="ctr"/>
            <a:r>
              <a:rPr lang="en-US" sz="3200" b="1" dirty="0" smtClean="0"/>
              <a:t>they hold the </a:t>
            </a:r>
          </a:p>
          <a:p>
            <a:pPr algn="ctr">
              <a:spcAft>
                <a:spcPts val="1200"/>
              </a:spcAft>
            </a:pPr>
            <a:r>
              <a:rPr lang="en-US" sz="3200" b="1" dirty="0" smtClean="0"/>
              <a:t>moral high ground. </a:t>
            </a:r>
          </a:p>
        </p:txBody>
      </p:sp>
    </p:spTree>
    <p:extLst>
      <p:ext uri="{BB962C8B-B14F-4D97-AF65-F5344CB8AC3E}">
        <p14:creationId xmlns:p14="http://schemas.microsoft.com/office/powerpoint/2010/main" val="11379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6" grpId="0" animBg="1"/>
      <p:bldP spid="21" grpId="0" animBg="1"/>
      <p:bldP spid="9" grpId="0" animBg="1"/>
      <p:bldP spid="15" grpId="0" animBg="1"/>
      <p:bldP spid="25" grpId="0"/>
      <p:bldP spid="26" grpId="0"/>
      <p:bldP spid="27" grpId="0"/>
      <p:bldP spid="22" grpId="0" animBg="1"/>
      <p:bldP spid="12" grpId="0" animBg="1"/>
      <p:bldP spid="17" grpId="0" animBg="1"/>
      <p:bldP spid="23" grpId="0" animBg="1"/>
      <p:bldP spid="13" grpId="0" animBg="1"/>
      <p:bldP spid="18" grpId="0" animBg="1"/>
      <p:bldP spid="24" grpId="0" animBg="1"/>
      <p:bldP spid="8" grpId="0" animBg="1"/>
      <p:bldP spid="14" grpId="0" animBg="1"/>
      <p:bldP spid="29" grpId="0"/>
      <p:bldP spid="28" grpId="0"/>
      <p:bldP spid="10" grpId="0" animBg="1"/>
      <p:bldP spid="10" grpId="1" animBg="1"/>
      <p:bldP spid="33" grpId="0" animBg="1"/>
      <p:bldP spid="33" grpId="1" animBg="1"/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186" y="3280344"/>
            <a:ext cx="8521572" cy="252503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42611" y="1477105"/>
            <a:ext cx="11083332" cy="166766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5760" rtlCol="0" anchor="ctr"/>
          <a:lstStyle/>
          <a:p>
            <a:pPr algn="r"/>
            <a:r>
              <a:rPr lang="en-US" sz="2800" b="1" dirty="0" smtClean="0"/>
              <a:t>Do not expect </a:t>
            </a:r>
          </a:p>
          <a:p>
            <a:pPr algn="r"/>
            <a:r>
              <a:rPr lang="en-US" sz="2800" b="1" dirty="0" smtClean="0"/>
              <a:t>these two arguments </a:t>
            </a:r>
          </a:p>
          <a:p>
            <a:pPr algn="r"/>
            <a:r>
              <a:rPr lang="en-US" sz="2800" b="1" dirty="0" smtClean="0"/>
              <a:t>to persuade conservatives.</a:t>
            </a:r>
            <a:endParaRPr lang="en-US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52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Five Moral Pillars of “Cover Everybody”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563453" y="1612676"/>
            <a:ext cx="395172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Healthcare is a human right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63454" y="2561061"/>
            <a:ext cx="318067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Protect the vulnerable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63454" y="3534846"/>
            <a:ext cx="931369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Temper data about poor outcomes with </a:t>
            </a:r>
            <a:r>
              <a:rPr lang="en-US" sz="2400" b="1" i="1" dirty="0" smtClean="0">
                <a:solidFill>
                  <a:srgbClr val="FFFF00"/>
                </a:solidFill>
                <a:latin typeface="+mj-lt"/>
                <a:ea typeface="Franklin Gothic Book" charset="0"/>
                <a:cs typeface="Franklin Gothic Book" charset="0"/>
              </a:rPr>
              <a:t>reasons for national pride</a:t>
            </a:r>
            <a:endParaRPr lang="en-US" sz="2400" b="1" i="1" dirty="0">
              <a:solidFill>
                <a:srgbClr val="FFFF00"/>
              </a:solidFill>
              <a:latin typeface="+mj-lt"/>
              <a:ea typeface="Franklin Gothic Book" charset="0"/>
              <a:cs typeface="Franklin Gothic Book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63453" y="4511612"/>
            <a:ext cx="8419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Collaborate with 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ea typeface="Franklin Gothic Book" charset="0"/>
                <a:cs typeface="Franklin Gothic Book" charset="0"/>
              </a:rPr>
              <a:t>faith leaders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who support universal access</a:t>
            </a:r>
            <a:endParaRPr lang="en-US" sz="2400" dirty="0">
              <a:solidFill>
                <a:schemeClr val="bg1"/>
              </a:solidFill>
              <a:latin typeface="+mj-lt"/>
              <a:ea typeface="Franklin Gothic Book" charset="0"/>
              <a:cs typeface="Franklin Gothic Book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3454" y="5482416"/>
            <a:ext cx="913974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Today’s system is a </a:t>
            </a:r>
            <a:r>
              <a:rPr lang="en-US" sz="2400" b="1" i="1" dirty="0" smtClean="0">
                <a:solidFill>
                  <a:srgbClr val="FFFF00"/>
                </a:solidFill>
                <a:latin typeface="+mj-lt"/>
                <a:ea typeface="Franklin Gothic Book" charset="0"/>
                <a:cs typeface="Franklin Gothic Book" charset="0"/>
              </a:rPr>
              <a:t>violation of our stewardship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responsibilities</a:t>
            </a:r>
            <a:endParaRPr lang="en-US" sz="2400" dirty="0">
              <a:solidFill>
                <a:schemeClr val="bg1"/>
              </a:solidFill>
              <a:latin typeface="+mj-lt"/>
              <a:ea typeface="Franklin Gothic Book" charset="0"/>
              <a:cs typeface="Franklin Gothic Book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38200" y="1624367"/>
            <a:ext cx="1696365" cy="424732"/>
            <a:chOff x="507215" y="1697748"/>
            <a:chExt cx="1696365" cy="424732"/>
          </a:xfrm>
        </p:grpSpPr>
        <p:sp>
          <p:nvSpPr>
            <p:cNvPr id="28" name="Oval 27"/>
            <p:cNvSpPr/>
            <p:nvPr/>
          </p:nvSpPr>
          <p:spPr>
            <a:xfrm>
              <a:off x="507215" y="1787451"/>
              <a:ext cx="245327" cy="2453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2542" y="1697748"/>
              <a:ext cx="1451038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Fairness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38201" y="2597171"/>
            <a:ext cx="1404619" cy="424732"/>
            <a:chOff x="507215" y="2367413"/>
            <a:chExt cx="1404619" cy="424732"/>
          </a:xfrm>
        </p:grpSpPr>
        <p:sp>
          <p:nvSpPr>
            <p:cNvPr id="33" name="Oval 32"/>
            <p:cNvSpPr/>
            <p:nvPr/>
          </p:nvSpPr>
          <p:spPr>
            <a:xfrm>
              <a:off x="507215" y="2457116"/>
              <a:ext cx="245327" cy="24532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2542" y="2367413"/>
              <a:ext cx="1159292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Caring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38200" y="3569975"/>
            <a:ext cx="1507211" cy="424732"/>
            <a:chOff x="507215" y="3310458"/>
            <a:chExt cx="1507211" cy="424732"/>
          </a:xfrm>
        </p:grpSpPr>
        <p:sp>
          <p:nvSpPr>
            <p:cNvPr id="38" name="Oval 37"/>
            <p:cNvSpPr/>
            <p:nvPr/>
          </p:nvSpPr>
          <p:spPr>
            <a:xfrm>
              <a:off x="507215" y="3400161"/>
              <a:ext cx="245327" cy="245327"/>
            </a:xfrm>
            <a:prstGeom prst="ellipse">
              <a:avLst/>
            </a:prstGeom>
            <a:solidFill>
              <a:srgbClr val="FFFF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2542" y="3310458"/>
              <a:ext cx="1261884" cy="42473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Loyalty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38200" y="4542779"/>
            <a:ext cx="1797355" cy="424732"/>
            <a:chOff x="507215" y="4054041"/>
            <a:chExt cx="1797355" cy="424732"/>
          </a:xfrm>
        </p:grpSpPr>
        <p:sp>
          <p:nvSpPr>
            <p:cNvPr id="43" name="Oval 42"/>
            <p:cNvSpPr/>
            <p:nvPr/>
          </p:nvSpPr>
          <p:spPr>
            <a:xfrm>
              <a:off x="507215" y="4143744"/>
              <a:ext cx="245327" cy="245327"/>
            </a:xfrm>
            <a:prstGeom prst="ellipse">
              <a:avLst/>
            </a:prstGeom>
            <a:solidFill>
              <a:srgbClr val="FFC0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2542" y="4054041"/>
              <a:ext cx="1552028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Authority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8200" y="5515582"/>
            <a:ext cx="1627437" cy="424732"/>
            <a:chOff x="507215" y="4974692"/>
            <a:chExt cx="1627437" cy="424732"/>
          </a:xfrm>
        </p:grpSpPr>
        <p:sp>
          <p:nvSpPr>
            <p:cNvPr id="48" name="TextBox 47"/>
            <p:cNvSpPr txBox="1"/>
            <p:nvPr/>
          </p:nvSpPr>
          <p:spPr>
            <a:xfrm>
              <a:off x="752542" y="4974692"/>
              <a:ext cx="1382110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Sanctity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507215" y="5064395"/>
              <a:ext cx="245327" cy="24532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4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5200" cy="1325563"/>
          </a:xfrm>
        </p:spPr>
        <p:txBody>
          <a:bodyPr>
            <a:normAutofit/>
          </a:bodyPr>
          <a:lstStyle/>
          <a:p>
            <a:r>
              <a:rPr lang="en-US" dirty="0"/>
              <a:t>Five Moral Pillars of “Cover Everybody”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38200" y="1624367"/>
            <a:ext cx="1696365" cy="424732"/>
            <a:chOff x="507215" y="1697748"/>
            <a:chExt cx="1696365" cy="424732"/>
          </a:xfrm>
        </p:grpSpPr>
        <p:sp>
          <p:nvSpPr>
            <p:cNvPr id="28" name="Oval 27"/>
            <p:cNvSpPr/>
            <p:nvPr/>
          </p:nvSpPr>
          <p:spPr>
            <a:xfrm>
              <a:off x="507215" y="1787451"/>
              <a:ext cx="245327" cy="2453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>
                    <a:lumMod val="65000"/>
                  </a:schemeClr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2542" y="1697748"/>
              <a:ext cx="1451038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Fairness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38201" y="2597171"/>
            <a:ext cx="1404619" cy="424732"/>
            <a:chOff x="507215" y="2367413"/>
            <a:chExt cx="1404619" cy="424732"/>
          </a:xfrm>
        </p:grpSpPr>
        <p:sp>
          <p:nvSpPr>
            <p:cNvPr id="33" name="Oval 32"/>
            <p:cNvSpPr/>
            <p:nvPr/>
          </p:nvSpPr>
          <p:spPr>
            <a:xfrm>
              <a:off x="507215" y="2457116"/>
              <a:ext cx="245327" cy="24532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>
                    <a:lumMod val="65000"/>
                  </a:schemeClr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2542" y="2367413"/>
              <a:ext cx="1159292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Caring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38200" y="3569975"/>
            <a:ext cx="1507211" cy="424732"/>
            <a:chOff x="507215" y="3310458"/>
            <a:chExt cx="1507211" cy="424732"/>
          </a:xfrm>
        </p:grpSpPr>
        <p:sp>
          <p:nvSpPr>
            <p:cNvPr id="38" name="Oval 37"/>
            <p:cNvSpPr/>
            <p:nvPr/>
          </p:nvSpPr>
          <p:spPr>
            <a:xfrm>
              <a:off x="507215" y="3400161"/>
              <a:ext cx="245327" cy="245327"/>
            </a:xfrm>
            <a:prstGeom prst="ellipse">
              <a:avLst/>
            </a:prstGeom>
            <a:solidFill>
              <a:srgbClr val="FFFF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>
                    <a:lumMod val="65000"/>
                  </a:schemeClr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2542" y="3310458"/>
              <a:ext cx="1261884" cy="42473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effectLst/>
                  <a:latin typeface="+mj-lt"/>
                </a:rPr>
                <a:t>Loyalty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38200" y="4542779"/>
            <a:ext cx="1797355" cy="424732"/>
            <a:chOff x="507215" y="4054041"/>
            <a:chExt cx="1797355" cy="424732"/>
          </a:xfrm>
        </p:grpSpPr>
        <p:sp>
          <p:nvSpPr>
            <p:cNvPr id="43" name="Oval 42"/>
            <p:cNvSpPr/>
            <p:nvPr/>
          </p:nvSpPr>
          <p:spPr>
            <a:xfrm>
              <a:off x="507215" y="4143744"/>
              <a:ext cx="245327" cy="245327"/>
            </a:xfrm>
            <a:prstGeom prst="ellipse">
              <a:avLst/>
            </a:prstGeom>
            <a:solidFill>
              <a:srgbClr val="FFC0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>
                    <a:lumMod val="65000"/>
                  </a:schemeClr>
                </a:solidFill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2542" y="4054041"/>
              <a:ext cx="1552028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effectLst/>
                  <a:latin typeface="+mj-lt"/>
                </a:rPr>
                <a:t>Authority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8200" y="5515582"/>
            <a:ext cx="1627437" cy="424732"/>
            <a:chOff x="507215" y="4974692"/>
            <a:chExt cx="1627437" cy="424732"/>
          </a:xfrm>
        </p:grpSpPr>
        <p:sp>
          <p:nvSpPr>
            <p:cNvPr id="48" name="TextBox 47"/>
            <p:cNvSpPr txBox="1"/>
            <p:nvPr/>
          </p:nvSpPr>
          <p:spPr>
            <a:xfrm>
              <a:off x="752542" y="4974692"/>
              <a:ext cx="1382110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effectLst/>
                  <a:latin typeface="+mj-lt"/>
                </a:rPr>
                <a:t>Sanctity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507215" y="5064395"/>
              <a:ext cx="245327" cy="24532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>
                    <a:lumMod val="6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635555" y="1668103"/>
            <a:ext cx="93278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“You’ll lose votes </a:t>
            </a:r>
          </a:p>
          <a:p>
            <a:pPr algn="ctr"/>
            <a:r>
              <a:rPr lang="en-US" sz="4000">
                <a:solidFill>
                  <a:schemeClr val="bg1"/>
                </a:solidFill>
              </a:rPr>
              <a:t>if your ads engage only </a:t>
            </a:r>
          </a:p>
          <a:p>
            <a:pPr algn="ctr"/>
            <a:r>
              <a:rPr lang="en-US" sz="4800" b="1">
                <a:solidFill>
                  <a:srgbClr val="FFFF00"/>
                </a:solidFill>
              </a:rPr>
              <a:t>one moral taste receptor </a:t>
            </a:r>
          </a:p>
          <a:p>
            <a:pPr algn="ctr"/>
            <a:r>
              <a:rPr lang="en-US" sz="4000">
                <a:solidFill>
                  <a:schemeClr val="bg1"/>
                </a:solidFill>
              </a:rPr>
              <a:t>while your oponents’ ads </a:t>
            </a:r>
          </a:p>
          <a:p>
            <a:pPr algn="ctr">
              <a:spcAft>
                <a:spcPts val="1200"/>
              </a:spcAft>
            </a:pPr>
            <a:r>
              <a:rPr lang="en-US" sz="4800" b="1">
                <a:solidFill>
                  <a:srgbClr val="FFFF00"/>
                </a:solidFill>
              </a:rPr>
              <a:t>engage them all</a:t>
            </a:r>
            <a:r>
              <a:rPr lang="en-US" sz="400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8306689" y="5084423"/>
            <a:ext cx="3332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>
                <a:solidFill>
                  <a:schemeClr val="bg1"/>
                </a:solidFill>
              </a:rPr>
              <a:t>Joshua Greene</a:t>
            </a:r>
          </a:p>
          <a:p>
            <a:pPr algn="r"/>
            <a:r>
              <a:rPr lang="en-US" sz="2400">
                <a:solidFill>
                  <a:schemeClr val="bg1"/>
                </a:solidFill>
              </a:rPr>
              <a:t>“Moral Tribes”</a:t>
            </a:r>
          </a:p>
        </p:txBody>
      </p:sp>
    </p:spTree>
    <p:extLst>
      <p:ext uri="{BB962C8B-B14F-4D97-AF65-F5344CB8AC3E}">
        <p14:creationId xmlns:p14="http://schemas.microsoft.com/office/powerpoint/2010/main" val="19979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Tribalism Trumps Moral Pillars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81" y="1575569"/>
            <a:ext cx="2819478" cy="42950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084" y="1575568"/>
            <a:ext cx="6131991" cy="34093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643" y="2891399"/>
            <a:ext cx="5296310" cy="29791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486438" y="2545258"/>
            <a:ext cx="65458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“Moral Tribes”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Joshua Greene</a:t>
            </a:r>
          </a:p>
        </p:txBody>
      </p:sp>
      <p:sp>
        <p:nvSpPr>
          <p:cNvPr id="5" name="Rectangle 4"/>
          <p:cNvSpPr/>
          <p:nvPr/>
        </p:nvSpPr>
        <p:spPr>
          <a:xfrm>
            <a:off x="3196714" y="2939794"/>
            <a:ext cx="5804782" cy="135979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More on this in tomorrow’s </a:t>
            </a:r>
          </a:p>
          <a:p>
            <a:pPr algn="ctr"/>
            <a:r>
              <a:rPr lang="en-US" sz="3200"/>
              <a:t>2:00 breakout group</a:t>
            </a:r>
          </a:p>
        </p:txBody>
      </p:sp>
    </p:spTree>
    <p:extLst>
      <p:ext uri="{BB962C8B-B14F-4D97-AF65-F5344CB8AC3E}">
        <p14:creationId xmlns:p14="http://schemas.microsoft.com/office/powerpoint/2010/main" val="172309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a Cogent Story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805" y="1565073"/>
            <a:ext cx="8664223" cy="451923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382" y="1690561"/>
            <a:ext cx="4041305" cy="350078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337" y="3501528"/>
            <a:ext cx="3958397" cy="246162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ound Single Corner Rectangle 19"/>
          <p:cNvSpPr/>
          <p:nvPr/>
        </p:nvSpPr>
        <p:spPr>
          <a:xfrm>
            <a:off x="6052911" y="2028701"/>
            <a:ext cx="5509550" cy="1351673"/>
          </a:xfrm>
          <a:prstGeom prst="round1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5463" y="2193237"/>
            <a:ext cx="4764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I dread going to bead stores.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89822" y="2618911"/>
            <a:ext cx="5235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I love beautiful necklaces.</a:t>
            </a:r>
          </a:p>
        </p:txBody>
      </p:sp>
    </p:spTree>
    <p:extLst>
      <p:ext uri="{BB962C8B-B14F-4D97-AF65-F5344CB8AC3E}">
        <p14:creationId xmlns:p14="http://schemas.microsoft.com/office/powerpoint/2010/main" val="8642778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64248" y="2092888"/>
            <a:ext cx="4188052" cy="2934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Forced to reconcile that most of these conservatives were decent, generous, educated, and tried to do the right thing.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4961" y="1690688"/>
            <a:ext cx="695449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Large urban academic practice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228600" indent="-22860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Surrounded by like-minded progressives</a:t>
            </a:r>
          </a:p>
          <a:p>
            <a:pPr marL="228600" indent="-2286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Conservatives were the outliers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228600" indent="-2286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Stereotyped conservatives as less informed, less generous, cold-hearted</a:t>
            </a:r>
          </a:p>
          <a:p>
            <a:pPr marL="228600" indent="-228600">
              <a:spcAft>
                <a:spcPts val="1200"/>
              </a:spcAft>
              <a:buFont typeface="Arial" charset="0"/>
              <a:buChar char="•"/>
            </a:pPr>
            <a:r>
              <a:rPr lang="en-US" sz="4800" b="1" i="1" dirty="0" smtClean="0">
                <a:solidFill>
                  <a:srgbClr val="FFFF00"/>
                </a:solidFill>
              </a:rPr>
              <a:t>Then I moved to Missouri</a:t>
            </a:r>
            <a:r>
              <a:rPr lang="mr-IN" sz="4800" b="1" i="1" dirty="0" smtClean="0">
                <a:solidFill>
                  <a:srgbClr val="FFFF00"/>
                </a:solidFill>
              </a:rPr>
              <a:t>…</a:t>
            </a:r>
            <a:r>
              <a:rPr lang="en-US" sz="4800" b="1" i="1" dirty="0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8"/>
          <a:stretch/>
        </p:blipFill>
        <p:spPr>
          <a:xfrm>
            <a:off x="4473758" y="1671663"/>
            <a:ext cx="6857430" cy="409342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Freeform 4"/>
          <p:cNvSpPr/>
          <p:nvPr/>
        </p:nvSpPr>
        <p:spPr>
          <a:xfrm>
            <a:off x="4496371" y="1662371"/>
            <a:ext cx="3278977" cy="861035"/>
          </a:xfrm>
          <a:custGeom>
            <a:avLst/>
            <a:gdLst>
              <a:gd name="connsiteX0" fmla="*/ 0 w 2657743"/>
              <a:gd name="connsiteY0" fmla="*/ 0 h 1033100"/>
              <a:gd name="connsiteX1" fmla="*/ 2657743 w 2657743"/>
              <a:gd name="connsiteY1" fmla="*/ 0 h 1033100"/>
              <a:gd name="connsiteX2" fmla="*/ 2657743 w 2657743"/>
              <a:gd name="connsiteY2" fmla="*/ 1033100 h 1033100"/>
              <a:gd name="connsiteX3" fmla="*/ 0 w 2657743"/>
              <a:gd name="connsiteY3" fmla="*/ 1033100 h 1033100"/>
              <a:gd name="connsiteX4" fmla="*/ 0 w 2657743"/>
              <a:gd name="connsiteY4" fmla="*/ 0 h 103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1033100">
                <a:moveTo>
                  <a:pt x="0" y="0"/>
                </a:moveTo>
                <a:lnTo>
                  <a:pt x="2657743" y="0"/>
                </a:lnTo>
                <a:lnTo>
                  <a:pt x="2657743" y="1033100"/>
                </a:lnTo>
                <a:lnTo>
                  <a:pt x="0" y="1033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81280" rIns="142240" bIns="81280" numCol="1" spcCol="1270" anchor="ctr" anchorCtr="0">
            <a:noAutofit/>
          </a:bodyPr>
          <a:lstStyle/>
          <a:p>
            <a:pPr algn="ctr" defTabSz="889000">
              <a:spcBef>
                <a:spcPct val="0"/>
              </a:spcBef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Express Scripts</a:t>
            </a:r>
          </a:p>
          <a:p>
            <a:pPr algn="ctr" defTabSz="889000">
              <a:spcBef>
                <a:spcPct val="0"/>
              </a:spcBef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Chief Medical Officer</a:t>
            </a:r>
          </a:p>
        </p:txBody>
      </p:sp>
      <p:sp>
        <p:nvSpPr>
          <p:cNvPr id="6" name="Freeform 5"/>
          <p:cNvSpPr/>
          <p:nvPr/>
        </p:nvSpPr>
        <p:spPr>
          <a:xfrm>
            <a:off x="4496371" y="2526138"/>
            <a:ext cx="3278977" cy="3273890"/>
          </a:xfrm>
          <a:custGeom>
            <a:avLst/>
            <a:gdLst>
              <a:gd name="connsiteX0" fmla="*/ 0 w 2657743"/>
              <a:gd name="connsiteY0" fmla="*/ 0 h 3000885"/>
              <a:gd name="connsiteX1" fmla="*/ 2657743 w 2657743"/>
              <a:gd name="connsiteY1" fmla="*/ 0 h 3000885"/>
              <a:gd name="connsiteX2" fmla="*/ 2657743 w 2657743"/>
              <a:gd name="connsiteY2" fmla="*/ 3000885 h 3000885"/>
              <a:gd name="connsiteX3" fmla="*/ 0 w 2657743"/>
              <a:gd name="connsiteY3" fmla="*/ 3000885 h 3000885"/>
              <a:gd name="connsiteX4" fmla="*/ 0 w 2657743"/>
              <a:gd name="connsiteY4" fmla="*/ 0 h 300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3000885">
                <a:moveTo>
                  <a:pt x="0" y="0"/>
                </a:moveTo>
                <a:lnTo>
                  <a:pt x="2657743" y="0"/>
                </a:lnTo>
                <a:lnTo>
                  <a:pt x="2657743" y="3000885"/>
                </a:lnTo>
                <a:lnTo>
                  <a:pt x="0" y="30008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defTabSz="711200">
              <a:spcBef>
                <a:spcPct val="0"/>
              </a:spcBef>
              <a:buChar char="••"/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2003 – 2010 </a:t>
            </a:r>
          </a:p>
          <a:p>
            <a:pPr marL="342900" lvl="2" indent="-171450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>
                <a:latin typeface="+mj-lt"/>
                <a:ea typeface="Franklin Gothic Book" charset="0"/>
                <a:cs typeface="Franklin Gothic Book" charset="0"/>
              </a:rPr>
              <a:t>Fortune 100 company in St Louis MO with $15B revenue and 12,000 employees</a:t>
            </a:r>
          </a:p>
          <a:p>
            <a:pPr marL="342900" lvl="2" indent="-171450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>
                <a:latin typeface="+mj-lt"/>
                <a:ea typeface="Franklin Gothic Book" charset="0"/>
                <a:cs typeface="Franklin Gothic Book" charset="0"/>
              </a:rPr>
              <a:t>Responsible for clinical integrity of all products and services</a:t>
            </a:r>
          </a:p>
        </p:txBody>
      </p:sp>
      <p:sp>
        <p:nvSpPr>
          <p:cNvPr id="7" name="Freeform 6"/>
          <p:cNvSpPr/>
          <p:nvPr/>
        </p:nvSpPr>
        <p:spPr>
          <a:xfrm>
            <a:off x="8052212" y="1662371"/>
            <a:ext cx="3278977" cy="861035"/>
          </a:xfrm>
          <a:custGeom>
            <a:avLst/>
            <a:gdLst>
              <a:gd name="connsiteX0" fmla="*/ 0 w 2657743"/>
              <a:gd name="connsiteY0" fmla="*/ 0 h 1033100"/>
              <a:gd name="connsiteX1" fmla="*/ 2657743 w 2657743"/>
              <a:gd name="connsiteY1" fmla="*/ 0 h 1033100"/>
              <a:gd name="connsiteX2" fmla="*/ 2657743 w 2657743"/>
              <a:gd name="connsiteY2" fmla="*/ 1033100 h 1033100"/>
              <a:gd name="connsiteX3" fmla="*/ 0 w 2657743"/>
              <a:gd name="connsiteY3" fmla="*/ 1033100 h 1033100"/>
              <a:gd name="connsiteX4" fmla="*/ 0 w 2657743"/>
              <a:gd name="connsiteY4" fmla="*/ 0 h 103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1033100">
                <a:moveTo>
                  <a:pt x="0" y="0"/>
                </a:moveTo>
                <a:lnTo>
                  <a:pt x="2657743" y="0"/>
                </a:lnTo>
                <a:lnTo>
                  <a:pt x="2657743" y="1033100"/>
                </a:lnTo>
                <a:lnTo>
                  <a:pt x="0" y="1033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1280" rIns="0" bIns="81280" numCol="1" spcCol="1270" anchor="ctr" anchorCtr="0">
            <a:noAutofit/>
          </a:bodyPr>
          <a:lstStyle/>
          <a:p>
            <a:pPr algn="ctr" defTabSz="889000">
              <a:spcBef>
                <a:spcPct val="0"/>
              </a:spcBef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Physicians for a </a:t>
            </a:r>
          </a:p>
          <a:p>
            <a:pPr algn="ctr" defTabSz="889000">
              <a:spcBef>
                <a:spcPct val="0"/>
              </a:spcBef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National Health Program </a:t>
            </a:r>
          </a:p>
        </p:txBody>
      </p:sp>
      <p:sp>
        <p:nvSpPr>
          <p:cNvPr id="11" name="Freeform 10"/>
          <p:cNvSpPr/>
          <p:nvPr/>
        </p:nvSpPr>
        <p:spPr>
          <a:xfrm>
            <a:off x="8052211" y="2523407"/>
            <a:ext cx="3278977" cy="3273890"/>
          </a:xfrm>
          <a:custGeom>
            <a:avLst/>
            <a:gdLst>
              <a:gd name="connsiteX0" fmla="*/ 0 w 2657743"/>
              <a:gd name="connsiteY0" fmla="*/ 0 h 3000885"/>
              <a:gd name="connsiteX1" fmla="*/ 2657743 w 2657743"/>
              <a:gd name="connsiteY1" fmla="*/ 0 h 3000885"/>
              <a:gd name="connsiteX2" fmla="*/ 2657743 w 2657743"/>
              <a:gd name="connsiteY2" fmla="*/ 3000885 h 3000885"/>
              <a:gd name="connsiteX3" fmla="*/ 0 w 2657743"/>
              <a:gd name="connsiteY3" fmla="*/ 3000885 h 3000885"/>
              <a:gd name="connsiteX4" fmla="*/ 0 w 2657743"/>
              <a:gd name="connsiteY4" fmla="*/ 0 h 300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3000885">
                <a:moveTo>
                  <a:pt x="0" y="0"/>
                </a:moveTo>
                <a:lnTo>
                  <a:pt x="2657743" y="0"/>
                </a:lnTo>
                <a:lnTo>
                  <a:pt x="2657743" y="3000885"/>
                </a:lnTo>
                <a:lnTo>
                  <a:pt x="0" y="30008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defTabSz="711200">
              <a:spcBef>
                <a:spcPct val="0"/>
              </a:spcBef>
              <a:buChar char="••"/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PNHP nationally:</a:t>
            </a:r>
          </a:p>
          <a:p>
            <a:pPr marL="342900" lvl="2" indent="-171450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>
                <a:latin typeface="+mj-lt"/>
                <a:ea typeface="Franklin Gothic Book" charset="0"/>
                <a:cs typeface="Franklin Gothic Book" charset="0"/>
              </a:rPr>
              <a:t>Established 1987, 21,000+ members</a:t>
            </a:r>
          </a:p>
          <a:p>
            <a:pPr marL="176213" lvl="1" indent="-176213" defTabSz="711200">
              <a:spcBef>
                <a:spcPct val="0"/>
              </a:spcBef>
              <a:buChar char="••"/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MO chapter chair:</a:t>
            </a:r>
          </a:p>
          <a:p>
            <a:pPr marL="344488" lvl="2" indent="-173038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>
                <a:latin typeface="+mj-lt"/>
                <a:ea typeface="Franklin Gothic Book" charset="0"/>
                <a:cs typeface="Franklin Gothic Book" charset="0"/>
              </a:rPr>
              <a:t>Founded in 2012, now reaches more than 3,000 people</a:t>
            </a:r>
          </a:p>
          <a:p>
            <a:pPr marL="344488" lvl="2" indent="-173038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>
                <a:latin typeface="+mj-lt"/>
                <a:ea typeface="Franklin Gothic Book" charset="0"/>
                <a:cs typeface="Franklin Gothic Book" charset="0"/>
              </a:rPr>
              <a:t>Also advocates for Medicaid expansion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/>
              <a:t>My Career Has Been About</a:t>
            </a:r>
            <a:br>
              <a:rPr lang="en-US" sz="3100" dirty="0"/>
            </a:br>
            <a:r>
              <a:rPr lang="en-US" dirty="0" smtClean="0"/>
              <a:t>Medicine, Business, and Politics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940531" y="1662371"/>
            <a:ext cx="3278977" cy="861035"/>
          </a:xfrm>
          <a:custGeom>
            <a:avLst/>
            <a:gdLst>
              <a:gd name="connsiteX0" fmla="*/ 0 w 2657743"/>
              <a:gd name="connsiteY0" fmla="*/ 0 h 1033100"/>
              <a:gd name="connsiteX1" fmla="*/ 2657743 w 2657743"/>
              <a:gd name="connsiteY1" fmla="*/ 0 h 1033100"/>
              <a:gd name="connsiteX2" fmla="*/ 2657743 w 2657743"/>
              <a:gd name="connsiteY2" fmla="*/ 1033100 h 1033100"/>
              <a:gd name="connsiteX3" fmla="*/ 0 w 2657743"/>
              <a:gd name="connsiteY3" fmla="*/ 1033100 h 1033100"/>
              <a:gd name="connsiteX4" fmla="*/ 0 w 2657743"/>
              <a:gd name="connsiteY4" fmla="*/ 0 h 103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1033100">
                <a:moveTo>
                  <a:pt x="0" y="0"/>
                </a:moveTo>
                <a:lnTo>
                  <a:pt x="2657743" y="0"/>
                </a:lnTo>
                <a:lnTo>
                  <a:pt x="2657743" y="1033100"/>
                </a:lnTo>
                <a:lnTo>
                  <a:pt x="0" y="1033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81280" rIns="142240" bIns="81280" numCol="1" spcCol="1270" anchor="ctr" anchorCtr="0">
            <a:noAutofit/>
          </a:bodyPr>
          <a:lstStyle/>
          <a:p>
            <a:pPr algn="ctr" defTabSz="889000">
              <a:spcBef>
                <a:spcPct val="0"/>
              </a:spcBef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Family Medicine</a:t>
            </a:r>
          </a:p>
          <a:p>
            <a:pPr algn="ctr" defTabSz="889000">
              <a:spcBef>
                <a:spcPct val="0"/>
              </a:spcBef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Physician</a:t>
            </a:r>
          </a:p>
        </p:txBody>
      </p:sp>
      <p:sp>
        <p:nvSpPr>
          <p:cNvPr id="4" name="Freeform 3"/>
          <p:cNvSpPr/>
          <p:nvPr/>
        </p:nvSpPr>
        <p:spPr>
          <a:xfrm>
            <a:off x="940531" y="2526138"/>
            <a:ext cx="3278977" cy="3273890"/>
          </a:xfrm>
          <a:custGeom>
            <a:avLst/>
            <a:gdLst>
              <a:gd name="connsiteX0" fmla="*/ 0 w 2657743"/>
              <a:gd name="connsiteY0" fmla="*/ 0 h 3000885"/>
              <a:gd name="connsiteX1" fmla="*/ 2657743 w 2657743"/>
              <a:gd name="connsiteY1" fmla="*/ 0 h 3000885"/>
              <a:gd name="connsiteX2" fmla="*/ 2657743 w 2657743"/>
              <a:gd name="connsiteY2" fmla="*/ 3000885 h 3000885"/>
              <a:gd name="connsiteX3" fmla="*/ 0 w 2657743"/>
              <a:gd name="connsiteY3" fmla="*/ 3000885 h 3000885"/>
              <a:gd name="connsiteX4" fmla="*/ 0 w 2657743"/>
              <a:gd name="connsiteY4" fmla="*/ 0 h 300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3000885">
                <a:moveTo>
                  <a:pt x="0" y="0"/>
                </a:moveTo>
                <a:lnTo>
                  <a:pt x="2657743" y="0"/>
                </a:lnTo>
                <a:lnTo>
                  <a:pt x="2657743" y="3000885"/>
                </a:lnTo>
                <a:lnTo>
                  <a:pt x="0" y="30008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defTabSz="711200">
              <a:spcBef>
                <a:spcPct val="0"/>
              </a:spcBef>
              <a:buChar char="••"/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1982 – 2003</a:t>
            </a:r>
          </a:p>
          <a:p>
            <a:pPr marL="342900" lvl="2" indent="-171450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>
                <a:latin typeface="+mj-lt"/>
                <a:ea typeface="Franklin Gothic Book" charset="0"/>
                <a:cs typeface="Franklin Gothic Book" charset="0"/>
              </a:rPr>
              <a:t>Practice in Chicago at Rush Medical University</a:t>
            </a:r>
          </a:p>
          <a:p>
            <a:pPr marL="171450" lvl="1" indent="-171450" defTabSz="711200">
              <a:spcBef>
                <a:spcPct val="0"/>
              </a:spcBef>
              <a:buChar char="••"/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2003 – current</a:t>
            </a:r>
          </a:p>
          <a:p>
            <a:pPr marL="342900" lvl="2" indent="-171450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>
                <a:latin typeface="+mj-lt"/>
                <a:ea typeface="Franklin Gothic Book" charset="0"/>
                <a:cs typeface="Franklin Gothic Book" charset="0"/>
              </a:rPr>
              <a:t>Washington University internal medicine volunteer faculty</a:t>
            </a:r>
          </a:p>
        </p:txBody>
      </p:sp>
    </p:spTree>
    <p:extLst>
      <p:ext uri="{BB962C8B-B14F-4D97-AF65-F5344CB8AC3E}">
        <p14:creationId xmlns:p14="http://schemas.microsoft.com/office/powerpoint/2010/main" val="166804609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uild="p"/>
      <p:bldP spid="2" grpId="1" uiExpand="1" build="allAtOnce"/>
      <p:bldP spid="5" grpId="0" animBg="1"/>
      <p:bldP spid="6" grpId="0" build="p" animBg="1"/>
      <p:bldP spid="7" grpId="0" animBg="1"/>
      <p:bldP spid="11" grpId="0" uiExpand="1" build="p" animBg="1"/>
      <p:bldP spid="3" grpId="0" animBg="1"/>
      <p:bldP spid="4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Your Story Arc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3091979" y="1500969"/>
            <a:ext cx="3010327" cy="1204130"/>
          </a:xfrm>
          <a:custGeom>
            <a:avLst/>
            <a:gdLst>
              <a:gd name="connsiteX0" fmla="*/ 0 w 3010327"/>
              <a:gd name="connsiteY0" fmla="*/ 0 h 1204130"/>
              <a:gd name="connsiteX1" fmla="*/ 3010327 w 3010327"/>
              <a:gd name="connsiteY1" fmla="*/ 0 h 1204130"/>
              <a:gd name="connsiteX2" fmla="*/ 3010327 w 3010327"/>
              <a:gd name="connsiteY2" fmla="*/ 1204130 h 1204130"/>
              <a:gd name="connsiteX3" fmla="*/ 0 w 3010327"/>
              <a:gd name="connsiteY3" fmla="*/ 1204130 h 1204130"/>
              <a:gd name="connsiteX4" fmla="*/ 0 w 3010327"/>
              <a:gd name="connsiteY4" fmla="*/ 0 h 120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327" h="1204130">
                <a:moveTo>
                  <a:pt x="0" y="0"/>
                </a:moveTo>
                <a:lnTo>
                  <a:pt x="3010327" y="0"/>
                </a:lnTo>
                <a:lnTo>
                  <a:pt x="3010327" y="1204130"/>
                </a:lnTo>
                <a:lnTo>
                  <a:pt x="0" y="12041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800" b="1" kern="1200" dirty="0" smtClean="0">
                <a:latin typeface="+mn-lt"/>
                <a:cs typeface="Franklin Gothic Medium"/>
              </a:rPr>
              <a:t>Three things </a:t>
            </a:r>
          </a:p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800" b="1" kern="1200" dirty="0" smtClean="0">
                <a:latin typeface="+mn-lt"/>
                <a:cs typeface="Franklin Gothic Medium"/>
              </a:rPr>
              <a:t>to accomplish</a:t>
            </a:r>
            <a:endParaRPr lang="en-US" sz="2800" b="1" kern="1200" dirty="0">
              <a:latin typeface="+mn-lt"/>
              <a:cs typeface="Franklin Gothic Medium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091979" y="2705099"/>
            <a:ext cx="3010327" cy="2854800"/>
          </a:xfrm>
          <a:custGeom>
            <a:avLst/>
            <a:gdLst>
              <a:gd name="connsiteX0" fmla="*/ 0 w 3010327"/>
              <a:gd name="connsiteY0" fmla="*/ 0 h 2854800"/>
              <a:gd name="connsiteX1" fmla="*/ 3010327 w 3010327"/>
              <a:gd name="connsiteY1" fmla="*/ 0 h 2854800"/>
              <a:gd name="connsiteX2" fmla="*/ 3010327 w 3010327"/>
              <a:gd name="connsiteY2" fmla="*/ 2854800 h 2854800"/>
              <a:gd name="connsiteX3" fmla="*/ 0 w 3010327"/>
              <a:gd name="connsiteY3" fmla="*/ 2854800 h 2854800"/>
              <a:gd name="connsiteX4" fmla="*/ 0 w 3010327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327" h="2854800">
                <a:moveTo>
                  <a:pt x="0" y="0"/>
                </a:moveTo>
                <a:lnTo>
                  <a:pt x="3010327" y="0"/>
                </a:lnTo>
                <a:lnTo>
                  <a:pt x="3010327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n-lt"/>
                <a:cs typeface="Franklin Gothic Book"/>
              </a:rPr>
              <a:t>Establish your credibility</a:t>
            </a:r>
            <a:endParaRPr lang="en-US" sz="2400" kern="1200" dirty="0">
              <a:latin typeface="+mn-lt"/>
              <a:cs typeface="Franklin Gothic Book"/>
            </a:endParaRPr>
          </a:p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n-lt"/>
                <a:cs typeface="Franklin Gothic Book"/>
              </a:rPr>
              <a:t>Get permission to speak on the topic</a:t>
            </a:r>
            <a:endParaRPr lang="en-US" sz="2400" kern="1200" dirty="0">
              <a:latin typeface="+mn-lt"/>
              <a:cs typeface="Franklin Gothic Book"/>
            </a:endParaRPr>
          </a:p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n-lt"/>
                <a:cs typeface="Franklin Gothic Book"/>
              </a:rPr>
              <a:t>Activate their “nurturing” frame</a:t>
            </a:r>
            <a:endParaRPr lang="en-US" sz="2400" kern="1200" dirty="0">
              <a:latin typeface="+mn-lt"/>
              <a:cs typeface="Franklin Gothic Book"/>
            </a:endParaRPr>
          </a:p>
        </p:txBody>
      </p:sp>
      <p:pic>
        <p:nvPicPr>
          <p:cNvPr id="28" name="Picture 27" descr="Screen Shot 2014-09-23 at 3.06.55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4332" y="1500969"/>
            <a:ext cx="5802015" cy="43511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Screen Shot 2014-02-06 at 8.34.18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699" y="1500969"/>
            <a:ext cx="5801587" cy="4351191"/>
          </a:xfrm>
          <a:prstGeom prst="rect">
            <a:avLst/>
          </a:prstGeom>
          <a:ln>
            <a:solidFill>
              <a:srgbClr val="00514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Freeform 4"/>
          <p:cNvSpPr/>
          <p:nvPr/>
        </p:nvSpPr>
        <p:spPr>
          <a:xfrm>
            <a:off x="703628" y="1427756"/>
            <a:ext cx="2306957" cy="44521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822960" rIns="91440" bIns="640080" numCol="1" spcCol="1270" anchor="t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latin typeface="+mj-lt"/>
                <a:ea typeface="Franklin Gothic Medium" charset="0"/>
                <a:cs typeface="Franklin Gothic Medium" charset="0"/>
              </a:rPr>
              <a:t>Intro</a:t>
            </a:r>
          </a:p>
        </p:txBody>
      </p:sp>
    </p:spTree>
    <p:extLst>
      <p:ext uri="{BB962C8B-B14F-4D97-AF65-F5344CB8AC3E}">
        <p14:creationId xmlns:p14="http://schemas.microsoft.com/office/powerpoint/2010/main" val="13957893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703628" y="1427756"/>
            <a:ext cx="2306957" cy="44521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822960" rIns="91440" bIns="640080" numCol="1" spcCol="1270" anchor="t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latin typeface="+mj-lt"/>
                <a:ea typeface="Franklin Gothic Medium" charset="0"/>
                <a:cs typeface="Franklin Gothic Medium" charset="0"/>
              </a:rPr>
              <a:t>Intro</a:t>
            </a:r>
          </a:p>
        </p:txBody>
      </p:sp>
      <p:sp>
        <p:nvSpPr>
          <p:cNvPr id="6" name="Freeform 5"/>
          <p:cNvSpPr/>
          <p:nvPr/>
        </p:nvSpPr>
        <p:spPr>
          <a:xfrm>
            <a:off x="2845673" y="1427756"/>
            <a:ext cx="2306957" cy="44521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822960" rIns="91440" bIns="640080" numCol="1" spcCol="1270" anchor="t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latin typeface="+mj-lt"/>
                <a:ea typeface="Franklin Gothic Medium" charset="0"/>
                <a:cs typeface="Franklin Gothic Medium" charset="0"/>
              </a:rPr>
              <a:t>Predator</a:t>
            </a:r>
          </a:p>
        </p:txBody>
      </p:sp>
      <p:sp>
        <p:nvSpPr>
          <p:cNvPr id="12" name="Freeform 11"/>
          <p:cNvSpPr/>
          <p:nvPr/>
        </p:nvSpPr>
        <p:spPr>
          <a:xfrm>
            <a:off x="4987719" y="1427756"/>
            <a:ext cx="2306957" cy="44521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22960" rIns="91440" bIns="640080" numCol="1" spcCol="1270" anchor="t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latin typeface="+mj-lt"/>
                <a:ea typeface="Franklin Gothic Medium" charset="0"/>
                <a:cs typeface="Franklin Gothic Medium" charset="0"/>
              </a:rPr>
              <a:t>Exposition</a:t>
            </a:r>
          </a:p>
        </p:txBody>
      </p:sp>
      <p:sp>
        <p:nvSpPr>
          <p:cNvPr id="13" name="Freeform 12"/>
          <p:cNvSpPr/>
          <p:nvPr/>
        </p:nvSpPr>
        <p:spPr>
          <a:xfrm>
            <a:off x="7129765" y="1427756"/>
            <a:ext cx="2306957" cy="44521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822960" rIns="91440" bIns="640080" numCol="1" spcCol="1270" anchor="t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smtClean="0">
                <a:latin typeface="+mj-lt"/>
                <a:ea typeface="Franklin Gothic Medium" charset="0"/>
                <a:cs typeface="Franklin Gothic Medium" charset="0"/>
              </a:rPr>
              <a:t>Solutions, Strategies</a:t>
            </a:r>
            <a:endParaRPr lang="en-US" sz="3200" b="1" dirty="0">
              <a:latin typeface="+mj-lt"/>
              <a:ea typeface="Franklin Gothic Medium" charset="0"/>
              <a:cs typeface="Franklin Gothic Medium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9271810" y="1427756"/>
            <a:ext cx="2306957" cy="44521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822960" rIns="91440" bIns="640080" numCol="1" spcCol="1270" anchor="t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latin typeface="+mj-lt"/>
                <a:ea typeface="Franklin Gothic Medium" charset="0"/>
                <a:cs typeface="Franklin Gothic Medium" charset="0"/>
              </a:rPr>
              <a:t>Call to Action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Your Story Arc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3628" y="3378353"/>
            <a:ext cx="2142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</a:t>
            </a:r>
            <a:r>
              <a:rPr lang="en-US" sz="2400" dirty="0" smtClean="0">
                <a:solidFill>
                  <a:schemeClr val="bg1"/>
                </a:solidFill>
              </a:rPr>
              <a:t>stablish your credibility, get permission, activate nurturing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76013" y="2855132"/>
            <a:ext cx="214204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smtClean="0">
                <a:solidFill>
                  <a:schemeClr val="bg1"/>
                </a:solidFill>
              </a:rPr>
              <a:t>Loss aversion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“The more ferocious the predator, the higher the ratings.”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90784" y="3378353"/>
            <a:ext cx="2142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Select up to three key messages evidence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77939" y="3378353"/>
            <a:ext cx="214204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Audience-specific</a:t>
            </a:r>
          </a:p>
          <a:p>
            <a:pPr marL="171450" indent="-1714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The sooner the better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82194" y="3379935"/>
            <a:ext cx="21420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Incremental vs robust</a:t>
            </a:r>
          </a:p>
          <a:p>
            <a:pPr marL="171450" indent="-171450">
              <a:spcAft>
                <a:spcPts val="12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Line of sight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602" y="1933702"/>
            <a:ext cx="6859547" cy="385719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Screen Shot 2014-11-09 at 6.23.50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163" y="1376011"/>
            <a:ext cx="5126044" cy="384048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Screen Shot 2014-11-09 at 6.24.17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886" y="2075319"/>
            <a:ext cx="5136776" cy="384048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4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3" grpId="0"/>
      <p:bldP spid="20" grpId="0" build="p"/>
      <p:bldP spid="21" grpId="0"/>
      <p:bldP spid="23" grpId="0" build="p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6904" y="1690688"/>
            <a:ext cx="2341266" cy="3228435"/>
          </a:xfrm>
          <a:prstGeom prst="rect">
            <a:avLst/>
          </a:prstGeom>
          <a:solidFill>
            <a:srgbClr val="00A89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smtClean="0">
                <a:solidFill>
                  <a:schemeClr val="bg1"/>
                </a:solidFill>
              </a:rPr>
              <a:t>Don’t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smtClean="0">
                <a:solidFill>
                  <a:schemeClr val="bg1"/>
                </a:solidFill>
              </a:rPr>
              <a:t>overplay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this </a:t>
            </a:r>
            <a:r>
              <a:rPr lang="en-US" sz="2400" dirty="0">
                <a:solidFill>
                  <a:schemeClr val="bg1"/>
                </a:solidFill>
              </a:rPr>
              <a:t>part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Your Story Arc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703628" y="1427756"/>
            <a:ext cx="2306957" cy="44521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822960" rIns="91440" bIns="640080" numCol="1" spcCol="1270" anchor="t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latin typeface="+mj-lt"/>
                <a:ea typeface="Franklin Gothic Medium" charset="0"/>
                <a:cs typeface="Franklin Gothic Medium" charset="0"/>
              </a:rPr>
              <a:t>Intro</a:t>
            </a:r>
          </a:p>
        </p:txBody>
      </p:sp>
      <p:sp>
        <p:nvSpPr>
          <p:cNvPr id="6" name="Freeform 5"/>
          <p:cNvSpPr/>
          <p:nvPr/>
        </p:nvSpPr>
        <p:spPr>
          <a:xfrm>
            <a:off x="2845673" y="1427756"/>
            <a:ext cx="2306957" cy="44521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822960" rIns="91440" bIns="640080" numCol="1" spcCol="1270" anchor="t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latin typeface="+mj-lt"/>
                <a:ea typeface="Franklin Gothic Medium" charset="0"/>
                <a:cs typeface="Franklin Gothic Medium" charset="0"/>
              </a:rPr>
              <a:t>Predator</a:t>
            </a:r>
          </a:p>
        </p:txBody>
      </p:sp>
      <p:sp>
        <p:nvSpPr>
          <p:cNvPr id="7" name="Freeform 6"/>
          <p:cNvSpPr/>
          <p:nvPr/>
        </p:nvSpPr>
        <p:spPr>
          <a:xfrm>
            <a:off x="4987719" y="1427756"/>
            <a:ext cx="2306957" cy="44521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22960" rIns="91440" bIns="640080" numCol="1" spcCol="1270" anchor="t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latin typeface="+mj-lt"/>
                <a:ea typeface="Franklin Gothic Medium" charset="0"/>
                <a:cs typeface="Franklin Gothic Medium" charset="0"/>
              </a:rPr>
              <a:t>Exposition</a:t>
            </a:r>
          </a:p>
        </p:txBody>
      </p:sp>
      <p:sp>
        <p:nvSpPr>
          <p:cNvPr id="8" name="Freeform 7"/>
          <p:cNvSpPr/>
          <p:nvPr/>
        </p:nvSpPr>
        <p:spPr>
          <a:xfrm>
            <a:off x="7129765" y="1427756"/>
            <a:ext cx="2306957" cy="44521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822960" rIns="91440" bIns="640080" numCol="1" spcCol="1270" anchor="t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smtClean="0">
                <a:latin typeface="+mj-lt"/>
                <a:ea typeface="Franklin Gothic Medium" charset="0"/>
                <a:cs typeface="Franklin Gothic Medium" charset="0"/>
              </a:rPr>
              <a:t>Solutions, Strategies</a:t>
            </a:r>
            <a:endParaRPr lang="en-US" sz="3200" b="1" dirty="0">
              <a:latin typeface="+mj-lt"/>
              <a:ea typeface="Franklin Gothic Medium" charset="0"/>
              <a:cs typeface="Franklin Gothic Medium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271810" y="1427756"/>
            <a:ext cx="2306957" cy="44521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822960" rIns="91440" bIns="640080" numCol="1" spcCol="1270" anchor="t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latin typeface="+mj-lt"/>
                <a:ea typeface="Franklin Gothic Medium" charset="0"/>
                <a:cs typeface="Franklin Gothic Medium" charset="0"/>
              </a:rPr>
              <a:t>Call to Action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77058" y="3653848"/>
            <a:ext cx="7128278" cy="1456337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+mj-lt"/>
                <a:ea typeface="Franklin Gothic Medium" charset="0"/>
                <a:cs typeface="Franklin Gothic Medium" charset="0"/>
              </a:rPr>
              <a:t>Categorize each slide and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+mj-lt"/>
                <a:ea typeface="Franklin Gothic Medium" charset="0"/>
                <a:cs typeface="Franklin Gothic Medium" charset="0"/>
              </a:rPr>
              <a:t>balance your time appropriately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9347200" y="170034"/>
            <a:ext cx="2632139" cy="364245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754" y="2713699"/>
            <a:ext cx="3493845" cy="29479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00978">
            <a:off x="9703754" y="4127294"/>
            <a:ext cx="827187" cy="1770957"/>
          </a:xfrm>
          <a:prstGeom prst="roundRect">
            <a:avLst>
              <a:gd name="adj" fmla="val 162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286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1013 1.11111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6355 1.11111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66 0.00023 L -0.16433 0.0555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-0.14675 0.0215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1350" y="1549830"/>
            <a:ext cx="7409300" cy="43395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None of This Helps If You Can’t Speak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1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We’ve All Heard These Things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67366" y="1621723"/>
            <a:ext cx="8457268" cy="44627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cs typeface="Franklin Gothic Medium"/>
              </a:rPr>
              <a:t>“I’m sorry, but…”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cs typeface="Franklin Gothic Medium"/>
              </a:rPr>
              <a:t>“I’m fighting a cold so…”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cs typeface="Franklin Gothic Medium"/>
              </a:rPr>
              <a:t>“Too much material, so…”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cs typeface="Franklin Gothic Medium"/>
              </a:rPr>
              <a:t>“I know this doesn’t show up on my slide...”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cs typeface="Franklin Gothic Medium"/>
              </a:rPr>
              <a:t>“I’d rather be talking to you about…”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cs typeface="Franklin Gothic Medium"/>
              </a:rPr>
              <a:t>“This is really Dr. X’s presentation, but…”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cs typeface="Franklin Gothic Medium"/>
              </a:rPr>
              <a:t>“Somebody please watch the clock for me…”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17" y="1728740"/>
            <a:ext cx="5616767" cy="412270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24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Want Dinner, </a:t>
            </a:r>
            <a:br>
              <a:rPr lang="en-US" dirty="0" smtClean="0"/>
            </a:br>
            <a:r>
              <a:rPr lang="en-US" dirty="0" smtClean="0"/>
              <a:t>Not a Tour of Your Kitchen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08429" y="1880820"/>
            <a:ext cx="5413495" cy="318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Smells good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Looks good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Tastes good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Has a flow to it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Leaves me satisfied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Makes me want to come 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79" y="1880820"/>
            <a:ext cx="5452195" cy="363479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17" y="1728740"/>
            <a:ext cx="5616767" cy="412270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911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Yourself, Sort Of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033272" y="1596559"/>
            <a:ext cx="5151628" cy="777600"/>
          </a:xfrm>
          <a:custGeom>
            <a:avLst/>
            <a:gdLst>
              <a:gd name="connsiteX0" fmla="*/ 0 w 4033776"/>
              <a:gd name="connsiteY0" fmla="*/ 0 h 777600"/>
              <a:gd name="connsiteX1" fmla="*/ 4033776 w 4033776"/>
              <a:gd name="connsiteY1" fmla="*/ 0 h 777600"/>
              <a:gd name="connsiteX2" fmla="*/ 4033776 w 4033776"/>
              <a:gd name="connsiteY2" fmla="*/ 777600 h 777600"/>
              <a:gd name="connsiteX3" fmla="*/ 0 w 4033776"/>
              <a:gd name="connsiteY3" fmla="*/ 777600 h 777600"/>
              <a:gd name="connsiteX4" fmla="*/ 0 w 4033776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776" h="777600">
                <a:moveTo>
                  <a:pt x="0" y="0"/>
                </a:moveTo>
                <a:lnTo>
                  <a:pt x="4033776" y="0"/>
                </a:lnTo>
                <a:lnTo>
                  <a:pt x="4033776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09728" rIns="192024" bIns="109728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>
                <a:cs typeface="Franklin Gothic Medium"/>
              </a:rPr>
              <a:t>Be Yourself</a:t>
            </a:r>
          </a:p>
        </p:txBody>
      </p:sp>
      <p:sp>
        <p:nvSpPr>
          <p:cNvPr id="5" name="Freeform 4"/>
          <p:cNvSpPr/>
          <p:nvPr/>
        </p:nvSpPr>
        <p:spPr>
          <a:xfrm>
            <a:off x="1033272" y="2374159"/>
            <a:ext cx="5151628" cy="3376401"/>
          </a:xfrm>
          <a:custGeom>
            <a:avLst/>
            <a:gdLst>
              <a:gd name="connsiteX0" fmla="*/ 0 w 4033776"/>
              <a:gd name="connsiteY0" fmla="*/ 0 h 3928094"/>
              <a:gd name="connsiteX1" fmla="*/ 4033776 w 4033776"/>
              <a:gd name="connsiteY1" fmla="*/ 0 h 3928094"/>
              <a:gd name="connsiteX2" fmla="*/ 4033776 w 4033776"/>
              <a:gd name="connsiteY2" fmla="*/ 3928094 h 3928094"/>
              <a:gd name="connsiteX3" fmla="*/ 0 w 4033776"/>
              <a:gd name="connsiteY3" fmla="*/ 3928094 h 3928094"/>
              <a:gd name="connsiteX4" fmla="*/ 0 w 4033776"/>
              <a:gd name="connsiteY4" fmla="*/ 0 h 39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776" h="3928094">
                <a:moveTo>
                  <a:pt x="0" y="0"/>
                </a:moveTo>
                <a:lnTo>
                  <a:pt x="4033776" y="0"/>
                </a:lnTo>
                <a:lnTo>
                  <a:pt x="4033776" y="3928094"/>
                </a:lnTo>
                <a:lnTo>
                  <a:pt x="0" y="392809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230188" lvl="1" indent="-219075" defTabSz="12446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Say what you believe</a:t>
            </a:r>
          </a:p>
          <a:p>
            <a:pPr marL="230188" lvl="1" indent="-219075" defTabSz="12446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Stand or walk where you want</a:t>
            </a:r>
          </a:p>
          <a:p>
            <a:pPr marL="230188" lvl="1" indent="-219075" defTabSz="12446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Dress for comfort</a:t>
            </a:r>
          </a:p>
          <a:p>
            <a:pPr marL="230188" lvl="1" indent="-219075" defTabSz="12446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1</a:t>
            </a:r>
            <a:r>
              <a:rPr lang="en-US" sz="2400" baseline="30000" dirty="0">
                <a:cs typeface="Franklin Gothic Book"/>
              </a:rPr>
              <a:t>st</a:t>
            </a:r>
            <a:r>
              <a:rPr lang="en-US" sz="2400" dirty="0">
                <a:cs typeface="Franklin Gothic Book"/>
              </a:rPr>
              <a:t> person singular pronouns are powerful</a:t>
            </a:r>
          </a:p>
          <a:p>
            <a:pPr marL="230188" lvl="1" indent="-219075" defTabSz="12446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2</a:t>
            </a:r>
            <a:r>
              <a:rPr lang="en-US" sz="2400" baseline="30000" dirty="0">
                <a:cs typeface="Franklin Gothic Book"/>
              </a:rPr>
              <a:t>nd</a:t>
            </a:r>
            <a:r>
              <a:rPr lang="en-US" sz="2400" dirty="0">
                <a:cs typeface="Franklin Gothic Book"/>
              </a:rPr>
              <a:t> person engage</a:t>
            </a:r>
          </a:p>
          <a:p>
            <a:pPr marL="230188" lvl="1" indent="-219075" defTabSz="12446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3</a:t>
            </a:r>
            <a:r>
              <a:rPr lang="en-US" sz="2400" baseline="30000" dirty="0">
                <a:cs typeface="Franklin Gothic Book"/>
              </a:rPr>
              <a:t>rd</a:t>
            </a:r>
            <a:r>
              <a:rPr lang="en-US" sz="2400" dirty="0">
                <a:cs typeface="Franklin Gothic Book"/>
              </a:rPr>
              <a:t> person distance</a:t>
            </a:r>
          </a:p>
        </p:txBody>
      </p:sp>
      <p:sp>
        <p:nvSpPr>
          <p:cNvPr id="7" name="Freeform 6"/>
          <p:cNvSpPr/>
          <p:nvPr/>
        </p:nvSpPr>
        <p:spPr>
          <a:xfrm>
            <a:off x="6379972" y="1596559"/>
            <a:ext cx="5151628" cy="777600"/>
          </a:xfrm>
          <a:custGeom>
            <a:avLst/>
            <a:gdLst>
              <a:gd name="connsiteX0" fmla="*/ 0 w 4033776"/>
              <a:gd name="connsiteY0" fmla="*/ 0 h 777600"/>
              <a:gd name="connsiteX1" fmla="*/ 4033776 w 4033776"/>
              <a:gd name="connsiteY1" fmla="*/ 0 h 777600"/>
              <a:gd name="connsiteX2" fmla="*/ 4033776 w 4033776"/>
              <a:gd name="connsiteY2" fmla="*/ 777600 h 777600"/>
              <a:gd name="connsiteX3" fmla="*/ 0 w 4033776"/>
              <a:gd name="connsiteY3" fmla="*/ 777600 h 777600"/>
              <a:gd name="connsiteX4" fmla="*/ 0 w 4033776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776" h="777600">
                <a:moveTo>
                  <a:pt x="0" y="0"/>
                </a:moveTo>
                <a:lnTo>
                  <a:pt x="4033776" y="0"/>
                </a:lnTo>
                <a:lnTo>
                  <a:pt x="4033776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09728" rIns="192024" bIns="109728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cs typeface="Franklin Gothic Medium"/>
              </a:rPr>
              <a:t>Sort Of</a:t>
            </a:r>
          </a:p>
        </p:txBody>
      </p:sp>
      <p:sp>
        <p:nvSpPr>
          <p:cNvPr id="8" name="Freeform 7"/>
          <p:cNvSpPr/>
          <p:nvPr/>
        </p:nvSpPr>
        <p:spPr>
          <a:xfrm>
            <a:off x="6379972" y="2374159"/>
            <a:ext cx="5151628" cy="3376401"/>
          </a:xfrm>
          <a:custGeom>
            <a:avLst/>
            <a:gdLst>
              <a:gd name="connsiteX0" fmla="*/ 0 w 4033776"/>
              <a:gd name="connsiteY0" fmla="*/ 0 h 3928094"/>
              <a:gd name="connsiteX1" fmla="*/ 4033776 w 4033776"/>
              <a:gd name="connsiteY1" fmla="*/ 0 h 3928094"/>
              <a:gd name="connsiteX2" fmla="*/ 4033776 w 4033776"/>
              <a:gd name="connsiteY2" fmla="*/ 3928094 h 3928094"/>
              <a:gd name="connsiteX3" fmla="*/ 0 w 4033776"/>
              <a:gd name="connsiteY3" fmla="*/ 3928094 h 3928094"/>
              <a:gd name="connsiteX4" fmla="*/ 0 w 4033776"/>
              <a:gd name="connsiteY4" fmla="*/ 0 h 39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776" h="3928094">
                <a:moveTo>
                  <a:pt x="0" y="0"/>
                </a:moveTo>
                <a:lnTo>
                  <a:pt x="4033776" y="0"/>
                </a:lnTo>
                <a:lnTo>
                  <a:pt x="4033776" y="3928094"/>
                </a:lnTo>
                <a:lnTo>
                  <a:pt x="0" y="392809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228600" lvl="1" indent="-228600" defTabSz="12001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Stay on message</a:t>
            </a:r>
          </a:p>
          <a:p>
            <a:pPr marL="228600" lvl="1" indent="-228600" defTabSz="12001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No rocking or swaying</a:t>
            </a:r>
          </a:p>
          <a:p>
            <a:pPr marL="228600" lvl="1" indent="-228600" defTabSz="12001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Avoid mannerisms (“like”) and pause fillers (“um”, “er”, “look”...)</a:t>
            </a:r>
          </a:p>
          <a:p>
            <a:pPr marL="228600" lvl="1" indent="-228600" defTabSz="12001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Use your outdoor voice</a:t>
            </a:r>
          </a:p>
          <a:p>
            <a:pPr marL="228600" lvl="1" indent="-228600" defTabSz="12001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Be remembered for your content, not your clothing choices</a:t>
            </a:r>
          </a:p>
        </p:txBody>
      </p:sp>
    </p:spTree>
    <p:extLst>
      <p:ext uri="{BB962C8B-B14F-4D97-AF65-F5344CB8AC3E}">
        <p14:creationId xmlns:p14="http://schemas.microsoft.com/office/powerpoint/2010/main" val="3925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animBg="1"/>
      <p:bldP spid="8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Yourself, Sort Of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1400" y="2291151"/>
            <a:ext cx="577561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cs typeface="Franklin Gothic Book"/>
              </a:rPr>
              <a:t>Humor is a </a:t>
            </a:r>
            <a:endParaRPr lang="en-US" sz="4400" b="1" dirty="0" smtClean="0">
              <a:solidFill>
                <a:schemeClr val="bg1"/>
              </a:solidFill>
              <a:latin typeface="+mj-lt"/>
              <a:cs typeface="Franklin Gothic Book"/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+mj-lt"/>
                <a:cs typeface="Franklin Gothic Book"/>
              </a:rPr>
              <a:t>narrow </a:t>
            </a:r>
            <a:r>
              <a:rPr lang="en-US" sz="4400" b="1" dirty="0">
                <a:solidFill>
                  <a:schemeClr val="bg1"/>
                </a:solidFill>
                <a:latin typeface="+mj-lt"/>
                <a:cs typeface="Franklin Gothic Book"/>
              </a:rPr>
              <a:t>target </a:t>
            </a:r>
            <a:endParaRPr lang="en-US" sz="4400" b="1" dirty="0" smtClean="0">
              <a:solidFill>
                <a:schemeClr val="bg1"/>
              </a:solidFill>
              <a:latin typeface="+mj-lt"/>
              <a:cs typeface="Franklin Gothic Book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  <a:cs typeface="Franklin Gothic Book"/>
              </a:rPr>
              <a:t>surrounded 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Franklin Gothic Book"/>
              </a:rPr>
              <a:t>by </a:t>
            </a:r>
            <a:r>
              <a:rPr lang="en-US" sz="3600" dirty="0" smtClean="0">
                <a:solidFill>
                  <a:schemeClr val="bg1"/>
                </a:solidFill>
                <a:latin typeface="+mj-lt"/>
                <a:cs typeface="Franklin Gothic Book"/>
              </a:rPr>
              <a:t>a moat 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Franklin Gothic Book"/>
              </a:rPr>
              <a:t>of </a:t>
            </a:r>
            <a:endParaRPr lang="en-US" sz="3600" dirty="0" smtClean="0">
              <a:solidFill>
                <a:schemeClr val="bg1"/>
              </a:solidFill>
              <a:latin typeface="+mj-lt"/>
              <a:cs typeface="Franklin Gothic Book"/>
            </a:endParaRPr>
          </a:p>
          <a:p>
            <a:pPr algn="ctr"/>
            <a:r>
              <a:rPr lang="en-US" sz="8000" b="1" dirty="0" smtClean="0">
                <a:solidFill>
                  <a:schemeClr val="bg1"/>
                </a:solidFill>
                <a:latin typeface="+mj-lt"/>
                <a:cs typeface="Franklin Gothic Book"/>
              </a:rPr>
              <a:t>not funny.</a:t>
            </a:r>
            <a:endParaRPr lang="en-US" sz="8000" b="1" dirty="0">
              <a:solidFill>
                <a:schemeClr val="bg1"/>
              </a:solidFill>
              <a:latin typeface="+mj-lt"/>
              <a:cs typeface="Franklin Gothic Book"/>
            </a:endParaRPr>
          </a:p>
        </p:txBody>
      </p:sp>
      <p:pic>
        <p:nvPicPr>
          <p:cNvPr id="4" name="Picture 3" descr="20130702_15484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6687" y="1033496"/>
            <a:ext cx="5346963" cy="401022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39486" y="304520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 Relaxed, </a:t>
            </a:r>
            <a:br>
              <a:rPr lang="en-US" dirty="0" smtClean="0"/>
            </a:br>
            <a:r>
              <a:rPr lang="en-US" dirty="0" smtClean="0"/>
              <a:t>But You Are On a Stage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908539" y="1861510"/>
            <a:ext cx="5009055" cy="995862"/>
          </a:xfrm>
          <a:custGeom>
            <a:avLst/>
            <a:gdLst>
              <a:gd name="connsiteX0" fmla="*/ 0 w 3203971"/>
              <a:gd name="connsiteY0" fmla="*/ 0 h 979200"/>
              <a:gd name="connsiteX1" fmla="*/ 3203971 w 3203971"/>
              <a:gd name="connsiteY1" fmla="*/ 0 h 979200"/>
              <a:gd name="connsiteX2" fmla="*/ 3203971 w 3203971"/>
              <a:gd name="connsiteY2" fmla="*/ 979200 h 979200"/>
              <a:gd name="connsiteX3" fmla="*/ 0 w 3203971"/>
              <a:gd name="connsiteY3" fmla="*/ 979200 h 979200"/>
              <a:gd name="connsiteX4" fmla="*/ 0 w 3203971"/>
              <a:gd name="connsiteY4" fmla="*/ 0 h 97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979200">
                <a:moveTo>
                  <a:pt x="0" y="0"/>
                </a:moveTo>
                <a:lnTo>
                  <a:pt x="3203971" y="0"/>
                </a:lnTo>
                <a:lnTo>
                  <a:pt x="3203971" y="979200"/>
                </a:lnTo>
                <a:lnTo>
                  <a:pt x="0" y="979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400" b="1" dirty="0" smtClean="0">
                <a:latin typeface="+mj-lt"/>
                <a:cs typeface="Franklin Gothic Medium"/>
              </a:rPr>
              <a:t>It’s </a:t>
            </a:r>
            <a:r>
              <a:rPr lang="en-US" sz="2400" b="1" dirty="0">
                <a:latin typeface="+mj-lt"/>
                <a:cs typeface="Franklin Gothic Medium"/>
              </a:rPr>
              <a:t>y</a:t>
            </a:r>
            <a:r>
              <a:rPr lang="en-US" sz="2400" b="1" dirty="0" smtClean="0">
                <a:latin typeface="+mj-lt"/>
                <a:cs typeface="Franklin Gothic Medium"/>
              </a:rPr>
              <a:t>our job to </a:t>
            </a:r>
          </a:p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400" b="1" dirty="0" smtClean="0">
                <a:latin typeface="+mj-lt"/>
                <a:cs typeface="Franklin Gothic Medium"/>
              </a:rPr>
              <a:t>m</a:t>
            </a:r>
            <a:r>
              <a:rPr lang="en-US" sz="2400" b="1" kern="1200" dirty="0" smtClean="0">
                <a:latin typeface="+mj-lt"/>
                <a:cs typeface="Franklin Gothic Medium"/>
              </a:rPr>
              <a:t>anage their expectations</a:t>
            </a:r>
            <a:endParaRPr lang="en-US" sz="2400" b="1" kern="1200" dirty="0">
              <a:latin typeface="+mj-lt"/>
              <a:cs typeface="Franklin Gothic Medium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08539" y="2840710"/>
            <a:ext cx="5009055" cy="2968082"/>
          </a:xfrm>
          <a:custGeom>
            <a:avLst/>
            <a:gdLst>
              <a:gd name="connsiteX0" fmla="*/ 0 w 3203971"/>
              <a:gd name="connsiteY0" fmla="*/ 0 h 2751776"/>
              <a:gd name="connsiteX1" fmla="*/ 3203971 w 3203971"/>
              <a:gd name="connsiteY1" fmla="*/ 0 h 2751776"/>
              <a:gd name="connsiteX2" fmla="*/ 3203971 w 3203971"/>
              <a:gd name="connsiteY2" fmla="*/ 2751776 h 2751776"/>
              <a:gd name="connsiteX3" fmla="*/ 0 w 3203971"/>
              <a:gd name="connsiteY3" fmla="*/ 2751776 h 2751776"/>
              <a:gd name="connsiteX4" fmla="*/ 0 w 3203971"/>
              <a:gd name="connsiteY4" fmla="*/ 0 h 275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2751776">
                <a:moveTo>
                  <a:pt x="0" y="0"/>
                </a:moveTo>
                <a:lnTo>
                  <a:pt x="3203971" y="0"/>
                </a:lnTo>
                <a:lnTo>
                  <a:pt x="3203971" y="2751776"/>
                </a:lnTo>
                <a:lnTo>
                  <a:pt x="0" y="27517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Book"/>
              </a:rPr>
              <a:t>An agenda is not a </a:t>
            </a:r>
            <a:r>
              <a:rPr lang="en-US" sz="2400" kern="1200" dirty="0" err="1" smtClean="0">
                <a:latin typeface="+mj-lt"/>
                <a:cs typeface="Franklin Gothic Book"/>
              </a:rPr>
              <a:t>workplan</a:t>
            </a:r>
            <a:r>
              <a:rPr lang="en-US" sz="2400" kern="1200" dirty="0" smtClean="0">
                <a:latin typeface="+mj-lt"/>
                <a:cs typeface="Franklin Gothic Book"/>
              </a:rPr>
              <a:t>.</a:t>
            </a:r>
          </a:p>
          <a:p>
            <a:pPr marL="228600" lvl="1" indent="-228600" algn="l" defTabSz="10668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Book"/>
              </a:rPr>
              <a:t>Get permission: “Here’s where we’ll be in 45 minutes; is</a:t>
            </a:r>
            <a:r>
              <a:rPr lang="en-US" sz="2400" kern="1200" baseline="0" dirty="0" smtClean="0">
                <a:latin typeface="+mj-lt"/>
                <a:cs typeface="Franklin Gothic Book"/>
              </a:rPr>
              <a:t> that what you were expecting</a:t>
            </a:r>
            <a:r>
              <a:rPr lang="en-US" sz="2400" kern="1200" dirty="0" smtClean="0">
                <a:latin typeface="+mj-lt"/>
                <a:cs typeface="Franklin Gothic Book"/>
              </a:rPr>
              <a:t>?”</a:t>
            </a:r>
          </a:p>
          <a:p>
            <a:pPr marL="228600" lvl="1" indent="-228600" algn="l" defTabSz="10668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 smtClean="0">
                <a:latin typeface="+mj-lt"/>
                <a:cs typeface="Franklin Gothic Book"/>
              </a:rPr>
              <a:t>Your audience should always track where you are in the talk</a:t>
            </a:r>
          </a:p>
        </p:txBody>
      </p:sp>
      <p:sp>
        <p:nvSpPr>
          <p:cNvPr id="7" name="Freeform 6"/>
          <p:cNvSpPr/>
          <p:nvPr/>
        </p:nvSpPr>
        <p:spPr>
          <a:xfrm>
            <a:off x="6178851" y="1861510"/>
            <a:ext cx="5009055" cy="995862"/>
          </a:xfrm>
          <a:custGeom>
            <a:avLst/>
            <a:gdLst>
              <a:gd name="connsiteX0" fmla="*/ 0 w 3203971"/>
              <a:gd name="connsiteY0" fmla="*/ 0 h 979200"/>
              <a:gd name="connsiteX1" fmla="*/ 3203971 w 3203971"/>
              <a:gd name="connsiteY1" fmla="*/ 0 h 979200"/>
              <a:gd name="connsiteX2" fmla="*/ 3203971 w 3203971"/>
              <a:gd name="connsiteY2" fmla="*/ 979200 h 979200"/>
              <a:gd name="connsiteX3" fmla="*/ 0 w 3203971"/>
              <a:gd name="connsiteY3" fmla="*/ 979200 h 979200"/>
              <a:gd name="connsiteX4" fmla="*/ 0 w 3203971"/>
              <a:gd name="connsiteY4" fmla="*/ 0 h 97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979200">
                <a:moveTo>
                  <a:pt x="0" y="0"/>
                </a:moveTo>
                <a:lnTo>
                  <a:pt x="3203971" y="0"/>
                </a:lnTo>
                <a:lnTo>
                  <a:pt x="3203971" y="979200"/>
                </a:lnTo>
                <a:lnTo>
                  <a:pt x="0" y="979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400" b="1" kern="1200" dirty="0" smtClean="0">
                <a:latin typeface="+mj-lt"/>
                <a:cs typeface="Franklin Gothic Medium"/>
              </a:rPr>
              <a:t>You’re giving a performance</a:t>
            </a:r>
            <a:endParaRPr lang="en-US" sz="2400" b="1" kern="1200" dirty="0">
              <a:latin typeface="+mj-lt"/>
              <a:cs typeface="Franklin Gothic Medium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178851" y="2840710"/>
            <a:ext cx="5009055" cy="2968082"/>
          </a:xfrm>
          <a:custGeom>
            <a:avLst/>
            <a:gdLst>
              <a:gd name="connsiteX0" fmla="*/ 0 w 3203971"/>
              <a:gd name="connsiteY0" fmla="*/ 0 h 2751776"/>
              <a:gd name="connsiteX1" fmla="*/ 3203971 w 3203971"/>
              <a:gd name="connsiteY1" fmla="*/ 0 h 2751776"/>
              <a:gd name="connsiteX2" fmla="*/ 3203971 w 3203971"/>
              <a:gd name="connsiteY2" fmla="*/ 2751776 h 2751776"/>
              <a:gd name="connsiteX3" fmla="*/ 0 w 3203971"/>
              <a:gd name="connsiteY3" fmla="*/ 2751776 h 2751776"/>
              <a:gd name="connsiteX4" fmla="*/ 0 w 3203971"/>
              <a:gd name="connsiteY4" fmla="*/ 0 h 275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2751776">
                <a:moveTo>
                  <a:pt x="0" y="0"/>
                </a:moveTo>
                <a:lnTo>
                  <a:pt x="3203971" y="0"/>
                </a:lnTo>
                <a:lnTo>
                  <a:pt x="3203971" y="2751776"/>
                </a:lnTo>
                <a:lnTo>
                  <a:pt x="0" y="27517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Book"/>
              </a:rPr>
              <a:t>Don’t tune the piano on stage. Play the music.</a:t>
            </a:r>
            <a:endParaRPr lang="en-US" sz="2400" kern="1200" dirty="0">
              <a:latin typeface="+mj-lt"/>
              <a:cs typeface="Franklin Gothic Book"/>
            </a:endParaRPr>
          </a:p>
          <a:p>
            <a:pPr marL="228600" lvl="1" indent="-228600" algn="l" defTabSz="10668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Book"/>
              </a:rPr>
              <a:t>Know your opening line</a:t>
            </a:r>
            <a:endParaRPr lang="en-US" sz="2400" kern="1200" dirty="0">
              <a:latin typeface="+mj-lt"/>
              <a:cs typeface="Franklin Gothic Book"/>
            </a:endParaRPr>
          </a:p>
          <a:p>
            <a:pPr marL="228600" lvl="1" indent="-228600" algn="l" defTabSz="10668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Book"/>
              </a:rPr>
              <a:t>They can read</a:t>
            </a:r>
            <a:endParaRPr lang="en-US" sz="2400" kern="1200" dirty="0">
              <a:latin typeface="+mj-lt"/>
              <a:cs typeface="Franklin Gothic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410" y="1789652"/>
            <a:ext cx="5394730" cy="474364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863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 animBg="1"/>
      <p:bldP spid="7" grpId="0" animBg="1"/>
      <p:bldP spid="8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Your Own APMs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EBF1DD"/>
                </a:solidFill>
                <a:latin typeface="Franklin Gothic Book"/>
                <a:cs typeface="Franklin Gothic Book"/>
              </a:rPr>
              <a:t>APM = “</a:t>
            </a:r>
            <a:r>
              <a:rPr lang="en-US" sz="20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Actuallys</a:t>
            </a:r>
            <a:r>
              <a:rPr lang="en-US" sz="2000" dirty="0">
                <a:solidFill>
                  <a:srgbClr val="EBF1DD"/>
                </a:solidFill>
                <a:latin typeface="Franklin Gothic Book"/>
                <a:cs typeface="Franklin Gothic Book"/>
              </a:rPr>
              <a:t>” per Minute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4520" y="1730062"/>
            <a:ext cx="7228840" cy="3108543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wrap="square" tIns="365760" rIns="365760" bIns="365760" rtlCol="0" anchor="ctr" anchorCtr="0">
            <a:spAutoFit/>
          </a:bodyPr>
          <a:lstStyle/>
          <a:p>
            <a:pPr algn="ctr"/>
            <a:r>
              <a:rPr lang="en-US" sz="4000" dirty="0">
                <a:cs typeface="Franklin Gothic Book"/>
              </a:rPr>
              <a:t>“Actually, </a:t>
            </a:r>
            <a:r>
              <a:rPr lang="en-US" sz="4000" dirty="0" smtClean="0">
                <a:cs typeface="Franklin Gothic Book"/>
              </a:rPr>
              <a:t>I </a:t>
            </a:r>
            <a:r>
              <a:rPr lang="en-US" sz="4000" dirty="0">
                <a:cs typeface="Franklin Gothic Book"/>
              </a:rPr>
              <a:t>actually find that </a:t>
            </a:r>
            <a:endParaRPr lang="en-US" sz="4000" dirty="0" smtClean="0">
              <a:cs typeface="Franklin Gothic Book"/>
            </a:endParaRPr>
          </a:p>
          <a:p>
            <a:pPr algn="ctr"/>
            <a:r>
              <a:rPr lang="en-US" sz="4000" dirty="0" smtClean="0">
                <a:cs typeface="Franklin Gothic Book"/>
              </a:rPr>
              <a:t>this </a:t>
            </a:r>
            <a:r>
              <a:rPr lang="en-US" sz="4000" dirty="0">
                <a:cs typeface="Franklin Gothic Book"/>
              </a:rPr>
              <a:t>is actually </a:t>
            </a:r>
            <a:r>
              <a:rPr lang="en-US" sz="4000" dirty="0" smtClean="0">
                <a:cs typeface="Franklin Gothic Book"/>
              </a:rPr>
              <a:t>an </a:t>
            </a:r>
          </a:p>
          <a:p>
            <a:pPr algn="ctr"/>
            <a:r>
              <a:rPr lang="en-US" sz="4000" dirty="0" smtClean="0">
                <a:cs typeface="Franklin Gothic Book"/>
              </a:rPr>
              <a:t>important </a:t>
            </a:r>
            <a:r>
              <a:rPr lang="en-US" sz="4000" dirty="0">
                <a:cs typeface="Franklin Gothic Book"/>
              </a:rPr>
              <a:t>point, </a:t>
            </a:r>
            <a:r>
              <a:rPr lang="en-US" sz="4000" dirty="0" smtClean="0">
                <a:cs typeface="Franklin Gothic Book"/>
              </a:rPr>
              <a:t>actually</a:t>
            </a:r>
            <a:r>
              <a:rPr lang="en-US" sz="4000" dirty="0">
                <a:cs typeface="Franklin Gothic Book"/>
              </a:rPr>
              <a:t>.”</a:t>
            </a:r>
          </a:p>
          <a:p>
            <a:pPr algn="ctr">
              <a:spcBef>
                <a:spcPts val="1200"/>
              </a:spcBef>
            </a:pPr>
            <a:r>
              <a:rPr lang="en-US" sz="2400" dirty="0">
                <a:cs typeface="Franklin Gothic Book"/>
              </a:rPr>
              <a:t>-Actual speaker’s name protected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6203" y="2057526"/>
            <a:ext cx="4175877" cy="2246769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tIns="137160" bIns="137160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cs typeface="Franklin Gothic Book"/>
              </a:rPr>
              <a:t>If someone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cs typeface="Franklin Gothic Book"/>
              </a:rPr>
              <a:t> points this out to you, </a:t>
            </a:r>
            <a:r>
              <a:rPr lang="en-US" sz="3200" b="1" i="1" dirty="0">
                <a:solidFill>
                  <a:schemeClr val="bg1"/>
                </a:solidFill>
                <a:cs typeface="Franklin Gothic Book"/>
              </a:rPr>
              <a:t>thank them</a:t>
            </a:r>
            <a:r>
              <a:rPr lang="en-US" sz="3200" dirty="0">
                <a:solidFill>
                  <a:schemeClr val="bg1"/>
                </a:solidFill>
                <a:cs typeface="Franklin Gothic Book"/>
              </a:rPr>
              <a:t>.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cs typeface="Franklin Gothic Book"/>
              </a:rPr>
              <a:t>Actually.</a:t>
            </a:r>
          </a:p>
        </p:txBody>
      </p:sp>
    </p:spTree>
    <p:extLst>
      <p:ext uri="{BB962C8B-B14F-4D97-AF65-F5344CB8AC3E}">
        <p14:creationId xmlns:p14="http://schemas.microsoft.com/office/powerpoint/2010/main" val="4268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5600" y="1092540"/>
            <a:ext cx="7560803" cy="495794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202" y="2234698"/>
            <a:ext cx="2395715" cy="2640131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748" y="2003092"/>
            <a:ext cx="2043401" cy="553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9862" y="1092539"/>
            <a:ext cx="2245084" cy="1036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891" y="2616498"/>
            <a:ext cx="2039112" cy="601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891" y="3277537"/>
            <a:ext cx="2039112" cy="491425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843" y="5264121"/>
            <a:ext cx="1005840" cy="586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404" y="5264121"/>
            <a:ext cx="1005840" cy="586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843" y="4582395"/>
            <a:ext cx="1005840" cy="622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212" y="4582396"/>
            <a:ext cx="1005840" cy="621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843" y="3828461"/>
            <a:ext cx="2039112" cy="694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 useBgFill="1">
        <p:nvSpPr>
          <p:cNvPr id="42" name="Rectangle 41"/>
          <p:cNvSpPr/>
          <p:nvPr/>
        </p:nvSpPr>
        <p:spPr>
          <a:xfrm>
            <a:off x="5148310" y="1033939"/>
            <a:ext cx="3049867" cy="4934944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606565" y="1280636"/>
            <a:ext cx="3864990" cy="4300032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 w="9525" cmpd="sng">
            <a:solidFill>
              <a:schemeClr val="tx1"/>
            </a:solidFill>
          </a:ln>
          <a:effectLst>
            <a:glow rad="304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Franklin Gothic Medium" charset="0"/>
                <a:cs typeface="Franklin Gothic Medium" charset="0"/>
              </a:rPr>
              <a:t>Also known as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Franklin Gothic Medium" charset="0"/>
                <a:cs typeface="Franklin Gothic Medium" charset="0"/>
              </a:rPr>
              <a:t>“</a:t>
            </a:r>
            <a:r>
              <a:rPr lang="en-US" sz="2400" b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Franklin Gothic Medium" charset="0"/>
                <a:cs typeface="Franklin Gothic Medium" charset="0"/>
              </a:rPr>
              <a:t>National Health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Franklin Gothic Medium" charset="0"/>
                <a:cs typeface="Franklin Gothic Medium" charset="0"/>
              </a:rPr>
              <a:t> Insurance”</a:t>
            </a:r>
          </a:p>
          <a:p>
            <a:pPr algn="ctr"/>
            <a:endParaRPr lang="en-US" sz="24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Franklin Gothic Medium" charset="0"/>
              <a:cs typeface="Franklin Gothic Medium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Franklin Gothic Medium" charset="0"/>
              <a:cs typeface="Franklin Gothic Medium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Franklin Gothic Medium" charset="0"/>
              <a:cs typeface="Franklin Gothic Medium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Franklin Gothic Medium" charset="0"/>
              <a:cs typeface="Franklin Gothic Medium" charset="0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Franklin Gothic Medium" charset="0"/>
                <a:cs typeface="Franklin Gothic Medium" charset="0"/>
              </a:rPr>
              <a:t>also known as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Franklin Gothic Medium" charset="0"/>
                <a:cs typeface="Franklin Gothic Medium" charset="0"/>
              </a:rPr>
              <a:t>“Medicare for All”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521724" y="3558760"/>
            <a:ext cx="4073388" cy="457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>
            <a:off x="4625749" y="2205873"/>
            <a:ext cx="3949501" cy="1366887"/>
          </a:xfrm>
          <a:custGeom>
            <a:avLst/>
            <a:gdLst>
              <a:gd name="connsiteX0" fmla="*/ 0 w 3525624"/>
              <a:gd name="connsiteY0" fmla="*/ 1366887 h 1366887"/>
              <a:gd name="connsiteX1" fmla="*/ 1734532 w 3525624"/>
              <a:gd name="connsiteY1" fmla="*/ 923827 h 1366887"/>
              <a:gd name="connsiteX2" fmla="*/ 3525624 w 3525624"/>
              <a:gd name="connsiteY2" fmla="*/ 0 h 1366887"/>
              <a:gd name="connsiteX0" fmla="*/ 0 w 3525624"/>
              <a:gd name="connsiteY0" fmla="*/ 1366887 h 1386970"/>
              <a:gd name="connsiteX1" fmla="*/ 1734532 w 3525624"/>
              <a:gd name="connsiteY1" fmla="*/ 1289587 h 1386970"/>
              <a:gd name="connsiteX2" fmla="*/ 3525624 w 3525624"/>
              <a:gd name="connsiteY2" fmla="*/ 0 h 1386970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08583"/>
              <a:gd name="connsiteY0" fmla="*/ 1366887 h 1406316"/>
              <a:gd name="connsiteX1" fmla="*/ 1717491 w 3508583"/>
              <a:gd name="connsiteY1" fmla="*/ 1289587 h 1406316"/>
              <a:gd name="connsiteX2" fmla="*/ 3508583 w 3508583"/>
              <a:gd name="connsiteY2" fmla="*/ 0 h 1406316"/>
              <a:gd name="connsiteX0" fmla="*/ 0 w 3508583"/>
              <a:gd name="connsiteY0" fmla="*/ 1366887 h 1406316"/>
              <a:gd name="connsiteX1" fmla="*/ 1717491 w 3508583"/>
              <a:gd name="connsiteY1" fmla="*/ 1289587 h 1406316"/>
              <a:gd name="connsiteX2" fmla="*/ 3508583 w 3508583"/>
              <a:gd name="connsiteY2" fmla="*/ 0 h 1406316"/>
              <a:gd name="connsiteX0" fmla="*/ 0 w 3508583"/>
              <a:gd name="connsiteY0" fmla="*/ 1366887 h 1366887"/>
              <a:gd name="connsiteX1" fmla="*/ 1717491 w 3508583"/>
              <a:gd name="connsiteY1" fmla="*/ 1289587 h 1366887"/>
              <a:gd name="connsiteX2" fmla="*/ 3508583 w 3508583"/>
              <a:gd name="connsiteY2" fmla="*/ 0 h 1366887"/>
              <a:gd name="connsiteX0" fmla="*/ 0 w 3508583"/>
              <a:gd name="connsiteY0" fmla="*/ 1366887 h 1366887"/>
              <a:gd name="connsiteX1" fmla="*/ 1717491 w 3508583"/>
              <a:gd name="connsiteY1" fmla="*/ 1289587 h 1366887"/>
              <a:gd name="connsiteX2" fmla="*/ 3508583 w 3508583"/>
              <a:gd name="connsiteY2" fmla="*/ 0 h 1366887"/>
              <a:gd name="connsiteX0" fmla="*/ 0 w 3508583"/>
              <a:gd name="connsiteY0" fmla="*/ 1366887 h 1366887"/>
              <a:gd name="connsiteX1" fmla="*/ 1717491 w 3508583"/>
              <a:gd name="connsiteY1" fmla="*/ 1289587 h 1366887"/>
              <a:gd name="connsiteX2" fmla="*/ 3508583 w 3508583"/>
              <a:gd name="connsiteY2" fmla="*/ 0 h 1366887"/>
              <a:gd name="connsiteX0" fmla="*/ 0 w 3508583"/>
              <a:gd name="connsiteY0" fmla="*/ 1366887 h 1366887"/>
              <a:gd name="connsiteX1" fmla="*/ 1717491 w 3508583"/>
              <a:gd name="connsiteY1" fmla="*/ 1289587 h 1366887"/>
              <a:gd name="connsiteX2" fmla="*/ 3508583 w 3508583"/>
              <a:gd name="connsiteY2" fmla="*/ 0 h 1366887"/>
              <a:gd name="connsiteX0" fmla="*/ 0 w 3508583"/>
              <a:gd name="connsiteY0" fmla="*/ 1366887 h 1366887"/>
              <a:gd name="connsiteX1" fmla="*/ 1689088 w 3508583"/>
              <a:gd name="connsiteY1" fmla="*/ 1315165 h 1366887"/>
              <a:gd name="connsiteX2" fmla="*/ 3508583 w 3508583"/>
              <a:gd name="connsiteY2" fmla="*/ 0 h 1366887"/>
              <a:gd name="connsiteX0" fmla="*/ 0 w 3508583"/>
              <a:gd name="connsiteY0" fmla="*/ 1366887 h 1366887"/>
              <a:gd name="connsiteX1" fmla="*/ 1689088 w 3508583"/>
              <a:gd name="connsiteY1" fmla="*/ 1315165 h 1366887"/>
              <a:gd name="connsiteX2" fmla="*/ 3508583 w 3508583"/>
              <a:gd name="connsiteY2" fmla="*/ 0 h 1366887"/>
              <a:gd name="connsiteX0" fmla="*/ 0 w 3508583"/>
              <a:gd name="connsiteY0" fmla="*/ 1366887 h 1366887"/>
              <a:gd name="connsiteX1" fmla="*/ 1689088 w 3508583"/>
              <a:gd name="connsiteY1" fmla="*/ 1315165 h 1366887"/>
              <a:gd name="connsiteX2" fmla="*/ 3508583 w 3508583"/>
              <a:gd name="connsiteY2" fmla="*/ 0 h 136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8583" h="1366887">
                <a:moveTo>
                  <a:pt x="0" y="1366887"/>
                </a:moveTo>
                <a:cubicBezTo>
                  <a:pt x="1613003" y="1335998"/>
                  <a:pt x="1524687" y="1344754"/>
                  <a:pt x="1689088" y="1315165"/>
                </a:cubicBezTo>
                <a:cubicBezTo>
                  <a:pt x="3336114" y="1330338"/>
                  <a:pt x="3508583" y="0"/>
                  <a:pt x="3508583" y="0"/>
                </a:cubicBezTo>
              </a:path>
            </a:pathLst>
          </a:custGeom>
          <a:noFill/>
          <a:ln w="76200" cmpd="sng">
            <a:solidFill>
              <a:schemeClr val="accent1">
                <a:lumMod val="5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 flipV="1">
            <a:off x="4606565" y="3572476"/>
            <a:ext cx="3968684" cy="1366887"/>
          </a:xfrm>
          <a:custGeom>
            <a:avLst/>
            <a:gdLst>
              <a:gd name="connsiteX0" fmla="*/ 0 w 3525624"/>
              <a:gd name="connsiteY0" fmla="*/ 1366887 h 1366887"/>
              <a:gd name="connsiteX1" fmla="*/ 1734532 w 3525624"/>
              <a:gd name="connsiteY1" fmla="*/ 923827 h 1366887"/>
              <a:gd name="connsiteX2" fmla="*/ 3525624 w 3525624"/>
              <a:gd name="connsiteY2" fmla="*/ 0 h 1366887"/>
              <a:gd name="connsiteX0" fmla="*/ 0 w 3525624"/>
              <a:gd name="connsiteY0" fmla="*/ 1366887 h 1444641"/>
              <a:gd name="connsiteX1" fmla="*/ 1734532 w 3525624"/>
              <a:gd name="connsiteY1" fmla="*/ 1362739 h 1444641"/>
              <a:gd name="connsiteX2" fmla="*/ 3525624 w 3525624"/>
              <a:gd name="connsiteY2" fmla="*/ 0 h 1444641"/>
              <a:gd name="connsiteX0" fmla="*/ 0 w 3525624"/>
              <a:gd name="connsiteY0" fmla="*/ 1366887 h 1366887"/>
              <a:gd name="connsiteX1" fmla="*/ 1734532 w 3525624"/>
              <a:gd name="connsiteY1" fmla="*/ 1362739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362739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362739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362739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362739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362739 h 1366887"/>
              <a:gd name="connsiteX2" fmla="*/ 3525624 w 3525624"/>
              <a:gd name="connsiteY2" fmla="*/ 0 h 136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624" h="1366887">
                <a:moveTo>
                  <a:pt x="0" y="1366887"/>
                </a:moveTo>
                <a:lnTo>
                  <a:pt x="1734532" y="1362739"/>
                </a:lnTo>
                <a:cubicBezTo>
                  <a:pt x="3286719" y="1370182"/>
                  <a:pt x="3525624" y="0"/>
                  <a:pt x="3525624" y="0"/>
                </a:cubicBezTo>
              </a:path>
            </a:pathLst>
          </a:custGeom>
          <a:noFill/>
          <a:ln w="76200" cmpd="sng">
            <a:solidFill>
              <a:schemeClr val="accent1">
                <a:lumMod val="5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925557" y="1159497"/>
            <a:ext cx="1084084" cy="4790533"/>
            <a:chOff x="5401557" y="1159496"/>
            <a:chExt cx="1084084" cy="47905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1557" y="3094634"/>
              <a:ext cx="1084084" cy="11421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1557" y="4236792"/>
              <a:ext cx="1084084" cy="17132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1557" y="1159496"/>
              <a:ext cx="1084084" cy="19351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8" name="Can 7"/>
          <p:cNvSpPr/>
          <p:nvPr/>
        </p:nvSpPr>
        <p:spPr>
          <a:xfrm rot="16200000">
            <a:off x="5766819" y="1870636"/>
            <a:ext cx="607210" cy="3376249"/>
          </a:xfrm>
          <a:prstGeom prst="can">
            <a:avLst/>
          </a:prstGeom>
          <a:solidFill>
            <a:schemeClr val="accent1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200" b="1" dirty="0">
                <a:latin typeface="+mj-lt"/>
                <a:ea typeface="Franklin Gothic Medium" charset="0"/>
                <a:cs typeface="Franklin Gothic Medium" charset="0"/>
              </a:rPr>
              <a:t>“Single Payer</a:t>
            </a:r>
            <a:r>
              <a:rPr lang="en-US" sz="3200" dirty="0">
                <a:latin typeface="Franklin Gothic Medium" charset="0"/>
                <a:ea typeface="Franklin Gothic Medium" charset="0"/>
                <a:cs typeface="Franklin Gothic Medium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003"/>
            <a:ext cx="11353800" cy="1325563"/>
          </a:xfrm>
        </p:spPr>
        <p:txBody>
          <a:bodyPr>
            <a:normAutofit/>
          </a:bodyPr>
          <a:lstStyle/>
          <a:p>
            <a:r>
              <a:rPr lang="en-US" dirty="0"/>
              <a:t>Medicare for All? Single Payer? NHI? </a:t>
            </a:r>
          </a:p>
        </p:txBody>
      </p:sp>
      <p:sp useBgFill="1">
        <p:nvSpPr>
          <p:cNvPr id="7" name="Rectangle 6"/>
          <p:cNvSpPr/>
          <p:nvPr/>
        </p:nvSpPr>
        <p:spPr>
          <a:xfrm>
            <a:off x="19295" y="999021"/>
            <a:ext cx="12172705" cy="50514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5400" b="1"/>
              <a:t>What’s the difference?</a:t>
            </a:r>
          </a:p>
          <a:p>
            <a:pPr algn="ctr">
              <a:lnSpc>
                <a:spcPct val="90000"/>
              </a:lnSpc>
            </a:pPr>
            <a:r>
              <a:rPr lang="en-US" sz="8000" b="1">
                <a:solidFill>
                  <a:srgbClr val="FFFF00"/>
                </a:solidFill>
              </a:rPr>
              <a:t>Which one is </a:t>
            </a:r>
          </a:p>
          <a:p>
            <a:pPr algn="ctr">
              <a:lnSpc>
                <a:spcPct val="90000"/>
              </a:lnSpc>
            </a:pPr>
            <a:r>
              <a:rPr lang="en-US" sz="8000" b="1">
                <a:solidFill>
                  <a:srgbClr val="FFFF00"/>
                </a:solidFill>
              </a:rPr>
              <a:t>best to use?</a:t>
            </a:r>
          </a:p>
        </p:txBody>
      </p:sp>
    </p:spTree>
    <p:extLst>
      <p:ext uri="{BB962C8B-B14F-4D97-AF65-F5344CB8AC3E}">
        <p14:creationId xmlns:p14="http://schemas.microsoft.com/office/powerpoint/2010/main" val="65733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-0.23316 2.96296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0.22865 -0.0092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-46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1" grpId="0" build="p" animBg="1"/>
      <p:bldP spid="47" grpId="0" animBg="1"/>
      <p:bldP spid="48" grpId="0" animBg="1"/>
      <p:bldP spid="8" grpId="0" animBg="1"/>
      <p:bldP spid="7" grpId="0" uiExpand="1" build="p"/>
      <p:bldP spid="7" grpId="1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404" y="1448062"/>
            <a:ext cx="5749192" cy="441992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You Get to Carnegie Hall?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00" y="1168400"/>
            <a:ext cx="5511800" cy="482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7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You Can Often Control the </a:t>
            </a:r>
            <a:br>
              <a:rPr lang="en-US" sz="2800" dirty="0" smtClean="0"/>
            </a:br>
            <a:r>
              <a:rPr lang="en-US" dirty="0" smtClean="0"/>
              <a:t>Room Arrangement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58520" y="1584960"/>
            <a:ext cx="3261360" cy="41859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65320" y="1584960"/>
            <a:ext cx="3261360" cy="41859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72120" y="1584960"/>
            <a:ext cx="3261360" cy="41859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86560" y="1717040"/>
            <a:ext cx="1605280" cy="2235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1325880" y="2695178"/>
            <a:ext cx="2326640" cy="2540000"/>
            <a:chOff x="1305560" y="2448560"/>
            <a:chExt cx="2326640" cy="2540000"/>
          </a:xfrm>
        </p:grpSpPr>
        <p:grpSp>
          <p:nvGrpSpPr>
            <p:cNvPr id="22" name="Group 21"/>
            <p:cNvGrpSpPr/>
            <p:nvPr/>
          </p:nvGrpSpPr>
          <p:grpSpPr>
            <a:xfrm>
              <a:off x="1305560" y="2448560"/>
              <a:ext cx="1076960" cy="2540000"/>
              <a:chOff x="1168400" y="2448560"/>
              <a:chExt cx="1076960" cy="2540000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1168400" y="244856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168400" y="272161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168400" y="299466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1168400" y="326771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1168400" y="354076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168400" y="381381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1168400" y="408686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168400" y="435991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168400" y="463296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 flipH="1">
              <a:off x="2555240" y="2448560"/>
              <a:ext cx="1076960" cy="2540000"/>
              <a:chOff x="1168400" y="2448560"/>
              <a:chExt cx="1076960" cy="2540000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168400" y="244856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168400" y="272161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168400" y="299466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168400" y="326771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168400" y="354076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168400" y="381381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168400" y="408686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168400" y="435991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168400" y="4632960"/>
                <a:ext cx="1076960" cy="355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Rounded Rectangle 33"/>
          <p:cNvSpPr/>
          <p:nvPr/>
        </p:nvSpPr>
        <p:spPr>
          <a:xfrm rot="20246008">
            <a:off x="1052276" y="2121156"/>
            <a:ext cx="547211" cy="25312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367280" y="2338943"/>
            <a:ext cx="243840" cy="5283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293360" y="1717040"/>
            <a:ext cx="1605280" cy="2235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7" name="Rectangle 36"/>
          <p:cNvSpPr/>
          <p:nvPr/>
        </p:nvSpPr>
        <p:spPr>
          <a:xfrm>
            <a:off x="8900160" y="1717040"/>
            <a:ext cx="1605280" cy="2235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8" name="Rectangle 37"/>
          <p:cNvSpPr/>
          <p:nvPr/>
        </p:nvSpPr>
        <p:spPr>
          <a:xfrm>
            <a:off x="5408422" y="2872725"/>
            <a:ext cx="1420072" cy="189896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974080" y="2165311"/>
            <a:ext cx="243840" cy="5283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580880" y="2165311"/>
            <a:ext cx="243840" cy="5283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320800" y="4182229"/>
            <a:ext cx="2331720" cy="9017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Minimizes interactions</a:t>
            </a:r>
            <a:endParaRPr lang="en-US" sz="2400" dirty="0"/>
          </a:p>
        </p:txBody>
      </p:sp>
      <p:sp>
        <p:nvSpPr>
          <p:cNvPr id="50" name="Oval 49"/>
          <p:cNvSpPr/>
          <p:nvPr/>
        </p:nvSpPr>
        <p:spPr>
          <a:xfrm>
            <a:off x="1073309" y="1793756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992764" y="2872725"/>
            <a:ext cx="1420072" cy="189896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808720" y="2741334"/>
            <a:ext cx="1788160" cy="309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057408" y="2961775"/>
            <a:ext cx="221872" cy="1689516"/>
            <a:chOff x="5097600" y="2872705"/>
            <a:chExt cx="221872" cy="1689516"/>
          </a:xfrm>
        </p:grpSpPr>
        <p:sp>
          <p:nvSpPr>
            <p:cNvPr id="10" name="Delay 9"/>
            <p:cNvSpPr/>
            <p:nvPr/>
          </p:nvSpPr>
          <p:spPr>
            <a:xfrm rot="10800000">
              <a:off x="5097600" y="2872705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Delay 48"/>
            <p:cNvSpPr/>
            <p:nvPr/>
          </p:nvSpPr>
          <p:spPr>
            <a:xfrm rot="10800000">
              <a:off x="5097600" y="3239616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elay 52"/>
            <p:cNvSpPr/>
            <p:nvPr/>
          </p:nvSpPr>
          <p:spPr>
            <a:xfrm rot="10800000">
              <a:off x="5097600" y="3606527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Delay 53"/>
            <p:cNvSpPr/>
            <p:nvPr/>
          </p:nvSpPr>
          <p:spPr>
            <a:xfrm rot="10800000">
              <a:off x="5097600" y="3973438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Delay 54"/>
            <p:cNvSpPr/>
            <p:nvPr/>
          </p:nvSpPr>
          <p:spPr>
            <a:xfrm rot="10800000">
              <a:off x="5097600" y="4340349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93444" y="4878222"/>
            <a:ext cx="1303262" cy="221872"/>
            <a:chOff x="5493444" y="4878222"/>
            <a:chExt cx="1303262" cy="221872"/>
          </a:xfrm>
        </p:grpSpPr>
        <p:sp>
          <p:nvSpPr>
            <p:cNvPr id="56" name="Delay 55"/>
            <p:cNvSpPr/>
            <p:nvPr/>
          </p:nvSpPr>
          <p:spPr>
            <a:xfrm rot="5400000">
              <a:off x="5493444" y="4878222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Delay 56"/>
            <p:cNvSpPr/>
            <p:nvPr/>
          </p:nvSpPr>
          <p:spPr>
            <a:xfrm rot="5400000">
              <a:off x="6034139" y="4878222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Delay 57"/>
            <p:cNvSpPr/>
            <p:nvPr/>
          </p:nvSpPr>
          <p:spPr>
            <a:xfrm rot="5400000">
              <a:off x="6574834" y="4878222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 flipH="1">
            <a:off x="7000348" y="2961775"/>
            <a:ext cx="221872" cy="1689516"/>
            <a:chOff x="5097600" y="2872705"/>
            <a:chExt cx="221872" cy="1689516"/>
          </a:xfrm>
        </p:grpSpPr>
        <p:sp>
          <p:nvSpPr>
            <p:cNvPr id="60" name="Delay 59"/>
            <p:cNvSpPr/>
            <p:nvPr/>
          </p:nvSpPr>
          <p:spPr>
            <a:xfrm rot="10800000">
              <a:off x="5097600" y="2872705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Delay 60"/>
            <p:cNvSpPr/>
            <p:nvPr/>
          </p:nvSpPr>
          <p:spPr>
            <a:xfrm rot="10800000">
              <a:off x="5097600" y="3239616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Delay 61"/>
            <p:cNvSpPr/>
            <p:nvPr/>
          </p:nvSpPr>
          <p:spPr>
            <a:xfrm rot="10800000">
              <a:off x="5097600" y="3606527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Delay 62"/>
            <p:cNvSpPr/>
            <p:nvPr/>
          </p:nvSpPr>
          <p:spPr>
            <a:xfrm rot="10800000">
              <a:off x="5097600" y="3973438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Delay 63"/>
            <p:cNvSpPr/>
            <p:nvPr/>
          </p:nvSpPr>
          <p:spPr>
            <a:xfrm rot="10800000">
              <a:off x="5097600" y="4340349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Delay 65"/>
          <p:cNvSpPr/>
          <p:nvPr/>
        </p:nvSpPr>
        <p:spPr>
          <a:xfrm rot="16200000" flipV="1">
            <a:off x="5493444" y="2564858"/>
            <a:ext cx="221872" cy="221872"/>
          </a:xfrm>
          <a:prstGeom prst="flowChartDela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Delay 67"/>
          <p:cNvSpPr/>
          <p:nvPr/>
        </p:nvSpPr>
        <p:spPr>
          <a:xfrm rot="16200000" flipV="1">
            <a:off x="6574834" y="2564858"/>
            <a:ext cx="221872" cy="221872"/>
          </a:xfrm>
          <a:prstGeom prst="flowChartDela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8628405" y="2961775"/>
            <a:ext cx="221872" cy="1689516"/>
            <a:chOff x="5097600" y="2872705"/>
            <a:chExt cx="221872" cy="1689516"/>
          </a:xfrm>
        </p:grpSpPr>
        <p:sp>
          <p:nvSpPr>
            <p:cNvPr id="70" name="Delay 69"/>
            <p:cNvSpPr/>
            <p:nvPr/>
          </p:nvSpPr>
          <p:spPr>
            <a:xfrm rot="10800000">
              <a:off x="5097600" y="2872705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Delay 70"/>
            <p:cNvSpPr/>
            <p:nvPr/>
          </p:nvSpPr>
          <p:spPr>
            <a:xfrm rot="10800000">
              <a:off x="5097600" y="3239616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Delay 71"/>
            <p:cNvSpPr/>
            <p:nvPr/>
          </p:nvSpPr>
          <p:spPr>
            <a:xfrm rot="10800000">
              <a:off x="5097600" y="3606527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Delay 72"/>
            <p:cNvSpPr/>
            <p:nvPr/>
          </p:nvSpPr>
          <p:spPr>
            <a:xfrm rot="10800000">
              <a:off x="5097600" y="3973438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Delay 73"/>
            <p:cNvSpPr/>
            <p:nvPr/>
          </p:nvSpPr>
          <p:spPr>
            <a:xfrm rot="10800000">
              <a:off x="5097600" y="4340349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 flipH="1">
            <a:off x="10571345" y="2961775"/>
            <a:ext cx="221872" cy="1689516"/>
            <a:chOff x="5097600" y="2872705"/>
            <a:chExt cx="221872" cy="1689516"/>
          </a:xfrm>
        </p:grpSpPr>
        <p:sp>
          <p:nvSpPr>
            <p:cNvPr id="76" name="Delay 75"/>
            <p:cNvSpPr/>
            <p:nvPr/>
          </p:nvSpPr>
          <p:spPr>
            <a:xfrm rot="10800000">
              <a:off x="5097600" y="2872705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Delay 76"/>
            <p:cNvSpPr/>
            <p:nvPr/>
          </p:nvSpPr>
          <p:spPr>
            <a:xfrm rot="10800000">
              <a:off x="5097600" y="3239616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Delay 77"/>
            <p:cNvSpPr/>
            <p:nvPr/>
          </p:nvSpPr>
          <p:spPr>
            <a:xfrm rot="10800000">
              <a:off x="5097600" y="3606527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Delay 78"/>
            <p:cNvSpPr/>
            <p:nvPr/>
          </p:nvSpPr>
          <p:spPr>
            <a:xfrm rot="10800000">
              <a:off x="5097600" y="3973438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Delay 79"/>
            <p:cNvSpPr/>
            <p:nvPr/>
          </p:nvSpPr>
          <p:spPr>
            <a:xfrm rot="10800000">
              <a:off x="5097600" y="4340349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9051169" y="4878222"/>
            <a:ext cx="1303262" cy="221872"/>
            <a:chOff x="5493444" y="4878222"/>
            <a:chExt cx="1303262" cy="221872"/>
          </a:xfrm>
        </p:grpSpPr>
        <p:sp>
          <p:nvSpPr>
            <p:cNvPr id="82" name="Delay 81"/>
            <p:cNvSpPr/>
            <p:nvPr/>
          </p:nvSpPr>
          <p:spPr>
            <a:xfrm rot="5400000">
              <a:off x="5493444" y="4878222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Delay 82"/>
            <p:cNvSpPr/>
            <p:nvPr/>
          </p:nvSpPr>
          <p:spPr>
            <a:xfrm rot="5400000">
              <a:off x="6034139" y="4878222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Delay 83"/>
            <p:cNvSpPr/>
            <p:nvPr/>
          </p:nvSpPr>
          <p:spPr>
            <a:xfrm rot="5400000">
              <a:off x="6574834" y="4878222"/>
              <a:ext cx="221872" cy="221872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4930140" y="3588266"/>
            <a:ext cx="2331720" cy="9017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Torticollis de</a:t>
            </a:r>
          </a:p>
          <a:p>
            <a:pPr algn="ctr"/>
            <a:r>
              <a:rPr lang="en-US" sz="2400" dirty="0" smtClean="0"/>
              <a:t>PowerPoint</a:t>
            </a:r>
            <a:endParaRPr lang="en-US" sz="2400" dirty="0"/>
          </a:p>
        </p:txBody>
      </p:sp>
      <p:sp>
        <p:nvSpPr>
          <p:cNvPr id="52" name="Rectangle 51"/>
          <p:cNvSpPr/>
          <p:nvPr/>
        </p:nvSpPr>
        <p:spPr>
          <a:xfrm>
            <a:off x="8536940" y="3133034"/>
            <a:ext cx="2331720" cy="9017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Maximizes interactions</a:t>
            </a:r>
            <a:endParaRPr lang="en-US" sz="2400" dirty="0"/>
          </a:p>
        </p:txBody>
      </p:sp>
      <p:sp>
        <p:nvSpPr>
          <p:cNvPr id="45" name="Oval 44"/>
          <p:cNvSpPr/>
          <p:nvPr/>
        </p:nvSpPr>
        <p:spPr>
          <a:xfrm>
            <a:off x="6040838" y="5372934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9588500" y="3985326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76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04974 0.081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08659 -0.4733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-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4" grpId="0" animBg="1"/>
      <p:bldP spid="36" grpId="0" animBg="1"/>
      <p:bldP spid="37" grpId="0" animBg="1"/>
      <p:bldP spid="38" grpId="0" animBg="1"/>
      <p:bldP spid="41" grpId="0" animBg="1"/>
      <p:bldP spid="43" grpId="0" animBg="1"/>
      <p:bldP spid="48" grpId="0" animBg="1"/>
      <p:bldP spid="50" grpId="0" animBg="1"/>
      <p:bldP spid="47" grpId="0" animBg="1"/>
      <p:bldP spid="44" grpId="0" animBg="1"/>
      <p:bldP spid="66" grpId="0" animBg="1"/>
      <p:bldP spid="66" grpId="1" animBg="1"/>
      <p:bldP spid="68" grpId="0" animBg="1"/>
      <p:bldP spid="68" grpId="1" animBg="1"/>
      <p:bldP spid="51" grpId="0" animBg="1"/>
      <p:bldP spid="52" grpId="0" animBg="1"/>
      <p:bldP spid="45" grpId="0" animBg="1"/>
      <p:bldP spid="45" grpId="1" animBg="1"/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“PowerPoint” Is Not “Word”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621681" y="1458371"/>
            <a:ext cx="3648597" cy="3414677"/>
            <a:chOff x="547576" y="1322390"/>
            <a:chExt cx="3648597" cy="3414677"/>
          </a:xfrm>
        </p:grpSpPr>
        <p:sp>
          <p:nvSpPr>
            <p:cNvPr id="9" name="Rectangle 8"/>
            <p:cNvSpPr/>
            <p:nvPr/>
          </p:nvSpPr>
          <p:spPr>
            <a:xfrm>
              <a:off x="547576" y="1322390"/>
              <a:ext cx="3648597" cy="3414677"/>
            </a:xfrm>
            <a:prstGeom prst="rect">
              <a:avLst/>
            </a:prstGeom>
            <a:solidFill>
              <a:srgbClr val="F2F2F2"/>
            </a:solidFill>
            <a:ln w="9525" cmpd="sng"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5886" y="1591907"/>
              <a:ext cx="3031976" cy="287564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432362" y="4976040"/>
            <a:ext cx="2045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Paragraphs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Books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7803" y="1458370"/>
            <a:ext cx="3818791" cy="3411912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985153" y="4976040"/>
            <a:ext cx="37240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6 line maximum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20 point font minimum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28 point much better</a:t>
            </a:r>
          </a:p>
        </p:txBody>
      </p:sp>
      <p:sp>
        <p:nvSpPr>
          <p:cNvPr id="3" name="Not Equal 2"/>
          <p:cNvSpPr/>
          <p:nvPr/>
        </p:nvSpPr>
        <p:spPr>
          <a:xfrm>
            <a:off x="4774328" y="2250500"/>
            <a:ext cx="2829618" cy="1720026"/>
          </a:xfrm>
          <a:prstGeom prst="mathNotEqual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51425" y="2048541"/>
            <a:ext cx="3889150" cy="214961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latin typeface="+mj-lt"/>
                <a:cs typeface="Franklin Gothic Medium"/>
              </a:rPr>
              <a:t>Three exceptions…</a:t>
            </a:r>
          </a:p>
          <a:p>
            <a:pPr marL="173038" indent="-173038" algn="ctr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latin typeface="+mj-lt"/>
                <a:cs typeface="Franklin Gothic Book"/>
              </a:rPr>
              <a:t>Legal</a:t>
            </a:r>
          </a:p>
          <a:p>
            <a:pPr marL="173038" indent="-173038" algn="ctr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latin typeface="+mj-lt"/>
                <a:cs typeface="Franklin Gothic Book"/>
              </a:rPr>
              <a:t>Legislative</a:t>
            </a:r>
          </a:p>
          <a:p>
            <a:pPr marL="173038" indent="-173038" algn="ctr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latin typeface="+mj-lt"/>
                <a:cs typeface="Franklin Gothic Book"/>
              </a:rPr>
              <a:t>Webinars</a:t>
            </a:r>
          </a:p>
        </p:txBody>
      </p:sp>
    </p:spTree>
    <p:extLst>
      <p:ext uri="{BB962C8B-B14F-4D97-AF65-F5344CB8AC3E}">
        <p14:creationId xmlns:p14="http://schemas.microsoft.com/office/powerpoint/2010/main" val="73625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ser Eye Peer Pressur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882" y="434981"/>
            <a:ext cx="7984276" cy="595565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319158" y="2364894"/>
            <a:ext cx="387284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>
                <a:solidFill>
                  <a:schemeClr val="bg1"/>
                </a:solidFill>
                <a:latin typeface="Franklin Gothic Medium" pitchFamily="34" charset="0"/>
              </a:rPr>
              <a:t>Lasers </a:t>
            </a:r>
            <a:r>
              <a:rPr lang="en-US" sz="4400" dirty="0" smtClean="0">
                <a:solidFill>
                  <a:schemeClr val="bg1"/>
                </a:solidFill>
                <a:latin typeface="Franklin Gothic Medium" pitchFamily="34" charset="0"/>
              </a:rPr>
              <a:t>are for </a:t>
            </a:r>
          </a:p>
          <a:p>
            <a:pPr algn="ctr">
              <a:lnSpc>
                <a:spcPct val="90000"/>
              </a:lnSpc>
            </a:pPr>
            <a:r>
              <a:rPr lang="en-US" sz="4400" dirty="0" smtClean="0">
                <a:solidFill>
                  <a:schemeClr val="bg1"/>
                </a:solidFill>
                <a:latin typeface="Franklin Gothic Medium" pitchFamily="34" charset="0"/>
              </a:rPr>
              <a:t>amusing cats.</a:t>
            </a:r>
            <a:endParaRPr lang="en-US" sz="4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8962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Checklist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488119"/>
            <a:ext cx="5059680" cy="486287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spcAft>
                <a:spcPts val="1200"/>
              </a:spcAft>
              <a:buSzPct val="80000"/>
              <a:buFont typeface="Wingdings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Franklin Gothic Book"/>
              </a:rPr>
              <a:t>Double check address and time. If 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a campus, study the map.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Laptop, cords, adapters 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Remote slide advancer </a:t>
            </a:r>
            <a:endParaRPr lang="en-US" sz="2400" dirty="0" smtClean="0">
              <a:solidFill>
                <a:schemeClr val="bg1"/>
              </a:solidFill>
              <a:latin typeface="+mj-lt"/>
              <a:cs typeface="Franklin Gothic Book"/>
            </a:endParaRPr>
          </a:p>
          <a:p>
            <a:pPr marL="342900" indent="-342900">
              <a:spcAft>
                <a:spcPts val="1200"/>
              </a:spcAft>
              <a:buSzPct val="80000"/>
              <a:buFont typeface="Wingdings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Franklin Gothic Book"/>
              </a:rPr>
              <a:t>Projector </a:t>
            </a:r>
            <a:endParaRPr lang="en-US" sz="2400" dirty="0">
              <a:solidFill>
                <a:schemeClr val="bg1"/>
              </a:solidFill>
              <a:latin typeface="+mj-lt"/>
              <a:cs typeface="Franklin Gothic Book"/>
            </a:endParaRPr>
          </a:p>
          <a:p>
            <a:pPr marL="342900" indent="-342900">
              <a:spcAft>
                <a:spcPts val="1200"/>
              </a:spcAft>
              <a:buSzPct val="80000"/>
              <a:buFont typeface="Wingdings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Screen (is one on site?)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Long extension cord</a:t>
            </a:r>
          </a:p>
          <a:p>
            <a:pPr marL="800100" lvl="1" indent="-342900">
              <a:spcAft>
                <a:spcPts val="1200"/>
              </a:spcAft>
              <a:buSzPct val="80000"/>
              <a:buFont typeface="Wingdings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Cord that can plug in two devices</a:t>
            </a:r>
          </a:p>
          <a:p>
            <a:pPr marL="800100" lvl="1" indent="-342900">
              <a:spcAft>
                <a:spcPts val="1200"/>
              </a:spcAft>
              <a:buSzPct val="80000"/>
              <a:buFont typeface="Wingdings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3-prong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Franklin Gothic Book"/>
              </a:rPr>
              <a:t>adapters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5120" y="1488119"/>
            <a:ext cx="5059680" cy="433965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spcAft>
                <a:spcPts val="1200"/>
              </a:spcAft>
              <a:buSzPct val="80000"/>
              <a:buFont typeface="Wingdings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Franklin Gothic Book"/>
              </a:rPr>
              <a:t>Audio system if showing a film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Franklin Gothic Book"/>
              </a:rPr>
              <a:t>Don’t trust their answers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Franklin Gothic Book"/>
              </a:rPr>
              <a:t>Back-up 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plan (thumb drive and printed copy)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Clock / timer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No more than two pertinent leave-behinds (with contact info)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Email sign-up sheets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Business cards</a:t>
            </a:r>
            <a:endParaRPr lang="en-US" dirty="0">
              <a:solidFill>
                <a:schemeClr val="bg1"/>
              </a:solidFill>
              <a:latin typeface="+mj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5768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5558" y="2017257"/>
            <a:ext cx="10360885" cy="257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</a:rPr>
              <a:t>Let’s try it out:</a:t>
            </a:r>
          </a:p>
          <a:p>
            <a:pPr algn="ctr">
              <a:lnSpc>
                <a:spcPct val="90000"/>
              </a:lnSpc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</a:rPr>
              <a:t>Why build our solution </a:t>
            </a:r>
          </a:p>
          <a:p>
            <a:pPr algn="ctr">
              <a:lnSpc>
                <a:spcPct val="90000"/>
              </a:lnSpc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</a:rPr>
              <a:t>on Medicare?</a:t>
            </a:r>
          </a:p>
        </p:txBody>
      </p:sp>
    </p:spTree>
    <p:extLst>
      <p:ext uri="{BB962C8B-B14F-4D97-AF65-F5344CB8AC3E}">
        <p14:creationId xmlns:p14="http://schemas.microsoft.com/office/powerpoint/2010/main" val="16854850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</a:t>
            </a:r>
            <a:r>
              <a:rPr lang="en-US" dirty="0" smtClean="0"/>
              <a:t> Free Market Solution:</a:t>
            </a:r>
            <a:br>
              <a:rPr lang="en-US" dirty="0" smtClean="0"/>
            </a:br>
            <a:r>
              <a:rPr lang="en-US" dirty="0"/>
              <a:t>Medicare for All</a:t>
            </a:r>
          </a:p>
        </p:txBody>
      </p:sp>
      <p:sp>
        <p:nvSpPr>
          <p:cNvPr id="4" name="Freeform 3"/>
          <p:cNvSpPr/>
          <p:nvPr/>
        </p:nvSpPr>
        <p:spPr>
          <a:xfrm>
            <a:off x="700392" y="1658112"/>
            <a:ext cx="3345066" cy="935096"/>
          </a:xfrm>
          <a:custGeom>
            <a:avLst/>
            <a:gdLst>
              <a:gd name="connsiteX0" fmla="*/ 0 w 3203971"/>
              <a:gd name="connsiteY0" fmla="*/ 0 h 935096"/>
              <a:gd name="connsiteX1" fmla="*/ 3203971 w 3203971"/>
              <a:gd name="connsiteY1" fmla="*/ 0 h 935096"/>
              <a:gd name="connsiteX2" fmla="*/ 3203971 w 3203971"/>
              <a:gd name="connsiteY2" fmla="*/ 935096 h 935096"/>
              <a:gd name="connsiteX3" fmla="*/ 0 w 3203971"/>
              <a:gd name="connsiteY3" fmla="*/ 935096 h 935096"/>
              <a:gd name="connsiteX4" fmla="*/ 0 w 3203971"/>
              <a:gd name="connsiteY4" fmla="*/ 0 h 93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935096">
                <a:moveTo>
                  <a:pt x="0" y="0"/>
                </a:moveTo>
                <a:lnTo>
                  <a:pt x="3203971" y="0"/>
                </a:lnTo>
                <a:lnTo>
                  <a:pt x="3203971" y="935096"/>
                </a:lnTo>
                <a:lnTo>
                  <a:pt x="0" y="9350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09728" rIns="192024" bIns="109728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700" b="1" kern="1200" dirty="0" smtClean="0">
                <a:latin typeface="+mj-lt"/>
                <a:cs typeface="Franklin Gothic Medium"/>
              </a:rPr>
              <a:t>National Health Service</a:t>
            </a:r>
            <a:endParaRPr lang="en-US" sz="2700" b="1" kern="1200" dirty="0">
              <a:latin typeface="+mj-lt"/>
              <a:cs typeface="Franklin Gothic Medium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00392" y="2593209"/>
            <a:ext cx="3345066" cy="3186945"/>
          </a:xfrm>
          <a:custGeom>
            <a:avLst/>
            <a:gdLst>
              <a:gd name="connsiteX0" fmla="*/ 0 w 3203971"/>
              <a:gd name="connsiteY0" fmla="*/ 0 h 3186945"/>
              <a:gd name="connsiteX1" fmla="*/ 3203971 w 3203971"/>
              <a:gd name="connsiteY1" fmla="*/ 0 h 3186945"/>
              <a:gd name="connsiteX2" fmla="*/ 3203971 w 3203971"/>
              <a:gd name="connsiteY2" fmla="*/ 3186945 h 3186945"/>
              <a:gd name="connsiteX3" fmla="*/ 0 w 3203971"/>
              <a:gd name="connsiteY3" fmla="*/ 3186945 h 3186945"/>
              <a:gd name="connsiteX4" fmla="*/ 0 w 3203971"/>
              <a:gd name="connsiteY4" fmla="*/ 0 h 318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186945">
                <a:moveTo>
                  <a:pt x="0" y="0"/>
                </a:moveTo>
                <a:lnTo>
                  <a:pt x="3203971" y="0"/>
                </a:lnTo>
                <a:lnTo>
                  <a:pt x="3203971" y="3186945"/>
                </a:lnTo>
                <a:lnTo>
                  <a:pt x="0" y="318694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Medium"/>
              </a:rPr>
              <a:t>Public</a:t>
            </a:r>
            <a:r>
              <a:rPr lang="en-US" sz="2400" kern="1200" dirty="0" smtClean="0">
                <a:latin typeface="+mj-lt"/>
                <a:cs typeface="Franklin Gothic Book"/>
              </a:rPr>
              <a:t> Funding</a:t>
            </a:r>
            <a:endParaRPr lang="en-US" sz="2400" kern="1200" dirty="0">
              <a:latin typeface="+mj-lt"/>
              <a:cs typeface="Franklin Gothic Book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Medium"/>
              </a:rPr>
              <a:t>Public</a:t>
            </a:r>
            <a:r>
              <a:rPr lang="en-US" sz="2400" kern="1200" dirty="0" smtClean="0">
                <a:latin typeface="+mj-lt"/>
                <a:cs typeface="Franklin Gothic Book"/>
              </a:rPr>
              <a:t> Delivery</a:t>
            </a:r>
            <a:endParaRPr lang="en-US" sz="2400" kern="1200" dirty="0">
              <a:latin typeface="+mj-lt"/>
              <a:cs typeface="Franklin Gothic Book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Book"/>
              </a:rPr>
              <a:t>Great Britain, Italy, New Zealand</a:t>
            </a:r>
            <a:endParaRPr lang="en-US" sz="2400" kern="1200" dirty="0">
              <a:latin typeface="+mj-lt"/>
              <a:cs typeface="Franklin Gothic Book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Book"/>
              </a:rPr>
              <a:t>Veterans Administration</a:t>
            </a:r>
            <a:endParaRPr lang="en-US" sz="2400" kern="1200" dirty="0">
              <a:latin typeface="+mj-lt"/>
              <a:cs typeface="Franklin Gothic Book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Book"/>
              </a:rPr>
              <a:t>Socialized medicine</a:t>
            </a:r>
            <a:endParaRPr lang="en-US" sz="2400" kern="1200" dirty="0">
              <a:latin typeface="+mj-lt"/>
              <a:cs typeface="Franklin Gothic Book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494014" y="1658112"/>
            <a:ext cx="3203971" cy="935096"/>
          </a:xfrm>
          <a:custGeom>
            <a:avLst/>
            <a:gdLst>
              <a:gd name="connsiteX0" fmla="*/ 0 w 3203971"/>
              <a:gd name="connsiteY0" fmla="*/ 0 h 935096"/>
              <a:gd name="connsiteX1" fmla="*/ 3203971 w 3203971"/>
              <a:gd name="connsiteY1" fmla="*/ 0 h 935096"/>
              <a:gd name="connsiteX2" fmla="*/ 3203971 w 3203971"/>
              <a:gd name="connsiteY2" fmla="*/ 935096 h 935096"/>
              <a:gd name="connsiteX3" fmla="*/ 0 w 3203971"/>
              <a:gd name="connsiteY3" fmla="*/ 935096 h 935096"/>
              <a:gd name="connsiteX4" fmla="*/ 0 w 3203971"/>
              <a:gd name="connsiteY4" fmla="*/ 0 h 93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935096">
                <a:moveTo>
                  <a:pt x="0" y="0"/>
                </a:moveTo>
                <a:lnTo>
                  <a:pt x="3203971" y="0"/>
                </a:lnTo>
                <a:lnTo>
                  <a:pt x="3203971" y="935096"/>
                </a:lnTo>
                <a:lnTo>
                  <a:pt x="0" y="9350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09728" rIns="192024" bIns="109728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700" b="1" kern="1200" dirty="0" smtClean="0">
                <a:latin typeface="+mj-lt"/>
                <a:cs typeface="Franklin Gothic Medium"/>
              </a:rPr>
              <a:t>National Health Insurance</a:t>
            </a:r>
            <a:endParaRPr lang="en-US" sz="2700" b="1" kern="1200" dirty="0">
              <a:latin typeface="+mj-lt"/>
              <a:cs typeface="Franklin Gothic Medium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494014" y="2593209"/>
            <a:ext cx="3203971" cy="3186945"/>
          </a:xfrm>
          <a:custGeom>
            <a:avLst/>
            <a:gdLst>
              <a:gd name="connsiteX0" fmla="*/ 0 w 3203971"/>
              <a:gd name="connsiteY0" fmla="*/ 0 h 3186945"/>
              <a:gd name="connsiteX1" fmla="*/ 3203971 w 3203971"/>
              <a:gd name="connsiteY1" fmla="*/ 0 h 3186945"/>
              <a:gd name="connsiteX2" fmla="*/ 3203971 w 3203971"/>
              <a:gd name="connsiteY2" fmla="*/ 3186945 h 3186945"/>
              <a:gd name="connsiteX3" fmla="*/ 0 w 3203971"/>
              <a:gd name="connsiteY3" fmla="*/ 3186945 h 3186945"/>
              <a:gd name="connsiteX4" fmla="*/ 0 w 3203971"/>
              <a:gd name="connsiteY4" fmla="*/ 0 h 318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186945">
                <a:moveTo>
                  <a:pt x="0" y="0"/>
                </a:moveTo>
                <a:lnTo>
                  <a:pt x="3203971" y="0"/>
                </a:lnTo>
                <a:lnTo>
                  <a:pt x="3203971" y="3186945"/>
                </a:lnTo>
                <a:lnTo>
                  <a:pt x="0" y="318694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Medium"/>
              </a:rPr>
              <a:t>Public</a:t>
            </a:r>
            <a:r>
              <a:rPr lang="en-US" sz="2400" kern="1200" dirty="0" smtClean="0">
                <a:latin typeface="+mj-lt"/>
                <a:cs typeface="Franklin Gothic Book"/>
              </a:rPr>
              <a:t> Funding</a:t>
            </a:r>
            <a:endParaRPr lang="en-US" sz="2400" kern="1200" dirty="0">
              <a:latin typeface="+mj-lt"/>
              <a:cs typeface="Franklin Gothic Book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Medium"/>
              </a:rPr>
              <a:t>Private</a:t>
            </a:r>
            <a:r>
              <a:rPr lang="en-US" sz="2400" kern="1200" dirty="0" smtClean="0">
                <a:latin typeface="+mj-lt"/>
                <a:cs typeface="Franklin Gothic Book"/>
              </a:rPr>
              <a:t> Delivery</a:t>
            </a:r>
            <a:endParaRPr lang="en-US" sz="2400" kern="1200" dirty="0">
              <a:latin typeface="+mj-lt"/>
              <a:cs typeface="Franklin Gothic Book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Book"/>
              </a:rPr>
              <a:t>Canada, Spain, Ireland, Australia</a:t>
            </a:r>
            <a:endParaRPr lang="en-US" sz="2400" kern="1200" dirty="0">
              <a:latin typeface="+mj-lt"/>
              <a:cs typeface="Franklin Gothic Book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Book"/>
              </a:rPr>
              <a:t>Medicare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Franklin Gothic Book"/>
              </a:rPr>
              <a:t>Applies the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Franklin Gothic Book"/>
              </a:rPr>
              <a:t>free market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Franklin Gothic Book"/>
              </a:rPr>
              <a:t> to medicine</a:t>
            </a:r>
            <a:endParaRPr lang="en-US" sz="2400" kern="120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Franklin Gothic Book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8146542" y="1658112"/>
            <a:ext cx="3203971" cy="935096"/>
          </a:xfrm>
          <a:custGeom>
            <a:avLst/>
            <a:gdLst>
              <a:gd name="connsiteX0" fmla="*/ 0 w 3203971"/>
              <a:gd name="connsiteY0" fmla="*/ 0 h 935096"/>
              <a:gd name="connsiteX1" fmla="*/ 3203971 w 3203971"/>
              <a:gd name="connsiteY1" fmla="*/ 0 h 935096"/>
              <a:gd name="connsiteX2" fmla="*/ 3203971 w 3203971"/>
              <a:gd name="connsiteY2" fmla="*/ 935096 h 935096"/>
              <a:gd name="connsiteX3" fmla="*/ 0 w 3203971"/>
              <a:gd name="connsiteY3" fmla="*/ 935096 h 935096"/>
              <a:gd name="connsiteX4" fmla="*/ 0 w 3203971"/>
              <a:gd name="connsiteY4" fmla="*/ 0 h 93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935096">
                <a:moveTo>
                  <a:pt x="0" y="0"/>
                </a:moveTo>
                <a:lnTo>
                  <a:pt x="3203971" y="0"/>
                </a:lnTo>
                <a:lnTo>
                  <a:pt x="3203971" y="935096"/>
                </a:lnTo>
                <a:lnTo>
                  <a:pt x="0" y="9350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09728" rIns="192024" bIns="109728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700" b="1" kern="1200" dirty="0" smtClean="0">
                <a:latin typeface="+mj-lt"/>
                <a:cs typeface="Franklin Gothic Medium"/>
              </a:rPr>
              <a:t>Wild Wild West Health Insurance</a:t>
            </a:r>
            <a:endParaRPr lang="en-US" sz="2700" b="1" kern="1200" dirty="0">
              <a:latin typeface="+mj-lt"/>
              <a:cs typeface="Franklin Gothic Medium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8146542" y="2593209"/>
            <a:ext cx="3203971" cy="3186945"/>
          </a:xfrm>
          <a:custGeom>
            <a:avLst/>
            <a:gdLst>
              <a:gd name="connsiteX0" fmla="*/ 0 w 3203971"/>
              <a:gd name="connsiteY0" fmla="*/ 0 h 3186945"/>
              <a:gd name="connsiteX1" fmla="*/ 3203971 w 3203971"/>
              <a:gd name="connsiteY1" fmla="*/ 0 h 3186945"/>
              <a:gd name="connsiteX2" fmla="*/ 3203971 w 3203971"/>
              <a:gd name="connsiteY2" fmla="*/ 3186945 h 3186945"/>
              <a:gd name="connsiteX3" fmla="*/ 0 w 3203971"/>
              <a:gd name="connsiteY3" fmla="*/ 3186945 h 3186945"/>
              <a:gd name="connsiteX4" fmla="*/ 0 w 3203971"/>
              <a:gd name="connsiteY4" fmla="*/ 0 h 318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186945">
                <a:moveTo>
                  <a:pt x="0" y="0"/>
                </a:moveTo>
                <a:lnTo>
                  <a:pt x="3203971" y="0"/>
                </a:lnTo>
                <a:lnTo>
                  <a:pt x="3203971" y="3186945"/>
                </a:lnTo>
                <a:lnTo>
                  <a:pt x="0" y="318694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Book"/>
              </a:rPr>
              <a:t>“Multi-payer”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Book"/>
              </a:rPr>
              <a:t>Mixed Funding</a:t>
            </a:r>
            <a:endParaRPr lang="en-US" sz="2400" kern="1200" dirty="0">
              <a:latin typeface="+mj-lt"/>
              <a:cs typeface="Franklin Gothic Book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Book"/>
              </a:rPr>
              <a:t>Mixed Delivery</a:t>
            </a:r>
            <a:endParaRPr lang="en-US" sz="2400" kern="1200" dirty="0">
              <a:latin typeface="+mj-lt"/>
              <a:cs typeface="Franklin Gothic Book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j-lt"/>
                <a:cs typeface="Franklin Gothic Book"/>
              </a:rPr>
              <a:t>Only in the USA</a:t>
            </a:r>
            <a:endParaRPr lang="en-US" sz="2400" kern="1200" dirty="0">
              <a:latin typeface="+mj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742399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build="p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Free Market Solution:</a:t>
            </a:r>
            <a:br>
              <a:rPr lang="en-US" dirty="0" smtClean="0"/>
            </a:br>
            <a:r>
              <a:rPr lang="en-US" dirty="0"/>
              <a:t>Medicare for All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94014" y="1658112"/>
            <a:ext cx="3203971" cy="4122042"/>
            <a:chOff x="4494014" y="1658112"/>
            <a:chExt cx="3203971" cy="4122042"/>
          </a:xfrm>
        </p:grpSpPr>
        <p:sp>
          <p:nvSpPr>
            <p:cNvPr id="6" name="Freeform 5"/>
            <p:cNvSpPr/>
            <p:nvPr/>
          </p:nvSpPr>
          <p:spPr>
            <a:xfrm>
              <a:off x="4494014" y="1658112"/>
              <a:ext cx="3203971" cy="935096"/>
            </a:xfrm>
            <a:custGeom>
              <a:avLst/>
              <a:gdLst>
                <a:gd name="connsiteX0" fmla="*/ 0 w 3203971"/>
                <a:gd name="connsiteY0" fmla="*/ 0 h 935096"/>
                <a:gd name="connsiteX1" fmla="*/ 3203971 w 3203971"/>
                <a:gd name="connsiteY1" fmla="*/ 0 h 935096"/>
                <a:gd name="connsiteX2" fmla="*/ 3203971 w 3203971"/>
                <a:gd name="connsiteY2" fmla="*/ 935096 h 935096"/>
                <a:gd name="connsiteX3" fmla="*/ 0 w 3203971"/>
                <a:gd name="connsiteY3" fmla="*/ 935096 h 935096"/>
                <a:gd name="connsiteX4" fmla="*/ 0 w 3203971"/>
                <a:gd name="connsiteY4" fmla="*/ 0 h 935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3971" h="935096">
                  <a:moveTo>
                    <a:pt x="0" y="0"/>
                  </a:moveTo>
                  <a:lnTo>
                    <a:pt x="3203971" y="0"/>
                  </a:lnTo>
                  <a:lnTo>
                    <a:pt x="3203971" y="935096"/>
                  </a:lnTo>
                  <a:lnTo>
                    <a:pt x="0" y="9350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09728" rIns="192024" bIns="109728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2700" b="1" kern="1200" dirty="0" smtClean="0">
                  <a:latin typeface="+mj-lt"/>
                  <a:cs typeface="Franklin Gothic Medium"/>
                </a:rPr>
                <a:t>National Health Insurance</a:t>
              </a:r>
              <a:endParaRPr lang="en-US" sz="2700" b="1" kern="1200" dirty="0">
                <a:latin typeface="+mj-lt"/>
                <a:cs typeface="Franklin Gothic Medium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4494014" y="2593209"/>
              <a:ext cx="3203971" cy="3186945"/>
            </a:xfrm>
            <a:custGeom>
              <a:avLst/>
              <a:gdLst>
                <a:gd name="connsiteX0" fmla="*/ 0 w 3203971"/>
                <a:gd name="connsiteY0" fmla="*/ 0 h 3186945"/>
                <a:gd name="connsiteX1" fmla="*/ 3203971 w 3203971"/>
                <a:gd name="connsiteY1" fmla="*/ 0 h 3186945"/>
                <a:gd name="connsiteX2" fmla="*/ 3203971 w 3203971"/>
                <a:gd name="connsiteY2" fmla="*/ 3186945 h 3186945"/>
                <a:gd name="connsiteX3" fmla="*/ 0 w 3203971"/>
                <a:gd name="connsiteY3" fmla="*/ 3186945 h 3186945"/>
                <a:gd name="connsiteX4" fmla="*/ 0 w 3203971"/>
                <a:gd name="connsiteY4" fmla="*/ 0 h 318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3971" h="3186945">
                  <a:moveTo>
                    <a:pt x="0" y="0"/>
                  </a:moveTo>
                  <a:lnTo>
                    <a:pt x="3203971" y="0"/>
                  </a:lnTo>
                  <a:lnTo>
                    <a:pt x="3203971" y="3186945"/>
                  </a:lnTo>
                  <a:lnTo>
                    <a:pt x="0" y="31869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•"/>
              </a:pPr>
              <a:r>
                <a:rPr lang="en-US" sz="2400" kern="1200" dirty="0" smtClean="0">
                  <a:latin typeface="+mj-lt"/>
                  <a:cs typeface="Franklin Gothic Medium"/>
                </a:rPr>
                <a:t>Public</a:t>
              </a:r>
              <a:r>
                <a:rPr lang="en-US" sz="2400" kern="1200" dirty="0" smtClean="0">
                  <a:latin typeface="+mj-lt"/>
                  <a:cs typeface="Franklin Gothic Book"/>
                </a:rPr>
                <a:t> Funding</a:t>
              </a:r>
              <a:endParaRPr lang="en-US" sz="2400" kern="1200" dirty="0">
                <a:latin typeface="+mj-lt"/>
                <a:cs typeface="Franklin Gothic Book"/>
              </a:endParaRP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•"/>
              </a:pPr>
              <a:r>
                <a:rPr lang="en-US" sz="2400" kern="1200" dirty="0" smtClean="0">
                  <a:latin typeface="+mj-lt"/>
                  <a:cs typeface="Franklin Gothic Medium"/>
                </a:rPr>
                <a:t>Private</a:t>
              </a:r>
              <a:r>
                <a:rPr lang="en-US" sz="2400" kern="1200" dirty="0" smtClean="0">
                  <a:latin typeface="+mj-lt"/>
                  <a:cs typeface="Franklin Gothic Book"/>
                </a:rPr>
                <a:t> Delivery</a:t>
              </a:r>
              <a:endParaRPr lang="en-US" sz="2400" kern="1200" dirty="0">
                <a:latin typeface="+mj-lt"/>
                <a:cs typeface="Franklin Gothic Book"/>
              </a:endParaRPr>
            </a:p>
            <a:p>
              <a:pPr marL="228600" lvl="1" indent="-228600" defTabSz="10668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FontTx/>
                <a:buChar char="••"/>
              </a:pPr>
              <a:r>
                <a:rPr lang="en-US" sz="2400" dirty="0">
                  <a:cs typeface="Franklin Gothic Book"/>
                </a:rPr>
                <a:t>Canada, Spain, Ireland, Australia</a:t>
              </a:r>
              <a:endParaRPr lang="en-US" sz="2400" kern="1200" dirty="0">
                <a:latin typeface="+mj-lt"/>
                <a:cs typeface="Franklin Gothic Book"/>
              </a:endParaRP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•"/>
              </a:pPr>
              <a:r>
                <a:rPr lang="en-US" sz="2400" kern="1200" dirty="0" smtClean="0">
                  <a:latin typeface="+mj-lt"/>
                  <a:cs typeface="Franklin Gothic Book"/>
                </a:rPr>
                <a:t>Medicare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•"/>
              </a:pPr>
              <a:r>
                <a:rPr lang="en-US" sz="2400" dirty="0">
                  <a:latin typeface="+mj-lt"/>
                  <a:cs typeface="Franklin Gothic Book"/>
                </a:rPr>
                <a:t>Applies the </a:t>
              </a:r>
              <a:r>
                <a:rPr lang="en-US" sz="2400" b="1" dirty="0">
                  <a:latin typeface="+mj-lt"/>
                  <a:cs typeface="Franklin Gothic Book"/>
                </a:rPr>
                <a:t>free market</a:t>
              </a:r>
              <a:r>
                <a:rPr lang="en-US" sz="2400" dirty="0">
                  <a:latin typeface="+mj-lt"/>
                  <a:cs typeface="Franklin Gothic Book"/>
                </a:rPr>
                <a:t> to medicine</a:t>
              </a:r>
              <a:endParaRPr lang="en-US" sz="2400" kern="1200" dirty="0">
                <a:latin typeface="+mj-lt"/>
                <a:cs typeface="Franklin Gothic Book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291028" y="1999298"/>
            <a:ext cx="59511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“The Improved and Expanded 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Medicare for All Act”</a:t>
            </a:r>
          </a:p>
          <a:p>
            <a:pPr algn="ctr"/>
            <a:r>
              <a:rPr lang="en-US" sz="9600" b="1" dirty="0" smtClean="0">
                <a:solidFill>
                  <a:schemeClr val="bg1"/>
                </a:solidFill>
                <a:effectLst/>
              </a:rPr>
              <a:t>HR 676</a:t>
            </a:r>
            <a:endParaRPr lang="en-US" sz="9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1870" y="4738509"/>
            <a:ext cx="3929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Very similar to SB 1804</a:t>
            </a:r>
          </a:p>
        </p:txBody>
      </p:sp>
    </p:spTree>
    <p:extLst>
      <p:ext uri="{BB962C8B-B14F-4D97-AF65-F5344CB8AC3E}">
        <p14:creationId xmlns:p14="http://schemas.microsoft.com/office/powerpoint/2010/main" val="8561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22943 0.024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+mn-lt"/>
              </a:rPr>
              <a:t>HR 676:</a:t>
            </a: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r>
              <a:rPr lang="en-US" dirty="0" smtClean="0">
                <a:latin typeface="+mn-lt"/>
              </a:rPr>
              <a:t>Medicare for All</a:t>
            </a:r>
            <a:endParaRPr lang="en-US" sz="6600" dirty="0">
              <a:latin typeface="+mn-lt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838200" y="1643343"/>
            <a:ext cx="5181580" cy="894117"/>
          </a:xfrm>
          <a:custGeom>
            <a:avLst/>
            <a:gdLst>
              <a:gd name="connsiteX0" fmla="*/ 0 w 3810273"/>
              <a:gd name="connsiteY0" fmla="*/ 0 h 1094818"/>
              <a:gd name="connsiteX1" fmla="*/ 3810273 w 3810273"/>
              <a:gd name="connsiteY1" fmla="*/ 0 h 1094818"/>
              <a:gd name="connsiteX2" fmla="*/ 3810273 w 3810273"/>
              <a:gd name="connsiteY2" fmla="*/ 1094818 h 1094818"/>
              <a:gd name="connsiteX3" fmla="*/ 0 w 3810273"/>
              <a:gd name="connsiteY3" fmla="*/ 1094818 h 1094818"/>
              <a:gd name="connsiteX4" fmla="*/ 0 w 3810273"/>
              <a:gd name="connsiteY4" fmla="*/ 0 h 109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273" h="1094818">
                <a:moveTo>
                  <a:pt x="0" y="0"/>
                </a:moveTo>
                <a:lnTo>
                  <a:pt x="3810273" y="0"/>
                </a:lnTo>
                <a:lnTo>
                  <a:pt x="3810273" y="1094818"/>
                </a:lnTo>
                <a:lnTo>
                  <a:pt x="0" y="1094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130048" rIns="227584" bIns="130048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</a:pPr>
            <a:r>
              <a:rPr lang="en-US" sz="3200" b="1" i="1" dirty="0">
                <a:cs typeface="Franklin Gothic Medium"/>
              </a:rPr>
              <a:t>Improve</a:t>
            </a:r>
            <a:r>
              <a:rPr lang="en-US" sz="3200" b="1" dirty="0">
                <a:cs typeface="Franklin Gothic Medium"/>
              </a:rPr>
              <a:t> Medicare</a:t>
            </a:r>
          </a:p>
        </p:txBody>
      </p:sp>
      <p:sp>
        <p:nvSpPr>
          <p:cNvPr id="6" name="Freeform 5"/>
          <p:cNvSpPr/>
          <p:nvPr/>
        </p:nvSpPr>
        <p:spPr>
          <a:xfrm>
            <a:off x="838200" y="2537460"/>
            <a:ext cx="5181580" cy="3161349"/>
          </a:xfrm>
          <a:custGeom>
            <a:avLst/>
            <a:gdLst>
              <a:gd name="connsiteX0" fmla="*/ 0 w 3810273"/>
              <a:gd name="connsiteY0" fmla="*/ 0 h 2777939"/>
              <a:gd name="connsiteX1" fmla="*/ 3810273 w 3810273"/>
              <a:gd name="connsiteY1" fmla="*/ 0 h 2777939"/>
              <a:gd name="connsiteX2" fmla="*/ 3810273 w 3810273"/>
              <a:gd name="connsiteY2" fmla="*/ 2777939 h 2777939"/>
              <a:gd name="connsiteX3" fmla="*/ 0 w 3810273"/>
              <a:gd name="connsiteY3" fmla="*/ 2777939 h 2777939"/>
              <a:gd name="connsiteX4" fmla="*/ 0 w 3810273"/>
              <a:gd name="connsiteY4" fmla="*/ 0 h 277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273" h="2777939">
                <a:moveTo>
                  <a:pt x="0" y="0"/>
                </a:moveTo>
                <a:lnTo>
                  <a:pt x="3810273" y="0"/>
                </a:lnTo>
                <a:lnTo>
                  <a:pt x="3810273" y="2777939"/>
                </a:lnTo>
                <a:lnTo>
                  <a:pt x="0" y="27779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Comprehensive benefits</a:t>
            </a:r>
          </a:p>
          <a:p>
            <a:pPr marL="228600" lvl="1" indent="-228600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Eliminate financial barriers to care</a:t>
            </a:r>
          </a:p>
          <a:p>
            <a:pPr marL="228600" lvl="1" indent="-228600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No need for “Medicare supplemental” or “wrap” or “Advantage”</a:t>
            </a:r>
          </a:p>
        </p:txBody>
      </p:sp>
      <p:sp>
        <p:nvSpPr>
          <p:cNvPr id="7" name="Freeform 6"/>
          <p:cNvSpPr/>
          <p:nvPr/>
        </p:nvSpPr>
        <p:spPr>
          <a:xfrm>
            <a:off x="6362720" y="1643343"/>
            <a:ext cx="5181580" cy="894117"/>
          </a:xfrm>
          <a:custGeom>
            <a:avLst/>
            <a:gdLst>
              <a:gd name="connsiteX0" fmla="*/ 0 w 3810273"/>
              <a:gd name="connsiteY0" fmla="*/ 0 h 1094818"/>
              <a:gd name="connsiteX1" fmla="*/ 3810273 w 3810273"/>
              <a:gd name="connsiteY1" fmla="*/ 0 h 1094818"/>
              <a:gd name="connsiteX2" fmla="*/ 3810273 w 3810273"/>
              <a:gd name="connsiteY2" fmla="*/ 1094818 h 1094818"/>
              <a:gd name="connsiteX3" fmla="*/ 0 w 3810273"/>
              <a:gd name="connsiteY3" fmla="*/ 1094818 h 1094818"/>
              <a:gd name="connsiteX4" fmla="*/ 0 w 3810273"/>
              <a:gd name="connsiteY4" fmla="*/ 0 h 109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273" h="1094818">
                <a:moveTo>
                  <a:pt x="0" y="0"/>
                </a:moveTo>
                <a:lnTo>
                  <a:pt x="3810273" y="0"/>
                </a:lnTo>
                <a:lnTo>
                  <a:pt x="3810273" y="1094818"/>
                </a:lnTo>
                <a:lnTo>
                  <a:pt x="0" y="1094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130048" rIns="227584" bIns="130048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</a:pPr>
            <a:r>
              <a:rPr lang="en-US" sz="3200" b="1" i="1" dirty="0">
                <a:cs typeface="Franklin Gothic Medium"/>
              </a:rPr>
              <a:t>Expand</a:t>
            </a:r>
            <a:r>
              <a:rPr lang="en-US" sz="3200" b="1" dirty="0">
                <a:cs typeface="Franklin Gothic Medium"/>
              </a:rPr>
              <a:t> Medicare</a:t>
            </a:r>
          </a:p>
        </p:txBody>
      </p:sp>
      <p:sp>
        <p:nvSpPr>
          <p:cNvPr id="8" name="Freeform 7"/>
          <p:cNvSpPr/>
          <p:nvPr/>
        </p:nvSpPr>
        <p:spPr>
          <a:xfrm>
            <a:off x="6362720" y="2537460"/>
            <a:ext cx="5181580" cy="3161349"/>
          </a:xfrm>
          <a:custGeom>
            <a:avLst/>
            <a:gdLst>
              <a:gd name="connsiteX0" fmla="*/ 0 w 3810273"/>
              <a:gd name="connsiteY0" fmla="*/ 0 h 2777939"/>
              <a:gd name="connsiteX1" fmla="*/ 3810273 w 3810273"/>
              <a:gd name="connsiteY1" fmla="*/ 0 h 2777939"/>
              <a:gd name="connsiteX2" fmla="*/ 3810273 w 3810273"/>
              <a:gd name="connsiteY2" fmla="*/ 2777939 h 2777939"/>
              <a:gd name="connsiteX3" fmla="*/ 0 w 3810273"/>
              <a:gd name="connsiteY3" fmla="*/ 2777939 h 2777939"/>
              <a:gd name="connsiteX4" fmla="*/ 0 w 3810273"/>
              <a:gd name="connsiteY4" fmla="*/ 0 h 277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273" h="2777939">
                <a:moveTo>
                  <a:pt x="0" y="0"/>
                </a:moveTo>
                <a:lnTo>
                  <a:pt x="3810273" y="0"/>
                </a:lnTo>
                <a:lnTo>
                  <a:pt x="3810273" y="2777939"/>
                </a:lnTo>
                <a:lnTo>
                  <a:pt x="0" y="27779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Medium"/>
              </a:rPr>
              <a:t>All</a:t>
            </a:r>
            <a:r>
              <a:rPr lang="en-US" sz="2800" dirty="0">
                <a:cs typeface="Franklin Gothic Book"/>
              </a:rPr>
              <a:t> Americans, </a:t>
            </a:r>
            <a:r>
              <a:rPr lang="en-US" sz="2800" i="1" dirty="0">
                <a:cs typeface="Franklin Gothic Book"/>
              </a:rPr>
              <a:t>including Congress</a:t>
            </a:r>
          </a:p>
          <a:p>
            <a:pPr marL="228600" lvl="1" indent="-228600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Roll up most other programs</a:t>
            </a:r>
          </a:p>
          <a:p>
            <a:pPr marL="228600" lvl="1" indent="-228600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No need for state-based programs like Medicaid</a:t>
            </a:r>
          </a:p>
        </p:txBody>
      </p:sp>
    </p:spTree>
    <p:extLst>
      <p:ext uri="{BB962C8B-B14F-4D97-AF65-F5344CB8AC3E}">
        <p14:creationId xmlns:p14="http://schemas.microsoft.com/office/powerpoint/2010/main" val="41697238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animBg="1"/>
      <p:bldP spid="7" grpId="0" animBg="1"/>
      <p:bldP spid="8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Franklin Gothic Book" pitchFamily="34" charset="0"/>
              </a:rPr>
              <a:t>2014 </a:t>
            </a:r>
            <a:r>
              <a:rPr lang="en-US" dirty="0">
                <a:latin typeface="Franklin Gothic Book" pitchFamily="34" charset="0"/>
              </a:rPr>
              <a:t>data from OECD accessed Nov </a:t>
            </a:r>
            <a:r>
              <a:rPr lang="en-US" dirty="0" smtClean="0">
                <a:latin typeface="Franklin Gothic Book" pitchFamily="34" charset="0"/>
              </a:rPr>
              <a:t>29 2016</a:t>
            </a:r>
            <a:endParaRPr lang="en-US" dirty="0">
              <a:latin typeface="Franklin Gothic Book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Franklin Gothic Book" pitchFamily="34" charset="0"/>
              </a:rPr>
              <a:t>https://</a:t>
            </a:r>
            <a:r>
              <a:rPr lang="en-US" dirty="0" err="1">
                <a:latin typeface="Franklin Gothic Book" pitchFamily="34" charset="0"/>
              </a:rPr>
              <a:t>data.oecd.org</a:t>
            </a:r>
            <a:r>
              <a:rPr lang="en-US" dirty="0">
                <a:latin typeface="Franklin Gothic Book" pitchFamily="34" charset="0"/>
              </a:rPr>
              <a:t>/</a:t>
            </a:r>
            <a:r>
              <a:rPr lang="en-US" dirty="0" err="1">
                <a:latin typeface="Franklin Gothic Book" pitchFamily="34" charset="0"/>
              </a:rPr>
              <a:t>healthstat</a:t>
            </a:r>
            <a:r>
              <a:rPr lang="en-US" dirty="0">
                <a:latin typeface="Franklin Gothic Book" pitchFamily="34" charset="0"/>
              </a:rPr>
              <a:t>/life-expectancy-at-</a:t>
            </a:r>
            <a:r>
              <a:rPr lang="en-US" dirty="0" err="1">
                <a:latin typeface="Franklin Gothic Book" pitchFamily="34" charset="0"/>
              </a:rPr>
              <a:t>birth.htm</a:t>
            </a:r>
            <a:r>
              <a:rPr lang="en-US" dirty="0">
                <a:latin typeface="Franklin Gothic Book" pitchFamily="34" charset="0"/>
              </a:rPr>
              <a:t> </a:t>
            </a:r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2032000" y="1580444"/>
          <a:ext cx="9505244" cy="4557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16268" y="0"/>
            <a:ext cx="2959464" cy="11089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Japan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Switzerland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Spain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Italy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Iceland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France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Australia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Sweden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Luxembourg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Norway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Korea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Israel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Netherlands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Austria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Greece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United Kingdom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Ireland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Belgium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Finland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Slovenia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Portugal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Germany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Denmark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Costa Rica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Chile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Czech Republic</a:t>
            </a:r>
          </a:p>
          <a:p>
            <a:pPr algn="ctr">
              <a:lnSpc>
                <a:spcPct val="90000"/>
              </a:lnSpc>
            </a:pPr>
            <a:r>
              <a:rPr lang="en-US" sz="6000" b="1" dirty="0" smtClean="0">
                <a:solidFill>
                  <a:srgbClr val="FFFF00"/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</a:rPr>
              <a:t>USA</a:t>
            </a:r>
          </a:p>
        </p:txBody>
      </p:sp>
      <p:sp useBgFill="1">
        <p:nvSpPr>
          <p:cNvPr id="7" name="Rectangle 6"/>
          <p:cNvSpPr/>
          <p:nvPr/>
        </p:nvSpPr>
        <p:spPr>
          <a:xfrm>
            <a:off x="0" y="0"/>
            <a:ext cx="12192000" cy="15804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461544"/>
            <a:ext cx="1736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cs typeface="Franklin Gothic Book"/>
              </a:rPr>
              <a:t>2014 Life </a:t>
            </a:r>
            <a:r>
              <a:rPr lang="en-US" sz="2000" dirty="0">
                <a:solidFill>
                  <a:schemeClr val="bg1"/>
                </a:solidFill>
                <a:cs typeface="Franklin Gothic Book"/>
              </a:rPr>
              <a:t>Expectancy at birth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>
            <a:softEdge rad="0"/>
          </a:effectLst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4000" dirty="0"/>
              <a:t>We’re Number </a:t>
            </a:r>
            <a:r>
              <a:rPr lang="en-US" sz="4000" dirty="0" smtClean="0"/>
              <a:t>28 </a:t>
            </a:r>
            <a:r>
              <a:rPr lang="en-US" sz="4000" dirty="0"/>
              <a:t>in Life Expectancy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63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382299" y="1033939"/>
            <a:ext cx="4089256" cy="4934944"/>
            <a:chOff x="2858299" y="1033939"/>
            <a:chExt cx="4089256" cy="493494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3747" y="2003092"/>
              <a:ext cx="2043401" cy="5539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5862" y="1092539"/>
              <a:ext cx="2245084" cy="10369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5891" y="2616498"/>
              <a:ext cx="2039112" cy="6015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5891" y="3277536"/>
              <a:ext cx="2039112" cy="491425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0843" y="5264121"/>
              <a:ext cx="1005840" cy="5867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8404" y="5264121"/>
              <a:ext cx="1005840" cy="5867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0843" y="4582395"/>
              <a:ext cx="1005840" cy="6222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04212" y="4582395"/>
              <a:ext cx="1005840" cy="6210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0843" y="3828461"/>
              <a:ext cx="2039112" cy="6944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 useBgFill="1">
          <p:nvSpPr>
            <p:cNvPr id="42" name="Rectangle 41"/>
            <p:cNvSpPr/>
            <p:nvPr/>
          </p:nvSpPr>
          <p:spPr>
            <a:xfrm>
              <a:off x="3624309" y="1033939"/>
              <a:ext cx="3049867" cy="4934944"/>
            </a:xfrm>
            <a:prstGeom prst="rect">
              <a:avLst/>
            </a:prstGeom>
            <a:ln w="9525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82565" y="1280636"/>
              <a:ext cx="3864990" cy="4300032"/>
            </a:xfrm>
            <a:prstGeom prst="rect">
              <a:avLst/>
            </a:prstGeom>
            <a:gradFill flip="none" rotWithShape="1">
              <a:gsLst>
                <a:gs pos="100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bg1">
                    <a:lumMod val="90000"/>
                  </a:schemeClr>
                </a:gs>
              </a:gsLst>
              <a:lin ang="10800000" scaled="1"/>
              <a:tileRect/>
            </a:gradFill>
            <a:ln w="9525" cmpd="sng">
              <a:solidFill>
                <a:schemeClr val="tx1"/>
              </a:solidFill>
            </a:ln>
            <a:effectLst>
              <a:glow rad="3048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ea typeface="Franklin Gothic Medium" charset="0"/>
                  <a:cs typeface="Franklin Gothic Medium" charset="0"/>
                </a:rPr>
                <a:t>Also known as</a:t>
              </a:r>
            </a:p>
            <a:p>
              <a:pPr algn="ctr"/>
              <a:r>
                <a:rPr lang="en-US" sz="2400" b="1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ea typeface="Franklin Gothic Medium" charset="0"/>
                  <a:cs typeface="Franklin Gothic Medium" charset="0"/>
                </a:rPr>
                <a:t>“National Health</a:t>
              </a:r>
            </a:p>
            <a:p>
              <a:pPr algn="ctr"/>
              <a:r>
                <a:rPr lang="en-US" sz="2400" b="1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ea typeface="Franklin Gothic Medium" charset="0"/>
                  <a:cs typeface="Franklin Gothic Medium" charset="0"/>
                </a:rPr>
                <a:t> Insurance”</a:t>
              </a:r>
            </a:p>
            <a:p>
              <a:pPr algn="ctr"/>
              <a:endParaRPr lang="en-US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Franklin Gothic Medium" charset="0"/>
                <a:cs typeface="Franklin Gothic Medium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Franklin Gothic Medium" charset="0"/>
                <a:cs typeface="Franklin Gothic Medium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Franklin Gothic Medium" charset="0"/>
                <a:cs typeface="Franklin Gothic Medium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Franklin Gothic Medium" charset="0"/>
                <a:cs typeface="Franklin Gothic Medium" charset="0"/>
              </a:endParaRPr>
            </a:p>
            <a:p>
              <a:pPr algn="ctr"/>
              <a:r>
                <a:rPr lang="en-US" sz="200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ea typeface="Franklin Gothic Medium" charset="0"/>
                  <a:cs typeface="Franklin Gothic Medium" charset="0"/>
                </a:rPr>
                <a:t>also known as</a:t>
              </a:r>
            </a:p>
            <a:p>
              <a:pPr algn="ctr"/>
              <a:r>
                <a:rPr lang="en-US" sz="2800" b="1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ea typeface="Franklin Gothic Medium" charset="0"/>
                  <a:cs typeface="Franklin Gothic Medium" charset="0"/>
                </a:rPr>
                <a:t>“Medicare for All”</a:t>
              </a:r>
            </a:p>
          </p:txBody>
        </p:sp>
        <p:sp>
          <p:nvSpPr>
            <p:cNvPr id="8" name="Can 7"/>
            <p:cNvSpPr/>
            <p:nvPr/>
          </p:nvSpPr>
          <p:spPr>
            <a:xfrm rot="16200000">
              <a:off x="4242819" y="1870635"/>
              <a:ext cx="607210" cy="3376249"/>
            </a:xfrm>
            <a:prstGeom prst="can">
              <a:avLst/>
            </a:prstGeom>
            <a:solidFill>
              <a:schemeClr val="accent1"/>
            </a:solidFill>
            <a:ln w="9525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200" b="1" dirty="0">
                  <a:ea typeface="Franklin Gothic Medium" charset="0"/>
                  <a:cs typeface="Franklin Gothic Medium" charset="0"/>
                </a:rPr>
                <a:t>“Single Payer”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81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Medicare for All? Single Payer? NHI?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4420" y="3286582"/>
            <a:ext cx="490577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ea typeface="Franklin Gothic Book" charset="0"/>
                <a:cs typeface="Franklin Gothic Book" charset="0"/>
              </a:rPr>
              <a:t>“What is a ‘payer’?”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84422" y="2202675"/>
            <a:ext cx="490577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ea typeface="Franklin Gothic Book" charset="0"/>
                <a:cs typeface="Franklin Gothic Book" charset="0"/>
              </a:rPr>
              <a:t>“Government take-over”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84422" y="4510187"/>
            <a:ext cx="490577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ea typeface="Franklin Gothic Book" charset="0"/>
                <a:cs typeface="Franklin Gothic Book" charset="0"/>
              </a:rPr>
              <a:t>“Medicare has big problems”</a:t>
            </a:r>
          </a:p>
        </p:txBody>
      </p:sp>
    </p:spTree>
    <p:extLst>
      <p:ext uri="{BB962C8B-B14F-4D97-AF65-F5344CB8AC3E}">
        <p14:creationId xmlns:p14="http://schemas.microsoft.com/office/powerpoint/2010/main" val="116911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2812 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539399" y="1724781"/>
          <a:ext cx="9968256" cy="3583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8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Medicare </a:t>
            </a:r>
            <a:r>
              <a:rPr lang="en-US" dirty="0" smtClean="0"/>
              <a:t>Means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6069330" cy="84124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latin typeface="Franklin Gothic Book"/>
                <a:cs typeface="Franklin Gothic Book"/>
              </a:rPr>
              <a:t>Institute of Medicine. Shorter Lives, Poorer Health.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latin typeface="Franklin Gothic Book"/>
                <a:cs typeface="Franklin Gothic Book"/>
              </a:rPr>
              <a:t>Fig 1-9: Ranking of US mortality rates by age group among 17 peer countries, 2006-2008. 2013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latin typeface="Franklin Gothic Book"/>
                <a:cs typeface="Franklin Gothic Book"/>
              </a:rPr>
              <a:t>Peer nations are Australia, Austria, Canada, Denmark, Finland, France, Germany, Italy, Japan, Norway, Portugal, Spain, Sweden, Switzerland, Netherlands, United </a:t>
            </a:r>
            <a:r>
              <a:rPr lang="en-US" sz="1000" dirty="0" smtClean="0">
                <a:latin typeface="Franklin Gothic Book"/>
                <a:cs typeface="Franklin Gothic Book"/>
              </a:rPr>
              <a:t>Kingdom</a:t>
            </a:r>
            <a:endParaRPr lang="en-US" sz="1000" dirty="0">
              <a:latin typeface="Franklin Gothic Book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747" y="2437021"/>
            <a:ext cx="938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USA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Rank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512645" y="1547407"/>
          <a:ext cx="1032918" cy="400807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329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3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7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9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11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13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15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17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385543" y="5290678"/>
          <a:ext cx="10307346" cy="9250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8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09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06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</a:tblGrid>
              <a:tr h="925089"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0-1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1-4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5-9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10-14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15-19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20-24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25-29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30-34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35-39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40-44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45-49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50-54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55-59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60-64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65-69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70-74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75-79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80-84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85-89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90-94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95-99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631772" y="6106617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Age</a:t>
            </a:r>
          </a:p>
        </p:txBody>
      </p:sp>
      <p:sp>
        <p:nvSpPr>
          <p:cNvPr id="14" name="Freeform 13"/>
          <p:cNvSpPr/>
          <p:nvPr/>
        </p:nvSpPr>
        <p:spPr>
          <a:xfrm>
            <a:off x="1650433" y="4807555"/>
            <a:ext cx="6757133" cy="462226"/>
          </a:xfrm>
          <a:custGeom>
            <a:avLst/>
            <a:gdLst>
              <a:gd name="connsiteX0" fmla="*/ 0 w 7755467"/>
              <a:gd name="connsiteY0" fmla="*/ 3251200 h 3259667"/>
              <a:gd name="connsiteX1" fmla="*/ 3488267 w 7755467"/>
              <a:gd name="connsiteY1" fmla="*/ 3259667 h 3259667"/>
              <a:gd name="connsiteX2" fmla="*/ 3894667 w 7755467"/>
              <a:gd name="connsiteY2" fmla="*/ 3022600 h 3259667"/>
              <a:gd name="connsiteX3" fmla="*/ 4250267 w 7755467"/>
              <a:gd name="connsiteY3" fmla="*/ 3251200 h 3259667"/>
              <a:gd name="connsiteX4" fmla="*/ 5046133 w 7755467"/>
              <a:gd name="connsiteY4" fmla="*/ 2802467 h 3259667"/>
              <a:gd name="connsiteX5" fmla="*/ 5427133 w 7755467"/>
              <a:gd name="connsiteY5" fmla="*/ 3056467 h 3259667"/>
              <a:gd name="connsiteX6" fmla="*/ 5825067 w 7755467"/>
              <a:gd name="connsiteY6" fmla="*/ 2827867 h 3259667"/>
              <a:gd name="connsiteX7" fmla="*/ 6214533 w 7755467"/>
              <a:gd name="connsiteY7" fmla="*/ 1701800 h 3259667"/>
              <a:gd name="connsiteX8" fmla="*/ 6595533 w 7755467"/>
              <a:gd name="connsiteY8" fmla="*/ 855134 h 3259667"/>
              <a:gd name="connsiteX9" fmla="*/ 6993467 w 7755467"/>
              <a:gd name="connsiteY9" fmla="*/ 203200 h 3259667"/>
              <a:gd name="connsiteX10" fmla="*/ 7391400 w 7755467"/>
              <a:gd name="connsiteY10" fmla="*/ 203200 h 3259667"/>
              <a:gd name="connsiteX11" fmla="*/ 7755467 w 7755467"/>
              <a:gd name="connsiteY11" fmla="*/ 0 h 3259667"/>
              <a:gd name="connsiteX0" fmla="*/ 0 w 7814734"/>
              <a:gd name="connsiteY0" fmla="*/ 3302000 h 3310467"/>
              <a:gd name="connsiteX1" fmla="*/ 3488267 w 7814734"/>
              <a:gd name="connsiteY1" fmla="*/ 3310467 h 3310467"/>
              <a:gd name="connsiteX2" fmla="*/ 3894667 w 7814734"/>
              <a:gd name="connsiteY2" fmla="*/ 3073400 h 3310467"/>
              <a:gd name="connsiteX3" fmla="*/ 4250267 w 7814734"/>
              <a:gd name="connsiteY3" fmla="*/ 3302000 h 3310467"/>
              <a:gd name="connsiteX4" fmla="*/ 5046133 w 7814734"/>
              <a:gd name="connsiteY4" fmla="*/ 2853267 h 3310467"/>
              <a:gd name="connsiteX5" fmla="*/ 5427133 w 7814734"/>
              <a:gd name="connsiteY5" fmla="*/ 3107267 h 3310467"/>
              <a:gd name="connsiteX6" fmla="*/ 5825067 w 7814734"/>
              <a:gd name="connsiteY6" fmla="*/ 2878667 h 3310467"/>
              <a:gd name="connsiteX7" fmla="*/ 6214533 w 7814734"/>
              <a:gd name="connsiteY7" fmla="*/ 1752600 h 3310467"/>
              <a:gd name="connsiteX8" fmla="*/ 6595533 w 7814734"/>
              <a:gd name="connsiteY8" fmla="*/ 905934 h 3310467"/>
              <a:gd name="connsiteX9" fmla="*/ 6993467 w 7814734"/>
              <a:gd name="connsiteY9" fmla="*/ 254000 h 3310467"/>
              <a:gd name="connsiteX10" fmla="*/ 7391400 w 7814734"/>
              <a:gd name="connsiteY10" fmla="*/ 254000 h 3310467"/>
              <a:gd name="connsiteX11" fmla="*/ 7814734 w 7814734"/>
              <a:gd name="connsiteY11" fmla="*/ 0 h 3310467"/>
              <a:gd name="connsiteX0" fmla="*/ 0 w 7391400"/>
              <a:gd name="connsiteY0" fmla="*/ 3048000 h 3056467"/>
              <a:gd name="connsiteX1" fmla="*/ 3488267 w 7391400"/>
              <a:gd name="connsiteY1" fmla="*/ 3056467 h 3056467"/>
              <a:gd name="connsiteX2" fmla="*/ 3894667 w 7391400"/>
              <a:gd name="connsiteY2" fmla="*/ 2819400 h 3056467"/>
              <a:gd name="connsiteX3" fmla="*/ 4250267 w 7391400"/>
              <a:gd name="connsiteY3" fmla="*/ 3048000 h 3056467"/>
              <a:gd name="connsiteX4" fmla="*/ 5046133 w 7391400"/>
              <a:gd name="connsiteY4" fmla="*/ 2599267 h 3056467"/>
              <a:gd name="connsiteX5" fmla="*/ 5427133 w 7391400"/>
              <a:gd name="connsiteY5" fmla="*/ 2853267 h 3056467"/>
              <a:gd name="connsiteX6" fmla="*/ 5825067 w 7391400"/>
              <a:gd name="connsiteY6" fmla="*/ 2624667 h 3056467"/>
              <a:gd name="connsiteX7" fmla="*/ 6214533 w 7391400"/>
              <a:gd name="connsiteY7" fmla="*/ 1498600 h 3056467"/>
              <a:gd name="connsiteX8" fmla="*/ 6595533 w 7391400"/>
              <a:gd name="connsiteY8" fmla="*/ 651934 h 3056467"/>
              <a:gd name="connsiteX9" fmla="*/ 6993467 w 7391400"/>
              <a:gd name="connsiteY9" fmla="*/ 0 h 3056467"/>
              <a:gd name="connsiteX10" fmla="*/ 7391400 w 7391400"/>
              <a:gd name="connsiteY10" fmla="*/ 0 h 3056467"/>
              <a:gd name="connsiteX0" fmla="*/ 0 w 6993467"/>
              <a:gd name="connsiteY0" fmla="*/ 3048000 h 3056467"/>
              <a:gd name="connsiteX1" fmla="*/ 3488267 w 6993467"/>
              <a:gd name="connsiteY1" fmla="*/ 3056467 h 3056467"/>
              <a:gd name="connsiteX2" fmla="*/ 3894667 w 6993467"/>
              <a:gd name="connsiteY2" fmla="*/ 2819400 h 3056467"/>
              <a:gd name="connsiteX3" fmla="*/ 4250267 w 6993467"/>
              <a:gd name="connsiteY3" fmla="*/ 3048000 h 3056467"/>
              <a:gd name="connsiteX4" fmla="*/ 5046133 w 6993467"/>
              <a:gd name="connsiteY4" fmla="*/ 2599267 h 3056467"/>
              <a:gd name="connsiteX5" fmla="*/ 5427133 w 6993467"/>
              <a:gd name="connsiteY5" fmla="*/ 2853267 h 3056467"/>
              <a:gd name="connsiteX6" fmla="*/ 5825067 w 6993467"/>
              <a:gd name="connsiteY6" fmla="*/ 2624667 h 3056467"/>
              <a:gd name="connsiteX7" fmla="*/ 6214533 w 6993467"/>
              <a:gd name="connsiteY7" fmla="*/ 1498600 h 3056467"/>
              <a:gd name="connsiteX8" fmla="*/ 6595533 w 6993467"/>
              <a:gd name="connsiteY8" fmla="*/ 651934 h 3056467"/>
              <a:gd name="connsiteX9" fmla="*/ 6993467 w 6993467"/>
              <a:gd name="connsiteY9" fmla="*/ 0 h 3056467"/>
              <a:gd name="connsiteX0" fmla="*/ 0 w 6595533"/>
              <a:gd name="connsiteY0" fmla="*/ 2396066 h 2404533"/>
              <a:gd name="connsiteX1" fmla="*/ 3488267 w 6595533"/>
              <a:gd name="connsiteY1" fmla="*/ 2404533 h 2404533"/>
              <a:gd name="connsiteX2" fmla="*/ 3894667 w 6595533"/>
              <a:gd name="connsiteY2" fmla="*/ 2167466 h 2404533"/>
              <a:gd name="connsiteX3" fmla="*/ 4250267 w 6595533"/>
              <a:gd name="connsiteY3" fmla="*/ 2396066 h 2404533"/>
              <a:gd name="connsiteX4" fmla="*/ 5046133 w 6595533"/>
              <a:gd name="connsiteY4" fmla="*/ 1947333 h 2404533"/>
              <a:gd name="connsiteX5" fmla="*/ 5427133 w 6595533"/>
              <a:gd name="connsiteY5" fmla="*/ 2201333 h 2404533"/>
              <a:gd name="connsiteX6" fmla="*/ 5825067 w 6595533"/>
              <a:gd name="connsiteY6" fmla="*/ 1972733 h 2404533"/>
              <a:gd name="connsiteX7" fmla="*/ 6214533 w 6595533"/>
              <a:gd name="connsiteY7" fmla="*/ 846666 h 2404533"/>
              <a:gd name="connsiteX8" fmla="*/ 6595533 w 6595533"/>
              <a:gd name="connsiteY8" fmla="*/ 0 h 2404533"/>
              <a:gd name="connsiteX0" fmla="*/ 0 w 6214533"/>
              <a:gd name="connsiteY0" fmla="*/ 1549400 h 1557867"/>
              <a:gd name="connsiteX1" fmla="*/ 3488267 w 6214533"/>
              <a:gd name="connsiteY1" fmla="*/ 1557867 h 1557867"/>
              <a:gd name="connsiteX2" fmla="*/ 3894667 w 6214533"/>
              <a:gd name="connsiteY2" fmla="*/ 1320800 h 1557867"/>
              <a:gd name="connsiteX3" fmla="*/ 4250267 w 6214533"/>
              <a:gd name="connsiteY3" fmla="*/ 1549400 h 1557867"/>
              <a:gd name="connsiteX4" fmla="*/ 5046133 w 6214533"/>
              <a:gd name="connsiteY4" fmla="*/ 1100667 h 1557867"/>
              <a:gd name="connsiteX5" fmla="*/ 5427133 w 6214533"/>
              <a:gd name="connsiteY5" fmla="*/ 1354667 h 1557867"/>
              <a:gd name="connsiteX6" fmla="*/ 5825067 w 6214533"/>
              <a:gd name="connsiteY6" fmla="*/ 1126067 h 1557867"/>
              <a:gd name="connsiteX7" fmla="*/ 6214533 w 6214533"/>
              <a:gd name="connsiteY7" fmla="*/ 0 h 1557867"/>
              <a:gd name="connsiteX0" fmla="*/ 0 w 5825067"/>
              <a:gd name="connsiteY0" fmla="*/ 448733 h 457200"/>
              <a:gd name="connsiteX1" fmla="*/ 3488267 w 5825067"/>
              <a:gd name="connsiteY1" fmla="*/ 457200 h 457200"/>
              <a:gd name="connsiteX2" fmla="*/ 3894667 w 5825067"/>
              <a:gd name="connsiteY2" fmla="*/ 220133 h 457200"/>
              <a:gd name="connsiteX3" fmla="*/ 4250267 w 5825067"/>
              <a:gd name="connsiteY3" fmla="*/ 448733 h 457200"/>
              <a:gd name="connsiteX4" fmla="*/ 5046133 w 5825067"/>
              <a:gd name="connsiteY4" fmla="*/ 0 h 457200"/>
              <a:gd name="connsiteX5" fmla="*/ 5427133 w 5825067"/>
              <a:gd name="connsiteY5" fmla="*/ 254000 h 457200"/>
              <a:gd name="connsiteX6" fmla="*/ 5825067 w 5825067"/>
              <a:gd name="connsiteY6" fmla="*/ 25400 h 457200"/>
              <a:gd name="connsiteX0" fmla="*/ 0 w 5427133"/>
              <a:gd name="connsiteY0" fmla="*/ 448733 h 457200"/>
              <a:gd name="connsiteX1" fmla="*/ 3488267 w 5427133"/>
              <a:gd name="connsiteY1" fmla="*/ 457200 h 457200"/>
              <a:gd name="connsiteX2" fmla="*/ 3894667 w 5427133"/>
              <a:gd name="connsiteY2" fmla="*/ 220133 h 457200"/>
              <a:gd name="connsiteX3" fmla="*/ 4250267 w 5427133"/>
              <a:gd name="connsiteY3" fmla="*/ 448733 h 457200"/>
              <a:gd name="connsiteX4" fmla="*/ 5046133 w 5427133"/>
              <a:gd name="connsiteY4" fmla="*/ 0 h 457200"/>
              <a:gd name="connsiteX5" fmla="*/ 5427133 w 5427133"/>
              <a:gd name="connsiteY5" fmla="*/ 2540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27133" h="457200">
                <a:moveTo>
                  <a:pt x="0" y="448733"/>
                </a:moveTo>
                <a:lnTo>
                  <a:pt x="3488267" y="457200"/>
                </a:lnTo>
                <a:lnTo>
                  <a:pt x="3894667" y="220133"/>
                </a:lnTo>
                <a:lnTo>
                  <a:pt x="4250267" y="448733"/>
                </a:lnTo>
                <a:lnTo>
                  <a:pt x="5046133" y="0"/>
                </a:lnTo>
                <a:lnTo>
                  <a:pt x="5427133" y="254000"/>
                </a:lnTo>
              </a:path>
            </a:pathLst>
          </a:custGeom>
          <a:ln w="76200" cmpd="sng">
            <a:solidFill>
              <a:schemeClr val="accent2"/>
            </a:solidFill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44953" y="4273868"/>
            <a:ext cx="800219" cy="461665"/>
          </a:xfrm>
          <a:prstGeom prst="rect">
            <a:avLst/>
          </a:prstGeom>
          <a:solidFill>
            <a:schemeClr val="accent2"/>
          </a:solidFill>
          <a:ln w="9525" cmpd="sng">
            <a:solidFill>
              <a:srgbClr val="EBF1DD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44953" y="3703656"/>
            <a:ext cx="1290033" cy="461665"/>
          </a:xfrm>
          <a:prstGeom prst="rect">
            <a:avLst/>
          </a:prstGeom>
          <a:solidFill>
            <a:schemeClr val="accent1"/>
          </a:solidFill>
          <a:ln w="9525" cmpd="sng">
            <a:solidFill>
              <a:srgbClr val="EBF1DD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Women</a:t>
            </a:r>
          </a:p>
        </p:txBody>
      </p:sp>
      <p:sp>
        <p:nvSpPr>
          <p:cNvPr id="4" name="Down Arrow Callout 3"/>
          <p:cNvSpPr/>
          <p:nvPr/>
        </p:nvSpPr>
        <p:spPr>
          <a:xfrm>
            <a:off x="7764670" y="2855336"/>
            <a:ext cx="1467317" cy="1977896"/>
          </a:xfrm>
          <a:prstGeom prst="downArrowCallout">
            <a:avLst>
              <a:gd name="adj1" fmla="val 12253"/>
              <a:gd name="adj2" fmla="val 12961"/>
              <a:gd name="adj3" fmla="val 17918"/>
              <a:gd name="adj4" fmla="val 29778"/>
            </a:avLst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ea typeface="Franklin Gothic Medium" charset="0"/>
                <a:cs typeface="Franklin Gothic Medium" charset="0"/>
              </a:rPr>
              <a:t>Age 65</a:t>
            </a:r>
            <a:endParaRPr lang="en-US" sz="2800" b="1" dirty="0">
              <a:ea typeface="Franklin Gothic Medium" charset="0"/>
              <a:cs typeface="Franklin Gothic Medium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199" y="921247"/>
            <a:ext cx="56235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>
                <a:solidFill>
                  <a:srgbClr val="FFFF00"/>
                </a:solidFill>
              </a:rPr>
              <a:t>Healthier Americans</a:t>
            </a:r>
            <a:endParaRPr lang="en-US" sz="4400" b="1" dirty="0" smtClean="0">
              <a:solidFill>
                <a:srgbClr val="FFFF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8407567" y="1922920"/>
            <a:ext cx="2972719" cy="3141425"/>
          </a:xfrm>
          <a:custGeom>
            <a:avLst/>
            <a:gdLst>
              <a:gd name="connsiteX0" fmla="*/ 0 w 7755467"/>
              <a:gd name="connsiteY0" fmla="*/ 3251200 h 3259667"/>
              <a:gd name="connsiteX1" fmla="*/ 3488267 w 7755467"/>
              <a:gd name="connsiteY1" fmla="*/ 3259667 h 3259667"/>
              <a:gd name="connsiteX2" fmla="*/ 3894667 w 7755467"/>
              <a:gd name="connsiteY2" fmla="*/ 3022600 h 3259667"/>
              <a:gd name="connsiteX3" fmla="*/ 4250267 w 7755467"/>
              <a:gd name="connsiteY3" fmla="*/ 3251200 h 3259667"/>
              <a:gd name="connsiteX4" fmla="*/ 5046133 w 7755467"/>
              <a:gd name="connsiteY4" fmla="*/ 2802467 h 3259667"/>
              <a:gd name="connsiteX5" fmla="*/ 5427133 w 7755467"/>
              <a:gd name="connsiteY5" fmla="*/ 3056467 h 3259667"/>
              <a:gd name="connsiteX6" fmla="*/ 5825067 w 7755467"/>
              <a:gd name="connsiteY6" fmla="*/ 2827867 h 3259667"/>
              <a:gd name="connsiteX7" fmla="*/ 6214533 w 7755467"/>
              <a:gd name="connsiteY7" fmla="*/ 1701800 h 3259667"/>
              <a:gd name="connsiteX8" fmla="*/ 6595533 w 7755467"/>
              <a:gd name="connsiteY8" fmla="*/ 855134 h 3259667"/>
              <a:gd name="connsiteX9" fmla="*/ 6993467 w 7755467"/>
              <a:gd name="connsiteY9" fmla="*/ 203200 h 3259667"/>
              <a:gd name="connsiteX10" fmla="*/ 7391400 w 7755467"/>
              <a:gd name="connsiteY10" fmla="*/ 203200 h 3259667"/>
              <a:gd name="connsiteX11" fmla="*/ 7755467 w 7755467"/>
              <a:gd name="connsiteY11" fmla="*/ 0 h 3259667"/>
              <a:gd name="connsiteX0" fmla="*/ 0 w 7814734"/>
              <a:gd name="connsiteY0" fmla="*/ 3302000 h 3310467"/>
              <a:gd name="connsiteX1" fmla="*/ 3488267 w 7814734"/>
              <a:gd name="connsiteY1" fmla="*/ 3310467 h 3310467"/>
              <a:gd name="connsiteX2" fmla="*/ 3894667 w 7814734"/>
              <a:gd name="connsiteY2" fmla="*/ 3073400 h 3310467"/>
              <a:gd name="connsiteX3" fmla="*/ 4250267 w 7814734"/>
              <a:gd name="connsiteY3" fmla="*/ 3302000 h 3310467"/>
              <a:gd name="connsiteX4" fmla="*/ 5046133 w 7814734"/>
              <a:gd name="connsiteY4" fmla="*/ 2853267 h 3310467"/>
              <a:gd name="connsiteX5" fmla="*/ 5427133 w 7814734"/>
              <a:gd name="connsiteY5" fmla="*/ 3107267 h 3310467"/>
              <a:gd name="connsiteX6" fmla="*/ 5825067 w 7814734"/>
              <a:gd name="connsiteY6" fmla="*/ 2878667 h 3310467"/>
              <a:gd name="connsiteX7" fmla="*/ 6214533 w 7814734"/>
              <a:gd name="connsiteY7" fmla="*/ 1752600 h 3310467"/>
              <a:gd name="connsiteX8" fmla="*/ 6595533 w 7814734"/>
              <a:gd name="connsiteY8" fmla="*/ 905934 h 3310467"/>
              <a:gd name="connsiteX9" fmla="*/ 6993467 w 7814734"/>
              <a:gd name="connsiteY9" fmla="*/ 254000 h 3310467"/>
              <a:gd name="connsiteX10" fmla="*/ 7391400 w 7814734"/>
              <a:gd name="connsiteY10" fmla="*/ 254000 h 3310467"/>
              <a:gd name="connsiteX11" fmla="*/ 7814734 w 7814734"/>
              <a:gd name="connsiteY11" fmla="*/ 0 h 3310467"/>
              <a:gd name="connsiteX0" fmla="*/ 0 w 4326467"/>
              <a:gd name="connsiteY0" fmla="*/ 3310467 h 3310467"/>
              <a:gd name="connsiteX1" fmla="*/ 406400 w 4326467"/>
              <a:gd name="connsiteY1" fmla="*/ 3073400 h 3310467"/>
              <a:gd name="connsiteX2" fmla="*/ 762000 w 4326467"/>
              <a:gd name="connsiteY2" fmla="*/ 3302000 h 3310467"/>
              <a:gd name="connsiteX3" fmla="*/ 1557866 w 4326467"/>
              <a:gd name="connsiteY3" fmla="*/ 2853267 h 3310467"/>
              <a:gd name="connsiteX4" fmla="*/ 1938866 w 4326467"/>
              <a:gd name="connsiteY4" fmla="*/ 3107267 h 3310467"/>
              <a:gd name="connsiteX5" fmla="*/ 2336800 w 4326467"/>
              <a:gd name="connsiteY5" fmla="*/ 2878667 h 3310467"/>
              <a:gd name="connsiteX6" fmla="*/ 2726266 w 4326467"/>
              <a:gd name="connsiteY6" fmla="*/ 1752600 h 3310467"/>
              <a:gd name="connsiteX7" fmla="*/ 3107266 w 4326467"/>
              <a:gd name="connsiteY7" fmla="*/ 905934 h 3310467"/>
              <a:gd name="connsiteX8" fmla="*/ 3505200 w 4326467"/>
              <a:gd name="connsiteY8" fmla="*/ 254000 h 3310467"/>
              <a:gd name="connsiteX9" fmla="*/ 3903133 w 4326467"/>
              <a:gd name="connsiteY9" fmla="*/ 254000 h 3310467"/>
              <a:gd name="connsiteX10" fmla="*/ 4326467 w 4326467"/>
              <a:gd name="connsiteY10" fmla="*/ 0 h 3310467"/>
              <a:gd name="connsiteX0" fmla="*/ 0 w 3920067"/>
              <a:gd name="connsiteY0" fmla="*/ 3073400 h 3302000"/>
              <a:gd name="connsiteX1" fmla="*/ 355600 w 3920067"/>
              <a:gd name="connsiteY1" fmla="*/ 3302000 h 3302000"/>
              <a:gd name="connsiteX2" fmla="*/ 1151466 w 3920067"/>
              <a:gd name="connsiteY2" fmla="*/ 2853267 h 3302000"/>
              <a:gd name="connsiteX3" fmla="*/ 1532466 w 3920067"/>
              <a:gd name="connsiteY3" fmla="*/ 3107267 h 3302000"/>
              <a:gd name="connsiteX4" fmla="*/ 1930400 w 3920067"/>
              <a:gd name="connsiteY4" fmla="*/ 2878667 h 3302000"/>
              <a:gd name="connsiteX5" fmla="*/ 2319866 w 3920067"/>
              <a:gd name="connsiteY5" fmla="*/ 1752600 h 3302000"/>
              <a:gd name="connsiteX6" fmla="*/ 2700866 w 3920067"/>
              <a:gd name="connsiteY6" fmla="*/ 905934 h 3302000"/>
              <a:gd name="connsiteX7" fmla="*/ 3098800 w 3920067"/>
              <a:gd name="connsiteY7" fmla="*/ 254000 h 3302000"/>
              <a:gd name="connsiteX8" fmla="*/ 3496733 w 3920067"/>
              <a:gd name="connsiteY8" fmla="*/ 254000 h 3302000"/>
              <a:gd name="connsiteX9" fmla="*/ 3920067 w 3920067"/>
              <a:gd name="connsiteY9" fmla="*/ 0 h 3302000"/>
              <a:gd name="connsiteX0" fmla="*/ 0 w 3564467"/>
              <a:gd name="connsiteY0" fmla="*/ 3302000 h 3302000"/>
              <a:gd name="connsiteX1" fmla="*/ 795866 w 3564467"/>
              <a:gd name="connsiteY1" fmla="*/ 2853267 h 3302000"/>
              <a:gd name="connsiteX2" fmla="*/ 1176866 w 3564467"/>
              <a:gd name="connsiteY2" fmla="*/ 3107267 h 3302000"/>
              <a:gd name="connsiteX3" fmla="*/ 1574800 w 3564467"/>
              <a:gd name="connsiteY3" fmla="*/ 2878667 h 3302000"/>
              <a:gd name="connsiteX4" fmla="*/ 1964266 w 3564467"/>
              <a:gd name="connsiteY4" fmla="*/ 1752600 h 3302000"/>
              <a:gd name="connsiteX5" fmla="*/ 2345266 w 3564467"/>
              <a:gd name="connsiteY5" fmla="*/ 905934 h 3302000"/>
              <a:gd name="connsiteX6" fmla="*/ 2743200 w 3564467"/>
              <a:gd name="connsiteY6" fmla="*/ 254000 h 3302000"/>
              <a:gd name="connsiteX7" fmla="*/ 3141133 w 3564467"/>
              <a:gd name="connsiteY7" fmla="*/ 254000 h 3302000"/>
              <a:gd name="connsiteX8" fmla="*/ 3564467 w 3564467"/>
              <a:gd name="connsiteY8" fmla="*/ 0 h 3302000"/>
              <a:gd name="connsiteX0" fmla="*/ 0 w 2768601"/>
              <a:gd name="connsiteY0" fmla="*/ 2853267 h 3107267"/>
              <a:gd name="connsiteX1" fmla="*/ 381000 w 2768601"/>
              <a:gd name="connsiteY1" fmla="*/ 3107267 h 3107267"/>
              <a:gd name="connsiteX2" fmla="*/ 778934 w 2768601"/>
              <a:gd name="connsiteY2" fmla="*/ 2878667 h 3107267"/>
              <a:gd name="connsiteX3" fmla="*/ 1168400 w 2768601"/>
              <a:gd name="connsiteY3" fmla="*/ 1752600 h 3107267"/>
              <a:gd name="connsiteX4" fmla="*/ 1549400 w 2768601"/>
              <a:gd name="connsiteY4" fmla="*/ 905934 h 3107267"/>
              <a:gd name="connsiteX5" fmla="*/ 1947334 w 2768601"/>
              <a:gd name="connsiteY5" fmla="*/ 254000 h 3107267"/>
              <a:gd name="connsiteX6" fmla="*/ 2345267 w 2768601"/>
              <a:gd name="connsiteY6" fmla="*/ 254000 h 3107267"/>
              <a:gd name="connsiteX7" fmla="*/ 2768601 w 2768601"/>
              <a:gd name="connsiteY7" fmla="*/ 0 h 3107267"/>
              <a:gd name="connsiteX0" fmla="*/ 0 w 2387601"/>
              <a:gd name="connsiteY0" fmla="*/ 3107267 h 3107267"/>
              <a:gd name="connsiteX1" fmla="*/ 397934 w 2387601"/>
              <a:gd name="connsiteY1" fmla="*/ 2878667 h 3107267"/>
              <a:gd name="connsiteX2" fmla="*/ 787400 w 2387601"/>
              <a:gd name="connsiteY2" fmla="*/ 1752600 h 3107267"/>
              <a:gd name="connsiteX3" fmla="*/ 1168400 w 2387601"/>
              <a:gd name="connsiteY3" fmla="*/ 905934 h 3107267"/>
              <a:gd name="connsiteX4" fmla="*/ 1566334 w 2387601"/>
              <a:gd name="connsiteY4" fmla="*/ 254000 h 3107267"/>
              <a:gd name="connsiteX5" fmla="*/ 1964267 w 2387601"/>
              <a:gd name="connsiteY5" fmla="*/ 254000 h 3107267"/>
              <a:gd name="connsiteX6" fmla="*/ 2387601 w 2387601"/>
              <a:gd name="connsiteY6" fmla="*/ 0 h 310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7601" h="3107267">
                <a:moveTo>
                  <a:pt x="0" y="3107267"/>
                </a:moveTo>
                <a:lnTo>
                  <a:pt x="397934" y="2878667"/>
                </a:lnTo>
                <a:lnTo>
                  <a:pt x="787400" y="1752600"/>
                </a:lnTo>
                <a:lnTo>
                  <a:pt x="1168400" y="905934"/>
                </a:lnTo>
                <a:lnTo>
                  <a:pt x="1566334" y="254000"/>
                </a:lnTo>
                <a:lnTo>
                  <a:pt x="1964267" y="254000"/>
                </a:lnTo>
                <a:lnTo>
                  <a:pt x="2387601" y="0"/>
                </a:lnTo>
              </a:path>
            </a:pathLst>
          </a:custGeom>
          <a:ln w="76200" cmpd="sng">
            <a:solidFill>
              <a:schemeClr val="accent2"/>
            </a:solidFill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634488" y="5030199"/>
            <a:ext cx="6854287" cy="231113"/>
          </a:xfrm>
          <a:custGeom>
            <a:avLst/>
            <a:gdLst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180666 w 7806266"/>
              <a:gd name="connsiteY8" fmla="*/ 2870200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239933 w 7806266"/>
              <a:gd name="connsiteY8" fmla="*/ 2861734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5816600 w 7806266"/>
              <a:gd name="connsiteY8" fmla="*/ 3064933 h 3285066"/>
              <a:gd name="connsiteX9" fmla="*/ 6239933 w 7806266"/>
              <a:gd name="connsiteY9" fmla="*/ 2861734 h 3285066"/>
              <a:gd name="connsiteX10" fmla="*/ 7001933 w 7806266"/>
              <a:gd name="connsiteY10" fmla="*/ 694266 h 3285066"/>
              <a:gd name="connsiteX11" fmla="*/ 7382933 w 7806266"/>
              <a:gd name="connsiteY11" fmla="*/ 457200 h 3285066"/>
              <a:gd name="connsiteX12" fmla="*/ 7806266 w 7806266"/>
              <a:gd name="connsiteY12" fmla="*/ 0 h 3285066"/>
              <a:gd name="connsiteX0" fmla="*/ 0 w 7382933"/>
              <a:gd name="connsiteY0" fmla="*/ 2827866 h 2827866"/>
              <a:gd name="connsiteX1" fmla="*/ 423333 w 7382933"/>
              <a:gd name="connsiteY1" fmla="*/ 2810933 h 2827866"/>
              <a:gd name="connsiteX2" fmla="*/ 795866 w 7382933"/>
              <a:gd name="connsiteY2" fmla="*/ 2624666 h 2827866"/>
              <a:gd name="connsiteX3" fmla="*/ 1185333 w 7382933"/>
              <a:gd name="connsiteY3" fmla="*/ 2616200 h 2827866"/>
              <a:gd name="connsiteX4" fmla="*/ 1532466 w 7382933"/>
              <a:gd name="connsiteY4" fmla="*/ 2819400 h 2827866"/>
              <a:gd name="connsiteX5" fmla="*/ 4241800 w 7382933"/>
              <a:gd name="connsiteY5" fmla="*/ 2827866 h 2827866"/>
              <a:gd name="connsiteX6" fmla="*/ 4699000 w 7382933"/>
              <a:gd name="connsiteY6" fmla="*/ 2599266 h 2827866"/>
              <a:gd name="connsiteX7" fmla="*/ 5791200 w 7382933"/>
              <a:gd name="connsiteY7" fmla="*/ 2607733 h 2827866"/>
              <a:gd name="connsiteX8" fmla="*/ 5816600 w 7382933"/>
              <a:gd name="connsiteY8" fmla="*/ 2607733 h 2827866"/>
              <a:gd name="connsiteX9" fmla="*/ 6239933 w 7382933"/>
              <a:gd name="connsiteY9" fmla="*/ 2404534 h 2827866"/>
              <a:gd name="connsiteX10" fmla="*/ 7001933 w 7382933"/>
              <a:gd name="connsiteY10" fmla="*/ 237066 h 2827866"/>
              <a:gd name="connsiteX11" fmla="*/ 7382933 w 7382933"/>
              <a:gd name="connsiteY11" fmla="*/ 0 h 2827866"/>
              <a:gd name="connsiteX0" fmla="*/ 0 w 7001933"/>
              <a:gd name="connsiteY0" fmla="*/ 2590800 h 2590800"/>
              <a:gd name="connsiteX1" fmla="*/ 423333 w 7001933"/>
              <a:gd name="connsiteY1" fmla="*/ 2573867 h 2590800"/>
              <a:gd name="connsiteX2" fmla="*/ 795866 w 7001933"/>
              <a:gd name="connsiteY2" fmla="*/ 2387600 h 2590800"/>
              <a:gd name="connsiteX3" fmla="*/ 1185333 w 7001933"/>
              <a:gd name="connsiteY3" fmla="*/ 2379134 h 2590800"/>
              <a:gd name="connsiteX4" fmla="*/ 1532466 w 7001933"/>
              <a:gd name="connsiteY4" fmla="*/ 2582334 h 2590800"/>
              <a:gd name="connsiteX5" fmla="*/ 4241800 w 7001933"/>
              <a:gd name="connsiteY5" fmla="*/ 2590800 h 2590800"/>
              <a:gd name="connsiteX6" fmla="*/ 4699000 w 7001933"/>
              <a:gd name="connsiteY6" fmla="*/ 2362200 h 2590800"/>
              <a:gd name="connsiteX7" fmla="*/ 5791200 w 7001933"/>
              <a:gd name="connsiteY7" fmla="*/ 2370667 h 2590800"/>
              <a:gd name="connsiteX8" fmla="*/ 5816600 w 7001933"/>
              <a:gd name="connsiteY8" fmla="*/ 2370667 h 2590800"/>
              <a:gd name="connsiteX9" fmla="*/ 6239933 w 7001933"/>
              <a:gd name="connsiteY9" fmla="*/ 2167468 h 2590800"/>
              <a:gd name="connsiteX10" fmla="*/ 7001933 w 7001933"/>
              <a:gd name="connsiteY10" fmla="*/ 0 h 2590800"/>
              <a:gd name="connsiteX0" fmla="*/ 0 w 6239933"/>
              <a:gd name="connsiteY0" fmla="*/ 423332 h 423332"/>
              <a:gd name="connsiteX1" fmla="*/ 423333 w 6239933"/>
              <a:gd name="connsiteY1" fmla="*/ 406399 h 423332"/>
              <a:gd name="connsiteX2" fmla="*/ 795866 w 6239933"/>
              <a:gd name="connsiteY2" fmla="*/ 220132 h 423332"/>
              <a:gd name="connsiteX3" fmla="*/ 1185333 w 6239933"/>
              <a:gd name="connsiteY3" fmla="*/ 211666 h 423332"/>
              <a:gd name="connsiteX4" fmla="*/ 1532466 w 6239933"/>
              <a:gd name="connsiteY4" fmla="*/ 414866 h 423332"/>
              <a:gd name="connsiteX5" fmla="*/ 4241800 w 6239933"/>
              <a:gd name="connsiteY5" fmla="*/ 423332 h 423332"/>
              <a:gd name="connsiteX6" fmla="*/ 4699000 w 6239933"/>
              <a:gd name="connsiteY6" fmla="*/ 194732 h 423332"/>
              <a:gd name="connsiteX7" fmla="*/ 5791200 w 6239933"/>
              <a:gd name="connsiteY7" fmla="*/ 203199 h 423332"/>
              <a:gd name="connsiteX8" fmla="*/ 5816600 w 6239933"/>
              <a:gd name="connsiteY8" fmla="*/ 203199 h 423332"/>
              <a:gd name="connsiteX9" fmla="*/ 6239933 w 6239933"/>
              <a:gd name="connsiteY9" fmla="*/ 0 h 423332"/>
              <a:gd name="connsiteX0" fmla="*/ 0 w 5816600"/>
              <a:gd name="connsiteY0" fmla="*/ 228600 h 228600"/>
              <a:gd name="connsiteX1" fmla="*/ 423333 w 5816600"/>
              <a:gd name="connsiteY1" fmla="*/ 211667 h 228600"/>
              <a:gd name="connsiteX2" fmla="*/ 795866 w 5816600"/>
              <a:gd name="connsiteY2" fmla="*/ 25400 h 228600"/>
              <a:gd name="connsiteX3" fmla="*/ 1185333 w 5816600"/>
              <a:gd name="connsiteY3" fmla="*/ 16934 h 228600"/>
              <a:gd name="connsiteX4" fmla="*/ 1532466 w 5816600"/>
              <a:gd name="connsiteY4" fmla="*/ 220134 h 228600"/>
              <a:gd name="connsiteX5" fmla="*/ 4241800 w 5816600"/>
              <a:gd name="connsiteY5" fmla="*/ 228600 h 228600"/>
              <a:gd name="connsiteX6" fmla="*/ 4699000 w 5816600"/>
              <a:gd name="connsiteY6" fmla="*/ 0 h 228600"/>
              <a:gd name="connsiteX7" fmla="*/ 5791200 w 5816600"/>
              <a:gd name="connsiteY7" fmla="*/ 8467 h 228600"/>
              <a:gd name="connsiteX8" fmla="*/ 5816600 w 5816600"/>
              <a:gd name="connsiteY8" fmla="*/ 8467 h 228600"/>
              <a:gd name="connsiteX0" fmla="*/ 0 w 5791200"/>
              <a:gd name="connsiteY0" fmla="*/ 228600 h 228600"/>
              <a:gd name="connsiteX1" fmla="*/ 423333 w 5791200"/>
              <a:gd name="connsiteY1" fmla="*/ 211667 h 228600"/>
              <a:gd name="connsiteX2" fmla="*/ 795866 w 5791200"/>
              <a:gd name="connsiteY2" fmla="*/ 25400 h 228600"/>
              <a:gd name="connsiteX3" fmla="*/ 1185333 w 5791200"/>
              <a:gd name="connsiteY3" fmla="*/ 16934 h 228600"/>
              <a:gd name="connsiteX4" fmla="*/ 1532466 w 5791200"/>
              <a:gd name="connsiteY4" fmla="*/ 220134 h 228600"/>
              <a:gd name="connsiteX5" fmla="*/ 4241800 w 5791200"/>
              <a:gd name="connsiteY5" fmla="*/ 228600 h 228600"/>
              <a:gd name="connsiteX6" fmla="*/ 4699000 w 5791200"/>
              <a:gd name="connsiteY6" fmla="*/ 0 h 228600"/>
              <a:gd name="connsiteX7" fmla="*/ 5791200 w 5791200"/>
              <a:gd name="connsiteY7" fmla="*/ 8467 h 228600"/>
              <a:gd name="connsiteX0" fmla="*/ 0 w 5505164"/>
              <a:gd name="connsiteY0" fmla="*/ 228600 h 228600"/>
              <a:gd name="connsiteX1" fmla="*/ 423333 w 5505164"/>
              <a:gd name="connsiteY1" fmla="*/ 211667 h 228600"/>
              <a:gd name="connsiteX2" fmla="*/ 795866 w 5505164"/>
              <a:gd name="connsiteY2" fmla="*/ 25400 h 228600"/>
              <a:gd name="connsiteX3" fmla="*/ 1185333 w 5505164"/>
              <a:gd name="connsiteY3" fmla="*/ 16934 h 228600"/>
              <a:gd name="connsiteX4" fmla="*/ 1532466 w 5505164"/>
              <a:gd name="connsiteY4" fmla="*/ 220134 h 228600"/>
              <a:gd name="connsiteX5" fmla="*/ 4241800 w 5505164"/>
              <a:gd name="connsiteY5" fmla="*/ 228600 h 228600"/>
              <a:gd name="connsiteX6" fmla="*/ 4699000 w 5505164"/>
              <a:gd name="connsiteY6" fmla="*/ 0 h 228600"/>
              <a:gd name="connsiteX7" fmla="*/ 5505164 w 5505164"/>
              <a:gd name="connsiteY7" fmla="*/ 27509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164" h="228600">
                <a:moveTo>
                  <a:pt x="0" y="228600"/>
                </a:moveTo>
                <a:lnTo>
                  <a:pt x="423333" y="211667"/>
                </a:lnTo>
                <a:lnTo>
                  <a:pt x="795866" y="25400"/>
                </a:lnTo>
                <a:lnTo>
                  <a:pt x="1185333" y="16934"/>
                </a:lnTo>
                <a:lnTo>
                  <a:pt x="1532466" y="220134"/>
                </a:lnTo>
                <a:lnTo>
                  <a:pt x="4241800" y="228600"/>
                </a:lnTo>
                <a:lnTo>
                  <a:pt x="4699000" y="0"/>
                </a:lnTo>
                <a:lnTo>
                  <a:pt x="5505164" y="27509"/>
                </a:lnTo>
              </a:path>
            </a:pathLst>
          </a:custGeom>
          <a:ln w="76200" cmpd="sng">
            <a:solidFill>
              <a:schemeClr val="accent1"/>
            </a:solidFill>
            <a:prstDash val="sysDash"/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8486079" y="1940132"/>
            <a:ext cx="2867721" cy="3109316"/>
          </a:xfrm>
          <a:custGeom>
            <a:avLst/>
            <a:gdLst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180666 w 7806266"/>
              <a:gd name="connsiteY8" fmla="*/ 2870200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239933 w 7806266"/>
              <a:gd name="connsiteY8" fmla="*/ 2861734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5816600 w 7806266"/>
              <a:gd name="connsiteY8" fmla="*/ 3064933 h 3285066"/>
              <a:gd name="connsiteX9" fmla="*/ 6239933 w 7806266"/>
              <a:gd name="connsiteY9" fmla="*/ 2861734 h 3285066"/>
              <a:gd name="connsiteX10" fmla="*/ 7001933 w 7806266"/>
              <a:gd name="connsiteY10" fmla="*/ 694266 h 3285066"/>
              <a:gd name="connsiteX11" fmla="*/ 7382933 w 7806266"/>
              <a:gd name="connsiteY11" fmla="*/ 457200 h 3285066"/>
              <a:gd name="connsiteX12" fmla="*/ 7806266 w 7806266"/>
              <a:gd name="connsiteY12" fmla="*/ 0 h 3285066"/>
              <a:gd name="connsiteX0" fmla="*/ 0 w 7382933"/>
              <a:gd name="connsiteY0" fmla="*/ 3268133 h 3285066"/>
              <a:gd name="connsiteX1" fmla="*/ 372533 w 7382933"/>
              <a:gd name="connsiteY1" fmla="*/ 3081866 h 3285066"/>
              <a:gd name="connsiteX2" fmla="*/ 762000 w 7382933"/>
              <a:gd name="connsiteY2" fmla="*/ 3073400 h 3285066"/>
              <a:gd name="connsiteX3" fmla="*/ 1109133 w 7382933"/>
              <a:gd name="connsiteY3" fmla="*/ 3276600 h 3285066"/>
              <a:gd name="connsiteX4" fmla="*/ 3818467 w 7382933"/>
              <a:gd name="connsiteY4" fmla="*/ 3285066 h 3285066"/>
              <a:gd name="connsiteX5" fmla="*/ 4275667 w 7382933"/>
              <a:gd name="connsiteY5" fmla="*/ 3056466 h 3285066"/>
              <a:gd name="connsiteX6" fmla="*/ 5367867 w 7382933"/>
              <a:gd name="connsiteY6" fmla="*/ 3064933 h 3285066"/>
              <a:gd name="connsiteX7" fmla="*/ 5393267 w 7382933"/>
              <a:gd name="connsiteY7" fmla="*/ 3064933 h 3285066"/>
              <a:gd name="connsiteX8" fmla="*/ 5816600 w 7382933"/>
              <a:gd name="connsiteY8" fmla="*/ 2861734 h 3285066"/>
              <a:gd name="connsiteX9" fmla="*/ 6578600 w 7382933"/>
              <a:gd name="connsiteY9" fmla="*/ 694266 h 3285066"/>
              <a:gd name="connsiteX10" fmla="*/ 6959600 w 7382933"/>
              <a:gd name="connsiteY10" fmla="*/ 457200 h 3285066"/>
              <a:gd name="connsiteX11" fmla="*/ 7382933 w 7382933"/>
              <a:gd name="connsiteY11" fmla="*/ 0 h 3285066"/>
              <a:gd name="connsiteX0" fmla="*/ 0 w 7010400"/>
              <a:gd name="connsiteY0" fmla="*/ 3081866 h 3285066"/>
              <a:gd name="connsiteX1" fmla="*/ 389467 w 7010400"/>
              <a:gd name="connsiteY1" fmla="*/ 3073400 h 3285066"/>
              <a:gd name="connsiteX2" fmla="*/ 736600 w 7010400"/>
              <a:gd name="connsiteY2" fmla="*/ 3276600 h 3285066"/>
              <a:gd name="connsiteX3" fmla="*/ 3445934 w 7010400"/>
              <a:gd name="connsiteY3" fmla="*/ 3285066 h 3285066"/>
              <a:gd name="connsiteX4" fmla="*/ 3903134 w 7010400"/>
              <a:gd name="connsiteY4" fmla="*/ 3056466 h 3285066"/>
              <a:gd name="connsiteX5" fmla="*/ 4995334 w 7010400"/>
              <a:gd name="connsiteY5" fmla="*/ 3064933 h 3285066"/>
              <a:gd name="connsiteX6" fmla="*/ 5020734 w 7010400"/>
              <a:gd name="connsiteY6" fmla="*/ 3064933 h 3285066"/>
              <a:gd name="connsiteX7" fmla="*/ 5444067 w 7010400"/>
              <a:gd name="connsiteY7" fmla="*/ 2861734 h 3285066"/>
              <a:gd name="connsiteX8" fmla="*/ 6206067 w 7010400"/>
              <a:gd name="connsiteY8" fmla="*/ 694266 h 3285066"/>
              <a:gd name="connsiteX9" fmla="*/ 6587067 w 7010400"/>
              <a:gd name="connsiteY9" fmla="*/ 457200 h 3285066"/>
              <a:gd name="connsiteX10" fmla="*/ 7010400 w 7010400"/>
              <a:gd name="connsiteY10" fmla="*/ 0 h 3285066"/>
              <a:gd name="connsiteX0" fmla="*/ 0 w 6620933"/>
              <a:gd name="connsiteY0" fmla="*/ 3073400 h 3285066"/>
              <a:gd name="connsiteX1" fmla="*/ 347133 w 6620933"/>
              <a:gd name="connsiteY1" fmla="*/ 3276600 h 3285066"/>
              <a:gd name="connsiteX2" fmla="*/ 3056467 w 6620933"/>
              <a:gd name="connsiteY2" fmla="*/ 3285066 h 3285066"/>
              <a:gd name="connsiteX3" fmla="*/ 3513667 w 6620933"/>
              <a:gd name="connsiteY3" fmla="*/ 3056466 h 3285066"/>
              <a:gd name="connsiteX4" fmla="*/ 4605867 w 6620933"/>
              <a:gd name="connsiteY4" fmla="*/ 3064933 h 3285066"/>
              <a:gd name="connsiteX5" fmla="*/ 4631267 w 6620933"/>
              <a:gd name="connsiteY5" fmla="*/ 3064933 h 3285066"/>
              <a:gd name="connsiteX6" fmla="*/ 5054600 w 6620933"/>
              <a:gd name="connsiteY6" fmla="*/ 2861734 h 3285066"/>
              <a:gd name="connsiteX7" fmla="*/ 5816600 w 6620933"/>
              <a:gd name="connsiteY7" fmla="*/ 694266 h 3285066"/>
              <a:gd name="connsiteX8" fmla="*/ 6197600 w 6620933"/>
              <a:gd name="connsiteY8" fmla="*/ 457200 h 3285066"/>
              <a:gd name="connsiteX9" fmla="*/ 6620933 w 6620933"/>
              <a:gd name="connsiteY9" fmla="*/ 0 h 3285066"/>
              <a:gd name="connsiteX0" fmla="*/ 0 w 6273800"/>
              <a:gd name="connsiteY0" fmla="*/ 3276600 h 3285066"/>
              <a:gd name="connsiteX1" fmla="*/ 2709334 w 6273800"/>
              <a:gd name="connsiteY1" fmla="*/ 3285066 h 3285066"/>
              <a:gd name="connsiteX2" fmla="*/ 3166534 w 6273800"/>
              <a:gd name="connsiteY2" fmla="*/ 3056466 h 3285066"/>
              <a:gd name="connsiteX3" fmla="*/ 4258734 w 6273800"/>
              <a:gd name="connsiteY3" fmla="*/ 3064933 h 3285066"/>
              <a:gd name="connsiteX4" fmla="*/ 4284134 w 6273800"/>
              <a:gd name="connsiteY4" fmla="*/ 3064933 h 3285066"/>
              <a:gd name="connsiteX5" fmla="*/ 4707467 w 6273800"/>
              <a:gd name="connsiteY5" fmla="*/ 2861734 h 3285066"/>
              <a:gd name="connsiteX6" fmla="*/ 5469467 w 6273800"/>
              <a:gd name="connsiteY6" fmla="*/ 694266 h 3285066"/>
              <a:gd name="connsiteX7" fmla="*/ 5850467 w 6273800"/>
              <a:gd name="connsiteY7" fmla="*/ 457200 h 3285066"/>
              <a:gd name="connsiteX8" fmla="*/ 6273800 w 6273800"/>
              <a:gd name="connsiteY8" fmla="*/ 0 h 3285066"/>
              <a:gd name="connsiteX0" fmla="*/ 0 w 3564466"/>
              <a:gd name="connsiteY0" fmla="*/ 3285066 h 3285066"/>
              <a:gd name="connsiteX1" fmla="*/ 457200 w 3564466"/>
              <a:gd name="connsiteY1" fmla="*/ 3056466 h 3285066"/>
              <a:gd name="connsiteX2" fmla="*/ 1549400 w 3564466"/>
              <a:gd name="connsiteY2" fmla="*/ 3064933 h 3285066"/>
              <a:gd name="connsiteX3" fmla="*/ 1574800 w 3564466"/>
              <a:gd name="connsiteY3" fmla="*/ 3064933 h 3285066"/>
              <a:gd name="connsiteX4" fmla="*/ 1998133 w 3564466"/>
              <a:gd name="connsiteY4" fmla="*/ 2861734 h 3285066"/>
              <a:gd name="connsiteX5" fmla="*/ 2760133 w 3564466"/>
              <a:gd name="connsiteY5" fmla="*/ 694266 h 3285066"/>
              <a:gd name="connsiteX6" fmla="*/ 3141133 w 3564466"/>
              <a:gd name="connsiteY6" fmla="*/ 457200 h 3285066"/>
              <a:gd name="connsiteX7" fmla="*/ 3564466 w 3564466"/>
              <a:gd name="connsiteY7" fmla="*/ 0 h 3285066"/>
              <a:gd name="connsiteX0" fmla="*/ 0 w 3107266"/>
              <a:gd name="connsiteY0" fmla="*/ 3056466 h 3065747"/>
              <a:gd name="connsiteX1" fmla="*/ 1092200 w 3107266"/>
              <a:gd name="connsiteY1" fmla="*/ 3064933 h 3065747"/>
              <a:gd name="connsiteX2" fmla="*/ 1117600 w 3107266"/>
              <a:gd name="connsiteY2" fmla="*/ 3064933 h 3065747"/>
              <a:gd name="connsiteX3" fmla="*/ 1540933 w 3107266"/>
              <a:gd name="connsiteY3" fmla="*/ 2861734 h 3065747"/>
              <a:gd name="connsiteX4" fmla="*/ 2302933 w 3107266"/>
              <a:gd name="connsiteY4" fmla="*/ 694266 h 3065747"/>
              <a:gd name="connsiteX5" fmla="*/ 2683933 w 3107266"/>
              <a:gd name="connsiteY5" fmla="*/ 457200 h 3065747"/>
              <a:gd name="connsiteX6" fmla="*/ 3107266 w 3107266"/>
              <a:gd name="connsiteY6" fmla="*/ 0 h 3065747"/>
              <a:gd name="connsiteX0" fmla="*/ 0 w 2287808"/>
              <a:gd name="connsiteY0" fmla="*/ 3113589 h 3113589"/>
              <a:gd name="connsiteX1" fmla="*/ 272742 w 2287808"/>
              <a:gd name="connsiteY1" fmla="*/ 3064933 h 3113589"/>
              <a:gd name="connsiteX2" fmla="*/ 298142 w 2287808"/>
              <a:gd name="connsiteY2" fmla="*/ 3064933 h 3113589"/>
              <a:gd name="connsiteX3" fmla="*/ 721475 w 2287808"/>
              <a:gd name="connsiteY3" fmla="*/ 2861734 h 3113589"/>
              <a:gd name="connsiteX4" fmla="*/ 1483475 w 2287808"/>
              <a:gd name="connsiteY4" fmla="*/ 694266 h 3113589"/>
              <a:gd name="connsiteX5" fmla="*/ 1864475 w 2287808"/>
              <a:gd name="connsiteY5" fmla="*/ 457200 h 3113589"/>
              <a:gd name="connsiteX6" fmla="*/ 2287808 w 2287808"/>
              <a:gd name="connsiteY6" fmla="*/ 0 h 3113589"/>
              <a:gd name="connsiteX0" fmla="*/ 0 w 2303270"/>
              <a:gd name="connsiteY0" fmla="*/ 3075507 h 3075507"/>
              <a:gd name="connsiteX1" fmla="*/ 288204 w 2303270"/>
              <a:gd name="connsiteY1" fmla="*/ 3064933 h 3075507"/>
              <a:gd name="connsiteX2" fmla="*/ 313604 w 2303270"/>
              <a:gd name="connsiteY2" fmla="*/ 3064933 h 3075507"/>
              <a:gd name="connsiteX3" fmla="*/ 736937 w 2303270"/>
              <a:gd name="connsiteY3" fmla="*/ 2861734 h 3075507"/>
              <a:gd name="connsiteX4" fmla="*/ 1498937 w 2303270"/>
              <a:gd name="connsiteY4" fmla="*/ 694266 h 3075507"/>
              <a:gd name="connsiteX5" fmla="*/ 1879937 w 2303270"/>
              <a:gd name="connsiteY5" fmla="*/ 457200 h 3075507"/>
              <a:gd name="connsiteX6" fmla="*/ 2303270 w 2303270"/>
              <a:gd name="connsiteY6" fmla="*/ 0 h 307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270" h="3075507">
                <a:moveTo>
                  <a:pt x="0" y="3075507"/>
                </a:moveTo>
                <a:lnTo>
                  <a:pt x="288204" y="3064933"/>
                </a:lnTo>
                <a:cubicBezTo>
                  <a:pt x="296671" y="3062111"/>
                  <a:pt x="305137" y="3067755"/>
                  <a:pt x="313604" y="3064933"/>
                </a:cubicBezTo>
                <a:lnTo>
                  <a:pt x="736937" y="2861734"/>
                </a:lnTo>
                <a:lnTo>
                  <a:pt x="1498937" y="694266"/>
                </a:lnTo>
                <a:lnTo>
                  <a:pt x="1879937" y="457200"/>
                </a:lnTo>
                <a:lnTo>
                  <a:pt x="2303270" y="0"/>
                </a:lnTo>
              </a:path>
            </a:pathLst>
          </a:custGeom>
          <a:ln w="76200" cmpd="sng">
            <a:solidFill>
              <a:schemeClr val="accent1"/>
            </a:solidFill>
            <a:prstDash val="sysDash"/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31568" y="1684922"/>
            <a:ext cx="7436521" cy="973447"/>
          </a:xfrm>
          <a:prstGeom prst="rect">
            <a:avLst/>
          </a:prstGeom>
          <a:gradFill>
            <a:gsLst>
              <a:gs pos="0">
                <a:srgbClr val="C00000"/>
              </a:gs>
              <a:gs pos="47996">
                <a:srgbClr val="FAEBEB"/>
              </a:gs>
              <a:gs pos="52000">
                <a:schemeClr val="bg1"/>
              </a:gs>
              <a:gs pos="100000">
                <a:schemeClr val="accent4">
                  <a:lumMod val="75000"/>
                </a:schemeClr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Medicare is a crown jewel of America.</a:t>
            </a:r>
          </a:p>
          <a:p>
            <a:pPr algn="ctr"/>
            <a:r>
              <a:rPr lang="en-US" sz="2800" b="1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Expanding it makes good business sense.</a:t>
            </a:r>
          </a:p>
        </p:txBody>
      </p:sp>
    </p:spTree>
    <p:extLst>
      <p:ext uri="{BB962C8B-B14F-4D97-AF65-F5344CB8AC3E}">
        <p14:creationId xmlns:p14="http://schemas.microsoft.com/office/powerpoint/2010/main" val="4911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  <p:bldP spid="16" grpId="0" animBg="1"/>
      <p:bldP spid="17" grpId="0" animBg="1"/>
      <p:bldP spid="4" grpId="0" animBg="1"/>
      <p:bldP spid="18" grpId="0"/>
      <p:bldP spid="20" grpId="0" animBg="1"/>
      <p:bldP spid="21" grpId="0" animBg="1"/>
      <p:bldP spid="15" grpId="0" animBg="1"/>
      <p:bldP spid="6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Compare These Two Stories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55981" y="1518784"/>
            <a:ext cx="3222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</a:rPr>
              <a:t>Taps into </a:t>
            </a:r>
          </a:p>
          <a:p>
            <a:pPr algn="ctr"/>
            <a:r>
              <a:rPr lang="en-US" sz="2800" smtClean="0">
                <a:solidFill>
                  <a:schemeClr val="bg1"/>
                </a:solidFill>
              </a:rPr>
              <a:t>loyalty and sanctity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6137" y="1518784"/>
            <a:ext cx="3042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Disruptive to</a:t>
            </a:r>
          </a:p>
          <a:p>
            <a:pPr algn="ctr"/>
            <a:r>
              <a:rPr lang="en-US" sz="2800">
                <a:solidFill>
                  <a:schemeClr val="bg1"/>
                </a:solidFill>
              </a:rPr>
              <a:t>loyalty and santity</a:t>
            </a:r>
            <a:endParaRPr lang="en-US" sz="280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59" y="2615511"/>
            <a:ext cx="5384800" cy="30221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2" y="2615511"/>
            <a:ext cx="5370211" cy="302214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7861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Medicare Means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Source: Day, </a:t>
            </a:r>
            <a:r>
              <a:rPr lang="en-US" dirty="0" err="1"/>
              <a:t>Himmelstein</a:t>
            </a:r>
            <a:r>
              <a:rPr lang="en-US" dirty="0"/>
              <a:t>, </a:t>
            </a:r>
            <a:r>
              <a:rPr lang="en-US" dirty="0" err="1"/>
              <a:t>Broder</a:t>
            </a:r>
            <a:r>
              <a:rPr lang="en-US" dirty="0"/>
              <a:t>, </a:t>
            </a:r>
            <a:r>
              <a:rPr lang="en-US" dirty="0" err="1"/>
              <a:t>Woolhandler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Int. J Health </a:t>
            </a:r>
            <a:r>
              <a:rPr lang="en-US" dirty="0" err="1"/>
              <a:t>Serv</a:t>
            </a:r>
            <a:r>
              <a:rPr lang="en-US" dirty="0"/>
              <a:t> 2014 </a:t>
            </a:r>
          </a:p>
          <a:p>
            <a:r>
              <a:rPr lang="en-US" dirty="0"/>
              <a:t>Updated data from firms’ SEC filings </a:t>
            </a:r>
            <a:r>
              <a:rPr lang="en-US" dirty="0" smtClean="0"/>
              <a:t>(Q12016)</a:t>
            </a:r>
            <a:endParaRPr lang="en-US" dirty="0"/>
          </a:p>
          <a:p>
            <a:r>
              <a:rPr lang="en-US" dirty="0"/>
              <a:t>Overhead = (Premium revenue </a:t>
            </a:r>
            <a:r>
              <a:rPr lang="mr-IN" dirty="0"/>
              <a:t>–</a:t>
            </a:r>
            <a:r>
              <a:rPr lang="en-US" dirty="0"/>
              <a:t> Medical Expenses) / Premium Revenues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solidFill>
                <a:schemeClr val="bg2"/>
              </a:solidFill>
              <a:latin typeface="+mj-lt"/>
              <a:ea typeface="Franklin Gothic Book" charset="0"/>
              <a:cs typeface="Franklin Gothic Book" charset="0"/>
            </a:endParaRPr>
          </a:p>
          <a:p>
            <a:pPr marL="231775" indent="-231775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  <a:latin typeface="+mj-lt"/>
                <a:ea typeface="Franklin Gothic Book" charset="0"/>
                <a:cs typeface="Franklin Gothic Book" charset="0"/>
              </a:rPr>
              <a:t>Medicare updated with </a:t>
            </a:r>
            <a:r>
              <a:rPr lang="en-US" dirty="0" smtClean="0">
                <a:solidFill>
                  <a:schemeClr val="bg2"/>
                </a:solidFill>
                <a:latin typeface="+mj-lt"/>
                <a:ea typeface="Franklin Gothic Book" charset="0"/>
                <a:cs typeface="Franklin Gothic Book" charset="0"/>
              </a:rPr>
              <a:t>2016 Medicare </a:t>
            </a:r>
            <a:r>
              <a:rPr lang="en-US" dirty="0">
                <a:solidFill>
                  <a:schemeClr val="bg2"/>
                </a:solidFill>
                <a:latin typeface="+mj-lt"/>
                <a:ea typeface="Franklin Gothic Book" charset="0"/>
                <a:cs typeface="Franklin Gothic Book" charset="0"/>
              </a:rPr>
              <a:t>Trustee </a:t>
            </a:r>
            <a:r>
              <a:rPr lang="en-US" dirty="0" smtClean="0">
                <a:solidFill>
                  <a:schemeClr val="bg2"/>
                </a:solidFill>
                <a:latin typeface="+mj-lt"/>
                <a:ea typeface="Franklin Gothic Book" charset="0"/>
                <a:cs typeface="Franklin Gothic Book" charset="0"/>
              </a:rPr>
              <a:t>Report 2012 </a:t>
            </a:r>
            <a:r>
              <a:rPr lang="en-US" dirty="0">
                <a:solidFill>
                  <a:schemeClr val="bg2"/>
                </a:solidFill>
                <a:latin typeface="+mj-lt"/>
                <a:ea typeface="Franklin Gothic Book" charset="0"/>
                <a:cs typeface="Franklin Gothic Book" charset="0"/>
              </a:rPr>
              <a:t>data as cited by Kip Sullivan, Journal of Health Politics, Policy, and Law. </a:t>
            </a:r>
            <a:r>
              <a:rPr lang="en-US" dirty="0" err="1">
                <a:solidFill>
                  <a:schemeClr val="bg2"/>
                </a:solidFill>
                <a:latin typeface="+mj-lt"/>
                <a:ea typeface="Franklin Gothic Book" charset="0"/>
                <a:cs typeface="Franklin Gothic Book" charset="0"/>
              </a:rPr>
              <a:t>Vol</a:t>
            </a:r>
            <a:r>
              <a:rPr lang="en-US" dirty="0">
                <a:solidFill>
                  <a:schemeClr val="bg2"/>
                </a:solidFill>
                <a:latin typeface="+mj-lt"/>
                <a:ea typeface="Franklin Gothic Book" charset="0"/>
                <a:cs typeface="Franklin Gothic Book" charset="0"/>
              </a:rPr>
              <a:t> 38, No. 3, June 2013 </a:t>
            </a:r>
            <a:r>
              <a:rPr lang="is-IS" dirty="0">
                <a:latin typeface="+mj-lt"/>
                <a:ea typeface="Franklin Gothic Book" charset="0"/>
                <a:cs typeface="Franklin Gothic Book" charset="0"/>
              </a:rPr>
              <a:t>DOI 10.1215/03616878-2079523 </a:t>
            </a:r>
            <a:r>
              <a:rPr lang="en-US" dirty="0">
                <a:latin typeface="+mj-lt"/>
                <a:ea typeface="Franklin Gothic Book" charset="0"/>
                <a:cs typeface="Franklin Gothic Book" charset="0"/>
              </a:rPr>
              <a:t>available at http://</a:t>
            </a:r>
            <a:r>
              <a:rPr lang="en-US" dirty="0" err="1">
                <a:latin typeface="+mj-lt"/>
                <a:ea typeface="Franklin Gothic Book" charset="0"/>
                <a:cs typeface="Franklin Gothic Book" charset="0"/>
              </a:rPr>
              <a:t>www.pnhp.org</a:t>
            </a:r>
            <a:r>
              <a:rPr lang="en-US" dirty="0">
                <a:latin typeface="+mj-lt"/>
                <a:ea typeface="Franklin Gothic Book" charset="0"/>
                <a:cs typeface="Franklin Gothic Book" charset="0"/>
              </a:rPr>
              <a:t>/sites/default/files/</a:t>
            </a:r>
            <a:r>
              <a:rPr lang="en-US" dirty="0" err="1">
                <a:latin typeface="+mj-lt"/>
                <a:ea typeface="Franklin Gothic Book" charset="0"/>
                <a:cs typeface="Franklin Gothic Book" charset="0"/>
              </a:rPr>
              <a:t>Medicare_admin_costs_JHPPL.pdf</a:t>
            </a:r>
            <a:r>
              <a:rPr lang="en-US" dirty="0">
                <a:latin typeface="+mj-lt"/>
                <a:ea typeface="Franklin Gothic Book" charset="0"/>
                <a:cs typeface="Franklin Gothic Book" charset="0"/>
              </a:rPr>
              <a:t> . </a:t>
            </a:r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1554480" y="1505242"/>
          <a:ext cx="10298430" cy="5023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026821" y="3283415"/>
            <a:ext cx="1519968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Medicare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Parts 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C and 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362" y="2518995"/>
            <a:ext cx="179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Insurance </a:t>
            </a:r>
            <a:r>
              <a:rPr lang="en-US" sz="2400" b="1" dirty="0" smtClean="0">
                <a:solidFill>
                  <a:schemeClr val="bg1"/>
                </a:solidFill>
              </a:rPr>
              <a:t>Overhead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Q1 2016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199" y="921247"/>
            <a:ext cx="112982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solidFill>
                  <a:srgbClr val="FFFF00"/>
                </a:solidFill>
              </a:rPr>
              <a:t>Stop Wasting Our Money on Bureaucracy</a:t>
            </a:r>
          </a:p>
        </p:txBody>
      </p:sp>
    </p:spTree>
    <p:extLst>
      <p:ext uri="{BB962C8B-B14F-4D97-AF65-F5344CB8AC3E}">
        <p14:creationId xmlns:p14="http://schemas.microsoft.com/office/powerpoint/2010/main" val="20400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6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El"/>
        </p:bldSub>
      </p:bldGraphic>
      <p:bldP spid="2" grpId="0"/>
      <p:bldP spid="4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Medicare Means</a:t>
            </a:r>
            <a:br>
              <a:rPr lang="en-US" dirty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38199" y="921247"/>
            <a:ext cx="9800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>
                <a:solidFill>
                  <a:srgbClr val="FFFF00"/>
                </a:solidFill>
              </a:rPr>
              <a:t>Stop Wasting</a:t>
            </a:r>
            <a:r>
              <a:rPr lang="en-US" sz="4400" b="1" dirty="0" smtClean="0">
                <a:solidFill>
                  <a:srgbClr val="FFFF00"/>
                </a:solidFill>
              </a:rPr>
              <a:t> Money on Advertising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52500" y="2895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5196" y="1728489"/>
            <a:ext cx="3926343" cy="40501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504" y="1993618"/>
            <a:ext cx="5165434" cy="351988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3800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Medicare Means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en-US" sz="1000"/>
              <a:t>A more in depth analysis of the difference in overhead between traditional Medicare and private insurance is available at “How to think clearly about Medicare administrative costs: Data sources and measurement,” Kip Sullivan, J.D., Journal of Health Politics, Policy and Law, Vol. 38, No. 3, June 2013.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300" y="2054215"/>
            <a:ext cx="4826000" cy="30162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Marketing and advertising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Sales teams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Account management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Billing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Access to venture capital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2300" y="2054215"/>
            <a:ext cx="5384800" cy="270843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Redundant systems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Profit margins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Returns to shareholders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Multi-million dollar executive compensation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199" y="921247"/>
            <a:ext cx="100382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>
                <a:solidFill>
                  <a:srgbClr val="FFFF00"/>
                </a:solidFill>
              </a:rPr>
              <a:t>Stop Wasting</a:t>
            </a:r>
            <a:r>
              <a:rPr lang="en-US" sz="4400" b="1" dirty="0" smtClean="0">
                <a:solidFill>
                  <a:srgbClr val="FFFF00"/>
                </a:solidFill>
              </a:rPr>
              <a:t> Money on Lots of Stuff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5300" y="2637016"/>
            <a:ext cx="6516329" cy="229803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Economic arguments </a:t>
            </a:r>
          </a:p>
          <a:p>
            <a:pPr algn="ctr"/>
            <a:r>
              <a:rPr lang="en-US" sz="3600"/>
              <a:t>framed to tap into </a:t>
            </a:r>
          </a:p>
          <a:p>
            <a:pPr algn="ctr"/>
            <a:r>
              <a:rPr lang="en-US" sz="5400" b="1" i="1">
                <a:solidFill>
                  <a:srgbClr val="FFFF00"/>
                </a:solidFill>
              </a:rPr>
              <a:t>loss aversion</a:t>
            </a:r>
            <a:endParaRPr lang="en-US" sz="6600" b="1" i="1">
              <a:solidFill>
                <a:srgbClr val="FFFF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40079" y="662609"/>
            <a:ext cx="4276477" cy="1219200"/>
          </a:xfrm>
          <a:prstGeom prst="ellipse">
            <a:avLst/>
          </a:prstGeom>
          <a:noFill/>
          <a:ln w="82550">
            <a:solidFill>
              <a:schemeClr val="accent2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2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uiExpand="1" build="p"/>
      <p:bldP spid="12" grpId="0" build="p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80808"/>
              </a:clrFrom>
              <a:clrTo>
                <a:srgbClr val="0808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6724" y="1358900"/>
            <a:ext cx="8698552" cy="4587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083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Medicare for All</a:t>
            </a:r>
            <a:br>
              <a:rPr lang="en-US" dirty="0" smtClean="0"/>
            </a:br>
            <a:r>
              <a:rPr lang="en-US" dirty="0" smtClean="0">
                <a:solidFill>
                  <a:srgbClr val="FFFF00"/>
                </a:solidFill>
              </a:rPr>
              <a:t>Makes Economic Sense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www.pnhp.org</a:t>
            </a:r>
            <a:r>
              <a:rPr lang="en-US" dirty="0"/>
              <a:t>/facts/single-payer-system-cost Accessed </a:t>
            </a:r>
            <a:r>
              <a:rPr lang="en-US" dirty="0" smtClean="0"/>
              <a:t>2/25/2017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4453" y="2374900"/>
            <a:ext cx="11303094" cy="236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800" b="1" dirty="0" smtClean="0">
                <a:solidFill>
                  <a:schemeClr val="bg1"/>
                </a:solidFill>
              </a:rPr>
              <a:t>25 independent studies, </a:t>
            </a:r>
          </a:p>
          <a:p>
            <a:pPr algn="ctr">
              <a:lnSpc>
                <a:spcPct val="11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at the state and federal level, confirm that the </a:t>
            </a:r>
          </a:p>
          <a:p>
            <a:pPr algn="ctr">
              <a:lnSpc>
                <a:spcPct val="110000"/>
              </a:lnSpc>
            </a:pPr>
            <a:r>
              <a:rPr lang="en-US" sz="5400" b="1" dirty="0" smtClean="0">
                <a:solidFill>
                  <a:srgbClr val="FFFF00"/>
                </a:solidFill>
              </a:rPr>
              <a:t>savings would fund full coverage.</a:t>
            </a:r>
          </a:p>
        </p:txBody>
      </p:sp>
    </p:spTree>
    <p:extLst>
      <p:ext uri="{BB962C8B-B14F-4D97-AF65-F5344CB8AC3E}">
        <p14:creationId xmlns:p14="http://schemas.microsoft.com/office/powerpoint/2010/main" val="3526938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083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Medicare for All</a:t>
            </a:r>
            <a:br>
              <a:rPr lang="en-US" dirty="0" smtClean="0"/>
            </a:br>
            <a:r>
              <a:rPr lang="en-US" dirty="0" smtClean="0">
                <a:solidFill>
                  <a:srgbClr val="FFFF00"/>
                </a:solidFill>
              </a:rPr>
              <a:t>Makes Economic Sense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Franklin Gothic Book"/>
                <a:cs typeface="Franklin Gothic Book"/>
              </a:rPr>
              <a:t>Analysis of HR676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Franklin Gothic Book"/>
                <a:cs typeface="Franklin Gothic Book"/>
              </a:rPr>
              <a:t>Friedman, G. Dollars &amp; Sense. March/April </a:t>
            </a:r>
            <a:r>
              <a:rPr lang="en-US" dirty="0" smtClean="0">
                <a:latin typeface="Franklin Gothic Book"/>
                <a:cs typeface="Franklin Gothic Book"/>
              </a:rPr>
              <a:t>2012</a:t>
            </a:r>
            <a:endParaRPr lang="en-US" dirty="0">
              <a:latin typeface="Franklin Gothic Book"/>
              <a:cs typeface="Franklin Gothic Book"/>
            </a:endParaRPr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4269864" y="1578520"/>
          <a:ext cx="3652275" cy="4314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335502" y="1703713"/>
            <a:ext cx="1550424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$ Billions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36045" y="5799246"/>
            <a:ext cx="1416476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Franklin Gothic Medium"/>
              </a:rPr>
              <a:t>New Costs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99050" y="5799246"/>
            <a:ext cx="1709540" cy="8679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Franklin Gothic Medium"/>
              </a:rPr>
              <a:t>New Savings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860" y="5341229"/>
            <a:ext cx="441959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Medicaid Rate Adjustment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623" y="4766991"/>
            <a:ext cx="439583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Covering the uninsured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860" y="3891267"/>
            <a:ext cx="4419593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Increased utilization </a:t>
            </a:r>
          </a:p>
          <a:p>
            <a:pPr algn="r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Franklin Gothic Book"/>
              </a:rPr>
              <a:t>(home health, dental, etc.)</a:t>
            </a:r>
            <a:endParaRPr lang="en-US" sz="2400" dirty="0">
              <a:solidFill>
                <a:schemeClr val="bg1"/>
              </a:solidFill>
              <a:latin typeface="+mj-lt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44289" y="5447328"/>
            <a:ext cx="400862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Gov. admin ($23B)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44289" y="4972163"/>
            <a:ext cx="376859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Health insurance admin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44288" y="2217656"/>
            <a:ext cx="4008621" cy="10895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Increased market power (better pricing on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drugs and devices)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844288" y="3565278"/>
            <a:ext cx="396560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cs typeface="Franklin Gothic Book"/>
              </a:rPr>
              <a:t>Admin costs to providers (hospitals and physicians)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35734" y="3774049"/>
            <a:ext cx="1416657" cy="1969951"/>
          </a:xfrm>
          <a:prstGeom prst="rect">
            <a:avLst/>
          </a:prstGeom>
          <a:noFill/>
          <a:ln w="76200" cmpd="sng">
            <a:solidFill>
              <a:schemeClr val="accent2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58955" y="2278366"/>
            <a:ext cx="1416657" cy="3465634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09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El" animBg="0"/>
        </p:bldSub>
      </p:bldGraphic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730" y="2912659"/>
            <a:ext cx="5449824" cy="30540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447719" y="3579248"/>
            <a:ext cx="5241822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Let M</a:t>
            </a:r>
            <a:r>
              <a:rPr lang="en-US" sz="2400" smtClean="0">
                <a:solidFill>
                  <a:schemeClr val="bg1"/>
                </a:solidFill>
              </a:rPr>
              <a:t>edicare negotiate the price of drugs and devices</a:t>
            </a:r>
          </a:p>
          <a:p>
            <a:pPr marL="171450" indent="-171450">
              <a:spcAft>
                <a:spcPts val="1200"/>
              </a:spcAft>
              <a:buFont typeface="Arial" charset="0"/>
              <a:buChar char="•"/>
            </a:pPr>
            <a:r>
              <a:rPr lang="en-US" sz="2400" smtClean="0">
                <a:solidFill>
                  <a:schemeClr val="bg1"/>
                </a:solidFill>
              </a:rPr>
              <a:t>Adjust physician fee schedule to recover the cost of reduced medical office administrative staff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00" y="2908662"/>
            <a:ext cx="5447615" cy="30580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Which Quadrants Did We Just Hit?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Manny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Elkind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,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Mindtech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 Inc</a:t>
            </a:r>
            <a:r>
              <a:rPr lang="en-US" dirty="0" smtClean="0">
                <a:latin typeface="Franklin Gothic Book" charset="0"/>
                <a:ea typeface="Franklin Gothic Book" charset="0"/>
                <a:cs typeface="Franklin Gothic Book" charset="0"/>
              </a:rPr>
              <a:t>.</a:t>
            </a:r>
            <a:endParaRPr lang="en-US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358056" y="1302160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54480" tIns="0" rIns="105284" bIns="0" numCol="1" spcCol="1270" anchor="ctr" anchorCtr="0">
            <a:noAutofit/>
          </a:bodyPr>
          <a:lstStyle/>
          <a:p>
            <a:pPr marL="114300" lvl="1" indent="-114300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dirty="0">
                <a:ea typeface="Franklin Gothic Book" charset="0"/>
                <a:cs typeface="Franklin Gothic Book" charset="0"/>
              </a:rPr>
              <a:t>Methods, regulation, quality, control, timing, policies</a:t>
            </a:r>
          </a:p>
        </p:txBody>
      </p:sp>
      <p:sp>
        <p:nvSpPr>
          <p:cNvPr id="10" name="Freeform 9"/>
          <p:cNvSpPr/>
          <p:nvPr/>
        </p:nvSpPr>
        <p:spPr>
          <a:xfrm>
            <a:off x="547693" y="1302160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284" tIns="0" rIns="1079573" bIns="0" numCol="1" spcCol="1270" anchor="ctr" anchorCtr="0">
            <a:noAutofit/>
          </a:bodyPr>
          <a:lstStyle/>
          <a:p>
            <a:pPr marL="114300" lvl="1" indent="-114300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dirty="0" smtClean="0">
                <a:ea typeface="Franklin Gothic Book" charset="0"/>
                <a:cs typeface="Franklin Gothic Book" charset="0"/>
              </a:rPr>
              <a:t>Efficiency, financials, performance, measurements</a:t>
            </a:r>
            <a:endParaRPr lang="en-US" sz="2200" dirty="0">
              <a:ea typeface="Franklin Gothic Book" charset="0"/>
              <a:cs typeface="Franklin Gothic Book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022947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2026256"/>
                </a:moveTo>
                <a:cubicBezTo>
                  <a:pt x="0" y="907186"/>
                  <a:pt x="907186" y="0"/>
                  <a:pt x="2026256" y="0"/>
                </a:cubicBezTo>
                <a:lnTo>
                  <a:pt x="2026256" y="2026256"/>
                </a:lnTo>
                <a:lnTo>
                  <a:pt x="0" y="202625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4320" tIns="764165" rIns="0" bIns="170688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Facts</a:t>
            </a:r>
          </a:p>
        </p:txBody>
      </p:sp>
      <p:sp>
        <p:nvSpPr>
          <p:cNvPr id="12" name="Freeform 11"/>
          <p:cNvSpPr/>
          <p:nvPr/>
        </p:nvSpPr>
        <p:spPr>
          <a:xfrm>
            <a:off x="6142795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0"/>
                </a:moveTo>
                <a:cubicBezTo>
                  <a:pt x="1119070" y="0"/>
                  <a:pt x="2026256" y="907186"/>
                  <a:pt x="2026256" y="2026256"/>
                </a:cubicBezTo>
                <a:lnTo>
                  <a:pt x="0" y="2026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64165" rIns="274320" bIns="170688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Forms</a:t>
            </a:r>
          </a:p>
        </p:txBody>
      </p:sp>
      <p:sp>
        <p:nvSpPr>
          <p:cNvPr id="13" name="Freeform 12"/>
          <p:cNvSpPr/>
          <p:nvPr/>
        </p:nvSpPr>
        <p:spPr>
          <a:xfrm>
            <a:off x="6142796" y="3529583"/>
            <a:ext cx="2026257" cy="2026257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0"/>
                </a:moveTo>
                <a:cubicBezTo>
                  <a:pt x="2026256" y="1119070"/>
                  <a:pt x="1119070" y="2026256"/>
                  <a:pt x="0" y="2026256"/>
                </a:cubicBezTo>
                <a:lnTo>
                  <a:pt x="0" y="0"/>
                </a:lnTo>
                <a:lnTo>
                  <a:pt x="2026256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70689" rIns="182880" bIns="764165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solidFill>
                  <a:schemeClr val="bg1"/>
                </a:solidFill>
                <a:latin typeface="+mj-lt"/>
              </a:rPr>
              <a:t>Feelings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022947" y="3529583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2026256"/>
                </a:moveTo>
                <a:cubicBezTo>
                  <a:pt x="907186" y="2026256"/>
                  <a:pt x="0" y="1119070"/>
                  <a:pt x="0" y="0"/>
                </a:cubicBezTo>
                <a:lnTo>
                  <a:pt x="2026256" y="0"/>
                </a:lnTo>
                <a:lnTo>
                  <a:pt x="2026256" y="202625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70688" rIns="0" bIns="764165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solidFill>
                  <a:schemeClr val="bg1"/>
                </a:solidFill>
                <a:latin typeface="+mj-lt"/>
              </a:rPr>
              <a:t>Futures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Pie 3"/>
          <p:cNvSpPr/>
          <p:nvPr/>
        </p:nvSpPr>
        <p:spPr>
          <a:xfrm rot="5400000">
            <a:off x="4043301" y="1414591"/>
            <a:ext cx="4114864" cy="4114864"/>
          </a:xfrm>
          <a:prstGeom prst="pie">
            <a:avLst>
              <a:gd name="adj1" fmla="val 5465538"/>
              <a:gd name="adj2" fmla="val 16200000"/>
            </a:avLst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99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9" grpId="0" animBg="1"/>
      <p:bldP spid="10" grpId="0" animBg="1"/>
      <p:bldP spid="13" grpId="0" animBg="1"/>
      <p:bldP spid="14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Medicare Means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199" y="1920240"/>
            <a:ext cx="686888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Meet Pat (my mother-in-law)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Rare cardiac problem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Lives in Florida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World experts in St. Louis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Medicare paid 100% of care</a:t>
            </a:r>
          </a:p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rgbClr val="FFFF00"/>
                </a:solidFill>
              </a:rPr>
              <a:t>98% of physicians “in network”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199" y="921247"/>
            <a:ext cx="52966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smtClean="0">
                <a:solidFill>
                  <a:srgbClr val="FFFF00"/>
                </a:solidFill>
              </a:rPr>
              <a:t>Freedom of Choice</a:t>
            </a:r>
            <a:endParaRPr lang="en-US" sz="4400" b="1" dirty="0" smtClean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5388" y="747165"/>
            <a:ext cx="3775167" cy="468172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192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5388" y="747165"/>
            <a:ext cx="3775167" cy="46817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Medicare Means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2693" y="1961797"/>
            <a:ext cx="6126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600" b="1" dirty="0" smtClean="0">
                <a:solidFill>
                  <a:schemeClr val="bg1"/>
                </a:solidFill>
              </a:rPr>
              <a:t>You </a:t>
            </a:r>
            <a:r>
              <a:rPr lang="en-US" sz="6600" b="1" smtClean="0">
                <a:solidFill>
                  <a:schemeClr val="bg1"/>
                </a:solidFill>
              </a:rPr>
              <a:t>think you can mess </a:t>
            </a:r>
            <a:r>
              <a:rPr lang="en-US" sz="6600" b="1" dirty="0" smtClean="0">
                <a:solidFill>
                  <a:schemeClr val="bg1"/>
                </a:solidFill>
              </a:rPr>
              <a:t>with my insurance?</a:t>
            </a:r>
            <a:endParaRPr lang="en-US" sz="7200" b="1" dirty="0" smtClean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199" y="921247"/>
            <a:ext cx="52966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smtClean="0">
                <a:solidFill>
                  <a:srgbClr val="FFFF00"/>
                </a:solidFill>
              </a:rPr>
              <a:t>Freedom of Choice</a:t>
            </a:r>
            <a:endParaRPr lang="en-US" sz="4400" b="1" dirty="0" smtClean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3056" y="365125"/>
            <a:ext cx="4891192" cy="526830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457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3952"/>
            <a:ext cx="10515600" cy="1325563"/>
          </a:xfrm>
        </p:spPr>
        <p:txBody>
          <a:bodyPr/>
          <a:lstStyle/>
          <a:p>
            <a:r>
              <a:rPr lang="en-US"/>
              <a:t>Words Matter </a:t>
            </a:r>
            <a:r>
              <a:rPr lang="mr-IN"/>
              <a:t>–</a:t>
            </a:r>
            <a:r>
              <a:rPr lang="en-US"/>
              <a:t> </a:t>
            </a:r>
            <a:br>
              <a:rPr lang="en-US"/>
            </a:br>
            <a:r>
              <a:rPr lang="en-US"/>
              <a:t>Keep the Message Simple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http://www.kff.org/global-health-policy/press-release/public-split-on-what-to-do-about-the-health-care-system-though-more-support-building-on-aca-than-repealing-it-replacing-with-a-gop-alternative-or-creating-a-single-payer-plan/ Accessed July 1, 2017</a:t>
            </a:r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1866900" y="965200"/>
          <a:ext cx="9982200" cy="5051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5100" y="2109284"/>
            <a:ext cx="170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Americans supporting</a:t>
            </a:r>
          </a:p>
        </p:txBody>
      </p:sp>
      <p:sp useBgFill="1">
        <p:nvSpPr>
          <p:cNvPr id="6" name="Rectangle 5"/>
          <p:cNvSpPr/>
          <p:nvPr/>
        </p:nvSpPr>
        <p:spPr>
          <a:xfrm>
            <a:off x="5181600" y="4845305"/>
            <a:ext cx="1968500" cy="11714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7264400" y="4845305"/>
            <a:ext cx="2120900" cy="11714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/>
          <p:cNvSpPr/>
          <p:nvPr/>
        </p:nvSpPr>
        <p:spPr>
          <a:xfrm>
            <a:off x="9829800" y="4779388"/>
            <a:ext cx="1714500" cy="10118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829800" y="1449515"/>
            <a:ext cx="1524000" cy="322408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08400" y="3459481"/>
            <a:ext cx="7112000" cy="8001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Use data to shape the message</a:t>
            </a:r>
          </a:p>
        </p:txBody>
      </p:sp>
    </p:spTree>
    <p:extLst>
      <p:ext uri="{BB962C8B-B14F-4D97-AF65-F5344CB8AC3E}">
        <p14:creationId xmlns:p14="http://schemas.microsoft.com/office/powerpoint/2010/main" val="201847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Medicare Means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2013 data from Fiscal Times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http://www.thefiscaltimes.com/Columns/2013/09/04/Are-Doctors-Really-Ditching-Medicare Accessed July 16,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199" y="921247"/>
            <a:ext cx="52966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smtClean="0">
                <a:solidFill>
                  <a:srgbClr val="FFFF00"/>
                </a:solidFill>
              </a:rPr>
              <a:t>Freedom of Choice</a:t>
            </a:r>
            <a:endParaRPr lang="en-US" sz="4400" b="1" dirty="0" smtClean="0">
              <a:solidFill>
                <a:srgbClr val="FFFF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841515" y="1823209"/>
            <a:ext cx="3233521" cy="1261094"/>
          </a:xfrm>
          <a:custGeom>
            <a:avLst/>
            <a:gdLst>
              <a:gd name="connsiteX0" fmla="*/ 0 w 3233521"/>
              <a:gd name="connsiteY0" fmla="*/ 0 h 973809"/>
              <a:gd name="connsiteX1" fmla="*/ 3233521 w 3233521"/>
              <a:gd name="connsiteY1" fmla="*/ 0 h 973809"/>
              <a:gd name="connsiteX2" fmla="*/ 3233521 w 3233521"/>
              <a:gd name="connsiteY2" fmla="*/ 973809 h 973809"/>
              <a:gd name="connsiteX3" fmla="*/ 0 w 3233521"/>
              <a:gd name="connsiteY3" fmla="*/ 973809 h 973809"/>
              <a:gd name="connsiteX4" fmla="*/ 0 w 3233521"/>
              <a:gd name="connsiteY4" fmla="*/ 0 h 97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3521" h="973809">
                <a:moveTo>
                  <a:pt x="0" y="0"/>
                </a:moveTo>
                <a:lnTo>
                  <a:pt x="3233521" y="0"/>
                </a:lnTo>
                <a:lnTo>
                  <a:pt x="3233521" y="973809"/>
                </a:lnTo>
                <a:lnTo>
                  <a:pt x="0" y="9738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/>
              <a:t>Physicians in practice in USA</a:t>
            </a:r>
          </a:p>
        </p:txBody>
      </p:sp>
      <p:sp>
        <p:nvSpPr>
          <p:cNvPr id="9" name="Freeform 8"/>
          <p:cNvSpPr/>
          <p:nvPr/>
        </p:nvSpPr>
        <p:spPr>
          <a:xfrm>
            <a:off x="841515" y="3084303"/>
            <a:ext cx="3233521" cy="2534618"/>
          </a:xfrm>
          <a:custGeom>
            <a:avLst/>
            <a:gdLst>
              <a:gd name="connsiteX0" fmla="*/ 0 w 3233521"/>
              <a:gd name="connsiteY0" fmla="*/ 0 h 1498769"/>
              <a:gd name="connsiteX1" fmla="*/ 3233521 w 3233521"/>
              <a:gd name="connsiteY1" fmla="*/ 0 h 1498769"/>
              <a:gd name="connsiteX2" fmla="*/ 3233521 w 3233521"/>
              <a:gd name="connsiteY2" fmla="*/ 1498769 h 1498769"/>
              <a:gd name="connsiteX3" fmla="*/ 0 w 3233521"/>
              <a:gd name="connsiteY3" fmla="*/ 1498769 h 1498769"/>
              <a:gd name="connsiteX4" fmla="*/ 0 w 3233521"/>
              <a:gd name="connsiteY4" fmla="*/ 0 h 1498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3521" h="1498769">
                <a:moveTo>
                  <a:pt x="0" y="0"/>
                </a:moveTo>
                <a:lnTo>
                  <a:pt x="3233521" y="0"/>
                </a:lnTo>
                <a:lnTo>
                  <a:pt x="3233521" y="1498769"/>
                </a:lnTo>
                <a:lnTo>
                  <a:pt x="0" y="14987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ctr" anchorCtr="0">
            <a:noAutofit/>
          </a:bodyPr>
          <a:lstStyle/>
          <a:p>
            <a:pPr marL="0" lvl="1" algn="ctr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6000" b="1" kern="1200"/>
              <a:t>685,000</a:t>
            </a:r>
          </a:p>
        </p:txBody>
      </p:sp>
      <p:sp>
        <p:nvSpPr>
          <p:cNvPr id="12" name="Freeform 11"/>
          <p:cNvSpPr/>
          <p:nvPr/>
        </p:nvSpPr>
        <p:spPr>
          <a:xfrm>
            <a:off x="4527729" y="1823209"/>
            <a:ext cx="3233521" cy="1261094"/>
          </a:xfrm>
          <a:custGeom>
            <a:avLst/>
            <a:gdLst>
              <a:gd name="connsiteX0" fmla="*/ 0 w 3233521"/>
              <a:gd name="connsiteY0" fmla="*/ 0 h 973809"/>
              <a:gd name="connsiteX1" fmla="*/ 3233521 w 3233521"/>
              <a:gd name="connsiteY1" fmla="*/ 0 h 973809"/>
              <a:gd name="connsiteX2" fmla="*/ 3233521 w 3233521"/>
              <a:gd name="connsiteY2" fmla="*/ 973809 h 973809"/>
              <a:gd name="connsiteX3" fmla="*/ 0 w 3233521"/>
              <a:gd name="connsiteY3" fmla="*/ 973809 h 973809"/>
              <a:gd name="connsiteX4" fmla="*/ 0 w 3233521"/>
              <a:gd name="connsiteY4" fmla="*/ 0 h 97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3521" h="973809">
                <a:moveTo>
                  <a:pt x="0" y="0"/>
                </a:moveTo>
                <a:lnTo>
                  <a:pt x="3233521" y="0"/>
                </a:lnTo>
                <a:lnTo>
                  <a:pt x="3233521" y="973809"/>
                </a:lnTo>
                <a:lnTo>
                  <a:pt x="0" y="9738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/>
              <a:t>Physicians opting out of Medicare</a:t>
            </a:r>
          </a:p>
        </p:txBody>
      </p:sp>
      <p:sp>
        <p:nvSpPr>
          <p:cNvPr id="13" name="Freeform 12"/>
          <p:cNvSpPr/>
          <p:nvPr/>
        </p:nvSpPr>
        <p:spPr>
          <a:xfrm>
            <a:off x="4527729" y="3084303"/>
            <a:ext cx="3233521" cy="2534618"/>
          </a:xfrm>
          <a:custGeom>
            <a:avLst/>
            <a:gdLst>
              <a:gd name="connsiteX0" fmla="*/ 0 w 3233521"/>
              <a:gd name="connsiteY0" fmla="*/ 0 h 1498769"/>
              <a:gd name="connsiteX1" fmla="*/ 3233521 w 3233521"/>
              <a:gd name="connsiteY1" fmla="*/ 0 h 1498769"/>
              <a:gd name="connsiteX2" fmla="*/ 3233521 w 3233521"/>
              <a:gd name="connsiteY2" fmla="*/ 1498769 h 1498769"/>
              <a:gd name="connsiteX3" fmla="*/ 0 w 3233521"/>
              <a:gd name="connsiteY3" fmla="*/ 1498769 h 1498769"/>
              <a:gd name="connsiteX4" fmla="*/ 0 w 3233521"/>
              <a:gd name="connsiteY4" fmla="*/ 0 h 1498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3521" h="1498769">
                <a:moveTo>
                  <a:pt x="0" y="0"/>
                </a:moveTo>
                <a:lnTo>
                  <a:pt x="3233521" y="0"/>
                </a:lnTo>
                <a:lnTo>
                  <a:pt x="3233521" y="1498769"/>
                </a:lnTo>
                <a:lnTo>
                  <a:pt x="0" y="14987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ctr" anchorCtr="0">
            <a:noAutofit/>
          </a:bodyPr>
          <a:lstStyle/>
          <a:p>
            <a:pPr marL="0" lvl="1" algn="ctr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6000" b="1" kern="1200"/>
              <a:t>9,539</a:t>
            </a:r>
          </a:p>
        </p:txBody>
      </p:sp>
      <p:sp>
        <p:nvSpPr>
          <p:cNvPr id="14" name="Freeform 13"/>
          <p:cNvSpPr/>
          <p:nvPr/>
        </p:nvSpPr>
        <p:spPr>
          <a:xfrm>
            <a:off x="8213944" y="1823209"/>
            <a:ext cx="3233521" cy="1261094"/>
          </a:xfrm>
          <a:custGeom>
            <a:avLst/>
            <a:gdLst>
              <a:gd name="connsiteX0" fmla="*/ 0 w 3233521"/>
              <a:gd name="connsiteY0" fmla="*/ 0 h 973809"/>
              <a:gd name="connsiteX1" fmla="*/ 3233521 w 3233521"/>
              <a:gd name="connsiteY1" fmla="*/ 0 h 973809"/>
              <a:gd name="connsiteX2" fmla="*/ 3233521 w 3233521"/>
              <a:gd name="connsiteY2" fmla="*/ 973809 h 973809"/>
              <a:gd name="connsiteX3" fmla="*/ 0 w 3233521"/>
              <a:gd name="connsiteY3" fmla="*/ 973809 h 973809"/>
              <a:gd name="connsiteX4" fmla="*/ 0 w 3233521"/>
              <a:gd name="connsiteY4" fmla="*/ 0 h 97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3521" h="973809">
                <a:moveTo>
                  <a:pt x="0" y="0"/>
                </a:moveTo>
                <a:lnTo>
                  <a:pt x="3233521" y="0"/>
                </a:lnTo>
                <a:lnTo>
                  <a:pt x="3233521" y="973809"/>
                </a:lnTo>
                <a:lnTo>
                  <a:pt x="0" y="9738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/>
              <a:t>Medicare’s “directory”</a:t>
            </a:r>
          </a:p>
        </p:txBody>
      </p:sp>
      <p:sp>
        <p:nvSpPr>
          <p:cNvPr id="15" name="Freeform 14"/>
          <p:cNvSpPr/>
          <p:nvPr/>
        </p:nvSpPr>
        <p:spPr>
          <a:xfrm>
            <a:off x="8213944" y="3084303"/>
            <a:ext cx="3233521" cy="2534618"/>
          </a:xfrm>
          <a:custGeom>
            <a:avLst/>
            <a:gdLst>
              <a:gd name="connsiteX0" fmla="*/ 0 w 3233521"/>
              <a:gd name="connsiteY0" fmla="*/ 0 h 1498769"/>
              <a:gd name="connsiteX1" fmla="*/ 3233521 w 3233521"/>
              <a:gd name="connsiteY1" fmla="*/ 0 h 1498769"/>
              <a:gd name="connsiteX2" fmla="*/ 3233521 w 3233521"/>
              <a:gd name="connsiteY2" fmla="*/ 1498769 h 1498769"/>
              <a:gd name="connsiteX3" fmla="*/ 0 w 3233521"/>
              <a:gd name="connsiteY3" fmla="*/ 1498769 h 1498769"/>
              <a:gd name="connsiteX4" fmla="*/ 0 w 3233521"/>
              <a:gd name="connsiteY4" fmla="*/ 0 h 1498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3521" h="1498769">
                <a:moveTo>
                  <a:pt x="0" y="0"/>
                </a:moveTo>
                <a:lnTo>
                  <a:pt x="3233521" y="0"/>
                </a:lnTo>
                <a:lnTo>
                  <a:pt x="3233521" y="1498769"/>
                </a:lnTo>
                <a:lnTo>
                  <a:pt x="0" y="14987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ctr" anchorCtr="0">
            <a:noAutofit/>
          </a:bodyPr>
          <a:lstStyle/>
          <a:p>
            <a:pPr marL="0" lvl="1" algn="ctr" defTabSz="1244600" rtl="0">
              <a:lnSpc>
                <a:spcPct val="90000"/>
              </a:lnSpc>
              <a:spcBef>
                <a:spcPct val="0"/>
              </a:spcBef>
            </a:pPr>
            <a:r>
              <a:rPr lang="en-US" sz="9600" b="1" kern="1200"/>
              <a:t>98%</a:t>
            </a:r>
            <a:r>
              <a:rPr lang="en-US" sz="6000" b="1" kern="1200"/>
              <a:t> </a:t>
            </a:r>
          </a:p>
          <a:p>
            <a:pPr marL="0" lvl="1" algn="ctr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 kern="1200"/>
              <a:t>of practicing physicians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9339" y="3259005"/>
            <a:ext cx="6564086" cy="21852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tIns="182880" bIns="182880" rtlCol="0" anchor="ctr" anchorCtr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</a:rPr>
              <a:t>Go to any doctor or hospital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Anywhere in the United States</a:t>
            </a:r>
          </a:p>
          <a:p>
            <a:pPr algn="ctr">
              <a:spcAft>
                <a:spcPts val="1200"/>
              </a:spcAft>
            </a:pPr>
            <a:r>
              <a:rPr lang="en-US" sz="4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You’re back in control. </a:t>
            </a:r>
          </a:p>
        </p:txBody>
      </p:sp>
    </p:spTree>
    <p:extLst>
      <p:ext uri="{BB962C8B-B14F-4D97-AF65-F5344CB8AC3E}">
        <p14:creationId xmlns:p14="http://schemas.microsoft.com/office/powerpoint/2010/main" val="18638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3" grpId="0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Principles Did We Just Use?</a:t>
            </a:r>
          </a:p>
        </p:txBody>
      </p:sp>
      <p:sp>
        <p:nvSpPr>
          <p:cNvPr id="11" name="Freeform 10"/>
          <p:cNvSpPr/>
          <p:nvPr/>
        </p:nvSpPr>
        <p:spPr>
          <a:xfrm>
            <a:off x="523987" y="1496039"/>
            <a:ext cx="2521273" cy="1008509"/>
          </a:xfrm>
          <a:custGeom>
            <a:avLst/>
            <a:gdLst>
              <a:gd name="connsiteX0" fmla="*/ 0 w 2521273"/>
              <a:gd name="connsiteY0" fmla="*/ 0 h 1008509"/>
              <a:gd name="connsiteX1" fmla="*/ 2521273 w 2521273"/>
              <a:gd name="connsiteY1" fmla="*/ 0 h 1008509"/>
              <a:gd name="connsiteX2" fmla="*/ 2521273 w 2521273"/>
              <a:gd name="connsiteY2" fmla="*/ 1008509 h 1008509"/>
              <a:gd name="connsiteX3" fmla="*/ 0 w 2521273"/>
              <a:gd name="connsiteY3" fmla="*/ 1008509 h 1008509"/>
              <a:gd name="connsiteX4" fmla="*/ 0 w 2521273"/>
              <a:gd name="connsiteY4" fmla="*/ 0 h 100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273" h="1008509">
                <a:moveTo>
                  <a:pt x="0" y="0"/>
                </a:moveTo>
                <a:lnTo>
                  <a:pt x="2521273" y="0"/>
                </a:lnTo>
                <a:lnTo>
                  <a:pt x="2521273" y="1008509"/>
                </a:lnTo>
                <a:lnTo>
                  <a:pt x="0" y="10085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kern="1200"/>
              <a:t>Feelings </a:t>
            </a:r>
          </a:p>
        </p:txBody>
      </p:sp>
      <p:sp>
        <p:nvSpPr>
          <p:cNvPr id="13" name="Freeform 12"/>
          <p:cNvSpPr/>
          <p:nvPr/>
        </p:nvSpPr>
        <p:spPr>
          <a:xfrm>
            <a:off x="3398238" y="1496039"/>
            <a:ext cx="2521273" cy="1008509"/>
          </a:xfrm>
          <a:custGeom>
            <a:avLst/>
            <a:gdLst>
              <a:gd name="connsiteX0" fmla="*/ 0 w 2521273"/>
              <a:gd name="connsiteY0" fmla="*/ 0 h 1008509"/>
              <a:gd name="connsiteX1" fmla="*/ 2521273 w 2521273"/>
              <a:gd name="connsiteY1" fmla="*/ 0 h 1008509"/>
              <a:gd name="connsiteX2" fmla="*/ 2521273 w 2521273"/>
              <a:gd name="connsiteY2" fmla="*/ 1008509 h 1008509"/>
              <a:gd name="connsiteX3" fmla="*/ 0 w 2521273"/>
              <a:gd name="connsiteY3" fmla="*/ 1008509 h 1008509"/>
              <a:gd name="connsiteX4" fmla="*/ 0 w 2521273"/>
              <a:gd name="connsiteY4" fmla="*/ 0 h 100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273" h="1008509">
                <a:moveTo>
                  <a:pt x="0" y="0"/>
                </a:moveTo>
                <a:lnTo>
                  <a:pt x="2521273" y="0"/>
                </a:lnTo>
                <a:lnTo>
                  <a:pt x="2521273" y="1008509"/>
                </a:lnTo>
                <a:lnTo>
                  <a:pt x="0" y="10085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kern="1200"/>
              <a:t>Facts</a:t>
            </a:r>
          </a:p>
        </p:txBody>
      </p:sp>
      <p:sp>
        <p:nvSpPr>
          <p:cNvPr id="14" name="Freeform 13"/>
          <p:cNvSpPr/>
          <p:nvPr/>
        </p:nvSpPr>
        <p:spPr>
          <a:xfrm>
            <a:off x="3398238" y="2504549"/>
            <a:ext cx="2521273" cy="2854800"/>
          </a:xfrm>
          <a:custGeom>
            <a:avLst/>
            <a:gdLst>
              <a:gd name="connsiteX0" fmla="*/ 0 w 2521273"/>
              <a:gd name="connsiteY0" fmla="*/ 0 h 2854800"/>
              <a:gd name="connsiteX1" fmla="*/ 2521273 w 2521273"/>
              <a:gd name="connsiteY1" fmla="*/ 0 h 2854800"/>
              <a:gd name="connsiteX2" fmla="*/ 2521273 w 2521273"/>
              <a:gd name="connsiteY2" fmla="*/ 2854800 h 2854800"/>
              <a:gd name="connsiteX3" fmla="*/ 0 w 2521273"/>
              <a:gd name="connsiteY3" fmla="*/ 2854800 h 2854800"/>
              <a:gd name="connsiteX4" fmla="*/ 0 w 2521273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273" h="2854800">
                <a:moveTo>
                  <a:pt x="0" y="0"/>
                </a:moveTo>
                <a:lnTo>
                  <a:pt x="2521273" y="0"/>
                </a:lnTo>
                <a:lnTo>
                  <a:pt x="2521273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285750" lvl="1" indent="-285750" algn="l" defTabSz="124460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685,000</a:t>
            </a:r>
          </a:p>
          <a:p>
            <a:pPr marL="285750" lvl="1" indent="-285750" algn="l" defTabSz="124460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9,539</a:t>
            </a:r>
          </a:p>
          <a:p>
            <a:pPr marL="285750" lvl="1" indent="-285750" algn="l" defTabSz="124460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&gt;98%</a:t>
            </a:r>
          </a:p>
        </p:txBody>
      </p:sp>
      <p:sp>
        <p:nvSpPr>
          <p:cNvPr id="15" name="Freeform 14"/>
          <p:cNvSpPr/>
          <p:nvPr/>
        </p:nvSpPr>
        <p:spPr>
          <a:xfrm>
            <a:off x="6272489" y="1496039"/>
            <a:ext cx="2521273" cy="1008509"/>
          </a:xfrm>
          <a:custGeom>
            <a:avLst/>
            <a:gdLst>
              <a:gd name="connsiteX0" fmla="*/ 0 w 2521273"/>
              <a:gd name="connsiteY0" fmla="*/ 0 h 1008509"/>
              <a:gd name="connsiteX1" fmla="*/ 2521273 w 2521273"/>
              <a:gd name="connsiteY1" fmla="*/ 0 h 1008509"/>
              <a:gd name="connsiteX2" fmla="*/ 2521273 w 2521273"/>
              <a:gd name="connsiteY2" fmla="*/ 1008509 h 1008509"/>
              <a:gd name="connsiteX3" fmla="*/ 0 w 2521273"/>
              <a:gd name="connsiteY3" fmla="*/ 1008509 h 1008509"/>
              <a:gd name="connsiteX4" fmla="*/ 0 w 2521273"/>
              <a:gd name="connsiteY4" fmla="*/ 0 h 100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273" h="1008509">
                <a:moveTo>
                  <a:pt x="0" y="0"/>
                </a:moveTo>
                <a:lnTo>
                  <a:pt x="2521273" y="0"/>
                </a:lnTo>
                <a:lnTo>
                  <a:pt x="2521273" y="1008509"/>
                </a:lnTo>
                <a:lnTo>
                  <a:pt x="0" y="10085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kern="1200"/>
              <a:t>Sanctity</a:t>
            </a:r>
          </a:p>
        </p:txBody>
      </p:sp>
      <p:sp>
        <p:nvSpPr>
          <p:cNvPr id="16" name="Freeform 15"/>
          <p:cNvSpPr/>
          <p:nvPr/>
        </p:nvSpPr>
        <p:spPr>
          <a:xfrm>
            <a:off x="6272489" y="2504549"/>
            <a:ext cx="2521273" cy="2854800"/>
          </a:xfrm>
          <a:custGeom>
            <a:avLst/>
            <a:gdLst>
              <a:gd name="connsiteX0" fmla="*/ 0 w 2521273"/>
              <a:gd name="connsiteY0" fmla="*/ 0 h 2854800"/>
              <a:gd name="connsiteX1" fmla="*/ 2521273 w 2521273"/>
              <a:gd name="connsiteY1" fmla="*/ 0 h 2854800"/>
              <a:gd name="connsiteX2" fmla="*/ 2521273 w 2521273"/>
              <a:gd name="connsiteY2" fmla="*/ 2854800 h 2854800"/>
              <a:gd name="connsiteX3" fmla="*/ 0 w 2521273"/>
              <a:gd name="connsiteY3" fmla="*/ 2854800 h 2854800"/>
              <a:gd name="connsiteX4" fmla="*/ 0 w 2521273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273" h="2854800">
                <a:moveTo>
                  <a:pt x="0" y="0"/>
                </a:moveTo>
                <a:lnTo>
                  <a:pt x="2521273" y="0"/>
                </a:lnTo>
                <a:lnTo>
                  <a:pt x="2521273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0" lvl="1" algn="ctr" defTabSz="1244600" rtl="0">
              <a:spcBef>
                <a:spcPct val="0"/>
              </a:spcBef>
            </a:pPr>
            <a:r>
              <a:rPr lang="en-US" sz="2800" kern="1200"/>
              <a:t>“You think you can mess with </a:t>
            </a:r>
          </a:p>
          <a:p>
            <a:pPr marL="0" lvl="1" algn="ctr" defTabSz="1244600" rtl="0">
              <a:spcBef>
                <a:spcPct val="0"/>
              </a:spcBef>
            </a:pPr>
            <a:r>
              <a:rPr lang="en-US" sz="2800" kern="1200"/>
              <a:t>my health insurance?"</a:t>
            </a:r>
          </a:p>
        </p:txBody>
      </p:sp>
      <p:sp>
        <p:nvSpPr>
          <p:cNvPr id="17" name="Freeform 16"/>
          <p:cNvSpPr/>
          <p:nvPr/>
        </p:nvSpPr>
        <p:spPr>
          <a:xfrm>
            <a:off x="9146740" y="1496039"/>
            <a:ext cx="2521273" cy="1008509"/>
          </a:xfrm>
          <a:custGeom>
            <a:avLst/>
            <a:gdLst>
              <a:gd name="connsiteX0" fmla="*/ 0 w 2521273"/>
              <a:gd name="connsiteY0" fmla="*/ 0 h 1008509"/>
              <a:gd name="connsiteX1" fmla="*/ 2521273 w 2521273"/>
              <a:gd name="connsiteY1" fmla="*/ 0 h 1008509"/>
              <a:gd name="connsiteX2" fmla="*/ 2521273 w 2521273"/>
              <a:gd name="connsiteY2" fmla="*/ 1008509 h 1008509"/>
              <a:gd name="connsiteX3" fmla="*/ 0 w 2521273"/>
              <a:gd name="connsiteY3" fmla="*/ 1008509 h 1008509"/>
              <a:gd name="connsiteX4" fmla="*/ 0 w 2521273"/>
              <a:gd name="connsiteY4" fmla="*/ 0 h 100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273" h="1008509">
                <a:moveTo>
                  <a:pt x="0" y="0"/>
                </a:moveTo>
                <a:lnTo>
                  <a:pt x="2521273" y="0"/>
                </a:lnTo>
                <a:lnTo>
                  <a:pt x="2521273" y="1008509"/>
                </a:lnTo>
                <a:lnTo>
                  <a:pt x="0" y="10085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kern="1200"/>
              <a:t>Authority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987" y="2516771"/>
            <a:ext cx="2521273" cy="285533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3068" y="2516771"/>
            <a:ext cx="2504945" cy="284257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1735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644" y="1811610"/>
            <a:ext cx="5790616" cy="193020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494" y="3301340"/>
            <a:ext cx="4352648" cy="29469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362" y="1970344"/>
            <a:ext cx="5760852" cy="38885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750,000 Americans Travel Abroad </a:t>
            </a:r>
            <a:br>
              <a:rPr lang="en-US" dirty="0" smtClean="0"/>
            </a:br>
            <a:r>
              <a:rPr lang="en-US" sz="3600" dirty="0"/>
              <a:t>for health care each year</a:t>
            </a:r>
            <a:endParaRPr lang="en-US" sz="1600" dirty="0">
              <a:latin typeface="Franklin Gothic Book"/>
              <a:cs typeface="Franklin Gothic Book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EBF1DD"/>
                </a:solidFill>
                <a:latin typeface="Franklin Gothic Book"/>
                <a:cs typeface="Franklin Gothic Book"/>
              </a:rPr>
              <a:t>http://</a:t>
            </a:r>
            <a:r>
              <a:rPr lang="en-US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wwwnc.cdc.gov</a:t>
            </a:r>
            <a:r>
              <a:rPr lang="en-US" dirty="0">
                <a:solidFill>
                  <a:srgbClr val="EBF1DD"/>
                </a:solidFill>
                <a:latin typeface="Franklin Gothic Book"/>
                <a:cs typeface="Franklin Gothic Book"/>
              </a:rPr>
              <a:t>/travel/</a:t>
            </a:r>
            <a:r>
              <a:rPr lang="en-US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yellowbook</a:t>
            </a:r>
            <a:r>
              <a:rPr lang="en-US" dirty="0">
                <a:solidFill>
                  <a:srgbClr val="EBF1DD"/>
                </a:solidFill>
                <a:latin typeface="Franklin Gothic Book"/>
                <a:cs typeface="Franklin Gothic Book"/>
              </a:rPr>
              <a:t>/2016/the-pre-travel-consultation/medical-tourism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EBF1DD"/>
                </a:solidFill>
                <a:latin typeface="Franklin Gothic Book"/>
                <a:cs typeface="Franklin Gothic Book"/>
              </a:rPr>
              <a:t>Accessed Sept 23 </a:t>
            </a:r>
            <a:r>
              <a:rPr lang="en-US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2015</a:t>
            </a:r>
            <a:endParaRPr lang="en-US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838200" y="1867292"/>
            <a:ext cx="4980606" cy="635398"/>
          </a:xfrm>
          <a:custGeom>
            <a:avLst/>
            <a:gdLst>
              <a:gd name="connsiteX0" fmla="*/ 0 w 3959903"/>
              <a:gd name="connsiteY0" fmla="*/ 0 h 635398"/>
              <a:gd name="connsiteX1" fmla="*/ 3959903 w 3959903"/>
              <a:gd name="connsiteY1" fmla="*/ 0 h 635398"/>
              <a:gd name="connsiteX2" fmla="*/ 3959903 w 3959903"/>
              <a:gd name="connsiteY2" fmla="*/ 635398 h 635398"/>
              <a:gd name="connsiteX3" fmla="*/ 0 w 3959903"/>
              <a:gd name="connsiteY3" fmla="*/ 635398 h 635398"/>
              <a:gd name="connsiteX4" fmla="*/ 0 w 3959903"/>
              <a:gd name="connsiteY4" fmla="*/ 0 h 63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9903" h="635398">
                <a:moveTo>
                  <a:pt x="0" y="0"/>
                </a:moveTo>
                <a:lnTo>
                  <a:pt x="3959903" y="0"/>
                </a:lnTo>
                <a:lnTo>
                  <a:pt x="3959903" y="635398"/>
                </a:lnTo>
                <a:lnTo>
                  <a:pt x="0" y="6353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cs typeface="Franklin Gothic Medium"/>
              </a:rPr>
              <a:t>What Kind of Care?</a:t>
            </a:r>
          </a:p>
        </p:txBody>
      </p:sp>
      <p:sp>
        <p:nvSpPr>
          <p:cNvPr id="15" name="Freeform 14"/>
          <p:cNvSpPr/>
          <p:nvPr/>
        </p:nvSpPr>
        <p:spPr>
          <a:xfrm>
            <a:off x="838200" y="2502692"/>
            <a:ext cx="4980606" cy="3198393"/>
          </a:xfrm>
          <a:custGeom>
            <a:avLst/>
            <a:gdLst>
              <a:gd name="connsiteX0" fmla="*/ 0 w 3959903"/>
              <a:gd name="connsiteY0" fmla="*/ 0 h 3307381"/>
              <a:gd name="connsiteX1" fmla="*/ 3959903 w 3959903"/>
              <a:gd name="connsiteY1" fmla="*/ 0 h 3307381"/>
              <a:gd name="connsiteX2" fmla="*/ 3959903 w 3959903"/>
              <a:gd name="connsiteY2" fmla="*/ 3307381 h 3307381"/>
              <a:gd name="connsiteX3" fmla="*/ 0 w 3959903"/>
              <a:gd name="connsiteY3" fmla="*/ 3307381 h 3307381"/>
              <a:gd name="connsiteX4" fmla="*/ 0 w 3959903"/>
              <a:gd name="connsiteY4" fmla="*/ 0 h 330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9903" h="3307381">
                <a:moveTo>
                  <a:pt x="0" y="0"/>
                </a:moveTo>
                <a:lnTo>
                  <a:pt x="3959903" y="0"/>
                </a:lnTo>
                <a:lnTo>
                  <a:pt x="3959903" y="3307381"/>
                </a:lnTo>
                <a:lnTo>
                  <a:pt x="0" y="330738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014" tIns="112014" rIns="149352" bIns="168021" numCol="1" spcCol="1270" anchor="t" anchorCtr="0">
            <a:noAutofit/>
          </a:bodyPr>
          <a:lstStyle/>
          <a:p>
            <a:pPr marL="228600" lvl="1" indent="-228600" defTabSz="93345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Cardiac Surgery</a:t>
            </a:r>
          </a:p>
          <a:p>
            <a:pPr marL="228600" lvl="1" indent="-228600" defTabSz="93345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Orthopedic Surgery</a:t>
            </a:r>
          </a:p>
          <a:p>
            <a:pPr marL="228600" lvl="1" indent="-228600" defTabSz="93345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Cosmetic Surgery</a:t>
            </a:r>
          </a:p>
          <a:p>
            <a:pPr marL="228600" lvl="1" indent="-228600" defTabSz="93345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Oncology</a:t>
            </a:r>
          </a:p>
          <a:p>
            <a:pPr marL="228600" lvl="1" indent="-228600" defTabSz="93345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Dentistry</a:t>
            </a:r>
          </a:p>
        </p:txBody>
      </p:sp>
      <p:sp>
        <p:nvSpPr>
          <p:cNvPr id="16" name="Freeform 15"/>
          <p:cNvSpPr/>
          <p:nvPr/>
        </p:nvSpPr>
        <p:spPr>
          <a:xfrm>
            <a:off x="6373194" y="1867292"/>
            <a:ext cx="4980606" cy="635398"/>
          </a:xfrm>
          <a:custGeom>
            <a:avLst/>
            <a:gdLst>
              <a:gd name="connsiteX0" fmla="*/ 0 w 3959903"/>
              <a:gd name="connsiteY0" fmla="*/ 0 h 635398"/>
              <a:gd name="connsiteX1" fmla="*/ 3959903 w 3959903"/>
              <a:gd name="connsiteY1" fmla="*/ 0 h 635398"/>
              <a:gd name="connsiteX2" fmla="*/ 3959903 w 3959903"/>
              <a:gd name="connsiteY2" fmla="*/ 635398 h 635398"/>
              <a:gd name="connsiteX3" fmla="*/ 0 w 3959903"/>
              <a:gd name="connsiteY3" fmla="*/ 635398 h 635398"/>
              <a:gd name="connsiteX4" fmla="*/ 0 w 3959903"/>
              <a:gd name="connsiteY4" fmla="*/ 0 h 63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9903" h="635398">
                <a:moveTo>
                  <a:pt x="0" y="0"/>
                </a:moveTo>
                <a:lnTo>
                  <a:pt x="3959903" y="0"/>
                </a:lnTo>
                <a:lnTo>
                  <a:pt x="3959903" y="635398"/>
                </a:lnTo>
                <a:lnTo>
                  <a:pt x="0" y="6353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cs typeface="Franklin Gothic Medium"/>
              </a:rPr>
              <a:t>Where?</a:t>
            </a:r>
          </a:p>
        </p:txBody>
      </p:sp>
      <p:sp>
        <p:nvSpPr>
          <p:cNvPr id="17" name="Freeform 16"/>
          <p:cNvSpPr/>
          <p:nvPr/>
        </p:nvSpPr>
        <p:spPr>
          <a:xfrm>
            <a:off x="6373194" y="2502692"/>
            <a:ext cx="4980606" cy="3198393"/>
          </a:xfrm>
          <a:custGeom>
            <a:avLst/>
            <a:gdLst>
              <a:gd name="connsiteX0" fmla="*/ 0 w 3959903"/>
              <a:gd name="connsiteY0" fmla="*/ 0 h 3307381"/>
              <a:gd name="connsiteX1" fmla="*/ 3959903 w 3959903"/>
              <a:gd name="connsiteY1" fmla="*/ 0 h 3307381"/>
              <a:gd name="connsiteX2" fmla="*/ 3959903 w 3959903"/>
              <a:gd name="connsiteY2" fmla="*/ 3307381 h 3307381"/>
              <a:gd name="connsiteX3" fmla="*/ 0 w 3959903"/>
              <a:gd name="connsiteY3" fmla="*/ 3307381 h 3307381"/>
              <a:gd name="connsiteX4" fmla="*/ 0 w 3959903"/>
              <a:gd name="connsiteY4" fmla="*/ 0 h 330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9903" h="3307381">
                <a:moveTo>
                  <a:pt x="0" y="0"/>
                </a:moveTo>
                <a:lnTo>
                  <a:pt x="3959903" y="0"/>
                </a:lnTo>
                <a:lnTo>
                  <a:pt x="3959903" y="3307381"/>
                </a:lnTo>
                <a:lnTo>
                  <a:pt x="0" y="330738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014" tIns="112014" rIns="149352" bIns="168021" numCol="2" spcCol="1270" anchor="t" anchorCtr="0">
            <a:noAutofit/>
          </a:bodyPr>
          <a:lstStyle/>
          <a:p>
            <a:pPr marL="228600" lvl="1" indent="-228600" defTabSz="93345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Thailand</a:t>
            </a:r>
          </a:p>
          <a:p>
            <a:pPr marL="228600" lvl="1" indent="-228600" defTabSz="93345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Mexico</a:t>
            </a:r>
          </a:p>
          <a:p>
            <a:pPr marL="228600" lvl="1" indent="-228600" defTabSz="93345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India</a:t>
            </a:r>
          </a:p>
          <a:p>
            <a:pPr marL="228600" lvl="1" indent="-228600" defTabSz="93345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Singapore</a:t>
            </a:r>
          </a:p>
          <a:p>
            <a:pPr marL="228600" lvl="1" indent="-228600" defTabSz="93345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Malaysia</a:t>
            </a:r>
          </a:p>
          <a:p>
            <a:pPr marL="228600" lvl="1" indent="-228600" defTabSz="93345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Cuba</a:t>
            </a:r>
          </a:p>
          <a:p>
            <a:pPr marL="228600" lvl="1" indent="-228600" defTabSz="93345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Brazil</a:t>
            </a:r>
          </a:p>
          <a:p>
            <a:pPr marL="228600" lvl="1" indent="-228600" defTabSz="93345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Argentina</a:t>
            </a:r>
          </a:p>
          <a:p>
            <a:pPr marL="228600" lvl="1" indent="-228600" defTabSz="93345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dirty="0">
                <a:cs typeface="Franklin Gothic Book"/>
              </a:rPr>
              <a:t>Costa Rica</a:t>
            </a:r>
          </a:p>
        </p:txBody>
      </p:sp>
      <p:sp>
        <p:nvSpPr>
          <p:cNvPr id="9" name="Rectangle 8"/>
          <p:cNvSpPr/>
          <p:nvPr/>
        </p:nvSpPr>
        <p:spPr>
          <a:xfrm>
            <a:off x="3254203" y="2699947"/>
            <a:ext cx="5683595" cy="265861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A story that taps into </a:t>
            </a:r>
          </a:p>
          <a:p>
            <a:pPr algn="ctr"/>
            <a:r>
              <a:rPr lang="en-US" sz="3200" b="1">
                <a:solidFill>
                  <a:schemeClr val="bg1"/>
                </a:solidFill>
              </a:rPr>
              <a:t>loyalty</a:t>
            </a:r>
            <a:r>
              <a:rPr lang="en-US" sz="3200">
                <a:solidFill>
                  <a:schemeClr val="bg1"/>
                </a:solidFill>
              </a:rPr>
              <a:t> and </a:t>
            </a:r>
            <a:r>
              <a:rPr lang="en-US" sz="3200" b="1">
                <a:solidFill>
                  <a:schemeClr val="bg1"/>
                </a:solidFill>
              </a:rPr>
              <a:t>sanctity</a:t>
            </a:r>
          </a:p>
          <a:p>
            <a:pPr algn="ctr"/>
            <a:r>
              <a:rPr lang="en-US" sz="4800" b="1" i="1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Not about caring </a:t>
            </a:r>
          </a:p>
          <a:p>
            <a:pPr algn="ctr"/>
            <a:r>
              <a:rPr lang="en-US" sz="4800" b="1" i="1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and fairness</a:t>
            </a:r>
            <a:endParaRPr lang="en-US" sz="6000" b="1" i="1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34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American Physicians Are </a:t>
            </a:r>
            <a:br>
              <a:rPr lang="en-US" dirty="0" smtClean="0"/>
            </a:br>
            <a:r>
              <a:rPr lang="en-US" dirty="0" smtClean="0"/>
              <a:t>Moving to Canada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Franklin Gothic Book" pitchFamily="34" charset="0"/>
              </a:rPr>
              <a:t>https://</a:t>
            </a:r>
            <a:r>
              <a:rPr lang="en-US" dirty="0" err="1" smtClean="0">
                <a:latin typeface="Franklin Gothic Book" pitchFamily="34" charset="0"/>
              </a:rPr>
              <a:t>www.cma.ca</a:t>
            </a:r>
            <a:r>
              <a:rPr lang="en-US" dirty="0" smtClean="0">
                <a:latin typeface="Franklin Gothic Book" pitchFamily="34" charset="0"/>
              </a:rPr>
              <a:t>/Assets/assets-library/document/en/advocacy/10-phys-by-country.pdf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Franklin Gothic Book" pitchFamily="34" charset="0"/>
              </a:rPr>
              <a:t>Accessed Dec. 2 2016</a:t>
            </a:r>
            <a:endParaRPr lang="en-US" dirty="0">
              <a:latin typeface="Franklin Gothic Book" pitchFamily="34" charset="0"/>
            </a:endParaRPr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3136602" y="1487328"/>
          <a:ext cx="8415318" cy="452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1" y="2475575"/>
            <a:ext cx="3336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American Physicians Practicing in Canada</a:t>
            </a:r>
          </a:p>
        </p:txBody>
      </p:sp>
    </p:spTree>
    <p:extLst>
      <p:ext uri="{BB962C8B-B14F-4D97-AF65-F5344CB8AC3E}">
        <p14:creationId xmlns:p14="http://schemas.microsoft.com/office/powerpoint/2010/main" val="15747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 negative number indicates that more physicians returned from abroad then moved abroad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https://</a:t>
            </a:r>
            <a:r>
              <a:rPr lang="en-US" dirty="0" err="1" smtClean="0"/>
              <a:t>www.cma.ca</a:t>
            </a:r>
            <a:r>
              <a:rPr lang="en-US" dirty="0" smtClean="0"/>
              <a:t>/En/Pages/</a:t>
            </a:r>
            <a:r>
              <a:rPr lang="en-US" dirty="0" err="1" smtClean="0"/>
              <a:t>canadian</a:t>
            </a:r>
            <a:r>
              <a:rPr lang="en-US" dirty="0" smtClean="0"/>
              <a:t>-physician-</a:t>
            </a:r>
            <a:r>
              <a:rPr lang="en-US" dirty="0" err="1" smtClean="0"/>
              <a:t>statistics.aspx</a:t>
            </a:r>
            <a:r>
              <a:rPr lang="en-US" dirty="0" smtClean="0"/>
              <a:t> Accessed Dec. 2 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22421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Canadian Physicians Are Going Back Home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" y="1830725"/>
            <a:ext cx="3495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Net loss </a:t>
            </a:r>
            <a:endParaRPr lang="en-US" sz="2400" dirty="0" smtClean="0">
              <a:solidFill>
                <a:schemeClr val="bg1"/>
              </a:solidFill>
              <a:cs typeface="Franklin Gothic Book"/>
            </a:endParaRPr>
          </a:p>
          <a:p>
            <a:r>
              <a:rPr lang="en-US" sz="2400" dirty="0" smtClean="0">
                <a:solidFill>
                  <a:schemeClr val="bg1"/>
                </a:solidFill>
                <a:cs typeface="Franklin Gothic Book"/>
              </a:rPr>
              <a:t>(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number moving </a:t>
            </a:r>
            <a:r>
              <a:rPr lang="en-US" sz="2400" dirty="0" smtClean="0">
                <a:solidFill>
                  <a:schemeClr val="bg1"/>
                </a:solidFill>
                <a:cs typeface="Franklin Gothic Book"/>
              </a:rPr>
              <a:t>abroad </a:t>
            </a:r>
          </a:p>
          <a:p>
            <a:r>
              <a:rPr lang="en-US" sz="2400" dirty="0" smtClean="0">
                <a:solidFill>
                  <a:schemeClr val="bg1"/>
                </a:solidFill>
                <a:cs typeface="Franklin Gothic Book"/>
              </a:rPr>
              <a:t>- number 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returning)</a:t>
            </a: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3377347" y="1355834"/>
          <a:ext cx="8509853" cy="4430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457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Did We Just Do?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t="6204" r="626" b="15585"/>
          <a:stretch/>
        </p:blipFill>
        <p:spPr>
          <a:xfrm>
            <a:off x="486889" y="1625849"/>
            <a:ext cx="6805186" cy="317178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t="3315" r="6655" b="11533"/>
          <a:stretch/>
        </p:blipFill>
        <p:spPr>
          <a:xfrm>
            <a:off x="1178398" y="2498044"/>
            <a:ext cx="6453875" cy="348816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Freeform 5"/>
          <p:cNvSpPr/>
          <p:nvPr/>
        </p:nvSpPr>
        <p:spPr>
          <a:xfrm>
            <a:off x="8040378" y="1645653"/>
            <a:ext cx="3564294" cy="1123200"/>
          </a:xfrm>
          <a:custGeom>
            <a:avLst/>
            <a:gdLst>
              <a:gd name="connsiteX0" fmla="*/ 0 w 3564294"/>
              <a:gd name="connsiteY0" fmla="*/ 0 h 1123200"/>
              <a:gd name="connsiteX1" fmla="*/ 3564294 w 3564294"/>
              <a:gd name="connsiteY1" fmla="*/ 0 h 1123200"/>
              <a:gd name="connsiteX2" fmla="*/ 3564294 w 3564294"/>
              <a:gd name="connsiteY2" fmla="*/ 1123200 h 1123200"/>
              <a:gd name="connsiteX3" fmla="*/ 0 w 3564294"/>
              <a:gd name="connsiteY3" fmla="*/ 1123200 h 1123200"/>
              <a:gd name="connsiteX4" fmla="*/ 0 w 3564294"/>
              <a:gd name="connsiteY4" fmla="*/ 0 h 112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4294" h="1123200">
                <a:moveTo>
                  <a:pt x="0" y="0"/>
                </a:moveTo>
                <a:lnTo>
                  <a:pt x="3564294" y="0"/>
                </a:lnTo>
                <a:lnTo>
                  <a:pt x="3564294" y="1123200"/>
                </a:lnTo>
                <a:lnTo>
                  <a:pt x="0" y="112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Messaging Principles</a:t>
            </a:r>
          </a:p>
        </p:txBody>
      </p:sp>
      <p:sp>
        <p:nvSpPr>
          <p:cNvPr id="7" name="Freeform 6"/>
          <p:cNvSpPr/>
          <p:nvPr/>
        </p:nvSpPr>
        <p:spPr>
          <a:xfrm>
            <a:off x="8040378" y="2731295"/>
            <a:ext cx="3564294" cy="1712880"/>
          </a:xfrm>
          <a:custGeom>
            <a:avLst/>
            <a:gdLst>
              <a:gd name="connsiteX0" fmla="*/ 0 w 3564294"/>
              <a:gd name="connsiteY0" fmla="*/ 0 h 1712880"/>
              <a:gd name="connsiteX1" fmla="*/ 3564294 w 3564294"/>
              <a:gd name="connsiteY1" fmla="*/ 0 h 1712880"/>
              <a:gd name="connsiteX2" fmla="*/ 3564294 w 3564294"/>
              <a:gd name="connsiteY2" fmla="*/ 1712880 h 1712880"/>
              <a:gd name="connsiteX3" fmla="*/ 0 w 3564294"/>
              <a:gd name="connsiteY3" fmla="*/ 1712880 h 1712880"/>
              <a:gd name="connsiteX4" fmla="*/ 0 w 3564294"/>
              <a:gd name="connsiteY4" fmla="*/ 0 h 171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4294" h="1712880">
                <a:moveTo>
                  <a:pt x="0" y="0"/>
                </a:moveTo>
                <a:lnTo>
                  <a:pt x="3564294" y="0"/>
                </a:lnTo>
                <a:lnTo>
                  <a:pt x="3564294" y="1712880"/>
                </a:lnTo>
                <a:lnTo>
                  <a:pt x="0" y="17128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285750" lvl="1" indent="-285750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2800"/>
              <a:t>Authority</a:t>
            </a:r>
          </a:p>
          <a:p>
            <a:pPr marL="285750" lvl="1" indent="-285750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2800"/>
              <a:t>Loyalty</a:t>
            </a:r>
          </a:p>
          <a:p>
            <a:pPr marL="285750" lvl="1" indent="-285750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2800"/>
              <a:t>Loss Aversion</a:t>
            </a:r>
          </a:p>
        </p:txBody>
      </p:sp>
      <p:sp>
        <p:nvSpPr>
          <p:cNvPr id="8" name="Oval 7"/>
          <p:cNvSpPr/>
          <p:nvPr/>
        </p:nvSpPr>
        <p:spPr>
          <a:xfrm>
            <a:off x="1839336" y="1549299"/>
            <a:ext cx="2138897" cy="823621"/>
          </a:xfrm>
          <a:prstGeom prst="ellipse">
            <a:avLst/>
          </a:prstGeom>
          <a:noFill/>
          <a:ln w="82550">
            <a:solidFill>
              <a:schemeClr val="accent2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8142" y="2348069"/>
            <a:ext cx="5385146" cy="1285575"/>
          </a:xfrm>
          <a:prstGeom prst="ellipse">
            <a:avLst/>
          </a:prstGeom>
          <a:noFill/>
          <a:ln w="82550">
            <a:solidFill>
              <a:schemeClr val="accent2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 animBg="1"/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Should You Speak?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285" y="2867437"/>
            <a:ext cx="2844114" cy="29402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chemeClr val="tx1"/>
                </a:solidFill>
              </a:rPr>
              <a:t>Host a house party</a:t>
            </a:r>
          </a:p>
          <a:p>
            <a:pPr marL="182563" indent="-182563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Role play with friends</a:t>
            </a:r>
          </a:p>
          <a:p>
            <a:pPr marL="182563" indent="-182563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Toastmasters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17390" y="2867437"/>
            <a:ext cx="2844114" cy="29402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chemeClr val="tx1"/>
                </a:solidFill>
              </a:rPr>
              <a:t>Natural Supporters</a:t>
            </a:r>
          </a:p>
          <a:p>
            <a:pPr marL="182563" indent="-182563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Faith-based </a:t>
            </a:r>
          </a:p>
          <a:p>
            <a:pPr marL="182563" indent="-182563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Social workers</a:t>
            </a:r>
          </a:p>
          <a:p>
            <a:pPr marL="182563" indent="-182563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Nurses, teachers</a:t>
            </a:r>
          </a:p>
          <a:p>
            <a:pPr marL="182563" indent="-182563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Green Party mtgs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30495" y="2867437"/>
            <a:ext cx="2844114" cy="29402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chemeClr val="tx1"/>
                </a:solidFill>
              </a:rPr>
              <a:t>Adjacent Allies</a:t>
            </a:r>
          </a:p>
          <a:p>
            <a:pPr marL="182563" indent="-182563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Retirees</a:t>
            </a:r>
          </a:p>
          <a:p>
            <a:pPr marL="182563" indent="-182563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Democratic Clubs</a:t>
            </a:r>
          </a:p>
          <a:p>
            <a:pPr marL="182563" indent="-182563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Medical Students</a:t>
            </a:r>
          </a:p>
          <a:p>
            <a:pPr marL="182563" indent="-182563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Psych, Peds, ER, other PCPs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043601" y="2867437"/>
            <a:ext cx="2844114" cy="29402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chemeClr val="tx1"/>
                </a:solidFill>
              </a:rPr>
              <a:t>Challengers</a:t>
            </a:r>
          </a:p>
          <a:p>
            <a:pPr marL="182563" indent="-182563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Surg., Anaesth., Radiology</a:t>
            </a:r>
          </a:p>
          <a:p>
            <a:pPr marL="182563" indent="-182563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Hospital staff</a:t>
            </a:r>
          </a:p>
          <a:p>
            <a:pPr marL="182563" indent="-182563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Rotaries, Kiwanis</a:t>
            </a:r>
          </a:p>
          <a:p>
            <a:pPr marL="182563" indent="-182563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Republican clubs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38200" y="1381239"/>
            <a:ext cx="10515600" cy="1263108"/>
            <a:chOff x="838200" y="1603660"/>
            <a:chExt cx="10515600" cy="1263108"/>
          </a:xfrm>
        </p:grpSpPr>
        <p:sp>
          <p:nvSpPr>
            <p:cNvPr id="12" name="Left-Right Arrow 11"/>
            <p:cNvSpPr/>
            <p:nvPr/>
          </p:nvSpPr>
          <p:spPr>
            <a:xfrm>
              <a:off x="838200" y="1603660"/>
              <a:ext cx="10515600" cy="1263108"/>
            </a:xfrm>
            <a:prstGeom prst="leftRightArrow">
              <a:avLst/>
            </a:prstGeom>
            <a:gradFill>
              <a:gsLst>
                <a:gs pos="0">
                  <a:schemeClr val="accent1"/>
                </a:gs>
                <a:gs pos="52000">
                  <a:schemeClr val="bg1"/>
                </a:gs>
                <a:gs pos="100000">
                  <a:schemeClr val="accent2"/>
                </a:gs>
              </a:gsLst>
              <a:lin ang="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\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198487" y="1973604"/>
              <a:ext cx="9795027" cy="523220"/>
              <a:chOff x="1248032" y="1973604"/>
              <a:chExt cx="9795027" cy="523220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248032" y="1973604"/>
                <a:ext cx="18630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50800" dist="50800" dir="5400000" algn="ctr" rotWithShape="0">
                        <a:schemeClr val="tx1"/>
                      </a:outerShdw>
                    </a:effectLst>
                  </a:rPr>
                  <a:t>Start here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806250" y="1973604"/>
                <a:ext cx="22368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50800" dist="50800" dir="5400000" algn="ctr" rotWithShape="0">
                        <a:schemeClr val="tx1"/>
                      </a:outerShdw>
                    </a:effectLst>
                  </a:rPr>
                  <a:t>Aim here</a:t>
                </a:r>
              </a:p>
            </p:txBody>
          </p:sp>
        </p:grpSp>
      </p:grpSp>
      <p:sp>
        <p:nvSpPr>
          <p:cNvPr id="13" name="Text Placeholder 3"/>
          <p:cNvSpPr txBox="1">
            <a:spLocks/>
          </p:cNvSpPr>
          <p:nvPr/>
        </p:nvSpPr>
        <p:spPr>
          <a:xfrm>
            <a:off x="0" y="6016753"/>
            <a:ext cx="8540496" cy="84124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Franklin Gothic Book" pitchFamily="34" charset="0"/>
              </a:rPr>
              <a:t>Levels of physician support for Medicare for All taken from Carroll and Ackerman. Ann </a:t>
            </a:r>
            <a:r>
              <a:rPr lang="en-US" sz="1400" dirty="0" err="1">
                <a:latin typeface="Franklin Gothic Book" pitchFamily="34" charset="0"/>
              </a:rPr>
              <a:t>Int</a:t>
            </a:r>
            <a:r>
              <a:rPr lang="en-US" sz="1400" dirty="0">
                <a:latin typeface="Franklin Gothic Book" pitchFamily="34" charset="0"/>
              </a:rPr>
              <a:t> Med </a:t>
            </a:r>
            <a:r>
              <a:rPr lang="en-US" sz="1400" dirty="0" smtClean="0">
                <a:latin typeface="Franklin Gothic Book" pitchFamily="34" charset="0"/>
              </a:rPr>
              <a:t>2008;148:566</a:t>
            </a:r>
            <a:endParaRPr lang="en-US" sz="1400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526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  <p:bldP spid="15" grpId="0" build="p" animBg="1"/>
      <p:bldP spid="16" grpId="0" build="p" animBg="1"/>
      <p:bldP spid="17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Franklin Gothic Book"/>
              </a:rPr>
              <a:t>Claudia </a:t>
            </a:r>
            <a:r>
              <a:rPr lang="en-US" dirty="0" err="1">
                <a:latin typeface="+mj-lt"/>
                <a:cs typeface="Franklin Gothic Book"/>
              </a:rPr>
              <a:t>Fegan</a:t>
            </a:r>
            <a:r>
              <a:rPr lang="en-US" dirty="0">
                <a:latin typeface="+mj-lt"/>
                <a:cs typeface="Franklin Gothic Book"/>
              </a:rPr>
              <a:t>, </a:t>
            </a:r>
            <a:r>
              <a:rPr lang="en-US" dirty="0" smtClean="0">
                <a:latin typeface="+mj-lt"/>
                <a:cs typeface="Franklin Gothic Book"/>
              </a:rPr>
              <a:t>MD</a:t>
            </a:r>
            <a:br>
              <a:rPr lang="en-US" dirty="0" smtClean="0">
                <a:latin typeface="+mj-lt"/>
                <a:cs typeface="Franklin Gothic Book"/>
              </a:rPr>
            </a:br>
            <a:r>
              <a:rPr lang="en-US" dirty="0" smtClean="0">
                <a:latin typeface="+mj-lt"/>
                <a:cs typeface="Franklin Gothic Book"/>
              </a:rPr>
              <a:t>PNHP National Coordinator</a:t>
            </a:r>
            <a:endParaRPr lang="en-US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17" y="1837405"/>
            <a:ext cx="2686050" cy="40407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286" y="2454068"/>
            <a:ext cx="2763320" cy="40711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837405"/>
            <a:ext cx="5648325" cy="376555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582500" y="2174969"/>
            <a:ext cx="11027001" cy="2797082"/>
            <a:chOff x="992674" y="2623540"/>
            <a:chExt cx="9152016" cy="23214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2674" y="2623540"/>
              <a:ext cx="6975873" cy="232147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854288" y="2868779"/>
              <a:ext cx="4290402" cy="1532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82880" tIns="182880" bIns="182880" rtlCol="0" anchor="ctr" anchorCtr="0">
              <a:spAutoFit/>
            </a:bodyPr>
            <a:lstStyle/>
            <a:p>
              <a:r>
                <a:rPr lang="en-US" sz="3600" dirty="0" smtClean="0"/>
                <a:t>“One of 10 Minority Executives to Watch”</a:t>
              </a:r>
            </a:p>
            <a:p>
              <a:pPr algn="r"/>
              <a:r>
                <a:rPr lang="en-US" sz="2400" dirty="0" smtClean="0"/>
                <a:t>Feb. 13,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768514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You’ve Heard These Questions;</a:t>
            </a:r>
            <a:br>
              <a:rPr lang="en-US"/>
            </a:br>
            <a:r>
              <a:rPr lang="en-US"/>
              <a:t>Pick One and Build Your Answer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0664" y="1901000"/>
            <a:ext cx="1061313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1200"/>
              </a:spcAft>
              <a:buFont typeface="Arial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Wouldn’t “Medicare for All” bankrupt the USA?</a:t>
            </a:r>
          </a:p>
          <a:p>
            <a:pPr marL="173038" indent="-173038">
              <a:spcAft>
                <a:spcPts val="1200"/>
              </a:spcAft>
              <a:buFont typeface="Arial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If everyone has free access to comprehensive care, how can we control costs? </a:t>
            </a:r>
          </a:p>
          <a:p>
            <a:pPr marL="173038" indent="-173038">
              <a:spcAft>
                <a:spcPts val="1200"/>
              </a:spcAft>
              <a:buFont typeface="Arial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Wouldn’t “Medicare for All” lead to rationing?</a:t>
            </a:r>
          </a:p>
          <a:p>
            <a:pPr marL="173038" indent="-173038">
              <a:spcAft>
                <a:spcPts val="1200"/>
              </a:spcAft>
              <a:buFont typeface="Arial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If everyone has free access to comprehensive care, how can we meet the increased demand? </a:t>
            </a:r>
          </a:p>
          <a:p>
            <a:pPr marL="173038" indent="-173038">
              <a:spcAft>
                <a:spcPts val="1200"/>
              </a:spcAft>
              <a:buFont typeface="Arial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Isn’t the “Free Market” the best strategy?</a:t>
            </a:r>
          </a:p>
        </p:txBody>
      </p:sp>
    </p:spTree>
    <p:extLst>
      <p:ext uri="{BB962C8B-B14F-4D97-AF65-F5344CB8AC3E}">
        <p14:creationId xmlns:p14="http://schemas.microsoft.com/office/powerpoint/2010/main" val="77483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Got $10 to Risk?</a:t>
            </a:r>
            <a:endParaRPr lang="en-US" sz="2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90482" y="1618255"/>
            <a:ext cx="8403490" cy="4577902"/>
            <a:chOff x="1109138" y="1187898"/>
            <a:chExt cx="8403490" cy="4577902"/>
          </a:xfrm>
        </p:grpSpPr>
        <p:pic>
          <p:nvPicPr>
            <p:cNvPr id="13" name="Picture 12" descr="coin toss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9138" y="1187898"/>
              <a:ext cx="3387648" cy="4577902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3210978" y="2705830"/>
              <a:ext cx="6301650" cy="2006600"/>
            </a:xfrm>
            <a:prstGeom prst="rect">
              <a:avLst/>
            </a:prstGeom>
            <a:solidFill>
              <a:schemeClr val="accent1"/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spcAft>
                  <a:spcPts val="1200"/>
                </a:spcAft>
                <a:buFont typeface="Arial" charset="0"/>
                <a:buChar char="•"/>
              </a:pPr>
              <a:r>
                <a:rPr lang="en-US" sz="2800" dirty="0">
                  <a:latin typeface="+mj-lt"/>
                  <a:ea typeface="Franklin Gothic Book" charset="0"/>
                  <a:cs typeface="Franklin Gothic Book" charset="0"/>
                </a:rPr>
                <a:t>Heads: You lose $10.</a:t>
              </a:r>
            </a:p>
            <a:p>
              <a:pPr marL="285750" indent="-285750">
                <a:spcAft>
                  <a:spcPts val="1200"/>
                </a:spcAft>
                <a:buFont typeface="Arial" charset="0"/>
                <a:buChar char="•"/>
              </a:pPr>
              <a:r>
                <a:rPr lang="en-US" sz="2800" dirty="0">
                  <a:latin typeface="+mj-lt"/>
                  <a:ea typeface="Franklin Gothic Book" charset="0"/>
                  <a:cs typeface="Franklin Gothic Book" charset="0"/>
                </a:rPr>
                <a:t>How much do you need to gain on tails for you to play?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6227724" y="1629378"/>
            <a:ext cx="5126076" cy="1642533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a typeface="Franklin Gothic Medium" charset="0"/>
                <a:cs typeface="Franklin Gothic Medium" charset="0"/>
              </a:rPr>
              <a:t>Losses generally </a:t>
            </a:r>
            <a:r>
              <a:rPr lang="en-US" sz="3600" dirty="0" smtClean="0">
                <a:ea typeface="Franklin Gothic Medium" charset="0"/>
                <a:cs typeface="Franklin Gothic Medium" charset="0"/>
              </a:rPr>
              <a:t>count </a:t>
            </a:r>
          </a:p>
          <a:p>
            <a:pPr algn="ctr"/>
            <a:r>
              <a:rPr lang="en-US" sz="3600" dirty="0" smtClean="0">
                <a:ea typeface="Franklin Gothic Medium" charset="0"/>
                <a:cs typeface="Franklin Gothic Medium" charset="0"/>
              </a:rPr>
              <a:t>double of </a:t>
            </a:r>
            <a:r>
              <a:rPr lang="en-US" sz="3600" dirty="0">
                <a:ea typeface="Franklin Gothic Medium" charset="0"/>
                <a:cs typeface="Franklin Gothic Medium" charset="0"/>
              </a:rPr>
              <a:t>gains.</a:t>
            </a:r>
          </a:p>
        </p:txBody>
      </p:sp>
    </p:spTree>
    <p:extLst>
      <p:ext uri="{BB962C8B-B14F-4D97-AF65-F5344CB8AC3E}">
        <p14:creationId xmlns:p14="http://schemas.microsoft.com/office/powerpoint/2010/main" val="111905749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53142" y="236967"/>
            <a:ext cx="10592820" cy="2565610"/>
            <a:chOff x="653142" y="236967"/>
            <a:chExt cx="10592820" cy="256561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142" y="236967"/>
              <a:ext cx="5343897" cy="256561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35716" y="715076"/>
              <a:ext cx="5110246" cy="1394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4000" smtClean="0">
                  <a:solidFill>
                    <a:schemeClr val="bg1"/>
                  </a:solidFill>
                </a:rPr>
                <a:t>Join us!</a:t>
              </a:r>
            </a:p>
            <a:p>
              <a:pPr>
                <a:lnSpc>
                  <a:spcPct val="90000"/>
                </a:lnSpc>
              </a:pPr>
              <a:r>
                <a:rPr lang="en-US" sz="5400" b="1" smtClean="0">
                  <a:solidFill>
                    <a:srgbClr val="FFFF00"/>
                  </a:solidFill>
                </a:rPr>
                <a:t>www.PNHP.org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53142" y="4319349"/>
            <a:ext cx="4551023" cy="1639679"/>
            <a:chOff x="2113365" y="4253785"/>
            <a:chExt cx="4551023" cy="163967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13365" y="4253785"/>
              <a:ext cx="1639678" cy="1639679"/>
            </a:xfrm>
            <a:prstGeom prst="roundRect">
              <a:avLst>
                <a:gd name="adj" fmla="val 22141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3881254" y="4445761"/>
              <a:ext cx="2783134" cy="1394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4000" smtClean="0">
                  <a:solidFill>
                    <a:schemeClr val="bg1"/>
                  </a:solidFill>
                </a:rPr>
                <a:t>Follow us!</a:t>
              </a:r>
            </a:p>
            <a:p>
              <a:pPr>
                <a:lnSpc>
                  <a:spcPct val="90000"/>
                </a:lnSpc>
              </a:pPr>
              <a:r>
                <a:rPr lang="en-US" sz="5400" b="1" smtClean="0">
                  <a:solidFill>
                    <a:srgbClr val="FFFF00"/>
                  </a:solidFill>
                </a:rPr>
                <a:t>@PNHP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59420" y="2560920"/>
            <a:ext cx="9125714" cy="1778179"/>
            <a:chOff x="944199" y="2595216"/>
            <a:chExt cx="9125714" cy="177817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9949" y="2595216"/>
              <a:ext cx="2169964" cy="163967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44199" y="2979167"/>
              <a:ext cx="6955750" cy="1394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4000">
                  <a:solidFill>
                    <a:schemeClr val="bg1"/>
                  </a:solidFill>
                </a:rPr>
                <a:t>Like </a:t>
              </a:r>
              <a:r>
                <a:rPr lang="en-US" sz="4000" smtClean="0">
                  <a:solidFill>
                    <a:schemeClr val="bg1"/>
                  </a:solidFill>
                </a:rPr>
                <a:t>us!</a:t>
              </a:r>
            </a:p>
            <a:p>
              <a:pPr>
                <a:lnSpc>
                  <a:spcPct val="90000"/>
                </a:lnSpc>
              </a:pPr>
              <a:r>
                <a:rPr lang="en-US" sz="5400" b="1">
                  <a:solidFill>
                    <a:srgbClr val="FFFF00"/>
                  </a:solidFill>
                </a:rPr>
                <a:t>facebook.com/PNHP</a:t>
              </a:r>
              <a:endParaRPr lang="en-US" sz="5400" b="1" smtClean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88393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/>
              <a:t>Medicare for All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dirty="0" smtClean="0"/>
              <a:t>Focused on Loss Aversion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199" y="1865499"/>
            <a:ext cx="5029197" cy="891147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ea typeface="Franklin Gothic Medium" charset="0"/>
                <a:cs typeface="Franklin Gothic Medium" charset="0"/>
              </a:rPr>
              <a:t>Gain Centric Messages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324602" y="1865499"/>
            <a:ext cx="5029197" cy="891147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ea typeface="Franklin Gothic Medium" charset="0"/>
                <a:cs typeface="Franklin Gothic Medium" charset="0"/>
              </a:rPr>
              <a:t>Loss Centric Messages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199" y="2756646"/>
            <a:ext cx="5029197" cy="2783541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Save money for the other things you want.</a:t>
            </a:r>
          </a:p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See any doctor you want.</a:t>
            </a:r>
          </a:p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Live longer and healthier.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4602" y="2756645"/>
            <a:ext cx="5029197" cy="2783541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Stop wasting your money.</a:t>
            </a:r>
          </a:p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Why should insurers pick your doctor?</a:t>
            </a:r>
          </a:p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Don’t die younger than you need to.</a:t>
            </a:r>
          </a:p>
        </p:txBody>
      </p:sp>
    </p:spTree>
    <p:extLst>
      <p:ext uri="{BB962C8B-B14F-4D97-AF65-F5344CB8AC3E}">
        <p14:creationId xmlns:p14="http://schemas.microsoft.com/office/powerpoint/2010/main" val="1974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393540" y="1352550"/>
            <a:ext cx="7404923" cy="4152900"/>
            <a:chOff x="444089" y="1352550"/>
            <a:chExt cx="7404923" cy="4152900"/>
          </a:xfrm>
        </p:grpSpPr>
        <p:sp>
          <p:nvSpPr>
            <p:cNvPr id="19" name="Rectangle 18"/>
            <p:cNvSpPr/>
            <p:nvPr/>
          </p:nvSpPr>
          <p:spPr>
            <a:xfrm>
              <a:off x="4309945" y="2774684"/>
              <a:ext cx="3539067" cy="1308633"/>
            </a:xfrm>
            <a:prstGeom prst="rect">
              <a:avLst/>
            </a:prstGeom>
            <a:solidFill>
              <a:schemeClr val="accent1"/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Franklin Gothic Medium" charset="0"/>
                  <a:ea typeface="Franklin Gothic Medium" charset="0"/>
                  <a:cs typeface="Franklin Gothic Medium" charset="0"/>
                </a:rPr>
                <a:t>Manny </a:t>
              </a:r>
              <a:r>
                <a:rPr lang="en-US" sz="2400" dirty="0" err="1">
                  <a:latin typeface="Franklin Gothic Medium" charset="0"/>
                  <a:ea typeface="Franklin Gothic Medium" charset="0"/>
                  <a:cs typeface="Franklin Gothic Medium" charset="0"/>
                </a:rPr>
                <a:t>Elkind</a:t>
              </a:r>
              <a:endParaRPr lang="en-US" sz="2400" dirty="0">
                <a:latin typeface="Franklin Gothic Medium" charset="0"/>
                <a:ea typeface="Franklin Gothic Medium" charset="0"/>
                <a:cs typeface="Franklin Gothic Medium" charset="0"/>
              </a:endParaRPr>
            </a:p>
            <a:p>
              <a:pPr algn="ctr"/>
              <a:r>
                <a:rPr lang="en-US" sz="2400" dirty="0">
                  <a:latin typeface="Franklin Gothic Medium" charset="0"/>
                  <a:ea typeface="Franklin Gothic Medium" charset="0"/>
                  <a:cs typeface="Franklin Gothic Medium" charset="0"/>
                </a:rPr>
                <a:t>“Whole Brain Model”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089" y="1352550"/>
              <a:ext cx="4152900" cy="4152900"/>
            </a:xfrm>
            <a:prstGeom prst="ellipse">
              <a:avLst/>
            </a:prstGeom>
            <a:ln w="31750" cap="rnd">
              <a:solidFill>
                <a:schemeClr val="bg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We Each Have Different Comfort Zones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Manny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Elkind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,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Mindtech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 Inc</a:t>
            </a:r>
            <a:r>
              <a:rPr lang="en-US" dirty="0" smtClean="0">
                <a:latin typeface="Franklin Gothic Book" charset="0"/>
                <a:ea typeface="Franklin Gothic Book" charset="0"/>
                <a:cs typeface="Franklin Gothic Book" charset="0"/>
              </a:rPr>
              <a:t>.</a:t>
            </a:r>
            <a:endParaRPr lang="en-US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358056" y="4484271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54480" tIns="0" rIns="101474" bIns="0" numCol="1" spcCol="1270" anchor="ctr" anchorCtr="0">
            <a:no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dirty="0">
                <a:ea typeface="Franklin Gothic Book" charset="0"/>
                <a:cs typeface="Franklin Gothic Book" charset="0"/>
              </a:rPr>
              <a:t>Relationships, communication, culture, values</a:t>
            </a:r>
          </a:p>
        </p:txBody>
      </p:sp>
      <p:sp>
        <p:nvSpPr>
          <p:cNvPr id="7" name="Freeform 6"/>
          <p:cNvSpPr/>
          <p:nvPr/>
        </p:nvSpPr>
        <p:spPr>
          <a:xfrm>
            <a:off x="547693" y="4484271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474" tIns="0" rIns="1280160" bIns="0" numCol="1" spcCol="1270" anchor="ctr" anchorCtr="0">
            <a:no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dirty="0">
                <a:ea typeface="Franklin Gothic Book" charset="0"/>
                <a:cs typeface="Franklin Gothic Book" charset="0"/>
              </a:rPr>
              <a:t>Concepts, vision, purpose, strategy, global</a:t>
            </a:r>
          </a:p>
        </p:txBody>
      </p:sp>
      <p:sp>
        <p:nvSpPr>
          <p:cNvPr id="9" name="Freeform 8"/>
          <p:cNvSpPr/>
          <p:nvPr/>
        </p:nvSpPr>
        <p:spPr>
          <a:xfrm>
            <a:off x="6358056" y="1302160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54480" tIns="0" rIns="105284" bIns="0" numCol="1" spcCol="1270" anchor="ctr" anchorCtr="0">
            <a:noAutofit/>
          </a:bodyPr>
          <a:lstStyle/>
          <a:p>
            <a:pPr marL="114300" lvl="1" indent="-114300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dirty="0">
                <a:ea typeface="Franklin Gothic Book" charset="0"/>
                <a:cs typeface="Franklin Gothic Book" charset="0"/>
              </a:rPr>
              <a:t>Methods, regulation, quality, control, timing, policies</a:t>
            </a:r>
          </a:p>
        </p:txBody>
      </p:sp>
      <p:sp>
        <p:nvSpPr>
          <p:cNvPr id="10" name="Freeform 9"/>
          <p:cNvSpPr/>
          <p:nvPr/>
        </p:nvSpPr>
        <p:spPr>
          <a:xfrm>
            <a:off x="547693" y="1302160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284" tIns="0" rIns="1079573" bIns="0" numCol="1" spcCol="1270" anchor="ctr" anchorCtr="0">
            <a:noAutofit/>
          </a:bodyPr>
          <a:lstStyle/>
          <a:p>
            <a:pPr marL="114300" lvl="1" indent="-114300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dirty="0" smtClean="0">
                <a:ea typeface="Franklin Gothic Book" charset="0"/>
                <a:cs typeface="Franklin Gothic Book" charset="0"/>
              </a:rPr>
              <a:t>Efficiency, financials, performance, measurements</a:t>
            </a:r>
            <a:endParaRPr lang="en-US" sz="2200" dirty="0">
              <a:ea typeface="Franklin Gothic Book" charset="0"/>
              <a:cs typeface="Franklin Gothic Book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022947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2026256"/>
                </a:moveTo>
                <a:cubicBezTo>
                  <a:pt x="0" y="907186"/>
                  <a:pt x="907186" y="0"/>
                  <a:pt x="2026256" y="0"/>
                </a:cubicBezTo>
                <a:lnTo>
                  <a:pt x="2026256" y="2026256"/>
                </a:lnTo>
                <a:lnTo>
                  <a:pt x="0" y="202625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4320" tIns="764165" rIns="0" bIns="170688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Facts</a:t>
            </a:r>
          </a:p>
        </p:txBody>
      </p:sp>
      <p:sp>
        <p:nvSpPr>
          <p:cNvPr id="12" name="Freeform 11"/>
          <p:cNvSpPr/>
          <p:nvPr/>
        </p:nvSpPr>
        <p:spPr>
          <a:xfrm>
            <a:off x="6142795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0"/>
                </a:moveTo>
                <a:cubicBezTo>
                  <a:pt x="1119070" y="0"/>
                  <a:pt x="2026256" y="907186"/>
                  <a:pt x="2026256" y="2026256"/>
                </a:cubicBezTo>
                <a:lnTo>
                  <a:pt x="0" y="2026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64165" rIns="274320" bIns="170688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Forms</a:t>
            </a:r>
          </a:p>
        </p:txBody>
      </p:sp>
      <p:sp>
        <p:nvSpPr>
          <p:cNvPr id="13" name="Freeform 12"/>
          <p:cNvSpPr/>
          <p:nvPr/>
        </p:nvSpPr>
        <p:spPr>
          <a:xfrm>
            <a:off x="6142796" y="3529583"/>
            <a:ext cx="2026257" cy="2026257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0"/>
                </a:moveTo>
                <a:cubicBezTo>
                  <a:pt x="2026256" y="1119070"/>
                  <a:pt x="1119070" y="2026256"/>
                  <a:pt x="0" y="2026256"/>
                </a:cubicBezTo>
                <a:lnTo>
                  <a:pt x="0" y="0"/>
                </a:lnTo>
                <a:lnTo>
                  <a:pt x="2026256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70689" rIns="182880" bIns="764165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solidFill>
                  <a:schemeClr val="bg1"/>
                </a:solidFill>
                <a:latin typeface="+mj-lt"/>
              </a:rPr>
              <a:t>Feelings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022947" y="3529583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2026256"/>
                </a:moveTo>
                <a:cubicBezTo>
                  <a:pt x="907186" y="2026256"/>
                  <a:pt x="0" y="1119070"/>
                  <a:pt x="0" y="0"/>
                </a:cubicBezTo>
                <a:lnTo>
                  <a:pt x="2026256" y="0"/>
                </a:lnTo>
                <a:lnTo>
                  <a:pt x="2026256" y="202625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70688" rIns="0" bIns="764165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solidFill>
                  <a:schemeClr val="bg1"/>
                </a:solidFill>
                <a:latin typeface="+mj-lt"/>
              </a:rPr>
              <a:t>Futures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53746" y="2942210"/>
            <a:ext cx="5099507" cy="1141107"/>
          </a:xfrm>
          <a:prstGeom prst="ellipse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Franklin Gothic Medium"/>
              </a:rPr>
              <a:t>Use arguments outside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cs typeface="Franklin Gothic Medium"/>
              </a:rPr>
              <a:t>your own comfort zone</a:t>
            </a:r>
          </a:p>
        </p:txBody>
      </p:sp>
    </p:spTree>
    <p:extLst>
      <p:ext uri="{BB962C8B-B14F-4D97-AF65-F5344CB8AC3E}">
        <p14:creationId xmlns:p14="http://schemas.microsoft.com/office/powerpoint/2010/main" val="7109411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Medicare for All from the Four Quadrants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Manny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Elkind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,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Mindtech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 Inc</a:t>
            </a:r>
            <a:r>
              <a:rPr lang="en-US" dirty="0" smtClean="0">
                <a:latin typeface="Franklin Gothic Book" charset="0"/>
                <a:ea typeface="Franklin Gothic Book" charset="0"/>
                <a:cs typeface="Franklin Gothic Book" charset="0"/>
              </a:rPr>
              <a:t>.</a:t>
            </a:r>
            <a:endParaRPr lang="en-US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358056" y="4484271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54480" tIns="0" rIns="101474" bIns="0" numCol="1" spcCol="1270" anchor="ctr" anchorCtr="0">
            <a:no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dirty="0">
                <a:ea typeface="Franklin Gothic Book" charset="0"/>
                <a:cs typeface="Franklin Gothic Book" charset="0"/>
              </a:rPr>
              <a:t>Anecdotes of needless pain and suffering</a:t>
            </a:r>
          </a:p>
        </p:txBody>
      </p:sp>
      <p:sp>
        <p:nvSpPr>
          <p:cNvPr id="7" name="Freeform 6"/>
          <p:cNvSpPr/>
          <p:nvPr/>
        </p:nvSpPr>
        <p:spPr>
          <a:xfrm>
            <a:off x="547693" y="4484271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474" tIns="0" rIns="1280160" bIns="0" numCol="1" spcCol="1270" anchor="ctr" anchorCtr="0">
            <a:no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dirty="0">
                <a:ea typeface="Franklin Gothic Book" charset="0"/>
                <a:cs typeface="Franklin Gothic Book" charset="0"/>
              </a:rPr>
              <a:t>A nation more globally competitive</a:t>
            </a:r>
          </a:p>
        </p:txBody>
      </p:sp>
      <p:sp>
        <p:nvSpPr>
          <p:cNvPr id="9" name="Freeform 8"/>
          <p:cNvSpPr/>
          <p:nvPr/>
        </p:nvSpPr>
        <p:spPr>
          <a:xfrm>
            <a:off x="6358056" y="1302160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54480" tIns="0" rIns="105284" bIns="0" numCol="1" spcCol="1270" anchor="ctr" anchorCtr="0">
            <a:noAutofit/>
          </a:bodyPr>
          <a:lstStyle/>
          <a:p>
            <a:pPr marL="114300" lvl="1" indent="-114300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dirty="0">
                <a:ea typeface="Franklin Gothic Book" charset="0"/>
                <a:cs typeface="Franklin Gothic Book" charset="0"/>
              </a:rPr>
              <a:t>Pass HR 676 </a:t>
            </a:r>
          </a:p>
          <a:p>
            <a:pPr marL="114300" lvl="1" indent="-114300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dirty="0">
                <a:ea typeface="Franklin Gothic Book" charset="0"/>
                <a:cs typeface="Franklin Gothic Book" charset="0"/>
              </a:rPr>
              <a:t>Implement through a link to Social Security</a:t>
            </a:r>
          </a:p>
        </p:txBody>
      </p:sp>
      <p:sp>
        <p:nvSpPr>
          <p:cNvPr id="10" name="Freeform 9"/>
          <p:cNvSpPr/>
          <p:nvPr/>
        </p:nvSpPr>
        <p:spPr>
          <a:xfrm>
            <a:off x="547693" y="1302160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284" tIns="0" rIns="1079573" bIns="0" numCol="1" spcCol="1270" anchor="ctr" anchorCtr="0">
            <a:noAutofit/>
          </a:bodyPr>
          <a:lstStyle/>
          <a:p>
            <a:pPr marL="114300" lvl="1" indent="-114300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dirty="0">
                <a:ea typeface="Franklin Gothic Book" charset="0"/>
                <a:cs typeface="Franklin Gothic Book" charset="0"/>
              </a:rPr>
              <a:t>Life expectancy</a:t>
            </a:r>
          </a:p>
          <a:p>
            <a:pPr marL="114300" lvl="1" indent="-114300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dirty="0">
                <a:ea typeface="Franklin Gothic Book" charset="0"/>
                <a:cs typeface="Franklin Gothic Book" charset="0"/>
              </a:rPr>
              <a:t>Uncontrolled costs</a:t>
            </a:r>
          </a:p>
        </p:txBody>
      </p:sp>
      <p:sp>
        <p:nvSpPr>
          <p:cNvPr id="11" name="Freeform 10"/>
          <p:cNvSpPr/>
          <p:nvPr/>
        </p:nvSpPr>
        <p:spPr>
          <a:xfrm>
            <a:off x="4022947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2026256"/>
                </a:moveTo>
                <a:cubicBezTo>
                  <a:pt x="0" y="907186"/>
                  <a:pt x="907186" y="0"/>
                  <a:pt x="2026256" y="0"/>
                </a:cubicBezTo>
                <a:lnTo>
                  <a:pt x="2026256" y="2026256"/>
                </a:lnTo>
                <a:lnTo>
                  <a:pt x="0" y="202625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4320" tIns="764165" rIns="0" bIns="170688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</a:rPr>
              <a:t>Facts</a:t>
            </a:r>
          </a:p>
        </p:txBody>
      </p:sp>
      <p:sp>
        <p:nvSpPr>
          <p:cNvPr id="12" name="Freeform 11"/>
          <p:cNvSpPr/>
          <p:nvPr/>
        </p:nvSpPr>
        <p:spPr>
          <a:xfrm>
            <a:off x="6142795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0"/>
                </a:moveTo>
                <a:cubicBezTo>
                  <a:pt x="1119070" y="0"/>
                  <a:pt x="2026256" y="907186"/>
                  <a:pt x="2026256" y="2026256"/>
                </a:cubicBezTo>
                <a:lnTo>
                  <a:pt x="0" y="2026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64165" rIns="274320" bIns="170688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</a:rPr>
              <a:t>Forms</a:t>
            </a:r>
          </a:p>
        </p:txBody>
      </p:sp>
      <p:sp>
        <p:nvSpPr>
          <p:cNvPr id="13" name="Freeform 12"/>
          <p:cNvSpPr/>
          <p:nvPr/>
        </p:nvSpPr>
        <p:spPr>
          <a:xfrm>
            <a:off x="6142796" y="3529583"/>
            <a:ext cx="2026257" cy="2026257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0"/>
                </a:moveTo>
                <a:cubicBezTo>
                  <a:pt x="2026256" y="1119070"/>
                  <a:pt x="1119070" y="2026256"/>
                  <a:pt x="0" y="2026256"/>
                </a:cubicBezTo>
                <a:lnTo>
                  <a:pt x="0" y="0"/>
                </a:lnTo>
                <a:lnTo>
                  <a:pt x="2026256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70689" rIns="182880" bIns="764165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solidFill>
                  <a:schemeClr val="bg1"/>
                </a:solidFill>
              </a:rPr>
              <a:t>Feelings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022947" y="3529583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2026256"/>
                </a:moveTo>
                <a:cubicBezTo>
                  <a:pt x="907186" y="2026256"/>
                  <a:pt x="0" y="1119070"/>
                  <a:pt x="0" y="0"/>
                </a:cubicBezTo>
                <a:lnTo>
                  <a:pt x="2026256" y="0"/>
                </a:lnTo>
                <a:lnTo>
                  <a:pt x="2026256" y="202625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70688" rIns="0" bIns="764165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solidFill>
                  <a:schemeClr val="bg1"/>
                </a:solidFill>
              </a:rPr>
              <a:t>Futures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76666" y="2912713"/>
            <a:ext cx="6634033" cy="1116166"/>
          </a:xfrm>
          <a:prstGeom prst="ellipse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cs typeface="Franklin Gothic Medium"/>
              </a:rPr>
              <a:t>Which approach to take?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cs typeface="Franklin Gothic Medium"/>
              </a:rPr>
              <a:t>Start by listening!</a:t>
            </a:r>
            <a:endParaRPr lang="en-US" sz="3200" b="1" dirty="0">
              <a:solidFill>
                <a:srgbClr val="FFFF00"/>
              </a:solidFill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817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6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PNHP Master Template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008C81"/>
      </a:accent1>
      <a:accent2>
        <a:srgbClr val="9F2936"/>
      </a:accent2>
      <a:accent3>
        <a:srgbClr val="FF9300"/>
      </a:accent3>
      <a:accent4>
        <a:srgbClr val="00539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5062</TotalTime>
  <Words>2558</Words>
  <Application>Microsoft Macintosh PowerPoint</Application>
  <PresentationFormat>Widescreen</PresentationFormat>
  <Paragraphs>635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Calibri</vt:lpstr>
      <vt:lpstr>Franklin Gothic Book</vt:lpstr>
      <vt:lpstr>Franklin Gothic Medium</vt:lpstr>
      <vt:lpstr>Mangal</vt:lpstr>
      <vt:lpstr>Wingdings</vt:lpstr>
      <vt:lpstr>Arial</vt:lpstr>
      <vt:lpstr>Office Theme</vt:lpstr>
      <vt:lpstr>Creating and Delivering a  Compelling Presentation about Medicare for All</vt:lpstr>
      <vt:lpstr>My Career Has Been About Medicine, Business, and Politics</vt:lpstr>
      <vt:lpstr>Medicare for All? Single Payer? NHI? </vt:lpstr>
      <vt:lpstr>Medicare for All? Single Payer? NHI? </vt:lpstr>
      <vt:lpstr>Words Matter –  Keep the Message Simple</vt:lpstr>
      <vt:lpstr>Got $10 to Risk?</vt:lpstr>
      <vt:lpstr>Medicare for All Focused on Loss Aversion</vt:lpstr>
      <vt:lpstr>We Each Have Different Comfort Zones</vt:lpstr>
      <vt:lpstr>Medicare for All from the Four Quadrants</vt:lpstr>
      <vt:lpstr>Liberals and Conservatives  Often Think Differently</vt:lpstr>
      <vt:lpstr>Lakoff Identified Two Cognitive Models</vt:lpstr>
      <vt:lpstr>Lakoff Identified Two Cognitive Models</vt:lpstr>
      <vt:lpstr>Moral Foundations Questionnaire</vt:lpstr>
      <vt:lpstr>Five Moral Pillars</vt:lpstr>
      <vt:lpstr>Our Moral Foundations  Vary With Our Politics</vt:lpstr>
      <vt:lpstr>Five Moral Pillars of “Cover Everybody”</vt:lpstr>
      <vt:lpstr>Five Moral Pillars of “Cover Everybody”</vt:lpstr>
      <vt:lpstr>Tribalism Trumps Moral Pillars</vt:lpstr>
      <vt:lpstr>Build a Cogent Story</vt:lpstr>
      <vt:lpstr>Design Your Story Arc</vt:lpstr>
      <vt:lpstr>Design Your Story Arc</vt:lpstr>
      <vt:lpstr>Design Your Story Arc</vt:lpstr>
      <vt:lpstr>None of This Helps If You Can’t Speak</vt:lpstr>
      <vt:lpstr>We’ve All Heard These Things</vt:lpstr>
      <vt:lpstr>I Want Dinner,  Not a Tour of Your Kitchen</vt:lpstr>
      <vt:lpstr>Be Yourself, Sort Of</vt:lpstr>
      <vt:lpstr>Be Yourself, Sort Of</vt:lpstr>
      <vt:lpstr>Look Relaxed,  But You Are On a Stage</vt:lpstr>
      <vt:lpstr>Track Your Own APMs</vt:lpstr>
      <vt:lpstr>How Do You Get to Carnegie Hall?</vt:lpstr>
      <vt:lpstr>You Can Often Control the  Room Arrangement</vt:lpstr>
      <vt:lpstr>“PowerPoint” Is Not “Word”</vt:lpstr>
      <vt:lpstr>PowerPoint Presentation</vt:lpstr>
      <vt:lpstr>Checklist</vt:lpstr>
      <vt:lpstr>PowerPoint Presentation</vt:lpstr>
      <vt:lpstr>The Free Market Solution: Medicare for All</vt:lpstr>
      <vt:lpstr>The Free Market Solution: Medicare for All</vt:lpstr>
      <vt:lpstr>HR 676: Medicare for All</vt:lpstr>
      <vt:lpstr>We’re Number 28 in Life Expectancy</vt:lpstr>
      <vt:lpstr>Medicare Means  </vt:lpstr>
      <vt:lpstr>Compare These Two Stories</vt:lpstr>
      <vt:lpstr>Medicare Means  </vt:lpstr>
      <vt:lpstr>Medicare Means </vt:lpstr>
      <vt:lpstr>Medicare Means </vt:lpstr>
      <vt:lpstr>Medicare for All Makes Economic Sense</vt:lpstr>
      <vt:lpstr>Medicare for All Makes Economic Sense</vt:lpstr>
      <vt:lpstr>Which Quadrants Did We Just Hit?</vt:lpstr>
      <vt:lpstr>Medicare Means  </vt:lpstr>
      <vt:lpstr>Medicare Means  </vt:lpstr>
      <vt:lpstr>Medicare Means  </vt:lpstr>
      <vt:lpstr>What Principles Did We Just Use?</vt:lpstr>
      <vt:lpstr>750,000 Americans Travel Abroad  for health care each year</vt:lpstr>
      <vt:lpstr>American Physicians Are  Moving to Canada</vt:lpstr>
      <vt:lpstr>Canadian Physicians Are Going Back Home</vt:lpstr>
      <vt:lpstr>What Did We Just Do?</vt:lpstr>
      <vt:lpstr>Where Should You Speak?</vt:lpstr>
      <vt:lpstr>Claudia Fegan, MD PNHP National Coordinator</vt:lpstr>
      <vt:lpstr>PowerPoint Presentation</vt:lpstr>
      <vt:lpstr>You’ve Heard These Questions; Pick One and Build Your Answer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Weisbart</dc:creator>
  <cp:lastModifiedBy>Ed Weisbart</cp:lastModifiedBy>
  <cp:revision>208</cp:revision>
  <dcterms:created xsi:type="dcterms:W3CDTF">2016-11-02T21:04:26Z</dcterms:created>
  <dcterms:modified xsi:type="dcterms:W3CDTF">2017-11-03T01:25:05Z</dcterms:modified>
</cp:coreProperties>
</file>