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72" r:id="rId10"/>
    <p:sldId id="273" r:id="rId11"/>
    <p:sldId id="264" r:id="rId12"/>
    <p:sldId id="265" r:id="rId13"/>
    <p:sldId id="266" r:id="rId14"/>
    <p:sldId id="267" r:id="rId15"/>
    <p:sldId id="268" r:id="rId16"/>
    <p:sldId id="269" r:id="rId17"/>
    <p:sldId id="270" r:id="rId18"/>
    <p:sldId id="271"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1" d="100"/>
          <a:sy n="51" d="100"/>
        </p:scale>
        <p:origin x="4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11/4/2017</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11/4/2017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96613-C503-466F-BDC4-4DBB27289C5B}"/>
              </a:ext>
            </a:extLst>
          </p:cNvPr>
          <p:cNvSpPr>
            <a:spLocks noGrp="1"/>
          </p:cNvSpPr>
          <p:nvPr>
            <p:ph type="ctrTitle"/>
          </p:nvPr>
        </p:nvSpPr>
        <p:spPr>
          <a:xfrm>
            <a:off x="791852" y="2404534"/>
            <a:ext cx="8482151" cy="1646302"/>
          </a:xfrm>
        </p:spPr>
        <p:txBody>
          <a:bodyPr/>
          <a:lstStyle/>
          <a:p>
            <a:r>
              <a:rPr lang="en-US" dirty="0"/>
              <a:t>Your Role in the Movement for Single Payer</a:t>
            </a:r>
          </a:p>
        </p:txBody>
      </p:sp>
      <p:sp>
        <p:nvSpPr>
          <p:cNvPr id="3" name="Subtitle 2">
            <a:extLst>
              <a:ext uri="{FF2B5EF4-FFF2-40B4-BE49-F238E27FC236}">
                <a16:creationId xmlns:a16="http://schemas.microsoft.com/office/drawing/2014/main" id="{3665A6AB-00DB-4858-8628-164B37A50F1E}"/>
              </a:ext>
            </a:extLst>
          </p:cNvPr>
          <p:cNvSpPr>
            <a:spLocks noGrp="1"/>
          </p:cNvSpPr>
          <p:nvPr>
            <p:ph type="subTitle" idx="1"/>
          </p:nvPr>
        </p:nvSpPr>
        <p:spPr>
          <a:xfrm>
            <a:off x="1507067" y="4343064"/>
            <a:ext cx="7766936" cy="1096899"/>
          </a:xfrm>
        </p:spPr>
        <p:txBody>
          <a:bodyPr/>
          <a:lstStyle/>
          <a:p>
            <a:r>
              <a:rPr lang="en-US" dirty="0"/>
              <a:t>Margaret Flowers, MD</a:t>
            </a:r>
          </a:p>
          <a:p>
            <a:r>
              <a:rPr lang="en-US" dirty="0"/>
              <a:t>PopularResistance.org</a:t>
            </a:r>
          </a:p>
        </p:txBody>
      </p:sp>
    </p:spTree>
    <p:extLst>
      <p:ext uri="{BB962C8B-B14F-4D97-AF65-F5344CB8AC3E}">
        <p14:creationId xmlns:p14="http://schemas.microsoft.com/office/powerpoint/2010/main" val="928914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3685F-B580-4721-8DAE-9B19709F7A3C}"/>
              </a:ext>
            </a:extLst>
          </p:cNvPr>
          <p:cNvSpPr>
            <a:spLocks noGrp="1"/>
          </p:cNvSpPr>
          <p:nvPr>
            <p:ph type="title"/>
          </p:nvPr>
        </p:nvSpPr>
        <p:spPr/>
        <p:txBody>
          <a:bodyPr/>
          <a:lstStyle/>
          <a:p>
            <a:r>
              <a:rPr lang="en-US" dirty="0"/>
              <a:t>Crisis point</a:t>
            </a:r>
          </a:p>
        </p:txBody>
      </p:sp>
      <p:sp>
        <p:nvSpPr>
          <p:cNvPr id="3" name="Content Placeholder 2">
            <a:extLst>
              <a:ext uri="{FF2B5EF4-FFF2-40B4-BE49-F238E27FC236}">
                <a16:creationId xmlns:a16="http://schemas.microsoft.com/office/drawing/2014/main" id="{AC39093A-2D79-44C7-BBB3-DFCB713B0BB4}"/>
              </a:ext>
            </a:extLst>
          </p:cNvPr>
          <p:cNvSpPr>
            <a:spLocks noGrp="1"/>
          </p:cNvSpPr>
          <p:nvPr>
            <p:ph idx="1"/>
          </p:nvPr>
        </p:nvSpPr>
        <p:spPr>
          <a:xfrm>
            <a:off x="335280" y="1249680"/>
            <a:ext cx="11308080" cy="5318759"/>
          </a:xfrm>
        </p:spPr>
        <p:txBody>
          <a:bodyPr>
            <a:normAutofit/>
          </a:bodyPr>
          <a:lstStyle/>
          <a:p>
            <a:pPr marL="0" indent="0" algn="ctr">
              <a:buNone/>
            </a:pPr>
            <a:r>
              <a:rPr lang="en-US" sz="2400" dirty="0"/>
              <a:t>Opposition to current policies grows quickly.</a:t>
            </a:r>
          </a:p>
          <a:p>
            <a:pPr marL="0" indent="0" algn="ctr">
              <a:buNone/>
            </a:pPr>
            <a:endParaRPr lang="en-US" sz="2400" dirty="0"/>
          </a:p>
          <a:p>
            <a:pPr marL="0" indent="0" algn="ctr">
              <a:buNone/>
            </a:pPr>
            <a:r>
              <a:rPr lang="en-US" sz="2400" dirty="0"/>
              <a:t>Support for alternative policy rises (movement helps this process)</a:t>
            </a:r>
          </a:p>
          <a:p>
            <a:pPr marL="0" indent="0" algn="ctr">
              <a:buNone/>
            </a:pPr>
            <a:endParaRPr lang="en-US" sz="2400" dirty="0"/>
          </a:p>
          <a:p>
            <a:pPr marL="0" indent="0" algn="ctr">
              <a:buNone/>
            </a:pPr>
            <a:r>
              <a:rPr lang="en-US" sz="2400" dirty="0"/>
              <a:t>Everyone wants the issue resolved, but government is unable to take action. </a:t>
            </a:r>
          </a:p>
          <a:p>
            <a:pPr marL="0" indent="0" algn="ctr">
              <a:buNone/>
            </a:pPr>
            <a:endParaRPr lang="en-US" sz="2400" dirty="0"/>
          </a:p>
          <a:p>
            <a:pPr marL="0" indent="0" algn="ctr">
              <a:buNone/>
            </a:pPr>
            <a:r>
              <a:rPr lang="en-US" sz="2400" dirty="0"/>
              <a:t>At the end of Stage 6, many powerholders begin to join the calls for change. </a:t>
            </a:r>
          </a:p>
          <a:p>
            <a:pPr marL="0" indent="0" algn="ctr">
              <a:buNone/>
            </a:pPr>
            <a:endParaRPr lang="en-US" sz="2400" dirty="0"/>
          </a:p>
          <a:p>
            <a:pPr marL="0" indent="0" algn="ctr">
              <a:buNone/>
            </a:pPr>
            <a:r>
              <a:rPr lang="en-US" sz="2400" dirty="0"/>
              <a:t>As elites defect to support majority opinion, the political price paid by those who want to maintain unpopular policies exceeds their benefits and creates a political crisis that leads to resolution.</a:t>
            </a:r>
          </a:p>
          <a:p>
            <a:endParaRPr lang="en-US" dirty="0"/>
          </a:p>
        </p:txBody>
      </p:sp>
      <p:sp>
        <p:nvSpPr>
          <p:cNvPr id="4" name="Arrow: Down 3">
            <a:extLst>
              <a:ext uri="{FF2B5EF4-FFF2-40B4-BE49-F238E27FC236}">
                <a16:creationId xmlns:a16="http://schemas.microsoft.com/office/drawing/2014/main" id="{D39AD55B-C185-415B-93E1-5CCE1C841C30}"/>
              </a:ext>
            </a:extLst>
          </p:cNvPr>
          <p:cNvSpPr/>
          <p:nvPr/>
        </p:nvSpPr>
        <p:spPr>
          <a:xfrm>
            <a:off x="5596467" y="1691640"/>
            <a:ext cx="289560" cy="477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D70D1FAC-8750-4DA5-97E5-589B4A53B219}"/>
              </a:ext>
            </a:extLst>
          </p:cNvPr>
          <p:cNvSpPr/>
          <p:nvPr/>
        </p:nvSpPr>
        <p:spPr>
          <a:xfrm>
            <a:off x="5599854" y="2692400"/>
            <a:ext cx="289560" cy="518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910DED5B-F47D-4013-A1CA-2B3564B8A2A4}"/>
              </a:ext>
            </a:extLst>
          </p:cNvPr>
          <p:cNvSpPr/>
          <p:nvPr/>
        </p:nvSpPr>
        <p:spPr>
          <a:xfrm>
            <a:off x="5596467" y="3685539"/>
            <a:ext cx="281940" cy="563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20FA0FF0-691C-46EC-BFA0-5BA0C377B8E4}"/>
              </a:ext>
            </a:extLst>
          </p:cNvPr>
          <p:cNvSpPr/>
          <p:nvPr/>
        </p:nvSpPr>
        <p:spPr>
          <a:xfrm>
            <a:off x="5581227" y="4631689"/>
            <a:ext cx="312420" cy="518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46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E55-6113-4414-B114-387B4FFA24CB}"/>
              </a:ext>
            </a:extLst>
          </p:cNvPr>
          <p:cNvSpPr>
            <a:spLocks noGrp="1"/>
          </p:cNvSpPr>
          <p:nvPr>
            <p:ph type="title"/>
          </p:nvPr>
        </p:nvSpPr>
        <p:spPr/>
        <p:txBody>
          <a:bodyPr/>
          <a:lstStyle/>
          <a:p>
            <a:r>
              <a:rPr lang="en-US" dirty="0"/>
              <a:t>Stage 7: </a:t>
            </a:r>
            <a:r>
              <a:rPr lang="en-US" sz="4000" dirty="0"/>
              <a:t>Success</a:t>
            </a:r>
          </a:p>
        </p:txBody>
      </p:sp>
      <p:sp>
        <p:nvSpPr>
          <p:cNvPr id="3" name="Content Placeholder 2">
            <a:extLst>
              <a:ext uri="{FF2B5EF4-FFF2-40B4-BE49-F238E27FC236}">
                <a16:creationId xmlns:a16="http://schemas.microsoft.com/office/drawing/2014/main" id="{DAE1D71B-B46A-4DE8-91E8-FDE839707016}"/>
              </a:ext>
            </a:extLst>
          </p:cNvPr>
          <p:cNvSpPr>
            <a:spLocks noGrp="1"/>
          </p:cNvSpPr>
          <p:nvPr>
            <p:ph idx="1"/>
          </p:nvPr>
        </p:nvSpPr>
        <p:spPr>
          <a:xfrm>
            <a:off x="677334" y="1783081"/>
            <a:ext cx="8596668" cy="4547842"/>
          </a:xfrm>
        </p:spPr>
        <p:txBody>
          <a:bodyPr/>
          <a:lstStyle/>
          <a:p>
            <a:pPr marL="0" indent="0">
              <a:buNone/>
            </a:pPr>
            <a:r>
              <a:rPr lang="en-US" sz="2400" b="1" dirty="0"/>
              <a:t>Dramatic showdown – </a:t>
            </a:r>
            <a:r>
              <a:rPr lang="en-US" sz="2400" dirty="0"/>
              <a:t>something triggers another “take off” moment and the public mobilizes in mass numbers.</a:t>
            </a:r>
            <a:endParaRPr lang="en-US" sz="2400" b="1" dirty="0"/>
          </a:p>
          <a:p>
            <a:pPr marL="0" indent="0">
              <a:buNone/>
            </a:pPr>
            <a:endParaRPr lang="en-US" dirty="0"/>
          </a:p>
          <a:p>
            <a:pPr marL="0" indent="0">
              <a:buNone/>
            </a:pPr>
            <a:r>
              <a:rPr lang="en-US" sz="2400" b="1" dirty="0"/>
              <a:t>Victorious retreat - </a:t>
            </a:r>
            <a:r>
              <a:rPr lang="en-US" sz="2400" dirty="0">
                <a:solidFill>
                  <a:srgbClr val="555555"/>
                </a:solidFill>
              </a:rPr>
              <a:t>the people in power realize they can no longer continue the status quo and launch a face-saving endgame, changing their policies and taking credit.</a:t>
            </a:r>
            <a:endParaRPr lang="en-US" sz="2400" b="1" dirty="0"/>
          </a:p>
          <a:p>
            <a:pPr marL="0" indent="0">
              <a:buNone/>
            </a:pPr>
            <a:endParaRPr lang="en-US" dirty="0"/>
          </a:p>
          <a:p>
            <a:pPr marL="0" indent="0">
              <a:buNone/>
            </a:pPr>
            <a:r>
              <a:rPr lang="en-US" sz="2400" b="1" dirty="0"/>
              <a:t>Attrition - </a:t>
            </a:r>
            <a:r>
              <a:rPr lang="en-US" sz="2400" dirty="0"/>
              <a:t>where the social, economic and political machinery slowly evolve to new policies and conditions.</a:t>
            </a:r>
            <a:endParaRPr lang="en-US" sz="2400" b="1" dirty="0"/>
          </a:p>
        </p:txBody>
      </p:sp>
    </p:spTree>
    <p:extLst>
      <p:ext uri="{BB962C8B-B14F-4D97-AF65-F5344CB8AC3E}">
        <p14:creationId xmlns:p14="http://schemas.microsoft.com/office/powerpoint/2010/main" val="3486921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EA08C-182C-4A2E-BB3E-A3884FD0366B}"/>
              </a:ext>
            </a:extLst>
          </p:cNvPr>
          <p:cNvSpPr>
            <a:spLocks noGrp="1"/>
          </p:cNvSpPr>
          <p:nvPr>
            <p:ph type="title"/>
          </p:nvPr>
        </p:nvSpPr>
        <p:spPr/>
        <p:txBody>
          <a:bodyPr>
            <a:normAutofit/>
          </a:bodyPr>
          <a:lstStyle/>
          <a:p>
            <a:r>
              <a:rPr lang="en-US" sz="4000" dirty="0"/>
              <a:t>Where do you fit in?</a:t>
            </a:r>
          </a:p>
        </p:txBody>
      </p:sp>
      <p:sp>
        <p:nvSpPr>
          <p:cNvPr id="3" name="Content Placeholder 2">
            <a:extLst>
              <a:ext uri="{FF2B5EF4-FFF2-40B4-BE49-F238E27FC236}">
                <a16:creationId xmlns:a16="http://schemas.microsoft.com/office/drawing/2014/main" id="{8AAF8392-7B08-466D-A9F2-BD13C80F9B59}"/>
              </a:ext>
            </a:extLst>
          </p:cNvPr>
          <p:cNvSpPr>
            <a:spLocks noGrp="1"/>
          </p:cNvSpPr>
          <p:nvPr>
            <p:ph idx="1"/>
          </p:nvPr>
        </p:nvSpPr>
        <p:spPr>
          <a:xfrm>
            <a:off x="480767" y="1365337"/>
            <a:ext cx="10855288" cy="5129731"/>
          </a:xfrm>
        </p:spPr>
        <p:txBody>
          <a:bodyPr>
            <a:normAutofit fontScale="85000" lnSpcReduction="20000"/>
          </a:bodyPr>
          <a:lstStyle/>
          <a:p>
            <a:pPr marL="0" indent="0">
              <a:buNone/>
            </a:pPr>
            <a:r>
              <a:rPr lang="en-US" sz="2600" dirty="0"/>
              <a:t>Bill Moyer identifies 4 roles of social change.</a:t>
            </a:r>
          </a:p>
          <a:p>
            <a:pPr marL="0" indent="0">
              <a:buNone/>
            </a:pPr>
            <a:endParaRPr lang="en-US" sz="2600" dirty="0"/>
          </a:p>
          <a:p>
            <a:pPr marL="0" indent="0">
              <a:buNone/>
            </a:pPr>
            <a:r>
              <a:rPr lang="en-US" sz="2600" dirty="0"/>
              <a:t>All are necessary.</a:t>
            </a:r>
          </a:p>
          <a:p>
            <a:pPr marL="0" indent="0">
              <a:buNone/>
            </a:pPr>
            <a:endParaRPr lang="en-US" sz="2600" dirty="0"/>
          </a:p>
          <a:p>
            <a:pPr marL="0" indent="0">
              <a:buNone/>
            </a:pPr>
            <a:r>
              <a:rPr lang="en-US" sz="2600" dirty="0"/>
              <a:t>A person can play multiple roles but often one role is suited for our personality and strengths.</a:t>
            </a:r>
          </a:p>
          <a:p>
            <a:pPr marL="0" indent="0">
              <a:buNone/>
            </a:pPr>
            <a:endParaRPr lang="en-US" sz="2600" dirty="0"/>
          </a:p>
          <a:p>
            <a:pPr marL="0" indent="0">
              <a:buNone/>
            </a:pPr>
            <a:r>
              <a:rPr lang="en-US" sz="2600" dirty="0"/>
              <a:t>Which role is best for you?</a:t>
            </a:r>
          </a:p>
          <a:p>
            <a:pPr marL="0" indent="0">
              <a:buNone/>
            </a:pPr>
            <a:endParaRPr lang="en-US" sz="2600" dirty="0"/>
          </a:p>
          <a:p>
            <a:pPr marL="0" indent="0">
              <a:buNone/>
            </a:pPr>
            <a:r>
              <a:rPr lang="en-US" sz="2600" dirty="0"/>
              <a:t>Think back to a time in your childhood when you faced a problem – how did you handle it? </a:t>
            </a:r>
          </a:p>
          <a:p>
            <a:pPr marL="0" indent="0">
              <a:buNone/>
            </a:pPr>
            <a:endParaRPr lang="en-US" sz="2600" dirty="0"/>
          </a:p>
          <a:p>
            <a:pPr marL="0" indent="0">
              <a:buNone/>
            </a:pPr>
            <a:r>
              <a:rPr lang="en-US" sz="2600" dirty="0"/>
              <a:t>Did you turn to authority, take personal initiative, turn to others to work collectively or raise a ruckus?</a:t>
            </a:r>
          </a:p>
          <a:p>
            <a:pPr marL="0" indent="0">
              <a:buNone/>
            </a:pPr>
            <a:endParaRPr lang="en-US" dirty="0"/>
          </a:p>
        </p:txBody>
      </p:sp>
    </p:spTree>
    <p:extLst>
      <p:ext uri="{BB962C8B-B14F-4D97-AF65-F5344CB8AC3E}">
        <p14:creationId xmlns:p14="http://schemas.microsoft.com/office/powerpoint/2010/main" val="400611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82F8-FDC5-4EE7-AE80-CEC1A5098902}"/>
              </a:ext>
            </a:extLst>
          </p:cNvPr>
          <p:cNvSpPr>
            <a:spLocks noGrp="1"/>
          </p:cNvSpPr>
          <p:nvPr>
            <p:ph type="title"/>
          </p:nvPr>
        </p:nvSpPr>
        <p:spPr/>
        <p:txBody>
          <a:bodyPr/>
          <a:lstStyle/>
          <a:p>
            <a:r>
              <a:rPr lang="en-US" dirty="0"/>
              <a:t>The Advocate (Reformer)</a:t>
            </a:r>
          </a:p>
        </p:txBody>
      </p:sp>
      <p:sp>
        <p:nvSpPr>
          <p:cNvPr id="3" name="Content Placeholder 2">
            <a:extLst>
              <a:ext uri="{FF2B5EF4-FFF2-40B4-BE49-F238E27FC236}">
                <a16:creationId xmlns:a16="http://schemas.microsoft.com/office/drawing/2014/main" id="{89A2985A-50C4-46AA-BF95-934F2EEDE5D6}"/>
              </a:ext>
            </a:extLst>
          </p:cNvPr>
          <p:cNvSpPr>
            <a:spLocks noGrp="1"/>
          </p:cNvSpPr>
          <p:nvPr>
            <p:ph idx="1"/>
          </p:nvPr>
        </p:nvSpPr>
        <p:spPr>
          <a:xfrm>
            <a:off x="677334" y="1752600"/>
            <a:ext cx="9255806" cy="4724399"/>
          </a:xfrm>
        </p:spPr>
        <p:txBody>
          <a:bodyPr>
            <a:normAutofit/>
          </a:bodyPr>
          <a:lstStyle/>
          <a:p>
            <a:pPr marL="0" indent="0">
              <a:buNone/>
            </a:pPr>
            <a:r>
              <a:rPr lang="en-US" sz="2400" dirty="0"/>
              <a:t>Childhood – sought out authorities to solve problems.</a:t>
            </a:r>
          </a:p>
          <a:p>
            <a:pPr marL="0" indent="0">
              <a:buNone/>
            </a:pPr>
            <a:endParaRPr lang="en-US" dirty="0"/>
          </a:p>
          <a:p>
            <a:pPr marL="0" indent="0">
              <a:buNone/>
            </a:pPr>
            <a:endParaRPr lang="en-US" dirty="0"/>
          </a:p>
          <a:p>
            <a:pPr marL="0" indent="0">
              <a:buNone/>
            </a:pPr>
            <a:r>
              <a:rPr lang="en-US" sz="2400" dirty="0"/>
              <a:t>Transmits movement analyses and goals to authorities.</a:t>
            </a:r>
          </a:p>
          <a:p>
            <a:pPr marL="0" indent="0">
              <a:buNone/>
            </a:pPr>
            <a:r>
              <a:rPr lang="en-US" sz="2400" dirty="0"/>
              <a:t>Performs legal efforts – lobbying, courts, etc.</a:t>
            </a:r>
          </a:p>
          <a:p>
            <a:pPr marL="0" indent="0">
              <a:buNone/>
            </a:pPr>
            <a:r>
              <a:rPr lang="en-US" sz="2400" dirty="0"/>
              <a:t>Works to create and expand new laws and policies.</a:t>
            </a:r>
          </a:p>
          <a:p>
            <a:pPr marL="0" indent="0">
              <a:buNone/>
            </a:pPr>
            <a:r>
              <a:rPr lang="en-US" sz="2400" dirty="0"/>
              <a:t>Acts as a watchdog to ensure the new laws and policies are funded and carried out.</a:t>
            </a:r>
          </a:p>
        </p:txBody>
      </p:sp>
    </p:spTree>
    <p:extLst>
      <p:ext uri="{BB962C8B-B14F-4D97-AF65-F5344CB8AC3E}">
        <p14:creationId xmlns:p14="http://schemas.microsoft.com/office/powerpoint/2010/main" val="3577367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6BE1D-6520-431F-916C-5F57DC1D04E4}"/>
              </a:ext>
            </a:extLst>
          </p:cNvPr>
          <p:cNvSpPr>
            <a:spLocks noGrp="1"/>
          </p:cNvSpPr>
          <p:nvPr>
            <p:ph type="title"/>
          </p:nvPr>
        </p:nvSpPr>
        <p:spPr/>
        <p:txBody>
          <a:bodyPr/>
          <a:lstStyle/>
          <a:p>
            <a:r>
              <a:rPr lang="en-US" dirty="0"/>
              <a:t>The Helper (Citizen)</a:t>
            </a:r>
          </a:p>
        </p:txBody>
      </p:sp>
      <p:sp>
        <p:nvSpPr>
          <p:cNvPr id="3" name="Content Placeholder 2">
            <a:extLst>
              <a:ext uri="{FF2B5EF4-FFF2-40B4-BE49-F238E27FC236}">
                <a16:creationId xmlns:a16="http://schemas.microsoft.com/office/drawing/2014/main" id="{80D772DE-8A38-4C14-BCBB-FFC23958C0FE}"/>
              </a:ext>
            </a:extLst>
          </p:cNvPr>
          <p:cNvSpPr>
            <a:spLocks noGrp="1"/>
          </p:cNvSpPr>
          <p:nvPr>
            <p:ph idx="1"/>
          </p:nvPr>
        </p:nvSpPr>
        <p:spPr>
          <a:xfrm>
            <a:off x="677334" y="1678488"/>
            <a:ext cx="9396306" cy="4722311"/>
          </a:xfrm>
        </p:spPr>
        <p:txBody>
          <a:bodyPr>
            <a:normAutofit/>
          </a:bodyPr>
          <a:lstStyle/>
          <a:p>
            <a:pPr marL="0" indent="0">
              <a:buNone/>
            </a:pPr>
            <a:r>
              <a:rPr lang="en-US" sz="2400" dirty="0"/>
              <a:t>Childhood – works to solve the problem through personal efforts.</a:t>
            </a:r>
          </a:p>
          <a:p>
            <a:pPr marL="0" indent="0">
              <a:buNone/>
            </a:pPr>
            <a:endParaRPr lang="en-US" dirty="0"/>
          </a:p>
          <a:p>
            <a:pPr marL="0" indent="0">
              <a:buNone/>
            </a:pPr>
            <a:endParaRPr lang="en-US" dirty="0"/>
          </a:p>
          <a:p>
            <a:pPr marL="0" indent="0">
              <a:buNone/>
            </a:pPr>
            <a:r>
              <a:rPr lang="en-US" sz="2400" dirty="0"/>
              <a:t>Upholds a widely-held vision of the democratic, good society.</a:t>
            </a:r>
          </a:p>
          <a:p>
            <a:pPr marL="0" indent="0">
              <a:buNone/>
            </a:pPr>
            <a:r>
              <a:rPr lang="en-US" sz="2400" dirty="0"/>
              <a:t>Demonstrates ordinary people support social change.</a:t>
            </a:r>
          </a:p>
          <a:p>
            <a:pPr marL="0" indent="0">
              <a:buNone/>
            </a:pPr>
            <a:r>
              <a:rPr lang="en-US" sz="2400" dirty="0"/>
              <a:t>Gives the movement legitimacy.</a:t>
            </a:r>
          </a:p>
          <a:p>
            <a:pPr marL="0" indent="0">
              <a:buNone/>
            </a:pPr>
            <a:r>
              <a:rPr lang="en-US" sz="2400" dirty="0"/>
              <a:t>Makes it harder for authorities to discredit the movement.</a:t>
            </a:r>
          </a:p>
          <a:p>
            <a:pPr marL="0" indent="0">
              <a:buNone/>
            </a:pPr>
            <a:r>
              <a:rPr lang="en-US" sz="2400" dirty="0"/>
              <a:t>Reduces the potential for violent attitudes and actions.</a:t>
            </a:r>
          </a:p>
        </p:txBody>
      </p:sp>
    </p:spTree>
    <p:extLst>
      <p:ext uri="{BB962C8B-B14F-4D97-AF65-F5344CB8AC3E}">
        <p14:creationId xmlns:p14="http://schemas.microsoft.com/office/powerpoint/2010/main" val="1433643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75E8-1CD4-4E42-8682-F05FFC1AABE1}"/>
              </a:ext>
            </a:extLst>
          </p:cNvPr>
          <p:cNvSpPr>
            <a:spLocks noGrp="1"/>
          </p:cNvSpPr>
          <p:nvPr>
            <p:ph type="title"/>
          </p:nvPr>
        </p:nvSpPr>
        <p:spPr/>
        <p:txBody>
          <a:bodyPr/>
          <a:lstStyle/>
          <a:p>
            <a:r>
              <a:rPr lang="en-US" dirty="0"/>
              <a:t>The Organizer (Change Agent)</a:t>
            </a:r>
          </a:p>
        </p:txBody>
      </p:sp>
      <p:sp>
        <p:nvSpPr>
          <p:cNvPr id="3" name="Content Placeholder 2">
            <a:extLst>
              <a:ext uri="{FF2B5EF4-FFF2-40B4-BE49-F238E27FC236}">
                <a16:creationId xmlns:a16="http://schemas.microsoft.com/office/drawing/2014/main" id="{0297BD19-311C-47AA-ABF1-F622DDB4D7C0}"/>
              </a:ext>
            </a:extLst>
          </p:cNvPr>
          <p:cNvSpPr>
            <a:spLocks noGrp="1"/>
          </p:cNvSpPr>
          <p:nvPr>
            <p:ph idx="1"/>
          </p:nvPr>
        </p:nvSpPr>
        <p:spPr>
          <a:xfrm>
            <a:off x="677333" y="1540701"/>
            <a:ext cx="9857055" cy="5185776"/>
          </a:xfrm>
        </p:spPr>
        <p:txBody>
          <a:bodyPr>
            <a:normAutofit lnSpcReduction="10000"/>
          </a:bodyPr>
          <a:lstStyle/>
          <a:p>
            <a:pPr marL="0" indent="0">
              <a:buNone/>
            </a:pPr>
            <a:r>
              <a:rPr lang="en-US" sz="2400" dirty="0"/>
              <a:t>Childhood – works to solve the problem collectively.</a:t>
            </a:r>
          </a:p>
          <a:p>
            <a:pPr marL="0" indent="0">
              <a:buNone/>
            </a:pPr>
            <a:endParaRPr lang="en-US" dirty="0"/>
          </a:p>
          <a:p>
            <a:pPr marL="0" indent="0">
              <a:buNone/>
            </a:pPr>
            <a:endParaRPr lang="en-US" dirty="0"/>
          </a:p>
          <a:p>
            <a:pPr marL="0" indent="0">
              <a:buNone/>
            </a:pPr>
            <a:r>
              <a:rPr lang="en-US" sz="2400" dirty="0"/>
              <a:t>Supports the involvement of large numbers of people in the process of addressing social problems.</a:t>
            </a:r>
          </a:p>
          <a:p>
            <a:pPr marL="0" indent="0">
              <a:buNone/>
            </a:pPr>
            <a:r>
              <a:rPr lang="en-US" sz="2400" dirty="0"/>
              <a:t>Promotes a new social and political majority consensus </a:t>
            </a:r>
            <a:r>
              <a:rPr lang="en-US" sz="2400" dirty="0" err="1"/>
              <a:t>favouring</a:t>
            </a:r>
            <a:r>
              <a:rPr lang="en-US" sz="2400" dirty="0"/>
              <a:t> positive solutions.</a:t>
            </a:r>
          </a:p>
          <a:p>
            <a:pPr marL="0" indent="0">
              <a:buNone/>
            </a:pPr>
            <a:r>
              <a:rPr lang="en-US" sz="2400" dirty="0"/>
              <a:t>Promotes democratic principles and human values.</a:t>
            </a:r>
          </a:p>
          <a:p>
            <a:pPr marL="0" indent="0">
              <a:buNone/>
            </a:pPr>
            <a:r>
              <a:rPr lang="en-US" sz="2400" dirty="0"/>
              <a:t>Supports the development of coalitions.</a:t>
            </a:r>
          </a:p>
          <a:p>
            <a:pPr marL="0" indent="0">
              <a:buNone/>
            </a:pPr>
            <a:r>
              <a:rPr lang="en-US" sz="2400" dirty="0"/>
              <a:t>Counters the actions of authorities.</a:t>
            </a:r>
          </a:p>
          <a:p>
            <a:pPr marL="0" indent="0">
              <a:buNone/>
            </a:pPr>
            <a:r>
              <a:rPr lang="en-US" sz="2400" dirty="0"/>
              <a:t>Moves society from reform to social change by promoting a paradigm shift.</a:t>
            </a:r>
          </a:p>
        </p:txBody>
      </p:sp>
    </p:spTree>
    <p:extLst>
      <p:ext uri="{BB962C8B-B14F-4D97-AF65-F5344CB8AC3E}">
        <p14:creationId xmlns:p14="http://schemas.microsoft.com/office/powerpoint/2010/main" val="3716166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E8CCE-959A-487F-A6C0-A0BAFC797B22}"/>
              </a:ext>
            </a:extLst>
          </p:cNvPr>
          <p:cNvSpPr>
            <a:spLocks noGrp="1"/>
          </p:cNvSpPr>
          <p:nvPr>
            <p:ph type="title"/>
          </p:nvPr>
        </p:nvSpPr>
        <p:spPr/>
        <p:txBody>
          <a:bodyPr/>
          <a:lstStyle/>
          <a:p>
            <a:r>
              <a:rPr lang="en-US" dirty="0"/>
              <a:t>The Rebel</a:t>
            </a:r>
          </a:p>
        </p:txBody>
      </p:sp>
      <p:sp>
        <p:nvSpPr>
          <p:cNvPr id="3" name="Content Placeholder 2">
            <a:extLst>
              <a:ext uri="{FF2B5EF4-FFF2-40B4-BE49-F238E27FC236}">
                <a16:creationId xmlns:a16="http://schemas.microsoft.com/office/drawing/2014/main" id="{E9108800-66B4-4019-9212-742FCDD636F9}"/>
              </a:ext>
            </a:extLst>
          </p:cNvPr>
          <p:cNvSpPr>
            <a:spLocks noGrp="1"/>
          </p:cNvSpPr>
          <p:nvPr>
            <p:ph idx="1"/>
          </p:nvPr>
        </p:nvSpPr>
        <p:spPr>
          <a:xfrm>
            <a:off x="603106" y="1566193"/>
            <a:ext cx="9605606" cy="4959867"/>
          </a:xfrm>
        </p:spPr>
        <p:txBody>
          <a:bodyPr>
            <a:normAutofit/>
          </a:bodyPr>
          <a:lstStyle/>
          <a:p>
            <a:pPr marL="0" indent="0">
              <a:buNone/>
            </a:pPr>
            <a:r>
              <a:rPr lang="en-US" sz="2400" dirty="0"/>
              <a:t>Childhood – raises a commotion to pressure powerholders to act.</a:t>
            </a:r>
          </a:p>
          <a:p>
            <a:pPr marL="0" indent="0">
              <a:buNone/>
            </a:pPr>
            <a:endParaRPr lang="en-US" dirty="0"/>
          </a:p>
          <a:p>
            <a:pPr marL="0" indent="0">
              <a:buNone/>
            </a:pPr>
            <a:endParaRPr lang="en-US" dirty="0"/>
          </a:p>
          <a:p>
            <a:pPr marL="0" indent="0">
              <a:buNone/>
            </a:pPr>
            <a:r>
              <a:rPr lang="en-US" sz="2400" dirty="0"/>
              <a:t>Puts issues on the social and political agenda through dramatic. Nonviolent actions.</a:t>
            </a:r>
          </a:p>
          <a:p>
            <a:pPr marL="0" indent="0">
              <a:buNone/>
            </a:pPr>
            <a:r>
              <a:rPr lang="en-US" sz="2400" dirty="0"/>
              <a:t>Dramatically illustrates social issues.</a:t>
            </a:r>
          </a:p>
          <a:p>
            <a:pPr marL="0" indent="0">
              <a:buNone/>
            </a:pPr>
            <a:r>
              <a:rPr lang="en-US" sz="2400" dirty="0"/>
              <a:t>Shows how institutions and official authorities violate public trust by causing and perpetuating critical social problems.</a:t>
            </a:r>
          </a:p>
          <a:p>
            <a:pPr marL="0" indent="0">
              <a:buNone/>
            </a:pPr>
            <a:r>
              <a:rPr lang="en-US" sz="2400" dirty="0"/>
              <a:t>Forces society to face its problems.</a:t>
            </a:r>
          </a:p>
          <a:p>
            <a:pPr marL="0" indent="0">
              <a:buNone/>
            </a:pPr>
            <a:r>
              <a:rPr lang="en-US" sz="2400" dirty="0"/>
              <a:t>Promotes democracy.</a:t>
            </a:r>
          </a:p>
        </p:txBody>
      </p:sp>
    </p:spTree>
    <p:extLst>
      <p:ext uri="{BB962C8B-B14F-4D97-AF65-F5344CB8AC3E}">
        <p14:creationId xmlns:p14="http://schemas.microsoft.com/office/powerpoint/2010/main" val="983361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595FF-228F-446B-B787-5197874B3CBD}"/>
              </a:ext>
            </a:extLst>
          </p:cNvPr>
          <p:cNvSpPr>
            <a:spLocks noGrp="1"/>
          </p:cNvSpPr>
          <p:nvPr>
            <p:ph type="title"/>
          </p:nvPr>
        </p:nvSpPr>
        <p:spPr>
          <a:xfrm>
            <a:off x="183495" y="162107"/>
            <a:ext cx="8596668" cy="1320800"/>
          </a:xfrm>
        </p:spPr>
        <p:txBody>
          <a:bodyPr/>
          <a:lstStyle/>
          <a:p>
            <a:r>
              <a:rPr lang="en-US" dirty="0"/>
              <a:t>Positive and negative roles</a:t>
            </a:r>
          </a:p>
        </p:txBody>
      </p:sp>
      <p:pic>
        <p:nvPicPr>
          <p:cNvPr id="5" name="Content Placeholder 4">
            <a:extLst>
              <a:ext uri="{FF2B5EF4-FFF2-40B4-BE49-F238E27FC236}">
                <a16:creationId xmlns:a16="http://schemas.microsoft.com/office/drawing/2014/main" id="{C2845464-BA8E-4AB1-8B6F-E0E1A7581E3A}"/>
              </a:ext>
            </a:extLst>
          </p:cNvPr>
          <p:cNvPicPr>
            <a:picLocks noGrp="1" noChangeAspect="1"/>
          </p:cNvPicPr>
          <p:nvPr>
            <p:ph idx="1"/>
          </p:nvPr>
        </p:nvPicPr>
        <p:blipFill>
          <a:blip r:embed="rId2"/>
          <a:stretch>
            <a:fillRect/>
          </a:stretch>
        </p:blipFill>
        <p:spPr>
          <a:xfrm>
            <a:off x="897643" y="763980"/>
            <a:ext cx="8584559" cy="6129580"/>
          </a:xfrm>
        </p:spPr>
      </p:pic>
    </p:spTree>
    <p:extLst>
      <p:ext uri="{BB962C8B-B14F-4D97-AF65-F5344CB8AC3E}">
        <p14:creationId xmlns:p14="http://schemas.microsoft.com/office/powerpoint/2010/main" val="1785189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5FE1-15D1-42A5-8061-D09E2384F7FF}"/>
              </a:ext>
            </a:extLst>
          </p:cNvPr>
          <p:cNvSpPr>
            <a:spLocks noGrp="1"/>
          </p:cNvSpPr>
          <p:nvPr>
            <p:ph type="title"/>
          </p:nvPr>
        </p:nvSpPr>
        <p:spPr/>
        <p:txBody>
          <a:bodyPr/>
          <a:lstStyle/>
          <a:p>
            <a:r>
              <a:rPr lang="en-US" dirty="0"/>
              <a:t>A few words about conflict</a:t>
            </a:r>
          </a:p>
        </p:txBody>
      </p:sp>
      <p:sp>
        <p:nvSpPr>
          <p:cNvPr id="5" name="Content Placeholder 4">
            <a:extLst>
              <a:ext uri="{FF2B5EF4-FFF2-40B4-BE49-F238E27FC236}">
                <a16:creationId xmlns:a16="http://schemas.microsoft.com/office/drawing/2014/main" id="{5C236E00-C528-4FF4-A4DF-B73E55219D55}"/>
              </a:ext>
            </a:extLst>
          </p:cNvPr>
          <p:cNvSpPr>
            <a:spLocks noGrp="1"/>
          </p:cNvSpPr>
          <p:nvPr>
            <p:ph idx="1"/>
          </p:nvPr>
        </p:nvSpPr>
        <p:spPr>
          <a:xfrm>
            <a:off x="677334" y="1600200"/>
            <a:ext cx="10195258" cy="5257799"/>
          </a:xfrm>
        </p:spPr>
        <p:txBody>
          <a:bodyPr>
            <a:normAutofit/>
          </a:bodyPr>
          <a:lstStyle/>
          <a:p>
            <a:pPr marL="0" indent="0">
              <a:buNone/>
            </a:pPr>
            <a:r>
              <a:rPr lang="en-US" sz="2400" b="1" dirty="0"/>
              <a:t>Conflict can take a stagnant group and move it to a stronger level.</a:t>
            </a:r>
          </a:p>
          <a:p>
            <a:pPr marL="0" indent="0">
              <a:buNone/>
            </a:pPr>
            <a:endParaRPr lang="en-US" sz="2400" dirty="0"/>
          </a:p>
          <a:p>
            <a:pPr marL="0" indent="0">
              <a:buNone/>
            </a:pPr>
            <a:r>
              <a:rPr lang="en-US" sz="2400" b="1" dirty="0"/>
              <a:t>Three phases of groups:</a:t>
            </a:r>
          </a:p>
          <a:p>
            <a:pPr>
              <a:buAutoNum type="arabicPeriod"/>
            </a:pPr>
            <a:r>
              <a:rPr lang="en-US" sz="2400" b="1" dirty="0"/>
              <a:t>Honeymoon</a:t>
            </a:r>
            <a:r>
              <a:rPr lang="en-US" sz="2400" dirty="0"/>
              <a:t> – superficial polite efforts to get the job done.</a:t>
            </a:r>
          </a:p>
          <a:p>
            <a:pPr>
              <a:buAutoNum type="arabicPeriod"/>
            </a:pPr>
            <a:r>
              <a:rPr lang="en-US" sz="2400" b="1" dirty="0"/>
              <a:t>Chaos</a:t>
            </a:r>
            <a:r>
              <a:rPr lang="en-US" sz="2400" dirty="0"/>
              <a:t> – fighting.</a:t>
            </a:r>
          </a:p>
          <a:p>
            <a:pPr>
              <a:buAutoNum type="arabicPeriod"/>
            </a:pPr>
            <a:r>
              <a:rPr lang="en-US" sz="2400" b="1" dirty="0"/>
              <a:t>Community</a:t>
            </a:r>
            <a:r>
              <a:rPr lang="en-US" sz="2400" dirty="0"/>
              <a:t> – creates a high-performance team, which happens when members accept on a deeper level the diversity of who they are</a:t>
            </a:r>
          </a:p>
          <a:p>
            <a:pPr>
              <a:buAutoNum type="arabicPeriod"/>
            </a:pPr>
            <a:endParaRPr lang="en-US" sz="2400" dirty="0"/>
          </a:p>
          <a:p>
            <a:pPr marL="0" indent="0">
              <a:buNone/>
            </a:pPr>
            <a:r>
              <a:rPr lang="en-US" sz="2400" dirty="0"/>
              <a:t>From George </a:t>
            </a:r>
            <a:r>
              <a:rPr lang="en-US" sz="2400" dirty="0" err="1"/>
              <a:t>Lakey</a:t>
            </a:r>
            <a:r>
              <a:rPr lang="en-US" sz="2400" dirty="0"/>
              <a:t>: https://wagingnonviolence.org/feature/building-our-muscles-for-conflict/</a:t>
            </a:r>
          </a:p>
        </p:txBody>
      </p:sp>
    </p:spTree>
    <p:extLst>
      <p:ext uri="{BB962C8B-B14F-4D97-AF65-F5344CB8AC3E}">
        <p14:creationId xmlns:p14="http://schemas.microsoft.com/office/powerpoint/2010/main" val="4165959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C5B4-8D57-4502-B313-61B5020ACF48}"/>
              </a:ext>
            </a:extLst>
          </p:cNvPr>
          <p:cNvSpPr>
            <a:spLocks noGrp="1"/>
          </p:cNvSpPr>
          <p:nvPr>
            <p:ph type="title"/>
          </p:nvPr>
        </p:nvSpPr>
        <p:spPr>
          <a:xfrm>
            <a:off x="137786" y="258871"/>
            <a:ext cx="9136216" cy="1320800"/>
          </a:xfrm>
        </p:spPr>
        <p:txBody>
          <a:bodyPr>
            <a:normAutofit/>
          </a:bodyPr>
          <a:lstStyle/>
          <a:p>
            <a:r>
              <a:rPr lang="en-US" sz="4000" dirty="0"/>
              <a:t>Now that you understand movements, what will you do?</a:t>
            </a:r>
          </a:p>
        </p:txBody>
      </p:sp>
      <p:pic>
        <p:nvPicPr>
          <p:cNvPr id="5" name="Content Placeholder 4">
            <a:extLst>
              <a:ext uri="{FF2B5EF4-FFF2-40B4-BE49-F238E27FC236}">
                <a16:creationId xmlns:a16="http://schemas.microsoft.com/office/drawing/2014/main" id="{DC88C5FF-44EB-44DF-A366-14C8846E94E1}"/>
              </a:ext>
            </a:extLst>
          </p:cNvPr>
          <p:cNvPicPr>
            <a:picLocks noGrp="1" noChangeAspect="1"/>
          </p:cNvPicPr>
          <p:nvPr>
            <p:ph idx="1"/>
          </p:nvPr>
        </p:nvPicPr>
        <p:blipFill>
          <a:blip r:embed="rId2"/>
          <a:stretch>
            <a:fillRect/>
          </a:stretch>
        </p:blipFill>
        <p:spPr>
          <a:xfrm>
            <a:off x="361003" y="1753644"/>
            <a:ext cx="4519189" cy="2542044"/>
          </a:xfrm>
        </p:spPr>
      </p:pic>
      <p:pic>
        <p:nvPicPr>
          <p:cNvPr id="7" name="Picture 6">
            <a:extLst>
              <a:ext uri="{FF2B5EF4-FFF2-40B4-BE49-F238E27FC236}">
                <a16:creationId xmlns:a16="http://schemas.microsoft.com/office/drawing/2014/main" id="{00A9EFB1-E122-4B08-82E8-E8025833EBBB}"/>
              </a:ext>
            </a:extLst>
          </p:cNvPr>
          <p:cNvPicPr>
            <a:picLocks noChangeAspect="1"/>
          </p:cNvPicPr>
          <p:nvPr/>
        </p:nvPicPr>
        <p:blipFill>
          <a:blip r:embed="rId3"/>
          <a:stretch>
            <a:fillRect/>
          </a:stretch>
        </p:blipFill>
        <p:spPr>
          <a:xfrm>
            <a:off x="5364662" y="1763371"/>
            <a:ext cx="4480795" cy="2532317"/>
          </a:xfrm>
          <a:prstGeom prst="rect">
            <a:avLst/>
          </a:prstGeom>
        </p:spPr>
      </p:pic>
      <p:pic>
        <p:nvPicPr>
          <p:cNvPr id="9" name="Picture 8">
            <a:extLst>
              <a:ext uri="{FF2B5EF4-FFF2-40B4-BE49-F238E27FC236}">
                <a16:creationId xmlns:a16="http://schemas.microsoft.com/office/drawing/2014/main" id="{B1068BF8-F3CA-47D6-80C4-3F96EE3BD3F5}"/>
              </a:ext>
            </a:extLst>
          </p:cNvPr>
          <p:cNvPicPr>
            <a:picLocks noChangeAspect="1"/>
          </p:cNvPicPr>
          <p:nvPr/>
        </p:nvPicPr>
        <p:blipFill>
          <a:blip r:embed="rId4"/>
          <a:stretch>
            <a:fillRect/>
          </a:stretch>
        </p:blipFill>
        <p:spPr>
          <a:xfrm>
            <a:off x="777135" y="4005008"/>
            <a:ext cx="4371062" cy="2914042"/>
          </a:xfrm>
          <a:prstGeom prst="rect">
            <a:avLst/>
          </a:prstGeom>
        </p:spPr>
      </p:pic>
      <p:pic>
        <p:nvPicPr>
          <p:cNvPr id="11" name="Picture 10">
            <a:extLst>
              <a:ext uri="{FF2B5EF4-FFF2-40B4-BE49-F238E27FC236}">
                <a16:creationId xmlns:a16="http://schemas.microsoft.com/office/drawing/2014/main" id="{19C85620-A12B-4144-B0C7-738DFCA7C2E3}"/>
              </a:ext>
            </a:extLst>
          </p:cNvPr>
          <p:cNvPicPr>
            <a:picLocks noChangeAspect="1"/>
          </p:cNvPicPr>
          <p:nvPr/>
        </p:nvPicPr>
        <p:blipFill>
          <a:blip r:embed="rId5"/>
          <a:stretch>
            <a:fillRect/>
          </a:stretch>
        </p:blipFill>
        <p:spPr>
          <a:xfrm>
            <a:off x="6117136" y="3955099"/>
            <a:ext cx="4655247" cy="3491436"/>
          </a:xfrm>
          <a:prstGeom prst="rect">
            <a:avLst/>
          </a:prstGeom>
        </p:spPr>
      </p:pic>
      <p:sp>
        <p:nvSpPr>
          <p:cNvPr id="12" name="TextBox 11">
            <a:extLst>
              <a:ext uri="{FF2B5EF4-FFF2-40B4-BE49-F238E27FC236}">
                <a16:creationId xmlns:a16="http://schemas.microsoft.com/office/drawing/2014/main" id="{67580E18-5A29-4E2E-AECE-C21C7EE2796F}"/>
              </a:ext>
            </a:extLst>
          </p:cNvPr>
          <p:cNvSpPr txBox="1"/>
          <p:nvPr/>
        </p:nvSpPr>
        <p:spPr>
          <a:xfrm>
            <a:off x="614297" y="1903955"/>
            <a:ext cx="1214503" cy="369332"/>
          </a:xfrm>
          <a:prstGeom prst="rect">
            <a:avLst/>
          </a:prstGeom>
          <a:solidFill>
            <a:schemeClr val="bg1"/>
          </a:solidFill>
          <a:ln>
            <a:solidFill>
              <a:schemeClr val="tx1"/>
            </a:solidFill>
          </a:ln>
        </p:spPr>
        <p:txBody>
          <a:bodyPr wrap="square" rtlCol="0">
            <a:spAutoFit/>
          </a:bodyPr>
          <a:lstStyle/>
          <a:p>
            <a:r>
              <a:rPr lang="en-US" dirty="0"/>
              <a:t>Reformer</a:t>
            </a:r>
          </a:p>
        </p:txBody>
      </p:sp>
      <p:sp>
        <p:nvSpPr>
          <p:cNvPr id="13" name="TextBox 12">
            <a:extLst>
              <a:ext uri="{FF2B5EF4-FFF2-40B4-BE49-F238E27FC236}">
                <a16:creationId xmlns:a16="http://schemas.microsoft.com/office/drawing/2014/main" id="{6221D049-B61E-470F-B84C-D68E1FD26A82}"/>
              </a:ext>
            </a:extLst>
          </p:cNvPr>
          <p:cNvSpPr txBox="1"/>
          <p:nvPr/>
        </p:nvSpPr>
        <p:spPr>
          <a:xfrm>
            <a:off x="8555277" y="1903955"/>
            <a:ext cx="1157136" cy="375781"/>
          </a:xfrm>
          <a:prstGeom prst="rect">
            <a:avLst/>
          </a:prstGeom>
          <a:solidFill>
            <a:schemeClr val="bg1"/>
          </a:solidFill>
          <a:ln>
            <a:solidFill>
              <a:schemeClr val="tx1"/>
            </a:solidFill>
          </a:ln>
        </p:spPr>
        <p:txBody>
          <a:bodyPr wrap="square" rtlCol="0">
            <a:spAutoFit/>
          </a:bodyPr>
          <a:lstStyle/>
          <a:p>
            <a:r>
              <a:rPr lang="en-US" dirty="0"/>
              <a:t>Citizen</a:t>
            </a:r>
          </a:p>
        </p:txBody>
      </p:sp>
      <p:sp>
        <p:nvSpPr>
          <p:cNvPr id="14" name="TextBox 13">
            <a:extLst>
              <a:ext uri="{FF2B5EF4-FFF2-40B4-BE49-F238E27FC236}">
                <a16:creationId xmlns:a16="http://schemas.microsoft.com/office/drawing/2014/main" id="{D86174EF-A631-402E-80D0-980C525072A1}"/>
              </a:ext>
            </a:extLst>
          </p:cNvPr>
          <p:cNvSpPr txBox="1"/>
          <p:nvPr/>
        </p:nvSpPr>
        <p:spPr>
          <a:xfrm>
            <a:off x="964505" y="6363222"/>
            <a:ext cx="1678488" cy="369332"/>
          </a:xfrm>
          <a:prstGeom prst="rect">
            <a:avLst/>
          </a:prstGeom>
          <a:solidFill>
            <a:schemeClr val="bg1"/>
          </a:solidFill>
          <a:ln>
            <a:solidFill>
              <a:schemeClr val="tx1"/>
            </a:solidFill>
          </a:ln>
        </p:spPr>
        <p:txBody>
          <a:bodyPr wrap="square" rtlCol="0">
            <a:spAutoFit/>
          </a:bodyPr>
          <a:lstStyle/>
          <a:p>
            <a:r>
              <a:rPr lang="en-US" dirty="0"/>
              <a:t>Change Agent</a:t>
            </a:r>
          </a:p>
        </p:txBody>
      </p:sp>
      <p:sp>
        <p:nvSpPr>
          <p:cNvPr id="15" name="TextBox 14">
            <a:extLst>
              <a:ext uri="{FF2B5EF4-FFF2-40B4-BE49-F238E27FC236}">
                <a16:creationId xmlns:a16="http://schemas.microsoft.com/office/drawing/2014/main" id="{B770A72F-4FB0-43E9-9E98-9CA333EE61B4}"/>
              </a:ext>
            </a:extLst>
          </p:cNvPr>
          <p:cNvSpPr txBox="1"/>
          <p:nvPr/>
        </p:nvSpPr>
        <p:spPr>
          <a:xfrm>
            <a:off x="9210611" y="6363222"/>
            <a:ext cx="1003604" cy="369332"/>
          </a:xfrm>
          <a:prstGeom prst="rect">
            <a:avLst/>
          </a:prstGeom>
          <a:solidFill>
            <a:schemeClr val="bg1"/>
          </a:solidFill>
          <a:ln>
            <a:solidFill>
              <a:schemeClr val="tx1"/>
            </a:solidFill>
          </a:ln>
        </p:spPr>
        <p:txBody>
          <a:bodyPr wrap="square" rtlCol="0">
            <a:spAutoFit/>
          </a:bodyPr>
          <a:lstStyle/>
          <a:p>
            <a:r>
              <a:rPr lang="en-US" dirty="0"/>
              <a:t>Rebel</a:t>
            </a:r>
          </a:p>
        </p:txBody>
      </p:sp>
    </p:spTree>
    <p:extLst>
      <p:ext uri="{BB962C8B-B14F-4D97-AF65-F5344CB8AC3E}">
        <p14:creationId xmlns:p14="http://schemas.microsoft.com/office/powerpoint/2010/main" val="1385507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2296A-273B-48A2-97AD-A0ED80E58825}"/>
              </a:ext>
            </a:extLst>
          </p:cNvPr>
          <p:cNvSpPr>
            <a:spLocks noGrp="1"/>
          </p:cNvSpPr>
          <p:nvPr>
            <p:ph type="title"/>
          </p:nvPr>
        </p:nvSpPr>
        <p:spPr>
          <a:xfrm>
            <a:off x="436226" y="329935"/>
            <a:ext cx="8596668" cy="1320800"/>
          </a:xfrm>
        </p:spPr>
        <p:txBody>
          <a:bodyPr>
            <a:normAutofit/>
          </a:bodyPr>
          <a:lstStyle/>
          <a:p>
            <a:r>
              <a:rPr lang="en-US" sz="4000" dirty="0"/>
              <a:t>Single Payer Movement Swells</a:t>
            </a:r>
          </a:p>
        </p:txBody>
      </p:sp>
      <p:pic>
        <p:nvPicPr>
          <p:cNvPr id="5" name="Content Placeholder 4">
            <a:extLst>
              <a:ext uri="{FF2B5EF4-FFF2-40B4-BE49-F238E27FC236}">
                <a16:creationId xmlns:a16="http://schemas.microsoft.com/office/drawing/2014/main" id="{844AC477-C5F4-46E8-958E-2B02558AE638}"/>
              </a:ext>
            </a:extLst>
          </p:cNvPr>
          <p:cNvPicPr>
            <a:picLocks noGrp="1" noChangeAspect="1"/>
          </p:cNvPicPr>
          <p:nvPr>
            <p:ph idx="1"/>
          </p:nvPr>
        </p:nvPicPr>
        <p:blipFill>
          <a:blip r:embed="rId2"/>
          <a:stretch>
            <a:fillRect/>
          </a:stretch>
        </p:blipFill>
        <p:spPr>
          <a:xfrm>
            <a:off x="21804" y="1650735"/>
            <a:ext cx="3188121" cy="2391091"/>
          </a:xfrm>
        </p:spPr>
      </p:pic>
      <p:pic>
        <p:nvPicPr>
          <p:cNvPr id="11" name="Picture 10">
            <a:extLst>
              <a:ext uri="{FF2B5EF4-FFF2-40B4-BE49-F238E27FC236}">
                <a16:creationId xmlns:a16="http://schemas.microsoft.com/office/drawing/2014/main" id="{1850E472-DAFD-4302-9719-3B6DA5EA398D}"/>
              </a:ext>
            </a:extLst>
          </p:cNvPr>
          <p:cNvPicPr>
            <a:picLocks noChangeAspect="1"/>
          </p:cNvPicPr>
          <p:nvPr/>
        </p:nvPicPr>
        <p:blipFill>
          <a:blip r:embed="rId3"/>
          <a:stretch>
            <a:fillRect/>
          </a:stretch>
        </p:blipFill>
        <p:spPr>
          <a:xfrm>
            <a:off x="172720" y="4068654"/>
            <a:ext cx="4561840" cy="2566035"/>
          </a:xfrm>
          <a:prstGeom prst="rect">
            <a:avLst/>
          </a:prstGeom>
        </p:spPr>
      </p:pic>
      <p:pic>
        <p:nvPicPr>
          <p:cNvPr id="9" name="Picture 8">
            <a:extLst>
              <a:ext uri="{FF2B5EF4-FFF2-40B4-BE49-F238E27FC236}">
                <a16:creationId xmlns:a16="http://schemas.microsoft.com/office/drawing/2014/main" id="{B0CB3B7F-D4AD-4998-87B3-CF60CA669C41}"/>
              </a:ext>
            </a:extLst>
          </p:cNvPr>
          <p:cNvPicPr>
            <a:picLocks noChangeAspect="1"/>
          </p:cNvPicPr>
          <p:nvPr/>
        </p:nvPicPr>
        <p:blipFill>
          <a:blip r:embed="rId4"/>
          <a:stretch>
            <a:fillRect/>
          </a:stretch>
        </p:blipFill>
        <p:spPr>
          <a:xfrm>
            <a:off x="7233920" y="1652195"/>
            <a:ext cx="3627120" cy="2416459"/>
          </a:xfrm>
          <a:prstGeom prst="rect">
            <a:avLst/>
          </a:prstGeom>
        </p:spPr>
      </p:pic>
      <p:pic>
        <p:nvPicPr>
          <p:cNvPr id="7" name="Picture 6">
            <a:extLst>
              <a:ext uri="{FF2B5EF4-FFF2-40B4-BE49-F238E27FC236}">
                <a16:creationId xmlns:a16="http://schemas.microsoft.com/office/drawing/2014/main" id="{B0BB4457-F6F3-420A-BF87-028622257D0F}"/>
              </a:ext>
            </a:extLst>
          </p:cNvPr>
          <p:cNvPicPr>
            <a:picLocks noChangeAspect="1"/>
          </p:cNvPicPr>
          <p:nvPr/>
        </p:nvPicPr>
        <p:blipFill>
          <a:blip r:embed="rId5"/>
          <a:stretch>
            <a:fillRect/>
          </a:stretch>
        </p:blipFill>
        <p:spPr>
          <a:xfrm>
            <a:off x="3209925" y="1372577"/>
            <a:ext cx="4023995" cy="2682663"/>
          </a:xfrm>
          <a:prstGeom prst="rect">
            <a:avLst/>
          </a:prstGeom>
        </p:spPr>
      </p:pic>
      <p:pic>
        <p:nvPicPr>
          <p:cNvPr id="15" name="Picture 14">
            <a:extLst>
              <a:ext uri="{FF2B5EF4-FFF2-40B4-BE49-F238E27FC236}">
                <a16:creationId xmlns:a16="http://schemas.microsoft.com/office/drawing/2014/main" id="{5BA8EAA8-3554-4638-A49E-1FA025DB277F}"/>
              </a:ext>
            </a:extLst>
          </p:cNvPr>
          <p:cNvPicPr>
            <a:picLocks noChangeAspect="1"/>
          </p:cNvPicPr>
          <p:nvPr/>
        </p:nvPicPr>
        <p:blipFill>
          <a:blip r:embed="rId6"/>
          <a:stretch>
            <a:fillRect/>
          </a:stretch>
        </p:blipFill>
        <p:spPr>
          <a:xfrm>
            <a:off x="8172046" y="4068654"/>
            <a:ext cx="3849053" cy="2566035"/>
          </a:xfrm>
          <a:prstGeom prst="rect">
            <a:avLst/>
          </a:prstGeom>
        </p:spPr>
      </p:pic>
      <p:pic>
        <p:nvPicPr>
          <p:cNvPr id="13" name="Picture 12">
            <a:extLst>
              <a:ext uri="{FF2B5EF4-FFF2-40B4-BE49-F238E27FC236}">
                <a16:creationId xmlns:a16="http://schemas.microsoft.com/office/drawing/2014/main" id="{325ED4F6-014C-4D56-887C-4825AB4A2C1E}"/>
              </a:ext>
            </a:extLst>
          </p:cNvPr>
          <p:cNvPicPr>
            <a:picLocks noChangeAspect="1"/>
          </p:cNvPicPr>
          <p:nvPr/>
        </p:nvPicPr>
        <p:blipFill>
          <a:blip r:embed="rId7"/>
          <a:stretch>
            <a:fillRect/>
          </a:stretch>
        </p:blipFill>
        <p:spPr>
          <a:xfrm>
            <a:off x="4454121" y="3926731"/>
            <a:ext cx="3799840" cy="2849880"/>
          </a:xfrm>
          <a:prstGeom prst="rect">
            <a:avLst/>
          </a:prstGeom>
        </p:spPr>
      </p:pic>
    </p:spTree>
    <p:extLst>
      <p:ext uri="{BB962C8B-B14F-4D97-AF65-F5344CB8AC3E}">
        <p14:creationId xmlns:p14="http://schemas.microsoft.com/office/powerpoint/2010/main" val="2212079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8A66-13FC-4085-B6B0-458A97CB1424}"/>
              </a:ext>
            </a:extLst>
          </p:cNvPr>
          <p:cNvSpPr>
            <a:spLocks noGrp="1"/>
          </p:cNvSpPr>
          <p:nvPr>
            <p:ph type="title"/>
          </p:nvPr>
        </p:nvSpPr>
        <p:spPr>
          <a:xfrm>
            <a:off x="197963" y="609600"/>
            <a:ext cx="9492792" cy="1320800"/>
          </a:xfrm>
        </p:spPr>
        <p:txBody>
          <a:bodyPr>
            <a:normAutofit/>
          </a:bodyPr>
          <a:lstStyle/>
          <a:p>
            <a:r>
              <a:rPr lang="en-US" sz="4000" dirty="0"/>
              <a:t>8 Stages of Successful Social Movements</a:t>
            </a:r>
          </a:p>
        </p:txBody>
      </p:sp>
      <p:sp>
        <p:nvSpPr>
          <p:cNvPr id="3" name="Content Placeholder 2">
            <a:extLst>
              <a:ext uri="{FF2B5EF4-FFF2-40B4-BE49-F238E27FC236}">
                <a16:creationId xmlns:a16="http://schemas.microsoft.com/office/drawing/2014/main" id="{293D1DBA-4E06-492D-9DB1-4273D266BE0C}"/>
              </a:ext>
            </a:extLst>
          </p:cNvPr>
          <p:cNvSpPr>
            <a:spLocks noGrp="1"/>
          </p:cNvSpPr>
          <p:nvPr>
            <p:ph idx="1"/>
          </p:nvPr>
        </p:nvSpPr>
        <p:spPr>
          <a:xfrm>
            <a:off x="565607" y="1762811"/>
            <a:ext cx="9219415" cy="4751109"/>
          </a:xfrm>
        </p:spPr>
        <p:txBody>
          <a:bodyPr/>
          <a:lstStyle/>
          <a:p>
            <a:pPr marL="0" indent="0">
              <a:buNone/>
            </a:pPr>
            <a:r>
              <a:rPr lang="en-US" sz="4000" b="1" dirty="0"/>
              <a:t>Bill Moyer’s Movement Action Plan</a:t>
            </a:r>
          </a:p>
          <a:p>
            <a:r>
              <a:rPr lang="en-US" sz="3200" dirty="0"/>
              <a:t>Stages 1 – 3 – Percolation</a:t>
            </a:r>
          </a:p>
          <a:p>
            <a:r>
              <a:rPr lang="en-US" sz="3200" dirty="0"/>
              <a:t>Stage 4 – Take off</a:t>
            </a:r>
          </a:p>
          <a:p>
            <a:r>
              <a:rPr lang="en-US" sz="3200" dirty="0"/>
              <a:t>Stage 5 – Let down</a:t>
            </a:r>
          </a:p>
          <a:p>
            <a:r>
              <a:rPr lang="en-US" sz="3200" dirty="0"/>
              <a:t>Stage 6 – Building consensus</a:t>
            </a:r>
          </a:p>
          <a:p>
            <a:r>
              <a:rPr lang="en-US" sz="3200" dirty="0"/>
              <a:t>Stage 7 – SUCCESS</a:t>
            </a:r>
          </a:p>
          <a:p>
            <a:r>
              <a:rPr lang="en-US" sz="3200" dirty="0"/>
              <a:t>Stage 8 – Defending gains and moving on</a:t>
            </a:r>
            <a:endParaRPr lang="en-US" dirty="0"/>
          </a:p>
        </p:txBody>
      </p:sp>
    </p:spTree>
    <p:extLst>
      <p:ext uri="{BB962C8B-B14F-4D97-AF65-F5344CB8AC3E}">
        <p14:creationId xmlns:p14="http://schemas.microsoft.com/office/powerpoint/2010/main" val="938056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03A9-2550-44A9-B548-2DFC98894F40}"/>
              </a:ext>
            </a:extLst>
          </p:cNvPr>
          <p:cNvSpPr>
            <a:spLocks noGrp="1"/>
          </p:cNvSpPr>
          <p:nvPr>
            <p:ph type="title"/>
          </p:nvPr>
        </p:nvSpPr>
        <p:spPr>
          <a:xfrm>
            <a:off x="386499" y="609600"/>
            <a:ext cx="8887503" cy="1320800"/>
          </a:xfrm>
        </p:spPr>
        <p:txBody>
          <a:bodyPr>
            <a:normAutofit/>
          </a:bodyPr>
          <a:lstStyle/>
          <a:p>
            <a:r>
              <a:rPr lang="en-US" sz="4000" dirty="0"/>
              <a:t>Basic Conflict</a:t>
            </a:r>
          </a:p>
        </p:txBody>
      </p:sp>
      <p:sp>
        <p:nvSpPr>
          <p:cNvPr id="3" name="Content Placeholder 2">
            <a:extLst>
              <a:ext uri="{FF2B5EF4-FFF2-40B4-BE49-F238E27FC236}">
                <a16:creationId xmlns:a16="http://schemas.microsoft.com/office/drawing/2014/main" id="{D1F7909E-80E7-4494-98D9-85D90262FAC8}"/>
              </a:ext>
            </a:extLst>
          </p:cNvPr>
          <p:cNvSpPr>
            <a:spLocks noGrp="1"/>
          </p:cNvSpPr>
          <p:nvPr>
            <p:ph idx="1"/>
          </p:nvPr>
        </p:nvSpPr>
        <p:spPr>
          <a:xfrm>
            <a:off x="452487" y="1687399"/>
            <a:ext cx="9134573" cy="4628560"/>
          </a:xfrm>
        </p:spPr>
        <p:txBody>
          <a:bodyPr>
            <a:normAutofit/>
          </a:bodyPr>
          <a:lstStyle/>
          <a:p>
            <a:pPr marL="0" indent="0">
              <a:buNone/>
            </a:pPr>
            <a:r>
              <a:rPr lang="en-US" sz="2800" b="1" dirty="0"/>
              <a:t>Powerholders vs People Power</a:t>
            </a:r>
          </a:p>
          <a:p>
            <a:pPr marL="0" indent="0">
              <a:buNone/>
            </a:pPr>
            <a:endParaRPr lang="en-US" dirty="0"/>
          </a:p>
          <a:p>
            <a:pPr marL="0" indent="0">
              <a:buNone/>
            </a:pPr>
            <a:r>
              <a:rPr lang="en-US" sz="2400" b="1" dirty="0"/>
              <a:t>Powerholders</a:t>
            </a:r>
            <a:r>
              <a:rPr lang="en-US" sz="2400" dirty="0"/>
              <a:t> – The elites, through their dominant control of the state, institutions, laws, myths, traditions, and social norms, serve the interests of the elites, often to the disadvantage of the whole society. Power flows from the top to bottom. </a:t>
            </a:r>
          </a:p>
          <a:p>
            <a:pPr marL="0" indent="0">
              <a:buNone/>
            </a:pPr>
            <a:endParaRPr lang="en-US" sz="2400" dirty="0"/>
          </a:p>
          <a:p>
            <a:pPr marL="0" indent="0">
              <a:buNone/>
            </a:pPr>
            <a:r>
              <a:rPr lang="en-US" sz="2400" b="1" dirty="0"/>
              <a:t>People Power </a:t>
            </a:r>
            <a:r>
              <a:rPr lang="en-US" sz="2400" dirty="0"/>
              <a:t>- The powerholders' power is dependent on the cooperation, acquiescence, or support of the mass public. This model is represented by an inverse triangle, with the people at the top and the power elite at the bottom. </a:t>
            </a:r>
          </a:p>
        </p:txBody>
      </p:sp>
    </p:spTree>
    <p:extLst>
      <p:ext uri="{BB962C8B-B14F-4D97-AF65-F5344CB8AC3E}">
        <p14:creationId xmlns:p14="http://schemas.microsoft.com/office/powerpoint/2010/main" val="2787831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BD61-AD74-40F9-9D91-B88F9F073975}"/>
              </a:ext>
            </a:extLst>
          </p:cNvPr>
          <p:cNvSpPr>
            <a:spLocks noGrp="1"/>
          </p:cNvSpPr>
          <p:nvPr>
            <p:ph type="title"/>
          </p:nvPr>
        </p:nvSpPr>
        <p:spPr/>
        <p:txBody>
          <a:bodyPr>
            <a:normAutofit/>
          </a:bodyPr>
          <a:lstStyle/>
          <a:p>
            <a:r>
              <a:rPr lang="en-US" sz="4000" dirty="0"/>
              <a:t>What the powerholders do</a:t>
            </a:r>
          </a:p>
        </p:txBody>
      </p:sp>
      <p:sp>
        <p:nvSpPr>
          <p:cNvPr id="3" name="Content Placeholder 2">
            <a:extLst>
              <a:ext uri="{FF2B5EF4-FFF2-40B4-BE49-F238E27FC236}">
                <a16:creationId xmlns:a16="http://schemas.microsoft.com/office/drawing/2014/main" id="{1283E242-EC56-49D7-8C69-A29D8E4646A6}"/>
              </a:ext>
            </a:extLst>
          </p:cNvPr>
          <p:cNvSpPr>
            <a:spLocks noGrp="1"/>
          </p:cNvSpPr>
          <p:nvPr>
            <p:ph idx="1"/>
          </p:nvPr>
        </p:nvSpPr>
        <p:spPr>
          <a:xfrm>
            <a:off x="1272619" y="1489435"/>
            <a:ext cx="8001383" cy="5184742"/>
          </a:xfrm>
        </p:spPr>
        <p:txBody>
          <a:bodyPr>
            <a:normAutofit/>
          </a:bodyPr>
          <a:lstStyle/>
          <a:p>
            <a:pPr marL="0" indent="0">
              <a:buNone/>
            </a:pPr>
            <a:r>
              <a:rPr lang="en-US" sz="2400" dirty="0"/>
              <a:t>Task: Maintain the status quo</a:t>
            </a:r>
          </a:p>
          <a:p>
            <a:pPr marL="0" indent="0">
              <a:buNone/>
            </a:pPr>
            <a:endParaRPr lang="en-US" sz="2400" dirty="0"/>
          </a:p>
          <a:p>
            <a:r>
              <a:rPr lang="en-US" sz="2400" dirty="0"/>
              <a:t>Keep the issue out of sight and off the table</a:t>
            </a:r>
          </a:p>
          <a:p>
            <a:r>
              <a:rPr lang="en-US" sz="2400" dirty="0"/>
              <a:t>Control information</a:t>
            </a:r>
          </a:p>
          <a:p>
            <a:r>
              <a:rPr lang="en-US" sz="2400" dirty="0"/>
              <a:t>Deny the issue exists</a:t>
            </a:r>
          </a:p>
          <a:p>
            <a:r>
              <a:rPr lang="en-US" sz="2400" dirty="0"/>
              <a:t>Create myths and threats</a:t>
            </a:r>
          </a:p>
          <a:p>
            <a:r>
              <a:rPr lang="en-US" sz="2400" dirty="0"/>
              <a:t>Discredit the opposition</a:t>
            </a:r>
          </a:p>
          <a:p>
            <a:r>
              <a:rPr lang="en-US" sz="2400" dirty="0"/>
              <a:t>Appear to take action</a:t>
            </a:r>
          </a:p>
          <a:p>
            <a:r>
              <a:rPr lang="en-US" sz="2400" dirty="0"/>
              <a:t>Make minor reforms</a:t>
            </a:r>
          </a:p>
          <a:p>
            <a:r>
              <a:rPr lang="en-US" sz="2400" dirty="0"/>
              <a:t>Co-opt the opposition</a:t>
            </a:r>
            <a:endParaRPr lang="en-US" sz="2000" dirty="0"/>
          </a:p>
        </p:txBody>
      </p:sp>
    </p:spTree>
    <p:extLst>
      <p:ext uri="{BB962C8B-B14F-4D97-AF65-F5344CB8AC3E}">
        <p14:creationId xmlns:p14="http://schemas.microsoft.com/office/powerpoint/2010/main" val="2311471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D8BD4-B00A-4461-946B-3E8202FE6078}"/>
              </a:ext>
            </a:extLst>
          </p:cNvPr>
          <p:cNvSpPr>
            <a:spLocks noGrp="1"/>
          </p:cNvSpPr>
          <p:nvPr>
            <p:ph type="title"/>
          </p:nvPr>
        </p:nvSpPr>
        <p:spPr>
          <a:xfrm>
            <a:off x="179109" y="609600"/>
            <a:ext cx="9483365" cy="1320800"/>
          </a:xfrm>
        </p:spPr>
        <p:txBody>
          <a:bodyPr>
            <a:normAutofit fontScale="90000"/>
          </a:bodyPr>
          <a:lstStyle/>
          <a:p>
            <a:r>
              <a:rPr lang="en-US" sz="4400" dirty="0"/>
              <a:t>What the social movement needs to do</a:t>
            </a:r>
          </a:p>
        </p:txBody>
      </p:sp>
      <p:sp>
        <p:nvSpPr>
          <p:cNvPr id="3" name="Content Placeholder 2">
            <a:extLst>
              <a:ext uri="{FF2B5EF4-FFF2-40B4-BE49-F238E27FC236}">
                <a16:creationId xmlns:a16="http://schemas.microsoft.com/office/drawing/2014/main" id="{0740A50E-DF53-40D2-B47B-9E292E90B38A}"/>
              </a:ext>
            </a:extLst>
          </p:cNvPr>
          <p:cNvSpPr>
            <a:spLocks noGrp="1"/>
          </p:cNvSpPr>
          <p:nvPr>
            <p:ph idx="1"/>
          </p:nvPr>
        </p:nvSpPr>
        <p:spPr>
          <a:xfrm>
            <a:off x="1498862" y="1715678"/>
            <a:ext cx="7775140" cy="4703975"/>
          </a:xfrm>
        </p:spPr>
        <p:txBody>
          <a:bodyPr>
            <a:normAutofit fontScale="92500" lnSpcReduction="10000"/>
          </a:bodyPr>
          <a:lstStyle/>
          <a:p>
            <a:pPr marL="0" indent="0">
              <a:buNone/>
            </a:pPr>
            <a:r>
              <a:rPr lang="en-US" sz="2400" dirty="0"/>
              <a:t>Task: Show that the social movement upholds values and the powerholders violate them</a:t>
            </a:r>
          </a:p>
          <a:p>
            <a:endParaRPr lang="en-US" sz="2400" dirty="0"/>
          </a:p>
          <a:p>
            <a:r>
              <a:rPr lang="en-US" sz="2400" dirty="0"/>
              <a:t>Keep the issue in the spotlight</a:t>
            </a:r>
          </a:p>
          <a:p>
            <a:r>
              <a:rPr lang="en-US" sz="2400" dirty="0"/>
              <a:t>Counter the myths</a:t>
            </a:r>
          </a:p>
          <a:p>
            <a:r>
              <a:rPr lang="en-US" sz="2400" dirty="0"/>
              <a:t>Eliminate the threats</a:t>
            </a:r>
          </a:p>
          <a:p>
            <a:r>
              <a:rPr lang="en-US" sz="2400" dirty="0"/>
              <a:t>Organize and mobilize people</a:t>
            </a:r>
          </a:p>
          <a:p>
            <a:r>
              <a:rPr lang="en-US" sz="2400" dirty="0"/>
              <a:t>Refuse to compromise too soon</a:t>
            </a:r>
          </a:p>
          <a:p>
            <a:r>
              <a:rPr lang="en-US" sz="2400" dirty="0"/>
              <a:t>Support grassroots action</a:t>
            </a:r>
          </a:p>
          <a:p>
            <a:r>
              <a:rPr lang="en-US" sz="2400" dirty="0"/>
              <a:t>Avoid focus on electoral, partisan politics</a:t>
            </a:r>
          </a:p>
          <a:p>
            <a:r>
              <a:rPr lang="en-US" sz="2400" dirty="0"/>
              <a:t>Reject co-option</a:t>
            </a:r>
          </a:p>
        </p:txBody>
      </p:sp>
    </p:spTree>
    <p:extLst>
      <p:ext uri="{BB962C8B-B14F-4D97-AF65-F5344CB8AC3E}">
        <p14:creationId xmlns:p14="http://schemas.microsoft.com/office/powerpoint/2010/main" val="3316557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1B3E4-5259-4C2C-A94E-8AE162E47A88}"/>
              </a:ext>
            </a:extLst>
          </p:cNvPr>
          <p:cNvSpPr>
            <a:spLocks noGrp="1"/>
          </p:cNvSpPr>
          <p:nvPr>
            <p:ph type="title"/>
          </p:nvPr>
        </p:nvSpPr>
        <p:spPr/>
        <p:txBody>
          <a:bodyPr>
            <a:normAutofit/>
          </a:bodyPr>
          <a:lstStyle/>
          <a:p>
            <a:r>
              <a:rPr lang="en-US" sz="4000" dirty="0"/>
              <a:t>How we win</a:t>
            </a:r>
          </a:p>
        </p:txBody>
      </p:sp>
      <p:sp>
        <p:nvSpPr>
          <p:cNvPr id="3" name="Content Placeholder 2">
            <a:extLst>
              <a:ext uri="{FF2B5EF4-FFF2-40B4-BE49-F238E27FC236}">
                <a16:creationId xmlns:a16="http://schemas.microsoft.com/office/drawing/2014/main" id="{CBC7175C-8B47-45DF-A8B1-869D9F83825F}"/>
              </a:ext>
            </a:extLst>
          </p:cNvPr>
          <p:cNvSpPr>
            <a:spLocks noGrp="1"/>
          </p:cNvSpPr>
          <p:nvPr>
            <p:ph idx="1"/>
          </p:nvPr>
        </p:nvSpPr>
        <p:spPr>
          <a:xfrm>
            <a:off x="677334" y="1668545"/>
            <a:ext cx="8936033" cy="5099900"/>
          </a:xfrm>
        </p:spPr>
        <p:txBody>
          <a:bodyPr>
            <a:normAutofit/>
          </a:bodyPr>
          <a:lstStyle/>
          <a:p>
            <a:r>
              <a:rPr lang="en-US" sz="3600" dirty="0"/>
              <a:t>Build a diverse movement of movements – solidarity</a:t>
            </a:r>
          </a:p>
          <a:p>
            <a:r>
              <a:rPr lang="en-US" sz="3600" dirty="0"/>
              <a:t>Become a mass (not a fringe movement)</a:t>
            </a:r>
          </a:p>
          <a:p>
            <a:r>
              <a:rPr lang="en-US" sz="3600" dirty="0"/>
              <a:t>Achieve national consensus</a:t>
            </a:r>
          </a:p>
          <a:p>
            <a:r>
              <a:rPr lang="en-US" sz="3600" dirty="0"/>
              <a:t>Mobilize at least 3.5% of the population</a:t>
            </a:r>
          </a:p>
          <a:p>
            <a:r>
              <a:rPr lang="en-US" sz="3600" dirty="0"/>
              <a:t>Maintain flexibility (not a POO)</a:t>
            </a:r>
          </a:p>
          <a:p>
            <a:r>
              <a:rPr lang="en-US" sz="3600" dirty="0"/>
              <a:t>Hold position of principled dissent</a:t>
            </a:r>
          </a:p>
          <a:p>
            <a:endParaRPr lang="en-US" sz="3600" dirty="0"/>
          </a:p>
        </p:txBody>
      </p:sp>
    </p:spTree>
    <p:extLst>
      <p:ext uri="{BB962C8B-B14F-4D97-AF65-F5344CB8AC3E}">
        <p14:creationId xmlns:p14="http://schemas.microsoft.com/office/powerpoint/2010/main" val="3219057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C739-E194-4F34-8739-0ECAEF91BBBF}"/>
              </a:ext>
            </a:extLst>
          </p:cNvPr>
          <p:cNvSpPr>
            <a:spLocks noGrp="1"/>
          </p:cNvSpPr>
          <p:nvPr>
            <p:ph type="title"/>
          </p:nvPr>
        </p:nvSpPr>
        <p:spPr/>
        <p:txBody>
          <a:bodyPr>
            <a:normAutofit/>
          </a:bodyPr>
          <a:lstStyle/>
          <a:p>
            <a:r>
              <a:rPr lang="en-US" sz="4000" dirty="0"/>
              <a:t>Stage 6: Building consensus</a:t>
            </a:r>
          </a:p>
        </p:txBody>
      </p:sp>
      <p:sp>
        <p:nvSpPr>
          <p:cNvPr id="3" name="Content Placeholder 2">
            <a:extLst>
              <a:ext uri="{FF2B5EF4-FFF2-40B4-BE49-F238E27FC236}">
                <a16:creationId xmlns:a16="http://schemas.microsoft.com/office/drawing/2014/main" id="{32B061F2-C8A3-4190-830F-2090B7A35701}"/>
              </a:ext>
            </a:extLst>
          </p:cNvPr>
          <p:cNvSpPr>
            <a:spLocks noGrp="1"/>
          </p:cNvSpPr>
          <p:nvPr>
            <p:ph idx="1"/>
          </p:nvPr>
        </p:nvSpPr>
        <p:spPr>
          <a:xfrm>
            <a:off x="677334" y="2179321"/>
            <a:ext cx="8024706" cy="4288762"/>
          </a:xfrm>
        </p:spPr>
        <p:txBody>
          <a:bodyPr>
            <a:normAutofit/>
          </a:bodyPr>
          <a:lstStyle/>
          <a:p>
            <a:pPr marL="0" indent="0">
              <a:buNone/>
            </a:pPr>
            <a:r>
              <a:rPr lang="en-US" sz="3200" b="1" dirty="0"/>
              <a:t>Public must understand:</a:t>
            </a:r>
          </a:p>
          <a:p>
            <a:pPr marL="0" indent="0">
              <a:buNone/>
            </a:pPr>
            <a:endParaRPr lang="en-US" sz="3200" b="1" dirty="0"/>
          </a:p>
          <a:p>
            <a:pPr>
              <a:buAutoNum type="arabicPeriod"/>
            </a:pPr>
            <a:r>
              <a:rPr lang="en-US" sz="3200" dirty="0"/>
              <a:t>There is a problem.</a:t>
            </a:r>
          </a:p>
          <a:p>
            <a:pPr>
              <a:buAutoNum type="arabicPeriod"/>
            </a:pPr>
            <a:r>
              <a:rPr lang="en-US" sz="3200" dirty="0"/>
              <a:t>The current system can’t fix the problem.</a:t>
            </a:r>
          </a:p>
          <a:p>
            <a:pPr>
              <a:buAutoNum type="arabicPeriod"/>
            </a:pPr>
            <a:r>
              <a:rPr lang="en-US" sz="3200" dirty="0"/>
              <a:t>There is an alternative solution that will fix the problem.</a:t>
            </a:r>
          </a:p>
        </p:txBody>
      </p:sp>
      <p:pic>
        <p:nvPicPr>
          <p:cNvPr id="5" name="Picture 4">
            <a:extLst>
              <a:ext uri="{FF2B5EF4-FFF2-40B4-BE49-F238E27FC236}">
                <a16:creationId xmlns:a16="http://schemas.microsoft.com/office/drawing/2014/main" id="{796603A4-1C6D-4AE9-A0B3-53D7B3835834}"/>
              </a:ext>
            </a:extLst>
          </p:cNvPr>
          <p:cNvPicPr>
            <a:picLocks noChangeAspect="1"/>
          </p:cNvPicPr>
          <p:nvPr/>
        </p:nvPicPr>
        <p:blipFill>
          <a:blip r:embed="rId2"/>
          <a:stretch>
            <a:fillRect/>
          </a:stretch>
        </p:blipFill>
        <p:spPr>
          <a:xfrm>
            <a:off x="7448781" y="1930400"/>
            <a:ext cx="3078480" cy="3078480"/>
          </a:xfrm>
          <a:prstGeom prst="rect">
            <a:avLst/>
          </a:prstGeom>
        </p:spPr>
      </p:pic>
    </p:spTree>
    <p:extLst>
      <p:ext uri="{BB962C8B-B14F-4D97-AF65-F5344CB8AC3E}">
        <p14:creationId xmlns:p14="http://schemas.microsoft.com/office/powerpoint/2010/main" val="2074639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ADB55-DEC7-47E3-BD44-174E1DD395D2}"/>
              </a:ext>
            </a:extLst>
          </p:cNvPr>
          <p:cNvSpPr>
            <a:spLocks noGrp="1"/>
          </p:cNvSpPr>
          <p:nvPr>
            <p:ph type="title"/>
          </p:nvPr>
        </p:nvSpPr>
        <p:spPr/>
        <p:txBody>
          <a:bodyPr>
            <a:normAutofit/>
          </a:bodyPr>
          <a:lstStyle/>
          <a:p>
            <a:r>
              <a:rPr lang="en-US" sz="4000" dirty="0"/>
              <a:t>12 Phases of stage 6</a:t>
            </a:r>
          </a:p>
        </p:txBody>
      </p:sp>
      <p:sp>
        <p:nvSpPr>
          <p:cNvPr id="3" name="Content Placeholder 2">
            <a:extLst>
              <a:ext uri="{FF2B5EF4-FFF2-40B4-BE49-F238E27FC236}">
                <a16:creationId xmlns:a16="http://schemas.microsoft.com/office/drawing/2014/main" id="{7CC2AAA8-2DB9-48F7-93C2-DCA1EE4309D8}"/>
              </a:ext>
            </a:extLst>
          </p:cNvPr>
          <p:cNvSpPr>
            <a:spLocks noGrp="1"/>
          </p:cNvSpPr>
          <p:nvPr>
            <p:ph idx="1"/>
          </p:nvPr>
        </p:nvSpPr>
        <p:spPr>
          <a:xfrm>
            <a:off x="677334" y="1463040"/>
            <a:ext cx="10676466" cy="5242559"/>
          </a:xfrm>
        </p:spPr>
        <p:txBody>
          <a:bodyPr>
            <a:normAutofit lnSpcReduction="10000"/>
          </a:bodyPr>
          <a:lstStyle/>
          <a:p>
            <a:pPr>
              <a:buAutoNum type="arabicPeriod"/>
            </a:pPr>
            <a:r>
              <a:rPr lang="en-US" dirty="0"/>
              <a:t>Keep the issues on the political and social agenda;</a:t>
            </a:r>
          </a:p>
          <a:p>
            <a:pPr>
              <a:buAutoNum type="arabicPeriod"/>
            </a:pPr>
            <a:r>
              <a:rPr lang="en-US" dirty="0"/>
              <a:t>Win majority support against current conditions and policies;</a:t>
            </a:r>
          </a:p>
          <a:p>
            <a:pPr>
              <a:buAutoNum type="arabicPeriod"/>
            </a:pPr>
            <a:r>
              <a:rPr lang="en-US" dirty="0"/>
              <a:t>Cause powerholders to change strategy although they do not solve problems;</a:t>
            </a:r>
          </a:p>
          <a:p>
            <a:pPr>
              <a:buAutoNum type="arabicPeriod"/>
            </a:pPr>
            <a:r>
              <a:rPr lang="en-US" dirty="0"/>
              <a:t>Counter each change in strategy by showing it is a gimmick, not a solution;</a:t>
            </a:r>
          </a:p>
          <a:p>
            <a:pPr>
              <a:buAutoNum type="arabicPeriod"/>
            </a:pPr>
            <a:r>
              <a:rPr lang="en-US" dirty="0"/>
              <a:t>Push powerholders to new strategies that take riskier positions and make it harder to hold old positions;</a:t>
            </a:r>
          </a:p>
          <a:p>
            <a:pPr>
              <a:buAutoNum type="arabicPeriod"/>
            </a:pPr>
            <a:r>
              <a:rPr lang="en-US" dirty="0"/>
              <a:t>Create strategic campaigns that erode support for the powerholders;</a:t>
            </a:r>
          </a:p>
          <a:p>
            <a:pPr>
              <a:buAutoNum type="arabicPeriod"/>
            </a:pPr>
            <a:r>
              <a:rPr lang="en-US" dirty="0"/>
              <a:t>Expand policy goals as the movement realizes the problems are greater than was evident;</a:t>
            </a:r>
          </a:p>
          <a:p>
            <a:pPr>
              <a:buAutoNum type="arabicPeriod"/>
            </a:pPr>
            <a:r>
              <a:rPr lang="en-US" dirty="0"/>
              <a:t>Develop stronger and deeper opposition to current conditions and policies;</a:t>
            </a:r>
          </a:p>
          <a:p>
            <a:pPr>
              <a:buAutoNum type="arabicPeriod"/>
            </a:pPr>
            <a:r>
              <a:rPr lang="en-US" dirty="0"/>
              <a:t>Promote solutions and a paradigm shift;</a:t>
            </a:r>
          </a:p>
          <a:p>
            <a:pPr>
              <a:buAutoNum type="arabicPeriod"/>
            </a:pPr>
            <a:r>
              <a:rPr lang="en-US" dirty="0"/>
              <a:t>Win majority support for the movement’s solutions;</a:t>
            </a:r>
          </a:p>
          <a:p>
            <a:pPr>
              <a:buAutoNum type="arabicPeriod"/>
            </a:pPr>
            <a:r>
              <a:rPr lang="en-US" dirty="0"/>
              <a:t>Put the issues on the political and legal agendas;</a:t>
            </a:r>
          </a:p>
          <a:p>
            <a:pPr>
              <a:buAutoNum type="arabicPeriod"/>
            </a:pPr>
            <a:r>
              <a:rPr lang="en-US" dirty="0"/>
              <a:t>Finally, the powerholders change positions to appear to get in line with public opinion while attacking the movement and its solutions.</a:t>
            </a:r>
          </a:p>
          <a:p>
            <a:endParaRPr lang="en-US" dirty="0"/>
          </a:p>
        </p:txBody>
      </p:sp>
    </p:spTree>
    <p:extLst>
      <p:ext uri="{BB962C8B-B14F-4D97-AF65-F5344CB8AC3E}">
        <p14:creationId xmlns:p14="http://schemas.microsoft.com/office/powerpoint/2010/main" val="20017876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212</TotalTime>
  <Words>1030</Words>
  <Application>Microsoft Office PowerPoint</Application>
  <PresentationFormat>Widescreen</PresentationFormat>
  <Paragraphs>145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Trebuchet MS</vt:lpstr>
      <vt:lpstr>Wingdings 3</vt:lpstr>
      <vt:lpstr>Facet</vt:lpstr>
      <vt:lpstr>Your Role in the Movement for Single Payer</vt:lpstr>
      <vt:lpstr>Single Payer Movement Swells</vt:lpstr>
      <vt:lpstr>8 Stages of Successful Social Movements</vt:lpstr>
      <vt:lpstr>Basic Conflict</vt:lpstr>
      <vt:lpstr>What the powerholders do</vt:lpstr>
      <vt:lpstr>What the social movement needs to do</vt:lpstr>
      <vt:lpstr>How we win</vt:lpstr>
      <vt:lpstr>Stage 6: Building consensus</vt:lpstr>
      <vt:lpstr>12 Phases of stage 6</vt:lpstr>
      <vt:lpstr>Crisis point</vt:lpstr>
      <vt:lpstr>Stage 7: Success</vt:lpstr>
      <vt:lpstr>Where do you fit in?</vt:lpstr>
      <vt:lpstr>The Advocate (Reformer)</vt:lpstr>
      <vt:lpstr>The Helper (Citizen)</vt:lpstr>
      <vt:lpstr>The Organizer (Change Agent)</vt:lpstr>
      <vt:lpstr>The Rebel</vt:lpstr>
      <vt:lpstr>Positive and negative roles</vt:lpstr>
      <vt:lpstr>A few words about conflict</vt:lpstr>
      <vt:lpstr>Now that you understand movements, what will you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Role in the Movement for Single Payer</dc:title>
  <dc:creator>Margaret Flowers</dc:creator>
  <cp:lastModifiedBy>Margaret Flowers</cp:lastModifiedBy>
  <cp:revision>24</cp:revision>
  <dcterms:created xsi:type="dcterms:W3CDTF">2017-11-02T00:44:02Z</dcterms:created>
  <dcterms:modified xsi:type="dcterms:W3CDTF">2017-11-04T12:22:33Z</dcterms:modified>
</cp:coreProperties>
</file>