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sldIdLst>
    <p:sldId id="722" r:id="rId2"/>
    <p:sldId id="687" r:id="rId3"/>
    <p:sldId id="688" r:id="rId4"/>
    <p:sldId id="761" r:id="rId5"/>
    <p:sldId id="755" r:id="rId6"/>
    <p:sldId id="770" r:id="rId7"/>
    <p:sldId id="769" r:id="rId8"/>
    <p:sldId id="682" r:id="rId9"/>
    <p:sldId id="658" r:id="rId10"/>
    <p:sldId id="659" r:id="rId11"/>
    <p:sldId id="661" r:id="rId12"/>
    <p:sldId id="660" r:id="rId13"/>
    <p:sldId id="767" r:id="rId14"/>
    <p:sldId id="72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1893"/>
    <a:srgbClr val="006059"/>
    <a:srgbClr val="00A69A"/>
    <a:srgbClr val="00A8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19"/>
    <p:restoredTop sz="93103"/>
  </p:normalViewPr>
  <p:slideViewPr>
    <p:cSldViewPr snapToGrid="0" snapToObjects="1">
      <p:cViewPr varScale="1">
        <p:scale>
          <a:sx n="87" d="100"/>
          <a:sy n="87" d="100"/>
        </p:scale>
        <p:origin x="208" y="192"/>
      </p:cViewPr>
      <p:guideLst/>
    </p:cSldViewPr>
  </p:slideViewPr>
  <p:outlineViewPr>
    <p:cViewPr>
      <p:scale>
        <a:sx n="33" d="100"/>
        <a:sy n="33" d="100"/>
      </p:scale>
      <p:origin x="0" y="-4732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805911660631303"/>
          <c:y val="3.1409880959474057E-2"/>
          <c:w val="0.64607720293476145"/>
          <c:h val="0.812478064233993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Only a Little or Not at 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6"/>
                <c:pt idx="0">
                  <c:v>Illegal immigration</c:v>
                </c:pt>
                <c:pt idx="1">
                  <c:v>Economy</c:v>
                </c:pt>
                <c:pt idx="2">
                  <c:v>Terrorism</c:v>
                </c:pt>
                <c:pt idx="3">
                  <c:v>Social Security</c:v>
                </c:pt>
                <c:pt idx="4">
                  <c:v>Availability of guns</c:v>
                </c:pt>
                <c:pt idx="5">
                  <c:v>Healthcare</c:v>
                </c:pt>
              </c:strCache>
            </c:strRef>
          </c:cat>
          <c:val>
            <c:numRef>
              <c:f>Sheet1!$B$2:$B$8</c:f>
            </c:numRef>
          </c:val>
          <c:extLst>
            <c:ext xmlns:c16="http://schemas.microsoft.com/office/drawing/2014/chart" uri="{C3380CC4-5D6E-409C-BE32-E72D297353CC}">
              <c16:uniqueId val="{00000000-301A-0549-9449-8EC5A3D21EE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 Fair Amount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6"/>
                <c:pt idx="0">
                  <c:v>Illegal immigration</c:v>
                </c:pt>
                <c:pt idx="1">
                  <c:v>Economy</c:v>
                </c:pt>
                <c:pt idx="2">
                  <c:v>Terrorism</c:v>
                </c:pt>
                <c:pt idx="3">
                  <c:v>Social Security</c:v>
                </c:pt>
                <c:pt idx="4">
                  <c:v>Availability of guns</c:v>
                </c:pt>
                <c:pt idx="5">
                  <c:v>Healthcare</c:v>
                </c:pt>
              </c:strCache>
            </c:strRef>
          </c:cat>
          <c:val>
            <c:numRef>
              <c:f>Sheet1!$C$2:$C$8</c:f>
            </c:numRef>
          </c:val>
          <c:extLst>
            <c:ext xmlns:c16="http://schemas.microsoft.com/office/drawing/2014/chart" uri="{C3380CC4-5D6E-409C-BE32-E72D297353CC}">
              <c16:uniqueId val="{00000001-301A-0549-9449-8EC5A3D21EE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 Great Deal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21-7242-BB12-D36C8666B35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6"/>
                <c:pt idx="0">
                  <c:v>Illegal immigration</c:v>
                </c:pt>
                <c:pt idx="1">
                  <c:v>Economy</c:v>
                </c:pt>
                <c:pt idx="2">
                  <c:v>Terrorism</c:v>
                </c:pt>
                <c:pt idx="3">
                  <c:v>Social Security</c:v>
                </c:pt>
                <c:pt idx="4">
                  <c:v>Availability of guns</c:v>
                </c:pt>
                <c:pt idx="5">
                  <c:v>Healthcare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6"/>
                <c:pt idx="0">
                  <c:v>0.34</c:v>
                </c:pt>
                <c:pt idx="1">
                  <c:v>0.34</c:v>
                </c:pt>
                <c:pt idx="2">
                  <c:v>0.4</c:v>
                </c:pt>
                <c:pt idx="3">
                  <c:v>0.44</c:v>
                </c:pt>
                <c:pt idx="4">
                  <c:v>0.51</c:v>
                </c:pt>
                <c:pt idx="5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1A-0549-9449-8EC5A3D21E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axId val="156763151"/>
        <c:axId val="156764847"/>
      </c:barChart>
      <c:catAx>
        <c:axId val="1567631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764847"/>
        <c:crosses val="autoZero"/>
        <c:auto val="1"/>
        <c:lblAlgn val="ctr"/>
        <c:lblOffset val="100"/>
        <c:noMultiLvlLbl val="0"/>
      </c:catAx>
      <c:valAx>
        <c:axId val="156764847"/>
        <c:scaling>
          <c:orientation val="minMax"/>
          <c:max val="0.58000000000000007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7631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800"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708441140084"/>
          <c:y val="3.8164012792225699E-2"/>
          <c:w val="0.85224864042445103"/>
          <c:h val="0.9236719744155480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Private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White</c:v>
                </c:pt>
                <c:pt idx="1">
                  <c:v>Black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0.71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B2-FB41-B655-4E0EAD6C36F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Public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White</c:v>
                </c:pt>
                <c:pt idx="1">
                  <c:v>Black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0.2</c:v>
                </c:pt>
                <c:pt idx="1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B2-FB41-B655-4E0EAD6C36F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bg1"/>
                      </a:solidFill>
                      <a:latin typeface="Arial" charset="0"/>
                      <a:ea typeface="Arial" charset="0"/>
                      <a:cs typeface="Arial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8B2-FB41-B655-4E0EAD6C36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White</c:v>
                </c:pt>
                <c:pt idx="1">
                  <c:v>Black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0.09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B2-FB41-B655-4E0EAD6C36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-2004704288"/>
        <c:axId val="-2004455696"/>
      </c:barChart>
      <c:catAx>
        <c:axId val="-2004704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04455696"/>
        <c:crosses val="autoZero"/>
        <c:auto val="1"/>
        <c:lblAlgn val="ctr"/>
        <c:lblOffset val="100"/>
        <c:noMultiLvlLbl val="0"/>
      </c:catAx>
      <c:valAx>
        <c:axId val="-200445569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-2004704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1"/>
                </a:solidFill>
              </a:rPr>
              <a:t>USA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9634146341463401E-2"/>
          <c:y val="0.123376918755777"/>
          <c:w val="0.92073170731707299"/>
          <c:h val="0.841480045003391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B38-1341-9A71-6072CD249456}"/>
              </c:ext>
            </c:extLst>
          </c:dPt>
          <c:cat>
            <c:strRef>
              <c:f>Sheet1!$A$2:$A$3</c:f>
              <c:strCache>
                <c:ptCount val="2"/>
                <c:pt idx="0">
                  <c:v>White</c:v>
                </c:pt>
                <c:pt idx="1">
                  <c:v>Black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0.08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38-1341-9A71-6072CD2494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overlap val="-27"/>
        <c:axId val="-2037078144"/>
        <c:axId val="-2037159568"/>
      </c:barChart>
      <c:catAx>
        <c:axId val="-20370781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037159568"/>
        <c:crosses val="autoZero"/>
        <c:auto val="1"/>
        <c:lblAlgn val="ctr"/>
        <c:lblOffset val="100"/>
        <c:noMultiLvlLbl val="0"/>
      </c:catAx>
      <c:valAx>
        <c:axId val="-2037159568"/>
        <c:scaling>
          <c:orientation val="minMax"/>
          <c:max val="0.17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/>
              </a:solidFill>
              <a:prstDash val="sysDash"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-2037078144"/>
        <c:crosses val="autoZero"/>
        <c:crossBetween val="between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 sz="2800"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NC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9634146341463401E-2"/>
          <c:y val="0.123376918755777"/>
          <c:w val="0.92073170731707299"/>
          <c:h val="0.841480045003391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F04-034E-BC6E-3635B5F8C7D8}"/>
              </c:ext>
            </c:extLst>
          </c:dPt>
          <c:cat>
            <c:strRef>
              <c:f>Sheet1!$A$2:$A$3</c:f>
              <c:strCache>
                <c:ptCount val="2"/>
                <c:pt idx="0">
                  <c:v>White</c:v>
                </c:pt>
                <c:pt idx="1">
                  <c:v>Black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</c:v>
                </c:pt>
                <c:pt idx="1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04-034E-BC6E-3635B5F8C7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overlap val="-27"/>
        <c:axId val="-2036448368"/>
        <c:axId val="-2036364544"/>
      </c:barChart>
      <c:catAx>
        <c:axId val="-20364483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036364544"/>
        <c:crosses val="autoZero"/>
        <c:auto val="1"/>
        <c:lblAlgn val="ctr"/>
        <c:lblOffset val="100"/>
        <c:noMultiLvlLbl val="0"/>
      </c:catAx>
      <c:valAx>
        <c:axId val="-2036364544"/>
        <c:scaling>
          <c:orientation val="minMax"/>
          <c:max val="0.17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/>
              </a:solidFill>
              <a:prstDash val="sysDash"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-2036448368"/>
        <c:crosses val="autoZero"/>
        <c:crossBetween val="between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 sz="2800"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250830251534119"/>
          <c:y val="3.1912912794700689E-2"/>
          <c:w val="0.71497667071799975"/>
          <c:h val="0.65222981528310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Fear Getting Seriously Ill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All Americans
(Extremely or 
very afraid)</c:v>
                </c:pt>
                <c:pt idx="1">
                  <c:v>Have Not Experienced Financial Impact</c:v>
                </c:pt>
                <c:pt idx="2">
                  <c:v>Have 
Experienced Financial Impact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0.33</c:v>
                </c:pt>
                <c:pt idx="1">
                  <c:v>0.23</c:v>
                </c:pt>
                <c:pt idx="2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7D-DE4E-80F0-381741B895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Fear Paying for Care if Seriously Ill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577D-DE4E-80F0-381741B895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All Americans
(Extremely or 
very afraid)</c:v>
                </c:pt>
                <c:pt idx="1">
                  <c:v>Have Not Experienced Financial Impact</c:v>
                </c:pt>
                <c:pt idx="2">
                  <c:v>Have 
Experienced Financial Impact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0.4</c:v>
                </c:pt>
                <c:pt idx="1">
                  <c:v>0.23</c:v>
                </c:pt>
                <c:pt idx="2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7D-DE4E-80F0-381741B895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overlap val="-9"/>
        <c:axId val="187639055"/>
        <c:axId val="190975263"/>
      </c:barChart>
      <c:catAx>
        <c:axId val="187639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975263"/>
        <c:crosses val="autoZero"/>
        <c:auto val="1"/>
        <c:lblAlgn val="ctr"/>
        <c:lblOffset val="100"/>
        <c:noMultiLvlLbl val="0"/>
      </c:catAx>
      <c:valAx>
        <c:axId val="190975263"/>
        <c:scaling>
          <c:orientation val="minMax"/>
          <c:max val="0.58000000000000007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87639055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1.3564887693333496E-2"/>
          <c:y val="7.3421144719736861E-2"/>
          <c:w val="0.23958204648190234"/>
          <c:h val="0.616993606743095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611656452714882"/>
          <c:y val="4.5452755975963703E-2"/>
          <c:w val="0.72579727770435309"/>
          <c:h val="0.779068821349199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Richest 20%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Turned 50 in 1980</c:v>
                </c:pt>
                <c:pt idx="1">
                  <c:v>Turned 50 in 2010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36.200000000000003</c:v>
                </c:pt>
                <c:pt idx="1">
                  <c:v>41.9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3B-6744-94CC-0FA010F308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Poorest 20%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Turned 50 in 1980</c:v>
                </c:pt>
                <c:pt idx="1">
                  <c:v>Turned 50 in 2010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32.299999999999997</c:v>
                </c:pt>
                <c:pt idx="1">
                  <c:v>28.3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3B-6744-94CC-0FA010F3086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Q2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Turned 50 in 1980</c:v>
                </c:pt>
                <c:pt idx="1">
                  <c:v>Turned 50 in 2010</c:v>
                </c:pt>
              </c:strCache>
            </c:strRef>
          </c:cat>
          <c:val>
            <c:numRef>
              <c:f>Sheet1!$D$2:$D$3</c:f>
            </c:numRef>
          </c:val>
          <c:extLst>
            <c:ext xmlns:c16="http://schemas.microsoft.com/office/drawing/2014/chart" uri="{C3380CC4-5D6E-409C-BE32-E72D297353CC}">
              <c16:uniqueId val="{00000002-CC3B-6744-94CC-0FA010F3086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Q3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Turned 50 in 1980</c:v>
                </c:pt>
                <c:pt idx="1">
                  <c:v>Turned 50 in 2010</c:v>
                </c:pt>
              </c:strCache>
            </c:strRef>
          </c:cat>
          <c:val>
            <c:numRef>
              <c:f>Sheet1!$E$2:$E$3</c:f>
            </c:numRef>
          </c:val>
          <c:extLst>
            <c:ext xmlns:c16="http://schemas.microsoft.com/office/drawing/2014/chart" uri="{C3380CC4-5D6E-409C-BE32-E72D297353CC}">
              <c16:uniqueId val="{00000003-CC3B-6744-94CC-0FA010F3086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Q4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Turned 50 in 1980</c:v>
                </c:pt>
                <c:pt idx="1">
                  <c:v>Turned 50 in 2010</c:v>
                </c:pt>
              </c:strCache>
            </c:strRef>
          </c:cat>
          <c:val>
            <c:numRef>
              <c:f>Sheet1!$F$2:$F$3</c:f>
            </c:numRef>
          </c:val>
          <c:extLst>
            <c:ext xmlns:c16="http://schemas.microsoft.com/office/drawing/2014/chart" uri="{C3380CC4-5D6E-409C-BE32-E72D297353CC}">
              <c16:uniqueId val="{00000004-CC3B-6744-94CC-0FA010F308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1"/>
        <c:axId val="-1910298944"/>
        <c:axId val="-1910296192"/>
      </c:barChart>
      <c:catAx>
        <c:axId val="-1910298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10296192"/>
        <c:crosses val="autoZero"/>
        <c:auto val="1"/>
        <c:lblAlgn val="ctr"/>
        <c:lblOffset val="100"/>
        <c:noMultiLvlLbl val="0"/>
      </c:catAx>
      <c:valAx>
        <c:axId val="-1910296192"/>
        <c:scaling>
          <c:orientation val="minMax"/>
          <c:max val="43"/>
          <c:min val="20"/>
        </c:scaling>
        <c:delete val="1"/>
        <c:axPos val="l"/>
        <c:majorGridlines>
          <c:spPr>
            <a:ln w="6350" cap="flat" cmpd="sng" algn="ctr">
              <a:solidFill>
                <a:schemeClr val="bg1"/>
              </a:solidFill>
              <a:prstDash val="sysDash"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crossAx val="-191029894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6.793478260869565E-3"/>
          <c:y val="0.48728109178539231"/>
          <c:w val="0.21282352511294639"/>
          <c:h val="0.229185162401547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chemeClr val="tx1"/>
                </a:solidFill>
              </a:rPr>
              <a:t>Individual Deductible</a:t>
            </a:r>
          </a:p>
        </c:rich>
      </c:tx>
      <c:layout>
        <c:manualLayout>
          <c:xMode val="edge"/>
          <c:yMode val="edge"/>
          <c:x val="0.2439730949752057"/>
          <c:y val="2.20419526045951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Individual Deductible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497-4145-B4BE-3461C4343E7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97-4145-B4BE-3461C4343E75}"/>
              </c:ext>
            </c:extLst>
          </c:dPt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Femail</c:v>
                </c:pt>
              </c:strCache>
            </c:strRef>
          </c:cat>
          <c:val>
            <c:numRef>
              <c:f>Sheet1!$B$2:$B$3</c:f>
              <c:numCache>
                <c:formatCode>"$"#,##0_);[Red]\("$"#,##0\)</c:formatCode>
                <c:ptCount val="2"/>
                <c:pt idx="0">
                  <c:v>557</c:v>
                </c:pt>
                <c:pt idx="1">
                  <c:v>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97-4145-B4BE-3461C4343E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"/>
        <c:overlap val="-27"/>
        <c:axId val="972539952"/>
        <c:axId val="972761328"/>
      </c:barChart>
      <c:catAx>
        <c:axId val="9725399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2761328"/>
        <c:crosses val="autoZero"/>
        <c:auto val="1"/>
        <c:lblAlgn val="ctr"/>
        <c:lblOffset val="100"/>
        <c:noMultiLvlLbl val="0"/>
      </c:catAx>
      <c:valAx>
        <c:axId val="972761328"/>
        <c:scaling>
          <c:orientation val="minMax"/>
          <c:max val="165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/>
              </a:solidFill>
              <a:prstDash val="sysDash"/>
              <a:round/>
            </a:ln>
            <a:effectLst/>
          </c:spPr>
        </c:majorGridlines>
        <c:numFmt formatCode="&quot;$&quot;#,##0_);[Red]\(&quot;$&quot;#,##0\)" sourceLinked="1"/>
        <c:majorTickMark val="out"/>
        <c:minorTickMark val="none"/>
        <c:tickLblPos val="nextTo"/>
        <c:crossAx val="972539952"/>
        <c:crosses val="autoZero"/>
        <c:crossBetween val="between"/>
        <c:majorUnit val="300"/>
      </c:valAx>
      <c:spPr>
        <a:solidFill>
          <a:schemeClr val="bg1">
            <a:lumMod val="8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chemeClr val="tx1"/>
                </a:solidFill>
              </a:rPr>
              <a:t>Family Deductible</a:t>
            </a:r>
          </a:p>
        </c:rich>
      </c:tx>
      <c:layout>
        <c:manualLayout>
          <c:xMode val="edge"/>
          <c:yMode val="edge"/>
          <c:x val="0.2439730949752057"/>
          <c:y val="2.20419526045951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Family Deductible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8FC-7745-97D9-75A1E760054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8FC-7745-97D9-75A1E760054B}"/>
              </c:ext>
            </c:extLst>
          </c:dPt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Femail</c:v>
                </c:pt>
              </c:strCache>
            </c:strRef>
          </c:cat>
          <c:val>
            <c:numRef>
              <c:f>Sheet1!$B$2:$B$3</c:f>
              <c:numCache>
                <c:formatCode>"$"#,##0_);[Red]\("$"#,##0\)</c:formatCode>
                <c:ptCount val="2"/>
                <c:pt idx="0">
                  <c:v>1318</c:v>
                </c:pt>
                <c:pt idx="1">
                  <c:v>1614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FC-7745-97D9-75A1E76005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"/>
        <c:overlap val="-27"/>
        <c:axId val="972539952"/>
        <c:axId val="972761328"/>
      </c:barChart>
      <c:catAx>
        <c:axId val="9725399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2761328"/>
        <c:crosses val="autoZero"/>
        <c:auto val="1"/>
        <c:lblAlgn val="ctr"/>
        <c:lblOffset val="100"/>
        <c:noMultiLvlLbl val="0"/>
      </c:catAx>
      <c:valAx>
        <c:axId val="972761328"/>
        <c:scaling>
          <c:orientation val="minMax"/>
          <c:max val="165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/>
              </a:solidFill>
              <a:prstDash val="sysDash"/>
              <a:round/>
            </a:ln>
            <a:effectLst/>
          </c:spPr>
        </c:majorGridlines>
        <c:numFmt formatCode="&quot;$&quot;#,##0_);[Red]\(&quot;$&quot;#,##0\)" sourceLinked="1"/>
        <c:majorTickMark val="out"/>
        <c:minorTickMark val="none"/>
        <c:tickLblPos val="nextTo"/>
        <c:crossAx val="972539952"/>
        <c:crosses val="autoZero"/>
        <c:crossBetween val="between"/>
        <c:majorUnit val="300"/>
      </c:valAx>
      <c:spPr>
        <a:solidFill>
          <a:schemeClr val="bg1">
            <a:lumMod val="8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chemeClr val="tx1"/>
                </a:solidFill>
              </a:rPr>
              <a:t>Retiree Medical</a:t>
            </a:r>
          </a:p>
        </c:rich>
      </c:tx>
      <c:layout>
        <c:manualLayout>
          <c:xMode val="edge"/>
          <c:yMode val="edge"/>
          <c:x val="0.2439730949752057"/>
          <c:y val="2.20419526045951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Family Deductible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0C-2D41-9B0E-B24B58AE6C0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0C-2D41-9B0E-B24B58AE6C08}"/>
              </c:ext>
            </c:extLst>
          </c:dPt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Femail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0.27</c:v>
                </c:pt>
                <c:pt idx="1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0C-2D41-9B0E-B24B58AE6C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"/>
        <c:overlap val="-27"/>
        <c:axId val="972539952"/>
        <c:axId val="972761328"/>
      </c:barChart>
      <c:catAx>
        <c:axId val="9725399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2761328"/>
        <c:crosses val="autoZero"/>
        <c:auto val="1"/>
        <c:lblAlgn val="ctr"/>
        <c:lblOffset val="100"/>
        <c:noMultiLvlLbl val="0"/>
      </c:catAx>
      <c:valAx>
        <c:axId val="972761328"/>
        <c:scaling>
          <c:orientation val="minMax"/>
          <c:max val="0.29000000000000004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/>
              </a:solidFill>
              <a:prstDash val="sysDash"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972539952"/>
        <c:crosses val="autoZero"/>
        <c:crossBetween val="between"/>
        <c:majorUnit val="5.000000000000001E-2"/>
      </c:valAx>
      <c:spPr>
        <a:solidFill>
          <a:schemeClr val="bg1">
            <a:lumMod val="8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492513967475701E-2"/>
          <c:y val="3.5652094296010399E-2"/>
          <c:w val="0.95101497206504904"/>
          <c:h val="0.7391912178807239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Homicide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E79-594B-8250-452A09AF186B}"/>
              </c:ext>
            </c:extLst>
          </c:dPt>
          <c:cat>
            <c:strRef>
              <c:f>Sheet1!$A$2</c:f>
              <c:strCache>
                <c:ptCount val="1"/>
                <c:pt idx="0">
                  <c:v>Category 2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79-594B-8250-452A09AF186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Stroke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2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79-594B-8250-452A09AF186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Heart Disease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2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79-594B-8250-452A09AF186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Cancer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2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E79-594B-8250-452A09AF186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2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E79-594B-8250-452A09AF18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overlap val="100"/>
        <c:axId val="-2126556112"/>
        <c:axId val="-2060524416"/>
      </c:barChart>
      <c:catAx>
        <c:axId val="-21265561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2060524416"/>
        <c:crosses val="autoZero"/>
        <c:auto val="1"/>
        <c:lblAlgn val="ctr"/>
        <c:lblOffset val="100"/>
        <c:noMultiLvlLbl val="0"/>
      </c:catAx>
      <c:valAx>
        <c:axId val="-2060524416"/>
        <c:scaling>
          <c:orientation val="minMax"/>
          <c:max val="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6556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>
                    <a:solidFill>
                      <a:srgbClr val="EBF1DD"/>
                    </a:solidFill>
                    <a:latin typeface="+mn-l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White</c:v>
                </c:pt>
                <c:pt idx="1">
                  <c:v>African American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</c:v>
                </c:pt>
                <c:pt idx="1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3F-6144-AE0A-80BB855A50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004613696"/>
        <c:axId val="-2006186656"/>
      </c:barChart>
      <c:catAx>
        <c:axId val="-2004613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2800">
                <a:solidFill>
                  <a:schemeClr val="bg1"/>
                </a:solidFill>
                <a:latin typeface="+mn-lt"/>
              </a:defRPr>
            </a:pPr>
            <a:endParaRPr lang="en-US"/>
          </a:p>
        </c:txPr>
        <c:crossAx val="-2006186656"/>
        <c:crosses val="autoZero"/>
        <c:auto val="1"/>
        <c:lblAlgn val="ctr"/>
        <c:lblOffset val="100"/>
        <c:noMultiLvlLbl val="0"/>
      </c:catAx>
      <c:valAx>
        <c:axId val="-2006186656"/>
        <c:scaling>
          <c:orientation val="minMax"/>
          <c:max val="1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-2004613696"/>
        <c:crosses val="autoZero"/>
        <c:crossBetween val="between"/>
        <c:majorUnit val="0.2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000">
          <a:latin typeface="Franklin Gothic Book"/>
          <a:cs typeface="Franklin Gothic Book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1.64935224891893E-2"/>
                </c:manualLayout>
              </c:layout>
              <c:spPr/>
              <c:txPr>
                <a:bodyPr/>
                <a:lstStyle/>
                <a:p>
                  <a:pPr>
                    <a:defRPr sz="2800">
                      <a:solidFill>
                        <a:schemeClr val="bg1"/>
                      </a:solidFill>
                      <a:latin typeface="+mn-lt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1B4-3F40-8238-447F67C92C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>
                    <a:solidFill>
                      <a:schemeClr val="bg1"/>
                    </a:solidFill>
                    <a:latin typeface="+mn-l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African Americans _x000d_Adjusted for Insurance</c:v>
                </c:pt>
                <c:pt idx="1">
                  <c:v>All Americans,_x000d_Under-insured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1.03</c:v>
                </c:pt>
                <c:pt idx="1">
                  <c:v>1.31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B4-3F40-8238-447F67C92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027482848"/>
        <c:axId val="-2012010992"/>
      </c:barChart>
      <c:catAx>
        <c:axId val="-2027482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2800">
                <a:solidFill>
                  <a:schemeClr val="bg1"/>
                </a:solidFill>
                <a:latin typeface="+mn-lt"/>
              </a:defRPr>
            </a:pPr>
            <a:endParaRPr lang="en-US"/>
          </a:p>
        </c:txPr>
        <c:crossAx val="-2012010992"/>
        <c:crosses val="autoZero"/>
        <c:auto val="1"/>
        <c:lblAlgn val="ctr"/>
        <c:lblOffset val="100"/>
        <c:noMultiLvlLbl val="0"/>
      </c:catAx>
      <c:valAx>
        <c:axId val="-2012010992"/>
        <c:scaling>
          <c:orientation val="minMax"/>
          <c:max val="1.35"/>
          <c:min val="1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2400">
                <a:solidFill>
                  <a:schemeClr val="bg1"/>
                </a:solidFill>
                <a:latin typeface="+mn-lt"/>
              </a:defRPr>
            </a:pPr>
            <a:endParaRPr lang="en-US"/>
          </a:p>
        </c:txPr>
        <c:crossAx val="-2027482848"/>
        <c:crosses val="autoZero"/>
        <c:crossBetween val="between"/>
        <c:majorUnit val="0.1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2000">
          <a:latin typeface="Franklin Gothic Book"/>
          <a:cs typeface="Franklin Gothic Book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816EE4-FB77-704E-B681-B3F5263F4BD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C1D16B-614A-6D4A-B963-E9E8DC402062}">
      <dgm:prSet/>
      <dgm:spPr>
        <a:ln>
          <a:solidFill>
            <a:schemeClr val="bg1"/>
          </a:solidFill>
        </a:ln>
      </dgm:spPr>
      <dgm:t>
        <a:bodyPr/>
        <a:lstStyle/>
        <a:p>
          <a:r>
            <a:rPr lang="en-US" b="1"/>
            <a:t>Dialysis</a:t>
          </a:r>
        </a:p>
      </dgm:t>
    </dgm:pt>
    <dgm:pt modelId="{586C0EAC-C9FC-3047-B612-A0600CAFCF44}" type="parTrans" cxnId="{F918BC3D-F69B-BF43-8234-6E50DE1EC379}">
      <dgm:prSet/>
      <dgm:spPr/>
      <dgm:t>
        <a:bodyPr/>
        <a:lstStyle/>
        <a:p>
          <a:endParaRPr lang="en-US"/>
        </a:p>
      </dgm:t>
    </dgm:pt>
    <dgm:pt modelId="{7A2CAD9C-9990-3247-85CB-47D1097194CE}" type="sibTrans" cxnId="{F918BC3D-F69B-BF43-8234-6E50DE1EC379}">
      <dgm:prSet/>
      <dgm:spPr/>
      <dgm:t>
        <a:bodyPr/>
        <a:lstStyle/>
        <a:p>
          <a:endParaRPr lang="en-US"/>
        </a:p>
      </dgm:t>
    </dgm:pt>
    <dgm:pt modelId="{1618AD23-C7E4-454B-B2B2-3D2DC6126B03}">
      <dgm:prSet custT="1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2800" dirty="0"/>
            <a:t>Blacks survive longer than whites</a:t>
          </a:r>
        </a:p>
      </dgm:t>
    </dgm:pt>
    <dgm:pt modelId="{C69E93E6-98EB-D546-BFD5-46611142444D}" type="parTrans" cxnId="{1D257B55-9727-FD43-9FB5-0D22AF041B5A}">
      <dgm:prSet/>
      <dgm:spPr/>
      <dgm:t>
        <a:bodyPr/>
        <a:lstStyle/>
        <a:p>
          <a:endParaRPr lang="en-US"/>
        </a:p>
      </dgm:t>
    </dgm:pt>
    <dgm:pt modelId="{A3B23AAD-567D-3947-AD87-3BF9FD062CA3}" type="sibTrans" cxnId="{1D257B55-9727-FD43-9FB5-0D22AF041B5A}">
      <dgm:prSet/>
      <dgm:spPr/>
      <dgm:t>
        <a:bodyPr/>
        <a:lstStyle/>
        <a:p>
          <a:endParaRPr lang="en-US"/>
        </a:p>
      </dgm:t>
    </dgm:pt>
    <dgm:pt modelId="{6C49F3F1-92E1-1B48-A868-F2A5A96DD595}">
      <dgm:prSet/>
      <dgm:spPr>
        <a:ln>
          <a:solidFill>
            <a:schemeClr val="bg1"/>
          </a:solidFill>
        </a:ln>
      </dgm:spPr>
      <dgm:t>
        <a:bodyPr/>
        <a:lstStyle/>
        <a:p>
          <a:r>
            <a:rPr lang="en-US" b="1"/>
            <a:t>VA Hospitals</a:t>
          </a:r>
        </a:p>
      </dgm:t>
    </dgm:pt>
    <dgm:pt modelId="{B04B7748-14F5-7C4A-9AA4-EABE20BC23E9}" type="parTrans" cxnId="{51F62ED5-FB93-444E-9010-5862AC01C9F4}">
      <dgm:prSet/>
      <dgm:spPr/>
      <dgm:t>
        <a:bodyPr/>
        <a:lstStyle/>
        <a:p>
          <a:endParaRPr lang="en-US"/>
        </a:p>
      </dgm:t>
    </dgm:pt>
    <dgm:pt modelId="{AC58F626-BEFE-1C48-A779-104102148DA4}" type="sibTrans" cxnId="{51F62ED5-FB93-444E-9010-5862AC01C9F4}">
      <dgm:prSet/>
      <dgm:spPr/>
      <dgm:t>
        <a:bodyPr/>
        <a:lstStyle/>
        <a:p>
          <a:endParaRPr lang="en-US"/>
        </a:p>
      </dgm:t>
    </dgm:pt>
    <dgm:pt modelId="{F83A6901-5857-AC4C-96A7-B0660191229F}">
      <dgm:prSet custT="1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2800"/>
            <a:t>Blacks survive longer than whites</a:t>
          </a:r>
        </a:p>
      </dgm:t>
    </dgm:pt>
    <dgm:pt modelId="{76B9B5AE-C6B7-DC43-858C-795347920647}" type="parTrans" cxnId="{B4045D0F-966D-7B4B-863D-3D7EB9B3323E}">
      <dgm:prSet/>
      <dgm:spPr/>
      <dgm:t>
        <a:bodyPr/>
        <a:lstStyle/>
        <a:p>
          <a:endParaRPr lang="en-US"/>
        </a:p>
      </dgm:t>
    </dgm:pt>
    <dgm:pt modelId="{33202CDC-ECFC-3D49-A11C-49454EEEFCB5}" type="sibTrans" cxnId="{B4045D0F-966D-7B4B-863D-3D7EB9B3323E}">
      <dgm:prSet/>
      <dgm:spPr/>
      <dgm:t>
        <a:bodyPr/>
        <a:lstStyle/>
        <a:p>
          <a:endParaRPr lang="en-US"/>
        </a:p>
      </dgm:t>
    </dgm:pt>
    <dgm:pt modelId="{4E625CF9-CA7A-1644-A01C-FD091A5DD294}">
      <dgm:prSet/>
      <dgm:spPr>
        <a:ln>
          <a:solidFill>
            <a:schemeClr val="bg1"/>
          </a:solidFill>
        </a:ln>
      </dgm:spPr>
      <dgm:t>
        <a:bodyPr/>
        <a:lstStyle/>
        <a:p>
          <a:r>
            <a:rPr lang="en-US" b="1"/>
            <a:t>Medicare</a:t>
          </a:r>
        </a:p>
      </dgm:t>
    </dgm:pt>
    <dgm:pt modelId="{BD349C3D-67C1-464B-A61D-C3E86BC4A608}" type="parTrans" cxnId="{6C83A11D-ECD7-1A43-8F90-102AAC637030}">
      <dgm:prSet/>
      <dgm:spPr/>
      <dgm:t>
        <a:bodyPr/>
        <a:lstStyle/>
        <a:p>
          <a:endParaRPr lang="en-US"/>
        </a:p>
      </dgm:t>
    </dgm:pt>
    <dgm:pt modelId="{83643D98-485A-464F-8BA9-CA9C4B32493A}" type="sibTrans" cxnId="{6C83A11D-ECD7-1A43-8F90-102AAC637030}">
      <dgm:prSet/>
      <dgm:spPr/>
      <dgm:t>
        <a:bodyPr/>
        <a:lstStyle/>
        <a:p>
          <a:endParaRPr lang="en-US"/>
        </a:p>
      </dgm:t>
    </dgm:pt>
    <dgm:pt modelId="{A8F81E1A-4ADB-FB44-8E8D-15543ED4F5B9}">
      <dgm:prSet custT="1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2800" dirty="0"/>
            <a:t>Death rates match across races</a:t>
          </a:r>
        </a:p>
      </dgm:t>
    </dgm:pt>
    <dgm:pt modelId="{1D5D9BA9-92C9-F849-98C4-7451BE900870}" type="parTrans" cxnId="{A9FA97FE-9A13-2444-BEE6-8BC5A3C85B43}">
      <dgm:prSet/>
      <dgm:spPr/>
      <dgm:t>
        <a:bodyPr/>
        <a:lstStyle/>
        <a:p>
          <a:endParaRPr lang="en-US"/>
        </a:p>
      </dgm:t>
    </dgm:pt>
    <dgm:pt modelId="{8020519F-8D9C-2846-A6B9-EF817C3486AC}" type="sibTrans" cxnId="{A9FA97FE-9A13-2444-BEE6-8BC5A3C85B43}">
      <dgm:prSet/>
      <dgm:spPr/>
      <dgm:t>
        <a:bodyPr/>
        <a:lstStyle/>
        <a:p>
          <a:endParaRPr lang="en-US"/>
        </a:p>
      </dgm:t>
    </dgm:pt>
    <dgm:pt modelId="{203CFA0C-3523-FB4B-ACCC-9C9C8559021A}" type="pres">
      <dgm:prSet presAssocID="{EE816EE4-FB77-704E-B681-B3F5263F4BD8}" presName="Name0" presStyleCnt="0">
        <dgm:presLayoutVars>
          <dgm:dir/>
          <dgm:animLvl val="lvl"/>
          <dgm:resizeHandles val="exact"/>
        </dgm:presLayoutVars>
      </dgm:prSet>
      <dgm:spPr/>
    </dgm:pt>
    <dgm:pt modelId="{FE98BA64-9B2E-084D-8828-00F2BC747B06}" type="pres">
      <dgm:prSet presAssocID="{23C1D16B-614A-6D4A-B963-E9E8DC402062}" presName="composite" presStyleCnt="0"/>
      <dgm:spPr/>
    </dgm:pt>
    <dgm:pt modelId="{4841F411-28AA-1B43-86BA-496AB15AB3D3}" type="pres">
      <dgm:prSet presAssocID="{23C1D16B-614A-6D4A-B963-E9E8DC40206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5F61041D-3E0A-3B4E-9E25-DF3114266ADE}" type="pres">
      <dgm:prSet presAssocID="{23C1D16B-614A-6D4A-B963-E9E8DC402062}" presName="desTx" presStyleLbl="alignAccFollowNode1" presStyleIdx="0" presStyleCnt="3">
        <dgm:presLayoutVars>
          <dgm:bulletEnabled val="1"/>
        </dgm:presLayoutVars>
      </dgm:prSet>
      <dgm:spPr/>
    </dgm:pt>
    <dgm:pt modelId="{18232136-8ED9-7646-A19E-EED53199723B}" type="pres">
      <dgm:prSet presAssocID="{7A2CAD9C-9990-3247-85CB-47D1097194CE}" presName="space" presStyleCnt="0"/>
      <dgm:spPr/>
    </dgm:pt>
    <dgm:pt modelId="{91DE00C7-B3AD-3D48-96A6-9553D2CB99CF}" type="pres">
      <dgm:prSet presAssocID="{6C49F3F1-92E1-1B48-A868-F2A5A96DD595}" presName="composite" presStyleCnt="0"/>
      <dgm:spPr/>
    </dgm:pt>
    <dgm:pt modelId="{FA59720B-143B-1F4F-9D85-87EF426F4617}" type="pres">
      <dgm:prSet presAssocID="{6C49F3F1-92E1-1B48-A868-F2A5A96DD59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3E4D135A-F59C-8545-AC48-68DAD767065E}" type="pres">
      <dgm:prSet presAssocID="{6C49F3F1-92E1-1B48-A868-F2A5A96DD595}" presName="desTx" presStyleLbl="alignAccFollowNode1" presStyleIdx="1" presStyleCnt="3">
        <dgm:presLayoutVars>
          <dgm:bulletEnabled val="1"/>
        </dgm:presLayoutVars>
      </dgm:prSet>
      <dgm:spPr/>
    </dgm:pt>
    <dgm:pt modelId="{38858571-CFA4-2846-9562-F139D1E2323C}" type="pres">
      <dgm:prSet presAssocID="{AC58F626-BEFE-1C48-A779-104102148DA4}" presName="space" presStyleCnt="0"/>
      <dgm:spPr/>
    </dgm:pt>
    <dgm:pt modelId="{1DDB35C3-9FA8-854C-B368-8B6C935B92BA}" type="pres">
      <dgm:prSet presAssocID="{4E625CF9-CA7A-1644-A01C-FD091A5DD294}" presName="composite" presStyleCnt="0"/>
      <dgm:spPr/>
    </dgm:pt>
    <dgm:pt modelId="{8AF4DB41-1708-504F-871B-B29F43248354}" type="pres">
      <dgm:prSet presAssocID="{4E625CF9-CA7A-1644-A01C-FD091A5DD29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98B658E2-EDB5-7047-BCE4-3A737EB5A1B1}" type="pres">
      <dgm:prSet presAssocID="{4E625CF9-CA7A-1644-A01C-FD091A5DD294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AC26940C-18FD-EF42-82FE-8B15EE2877FA}" type="presOf" srcId="{EE816EE4-FB77-704E-B681-B3F5263F4BD8}" destId="{203CFA0C-3523-FB4B-ACCC-9C9C8559021A}" srcOrd="0" destOrd="0" presId="urn:microsoft.com/office/officeart/2005/8/layout/hList1"/>
    <dgm:cxn modelId="{B4045D0F-966D-7B4B-863D-3D7EB9B3323E}" srcId="{6C49F3F1-92E1-1B48-A868-F2A5A96DD595}" destId="{F83A6901-5857-AC4C-96A7-B0660191229F}" srcOrd="0" destOrd="0" parTransId="{76B9B5AE-C6B7-DC43-858C-795347920647}" sibTransId="{33202CDC-ECFC-3D49-A11C-49454EEEFCB5}"/>
    <dgm:cxn modelId="{6C83A11D-ECD7-1A43-8F90-102AAC637030}" srcId="{EE816EE4-FB77-704E-B681-B3F5263F4BD8}" destId="{4E625CF9-CA7A-1644-A01C-FD091A5DD294}" srcOrd="2" destOrd="0" parTransId="{BD349C3D-67C1-464B-A61D-C3E86BC4A608}" sibTransId="{83643D98-485A-464F-8BA9-CA9C4B32493A}"/>
    <dgm:cxn modelId="{972FC52C-DDBC-144C-89A4-E85FBEA5769C}" type="presOf" srcId="{6C49F3F1-92E1-1B48-A868-F2A5A96DD595}" destId="{FA59720B-143B-1F4F-9D85-87EF426F4617}" srcOrd="0" destOrd="0" presId="urn:microsoft.com/office/officeart/2005/8/layout/hList1"/>
    <dgm:cxn modelId="{F918BC3D-F69B-BF43-8234-6E50DE1EC379}" srcId="{EE816EE4-FB77-704E-B681-B3F5263F4BD8}" destId="{23C1D16B-614A-6D4A-B963-E9E8DC402062}" srcOrd="0" destOrd="0" parTransId="{586C0EAC-C9FC-3047-B612-A0600CAFCF44}" sibTransId="{7A2CAD9C-9990-3247-85CB-47D1097194CE}"/>
    <dgm:cxn modelId="{EED7353E-9A6C-C948-93A7-902831EED58D}" type="presOf" srcId="{23C1D16B-614A-6D4A-B963-E9E8DC402062}" destId="{4841F411-28AA-1B43-86BA-496AB15AB3D3}" srcOrd="0" destOrd="0" presId="urn:microsoft.com/office/officeart/2005/8/layout/hList1"/>
    <dgm:cxn modelId="{85DA0141-41F1-9445-9273-196F5CBAFE3B}" type="presOf" srcId="{A8F81E1A-4ADB-FB44-8E8D-15543ED4F5B9}" destId="{98B658E2-EDB5-7047-BCE4-3A737EB5A1B1}" srcOrd="0" destOrd="0" presId="urn:microsoft.com/office/officeart/2005/8/layout/hList1"/>
    <dgm:cxn modelId="{1D257B55-9727-FD43-9FB5-0D22AF041B5A}" srcId="{23C1D16B-614A-6D4A-B963-E9E8DC402062}" destId="{1618AD23-C7E4-454B-B2B2-3D2DC6126B03}" srcOrd="0" destOrd="0" parTransId="{C69E93E6-98EB-D546-BFD5-46611142444D}" sibTransId="{A3B23AAD-567D-3947-AD87-3BF9FD062CA3}"/>
    <dgm:cxn modelId="{881CBA90-4108-AB40-8F63-1F2EC9105D01}" type="presOf" srcId="{4E625CF9-CA7A-1644-A01C-FD091A5DD294}" destId="{8AF4DB41-1708-504F-871B-B29F43248354}" srcOrd="0" destOrd="0" presId="urn:microsoft.com/office/officeart/2005/8/layout/hList1"/>
    <dgm:cxn modelId="{A0F2A39E-ACB3-6549-ACC3-41C6F87F6E83}" type="presOf" srcId="{1618AD23-C7E4-454B-B2B2-3D2DC6126B03}" destId="{5F61041D-3E0A-3B4E-9E25-DF3114266ADE}" srcOrd="0" destOrd="0" presId="urn:microsoft.com/office/officeart/2005/8/layout/hList1"/>
    <dgm:cxn modelId="{51F62ED5-FB93-444E-9010-5862AC01C9F4}" srcId="{EE816EE4-FB77-704E-B681-B3F5263F4BD8}" destId="{6C49F3F1-92E1-1B48-A868-F2A5A96DD595}" srcOrd="1" destOrd="0" parTransId="{B04B7748-14F5-7C4A-9AA4-EABE20BC23E9}" sibTransId="{AC58F626-BEFE-1C48-A779-104102148DA4}"/>
    <dgm:cxn modelId="{CF9203EC-4235-4642-A573-7B0DDDFE6F7C}" type="presOf" srcId="{F83A6901-5857-AC4C-96A7-B0660191229F}" destId="{3E4D135A-F59C-8545-AC48-68DAD767065E}" srcOrd="0" destOrd="0" presId="urn:microsoft.com/office/officeart/2005/8/layout/hList1"/>
    <dgm:cxn modelId="{A9FA97FE-9A13-2444-BEE6-8BC5A3C85B43}" srcId="{4E625CF9-CA7A-1644-A01C-FD091A5DD294}" destId="{A8F81E1A-4ADB-FB44-8E8D-15543ED4F5B9}" srcOrd="0" destOrd="0" parTransId="{1D5D9BA9-92C9-F849-98C4-7451BE900870}" sibTransId="{8020519F-8D9C-2846-A6B9-EF817C3486AC}"/>
    <dgm:cxn modelId="{33557C77-253D-2B4B-ACE3-6E5FFAB682A0}" type="presParOf" srcId="{203CFA0C-3523-FB4B-ACCC-9C9C8559021A}" destId="{FE98BA64-9B2E-084D-8828-00F2BC747B06}" srcOrd="0" destOrd="0" presId="urn:microsoft.com/office/officeart/2005/8/layout/hList1"/>
    <dgm:cxn modelId="{87AACA54-3A07-CD46-AAF0-722A3A7FF917}" type="presParOf" srcId="{FE98BA64-9B2E-084D-8828-00F2BC747B06}" destId="{4841F411-28AA-1B43-86BA-496AB15AB3D3}" srcOrd="0" destOrd="0" presId="urn:microsoft.com/office/officeart/2005/8/layout/hList1"/>
    <dgm:cxn modelId="{2F35CEDB-5606-D64D-B766-F7D8FBF44982}" type="presParOf" srcId="{FE98BA64-9B2E-084D-8828-00F2BC747B06}" destId="{5F61041D-3E0A-3B4E-9E25-DF3114266ADE}" srcOrd="1" destOrd="0" presId="urn:microsoft.com/office/officeart/2005/8/layout/hList1"/>
    <dgm:cxn modelId="{219AB5BF-B129-DC42-90E5-1A9D3EDA57DE}" type="presParOf" srcId="{203CFA0C-3523-FB4B-ACCC-9C9C8559021A}" destId="{18232136-8ED9-7646-A19E-EED53199723B}" srcOrd="1" destOrd="0" presId="urn:microsoft.com/office/officeart/2005/8/layout/hList1"/>
    <dgm:cxn modelId="{48DFBCE9-4B9D-294C-99C5-12232E98B123}" type="presParOf" srcId="{203CFA0C-3523-FB4B-ACCC-9C9C8559021A}" destId="{91DE00C7-B3AD-3D48-96A6-9553D2CB99CF}" srcOrd="2" destOrd="0" presId="urn:microsoft.com/office/officeart/2005/8/layout/hList1"/>
    <dgm:cxn modelId="{71CB6D38-866D-A248-A4A5-FC72EAE63D53}" type="presParOf" srcId="{91DE00C7-B3AD-3D48-96A6-9553D2CB99CF}" destId="{FA59720B-143B-1F4F-9D85-87EF426F4617}" srcOrd="0" destOrd="0" presId="urn:microsoft.com/office/officeart/2005/8/layout/hList1"/>
    <dgm:cxn modelId="{58D1DE5B-F437-DF4E-89DB-0ADFBD175DE8}" type="presParOf" srcId="{91DE00C7-B3AD-3D48-96A6-9553D2CB99CF}" destId="{3E4D135A-F59C-8545-AC48-68DAD767065E}" srcOrd="1" destOrd="0" presId="urn:microsoft.com/office/officeart/2005/8/layout/hList1"/>
    <dgm:cxn modelId="{32475656-8510-994E-912C-A82F6A950311}" type="presParOf" srcId="{203CFA0C-3523-FB4B-ACCC-9C9C8559021A}" destId="{38858571-CFA4-2846-9562-F139D1E2323C}" srcOrd="3" destOrd="0" presId="urn:microsoft.com/office/officeart/2005/8/layout/hList1"/>
    <dgm:cxn modelId="{24AF7E5C-0996-1548-A0BE-6D5125707630}" type="presParOf" srcId="{203CFA0C-3523-FB4B-ACCC-9C9C8559021A}" destId="{1DDB35C3-9FA8-854C-B368-8B6C935B92BA}" srcOrd="4" destOrd="0" presId="urn:microsoft.com/office/officeart/2005/8/layout/hList1"/>
    <dgm:cxn modelId="{10F00998-85F5-684F-9F05-721E1CDECD8D}" type="presParOf" srcId="{1DDB35C3-9FA8-854C-B368-8B6C935B92BA}" destId="{8AF4DB41-1708-504F-871B-B29F43248354}" srcOrd="0" destOrd="0" presId="urn:microsoft.com/office/officeart/2005/8/layout/hList1"/>
    <dgm:cxn modelId="{C2AC46E6-C032-F141-A5E9-1F101246AEA4}" type="presParOf" srcId="{1DDB35C3-9FA8-854C-B368-8B6C935B92BA}" destId="{98B658E2-EDB5-7047-BCE4-3A737EB5A1B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1F411-28AA-1B43-86BA-496AB15AB3D3}">
      <dsp:nvSpPr>
        <dsp:cNvPr id="0" name=""/>
        <dsp:cNvSpPr/>
      </dsp:nvSpPr>
      <dsp:spPr>
        <a:xfrm>
          <a:off x="3286" y="88943"/>
          <a:ext cx="3203971" cy="12748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/>
            <a:t>Dialysis</a:t>
          </a:r>
        </a:p>
      </dsp:txBody>
      <dsp:txXfrm>
        <a:off x="3286" y="88943"/>
        <a:ext cx="3203971" cy="1274839"/>
      </dsp:txXfrm>
    </dsp:sp>
    <dsp:sp modelId="{5F61041D-3E0A-3B4E-9E25-DF3114266ADE}">
      <dsp:nvSpPr>
        <dsp:cNvPr id="0" name=""/>
        <dsp:cNvSpPr/>
      </dsp:nvSpPr>
      <dsp:spPr>
        <a:xfrm>
          <a:off x="3286" y="1363782"/>
          <a:ext cx="3203971" cy="1625040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Blacks survive longer than whites</a:t>
          </a:r>
        </a:p>
      </dsp:txBody>
      <dsp:txXfrm>
        <a:off x="3286" y="1363782"/>
        <a:ext cx="3203971" cy="1625040"/>
      </dsp:txXfrm>
    </dsp:sp>
    <dsp:sp modelId="{FA59720B-143B-1F4F-9D85-87EF426F4617}">
      <dsp:nvSpPr>
        <dsp:cNvPr id="0" name=""/>
        <dsp:cNvSpPr/>
      </dsp:nvSpPr>
      <dsp:spPr>
        <a:xfrm>
          <a:off x="3655814" y="88943"/>
          <a:ext cx="3203971" cy="12748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/>
            <a:t>VA Hospitals</a:t>
          </a:r>
        </a:p>
      </dsp:txBody>
      <dsp:txXfrm>
        <a:off x="3655814" y="88943"/>
        <a:ext cx="3203971" cy="1274839"/>
      </dsp:txXfrm>
    </dsp:sp>
    <dsp:sp modelId="{3E4D135A-F59C-8545-AC48-68DAD767065E}">
      <dsp:nvSpPr>
        <dsp:cNvPr id="0" name=""/>
        <dsp:cNvSpPr/>
      </dsp:nvSpPr>
      <dsp:spPr>
        <a:xfrm>
          <a:off x="3655814" y="1363782"/>
          <a:ext cx="3203971" cy="1625040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Blacks survive longer than whites</a:t>
          </a:r>
        </a:p>
      </dsp:txBody>
      <dsp:txXfrm>
        <a:off x="3655814" y="1363782"/>
        <a:ext cx="3203971" cy="1625040"/>
      </dsp:txXfrm>
    </dsp:sp>
    <dsp:sp modelId="{8AF4DB41-1708-504F-871B-B29F43248354}">
      <dsp:nvSpPr>
        <dsp:cNvPr id="0" name=""/>
        <dsp:cNvSpPr/>
      </dsp:nvSpPr>
      <dsp:spPr>
        <a:xfrm>
          <a:off x="7308342" y="88943"/>
          <a:ext cx="3203971" cy="12748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/>
            <a:t>Medicare</a:t>
          </a:r>
        </a:p>
      </dsp:txBody>
      <dsp:txXfrm>
        <a:off x="7308342" y="88943"/>
        <a:ext cx="3203971" cy="1274839"/>
      </dsp:txXfrm>
    </dsp:sp>
    <dsp:sp modelId="{98B658E2-EDB5-7047-BCE4-3A737EB5A1B1}">
      <dsp:nvSpPr>
        <dsp:cNvPr id="0" name=""/>
        <dsp:cNvSpPr/>
      </dsp:nvSpPr>
      <dsp:spPr>
        <a:xfrm>
          <a:off x="7308342" y="1363782"/>
          <a:ext cx="3203971" cy="1625040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Death rates match across races</a:t>
          </a:r>
        </a:p>
      </dsp:txBody>
      <dsp:txXfrm>
        <a:off x="7308342" y="1363782"/>
        <a:ext cx="3203971" cy="1625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3DF59-4D50-234B-91B6-3257350D104E}" type="datetimeFigureOut">
              <a:rPr lang="en-US" smtClean="0"/>
              <a:t>5/5/18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22042-ED39-0845-84FD-FD22A6998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01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22042-ED39-0845-84FD-FD22A69983F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78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156488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211300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567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567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65041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48932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137877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4442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1033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A69A">
                <a:lumMod val="0"/>
              </a:srgbClr>
            </a:gs>
            <a:gs pos="52000">
              <a:srgbClr val="00322E">
                <a:lumMod val="60000"/>
              </a:srgbClr>
            </a:gs>
            <a:gs pos="100000">
              <a:srgbClr val="00A69A">
                <a:lumMod val="58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80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PNHP_MO 1.0.tif"/>
          <p:cNvPicPr>
            <a:picLocks noChangeAspect="1"/>
          </p:cNvPicPr>
          <p:nvPr userDrawn="1"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67529" y="6014669"/>
            <a:ext cx="3924471" cy="843331"/>
          </a:xfrm>
          <a:prstGeom prst="rect">
            <a:avLst/>
          </a:prstGeom>
          <a:effectLst/>
        </p:spPr>
      </p:pic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0213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  <p:sldLayoutId id="2147483660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3B21FC8-D076-F04E-BFAE-7F2A52DA9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741" y="2374796"/>
            <a:ext cx="10916529" cy="1470025"/>
          </a:xfrm>
        </p:spPr>
        <p:txBody>
          <a:bodyPr>
            <a:normAutofit/>
          </a:bodyPr>
          <a:lstStyle/>
          <a:p>
            <a:r>
              <a:rPr lang="en-US" sz="3200" dirty="0"/>
              <a:t>Medicare for All:</a:t>
            </a:r>
            <a:br>
              <a:rPr lang="en-US" sz="3200" dirty="0"/>
            </a:br>
            <a:r>
              <a:rPr lang="en-US" sz="6000" dirty="0"/>
              <a:t>Creating</a:t>
            </a:r>
            <a:r>
              <a:rPr lang="en-US" sz="3600" dirty="0"/>
              <a:t> </a:t>
            </a:r>
            <a:r>
              <a:rPr lang="en-US" sz="6000" dirty="0"/>
              <a:t>Healthcare Justice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171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Excess Post-MI Deaths in African Americans</a:t>
            </a:r>
            <a:br>
              <a:rPr lang="en-US" sz="2400" dirty="0"/>
            </a:br>
            <a:r>
              <a:rPr lang="en-US" sz="4000" dirty="0"/>
              <a:t>Largely Driven by Insurance Status</a:t>
            </a:r>
            <a:endParaRPr lang="en-US" sz="5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Ng K, </a:t>
            </a:r>
            <a:r>
              <a:rPr lang="en-US" dirty="0" err="1">
                <a:latin typeface="+mn-lt"/>
              </a:rPr>
              <a:t>Brotman</a:t>
            </a:r>
            <a:r>
              <a:rPr lang="en-US" dirty="0">
                <a:latin typeface="+mn-lt"/>
              </a:rPr>
              <a:t> D, Lau B, and Young J. JGIM 2012; 27:1368</a:t>
            </a:r>
          </a:p>
        </p:txBody>
      </p:sp>
      <p:graphicFrame>
        <p:nvGraphicFramePr>
          <p:cNvPr id="6" name="Chart 5"/>
          <p:cNvGraphicFramePr/>
          <p:nvPr>
            <p:extLst/>
          </p:nvPr>
        </p:nvGraphicFramePr>
        <p:xfrm>
          <a:off x="3657600" y="1396999"/>
          <a:ext cx="8156864" cy="4619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838200" y="2030065"/>
            <a:ext cx="26703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Relative Risk of Dying after Heart Attack</a:t>
            </a:r>
          </a:p>
        </p:txBody>
      </p:sp>
    </p:spTree>
    <p:extLst>
      <p:ext uri="{BB962C8B-B14F-4D97-AF65-F5344CB8AC3E}">
        <p14:creationId xmlns:p14="http://schemas.microsoft.com/office/powerpoint/2010/main" val="91538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sz="3200"/>
              <a:t>Until age 65, </a:t>
            </a:r>
            <a:br>
              <a:rPr lang="en-US"/>
            </a:br>
            <a:r>
              <a:rPr lang="en-US"/>
              <a:t>Race Determines Your Type of Insurance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/>
              <a:t>https://www.kff.org/report-section/key-facts-on-health-and-health-care-by-race-and-ethnicity-section-4-health-coverage/</a:t>
            </a:r>
          </a:p>
          <a:p>
            <a:r>
              <a:rPr lang="en-US"/>
              <a:t>2014 data. Accessed Oct. 4, 2017</a:t>
            </a:r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838201" y="1690688"/>
          <a:ext cx="10801349" cy="4326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3538331" y="3438940"/>
            <a:ext cx="6361044" cy="818707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/>
              <a:t>Different </a:t>
            </a:r>
            <a:r>
              <a:rPr lang="mr-IN" sz="3200" b="1"/>
              <a:t>–</a:t>
            </a:r>
            <a:r>
              <a:rPr lang="en-US" sz="3200" b="1"/>
              <a:t> and not equal</a:t>
            </a:r>
          </a:p>
        </p:txBody>
      </p:sp>
    </p:spTree>
    <p:extLst>
      <p:ext uri="{BB962C8B-B14F-4D97-AF65-F5344CB8AC3E}">
        <p14:creationId xmlns:p14="http://schemas.microsoft.com/office/powerpoint/2010/main" val="142487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categoryEl"/>
        </p:bldSub>
      </p:bldGraphic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32128" cy="1325563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Until age 65, </a:t>
            </a:r>
            <a:br>
              <a:rPr lang="en-US" dirty="0"/>
            </a:br>
            <a:r>
              <a:rPr lang="en-US" dirty="0"/>
              <a:t>Insurance Depends on Race and Geography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www.kff.org</a:t>
            </a:r>
            <a:r>
              <a:rPr lang="en-US" dirty="0"/>
              <a:t>/uninsured/state-indicator/rate-by-</a:t>
            </a:r>
            <a:r>
              <a:rPr lang="en-US" dirty="0" err="1"/>
              <a:t>raceethnicity</a:t>
            </a:r>
            <a:r>
              <a:rPr lang="en-US" dirty="0"/>
              <a:t>/?</a:t>
            </a:r>
            <a:r>
              <a:rPr lang="en-US" dirty="0" err="1"/>
              <a:t>currentTimeframe</a:t>
            </a:r>
            <a:r>
              <a:rPr lang="en-US" dirty="0"/>
              <a:t>=1&amp;selectedDistributions=white--</a:t>
            </a:r>
            <a:r>
              <a:rPr lang="en-US" dirty="0" err="1"/>
              <a:t>black&amp;sortModel</a:t>
            </a:r>
            <a:r>
              <a:rPr lang="en-US" dirty="0"/>
              <a:t>=%7B%22colId%22:%22Location%22,%22sort%22:%22asc%22%7D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243" y="2483279"/>
            <a:ext cx="219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chemeClr val="bg1"/>
                </a:solidFill>
              </a:rPr>
              <a:t>Uninsured, 2015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878589580"/>
              </p:ext>
            </p:extLst>
          </p:nvPr>
        </p:nvGraphicFramePr>
        <p:xfrm>
          <a:off x="2933343" y="1690688"/>
          <a:ext cx="3789717" cy="4133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019B095-536A-0943-89CF-F567A80351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891503"/>
              </p:ext>
            </p:extLst>
          </p:nvPr>
        </p:nvGraphicFramePr>
        <p:xfrm>
          <a:off x="7512126" y="1690688"/>
          <a:ext cx="3789717" cy="4133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6B6C75B-9B02-BF41-AD41-330987F763E7}"/>
              </a:ext>
            </a:extLst>
          </p:cNvPr>
          <p:cNvSpPr txBox="1"/>
          <p:nvPr/>
        </p:nvSpPr>
        <p:spPr>
          <a:xfrm>
            <a:off x="900958" y="3345406"/>
            <a:ext cx="110318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chemeClr val="bg1"/>
                </a:solidFill>
              </a:rPr>
              <a:t>White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chemeClr val="bg1"/>
                </a:solidFill>
              </a:rPr>
              <a:t>Black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664F30-4DF7-9846-852B-815D8831597C}"/>
              </a:ext>
            </a:extLst>
          </p:cNvPr>
          <p:cNvSpPr/>
          <p:nvPr/>
        </p:nvSpPr>
        <p:spPr>
          <a:xfrm>
            <a:off x="641708" y="3469465"/>
            <a:ext cx="276372" cy="2763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43504DA-A11E-154C-AF43-F635E2F7D1A4}"/>
              </a:ext>
            </a:extLst>
          </p:cNvPr>
          <p:cNvSpPr/>
          <p:nvPr/>
        </p:nvSpPr>
        <p:spPr>
          <a:xfrm>
            <a:off x="644772" y="4040532"/>
            <a:ext cx="276372" cy="27637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DBB4B9-1C2E-404F-A8C7-195B46094408}"/>
              </a:ext>
            </a:extLst>
          </p:cNvPr>
          <p:cNvSpPr txBox="1"/>
          <p:nvPr/>
        </p:nvSpPr>
        <p:spPr>
          <a:xfrm>
            <a:off x="3300475" y="3999082"/>
            <a:ext cx="1271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>
                <a:solidFill>
                  <a:schemeClr val="bg1"/>
                </a:solidFill>
              </a:rPr>
              <a:t>8%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73F9B5A-17D8-B248-8D50-1106E7421999}"/>
              </a:ext>
            </a:extLst>
          </p:cNvPr>
          <p:cNvSpPr txBox="1"/>
          <p:nvPr/>
        </p:nvSpPr>
        <p:spPr>
          <a:xfrm>
            <a:off x="5075854" y="3219639"/>
            <a:ext cx="128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>
                <a:solidFill>
                  <a:schemeClr val="bg1"/>
                </a:solidFill>
              </a:rPr>
              <a:t>12%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F53D42-6994-254F-8C12-EEAE0A38A56A}"/>
              </a:ext>
            </a:extLst>
          </p:cNvPr>
          <p:cNvSpPr txBox="1"/>
          <p:nvPr/>
        </p:nvSpPr>
        <p:spPr>
          <a:xfrm>
            <a:off x="7903332" y="3610670"/>
            <a:ext cx="1277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>
                <a:solidFill>
                  <a:schemeClr val="bg1"/>
                </a:solidFill>
              </a:rPr>
              <a:t>10%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70AE5EF-A59F-E242-AE7B-DB0718B99A6A}"/>
              </a:ext>
            </a:extLst>
          </p:cNvPr>
          <p:cNvSpPr txBox="1"/>
          <p:nvPr/>
        </p:nvSpPr>
        <p:spPr>
          <a:xfrm>
            <a:off x="9647854" y="2785418"/>
            <a:ext cx="128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>
                <a:solidFill>
                  <a:schemeClr val="bg1"/>
                </a:solidFill>
              </a:rPr>
              <a:t>14%</a:t>
            </a:r>
          </a:p>
        </p:txBody>
      </p:sp>
    </p:spTree>
    <p:extLst>
      <p:ext uri="{BB962C8B-B14F-4D97-AF65-F5344CB8AC3E}">
        <p14:creationId xmlns:p14="http://schemas.microsoft.com/office/powerpoint/2010/main" val="366235986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539D2-3B8F-FB44-91CD-DBF6E31CF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Remove differences in insurance and</a:t>
            </a:r>
            <a:br>
              <a:rPr lang="en-US" dirty="0"/>
            </a:br>
            <a:r>
              <a:rPr lang="en-US" dirty="0"/>
              <a:t>Racial Differences Nearly Disappear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770E02-AF37-6643-A1C4-E8170512FEC9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Dialysis: https://</a:t>
            </a:r>
            <a:r>
              <a:rPr lang="en-US" dirty="0" err="1"/>
              <a:t>www.ncbi.nlm.nih.gov</a:t>
            </a:r>
            <a:r>
              <a:rPr lang="en-US" dirty="0"/>
              <a:t>/</a:t>
            </a:r>
            <a:r>
              <a:rPr lang="en-US" dirty="0" err="1"/>
              <a:t>pmc</a:t>
            </a:r>
            <a:r>
              <a:rPr lang="en-US" dirty="0"/>
              <a:t>/articles/PMC2601720/ Accessed Sept 30 2017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VA: http://</a:t>
            </a:r>
            <a:r>
              <a:rPr lang="en-US" dirty="0" err="1"/>
              <a:t>www.latimes.com</a:t>
            </a:r>
            <a:r>
              <a:rPr lang="en-US" dirty="0"/>
              <a:t>/science/</a:t>
            </a:r>
            <a:r>
              <a:rPr lang="en-US" dirty="0" err="1"/>
              <a:t>sciencenow</a:t>
            </a:r>
            <a:r>
              <a:rPr lang="en-US" dirty="0"/>
              <a:t>/la-sci-sn-health-racial-disparities-va-20150922-story.html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DOI: 10.1161/CIRCULATIONAHA.114.015124; </a:t>
            </a:r>
            <a:r>
              <a:rPr lang="en-US" dirty="0" err="1"/>
              <a:t>Kovesdy</a:t>
            </a:r>
            <a:r>
              <a:rPr lang="en-US" dirty="0"/>
              <a:t>, Norris, Boulware, et. al, Circulation, Sept 18, 2015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Medicare:Thielke</a:t>
            </a:r>
            <a:r>
              <a:rPr lang="en-US" dirty="0"/>
              <a:t>, Stephen, et al. J </a:t>
            </a:r>
            <a:r>
              <a:rPr lang="en-US" dirty="0" err="1"/>
              <a:t>Pers</a:t>
            </a:r>
            <a:r>
              <a:rPr lang="en-US" dirty="0"/>
              <a:t> Med 2015;5(4):440-451  </a:t>
            </a:r>
            <a:r>
              <a:rPr lang="pl-PL" dirty="0"/>
              <a:t>doi:  10.3390/jpm5040440  </a:t>
            </a:r>
            <a:r>
              <a:rPr lang="pl-PL" dirty="0" err="1"/>
              <a:t>Accessed</a:t>
            </a:r>
            <a:r>
              <a:rPr lang="pl-PL" dirty="0"/>
              <a:t> </a:t>
            </a:r>
            <a:r>
              <a:rPr lang="pl-PL" dirty="0" err="1"/>
              <a:t>Oct</a:t>
            </a:r>
            <a:r>
              <a:rPr lang="pl-PL" dirty="0"/>
              <a:t>. 4, 2017</a:t>
            </a:r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1ACC3A7-CF1A-3842-B071-CFA16D3A7E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5742443"/>
              </p:ext>
            </p:extLst>
          </p:nvPr>
        </p:nvGraphicFramePr>
        <p:xfrm>
          <a:off x="838200" y="1690688"/>
          <a:ext cx="10515600" cy="3077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CD6ECC89-169A-D348-B46E-5FB068002571}"/>
              </a:ext>
            </a:extLst>
          </p:cNvPr>
          <p:cNvSpPr/>
          <p:nvPr/>
        </p:nvSpPr>
        <p:spPr>
          <a:xfrm>
            <a:off x="1106557" y="4478203"/>
            <a:ext cx="9978886" cy="12599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Eliminate racial differences in insurance;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Greatly reduce racial differences in survival.</a:t>
            </a:r>
          </a:p>
        </p:txBody>
      </p:sp>
    </p:spTree>
    <p:extLst>
      <p:ext uri="{BB962C8B-B14F-4D97-AF65-F5344CB8AC3E}">
        <p14:creationId xmlns:p14="http://schemas.microsoft.com/office/powerpoint/2010/main" val="236573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41F411-28AA-1B43-86BA-496AB15AB3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4841F411-28AA-1B43-86BA-496AB15AB3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61041D-3E0A-3B4E-9E25-DF3114266A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5F61041D-3E0A-3B4E-9E25-DF3114266A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59720B-143B-1F4F-9D85-87EF426F46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FA59720B-143B-1F4F-9D85-87EF426F46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4D135A-F59C-8545-AC48-68DAD76706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3E4D135A-F59C-8545-AC48-68DAD76706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AF4DB41-1708-504F-871B-B29F432483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8AF4DB41-1708-504F-871B-B29F432483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B658E2-EDB5-7047-BCE4-3A737EB5A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98B658E2-EDB5-7047-BCE4-3A737EB5A1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4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221995" cy="1325563"/>
          </a:xfrm>
        </p:spPr>
        <p:txBody>
          <a:bodyPr/>
          <a:lstStyle/>
          <a:p>
            <a:r>
              <a:rPr lang="en-US"/>
              <a:t>Physicians for National Health Program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4795" y="1865870"/>
            <a:ext cx="11022411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</a:rPr>
              <a:t>Membership open to everybody </a:t>
            </a:r>
            <a:r>
              <a:rPr lang="mr-IN" sz="2800" b="1" dirty="0">
                <a:solidFill>
                  <a:schemeClr val="bg1"/>
                </a:solidFill>
              </a:rPr>
              <a:t>–</a:t>
            </a:r>
            <a:r>
              <a:rPr lang="en-US" sz="2800" b="1" dirty="0">
                <a:solidFill>
                  <a:schemeClr val="bg1"/>
                </a:solidFill>
              </a:rPr>
              <a:t> not only to physicians!</a:t>
            </a:r>
          </a:p>
          <a:p>
            <a:pPr algn="ctr">
              <a:spcAft>
                <a:spcPts val="1200"/>
              </a:spcAft>
            </a:pPr>
            <a:r>
              <a:rPr lang="en-US" sz="4800" b="1" dirty="0">
                <a:solidFill>
                  <a:schemeClr val="bg1"/>
                </a:solidFill>
              </a:rPr>
              <a:t>www.</a:t>
            </a:r>
            <a:r>
              <a:rPr lang="en-US" sz="4800" b="1" dirty="0">
                <a:solidFill>
                  <a:srgbClr val="FFFF00"/>
                </a:solidFill>
              </a:rPr>
              <a:t>pnhp.org</a:t>
            </a:r>
          </a:p>
          <a:p>
            <a:pPr algn="ctr">
              <a:spcAft>
                <a:spcPts val="1200"/>
              </a:spcAft>
            </a:pPr>
            <a:r>
              <a:rPr lang="en-US" sz="4800" b="1" dirty="0">
                <a:solidFill>
                  <a:schemeClr val="bg1"/>
                </a:solidFill>
              </a:rPr>
              <a:t>Facebook: </a:t>
            </a:r>
            <a:r>
              <a:rPr lang="en-US" sz="4800" b="1" dirty="0" err="1">
                <a:solidFill>
                  <a:srgbClr val="FFFF00"/>
                </a:solidFill>
              </a:rPr>
              <a:t>DoctorsForSinglePayer</a:t>
            </a:r>
            <a:endParaRPr lang="en-US" sz="4800" b="1" dirty="0">
              <a:solidFill>
                <a:srgbClr val="FFFF00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en-US" sz="4800" b="1" dirty="0">
                <a:solidFill>
                  <a:schemeClr val="bg1"/>
                </a:solidFill>
              </a:rPr>
              <a:t>Twitter: </a:t>
            </a:r>
            <a:r>
              <a:rPr lang="en-US" sz="4800" b="1" dirty="0">
                <a:solidFill>
                  <a:srgbClr val="FFFF00"/>
                </a:solidFill>
              </a:rPr>
              <a:t>@</a:t>
            </a:r>
            <a:r>
              <a:rPr lang="en-US" sz="4800" b="1" dirty="0" err="1">
                <a:solidFill>
                  <a:srgbClr val="FFFF00"/>
                </a:solidFill>
              </a:rPr>
              <a:t>pnhp</a:t>
            </a:r>
            <a:endParaRPr lang="en-US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71063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FCE1F-E783-0E4B-A00D-DFBB02E4B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Americans Worry about Healthcare </a:t>
            </a:r>
            <a:br>
              <a:rPr lang="en-US" dirty="0"/>
            </a:br>
            <a:r>
              <a:rPr lang="en-US" dirty="0"/>
              <a:t>More Than about Other Issues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661616-2475-5F46-9AA1-88B01ACD2EEF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Gallup, March 1-8, 2018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http://news.gallup.com/poll/231533/concerns-healthcare-high-energy-unemployment-low.aspx?utm_source=alert&amp;utm_medium=email&amp;utm_content=morelink&amp;utm_campaign=syndication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Accessed March 31, 2018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7BD4331-D598-444E-AE5E-BC3104739CF8}"/>
              </a:ext>
            </a:extLst>
          </p:cNvPr>
          <p:cNvGraphicFramePr/>
          <p:nvPr>
            <p:extLst/>
          </p:nvPr>
        </p:nvGraphicFramePr>
        <p:xfrm>
          <a:off x="1" y="1690689"/>
          <a:ext cx="12046226" cy="3802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AD2E907-3EC5-D243-9FE3-B50C465E5D40}"/>
              </a:ext>
            </a:extLst>
          </p:cNvPr>
          <p:cNvSpPr txBox="1"/>
          <p:nvPr/>
        </p:nvSpPr>
        <p:spPr>
          <a:xfrm>
            <a:off x="3385336" y="5414021"/>
            <a:ext cx="7928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</a:rPr>
              <a:t>Percentage personally “Worried a great deal”</a:t>
            </a:r>
          </a:p>
        </p:txBody>
      </p:sp>
    </p:spTree>
    <p:extLst>
      <p:ext uri="{BB962C8B-B14F-4D97-AF65-F5344CB8AC3E}">
        <p14:creationId xmlns:p14="http://schemas.microsoft.com/office/powerpoint/2010/main" val="298765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El" animBg="0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0A307-0535-9E49-97C3-528FDB82E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40% of Americans Are Very Afraid of </a:t>
            </a:r>
            <a:br>
              <a:rPr lang="en-US" dirty="0"/>
            </a:br>
            <a:r>
              <a:rPr lang="en-US" i="1" dirty="0">
                <a:solidFill>
                  <a:srgbClr val="FFFF00"/>
                </a:solidFill>
              </a:rPr>
              <a:t>Paying</a:t>
            </a:r>
            <a:r>
              <a:rPr lang="en-US" dirty="0"/>
              <a:t> for a Serious Illness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CA3151-89F5-844C-862D-1BF909E1EF45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http://www.norc.org/PDFs/WHI%20Healthcare%20Costs%20Coverage%20and%20Policy/WHI%20Healthcare%20Costs%20Coverage%20and%20Policy%20Issue%20Brief.pdf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Accessed March 31, 2018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80A60DF-BC46-4744-9CC8-529CA8964E3B}"/>
              </a:ext>
            </a:extLst>
          </p:cNvPr>
          <p:cNvGraphicFramePr/>
          <p:nvPr>
            <p:extLst/>
          </p:nvPr>
        </p:nvGraphicFramePr>
        <p:xfrm>
          <a:off x="241541" y="1690688"/>
          <a:ext cx="11611154" cy="4140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8F8B00F-E892-E546-912C-F90EECF3067D}"/>
              </a:ext>
            </a:extLst>
          </p:cNvPr>
          <p:cNvSpPr/>
          <p:nvPr/>
        </p:nvSpPr>
        <p:spPr>
          <a:xfrm>
            <a:off x="648420" y="2104845"/>
            <a:ext cx="258791" cy="25879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4B3169-DC43-6F49-B5E8-814245B3C716}"/>
              </a:ext>
            </a:extLst>
          </p:cNvPr>
          <p:cNvSpPr/>
          <p:nvPr/>
        </p:nvSpPr>
        <p:spPr>
          <a:xfrm>
            <a:off x="648419" y="3361394"/>
            <a:ext cx="258791" cy="258791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6BF19F6A-F155-6A4C-94D9-858198914382}"/>
              </a:ext>
            </a:extLst>
          </p:cNvPr>
          <p:cNvSpPr/>
          <p:nvPr/>
        </p:nvSpPr>
        <p:spPr>
          <a:xfrm>
            <a:off x="6262778" y="4638770"/>
            <a:ext cx="2605177" cy="1192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285CD12-1E32-1449-96B1-050DCDBC8034}"/>
              </a:ext>
            </a:extLst>
          </p:cNvPr>
          <p:cNvSpPr/>
          <p:nvPr/>
        </p:nvSpPr>
        <p:spPr>
          <a:xfrm>
            <a:off x="9057736" y="4638770"/>
            <a:ext cx="2605177" cy="1192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8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El" animBg="0"/>
        </p:bldSub>
      </p:bldGraphic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>
            <a:normAutofit/>
          </a:bodyPr>
          <a:lstStyle/>
          <a:p>
            <a:r>
              <a:rPr lang="en-US" dirty="0"/>
              <a:t>Growing Death Gap by Income</a:t>
            </a:r>
            <a:br>
              <a:rPr lang="en-US" sz="4000" dirty="0"/>
            </a:br>
            <a:r>
              <a:rPr lang="en-US" sz="3100" dirty="0"/>
              <a:t>Dramatic gains for the wealthy; losses for lower income</a:t>
            </a:r>
            <a:endParaRPr lang="en-US" sz="2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Growing Gap in Life Expectancy by Income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National Academy of Sciences, 2015</a:t>
            </a:r>
          </a:p>
        </p:txBody>
      </p:sp>
      <p:graphicFrame>
        <p:nvGraphicFramePr>
          <p:cNvPr id="6" name="Chart 5"/>
          <p:cNvGraphicFramePr/>
          <p:nvPr>
            <p:extLst/>
          </p:nvPr>
        </p:nvGraphicFramePr>
        <p:xfrm>
          <a:off x="137160" y="1517903"/>
          <a:ext cx="11603736" cy="4493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260110" y="3804629"/>
            <a:ext cx="270172" cy="270172"/>
          </a:xfrm>
          <a:prstGeom prst="rect">
            <a:avLst/>
          </a:prstGeom>
          <a:solidFill>
            <a:schemeClr val="accent1"/>
          </a:solidFill>
          <a:ln w="9525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0110" y="4353618"/>
            <a:ext cx="270172" cy="270172"/>
          </a:xfrm>
          <a:prstGeom prst="rect">
            <a:avLst/>
          </a:prstGeom>
          <a:solidFill>
            <a:schemeClr val="accent2"/>
          </a:solidFill>
          <a:ln w="9525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3534" y="2130811"/>
            <a:ext cx="25392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cs typeface="Franklin Gothic Book"/>
              </a:rPr>
              <a:t>Remaining life expectancy at age 50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B8AC97-0B77-5E40-9D19-51C97E03BDE4}"/>
              </a:ext>
            </a:extLst>
          </p:cNvPr>
          <p:cNvSpPr/>
          <p:nvPr/>
        </p:nvSpPr>
        <p:spPr>
          <a:xfrm>
            <a:off x="5522975" y="2395728"/>
            <a:ext cx="4547781" cy="181158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  <a:effectLst>
            <a:glow rad="203200">
              <a:schemeClr val="tx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Rich: Poor Death Gap</a:t>
            </a:r>
          </a:p>
          <a:p>
            <a:pPr algn="ctr"/>
            <a:r>
              <a:rPr lang="en-US" sz="2800" dirty="0"/>
              <a:t>1980: 4 years</a:t>
            </a:r>
          </a:p>
          <a:p>
            <a:pPr algn="ctr"/>
            <a:r>
              <a:rPr lang="en-US" sz="4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2010: 13 years</a:t>
            </a:r>
          </a:p>
        </p:txBody>
      </p:sp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079894C7-A3B8-DB42-9257-B890E54BEDD6}"/>
              </a:ext>
            </a:extLst>
          </p:cNvPr>
          <p:cNvSpPr/>
          <p:nvPr/>
        </p:nvSpPr>
        <p:spPr>
          <a:xfrm>
            <a:off x="137160" y="3586466"/>
            <a:ext cx="2625618" cy="6915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8DDB110-29CE-BD4C-A2CE-A47F6043CF6B}"/>
              </a:ext>
            </a:extLst>
          </p:cNvPr>
          <p:cNvSpPr/>
          <p:nvPr/>
        </p:nvSpPr>
        <p:spPr>
          <a:xfrm>
            <a:off x="180347" y="4331064"/>
            <a:ext cx="2625618" cy="6915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86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El" animBg="0"/>
        </p:bldSub>
      </p:bldGraphic>
      <p:bldP spid="4" grpId="0" uiExpand="1" build="p" animBg="1"/>
      <p:bldP spid="7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82F64277-E255-D846-B775-C9983245EAA1}"/>
              </a:ext>
            </a:extLst>
          </p:cNvPr>
          <p:cNvSpPr txBox="1"/>
          <p:nvPr/>
        </p:nvSpPr>
        <p:spPr>
          <a:xfrm>
            <a:off x="5830039" y="2168730"/>
            <a:ext cx="604364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Remember – </a:t>
            </a:r>
          </a:p>
          <a:p>
            <a:pPr algn="ctr"/>
            <a:r>
              <a:rPr lang="en-US" sz="4800" b="1" dirty="0">
                <a:solidFill>
                  <a:schemeClr val="bg1"/>
                </a:solidFill>
              </a:rPr>
              <a:t>The ACA outlawed </a:t>
            </a:r>
          </a:p>
          <a:p>
            <a:pPr algn="ctr"/>
            <a:r>
              <a:rPr lang="en-US" sz="4800" b="1" dirty="0">
                <a:solidFill>
                  <a:schemeClr val="bg1"/>
                </a:solidFill>
              </a:rPr>
              <a:t>gender-based rates.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E5EC95-1C27-CF47-8487-B1AA52A3E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Women Still Pay More for Insurance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09A7BE-C0AD-C242-BDC0-52C536B2F56B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Deductible data for in-network care. Male industries typically manufacturing; female typically healthcare.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https://</a:t>
            </a:r>
            <a:r>
              <a:rPr lang="en-US" dirty="0" err="1"/>
              <a:t>www.mercer.us</a:t>
            </a:r>
            <a:r>
              <a:rPr lang="en-US" dirty="0"/>
              <a:t>/our-thinking/healthcare/behind-in-pay-behind-in-</a:t>
            </a:r>
            <a:r>
              <a:rPr lang="en-US" dirty="0" err="1"/>
              <a:t>benefits.html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Accessed April 13, 2018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E12C4C-B249-684D-ABCB-CE0AFEB077F4}"/>
              </a:ext>
            </a:extLst>
          </p:cNvPr>
          <p:cNvSpPr txBox="1"/>
          <p:nvPr/>
        </p:nvSpPr>
        <p:spPr>
          <a:xfrm>
            <a:off x="700645" y="2291938"/>
            <a:ext cx="2363189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Industries with workforce </a:t>
            </a:r>
          </a:p>
          <a:p>
            <a:pPr>
              <a:spcAft>
                <a:spcPts val="1800"/>
              </a:spcAft>
            </a:pPr>
            <a:r>
              <a:rPr lang="en-US" sz="2400" dirty="0">
                <a:solidFill>
                  <a:schemeClr val="bg1"/>
                </a:solidFill>
              </a:rPr>
              <a:t>&gt;65% male </a:t>
            </a:r>
          </a:p>
          <a:p>
            <a:r>
              <a:rPr lang="en-US" sz="2400" dirty="0">
                <a:solidFill>
                  <a:schemeClr val="bg1"/>
                </a:solidFill>
              </a:rPr>
              <a:t>Industries with workforce </a:t>
            </a:r>
          </a:p>
          <a:p>
            <a:pPr>
              <a:spcAft>
                <a:spcPts val="1800"/>
              </a:spcAft>
            </a:pPr>
            <a:r>
              <a:rPr lang="en-US" sz="2400" dirty="0">
                <a:solidFill>
                  <a:schemeClr val="bg1"/>
                </a:solidFill>
              </a:rPr>
              <a:t>&gt;65% female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E8713F-208E-884D-B7B2-0D6EC64E3928}"/>
              </a:ext>
            </a:extLst>
          </p:cNvPr>
          <p:cNvSpPr/>
          <p:nvPr/>
        </p:nvSpPr>
        <p:spPr>
          <a:xfrm>
            <a:off x="403761" y="2404272"/>
            <a:ext cx="296884" cy="296884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9485E4-73E2-C74E-BA7A-392B4D8E9F09}"/>
              </a:ext>
            </a:extLst>
          </p:cNvPr>
          <p:cNvSpPr/>
          <p:nvPr/>
        </p:nvSpPr>
        <p:spPr>
          <a:xfrm>
            <a:off x="403761" y="3722432"/>
            <a:ext cx="296884" cy="296884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790C532-2C91-C54C-B206-201B6C25374A}"/>
              </a:ext>
            </a:extLst>
          </p:cNvPr>
          <p:cNvGraphicFramePr/>
          <p:nvPr/>
        </p:nvGraphicFramePr>
        <p:xfrm>
          <a:off x="2992586" y="1425039"/>
          <a:ext cx="2802577" cy="4279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AA89BEB-ABA7-FA4D-A939-3002BAEB4DE3}"/>
              </a:ext>
            </a:extLst>
          </p:cNvPr>
          <p:cNvGraphicFramePr/>
          <p:nvPr/>
        </p:nvGraphicFramePr>
        <p:xfrm>
          <a:off x="5937666" y="1425039"/>
          <a:ext cx="2802577" cy="4279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78B5D17-897C-634D-8FC6-7E56EE905FD3}"/>
              </a:ext>
            </a:extLst>
          </p:cNvPr>
          <p:cNvGraphicFramePr/>
          <p:nvPr/>
        </p:nvGraphicFramePr>
        <p:xfrm>
          <a:off x="8882746" y="1425039"/>
          <a:ext cx="2802577" cy="4279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864D6C6-C2F7-814F-8708-D6FD92FB3EDD}"/>
              </a:ext>
            </a:extLst>
          </p:cNvPr>
          <p:cNvSpPr txBox="1"/>
          <p:nvPr/>
        </p:nvSpPr>
        <p:spPr>
          <a:xfrm>
            <a:off x="3232589" y="4726701"/>
            <a:ext cx="10554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Male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$557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7A679D-BE74-214F-850D-CBBE4B36965B}"/>
              </a:ext>
            </a:extLst>
          </p:cNvPr>
          <p:cNvSpPr txBox="1"/>
          <p:nvPr/>
        </p:nvSpPr>
        <p:spPr>
          <a:xfrm>
            <a:off x="4483881" y="4726701"/>
            <a:ext cx="10679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Female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$727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29DEBE-0179-C04A-8BAF-E1147C6881DC}"/>
              </a:ext>
            </a:extLst>
          </p:cNvPr>
          <p:cNvSpPr txBox="1"/>
          <p:nvPr/>
        </p:nvSpPr>
        <p:spPr>
          <a:xfrm>
            <a:off x="6058182" y="4726701"/>
            <a:ext cx="12859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Male</a:t>
            </a:r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$1,318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08C621-F0E8-E64E-A6BC-BADCC0B90EDD}"/>
              </a:ext>
            </a:extLst>
          </p:cNvPr>
          <p:cNvSpPr txBox="1"/>
          <p:nvPr/>
        </p:nvSpPr>
        <p:spPr>
          <a:xfrm>
            <a:off x="7308059" y="4726701"/>
            <a:ext cx="12859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Female</a:t>
            </a:r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$1,614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5A3991-1B60-804D-8BD5-F3F3D1ADC89E}"/>
              </a:ext>
            </a:extLst>
          </p:cNvPr>
          <p:cNvSpPr txBox="1"/>
          <p:nvPr/>
        </p:nvSpPr>
        <p:spPr>
          <a:xfrm>
            <a:off x="9204366" y="4726701"/>
            <a:ext cx="9044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Male</a:t>
            </a:r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27%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A234E76-A134-A149-AE92-1789BAD7303A}"/>
              </a:ext>
            </a:extLst>
          </p:cNvPr>
          <p:cNvSpPr txBox="1"/>
          <p:nvPr/>
        </p:nvSpPr>
        <p:spPr>
          <a:xfrm>
            <a:off x="10363091" y="4726701"/>
            <a:ext cx="10679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Female</a:t>
            </a:r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19%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A52963-707B-A048-A4B0-4CC012B368A3}"/>
              </a:ext>
            </a:extLst>
          </p:cNvPr>
          <p:cNvSpPr txBox="1"/>
          <p:nvPr/>
        </p:nvSpPr>
        <p:spPr>
          <a:xfrm>
            <a:off x="3505444" y="2759017"/>
            <a:ext cx="1748401" cy="153272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b="1" dirty="0">
                <a:solidFill>
                  <a:schemeClr val="bg1"/>
                </a:solidFill>
              </a:rPr>
              <a:t>$170 higher </a:t>
            </a:r>
          </a:p>
          <a:p>
            <a:pPr algn="ctr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</a:rPr>
              <a:t>in female workforces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E2EB19D-C5E3-744E-9415-AD6762FF955F}"/>
              </a:ext>
            </a:extLst>
          </p:cNvPr>
          <p:cNvSpPr txBox="1"/>
          <p:nvPr/>
        </p:nvSpPr>
        <p:spPr>
          <a:xfrm>
            <a:off x="6537105" y="2759017"/>
            <a:ext cx="1692495" cy="153272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b="1" dirty="0">
                <a:solidFill>
                  <a:schemeClr val="bg1"/>
                </a:solidFill>
              </a:rPr>
              <a:t>$296 higher </a:t>
            </a:r>
          </a:p>
          <a:p>
            <a:pPr algn="ctr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</a:rPr>
              <a:t>in female workforces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9BB3D8-71B0-3947-81DF-DF9EF79E8246}"/>
              </a:ext>
            </a:extLst>
          </p:cNvPr>
          <p:cNvSpPr txBox="1"/>
          <p:nvPr/>
        </p:nvSpPr>
        <p:spPr>
          <a:xfrm>
            <a:off x="9326841" y="2759017"/>
            <a:ext cx="1920082" cy="153272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b="1" dirty="0">
                <a:solidFill>
                  <a:schemeClr val="bg1"/>
                </a:solidFill>
              </a:rPr>
              <a:t>29% less common</a:t>
            </a:r>
          </a:p>
          <a:p>
            <a:pPr algn="ctr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</a:rPr>
              <a:t>in female workforces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72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Graphic spid="8" grpId="0" uiExpand="1">
        <p:bldSub>
          <a:bldChart bld="category"/>
        </p:bldSub>
      </p:bldGraphic>
      <p:bldGraphic spid="9" grpId="0" uiExpand="1">
        <p:bldSub>
          <a:bldChart bld="category"/>
        </p:bldSub>
      </p:bldGraphic>
      <p:bldGraphic spid="10" grpId="0" uiExpand="1">
        <p:bldSub>
          <a:bldChart bld="category"/>
        </p:bldSub>
      </p:bldGraphic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EED984D-EE6E-4C41-9677-9F00FD1D0A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793266"/>
              </p:ext>
            </p:extLst>
          </p:nvPr>
        </p:nvGraphicFramePr>
        <p:xfrm>
          <a:off x="838200" y="1792744"/>
          <a:ext cx="10515600" cy="58756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875494">
                  <a:extLst>
                    <a:ext uri="{9D8B030D-6E8A-4147-A177-3AD203B41FA5}">
                      <a16:colId xmlns:a16="http://schemas.microsoft.com/office/drawing/2014/main" val="1397495599"/>
                    </a:ext>
                  </a:extLst>
                </a:gridCol>
                <a:gridCol w="2640106">
                  <a:extLst>
                    <a:ext uri="{9D8B030D-6E8A-4147-A177-3AD203B41FA5}">
                      <a16:colId xmlns:a16="http://schemas.microsoft.com/office/drawing/2014/main" val="575866853"/>
                    </a:ext>
                  </a:extLst>
                </a:gridCol>
              </a:tblGrid>
              <a:tr h="58756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Uninsured who would have been insured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+ 498,045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151765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ADD52F2-BF11-BF4D-822D-790ED0C564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657778"/>
              </p:ext>
            </p:extLst>
          </p:nvPr>
        </p:nvGraphicFramePr>
        <p:xfrm>
          <a:off x="838200" y="1792744"/>
          <a:ext cx="10515600" cy="11751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875494">
                  <a:extLst>
                    <a:ext uri="{9D8B030D-6E8A-4147-A177-3AD203B41FA5}">
                      <a16:colId xmlns:a16="http://schemas.microsoft.com/office/drawing/2014/main" val="1397495599"/>
                    </a:ext>
                  </a:extLst>
                </a:gridCol>
                <a:gridCol w="2640106">
                  <a:extLst>
                    <a:ext uri="{9D8B030D-6E8A-4147-A177-3AD203B41FA5}">
                      <a16:colId xmlns:a16="http://schemas.microsoft.com/office/drawing/2014/main" val="575866853"/>
                    </a:ext>
                  </a:extLst>
                </a:gridCol>
              </a:tblGrid>
              <a:tr h="58756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Uninsured who would have been insured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+ 498,045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1517656"/>
                  </a:ext>
                </a:extLst>
              </a:tr>
              <a:tr h="58756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Individuals with depression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- 45,571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205845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579CA43-395E-D345-838E-BEAF3FA931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883878"/>
              </p:ext>
            </p:extLst>
          </p:nvPr>
        </p:nvGraphicFramePr>
        <p:xfrm>
          <a:off x="838200" y="1792744"/>
          <a:ext cx="10515600" cy="176269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875494">
                  <a:extLst>
                    <a:ext uri="{9D8B030D-6E8A-4147-A177-3AD203B41FA5}">
                      <a16:colId xmlns:a16="http://schemas.microsoft.com/office/drawing/2014/main" val="1397495599"/>
                    </a:ext>
                  </a:extLst>
                </a:gridCol>
                <a:gridCol w="2640106">
                  <a:extLst>
                    <a:ext uri="{9D8B030D-6E8A-4147-A177-3AD203B41FA5}">
                      <a16:colId xmlns:a16="http://schemas.microsoft.com/office/drawing/2014/main" val="575866853"/>
                    </a:ext>
                  </a:extLst>
                </a:gridCol>
              </a:tblGrid>
              <a:tr h="58756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Uninsured who would have been insured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+ 498,045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1517656"/>
                  </a:ext>
                </a:extLst>
              </a:tr>
              <a:tr h="58756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Individuals with depression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- 45,571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2058456"/>
                  </a:ext>
                </a:extLst>
              </a:tr>
              <a:tr h="58756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Diabetics using diabetes medicines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+ 27,044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8525499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42C53F8-4868-1641-99B1-87A424B9A3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432809"/>
              </p:ext>
            </p:extLst>
          </p:nvPr>
        </p:nvGraphicFramePr>
        <p:xfrm>
          <a:off x="838200" y="1792744"/>
          <a:ext cx="10515600" cy="23502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875494">
                  <a:extLst>
                    <a:ext uri="{9D8B030D-6E8A-4147-A177-3AD203B41FA5}">
                      <a16:colId xmlns:a16="http://schemas.microsoft.com/office/drawing/2014/main" val="1397495599"/>
                    </a:ext>
                  </a:extLst>
                </a:gridCol>
                <a:gridCol w="2640106">
                  <a:extLst>
                    <a:ext uri="{9D8B030D-6E8A-4147-A177-3AD203B41FA5}">
                      <a16:colId xmlns:a16="http://schemas.microsoft.com/office/drawing/2014/main" val="575866853"/>
                    </a:ext>
                  </a:extLst>
                </a:gridCol>
              </a:tblGrid>
              <a:tr h="58756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Uninsured who would have been insured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+ 498,045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1517656"/>
                  </a:ext>
                </a:extLst>
              </a:tr>
              <a:tr h="58756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Individuals with depression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- 45,571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2058456"/>
                  </a:ext>
                </a:extLst>
              </a:tr>
              <a:tr h="58756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Diabetics using diabetes medicines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+ 27,044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85254991"/>
                  </a:ext>
                </a:extLst>
              </a:tr>
              <a:tr h="58756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Women 50-64 with </a:t>
                      </a:r>
                      <a:r>
                        <a:rPr lang="en-US" sz="2800" dirty="0" err="1"/>
                        <a:t>mamm</a:t>
                      </a:r>
                      <a:r>
                        <a:rPr lang="en-US" sz="2800" dirty="0"/>
                        <a:t> in past 12 months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+ 12,051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405242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8A850FF-A8A3-7848-8359-F77EB0ADD7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733773"/>
              </p:ext>
            </p:extLst>
          </p:nvPr>
        </p:nvGraphicFramePr>
        <p:xfrm>
          <a:off x="838200" y="1792744"/>
          <a:ext cx="10515600" cy="293782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875494">
                  <a:extLst>
                    <a:ext uri="{9D8B030D-6E8A-4147-A177-3AD203B41FA5}">
                      <a16:colId xmlns:a16="http://schemas.microsoft.com/office/drawing/2014/main" val="1397495599"/>
                    </a:ext>
                  </a:extLst>
                </a:gridCol>
                <a:gridCol w="2640106">
                  <a:extLst>
                    <a:ext uri="{9D8B030D-6E8A-4147-A177-3AD203B41FA5}">
                      <a16:colId xmlns:a16="http://schemas.microsoft.com/office/drawing/2014/main" val="575866853"/>
                    </a:ext>
                  </a:extLst>
                </a:gridCol>
              </a:tblGrid>
              <a:tr h="58756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Uninsured who would have been insured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+ 498,045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1517656"/>
                  </a:ext>
                </a:extLst>
              </a:tr>
              <a:tr h="58756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Individuals with depression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- 45,571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2058456"/>
                  </a:ext>
                </a:extLst>
              </a:tr>
              <a:tr h="58756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Diabetics using diabetes medicines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+ 27,044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85254991"/>
                  </a:ext>
                </a:extLst>
              </a:tr>
              <a:tr h="58756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Women 50-64 with </a:t>
                      </a:r>
                      <a:r>
                        <a:rPr lang="en-US" sz="2800" dirty="0" err="1"/>
                        <a:t>mamm</a:t>
                      </a:r>
                      <a:r>
                        <a:rPr lang="en-US" sz="2800" dirty="0"/>
                        <a:t> in past 12 months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+ 12,051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4052422"/>
                  </a:ext>
                </a:extLst>
              </a:tr>
              <a:tr h="58756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Women 21-64 with Pap Smear in pas 12 months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+ 27,840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771074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4868C60-4211-B34A-B4A3-60AF977F6B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868946"/>
              </p:ext>
            </p:extLst>
          </p:nvPr>
        </p:nvGraphicFramePr>
        <p:xfrm>
          <a:off x="838200" y="1792744"/>
          <a:ext cx="10515600" cy="352539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875494">
                  <a:extLst>
                    <a:ext uri="{9D8B030D-6E8A-4147-A177-3AD203B41FA5}">
                      <a16:colId xmlns:a16="http://schemas.microsoft.com/office/drawing/2014/main" val="1397495599"/>
                    </a:ext>
                  </a:extLst>
                </a:gridCol>
                <a:gridCol w="2640106">
                  <a:extLst>
                    <a:ext uri="{9D8B030D-6E8A-4147-A177-3AD203B41FA5}">
                      <a16:colId xmlns:a16="http://schemas.microsoft.com/office/drawing/2014/main" val="575866853"/>
                    </a:ext>
                  </a:extLst>
                </a:gridCol>
              </a:tblGrid>
              <a:tr h="58756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Uninsured who would have been insured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+ 498,045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1517656"/>
                  </a:ext>
                </a:extLst>
              </a:tr>
              <a:tr h="58756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Individuals with depression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- 45,571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2058456"/>
                  </a:ext>
                </a:extLst>
              </a:tr>
              <a:tr h="58756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Diabetics using diabetes medicines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+ 27,044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85254991"/>
                  </a:ext>
                </a:extLst>
              </a:tr>
              <a:tr h="58756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Women 50-64 with </a:t>
                      </a:r>
                      <a:r>
                        <a:rPr lang="en-US" sz="2800" dirty="0" err="1"/>
                        <a:t>mamm</a:t>
                      </a:r>
                      <a:r>
                        <a:rPr lang="en-US" sz="2800" dirty="0"/>
                        <a:t> in past 12 months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+ 12,051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4052422"/>
                  </a:ext>
                </a:extLst>
              </a:tr>
              <a:tr h="58756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Women 21-64 with Pap Smear in pas 12 months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+ 27,840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7710743"/>
                  </a:ext>
                </a:extLst>
              </a:tr>
              <a:tr h="58756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Individuals with catastrophic medical expenses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- 14,776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074374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1B229BA-AA86-F741-BEED-F0309EB25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887325"/>
              </p:ext>
            </p:extLst>
          </p:nvPr>
        </p:nvGraphicFramePr>
        <p:xfrm>
          <a:off x="838200" y="1792744"/>
          <a:ext cx="10515600" cy="411295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875494">
                  <a:extLst>
                    <a:ext uri="{9D8B030D-6E8A-4147-A177-3AD203B41FA5}">
                      <a16:colId xmlns:a16="http://schemas.microsoft.com/office/drawing/2014/main" val="1397495599"/>
                    </a:ext>
                  </a:extLst>
                </a:gridCol>
                <a:gridCol w="2640106">
                  <a:extLst>
                    <a:ext uri="{9D8B030D-6E8A-4147-A177-3AD203B41FA5}">
                      <a16:colId xmlns:a16="http://schemas.microsoft.com/office/drawing/2014/main" val="575866853"/>
                    </a:ext>
                  </a:extLst>
                </a:gridCol>
              </a:tblGrid>
              <a:tr h="58756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Uninsured who would have been insured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+ 498,045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1517656"/>
                  </a:ext>
                </a:extLst>
              </a:tr>
              <a:tr h="58756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Individuals with depression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- 45,571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2058456"/>
                  </a:ext>
                </a:extLst>
              </a:tr>
              <a:tr h="58756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Diabetics using diabetes medicines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+ 27,044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85254991"/>
                  </a:ext>
                </a:extLst>
              </a:tr>
              <a:tr h="58756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Women 50-64 with </a:t>
                      </a:r>
                      <a:r>
                        <a:rPr lang="en-US" sz="2800" dirty="0" err="1"/>
                        <a:t>mamm</a:t>
                      </a:r>
                      <a:r>
                        <a:rPr lang="en-US" sz="2800" dirty="0"/>
                        <a:t> in past 12 months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+ 12,051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4052422"/>
                  </a:ext>
                </a:extLst>
              </a:tr>
              <a:tr h="58756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Women 21-64 with Pap Smear in pas 12 months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+ 27,840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7710743"/>
                  </a:ext>
                </a:extLst>
              </a:tr>
              <a:tr h="58756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Individuals with catastrophic medical expenses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- 14,776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0743749"/>
                  </a:ext>
                </a:extLst>
              </a:tr>
              <a:tr h="587565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Number of avoidable deaths per year in NC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455 to 1,145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16107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6C1E285-D452-6142-B5A8-EE4CDC1EB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North Carolina’s failure to expand Medicaid is</a:t>
            </a:r>
            <a:br>
              <a:rPr lang="en-US" dirty="0"/>
            </a:br>
            <a:r>
              <a:rPr lang="en-US" sz="4800" dirty="0"/>
              <a:t>Taking a Toll on NC’s Health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C5E14C-DD8F-5544-A5B0-E7FAE8C311EB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www.healthaffairs.org</a:t>
            </a:r>
            <a:r>
              <a:rPr lang="en-US" dirty="0"/>
              <a:t>/do/10.1377/hblog20140130.036694/full/</a:t>
            </a:r>
          </a:p>
        </p:txBody>
      </p:sp>
    </p:spTree>
    <p:extLst>
      <p:ext uri="{BB962C8B-B14F-4D97-AF65-F5344CB8AC3E}">
        <p14:creationId xmlns:p14="http://schemas.microsoft.com/office/powerpoint/2010/main" val="279082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Blacks Die Younger Than Whites</a:t>
            </a:r>
            <a:endParaRPr lang="en-US" sz="7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>
                <a:solidFill>
                  <a:srgbClr val="EBF1DD"/>
                </a:solidFill>
                <a:latin typeface="Franklin Gothic Book"/>
                <a:cs typeface="Franklin Gothic Book"/>
              </a:rPr>
              <a:t>http://</a:t>
            </a:r>
            <a:r>
              <a:rPr lang="en-US" dirty="0" err="1">
                <a:solidFill>
                  <a:srgbClr val="EBF1DD"/>
                </a:solidFill>
                <a:latin typeface="Franklin Gothic Book"/>
                <a:cs typeface="Franklin Gothic Book"/>
              </a:rPr>
              <a:t>www.cdc.gov</a:t>
            </a:r>
            <a:r>
              <a:rPr lang="en-US" dirty="0">
                <a:solidFill>
                  <a:srgbClr val="EBF1DD"/>
                </a:solidFill>
                <a:latin typeface="Franklin Gothic Book"/>
                <a:cs typeface="Franklin Gothic Book"/>
              </a:rPr>
              <a:t>/</a:t>
            </a:r>
            <a:r>
              <a:rPr lang="en-US" dirty="0" err="1">
                <a:solidFill>
                  <a:srgbClr val="EBF1DD"/>
                </a:solidFill>
                <a:latin typeface="Franklin Gothic Book"/>
                <a:cs typeface="Franklin Gothic Book"/>
              </a:rPr>
              <a:t>mmwr</a:t>
            </a:r>
            <a:r>
              <a:rPr lang="en-US" dirty="0">
                <a:solidFill>
                  <a:srgbClr val="EBF1DD"/>
                </a:solidFill>
                <a:latin typeface="Franklin Gothic Book"/>
                <a:cs typeface="Franklin Gothic Book"/>
              </a:rPr>
              <a:t>/preview/</a:t>
            </a:r>
            <a:r>
              <a:rPr lang="en-US" dirty="0" err="1">
                <a:solidFill>
                  <a:srgbClr val="EBF1DD"/>
                </a:solidFill>
                <a:latin typeface="Franklin Gothic Book"/>
                <a:cs typeface="Franklin Gothic Book"/>
              </a:rPr>
              <a:t>mmwrhtml</a:t>
            </a:r>
            <a:r>
              <a:rPr lang="en-US" dirty="0">
                <a:solidFill>
                  <a:srgbClr val="EBF1DD"/>
                </a:solidFill>
                <a:latin typeface="Franklin Gothic Book"/>
                <a:cs typeface="Franklin Gothic Book"/>
              </a:rPr>
              <a:t>/mm5036a2.htm accessed July 6 2014</a:t>
            </a:r>
          </a:p>
        </p:txBody>
      </p:sp>
      <p:graphicFrame>
        <p:nvGraphicFramePr>
          <p:cNvPr id="13" name="Chart 12"/>
          <p:cNvGraphicFramePr/>
          <p:nvPr>
            <p:extLst/>
          </p:nvPr>
        </p:nvGraphicFramePr>
        <p:xfrm>
          <a:off x="838200" y="1385889"/>
          <a:ext cx="10777538" cy="4630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38250" y="5493533"/>
            <a:ext cx="11329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Life expectancy gap between Black and White Americans, Years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764310" y="2877285"/>
            <a:ext cx="1656159" cy="8679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b="1" dirty="0">
                <a:solidFill>
                  <a:schemeClr val="bg1"/>
                </a:solidFill>
              </a:rPr>
              <a:t>Violence</a:t>
            </a:r>
          </a:p>
          <a:p>
            <a:pPr algn="ctr">
              <a:lnSpc>
                <a:spcPct val="90000"/>
              </a:lnSpc>
            </a:pPr>
            <a:r>
              <a:rPr lang="en-US" sz="2800" b="1" dirty="0">
                <a:solidFill>
                  <a:schemeClr val="bg1"/>
                </a:solidFill>
              </a:rPr>
              <a:t>0.6 ys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1914449" y="2877285"/>
            <a:ext cx="1303563" cy="8679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b="1" dirty="0">
                <a:solidFill>
                  <a:schemeClr val="bg1"/>
                </a:solidFill>
              </a:rPr>
              <a:t>Stroke</a:t>
            </a:r>
          </a:p>
          <a:p>
            <a:pPr algn="ctr">
              <a:lnSpc>
                <a:spcPct val="90000"/>
              </a:lnSpc>
            </a:pPr>
            <a:r>
              <a:rPr lang="en-US" sz="2800" b="1" dirty="0">
                <a:solidFill>
                  <a:schemeClr val="bg1"/>
                </a:solidFill>
              </a:rPr>
              <a:t>0.5 ys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00195" y="2877285"/>
            <a:ext cx="2800529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b="1" dirty="0">
                <a:solidFill>
                  <a:schemeClr val="bg1"/>
                </a:solidFill>
              </a:rPr>
              <a:t>Heart Disease</a:t>
            </a:r>
          </a:p>
          <a:p>
            <a:pPr algn="ctr">
              <a:lnSpc>
                <a:spcPct val="90000"/>
              </a:lnSpc>
            </a:pPr>
            <a:r>
              <a:rPr lang="en-US" sz="2800" b="1" dirty="0">
                <a:solidFill>
                  <a:schemeClr val="bg1"/>
                </a:solidFill>
              </a:rPr>
              <a:t>1.7 years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44182" y="2877285"/>
            <a:ext cx="1942518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b="1" dirty="0">
                <a:solidFill>
                  <a:schemeClr val="bg1"/>
                </a:solidFill>
              </a:rPr>
              <a:t>Cancer</a:t>
            </a:r>
          </a:p>
          <a:p>
            <a:pPr algn="ctr">
              <a:lnSpc>
                <a:spcPct val="90000"/>
              </a:lnSpc>
            </a:pPr>
            <a:r>
              <a:rPr lang="en-US" sz="2800" b="1" dirty="0">
                <a:solidFill>
                  <a:schemeClr val="bg1"/>
                </a:solidFill>
              </a:rPr>
              <a:t>1.2 years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86700" y="2877285"/>
            <a:ext cx="331470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b="1" dirty="0">
                <a:solidFill>
                  <a:schemeClr val="bg1"/>
                </a:solidFill>
              </a:rPr>
              <a:t>Other</a:t>
            </a:r>
          </a:p>
          <a:p>
            <a:pPr algn="ctr">
              <a:lnSpc>
                <a:spcPct val="90000"/>
              </a:lnSpc>
            </a:pPr>
            <a:r>
              <a:rPr lang="en-US" sz="2800" b="1" dirty="0">
                <a:solidFill>
                  <a:schemeClr val="bg1"/>
                </a:solidFill>
              </a:rPr>
              <a:t>1.9 years</a:t>
            </a:r>
          </a:p>
        </p:txBody>
      </p:sp>
      <p:sp>
        <p:nvSpPr>
          <p:cNvPr id="6" name="Rectangle 5"/>
          <p:cNvSpPr/>
          <p:nvPr/>
        </p:nvSpPr>
        <p:spPr>
          <a:xfrm>
            <a:off x="2157524" y="1998737"/>
            <a:ext cx="9043875" cy="2505529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579" y="2158475"/>
            <a:ext cx="8660088" cy="5214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Treatable, if you have access to healthcare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F6B97F-7E08-924C-B11A-407FDD2C0571}"/>
              </a:ext>
            </a:extLst>
          </p:cNvPr>
          <p:cNvSpPr/>
          <p:nvPr/>
        </p:nvSpPr>
        <p:spPr>
          <a:xfrm>
            <a:off x="1110086" y="1998904"/>
            <a:ext cx="10078061" cy="252568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Death gap is nearly six years.</a:t>
            </a:r>
          </a:p>
          <a:p>
            <a:pPr algn="ctr"/>
            <a:r>
              <a:rPr lang="en-US" sz="72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131974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4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3">
                                            <p:graphicEl>
                                              <a:chart seriesIdx="4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 uiExpand="1">
        <p:bldSub>
          <a:bldChart bld="seriesEl" animBg="0"/>
        </p:bldSub>
      </p:bldGraphic>
      <p:bldP spid="5" grpId="0"/>
      <p:bldP spid="8" grpId="0"/>
      <p:bldP spid="9" grpId="0"/>
      <p:bldP spid="10" grpId="0"/>
      <p:bldP spid="12" grpId="0"/>
      <p:bldP spid="6" grpId="0" animBg="1"/>
      <p:bldP spid="7" grpId="0" animBg="1"/>
      <p:bldP spid="3" grpId="0" build="allAtOnce" animBg="1"/>
      <p:bldP spid="3" grpId="1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More Than One Way to Treat Laryngeal Cancer</a:t>
            </a:r>
            <a:endParaRPr lang="en-US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Adjusted for age, year, gender, and tumor characteristics</a:t>
            </a:r>
            <a:endParaRPr lang="en-US" dirty="0">
              <a:latin typeface="+mn-lt"/>
              <a:cs typeface="Franklin Gothic Book"/>
            </a:endParaRPr>
          </a:p>
          <a:p>
            <a:r>
              <a:rPr lang="en-US" dirty="0">
                <a:latin typeface="+mn-lt"/>
                <a:cs typeface="Franklin Gothic Book"/>
              </a:rPr>
              <a:t>Arch </a:t>
            </a:r>
            <a:r>
              <a:rPr lang="en-US" dirty="0" err="1">
                <a:latin typeface="+mn-lt"/>
                <a:cs typeface="Franklin Gothic Book"/>
              </a:rPr>
              <a:t>Otolaryng</a:t>
            </a:r>
            <a:r>
              <a:rPr lang="en-US" dirty="0">
                <a:latin typeface="+mn-lt"/>
                <a:cs typeface="Franklin Gothic Book"/>
              </a:rPr>
              <a:t>-Head and Neck </a:t>
            </a:r>
            <a:r>
              <a:rPr lang="en-US" dirty="0" err="1">
                <a:latin typeface="+mn-lt"/>
                <a:cs typeface="Franklin Gothic Book"/>
              </a:rPr>
              <a:t>Surg</a:t>
            </a:r>
            <a:r>
              <a:rPr lang="en-US" dirty="0">
                <a:latin typeface="+mn-lt"/>
                <a:cs typeface="Franklin Gothic Book"/>
              </a:rPr>
              <a:t> 2012;138:644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34028" y="1919864"/>
            <a:ext cx="34902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cs typeface="Franklin Gothic Book"/>
              </a:rPr>
              <a:t>Odds of receiving radiation therapy as initial treatment among laryngeal cancer patients</a:t>
            </a:r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4328436" y="1682303"/>
          <a:ext cx="5995140" cy="4330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105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categoryEl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Racial Disparities Exist </a:t>
            </a:r>
            <a:br>
              <a:rPr lang="en-US" dirty="0"/>
            </a:br>
            <a:r>
              <a:rPr lang="en-US" dirty="0"/>
              <a:t>In Treatment for Many Diseases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baseline="30000" dirty="0">
                <a:latin typeface="Franklin Gothic Book"/>
                <a:cs typeface="Franklin Gothic Book"/>
              </a:rPr>
              <a:t>1</a:t>
            </a:r>
            <a:r>
              <a:rPr lang="en-US" dirty="0">
                <a:latin typeface="Franklin Gothic Book"/>
                <a:cs typeface="Franklin Gothic Book"/>
              </a:rPr>
              <a:t>NEJM, 1999,341:1231-1233</a:t>
            </a:r>
          </a:p>
          <a:p>
            <a:pPr>
              <a:defRPr/>
            </a:pPr>
            <a:r>
              <a:rPr lang="en-US" baseline="30000" dirty="0">
                <a:latin typeface="Franklin Gothic Book"/>
                <a:cs typeface="Franklin Gothic Book"/>
              </a:rPr>
              <a:t>2</a:t>
            </a:r>
            <a:r>
              <a:rPr lang="en-US" dirty="0">
                <a:latin typeface="Franklin Gothic Book"/>
                <a:cs typeface="Franklin Gothic Book"/>
              </a:rPr>
              <a:t>NEJM;2001,344,1443-1449</a:t>
            </a:r>
          </a:p>
          <a:p>
            <a:pPr>
              <a:defRPr/>
            </a:pPr>
            <a:r>
              <a:rPr lang="en-US" baseline="30000" dirty="0">
                <a:latin typeface="Franklin Gothic Book"/>
                <a:cs typeface="Franklin Gothic Book"/>
              </a:rPr>
              <a:t>3</a:t>
            </a:r>
            <a:r>
              <a:rPr lang="en-US" dirty="0">
                <a:latin typeface="Franklin Gothic Book"/>
                <a:cs typeface="Franklin Gothic Book"/>
              </a:rPr>
              <a:t>NEJM, 2000;;343:1537-1544</a:t>
            </a:r>
          </a:p>
          <a:p>
            <a:pPr>
              <a:defRPr/>
            </a:pPr>
            <a:r>
              <a:rPr lang="en-US" baseline="30000" dirty="0">
                <a:latin typeface="Franklin Gothic Book"/>
                <a:cs typeface="Franklin Gothic Book"/>
              </a:rPr>
              <a:t>4</a:t>
            </a:r>
            <a:r>
              <a:rPr lang="en-US" dirty="0">
                <a:latin typeface="Franklin Gothic Book"/>
                <a:cs typeface="Franklin Gothic Book"/>
              </a:rPr>
              <a:t>NEJM;2000, 342:1043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886275" y="1913189"/>
            <a:ext cx="6400800" cy="1286456"/>
            <a:chOff x="392592" y="1599822"/>
            <a:chExt cx="6400800" cy="1286456"/>
          </a:xfrm>
        </p:grpSpPr>
        <p:pic>
          <p:nvPicPr>
            <p:cNvPr id="2" name="Picture 1" descr="Torn bottom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33" t="33967" r="3476" b="8232"/>
            <a:stretch/>
          </p:blipFill>
          <p:spPr>
            <a:xfrm>
              <a:off x="392592" y="1599822"/>
              <a:ext cx="6400800" cy="1286456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" name="TextBox 2"/>
            <p:cNvSpPr txBox="1"/>
            <p:nvPr/>
          </p:nvSpPr>
          <p:spPr>
            <a:xfrm>
              <a:off x="392592" y="1599822"/>
              <a:ext cx="52118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Franklin Gothic Medium" pitchFamily="34" charset="0"/>
                </a:rPr>
                <a:t>Rates of surgery for lung cancer</a:t>
              </a:r>
              <a:r>
                <a:rPr lang="en-US" sz="2800" baseline="30000" dirty="0">
                  <a:latin typeface="Franklin Gothic Medium" pitchFamily="34" charset="0"/>
                </a:rPr>
                <a:t>1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559158" y="2614130"/>
            <a:ext cx="6400800" cy="1058303"/>
            <a:chOff x="1037985" y="2215560"/>
            <a:chExt cx="6400800" cy="1058303"/>
          </a:xfrm>
        </p:grpSpPr>
        <p:pic>
          <p:nvPicPr>
            <p:cNvPr id="7" name="Picture 6" descr="Torn bottom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79" t="37304" r="8908" b="8232"/>
            <a:stretch/>
          </p:blipFill>
          <p:spPr>
            <a:xfrm flipH="1">
              <a:off x="1037985" y="2215560"/>
              <a:ext cx="6400800" cy="1058303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1" name="TextBox 10"/>
            <p:cNvSpPr txBox="1"/>
            <p:nvPr/>
          </p:nvSpPr>
          <p:spPr>
            <a:xfrm>
              <a:off x="1037985" y="2215560"/>
              <a:ext cx="63794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Franklin Gothic Medium"/>
                  <a:cs typeface="Franklin Gothic Medium"/>
                </a:rPr>
                <a:t>Rates of cardiac </a:t>
              </a:r>
              <a:r>
                <a:rPr lang="en-US" sz="2800" dirty="0" err="1">
                  <a:latin typeface="Franklin Gothic Medium"/>
                  <a:cs typeface="Franklin Gothic Medium"/>
                </a:rPr>
                <a:t>cath</a:t>
              </a:r>
              <a:r>
                <a:rPr lang="en-US" sz="2800" dirty="0">
                  <a:latin typeface="Franklin Gothic Medium"/>
                  <a:cs typeface="Franklin Gothic Medium"/>
                </a:rPr>
                <a:t> after heart attack</a:t>
              </a:r>
              <a:r>
                <a:rPr lang="en-US" sz="2800" baseline="30000" dirty="0">
                  <a:latin typeface="Franklin Gothic Medium"/>
                  <a:cs typeface="Franklin Gothic Medium"/>
                </a:rPr>
                <a:t>2</a:t>
              </a:r>
              <a:endParaRPr lang="en-US" sz="2800" dirty="0">
                <a:latin typeface="Franklin Gothic Medium"/>
                <a:cs typeface="Franklin Gothic Medium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232041" y="3309585"/>
            <a:ext cx="6400800" cy="1209488"/>
            <a:chOff x="1683378" y="2880780"/>
            <a:chExt cx="6400800" cy="1209488"/>
          </a:xfrm>
        </p:grpSpPr>
        <p:pic>
          <p:nvPicPr>
            <p:cNvPr id="8" name="Picture 7" descr="Torn bottom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555" t="46002" r="8908" b="8232"/>
            <a:stretch/>
          </p:blipFill>
          <p:spPr>
            <a:xfrm>
              <a:off x="1683378" y="2880780"/>
              <a:ext cx="6400800" cy="1209488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2" name="TextBox 11"/>
            <p:cNvSpPr txBox="1"/>
            <p:nvPr/>
          </p:nvSpPr>
          <p:spPr>
            <a:xfrm>
              <a:off x="1683378" y="2880780"/>
              <a:ext cx="514552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Franklin Gothic Medium"/>
                  <a:cs typeface="Franklin Gothic Medium"/>
                </a:rPr>
                <a:t>Rates of kidney transplantation</a:t>
              </a:r>
              <a:r>
                <a:rPr lang="en-US" sz="2800" baseline="30000" dirty="0">
                  <a:latin typeface="Franklin Gothic Medium"/>
                  <a:cs typeface="Franklin Gothic Medium"/>
                </a:rPr>
                <a:t>3</a:t>
              </a:r>
              <a:endParaRPr lang="en-US" sz="2800" dirty="0">
                <a:latin typeface="Franklin Gothic Medium"/>
                <a:cs typeface="Franklin Gothic Medium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904925" y="4156226"/>
            <a:ext cx="6400800" cy="1006074"/>
            <a:chOff x="2328771" y="3653202"/>
            <a:chExt cx="6400800" cy="1006074"/>
          </a:xfrm>
        </p:grpSpPr>
        <p:pic>
          <p:nvPicPr>
            <p:cNvPr id="9" name="Picture 8" descr="Torn bottom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23" t="33307" r="3739" b="7391"/>
            <a:stretch/>
          </p:blipFill>
          <p:spPr>
            <a:xfrm flipH="1">
              <a:off x="2328771" y="3653202"/>
              <a:ext cx="6400800" cy="1006074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6" name="Rectangle 5"/>
            <p:cNvSpPr/>
            <p:nvPr/>
          </p:nvSpPr>
          <p:spPr>
            <a:xfrm>
              <a:off x="2328771" y="3653202"/>
              <a:ext cx="454274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latin typeface="Franklin Gothic Medium"/>
                  <a:cs typeface="Franklin Gothic Medium"/>
                </a:rPr>
                <a:t>Rates of joint replacement</a:t>
              </a:r>
              <a:r>
                <a:rPr lang="en-US" sz="2800" baseline="30000" dirty="0">
                  <a:latin typeface="Franklin Gothic Medium"/>
                  <a:cs typeface="Franklin Gothic Medium"/>
                </a:rPr>
                <a:t>4</a:t>
              </a:r>
              <a:endParaRPr lang="en-US" sz="2800" dirty="0">
                <a:latin typeface="Franklin Gothic Medium"/>
                <a:cs typeface="Franklin Gothic Medium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379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PNHP Master Templat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008C81"/>
      </a:accent1>
      <a:accent2>
        <a:srgbClr val="9F2936"/>
      </a:accent2>
      <a:accent3>
        <a:srgbClr val="FF9300"/>
      </a:accent3>
      <a:accent4>
        <a:srgbClr val="00539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spcAft>
            <a:spcPts val="1200"/>
          </a:spcAft>
          <a:defRPr sz="2400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21842</TotalTime>
  <Words>915</Words>
  <Application>Microsoft Macintosh PowerPoint</Application>
  <PresentationFormat>Widescreen</PresentationFormat>
  <Paragraphs>174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Franklin Gothic Book</vt:lpstr>
      <vt:lpstr>Franklin Gothic Medium</vt:lpstr>
      <vt:lpstr>Mangal</vt:lpstr>
      <vt:lpstr>Office Theme</vt:lpstr>
      <vt:lpstr>Medicare for All: Creating Healthcare Justice</vt:lpstr>
      <vt:lpstr>Americans Worry about Healthcare  More Than about Other Issues</vt:lpstr>
      <vt:lpstr>40% of Americans Are Very Afraid of  Paying for a Serious Illness</vt:lpstr>
      <vt:lpstr>Growing Death Gap by Income Dramatic gains for the wealthy; losses for lower income</vt:lpstr>
      <vt:lpstr>Women Still Pay More for Insurance</vt:lpstr>
      <vt:lpstr>North Carolina’s failure to expand Medicaid is Taking a Toll on NC’s Health</vt:lpstr>
      <vt:lpstr>Blacks Die Younger Than Whites</vt:lpstr>
      <vt:lpstr>More Than One Way to Treat Laryngeal Cancer</vt:lpstr>
      <vt:lpstr>Racial Disparities Exist  In Treatment for Many Diseases</vt:lpstr>
      <vt:lpstr>Excess Post-MI Deaths in African Americans Largely Driven by Insurance Status</vt:lpstr>
      <vt:lpstr>Until age 65,  Race Determines Your Type of Insurance</vt:lpstr>
      <vt:lpstr>Until age 65,  Insurance Depends on Race and Geography</vt:lpstr>
      <vt:lpstr>Remove differences in insurance and Racial Differences Nearly Disappear</vt:lpstr>
      <vt:lpstr>Physicians for National Health Program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Weisbart</dc:creator>
  <cp:lastModifiedBy>Ed Weisbart</cp:lastModifiedBy>
  <cp:revision>1132</cp:revision>
  <dcterms:created xsi:type="dcterms:W3CDTF">2016-11-02T21:04:26Z</dcterms:created>
  <dcterms:modified xsi:type="dcterms:W3CDTF">2018-05-05T14:49:37Z</dcterms:modified>
</cp:coreProperties>
</file>