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717" r:id="rId2"/>
    <p:sldId id="714" r:id="rId3"/>
    <p:sldId id="694" r:id="rId4"/>
    <p:sldId id="696" r:id="rId5"/>
    <p:sldId id="695" r:id="rId6"/>
    <p:sldId id="697" r:id="rId7"/>
    <p:sldId id="698" r:id="rId8"/>
    <p:sldId id="6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/>
    <p:restoredTop sz="92729"/>
  </p:normalViewPr>
  <p:slideViewPr>
    <p:cSldViewPr snapToGrid="0" snapToObjects="1">
      <p:cViewPr varScale="1">
        <p:scale>
          <a:sx n="83" d="100"/>
          <a:sy n="83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NHP_MO 1.0.tif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7529" y="6014669"/>
            <a:ext cx="3924471" cy="843331"/>
          </a:xfrm>
          <a:prstGeom prst="rect">
            <a:avLst/>
          </a:prstGeom>
          <a:effectLst/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B75B-1B4F-AB4B-A267-128A56A7A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/>
              <a:t>“Medicare Extra for All”</a:t>
            </a:r>
            <a:br>
              <a:rPr lang="en-US" sz="6600" dirty="0"/>
            </a:br>
            <a:r>
              <a:rPr lang="en-US" sz="3600" dirty="0"/>
              <a:t>Center For American Progress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8742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Newest Thing:</a:t>
            </a:r>
            <a:br>
              <a:rPr lang="en-US" sz="3200" dirty="0"/>
            </a:br>
            <a:r>
              <a:rPr lang="en-US" dirty="0"/>
              <a:t>“Medicare </a:t>
            </a:r>
            <a:r>
              <a:rPr lang="en-US" i="1" dirty="0">
                <a:solidFill>
                  <a:srgbClr val="FFFF00"/>
                </a:solidFill>
              </a:rPr>
              <a:t>Extra</a:t>
            </a:r>
            <a:r>
              <a:rPr lang="en-US" dirty="0"/>
              <a:t> for All”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77AC7-B73D-124D-B5CF-0771ADFCFD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https://www.healthcare-now.org/blog/dnc-drafting-committee-votes-against-single-payer/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Apr 1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3C024A-3A54-D141-A031-1C4E2EE19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15000"/>
                    </a14:imgEffect>
                  </a14:imgLayer>
                </a14:imgProps>
              </a:ext>
            </a:extLst>
          </a:blip>
          <a:srcRect l="27846" t="12657" r="2117"/>
          <a:stretch/>
        </p:blipFill>
        <p:spPr>
          <a:xfrm>
            <a:off x="838200" y="1663570"/>
            <a:ext cx="6513576" cy="43531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47D07A-FA03-C545-B8C6-39D0ECF03427}"/>
              </a:ext>
            </a:extLst>
          </p:cNvPr>
          <p:cNvSpPr/>
          <p:nvPr/>
        </p:nvSpPr>
        <p:spPr>
          <a:xfrm>
            <a:off x="5681472" y="1980361"/>
            <a:ext cx="5925312" cy="29921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Neera</a:t>
            </a:r>
            <a:r>
              <a:rPr lang="en-US" sz="3200" b="1" dirty="0"/>
              <a:t> </a:t>
            </a:r>
            <a:r>
              <a:rPr lang="en-US" sz="3200" b="1" dirty="0" err="1"/>
              <a:t>Tanden</a:t>
            </a:r>
            <a:r>
              <a:rPr lang="en-US" sz="3200" b="1" dirty="0"/>
              <a:t>, President</a:t>
            </a:r>
          </a:p>
          <a:p>
            <a:pPr algn="ctr">
              <a:spcAft>
                <a:spcPts val="1200"/>
              </a:spcAft>
            </a:pPr>
            <a:r>
              <a:rPr lang="en-US" sz="2800" dirty="0"/>
              <a:t>Center for American Progress</a:t>
            </a:r>
          </a:p>
          <a:p>
            <a:pPr algn="ctr"/>
            <a:r>
              <a:rPr lang="en-US" sz="2800" b="1" dirty="0"/>
              <a:t>Friday June 24 2016: </a:t>
            </a:r>
          </a:p>
          <a:p>
            <a:pPr algn="ctr"/>
            <a:r>
              <a:rPr lang="en-US" sz="2800" dirty="0"/>
              <a:t>One of seven votes (7:6) that kept </a:t>
            </a:r>
          </a:p>
          <a:p>
            <a:pPr algn="ctr"/>
            <a:r>
              <a:rPr lang="en-US" sz="2800" dirty="0"/>
              <a:t>Medicare for All off of the</a:t>
            </a:r>
          </a:p>
          <a:p>
            <a:pPr algn="ctr"/>
            <a:r>
              <a:rPr lang="en-US" sz="2800" dirty="0"/>
              <a:t>2016 Democratic Party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1C725-43F9-0047-95EA-96FB19619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8518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5915-316D-7143-9050-8EB33D13516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https://www.americanprogress.org/c3-our-supporters/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Apr 1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B378E-5DB4-9B49-B188-2747B5ABF8CF}"/>
              </a:ext>
            </a:extLst>
          </p:cNvPr>
          <p:cNvSpPr/>
          <p:nvPr/>
        </p:nvSpPr>
        <p:spPr>
          <a:xfrm>
            <a:off x="453501" y="2191758"/>
            <a:ext cx="11220560" cy="293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AT&amp;T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American Express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Bank of America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Blackstone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BlueCross BlueShield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CVS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Express Scripts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Facebook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Ford </a:t>
            </a:r>
            <a:r>
              <a:rPr lang="en-US" sz="2400" dirty="0" err="1">
                <a:solidFill>
                  <a:schemeClr val="bg1"/>
                </a:solidFill>
              </a:rPr>
              <a:t>Fdn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General Electric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Google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H&amp;R Block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Microsoft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Pacific Gas and Electric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PepsiCo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Quest Diagnostics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Samsung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Schwab Charitable Fund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Travelers Indemnity Co.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United Arab Emirates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Walmart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Walton Family </a:t>
            </a:r>
            <a:r>
              <a:rPr lang="en-US" sz="2400" dirty="0" err="1">
                <a:solidFill>
                  <a:schemeClr val="bg1"/>
                </a:solidFill>
              </a:rPr>
              <a:t>Fdn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i="1" dirty="0">
                <a:solidFill>
                  <a:srgbClr val="FFFF00"/>
                </a:solidFill>
              </a:rPr>
              <a:t>Many more, including “Anonymous”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1D46D-71EA-4C4D-96FC-47AD774197E6}"/>
              </a:ext>
            </a:extLst>
          </p:cNvPr>
          <p:cNvSpPr txBox="1"/>
          <p:nvPr/>
        </p:nvSpPr>
        <p:spPr>
          <a:xfrm>
            <a:off x="705677" y="650804"/>
            <a:ext cx="83190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the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“Center for American Progress”?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798A9F-BB76-1D44-BB4E-6964B1AD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9EDD3C-9759-5244-83D8-468D220F101B}"/>
              </a:ext>
            </a:extLst>
          </p:cNvPr>
          <p:cNvSpPr/>
          <p:nvPr/>
        </p:nvSpPr>
        <p:spPr>
          <a:xfrm>
            <a:off x="2068250" y="2440381"/>
            <a:ext cx="7991061" cy="143635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kind of healthcare proposal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would these groups propose, and why?</a:t>
            </a:r>
          </a:p>
        </p:txBody>
      </p:sp>
    </p:spTree>
    <p:extLst>
      <p:ext uri="{BB962C8B-B14F-4D97-AF65-F5344CB8AC3E}">
        <p14:creationId xmlns:p14="http://schemas.microsoft.com/office/powerpoint/2010/main" val="5383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6C6E23-9F0B-C042-A044-A3521313A033}"/>
              </a:ext>
            </a:extLst>
          </p:cNvPr>
          <p:cNvSpPr/>
          <p:nvPr/>
        </p:nvSpPr>
        <p:spPr>
          <a:xfrm>
            <a:off x="2912917" y="1511566"/>
            <a:ext cx="8614063" cy="1317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0" lvl="1" defTabSz="933450"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Robust benefits</a:t>
            </a:r>
            <a:r>
              <a:rPr lang="en-US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: Outpatient and inpatient care, prevention, mental health, substance abuse, rehab, dental, vision, hearing, pharmacy, long-term care, etc.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 for All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707EA-7A19-F145-802F-3EE51101A67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www.americanprogress.org</a:t>
            </a:r>
            <a:r>
              <a:rPr lang="en-US" dirty="0"/>
              <a:t>/issues/healthcare/reports/2018/02/22/447095/</a:t>
            </a:r>
            <a:r>
              <a:rPr lang="en-US" dirty="0" err="1"/>
              <a:t>medicare</a:t>
            </a:r>
            <a:r>
              <a:rPr lang="en-US" dirty="0"/>
              <a:t>-extra-for-all/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Apr 1 2018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1132DE-77B3-B94E-8785-71809AF452CA}"/>
              </a:ext>
            </a:extLst>
          </p:cNvPr>
          <p:cNvSpPr/>
          <p:nvPr/>
        </p:nvSpPr>
        <p:spPr>
          <a:xfrm>
            <a:off x="2912916" y="4521370"/>
            <a:ext cx="8614063" cy="1317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0" lvl="1" defTabSz="933450"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Auto-enrolled</a:t>
            </a:r>
            <a:r>
              <a:rPr lang="en-US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at birth, age 65, or if uninsured</a:t>
            </a:r>
          </a:p>
          <a:p>
            <a:pPr marL="0" lvl="1" defTabSz="933450"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Premiums automatically withheld in taxes.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7E9A8CC-FC4A-2644-90C1-061F8A3C58B5}"/>
              </a:ext>
            </a:extLst>
          </p:cNvPr>
          <p:cNvSpPr/>
          <p:nvPr/>
        </p:nvSpPr>
        <p:spPr>
          <a:xfrm>
            <a:off x="2912916" y="3016468"/>
            <a:ext cx="8614063" cy="1317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0" lvl="1" defTabSz="933450"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Available to any lawful resident</a:t>
            </a:r>
            <a:r>
              <a:rPr lang="en-US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, any age, any income, any current insurance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F4BE9E1-93AB-0843-97F2-12A1DC4F6E26}"/>
              </a:ext>
            </a:extLst>
          </p:cNvPr>
          <p:cNvSpPr/>
          <p:nvPr/>
        </p:nvSpPr>
        <p:spPr>
          <a:xfrm>
            <a:off x="838200" y="1511566"/>
            <a:ext cx="2445327" cy="942034"/>
          </a:xfrm>
          <a:custGeom>
            <a:avLst/>
            <a:gdLst>
              <a:gd name="connsiteX0" fmla="*/ 0 w 3785616"/>
              <a:gd name="connsiteY0" fmla="*/ 213254 h 1279497"/>
              <a:gd name="connsiteX1" fmla="*/ 213254 w 3785616"/>
              <a:gd name="connsiteY1" fmla="*/ 0 h 1279497"/>
              <a:gd name="connsiteX2" fmla="*/ 3572362 w 3785616"/>
              <a:gd name="connsiteY2" fmla="*/ 0 h 1279497"/>
              <a:gd name="connsiteX3" fmla="*/ 3785616 w 3785616"/>
              <a:gd name="connsiteY3" fmla="*/ 213254 h 1279497"/>
              <a:gd name="connsiteX4" fmla="*/ 3785616 w 3785616"/>
              <a:gd name="connsiteY4" fmla="*/ 1066243 h 1279497"/>
              <a:gd name="connsiteX5" fmla="*/ 3572362 w 3785616"/>
              <a:gd name="connsiteY5" fmla="*/ 1279497 h 1279497"/>
              <a:gd name="connsiteX6" fmla="*/ 213254 w 3785616"/>
              <a:gd name="connsiteY6" fmla="*/ 1279497 h 1279497"/>
              <a:gd name="connsiteX7" fmla="*/ 0 w 3785616"/>
              <a:gd name="connsiteY7" fmla="*/ 1066243 h 1279497"/>
              <a:gd name="connsiteX8" fmla="*/ 0 w 3785616"/>
              <a:gd name="connsiteY8" fmla="*/ 213254 h 1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79497">
                <a:moveTo>
                  <a:pt x="0" y="213254"/>
                </a:moveTo>
                <a:cubicBezTo>
                  <a:pt x="0" y="95477"/>
                  <a:pt x="95477" y="0"/>
                  <a:pt x="213254" y="0"/>
                </a:cubicBezTo>
                <a:lnTo>
                  <a:pt x="3572362" y="0"/>
                </a:lnTo>
                <a:cubicBezTo>
                  <a:pt x="3690139" y="0"/>
                  <a:pt x="3785616" y="95477"/>
                  <a:pt x="3785616" y="213254"/>
                </a:cubicBezTo>
                <a:lnTo>
                  <a:pt x="3785616" y="1066243"/>
                </a:lnTo>
                <a:cubicBezTo>
                  <a:pt x="3785616" y="1184020"/>
                  <a:pt x="3690139" y="1279497"/>
                  <a:pt x="3572362" y="1279497"/>
                </a:cubicBezTo>
                <a:lnTo>
                  <a:pt x="213254" y="1279497"/>
                </a:lnTo>
                <a:cubicBezTo>
                  <a:pt x="95477" y="1279497"/>
                  <a:pt x="0" y="1184020"/>
                  <a:pt x="0" y="1066243"/>
                </a:cubicBezTo>
                <a:lnTo>
                  <a:pt x="0" y="2132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110" tIns="186285" rIns="310110" bIns="18628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/>
              <a:t>What?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145D433-2FAC-B54E-821A-D3053D658B1C}"/>
              </a:ext>
            </a:extLst>
          </p:cNvPr>
          <p:cNvSpPr/>
          <p:nvPr/>
        </p:nvSpPr>
        <p:spPr>
          <a:xfrm>
            <a:off x="838200" y="3016468"/>
            <a:ext cx="2445327" cy="942034"/>
          </a:xfrm>
          <a:custGeom>
            <a:avLst/>
            <a:gdLst>
              <a:gd name="connsiteX0" fmla="*/ 0 w 3785616"/>
              <a:gd name="connsiteY0" fmla="*/ 213254 h 1279497"/>
              <a:gd name="connsiteX1" fmla="*/ 213254 w 3785616"/>
              <a:gd name="connsiteY1" fmla="*/ 0 h 1279497"/>
              <a:gd name="connsiteX2" fmla="*/ 3572362 w 3785616"/>
              <a:gd name="connsiteY2" fmla="*/ 0 h 1279497"/>
              <a:gd name="connsiteX3" fmla="*/ 3785616 w 3785616"/>
              <a:gd name="connsiteY3" fmla="*/ 213254 h 1279497"/>
              <a:gd name="connsiteX4" fmla="*/ 3785616 w 3785616"/>
              <a:gd name="connsiteY4" fmla="*/ 1066243 h 1279497"/>
              <a:gd name="connsiteX5" fmla="*/ 3572362 w 3785616"/>
              <a:gd name="connsiteY5" fmla="*/ 1279497 h 1279497"/>
              <a:gd name="connsiteX6" fmla="*/ 213254 w 3785616"/>
              <a:gd name="connsiteY6" fmla="*/ 1279497 h 1279497"/>
              <a:gd name="connsiteX7" fmla="*/ 0 w 3785616"/>
              <a:gd name="connsiteY7" fmla="*/ 1066243 h 1279497"/>
              <a:gd name="connsiteX8" fmla="*/ 0 w 3785616"/>
              <a:gd name="connsiteY8" fmla="*/ 213254 h 1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79497">
                <a:moveTo>
                  <a:pt x="0" y="213254"/>
                </a:moveTo>
                <a:cubicBezTo>
                  <a:pt x="0" y="95477"/>
                  <a:pt x="95477" y="0"/>
                  <a:pt x="213254" y="0"/>
                </a:cubicBezTo>
                <a:lnTo>
                  <a:pt x="3572362" y="0"/>
                </a:lnTo>
                <a:cubicBezTo>
                  <a:pt x="3690139" y="0"/>
                  <a:pt x="3785616" y="95477"/>
                  <a:pt x="3785616" y="213254"/>
                </a:cubicBezTo>
                <a:lnTo>
                  <a:pt x="3785616" y="1066243"/>
                </a:lnTo>
                <a:cubicBezTo>
                  <a:pt x="3785616" y="1184020"/>
                  <a:pt x="3690139" y="1279497"/>
                  <a:pt x="3572362" y="1279497"/>
                </a:cubicBezTo>
                <a:lnTo>
                  <a:pt x="213254" y="1279497"/>
                </a:lnTo>
                <a:cubicBezTo>
                  <a:pt x="95477" y="1279497"/>
                  <a:pt x="0" y="1184020"/>
                  <a:pt x="0" y="1066243"/>
                </a:cubicBezTo>
                <a:lnTo>
                  <a:pt x="0" y="2132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110" tIns="186285" rIns="310110" bIns="18628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/>
              <a:t>Who?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E6C88E3-08AD-514C-BCAC-1ADCD0737250}"/>
              </a:ext>
            </a:extLst>
          </p:cNvPr>
          <p:cNvSpPr/>
          <p:nvPr/>
        </p:nvSpPr>
        <p:spPr>
          <a:xfrm>
            <a:off x="838200" y="4521370"/>
            <a:ext cx="2445327" cy="942034"/>
          </a:xfrm>
          <a:custGeom>
            <a:avLst/>
            <a:gdLst>
              <a:gd name="connsiteX0" fmla="*/ 0 w 3785616"/>
              <a:gd name="connsiteY0" fmla="*/ 213254 h 1279497"/>
              <a:gd name="connsiteX1" fmla="*/ 213254 w 3785616"/>
              <a:gd name="connsiteY1" fmla="*/ 0 h 1279497"/>
              <a:gd name="connsiteX2" fmla="*/ 3572362 w 3785616"/>
              <a:gd name="connsiteY2" fmla="*/ 0 h 1279497"/>
              <a:gd name="connsiteX3" fmla="*/ 3785616 w 3785616"/>
              <a:gd name="connsiteY3" fmla="*/ 213254 h 1279497"/>
              <a:gd name="connsiteX4" fmla="*/ 3785616 w 3785616"/>
              <a:gd name="connsiteY4" fmla="*/ 1066243 h 1279497"/>
              <a:gd name="connsiteX5" fmla="*/ 3572362 w 3785616"/>
              <a:gd name="connsiteY5" fmla="*/ 1279497 h 1279497"/>
              <a:gd name="connsiteX6" fmla="*/ 213254 w 3785616"/>
              <a:gd name="connsiteY6" fmla="*/ 1279497 h 1279497"/>
              <a:gd name="connsiteX7" fmla="*/ 0 w 3785616"/>
              <a:gd name="connsiteY7" fmla="*/ 1066243 h 1279497"/>
              <a:gd name="connsiteX8" fmla="*/ 0 w 3785616"/>
              <a:gd name="connsiteY8" fmla="*/ 213254 h 127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79497">
                <a:moveTo>
                  <a:pt x="0" y="213254"/>
                </a:moveTo>
                <a:cubicBezTo>
                  <a:pt x="0" y="95477"/>
                  <a:pt x="95477" y="0"/>
                  <a:pt x="213254" y="0"/>
                </a:cubicBezTo>
                <a:lnTo>
                  <a:pt x="3572362" y="0"/>
                </a:lnTo>
                <a:cubicBezTo>
                  <a:pt x="3690139" y="0"/>
                  <a:pt x="3785616" y="95477"/>
                  <a:pt x="3785616" y="213254"/>
                </a:cubicBezTo>
                <a:lnTo>
                  <a:pt x="3785616" y="1066243"/>
                </a:lnTo>
                <a:cubicBezTo>
                  <a:pt x="3785616" y="1184020"/>
                  <a:pt x="3690139" y="1279497"/>
                  <a:pt x="3572362" y="1279497"/>
                </a:cubicBezTo>
                <a:lnTo>
                  <a:pt x="213254" y="1279497"/>
                </a:lnTo>
                <a:cubicBezTo>
                  <a:pt x="95477" y="1279497"/>
                  <a:pt x="0" y="1184020"/>
                  <a:pt x="0" y="1066243"/>
                </a:cubicBezTo>
                <a:lnTo>
                  <a:pt x="0" y="2132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110" tIns="186285" rIns="310110" bIns="18628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/>
              <a:t>How?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B055FE-CFE7-4642-A1CB-61A7117A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78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8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 for All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707EA-7A19-F145-802F-3EE51101A67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https://www.americanprogress.org/issues/healthcare/reports/2018/02/22/447095/medicare-extra-for-all/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Apr 1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9EFBF3-2DBE-6241-B1FD-6F33C4ABE7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796766"/>
          <a:ext cx="10515600" cy="27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454315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188640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3956178"/>
                    </a:ext>
                  </a:extLst>
                </a:gridCol>
              </a:tblGrid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Income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Actuarial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774027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&lt;</a:t>
                      </a:r>
                      <a:r>
                        <a:rPr lang="en-US" sz="2800" dirty="0"/>
                        <a:t>150%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099915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150-500%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 – 10% of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80-100%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750144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&gt;500%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 of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5656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45EAA44-C6C3-C042-9C23-3D5267A92AD8}"/>
              </a:ext>
            </a:extLst>
          </p:cNvPr>
          <p:cNvSpPr/>
          <p:nvPr/>
        </p:nvSpPr>
        <p:spPr>
          <a:xfrm>
            <a:off x="838200" y="1469131"/>
            <a:ext cx="10515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Premiums, deductibles, copays, </a:t>
            </a:r>
          </a:p>
          <a:p>
            <a:pPr algn="ctr"/>
            <a:r>
              <a:rPr lang="en-US" sz="2800" dirty="0"/>
              <a:t>and out-of-pocket limits that vary by income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8FC84-48E2-4942-BE95-6936989C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9D36111-9580-6B45-B37A-11CDBD62E7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796766"/>
          <a:ext cx="7010400" cy="27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454315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18864050"/>
                    </a:ext>
                  </a:extLst>
                </a:gridCol>
              </a:tblGrid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Income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774027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&lt;</a:t>
                      </a:r>
                      <a:r>
                        <a:rPr lang="en-US" sz="2800" dirty="0"/>
                        <a:t>150%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099915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150-500%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 – 10% of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750144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&gt;500% FPL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 of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5656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83FC58-07E4-BA44-85DC-2DC3DB7603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796766"/>
          <a:ext cx="3505200" cy="27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45431576"/>
                    </a:ext>
                  </a:extLst>
                </a:gridCol>
              </a:tblGrid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Income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774027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&lt;</a:t>
                      </a:r>
                      <a:r>
                        <a:rPr lang="en-US" sz="2800" dirty="0"/>
                        <a:t>150% FPL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099915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150-500% FPL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750144"/>
                  </a:ext>
                </a:extLst>
              </a:tr>
              <a:tr h="6962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&gt;500% FPL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565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3CAC44-5368-9B47-9A49-EE550F81BBC5}"/>
              </a:ext>
            </a:extLst>
          </p:cNvPr>
          <p:cNvSpPr txBox="1"/>
          <p:nvPr/>
        </p:nvSpPr>
        <p:spPr>
          <a:xfrm>
            <a:off x="7940040" y="3487537"/>
            <a:ext cx="3995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Capping the premium </a:t>
            </a:r>
            <a:r>
              <a:rPr lang="en-US" sz="2800" b="1" dirty="0">
                <a:solidFill>
                  <a:schemeClr val="bg1"/>
                </a:solidFill>
              </a:rPr>
              <a:t>guarantees</a:t>
            </a:r>
            <a:r>
              <a:rPr lang="en-US" sz="2800" dirty="0">
                <a:solidFill>
                  <a:schemeClr val="bg1"/>
                </a:solidFill>
              </a:rPr>
              <a:t> increasing subsidies to insurers</a:t>
            </a:r>
          </a:p>
        </p:txBody>
      </p:sp>
    </p:spTree>
    <p:extLst>
      <p:ext uri="{BB962C8B-B14F-4D97-AF65-F5344CB8AC3E}">
        <p14:creationId xmlns:p14="http://schemas.microsoft.com/office/powerpoint/2010/main" val="687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EBF2DD2-D6F8-1141-AAAD-B088B211A1DE}"/>
              </a:ext>
            </a:extLst>
          </p:cNvPr>
          <p:cNvSpPr txBox="1"/>
          <p:nvPr/>
        </p:nvSpPr>
        <p:spPr>
          <a:xfrm>
            <a:off x="548387" y="1727805"/>
            <a:ext cx="4172700" cy="375487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</a:rPr>
              <a:t>Preserves employer-based insurance.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Small employers (&lt;100 employees) have no obligations to contribute to healthcare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Larger employers have four options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 for All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707EA-7A19-F145-802F-3EE51101A67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https://www.americanprogress.org/issues/healthcare/reports/2018/02/22/447095/medicare-extra-for-all/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Apr 1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8FC84-48E2-4942-BE95-6936989C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D13E4F26-62CB-B74C-91D1-28311B4CF336}"/>
              </a:ext>
            </a:extLst>
          </p:cNvPr>
          <p:cNvSpPr/>
          <p:nvPr/>
        </p:nvSpPr>
        <p:spPr>
          <a:xfrm>
            <a:off x="4870174" y="1884901"/>
            <a:ext cx="6997147" cy="1190275"/>
          </a:xfrm>
          <a:custGeom>
            <a:avLst/>
            <a:gdLst>
              <a:gd name="connsiteX0" fmla="*/ 0 w 6087210"/>
              <a:gd name="connsiteY0" fmla="*/ 0 h 1360800"/>
              <a:gd name="connsiteX1" fmla="*/ 6087210 w 6087210"/>
              <a:gd name="connsiteY1" fmla="*/ 0 h 1360800"/>
              <a:gd name="connsiteX2" fmla="*/ 6087210 w 6087210"/>
              <a:gd name="connsiteY2" fmla="*/ 1360800 h 1360800"/>
              <a:gd name="connsiteX3" fmla="*/ 0 w 6087210"/>
              <a:gd name="connsiteY3" fmla="*/ 1360800 h 1360800"/>
              <a:gd name="connsiteX4" fmla="*/ 0 w 6087210"/>
              <a:gd name="connsiteY4" fmla="*/ 0 h 13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210" h="1360800">
                <a:moveTo>
                  <a:pt x="0" y="0"/>
                </a:moveTo>
                <a:lnTo>
                  <a:pt x="6087210" y="0"/>
                </a:lnTo>
                <a:lnTo>
                  <a:pt x="6087210" y="1360800"/>
                </a:lnTo>
                <a:lnTo>
                  <a:pt x="0" y="13608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79044" rIns="91440" bIns="163576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/>
              <a:t>Minimum 80% actuarial value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/>
              <a:t>Contribute </a:t>
            </a:r>
            <a:r>
              <a:rPr lang="en-US" sz="2400" u="sng" kern="1200" dirty="0"/>
              <a:t>&gt;</a:t>
            </a:r>
            <a:r>
              <a:rPr lang="en-US" sz="2400" kern="1200" dirty="0"/>
              <a:t>70% of premium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08F949E-F623-0C47-B6A6-4C7E2D6AF80A}"/>
              </a:ext>
            </a:extLst>
          </p:cNvPr>
          <p:cNvSpPr/>
          <p:nvPr/>
        </p:nvSpPr>
        <p:spPr>
          <a:xfrm>
            <a:off x="4581938" y="1595203"/>
            <a:ext cx="7190961" cy="708480"/>
          </a:xfrm>
          <a:custGeom>
            <a:avLst/>
            <a:gdLst>
              <a:gd name="connsiteX0" fmla="*/ 0 w 7989199"/>
              <a:gd name="connsiteY0" fmla="*/ 118082 h 708480"/>
              <a:gd name="connsiteX1" fmla="*/ 118082 w 7989199"/>
              <a:gd name="connsiteY1" fmla="*/ 0 h 708480"/>
              <a:gd name="connsiteX2" fmla="*/ 7871117 w 7989199"/>
              <a:gd name="connsiteY2" fmla="*/ 0 h 708480"/>
              <a:gd name="connsiteX3" fmla="*/ 7989199 w 7989199"/>
              <a:gd name="connsiteY3" fmla="*/ 118082 h 708480"/>
              <a:gd name="connsiteX4" fmla="*/ 7989199 w 7989199"/>
              <a:gd name="connsiteY4" fmla="*/ 590398 h 708480"/>
              <a:gd name="connsiteX5" fmla="*/ 7871117 w 7989199"/>
              <a:gd name="connsiteY5" fmla="*/ 708480 h 708480"/>
              <a:gd name="connsiteX6" fmla="*/ 118082 w 7989199"/>
              <a:gd name="connsiteY6" fmla="*/ 708480 h 708480"/>
              <a:gd name="connsiteX7" fmla="*/ 0 w 7989199"/>
              <a:gd name="connsiteY7" fmla="*/ 590398 h 708480"/>
              <a:gd name="connsiteX8" fmla="*/ 0 w 7989199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9199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871117" y="0"/>
                </a:lnTo>
                <a:cubicBezTo>
                  <a:pt x="7936332" y="0"/>
                  <a:pt x="7989199" y="52867"/>
                  <a:pt x="7989199" y="118082"/>
                </a:cubicBezTo>
                <a:lnTo>
                  <a:pt x="7989199" y="590398"/>
                </a:lnTo>
                <a:cubicBezTo>
                  <a:pt x="7989199" y="655613"/>
                  <a:pt x="7936332" y="708480"/>
                  <a:pt x="7871117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4585" rIns="91440" bIns="3458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Continue to sponsor their own coverage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D266AA1-9713-EF45-81D9-6B759B7F557E}"/>
              </a:ext>
            </a:extLst>
          </p:cNvPr>
          <p:cNvSpPr/>
          <p:nvPr/>
        </p:nvSpPr>
        <p:spPr>
          <a:xfrm>
            <a:off x="4930573" y="3540700"/>
            <a:ext cx="3149940" cy="1157212"/>
          </a:xfrm>
          <a:custGeom>
            <a:avLst/>
            <a:gdLst>
              <a:gd name="connsiteX0" fmla="*/ 0 w 6087210"/>
              <a:gd name="connsiteY0" fmla="*/ 0 h 1323000"/>
              <a:gd name="connsiteX1" fmla="*/ 6087210 w 6087210"/>
              <a:gd name="connsiteY1" fmla="*/ 0 h 1323000"/>
              <a:gd name="connsiteX2" fmla="*/ 6087210 w 6087210"/>
              <a:gd name="connsiteY2" fmla="*/ 1323000 h 1323000"/>
              <a:gd name="connsiteX3" fmla="*/ 0 w 6087210"/>
              <a:gd name="connsiteY3" fmla="*/ 1323000 h 1323000"/>
              <a:gd name="connsiteX4" fmla="*/ 0 w 6087210"/>
              <a:gd name="connsiteY4" fmla="*/ 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210" h="1323000">
                <a:moveTo>
                  <a:pt x="0" y="0"/>
                </a:moveTo>
                <a:lnTo>
                  <a:pt x="6087210" y="0"/>
                </a:lnTo>
                <a:lnTo>
                  <a:pt x="6087210" y="1323000"/>
                </a:lnTo>
                <a:lnTo>
                  <a:pt x="0" y="132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79044" rIns="91440" bIns="163576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/>
              <a:t>Either pay &gt;70% of ME4A premiums </a:t>
            </a:r>
            <a:r>
              <a:rPr lang="en-US" sz="2400" i="1" kern="1200" dirty="0"/>
              <a:t>or</a:t>
            </a:r>
            <a:r>
              <a:rPr lang="en-US" sz="2400" kern="1200" dirty="0"/>
              <a:t> 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DAE1304-0D76-4F45-9D0E-65F8505D1067}"/>
              </a:ext>
            </a:extLst>
          </p:cNvPr>
          <p:cNvSpPr/>
          <p:nvPr/>
        </p:nvSpPr>
        <p:spPr>
          <a:xfrm>
            <a:off x="4581938" y="4906801"/>
            <a:ext cx="7190961" cy="708480"/>
          </a:xfrm>
          <a:custGeom>
            <a:avLst/>
            <a:gdLst>
              <a:gd name="connsiteX0" fmla="*/ 0 w 7989199"/>
              <a:gd name="connsiteY0" fmla="*/ 118082 h 708480"/>
              <a:gd name="connsiteX1" fmla="*/ 118082 w 7989199"/>
              <a:gd name="connsiteY1" fmla="*/ 0 h 708480"/>
              <a:gd name="connsiteX2" fmla="*/ 7871117 w 7989199"/>
              <a:gd name="connsiteY2" fmla="*/ 0 h 708480"/>
              <a:gd name="connsiteX3" fmla="*/ 7989199 w 7989199"/>
              <a:gd name="connsiteY3" fmla="*/ 118082 h 708480"/>
              <a:gd name="connsiteX4" fmla="*/ 7989199 w 7989199"/>
              <a:gd name="connsiteY4" fmla="*/ 590398 h 708480"/>
              <a:gd name="connsiteX5" fmla="*/ 7871117 w 7989199"/>
              <a:gd name="connsiteY5" fmla="*/ 708480 h 708480"/>
              <a:gd name="connsiteX6" fmla="*/ 118082 w 7989199"/>
              <a:gd name="connsiteY6" fmla="*/ 708480 h 708480"/>
              <a:gd name="connsiteX7" fmla="*/ 0 w 7989199"/>
              <a:gd name="connsiteY7" fmla="*/ 590398 h 708480"/>
              <a:gd name="connsiteX8" fmla="*/ 0 w 7989199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9199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871117" y="0"/>
                </a:lnTo>
                <a:cubicBezTo>
                  <a:pt x="7936332" y="0"/>
                  <a:pt x="7989199" y="52867"/>
                  <a:pt x="7989199" y="118082"/>
                </a:cubicBezTo>
                <a:lnTo>
                  <a:pt x="7989199" y="590398"/>
                </a:lnTo>
                <a:cubicBezTo>
                  <a:pt x="7989199" y="655613"/>
                  <a:pt x="7936332" y="708480"/>
                  <a:pt x="7871117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4585" rIns="91440" bIns="3458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 dirty="0"/>
              <a:t>Shift to a payroll tax (</a:t>
            </a:r>
            <a:r>
              <a:rPr lang="en-US" sz="2800" b="1" u="sng" kern="1200" dirty="0"/>
              <a:t>&lt;</a:t>
            </a:r>
            <a:r>
              <a:rPr lang="en-US" sz="2800" b="1" kern="1200" dirty="0"/>
              <a:t>8%)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</a:rPr>
              <a:t>(also lose tax benefits)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D3F5471-D7FF-8F4B-8B82-FD2D84916890}"/>
              </a:ext>
            </a:extLst>
          </p:cNvPr>
          <p:cNvSpPr/>
          <p:nvPr/>
        </p:nvSpPr>
        <p:spPr>
          <a:xfrm>
            <a:off x="8229600" y="3548853"/>
            <a:ext cx="3637722" cy="1157212"/>
          </a:xfrm>
          <a:custGeom>
            <a:avLst/>
            <a:gdLst>
              <a:gd name="connsiteX0" fmla="*/ 0 w 6087210"/>
              <a:gd name="connsiteY0" fmla="*/ 0 h 1323000"/>
              <a:gd name="connsiteX1" fmla="*/ 6087210 w 6087210"/>
              <a:gd name="connsiteY1" fmla="*/ 0 h 1323000"/>
              <a:gd name="connsiteX2" fmla="*/ 6087210 w 6087210"/>
              <a:gd name="connsiteY2" fmla="*/ 1323000 h 1323000"/>
              <a:gd name="connsiteX3" fmla="*/ 0 w 6087210"/>
              <a:gd name="connsiteY3" fmla="*/ 1323000 h 1323000"/>
              <a:gd name="connsiteX4" fmla="*/ 0 w 6087210"/>
              <a:gd name="connsiteY4" fmla="*/ 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210" h="1323000">
                <a:moveTo>
                  <a:pt x="0" y="0"/>
                </a:moveTo>
                <a:lnTo>
                  <a:pt x="6087210" y="0"/>
                </a:lnTo>
                <a:lnTo>
                  <a:pt x="6087210" y="1323000"/>
                </a:lnTo>
                <a:lnTo>
                  <a:pt x="0" y="1323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79044" rIns="91440" bIns="163576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/>
              <a:t>Pay the same premium as prior to ME4A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AE520F3-7C66-9940-9A63-DF1B126559FB}"/>
              </a:ext>
            </a:extLst>
          </p:cNvPr>
          <p:cNvSpPr/>
          <p:nvPr/>
        </p:nvSpPr>
        <p:spPr>
          <a:xfrm>
            <a:off x="4581938" y="3251002"/>
            <a:ext cx="7190961" cy="708480"/>
          </a:xfrm>
          <a:custGeom>
            <a:avLst/>
            <a:gdLst>
              <a:gd name="connsiteX0" fmla="*/ 0 w 7989199"/>
              <a:gd name="connsiteY0" fmla="*/ 118082 h 708480"/>
              <a:gd name="connsiteX1" fmla="*/ 118082 w 7989199"/>
              <a:gd name="connsiteY1" fmla="*/ 0 h 708480"/>
              <a:gd name="connsiteX2" fmla="*/ 7871117 w 7989199"/>
              <a:gd name="connsiteY2" fmla="*/ 0 h 708480"/>
              <a:gd name="connsiteX3" fmla="*/ 7989199 w 7989199"/>
              <a:gd name="connsiteY3" fmla="*/ 118082 h 708480"/>
              <a:gd name="connsiteX4" fmla="*/ 7989199 w 7989199"/>
              <a:gd name="connsiteY4" fmla="*/ 590398 h 708480"/>
              <a:gd name="connsiteX5" fmla="*/ 7871117 w 7989199"/>
              <a:gd name="connsiteY5" fmla="*/ 708480 h 708480"/>
              <a:gd name="connsiteX6" fmla="*/ 118082 w 7989199"/>
              <a:gd name="connsiteY6" fmla="*/ 708480 h 708480"/>
              <a:gd name="connsiteX7" fmla="*/ 0 w 7989199"/>
              <a:gd name="connsiteY7" fmla="*/ 590398 h 708480"/>
              <a:gd name="connsiteX8" fmla="*/ 0 w 7989199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9199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871117" y="0"/>
                </a:lnTo>
                <a:cubicBezTo>
                  <a:pt x="7936332" y="0"/>
                  <a:pt x="7989199" y="52867"/>
                  <a:pt x="7989199" y="118082"/>
                </a:cubicBezTo>
                <a:lnTo>
                  <a:pt x="7989199" y="590398"/>
                </a:lnTo>
                <a:cubicBezTo>
                  <a:pt x="7989199" y="655613"/>
                  <a:pt x="7936332" y="708480"/>
                  <a:pt x="7871117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4585" rIns="91440" bIns="3458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kern="1200" dirty="0"/>
              <a:t>Shift employees into Medicare Extra </a:t>
            </a:r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kern="1200" dirty="0"/>
              <a:t>(lose tax benefits)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3387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/>
      <p:bldP spid="18" grpId="0" uiExpand="1" build="p" animBg="1"/>
      <p:bldP spid="19" grpId="0" animBg="1"/>
      <p:bldP spid="20" grpId="0" animBg="1"/>
      <p:bldP spid="23" grpId="0" animBg="1"/>
      <p:bldP spid="2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 for 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8FC84-48E2-4942-BE95-6936989C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44" y="0"/>
            <a:ext cx="3283656" cy="748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F39CAEE-0578-244D-AF58-4FE7B7A9567E}"/>
              </a:ext>
            </a:extLst>
          </p:cNvPr>
          <p:cNvSpPr/>
          <p:nvPr/>
        </p:nvSpPr>
        <p:spPr>
          <a:xfrm>
            <a:off x="841486" y="1478469"/>
            <a:ext cx="3203971" cy="776216"/>
          </a:xfrm>
          <a:custGeom>
            <a:avLst/>
            <a:gdLst>
              <a:gd name="connsiteX0" fmla="*/ 0 w 3203971"/>
              <a:gd name="connsiteY0" fmla="*/ 0 h 1281588"/>
              <a:gd name="connsiteX1" fmla="*/ 3203971 w 3203971"/>
              <a:gd name="connsiteY1" fmla="*/ 0 h 1281588"/>
              <a:gd name="connsiteX2" fmla="*/ 3203971 w 3203971"/>
              <a:gd name="connsiteY2" fmla="*/ 1281588 h 1281588"/>
              <a:gd name="connsiteX3" fmla="*/ 0 w 3203971"/>
              <a:gd name="connsiteY3" fmla="*/ 1281588 h 1281588"/>
              <a:gd name="connsiteX4" fmla="*/ 0 w 3203971"/>
              <a:gd name="connsiteY4" fmla="*/ 0 h 1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1281588">
                <a:moveTo>
                  <a:pt x="0" y="0"/>
                </a:moveTo>
                <a:lnTo>
                  <a:pt x="3203971" y="0"/>
                </a:lnTo>
                <a:lnTo>
                  <a:pt x="3203971" y="1281588"/>
                </a:lnTo>
                <a:lnTo>
                  <a:pt x="0" y="1281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The good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643CD5-1216-624D-BACE-7EE272B8D531}"/>
              </a:ext>
            </a:extLst>
          </p:cNvPr>
          <p:cNvSpPr/>
          <p:nvPr/>
        </p:nvSpPr>
        <p:spPr>
          <a:xfrm>
            <a:off x="841486" y="2254685"/>
            <a:ext cx="3203971" cy="3568792"/>
          </a:xfrm>
          <a:custGeom>
            <a:avLst/>
            <a:gdLst>
              <a:gd name="connsiteX0" fmla="*/ 0 w 3203971"/>
              <a:gd name="connsiteY0" fmla="*/ 0 h 3063420"/>
              <a:gd name="connsiteX1" fmla="*/ 3203971 w 3203971"/>
              <a:gd name="connsiteY1" fmla="*/ 0 h 3063420"/>
              <a:gd name="connsiteX2" fmla="*/ 3203971 w 3203971"/>
              <a:gd name="connsiteY2" fmla="*/ 3063420 h 3063420"/>
              <a:gd name="connsiteX3" fmla="*/ 0 w 3203971"/>
              <a:gd name="connsiteY3" fmla="*/ 3063420 h 3063420"/>
              <a:gd name="connsiteX4" fmla="*/ 0 w 3203971"/>
              <a:gd name="connsiteY4" fmla="*/ 0 h 30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063420">
                <a:moveTo>
                  <a:pt x="0" y="0"/>
                </a:moveTo>
                <a:lnTo>
                  <a:pt x="3203971" y="0"/>
                </a:lnTo>
                <a:lnTo>
                  <a:pt x="3203971" y="3063420"/>
                </a:lnTo>
                <a:lnTo>
                  <a:pt x="0" y="3063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Open to anyone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Mainstreams Medicaid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No state variations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No churning for low-income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Eliminate waiting for disability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B0E299-C2B3-8D4C-9173-82D0B52BAE0C}"/>
              </a:ext>
            </a:extLst>
          </p:cNvPr>
          <p:cNvSpPr/>
          <p:nvPr/>
        </p:nvSpPr>
        <p:spPr>
          <a:xfrm>
            <a:off x="4494014" y="1478469"/>
            <a:ext cx="3203971" cy="776216"/>
          </a:xfrm>
          <a:custGeom>
            <a:avLst/>
            <a:gdLst>
              <a:gd name="connsiteX0" fmla="*/ 0 w 3203971"/>
              <a:gd name="connsiteY0" fmla="*/ 0 h 1281588"/>
              <a:gd name="connsiteX1" fmla="*/ 3203971 w 3203971"/>
              <a:gd name="connsiteY1" fmla="*/ 0 h 1281588"/>
              <a:gd name="connsiteX2" fmla="*/ 3203971 w 3203971"/>
              <a:gd name="connsiteY2" fmla="*/ 1281588 h 1281588"/>
              <a:gd name="connsiteX3" fmla="*/ 0 w 3203971"/>
              <a:gd name="connsiteY3" fmla="*/ 1281588 h 1281588"/>
              <a:gd name="connsiteX4" fmla="*/ 0 w 3203971"/>
              <a:gd name="connsiteY4" fmla="*/ 0 h 1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1281588">
                <a:moveTo>
                  <a:pt x="0" y="0"/>
                </a:moveTo>
                <a:lnTo>
                  <a:pt x="3203971" y="0"/>
                </a:lnTo>
                <a:lnTo>
                  <a:pt x="3203971" y="1281588"/>
                </a:lnTo>
                <a:lnTo>
                  <a:pt x="0" y="1281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The bad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BEDB98A-EA6E-FC47-9481-E733CEB9CDE7}"/>
              </a:ext>
            </a:extLst>
          </p:cNvPr>
          <p:cNvSpPr/>
          <p:nvPr/>
        </p:nvSpPr>
        <p:spPr>
          <a:xfrm>
            <a:off x="4494014" y="2254685"/>
            <a:ext cx="3203971" cy="3568792"/>
          </a:xfrm>
          <a:custGeom>
            <a:avLst/>
            <a:gdLst>
              <a:gd name="connsiteX0" fmla="*/ 0 w 3203971"/>
              <a:gd name="connsiteY0" fmla="*/ 0 h 3063420"/>
              <a:gd name="connsiteX1" fmla="*/ 3203971 w 3203971"/>
              <a:gd name="connsiteY1" fmla="*/ 0 h 3063420"/>
              <a:gd name="connsiteX2" fmla="*/ 3203971 w 3203971"/>
              <a:gd name="connsiteY2" fmla="*/ 3063420 h 3063420"/>
              <a:gd name="connsiteX3" fmla="*/ 0 w 3203971"/>
              <a:gd name="connsiteY3" fmla="*/ 3063420 h 3063420"/>
              <a:gd name="connsiteX4" fmla="*/ 0 w 3203971"/>
              <a:gd name="connsiteY4" fmla="*/ 0 h 30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063420">
                <a:moveTo>
                  <a:pt x="0" y="0"/>
                </a:moveTo>
                <a:lnTo>
                  <a:pt x="3203971" y="0"/>
                </a:lnTo>
                <a:lnTo>
                  <a:pt x="3203971" y="3063420"/>
                </a:lnTo>
                <a:lnTo>
                  <a:pt x="0" y="3063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Complicated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dirty="0"/>
              <a:t>Some will remain uninsured</a:t>
            </a:r>
            <a:endParaRPr lang="en-US" sz="2400" kern="1200" dirty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400" dirty="0"/>
              <a:t>Partial coverage unless low income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Premiums, copays, deductibles, etc.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Networks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F637BE3-3E54-B14E-ABB4-D1BE7C58F381}"/>
              </a:ext>
            </a:extLst>
          </p:cNvPr>
          <p:cNvSpPr/>
          <p:nvPr/>
        </p:nvSpPr>
        <p:spPr>
          <a:xfrm>
            <a:off x="8146542" y="1478469"/>
            <a:ext cx="3402728" cy="776216"/>
          </a:xfrm>
          <a:custGeom>
            <a:avLst/>
            <a:gdLst>
              <a:gd name="connsiteX0" fmla="*/ 0 w 3203971"/>
              <a:gd name="connsiteY0" fmla="*/ 0 h 1281588"/>
              <a:gd name="connsiteX1" fmla="*/ 3203971 w 3203971"/>
              <a:gd name="connsiteY1" fmla="*/ 0 h 1281588"/>
              <a:gd name="connsiteX2" fmla="*/ 3203971 w 3203971"/>
              <a:gd name="connsiteY2" fmla="*/ 1281588 h 1281588"/>
              <a:gd name="connsiteX3" fmla="*/ 0 w 3203971"/>
              <a:gd name="connsiteY3" fmla="*/ 1281588 h 1281588"/>
              <a:gd name="connsiteX4" fmla="*/ 0 w 3203971"/>
              <a:gd name="connsiteY4" fmla="*/ 0 h 1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1281588">
                <a:moveTo>
                  <a:pt x="0" y="0"/>
                </a:moveTo>
                <a:lnTo>
                  <a:pt x="3203971" y="0"/>
                </a:lnTo>
                <a:lnTo>
                  <a:pt x="3203971" y="1281588"/>
                </a:lnTo>
                <a:lnTo>
                  <a:pt x="0" y="1281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The ugly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D3AEE7B-E87D-024B-B268-6B4C204B6239}"/>
              </a:ext>
            </a:extLst>
          </p:cNvPr>
          <p:cNvSpPr/>
          <p:nvPr/>
        </p:nvSpPr>
        <p:spPr>
          <a:xfrm>
            <a:off x="8146542" y="2254685"/>
            <a:ext cx="3402728" cy="3568792"/>
          </a:xfrm>
          <a:custGeom>
            <a:avLst/>
            <a:gdLst>
              <a:gd name="connsiteX0" fmla="*/ 0 w 3203971"/>
              <a:gd name="connsiteY0" fmla="*/ 0 h 3063420"/>
              <a:gd name="connsiteX1" fmla="*/ 3203971 w 3203971"/>
              <a:gd name="connsiteY1" fmla="*/ 0 h 3063420"/>
              <a:gd name="connsiteX2" fmla="*/ 3203971 w 3203971"/>
              <a:gd name="connsiteY2" fmla="*/ 3063420 h 3063420"/>
              <a:gd name="connsiteX3" fmla="*/ 0 w 3203971"/>
              <a:gd name="connsiteY3" fmla="*/ 3063420 h 3063420"/>
              <a:gd name="connsiteX4" fmla="*/ 0 w 3203971"/>
              <a:gd name="connsiteY4" fmla="*/ 0 h 30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063420">
                <a:moveTo>
                  <a:pt x="0" y="0"/>
                </a:moveTo>
                <a:lnTo>
                  <a:pt x="3203971" y="0"/>
                </a:lnTo>
                <a:lnTo>
                  <a:pt x="3203971" y="3063420"/>
                </a:lnTo>
                <a:lnTo>
                  <a:pt x="0" y="3063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400" b="1" dirty="0"/>
              <a:t>Preserves private insurance</a:t>
            </a:r>
            <a:r>
              <a:rPr lang="en-US" sz="2400" dirty="0"/>
              <a:t>. Never a level playing field.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b="1" dirty="0"/>
              <a:t>W</a:t>
            </a:r>
            <a:r>
              <a:rPr lang="en-US" sz="2400" b="1" kern="1200" dirty="0"/>
              <a:t>asteful</a:t>
            </a:r>
            <a:r>
              <a:rPr lang="en-US" sz="2400" dirty="0"/>
              <a:t>;</a:t>
            </a:r>
            <a:r>
              <a:rPr lang="en-US" sz="2400" kern="1200" dirty="0"/>
              <a:t> misses most of the savings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b="1" kern="1200" dirty="0"/>
              <a:t>Peels off key allies </a:t>
            </a:r>
            <a:r>
              <a:rPr lang="en-US" sz="2400" kern="1200" dirty="0"/>
              <a:t>for Medicare for All (Medicaid, long-term care, disabled)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6D2E-3769-7F40-B120-C237F44DF07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  <p:bldP spid="11" grpId="0" animBg="1"/>
      <p:bldP spid="12" grpId="0" uiExpand="1" build="p" animBg="1"/>
      <p:bldP spid="13" grpId="0" animBg="1"/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AF08-BACF-7A4C-997E-63BDF2C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5915-316D-7143-9050-8EB33D13516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theintercept.com</a:t>
            </a:r>
            <a:r>
              <a:rPr lang="en-US" dirty="0"/>
              <a:t>/2018/03/12/single-payer-health-care-democrats/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BB684-F4F0-5E4B-86BC-2DEB23F7F1D7}"/>
              </a:ext>
            </a:extLst>
          </p:cNvPr>
          <p:cNvSpPr txBox="1"/>
          <p:nvPr/>
        </p:nvSpPr>
        <p:spPr>
          <a:xfrm>
            <a:off x="3865376" y="1471764"/>
            <a:ext cx="832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“This proposal would be a boon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the private health insurance industry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by </a:t>
            </a:r>
            <a:r>
              <a:rPr lang="en-US" sz="3200" b="1" dirty="0">
                <a:solidFill>
                  <a:srgbClr val="FFFF00"/>
                </a:solidFill>
              </a:rPr>
              <a:t>adding both costs and complexity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to our inefficient, ineffective,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semi-functional health care non-system </a:t>
            </a:r>
            <a:r>
              <a:rPr lang="en-US" sz="3200" b="1" dirty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most of which would remain in place.”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55C4A-70DA-8746-9720-138AD7A81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9" r="27309"/>
          <a:stretch/>
        </p:blipFill>
        <p:spPr>
          <a:xfrm>
            <a:off x="838200" y="1493403"/>
            <a:ext cx="3027176" cy="30253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4CD33-64A6-2F4B-8047-4B059588C804}"/>
              </a:ext>
            </a:extLst>
          </p:cNvPr>
          <p:cNvSpPr txBox="1"/>
          <p:nvPr/>
        </p:nvSpPr>
        <p:spPr>
          <a:xfrm>
            <a:off x="216057" y="4518752"/>
            <a:ext cx="40030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Max Fine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Last surviving author of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1965 Medicare law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20281</TotalTime>
  <Words>606</Words>
  <Application>Microsoft Macintosh PowerPoint</Application>
  <PresentationFormat>Widescreen</PresentationFormat>
  <Paragraphs>122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“Medicare Extra for All” Center For American Progress</vt:lpstr>
      <vt:lpstr>The Newest Thing: “Medicare Extra for All”</vt:lpstr>
      <vt:lpstr>PowerPoint Presentation</vt:lpstr>
      <vt:lpstr>Medicare Extra for All</vt:lpstr>
      <vt:lpstr>Medicare Extra for All</vt:lpstr>
      <vt:lpstr>Medicare Extra for All</vt:lpstr>
      <vt:lpstr>Medicare Extra for All</vt:lpstr>
      <vt:lpstr>Medicare Extra for All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1073</cp:revision>
  <dcterms:created xsi:type="dcterms:W3CDTF">2016-11-02T21:04:26Z</dcterms:created>
  <dcterms:modified xsi:type="dcterms:W3CDTF">2018-04-13T18:45:34Z</dcterms:modified>
</cp:coreProperties>
</file>