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heme/themeOverride9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8.xml" ContentType="application/vnd.openxmlformats-officedocument.drawingml.char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theme/themeOverride11.xml" ContentType="application/vnd.openxmlformats-officedocument.themeOverride+xml"/>
  <Override PartName="/ppt/charts/chart20.xml" ContentType="application/vnd.openxmlformats-officedocument.drawingml.chart+xml"/>
  <Override PartName="/ppt/theme/themeOverride12.xml" ContentType="application/vnd.openxmlformats-officedocument.themeOverride+xml"/>
  <Override PartName="/ppt/charts/chart21.xml" ContentType="application/vnd.openxmlformats-officedocument.drawingml.chart+xml"/>
  <Override PartName="/ppt/theme/themeOverride13.xml" ContentType="application/vnd.openxmlformats-officedocument.themeOverr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heme/themeOverride14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6.xml" ContentType="application/vnd.openxmlformats-officedocument.drawingml.chart+xml"/>
  <Override PartName="/ppt/theme/themeOverride15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27.xml" ContentType="application/vnd.openxmlformats-officedocument.drawingml.chart+xml"/>
  <Override PartName="/ppt/theme/themeOverride16.xml" ContentType="application/vnd.openxmlformats-officedocument.themeOverr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theme/themeOverride17.xml" ContentType="application/vnd.openxmlformats-officedocument.themeOverr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8" r:id="rId2"/>
    <p:sldId id="1293" r:id="rId3"/>
    <p:sldId id="963" r:id="rId4"/>
    <p:sldId id="964" r:id="rId5"/>
    <p:sldId id="965" r:id="rId6"/>
    <p:sldId id="966" r:id="rId7"/>
    <p:sldId id="1270" r:id="rId8"/>
    <p:sldId id="1288" r:id="rId9"/>
    <p:sldId id="1007" r:id="rId10"/>
    <p:sldId id="1085" r:id="rId11"/>
    <p:sldId id="1276" r:id="rId12"/>
    <p:sldId id="1284" r:id="rId13"/>
    <p:sldId id="1286" r:id="rId14"/>
    <p:sldId id="1282" r:id="rId15"/>
    <p:sldId id="1256" r:id="rId16"/>
    <p:sldId id="1274" r:id="rId17"/>
    <p:sldId id="1275" r:id="rId18"/>
    <p:sldId id="1267" r:id="rId19"/>
    <p:sldId id="1235" r:id="rId20"/>
    <p:sldId id="1238" r:id="rId21"/>
    <p:sldId id="1239" r:id="rId22"/>
    <p:sldId id="1240" r:id="rId23"/>
    <p:sldId id="1241" r:id="rId24"/>
    <p:sldId id="1242" r:id="rId25"/>
    <p:sldId id="1215" r:id="rId26"/>
    <p:sldId id="1216" r:id="rId27"/>
    <p:sldId id="1217" r:id="rId28"/>
    <p:sldId id="1218" r:id="rId29"/>
    <p:sldId id="1219" r:id="rId30"/>
    <p:sldId id="1220" r:id="rId31"/>
    <p:sldId id="1221" r:id="rId32"/>
    <p:sldId id="1222" r:id="rId33"/>
    <p:sldId id="1223" r:id="rId34"/>
    <p:sldId id="1224" r:id="rId35"/>
    <p:sldId id="1225" r:id="rId36"/>
    <p:sldId id="1226" r:id="rId37"/>
    <p:sldId id="1227" r:id="rId38"/>
    <p:sldId id="1228" r:id="rId39"/>
    <p:sldId id="1229" r:id="rId40"/>
    <p:sldId id="1230" r:id="rId41"/>
    <p:sldId id="1231" r:id="rId42"/>
    <p:sldId id="1232" r:id="rId43"/>
    <p:sldId id="1289" r:id="rId44"/>
    <p:sldId id="1234" r:id="rId45"/>
    <p:sldId id="869" r:id="rId46"/>
    <p:sldId id="988" r:id="rId47"/>
    <p:sldId id="1291" r:id="rId48"/>
    <p:sldId id="1292" r:id="rId49"/>
    <p:sldId id="1077" r:id="rId50"/>
    <p:sldId id="1244" r:id="rId51"/>
    <p:sldId id="1273" r:id="rId52"/>
    <p:sldId id="460" r:id="rId53"/>
    <p:sldId id="1277" r:id="rId54"/>
    <p:sldId id="1278" r:id="rId55"/>
    <p:sldId id="1280" r:id="rId56"/>
    <p:sldId id="1281" r:id="rId57"/>
    <p:sldId id="670" r:id="rId58"/>
    <p:sldId id="333" r:id="rId59"/>
    <p:sldId id="1287" r:id="rId60"/>
    <p:sldId id="1072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171483"/>
    <a:srgbClr val="83C2DF"/>
    <a:srgbClr val="569BD5"/>
    <a:srgbClr val="F2F2F2"/>
    <a:srgbClr val="B3B3B3"/>
    <a:srgbClr val="000000"/>
    <a:srgbClr val="181618"/>
    <a:srgbClr val="0000FF"/>
    <a:srgbClr val="01A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9" autoAdjust="0"/>
    <p:restoredTop sz="99539" autoAdjust="0"/>
  </p:normalViewPr>
  <p:slideViewPr>
    <p:cSldViewPr snapToGrid="0">
      <p:cViewPr varScale="1">
        <p:scale>
          <a:sx n="73" d="100"/>
          <a:sy n="73" d="100"/>
        </p:scale>
        <p:origin x="-96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2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Relationship Id="rId2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package" Target="../embeddings/Microsoft_Excel_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package" Target="../embeddings/Microsoft_Excel_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package" Target="../embeddings/Microsoft_Excel_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package" Target="../embeddings/Microsoft_Excel_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package" Target="../embeddings/Microsoft_Excel_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package" Target="../embeddings/Microsoft_Excel_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package" Target="../embeddings/Microsoft_Excel_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package" Target="../embeddings/Microsoft_Excel_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745675123495"/>
          <c:y val="0.145280019685039"/>
          <c:w val="0.854250756381969"/>
          <c:h val="0.771940206692913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8"/>
      </c:pieChart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1"/>
              <c:spPr/>
              <c:txPr>
                <a:bodyPr/>
                <a:lstStyle/>
                <a:p>
                  <a:pPr>
                    <a:defRPr sz="20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Under-insured</c:v>
                </c:pt>
                <c:pt idx="1">
                  <c:v>African Americans _x000d_Adjusted for Insurance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1.31</c:v>
                </c:pt>
                <c:pt idx="1">
                  <c:v>1.03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02431880"/>
        <c:axId val="2102426632"/>
      </c:barChart>
      <c:catAx>
        <c:axId val="2102431880"/>
        <c:scaling>
          <c:orientation val="minMax"/>
        </c:scaling>
        <c:delete val="0"/>
        <c:axPos val="b"/>
        <c:majorTickMark val="out"/>
        <c:minorTickMark val="none"/>
        <c:tickLblPos val="nextTo"/>
        <c:crossAx val="2102426632"/>
        <c:crosses val="autoZero"/>
        <c:auto val="1"/>
        <c:lblAlgn val="ctr"/>
        <c:lblOffset val="100"/>
        <c:noMultiLvlLbl val="0"/>
      </c:catAx>
      <c:valAx>
        <c:axId val="2102426632"/>
        <c:scaling>
          <c:orientation val="minMax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crossAx val="2102431880"/>
        <c:crosses val="autoZero"/>
        <c:crossBetween val="between"/>
        <c:majorUnit val="0.25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577099737533"/>
          <c:y val="0.0415655982598742"/>
          <c:w val="0.678679297900262"/>
          <c:h val="0.90271075340210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solidFill>
                  <a:srgbClr val="FFFFFF"/>
                </a:solidFill>
              </a:ln>
            </c:spPr>
          </c:dPt>
          <c:dLbls>
            <c:dLbl>
              <c:idx val="2"/>
              <c:layout>
                <c:manualLayout>
                  <c:x val="0.164678641732283"/>
                  <c:y val="0.0786569489716278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African-American</a:t>
                    </a:r>
                    <a:r>
                      <a:rPr lang="en-US" dirty="0"/>
                      <a:t>
15%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Hispanic</c:v>
                </c:pt>
                <c:pt idx="2">
                  <c:v>Black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0.32</c:v>
                </c:pt>
                <c:pt idx="2">
                  <c:v>0.15</c:v>
                </c:pt>
                <c:pt idx="3">
                  <c:v>0.08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Hispanic</c:v>
                </c:pt>
                <c:pt idx="2">
                  <c:v>Black</c:v>
                </c:pt>
                <c:pt idx="3">
                  <c:v>Other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5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577099737533"/>
          <c:y val="0.0415655982598742"/>
          <c:w val="0.678679297900262"/>
          <c:h val="0.90271075340210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800000"/>
              </a:solidFill>
              <a:ln>
                <a:noFill/>
              </a:ln>
            </c:spPr>
          </c:dPt>
          <c:dPt>
            <c:idx val="2"/>
            <c:bubble3D val="0"/>
            <c:spPr>
              <a:solidFill>
                <a:srgbClr val="800000"/>
              </a:solidFill>
              <a:ln>
                <a:noFill/>
              </a:ln>
            </c:spPr>
          </c:dPt>
          <c:dPt>
            <c:idx val="3"/>
            <c:bubble3D val="0"/>
            <c:spPr>
              <a:solidFill>
                <a:srgbClr val="800000"/>
              </a:solidFill>
              <a:ln>
                <a:noFill/>
              </a:ln>
            </c:spPr>
          </c:dPt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Hispanic</c:v>
                </c:pt>
                <c:pt idx="2">
                  <c:v>Black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0.32</c:v>
                </c:pt>
                <c:pt idx="2">
                  <c:v>0.15</c:v>
                </c:pt>
                <c:pt idx="3">
                  <c:v>0.08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Hispanic</c:v>
                </c:pt>
                <c:pt idx="2">
                  <c:v>Black</c:v>
                </c:pt>
                <c:pt idx="3">
                  <c:v>Other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5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EBF1DD"/>
              </a:solidFill>
            </a:ln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African-_x000d_American</c:v>
                </c:pt>
                <c:pt idx="2">
                  <c:v>Asian</c:v>
                </c:pt>
                <c:pt idx="3">
                  <c:v>Hispanic</c:v>
                </c:pt>
                <c:pt idx="4">
                  <c:v>Native</c:v>
                </c:pt>
              </c:strCache>
            </c:strRef>
          </c:cat>
          <c:val>
            <c:numRef>
              <c:f>Sheet1!$B$2:$B$6</c:f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EBF1DD"/>
              </a:solidFill>
            </a:ln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African-_x000d_American</c:v>
                </c:pt>
                <c:pt idx="2">
                  <c:v>Asian</c:v>
                </c:pt>
                <c:pt idx="3">
                  <c:v>Hispanic</c:v>
                </c:pt>
                <c:pt idx="4">
                  <c:v>Native</c:v>
                </c:pt>
              </c:strCache>
            </c:strRef>
          </c:cat>
          <c:val>
            <c:numRef>
              <c:f>Sheet1!$C$2:$C$6</c:f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Uninsured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African-_x000d_American</c:v>
                </c:pt>
                <c:pt idx="2">
                  <c:v>Asian</c:v>
                </c:pt>
                <c:pt idx="3">
                  <c:v>Hispanic</c:v>
                </c:pt>
                <c:pt idx="4">
                  <c:v>Native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0.13</c:v>
                </c:pt>
                <c:pt idx="1">
                  <c:v>0.21</c:v>
                </c:pt>
                <c:pt idx="2">
                  <c:v>0.18</c:v>
                </c:pt>
                <c:pt idx="3">
                  <c:v>0.32</c:v>
                </c:pt>
                <c:pt idx="4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6815704"/>
        <c:axId val="2136601656"/>
      </c:barChart>
      <c:catAx>
        <c:axId val="2136815704"/>
        <c:scaling>
          <c:orientation val="minMax"/>
        </c:scaling>
        <c:delete val="0"/>
        <c:axPos val="b"/>
        <c:majorTickMark val="out"/>
        <c:minorTickMark val="none"/>
        <c:tickLblPos val="nextTo"/>
        <c:crossAx val="2136601656"/>
        <c:crosses val="autoZero"/>
        <c:auto val="1"/>
        <c:lblAlgn val="ctr"/>
        <c:lblOffset val="100"/>
        <c:noMultiLvlLbl val="0"/>
      </c:catAx>
      <c:valAx>
        <c:axId val="213660165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136815704"/>
        <c:crosses val="autoZero"/>
        <c:crossBetween val="between"/>
        <c:majorUnit val="0.1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943790430237"/>
          <c:y val="0.0487081840578271"/>
          <c:w val="0.616592871570894"/>
          <c:h val="0.77301986229052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&lt;139% FPL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EBF1DD"/>
              </a:solidFill>
            </a:ln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African-_x000d_American</c:v>
                </c:pt>
                <c:pt idx="2">
                  <c:v>Asian</c:v>
                </c:pt>
                <c:pt idx="3">
                  <c:v>Hispanic</c:v>
                </c:pt>
                <c:pt idx="4">
                  <c:v>Native_x000d_American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0.44</c:v>
                </c:pt>
                <c:pt idx="1">
                  <c:v>0.46</c:v>
                </c:pt>
                <c:pt idx="2">
                  <c:v>0.57</c:v>
                </c:pt>
                <c:pt idx="3">
                  <c:v>0.62</c:v>
                </c:pt>
                <c:pt idx="4">
                  <c:v>0.63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139 - 399% FPL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EBF1DD"/>
              </a:solidFill>
            </a:ln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African-_x000d_American</c:v>
                </c:pt>
                <c:pt idx="2">
                  <c:v>Asian</c:v>
                </c:pt>
                <c:pt idx="3">
                  <c:v>Hispanic</c:v>
                </c:pt>
                <c:pt idx="4">
                  <c:v>Native_x000d_American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0.41</c:v>
                </c:pt>
                <c:pt idx="1">
                  <c:v>0.41</c:v>
                </c:pt>
                <c:pt idx="2">
                  <c:v>0.38</c:v>
                </c:pt>
                <c:pt idx="3">
                  <c:v>0.31</c:v>
                </c:pt>
                <c:pt idx="4">
                  <c:v>0.27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&gt;399% FPL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African-_x000d_American</c:v>
                </c:pt>
                <c:pt idx="2">
                  <c:v>Asian</c:v>
                </c:pt>
                <c:pt idx="3">
                  <c:v>Hispanic</c:v>
                </c:pt>
                <c:pt idx="4">
                  <c:v>Native_x000d_American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0.15</c:v>
                </c:pt>
                <c:pt idx="1">
                  <c:v>0.13</c:v>
                </c:pt>
                <c:pt idx="2">
                  <c:v>0.05</c:v>
                </c:pt>
                <c:pt idx="3">
                  <c:v>0.06</c:v>
                </c:pt>
                <c:pt idx="4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136900712"/>
        <c:axId val="2136642168"/>
      </c:barChart>
      <c:catAx>
        <c:axId val="2136900712"/>
        <c:scaling>
          <c:orientation val="minMax"/>
        </c:scaling>
        <c:delete val="0"/>
        <c:axPos val="b"/>
        <c:majorTickMark val="out"/>
        <c:minorTickMark val="none"/>
        <c:tickLblPos val="nextTo"/>
        <c:crossAx val="2136642168"/>
        <c:crosses val="autoZero"/>
        <c:auto val="1"/>
        <c:lblAlgn val="ctr"/>
        <c:lblOffset val="100"/>
        <c:noMultiLvlLbl val="0"/>
      </c:catAx>
      <c:valAx>
        <c:axId val="21366421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36900712"/>
        <c:crosses val="autoZero"/>
        <c:crossBetween val="between"/>
        <c:minorUnit val="0.25"/>
      </c:valAx>
      <c:spPr>
        <a:solidFill>
          <a:schemeClr val="bg1"/>
        </a:solidFill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50258057290232"/>
          <c:y val="0.369140353568625"/>
          <c:w val="0.237439950598299"/>
          <c:h val="0.2617192928627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764594959533"/>
          <c:y val="0.0466793451140844"/>
          <c:w val="0.873229214077077"/>
          <c:h val="0.819685408456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African American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Pre-Reform</c:v>
                </c:pt>
                <c:pt idx="1">
                  <c:v>Post-Reform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12"/>
        <c:axId val="-2128045704"/>
        <c:axId val="-2128054248"/>
      </c:barChart>
      <c:catAx>
        <c:axId val="-212804570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8054248"/>
        <c:crosses val="autoZero"/>
        <c:auto val="1"/>
        <c:lblAlgn val="ctr"/>
        <c:lblOffset val="100"/>
        <c:noMultiLvlLbl val="0"/>
      </c:catAx>
      <c:valAx>
        <c:axId val="-2128054248"/>
        <c:scaling>
          <c:orientation val="minMax"/>
          <c:max val="1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8045704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  <c:pt idx="10">
                  <c:v>2024.0</c:v>
                </c:pt>
                <c:pt idx="11">
                  <c:v>2025.0</c:v>
                </c:pt>
              </c:numCache>
            </c:numRef>
          </c:cat>
          <c:val>
            <c:numRef>
              <c:f>Sheet1!$B$2:$B$13</c:f>
              <c:numCache>
                <c:formatCode>0%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0.05</c:v>
                </c:pt>
                <c:pt idx="4">
                  <c:v>0.06</c:v>
                </c:pt>
                <c:pt idx="5">
                  <c:v>0.07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8120408"/>
        <c:axId val="-2128117592"/>
      </c:barChart>
      <c:catAx>
        <c:axId val="-2128120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28117592"/>
        <c:crosses val="autoZero"/>
        <c:auto val="1"/>
        <c:lblAlgn val="ctr"/>
        <c:lblOffset val="100"/>
        <c:tickLblSkip val="2"/>
        <c:noMultiLvlLbl val="0"/>
      </c:catAx>
      <c:valAx>
        <c:axId val="-2128117592"/>
        <c:scaling>
          <c:orientation val="minMax"/>
          <c:max val="1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128120408"/>
        <c:crosses val="autoZero"/>
        <c:crossBetween val="between"/>
        <c:majorUnit val="0.25"/>
      </c:valAx>
      <c:spPr>
        <a:solidFill>
          <a:srgbClr val="EBF1DD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  <c:pt idx="6">
                  <c:v>2020.0</c:v>
                </c:pt>
                <c:pt idx="7">
                  <c:v>2021.0</c:v>
                </c:pt>
                <c:pt idx="8">
                  <c:v>2022.0</c:v>
                </c:pt>
                <c:pt idx="9">
                  <c:v>2023.0</c:v>
                </c:pt>
                <c:pt idx="10">
                  <c:v>2024.0</c:v>
                </c:pt>
                <c:pt idx="11">
                  <c:v>2025.0</c:v>
                </c:pt>
              </c:numCache>
            </c:numRef>
          </c:cat>
          <c:val>
            <c:numRef>
              <c:f>Sheet1!$B$2:$B$13</c:f>
              <c:numCache>
                <c:formatCode>0%</c:formatCode>
                <c:ptCount val="12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0.95</c:v>
                </c:pt>
                <c:pt idx="4">
                  <c:v>0.94</c:v>
                </c:pt>
                <c:pt idx="5">
                  <c:v>0.93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  <c:pt idx="11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136443848"/>
        <c:axId val="2136446920"/>
      </c:barChart>
      <c:catAx>
        <c:axId val="2136443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6446920"/>
        <c:crosses val="autoZero"/>
        <c:auto val="1"/>
        <c:lblAlgn val="ctr"/>
        <c:lblOffset val="100"/>
        <c:tickLblSkip val="2"/>
        <c:noMultiLvlLbl val="0"/>
      </c:catAx>
      <c:valAx>
        <c:axId val="2136446920"/>
        <c:scaling>
          <c:orientation val="minMax"/>
          <c:max val="1.0"/>
          <c:min val="0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36443848"/>
        <c:crosses val="autoZero"/>
        <c:crossBetween val="between"/>
        <c:majorUnit val="0.25"/>
      </c:valAx>
      <c:spPr>
        <a:solidFill>
          <a:srgbClr val="EBF1DD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Elevated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 Blood Pressure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>
        <c:manualLayout>
          <c:xMode val="edge"/>
          <c:yMode val="edge"/>
          <c:x val="0.22096730460832"/>
          <c:y val="0.0033495765818705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2918646059811"/>
          <c:y val="0.289939085180524"/>
          <c:w val="0.553873764359735"/>
          <c:h val="0.657137604825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0.163</c:v>
                </c:pt>
                <c:pt idx="1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6160440"/>
        <c:axId val="2136163416"/>
      </c:barChart>
      <c:catAx>
        <c:axId val="2136160440"/>
        <c:scaling>
          <c:orientation val="minMax"/>
        </c:scaling>
        <c:delete val="1"/>
        <c:axPos val="b"/>
        <c:majorTickMark val="out"/>
        <c:minorTickMark val="none"/>
        <c:tickLblPos val="nextTo"/>
        <c:crossAx val="2136163416"/>
        <c:crosses val="autoZero"/>
        <c:auto val="1"/>
        <c:lblAlgn val="ctr"/>
        <c:lblOffset val="100"/>
        <c:noMultiLvlLbl val="0"/>
      </c:catAx>
      <c:valAx>
        <c:axId val="2136163416"/>
        <c:scaling>
          <c:orientation val="minMax"/>
          <c:max val="0.17"/>
          <c:min val="0.13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2136160440"/>
        <c:crosses val="autoZero"/>
        <c:crossBetween val="between"/>
        <c:majorUnit val="0.01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Elevated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 Total Cholesterol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>
        <c:manualLayout>
          <c:xMode val="edge"/>
          <c:yMode val="edge"/>
          <c:x val="0.148668426575224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2918646059811"/>
          <c:y val="0.289939085180524"/>
          <c:w val="0.553873764359735"/>
          <c:h val="0.6571376048259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0.141</c:v>
                </c:pt>
                <c:pt idx="1">
                  <c:v>0.1167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37686456"/>
        <c:axId val="-2137061816"/>
      </c:barChart>
      <c:catAx>
        <c:axId val="-2137686456"/>
        <c:scaling>
          <c:orientation val="minMax"/>
        </c:scaling>
        <c:delete val="1"/>
        <c:axPos val="b"/>
        <c:majorTickMark val="out"/>
        <c:minorTickMark val="none"/>
        <c:tickLblPos val="nextTo"/>
        <c:crossAx val="-2137061816"/>
        <c:crosses val="autoZero"/>
        <c:auto val="1"/>
        <c:lblAlgn val="ctr"/>
        <c:lblOffset val="100"/>
        <c:noMultiLvlLbl val="0"/>
      </c:catAx>
      <c:valAx>
        <c:axId val="-2137061816"/>
        <c:scaling>
          <c:orientation val="minMax"/>
          <c:max val="0.15"/>
          <c:min val="0.1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-2137686456"/>
        <c:crosses val="autoZero"/>
        <c:crossBetween val="between"/>
        <c:majorUnit val="0.01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2644001402378E-7"/>
                  <c:y val="0.081288631889763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2644001402378E-7"/>
                  <c:y val="0.083185777559055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1-9</c:v>
                </c:pt>
                <c:pt idx="1">
                  <c:v>9-20</c:v>
                </c:pt>
                <c:pt idx="2">
                  <c:v>21-40</c:v>
                </c:pt>
                <c:pt idx="3">
                  <c:v>41-64</c:v>
                </c:pt>
                <c:pt idx="4">
                  <c:v>65+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0.00812607732085693</c:v>
                </c:pt>
                <c:pt idx="1">
                  <c:v>0.0500697693507346</c:v>
                </c:pt>
                <c:pt idx="2">
                  <c:v>0.277107444800131</c:v>
                </c:pt>
                <c:pt idx="3">
                  <c:v>0.5231</c:v>
                </c:pt>
                <c:pt idx="4">
                  <c:v>0.056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36031432"/>
        <c:axId val="-2136028408"/>
      </c:barChart>
      <c:catAx>
        <c:axId val="-213603143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6028408"/>
        <c:crosses val="autoZero"/>
        <c:auto val="1"/>
        <c:lblAlgn val="ctr"/>
        <c:lblOffset val="100"/>
        <c:noMultiLvlLbl val="0"/>
      </c:catAx>
      <c:valAx>
        <c:axId val="-2136028408"/>
        <c:scaling>
          <c:orientation val="minMax"/>
        </c:scaling>
        <c:delete val="1"/>
        <c:axPos val="l"/>
        <c:majorGridlines/>
        <c:numFmt formatCode="0%" sourceLinked="0"/>
        <c:majorTickMark val="out"/>
        <c:minorTickMark val="none"/>
        <c:tickLblPos val="nextTo"/>
        <c:crossAx val="-213603143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Uncontrolled Diabetes</a:t>
            </a:r>
          </a:p>
        </c:rich>
      </c:tx>
      <c:layout>
        <c:manualLayout>
          <c:xMode val="edge"/>
          <c:yMode val="edge"/>
          <c:x val="0.107421955716024"/>
          <c:y val="0.053593225309928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8912807921"/>
          <c:y val="0.286857474725203"/>
          <c:w val="0.617879602498546"/>
          <c:h val="0.6602192152812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0.051</c:v>
                </c:pt>
                <c:pt idx="1">
                  <c:v>0.0417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6138968"/>
        <c:axId val="2136141944"/>
      </c:barChart>
      <c:catAx>
        <c:axId val="2136138968"/>
        <c:scaling>
          <c:orientation val="minMax"/>
        </c:scaling>
        <c:delete val="1"/>
        <c:axPos val="b"/>
        <c:majorTickMark val="out"/>
        <c:minorTickMark val="none"/>
        <c:tickLblPos val="nextTo"/>
        <c:crossAx val="2136141944"/>
        <c:crosses val="autoZero"/>
        <c:auto val="1"/>
        <c:lblAlgn val="ctr"/>
        <c:lblOffset val="100"/>
        <c:noMultiLvlLbl val="0"/>
      </c:catAx>
      <c:valAx>
        <c:axId val="213614194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2136138968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Screen Positive for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 </a:t>
            </a:r>
            <a:r>
              <a:rPr lang="en-US" b="0" dirty="0" smtClean="0">
                <a:latin typeface="Franklin Gothic Medium"/>
                <a:cs typeface="Franklin Gothic Medium"/>
              </a:rPr>
              <a:t>Depression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>
        <c:manualLayout>
          <c:xMode val="edge"/>
          <c:yMode val="edge"/>
          <c:x val="0.149208192344095"/>
          <c:y val="0.0033495765818705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3399949803295"/>
          <c:y val="0.290475017433623"/>
          <c:w val="0.55339246061625"/>
          <c:h val="0.656601672572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0.3</c:v>
                </c:pt>
                <c:pt idx="1">
                  <c:v>0.209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6079752"/>
        <c:axId val="2136082728"/>
      </c:barChart>
      <c:catAx>
        <c:axId val="2136079752"/>
        <c:scaling>
          <c:orientation val="minMax"/>
        </c:scaling>
        <c:delete val="1"/>
        <c:axPos val="b"/>
        <c:majorTickMark val="out"/>
        <c:minorTickMark val="none"/>
        <c:tickLblPos val="nextTo"/>
        <c:crossAx val="2136082728"/>
        <c:crosses val="autoZero"/>
        <c:auto val="1"/>
        <c:lblAlgn val="ctr"/>
        <c:lblOffset val="100"/>
        <c:noMultiLvlLbl val="0"/>
      </c:catAx>
      <c:valAx>
        <c:axId val="2136082728"/>
        <c:scaling>
          <c:orientation val="minMax"/>
          <c:max val="0.32"/>
          <c:min val="0.15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2136079752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Screened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 for Cholesterol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0.272</c:v>
                </c:pt>
                <c:pt idx="1">
                  <c:v>0.4177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28603480"/>
        <c:axId val="-2128600408"/>
      </c:barChart>
      <c:catAx>
        <c:axId val="-2128603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-2128600408"/>
        <c:crosses val="autoZero"/>
        <c:auto val="1"/>
        <c:lblAlgn val="ctr"/>
        <c:lblOffset val="100"/>
        <c:noMultiLvlLbl val="0"/>
      </c:catAx>
      <c:valAx>
        <c:axId val="-212860040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-2128603480"/>
        <c:crosses val="autoZero"/>
        <c:crossBetween val="between"/>
        <c:majorUnit val="0.1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Pap Smears </a:t>
            </a:r>
          </a:p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In Women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0.449</c:v>
                </c:pt>
                <c:pt idx="1">
                  <c:v>0.59374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6064136"/>
        <c:axId val="2136045240"/>
      </c:barChart>
      <c:catAx>
        <c:axId val="21360641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2136045240"/>
        <c:crosses val="autoZero"/>
        <c:auto val="1"/>
        <c:lblAlgn val="ctr"/>
        <c:lblOffset val="100"/>
        <c:noMultiLvlLbl val="0"/>
      </c:catAx>
      <c:valAx>
        <c:axId val="213604524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2136064136"/>
        <c:crosses val="autoZero"/>
        <c:crossBetween val="between"/>
        <c:majorUnit val="0.1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0">
                <a:latin typeface="Franklin Gothic Medium"/>
                <a:cs typeface="Franklin Gothic Medium"/>
              </a:defRPr>
            </a:pPr>
            <a:r>
              <a:rPr lang="en-US" b="0" dirty="0" smtClean="0">
                <a:latin typeface="Franklin Gothic Medium"/>
                <a:cs typeface="Franklin Gothic Medium"/>
              </a:rPr>
              <a:t>Mammography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 in Women </a:t>
            </a:r>
            <a:r>
              <a:rPr lang="en-US" b="0" u="sng" baseline="0" dirty="0" smtClean="0">
                <a:latin typeface="Franklin Gothic Medium"/>
                <a:cs typeface="Franklin Gothic Medium"/>
              </a:rPr>
              <a:t>&gt;</a:t>
            </a:r>
            <a:r>
              <a:rPr lang="en-US" b="0" baseline="0" dirty="0" smtClean="0">
                <a:latin typeface="Franklin Gothic Medium"/>
                <a:cs typeface="Franklin Gothic Medium"/>
              </a:rPr>
              <a:t>50</a:t>
            </a:r>
            <a:endParaRPr lang="en-US" b="0" dirty="0">
              <a:latin typeface="Franklin Gothic Medium"/>
              <a:cs typeface="Franklin Gothic Medium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0.289</c:v>
                </c:pt>
                <c:pt idx="1">
                  <c:v>0.5857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6029016"/>
        <c:axId val="2136032088"/>
      </c:barChart>
      <c:catAx>
        <c:axId val="21360290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2136032088"/>
        <c:crosses val="autoZero"/>
        <c:auto val="1"/>
        <c:lblAlgn val="ctr"/>
        <c:lblOffset val="100"/>
        <c:noMultiLvlLbl val="0"/>
      </c:catAx>
      <c:valAx>
        <c:axId val="213603208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Franklin Gothic Book"/>
                <a:cs typeface="Franklin Gothic Book"/>
              </a:defRPr>
            </a:pPr>
            <a:endParaRPr lang="en-US"/>
          </a:p>
        </c:txPr>
        <c:crossAx val="2136029016"/>
        <c:crosses val="autoZero"/>
        <c:crossBetween val="between"/>
      </c:valAx>
      <c:spPr>
        <a:solidFill>
          <a:schemeClr val="bg1">
            <a:lumMod val="90000"/>
          </a:schemeClr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3300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0"/>
              <c:layout>
                <c:manualLayout>
                  <c:x val="0.0"/>
                  <c:y val="0.098132798514539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26968862411728E-17"/>
                  <c:y val="0.1433483306541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No Medicaid</c:v>
                </c:pt>
                <c:pt idx="1">
                  <c:v>Medicaid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0.68</c:v>
                </c:pt>
                <c:pt idx="1">
                  <c:v>0.953333333333333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4"/>
        <c:axId val="2050730776"/>
        <c:axId val="2050889048"/>
      </c:barChart>
      <c:catAx>
        <c:axId val="2050730776"/>
        <c:scaling>
          <c:orientation val="minMax"/>
        </c:scaling>
        <c:delete val="0"/>
        <c:axPos val="b"/>
        <c:majorTickMark val="out"/>
        <c:minorTickMark val="none"/>
        <c:tickLblPos val="nextTo"/>
        <c:crossAx val="2050889048"/>
        <c:crosses val="autoZero"/>
        <c:auto val="1"/>
        <c:lblAlgn val="ctr"/>
        <c:lblOffset val="100"/>
        <c:noMultiLvlLbl val="0"/>
      </c:catAx>
      <c:valAx>
        <c:axId val="2050889048"/>
        <c:scaling>
          <c:orientation val="minMax"/>
          <c:max val="5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0730776"/>
        <c:crosses val="autoZero"/>
        <c:crossBetween val="between"/>
        <c:majorUnit val="1.0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  <c:pt idx="6">
                  <c:v>2021.0</c:v>
                </c:pt>
                <c:pt idx="7">
                  <c:v>2022.0</c:v>
                </c:pt>
              </c:numCache>
            </c:numRef>
          </c:cat>
          <c:val>
            <c:numRef>
              <c:f>Sheet1!$B$2:$B$9</c:f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  <c:pt idx="6">
                  <c:v>2021.0</c:v>
                </c:pt>
                <c:pt idx="7">
                  <c:v>2022.0</c:v>
                </c:pt>
              </c:numCache>
            </c:numRef>
          </c:cat>
          <c:val>
            <c:numRef>
              <c:f>Sheet1!$C$2:$C$9</c:f>
              <c:numCache>
                <c:formatCode>"$"#,##0</c:formatCode>
                <c:ptCount val="8"/>
                <c:pt idx="0">
                  <c:v>9.4231252E7</c:v>
                </c:pt>
                <c:pt idx="1">
                  <c:v>2.80116838E8</c:v>
                </c:pt>
                <c:pt idx="2">
                  <c:v>4.60938154E8</c:v>
                </c:pt>
                <c:pt idx="3">
                  <c:v>6.0730488E8</c:v>
                </c:pt>
                <c:pt idx="4">
                  <c:v>7.4140045E8</c:v>
                </c:pt>
                <c:pt idx="5">
                  <c:v>8.38816688E8</c:v>
                </c:pt>
                <c:pt idx="6">
                  <c:v>9.09382903E8</c:v>
                </c:pt>
                <c:pt idx="7">
                  <c:v>9.82912075E8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50"/>
        <c:axId val="2122644728"/>
        <c:axId val="2122640024"/>
      </c:barChart>
      <c:catAx>
        <c:axId val="2122644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2640024"/>
        <c:crosses val="autoZero"/>
        <c:auto val="1"/>
        <c:lblAlgn val="ctr"/>
        <c:lblOffset val="100"/>
        <c:noMultiLvlLbl val="0"/>
      </c:catAx>
      <c:valAx>
        <c:axId val="2122640024"/>
        <c:scaling>
          <c:orientation val="minMax"/>
          <c:max val="1.0E9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crossAx val="2122644728"/>
        <c:crosses val="autoZero"/>
        <c:crossBetween val="between"/>
        <c:majorUnit val="2.0E8"/>
        <c:minorUnit val="4.0E6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270833333333333"/>
          <c:y val="0.103031060213948"/>
          <c:w val="0.945833333333333"/>
          <c:h val="0.8587002602780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5148"/>
              </a:solidFill>
              <a:ln>
                <a:solidFill>
                  <a:srgbClr val="EBF1DD"/>
                </a:solidFill>
              </a:ln>
            </c:spPr>
          </c:dPt>
          <c:dLbls>
            <c:dLbl>
              <c:idx val="1"/>
              <c:delete val="1"/>
            </c:dLbl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New Costs</c:v>
                </c:pt>
                <c:pt idx="1">
                  <c:v>New Savings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74.0</c:v>
                </c:pt>
                <c:pt idx="1">
                  <c:v>23.0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EBF1DD"/>
                </a:solidFill>
              </a:ln>
            </c:spPr>
          </c:dPt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New Costs</c:v>
                </c:pt>
                <c:pt idx="1">
                  <c:v>New Savings</c:v>
                </c:pt>
              </c:strCache>
            </c:strRef>
          </c:cat>
          <c:val>
            <c:numRef>
              <c:f>Sheet1!$C$2:$C$3</c:f>
              <c:numCache>
                <c:formatCode>"$"#,##0_);[Red]\("$"#,##0\)</c:formatCode>
                <c:ptCount val="2"/>
                <c:pt idx="0">
                  <c:v>110.0</c:v>
                </c:pt>
                <c:pt idx="1">
                  <c:v>153.0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5148"/>
              </a:solidFill>
              <a:ln>
                <a:solidFill>
                  <a:srgbClr val="EBF1DD"/>
                </a:solidFill>
              </a:ln>
            </c:spPr>
          </c:dPt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New Costs</c:v>
                </c:pt>
                <c:pt idx="1">
                  <c:v>New Savings</c:v>
                </c:pt>
              </c:strCache>
            </c:strRef>
          </c:cat>
          <c:val>
            <c:numRef>
              <c:f>Sheet1!$D$2:$D$3</c:f>
              <c:numCache>
                <c:formatCode>"$"#,##0_);[Red]\("$"#,##0\)</c:formatCode>
                <c:ptCount val="2"/>
                <c:pt idx="0">
                  <c:v>142.0</c:v>
                </c:pt>
                <c:pt idx="1">
                  <c:v>178.0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5148"/>
              </a:solidFill>
              <a:ln>
                <a:solidFill>
                  <a:srgbClr val="EBF1DD"/>
                </a:solidFill>
              </a:ln>
            </c:spPr>
          </c:dPt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New Costs</c:v>
                </c:pt>
                <c:pt idx="1">
                  <c:v>New Savings</c:v>
                </c:pt>
              </c:strCache>
            </c:strRef>
          </c:cat>
          <c:val>
            <c:numRef>
              <c:f>Sheet1!$E$2:$E$3</c:f>
              <c:numCache>
                <c:formatCode>"$"#,##0_);[Red]\("$"#,##0\)</c:formatCode>
                <c:ptCount val="2"/>
                <c:pt idx="1">
                  <c:v>215.0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2075243032"/>
        <c:axId val="2075234136"/>
      </c:barChart>
      <c:catAx>
        <c:axId val="2075243032"/>
        <c:scaling>
          <c:orientation val="minMax"/>
        </c:scaling>
        <c:delete val="1"/>
        <c:axPos val="b"/>
        <c:majorTickMark val="out"/>
        <c:minorTickMark val="none"/>
        <c:tickLblPos val="nextTo"/>
        <c:crossAx val="2075234136"/>
        <c:crosses val="autoZero"/>
        <c:auto val="1"/>
        <c:lblAlgn val="ctr"/>
        <c:lblOffset val="100"/>
        <c:noMultiLvlLbl val="0"/>
      </c:catAx>
      <c:valAx>
        <c:axId val="2075234136"/>
        <c:scaling>
          <c:orientation val="minMax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2075243032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22511279014793"/>
          <c:y val="0.039937169712531"/>
          <c:w val="0.863737766336641"/>
          <c:h val="0.763701279404527"/>
        </c:manualLayout>
      </c:layout>
      <c:areaChart>
        <c:grouping val="standar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Gap</c:v>
                </c:pt>
              </c:strCache>
            </c:strRef>
          </c:tx>
          <c:spPr>
            <a:solidFill>
              <a:srgbClr val="800000"/>
            </a:solidFill>
            <a:ln w="6350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c:spPr>
          <c:cat>
            <c:numRef>
              <c:f>Sheet1!$A$2:$A$53</c:f>
              <c:numCache>
                <c:formatCode>General</c:formatCode>
                <c:ptCount val="37"/>
                <c:pt idx="0">
                  <c:v>1975.0</c:v>
                </c:pt>
                <c:pt idx="1">
                  <c:v>1976.0</c:v>
                </c:pt>
                <c:pt idx="2">
                  <c:v>1977.0</c:v>
                </c:pt>
                <c:pt idx="3">
                  <c:v>1978.0</c:v>
                </c:pt>
                <c:pt idx="4">
                  <c:v>1979.0</c:v>
                </c:pt>
                <c:pt idx="5">
                  <c:v>1980.0</c:v>
                </c:pt>
                <c:pt idx="6">
                  <c:v>1981.0</c:v>
                </c:pt>
                <c:pt idx="7">
                  <c:v>1982.0</c:v>
                </c:pt>
                <c:pt idx="8">
                  <c:v>1983.0</c:v>
                </c:pt>
                <c:pt idx="9">
                  <c:v>1984.0</c:v>
                </c:pt>
                <c:pt idx="10">
                  <c:v>1985.0</c:v>
                </c:pt>
                <c:pt idx="11">
                  <c:v>1986.0</c:v>
                </c:pt>
                <c:pt idx="12">
                  <c:v>1987.0</c:v>
                </c:pt>
                <c:pt idx="13">
                  <c:v>1988.0</c:v>
                </c:pt>
                <c:pt idx="14">
                  <c:v>1989.0</c:v>
                </c:pt>
                <c:pt idx="15">
                  <c:v>1990.0</c:v>
                </c:pt>
                <c:pt idx="16">
                  <c:v>1991.0</c:v>
                </c:pt>
                <c:pt idx="17">
                  <c:v>1992.0</c:v>
                </c:pt>
                <c:pt idx="18">
                  <c:v>1993.0</c:v>
                </c:pt>
                <c:pt idx="19">
                  <c:v>1994.0</c:v>
                </c:pt>
                <c:pt idx="20">
                  <c:v>1995.0</c:v>
                </c:pt>
                <c:pt idx="21">
                  <c:v>1996.0</c:v>
                </c:pt>
                <c:pt idx="22">
                  <c:v>1997.0</c:v>
                </c:pt>
                <c:pt idx="23">
                  <c:v>1998.0</c:v>
                </c:pt>
                <c:pt idx="24">
                  <c:v>1999.0</c:v>
                </c:pt>
                <c:pt idx="25">
                  <c:v>2000.0</c:v>
                </c:pt>
                <c:pt idx="26">
                  <c:v>2001.0</c:v>
                </c:pt>
                <c:pt idx="27">
                  <c:v>2002.0</c:v>
                </c:pt>
                <c:pt idx="28">
                  <c:v>2003.0</c:v>
                </c:pt>
                <c:pt idx="29">
                  <c:v>2004.0</c:v>
                </c:pt>
                <c:pt idx="30">
                  <c:v>2005.0</c:v>
                </c:pt>
                <c:pt idx="31">
                  <c:v>2006.0</c:v>
                </c:pt>
                <c:pt idx="32">
                  <c:v>2007.0</c:v>
                </c:pt>
                <c:pt idx="33">
                  <c:v>2008.0</c:v>
                </c:pt>
                <c:pt idx="34">
                  <c:v>2009.0</c:v>
                </c:pt>
                <c:pt idx="35">
                  <c:v>2010.0</c:v>
                </c:pt>
                <c:pt idx="36">
                  <c:v>2011.0</c:v>
                </c:pt>
              </c:numCache>
            </c:numRef>
          </c:cat>
          <c:val>
            <c:numRef>
              <c:f>Sheet1!$D$2:$D$53</c:f>
              <c:numCache>
                <c:formatCode>General</c:formatCode>
                <c:ptCount val="37"/>
                <c:pt idx="0">
                  <c:v>0.920000000000002</c:v>
                </c:pt>
                <c:pt idx="1">
                  <c:v>1.0</c:v>
                </c:pt>
                <c:pt idx="2">
                  <c:v>0.959999999999994</c:v>
                </c:pt>
                <c:pt idx="3">
                  <c:v>1.170000000000002</c:v>
                </c:pt>
                <c:pt idx="4">
                  <c:v>1.070000000000007</c:v>
                </c:pt>
                <c:pt idx="5">
                  <c:v>1.420000000000002</c:v>
                </c:pt>
                <c:pt idx="6">
                  <c:v>1.469999999999999</c:v>
                </c:pt>
                <c:pt idx="7">
                  <c:v>1.320000000000007</c:v>
                </c:pt>
                <c:pt idx="8">
                  <c:v>1.580000000000012</c:v>
                </c:pt>
                <c:pt idx="9">
                  <c:v>1.759999999999991</c:v>
                </c:pt>
                <c:pt idx="10">
                  <c:v>1.739999999999995</c:v>
                </c:pt>
                <c:pt idx="11">
                  <c:v>1.829999999999998</c:v>
                </c:pt>
                <c:pt idx="12">
                  <c:v>1.969999999999999</c:v>
                </c:pt>
                <c:pt idx="13">
                  <c:v>2.040000000000006</c:v>
                </c:pt>
                <c:pt idx="14">
                  <c:v>2.049999999999997</c:v>
                </c:pt>
                <c:pt idx="15">
                  <c:v>2.170000000000002</c:v>
                </c:pt>
                <c:pt idx="16">
                  <c:v>2.179999999999993</c:v>
                </c:pt>
                <c:pt idx="17">
                  <c:v>1.679999999999993</c:v>
                </c:pt>
                <c:pt idx="18">
                  <c:v>2.269999999999996</c:v>
                </c:pt>
                <c:pt idx="19">
                  <c:v>2.290000000000006</c:v>
                </c:pt>
                <c:pt idx="20">
                  <c:v>2.359999999999998</c:v>
                </c:pt>
                <c:pt idx="21">
                  <c:v>2.230000000000004</c:v>
                </c:pt>
                <c:pt idx="22">
                  <c:v>2.049999999999997</c:v>
                </c:pt>
                <c:pt idx="23">
                  <c:v>2.079999999999998</c:v>
                </c:pt>
                <c:pt idx="24">
                  <c:v>2.299999999999997</c:v>
                </c:pt>
                <c:pt idx="25">
                  <c:v>2.599999999999994</c:v>
                </c:pt>
                <c:pt idx="26">
                  <c:v>2.75</c:v>
                </c:pt>
                <c:pt idx="27">
                  <c:v>2.75</c:v>
                </c:pt>
                <c:pt idx="28">
                  <c:v>2.850000000000008</c:v>
                </c:pt>
                <c:pt idx="29">
                  <c:v>2.799999999999997</c:v>
                </c:pt>
                <c:pt idx="30">
                  <c:v>2.950000000000003</c:v>
                </c:pt>
                <c:pt idx="31">
                  <c:v>3.049999999999997</c:v>
                </c:pt>
                <c:pt idx="32">
                  <c:v>2.959999999999994</c:v>
                </c:pt>
                <c:pt idx="33">
                  <c:v>3.019999999999996</c:v>
                </c:pt>
                <c:pt idx="34">
                  <c:v>2.569999999999993</c:v>
                </c:pt>
                <c:pt idx="35">
                  <c:v>2.560000000000002</c:v>
                </c:pt>
                <c:pt idx="36">
                  <c:v>2.429999999999993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5261432"/>
        <c:axId val="2125254712"/>
      </c:areaChart>
      <c:catAx>
        <c:axId val="2125261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5254712"/>
        <c:crosses val="autoZero"/>
        <c:auto val="1"/>
        <c:lblAlgn val="ctr"/>
        <c:lblOffset val="100"/>
        <c:tickLblSkip val="5"/>
        <c:noMultiLvlLbl val="0"/>
      </c:catAx>
      <c:valAx>
        <c:axId val="2125254712"/>
        <c:scaling>
          <c:orientation val="minMax"/>
          <c:max val="3.5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5261432"/>
        <c:crosses val="autoZero"/>
        <c:crossBetween val="midCat"/>
        <c:majorUnit val="1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9804248486673"/>
          <c:y val="0.0453739865197858"/>
          <c:w val="0.894500901769891"/>
          <c:h val="0.736711085816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10"/>
              <c:layout>
                <c:manualLayout>
                  <c:x val="-1.27026946520466E-16"/>
                  <c:y val="0.0152022820235999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27026946520466E-16"/>
                  <c:y val="0.0104105872915429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27026946520466E-16"/>
                  <c:y val="0.0133606319825027"/>
                </c:manualLayout>
              </c:layout>
              <c:spPr/>
              <c:txPr>
                <a:bodyPr/>
                <a:lstStyle/>
                <a:p>
                  <a:pPr>
                    <a:defRPr sz="11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Sheet1!$A$2:$A$17</c:f>
              <c:numCache>
                <c:formatCode>General</c:formatCode>
                <c:ptCount val="16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</c:numCache>
            </c:numRef>
          </c:cat>
          <c:val>
            <c:numRef>
              <c:f>Sheet1!$B$2:$B$17</c:f>
              <c:numCache>
                <c:formatCode>0</c:formatCode>
                <c:ptCount val="16"/>
                <c:pt idx="0">
                  <c:v>508.0</c:v>
                </c:pt>
                <c:pt idx="1">
                  <c:v>431.0</c:v>
                </c:pt>
                <c:pt idx="2">
                  <c:v>249.0</c:v>
                </c:pt>
                <c:pt idx="3">
                  <c:v>242.0</c:v>
                </c:pt>
                <c:pt idx="4">
                  <c:v>164.0</c:v>
                </c:pt>
                <c:pt idx="5">
                  <c:v>275.0</c:v>
                </c:pt>
                <c:pt idx="6">
                  <c:v>244.0</c:v>
                </c:pt>
                <c:pt idx="7">
                  <c:v>55.0</c:v>
                </c:pt>
                <c:pt idx="8">
                  <c:v>-85.0</c:v>
                </c:pt>
                <c:pt idx="9">
                  <c:v>-61.0</c:v>
                </c:pt>
                <c:pt idx="10">
                  <c:v>-31.0</c:v>
                </c:pt>
                <c:pt idx="11">
                  <c:v>-20.0</c:v>
                </c:pt>
                <c:pt idx="12">
                  <c:v>-107.0</c:v>
                </c:pt>
                <c:pt idx="13">
                  <c:v>-92.0</c:v>
                </c:pt>
                <c:pt idx="14">
                  <c:v>-29.0</c:v>
                </c:pt>
                <c:pt idx="15">
                  <c:v>-99.0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2125152168"/>
        <c:axId val="2125141928"/>
      </c:barChart>
      <c:catAx>
        <c:axId val="2125152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28575" cmpd="sng">
            <a:solidFill>
              <a:srgbClr val="060505"/>
            </a:solidFill>
          </a:ln>
        </c:spPr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5141928"/>
        <c:crosses val="autoZero"/>
        <c:auto val="1"/>
        <c:lblAlgn val="ctr"/>
        <c:lblOffset val="100"/>
        <c:tickLblSkip val="2"/>
        <c:noMultiLvlLbl val="0"/>
      </c:catAx>
      <c:valAx>
        <c:axId val="2125141928"/>
        <c:scaling>
          <c:orientation val="minMax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5152168"/>
        <c:crosses val="autoZero"/>
        <c:crossBetween val="between"/>
        <c:minorUnit val="0.00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&lt;15</c:v>
                </c:pt>
                <c:pt idx="1">
                  <c:v>15-24</c:v>
                </c:pt>
                <c:pt idx="2">
                  <c:v>25-44</c:v>
                </c:pt>
                <c:pt idx="3">
                  <c:v>45-64</c:v>
                </c:pt>
                <c:pt idx="4">
                  <c:v>65+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0.165</c:v>
                </c:pt>
                <c:pt idx="1">
                  <c:v>0.081</c:v>
                </c:pt>
                <c:pt idx="2">
                  <c:v>0.204</c:v>
                </c:pt>
                <c:pt idx="3">
                  <c:v>0.294</c:v>
                </c:pt>
                <c:pt idx="4">
                  <c:v>0.257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36386504"/>
        <c:axId val="-2136360168"/>
      </c:barChart>
      <c:catAx>
        <c:axId val="-213638650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6360168"/>
        <c:crosses val="autoZero"/>
        <c:auto val="1"/>
        <c:lblAlgn val="ctr"/>
        <c:lblOffset val="100"/>
        <c:noMultiLvlLbl val="0"/>
      </c:catAx>
      <c:valAx>
        <c:axId val="-2136360168"/>
        <c:scaling>
          <c:orientation val="minMax"/>
        </c:scaling>
        <c:delete val="1"/>
        <c:axPos val="l"/>
        <c:majorGridlines/>
        <c:numFmt formatCode="0%" sourceLinked="0"/>
        <c:majorTickMark val="out"/>
        <c:minorTickMark val="none"/>
        <c:tickLblPos val="nextTo"/>
        <c:crossAx val="-2136386504"/>
        <c:crosses val="autoZero"/>
        <c:crossBetween val="between"/>
        <c:majorUnit val="0.1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American Physicians Practicing in Canada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800000"/>
              </a:solidFill>
            </a:ln>
          </c:spPr>
          <c:cat>
            <c:strRef>
              <c:f>Sheet1!$A$2:$A$20</c:f>
              <c:strCache>
                <c:ptCount val="1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493.0</c:v>
                </c:pt>
                <c:pt idx="1">
                  <c:v>492.0</c:v>
                </c:pt>
                <c:pt idx="2">
                  <c:v>488.0</c:v>
                </c:pt>
                <c:pt idx="3">
                  <c:v>478.0</c:v>
                </c:pt>
                <c:pt idx="4">
                  <c:v>465.0</c:v>
                </c:pt>
                <c:pt idx="5">
                  <c:v>473.0</c:v>
                </c:pt>
                <c:pt idx="6">
                  <c:v>487.0</c:v>
                </c:pt>
                <c:pt idx="7">
                  <c:v>504.0</c:v>
                </c:pt>
                <c:pt idx="8">
                  <c:v>512.0</c:v>
                </c:pt>
                <c:pt idx="9">
                  <c:v>506.0</c:v>
                </c:pt>
                <c:pt idx="10">
                  <c:v>508.0</c:v>
                </c:pt>
                <c:pt idx="11">
                  <c:v>523.0</c:v>
                </c:pt>
                <c:pt idx="12">
                  <c:v>557.0</c:v>
                </c:pt>
                <c:pt idx="13">
                  <c:v>587.0</c:v>
                </c:pt>
                <c:pt idx="14">
                  <c:v>623.0</c:v>
                </c:pt>
                <c:pt idx="15">
                  <c:v>652.0</c:v>
                </c:pt>
                <c:pt idx="16">
                  <c:v>663.0</c:v>
                </c:pt>
                <c:pt idx="17">
                  <c:v>693.0</c:v>
                </c:pt>
                <c:pt idx="18">
                  <c:v>721.0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5107416"/>
        <c:axId val="2125110488"/>
      </c:areaChart>
      <c:catAx>
        <c:axId val="2125107416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crossAx val="2125110488"/>
        <c:crosses val="autoZero"/>
        <c:auto val="1"/>
        <c:lblAlgn val="ctr"/>
        <c:lblOffset val="100"/>
        <c:tickLblSkip val="2"/>
        <c:noMultiLvlLbl val="0"/>
      </c:catAx>
      <c:valAx>
        <c:axId val="2125110488"/>
        <c:scaling>
          <c:orientation val="minMax"/>
          <c:max val="800.0"/>
          <c:min val="4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5107416"/>
        <c:crosses val="autoZero"/>
        <c:crossBetween val="midCat"/>
        <c:majorUnit val="100.0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zero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612213517475"/>
          <c:y val="0.0491822511073979"/>
          <c:w val="0.869935767643499"/>
          <c:h val="0.6885080054991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Worth It</c:v>
                </c:pt>
              </c:strCache>
            </c:strRef>
          </c:tx>
          <c:spPr>
            <a:solidFill>
              <a:srgbClr val="005148"/>
            </a:solidFill>
            <a:ln>
              <a:solidFill>
                <a:schemeClr val="bg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National Sample</c:v>
                </c:pt>
                <c:pt idx="1">
                  <c:v>Tea Party Sample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0.76</c:v>
                </c:pt>
                <c:pt idx="1">
                  <c:v>0.62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Worth It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National Sample</c:v>
                </c:pt>
                <c:pt idx="1">
                  <c:v>Tea Party Sample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0.19</c:v>
                </c:pt>
                <c:pt idx="1">
                  <c:v>0.33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2000"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National Sample</c:v>
                </c:pt>
                <c:pt idx="1">
                  <c:v>Tea Party Sample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0.05</c:v>
                </c:pt>
                <c:pt idx="1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4"/>
        <c:axId val="2124918952"/>
        <c:axId val="2124910600"/>
      </c:barChart>
      <c:catAx>
        <c:axId val="2124918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4910600"/>
        <c:crosses val="autoZero"/>
        <c:auto val="1"/>
        <c:lblAlgn val="ctr"/>
        <c:lblOffset val="100"/>
        <c:noMultiLvlLbl val="0"/>
      </c:catAx>
      <c:valAx>
        <c:axId val="2124910600"/>
        <c:scaling>
          <c:orientation val="minMax"/>
        </c:scaling>
        <c:delete val="0"/>
        <c:axPos val="l"/>
        <c:majorGridlines>
          <c:spPr>
            <a:ln>
              <a:prstDash val="dot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24918952"/>
        <c:crosses val="autoZero"/>
        <c:crossBetween val="between"/>
        <c:majorUnit val="0.2"/>
      </c:valAx>
      <c:spPr>
        <a:solidFill>
          <a:schemeClr val="bg1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0477910029750813"/>
          <c:y val="0.885873486119511"/>
          <c:w val="0.921680388289612"/>
          <c:h val="0.0880888515295133"/>
        </c:manualLayout>
      </c:layout>
      <c:overlay val="0"/>
      <c:txPr>
        <a:bodyPr/>
        <a:lstStyle/>
        <a:p>
          <a:pPr>
            <a:defRPr sz="2000">
              <a:latin typeface="Franklin Gothic Book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5041399183355"/>
          <c:y val="0.0343415112738434"/>
          <c:w val="0.894943082910884"/>
          <c:h val="0.94710628901295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rgbClr val="EBF1DD"/>
              </a:solidFill>
            </a:ln>
          </c:spPr>
          <c:dPt>
            <c:idx val="0"/>
            <c:bubble3D val="0"/>
            <c:spPr>
              <a:solidFill>
                <a:srgbClr val="005148"/>
              </a:solidFill>
              <a:ln>
                <a:solidFill>
                  <a:srgbClr val="EBF1DD"/>
                </a:solidFill>
              </a:ln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EBF1DD"/>
                </a:solidFill>
              </a:ln>
            </c:spPr>
          </c:dPt>
          <c:dPt>
            <c:idx val="2"/>
            <c:bubble3D val="0"/>
            <c:spPr>
              <a:solidFill>
                <a:srgbClr val="0000FF"/>
              </a:solidFill>
              <a:ln>
                <a:solidFill>
                  <a:srgbClr val="EBF1DD"/>
                </a:solidFill>
              </a:ln>
            </c:spPr>
          </c:dPt>
          <c:dPt>
            <c:idx val="3"/>
            <c:bubble3D val="0"/>
            <c:spPr>
              <a:solidFill>
                <a:srgbClr val="666666"/>
              </a:solidFill>
              <a:ln>
                <a:solidFill>
                  <a:srgbClr val="EBF1DD"/>
                </a:solidFill>
              </a:ln>
            </c:spPr>
          </c:dPt>
          <c:cat>
            <c:strRef>
              <c:f>Sheet1!$A$2:$A$5</c:f>
              <c:strCache>
                <c:ptCount val="4"/>
                <c:pt idx="0">
                  <c:v>White</c:v>
                </c:pt>
                <c:pt idx="1">
                  <c:v>African American</c:v>
                </c:pt>
                <c:pt idx="2">
                  <c:v>Hispanic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</c:v>
                </c:pt>
                <c:pt idx="1">
                  <c:v>0.53</c:v>
                </c:pt>
                <c:pt idx="2">
                  <c:v>0.13</c:v>
                </c:pt>
                <c:pt idx="3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8"/>
      </c:pieChart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742279566991198"/>
          <c:y val="0.0471926494005834"/>
          <c:w val="0.923288588424285"/>
          <c:h val="0.7279906620195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89.63</c:v>
                </c:pt>
              </c:strCache>
            </c:strRef>
          </c:tx>
          <c:spPr>
            <a:solidFill>
              <a:srgbClr val="005148"/>
            </a:solidFill>
            <a:ln w="6350" cap="rnd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 w="38100" cap="rnd" cmpd="sng" algn="ctr">
                <a:solidFill>
                  <a:srgbClr val="80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7"/>
            <c:invertIfNegative val="0"/>
            <c:bubble3D val="0"/>
            <c:spPr>
              <a:solidFill>
                <a:srgbClr val="005148"/>
              </a:solidFill>
              <a:ln w="28575" cap="rnd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8"/>
            <c:invertIfNegative val="0"/>
            <c:bubble3D val="0"/>
            <c:spPr>
              <a:solidFill>
                <a:srgbClr val="005148"/>
              </a:solidFill>
              <a:ln w="28575" cap="rnd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0"/>
            <c:invertIfNegative val="0"/>
            <c:bubble3D val="0"/>
          </c:dPt>
          <c:dPt>
            <c:idx val="33"/>
            <c:invertIfNegative val="0"/>
            <c:bubble3D val="0"/>
          </c:dPt>
          <c:dPt>
            <c:idx val="49"/>
            <c:invertIfNegative val="0"/>
            <c:bubble3D val="0"/>
            <c:spPr>
              <a:solidFill>
                <a:srgbClr val="01A290">
                  <a:lumMod val="50000"/>
                </a:srgbClr>
              </a:solidFill>
              <a:ln w="38100" cap="rnd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cat>
            <c:strRef>
              <c:f>Sheet1!$A$3:$A$52</c:f>
              <c:strCache>
                <c:ptCount val="50"/>
                <c:pt idx="0">
                  <c:v>United States</c:v>
                </c:pt>
                <c:pt idx="1">
                  <c:v>Guam</c:v>
                </c:pt>
                <c:pt idx="2">
                  <c:v>Portugal</c:v>
                </c:pt>
                <c:pt idx="3">
                  <c:v>Denmark</c:v>
                </c:pt>
                <c:pt idx="4">
                  <c:v>Gibraltar</c:v>
                </c:pt>
                <c:pt idx="5">
                  <c:v>Saint Helena+</c:v>
                </c:pt>
                <c:pt idx="6">
                  <c:v>Puerto Rico</c:v>
                </c:pt>
                <c:pt idx="7">
                  <c:v>Wallis and Futuna</c:v>
                </c:pt>
                <c:pt idx="8">
                  <c:v>Caicos Islands</c:v>
                </c:pt>
                <c:pt idx="9">
                  <c:v>Finland</c:v>
                </c:pt>
                <c:pt idx="10">
                  <c:v>Korea, South</c:v>
                </c:pt>
                <c:pt idx="11">
                  <c:v>Virgin Islands</c:v>
                </c:pt>
                <c:pt idx="12">
                  <c:v>Taiwan</c:v>
                </c:pt>
                <c:pt idx="13">
                  <c:v>Belgium</c:v>
                </c:pt>
                <c:pt idx="14">
                  <c:v>European Union</c:v>
                </c:pt>
                <c:pt idx="15">
                  <c:v>Luxembourg</c:v>
                </c:pt>
                <c:pt idx="16">
                  <c:v>Malta</c:v>
                </c:pt>
                <c:pt idx="17">
                  <c:v>Faroe Islands</c:v>
                </c:pt>
                <c:pt idx="18">
                  <c:v>Austria</c:v>
                </c:pt>
                <c:pt idx="19">
                  <c:v>Saint Pierre+</c:v>
                </c:pt>
                <c:pt idx="20">
                  <c:v>Greece</c:v>
                </c:pt>
                <c:pt idx="21">
                  <c:v>United Kingdom</c:v>
                </c:pt>
                <c:pt idx="22">
                  <c:v>Jordan</c:v>
                </c:pt>
                <c:pt idx="23">
                  <c:v>Germany</c:v>
                </c:pt>
                <c:pt idx="24">
                  <c:v>Ireland</c:v>
                </c:pt>
                <c:pt idx="25">
                  <c:v>Norway</c:v>
                </c:pt>
                <c:pt idx="26">
                  <c:v>New Zealand</c:v>
                </c:pt>
                <c:pt idx="27">
                  <c:v>Isle of Man</c:v>
                </c:pt>
                <c:pt idx="28">
                  <c:v>Cayman Islands</c:v>
                </c:pt>
                <c:pt idx="29">
                  <c:v>Bermuda</c:v>
                </c:pt>
                <c:pt idx="30">
                  <c:v>Netherlands</c:v>
                </c:pt>
                <c:pt idx="31">
                  <c:v>Anguilla</c:v>
                </c:pt>
                <c:pt idx="32">
                  <c:v>Iceland</c:v>
                </c:pt>
                <c:pt idx="33">
                  <c:v>Israel</c:v>
                </c:pt>
                <c:pt idx="34">
                  <c:v>Sweden</c:v>
                </c:pt>
                <c:pt idx="35">
                  <c:v>Spain</c:v>
                </c:pt>
                <c:pt idx="36">
                  <c:v>France</c:v>
                </c:pt>
                <c:pt idx="37">
                  <c:v>Canada</c:v>
                </c:pt>
                <c:pt idx="38">
                  <c:v>Jersey</c:v>
                </c:pt>
                <c:pt idx="39">
                  <c:v>Liechtenstein</c:v>
                </c:pt>
                <c:pt idx="40">
                  <c:v>Italy</c:v>
                </c:pt>
                <c:pt idx="41">
                  <c:v>Australia</c:v>
                </c:pt>
                <c:pt idx="42">
                  <c:v>Hong Kong</c:v>
                </c:pt>
                <c:pt idx="43">
                  <c:v>Switzerland</c:v>
                </c:pt>
                <c:pt idx="44">
                  <c:v>Guernsey</c:v>
                </c:pt>
                <c:pt idx="45">
                  <c:v>Andorra</c:v>
                </c:pt>
                <c:pt idx="46">
                  <c:v>San Marino</c:v>
                </c:pt>
                <c:pt idx="47">
                  <c:v>Singapore</c:v>
                </c:pt>
                <c:pt idx="48">
                  <c:v>Japan</c:v>
                </c:pt>
                <c:pt idx="49">
                  <c:v>Macau</c:v>
                </c:pt>
              </c:strCache>
            </c:strRef>
          </c:cat>
          <c:val>
            <c:numRef>
              <c:f>Sheet1!$B$3:$B$52</c:f>
              <c:numCache>
                <c:formatCode>General</c:formatCode>
                <c:ptCount val="50"/>
                <c:pt idx="0">
                  <c:v>78.62</c:v>
                </c:pt>
                <c:pt idx="1">
                  <c:v>78.66</c:v>
                </c:pt>
                <c:pt idx="2">
                  <c:v>78.85</c:v>
                </c:pt>
                <c:pt idx="3">
                  <c:v>78.94</c:v>
                </c:pt>
                <c:pt idx="4">
                  <c:v>78.98</c:v>
                </c:pt>
                <c:pt idx="5">
                  <c:v>79.06</c:v>
                </c:pt>
                <c:pt idx="6">
                  <c:v>79.07</c:v>
                </c:pt>
                <c:pt idx="7">
                  <c:v>79.27</c:v>
                </c:pt>
                <c:pt idx="8">
                  <c:v>79.4</c:v>
                </c:pt>
                <c:pt idx="9">
                  <c:v>79.55</c:v>
                </c:pt>
                <c:pt idx="10">
                  <c:v>79.55</c:v>
                </c:pt>
                <c:pt idx="11">
                  <c:v>79.61</c:v>
                </c:pt>
                <c:pt idx="12">
                  <c:v>79.71</c:v>
                </c:pt>
                <c:pt idx="13">
                  <c:v>79.78</c:v>
                </c:pt>
                <c:pt idx="14">
                  <c:v>79.86</c:v>
                </c:pt>
                <c:pt idx="15">
                  <c:v>79.88</c:v>
                </c:pt>
                <c:pt idx="16">
                  <c:v>79.98</c:v>
                </c:pt>
                <c:pt idx="17">
                  <c:v>79.98</c:v>
                </c:pt>
                <c:pt idx="18">
                  <c:v>80.04</c:v>
                </c:pt>
                <c:pt idx="19">
                  <c:v>80.13</c:v>
                </c:pt>
                <c:pt idx="20">
                  <c:v>80.18000000000001</c:v>
                </c:pt>
                <c:pt idx="21">
                  <c:v>80.29</c:v>
                </c:pt>
                <c:pt idx="22">
                  <c:v>80.3</c:v>
                </c:pt>
                <c:pt idx="23">
                  <c:v>80.32</c:v>
                </c:pt>
                <c:pt idx="24">
                  <c:v>80.44</c:v>
                </c:pt>
                <c:pt idx="25">
                  <c:v>80.44</c:v>
                </c:pt>
                <c:pt idx="26">
                  <c:v>80.82</c:v>
                </c:pt>
                <c:pt idx="27">
                  <c:v>80.87</c:v>
                </c:pt>
                <c:pt idx="28">
                  <c:v>80.91</c:v>
                </c:pt>
                <c:pt idx="29">
                  <c:v>80.93</c:v>
                </c:pt>
                <c:pt idx="30">
                  <c:v>81.01</c:v>
                </c:pt>
                <c:pt idx="31">
                  <c:v>81.09</c:v>
                </c:pt>
                <c:pt idx="32">
                  <c:v>81.11</c:v>
                </c:pt>
                <c:pt idx="33">
                  <c:v>81.16999999999998</c:v>
                </c:pt>
                <c:pt idx="34">
                  <c:v>81.28</c:v>
                </c:pt>
                <c:pt idx="35">
                  <c:v>81.37</c:v>
                </c:pt>
                <c:pt idx="36">
                  <c:v>81.56</c:v>
                </c:pt>
                <c:pt idx="37">
                  <c:v>81.57</c:v>
                </c:pt>
                <c:pt idx="38">
                  <c:v>81.57</c:v>
                </c:pt>
                <c:pt idx="39">
                  <c:v>81.59</c:v>
                </c:pt>
                <c:pt idx="40">
                  <c:v>81.95</c:v>
                </c:pt>
                <c:pt idx="41">
                  <c:v>81.98</c:v>
                </c:pt>
                <c:pt idx="42">
                  <c:v>82.2</c:v>
                </c:pt>
                <c:pt idx="43">
                  <c:v>82.28</c:v>
                </c:pt>
                <c:pt idx="44">
                  <c:v>82.32</c:v>
                </c:pt>
                <c:pt idx="45">
                  <c:v>82.58</c:v>
                </c:pt>
                <c:pt idx="46">
                  <c:v>83.12</c:v>
                </c:pt>
                <c:pt idx="47">
                  <c:v>84.07</c:v>
                </c:pt>
                <c:pt idx="48">
                  <c:v>84.19</c:v>
                </c:pt>
                <c:pt idx="49">
                  <c:v>84.46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22986792"/>
        <c:axId val="-2122687080"/>
      </c:barChart>
      <c:catAx>
        <c:axId val="-2122986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-2122687080"/>
        <c:crosses val="autoZero"/>
        <c:auto val="1"/>
        <c:lblAlgn val="ctr"/>
        <c:lblOffset val="100"/>
        <c:noMultiLvlLbl val="0"/>
      </c:catAx>
      <c:valAx>
        <c:axId val="-212268708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-2122986792"/>
        <c:crosses val="autoZero"/>
        <c:crossBetween val="between"/>
        <c:majorUnit val="2.0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0230983796659"/>
          <c:y val="0.045456430779583"/>
          <c:w val="0.871782580780996"/>
          <c:h val="0.8543857244489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2006-07</c:v>
                </c:pt>
              </c:strCache>
            </c:strRef>
          </c:tx>
          <c:spPr>
            <a:solidFill>
              <a:srgbClr val="005148"/>
            </a:solidFill>
            <a:ln w="9525" cmpd="sng"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 w="12700" cmpd="sng">
                <a:solidFill>
                  <a:schemeClr val="bg1"/>
                </a:solidFill>
              </a:ln>
            </c:spPr>
          </c:dPt>
          <c:cat>
            <c:strRef>
              <c:f>Sheet1!$A$2:$A$17</c:f>
              <c:strCache>
                <c:ptCount val="16"/>
                <c:pt idx="0">
                  <c:v>USA</c:v>
                </c:pt>
                <c:pt idx="1">
                  <c:v>UK</c:v>
                </c:pt>
                <c:pt idx="2">
                  <c:v>DEN</c:v>
                </c:pt>
                <c:pt idx="3">
                  <c:v>NZ</c:v>
                </c:pt>
                <c:pt idx="4">
                  <c:v>IRL</c:v>
                </c:pt>
                <c:pt idx="5">
                  <c:v>GRE</c:v>
                </c:pt>
                <c:pt idx="6">
                  <c:v>GER</c:v>
                </c:pt>
                <c:pt idx="7">
                  <c:v>FIN</c:v>
                </c:pt>
                <c:pt idx="8">
                  <c:v>AUT</c:v>
                </c:pt>
                <c:pt idx="9">
                  <c:v>NET</c:v>
                </c:pt>
                <c:pt idx="10">
                  <c:v>NOR</c:v>
                </c:pt>
                <c:pt idx="11">
                  <c:v>JAP</c:v>
                </c:pt>
                <c:pt idx="12">
                  <c:v>SWE</c:v>
                </c:pt>
                <c:pt idx="13">
                  <c:v>ITA</c:v>
                </c:pt>
                <c:pt idx="14">
                  <c:v>AUS</c:v>
                </c:pt>
                <c:pt idx="15">
                  <c:v>FRA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96.0</c:v>
                </c:pt>
                <c:pt idx="1">
                  <c:v>83.0</c:v>
                </c:pt>
                <c:pt idx="2">
                  <c:v>80.0</c:v>
                </c:pt>
                <c:pt idx="3">
                  <c:v>79.0</c:v>
                </c:pt>
                <c:pt idx="4">
                  <c:v>78.0</c:v>
                </c:pt>
                <c:pt idx="5">
                  <c:v>77.0</c:v>
                </c:pt>
                <c:pt idx="6">
                  <c:v>76.0</c:v>
                </c:pt>
                <c:pt idx="7">
                  <c:v>74.0</c:v>
                </c:pt>
                <c:pt idx="8">
                  <c:v>67.0</c:v>
                </c:pt>
                <c:pt idx="9">
                  <c:v>66.0</c:v>
                </c:pt>
                <c:pt idx="10">
                  <c:v>64.0</c:v>
                </c:pt>
                <c:pt idx="11">
                  <c:v>61.0</c:v>
                </c:pt>
                <c:pt idx="12">
                  <c:v>61.0</c:v>
                </c:pt>
                <c:pt idx="13">
                  <c:v>60.0</c:v>
                </c:pt>
                <c:pt idx="14">
                  <c:v>57.0</c:v>
                </c:pt>
                <c:pt idx="15">
                  <c:v>55.0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50"/>
        <c:axId val="2099753368"/>
        <c:axId val="2100157144"/>
      </c:barChart>
      <c:catAx>
        <c:axId val="2099753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00157144"/>
        <c:crosses val="autoZero"/>
        <c:auto val="1"/>
        <c:lblAlgn val="ctr"/>
        <c:lblOffset val="100"/>
        <c:noMultiLvlLbl val="0"/>
      </c:catAx>
      <c:valAx>
        <c:axId val="2100157144"/>
        <c:scaling>
          <c:orientation val="minMax"/>
          <c:max val="100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9753368"/>
        <c:crosses val="autoZero"/>
        <c:crossBetween val="between"/>
        <c:majorUnit val="25.0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Missouri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78.9</c:v>
                </c:pt>
                <c:pt idx="1">
                  <c:v>77.7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African American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chemeClr val="bg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Missouri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74.6</c:v>
                </c:pt>
                <c:pt idx="1">
                  <c:v>74.2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34"/>
        <c:axId val="2099685736"/>
        <c:axId val="2099452360"/>
      </c:barChart>
      <c:catAx>
        <c:axId val="2099685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099452360"/>
        <c:crosses val="autoZero"/>
        <c:auto val="1"/>
        <c:lblAlgn val="ctr"/>
        <c:lblOffset val="100"/>
        <c:noMultiLvlLbl val="0"/>
      </c:catAx>
      <c:valAx>
        <c:axId val="2099452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099685736"/>
        <c:crosses val="autoZero"/>
        <c:crossBetween val="between"/>
        <c:majorUnit val="2.0"/>
      </c:valAx>
      <c:spPr>
        <a:solidFill>
          <a:schemeClr val="bg1"/>
        </a:solidFill>
        <a:ln>
          <a:solidFill>
            <a:srgbClr val="003300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EBF1DD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STL City</c:v>
                </c:pt>
                <c:pt idx="1">
                  <c:v>STL County</c:v>
                </c:pt>
                <c:pt idx="2">
                  <c:v>Boone County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75.7</c:v>
                </c:pt>
                <c:pt idx="1">
                  <c:v>79.9</c:v>
                </c:pt>
                <c:pt idx="2">
                  <c:v>80.0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African American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chemeClr val="bg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STL City</c:v>
                </c:pt>
                <c:pt idx="1">
                  <c:v>STL County</c:v>
                </c:pt>
                <c:pt idx="2">
                  <c:v>Boone County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70.6</c:v>
                </c:pt>
                <c:pt idx="1">
                  <c:v>73.9</c:v>
                </c:pt>
                <c:pt idx="2">
                  <c:v>73.5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34"/>
        <c:axId val="2099328344"/>
        <c:axId val="2099323448"/>
      </c:barChart>
      <c:catAx>
        <c:axId val="2099328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099323448"/>
        <c:crosses val="autoZero"/>
        <c:auto val="1"/>
        <c:lblAlgn val="ctr"/>
        <c:lblOffset val="100"/>
        <c:noMultiLvlLbl val="0"/>
      </c:catAx>
      <c:valAx>
        <c:axId val="2099323448"/>
        <c:scaling>
          <c:orientation val="minMax"/>
          <c:max val="82.0"/>
          <c:min val="65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099328344"/>
        <c:crosses val="autoZero"/>
        <c:crossBetween val="between"/>
        <c:majorUnit val="5.0"/>
      </c:valAx>
      <c:spPr>
        <a:solidFill>
          <a:schemeClr val="bg1"/>
        </a:solidFill>
        <a:ln>
          <a:solidFill>
            <a:srgbClr val="003300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numFmt formatCode="#,##0.00" sourceLinked="0"/>
            <c:txPr>
              <a:bodyPr/>
              <a:lstStyle/>
              <a:p>
                <a:pPr>
                  <a:defRPr sz="28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White</c:v>
                </c:pt>
                <c:pt idx="1">
                  <c:v>African American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1.0</c:v>
                </c:pt>
                <c:pt idx="1">
                  <c:v>0.78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22601640"/>
        <c:axId val="2102729192"/>
      </c:barChart>
      <c:catAx>
        <c:axId val="-2122601640"/>
        <c:scaling>
          <c:orientation val="minMax"/>
        </c:scaling>
        <c:delete val="0"/>
        <c:axPos val="b"/>
        <c:majorTickMark val="out"/>
        <c:minorTickMark val="none"/>
        <c:tickLblPos val="nextTo"/>
        <c:crossAx val="2102729192"/>
        <c:crosses val="autoZero"/>
        <c:auto val="1"/>
        <c:lblAlgn val="ctr"/>
        <c:lblOffset val="100"/>
        <c:noMultiLvlLbl val="0"/>
      </c:catAx>
      <c:valAx>
        <c:axId val="210272919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2122601640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/><Relationship Id="rId2" Type="http://schemas.openxmlformats.org/officeDocument/2006/relationships/image" Target="../media/image21.jpeg"/><Relationship Id="rId3" Type="http://schemas.openxmlformats.org/officeDocument/2006/relationships/image" Target="../media/image22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/><Relationship Id="rId2" Type="http://schemas.openxmlformats.org/officeDocument/2006/relationships/image" Target="../media/image21.jpeg"/><Relationship Id="rId3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062CF-2DC9-1C4A-96FD-84CA3F311BB4}" type="doc">
      <dgm:prSet loTypeId="urn:microsoft.com/office/officeart/2008/layout/CaptionedPicture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346AF2-9A26-1D4B-9237-185F1FA88145}">
      <dgm:prSet phldrT="[Text]"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Medium"/>
              <a:cs typeface="Franklin Gothic Medium"/>
            </a:rPr>
            <a:t>Drug Abuse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E99D734F-5E16-6D46-A4FB-98D5EDABF459}" type="parTrans" cxnId="{79F8F11B-AF08-A745-A7B6-1A96A132B3ED}">
      <dgm:prSet/>
      <dgm:spPr/>
      <dgm:t>
        <a:bodyPr/>
        <a:lstStyle/>
        <a:p>
          <a:endParaRPr lang="en-US"/>
        </a:p>
      </dgm:t>
    </dgm:pt>
    <dgm:pt modelId="{5DE283E4-1AD1-874C-92B2-CEED3A5B6665}" type="sibTrans" cxnId="{79F8F11B-AF08-A745-A7B6-1A96A132B3ED}">
      <dgm:prSet/>
      <dgm:spPr/>
      <dgm:t>
        <a:bodyPr/>
        <a:lstStyle/>
        <a:p>
          <a:endParaRPr lang="en-US"/>
        </a:p>
      </dgm:t>
    </dgm:pt>
    <dgm:pt modelId="{06B3C5DC-73C9-124B-80E3-4E7CC4EDB95F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E79EA31-79DB-DB41-B63A-EE9C79346B89}" type="parTrans" cxnId="{F9B72224-A142-C645-9D19-1B9CC4248DA1}">
      <dgm:prSet/>
      <dgm:spPr/>
      <dgm:t>
        <a:bodyPr/>
        <a:lstStyle/>
        <a:p>
          <a:endParaRPr lang="en-US"/>
        </a:p>
      </dgm:t>
    </dgm:pt>
    <dgm:pt modelId="{1080C459-3A70-684E-91CF-177EE2BE369F}" type="sibTrans" cxnId="{F9B72224-A142-C645-9D19-1B9CC4248DA1}">
      <dgm:prSet/>
      <dgm:spPr/>
      <dgm:t>
        <a:bodyPr/>
        <a:lstStyle/>
        <a:p>
          <a:endParaRPr lang="en-US"/>
        </a:p>
      </dgm:t>
    </dgm:pt>
    <dgm:pt modelId="{D811C262-0144-7C45-B8A9-84D60C0C5819}">
      <dgm:prSet phldrT="[Text]"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Medium"/>
              <a:cs typeface="Franklin Gothic Medium"/>
            </a:rPr>
            <a:t>Violent Communities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3BC37274-CBCF-CB4F-B9C9-CFD34EBD7E09}" type="parTrans" cxnId="{1ECF619E-D7B5-7B4C-801B-B77D2C11EC27}">
      <dgm:prSet/>
      <dgm:spPr/>
      <dgm:t>
        <a:bodyPr/>
        <a:lstStyle/>
        <a:p>
          <a:endParaRPr lang="en-US"/>
        </a:p>
      </dgm:t>
    </dgm:pt>
    <dgm:pt modelId="{396FC87A-EAE6-C641-B96A-4AFA31ECF75A}" type="sibTrans" cxnId="{1ECF619E-D7B5-7B4C-801B-B77D2C11EC27}">
      <dgm:prSet/>
      <dgm:spPr/>
      <dgm:t>
        <a:bodyPr/>
        <a:lstStyle/>
        <a:p>
          <a:endParaRPr lang="en-US"/>
        </a:p>
      </dgm:t>
    </dgm:pt>
    <dgm:pt modelId="{6C1CD9B8-5E18-6248-A26B-15EF1C531468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76D2659-9F54-B346-955D-2C850E48D284}" type="parTrans" cxnId="{4360765C-7E20-554F-8037-83E05B72C3F2}">
      <dgm:prSet/>
      <dgm:spPr/>
      <dgm:t>
        <a:bodyPr/>
        <a:lstStyle/>
        <a:p>
          <a:endParaRPr lang="en-US"/>
        </a:p>
      </dgm:t>
    </dgm:pt>
    <dgm:pt modelId="{491F637D-998E-9649-BF8B-46ABFB249987}" type="sibTrans" cxnId="{4360765C-7E20-554F-8037-83E05B72C3F2}">
      <dgm:prSet/>
      <dgm:spPr/>
      <dgm:t>
        <a:bodyPr/>
        <a:lstStyle/>
        <a:p>
          <a:endParaRPr lang="en-US"/>
        </a:p>
      </dgm:t>
    </dgm:pt>
    <dgm:pt modelId="{AA0B2D91-BF6A-A54F-ACAC-E91704D36C2A}">
      <dgm:prSet phldrT="[Text]"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80000"/>
            </a:lnSpc>
          </a:pPr>
          <a:r>
            <a:rPr lang="en-US" sz="2000" dirty="0" smtClean="0">
              <a:latin typeface="Franklin Gothic Medium"/>
              <a:cs typeface="Franklin Gothic Medium"/>
            </a:rPr>
            <a:t>Biology</a:t>
          </a:r>
          <a:endParaRPr lang="en-US" sz="2000" dirty="0">
            <a:latin typeface="Franklin Gothic Medium"/>
            <a:cs typeface="Franklin Gothic Medium"/>
          </a:endParaRPr>
        </a:p>
      </dgm:t>
    </dgm:pt>
    <dgm:pt modelId="{54FB6EC0-A863-EB4B-AE7B-6E789DFAAE96}" type="parTrans" cxnId="{5F4F954C-8750-9E47-B5B1-D5488B5DB580}">
      <dgm:prSet/>
      <dgm:spPr/>
      <dgm:t>
        <a:bodyPr/>
        <a:lstStyle/>
        <a:p>
          <a:endParaRPr lang="en-US"/>
        </a:p>
      </dgm:t>
    </dgm:pt>
    <dgm:pt modelId="{C9AF3228-3891-384F-9D04-880EAAE817AD}" type="sibTrans" cxnId="{5F4F954C-8750-9E47-B5B1-D5488B5DB580}">
      <dgm:prSet/>
      <dgm:spPr/>
      <dgm:t>
        <a:bodyPr/>
        <a:lstStyle/>
        <a:p>
          <a:endParaRPr lang="en-US"/>
        </a:p>
      </dgm:t>
    </dgm:pt>
    <dgm:pt modelId="{7122B941-DA22-464F-8CEB-85F066F13D88}">
      <dgm:prSet phldrT="[Text]"/>
      <dgm:spPr/>
      <dgm:t>
        <a:bodyPr/>
        <a:lstStyle/>
        <a:p>
          <a:endParaRPr lang="en-US" dirty="0"/>
        </a:p>
      </dgm:t>
    </dgm:pt>
    <dgm:pt modelId="{0F7488CB-9988-644B-89EE-B23CDD049362}" type="sibTrans" cxnId="{D59FDE56-329F-864A-A060-D9904706869E}">
      <dgm:prSet/>
      <dgm:spPr/>
      <dgm:t>
        <a:bodyPr/>
        <a:lstStyle/>
        <a:p>
          <a:endParaRPr lang="en-US"/>
        </a:p>
      </dgm:t>
    </dgm:pt>
    <dgm:pt modelId="{2AD448B9-9865-A846-9A82-92DECE57F0F8}" type="parTrans" cxnId="{D59FDE56-329F-864A-A060-D9904706869E}">
      <dgm:prSet/>
      <dgm:spPr/>
      <dgm:t>
        <a:bodyPr/>
        <a:lstStyle/>
        <a:p>
          <a:endParaRPr lang="en-US"/>
        </a:p>
      </dgm:t>
    </dgm:pt>
    <dgm:pt modelId="{5D62B554-246B-0B43-809B-7D9E98086629}" type="pres">
      <dgm:prSet presAssocID="{05A062CF-2DC9-1C4A-96FD-84CA3F311BB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C8951D30-ACAE-E74D-B3AA-87EC084D37DF}" type="pres">
      <dgm:prSet presAssocID="{7122B941-DA22-464F-8CEB-85F066F13D88}" presName="composite" presStyleCnt="0">
        <dgm:presLayoutVars>
          <dgm:chMax val="1"/>
          <dgm:chPref val="1"/>
        </dgm:presLayoutVars>
      </dgm:prSet>
      <dgm:spPr/>
    </dgm:pt>
    <dgm:pt modelId="{721E989F-BBE0-D141-9959-056E44D452FF}" type="pres">
      <dgm:prSet presAssocID="{7122B941-DA22-464F-8CEB-85F066F13D88}" presName="Accent" presStyleLbl="trAlignAcc1" presStyleIdx="0" presStyleCnt="3">
        <dgm:presLayoutVars>
          <dgm:chMax val="0"/>
          <dgm:chPref val="0"/>
        </dgm:presLayoutVars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08EB163-7F84-864B-BAE1-153CE52161D6}" type="pres">
      <dgm:prSet presAssocID="{7122B941-DA22-464F-8CEB-85F066F13D88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329B091-EB74-9A4A-9C7B-382C24A27FDF}" type="pres">
      <dgm:prSet presAssocID="{7122B941-DA22-464F-8CEB-85F066F13D88}" presName="ChildComposite" presStyleCnt="0"/>
      <dgm:spPr/>
    </dgm:pt>
    <dgm:pt modelId="{5D812563-B6E5-4D41-AADB-49C44E5DD7DE}" type="pres">
      <dgm:prSet presAssocID="{7122B941-DA22-464F-8CEB-85F066F13D88}" presName="Child" presStyleLbl="node1" presStyleIdx="0" presStyleCnt="3" custScaleY="1227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3ECBD2-D9F3-FE44-B850-367F2B728ED5}" type="pres">
      <dgm:prSet presAssocID="{7122B941-DA22-464F-8CEB-85F066F13D88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CADF7-AB81-8146-8BCD-EB671F295120}" type="pres">
      <dgm:prSet presAssocID="{0F7488CB-9988-644B-89EE-B23CDD049362}" presName="sibTrans" presStyleCnt="0"/>
      <dgm:spPr/>
    </dgm:pt>
    <dgm:pt modelId="{7FBE73A9-BE31-964F-9B97-6E3F0A726EDE}" type="pres">
      <dgm:prSet presAssocID="{06B3C5DC-73C9-124B-80E3-4E7CC4EDB95F}" presName="composite" presStyleCnt="0">
        <dgm:presLayoutVars>
          <dgm:chMax val="1"/>
          <dgm:chPref val="1"/>
        </dgm:presLayoutVars>
      </dgm:prSet>
      <dgm:spPr/>
    </dgm:pt>
    <dgm:pt modelId="{13C72B98-2EFD-854E-904C-585F7A442DFD}" type="pres">
      <dgm:prSet presAssocID="{06B3C5DC-73C9-124B-80E3-4E7CC4EDB95F}" presName="Accent" presStyleLbl="trAlignAcc1" presStyleIdx="1" presStyleCnt="3">
        <dgm:presLayoutVars>
          <dgm:chMax val="0"/>
          <dgm:chPref val="0"/>
        </dgm:presLayoutVars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E3E1B5B-1819-FF40-8A25-56D3CBF56297}" type="pres">
      <dgm:prSet presAssocID="{06B3C5DC-73C9-124B-80E3-4E7CC4EDB95F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124AB9D-BD9B-3547-8172-824AFD8FE0D2}" type="pres">
      <dgm:prSet presAssocID="{06B3C5DC-73C9-124B-80E3-4E7CC4EDB95F}" presName="ChildComposite" presStyleCnt="0"/>
      <dgm:spPr/>
    </dgm:pt>
    <dgm:pt modelId="{8FA8546A-B6B7-6445-9757-362DDEF0B102}" type="pres">
      <dgm:prSet presAssocID="{06B3C5DC-73C9-124B-80E3-4E7CC4EDB95F}" presName="Child" presStyleLbl="node1" presStyleIdx="1" presStyleCnt="3" custScaleY="1227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18A5B7-A3B6-9C46-A950-889B7FDD97D8}" type="pres">
      <dgm:prSet presAssocID="{06B3C5DC-73C9-124B-80E3-4E7CC4EDB95F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83185-563C-AC4F-9BC3-D13E7F5A675E}" type="pres">
      <dgm:prSet presAssocID="{1080C459-3A70-684E-91CF-177EE2BE369F}" presName="sibTrans" presStyleCnt="0"/>
      <dgm:spPr/>
    </dgm:pt>
    <dgm:pt modelId="{9027F7A1-796C-C64D-8BC3-BD1CF21211EF}" type="pres">
      <dgm:prSet presAssocID="{6C1CD9B8-5E18-6248-A26B-15EF1C531468}" presName="composite" presStyleCnt="0">
        <dgm:presLayoutVars>
          <dgm:chMax val="1"/>
          <dgm:chPref val="1"/>
        </dgm:presLayoutVars>
      </dgm:prSet>
      <dgm:spPr/>
    </dgm:pt>
    <dgm:pt modelId="{059102DE-95A5-3B44-AC1A-61BD099EF1F0}" type="pres">
      <dgm:prSet presAssocID="{6C1CD9B8-5E18-6248-A26B-15EF1C531468}" presName="Accent" presStyleLbl="trAlignAcc1" presStyleIdx="2" presStyleCnt="3">
        <dgm:presLayoutVars>
          <dgm:chMax val="0"/>
          <dgm:chPref val="0"/>
        </dgm:presLayoutVars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D3E2D3C-E064-F547-A8B8-9BB5E54FA2AA}" type="pres">
      <dgm:prSet presAssocID="{6C1CD9B8-5E18-6248-A26B-15EF1C531468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176CE683-B871-134C-934A-AADEB192A0E3}" type="pres">
      <dgm:prSet presAssocID="{6C1CD9B8-5E18-6248-A26B-15EF1C531468}" presName="ChildComposite" presStyleCnt="0"/>
      <dgm:spPr/>
    </dgm:pt>
    <dgm:pt modelId="{6E983D07-3B56-4747-B5F1-A75D8285B214}" type="pres">
      <dgm:prSet presAssocID="{6C1CD9B8-5E18-6248-A26B-15EF1C531468}" presName="Child" presStyleLbl="node1" presStyleIdx="2" presStyleCnt="3" custScaleY="1227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BE190-20C3-4F4E-8633-705614645BD5}" type="pres">
      <dgm:prSet presAssocID="{6C1CD9B8-5E18-6248-A26B-15EF1C531468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8F506F-CBBD-6E44-BEB0-D19EAACA6029}" type="presOf" srcId="{7122B941-DA22-464F-8CEB-85F066F13D88}" destId="{A23ECBD2-D9F3-FE44-B850-367F2B728ED5}" srcOrd="0" destOrd="0" presId="urn:microsoft.com/office/officeart/2008/layout/CaptionedPictures"/>
    <dgm:cxn modelId="{4360765C-7E20-554F-8037-83E05B72C3F2}" srcId="{05A062CF-2DC9-1C4A-96FD-84CA3F311BB4}" destId="{6C1CD9B8-5E18-6248-A26B-15EF1C531468}" srcOrd="2" destOrd="0" parTransId="{E76D2659-9F54-B346-955D-2C850E48D284}" sibTransId="{491F637D-998E-9649-BF8B-46ABFB249987}"/>
    <dgm:cxn modelId="{B4801B82-7EBF-EF47-94A6-16FAD4BBFC79}" type="presOf" srcId="{D811C262-0144-7C45-B8A9-84D60C0C5819}" destId="{8FA8546A-B6B7-6445-9757-362DDEF0B102}" srcOrd="0" destOrd="0" presId="urn:microsoft.com/office/officeart/2008/layout/CaptionedPictures"/>
    <dgm:cxn modelId="{4D103D25-69E5-E64E-AC36-04CB6B624D55}" type="presOf" srcId="{AA0B2D91-BF6A-A54F-ACAC-E91704D36C2A}" destId="{6E983D07-3B56-4747-B5F1-A75D8285B214}" srcOrd="0" destOrd="0" presId="urn:microsoft.com/office/officeart/2008/layout/CaptionedPictures"/>
    <dgm:cxn modelId="{796A8E15-79C6-5E46-8010-B6F49602F1D9}" type="presOf" srcId="{6C1CD9B8-5E18-6248-A26B-15EF1C531468}" destId="{5E9BE190-20C3-4F4E-8633-705614645BD5}" srcOrd="0" destOrd="0" presId="urn:microsoft.com/office/officeart/2008/layout/CaptionedPictures"/>
    <dgm:cxn modelId="{50D88103-A0E6-8047-AF53-4ABAB2ECC92C}" type="presOf" srcId="{F3346AF2-9A26-1D4B-9237-185F1FA88145}" destId="{5D812563-B6E5-4D41-AADB-49C44E5DD7DE}" srcOrd="0" destOrd="0" presId="urn:microsoft.com/office/officeart/2008/layout/CaptionedPictures"/>
    <dgm:cxn modelId="{1E9E326D-2418-5D4A-A3BD-2DF36F480C83}" type="presOf" srcId="{05A062CF-2DC9-1C4A-96FD-84CA3F311BB4}" destId="{5D62B554-246B-0B43-809B-7D9E98086629}" srcOrd="0" destOrd="0" presId="urn:microsoft.com/office/officeart/2008/layout/CaptionedPictures"/>
    <dgm:cxn modelId="{5F4F954C-8750-9E47-B5B1-D5488B5DB580}" srcId="{6C1CD9B8-5E18-6248-A26B-15EF1C531468}" destId="{AA0B2D91-BF6A-A54F-ACAC-E91704D36C2A}" srcOrd="0" destOrd="0" parTransId="{54FB6EC0-A863-EB4B-AE7B-6E789DFAAE96}" sibTransId="{C9AF3228-3891-384F-9D04-880EAAE817AD}"/>
    <dgm:cxn modelId="{DDFAD00F-F4A7-1F48-8059-2D2B524C6F07}" type="presOf" srcId="{06B3C5DC-73C9-124B-80E3-4E7CC4EDB95F}" destId="{7618A5B7-A3B6-9C46-A950-889B7FDD97D8}" srcOrd="0" destOrd="0" presId="urn:microsoft.com/office/officeart/2008/layout/CaptionedPictures"/>
    <dgm:cxn modelId="{D59FDE56-329F-864A-A060-D9904706869E}" srcId="{05A062CF-2DC9-1C4A-96FD-84CA3F311BB4}" destId="{7122B941-DA22-464F-8CEB-85F066F13D88}" srcOrd="0" destOrd="0" parTransId="{2AD448B9-9865-A846-9A82-92DECE57F0F8}" sibTransId="{0F7488CB-9988-644B-89EE-B23CDD049362}"/>
    <dgm:cxn modelId="{1ECF619E-D7B5-7B4C-801B-B77D2C11EC27}" srcId="{06B3C5DC-73C9-124B-80E3-4E7CC4EDB95F}" destId="{D811C262-0144-7C45-B8A9-84D60C0C5819}" srcOrd="0" destOrd="0" parTransId="{3BC37274-CBCF-CB4F-B9C9-CFD34EBD7E09}" sibTransId="{396FC87A-EAE6-C641-B96A-4AFA31ECF75A}"/>
    <dgm:cxn modelId="{F9B72224-A142-C645-9D19-1B9CC4248DA1}" srcId="{05A062CF-2DC9-1C4A-96FD-84CA3F311BB4}" destId="{06B3C5DC-73C9-124B-80E3-4E7CC4EDB95F}" srcOrd="1" destOrd="0" parTransId="{FE79EA31-79DB-DB41-B63A-EE9C79346B89}" sibTransId="{1080C459-3A70-684E-91CF-177EE2BE369F}"/>
    <dgm:cxn modelId="{79F8F11B-AF08-A745-A7B6-1A96A132B3ED}" srcId="{7122B941-DA22-464F-8CEB-85F066F13D88}" destId="{F3346AF2-9A26-1D4B-9237-185F1FA88145}" srcOrd="0" destOrd="0" parTransId="{E99D734F-5E16-6D46-A4FB-98D5EDABF459}" sibTransId="{5DE283E4-1AD1-874C-92B2-CEED3A5B6665}"/>
    <dgm:cxn modelId="{B695C62F-25CD-DB45-A6EA-F6EB40BD41CD}" type="presParOf" srcId="{5D62B554-246B-0B43-809B-7D9E98086629}" destId="{C8951D30-ACAE-E74D-B3AA-87EC084D37DF}" srcOrd="0" destOrd="0" presId="urn:microsoft.com/office/officeart/2008/layout/CaptionedPictures"/>
    <dgm:cxn modelId="{CE282209-42EB-C14A-81D2-ADC3BE868374}" type="presParOf" srcId="{C8951D30-ACAE-E74D-B3AA-87EC084D37DF}" destId="{721E989F-BBE0-D141-9959-056E44D452FF}" srcOrd="0" destOrd="0" presId="urn:microsoft.com/office/officeart/2008/layout/CaptionedPictures"/>
    <dgm:cxn modelId="{541D48D9-5D41-5640-B2DD-3CCA9D70402D}" type="presParOf" srcId="{C8951D30-ACAE-E74D-B3AA-87EC084D37DF}" destId="{E08EB163-7F84-864B-BAE1-153CE52161D6}" srcOrd="1" destOrd="0" presId="urn:microsoft.com/office/officeart/2008/layout/CaptionedPictures"/>
    <dgm:cxn modelId="{283ADDE5-0A68-C64C-B22B-77CA48814FCE}" type="presParOf" srcId="{C8951D30-ACAE-E74D-B3AA-87EC084D37DF}" destId="{D329B091-EB74-9A4A-9C7B-382C24A27FDF}" srcOrd="2" destOrd="0" presId="urn:microsoft.com/office/officeart/2008/layout/CaptionedPictures"/>
    <dgm:cxn modelId="{32B99AB2-3E4B-944B-B4A0-6EF972155F80}" type="presParOf" srcId="{D329B091-EB74-9A4A-9C7B-382C24A27FDF}" destId="{5D812563-B6E5-4D41-AADB-49C44E5DD7DE}" srcOrd="0" destOrd="0" presId="urn:microsoft.com/office/officeart/2008/layout/CaptionedPictures"/>
    <dgm:cxn modelId="{06EAF6E4-D99F-CD40-A739-4988F35BD9D8}" type="presParOf" srcId="{D329B091-EB74-9A4A-9C7B-382C24A27FDF}" destId="{A23ECBD2-D9F3-FE44-B850-367F2B728ED5}" srcOrd="1" destOrd="0" presId="urn:microsoft.com/office/officeart/2008/layout/CaptionedPictures"/>
    <dgm:cxn modelId="{49D59D9B-F0C8-0E42-85B6-CB5F0FADB81B}" type="presParOf" srcId="{5D62B554-246B-0B43-809B-7D9E98086629}" destId="{9FECADF7-AB81-8146-8BCD-EB671F295120}" srcOrd="1" destOrd="0" presId="urn:microsoft.com/office/officeart/2008/layout/CaptionedPictures"/>
    <dgm:cxn modelId="{DD14ACDA-940E-484A-828F-5980F9B8BA7D}" type="presParOf" srcId="{5D62B554-246B-0B43-809B-7D9E98086629}" destId="{7FBE73A9-BE31-964F-9B97-6E3F0A726EDE}" srcOrd="2" destOrd="0" presId="urn:microsoft.com/office/officeart/2008/layout/CaptionedPictures"/>
    <dgm:cxn modelId="{ABEDAB6D-E779-EB4F-A53D-37DE445FA5EC}" type="presParOf" srcId="{7FBE73A9-BE31-964F-9B97-6E3F0A726EDE}" destId="{13C72B98-2EFD-854E-904C-585F7A442DFD}" srcOrd="0" destOrd="0" presId="urn:microsoft.com/office/officeart/2008/layout/CaptionedPictures"/>
    <dgm:cxn modelId="{401DDE10-690F-1D4B-B94F-831910486B26}" type="presParOf" srcId="{7FBE73A9-BE31-964F-9B97-6E3F0A726EDE}" destId="{2E3E1B5B-1819-FF40-8A25-56D3CBF56297}" srcOrd="1" destOrd="0" presId="urn:microsoft.com/office/officeart/2008/layout/CaptionedPictures"/>
    <dgm:cxn modelId="{617E59EB-E222-D94A-ACB1-9E26744C1F63}" type="presParOf" srcId="{7FBE73A9-BE31-964F-9B97-6E3F0A726EDE}" destId="{F124AB9D-BD9B-3547-8172-824AFD8FE0D2}" srcOrd="2" destOrd="0" presId="urn:microsoft.com/office/officeart/2008/layout/CaptionedPictures"/>
    <dgm:cxn modelId="{62463937-E76A-1B49-B367-2E3A494D4130}" type="presParOf" srcId="{F124AB9D-BD9B-3547-8172-824AFD8FE0D2}" destId="{8FA8546A-B6B7-6445-9757-362DDEF0B102}" srcOrd="0" destOrd="0" presId="urn:microsoft.com/office/officeart/2008/layout/CaptionedPictures"/>
    <dgm:cxn modelId="{AAAEA168-1776-CC46-A9B1-BB461A9F0EBE}" type="presParOf" srcId="{F124AB9D-BD9B-3547-8172-824AFD8FE0D2}" destId="{7618A5B7-A3B6-9C46-A950-889B7FDD97D8}" srcOrd="1" destOrd="0" presId="urn:microsoft.com/office/officeart/2008/layout/CaptionedPictures"/>
    <dgm:cxn modelId="{289BC7EB-FDE4-8F44-80B6-CC6AC0729B35}" type="presParOf" srcId="{5D62B554-246B-0B43-809B-7D9E98086629}" destId="{FB383185-563C-AC4F-9BC3-D13E7F5A675E}" srcOrd="3" destOrd="0" presId="urn:microsoft.com/office/officeart/2008/layout/CaptionedPictures"/>
    <dgm:cxn modelId="{3B9527E1-2108-314C-AD41-43EAC2D3F7AB}" type="presParOf" srcId="{5D62B554-246B-0B43-809B-7D9E98086629}" destId="{9027F7A1-796C-C64D-8BC3-BD1CF21211EF}" srcOrd="4" destOrd="0" presId="urn:microsoft.com/office/officeart/2008/layout/CaptionedPictures"/>
    <dgm:cxn modelId="{0969045E-0C1A-0B4E-9C69-050CBE17C978}" type="presParOf" srcId="{9027F7A1-796C-C64D-8BC3-BD1CF21211EF}" destId="{059102DE-95A5-3B44-AC1A-61BD099EF1F0}" srcOrd="0" destOrd="0" presId="urn:microsoft.com/office/officeart/2008/layout/CaptionedPictures"/>
    <dgm:cxn modelId="{A039C691-92B2-E646-87B3-ED4F4FE3004A}" type="presParOf" srcId="{9027F7A1-796C-C64D-8BC3-BD1CF21211EF}" destId="{2D3E2D3C-E064-F547-A8B8-9BB5E54FA2AA}" srcOrd="1" destOrd="0" presId="urn:microsoft.com/office/officeart/2008/layout/CaptionedPictures"/>
    <dgm:cxn modelId="{1CD4F7BB-BAD2-2C48-9F2C-429F0F0E31E0}" type="presParOf" srcId="{9027F7A1-796C-C64D-8BC3-BD1CF21211EF}" destId="{176CE683-B871-134C-934A-AADEB192A0E3}" srcOrd="2" destOrd="0" presId="urn:microsoft.com/office/officeart/2008/layout/CaptionedPictures"/>
    <dgm:cxn modelId="{804F7F80-455D-0444-8F03-423219ACA950}" type="presParOf" srcId="{176CE683-B871-134C-934A-AADEB192A0E3}" destId="{6E983D07-3B56-4747-B5F1-A75D8285B214}" srcOrd="0" destOrd="0" presId="urn:microsoft.com/office/officeart/2008/layout/CaptionedPictures"/>
    <dgm:cxn modelId="{FD0EEF18-E7AC-3C41-ABE8-72D2BE4E0EEF}" type="presParOf" srcId="{176CE683-B871-134C-934A-AADEB192A0E3}" destId="{5E9BE190-20C3-4F4E-8633-705614645BD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FEEBC3-F6CD-1B41-AC7D-A001EBAD11AB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F591D-2C84-8F43-BE82-34D21472A5F6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National Health Insurance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A411467F-4F76-5B43-B88D-F046C326F062}" type="parTrans" cxnId="{F3E6FE70-AB0B-5B4E-B220-2C1317D7F03F}">
      <dgm:prSet/>
      <dgm:spPr/>
      <dgm:t>
        <a:bodyPr/>
        <a:lstStyle/>
        <a:p>
          <a:endParaRPr lang="en-US" sz="2000"/>
        </a:p>
      </dgm:t>
    </dgm:pt>
    <dgm:pt modelId="{62F8F3E5-6FA1-5C4C-932D-FFBEB3FE5D6C}" type="sibTrans" cxnId="{F3E6FE70-AB0B-5B4E-B220-2C1317D7F03F}">
      <dgm:prSet/>
      <dgm:spPr/>
      <dgm:t>
        <a:bodyPr/>
        <a:lstStyle/>
        <a:p>
          <a:endParaRPr lang="en-US" sz="2000"/>
        </a:p>
      </dgm:t>
    </dgm:pt>
    <dgm:pt modelId="{555B256F-82E0-7D48-AE28-7E8FEAE0CB33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400" dirty="0" smtClean="0">
              <a:latin typeface="Franklin Gothic Medium"/>
              <a:cs typeface="Franklin Gothic Medium"/>
            </a:rPr>
            <a:t>National Health Service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244FAD17-DB2E-DA4C-AFBF-9FD0DD5812FB}" type="parTrans" cxnId="{1D6273DE-10B2-6840-9009-D7134174132B}">
      <dgm:prSet/>
      <dgm:spPr/>
      <dgm:t>
        <a:bodyPr/>
        <a:lstStyle/>
        <a:p>
          <a:endParaRPr lang="en-US" sz="2000"/>
        </a:p>
      </dgm:t>
    </dgm:pt>
    <dgm:pt modelId="{DA89F62D-7D89-ED4C-A159-5C68285979A1}" type="sibTrans" cxnId="{1D6273DE-10B2-6840-9009-D7134174132B}">
      <dgm:prSet/>
      <dgm:spPr/>
      <dgm:t>
        <a:bodyPr/>
        <a:lstStyle/>
        <a:p>
          <a:endParaRPr lang="en-US" sz="2000"/>
        </a:p>
      </dgm:t>
    </dgm:pt>
    <dgm:pt modelId="{A21092F6-71A4-8043-8323-41B6CF41EEC1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400" dirty="0" smtClean="0">
              <a:latin typeface="Franklin Gothic Medium"/>
              <a:cs typeface="Franklin Gothic Medium"/>
            </a:rPr>
            <a:t>All Payer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74AAE84A-AD41-9646-AE8B-2D5A676E3627}" type="parTrans" cxnId="{BBB1674A-2A34-C545-9EAA-33BDC89A4AA8}">
      <dgm:prSet/>
      <dgm:spPr/>
      <dgm:t>
        <a:bodyPr/>
        <a:lstStyle/>
        <a:p>
          <a:endParaRPr lang="en-US" sz="2000"/>
        </a:p>
      </dgm:t>
    </dgm:pt>
    <dgm:pt modelId="{C01FEBA3-85DB-E745-BD3F-51E6B55D796F}" type="sibTrans" cxnId="{BBB1674A-2A34-C545-9EAA-33BDC89A4AA8}">
      <dgm:prSet/>
      <dgm:spPr/>
      <dgm:t>
        <a:bodyPr/>
        <a:lstStyle/>
        <a:p>
          <a:endParaRPr lang="en-US" sz="2000"/>
        </a:p>
      </dgm:t>
    </dgm:pt>
    <dgm:pt modelId="{F93ABE58-8838-7141-BCAD-8C012C877EE1}">
      <dgm:prSet phldrT="[Text]" custT="1"/>
      <dgm:spPr>
        <a:solidFill>
          <a:srgbClr val="005148"/>
        </a:solidFill>
        <a:ln w="76200" cmpd="sng">
          <a:solidFill>
            <a:srgbClr val="800000"/>
          </a:solidFill>
        </a:ln>
      </dgm:spPr>
      <dgm:t>
        <a:bodyPr/>
        <a:lstStyle/>
        <a:p>
          <a:r>
            <a:rPr lang="en-US" sz="2400" dirty="0" smtClean="0">
              <a:latin typeface="Franklin Gothic Medium"/>
              <a:cs typeface="Franklin Gothic Medium"/>
            </a:rPr>
            <a:t>Market-Based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DB590DAC-06BF-7B4D-9D74-AFF8DDA203A0}" type="parTrans" cxnId="{ED42864F-463A-484B-8AEA-42241CFA9DDA}">
      <dgm:prSet/>
      <dgm:spPr/>
      <dgm:t>
        <a:bodyPr/>
        <a:lstStyle/>
        <a:p>
          <a:endParaRPr lang="en-US" sz="2000"/>
        </a:p>
      </dgm:t>
    </dgm:pt>
    <dgm:pt modelId="{6945B452-1FBD-264B-9A74-F1567FEB5D22}" type="sibTrans" cxnId="{ED42864F-463A-484B-8AEA-42241CFA9DDA}">
      <dgm:prSet/>
      <dgm:spPr/>
      <dgm:t>
        <a:bodyPr/>
        <a:lstStyle/>
        <a:p>
          <a:endParaRPr lang="en-US" sz="2000"/>
        </a:p>
      </dgm:t>
    </dgm:pt>
    <dgm:pt modelId="{C7771FFD-8A57-B244-BD04-ECC3CEFEE6BE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Medicare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176539FE-BE14-044A-B844-54D80ACDB152}" type="parTrans" cxnId="{456735E3-B53E-0F4C-9889-E3112DA34885}">
      <dgm:prSet/>
      <dgm:spPr/>
      <dgm:t>
        <a:bodyPr/>
        <a:lstStyle/>
        <a:p>
          <a:endParaRPr lang="en-US" sz="2000"/>
        </a:p>
      </dgm:t>
    </dgm:pt>
    <dgm:pt modelId="{E5974D44-ABA2-4C4F-B9D2-633682BCA50F}" type="sibTrans" cxnId="{456735E3-B53E-0F4C-9889-E3112DA34885}">
      <dgm:prSet/>
      <dgm:spPr/>
      <dgm:t>
        <a:bodyPr/>
        <a:lstStyle/>
        <a:p>
          <a:endParaRPr lang="en-US" sz="2000"/>
        </a:p>
      </dgm:t>
    </dgm:pt>
    <dgm:pt modelId="{3F664D30-0334-464D-8B44-6413DB2F862A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Canada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603003FD-5BE8-1D46-83FF-F324F4EBCE15}" type="parTrans" cxnId="{3AD53160-860E-CC4A-BDCF-F6434144C7B7}">
      <dgm:prSet/>
      <dgm:spPr/>
      <dgm:t>
        <a:bodyPr/>
        <a:lstStyle/>
        <a:p>
          <a:endParaRPr lang="en-US" sz="2000"/>
        </a:p>
      </dgm:t>
    </dgm:pt>
    <dgm:pt modelId="{6F1E4D18-CA57-1143-98F2-5FB007270148}" type="sibTrans" cxnId="{3AD53160-860E-CC4A-BDCF-F6434144C7B7}">
      <dgm:prSet/>
      <dgm:spPr/>
      <dgm:t>
        <a:bodyPr/>
        <a:lstStyle/>
        <a:p>
          <a:endParaRPr lang="en-US" sz="2000"/>
        </a:p>
      </dgm:t>
    </dgm:pt>
    <dgm:pt modelId="{AE329697-1226-D849-AB88-E3DE7F8FDA74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VA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F0608845-6A6A-2F4D-8791-ED7F7785248F}" type="parTrans" cxnId="{37F54BCB-1B0F-DF46-BC0E-5A4E035B1A5F}">
      <dgm:prSet/>
      <dgm:spPr/>
      <dgm:t>
        <a:bodyPr/>
        <a:lstStyle/>
        <a:p>
          <a:endParaRPr lang="en-US" sz="2000"/>
        </a:p>
      </dgm:t>
    </dgm:pt>
    <dgm:pt modelId="{9677DC2E-AE46-9744-93E3-6A7BF31CCCCE}" type="sibTrans" cxnId="{37F54BCB-1B0F-DF46-BC0E-5A4E035B1A5F}">
      <dgm:prSet/>
      <dgm:spPr/>
      <dgm:t>
        <a:bodyPr/>
        <a:lstStyle/>
        <a:p>
          <a:endParaRPr lang="en-US" sz="2000"/>
        </a:p>
      </dgm:t>
    </dgm:pt>
    <dgm:pt modelId="{CAB100F0-5676-E541-B40D-54BF833A5959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Great Britain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8730BDC0-F8C3-BC46-A816-0D94077AEB97}" type="parTrans" cxnId="{1E633730-D5D1-4D4B-BD5A-C631CB09C54B}">
      <dgm:prSet/>
      <dgm:spPr/>
      <dgm:t>
        <a:bodyPr/>
        <a:lstStyle/>
        <a:p>
          <a:endParaRPr lang="en-US" sz="2000"/>
        </a:p>
      </dgm:t>
    </dgm:pt>
    <dgm:pt modelId="{442E6ABB-317B-F842-A877-4FFD3D6E1160}" type="sibTrans" cxnId="{1E633730-D5D1-4D4B-BD5A-C631CB09C54B}">
      <dgm:prSet/>
      <dgm:spPr/>
      <dgm:t>
        <a:bodyPr/>
        <a:lstStyle/>
        <a:p>
          <a:endParaRPr lang="en-US" sz="2000"/>
        </a:p>
      </dgm:t>
    </dgm:pt>
    <dgm:pt modelId="{B1201368-DB5C-5C42-8C88-2654EFE7E9E7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Highly regulated non-profit insurance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CC2541A-C207-4C4F-B106-7584596E282D}" type="parTrans" cxnId="{315FC7F8-A19F-B644-911A-601000374132}">
      <dgm:prSet/>
      <dgm:spPr/>
      <dgm:t>
        <a:bodyPr/>
        <a:lstStyle/>
        <a:p>
          <a:endParaRPr lang="en-US" sz="2000"/>
        </a:p>
      </dgm:t>
    </dgm:pt>
    <dgm:pt modelId="{5AD48A62-16E8-8144-A337-462506E87F45}" type="sibTrans" cxnId="{315FC7F8-A19F-B644-911A-601000374132}">
      <dgm:prSet/>
      <dgm:spPr/>
      <dgm:t>
        <a:bodyPr/>
        <a:lstStyle/>
        <a:p>
          <a:endParaRPr lang="en-US" sz="2000"/>
        </a:p>
      </dgm:t>
    </dgm:pt>
    <dgm:pt modelId="{C3A67586-3B2E-2F41-A33D-CC3E76F1D78F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Germany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8343248C-F057-8B46-97B8-C4977E2D0F82}" type="parTrans" cxnId="{A5ABBF0C-5737-134B-A826-13DB0BBE41D0}">
      <dgm:prSet/>
      <dgm:spPr/>
      <dgm:t>
        <a:bodyPr/>
        <a:lstStyle/>
        <a:p>
          <a:endParaRPr lang="en-US" sz="2000"/>
        </a:p>
      </dgm:t>
    </dgm:pt>
    <dgm:pt modelId="{E180ACCE-DAD1-4349-BA0F-4B26DD187134}" type="sibTrans" cxnId="{A5ABBF0C-5737-134B-A826-13DB0BBE41D0}">
      <dgm:prSet/>
      <dgm:spPr/>
      <dgm:t>
        <a:bodyPr/>
        <a:lstStyle/>
        <a:p>
          <a:endParaRPr lang="en-US" sz="2000"/>
        </a:p>
      </dgm:t>
    </dgm:pt>
    <dgm:pt modelId="{6F86058B-7E05-3042-829F-113B93ECF031}">
      <dgm:prSet phldrT="[Text]" custT="1"/>
      <dgm:spPr>
        <a:solidFill>
          <a:srgbClr val="005148"/>
        </a:solidFill>
        <a:ln w="76200" cmpd="sng">
          <a:solidFill>
            <a:srgbClr val="8000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USA only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70FCEC0-9D17-FD45-BBA1-C2F7F4BC0FE9}" type="parTrans" cxnId="{F7D748BC-78C2-ED47-B235-A6F40803473A}">
      <dgm:prSet/>
      <dgm:spPr/>
      <dgm:t>
        <a:bodyPr/>
        <a:lstStyle/>
        <a:p>
          <a:endParaRPr lang="en-US" sz="2000"/>
        </a:p>
      </dgm:t>
    </dgm:pt>
    <dgm:pt modelId="{F0D71CE9-D4D2-C54E-A97C-98446F7E3D9E}" type="sibTrans" cxnId="{F7D748BC-78C2-ED47-B235-A6F40803473A}">
      <dgm:prSet/>
      <dgm:spPr/>
      <dgm:t>
        <a:bodyPr/>
        <a:lstStyle/>
        <a:p>
          <a:endParaRPr lang="en-US" sz="2000"/>
        </a:p>
      </dgm:t>
    </dgm:pt>
    <dgm:pt modelId="{682580ED-E48A-E84D-81DB-79D2FC8C28BB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b="1" dirty="0" smtClean="0">
              <a:solidFill>
                <a:srgbClr val="FFFF00"/>
              </a:solidFill>
              <a:latin typeface="Franklin Gothic Medium"/>
              <a:cs typeface="Franklin Gothic Medium"/>
            </a:rPr>
            <a:t>Public</a:t>
          </a:r>
          <a:r>
            <a:rPr lang="en-US" sz="2000" dirty="0" smtClean="0">
              <a:latin typeface="Franklin Gothic Book"/>
              <a:cs typeface="Franklin Gothic Book"/>
            </a:rPr>
            <a:t> funds, </a:t>
          </a:r>
          <a:r>
            <a:rPr lang="en-US" sz="2000" b="1" dirty="0" smtClean="0">
              <a:solidFill>
                <a:srgbClr val="FFFF00"/>
              </a:solidFill>
              <a:latin typeface="Franklin Gothic Medium"/>
              <a:cs typeface="Franklin Gothic Medium"/>
            </a:rPr>
            <a:t>private</a:t>
          </a:r>
          <a:r>
            <a:rPr lang="en-US" sz="2000" dirty="0" smtClean="0">
              <a:latin typeface="Franklin Gothic Book"/>
              <a:cs typeface="Franklin Gothic Book"/>
            </a:rPr>
            <a:t> delivery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718B8063-4D10-0345-B5E0-D630CCF67107}" type="parTrans" cxnId="{1E0E3AF6-3BB9-BB4B-A481-98BDACEBF712}">
      <dgm:prSet/>
      <dgm:spPr/>
      <dgm:t>
        <a:bodyPr/>
        <a:lstStyle/>
        <a:p>
          <a:endParaRPr lang="en-US" sz="2000"/>
        </a:p>
      </dgm:t>
    </dgm:pt>
    <dgm:pt modelId="{2FD6E5B0-7F49-7A40-AA4B-38E8DABC95CC}" type="sibTrans" cxnId="{1E0E3AF6-3BB9-BB4B-A481-98BDACEBF712}">
      <dgm:prSet/>
      <dgm:spPr/>
      <dgm:t>
        <a:bodyPr/>
        <a:lstStyle/>
        <a:p>
          <a:endParaRPr lang="en-US" sz="2000"/>
        </a:p>
      </dgm:t>
    </dgm:pt>
    <dgm:pt modelId="{D629C126-AC67-4A40-B7D6-069DF6D1DFB0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Public funds, public delivery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5D611C2-051D-F14E-8334-451F7D72D315}" type="parTrans" cxnId="{AEDCF493-BFD4-424E-BBA1-8A6A07697AE7}">
      <dgm:prSet/>
      <dgm:spPr/>
      <dgm:t>
        <a:bodyPr/>
        <a:lstStyle/>
        <a:p>
          <a:endParaRPr lang="en-US" sz="2000"/>
        </a:p>
      </dgm:t>
    </dgm:pt>
    <dgm:pt modelId="{27EC8BA2-A429-7247-9FDE-DBC3F9731F26}" type="sibTrans" cxnId="{AEDCF493-BFD4-424E-BBA1-8A6A07697AE7}">
      <dgm:prSet/>
      <dgm:spPr/>
      <dgm:t>
        <a:bodyPr/>
        <a:lstStyle/>
        <a:p>
          <a:endParaRPr lang="en-US" sz="2000"/>
        </a:p>
      </dgm:t>
    </dgm:pt>
    <dgm:pt modelId="{D516CD7E-1B47-7A49-913E-23FA91F4B3E3}">
      <dgm:prSet phldrT="[Text]" custT="1"/>
      <dgm:spPr>
        <a:solidFill>
          <a:srgbClr val="005148"/>
        </a:solidFill>
        <a:ln w="76200" cmpd="sng">
          <a:solidFill>
            <a:srgbClr val="800000"/>
          </a:solidFill>
        </a:ln>
      </dgm:spPr>
      <dgm:t>
        <a:bodyPr/>
        <a:lstStyle/>
        <a:p>
          <a:r>
            <a:rPr lang="en-US" sz="2000" dirty="0" smtClean="0">
              <a:latin typeface="Franklin Gothic Book"/>
              <a:cs typeface="Franklin Gothic Book"/>
            </a:rPr>
            <a:t>Modest regulations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32D34AFC-B4F0-0C4B-ABCC-30E33867E5F9}" type="parTrans" cxnId="{616161AA-4F02-0D42-9CFA-9007461F0281}">
      <dgm:prSet/>
      <dgm:spPr/>
      <dgm:t>
        <a:bodyPr/>
        <a:lstStyle/>
        <a:p>
          <a:endParaRPr lang="en-US" sz="2000"/>
        </a:p>
      </dgm:t>
    </dgm:pt>
    <dgm:pt modelId="{98DD7DF2-4F0E-BA42-8BBC-552E04BFC6BA}" type="sibTrans" cxnId="{616161AA-4F02-0D42-9CFA-9007461F0281}">
      <dgm:prSet/>
      <dgm:spPr/>
      <dgm:t>
        <a:bodyPr/>
        <a:lstStyle/>
        <a:p>
          <a:endParaRPr lang="en-US" sz="2000"/>
        </a:p>
      </dgm:t>
    </dgm:pt>
    <dgm:pt modelId="{C29FBF26-9E05-404E-802D-4599C1CE23AD}" type="pres">
      <dgm:prSet presAssocID="{C1FEEBC3-F6CD-1B41-AC7D-A001EBAD11A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E4C1B5-A574-614D-B007-FBD8D3BDE332}" type="pres">
      <dgm:prSet presAssocID="{A31F591D-2C84-8F43-BE82-34D21472A5F6}" presName="node" presStyleLbl="node1" presStyleIdx="0" presStyleCnt="4" custScaleX="112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E9896B-621F-9345-99BF-52D0767A6CD3}" type="pres">
      <dgm:prSet presAssocID="{62F8F3E5-6FA1-5C4C-932D-FFBEB3FE5D6C}" presName="sibTrans" presStyleCnt="0"/>
      <dgm:spPr/>
    </dgm:pt>
    <dgm:pt modelId="{3CCCDFD9-1E9A-A043-87F8-48C5B261FE8B}" type="pres">
      <dgm:prSet presAssocID="{555B256F-82E0-7D48-AE28-7E8FEAE0CB33}" presName="node" presStyleLbl="node1" presStyleIdx="1" presStyleCnt="4" custScaleX="112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849809-23A2-1C46-857F-A4D66C2EAF95}" type="pres">
      <dgm:prSet presAssocID="{DA89F62D-7D89-ED4C-A159-5C68285979A1}" presName="sibTrans" presStyleCnt="0"/>
      <dgm:spPr/>
    </dgm:pt>
    <dgm:pt modelId="{5BEBF96A-4DFA-CE45-BEE6-D5F4A92B6916}" type="pres">
      <dgm:prSet presAssocID="{A21092F6-71A4-8043-8323-41B6CF41EEC1}" presName="node" presStyleLbl="node1" presStyleIdx="2" presStyleCnt="4" custScaleX="112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A9BB8-567B-A445-978B-8D588F7A65B0}" type="pres">
      <dgm:prSet presAssocID="{C01FEBA3-85DB-E745-BD3F-51E6B55D796F}" presName="sibTrans" presStyleCnt="0"/>
      <dgm:spPr/>
    </dgm:pt>
    <dgm:pt modelId="{82879747-5D49-B74B-A55C-6CC1BBFC1BF9}" type="pres">
      <dgm:prSet presAssocID="{F93ABE58-8838-7141-BCAD-8C012C877EE1}" presName="node" presStyleLbl="node1" presStyleIdx="3" presStyleCnt="4" custScaleX="112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F54BCB-1B0F-DF46-BC0E-5A4E035B1A5F}" srcId="{555B256F-82E0-7D48-AE28-7E8FEAE0CB33}" destId="{AE329697-1226-D849-AB88-E3DE7F8FDA74}" srcOrd="1" destOrd="0" parTransId="{F0608845-6A6A-2F4D-8791-ED7F7785248F}" sibTransId="{9677DC2E-AE46-9744-93E3-6A7BF31CCCCE}"/>
    <dgm:cxn modelId="{C98A9C12-4ECF-4B45-9693-DE343C35FE0A}" type="presOf" srcId="{AE329697-1226-D849-AB88-E3DE7F8FDA74}" destId="{3CCCDFD9-1E9A-A043-87F8-48C5B261FE8B}" srcOrd="0" destOrd="2" presId="urn:microsoft.com/office/officeart/2005/8/layout/default"/>
    <dgm:cxn modelId="{315FC7F8-A19F-B644-911A-601000374132}" srcId="{A21092F6-71A4-8043-8323-41B6CF41EEC1}" destId="{B1201368-DB5C-5C42-8C88-2654EFE7E9E7}" srcOrd="0" destOrd="0" parTransId="{BCC2541A-C207-4C4F-B106-7584596E282D}" sibTransId="{5AD48A62-16E8-8144-A337-462506E87F45}"/>
    <dgm:cxn modelId="{F3E6FE70-AB0B-5B4E-B220-2C1317D7F03F}" srcId="{C1FEEBC3-F6CD-1B41-AC7D-A001EBAD11AB}" destId="{A31F591D-2C84-8F43-BE82-34D21472A5F6}" srcOrd="0" destOrd="0" parTransId="{A411467F-4F76-5B43-B88D-F046C326F062}" sibTransId="{62F8F3E5-6FA1-5C4C-932D-FFBEB3FE5D6C}"/>
    <dgm:cxn modelId="{A759EC76-6BAB-F24A-A677-AB17C6D5A799}" type="presOf" srcId="{A31F591D-2C84-8F43-BE82-34D21472A5F6}" destId="{D4E4C1B5-A574-614D-B007-FBD8D3BDE332}" srcOrd="0" destOrd="0" presId="urn:microsoft.com/office/officeart/2005/8/layout/default"/>
    <dgm:cxn modelId="{A9BEFA5E-7B73-2A48-B3E4-83B06581452F}" type="presOf" srcId="{C3A67586-3B2E-2F41-A33D-CC3E76F1D78F}" destId="{5BEBF96A-4DFA-CE45-BEE6-D5F4A92B6916}" srcOrd="0" destOrd="2" presId="urn:microsoft.com/office/officeart/2005/8/layout/default"/>
    <dgm:cxn modelId="{1E633730-D5D1-4D4B-BD5A-C631CB09C54B}" srcId="{555B256F-82E0-7D48-AE28-7E8FEAE0CB33}" destId="{CAB100F0-5676-E541-B40D-54BF833A5959}" srcOrd="2" destOrd="0" parTransId="{8730BDC0-F8C3-BC46-A816-0D94077AEB97}" sibTransId="{442E6ABB-317B-F842-A877-4FFD3D6E1160}"/>
    <dgm:cxn modelId="{3AD53160-860E-CC4A-BDCF-F6434144C7B7}" srcId="{A31F591D-2C84-8F43-BE82-34D21472A5F6}" destId="{3F664D30-0334-464D-8B44-6413DB2F862A}" srcOrd="2" destOrd="0" parTransId="{603003FD-5BE8-1D46-83FF-F324F4EBCE15}" sibTransId="{6F1E4D18-CA57-1143-98F2-5FB007270148}"/>
    <dgm:cxn modelId="{AEDCF493-BFD4-424E-BBA1-8A6A07697AE7}" srcId="{555B256F-82E0-7D48-AE28-7E8FEAE0CB33}" destId="{D629C126-AC67-4A40-B7D6-069DF6D1DFB0}" srcOrd="0" destOrd="0" parTransId="{B5D611C2-051D-F14E-8334-451F7D72D315}" sibTransId="{27EC8BA2-A429-7247-9FDE-DBC3F9731F26}"/>
    <dgm:cxn modelId="{BBB1674A-2A34-C545-9EAA-33BDC89A4AA8}" srcId="{C1FEEBC3-F6CD-1B41-AC7D-A001EBAD11AB}" destId="{A21092F6-71A4-8043-8323-41B6CF41EEC1}" srcOrd="2" destOrd="0" parTransId="{74AAE84A-AD41-9646-AE8B-2D5A676E3627}" sibTransId="{C01FEBA3-85DB-E745-BD3F-51E6B55D796F}"/>
    <dgm:cxn modelId="{8239B855-7AE3-404F-BCD8-A0AB5C4596C3}" type="presOf" srcId="{F93ABE58-8838-7141-BCAD-8C012C877EE1}" destId="{82879747-5D49-B74B-A55C-6CC1BBFC1BF9}" srcOrd="0" destOrd="0" presId="urn:microsoft.com/office/officeart/2005/8/layout/default"/>
    <dgm:cxn modelId="{428659BC-048A-3A43-8CC8-096A38494839}" type="presOf" srcId="{682580ED-E48A-E84D-81DB-79D2FC8C28BB}" destId="{D4E4C1B5-A574-614D-B007-FBD8D3BDE332}" srcOrd="0" destOrd="1" presId="urn:microsoft.com/office/officeart/2005/8/layout/default"/>
    <dgm:cxn modelId="{864E184C-749E-1A4E-9A81-17F31FD0E5DC}" type="presOf" srcId="{D629C126-AC67-4A40-B7D6-069DF6D1DFB0}" destId="{3CCCDFD9-1E9A-A043-87F8-48C5B261FE8B}" srcOrd="0" destOrd="1" presId="urn:microsoft.com/office/officeart/2005/8/layout/default"/>
    <dgm:cxn modelId="{06532A44-5214-4747-8593-433BF4C92021}" type="presOf" srcId="{B1201368-DB5C-5C42-8C88-2654EFE7E9E7}" destId="{5BEBF96A-4DFA-CE45-BEE6-D5F4A92B6916}" srcOrd="0" destOrd="1" presId="urn:microsoft.com/office/officeart/2005/8/layout/default"/>
    <dgm:cxn modelId="{00BD96DA-B86B-5C45-B4F9-039A18E036A8}" type="presOf" srcId="{A21092F6-71A4-8043-8323-41B6CF41EEC1}" destId="{5BEBF96A-4DFA-CE45-BEE6-D5F4A92B6916}" srcOrd="0" destOrd="0" presId="urn:microsoft.com/office/officeart/2005/8/layout/default"/>
    <dgm:cxn modelId="{F7D748BC-78C2-ED47-B235-A6F40803473A}" srcId="{F93ABE58-8838-7141-BCAD-8C012C877EE1}" destId="{6F86058B-7E05-3042-829F-113B93ECF031}" srcOrd="1" destOrd="0" parTransId="{D70FCEC0-9D17-FD45-BBA1-C2F7F4BC0FE9}" sibTransId="{F0D71CE9-D4D2-C54E-A97C-98446F7E3D9E}"/>
    <dgm:cxn modelId="{1E0E3AF6-3BB9-BB4B-A481-98BDACEBF712}" srcId="{A31F591D-2C84-8F43-BE82-34D21472A5F6}" destId="{682580ED-E48A-E84D-81DB-79D2FC8C28BB}" srcOrd="0" destOrd="0" parTransId="{718B8063-4D10-0345-B5E0-D630CCF67107}" sibTransId="{2FD6E5B0-7F49-7A40-AA4B-38E8DABC95CC}"/>
    <dgm:cxn modelId="{1D6273DE-10B2-6840-9009-D7134174132B}" srcId="{C1FEEBC3-F6CD-1B41-AC7D-A001EBAD11AB}" destId="{555B256F-82E0-7D48-AE28-7E8FEAE0CB33}" srcOrd="1" destOrd="0" parTransId="{244FAD17-DB2E-DA4C-AFBF-9FD0DD5812FB}" sibTransId="{DA89F62D-7D89-ED4C-A159-5C68285979A1}"/>
    <dgm:cxn modelId="{D15FF276-6AD9-9E4E-A83B-FCEA6F837A53}" type="presOf" srcId="{C7771FFD-8A57-B244-BD04-ECC3CEFEE6BE}" destId="{D4E4C1B5-A574-614D-B007-FBD8D3BDE332}" srcOrd="0" destOrd="2" presId="urn:microsoft.com/office/officeart/2005/8/layout/default"/>
    <dgm:cxn modelId="{A078D14D-CC78-3448-A438-2AB8A9EEFFA8}" type="presOf" srcId="{C1FEEBC3-F6CD-1B41-AC7D-A001EBAD11AB}" destId="{C29FBF26-9E05-404E-802D-4599C1CE23AD}" srcOrd="0" destOrd="0" presId="urn:microsoft.com/office/officeart/2005/8/layout/default"/>
    <dgm:cxn modelId="{A5ABBF0C-5737-134B-A826-13DB0BBE41D0}" srcId="{A21092F6-71A4-8043-8323-41B6CF41EEC1}" destId="{C3A67586-3B2E-2F41-A33D-CC3E76F1D78F}" srcOrd="1" destOrd="0" parTransId="{8343248C-F057-8B46-97B8-C4977E2D0F82}" sibTransId="{E180ACCE-DAD1-4349-BA0F-4B26DD187134}"/>
    <dgm:cxn modelId="{456735E3-B53E-0F4C-9889-E3112DA34885}" srcId="{A31F591D-2C84-8F43-BE82-34D21472A5F6}" destId="{C7771FFD-8A57-B244-BD04-ECC3CEFEE6BE}" srcOrd="1" destOrd="0" parTransId="{176539FE-BE14-044A-B844-54D80ACDB152}" sibTransId="{E5974D44-ABA2-4C4F-B9D2-633682BCA50F}"/>
    <dgm:cxn modelId="{0A5162D8-B1D4-654F-B833-706B80F2495D}" type="presOf" srcId="{6F86058B-7E05-3042-829F-113B93ECF031}" destId="{82879747-5D49-B74B-A55C-6CC1BBFC1BF9}" srcOrd="0" destOrd="2" presId="urn:microsoft.com/office/officeart/2005/8/layout/default"/>
    <dgm:cxn modelId="{1C2DBF4F-9417-604F-801C-6282124351A7}" type="presOf" srcId="{3F664D30-0334-464D-8B44-6413DB2F862A}" destId="{D4E4C1B5-A574-614D-B007-FBD8D3BDE332}" srcOrd="0" destOrd="3" presId="urn:microsoft.com/office/officeart/2005/8/layout/default"/>
    <dgm:cxn modelId="{8F07AD11-89AD-FA49-A47F-9BD30E6D5EC1}" type="presOf" srcId="{555B256F-82E0-7D48-AE28-7E8FEAE0CB33}" destId="{3CCCDFD9-1E9A-A043-87F8-48C5B261FE8B}" srcOrd="0" destOrd="0" presId="urn:microsoft.com/office/officeart/2005/8/layout/default"/>
    <dgm:cxn modelId="{4E5B662D-572A-8343-A47D-FEDB8E5D743E}" type="presOf" srcId="{D516CD7E-1B47-7A49-913E-23FA91F4B3E3}" destId="{82879747-5D49-B74B-A55C-6CC1BBFC1BF9}" srcOrd="0" destOrd="1" presId="urn:microsoft.com/office/officeart/2005/8/layout/default"/>
    <dgm:cxn modelId="{ED42864F-463A-484B-8AEA-42241CFA9DDA}" srcId="{C1FEEBC3-F6CD-1B41-AC7D-A001EBAD11AB}" destId="{F93ABE58-8838-7141-BCAD-8C012C877EE1}" srcOrd="3" destOrd="0" parTransId="{DB590DAC-06BF-7B4D-9D74-AFF8DDA203A0}" sibTransId="{6945B452-1FBD-264B-9A74-F1567FEB5D22}"/>
    <dgm:cxn modelId="{616161AA-4F02-0D42-9CFA-9007461F0281}" srcId="{F93ABE58-8838-7141-BCAD-8C012C877EE1}" destId="{D516CD7E-1B47-7A49-913E-23FA91F4B3E3}" srcOrd="0" destOrd="0" parTransId="{32D34AFC-B4F0-0C4B-ABCC-30E33867E5F9}" sibTransId="{98DD7DF2-4F0E-BA42-8BBC-552E04BFC6BA}"/>
    <dgm:cxn modelId="{B1EEDC6F-D120-4249-A844-284CE08430CC}" type="presOf" srcId="{CAB100F0-5676-E541-B40D-54BF833A5959}" destId="{3CCCDFD9-1E9A-A043-87F8-48C5B261FE8B}" srcOrd="0" destOrd="3" presId="urn:microsoft.com/office/officeart/2005/8/layout/default"/>
    <dgm:cxn modelId="{B6265FE8-F12E-D94C-A75E-709E8249BF92}" type="presParOf" srcId="{C29FBF26-9E05-404E-802D-4599C1CE23AD}" destId="{D4E4C1B5-A574-614D-B007-FBD8D3BDE332}" srcOrd="0" destOrd="0" presId="urn:microsoft.com/office/officeart/2005/8/layout/default"/>
    <dgm:cxn modelId="{13FE5A6D-42B1-E144-B648-3BC1894FDF67}" type="presParOf" srcId="{C29FBF26-9E05-404E-802D-4599C1CE23AD}" destId="{FCE9896B-621F-9345-99BF-52D0767A6CD3}" srcOrd="1" destOrd="0" presId="urn:microsoft.com/office/officeart/2005/8/layout/default"/>
    <dgm:cxn modelId="{FB3D0FB3-BED8-7447-879D-38B4EDF567AF}" type="presParOf" srcId="{C29FBF26-9E05-404E-802D-4599C1CE23AD}" destId="{3CCCDFD9-1E9A-A043-87F8-48C5B261FE8B}" srcOrd="2" destOrd="0" presId="urn:microsoft.com/office/officeart/2005/8/layout/default"/>
    <dgm:cxn modelId="{D06B43C5-BFE5-4E4D-A202-2421E3B4FFD4}" type="presParOf" srcId="{C29FBF26-9E05-404E-802D-4599C1CE23AD}" destId="{0D849809-23A2-1C46-857F-A4D66C2EAF95}" srcOrd="3" destOrd="0" presId="urn:microsoft.com/office/officeart/2005/8/layout/default"/>
    <dgm:cxn modelId="{202C3898-FD3F-9741-8AE9-3927E6B70E22}" type="presParOf" srcId="{C29FBF26-9E05-404E-802D-4599C1CE23AD}" destId="{5BEBF96A-4DFA-CE45-BEE6-D5F4A92B6916}" srcOrd="4" destOrd="0" presId="urn:microsoft.com/office/officeart/2005/8/layout/default"/>
    <dgm:cxn modelId="{C30C5883-259A-0849-B1EB-23FB4D399DF5}" type="presParOf" srcId="{C29FBF26-9E05-404E-802D-4599C1CE23AD}" destId="{8B7A9BB8-567B-A445-978B-8D588F7A65B0}" srcOrd="5" destOrd="0" presId="urn:microsoft.com/office/officeart/2005/8/layout/default"/>
    <dgm:cxn modelId="{B248BB41-12B5-4641-AA40-827149936D22}" type="presParOf" srcId="{C29FBF26-9E05-404E-802D-4599C1CE23AD}" destId="{82879747-5D49-B74B-A55C-6CC1BBFC1BF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A83902B-B254-2B40-BA08-F848BB8878D7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CA8F37-10A2-DB4A-B487-D2850A36119A}">
      <dgm:prSet phldrT="[Text]" custT="1"/>
      <dgm:spPr>
        <a:solidFill>
          <a:schemeClr val="accent1">
            <a:lumMod val="50000"/>
          </a:schemeClr>
        </a:solidFill>
        <a:ln>
          <a:solidFill>
            <a:srgbClr val="005148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3200" dirty="0" smtClean="0">
              <a:latin typeface="Franklin Gothic Medium"/>
              <a:cs typeface="Franklin Gothic Medium"/>
            </a:rPr>
            <a:t>Fix Medicare</a:t>
          </a:r>
          <a:endParaRPr lang="en-US" sz="3200" dirty="0">
            <a:latin typeface="Franklin Gothic Medium"/>
            <a:cs typeface="Franklin Gothic Medium"/>
          </a:endParaRPr>
        </a:p>
      </dgm:t>
    </dgm:pt>
    <dgm:pt modelId="{16A85435-0103-D244-B285-CE491C5BA30B}" type="parTrans" cxnId="{867F2D42-93AF-6045-BE3B-18350F60DD3B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154D1AE0-EF08-EA4F-B090-845FD495054F}" type="sibTrans" cxnId="{867F2D42-93AF-6045-BE3B-18350F60DD3B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080B13F1-3F80-9E4F-8C55-87296AF683ED}">
      <dgm:prSet phldrT="[Text]" custT="1"/>
      <dgm:spPr>
        <a:solidFill>
          <a:schemeClr val="bg1"/>
        </a:solidFill>
        <a:ln>
          <a:solidFill>
            <a:srgbClr val="005148">
              <a:alpha val="90000"/>
            </a:srgbClr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Comprehensive benefits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80F7E3DD-0F15-314E-A81F-954A95CA18A0}" type="parTrans" cxnId="{FE2C8694-95FD-CC44-9AFA-2DFC879231EA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784C96D6-4B10-9444-9358-67176BCDF42B}" type="sibTrans" cxnId="{FE2C8694-95FD-CC44-9AFA-2DFC879231EA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0AB12C13-568D-5D47-AFD8-8B1EDFA4B638}">
      <dgm:prSet phldrT="[Text]" custT="1"/>
      <dgm:spPr>
        <a:solidFill>
          <a:schemeClr val="bg1"/>
        </a:solidFill>
        <a:ln>
          <a:solidFill>
            <a:srgbClr val="005148">
              <a:alpha val="90000"/>
            </a:srgbClr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No need for “Medicare supplemental” or “wrap”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6C97F6A8-3788-A346-8963-1FED9C096D49}" type="parTrans" cxnId="{9BAB95E7-DB4C-1A41-AD31-71A03D7C468D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975AF9A7-97A8-BB48-AD18-9EBD89246991}" type="sibTrans" cxnId="{9BAB95E7-DB4C-1A41-AD31-71A03D7C468D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94511792-CD5F-C94D-8128-9DD5BDC10492}">
      <dgm:prSet phldrT="[Text]" custT="1"/>
      <dgm:spPr>
        <a:solidFill>
          <a:schemeClr val="accent1">
            <a:lumMod val="50000"/>
          </a:schemeClr>
        </a:solidFill>
        <a:ln>
          <a:solidFill>
            <a:srgbClr val="005148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3200" dirty="0" smtClean="0">
              <a:latin typeface="Franklin Gothic Medium"/>
              <a:cs typeface="Franklin Gothic Medium"/>
            </a:rPr>
            <a:t>Expand Medicare</a:t>
          </a:r>
          <a:endParaRPr lang="en-US" sz="3200" dirty="0">
            <a:latin typeface="Franklin Gothic Medium"/>
            <a:cs typeface="Franklin Gothic Medium"/>
          </a:endParaRPr>
        </a:p>
      </dgm:t>
    </dgm:pt>
    <dgm:pt modelId="{CCB0D838-3241-7C4A-984F-75503EBEEDF4}" type="parTrans" cxnId="{BD3B4D1F-5120-B64B-9445-D373BE5DB3E3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A6E6C558-53C3-364C-AF1E-219D11462F16}" type="sibTrans" cxnId="{BD3B4D1F-5120-B64B-9445-D373BE5DB3E3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0FBECCE5-765D-804D-9AFC-CEDD9B1389D3}">
      <dgm:prSet phldrT="[Text]" custT="1"/>
      <dgm:spPr>
        <a:solidFill>
          <a:schemeClr val="bg1"/>
        </a:solidFill>
        <a:ln>
          <a:solidFill>
            <a:srgbClr val="005148">
              <a:alpha val="90000"/>
            </a:srgbClr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All Americans, </a:t>
          </a:r>
          <a:r>
            <a:rPr lang="en-US" sz="2400" i="1" dirty="0" smtClean="0">
              <a:latin typeface="Franklin Gothic Book"/>
              <a:cs typeface="Franklin Gothic Book"/>
            </a:rPr>
            <a:t>including Congress</a:t>
          </a:r>
          <a:endParaRPr lang="en-US" sz="2400" i="1" dirty="0">
            <a:latin typeface="Franklin Gothic Book"/>
            <a:cs typeface="Franklin Gothic Book"/>
          </a:endParaRPr>
        </a:p>
      </dgm:t>
    </dgm:pt>
    <dgm:pt modelId="{866DF507-272A-4542-BE2C-F095DD03C1BE}" type="parTrans" cxnId="{61D97809-2D75-8F41-A393-8883A4E55D6A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4E107A88-D003-E142-A3CA-D672C04B7D9D}" type="sibTrans" cxnId="{61D97809-2D75-8F41-A393-8883A4E55D6A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E443BEDE-103F-834A-9F04-0208FCD8BDB6}">
      <dgm:prSet phldrT="[Text]" custT="1"/>
      <dgm:spPr>
        <a:solidFill>
          <a:schemeClr val="bg1"/>
        </a:solidFill>
        <a:ln>
          <a:solidFill>
            <a:srgbClr val="005148">
              <a:alpha val="90000"/>
            </a:srgbClr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“Everybody in, nobody out.”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D78F51DD-32D7-C449-805F-CDD7F034A67A}" type="parTrans" cxnId="{313F1113-86E2-2B48-BD31-A2BAF41CF030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4D1EE936-2082-B349-9A5A-5C1FCC900F6B}" type="sibTrans" cxnId="{313F1113-86E2-2B48-BD31-A2BAF41CF030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70E059B1-A294-E74B-A229-E7495D022987}">
      <dgm:prSet phldrT="[Text]" custT="1"/>
      <dgm:spPr>
        <a:solidFill>
          <a:schemeClr val="bg1"/>
        </a:solidFill>
        <a:ln>
          <a:solidFill>
            <a:srgbClr val="005148">
              <a:alpha val="90000"/>
            </a:srgbClr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No financial barriers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6978841D-68F0-6D4F-84B0-B7480AF5147A}" type="parTrans" cxnId="{56D796AB-19A1-8C45-B039-EF69901AF2FE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1DD3FB60-3906-3846-9E0B-A00F8FCB720A}" type="sibTrans" cxnId="{56D796AB-19A1-8C45-B039-EF69901AF2FE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FCFAD2DD-CC74-2843-8713-727D5E640639}">
      <dgm:prSet phldrT="[Text]" custT="1"/>
      <dgm:spPr>
        <a:solidFill>
          <a:schemeClr val="bg1"/>
        </a:solidFill>
        <a:ln>
          <a:solidFill>
            <a:srgbClr val="005148">
              <a:alpha val="90000"/>
            </a:srgbClr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Roll up most other programs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627745E4-58AE-8D44-B3E5-43F15135835F}" type="parTrans" cxnId="{454AA95D-9B2D-724F-BE41-129179A7BE80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5FC17EA0-B86D-DB45-8436-7C6C529AE323}" type="sibTrans" cxnId="{454AA95D-9B2D-724F-BE41-129179A7BE80}">
      <dgm:prSet/>
      <dgm:spPr/>
      <dgm:t>
        <a:bodyPr/>
        <a:lstStyle/>
        <a:p>
          <a:endParaRPr lang="en-US" sz="2400">
            <a:latin typeface="Franklin Gothic Book"/>
            <a:cs typeface="Franklin Gothic Book"/>
          </a:endParaRPr>
        </a:p>
      </dgm:t>
    </dgm:pt>
    <dgm:pt modelId="{37895124-B2E2-1144-9581-995B5ABB77FB}">
      <dgm:prSet phldrT="[Text]" custT="1"/>
      <dgm:spPr>
        <a:solidFill>
          <a:schemeClr val="bg1"/>
        </a:solidFill>
        <a:ln>
          <a:solidFill>
            <a:srgbClr val="005148">
              <a:alpha val="90000"/>
            </a:srgbClr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Preserve private delivery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85480871-B101-FB46-B4ED-ECF0FBC838D1}" type="parTrans" cxnId="{1CED102B-0AE9-034C-A1F6-37CF22D263A3}">
      <dgm:prSet/>
      <dgm:spPr/>
      <dgm:t>
        <a:bodyPr/>
        <a:lstStyle/>
        <a:p>
          <a:endParaRPr lang="en-US"/>
        </a:p>
      </dgm:t>
    </dgm:pt>
    <dgm:pt modelId="{A6E870B6-0396-634B-82A0-8F390F8409A2}" type="sibTrans" cxnId="{1CED102B-0AE9-034C-A1F6-37CF22D263A3}">
      <dgm:prSet/>
      <dgm:spPr/>
      <dgm:t>
        <a:bodyPr/>
        <a:lstStyle/>
        <a:p>
          <a:endParaRPr lang="en-US"/>
        </a:p>
      </dgm:t>
    </dgm:pt>
    <dgm:pt modelId="{919260C4-7056-804B-9601-513030BA5A73}" type="pres">
      <dgm:prSet presAssocID="{CA83902B-B254-2B40-BA08-F848BB8878D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0DC885-D79A-7B43-9CF1-B425A71539D1}" type="pres">
      <dgm:prSet presAssocID="{DACA8F37-10A2-DB4A-B487-D2850A36119A}" presName="composite" presStyleCnt="0"/>
      <dgm:spPr/>
    </dgm:pt>
    <dgm:pt modelId="{E299A63D-0F86-FF43-A927-147E78231B49}" type="pres">
      <dgm:prSet presAssocID="{DACA8F37-10A2-DB4A-B487-D2850A36119A}" presName="parTx" presStyleLbl="alignNode1" presStyleIdx="0" presStyleCnt="2" custScaleY="938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BADCB8-20C4-A941-BAD5-764D2282E6AF}" type="pres">
      <dgm:prSet presAssocID="{DACA8F37-10A2-DB4A-B487-D2850A36119A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BA66D6-158D-AF46-9AC3-28EA6D960560}" type="pres">
      <dgm:prSet presAssocID="{154D1AE0-EF08-EA4F-B090-845FD495054F}" presName="space" presStyleCnt="0"/>
      <dgm:spPr/>
    </dgm:pt>
    <dgm:pt modelId="{9C8F92BB-E22F-A840-81AB-D98A2736F07C}" type="pres">
      <dgm:prSet presAssocID="{94511792-CD5F-C94D-8128-9DD5BDC10492}" presName="composite" presStyleCnt="0"/>
      <dgm:spPr/>
    </dgm:pt>
    <dgm:pt modelId="{DFE586E4-CF3B-7149-BB9A-A59DDD34055D}" type="pres">
      <dgm:prSet presAssocID="{94511792-CD5F-C94D-8128-9DD5BDC10492}" presName="parTx" presStyleLbl="alignNode1" presStyleIdx="1" presStyleCnt="2" custScaleY="938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DA428-3655-BC4E-BF53-1DD98B8B33F9}" type="pres">
      <dgm:prSet presAssocID="{94511792-CD5F-C94D-8128-9DD5BDC1049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D796AB-19A1-8C45-B039-EF69901AF2FE}" srcId="{DACA8F37-10A2-DB4A-B487-D2850A36119A}" destId="{70E059B1-A294-E74B-A229-E7495D022987}" srcOrd="1" destOrd="0" parTransId="{6978841D-68F0-6D4F-84B0-B7480AF5147A}" sibTransId="{1DD3FB60-3906-3846-9E0B-A00F8FCB720A}"/>
    <dgm:cxn modelId="{FE2C8694-95FD-CC44-9AFA-2DFC879231EA}" srcId="{DACA8F37-10A2-DB4A-B487-D2850A36119A}" destId="{080B13F1-3F80-9E4F-8C55-87296AF683ED}" srcOrd="0" destOrd="0" parTransId="{80F7E3DD-0F15-314E-A81F-954A95CA18A0}" sibTransId="{784C96D6-4B10-9444-9358-67176BCDF42B}"/>
    <dgm:cxn modelId="{1CED102B-0AE9-034C-A1F6-37CF22D263A3}" srcId="{DACA8F37-10A2-DB4A-B487-D2850A36119A}" destId="{37895124-B2E2-1144-9581-995B5ABB77FB}" srcOrd="3" destOrd="0" parTransId="{85480871-B101-FB46-B4ED-ECF0FBC838D1}" sibTransId="{A6E870B6-0396-634B-82A0-8F390F8409A2}"/>
    <dgm:cxn modelId="{577A858B-0ECE-E246-A771-7FC01A9405F5}" type="presOf" srcId="{CA83902B-B254-2B40-BA08-F848BB8878D7}" destId="{919260C4-7056-804B-9601-513030BA5A73}" srcOrd="0" destOrd="0" presId="urn:microsoft.com/office/officeart/2005/8/layout/hList1"/>
    <dgm:cxn modelId="{867F2D42-93AF-6045-BE3B-18350F60DD3B}" srcId="{CA83902B-B254-2B40-BA08-F848BB8878D7}" destId="{DACA8F37-10A2-DB4A-B487-D2850A36119A}" srcOrd="0" destOrd="0" parTransId="{16A85435-0103-D244-B285-CE491C5BA30B}" sibTransId="{154D1AE0-EF08-EA4F-B090-845FD495054F}"/>
    <dgm:cxn modelId="{454AA95D-9B2D-724F-BE41-129179A7BE80}" srcId="{94511792-CD5F-C94D-8128-9DD5BDC10492}" destId="{FCFAD2DD-CC74-2843-8713-727D5E640639}" srcOrd="1" destOrd="0" parTransId="{627745E4-58AE-8D44-B3E5-43F15135835F}" sibTransId="{5FC17EA0-B86D-DB45-8436-7C6C529AE323}"/>
    <dgm:cxn modelId="{313F1113-86E2-2B48-BD31-A2BAF41CF030}" srcId="{94511792-CD5F-C94D-8128-9DD5BDC10492}" destId="{E443BEDE-103F-834A-9F04-0208FCD8BDB6}" srcOrd="2" destOrd="0" parTransId="{D78F51DD-32D7-C449-805F-CDD7F034A67A}" sibTransId="{4D1EE936-2082-B349-9A5A-5C1FCC900F6B}"/>
    <dgm:cxn modelId="{BD3B4D1F-5120-B64B-9445-D373BE5DB3E3}" srcId="{CA83902B-B254-2B40-BA08-F848BB8878D7}" destId="{94511792-CD5F-C94D-8128-9DD5BDC10492}" srcOrd="1" destOrd="0" parTransId="{CCB0D838-3241-7C4A-984F-75503EBEEDF4}" sibTransId="{A6E6C558-53C3-364C-AF1E-219D11462F16}"/>
    <dgm:cxn modelId="{1E5F1CC2-1325-D74B-BC53-0896DA7ACD8A}" type="presOf" srcId="{E443BEDE-103F-834A-9F04-0208FCD8BDB6}" destId="{EA8DA428-3655-BC4E-BF53-1DD98B8B33F9}" srcOrd="0" destOrd="2" presId="urn:microsoft.com/office/officeart/2005/8/layout/hList1"/>
    <dgm:cxn modelId="{9BAB95E7-DB4C-1A41-AD31-71A03D7C468D}" srcId="{DACA8F37-10A2-DB4A-B487-D2850A36119A}" destId="{0AB12C13-568D-5D47-AFD8-8B1EDFA4B638}" srcOrd="2" destOrd="0" parTransId="{6C97F6A8-3788-A346-8963-1FED9C096D49}" sibTransId="{975AF9A7-97A8-BB48-AD18-9EBD89246991}"/>
    <dgm:cxn modelId="{D13F9845-CF56-B54D-B3D0-F994A4455BBD}" type="presOf" srcId="{FCFAD2DD-CC74-2843-8713-727D5E640639}" destId="{EA8DA428-3655-BC4E-BF53-1DD98B8B33F9}" srcOrd="0" destOrd="1" presId="urn:microsoft.com/office/officeart/2005/8/layout/hList1"/>
    <dgm:cxn modelId="{885D491B-2F77-CE4E-A479-EFE30F3BDE1A}" type="presOf" srcId="{080B13F1-3F80-9E4F-8C55-87296AF683ED}" destId="{71BADCB8-20C4-A941-BAD5-764D2282E6AF}" srcOrd="0" destOrd="0" presId="urn:microsoft.com/office/officeart/2005/8/layout/hList1"/>
    <dgm:cxn modelId="{1EFD0075-D32F-984E-97C0-F4D976A6F742}" type="presOf" srcId="{94511792-CD5F-C94D-8128-9DD5BDC10492}" destId="{DFE586E4-CF3B-7149-BB9A-A59DDD34055D}" srcOrd="0" destOrd="0" presId="urn:microsoft.com/office/officeart/2005/8/layout/hList1"/>
    <dgm:cxn modelId="{3226FBB2-7668-CB4E-94EB-F78A8F25B37A}" type="presOf" srcId="{70E059B1-A294-E74B-A229-E7495D022987}" destId="{71BADCB8-20C4-A941-BAD5-764D2282E6AF}" srcOrd="0" destOrd="1" presId="urn:microsoft.com/office/officeart/2005/8/layout/hList1"/>
    <dgm:cxn modelId="{C5B35F5C-55F3-3647-A564-2E1897206DB5}" type="presOf" srcId="{0FBECCE5-765D-804D-9AFC-CEDD9B1389D3}" destId="{EA8DA428-3655-BC4E-BF53-1DD98B8B33F9}" srcOrd="0" destOrd="0" presId="urn:microsoft.com/office/officeart/2005/8/layout/hList1"/>
    <dgm:cxn modelId="{8F7AACAD-4411-2642-A257-D6430BA5A2C8}" type="presOf" srcId="{DACA8F37-10A2-DB4A-B487-D2850A36119A}" destId="{E299A63D-0F86-FF43-A927-147E78231B49}" srcOrd="0" destOrd="0" presId="urn:microsoft.com/office/officeart/2005/8/layout/hList1"/>
    <dgm:cxn modelId="{61D97809-2D75-8F41-A393-8883A4E55D6A}" srcId="{94511792-CD5F-C94D-8128-9DD5BDC10492}" destId="{0FBECCE5-765D-804D-9AFC-CEDD9B1389D3}" srcOrd="0" destOrd="0" parTransId="{866DF507-272A-4542-BE2C-F095DD03C1BE}" sibTransId="{4E107A88-D003-E142-A3CA-D672C04B7D9D}"/>
    <dgm:cxn modelId="{3E520BB6-0BDE-D74E-8978-64B7DF312108}" type="presOf" srcId="{0AB12C13-568D-5D47-AFD8-8B1EDFA4B638}" destId="{71BADCB8-20C4-A941-BAD5-764D2282E6AF}" srcOrd="0" destOrd="2" presId="urn:microsoft.com/office/officeart/2005/8/layout/hList1"/>
    <dgm:cxn modelId="{2710BE15-93BB-2545-A87F-EA623ACCB773}" type="presOf" srcId="{37895124-B2E2-1144-9581-995B5ABB77FB}" destId="{71BADCB8-20C4-A941-BAD5-764D2282E6AF}" srcOrd="0" destOrd="3" presId="urn:microsoft.com/office/officeart/2005/8/layout/hList1"/>
    <dgm:cxn modelId="{7C424021-DA47-FE46-BCF6-484BC89E0EBF}" type="presParOf" srcId="{919260C4-7056-804B-9601-513030BA5A73}" destId="{2E0DC885-D79A-7B43-9CF1-B425A71539D1}" srcOrd="0" destOrd="0" presId="urn:microsoft.com/office/officeart/2005/8/layout/hList1"/>
    <dgm:cxn modelId="{015CEB32-4574-034D-A4C2-3B5C1E086D86}" type="presParOf" srcId="{2E0DC885-D79A-7B43-9CF1-B425A71539D1}" destId="{E299A63D-0F86-FF43-A927-147E78231B49}" srcOrd="0" destOrd="0" presId="urn:microsoft.com/office/officeart/2005/8/layout/hList1"/>
    <dgm:cxn modelId="{59DB944F-3361-A54B-9828-6D0D258D41A1}" type="presParOf" srcId="{2E0DC885-D79A-7B43-9CF1-B425A71539D1}" destId="{71BADCB8-20C4-A941-BAD5-764D2282E6AF}" srcOrd="1" destOrd="0" presId="urn:microsoft.com/office/officeart/2005/8/layout/hList1"/>
    <dgm:cxn modelId="{AA033E73-71B5-9D49-93EF-112C2633D603}" type="presParOf" srcId="{919260C4-7056-804B-9601-513030BA5A73}" destId="{5EBA66D6-158D-AF46-9AC3-28EA6D960560}" srcOrd="1" destOrd="0" presId="urn:microsoft.com/office/officeart/2005/8/layout/hList1"/>
    <dgm:cxn modelId="{73179515-76B9-1248-89D1-452DB66B3D5B}" type="presParOf" srcId="{919260C4-7056-804B-9601-513030BA5A73}" destId="{9C8F92BB-E22F-A840-81AB-D98A2736F07C}" srcOrd="2" destOrd="0" presId="urn:microsoft.com/office/officeart/2005/8/layout/hList1"/>
    <dgm:cxn modelId="{E21A5A20-004A-164C-90E9-61CCF2916F9F}" type="presParOf" srcId="{9C8F92BB-E22F-A840-81AB-D98A2736F07C}" destId="{DFE586E4-CF3B-7149-BB9A-A59DDD34055D}" srcOrd="0" destOrd="0" presId="urn:microsoft.com/office/officeart/2005/8/layout/hList1"/>
    <dgm:cxn modelId="{8869EF91-C0CE-3643-A0F3-0ABF02F9AB47}" type="presParOf" srcId="{9C8F92BB-E22F-A840-81AB-D98A2736F07C}" destId="{EA8DA428-3655-BC4E-BF53-1DD98B8B33F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8BE5FA-9C06-D742-B8F8-C897A5B82D56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73FA91-A265-EA44-8204-6375A23F1444}">
      <dgm:prSet custT="1"/>
      <dgm:spPr>
        <a:solidFill>
          <a:srgbClr val="005148"/>
        </a:solidFill>
        <a:ln>
          <a:solidFill>
            <a:srgbClr val="000000"/>
          </a:solidFill>
        </a:ln>
      </dgm:spPr>
      <dgm:t>
        <a:bodyPr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Randomized Prospective Controlled Trial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F0956520-8C74-9E42-A51B-F1C6F355A00A}" type="parTrans" cxnId="{4400CD76-4512-6B42-B5D4-E5F4ECBEF302}">
      <dgm:prSet/>
      <dgm:spPr/>
      <dgm:t>
        <a:bodyPr/>
        <a:lstStyle/>
        <a:p>
          <a:endParaRPr lang="en-US"/>
        </a:p>
      </dgm:t>
    </dgm:pt>
    <dgm:pt modelId="{2D798AC9-0DF8-8446-A8E0-EF764B329307}" type="sibTrans" cxnId="{4400CD76-4512-6B42-B5D4-E5F4ECBEF302}">
      <dgm:prSet/>
      <dgm:spPr/>
      <dgm:t>
        <a:bodyPr/>
        <a:lstStyle/>
        <a:p>
          <a:endParaRPr lang="en-US"/>
        </a:p>
      </dgm:t>
    </dgm:pt>
    <dgm:pt modelId="{8325F1F9-DE24-7B4E-83FC-524B576AEAD8}">
      <dgm:prSet custT="1"/>
      <dgm:spPr>
        <a:solidFill>
          <a:schemeClr val="bg1">
            <a:alpha val="90000"/>
          </a:scheme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Expanded Medicaid via a lottery in 2008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9F29CD20-1BA0-EB45-82AA-FB311559EC53}" type="parTrans" cxnId="{118A8CDD-350E-5242-9E25-CD5CC77C4374}">
      <dgm:prSet/>
      <dgm:spPr/>
      <dgm:t>
        <a:bodyPr/>
        <a:lstStyle/>
        <a:p>
          <a:endParaRPr lang="en-US"/>
        </a:p>
      </dgm:t>
    </dgm:pt>
    <dgm:pt modelId="{C73A240D-AF2F-2B48-B8DF-C9C9FD268910}" type="sibTrans" cxnId="{118A8CDD-350E-5242-9E25-CD5CC77C4374}">
      <dgm:prSet/>
      <dgm:spPr/>
      <dgm:t>
        <a:bodyPr/>
        <a:lstStyle/>
        <a:p>
          <a:endParaRPr lang="en-US"/>
        </a:p>
      </dgm:t>
    </dgm:pt>
    <dgm:pt modelId="{4A4A9800-D385-7049-80E5-ED78728ACB34}">
      <dgm:prSet custT="1"/>
      <dgm:spPr>
        <a:solidFill>
          <a:schemeClr val="bg1">
            <a:alpha val="90000"/>
          </a:scheme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6,387 newly, 5,842 controls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BC63ABFE-FB5C-C343-81B3-73A90C5602CD}" type="parTrans" cxnId="{317533DB-29FC-4F48-BF52-6F59B544FE22}">
      <dgm:prSet/>
      <dgm:spPr/>
      <dgm:t>
        <a:bodyPr/>
        <a:lstStyle/>
        <a:p>
          <a:endParaRPr lang="en-US"/>
        </a:p>
      </dgm:t>
    </dgm:pt>
    <dgm:pt modelId="{1550BF21-4726-5147-B0E7-7848B4E63F01}" type="sibTrans" cxnId="{317533DB-29FC-4F48-BF52-6F59B544FE22}">
      <dgm:prSet/>
      <dgm:spPr/>
      <dgm:t>
        <a:bodyPr/>
        <a:lstStyle/>
        <a:p>
          <a:endParaRPr lang="en-US"/>
        </a:p>
      </dgm:t>
    </dgm:pt>
    <dgm:pt modelId="{651F07E2-6826-CC45-8067-8A01D50FF9E1}">
      <dgm:prSet custT="1"/>
      <dgm:spPr>
        <a:solidFill>
          <a:schemeClr val="bg1">
            <a:alpha val="90000"/>
          </a:scheme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No significant difference in average blood pressure, cholesterol, or glucose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EC91C209-D184-6947-97AB-2904D47ED840}" type="parTrans" cxnId="{1ECFF860-223B-ED47-9447-BCC3A4D8B29B}">
      <dgm:prSet/>
      <dgm:spPr/>
      <dgm:t>
        <a:bodyPr/>
        <a:lstStyle/>
        <a:p>
          <a:endParaRPr lang="en-US"/>
        </a:p>
      </dgm:t>
    </dgm:pt>
    <dgm:pt modelId="{EF075E4B-023C-3642-BF71-11BD4CFF82F7}" type="sibTrans" cxnId="{1ECFF860-223B-ED47-9447-BCC3A4D8B29B}">
      <dgm:prSet/>
      <dgm:spPr/>
      <dgm:t>
        <a:bodyPr/>
        <a:lstStyle/>
        <a:p>
          <a:endParaRPr lang="en-US"/>
        </a:p>
      </dgm:t>
    </dgm:pt>
    <dgm:pt modelId="{0F967A87-84E7-F941-BDA3-9DBEB8C9429B}">
      <dgm:prSet custT="1"/>
      <dgm:spPr>
        <a:solidFill>
          <a:schemeClr val="bg1">
            <a:alpha val="90000"/>
          </a:scheme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Utilization increased, outcomes did not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699AD4C0-61B9-1649-BC8E-121DF096981A}" type="parTrans" cxnId="{CD3F5484-61B2-D647-90B3-64F0AA988B43}">
      <dgm:prSet/>
      <dgm:spPr/>
      <dgm:t>
        <a:bodyPr/>
        <a:lstStyle/>
        <a:p>
          <a:endParaRPr lang="en-US"/>
        </a:p>
      </dgm:t>
    </dgm:pt>
    <dgm:pt modelId="{9068E795-FBED-6C41-B76C-AA9E3A3FAE35}" type="sibTrans" cxnId="{CD3F5484-61B2-D647-90B3-64F0AA988B43}">
      <dgm:prSet/>
      <dgm:spPr/>
      <dgm:t>
        <a:bodyPr/>
        <a:lstStyle/>
        <a:p>
          <a:endParaRPr lang="en-US"/>
        </a:p>
      </dgm:t>
    </dgm:pt>
    <dgm:pt modelId="{5E70F3AD-1F57-4E41-B014-D06AC3749F6E}">
      <dgm:prSet custT="1"/>
      <dgm:spPr>
        <a:solidFill>
          <a:srgbClr val="005148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smtClean="0">
              <a:latin typeface="Franklin Gothic Medium"/>
              <a:cs typeface="Franklin Gothic Medium"/>
            </a:rPr>
            <a:t>Commonly Shown Results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840F120F-64D9-284B-89AD-416165DD8415}" type="parTrans" cxnId="{4E09D2CC-60F9-C14C-9EB6-1C498C6F6C70}">
      <dgm:prSet/>
      <dgm:spPr/>
      <dgm:t>
        <a:bodyPr/>
        <a:lstStyle/>
        <a:p>
          <a:endParaRPr lang="en-US"/>
        </a:p>
      </dgm:t>
    </dgm:pt>
    <dgm:pt modelId="{FCC91219-5752-3640-9749-83F7F2567ADE}" type="sibTrans" cxnId="{4E09D2CC-60F9-C14C-9EB6-1C498C6F6C70}">
      <dgm:prSet/>
      <dgm:spPr/>
      <dgm:t>
        <a:bodyPr/>
        <a:lstStyle/>
        <a:p>
          <a:endParaRPr lang="en-US"/>
        </a:p>
      </dgm:t>
    </dgm:pt>
    <dgm:pt modelId="{E5460F49-0734-654A-8C3E-49DCDD38D0EE}">
      <dgm:prSet custT="1"/>
      <dgm:spPr>
        <a:solidFill>
          <a:schemeClr val="bg1">
            <a:alpha val="90000"/>
          </a:scheme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Most recent data is two years after the lottery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16661E47-EBFC-4A4C-8D50-9B1D5EB42564}" type="parTrans" cxnId="{15912F50-C074-5B4D-9ED4-5607FA8168FB}">
      <dgm:prSet/>
      <dgm:spPr/>
      <dgm:t>
        <a:bodyPr/>
        <a:lstStyle/>
        <a:p>
          <a:endParaRPr lang="en-US"/>
        </a:p>
      </dgm:t>
    </dgm:pt>
    <dgm:pt modelId="{09D56A32-F6F2-B64B-8FCD-410896FA6DCE}" type="sibTrans" cxnId="{15912F50-C074-5B4D-9ED4-5607FA8168FB}">
      <dgm:prSet/>
      <dgm:spPr/>
      <dgm:t>
        <a:bodyPr/>
        <a:lstStyle/>
        <a:p>
          <a:endParaRPr lang="en-US"/>
        </a:p>
      </dgm:t>
    </dgm:pt>
    <dgm:pt modelId="{AC61E075-49E5-AC40-BF6A-B9E00CB3A2EA}" type="pres">
      <dgm:prSet presAssocID="{8A8BE5FA-9C06-D742-B8F8-C897A5B82D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4684BE-57A5-EA41-8A72-BDABD9B194E7}" type="pres">
      <dgm:prSet presAssocID="{2F73FA91-A265-EA44-8204-6375A23F1444}" presName="composite" presStyleCnt="0"/>
      <dgm:spPr/>
    </dgm:pt>
    <dgm:pt modelId="{06F1BED7-F050-0541-AE7B-F0A2499BC8C8}" type="pres">
      <dgm:prSet presAssocID="{2F73FA91-A265-EA44-8204-6375A23F1444}" presName="parTx" presStyleLbl="alignNode1" presStyleIdx="0" presStyleCnt="2" custScaleX="106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3344B-D0BD-5B49-8490-9F56F12450A8}" type="pres">
      <dgm:prSet presAssocID="{2F73FA91-A265-EA44-8204-6375A23F1444}" presName="desTx" presStyleLbl="alignAccFollowNode1" presStyleIdx="0" presStyleCnt="2" custScaleX="106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24681A-6049-7E48-9171-CF5E1C6F8338}" type="pres">
      <dgm:prSet presAssocID="{2D798AC9-0DF8-8446-A8E0-EF764B329307}" presName="space" presStyleCnt="0"/>
      <dgm:spPr/>
    </dgm:pt>
    <dgm:pt modelId="{F010F1AF-FBD5-754F-87E2-C2030B0146B5}" type="pres">
      <dgm:prSet presAssocID="{5E70F3AD-1F57-4E41-B014-D06AC3749F6E}" presName="composite" presStyleCnt="0"/>
      <dgm:spPr/>
    </dgm:pt>
    <dgm:pt modelId="{ABF66C3C-8150-3C48-8F72-755A19A4E6B6}" type="pres">
      <dgm:prSet presAssocID="{5E70F3AD-1F57-4E41-B014-D06AC3749F6E}" presName="parTx" presStyleLbl="alignNode1" presStyleIdx="1" presStyleCnt="2" custScaleX="1062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58A5F-8E49-E64D-9F95-ABA597A02BEA}" type="pres">
      <dgm:prSet presAssocID="{5E70F3AD-1F57-4E41-B014-D06AC3749F6E}" presName="desTx" presStyleLbl="alignAccFollowNode1" presStyleIdx="1" presStyleCnt="2" custScaleX="106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22ADD8-DE3B-2243-B9BD-4C680470C4BD}" type="presOf" srcId="{2F73FA91-A265-EA44-8204-6375A23F1444}" destId="{06F1BED7-F050-0541-AE7B-F0A2499BC8C8}" srcOrd="0" destOrd="0" presId="urn:microsoft.com/office/officeart/2005/8/layout/hList1"/>
    <dgm:cxn modelId="{D8581386-A98D-854B-B4CE-97390A60EFAB}" type="presOf" srcId="{651F07E2-6826-CC45-8067-8A01D50FF9E1}" destId="{FDE58A5F-8E49-E64D-9F95-ABA597A02BEA}" srcOrd="0" destOrd="0" presId="urn:microsoft.com/office/officeart/2005/8/layout/hList1"/>
    <dgm:cxn modelId="{15912F50-C074-5B4D-9ED4-5607FA8168FB}" srcId="{2F73FA91-A265-EA44-8204-6375A23F1444}" destId="{E5460F49-0734-654A-8C3E-49DCDD38D0EE}" srcOrd="1" destOrd="0" parTransId="{16661E47-EBFC-4A4C-8D50-9B1D5EB42564}" sibTransId="{09D56A32-F6F2-B64B-8FCD-410896FA6DCE}"/>
    <dgm:cxn modelId="{8480BA44-598B-204F-B84C-BFAABB145213}" type="presOf" srcId="{8A8BE5FA-9C06-D742-B8F8-C897A5B82D56}" destId="{AC61E075-49E5-AC40-BF6A-B9E00CB3A2EA}" srcOrd="0" destOrd="0" presId="urn:microsoft.com/office/officeart/2005/8/layout/hList1"/>
    <dgm:cxn modelId="{118A8CDD-350E-5242-9E25-CD5CC77C4374}" srcId="{2F73FA91-A265-EA44-8204-6375A23F1444}" destId="{8325F1F9-DE24-7B4E-83FC-524B576AEAD8}" srcOrd="0" destOrd="0" parTransId="{9F29CD20-1BA0-EB45-82AA-FB311559EC53}" sibTransId="{C73A240D-AF2F-2B48-B8DF-C9C9FD268910}"/>
    <dgm:cxn modelId="{4E09D2CC-60F9-C14C-9EB6-1C498C6F6C70}" srcId="{8A8BE5FA-9C06-D742-B8F8-C897A5B82D56}" destId="{5E70F3AD-1F57-4E41-B014-D06AC3749F6E}" srcOrd="1" destOrd="0" parTransId="{840F120F-64D9-284B-89AD-416165DD8415}" sibTransId="{FCC91219-5752-3640-9749-83F7F2567ADE}"/>
    <dgm:cxn modelId="{03720166-2B13-6945-993A-AD602E6FFB77}" type="presOf" srcId="{8325F1F9-DE24-7B4E-83FC-524B576AEAD8}" destId="{0AD3344B-D0BD-5B49-8490-9F56F12450A8}" srcOrd="0" destOrd="0" presId="urn:microsoft.com/office/officeart/2005/8/layout/hList1"/>
    <dgm:cxn modelId="{A26A375F-3D74-E14C-9BEE-9372DAD617E4}" type="presOf" srcId="{5E70F3AD-1F57-4E41-B014-D06AC3749F6E}" destId="{ABF66C3C-8150-3C48-8F72-755A19A4E6B6}" srcOrd="0" destOrd="0" presId="urn:microsoft.com/office/officeart/2005/8/layout/hList1"/>
    <dgm:cxn modelId="{1ECFF860-223B-ED47-9447-BCC3A4D8B29B}" srcId="{5E70F3AD-1F57-4E41-B014-D06AC3749F6E}" destId="{651F07E2-6826-CC45-8067-8A01D50FF9E1}" srcOrd="0" destOrd="0" parTransId="{EC91C209-D184-6947-97AB-2904D47ED840}" sibTransId="{EF075E4B-023C-3642-BF71-11BD4CFF82F7}"/>
    <dgm:cxn modelId="{317533DB-29FC-4F48-BF52-6F59B544FE22}" srcId="{2F73FA91-A265-EA44-8204-6375A23F1444}" destId="{4A4A9800-D385-7049-80E5-ED78728ACB34}" srcOrd="2" destOrd="0" parTransId="{BC63ABFE-FB5C-C343-81B3-73A90C5602CD}" sibTransId="{1550BF21-4726-5147-B0E7-7848B4E63F01}"/>
    <dgm:cxn modelId="{C8239970-AE05-0643-9D89-D322D539DBCD}" type="presOf" srcId="{4A4A9800-D385-7049-80E5-ED78728ACB34}" destId="{0AD3344B-D0BD-5B49-8490-9F56F12450A8}" srcOrd="0" destOrd="2" presId="urn:microsoft.com/office/officeart/2005/8/layout/hList1"/>
    <dgm:cxn modelId="{4400CD76-4512-6B42-B5D4-E5F4ECBEF302}" srcId="{8A8BE5FA-9C06-D742-B8F8-C897A5B82D56}" destId="{2F73FA91-A265-EA44-8204-6375A23F1444}" srcOrd="0" destOrd="0" parTransId="{F0956520-8C74-9E42-A51B-F1C6F355A00A}" sibTransId="{2D798AC9-0DF8-8446-A8E0-EF764B329307}"/>
    <dgm:cxn modelId="{B0A5F542-089E-D44E-899F-0C618EE70DCB}" type="presOf" srcId="{E5460F49-0734-654A-8C3E-49DCDD38D0EE}" destId="{0AD3344B-D0BD-5B49-8490-9F56F12450A8}" srcOrd="0" destOrd="1" presId="urn:microsoft.com/office/officeart/2005/8/layout/hList1"/>
    <dgm:cxn modelId="{CD3F5484-61B2-D647-90B3-64F0AA988B43}" srcId="{5E70F3AD-1F57-4E41-B014-D06AC3749F6E}" destId="{0F967A87-84E7-F941-BDA3-9DBEB8C9429B}" srcOrd="1" destOrd="0" parTransId="{699AD4C0-61B9-1649-BC8E-121DF096981A}" sibTransId="{9068E795-FBED-6C41-B76C-AA9E3A3FAE35}"/>
    <dgm:cxn modelId="{AF308F9D-2BCF-DF4C-8EBE-B75C3093F4F3}" type="presOf" srcId="{0F967A87-84E7-F941-BDA3-9DBEB8C9429B}" destId="{FDE58A5F-8E49-E64D-9F95-ABA597A02BEA}" srcOrd="0" destOrd="1" presId="urn:microsoft.com/office/officeart/2005/8/layout/hList1"/>
    <dgm:cxn modelId="{C773496B-C4DB-B049-8397-7DC6AC2018D1}" type="presParOf" srcId="{AC61E075-49E5-AC40-BF6A-B9E00CB3A2EA}" destId="{CB4684BE-57A5-EA41-8A72-BDABD9B194E7}" srcOrd="0" destOrd="0" presId="urn:microsoft.com/office/officeart/2005/8/layout/hList1"/>
    <dgm:cxn modelId="{EE93A546-26F7-304F-97C4-5507574809C9}" type="presParOf" srcId="{CB4684BE-57A5-EA41-8A72-BDABD9B194E7}" destId="{06F1BED7-F050-0541-AE7B-F0A2499BC8C8}" srcOrd="0" destOrd="0" presId="urn:microsoft.com/office/officeart/2005/8/layout/hList1"/>
    <dgm:cxn modelId="{417CD854-BA73-D04F-978D-A1DF7FCD8A22}" type="presParOf" srcId="{CB4684BE-57A5-EA41-8A72-BDABD9B194E7}" destId="{0AD3344B-D0BD-5B49-8490-9F56F12450A8}" srcOrd="1" destOrd="0" presId="urn:microsoft.com/office/officeart/2005/8/layout/hList1"/>
    <dgm:cxn modelId="{3EC69009-3BB7-ED4A-B094-CC66A36916C0}" type="presParOf" srcId="{AC61E075-49E5-AC40-BF6A-B9E00CB3A2EA}" destId="{6C24681A-6049-7E48-9171-CF5E1C6F8338}" srcOrd="1" destOrd="0" presId="urn:microsoft.com/office/officeart/2005/8/layout/hList1"/>
    <dgm:cxn modelId="{D89DC0E7-6D70-4645-B3C4-BAB290354D80}" type="presParOf" srcId="{AC61E075-49E5-AC40-BF6A-B9E00CB3A2EA}" destId="{F010F1AF-FBD5-754F-87E2-C2030B0146B5}" srcOrd="2" destOrd="0" presId="urn:microsoft.com/office/officeart/2005/8/layout/hList1"/>
    <dgm:cxn modelId="{145F4A6C-5F4D-FB41-A19B-32D9325A2174}" type="presParOf" srcId="{F010F1AF-FBD5-754F-87E2-C2030B0146B5}" destId="{ABF66C3C-8150-3C48-8F72-755A19A4E6B6}" srcOrd="0" destOrd="0" presId="urn:microsoft.com/office/officeart/2005/8/layout/hList1"/>
    <dgm:cxn modelId="{3877A199-CA22-174B-A782-3677A7A07FE6}" type="presParOf" srcId="{F010F1AF-FBD5-754F-87E2-C2030B0146B5}" destId="{FDE58A5F-8E49-E64D-9F95-ABA597A02B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8BE5FA-9C06-D742-B8F8-C897A5B82D56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EB9C71-3841-6F45-A8E7-306189B45434}">
      <dgm:prSet custT="1"/>
      <dgm:spPr>
        <a:solidFill>
          <a:schemeClr val="bg1">
            <a:alpha val="90000"/>
          </a:scheme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HgbA1c in both total populations averaged 5.6%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1E8585F9-E7DD-494A-BF7C-A9077DFC90DC}" type="parTrans" cxnId="{CFAD8069-B672-094B-BA62-8C51E7E3218D}">
      <dgm:prSet/>
      <dgm:spPr/>
      <dgm:t>
        <a:bodyPr/>
        <a:lstStyle/>
        <a:p>
          <a:endParaRPr lang="en-US" sz="2000"/>
        </a:p>
      </dgm:t>
    </dgm:pt>
    <dgm:pt modelId="{64340ACE-7F34-7A44-BA09-21300E95781A}" type="sibTrans" cxnId="{CFAD8069-B672-094B-BA62-8C51E7E3218D}">
      <dgm:prSet/>
      <dgm:spPr/>
      <dgm:t>
        <a:bodyPr/>
        <a:lstStyle/>
        <a:p>
          <a:endParaRPr lang="en-US" sz="2000"/>
        </a:p>
      </dgm:t>
    </dgm:pt>
    <dgm:pt modelId="{6F24ED69-0CDD-9842-8A51-9F39A926DFD0}">
      <dgm:prSet custT="1"/>
      <dgm:spPr>
        <a:solidFill>
          <a:schemeClr val="bg1">
            <a:alpha val="90000"/>
          </a:scheme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Intermediate markers showed dramatic improvements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06A213E0-0199-C743-BDD0-EC53DB1B73BA}" type="parTrans" cxnId="{E138672D-B1AA-4947-B072-1CAA673585AA}">
      <dgm:prSet/>
      <dgm:spPr/>
      <dgm:t>
        <a:bodyPr/>
        <a:lstStyle/>
        <a:p>
          <a:endParaRPr lang="en-US" sz="2000"/>
        </a:p>
      </dgm:t>
    </dgm:pt>
    <dgm:pt modelId="{15E1B00E-AC06-3D4C-8EDB-1487E5DC70C2}" type="sibTrans" cxnId="{E138672D-B1AA-4947-B072-1CAA673585AA}">
      <dgm:prSet/>
      <dgm:spPr/>
      <dgm:t>
        <a:bodyPr/>
        <a:lstStyle/>
        <a:p>
          <a:endParaRPr lang="en-US" sz="2000"/>
        </a:p>
      </dgm:t>
    </dgm:pt>
    <dgm:pt modelId="{A7247B63-5AEC-8F42-9FB1-6F2E411BEF5F}">
      <dgm:prSet custT="1"/>
      <dgm:spPr>
        <a:solidFill>
          <a:schemeClr val="bg1">
            <a:alpha val="90000"/>
          </a:scheme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94.6% non-diabetics dilute the population-wide metrics 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13C7E6E-5D8B-F74E-8D23-C10B0C1D4D74}" type="parTrans" cxnId="{60F98A13-55C3-B341-838F-4E23494F8FB6}">
      <dgm:prSet/>
      <dgm:spPr/>
      <dgm:t>
        <a:bodyPr/>
        <a:lstStyle/>
        <a:p>
          <a:endParaRPr lang="en-US" sz="2000"/>
        </a:p>
      </dgm:t>
    </dgm:pt>
    <dgm:pt modelId="{FB6F15B9-5B5C-F143-A783-51414FCC701A}" type="sibTrans" cxnId="{60F98A13-55C3-B341-838F-4E23494F8FB6}">
      <dgm:prSet/>
      <dgm:spPr/>
      <dgm:t>
        <a:bodyPr/>
        <a:lstStyle/>
        <a:p>
          <a:endParaRPr lang="en-US" sz="2000"/>
        </a:p>
      </dgm:t>
    </dgm:pt>
    <dgm:pt modelId="{B53E67F8-D622-6A46-8556-0E795F991ABC}">
      <dgm:prSet custT="1"/>
      <dgm:spPr>
        <a:solidFill>
          <a:srgbClr val="005148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Surrogate endpoints were all encouraging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A2B88B44-005E-6244-A559-B54AB0E331D4}" type="parTrans" cxnId="{4F7AFE85-E309-C34B-8151-61067804B683}">
      <dgm:prSet/>
      <dgm:spPr/>
      <dgm:t>
        <a:bodyPr/>
        <a:lstStyle/>
        <a:p>
          <a:endParaRPr lang="en-US" sz="2000"/>
        </a:p>
      </dgm:t>
    </dgm:pt>
    <dgm:pt modelId="{32EF4E22-BA4F-8A48-92D5-B75806EE503C}" type="sibTrans" cxnId="{4F7AFE85-E309-C34B-8151-61067804B683}">
      <dgm:prSet/>
      <dgm:spPr/>
      <dgm:t>
        <a:bodyPr/>
        <a:lstStyle/>
        <a:p>
          <a:endParaRPr lang="en-US" sz="2000"/>
        </a:p>
      </dgm:t>
    </dgm:pt>
    <dgm:pt modelId="{F84D9579-C7DD-EB45-A3A9-C3B832ABFFE6}">
      <dgm:prSet custT="1"/>
      <dgm:spPr>
        <a:solidFill>
          <a:srgbClr val="005148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Study not powered to show broad population impact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3E7A7780-B390-8344-8EEE-3712A5807850}" type="parTrans" cxnId="{2FEF5D37-11FC-5546-AF5D-E913B41A8238}">
      <dgm:prSet/>
      <dgm:spPr/>
      <dgm:t>
        <a:bodyPr/>
        <a:lstStyle/>
        <a:p>
          <a:endParaRPr lang="en-US"/>
        </a:p>
      </dgm:t>
    </dgm:pt>
    <dgm:pt modelId="{67F7ED95-87F9-1340-BD85-9424F8EBB497}" type="sibTrans" cxnId="{2FEF5D37-11FC-5546-AF5D-E913B41A8238}">
      <dgm:prSet/>
      <dgm:spPr/>
      <dgm:t>
        <a:bodyPr/>
        <a:lstStyle/>
        <a:p>
          <a:endParaRPr lang="en-US"/>
        </a:p>
      </dgm:t>
    </dgm:pt>
    <dgm:pt modelId="{A16F66D3-E94D-5043-A52F-6EC324FCF3F9}">
      <dgm:prSet custT="1"/>
      <dgm:spPr>
        <a:solidFill>
          <a:schemeClr val="bg1">
            <a:alpha val="90000"/>
          </a:schemeClr>
        </a:solidFill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Average patient in the study for 17 months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C66FE07D-76B3-E843-90A1-05B3163742BF}" type="sibTrans" cxnId="{63FEF725-2E93-FD4D-A18E-A7A25710DC9E}">
      <dgm:prSet/>
      <dgm:spPr/>
      <dgm:t>
        <a:bodyPr/>
        <a:lstStyle/>
        <a:p>
          <a:endParaRPr lang="en-US" sz="2000"/>
        </a:p>
      </dgm:t>
    </dgm:pt>
    <dgm:pt modelId="{566D1B96-93C5-954E-8E9C-B1C2C2BC0D83}" type="parTrans" cxnId="{63FEF725-2E93-FD4D-A18E-A7A25710DC9E}">
      <dgm:prSet/>
      <dgm:spPr/>
      <dgm:t>
        <a:bodyPr/>
        <a:lstStyle/>
        <a:p>
          <a:endParaRPr lang="en-US" sz="2000"/>
        </a:p>
      </dgm:t>
    </dgm:pt>
    <dgm:pt modelId="{76D63EE8-F931-EE4E-846D-2B5991C54C9D}" type="pres">
      <dgm:prSet presAssocID="{8A8BE5FA-9C06-D742-B8F8-C897A5B82D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5D18F0-F07C-BA43-B36A-317D1FA58AA0}" type="pres">
      <dgm:prSet presAssocID="{F84D9579-C7DD-EB45-A3A9-C3B832ABFFE6}" presName="parentLin" presStyleCnt="0"/>
      <dgm:spPr/>
    </dgm:pt>
    <dgm:pt modelId="{E751B456-D4CD-F144-98E6-C3B531FFE2D3}" type="pres">
      <dgm:prSet presAssocID="{F84D9579-C7DD-EB45-A3A9-C3B832ABFFE6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A3258D17-31BD-3D46-99A5-F108AD5EA0AE}" type="pres">
      <dgm:prSet presAssocID="{F84D9579-C7DD-EB45-A3A9-C3B832ABFFE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5AB134-48B2-8A47-A3D7-6ED7956EA88C}" type="pres">
      <dgm:prSet presAssocID="{F84D9579-C7DD-EB45-A3A9-C3B832ABFFE6}" presName="negativeSpace" presStyleCnt="0"/>
      <dgm:spPr/>
    </dgm:pt>
    <dgm:pt modelId="{1F242A81-87A0-0F44-AAAB-66C2455ED57C}" type="pres">
      <dgm:prSet presAssocID="{F84D9579-C7DD-EB45-A3A9-C3B832ABFFE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CDC12C-886E-B747-B223-2EE67D18A171}" type="pres">
      <dgm:prSet presAssocID="{67F7ED95-87F9-1340-BD85-9424F8EBB497}" presName="spaceBetweenRectangles" presStyleCnt="0"/>
      <dgm:spPr/>
    </dgm:pt>
    <dgm:pt modelId="{83CD810E-341A-FE4F-B24E-74929A79DB50}" type="pres">
      <dgm:prSet presAssocID="{B53E67F8-D622-6A46-8556-0E795F991ABC}" presName="parentLin" presStyleCnt="0"/>
      <dgm:spPr/>
    </dgm:pt>
    <dgm:pt modelId="{6953A3F3-BE29-9846-BAAD-EA2CB14BD561}" type="pres">
      <dgm:prSet presAssocID="{B53E67F8-D622-6A46-8556-0E795F991ABC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A5E0920-30B9-8748-A5E4-C3A11C31C1DA}" type="pres">
      <dgm:prSet presAssocID="{B53E67F8-D622-6A46-8556-0E795F991AB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C6585-42C5-8F41-98B4-E1759DA0880C}" type="pres">
      <dgm:prSet presAssocID="{B53E67F8-D622-6A46-8556-0E795F991ABC}" presName="negativeSpace" presStyleCnt="0"/>
      <dgm:spPr/>
    </dgm:pt>
    <dgm:pt modelId="{563504B2-5904-C54F-B7E3-B5AF79989B3B}" type="pres">
      <dgm:prSet presAssocID="{B53E67F8-D622-6A46-8556-0E795F991AB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AD8069-B672-094B-BA62-8C51E7E3218D}" srcId="{F84D9579-C7DD-EB45-A3A9-C3B832ABFFE6}" destId="{B4EB9C71-3841-6F45-A8E7-306189B45434}" srcOrd="1" destOrd="0" parTransId="{1E8585F9-E7DD-494A-BF7C-A9077DFC90DC}" sibTransId="{64340ACE-7F34-7A44-BA09-21300E95781A}"/>
    <dgm:cxn modelId="{607D47FA-8F3D-F743-AFA4-1903E9F11434}" type="presOf" srcId="{A16F66D3-E94D-5043-A52F-6EC324FCF3F9}" destId="{1F242A81-87A0-0F44-AAAB-66C2455ED57C}" srcOrd="0" destOrd="0" presId="urn:microsoft.com/office/officeart/2005/8/layout/list1"/>
    <dgm:cxn modelId="{66EC7D06-C8A8-2340-A1AD-9095B71FAEFE}" type="presOf" srcId="{8A8BE5FA-9C06-D742-B8F8-C897A5B82D56}" destId="{76D63EE8-F931-EE4E-846D-2B5991C54C9D}" srcOrd="0" destOrd="0" presId="urn:microsoft.com/office/officeart/2005/8/layout/list1"/>
    <dgm:cxn modelId="{60F98A13-55C3-B341-838F-4E23494F8FB6}" srcId="{F84D9579-C7DD-EB45-A3A9-C3B832ABFFE6}" destId="{A7247B63-5AEC-8F42-9FB1-6F2E411BEF5F}" srcOrd="2" destOrd="0" parTransId="{D13C7E6E-5D8B-F74E-8D23-C10B0C1D4D74}" sibTransId="{FB6F15B9-5B5C-F143-A783-51414FCC701A}"/>
    <dgm:cxn modelId="{2FEF5D37-11FC-5546-AF5D-E913B41A8238}" srcId="{8A8BE5FA-9C06-D742-B8F8-C897A5B82D56}" destId="{F84D9579-C7DD-EB45-A3A9-C3B832ABFFE6}" srcOrd="0" destOrd="0" parTransId="{3E7A7780-B390-8344-8EEE-3712A5807850}" sibTransId="{67F7ED95-87F9-1340-BD85-9424F8EBB497}"/>
    <dgm:cxn modelId="{A273E71E-7EAB-0B41-8E4D-86D555C45D82}" type="presOf" srcId="{F84D9579-C7DD-EB45-A3A9-C3B832ABFFE6}" destId="{A3258D17-31BD-3D46-99A5-F108AD5EA0AE}" srcOrd="1" destOrd="0" presId="urn:microsoft.com/office/officeart/2005/8/layout/list1"/>
    <dgm:cxn modelId="{7DDE9D95-BC7D-8348-9624-278B58FEBDAA}" type="presOf" srcId="{B53E67F8-D622-6A46-8556-0E795F991ABC}" destId="{BA5E0920-30B9-8748-A5E4-C3A11C31C1DA}" srcOrd="1" destOrd="0" presId="urn:microsoft.com/office/officeart/2005/8/layout/list1"/>
    <dgm:cxn modelId="{63FEF725-2E93-FD4D-A18E-A7A25710DC9E}" srcId="{F84D9579-C7DD-EB45-A3A9-C3B832ABFFE6}" destId="{A16F66D3-E94D-5043-A52F-6EC324FCF3F9}" srcOrd="0" destOrd="0" parTransId="{566D1B96-93C5-954E-8E9C-B1C2C2BC0D83}" sibTransId="{C66FE07D-76B3-E843-90A1-05B3163742BF}"/>
    <dgm:cxn modelId="{E138672D-B1AA-4947-B072-1CAA673585AA}" srcId="{B53E67F8-D622-6A46-8556-0E795F991ABC}" destId="{6F24ED69-0CDD-9842-8A51-9F39A926DFD0}" srcOrd="0" destOrd="0" parTransId="{06A213E0-0199-C743-BDD0-EC53DB1B73BA}" sibTransId="{15E1B00E-AC06-3D4C-8EDB-1487E5DC70C2}"/>
    <dgm:cxn modelId="{F4FA796A-A95A-FE4D-BAB7-1F1092787980}" type="presOf" srcId="{B53E67F8-D622-6A46-8556-0E795F991ABC}" destId="{6953A3F3-BE29-9846-BAAD-EA2CB14BD561}" srcOrd="0" destOrd="0" presId="urn:microsoft.com/office/officeart/2005/8/layout/list1"/>
    <dgm:cxn modelId="{EBF55F58-D9F3-834E-9EA2-CADEBE9F7637}" type="presOf" srcId="{A7247B63-5AEC-8F42-9FB1-6F2E411BEF5F}" destId="{1F242A81-87A0-0F44-AAAB-66C2455ED57C}" srcOrd="0" destOrd="2" presId="urn:microsoft.com/office/officeart/2005/8/layout/list1"/>
    <dgm:cxn modelId="{35509330-175F-3949-9BB7-4CEDC55511B1}" type="presOf" srcId="{B4EB9C71-3841-6F45-A8E7-306189B45434}" destId="{1F242A81-87A0-0F44-AAAB-66C2455ED57C}" srcOrd="0" destOrd="1" presId="urn:microsoft.com/office/officeart/2005/8/layout/list1"/>
    <dgm:cxn modelId="{ABB9FF64-D0DE-B04F-BC9F-0B01FF575D96}" type="presOf" srcId="{6F24ED69-0CDD-9842-8A51-9F39A926DFD0}" destId="{563504B2-5904-C54F-B7E3-B5AF79989B3B}" srcOrd="0" destOrd="0" presId="urn:microsoft.com/office/officeart/2005/8/layout/list1"/>
    <dgm:cxn modelId="{4F7AFE85-E309-C34B-8151-61067804B683}" srcId="{8A8BE5FA-9C06-D742-B8F8-C897A5B82D56}" destId="{B53E67F8-D622-6A46-8556-0E795F991ABC}" srcOrd="1" destOrd="0" parTransId="{A2B88B44-005E-6244-A559-B54AB0E331D4}" sibTransId="{32EF4E22-BA4F-8A48-92D5-B75806EE503C}"/>
    <dgm:cxn modelId="{553D69AB-271A-7F4E-A1FC-4A4A3C178FB4}" type="presOf" srcId="{F84D9579-C7DD-EB45-A3A9-C3B832ABFFE6}" destId="{E751B456-D4CD-F144-98E6-C3B531FFE2D3}" srcOrd="0" destOrd="0" presId="urn:microsoft.com/office/officeart/2005/8/layout/list1"/>
    <dgm:cxn modelId="{81D070A7-E527-654D-B8D4-8EE466AD8910}" type="presParOf" srcId="{76D63EE8-F931-EE4E-846D-2B5991C54C9D}" destId="{5F5D18F0-F07C-BA43-B36A-317D1FA58AA0}" srcOrd="0" destOrd="0" presId="urn:microsoft.com/office/officeart/2005/8/layout/list1"/>
    <dgm:cxn modelId="{F1C3DF6E-2811-6E4A-B83D-0F4881DD4953}" type="presParOf" srcId="{5F5D18F0-F07C-BA43-B36A-317D1FA58AA0}" destId="{E751B456-D4CD-F144-98E6-C3B531FFE2D3}" srcOrd="0" destOrd="0" presId="urn:microsoft.com/office/officeart/2005/8/layout/list1"/>
    <dgm:cxn modelId="{7A84A06E-D830-9148-A156-6EA60D95AC3D}" type="presParOf" srcId="{5F5D18F0-F07C-BA43-B36A-317D1FA58AA0}" destId="{A3258D17-31BD-3D46-99A5-F108AD5EA0AE}" srcOrd="1" destOrd="0" presId="urn:microsoft.com/office/officeart/2005/8/layout/list1"/>
    <dgm:cxn modelId="{74408F65-27B8-184F-8399-3289BD0D91FD}" type="presParOf" srcId="{76D63EE8-F931-EE4E-846D-2B5991C54C9D}" destId="{0D5AB134-48B2-8A47-A3D7-6ED7956EA88C}" srcOrd="1" destOrd="0" presId="urn:microsoft.com/office/officeart/2005/8/layout/list1"/>
    <dgm:cxn modelId="{E3B1754E-8FBA-BA4C-805F-91DC4B55A97D}" type="presParOf" srcId="{76D63EE8-F931-EE4E-846D-2B5991C54C9D}" destId="{1F242A81-87A0-0F44-AAAB-66C2455ED57C}" srcOrd="2" destOrd="0" presId="urn:microsoft.com/office/officeart/2005/8/layout/list1"/>
    <dgm:cxn modelId="{0AE305C2-93A9-5846-AB84-1605ADEB2F51}" type="presParOf" srcId="{76D63EE8-F931-EE4E-846D-2B5991C54C9D}" destId="{3BCDC12C-886E-B747-B223-2EE67D18A171}" srcOrd="3" destOrd="0" presId="urn:microsoft.com/office/officeart/2005/8/layout/list1"/>
    <dgm:cxn modelId="{1AE07709-9225-7448-9277-2810A5BB9D77}" type="presParOf" srcId="{76D63EE8-F931-EE4E-846D-2B5991C54C9D}" destId="{83CD810E-341A-FE4F-B24E-74929A79DB50}" srcOrd="4" destOrd="0" presId="urn:microsoft.com/office/officeart/2005/8/layout/list1"/>
    <dgm:cxn modelId="{050AA9A1-E7C0-4A4E-87FE-F6278E4FE20C}" type="presParOf" srcId="{83CD810E-341A-FE4F-B24E-74929A79DB50}" destId="{6953A3F3-BE29-9846-BAAD-EA2CB14BD561}" srcOrd="0" destOrd="0" presId="urn:microsoft.com/office/officeart/2005/8/layout/list1"/>
    <dgm:cxn modelId="{DA0D67F7-6C05-E749-837A-A0BC79224B30}" type="presParOf" srcId="{83CD810E-341A-FE4F-B24E-74929A79DB50}" destId="{BA5E0920-30B9-8748-A5E4-C3A11C31C1DA}" srcOrd="1" destOrd="0" presId="urn:microsoft.com/office/officeart/2005/8/layout/list1"/>
    <dgm:cxn modelId="{C08DC0D9-903B-2B4E-A567-350A93D1DD9A}" type="presParOf" srcId="{76D63EE8-F931-EE4E-846D-2B5991C54C9D}" destId="{9FAC6585-42C5-8F41-98B4-E1759DA0880C}" srcOrd="5" destOrd="0" presId="urn:microsoft.com/office/officeart/2005/8/layout/list1"/>
    <dgm:cxn modelId="{7CCC373D-B2EA-7149-A875-057F66EDE727}" type="presParOf" srcId="{76D63EE8-F931-EE4E-846D-2B5991C54C9D}" destId="{563504B2-5904-C54F-B7E3-B5AF79989B3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AF53BF-47CE-064B-A0B7-FD84A4A8B456}" type="doc">
      <dgm:prSet loTypeId="urn:microsoft.com/office/officeart/2005/8/layout/hList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2D4A54-87BA-EE47-8CE0-1C550051E96D}">
      <dgm:prSet custT="1"/>
      <dgm:spPr>
        <a:solidFill>
          <a:schemeClr val="bg1"/>
        </a:solidFill>
        <a:ln>
          <a:solidFill>
            <a:srgbClr val="005148"/>
          </a:solidFill>
        </a:ln>
      </dgm:spPr>
      <dgm:t>
        <a:bodyPr/>
        <a:lstStyle/>
        <a:p>
          <a:pPr algn="ctr" rtl="0"/>
          <a:r>
            <a:rPr lang="en-US" sz="2000" dirty="0" smtClean="0">
              <a:solidFill>
                <a:schemeClr val="tx1"/>
              </a:solidFill>
              <a:latin typeface="Franklin Gothic Medium"/>
              <a:cs typeface="Franklin Gothic Medium"/>
            </a:rPr>
            <a:t>Emergency Room visits</a:t>
          </a:r>
          <a:endParaRPr lang="en-US" sz="2000" dirty="0">
            <a:solidFill>
              <a:schemeClr val="tx1"/>
            </a:solidFill>
            <a:latin typeface="Franklin Gothic Medium"/>
            <a:cs typeface="Franklin Gothic Medium"/>
          </a:endParaRPr>
        </a:p>
      </dgm:t>
    </dgm:pt>
    <dgm:pt modelId="{E37DA478-68A5-C043-AA68-4B8BA558CF36}" type="parTrans" cxnId="{9EC96638-4590-9B48-9E79-1D838390D835}">
      <dgm:prSet/>
      <dgm:spPr/>
      <dgm:t>
        <a:bodyPr/>
        <a:lstStyle/>
        <a:p>
          <a:endParaRPr lang="en-US"/>
        </a:p>
      </dgm:t>
    </dgm:pt>
    <dgm:pt modelId="{41D384C1-3EB7-D746-948C-E529EE76AC13}" type="sibTrans" cxnId="{9EC96638-4590-9B48-9E79-1D838390D835}">
      <dgm:prSet/>
      <dgm:spPr/>
      <dgm:t>
        <a:bodyPr/>
        <a:lstStyle/>
        <a:p>
          <a:endParaRPr lang="en-US"/>
        </a:p>
      </dgm:t>
    </dgm:pt>
    <dgm:pt modelId="{3129C61E-4ADC-E445-8C20-CA21161E2A76}">
      <dgm:prSet custT="1"/>
      <dgm:spPr>
        <a:solidFill>
          <a:schemeClr val="bg1"/>
        </a:solidFill>
        <a:ln>
          <a:solidFill>
            <a:srgbClr val="005148"/>
          </a:solidFill>
        </a:ln>
      </dgm:spPr>
      <dgm:t>
        <a:bodyPr/>
        <a:lstStyle/>
        <a:p>
          <a:pPr algn="l" rtl="0"/>
          <a:r>
            <a:rPr lang="en-US" sz="4800" dirty="0" smtClean="0">
              <a:solidFill>
                <a:schemeClr val="tx1"/>
              </a:solidFill>
              <a:latin typeface="Franklin Gothic Book"/>
              <a:cs typeface="Franklin Gothic Book"/>
            </a:rPr>
            <a:t>13% </a:t>
          </a:r>
          <a:r>
            <a:rPr lang="en-US" sz="2800" dirty="0" smtClean="0">
              <a:solidFill>
                <a:schemeClr val="tx1"/>
              </a:solidFill>
              <a:latin typeface="Franklin Gothic Book"/>
              <a:cs typeface="Franklin Gothic Book"/>
            </a:rPr>
            <a:t>reduction</a:t>
          </a:r>
          <a:endParaRPr lang="en-US" sz="28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6A9D557E-2807-CB42-80F7-0C9E26E0DA3D}" type="parTrans" cxnId="{78E17474-0938-1047-ABB8-6675EF225F9C}">
      <dgm:prSet/>
      <dgm:spPr/>
      <dgm:t>
        <a:bodyPr/>
        <a:lstStyle/>
        <a:p>
          <a:endParaRPr lang="en-US"/>
        </a:p>
      </dgm:t>
    </dgm:pt>
    <dgm:pt modelId="{455CEEF1-C0DB-8B43-9760-5C157CD3480B}" type="sibTrans" cxnId="{78E17474-0938-1047-ABB8-6675EF225F9C}">
      <dgm:prSet/>
      <dgm:spPr/>
      <dgm:t>
        <a:bodyPr/>
        <a:lstStyle/>
        <a:p>
          <a:endParaRPr lang="en-US"/>
        </a:p>
      </dgm:t>
    </dgm:pt>
    <dgm:pt modelId="{F6E86A71-32AB-A54E-8F5E-C28F3472E2C0}">
      <dgm:prSet custT="1"/>
      <dgm:spPr>
        <a:solidFill>
          <a:schemeClr val="bg1"/>
        </a:solidFill>
        <a:ln>
          <a:solidFill>
            <a:srgbClr val="005148"/>
          </a:solidFill>
        </a:ln>
      </dgm:spPr>
      <dgm:t>
        <a:bodyPr/>
        <a:lstStyle/>
        <a:p>
          <a:pPr algn="ctr" rtl="0"/>
          <a:r>
            <a:rPr lang="en-US" sz="2000" dirty="0" smtClean="0">
              <a:solidFill>
                <a:schemeClr val="tx1"/>
              </a:solidFill>
              <a:latin typeface="Franklin Gothic Medium"/>
              <a:cs typeface="Franklin Gothic Medium"/>
            </a:rPr>
            <a:t>Hospitalizations for adult asthma</a:t>
          </a:r>
          <a:endParaRPr lang="en-US" sz="2000" dirty="0">
            <a:solidFill>
              <a:schemeClr val="tx1"/>
            </a:solidFill>
            <a:latin typeface="Franklin Gothic Medium"/>
            <a:cs typeface="Franklin Gothic Medium"/>
          </a:endParaRPr>
        </a:p>
      </dgm:t>
    </dgm:pt>
    <dgm:pt modelId="{7AB27B6A-1C9F-3E4B-954C-AB37D5819B8F}" type="parTrans" cxnId="{7A331D0E-6B5D-BC41-B2B1-3B1BA38D74E7}">
      <dgm:prSet/>
      <dgm:spPr/>
      <dgm:t>
        <a:bodyPr/>
        <a:lstStyle/>
        <a:p>
          <a:endParaRPr lang="en-US"/>
        </a:p>
      </dgm:t>
    </dgm:pt>
    <dgm:pt modelId="{60A7071F-19E1-C14D-8118-998F3C68FBA9}" type="sibTrans" cxnId="{7A331D0E-6B5D-BC41-B2B1-3B1BA38D74E7}">
      <dgm:prSet/>
      <dgm:spPr/>
      <dgm:t>
        <a:bodyPr/>
        <a:lstStyle/>
        <a:p>
          <a:endParaRPr lang="en-US"/>
        </a:p>
      </dgm:t>
    </dgm:pt>
    <dgm:pt modelId="{321010AA-FFEF-1C44-A1FC-DB6365009B20}">
      <dgm:prSet custT="1"/>
      <dgm:spPr>
        <a:solidFill>
          <a:schemeClr val="bg1"/>
        </a:solidFill>
        <a:ln>
          <a:solidFill>
            <a:srgbClr val="005148"/>
          </a:solidFill>
        </a:ln>
      </dgm:spPr>
      <dgm:t>
        <a:bodyPr/>
        <a:lstStyle/>
        <a:p>
          <a:pPr algn="l" rtl="0"/>
          <a:r>
            <a:rPr lang="en-US" sz="4800" dirty="0" smtClean="0">
              <a:solidFill>
                <a:schemeClr val="tx1"/>
              </a:solidFill>
              <a:latin typeface="Franklin Gothic Book"/>
              <a:cs typeface="Franklin Gothic Book"/>
            </a:rPr>
            <a:t>18%</a:t>
          </a:r>
          <a:r>
            <a:rPr lang="en-US" sz="4400" dirty="0" smtClean="0">
              <a:solidFill>
                <a:schemeClr val="tx1"/>
              </a:solidFill>
              <a:latin typeface="Franklin Gothic Book"/>
              <a:cs typeface="Franklin Gothic Book"/>
            </a:rPr>
            <a:t> </a:t>
          </a:r>
          <a:r>
            <a:rPr lang="en-US" sz="2800" dirty="0" smtClean="0">
              <a:solidFill>
                <a:schemeClr val="tx1"/>
              </a:solidFill>
              <a:latin typeface="Franklin Gothic Book"/>
              <a:cs typeface="Franklin Gothic Book"/>
            </a:rPr>
            <a:t>reduction</a:t>
          </a:r>
          <a:endParaRPr lang="en-US" sz="28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88F3547E-6225-EF48-9145-E133D9B14676}" type="parTrans" cxnId="{7F79D9C6-20F0-EA46-8091-AEBCBD4447B9}">
      <dgm:prSet/>
      <dgm:spPr/>
      <dgm:t>
        <a:bodyPr/>
        <a:lstStyle/>
        <a:p>
          <a:endParaRPr lang="en-US"/>
        </a:p>
      </dgm:t>
    </dgm:pt>
    <dgm:pt modelId="{DE33311F-A7E5-584C-B790-DBCB0167D3CC}" type="sibTrans" cxnId="{7F79D9C6-20F0-EA46-8091-AEBCBD4447B9}">
      <dgm:prSet/>
      <dgm:spPr/>
      <dgm:t>
        <a:bodyPr/>
        <a:lstStyle/>
        <a:p>
          <a:endParaRPr lang="en-US"/>
        </a:p>
      </dgm:t>
    </dgm:pt>
    <dgm:pt modelId="{35AE2EA6-2933-A448-8334-0601AE39E423}">
      <dgm:prSet custT="1"/>
      <dgm:spPr>
        <a:solidFill>
          <a:schemeClr val="bg1"/>
        </a:solidFill>
        <a:ln>
          <a:solidFill>
            <a:srgbClr val="005148"/>
          </a:solidFill>
        </a:ln>
      </dgm:spPr>
      <dgm:t>
        <a:bodyPr/>
        <a:lstStyle/>
        <a:p>
          <a:pPr algn="ctr" rtl="0"/>
          <a:r>
            <a:rPr lang="en-US" sz="2000" dirty="0" smtClean="0">
              <a:solidFill>
                <a:schemeClr val="tx1"/>
              </a:solidFill>
              <a:latin typeface="Franklin Gothic Medium"/>
              <a:cs typeface="Franklin Gothic Medium"/>
            </a:rPr>
            <a:t>Hospitalizations for heart failure</a:t>
          </a:r>
          <a:endParaRPr lang="en-US" sz="2000" dirty="0">
            <a:solidFill>
              <a:schemeClr val="tx1"/>
            </a:solidFill>
            <a:latin typeface="Franklin Gothic Medium"/>
            <a:cs typeface="Franklin Gothic Medium"/>
          </a:endParaRPr>
        </a:p>
      </dgm:t>
    </dgm:pt>
    <dgm:pt modelId="{76A9271A-4C04-1349-848E-1C1FE3A543DD}" type="parTrans" cxnId="{3226690A-A5F1-784B-8EA2-103E9C27DAC4}">
      <dgm:prSet/>
      <dgm:spPr/>
      <dgm:t>
        <a:bodyPr/>
        <a:lstStyle/>
        <a:p>
          <a:endParaRPr lang="en-US"/>
        </a:p>
      </dgm:t>
    </dgm:pt>
    <dgm:pt modelId="{430FA3F3-19C3-6648-A015-7796C1FB7DFA}" type="sibTrans" cxnId="{3226690A-A5F1-784B-8EA2-103E9C27DAC4}">
      <dgm:prSet/>
      <dgm:spPr/>
      <dgm:t>
        <a:bodyPr/>
        <a:lstStyle/>
        <a:p>
          <a:endParaRPr lang="en-US"/>
        </a:p>
      </dgm:t>
    </dgm:pt>
    <dgm:pt modelId="{2C0F59CA-CF49-AF47-B765-EE5D18A31B45}">
      <dgm:prSet custT="1"/>
      <dgm:spPr>
        <a:solidFill>
          <a:schemeClr val="bg1"/>
        </a:solidFill>
        <a:ln>
          <a:solidFill>
            <a:srgbClr val="005148"/>
          </a:solidFill>
        </a:ln>
      </dgm:spPr>
      <dgm:t>
        <a:bodyPr/>
        <a:lstStyle/>
        <a:p>
          <a:pPr algn="l" rtl="0"/>
          <a:r>
            <a:rPr lang="en-US" sz="4800" dirty="0" smtClean="0">
              <a:solidFill>
                <a:schemeClr val="tx1"/>
              </a:solidFill>
              <a:latin typeface="Franklin Gothic Book"/>
              <a:cs typeface="Franklin Gothic Book"/>
            </a:rPr>
            <a:t>32%</a:t>
          </a:r>
          <a:r>
            <a:rPr lang="en-US" sz="1600" dirty="0" smtClean="0">
              <a:solidFill>
                <a:schemeClr val="tx1"/>
              </a:solidFill>
              <a:latin typeface="Franklin Gothic Book"/>
              <a:cs typeface="Franklin Gothic Book"/>
            </a:rPr>
            <a:t> </a:t>
          </a:r>
          <a:r>
            <a:rPr lang="en-US" sz="2800" dirty="0" smtClean="0">
              <a:solidFill>
                <a:schemeClr val="tx1"/>
              </a:solidFill>
              <a:latin typeface="Franklin Gothic Book"/>
              <a:cs typeface="Franklin Gothic Book"/>
            </a:rPr>
            <a:t>reduction</a:t>
          </a:r>
          <a:endParaRPr lang="en-US" sz="28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CCBA67DF-888D-8D48-9578-1A716853E7DB}" type="parTrans" cxnId="{E50C68C1-4CC0-E04C-AAEB-33F70C25F407}">
      <dgm:prSet/>
      <dgm:spPr/>
      <dgm:t>
        <a:bodyPr/>
        <a:lstStyle/>
        <a:p>
          <a:endParaRPr lang="en-US"/>
        </a:p>
      </dgm:t>
    </dgm:pt>
    <dgm:pt modelId="{83E229F8-B061-3642-A729-D5BEC6D74C82}" type="sibTrans" cxnId="{E50C68C1-4CC0-E04C-AAEB-33F70C25F407}">
      <dgm:prSet/>
      <dgm:spPr/>
      <dgm:t>
        <a:bodyPr/>
        <a:lstStyle/>
        <a:p>
          <a:endParaRPr lang="en-US"/>
        </a:p>
      </dgm:t>
    </dgm:pt>
    <dgm:pt modelId="{8DD2C711-0285-D64C-865B-DE52561F371A}">
      <dgm:prSet custT="1"/>
      <dgm:spPr>
        <a:solidFill>
          <a:schemeClr val="bg1"/>
        </a:solidFill>
        <a:ln>
          <a:solidFill>
            <a:srgbClr val="005148"/>
          </a:solidFill>
        </a:ln>
      </dgm:spPr>
      <dgm:t>
        <a:bodyPr/>
        <a:lstStyle/>
        <a:p>
          <a:pPr algn="ctr" rtl="0"/>
          <a:r>
            <a:rPr lang="en-US" sz="2000" dirty="0" smtClean="0">
              <a:solidFill>
                <a:schemeClr val="tx1"/>
              </a:solidFill>
              <a:latin typeface="Franklin Gothic Medium"/>
              <a:cs typeface="Franklin Gothic Medium"/>
            </a:rPr>
            <a:t>Hospitalizations for COPD</a:t>
          </a:r>
          <a:endParaRPr lang="en-US" sz="2000" dirty="0">
            <a:solidFill>
              <a:schemeClr val="tx1"/>
            </a:solidFill>
            <a:latin typeface="Franklin Gothic Medium"/>
            <a:cs typeface="Franklin Gothic Medium"/>
          </a:endParaRPr>
        </a:p>
      </dgm:t>
    </dgm:pt>
    <dgm:pt modelId="{8FCAF608-9507-7040-A6A3-A40E242D6E99}" type="parTrans" cxnId="{9FB02CB7-F59C-E842-9F38-1D545F903488}">
      <dgm:prSet/>
      <dgm:spPr/>
      <dgm:t>
        <a:bodyPr/>
        <a:lstStyle/>
        <a:p>
          <a:endParaRPr lang="en-US"/>
        </a:p>
      </dgm:t>
    </dgm:pt>
    <dgm:pt modelId="{D32B4CC1-8D29-6046-B6B7-C59F75C46DE2}" type="sibTrans" cxnId="{9FB02CB7-F59C-E842-9F38-1D545F903488}">
      <dgm:prSet/>
      <dgm:spPr/>
      <dgm:t>
        <a:bodyPr/>
        <a:lstStyle/>
        <a:p>
          <a:endParaRPr lang="en-US"/>
        </a:p>
      </dgm:t>
    </dgm:pt>
    <dgm:pt modelId="{796C99B5-908C-6844-AFBE-5DBD4CAA9BAD}">
      <dgm:prSet custT="1"/>
      <dgm:spPr>
        <a:solidFill>
          <a:schemeClr val="bg1"/>
        </a:solidFill>
        <a:ln>
          <a:solidFill>
            <a:srgbClr val="005148"/>
          </a:solidFill>
        </a:ln>
      </dgm:spPr>
      <dgm:t>
        <a:bodyPr/>
        <a:lstStyle/>
        <a:p>
          <a:pPr algn="l" rtl="0"/>
          <a:r>
            <a:rPr lang="en-US" sz="4800" dirty="0" smtClean="0">
              <a:solidFill>
                <a:schemeClr val="tx1"/>
              </a:solidFill>
              <a:latin typeface="Franklin Gothic Book"/>
              <a:cs typeface="Franklin Gothic Book"/>
            </a:rPr>
            <a:t>36% </a:t>
          </a:r>
          <a:r>
            <a:rPr lang="en-US" sz="2800" dirty="0" smtClean="0">
              <a:solidFill>
                <a:schemeClr val="tx1"/>
              </a:solidFill>
              <a:latin typeface="Franklin Gothic Book"/>
              <a:cs typeface="Franklin Gothic Book"/>
            </a:rPr>
            <a:t>reduction</a:t>
          </a:r>
          <a:endParaRPr lang="en-US" sz="2800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4F15CB88-08F5-2B47-A2AB-A33941C092C6}" type="parTrans" cxnId="{A2C9EFB7-A60D-F64C-9CC3-520C378AA008}">
      <dgm:prSet/>
      <dgm:spPr/>
      <dgm:t>
        <a:bodyPr/>
        <a:lstStyle/>
        <a:p>
          <a:endParaRPr lang="en-US"/>
        </a:p>
      </dgm:t>
    </dgm:pt>
    <dgm:pt modelId="{36085095-3B3B-E045-8C8F-FD371BDBA11E}" type="sibTrans" cxnId="{A2C9EFB7-A60D-F64C-9CC3-520C378AA008}">
      <dgm:prSet/>
      <dgm:spPr/>
      <dgm:t>
        <a:bodyPr/>
        <a:lstStyle/>
        <a:p>
          <a:endParaRPr lang="en-US"/>
        </a:p>
      </dgm:t>
    </dgm:pt>
    <dgm:pt modelId="{6E128819-37DC-4548-9081-4D794927FDA4}">
      <dgm:prSet custT="1"/>
      <dgm:spPr>
        <a:solidFill>
          <a:schemeClr val="accent1">
            <a:lumMod val="50000"/>
          </a:schemeClr>
        </a:solidFill>
        <a:ln>
          <a:solidFill>
            <a:srgbClr val="005148"/>
          </a:solidFill>
        </a:ln>
      </dgm:spPr>
      <dgm:t>
        <a:bodyPr/>
        <a:lstStyle/>
        <a:p>
          <a:pPr rtl="0">
            <a:spcAft>
              <a:spcPts val="60"/>
            </a:spcAft>
          </a:pPr>
          <a:r>
            <a:rPr lang="en-US" sz="2800" dirty="0" smtClean="0">
              <a:latin typeface="Franklin Gothic Medium"/>
              <a:cs typeface="Franklin Gothic Medium"/>
            </a:rPr>
            <a:t>“Welcome to Insurance” phone calls;</a:t>
          </a:r>
        </a:p>
        <a:p>
          <a:pPr rtl="0">
            <a:spcAft>
              <a:spcPts val="60"/>
            </a:spcAft>
          </a:pPr>
          <a:r>
            <a:rPr lang="en-US" sz="2800" dirty="0" smtClean="0">
              <a:latin typeface="Franklin Gothic Medium"/>
              <a:cs typeface="Franklin Gothic Medium"/>
            </a:rPr>
            <a:t>schedule PCP appointments; re-book no-shows</a:t>
          </a:r>
          <a:endParaRPr lang="en-US" sz="2800" dirty="0">
            <a:latin typeface="Franklin Gothic Medium"/>
            <a:cs typeface="Franklin Gothic Medium"/>
          </a:endParaRPr>
        </a:p>
      </dgm:t>
    </dgm:pt>
    <dgm:pt modelId="{10C2AC86-EBB1-EF44-B6E5-647FD8DA7FF8}" type="parTrans" cxnId="{9A964DE2-7FA6-6849-8404-164D8FA520D0}">
      <dgm:prSet/>
      <dgm:spPr/>
      <dgm:t>
        <a:bodyPr/>
        <a:lstStyle/>
        <a:p>
          <a:endParaRPr lang="en-US"/>
        </a:p>
      </dgm:t>
    </dgm:pt>
    <dgm:pt modelId="{D16DCC12-4FFC-1647-85B5-0ECBA19BD6E5}" type="sibTrans" cxnId="{9A964DE2-7FA6-6849-8404-164D8FA520D0}">
      <dgm:prSet/>
      <dgm:spPr/>
      <dgm:t>
        <a:bodyPr/>
        <a:lstStyle/>
        <a:p>
          <a:endParaRPr lang="en-US"/>
        </a:p>
      </dgm:t>
    </dgm:pt>
    <dgm:pt modelId="{A2D53F40-FEA0-D14F-BFEA-CF4020C88F5E}" type="pres">
      <dgm:prSet presAssocID="{A5AF53BF-47CE-064B-A0B7-FD84A4A8B45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51073C-B47E-5542-8361-3EC17286AB62}" type="pres">
      <dgm:prSet presAssocID="{6E128819-37DC-4548-9081-4D794927FDA4}" presName="roof" presStyleLbl="dkBgShp" presStyleIdx="0" presStyleCnt="2"/>
      <dgm:spPr/>
      <dgm:t>
        <a:bodyPr/>
        <a:lstStyle/>
        <a:p>
          <a:endParaRPr lang="en-US"/>
        </a:p>
      </dgm:t>
    </dgm:pt>
    <dgm:pt modelId="{F37C6273-D5E0-4643-B384-55BECF87852B}" type="pres">
      <dgm:prSet presAssocID="{6E128819-37DC-4548-9081-4D794927FDA4}" presName="pillars" presStyleCnt="0"/>
      <dgm:spPr/>
    </dgm:pt>
    <dgm:pt modelId="{D72DCEF5-6715-5147-A8A0-18E3FC28A17D}" type="pres">
      <dgm:prSet presAssocID="{6E128819-37DC-4548-9081-4D794927FDA4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1F59D-1C14-FF4D-A57F-51DD8F34467E}" type="pres">
      <dgm:prSet presAssocID="{F6E86A71-32AB-A54E-8F5E-C28F3472E2C0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37DEE2-6F4C-DF40-B086-812B5D44E9FF}" type="pres">
      <dgm:prSet presAssocID="{35AE2EA6-2933-A448-8334-0601AE39E423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3FF5D-A5EC-1C4B-9784-33BFA764DD85}" type="pres">
      <dgm:prSet presAssocID="{8DD2C711-0285-D64C-865B-DE52561F371A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142EDE-01BA-5840-B822-3AEA49B68EAF}" type="pres">
      <dgm:prSet presAssocID="{6E128819-37DC-4548-9081-4D794927FDA4}" presName="base" presStyleLbl="dkBgShp" presStyleIdx="1" presStyleCnt="2"/>
      <dgm:spPr>
        <a:solidFill>
          <a:srgbClr val="005148"/>
        </a:solidFill>
        <a:ln>
          <a:solidFill>
            <a:srgbClr val="005148"/>
          </a:solidFill>
        </a:ln>
      </dgm:spPr>
    </dgm:pt>
  </dgm:ptLst>
  <dgm:cxnLst>
    <dgm:cxn modelId="{9FB02CB7-F59C-E842-9F38-1D545F903488}" srcId="{6E128819-37DC-4548-9081-4D794927FDA4}" destId="{8DD2C711-0285-D64C-865B-DE52561F371A}" srcOrd="3" destOrd="0" parTransId="{8FCAF608-9507-7040-A6A3-A40E242D6E99}" sibTransId="{D32B4CC1-8D29-6046-B6B7-C59F75C46DE2}"/>
    <dgm:cxn modelId="{7A331D0E-6B5D-BC41-B2B1-3B1BA38D74E7}" srcId="{6E128819-37DC-4548-9081-4D794927FDA4}" destId="{F6E86A71-32AB-A54E-8F5E-C28F3472E2C0}" srcOrd="1" destOrd="0" parTransId="{7AB27B6A-1C9F-3E4B-954C-AB37D5819B8F}" sibTransId="{60A7071F-19E1-C14D-8118-998F3C68FBA9}"/>
    <dgm:cxn modelId="{7F79D9C6-20F0-EA46-8091-AEBCBD4447B9}" srcId="{F6E86A71-32AB-A54E-8F5E-C28F3472E2C0}" destId="{321010AA-FFEF-1C44-A1FC-DB6365009B20}" srcOrd="0" destOrd="0" parTransId="{88F3547E-6225-EF48-9145-E133D9B14676}" sibTransId="{DE33311F-A7E5-584C-B790-DBCB0167D3CC}"/>
    <dgm:cxn modelId="{E50C68C1-4CC0-E04C-AAEB-33F70C25F407}" srcId="{35AE2EA6-2933-A448-8334-0601AE39E423}" destId="{2C0F59CA-CF49-AF47-B765-EE5D18A31B45}" srcOrd="0" destOrd="0" parTransId="{CCBA67DF-888D-8D48-9578-1A716853E7DB}" sibTransId="{83E229F8-B061-3642-A729-D5BEC6D74C82}"/>
    <dgm:cxn modelId="{B053F74C-12D8-F548-8ECC-015A8B48EBF9}" type="presOf" srcId="{8DD2C711-0285-D64C-865B-DE52561F371A}" destId="{5033FF5D-A5EC-1C4B-9784-33BFA764DD85}" srcOrd="0" destOrd="0" presId="urn:microsoft.com/office/officeart/2005/8/layout/hList3"/>
    <dgm:cxn modelId="{A6306513-29F0-C84C-9671-081BE1C5FCDA}" type="presOf" srcId="{F6E86A71-32AB-A54E-8F5E-C28F3472E2C0}" destId="{B9A1F59D-1C14-FF4D-A57F-51DD8F34467E}" srcOrd="0" destOrd="0" presId="urn:microsoft.com/office/officeart/2005/8/layout/hList3"/>
    <dgm:cxn modelId="{53085832-2981-7741-A46F-48BF1107C821}" type="presOf" srcId="{3129C61E-4ADC-E445-8C20-CA21161E2A76}" destId="{D72DCEF5-6715-5147-A8A0-18E3FC28A17D}" srcOrd="0" destOrd="1" presId="urn:microsoft.com/office/officeart/2005/8/layout/hList3"/>
    <dgm:cxn modelId="{3FB6B41A-22C7-3746-B3C1-66BBC9AD4F8B}" type="presOf" srcId="{2C0F59CA-CF49-AF47-B765-EE5D18A31B45}" destId="{5237DEE2-6F4C-DF40-B086-812B5D44E9FF}" srcOrd="0" destOrd="1" presId="urn:microsoft.com/office/officeart/2005/8/layout/hList3"/>
    <dgm:cxn modelId="{7DCD5BAB-2019-CA48-81B4-40B61840701A}" type="presOf" srcId="{321010AA-FFEF-1C44-A1FC-DB6365009B20}" destId="{B9A1F59D-1C14-FF4D-A57F-51DD8F34467E}" srcOrd="0" destOrd="1" presId="urn:microsoft.com/office/officeart/2005/8/layout/hList3"/>
    <dgm:cxn modelId="{3226690A-A5F1-784B-8EA2-103E9C27DAC4}" srcId="{6E128819-37DC-4548-9081-4D794927FDA4}" destId="{35AE2EA6-2933-A448-8334-0601AE39E423}" srcOrd="2" destOrd="0" parTransId="{76A9271A-4C04-1349-848E-1C1FE3A543DD}" sibTransId="{430FA3F3-19C3-6648-A015-7796C1FB7DFA}"/>
    <dgm:cxn modelId="{A2C9EFB7-A60D-F64C-9CC3-520C378AA008}" srcId="{8DD2C711-0285-D64C-865B-DE52561F371A}" destId="{796C99B5-908C-6844-AFBE-5DBD4CAA9BAD}" srcOrd="0" destOrd="0" parTransId="{4F15CB88-08F5-2B47-A2AB-A33941C092C6}" sibTransId="{36085095-3B3B-E045-8C8F-FD371BDBA11E}"/>
    <dgm:cxn modelId="{E853E9AB-2FD8-5746-A722-A1A5B72551B5}" type="presOf" srcId="{6E128819-37DC-4548-9081-4D794927FDA4}" destId="{8251073C-B47E-5542-8361-3EC17286AB62}" srcOrd="0" destOrd="0" presId="urn:microsoft.com/office/officeart/2005/8/layout/hList3"/>
    <dgm:cxn modelId="{104CF5AC-38FF-8141-BDC9-42CE39E8F91E}" type="presOf" srcId="{A5AF53BF-47CE-064B-A0B7-FD84A4A8B456}" destId="{A2D53F40-FEA0-D14F-BFEA-CF4020C88F5E}" srcOrd="0" destOrd="0" presId="urn:microsoft.com/office/officeart/2005/8/layout/hList3"/>
    <dgm:cxn modelId="{9EC96638-4590-9B48-9E79-1D838390D835}" srcId="{6E128819-37DC-4548-9081-4D794927FDA4}" destId="{482D4A54-87BA-EE47-8CE0-1C550051E96D}" srcOrd="0" destOrd="0" parTransId="{E37DA478-68A5-C043-AA68-4B8BA558CF36}" sibTransId="{41D384C1-3EB7-D746-948C-E529EE76AC13}"/>
    <dgm:cxn modelId="{78E17474-0938-1047-ABB8-6675EF225F9C}" srcId="{482D4A54-87BA-EE47-8CE0-1C550051E96D}" destId="{3129C61E-4ADC-E445-8C20-CA21161E2A76}" srcOrd="0" destOrd="0" parTransId="{6A9D557E-2807-CB42-80F7-0C9E26E0DA3D}" sibTransId="{455CEEF1-C0DB-8B43-9760-5C157CD3480B}"/>
    <dgm:cxn modelId="{C6D1F5A1-D89F-D24F-9DCC-7AF6357CDA70}" type="presOf" srcId="{482D4A54-87BA-EE47-8CE0-1C550051E96D}" destId="{D72DCEF5-6715-5147-A8A0-18E3FC28A17D}" srcOrd="0" destOrd="0" presId="urn:microsoft.com/office/officeart/2005/8/layout/hList3"/>
    <dgm:cxn modelId="{D11839E2-4033-C94B-AE46-467E29F8EF94}" type="presOf" srcId="{796C99B5-908C-6844-AFBE-5DBD4CAA9BAD}" destId="{5033FF5D-A5EC-1C4B-9784-33BFA764DD85}" srcOrd="0" destOrd="1" presId="urn:microsoft.com/office/officeart/2005/8/layout/hList3"/>
    <dgm:cxn modelId="{EEE1A886-9CC7-A247-8187-551629E33CBE}" type="presOf" srcId="{35AE2EA6-2933-A448-8334-0601AE39E423}" destId="{5237DEE2-6F4C-DF40-B086-812B5D44E9FF}" srcOrd="0" destOrd="0" presId="urn:microsoft.com/office/officeart/2005/8/layout/hList3"/>
    <dgm:cxn modelId="{9A964DE2-7FA6-6849-8404-164D8FA520D0}" srcId="{A5AF53BF-47CE-064B-A0B7-FD84A4A8B456}" destId="{6E128819-37DC-4548-9081-4D794927FDA4}" srcOrd="0" destOrd="0" parTransId="{10C2AC86-EBB1-EF44-B6E5-647FD8DA7FF8}" sibTransId="{D16DCC12-4FFC-1647-85B5-0ECBA19BD6E5}"/>
    <dgm:cxn modelId="{ADB84384-2896-A148-B216-3C048E23F1B5}" type="presParOf" srcId="{A2D53F40-FEA0-D14F-BFEA-CF4020C88F5E}" destId="{8251073C-B47E-5542-8361-3EC17286AB62}" srcOrd="0" destOrd="0" presId="urn:microsoft.com/office/officeart/2005/8/layout/hList3"/>
    <dgm:cxn modelId="{BF3C490B-05A4-0643-90D1-BACB63324949}" type="presParOf" srcId="{A2D53F40-FEA0-D14F-BFEA-CF4020C88F5E}" destId="{F37C6273-D5E0-4643-B384-55BECF87852B}" srcOrd="1" destOrd="0" presId="urn:microsoft.com/office/officeart/2005/8/layout/hList3"/>
    <dgm:cxn modelId="{169B544F-7A14-954C-B42B-0D1789ACBE05}" type="presParOf" srcId="{F37C6273-D5E0-4643-B384-55BECF87852B}" destId="{D72DCEF5-6715-5147-A8A0-18E3FC28A17D}" srcOrd="0" destOrd="0" presId="urn:microsoft.com/office/officeart/2005/8/layout/hList3"/>
    <dgm:cxn modelId="{8EA48802-CFA5-FD48-BA65-71A49468559D}" type="presParOf" srcId="{F37C6273-D5E0-4643-B384-55BECF87852B}" destId="{B9A1F59D-1C14-FF4D-A57F-51DD8F34467E}" srcOrd="1" destOrd="0" presId="urn:microsoft.com/office/officeart/2005/8/layout/hList3"/>
    <dgm:cxn modelId="{B1698C1F-A392-364C-A466-7E0699B8DD87}" type="presParOf" srcId="{F37C6273-D5E0-4643-B384-55BECF87852B}" destId="{5237DEE2-6F4C-DF40-B086-812B5D44E9FF}" srcOrd="2" destOrd="0" presId="urn:microsoft.com/office/officeart/2005/8/layout/hList3"/>
    <dgm:cxn modelId="{B2DD0618-B829-AA48-BA83-FF3DC6CCD56D}" type="presParOf" srcId="{F37C6273-D5E0-4643-B384-55BECF87852B}" destId="{5033FF5D-A5EC-1C4B-9784-33BFA764DD85}" srcOrd="3" destOrd="0" presId="urn:microsoft.com/office/officeart/2005/8/layout/hList3"/>
    <dgm:cxn modelId="{4305CE8E-FD98-2C4E-9B6A-C596358041C1}" type="presParOf" srcId="{A2D53F40-FEA0-D14F-BFEA-CF4020C88F5E}" destId="{E0142EDE-01BA-5840-B822-3AEA49B68EA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C495A9-7589-FC4A-B126-87EF51C652A2}" type="doc">
      <dgm:prSet loTypeId="urn:microsoft.com/office/officeart/2009/3/layout/PlusandMinu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1A9A82-9E81-1841-9E87-794E29F7009B}">
      <dgm:prSet custT="1"/>
      <dgm:spPr>
        <a:noFill/>
        <a:ln>
          <a:noFill/>
        </a:ln>
      </dgm:spPr>
      <dgm:t>
        <a:bodyPr/>
        <a:lstStyle/>
        <a:p>
          <a:pPr rtl="0">
            <a:lnSpc>
              <a:spcPct val="90000"/>
            </a:lnSpc>
            <a:spcAft>
              <a:spcPts val="60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Increased Revenue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FF1AE14E-0799-A645-B8DC-3597CE8050CC}" type="parTrans" cxnId="{37AF2958-DE12-654C-A217-1CC9365ED4C4}">
      <dgm:prSet/>
      <dgm:spPr/>
      <dgm:t>
        <a:bodyPr/>
        <a:lstStyle/>
        <a:p>
          <a:endParaRPr lang="en-US" sz="2000"/>
        </a:p>
      </dgm:t>
    </dgm:pt>
    <dgm:pt modelId="{79386746-8031-6B4E-A975-A537B686F245}" type="sibTrans" cxnId="{37AF2958-DE12-654C-A217-1CC9365ED4C4}">
      <dgm:prSet/>
      <dgm:spPr/>
      <dgm:t>
        <a:bodyPr/>
        <a:lstStyle/>
        <a:p>
          <a:endParaRPr lang="en-US" sz="2000"/>
        </a:p>
      </dgm:t>
    </dgm:pt>
    <dgm:pt modelId="{99F771ED-35B9-0F4B-A4A7-9CC9C4C96024}">
      <dgm:prSet custT="1"/>
      <dgm:spPr>
        <a:noFill/>
        <a:ln>
          <a:noFill/>
        </a:ln>
      </dgm:spPr>
      <dgm:t>
        <a:bodyPr/>
        <a:lstStyle/>
        <a:p>
          <a:pPr rtl="0">
            <a:lnSpc>
              <a:spcPct val="90000"/>
            </a:lnSpc>
            <a:spcAft>
              <a:spcPts val="60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Reduced State Share of Existing Programs</a:t>
          </a:r>
        </a:p>
      </dgm:t>
    </dgm:pt>
    <dgm:pt modelId="{58BEB587-79DA-3D4E-9F1F-DDF71BF81F38}" type="parTrans" cxnId="{02A0F07E-979D-E141-A85B-71B7020ECE0C}">
      <dgm:prSet/>
      <dgm:spPr/>
      <dgm:t>
        <a:bodyPr/>
        <a:lstStyle/>
        <a:p>
          <a:endParaRPr lang="en-US" sz="2000"/>
        </a:p>
      </dgm:t>
    </dgm:pt>
    <dgm:pt modelId="{EEE91A51-FC5E-FB4E-88E9-6D3AC8411B27}" type="sibTrans" cxnId="{02A0F07E-979D-E141-A85B-71B7020ECE0C}">
      <dgm:prSet/>
      <dgm:spPr/>
      <dgm:t>
        <a:bodyPr/>
        <a:lstStyle/>
        <a:p>
          <a:endParaRPr lang="en-US" sz="2000"/>
        </a:p>
      </dgm:t>
    </dgm:pt>
    <dgm:pt modelId="{67BF00AD-1ACE-804C-9AD5-2461EDEB8371}">
      <dgm:prSet custT="1"/>
      <dgm:spPr>
        <a:noFill/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Individual income tax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153B7803-BEA3-CC43-8BA5-ACCC7E281F28}" type="parTrans" cxnId="{4197FC7C-87BF-F245-A226-9C0A3A4058CD}">
      <dgm:prSet/>
      <dgm:spPr/>
      <dgm:t>
        <a:bodyPr/>
        <a:lstStyle/>
        <a:p>
          <a:endParaRPr lang="en-US"/>
        </a:p>
      </dgm:t>
    </dgm:pt>
    <dgm:pt modelId="{42BBA933-AE6C-3D4E-A454-A0322F89C266}" type="sibTrans" cxnId="{4197FC7C-87BF-F245-A226-9C0A3A4058CD}">
      <dgm:prSet/>
      <dgm:spPr/>
      <dgm:t>
        <a:bodyPr/>
        <a:lstStyle/>
        <a:p>
          <a:endParaRPr lang="en-US"/>
        </a:p>
      </dgm:t>
    </dgm:pt>
    <dgm:pt modelId="{1AABFA30-F933-3B43-B291-0ED861C24D56}">
      <dgm:prSet custT="1"/>
      <dgm:spPr>
        <a:noFill/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Sales tax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7B9C04CD-1030-624A-9448-343CE2756443}" type="parTrans" cxnId="{211144D4-B45E-1045-ADA3-587EA706858C}">
      <dgm:prSet/>
      <dgm:spPr/>
      <dgm:t>
        <a:bodyPr/>
        <a:lstStyle/>
        <a:p>
          <a:endParaRPr lang="en-US"/>
        </a:p>
      </dgm:t>
    </dgm:pt>
    <dgm:pt modelId="{B3DCDD9D-F8CE-5949-88E4-081FE5A382C5}" type="sibTrans" cxnId="{211144D4-B45E-1045-ADA3-587EA706858C}">
      <dgm:prSet/>
      <dgm:spPr/>
      <dgm:t>
        <a:bodyPr/>
        <a:lstStyle/>
        <a:p>
          <a:endParaRPr lang="en-US"/>
        </a:p>
      </dgm:t>
    </dgm:pt>
    <dgm:pt modelId="{0B50B037-3234-D54E-AFC5-361F5AB77108}">
      <dgm:prSet custT="1"/>
      <dgm:spPr>
        <a:noFill/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Pregnant women</a:t>
          </a:r>
        </a:p>
      </dgm:t>
    </dgm:pt>
    <dgm:pt modelId="{EB8E53FC-A986-754E-B969-C71AE28A1F16}" type="parTrans" cxnId="{1EB1AFDA-759C-A745-BE50-8409704B3900}">
      <dgm:prSet/>
      <dgm:spPr/>
      <dgm:t>
        <a:bodyPr/>
        <a:lstStyle/>
        <a:p>
          <a:endParaRPr lang="en-US"/>
        </a:p>
      </dgm:t>
    </dgm:pt>
    <dgm:pt modelId="{E811A522-EF48-9643-B7E4-3A962FA935D3}" type="sibTrans" cxnId="{1EB1AFDA-759C-A745-BE50-8409704B3900}">
      <dgm:prSet/>
      <dgm:spPr/>
      <dgm:t>
        <a:bodyPr/>
        <a:lstStyle/>
        <a:p>
          <a:endParaRPr lang="en-US"/>
        </a:p>
      </dgm:t>
    </dgm:pt>
    <dgm:pt modelId="{64EF00A0-6C0D-E24A-8E66-8B72D6F38A8D}">
      <dgm:prSet custT="1"/>
      <dgm:spPr>
        <a:noFill/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Breast/Cervical cancer</a:t>
          </a:r>
        </a:p>
      </dgm:t>
    </dgm:pt>
    <dgm:pt modelId="{680664D7-6E6D-F14E-8F63-691AB3E1F17B}" type="parTrans" cxnId="{FD039062-5C9F-5648-8C56-D73BE21BBED6}">
      <dgm:prSet/>
      <dgm:spPr/>
      <dgm:t>
        <a:bodyPr/>
        <a:lstStyle/>
        <a:p>
          <a:endParaRPr lang="en-US"/>
        </a:p>
      </dgm:t>
    </dgm:pt>
    <dgm:pt modelId="{24825247-7A52-304A-B018-9A6C6DA03841}" type="sibTrans" cxnId="{FD039062-5C9F-5648-8C56-D73BE21BBED6}">
      <dgm:prSet/>
      <dgm:spPr/>
      <dgm:t>
        <a:bodyPr/>
        <a:lstStyle/>
        <a:p>
          <a:endParaRPr lang="en-US"/>
        </a:p>
      </dgm:t>
    </dgm:pt>
    <dgm:pt modelId="{CE01DB71-86EA-E84C-ADBD-E892C26F2D30}">
      <dgm:prSet custT="1"/>
      <dgm:spPr>
        <a:noFill/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Mental Health</a:t>
          </a:r>
        </a:p>
      </dgm:t>
    </dgm:pt>
    <dgm:pt modelId="{8E2F13A6-F112-024D-A2BC-9266FD6BD34A}" type="parTrans" cxnId="{00ED0E09-13D7-0742-8711-CA5CC4B5E359}">
      <dgm:prSet/>
      <dgm:spPr/>
      <dgm:t>
        <a:bodyPr/>
        <a:lstStyle/>
        <a:p>
          <a:endParaRPr lang="en-US"/>
        </a:p>
      </dgm:t>
    </dgm:pt>
    <dgm:pt modelId="{A39D8FB8-3BA2-4F49-92DF-42EC2F12D31F}" type="sibTrans" cxnId="{00ED0E09-13D7-0742-8711-CA5CC4B5E359}">
      <dgm:prSet/>
      <dgm:spPr/>
      <dgm:t>
        <a:bodyPr/>
        <a:lstStyle/>
        <a:p>
          <a:endParaRPr lang="en-US"/>
        </a:p>
      </dgm:t>
    </dgm:pt>
    <dgm:pt modelId="{C5BC41FE-5C32-9945-96B6-C0E31AA81E2D}">
      <dgm:prSet custT="1"/>
      <dgm:spPr>
        <a:noFill/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Disability</a:t>
          </a:r>
        </a:p>
      </dgm:t>
    </dgm:pt>
    <dgm:pt modelId="{C32BE9A7-A639-9F4D-ABC0-A0CDD7082C87}" type="parTrans" cxnId="{853FE566-C55E-0948-9031-AD914CC5F5C0}">
      <dgm:prSet/>
      <dgm:spPr/>
      <dgm:t>
        <a:bodyPr/>
        <a:lstStyle/>
        <a:p>
          <a:endParaRPr lang="en-US"/>
        </a:p>
      </dgm:t>
    </dgm:pt>
    <dgm:pt modelId="{6A904D47-6F20-8E48-9FE5-77676F1318DA}" type="sibTrans" cxnId="{853FE566-C55E-0948-9031-AD914CC5F5C0}">
      <dgm:prSet/>
      <dgm:spPr/>
      <dgm:t>
        <a:bodyPr/>
        <a:lstStyle/>
        <a:p>
          <a:endParaRPr lang="en-US"/>
        </a:p>
      </dgm:t>
    </dgm:pt>
    <dgm:pt modelId="{DB87BDD6-981C-8345-9566-6AD388BDDCE6}">
      <dgm:prSet custT="1"/>
      <dgm:spPr>
        <a:noFill/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Spend-down</a:t>
          </a:r>
        </a:p>
      </dgm:t>
    </dgm:pt>
    <dgm:pt modelId="{1A5CC58F-5FB6-B443-9008-DAECE9A5418F}" type="parTrans" cxnId="{02BB74CE-8FB0-3D43-9BAD-DE6100AEDCEA}">
      <dgm:prSet/>
      <dgm:spPr/>
      <dgm:t>
        <a:bodyPr/>
        <a:lstStyle/>
        <a:p>
          <a:endParaRPr lang="en-US"/>
        </a:p>
      </dgm:t>
    </dgm:pt>
    <dgm:pt modelId="{16B8124A-820C-D044-A0C0-65843EBDFFEA}" type="sibTrans" cxnId="{02BB74CE-8FB0-3D43-9BAD-DE6100AEDCEA}">
      <dgm:prSet/>
      <dgm:spPr/>
      <dgm:t>
        <a:bodyPr/>
        <a:lstStyle/>
        <a:p>
          <a:endParaRPr lang="en-US"/>
        </a:p>
      </dgm:t>
    </dgm:pt>
    <dgm:pt modelId="{CBE7EEA8-C8A8-1244-BC6C-9D8E399BCB9F}">
      <dgm:prSet custT="1"/>
      <dgm:spPr>
        <a:noFill/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6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Many others</a:t>
          </a:r>
        </a:p>
      </dgm:t>
    </dgm:pt>
    <dgm:pt modelId="{88EFAB5E-686A-324D-8AB6-9A481A535C7B}" type="parTrans" cxnId="{3CD2DCE4-BE71-4B43-83A5-C9D863AFC818}">
      <dgm:prSet/>
      <dgm:spPr/>
      <dgm:t>
        <a:bodyPr/>
        <a:lstStyle/>
        <a:p>
          <a:endParaRPr lang="en-US"/>
        </a:p>
      </dgm:t>
    </dgm:pt>
    <dgm:pt modelId="{0F816A72-98E7-2042-89C0-3AB9095735B0}" type="sibTrans" cxnId="{3CD2DCE4-BE71-4B43-83A5-C9D863AFC818}">
      <dgm:prSet/>
      <dgm:spPr/>
      <dgm:t>
        <a:bodyPr/>
        <a:lstStyle/>
        <a:p>
          <a:endParaRPr lang="en-US"/>
        </a:p>
      </dgm:t>
    </dgm:pt>
    <dgm:pt modelId="{208514DF-607F-C449-BAD6-111E46C2F86B}" type="pres">
      <dgm:prSet presAssocID="{FBC495A9-7589-FC4A-B126-87EF51C652A2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84151F-B14B-944E-B1E3-650E5B76387C}" type="pres">
      <dgm:prSet presAssocID="{FBC495A9-7589-FC4A-B126-87EF51C652A2}" presName="Background" presStyleLbl="bgImgPlace1" presStyleIdx="0" presStyleCnt="1"/>
      <dgm:spPr>
        <a:solidFill>
          <a:schemeClr val="bg1"/>
        </a:solidFill>
        <a:ln>
          <a:solidFill>
            <a:schemeClr val="accent1">
              <a:lumMod val="50000"/>
            </a:schemeClr>
          </a:solidFill>
        </a:ln>
      </dgm:spPr>
    </dgm:pt>
    <dgm:pt modelId="{5F1C51BD-63FD-584F-9DF3-46083850C8C6}" type="pres">
      <dgm:prSet presAssocID="{FBC495A9-7589-FC4A-B126-87EF51C652A2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7A1B08-BF6C-6344-8A33-5CD9CCD1A3A8}" type="pres">
      <dgm:prSet presAssocID="{FBC495A9-7589-FC4A-B126-87EF51C652A2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9AEC00-696A-EE46-AE4D-BAF9FC11009A}" type="pres">
      <dgm:prSet presAssocID="{FBC495A9-7589-FC4A-B126-87EF51C652A2}" presName="Plus" presStyleLbl="alignNode1" presStyleIdx="0" presStyleCnt="2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</dgm:pt>
    <dgm:pt modelId="{545CA769-7E67-8043-9FE9-EA6A2920B365}" type="pres">
      <dgm:prSet presAssocID="{FBC495A9-7589-FC4A-B126-87EF51C652A2}" presName="Minus" presStyleLbl="alignNode1" presStyleIdx="1" presStyleCnt="2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</dgm:pt>
    <dgm:pt modelId="{CBCBF1CD-60D3-C247-B5FC-0569499FF2D8}" type="pres">
      <dgm:prSet presAssocID="{FBC495A9-7589-FC4A-B126-87EF51C652A2}" presName="Divider" presStyleLbl="parChTrans1D1" presStyleIdx="0" presStyleCnt="1"/>
      <dgm:spPr>
        <a:ln>
          <a:solidFill>
            <a:srgbClr val="003300"/>
          </a:solidFill>
        </a:ln>
      </dgm:spPr>
    </dgm:pt>
  </dgm:ptLst>
  <dgm:cxnLst>
    <dgm:cxn modelId="{1EF37F56-99A8-CF49-AE03-D916ABE9B2CB}" type="presOf" srcId="{DB87BDD6-981C-8345-9566-6AD388BDDCE6}" destId="{5A7A1B08-BF6C-6344-8A33-5CD9CCD1A3A8}" srcOrd="0" destOrd="5" presId="urn:microsoft.com/office/officeart/2009/3/layout/PlusandMinus"/>
    <dgm:cxn modelId="{4197FC7C-87BF-F245-A226-9C0A3A4058CD}" srcId="{A51A9A82-9E81-1841-9E87-794E29F7009B}" destId="{67BF00AD-1ACE-804C-9AD5-2461EDEB8371}" srcOrd="0" destOrd="0" parTransId="{153B7803-BEA3-CC43-8BA5-ACCC7E281F28}" sibTransId="{42BBA933-AE6C-3D4E-A454-A0322F89C266}"/>
    <dgm:cxn modelId="{CDAA938D-5F8B-1A46-BBDC-146E4B7829E9}" type="presOf" srcId="{99F771ED-35B9-0F4B-A4A7-9CC9C4C96024}" destId="{5A7A1B08-BF6C-6344-8A33-5CD9CCD1A3A8}" srcOrd="0" destOrd="0" presId="urn:microsoft.com/office/officeart/2009/3/layout/PlusandMinus"/>
    <dgm:cxn modelId="{4D957024-F470-8540-9550-3D798FC759D6}" type="presOf" srcId="{1AABFA30-F933-3B43-B291-0ED861C24D56}" destId="{5F1C51BD-63FD-584F-9DF3-46083850C8C6}" srcOrd="0" destOrd="2" presId="urn:microsoft.com/office/officeart/2009/3/layout/PlusandMinus"/>
    <dgm:cxn modelId="{37AF2958-DE12-654C-A217-1CC9365ED4C4}" srcId="{FBC495A9-7589-FC4A-B126-87EF51C652A2}" destId="{A51A9A82-9E81-1841-9E87-794E29F7009B}" srcOrd="0" destOrd="0" parTransId="{FF1AE14E-0799-A645-B8DC-3597CE8050CC}" sibTransId="{79386746-8031-6B4E-A975-A537B686F245}"/>
    <dgm:cxn modelId="{211144D4-B45E-1045-ADA3-587EA706858C}" srcId="{A51A9A82-9E81-1841-9E87-794E29F7009B}" destId="{1AABFA30-F933-3B43-B291-0ED861C24D56}" srcOrd="1" destOrd="0" parTransId="{7B9C04CD-1030-624A-9448-343CE2756443}" sibTransId="{B3DCDD9D-F8CE-5949-88E4-081FE5A382C5}"/>
    <dgm:cxn modelId="{D515E8C9-543A-9841-9B3F-1F6AB2D0ECF2}" type="presOf" srcId="{67BF00AD-1ACE-804C-9AD5-2461EDEB8371}" destId="{5F1C51BD-63FD-584F-9DF3-46083850C8C6}" srcOrd="0" destOrd="1" presId="urn:microsoft.com/office/officeart/2009/3/layout/PlusandMinus"/>
    <dgm:cxn modelId="{1678611E-4AD7-8347-B3F0-D1AF25F03FC0}" type="presOf" srcId="{CE01DB71-86EA-E84C-ADBD-E892C26F2D30}" destId="{5A7A1B08-BF6C-6344-8A33-5CD9CCD1A3A8}" srcOrd="0" destOrd="3" presId="urn:microsoft.com/office/officeart/2009/3/layout/PlusandMinus"/>
    <dgm:cxn modelId="{02A0F07E-979D-E141-A85B-71B7020ECE0C}" srcId="{FBC495A9-7589-FC4A-B126-87EF51C652A2}" destId="{99F771ED-35B9-0F4B-A4A7-9CC9C4C96024}" srcOrd="1" destOrd="0" parTransId="{58BEB587-79DA-3D4E-9F1F-DDF71BF81F38}" sibTransId="{EEE91A51-FC5E-FB4E-88E9-6D3AC8411B27}"/>
    <dgm:cxn modelId="{C7926EA7-B399-8B49-A2AA-8E21234BC002}" type="presOf" srcId="{CBE7EEA8-C8A8-1244-BC6C-9D8E399BCB9F}" destId="{5A7A1B08-BF6C-6344-8A33-5CD9CCD1A3A8}" srcOrd="0" destOrd="6" presId="urn:microsoft.com/office/officeart/2009/3/layout/PlusandMinus"/>
    <dgm:cxn modelId="{82A66A83-FB06-F441-952A-BE30A4851825}" type="presOf" srcId="{0B50B037-3234-D54E-AFC5-361F5AB77108}" destId="{5A7A1B08-BF6C-6344-8A33-5CD9CCD1A3A8}" srcOrd="0" destOrd="1" presId="urn:microsoft.com/office/officeart/2009/3/layout/PlusandMinus"/>
    <dgm:cxn modelId="{B8BE50C8-1C27-6B4C-88A1-2CBD20B86E9D}" type="presOf" srcId="{64EF00A0-6C0D-E24A-8E66-8B72D6F38A8D}" destId="{5A7A1B08-BF6C-6344-8A33-5CD9CCD1A3A8}" srcOrd="0" destOrd="2" presId="urn:microsoft.com/office/officeart/2009/3/layout/PlusandMinus"/>
    <dgm:cxn modelId="{02BB74CE-8FB0-3D43-9BAD-DE6100AEDCEA}" srcId="{99F771ED-35B9-0F4B-A4A7-9CC9C4C96024}" destId="{DB87BDD6-981C-8345-9566-6AD388BDDCE6}" srcOrd="4" destOrd="0" parTransId="{1A5CC58F-5FB6-B443-9008-DAECE9A5418F}" sibTransId="{16B8124A-820C-D044-A0C0-65843EBDFFEA}"/>
    <dgm:cxn modelId="{3CD2DCE4-BE71-4B43-83A5-C9D863AFC818}" srcId="{99F771ED-35B9-0F4B-A4A7-9CC9C4C96024}" destId="{CBE7EEA8-C8A8-1244-BC6C-9D8E399BCB9F}" srcOrd="5" destOrd="0" parTransId="{88EFAB5E-686A-324D-8AB6-9A481A535C7B}" sibTransId="{0F816A72-98E7-2042-89C0-3AB9095735B0}"/>
    <dgm:cxn modelId="{00ED0E09-13D7-0742-8711-CA5CC4B5E359}" srcId="{99F771ED-35B9-0F4B-A4A7-9CC9C4C96024}" destId="{CE01DB71-86EA-E84C-ADBD-E892C26F2D30}" srcOrd="2" destOrd="0" parTransId="{8E2F13A6-F112-024D-A2BC-9266FD6BD34A}" sibTransId="{A39D8FB8-3BA2-4F49-92DF-42EC2F12D31F}"/>
    <dgm:cxn modelId="{FD039062-5C9F-5648-8C56-D73BE21BBED6}" srcId="{99F771ED-35B9-0F4B-A4A7-9CC9C4C96024}" destId="{64EF00A0-6C0D-E24A-8E66-8B72D6F38A8D}" srcOrd="1" destOrd="0" parTransId="{680664D7-6E6D-F14E-8F63-691AB3E1F17B}" sibTransId="{24825247-7A52-304A-B018-9A6C6DA03841}"/>
    <dgm:cxn modelId="{1EB1AFDA-759C-A745-BE50-8409704B3900}" srcId="{99F771ED-35B9-0F4B-A4A7-9CC9C4C96024}" destId="{0B50B037-3234-D54E-AFC5-361F5AB77108}" srcOrd="0" destOrd="0" parTransId="{EB8E53FC-A986-754E-B969-C71AE28A1F16}" sibTransId="{E811A522-EF48-9643-B7E4-3A962FA935D3}"/>
    <dgm:cxn modelId="{853FE566-C55E-0948-9031-AD914CC5F5C0}" srcId="{99F771ED-35B9-0F4B-A4A7-9CC9C4C96024}" destId="{C5BC41FE-5C32-9945-96B6-C0E31AA81E2D}" srcOrd="3" destOrd="0" parTransId="{C32BE9A7-A639-9F4D-ABC0-A0CDD7082C87}" sibTransId="{6A904D47-6F20-8E48-9FE5-77676F1318DA}"/>
    <dgm:cxn modelId="{5851DDAB-AC62-8745-A279-3CA278D4D607}" type="presOf" srcId="{FBC495A9-7589-FC4A-B126-87EF51C652A2}" destId="{208514DF-607F-C449-BAD6-111E46C2F86B}" srcOrd="0" destOrd="0" presId="urn:microsoft.com/office/officeart/2009/3/layout/PlusandMinus"/>
    <dgm:cxn modelId="{1774003D-1E58-494E-AA7C-A2A2E5311A86}" type="presOf" srcId="{C5BC41FE-5C32-9945-96B6-C0E31AA81E2D}" destId="{5A7A1B08-BF6C-6344-8A33-5CD9CCD1A3A8}" srcOrd="0" destOrd="4" presId="urn:microsoft.com/office/officeart/2009/3/layout/PlusandMinus"/>
    <dgm:cxn modelId="{1C2DE343-CDAF-6548-867A-DAED230FB39A}" type="presOf" srcId="{A51A9A82-9E81-1841-9E87-794E29F7009B}" destId="{5F1C51BD-63FD-584F-9DF3-46083850C8C6}" srcOrd="0" destOrd="0" presId="urn:microsoft.com/office/officeart/2009/3/layout/PlusandMinus"/>
    <dgm:cxn modelId="{284D2B7C-5BAF-A64C-9997-065F4AF6C208}" type="presParOf" srcId="{208514DF-607F-C449-BAD6-111E46C2F86B}" destId="{4B84151F-B14B-944E-B1E3-650E5B76387C}" srcOrd="0" destOrd="0" presId="urn:microsoft.com/office/officeart/2009/3/layout/PlusandMinus"/>
    <dgm:cxn modelId="{E335B8ED-B820-ED4E-A18A-3846AAE592AE}" type="presParOf" srcId="{208514DF-607F-C449-BAD6-111E46C2F86B}" destId="{5F1C51BD-63FD-584F-9DF3-46083850C8C6}" srcOrd="1" destOrd="0" presId="urn:microsoft.com/office/officeart/2009/3/layout/PlusandMinus"/>
    <dgm:cxn modelId="{D856C2D0-AC75-E54B-B92B-AD80A6A1ABBF}" type="presParOf" srcId="{208514DF-607F-C449-BAD6-111E46C2F86B}" destId="{5A7A1B08-BF6C-6344-8A33-5CD9CCD1A3A8}" srcOrd="2" destOrd="0" presId="urn:microsoft.com/office/officeart/2009/3/layout/PlusandMinus"/>
    <dgm:cxn modelId="{18086134-604D-DA4F-BBDE-99916BD96C45}" type="presParOf" srcId="{208514DF-607F-C449-BAD6-111E46C2F86B}" destId="{569AEC00-696A-EE46-AE4D-BAF9FC11009A}" srcOrd="3" destOrd="0" presId="urn:microsoft.com/office/officeart/2009/3/layout/PlusandMinus"/>
    <dgm:cxn modelId="{B284934A-CB2D-C345-9E7D-12364C68DE43}" type="presParOf" srcId="{208514DF-607F-C449-BAD6-111E46C2F86B}" destId="{545CA769-7E67-8043-9FE9-EA6A2920B365}" srcOrd="4" destOrd="0" presId="urn:microsoft.com/office/officeart/2009/3/layout/PlusandMinus"/>
    <dgm:cxn modelId="{D1619890-79BF-FE4B-AD7F-2E38646CFD59}" type="presParOf" srcId="{208514DF-607F-C449-BAD6-111E46C2F86B}" destId="{CBCBF1CD-60D3-C247-B5FC-0569499FF2D8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978032-2E21-FB45-91B6-E37947CBD916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7FC9FB-9ED5-3C47-8AAC-4D59ACC6B53D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Expansion </a:t>
          </a:r>
          <a:r>
            <a:rPr lang="en-US" sz="2400" i="0" dirty="0" smtClean="0">
              <a:latin typeface="Franklin Gothic Medium"/>
              <a:cs typeface="Franklin Gothic Medium"/>
            </a:rPr>
            <a:t>was budget favorable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E651F76F-83B7-1D46-8E45-F0AF9121328D}" type="parTrans" cxnId="{FD487DCF-9CB1-C146-9174-39AE9350E4E0}">
      <dgm:prSet/>
      <dgm:spPr/>
      <dgm:t>
        <a:bodyPr/>
        <a:lstStyle/>
        <a:p>
          <a:endParaRPr lang="en-US" sz="2000"/>
        </a:p>
      </dgm:t>
    </dgm:pt>
    <dgm:pt modelId="{C57CD3E9-6811-F744-9523-1EA57F1406BF}" type="sibTrans" cxnId="{FD487DCF-9CB1-C146-9174-39AE9350E4E0}">
      <dgm:prSet/>
      <dgm:spPr/>
      <dgm:t>
        <a:bodyPr/>
        <a:lstStyle/>
        <a:p>
          <a:endParaRPr lang="en-US" sz="2000"/>
        </a:p>
      </dgm:t>
    </dgm:pt>
    <dgm:pt modelId="{020E818A-3F26-3544-B407-92C7DBD19521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Added $15.5M in new state tax revenue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DE90A300-EC56-AD45-B3A9-20CB90F94633}" type="parTrans" cxnId="{091E01F2-2C9F-8C46-A80C-484926E47BE7}">
      <dgm:prSet/>
      <dgm:spPr/>
      <dgm:t>
        <a:bodyPr/>
        <a:lstStyle/>
        <a:p>
          <a:endParaRPr lang="en-US" sz="2000"/>
        </a:p>
      </dgm:t>
    </dgm:pt>
    <dgm:pt modelId="{296D2931-B2D4-D64A-90E9-2ABDA7811FD1}" type="sibTrans" cxnId="{091E01F2-2C9F-8C46-A80C-484926E47BE7}">
      <dgm:prSet/>
      <dgm:spPr/>
      <dgm:t>
        <a:bodyPr/>
        <a:lstStyle/>
        <a:p>
          <a:endParaRPr lang="en-US" sz="2000"/>
        </a:p>
      </dgm:t>
    </dgm:pt>
    <dgm:pt modelId="{6D2E3AF8-798D-B042-9198-0CF2A112C93C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Avoided $31M in other state expenditures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D02A2DD2-30EA-8442-A67E-4F0A8331FDE6}" type="parTrans" cxnId="{7AC61181-56ED-E046-9D5A-F5FC8BF97E1C}">
      <dgm:prSet/>
      <dgm:spPr/>
      <dgm:t>
        <a:bodyPr/>
        <a:lstStyle/>
        <a:p>
          <a:endParaRPr lang="en-US" sz="2000"/>
        </a:p>
      </dgm:t>
    </dgm:pt>
    <dgm:pt modelId="{8D754CB1-5805-8341-9D16-1B2466836F7B}" type="sibTrans" cxnId="{7AC61181-56ED-E046-9D5A-F5FC8BF97E1C}">
      <dgm:prSet/>
      <dgm:spPr/>
      <dgm:t>
        <a:bodyPr/>
        <a:lstStyle/>
        <a:p>
          <a:endParaRPr lang="en-US" sz="2000"/>
        </a:p>
      </dgm:t>
    </dgm:pt>
    <dgm:pt modelId="{5A9BD9E8-407E-7744-9FCF-FC95A7F51B4A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/>
          <a:r>
            <a:rPr lang="en-US" sz="2400" dirty="0" smtClean="0">
              <a:latin typeface="Franklin Gothic Medium"/>
              <a:cs typeface="Franklin Gothic Medium"/>
            </a:rPr>
            <a:t>Decline expansion, cut budget to stay balanced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B6ADD4F9-E876-F34C-8A86-F084492978A4}" type="parTrans" cxnId="{21EB58F8-0101-554F-8449-17724F620CCE}">
      <dgm:prSet/>
      <dgm:spPr/>
      <dgm:t>
        <a:bodyPr/>
        <a:lstStyle/>
        <a:p>
          <a:endParaRPr lang="en-US" sz="2000"/>
        </a:p>
      </dgm:t>
    </dgm:pt>
    <dgm:pt modelId="{8B3F9BA3-D0C6-8146-8753-23146A8B129E}" type="sibTrans" cxnId="{21EB58F8-0101-554F-8449-17724F620CCE}">
      <dgm:prSet/>
      <dgm:spPr/>
      <dgm:t>
        <a:bodyPr/>
        <a:lstStyle/>
        <a:p>
          <a:endParaRPr lang="en-US" sz="2000"/>
        </a:p>
      </dgm:t>
    </dgm:pt>
    <dgm:pt modelId="{72CAFF44-03A0-E144-A88A-44A4DDD64A88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smtClean="0">
              <a:latin typeface="Franklin Gothic Book"/>
              <a:cs typeface="Franklin Gothic Book"/>
            </a:rPr>
            <a:t>Cut higher education expansion by $14M</a:t>
          </a:r>
          <a:endParaRPr lang="en-US" sz="2400">
            <a:latin typeface="Franklin Gothic Book"/>
            <a:cs typeface="Franklin Gothic Book"/>
          </a:endParaRPr>
        </a:p>
      </dgm:t>
    </dgm:pt>
    <dgm:pt modelId="{ADE00525-C92A-3C42-869D-D0FCD1E9C87A}" type="parTrans" cxnId="{F00A6C3A-8FB0-8241-B791-230604A7E1C4}">
      <dgm:prSet/>
      <dgm:spPr/>
      <dgm:t>
        <a:bodyPr/>
        <a:lstStyle/>
        <a:p>
          <a:endParaRPr lang="en-US" sz="2000"/>
        </a:p>
      </dgm:t>
    </dgm:pt>
    <dgm:pt modelId="{CB8608D1-05A3-D64C-8B52-8B3A9AAA0413}" type="sibTrans" cxnId="{F00A6C3A-8FB0-8241-B791-230604A7E1C4}">
      <dgm:prSet/>
      <dgm:spPr/>
      <dgm:t>
        <a:bodyPr/>
        <a:lstStyle/>
        <a:p>
          <a:endParaRPr lang="en-US" sz="2000"/>
        </a:p>
      </dgm:t>
    </dgm:pt>
    <dgm:pt modelId="{F11A7C00-BB87-CF41-8E79-FD3DC3AB3518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smtClean="0">
              <a:latin typeface="Franklin Gothic Book"/>
              <a:cs typeface="Franklin Gothic Book"/>
            </a:rPr>
            <a:t>Cut $5M from state’s information technology budget</a:t>
          </a:r>
          <a:endParaRPr lang="en-US" sz="2400">
            <a:latin typeface="Franklin Gothic Book"/>
            <a:cs typeface="Franklin Gothic Book"/>
          </a:endParaRPr>
        </a:p>
      </dgm:t>
    </dgm:pt>
    <dgm:pt modelId="{95D184BD-BB50-3D43-94A2-A972014D4626}" type="parTrans" cxnId="{1137F0C2-F8A3-AD49-835D-165C0C3642C0}">
      <dgm:prSet/>
      <dgm:spPr/>
      <dgm:t>
        <a:bodyPr/>
        <a:lstStyle/>
        <a:p>
          <a:endParaRPr lang="en-US" sz="2000"/>
        </a:p>
      </dgm:t>
    </dgm:pt>
    <dgm:pt modelId="{1904CD53-8ABE-3A44-9C04-CA008AFC77E3}" type="sibTrans" cxnId="{1137F0C2-F8A3-AD49-835D-165C0C3642C0}">
      <dgm:prSet/>
      <dgm:spPr/>
      <dgm:t>
        <a:bodyPr/>
        <a:lstStyle/>
        <a:p>
          <a:endParaRPr lang="en-US" sz="2000"/>
        </a:p>
      </dgm:t>
    </dgm:pt>
    <dgm:pt modelId="{12CE53E5-9AF5-4740-89E0-A4018E876519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Eliminated $2.3M for export initiative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BC906827-2077-F040-B496-DA19DC4A8C7F}" type="parTrans" cxnId="{B78DF9AF-85D6-6C4A-B622-C540C82D3687}">
      <dgm:prSet/>
      <dgm:spPr/>
      <dgm:t>
        <a:bodyPr/>
        <a:lstStyle/>
        <a:p>
          <a:endParaRPr lang="en-US" sz="2000"/>
        </a:p>
      </dgm:t>
    </dgm:pt>
    <dgm:pt modelId="{87C7C781-C592-A64D-BC1B-48BFFAF413C6}" type="sibTrans" cxnId="{B78DF9AF-85D6-6C4A-B622-C540C82D3687}">
      <dgm:prSet/>
      <dgm:spPr/>
      <dgm:t>
        <a:bodyPr/>
        <a:lstStyle/>
        <a:p>
          <a:endParaRPr lang="en-US" sz="2000"/>
        </a:p>
      </dgm:t>
    </dgm:pt>
    <dgm:pt modelId="{FE07A9F2-5941-A245-A6BD-E4963F91E983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400" dirty="0" smtClean="0">
              <a:latin typeface="Franklin Gothic Book"/>
              <a:cs typeface="Franklin Gothic Book"/>
            </a:rPr>
            <a:t>Reduced preschool grants and more</a:t>
          </a:r>
          <a:endParaRPr lang="en-US" sz="2400" dirty="0">
            <a:latin typeface="Franklin Gothic Book"/>
            <a:cs typeface="Franklin Gothic Book"/>
          </a:endParaRPr>
        </a:p>
      </dgm:t>
    </dgm:pt>
    <dgm:pt modelId="{EBD7A70C-5DAC-FB45-9DC0-831EB7636B2D}" type="parTrans" cxnId="{6A4D2711-06C3-8642-AA0A-04BB34DD61A3}">
      <dgm:prSet/>
      <dgm:spPr/>
      <dgm:t>
        <a:bodyPr/>
        <a:lstStyle/>
        <a:p>
          <a:endParaRPr lang="en-US" sz="2000"/>
        </a:p>
      </dgm:t>
    </dgm:pt>
    <dgm:pt modelId="{05AFAC46-1A09-E04F-A45F-52B8E432F950}" type="sibTrans" cxnId="{6A4D2711-06C3-8642-AA0A-04BB34DD61A3}">
      <dgm:prSet/>
      <dgm:spPr/>
      <dgm:t>
        <a:bodyPr/>
        <a:lstStyle/>
        <a:p>
          <a:endParaRPr lang="en-US" sz="2000"/>
        </a:p>
      </dgm:t>
    </dgm:pt>
    <dgm:pt modelId="{A0D3142B-AE29-C14D-BAB0-65218E464C62}" type="pres">
      <dgm:prSet presAssocID="{27978032-2E21-FB45-91B6-E37947CBD91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AE7728-96D5-E643-B576-81A4EE5516F4}" type="pres">
      <dgm:prSet presAssocID="{F57FC9FB-9ED5-3C47-8AAC-4D59ACC6B53D}" presName="parentLin" presStyleCnt="0"/>
      <dgm:spPr/>
    </dgm:pt>
    <dgm:pt modelId="{78A4E959-E5D6-2F4A-A957-1C9A18BDA3AA}" type="pres">
      <dgm:prSet presAssocID="{F57FC9FB-9ED5-3C47-8AAC-4D59ACC6B53D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53AE1D5E-042F-8B44-80E9-D52D0CF9EA1C}" type="pres">
      <dgm:prSet presAssocID="{F57FC9FB-9ED5-3C47-8AAC-4D59ACC6B53D}" presName="parentText" presStyleLbl="node1" presStyleIdx="0" presStyleCnt="2" custScaleX="12327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2F952-E228-FB4E-9491-4B931797BF3B}" type="pres">
      <dgm:prSet presAssocID="{F57FC9FB-9ED5-3C47-8AAC-4D59ACC6B53D}" presName="negativeSpace" presStyleCnt="0"/>
      <dgm:spPr/>
    </dgm:pt>
    <dgm:pt modelId="{1553D2B7-612F-8B4A-A8D8-D083FEC360C8}" type="pres">
      <dgm:prSet presAssocID="{F57FC9FB-9ED5-3C47-8AAC-4D59ACC6B53D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04ADAD-FAF1-1142-BAD0-564F6073E693}" type="pres">
      <dgm:prSet presAssocID="{C57CD3E9-6811-F744-9523-1EA57F1406BF}" presName="spaceBetweenRectangles" presStyleCnt="0"/>
      <dgm:spPr/>
    </dgm:pt>
    <dgm:pt modelId="{DDAD4163-F428-1146-8F49-15ED946739C2}" type="pres">
      <dgm:prSet presAssocID="{5A9BD9E8-407E-7744-9FCF-FC95A7F51B4A}" presName="parentLin" presStyleCnt="0"/>
      <dgm:spPr/>
    </dgm:pt>
    <dgm:pt modelId="{A8654E42-D66B-2C47-AA99-1CE7334F2810}" type="pres">
      <dgm:prSet presAssocID="{5A9BD9E8-407E-7744-9FCF-FC95A7F51B4A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BFE47A8-4E51-1446-8CFA-72354816068E}" type="pres">
      <dgm:prSet presAssocID="{5A9BD9E8-407E-7744-9FCF-FC95A7F51B4A}" presName="parentText" presStyleLbl="node1" presStyleIdx="1" presStyleCnt="2" custScaleX="12327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8ED508-1A5E-414A-A8BA-33FCA2A3BD26}" type="pres">
      <dgm:prSet presAssocID="{5A9BD9E8-407E-7744-9FCF-FC95A7F51B4A}" presName="negativeSpace" presStyleCnt="0"/>
      <dgm:spPr/>
    </dgm:pt>
    <dgm:pt modelId="{B311A4A0-1204-E646-BC9F-9BE30D7AD696}" type="pres">
      <dgm:prSet presAssocID="{5A9BD9E8-407E-7744-9FCF-FC95A7F51B4A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4D2711-06C3-8642-AA0A-04BB34DD61A3}" srcId="{5A9BD9E8-407E-7744-9FCF-FC95A7F51B4A}" destId="{FE07A9F2-5941-A245-A6BD-E4963F91E983}" srcOrd="3" destOrd="0" parTransId="{EBD7A70C-5DAC-FB45-9DC0-831EB7636B2D}" sibTransId="{05AFAC46-1A09-E04F-A45F-52B8E432F950}"/>
    <dgm:cxn modelId="{494FE121-414D-E54F-A14D-6527281A81C4}" type="presOf" srcId="{5A9BD9E8-407E-7744-9FCF-FC95A7F51B4A}" destId="{6BFE47A8-4E51-1446-8CFA-72354816068E}" srcOrd="1" destOrd="0" presId="urn:microsoft.com/office/officeart/2005/8/layout/list1"/>
    <dgm:cxn modelId="{E94400DD-7BB8-DC47-B09B-9C986EA3CE9C}" type="presOf" srcId="{12CE53E5-9AF5-4740-89E0-A4018E876519}" destId="{B311A4A0-1204-E646-BC9F-9BE30D7AD696}" srcOrd="0" destOrd="2" presId="urn:microsoft.com/office/officeart/2005/8/layout/list1"/>
    <dgm:cxn modelId="{C8017D5B-3E44-8B49-B551-3DD29552F2E4}" type="presOf" srcId="{F57FC9FB-9ED5-3C47-8AAC-4D59ACC6B53D}" destId="{53AE1D5E-042F-8B44-80E9-D52D0CF9EA1C}" srcOrd="1" destOrd="0" presId="urn:microsoft.com/office/officeart/2005/8/layout/list1"/>
    <dgm:cxn modelId="{1137F0C2-F8A3-AD49-835D-165C0C3642C0}" srcId="{5A9BD9E8-407E-7744-9FCF-FC95A7F51B4A}" destId="{F11A7C00-BB87-CF41-8E79-FD3DC3AB3518}" srcOrd="1" destOrd="0" parTransId="{95D184BD-BB50-3D43-94A2-A972014D4626}" sibTransId="{1904CD53-8ABE-3A44-9C04-CA008AFC77E3}"/>
    <dgm:cxn modelId="{3308493F-DB68-6A41-A7C1-B9583E4E6DD0}" type="presOf" srcId="{27978032-2E21-FB45-91B6-E37947CBD916}" destId="{A0D3142B-AE29-C14D-BAB0-65218E464C62}" srcOrd="0" destOrd="0" presId="urn:microsoft.com/office/officeart/2005/8/layout/list1"/>
    <dgm:cxn modelId="{21EB58F8-0101-554F-8449-17724F620CCE}" srcId="{27978032-2E21-FB45-91B6-E37947CBD916}" destId="{5A9BD9E8-407E-7744-9FCF-FC95A7F51B4A}" srcOrd="1" destOrd="0" parTransId="{B6ADD4F9-E876-F34C-8A86-F084492978A4}" sibTransId="{8B3F9BA3-D0C6-8146-8753-23146A8B129E}"/>
    <dgm:cxn modelId="{6D28EF32-C48C-4B4A-8BBE-D6DFCB790D4E}" type="presOf" srcId="{F11A7C00-BB87-CF41-8E79-FD3DC3AB3518}" destId="{B311A4A0-1204-E646-BC9F-9BE30D7AD696}" srcOrd="0" destOrd="1" presId="urn:microsoft.com/office/officeart/2005/8/layout/list1"/>
    <dgm:cxn modelId="{F9DD75CC-C36E-6F43-82A2-B55AD7B3B3AF}" type="presOf" srcId="{5A9BD9E8-407E-7744-9FCF-FC95A7F51B4A}" destId="{A8654E42-D66B-2C47-AA99-1CE7334F2810}" srcOrd="0" destOrd="0" presId="urn:microsoft.com/office/officeart/2005/8/layout/list1"/>
    <dgm:cxn modelId="{4B2C09FA-0921-D341-8719-5132A87AC928}" type="presOf" srcId="{F57FC9FB-9ED5-3C47-8AAC-4D59ACC6B53D}" destId="{78A4E959-E5D6-2F4A-A957-1C9A18BDA3AA}" srcOrd="0" destOrd="0" presId="urn:microsoft.com/office/officeart/2005/8/layout/list1"/>
    <dgm:cxn modelId="{B78DF9AF-85D6-6C4A-B622-C540C82D3687}" srcId="{5A9BD9E8-407E-7744-9FCF-FC95A7F51B4A}" destId="{12CE53E5-9AF5-4740-89E0-A4018E876519}" srcOrd="2" destOrd="0" parTransId="{BC906827-2077-F040-B496-DA19DC4A8C7F}" sibTransId="{87C7C781-C592-A64D-BC1B-48BFFAF413C6}"/>
    <dgm:cxn modelId="{F00A6C3A-8FB0-8241-B791-230604A7E1C4}" srcId="{5A9BD9E8-407E-7744-9FCF-FC95A7F51B4A}" destId="{72CAFF44-03A0-E144-A88A-44A4DDD64A88}" srcOrd="0" destOrd="0" parTransId="{ADE00525-C92A-3C42-869D-D0FCD1E9C87A}" sibTransId="{CB8608D1-05A3-D64C-8B52-8B3A9AAA0413}"/>
    <dgm:cxn modelId="{FD487DCF-9CB1-C146-9174-39AE9350E4E0}" srcId="{27978032-2E21-FB45-91B6-E37947CBD916}" destId="{F57FC9FB-9ED5-3C47-8AAC-4D59ACC6B53D}" srcOrd="0" destOrd="0" parTransId="{E651F76F-83B7-1D46-8E45-F0AF9121328D}" sibTransId="{C57CD3E9-6811-F744-9523-1EA57F1406BF}"/>
    <dgm:cxn modelId="{091E01F2-2C9F-8C46-A80C-484926E47BE7}" srcId="{F57FC9FB-9ED5-3C47-8AAC-4D59ACC6B53D}" destId="{020E818A-3F26-3544-B407-92C7DBD19521}" srcOrd="0" destOrd="0" parTransId="{DE90A300-EC56-AD45-B3A9-20CB90F94633}" sibTransId="{296D2931-B2D4-D64A-90E9-2ABDA7811FD1}"/>
    <dgm:cxn modelId="{0B02E4BA-89A4-784E-B010-CFC137A87F18}" type="presOf" srcId="{FE07A9F2-5941-A245-A6BD-E4963F91E983}" destId="{B311A4A0-1204-E646-BC9F-9BE30D7AD696}" srcOrd="0" destOrd="3" presId="urn:microsoft.com/office/officeart/2005/8/layout/list1"/>
    <dgm:cxn modelId="{2EDCEF84-A6F1-CB4F-9C32-298E7371AE51}" type="presOf" srcId="{020E818A-3F26-3544-B407-92C7DBD19521}" destId="{1553D2B7-612F-8B4A-A8D8-D083FEC360C8}" srcOrd="0" destOrd="0" presId="urn:microsoft.com/office/officeart/2005/8/layout/list1"/>
    <dgm:cxn modelId="{7AC61181-56ED-E046-9D5A-F5FC8BF97E1C}" srcId="{F57FC9FB-9ED5-3C47-8AAC-4D59ACC6B53D}" destId="{6D2E3AF8-798D-B042-9198-0CF2A112C93C}" srcOrd="1" destOrd="0" parTransId="{D02A2DD2-30EA-8442-A67E-4F0A8331FDE6}" sibTransId="{8D754CB1-5805-8341-9D16-1B2466836F7B}"/>
    <dgm:cxn modelId="{3922E7DD-A6CD-6B48-94B8-A73EE2CD64EC}" type="presOf" srcId="{6D2E3AF8-798D-B042-9198-0CF2A112C93C}" destId="{1553D2B7-612F-8B4A-A8D8-D083FEC360C8}" srcOrd="0" destOrd="1" presId="urn:microsoft.com/office/officeart/2005/8/layout/list1"/>
    <dgm:cxn modelId="{6C90C57A-BDF2-594E-AEEC-E2F9E00ECF02}" type="presOf" srcId="{72CAFF44-03A0-E144-A88A-44A4DDD64A88}" destId="{B311A4A0-1204-E646-BC9F-9BE30D7AD696}" srcOrd="0" destOrd="0" presId="urn:microsoft.com/office/officeart/2005/8/layout/list1"/>
    <dgm:cxn modelId="{6C87D34F-341B-2849-A263-D69FA395BF33}" type="presParOf" srcId="{A0D3142B-AE29-C14D-BAB0-65218E464C62}" destId="{4BAE7728-96D5-E643-B576-81A4EE5516F4}" srcOrd="0" destOrd="0" presId="urn:microsoft.com/office/officeart/2005/8/layout/list1"/>
    <dgm:cxn modelId="{1A91FBF8-4667-584B-A33C-EAFDF5EDC608}" type="presParOf" srcId="{4BAE7728-96D5-E643-B576-81A4EE5516F4}" destId="{78A4E959-E5D6-2F4A-A957-1C9A18BDA3AA}" srcOrd="0" destOrd="0" presId="urn:microsoft.com/office/officeart/2005/8/layout/list1"/>
    <dgm:cxn modelId="{4D7D2501-3015-E24D-880F-91BBC5FCE280}" type="presParOf" srcId="{4BAE7728-96D5-E643-B576-81A4EE5516F4}" destId="{53AE1D5E-042F-8B44-80E9-D52D0CF9EA1C}" srcOrd="1" destOrd="0" presId="urn:microsoft.com/office/officeart/2005/8/layout/list1"/>
    <dgm:cxn modelId="{D5FF1F8A-E912-4048-BBF3-0DCC017D12C7}" type="presParOf" srcId="{A0D3142B-AE29-C14D-BAB0-65218E464C62}" destId="{F622F952-E228-FB4E-9491-4B931797BF3B}" srcOrd="1" destOrd="0" presId="urn:microsoft.com/office/officeart/2005/8/layout/list1"/>
    <dgm:cxn modelId="{541033D3-026B-794D-8A8C-C0801CB3A6D6}" type="presParOf" srcId="{A0D3142B-AE29-C14D-BAB0-65218E464C62}" destId="{1553D2B7-612F-8B4A-A8D8-D083FEC360C8}" srcOrd="2" destOrd="0" presId="urn:microsoft.com/office/officeart/2005/8/layout/list1"/>
    <dgm:cxn modelId="{3EE63E0A-F64D-E443-90E2-DC09E1C02222}" type="presParOf" srcId="{A0D3142B-AE29-C14D-BAB0-65218E464C62}" destId="{C704ADAD-FAF1-1142-BAD0-564F6073E693}" srcOrd="3" destOrd="0" presId="urn:microsoft.com/office/officeart/2005/8/layout/list1"/>
    <dgm:cxn modelId="{FFED59B8-E08E-0C4F-BA2F-4CF56F6ABC0E}" type="presParOf" srcId="{A0D3142B-AE29-C14D-BAB0-65218E464C62}" destId="{DDAD4163-F428-1146-8F49-15ED946739C2}" srcOrd="4" destOrd="0" presId="urn:microsoft.com/office/officeart/2005/8/layout/list1"/>
    <dgm:cxn modelId="{CC657645-09B3-DF48-9827-4AE3C4DCE30D}" type="presParOf" srcId="{DDAD4163-F428-1146-8F49-15ED946739C2}" destId="{A8654E42-D66B-2C47-AA99-1CE7334F2810}" srcOrd="0" destOrd="0" presId="urn:microsoft.com/office/officeart/2005/8/layout/list1"/>
    <dgm:cxn modelId="{326DB0AA-FB56-434C-946E-95A9E85C093E}" type="presParOf" srcId="{DDAD4163-F428-1146-8F49-15ED946739C2}" destId="{6BFE47A8-4E51-1446-8CFA-72354816068E}" srcOrd="1" destOrd="0" presId="urn:microsoft.com/office/officeart/2005/8/layout/list1"/>
    <dgm:cxn modelId="{7227F466-AFC4-2F46-8494-A440FDA9D381}" type="presParOf" srcId="{A0D3142B-AE29-C14D-BAB0-65218E464C62}" destId="{A18ED508-1A5E-414A-A8BA-33FCA2A3BD26}" srcOrd="5" destOrd="0" presId="urn:microsoft.com/office/officeart/2005/8/layout/list1"/>
    <dgm:cxn modelId="{9FECBD03-487D-AF4B-BD55-CC2299CC02C4}" type="presParOf" srcId="{A0D3142B-AE29-C14D-BAB0-65218E464C62}" destId="{B311A4A0-1204-E646-BC9F-9BE30D7AD69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2D0EB2-8D3B-094C-AEBB-DD0A565B4065}" type="doc">
      <dgm:prSet loTypeId="urn:microsoft.com/office/officeart/2005/8/layout/vList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371597-7D94-6A43-BB54-161B1B957C4D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200" dirty="0" smtClean="0">
              <a:latin typeface="Franklin Gothic Medium"/>
              <a:cs typeface="Franklin Gothic Medium"/>
            </a:rPr>
            <a:t>Better women’s health</a:t>
          </a:r>
          <a:endParaRPr lang="en-US" sz="2200" dirty="0">
            <a:latin typeface="Franklin Gothic Medium"/>
            <a:cs typeface="Franklin Gothic Medium"/>
          </a:endParaRPr>
        </a:p>
      </dgm:t>
    </dgm:pt>
    <dgm:pt modelId="{62014503-565D-884B-B4A5-6D18E3F66300}" type="parTrans" cxnId="{58B05E49-DCD8-B444-8429-A9DF0C992112}">
      <dgm:prSet/>
      <dgm:spPr/>
      <dgm:t>
        <a:bodyPr/>
        <a:lstStyle/>
        <a:p>
          <a:endParaRPr lang="en-US" sz="2200"/>
        </a:p>
      </dgm:t>
    </dgm:pt>
    <dgm:pt modelId="{7A157759-932B-294A-918B-0C075A41E7C8}" type="sibTrans" cxnId="{58B05E49-DCD8-B444-8429-A9DF0C992112}">
      <dgm:prSet/>
      <dgm:spPr/>
      <dgm:t>
        <a:bodyPr/>
        <a:lstStyle/>
        <a:p>
          <a:endParaRPr lang="en-US" sz="2200"/>
        </a:p>
      </dgm:t>
    </dgm:pt>
    <dgm:pt modelId="{613C60AC-95D7-8E4E-A56D-1AB160492A55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200" dirty="0" smtClean="0">
              <a:latin typeface="Franklin Gothic Book"/>
              <a:cs typeface="Franklin Gothic Book"/>
            </a:rPr>
            <a:t>4,086 more mammograms</a:t>
          </a:r>
          <a:endParaRPr lang="en-US" sz="2200" dirty="0">
            <a:latin typeface="Franklin Gothic Book"/>
            <a:cs typeface="Franklin Gothic Book"/>
          </a:endParaRPr>
        </a:p>
      </dgm:t>
    </dgm:pt>
    <dgm:pt modelId="{DA9D3717-2DA4-9D46-8A5D-B203E9D53A2F}" type="parTrans" cxnId="{D3F2B24A-4973-9A41-8B04-07CA567B9681}">
      <dgm:prSet/>
      <dgm:spPr/>
      <dgm:t>
        <a:bodyPr/>
        <a:lstStyle/>
        <a:p>
          <a:endParaRPr lang="en-US" sz="2200"/>
        </a:p>
      </dgm:t>
    </dgm:pt>
    <dgm:pt modelId="{CB9A6152-7087-6A48-A621-AF487B3A42B9}" type="sibTrans" cxnId="{D3F2B24A-4973-9A41-8B04-07CA567B9681}">
      <dgm:prSet/>
      <dgm:spPr/>
      <dgm:t>
        <a:bodyPr/>
        <a:lstStyle/>
        <a:p>
          <a:endParaRPr lang="en-US" sz="2200"/>
        </a:p>
      </dgm:t>
    </dgm:pt>
    <dgm:pt modelId="{DF52C1DB-9CDF-774C-8BC9-DC802600E400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200" dirty="0" smtClean="0">
              <a:latin typeface="Franklin Gothic Medium"/>
              <a:cs typeface="Franklin Gothic Medium"/>
            </a:rPr>
            <a:t>Better treatment of chronic diseases</a:t>
          </a:r>
          <a:endParaRPr lang="en-US" sz="2200" dirty="0">
            <a:latin typeface="Franklin Gothic Medium"/>
            <a:cs typeface="Franklin Gothic Medium"/>
          </a:endParaRPr>
        </a:p>
      </dgm:t>
    </dgm:pt>
    <dgm:pt modelId="{D282781B-E7B8-4B48-A284-71DB172A45F1}" type="parTrans" cxnId="{781A4071-4369-F34B-A4F5-619BDF1819F1}">
      <dgm:prSet/>
      <dgm:spPr/>
      <dgm:t>
        <a:bodyPr/>
        <a:lstStyle/>
        <a:p>
          <a:endParaRPr lang="en-US" sz="2200"/>
        </a:p>
      </dgm:t>
    </dgm:pt>
    <dgm:pt modelId="{CEF0DBBF-79F4-EB41-A452-EA42A483E162}" type="sibTrans" cxnId="{781A4071-4369-F34B-A4F5-619BDF1819F1}">
      <dgm:prSet/>
      <dgm:spPr/>
      <dgm:t>
        <a:bodyPr/>
        <a:lstStyle/>
        <a:p>
          <a:endParaRPr lang="en-US" sz="2200"/>
        </a:p>
      </dgm:t>
    </dgm:pt>
    <dgm:pt modelId="{9021B0C1-BCCC-9B4E-AEB3-4EEA144D5598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200" dirty="0" smtClean="0">
              <a:latin typeface="Franklin Gothic Book"/>
              <a:cs typeface="Franklin Gothic Book"/>
            </a:rPr>
            <a:t>12,947 more diabetics receiving medications</a:t>
          </a:r>
          <a:endParaRPr lang="en-US" sz="2200" dirty="0">
            <a:latin typeface="Franklin Gothic Book"/>
            <a:cs typeface="Franklin Gothic Book"/>
          </a:endParaRPr>
        </a:p>
      </dgm:t>
    </dgm:pt>
    <dgm:pt modelId="{3CE9B8EF-6709-B54C-B518-75B7F3254825}" type="parTrans" cxnId="{44A353F6-7F2F-C844-BD0D-393B1EAB9A62}">
      <dgm:prSet/>
      <dgm:spPr/>
      <dgm:t>
        <a:bodyPr/>
        <a:lstStyle/>
        <a:p>
          <a:endParaRPr lang="en-US" sz="2200"/>
        </a:p>
      </dgm:t>
    </dgm:pt>
    <dgm:pt modelId="{CC40E6D7-64C3-7648-BA6D-C207CB6E258C}" type="sibTrans" cxnId="{44A353F6-7F2F-C844-BD0D-393B1EAB9A62}">
      <dgm:prSet/>
      <dgm:spPr/>
      <dgm:t>
        <a:bodyPr/>
        <a:lstStyle/>
        <a:p>
          <a:endParaRPr lang="en-US" sz="2200"/>
        </a:p>
      </dgm:t>
    </dgm:pt>
    <dgm:pt modelId="{756750C0-F0A0-D74B-A866-A91E662A292C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200" dirty="0" smtClean="0">
              <a:latin typeface="Franklin Gothic Book"/>
              <a:cs typeface="Franklin Gothic Book"/>
            </a:rPr>
            <a:t>21,816 </a:t>
          </a:r>
          <a:r>
            <a:rPr lang="en-US" sz="2200" dirty="0" smtClean="0">
              <a:latin typeface="Franklin Gothic Book"/>
              <a:cs typeface="Franklin Gothic Book"/>
            </a:rPr>
            <a:t>fewer adults </a:t>
          </a:r>
          <a:r>
            <a:rPr lang="en-US" sz="2200" dirty="0" smtClean="0">
              <a:latin typeface="Franklin Gothic Book"/>
              <a:cs typeface="Franklin Gothic Book"/>
            </a:rPr>
            <a:t>with depression</a:t>
          </a:r>
          <a:endParaRPr lang="en-US" sz="2200" dirty="0">
            <a:latin typeface="Franklin Gothic Book"/>
            <a:cs typeface="Franklin Gothic Book"/>
          </a:endParaRPr>
        </a:p>
      </dgm:t>
    </dgm:pt>
    <dgm:pt modelId="{B5628B86-DEE3-9A4F-954C-ABCF70235BC1}" type="parTrans" cxnId="{A8097145-D82C-C74A-9F1F-1B66AAB65ABE}">
      <dgm:prSet/>
      <dgm:spPr/>
      <dgm:t>
        <a:bodyPr/>
        <a:lstStyle/>
        <a:p>
          <a:endParaRPr lang="en-US" sz="2200"/>
        </a:p>
      </dgm:t>
    </dgm:pt>
    <dgm:pt modelId="{5A0DF8B0-869C-494F-AAA8-A3A394009893}" type="sibTrans" cxnId="{A8097145-D82C-C74A-9F1F-1B66AAB65ABE}">
      <dgm:prSet/>
      <dgm:spPr/>
      <dgm:t>
        <a:bodyPr/>
        <a:lstStyle/>
        <a:p>
          <a:endParaRPr lang="en-US" sz="2200"/>
        </a:p>
      </dgm:t>
    </dgm:pt>
    <dgm:pt modelId="{EFBC6AD8-0DD5-CF44-97E8-3CDACE85CB89}">
      <dgm:prSet custT="1"/>
      <dgm:spPr>
        <a:solidFill>
          <a:schemeClr val="accent1">
            <a:lumMod val="50000"/>
          </a:schemeClr>
        </a:solidFill>
        <a:ln w="76200" cmpd="sng">
          <a:solidFill>
            <a:srgbClr val="800000"/>
          </a:solidFill>
        </a:ln>
      </dgm:spPr>
      <dgm:t>
        <a:bodyPr/>
        <a:lstStyle/>
        <a:p>
          <a:pPr rtl="0"/>
          <a:r>
            <a:rPr lang="en-US" sz="2200" dirty="0" smtClean="0">
              <a:latin typeface="Franklin Gothic Book"/>
              <a:cs typeface="Franklin Gothic Book"/>
            </a:rPr>
            <a:t>Between 218 and 700 </a:t>
          </a:r>
          <a:r>
            <a:rPr lang="en-US" sz="2200" dirty="0" smtClean="0">
              <a:latin typeface="Franklin Gothic Book"/>
              <a:cs typeface="Franklin Gothic Book"/>
            </a:rPr>
            <a:t>fewer deaths</a:t>
          </a:r>
          <a:endParaRPr lang="en-US" sz="2200" dirty="0">
            <a:latin typeface="Franklin Gothic Book"/>
            <a:cs typeface="Franklin Gothic Book"/>
          </a:endParaRPr>
        </a:p>
      </dgm:t>
    </dgm:pt>
    <dgm:pt modelId="{40DDE463-6283-A34B-8B6A-07B919223D61}" type="parTrans" cxnId="{49FEA3E9-0D19-2D49-B54D-9670FD2B32C6}">
      <dgm:prSet/>
      <dgm:spPr/>
      <dgm:t>
        <a:bodyPr/>
        <a:lstStyle/>
        <a:p>
          <a:endParaRPr lang="en-US" sz="2200"/>
        </a:p>
      </dgm:t>
    </dgm:pt>
    <dgm:pt modelId="{14B0A63C-FAE4-E247-8762-6D1823D8E9EE}" type="sibTrans" cxnId="{49FEA3E9-0D19-2D49-B54D-9670FD2B32C6}">
      <dgm:prSet/>
      <dgm:spPr/>
      <dgm:t>
        <a:bodyPr/>
        <a:lstStyle/>
        <a:p>
          <a:endParaRPr lang="en-US" sz="2200"/>
        </a:p>
      </dgm:t>
    </dgm:pt>
    <dgm:pt modelId="{93C09C29-14AF-AA43-AD75-2FFDBEDA1B02}">
      <dgm:prSet custT="1"/>
      <dgm:spPr>
        <a:solidFill>
          <a:schemeClr val="accent1">
            <a:lumMod val="50000"/>
          </a:schemeClr>
        </a:solidFill>
        <a:ln w="76200" cmpd="sng">
          <a:solidFill>
            <a:srgbClr val="800000"/>
          </a:solidFill>
        </a:ln>
      </dgm:spPr>
      <dgm:t>
        <a:bodyPr/>
        <a:lstStyle/>
        <a:p>
          <a:pPr rtl="0"/>
          <a:r>
            <a:rPr lang="en-US" sz="2200" dirty="0" smtClean="0">
              <a:latin typeface="Franklin Gothic Medium"/>
              <a:cs typeface="Franklin Gothic Medium"/>
            </a:rPr>
            <a:t>Many fewer preventable deaths</a:t>
          </a:r>
          <a:endParaRPr lang="en-US" sz="2200" dirty="0">
            <a:latin typeface="Franklin Gothic Medium"/>
            <a:cs typeface="Franklin Gothic Medium"/>
          </a:endParaRPr>
        </a:p>
      </dgm:t>
    </dgm:pt>
    <dgm:pt modelId="{BC6FA557-EE96-6940-895F-4AF4A4A5C33D}" type="parTrans" cxnId="{EC128AAC-D9A9-4A42-BF72-0681AD237C42}">
      <dgm:prSet/>
      <dgm:spPr/>
      <dgm:t>
        <a:bodyPr/>
        <a:lstStyle/>
        <a:p>
          <a:endParaRPr lang="en-US" sz="2200"/>
        </a:p>
      </dgm:t>
    </dgm:pt>
    <dgm:pt modelId="{E1B45156-3E60-7541-AEEE-E5B172870B06}" type="sibTrans" cxnId="{EC128AAC-D9A9-4A42-BF72-0681AD237C42}">
      <dgm:prSet/>
      <dgm:spPr/>
      <dgm:t>
        <a:bodyPr/>
        <a:lstStyle/>
        <a:p>
          <a:endParaRPr lang="en-US" sz="2200"/>
        </a:p>
      </dgm:t>
    </dgm:pt>
    <dgm:pt modelId="{ED569043-2AAE-5343-8A58-BD8D7509F007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2200" dirty="0" smtClean="0">
              <a:latin typeface="Franklin Gothic Book"/>
              <a:cs typeface="Franklin Gothic Book"/>
            </a:rPr>
            <a:t>14,134 more Pap smears</a:t>
          </a:r>
          <a:endParaRPr lang="en-US" sz="2200" dirty="0">
            <a:latin typeface="Franklin Gothic Book"/>
            <a:cs typeface="Franklin Gothic Book"/>
          </a:endParaRPr>
        </a:p>
      </dgm:t>
    </dgm:pt>
    <dgm:pt modelId="{04BA4DB6-51DA-6E4B-A705-772C58FB7D01}" type="parTrans" cxnId="{EE7190AC-6326-4440-B33F-1BFB78A5B4C9}">
      <dgm:prSet/>
      <dgm:spPr/>
      <dgm:t>
        <a:bodyPr/>
        <a:lstStyle/>
        <a:p>
          <a:endParaRPr lang="en-US"/>
        </a:p>
      </dgm:t>
    </dgm:pt>
    <dgm:pt modelId="{485FE890-70E4-9348-9678-3E1A4B312A17}" type="sibTrans" cxnId="{EE7190AC-6326-4440-B33F-1BFB78A5B4C9}">
      <dgm:prSet/>
      <dgm:spPr/>
      <dgm:t>
        <a:bodyPr/>
        <a:lstStyle/>
        <a:p>
          <a:endParaRPr lang="en-US"/>
        </a:p>
      </dgm:t>
    </dgm:pt>
    <dgm:pt modelId="{DFC93699-FD66-D944-BA90-0D5B31609BFB}">
      <dgm:prSet custT="1"/>
      <dgm:spPr>
        <a:solidFill>
          <a:schemeClr val="accent1">
            <a:lumMod val="50000"/>
          </a:schemeClr>
        </a:solidFill>
        <a:ln w="76200" cmpd="sng">
          <a:solidFill>
            <a:srgbClr val="800000"/>
          </a:solidFill>
        </a:ln>
      </dgm:spPr>
      <dgm:t>
        <a:bodyPr/>
        <a:lstStyle/>
        <a:p>
          <a:pPr rtl="0"/>
          <a:r>
            <a:rPr lang="en-US" sz="2200" smtClean="0">
              <a:latin typeface="Franklin Gothic Book"/>
              <a:cs typeface="Franklin Gothic Book"/>
            </a:rPr>
            <a:t>Isn’t this the point of a health care system?</a:t>
          </a:r>
          <a:endParaRPr lang="en-US" sz="2200" dirty="0">
            <a:latin typeface="Franklin Gothic Book"/>
            <a:cs typeface="Franklin Gothic Book"/>
          </a:endParaRPr>
        </a:p>
      </dgm:t>
    </dgm:pt>
    <dgm:pt modelId="{2AAE98F5-F4BA-C842-9935-5DEE7730B17E}" type="parTrans" cxnId="{B5C736E5-A700-0C40-8C05-935BE02E7EBD}">
      <dgm:prSet/>
      <dgm:spPr/>
      <dgm:t>
        <a:bodyPr/>
        <a:lstStyle/>
        <a:p>
          <a:endParaRPr lang="en-US"/>
        </a:p>
      </dgm:t>
    </dgm:pt>
    <dgm:pt modelId="{4DF2EECE-A890-2043-8DE4-01EA851288F6}" type="sibTrans" cxnId="{B5C736E5-A700-0C40-8C05-935BE02E7EBD}">
      <dgm:prSet/>
      <dgm:spPr/>
      <dgm:t>
        <a:bodyPr/>
        <a:lstStyle/>
        <a:p>
          <a:endParaRPr lang="en-US"/>
        </a:p>
      </dgm:t>
    </dgm:pt>
    <dgm:pt modelId="{8842B327-64C6-D14F-92EF-ECC9D10D37E8}" type="pres">
      <dgm:prSet presAssocID="{172D0EB2-8D3B-094C-AEBB-DD0A565B406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DAF564-FCD6-7046-ACDA-F17D356A04B7}" type="pres">
      <dgm:prSet presAssocID="{AC371597-7D94-6A43-BB54-161B1B957C4D}" presName="comp" presStyleCnt="0"/>
      <dgm:spPr/>
    </dgm:pt>
    <dgm:pt modelId="{1A73C0F3-9ECF-4B4B-BAF5-B641CCC8A410}" type="pres">
      <dgm:prSet presAssocID="{AC371597-7D94-6A43-BB54-161B1B957C4D}" presName="box" presStyleLbl="node1" presStyleIdx="0" presStyleCnt="3"/>
      <dgm:spPr/>
      <dgm:t>
        <a:bodyPr/>
        <a:lstStyle/>
        <a:p>
          <a:endParaRPr lang="en-US"/>
        </a:p>
      </dgm:t>
    </dgm:pt>
    <dgm:pt modelId="{61790B2D-81C4-314F-85DB-7F5CA2E62FBA}" type="pres">
      <dgm:prSet presAssocID="{AC371597-7D94-6A43-BB54-161B1B957C4D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84C450C7-DB12-0648-A25B-EE77532B4F95}" type="pres">
      <dgm:prSet presAssocID="{AC371597-7D94-6A43-BB54-161B1B957C4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FAA4F-AD17-BF43-BF05-35ED00E7B579}" type="pres">
      <dgm:prSet presAssocID="{7A157759-932B-294A-918B-0C075A41E7C8}" presName="spacer" presStyleCnt="0"/>
      <dgm:spPr/>
    </dgm:pt>
    <dgm:pt modelId="{F43EC12D-FBA9-D447-95F0-9F71CC5B8B98}" type="pres">
      <dgm:prSet presAssocID="{DF52C1DB-9CDF-774C-8BC9-DC802600E400}" presName="comp" presStyleCnt="0"/>
      <dgm:spPr/>
    </dgm:pt>
    <dgm:pt modelId="{8B3FCD49-F57C-4349-BFD2-96A861928750}" type="pres">
      <dgm:prSet presAssocID="{DF52C1DB-9CDF-774C-8BC9-DC802600E400}" presName="box" presStyleLbl="node1" presStyleIdx="1" presStyleCnt="3"/>
      <dgm:spPr/>
      <dgm:t>
        <a:bodyPr/>
        <a:lstStyle/>
        <a:p>
          <a:endParaRPr lang="en-US"/>
        </a:p>
      </dgm:t>
    </dgm:pt>
    <dgm:pt modelId="{2FEB48BC-CD67-5D47-BA79-3B09ACB40866}" type="pres">
      <dgm:prSet presAssocID="{DF52C1DB-9CDF-774C-8BC9-DC802600E400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6967643-51B3-2547-A51C-618005A85FB5}" type="pres">
      <dgm:prSet presAssocID="{DF52C1DB-9CDF-774C-8BC9-DC802600E40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BF771-4012-4C4B-97F5-D68D7F334D0E}" type="pres">
      <dgm:prSet presAssocID="{CEF0DBBF-79F4-EB41-A452-EA42A483E162}" presName="spacer" presStyleCnt="0"/>
      <dgm:spPr/>
    </dgm:pt>
    <dgm:pt modelId="{34A8CC59-927F-D84C-AF9E-9E5AC5CB37B0}" type="pres">
      <dgm:prSet presAssocID="{93C09C29-14AF-AA43-AD75-2FFDBEDA1B02}" presName="comp" presStyleCnt="0"/>
      <dgm:spPr/>
    </dgm:pt>
    <dgm:pt modelId="{95FB6873-3FCD-1246-99B4-019F739C0C0D}" type="pres">
      <dgm:prSet presAssocID="{93C09C29-14AF-AA43-AD75-2FFDBEDA1B02}" presName="box" presStyleLbl="node1" presStyleIdx="2" presStyleCnt="3"/>
      <dgm:spPr/>
      <dgm:t>
        <a:bodyPr/>
        <a:lstStyle/>
        <a:p>
          <a:endParaRPr lang="en-US"/>
        </a:p>
      </dgm:t>
    </dgm:pt>
    <dgm:pt modelId="{F8467098-CDC3-FE4A-A860-FBB6A7A4DD88}" type="pres">
      <dgm:prSet presAssocID="{93C09C29-14AF-AA43-AD75-2FFDBEDA1B02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5BE6C81-9F5A-1242-A33A-F65720D980F6}" type="pres">
      <dgm:prSet presAssocID="{93C09C29-14AF-AA43-AD75-2FFDBEDA1B0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03108F-8923-624C-AC55-D9A46629935C}" type="presOf" srcId="{DFC93699-FD66-D944-BA90-0D5B31609BFB}" destId="{95FB6873-3FCD-1246-99B4-019F739C0C0D}" srcOrd="0" destOrd="2" presId="urn:microsoft.com/office/officeart/2005/8/layout/vList4"/>
    <dgm:cxn modelId="{41229702-EF33-D444-8EE6-46854B296C10}" type="presOf" srcId="{AC371597-7D94-6A43-BB54-161B1B957C4D}" destId="{84C450C7-DB12-0648-A25B-EE77532B4F95}" srcOrd="1" destOrd="0" presId="urn:microsoft.com/office/officeart/2005/8/layout/vList4"/>
    <dgm:cxn modelId="{0E3CFF80-5E1B-0B48-8E53-5C38B30F4E8C}" type="presOf" srcId="{AC371597-7D94-6A43-BB54-161B1B957C4D}" destId="{1A73C0F3-9ECF-4B4B-BAF5-B641CCC8A410}" srcOrd="0" destOrd="0" presId="urn:microsoft.com/office/officeart/2005/8/layout/vList4"/>
    <dgm:cxn modelId="{A6640E3A-126C-5046-B59A-6D50944822F4}" type="presOf" srcId="{DF52C1DB-9CDF-774C-8BC9-DC802600E400}" destId="{76967643-51B3-2547-A51C-618005A85FB5}" srcOrd="1" destOrd="0" presId="urn:microsoft.com/office/officeart/2005/8/layout/vList4"/>
    <dgm:cxn modelId="{14BB6B95-6A05-004A-B16C-DABA4A8DB768}" type="presOf" srcId="{ED569043-2AAE-5343-8A58-BD8D7509F007}" destId="{1A73C0F3-9ECF-4B4B-BAF5-B641CCC8A410}" srcOrd="0" destOrd="2" presId="urn:microsoft.com/office/officeart/2005/8/layout/vList4"/>
    <dgm:cxn modelId="{4FF3C89B-6FFC-114C-8774-3ADD295E442F}" type="presOf" srcId="{613C60AC-95D7-8E4E-A56D-1AB160492A55}" destId="{84C450C7-DB12-0648-A25B-EE77532B4F95}" srcOrd="1" destOrd="1" presId="urn:microsoft.com/office/officeart/2005/8/layout/vList4"/>
    <dgm:cxn modelId="{58B05E49-DCD8-B444-8429-A9DF0C992112}" srcId="{172D0EB2-8D3B-094C-AEBB-DD0A565B4065}" destId="{AC371597-7D94-6A43-BB54-161B1B957C4D}" srcOrd="0" destOrd="0" parTransId="{62014503-565D-884B-B4A5-6D18E3F66300}" sibTransId="{7A157759-932B-294A-918B-0C075A41E7C8}"/>
    <dgm:cxn modelId="{EC128AAC-D9A9-4A42-BF72-0681AD237C42}" srcId="{172D0EB2-8D3B-094C-AEBB-DD0A565B4065}" destId="{93C09C29-14AF-AA43-AD75-2FFDBEDA1B02}" srcOrd="2" destOrd="0" parTransId="{BC6FA557-EE96-6940-895F-4AF4A4A5C33D}" sibTransId="{E1B45156-3E60-7541-AEEE-E5B172870B06}"/>
    <dgm:cxn modelId="{47D2F8C5-63A6-3E44-AA85-176EC76E2777}" type="presOf" srcId="{ED569043-2AAE-5343-8A58-BD8D7509F007}" destId="{84C450C7-DB12-0648-A25B-EE77532B4F95}" srcOrd="1" destOrd="2" presId="urn:microsoft.com/office/officeart/2005/8/layout/vList4"/>
    <dgm:cxn modelId="{44A353F6-7F2F-C844-BD0D-393B1EAB9A62}" srcId="{DF52C1DB-9CDF-774C-8BC9-DC802600E400}" destId="{9021B0C1-BCCC-9B4E-AEB3-4EEA144D5598}" srcOrd="0" destOrd="0" parTransId="{3CE9B8EF-6709-B54C-B518-75B7F3254825}" sibTransId="{CC40E6D7-64C3-7648-BA6D-C207CB6E258C}"/>
    <dgm:cxn modelId="{9484640F-893C-A948-90D3-B6EBB59918BE}" type="presOf" srcId="{EFBC6AD8-0DD5-CF44-97E8-3CDACE85CB89}" destId="{95FB6873-3FCD-1246-99B4-019F739C0C0D}" srcOrd="0" destOrd="1" presId="urn:microsoft.com/office/officeart/2005/8/layout/vList4"/>
    <dgm:cxn modelId="{5EE304AC-F326-6247-A3F5-6E502C5549DC}" type="presOf" srcId="{756750C0-F0A0-D74B-A866-A91E662A292C}" destId="{8B3FCD49-F57C-4349-BFD2-96A861928750}" srcOrd="0" destOrd="2" presId="urn:microsoft.com/office/officeart/2005/8/layout/vList4"/>
    <dgm:cxn modelId="{4D014B5E-0DF6-0F4B-8CD6-A35986B2A1F3}" type="presOf" srcId="{EFBC6AD8-0DD5-CF44-97E8-3CDACE85CB89}" destId="{55BE6C81-9F5A-1242-A33A-F65720D980F6}" srcOrd="1" destOrd="1" presId="urn:microsoft.com/office/officeart/2005/8/layout/vList4"/>
    <dgm:cxn modelId="{132DC0CD-6471-7044-A87F-DB3EB0BA290A}" type="presOf" srcId="{9021B0C1-BCCC-9B4E-AEB3-4EEA144D5598}" destId="{76967643-51B3-2547-A51C-618005A85FB5}" srcOrd="1" destOrd="1" presId="urn:microsoft.com/office/officeart/2005/8/layout/vList4"/>
    <dgm:cxn modelId="{67AC6DF7-8961-204F-9C2C-E985817566B6}" type="presOf" srcId="{93C09C29-14AF-AA43-AD75-2FFDBEDA1B02}" destId="{55BE6C81-9F5A-1242-A33A-F65720D980F6}" srcOrd="1" destOrd="0" presId="urn:microsoft.com/office/officeart/2005/8/layout/vList4"/>
    <dgm:cxn modelId="{EE7190AC-6326-4440-B33F-1BFB78A5B4C9}" srcId="{AC371597-7D94-6A43-BB54-161B1B957C4D}" destId="{ED569043-2AAE-5343-8A58-BD8D7509F007}" srcOrd="1" destOrd="0" parTransId="{04BA4DB6-51DA-6E4B-A705-772C58FB7D01}" sibTransId="{485FE890-70E4-9348-9678-3E1A4B312A17}"/>
    <dgm:cxn modelId="{C1AF08EE-50B0-034C-AEBA-D34E007C42A2}" type="presOf" srcId="{93C09C29-14AF-AA43-AD75-2FFDBEDA1B02}" destId="{95FB6873-3FCD-1246-99B4-019F739C0C0D}" srcOrd="0" destOrd="0" presId="urn:microsoft.com/office/officeart/2005/8/layout/vList4"/>
    <dgm:cxn modelId="{946CF263-2E51-2840-9A19-6C3C901EEB89}" type="presOf" srcId="{172D0EB2-8D3B-094C-AEBB-DD0A565B4065}" destId="{8842B327-64C6-D14F-92EF-ECC9D10D37E8}" srcOrd="0" destOrd="0" presId="urn:microsoft.com/office/officeart/2005/8/layout/vList4"/>
    <dgm:cxn modelId="{3784523A-48B9-064D-B31C-51B017092638}" type="presOf" srcId="{613C60AC-95D7-8E4E-A56D-1AB160492A55}" destId="{1A73C0F3-9ECF-4B4B-BAF5-B641CCC8A410}" srcOrd="0" destOrd="1" presId="urn:microsoft.com/office/officeart/2005/8/layout/vList4"/>
    <dgm:cxn modelId="{B5C736E5-A700-0C40-8C05-935BE02E7EBD}" srcId="{93C09C29-14AF-AA43-AD75-2FFDBEDA1B02}" destId="{DFC93699-FD66-D944-BA90-0D5B31609BFB}" srcOrd="1" destOrd="0" parTransId="{2AAE98F5-F4BA-C842-9935-5DEE7730B17E}" sibTransId="{4DF2EECE-A890-2043-8DE4-01EA851288F6}"/>
    <dgm:cxn modelId="{FFE46C7E-60CF-3446-A05D-A3A01DC2A661}" type="presOf" srcId="{9021B0C1-BCCC-9B4E-AEB3-4EEA144D5598}" destId="{8B3FCD49-F57C-4349-BFD2-96A861928750}" srcOrd="0" destOrd="1" presId="urn:microsoft.com/office/officeart/2005/8/layout/vList4"/>
    <dgm:cxn modelId="{8AE574EA-8EC1-E64E-BCF8-8300389354C5}" type="presOf" srcId="{DFC93699-FD66-D944-BA90-0D5B31609BFB}" destId="{55BE6C81-9F5A-1242-A33A-F65720D980F6}" srcOrd="1" destOrd="2" presId="urn:microsoft.com/office/officeart/2005/8/layout/vList4"/>
    <dgm:cxn modelId="{D3F2B24A-4973-9A41-8B04-07CA567B9681}" srcId="{AC371597-7D94-6A43-BB54-161B1B957C4D}" destId="{613C60AC-95D7-8E4E-A56D-1AB160492A55}" srcOrd="0" destOrd="0" parTransId="{DA9D3717-2DA4-9D46-8A5D-B203E9D53A2F}" sibTransId="{CB9A6152-7087-6A48-A621-AF487B3A42B9}"/>
    <dgm:cxn modelId="{781A4071-4369-F34B-A4F5-619BDF1819F1}" srcId="{172D0EB2-8D3B-094C-AEBB-DD0A565B4065}" destId="{DF52C1DB-9CDF-774C-8BC9-DC802600E400}" srcOrd="1" destOrd="0" parTransId="{D282781B-E7B8-4B48-A284-71DB172A45F1}" sibTransId="{CEF0DBBF-79F4-EB41-A452-EA42A483E162}"/>
    <dgm:cxn modelId="{4E73F558-F6F9-8945-ABAD-CB1864165C22}" type="presOf" srcId="{DF52C1DB-9CDF-774C-8BC9-DC802600E400}" destId="{8B3FCD49-F57C-4349-BFD2-96A861928750}" srcOrd="0" destOrd="0" presId="urn:microsoft.com/office/officeart/2005/8/layout/vList4"/>
    <dgm:cxn modelId="{49FEA3E9-0D19-2D49-B54D-9670FD2B32C6}" srcId="{93C09C29-14AF-AA43-AD75-2FFDBEDA1B02}" destId="{EFBC6AD8-0DD5-CF44-97E8-3CDACE85CB89}" srcOrd="0" destOrd="0" parTransId="{40DDE463-6283-A34B-8B6A-07B919223D61}" sibTransId="{14B0A63C-FAE4-E247-8762-6D1823D8E9EE}"/>
    <dgm:cxn modelId="{A8097145-D82C-C74A-9F1F-1B66AAB65ABE}" srcId="{DF52C1DB-9CDF-774C-8BC9-DC802600E400}" destId="{756750C0-F0A0-D74B-A866-A91E662A292C}" srcOrd="1" destOrd="0" parTransId="{B5628B86-DEE3-9A4F-954C-ABCF70235BC1}" sibTransId="{5A0DF8B0-869C-494F-AAA8-A3A394009893}"/>
    <dgm:cxn modelId="{294C8F31-F715-6A48-B07D-C4044092BF22}" type="presOf" srcId="{756750C0-F0A0-D74B-A866-A91E662A292C}" destId="{76967643-51B3-2547-A51C-618005A85FB5}" srcOrd="1" destOrd="2" presId="urn:microsoft.com/office/officeart/2005/8/layout/vList4"/>
    <dgm:cxn modelId="{D0E0F88E-F498-B448-AB93-6B9FF5A258FB}" type="presParOf" srcId="{8842B327-64C6-D14F-92EF-ECC9D10D37E8}" destId="{27DAF564-FCD6-7046-ACDA-F17D356A04B7}" srcOrd="0" destOrd="0" presId="urn:microsoft.com/office/officeart/2005/8/layout/vList4"/>
    <dgm:cxn modelId="{5651D5C7-C897-F746-8197-B7214DA3A125}" type="presParOf" srcId="{27DAF564-FCD6-7046-ACDA-F17D356A04B7}" destId="{1A73C0F3-9ECF-4B4B-BAF5-B641CCC8A410}" srcOrd="0" destOrd="0" presId="urn:microsoft.com/office/officeart/2005/8/layout/vList4"/>
    <dgm:cxn modelId="{5FF064A0-EAC3-3044-84CD-7EC1E6CB1764}" type="presParOf" srcId="{27DAF564-FCD6-7046-ACDA-F17D356A04B7}" destId="{61790B2D-81C4-314F-85DB-7F5CA2E62FBA}" srcOrd="1" destOrd="0" presId="urn:microsoft.com/office/officeart/2005/8/layout/vList4"/>
    <dgm:cxn modelId="{91825BE3-7284-4F45-A57C-16615C60964F}" type="presParOf" srcId="{27DAF564-FCD6-7046-ACDA-F17D356A04B7}" destId="{84C450C7-DB12-0648-A25B-EE77532B4F95}" srcOrd="2" destOrd="0" presId="urn:microsoft.com/office/officeart/2005/8/layout/vList4"/>
    <dgm:cxn modelId="{D25A7668-925D-F14C-B9E0-691988712C28}" type="presParOf" srcId="{8842B327-64C6-D14F-92EF-ECC9D10D37E8}" destId="{E2CFAA4F-AD17-BF43-BF05-35ED00E7B579}" srcOrd="1" destOrd="0" presId="urn:microsoft.com/office/officeart/2005/8/layout/vList4"/>
    <dgm:cxn modelId="{D509CC4D-D369-0D4D-914D-99F11358EBF3}" type="presParOf" srcId="{8842B327-64C6-D14F-92EF-ECC9D10D37E8}" destId="{F43EC12D-FBA9-D447-95F0-9F71CC5B8B98}" srcOrd="2" destOrd="0" presId="urn:microsoft.com/office/officeart/2005/8/layout/vList4"/>
    <dgm:cxn modelId="{A92010BC-F173-874F-A8A9-D4A08BE39AB7}" type="presParOf" srcId="{F43EC12D-FBA9-D447-95F0-9F71CC5B8B98}" destId="{8B3FCD49-F57C-4349-BFD2-96A861928750}" srcOrd="0" destOrd="0" presId="urn:microsoft.com/office/officeart/2005/8/layout/vList4"/>
    <dgm:cxn modelId="{69DC0A8E-38B0-8449-9125-4C04C1F8B477}" type="presParOf" srcId="{F43EC12D-FBA9-D447-95F0-9F71CC5B8B98}" destId="{2FEB48BC-CD67-5D47-BA79-3B09ACB40866}" srcOrd="1" destOrd="0" presId="urn:microsoft.com/office/officeart/2005/8/layout/vList4"/>
    <dgm:cxn modelId="{5B32A415-EA64-084C-AE11-80B61EF533C3}" type="presParOf" srcId="{F43EC12D-FBA9-D447-95F0-9F71CC5B8B98}" destId="{76967643-51B3-2547-A51C-618005A85FB5}" srcOrd="2" destOrd="0" presId="urn:microsoft.com/office/officeart/2005/8/layout/vList4"/>
    <dgm:cxn modelId="{10342E5E-60B9-C74C-89F7-F3ACEE8FAE31}" type="presParOf" srcId="{8842B327-64C6-D14F-92EF-ECC9D10D37E8}" destId="{1CFBF771-4012-4C4B-97F5-D68D7F334D0E}" srcOrd="3" destOrd="0" presId="urn:microsoft.com/office/officeart/2005/8/layout/vList4"/>
    <dgm:cxn modelId="{8B7130A8-7D78-2843-A590-EE24649CDC07}" type="presParOf" srcId="{8842B327-64C6-D14F-92EF-ECC9D10D37E8}" destId="{34A8CC59-927F-D84C-AF9E-9E5AC5CB37B0}" srcOrd="4" destOrd="0" presId="urn:microsoft.com/office/officeart/2005/8/layout/vList4"/>
    <dgm:cxn modelId="{E6A69E3C-B84B-FB4A-893A-C58E8F5CA183}" type="presParOf" srcId="{34A8CC59-927F-D84C-AF9E-9E5AC5CB37B0}" destId="{95FB6873-3FCD-1246-99B4-019F739C0C0D}" srcOrd="0" destOrd="0" presId="urn:microsoft.com/office/officeart/2005/8/layout/vList4"/>
    <dgm:cxn modelId="{3153CB7A-90B8-7A46-9197-30100C561DB2}" type="presParOf" srcId="{34A8CC59-927F-D84C-AF9E-9E5AC5CB37B0}" destId="{F8467098-CDC3-FE4A-A860-FBB6A7A4DD88}" srcOrd="1" destOrd="0" presId="urn:microsoft.com/office/officeart/2005/8/layout/vList4"/>
    <dgm:cxn modelId="{369378D8-8773-444F-BFFE-B1AA81463D2C}" type="presParOf" srcId="{34A8CC59-927F-D84C-AF9E-9E5AC5CB37B0}" destId="{55BE6C81-9F5A-1242-A33A-F65720D980F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859D4E-7299-AA41-AEA4-48123E7C8E1A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DFF20-4EBA-3D4D-89C3-D8FC1373FE2A}">
      <dgm:prSet custT="1"/>
      <dgm:spPr>
        <a:solidFill>
          <a:schemeClr val="accent1">
            <a:lumMod val="50000"/>
          </a:schemeClr>
        </a:solidFill>
        <a:ln>
          <a:solidFill>
            <a:srgbClr val="003300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2800" dirty="0" smtClean="0">
              <a:latin typeface="Franklin Gothic Medium"/>
              <a:cs typeface="Franklin Gothic Medium"/>
            </a:rPr>
            <a:t>Preserves the </a:t>
          </a:r>
        </a:p>
        <a:p>
          <a:pPr rtl="0">
            <a:spcAft>
              <a:spcPts val="0"/>
            </a:spcAft>
          </a:pPr>
          <a:r>
            <a:rPr lang="en-US" sz="2800" dirty="0" smtClean="0">
              <a:latin typeface="Franklin Gothic Medium"/>
              <a:cs typeface="Franklin Gothic Medium"/>
            </a:rPr>
            <a:t>insurance industry</a:t>
          </a:r>
          <a:endParaRPr lang="en-US" sz="2800" dirty="0">
            <a:latin typeface="Franklin Gothic Medium"/>
            <a:cs typeface="Franklin Gothic Medium"/>
          </a:endParaRPr>
        </a:p>
      </dgm:t>
    </dgm:pt>
    <dgm:pt modelId="{94875A83-7318-7043-957C-549B2341DC3C}" type="parTrans" cxnId="{8788F23C-282A-6C47-AC77-9F19F78BEC53}">
      <dgm:prSet/>
      <dgm:spPr/>
      <dgm:t>
        <a:bodyPr/>
        <a:lstStyle/>
        <a:p>
          <a:endParaRPr lang="en-US" sz="2000"/>
        </a:p>
      </dgm:t>
    </dgm:pt>
    <dgm:pt modelId="{D12F39E6-CA13-694A-A772-7B9AC18A9F1E}" type="sibTrans" cxnId="{8788F23C-282A-6C47-AC77-9F19F78BEC53}">
      <dgm:prSet/>
      <dgm:spPr/>
      <dgm:t>
        <a:bodyPr/>
        <a:lstStyle/>
        <a:p>
          <a:endParaRPr lang="en-US" sz="2000"/>
        </a:p>
      </dgm:t>
    </dgm:pt>
    <dgm:pt modelId="{039C55F1-9648-7249-9BCE-8E2A122F8C91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n-US" sz="2000" dirty="0" smtClean="0">
              <a:latin typeface="Franklin Gothic Book"/>
              <a:cs typeface="Franklin Gothic Book"/>
            </a:rPr>
            <a:t>Limited lists of doctors and hospitals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E8C936B6-988B-6345-830E-E65C8E48C9EC}" type="parTrans" cxnId="{BDD256EC-BC73-1D44-ACFC-D727757298FF}">
      <dgm:prSet/>
      <dgm:spPr/>
      <dgm:t>
        <a:bodyPr/>
        <a:lstStyle/>
        <a:p>
          <a:endParaRPr lang="en-US" sz="2000"/>
        </a:p>
      </dgm:t>
    </dgm:pt>
    <dgm:pt modelId="{E027A83B-E047-3F4E-A074-AA2482CDC5D2}" type="sibTrans" cxnId="{BDD256EC-BC73-1D44-ACFC-D727757298FF}">
      <dgm:prSet/>
      <dgm:spPr/>
      <dgm:t>
        <a:bodyPr/>
        <a:lstStyle/>
        <a:p>
          <a:endParaRPr lang="en-US" sz="2000"/>
        </a:p>
      </dgm:t>
    </dgm:pt>
    <dgm:pt modelId="{73D3782C-CC11-C44D-8ED0-777AC076F287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n-US" sz="2000" dirty="0" smtClean="0">
              <a:latin typeface="Franklin Gothic Book"/>
              <a:cs typeface="Franklin Gothic Book"/>
            </a:rPr>
            <a:t>Large gaps in covered benefits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AB27A380-AF1D-2346-B25E-813B685D1A30}" type="parTrans" cxnId="{08B32755-0400-4243-8384-D3ECFB0DFB46}">
      <dgm:prSet/>
      <dgm:spPr/>
      <dgm:t>
        <a:bodyPr/>
        <a:lstStyle/>
        <a:p>
          <a:endParaRPr lang="en-US" sz="2000"/>
        </a:p>
      </dgm:t>
    </dgm:pt>
    <dgm:pt modelId="{D7DB383D-4FE0-1848-BE63-4826AE6FB1B0}" type="sibTrans" cxnId="{08B32755-0400-4243-8384-D3ECFB0DFB46}">
      <dgm:prSet/>
      <dgm:spPr/>
      <dgm:t>
        <a:bodyPr/>
        <a:lstStyle/>
        <a:p>
          <a:endParaRPr lang="en-US" sz="2000"/>
        </a:p>
      </dgm:t>
    </dgm:pt>
    <dgm:pt modelId="{4DD05CCE-ED2C-DC40-B19F-3FE6C2D12DE8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n-US" sz="2000" smtClean="0">
              <a:latin typeface="Franklin Gothic Book"/>
              <a:cs typeface="Franklin Gothic Book"/>
            </a:rPr>
            <a:t>Financial barriers to care</a:t>
          </a:r>
          <a:endParaRPr lang="en-US" sz="2000">
            <a:latin typeface="Franklin Gothic Book"/>
            <a:cs typeface="Franklin Gothic Book"/>
          </a:endParaRPr>
        </a:p>
      </dgm:t>
    </dgm:pt>
    <dgm:pt modelId="{2697575E-7388-DB40-9CFA-1420FB264996}" type="parTrans" cxnId="{0BAD0A10-E204-C943-8A6B-FAD5C70706B7}">
      <dgm:prSet/>
      <dgm:spPr/>
      <dgm:t>
        <a:bodyPr/>
        <a:lstStyle/>
        <a:p>
          <a:endParaRPr lang="en-US" sz="2000"/>
        </a:p>
      </dgm:t>
    </dgm:pt>
    <dgm:pt modelId="{4301C932-0500-D44B-A5C7-F14A2A0BCB98}" type="sibTrans" cxnId="{0BAD0A10-E204-C943-8A6B-FAD5C70706B7}">
      <dgm:prSet/>
      <dgm:spPr/>
      <dgm:t>
        <a:bodyPr/>
        <a:lstStyle/>
        <a:p>
          <a:endParaRPr lang="en-US" sz="2000"/>
        </a:p>
      </dgm:t>
    </dgm:pt>
    <dgm:pt modelId="{AD490FAD-0CE0-624A-97D6-755D09EBE6A7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n-US" sz="2000" smtClean="0">
              <a:latin typeface="Franklin Gothic Book"/>
              <a:cs typeface="Franklin Gothic Book"/>
            </a:rPr>
            <a:t>Needless complexity</a:t>
          </a:r>
          <a:endParaRPr lang="en-US" sz="2000">
            <a:latin typeface="Franklin Gothic Book"/>
            <a:cs typeface="Franklin Gothic Book"/>
          </a:endParaRPr>
        </a:p>
      </dgm:t>
    </dgm:pt>
    <dgm:pt modelId="{C820894F-7713-9148-9B14-D828380CF7AD}" type="parTrans" cxnId="{0ABA4E4C-0012-B846-8C1F-718AC0CB28AF}">
      <dgm:prSet/>
      <dgm:spPr/>
      <dgm:t>
        <a:bodyPr/>
        <a:lstStyle/>
        <a:p>
          <a:endParaRPr lang="en-US" sz="2000"/>
        </a:p>
      </dgm:t>
    </dgm:pt>
    <dgm:pt modelId="{B14E3588-7E13-9A40-AD23-6DB35C35229A}" type="sibTrans" cxnId="{0ABA4E4C-0012-B846-8C1F-718AC0CB28AF}">
      <dgm:prSet/>
      <dgm:spPr/>
      <dgm:t>
        <a:bodyPr/>
        <a:lstStyle/>
        <a:p>
          <a:endParaRPr lang="en-US" sz="2000"/>
        </a:p>
      </dgm:t>
    </dgm:pt>
    <dgm:pt modelId="{92365814-9AE3-0840-A61E-693BA34148EE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n-US" sz="2000" smtClean="0">
              <a:latin typeface="Franklin Gothic Book"/>
              <a:cs typeface="Franklin Gothic Book"/>
            </a:rPr>
            <a:t>Millions remain uninsured</a:t>
          </a:r>
          <a:endParaRPr lang="en-US" sz="2000">
            <a:latin typeface="Franklin Gothic Book"/>
            <a:cs typeface="Franklin Gothic Book"/>
          </a:endParaRPr>
        </a:p>
      </dgm:t>
    </dgm:pt>
    <dgm:pt modelId="{416CF1F9-8BFB-F64E-96A8-3931283F924D}" type="parTrans" cxnId="{CDD2FD16-19DB-7543-92C7-D4E655BDB428}">
      <dgm:prSet/>
      <dgm:spPr/>
      <dgm:t>
        <a:bodyPr/>
        <a:lstStyle/>
        <a:p>
          <a:endParaRPr lang="en-US" sz="2000"/>
        </a:p>
      </dgm:t>
    </dgm:pt>
    <dgm:pt modelId="{A9E8FFAE-1D6A-0346-BF54-B3471BF7DF02}" type="sibTrans" cxnId="{CDD2FD16-19DB-7543-92C7-D4E655BDB428}">
      <dgm:prSet/>
      <dgm:spPr/>
      <dgm:t>
        <a:bodyPr/>
        <a:lstStyle/>
        <a:p>
          <a:endParaRPr lang="en-US" sz="2000"/>
        </a:p>
      </dgm:t>
    </dgm:pt>
    <dgm:pt modelId="{F039A3DF-9ED0-D548-94D2-BABD3FEAE473}" type="pres">
      <dgm:prSet presAssocID="{F9859D4E-7299-AA41-AEA4-48123E7C8E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B46F5F-BC7F-B440-BEAB-82868A7C28B3}" type="pres">
      <dgm:prSet presAssocID="{8E5DFF20-4EBA-3D4D-89C3-D8FC1373FE2A}" presName="composite" presStyleCnt="0"/>
      <dgm:spPr/>
    </dgm:pt>
    <dgm:pt modelId="{FF8CB2C7-43EB-4E44-A257-D135ECDA2F66}" type="pres">
      <dgm:prSet presAssocID="{8E5DFF20-4EBA-3D4D-89C3-D8FC1373FE2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A55B4-853F-B64F-A100-D1F16C1EC0F5}" type="pres">
      <dgm:prSet presAssocID="{8E5DFF20-4EBA-3D4D-89C3-D8FC1373FE2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B32755-0400-4243-8384-D3ECFB0DFB46}" srcId="{8E5DFF20-4EBA-3D4D-89C3-D8FC1373FE2A}" destId="{73D3782C-CC11-C44D-8ED0-777AC076F287}" srcOrd="1" destOrd="0" parTransId="{AB27A380-AF1D-2346-B25E-813B685D1A30}" sibTransId="{D7DB383D-4FE0-1848-BE63-4826AE6FB1B0}"/>
    <dgm:cxn modelId="{3CC9E4E0-66DC-1146-A4D3-A9800A9444E2}" type="presOf" srcId="{4DD05CCE-ED2C-DC40-B19F-3FE6C2D12DE8}" destId="{57FA55B4-853F-B64F-A100-D1F16C1EC0F5}" srcOrd="0" destOrd="2" presId="urn:microsoft.com/office/officeart/2005/8/layout/hList1"/>
    <dgm:cxn modelId="{32883582-D151-B548-B055-AEB87ACF1D59}" type="presOf" srcId="{039C55F1-9648-7249-9BCE-8E2A122F8C91}" destId="{57FA55B4-853F-B64F-A100-D1F16C1EC0F5}" srcOrd="0" destOrd="0" presId="urn:microsoft.com/office/officeart/2005/8/layout/hList1"/>
    <dgm:cxn modelId="{03FA04D1-C37F-1142-920D-6131FAA1B083}" type="presOf" srcId="{8E5DFF20-4EBA-3D4D-89C3-D8FC1373FE2A}" destId="{FF8CB2C7-43EB-4E44-A257-D135ECDA2F66}" srcOrd="0" destOrd="0" presId="urn:microsoft.com/office/officeart/2005/8/layout/hList1"/>
    <dgm:cxn modelId="{E44B6895-870C-1046-BC2F-EBB0135D6560}" type="presOf" srcId="{AD490FAD-0CE0-624A-97D6-755D09EBE6A7}" destId="{57FA55B4-853F-B64F-A100-D1F16C1EC0F5}" srcOrd="0" destOrd="3" presId="urn:microsoft.com/office/officeart/2005/8/layout/hList1"/>
    <dgm:cxn modelId="{962B73BE-3EC1-6442-BEDB-15FA723B4B26}" type="presOf" srcId="{F9859D4E-7299-AA41-AEA4-48123E7C8E1A}" destId="{F039A3DF-9ED0-D548-94D2-BABD3FEAE473}" srcOrd="0" destOrd="0" presId="urn:microsoft.com/office/officeart/2005/8/layout/hList1"/>
    <dgm:cxn modelId="{0ABA4E4C-0012-B846-8C1F-718AC0CB28AF}" srcId="{8E5DFF20-4EBA-3D4D-89C3-D8FC1373FE2A}" destId="{AD490FAD-0CE0-624A-97D6-755D09EBE6A7}" srcOrd="3" destOrd="0" parTransId="{C820894F-7713-9148-9B14-D828380CF7AD}" sibTransId="{B14E3588-7E13-9A40-AD23-6DB35C35229A}"/>
    <dgm:cxn modelId="{0BAD0A10-E204-C943-8A6B-FAD5C70706B7}" srcId="{8E5DFF20-4EBA-3D4D-89C3-D8FC1373FE2A}" destId="{4DD05CCE-ED2C-DC40-B19F-3FE6C2D12DE8}" srcOrd="2" destOrd="0" parTransId="{2697575E-7388-DB40-9CFA-1420FB264996}" sibTransId="{4301C932-0500-D44B-A5C7-F14A2A0BCB98}"/>
    <dgm:cxn modelId="{CDD2FD16-19DB-7543-92C7-D4E655BDB428}" srcId="{8E5DFF20-4EBA-3D4D-89C3-D8FC1373FE2A}" destId="{92365814-9AE3-0840-A61E-693BA34148EE}" srcOrd="4" destOrd="0" parTransId="{416CF1F9-8BFB-F64E-96A8-3931283F924D}" sibTransId="{A9E8FFAE-1D6A-0346-BF54-B3471BF7DF02}"/>
    <dgm:cxn modelId="{8788F23C-282A-6C47-AC77-9F19F78BEC53}" srcId="{F9859D4E-7299-AA41-AEA4-48123E7C8E1A}" destId="{8E5DFF20-4EBA-3D4D-89C3-D8FC1373FE2A}" srcOrd="0" destOrd="0" parTransId="{94875A83-7318-7043-957C-549B2341DC3C}" sibTransId="{D12F39E6-CA13-694A-A772-7B9AC18A9F1E}"/>
    <dgm:cxn modelId="{BDD256EC-BC73-1D44-ACFC-D727757298FF}" srcId="{8E5DFF20-4EBA-3D4D-89C3-D8FC1373FE2A}" destId="{039C55F1-9648-7249-9BCE-8E2A122F8C91}" srcOrd="0" destOrd="0" parTransId="{E8C936B6-988B-6345-830E-E65C8E48C9EC}" sibTransId="{E027A83B-E047-3F4E-A074-AA2482CDC5D2}"/>
    <dgm:cxn modelId="{D2DE69A5-5D24-3B46-B200-8C050C33334D}" type="presOf" srcId="{92365814-9AE3-0840-A61E-693BA34148EE}" destId="{57FA55B4-853F-B64F-A100-D1F16C1EC0F5}" srcOrd="0" destOrd="4" presId="urn:microsoft.com/office/officeart/2005/8/layout/hList1"/>
    <dgm:cxn modelId="{2BB15CF6-BFA7-6B42-A054-E7A9410A1567}" type="presOf" srcId="{73D3782C-CC11-C44D-8ED0-777AC076F287}" destId="{57FA55B4-853F-B64F-A100-D1F16C1EC0F5}" srcOrd="0" destOrd="1" presId="urn:microsoft.com/office/officeart/2005/8/layout/hList1"/>
    <dgm:cxn modelId="{9120F31D-9635-F543-97B9-5D62A740B818}" type="presParOf" srcId="{F039A3DF-9ED0-D548-94D2-BABD3FEAE473}" destId="{2CB46F5F-BC7F-B440-BEAB-82868A7C28B3}" srcOrd="0" destOrd="0" presId="urn:microsoft.com/office/officeart/2005/8/layout/hList1"/>
    <dgm:cxn modelId="{03665F01-3D6F-9D47-883B-E9F0F01D78DD}" type="presParOf" srcId="{2CB46F5F-BC7F-B440-BEAB-82868A7C28B3}" destId="{FF8CB2C7-43EB-4E44-A257-D135ECDA2F66}" srcOrd="0" destOrd="0" presId="urn:microsoft.com/office/officeart/2005/8/layout/hList1"/>
    <dgm:cxn modelId="{09C72F8E-F215-C343-81A8-9B474C9C2295}" type="presParOf" srcId="{2CB46F5F-BC7F-B440-BEAB-82868A7C28B3}" destId="{57FA55B4-853F-B64F-A100-D1F16C1EC0F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FEEBC3-F6CD-1B41-AC7D-A001EBAD11AB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F591D-2C84-8F43-BE82-34D21472A5F6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National Health Insurance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A411467F-4F76-5B43-B88D-F046C326F062}" type="parTrans" cxnId="{F3E6FE70-AB0B-5B4E-B220-2C1317D7F03F}">
      <dgm:prSet/>
      <dgm:spPr/>
      <dgm:t>
        <a:bodyPr/>
        <a:lstStyle/>
        <a:p>
          <a:endParaRPr lang="en-US" sz="2000"/>
        </a:p>
      </dgm:t>
    </dgm:pt>
    <dgm:pt modelId="{62F8F3E5-6FA1-5C4C-932D-FFBEB3FE5D6C}" type="sibTrans" cxnId="{F3E6FE70-AB0B-5B4E-B220-2C1317D7F03F}">
      <dgm:prSet/>
      <dgm:spPr/>
      <dgm:t>
        <a:bodyPr/>
        <a:lstStyle/>
        <a:p>
          <a:endParaRPr lang="en-US" sz="2000"/>
        </a:p>
      </dgm:t>
    </dgm:pt>
    <dgm:pt modelId="{555B256F-82E0-7D48-AE28-7E8FEAE0CB33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National Health Service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244FAD17-DB2E-DA4C-AFBF-9FD0DD5812FB}" type="parTrans" cxnId="{1D6273DE-10B2-6840-9009-D7134174132B}">
      <dgm:prSet/>
      <dgm:spPr/>
      <dgm:t>
        <a:bodyPr/>
        <a:lstStyle/>
        <a:p>
          <a:endParaRPr lang="en-US" sz="2000"/>
        </a:p>
      </dgm:t>
    </dgm:pt>
    <dgm:pt modelId="{DA89F62D-7D89-ED4C-A159-5C68285979A1}" type="sibTrans" cxnId="{1D6273DE-10B2-6840-9009-D7134174132B}">
      <dgm:prSet/>
      <dgm:spPr/>
      <dgm:t>
        <a:bodyPr/>
        <a:lstStyle/>
        <a:p>
          <a:endParaRPr lang="en-US" sz="2000"/>
        </a:p>
      </dgm:t>
    </dgm:pt>
    <dgm:pt modelId="{A21092F6-71A4-8043-8323-41B6CF41EEC1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All Payer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74AAE84A-AD41-9646-AE8B-2D5A676E3627}" type="parTrans" cxnId="{BBB1674A-2A34-C545-9EAA-33BDC89A4AA8}">
      <dgm:prSet/>
      <dgm:spPr/>
      <dgm:t>
        <a:bodyPr/>
        <a:lstStyle/>
        <a:p>
          <a:endParaRPr lang="en-US" sz="2000"/>
        </a:p>
      </dgm:t>
    </dgm:pt>
    <dgm:pt modelId="{C01FEBA3-85DB-E745-BD3F-51E6B55D796F}" type="sibTrans" cxnId="{BBB1674A-2A34-C545-9EAA-33BDC89A4AA8}">
      <dgm:prSet/>
      <dgm:spPr/>
      <dgm:t>
        <a:bodyPr/>
        <a:lstStyle/>
        <a:p>
          <a:endParaRPr lang="en-US" sz="2000"/>
        </a:p>
      </dgm:t>
    </dgm:pt>
    <dgm:pt modelId="{F93ABE58-8838-7141-BCAD-8C012C877EE1}">
      <dgm:prSet phldrT="[Text]" custT="1"/>
      <dgm:spPr>
        <a:solidFill>
          <a:srgbClr val="005148"/>
        </a:solidFill>
        <a:ln w="76200" cmpd="sng">
          <a:solidFill>
            <a:srgbClr val="8000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Market-Based Mix</a:t>
          </a:r>
          <a:endParaRPr lang="en-US" sz="2400" dirty="0">
            <a:latin typeface="Franklin Gothic Medium"/>
            <a:cs typeface="Franklin Gothic Medium"/>
          </a:endParaRPr>
        </a:p>
      </dgm:t>
    </dgm:pt>
    <dgm:pt modelId="{DB590DAC-06BF-7B4D-9D74-AFF8DDA203A0}" type="parTrans" cxnId="{ED42864F-463A-484B-8AEA-42241CFA9DDA}">
      <dgm:prSet/>
      <dgm:spPr/>
      <dgm:t>
        <a:bodyPr/>
        <a:lstStyle/>
        <a:p>
          <a:endParaRPr lang="en-US" sz="2000"/>
        </a:p>
      </dgm:t>
    </dgm:pt>
    <dgm:pt modelId="{6945B452-1FBD-264B-9A74-F1567FEB5D22}" type="sibTrans" cxnId="{ED42864F-463A-484B-8AEA-42241CFA9DDA}">
      <dgm:prSet/>
      <dgm:spPr/>
      <dgm:t>
        <a:bodyPr/>
        <a:lstStyle/>
        <a:p>
          <a:endParaRPr lang="en-US" sz="2000"/>
        </a:p>
      </dgm:t>
    </dgm:pt>
    <dgm:pt modelId="{C7771FFD-8A57-B244-BD04-ECC3CEFEE6BE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Medicare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176539FE-BE14-044A-B844-54D80ACDB152}" type="parTrans" cxnId="{456735E3-B53E-0F4C-9889-E3112DA34885}">
      <dgm:prSet/>
      <dgm:spPr/>
      <dgm:t>
        <a:bodyPr/>
        <a:lstStyle/>
        <a:p>
          <a:endParaRPr lang="en-US" sz="2000"/>
        </a:p>
      </dgm:t>
    </dgm:pt>
    <dgm:pt modelId="{E5974D44-ABA2-4C4F-B9D2-633682BCA50F}" type="sibTrans" cxnId="{456735E3-B53E-0F4C-9889-E3112DA34885}">
      <dgm:prSet/>
      <dgm:spPr/>
      <dgm:t>
        <a:bodyPr/>
        <a:lstStyle/>
        <a:p>
          <a:endParaRPr lang="en-US" sz="2000"/>
        </a:p>
      </dgm:t>
    </dgm:pt>
    <dgm:pt modelId="{3F664D30-0334-464D-8B44-6413DB2F862A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Canada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603003FD-5BE8-1D46-83FF-F324F4EBCE15}" type="parTrans" cxnId="{3AD53160-860E-CC4A-BDCF-F6434144C7B7}">
      <dgm:prSet/>
      <dgm:spPr/>
      <dgm:t>
        <a:bodyPr/>
        <a:lstStyle/>
        <a:p>
          <a:endParaRPr lang="en-US" sz="2000"/>
        </a:p>
      </dgm:t>
    </dgm:pt>
    <dgm:pt modelId="{6F1E4D18-CA57-1143-98F2-5FB007270148}" type="sibTrans" cxnId="{3AD53160-860E-CC4A-BDCF-F6434144C7B7}">
      <dgm:prSet/>
      <dgm:spPr/>
      <dgm:t>
        <a:bodyPr/>
        <a:lstStyle/>
        <a:p>
          <a:endParaRPr lang="en-US" sz="2000"/>
        </a:p>
      </dgm:t>
    </dgm:pt>
    <dgm:pt modelId="{AE329697-1226-D849-AB88-E3DE7F8FDA74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VA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F0608845-6A6A-2F4D-8791-ED7F7785248F}" type="parTrans" cxnId="{37F54BCB-1B0F-DF46-BC0E-5A4E035B1A5F}">
      <dgm:prSet/>
      <dgm:spPr/>
      <dgm:t>
        <a:bodyPr/>
        <a:lstStyle/>
        <a:p>
          <a:endParaRPr lang="en-US" sz="2000"/>
        </a:p>
      </dgm:t>
    </dgm:pt>
    <dgm:pt modelId="{9677DC2E-AE46-9744-93E3-6A7BF31CCCCE}" type="sibTrans" cxnId="{37F54BCB-1B0F-DF46-BC0E-5A4E035B1A5F}">
      <dgm:prSet/>
      <dgm:spPr/>
      <dgm:t>
        <a:bodyPr/>
        <a:lstStyle/>
        <a:p>
          <a:endParaRPr lang="en-US" sz="2000"/>
        </a:p>
      </dgm:t>
    </dgm:pt>
    <dgm:pt modelId="{CAB100F0-5676-E541-B40D-54BF833A5959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Great Britain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8730BDC0-F8C3-BC46-A816-0D94077AEB97}" type="parTrans" cxnId="{1E633730-D5D1-4D4B-BD5A-C631CB09C54B}">
      <dgm:prSet/>
      <dgm:spPr/>
      <dgm:t>
        <a:bodyPr/>
        <a:lstStyle/>
        <a:p>
          <a:endParaRPr lang="en-US" sz="2000"/>
        </a:p>
      </dgm:t>
    </dgm:pt>
    <dgm:pt modelId="{442E6ABB-317B-F842-A877-4FFD3D6E1160}" type="sibTrans" cxnId="{1E633730-D5D1-4D4B-BD5A-C631CB09C54B}">
      <dgm:prSet/>
      <dgm:spPr/>
      <dgm:t>
        <a:bodyPr/>
        <a:lstStyle/>
        <a:p>
          <a:endParaRPr lang="en-US" sz="2000"/>
        </a:p>
      </dgm:t>
    </dgm:pt>
    <dgm:pt modelId="{B1201368-DB5C-5C42-8C88-2654EFE7E9E7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Highly regulated non-profit insurance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CC2541A-C207-4C4F-B106-7584596E282D}" type="parTrans" cxnId="{315FC7F8-A19F-B644-911A-601000374132}">
      <dgm:prSet/>
      <dgm:spPr/>
      <dgm:t>
        <a:bodyPr/>
        <a:lstStyle/>
        <a:p>
          <a:endParaRPr lang="en-US" sz="2000"/>
        </a:p>
      </dgm:t>
    </dgm:pt>
    <dgm:pt modelId="{5AD48A62-16E8-8144-A337-462506E87F45}" type="sibTrans" cxnId="{315FC7F8-A19F-B644-911A-601000374132}">
      <dgm:prSet/>
      <dgm:spPr/>
      <dgm:t>
        <a:bodyPr/>
        <a:lstStyle/>
        <a:p>
          <a:endParaRPr lang="en-US" sz="2000"/>
        </a:p>
      </dgm:t>
    </dgm:pt>
    <dgm:pt modelId="{C3A67586-3B2E-2F41-A33D-CC3E76F1D78F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Germany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8343248C-F057-8B46-97B8-C4977E2D0F82}" type="parTrans" cxnId="{A5ABBF0C-5737-134B-A826-13DB0BBE41D0}">
      <dgm:prSet/>
      <dgm:spPr/>
      <dgm:t>
        <a:bodyPr/>
        <a:lstStyle/>
        <a:p>
          <a:endParaRPr lang="en-US" sz="2000"/>
        </a:p>
      </dgm:t>
    </dgm:pt>
    <dgm:pt modelId="{E180ACCE-DAD1-4349-BA0F-4B26DD187134}" type="sibTrans" cxnId="{A5ABBF0C-5737-134B-A826-13DB0BBE41D0}">
      <dgm:prSet/>
      <dgm:spPr/>
      <dgm:t>
        <a:bodyPr/>
        <a:lstStyle/>
        <a:p>
          <a:endParaRPr lang="en-US" sz="2000"/>
        </a:p>
      </dgm:t>
    </dgm:pt>
    <dgm:pt modelId="{6F86058B-7E05-3042-829F-113B93ECF031}">
      <dgm:prSet phldrT="[Text]" custT="1"/>
      <dgm:spPr>
        <a:solidFill>
          <a:srgbClr val="005148"/>
        </a:solidFill>
        <a:ln w="76200" cmpd="sng">
          <a:solidFill>
            <a:srgbClr val="8000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USA only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D70FCEC0-9D17-FD45-BBA1-C2F7F4BC0FE9}" type="parTrans" cxnId="{F7D748BC-78C2-ED47-B235-A6F40803473A}">
      <dgm:prSet/>
      <dgm:spPr/>
      <dgm:t>
        <a:bodyPr/>
        <a:lstStyle/>
        <a:p>
          <a:endParaRPr lang="en-US" sz="2000"/>
        </a:p>
      </dgm:t>
    </dgm:pt>
    <dgm:pt modelId="{F0D71CE9-D4D2-C54E-A97C-98446F7E3D9E}" type="sibTrans" cxnId="{F7D748BC-78C2-ED47-B235-A6F40803473A}">
      <dgm:prSet/>
      <dgm:spPr/>
      <dgm:t>
        <a:bodyPr/>
        <a:lstStyle/>
        <a:p>
          <a:endParaRPr lang="en-US" sz="2000"/>
        </a:p>
      </dgm:t>
    </dgm:pt>
    <dgm:pt modelId="{682580ED-E48A-E84D-81DB-79D2FC8C28BB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b="1" dirty="0" smtClean="0">
              <a:solidFill>
                <a:srgbClr val="FFFF00"/>
              </a:solidFill>
              <a:latin typeface="Franklin Gothic Medium"/>
              <a:cs typeface="Franklin Gothic Medium"/>
            </a:rPr>
            <a:t>Public</a:t>
          </a:r>
          <a:r>
            <a:rPr lang="en-US" sz="2000" dirty="0" smtClean="0">
              <a:solidFill>
                <a:srgbClr val="FFFF00"/>
              </a:solidFill>
              <a:latin typeface="Franklin Gothic Book"/>
              <a:cs typeface="Franklin Gothic Book"/>
            </a:rPr>
            <a:t> </a:t>
          </a:r>
          <a:r>
            <a:rPr lang="en-US" sz="2000" dirty="0" smtClean="0">
              <a:latin typeface="Franklin Gothic Book"/>
              <a:cs typeface="Franklin Gothic Book"/>
            </a:rPr>
            <a:t>funds, </a:t>
          </a:r>
          <a:r>
            <a:rPr lang="en-US" sz="2000" b="1" dirty="0" smtClean="0">
              <a:solidFill>
                <a:srgbClr val="FFFF00"/>
              </a:solidFill>
              <a:latin typeface="Franklin Gothic Medium"/>
              <a:cs typeface="Franklin Gothic Medium"/>
            </a:rPr>
            <a:t>private</a:t>
          </a:r>
          <a:r>
            <a:rPr lang="en-US" sz="2000" dirty="0" smtClean="0">
              <a:solidFill>
                <a:srgbClr val="FFFF00"/>
              </a:solidFill>
              <a:latin typeface="Franklin Gothic Book"/>
              <a:cs typeface="Franklin Gothic Book"/>
            </a:rPr>
            <a:t> </a:t>
          </a:r>
          <a:r>
            <a:rPr lang="en-US" sz="2000" dirty="0" smtClean="0">
              <a:latin typeface="Franklin Gothic Book"/>
              <a:cs typeface="Franklin Gothic Book"/>
            </a:rPr>
            <a:t>delivery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718B8063-4D10-0345-B5E0-D630CCF67107}" type="parTrans" cxnId="{1E0E3AF6-3BB9-BB4B-A481-98BDACEBF712}">
      <dgm:prSet/>
      <dgm:spPr/>
      <dgm:t>
        <a:bodyPr/>
        <a:lstStyle/>
        <a:p>
          <a:endParaRPr lang="en-US" sz="2000"/>
        </a:p>
      </dgm:t>
    </dgm:pt>
    <dgm:pt modelId="{2FD6E5B0-7F49-7A40-AA4B-38E8DABC95CC}" type="sibTrans" cxnId="{1E0E3AF6-3BB9-BB4B-A481-98BDACEBF712}">
      <dgm:prSet/>
      <dgm:spPr/>
      <dgm:t>
        <a:bodyPr/>
        <a:lstStyle/>
        <a:p>
          <a:endParaRPr lang="en-US" sz="2000"/>
        </a:p>
      </dgm:t>
    </dgm:pt>
    <dgm:pt modelId="{D629C126-AC67-4A40-B7D6-069DF6D1DFB0}">
      <dgm:prSet phldrT="[Text]" custT="1"/>
      <dgm:spPr>
        <a:solidFill>
          <a:srgbClr val="005148"/>
        </a:solidFill>
        <a:ln>
          <a:solidFill>
            <a:srgbClr val="0033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b="1" dirty="0" smtClean="0">
              <a:solidFill>
                <a:srgbClr val="FFFF00"/>
              </a:solidFill>
              <a:latin typeface="Franklin Gothic Medium"/>
              <a:cs typeface="Franklin Gothic Medium"/>
            </a:rPr>
            <a:t>Public</a:t>
          </a:r>
          <a:r>
            <a:rPr lang="en-US" sz="2000" dirty="0" smtClean="0">
              <a:latin typeface="Franklin Gothic Book"/>
              <a:cs typeface="Franklin Gothic Book"/>
            </a:rPr>
            <a:t> funds, </a:t>
          </a:r>
          <a:r>
            <a:rPr lang="en-US" sz="2000" b="1" dirty="0" smtClean="0">
              <a:solidFill>
                <a:srgbClr val="FFFF00"/>
              </a:solidFill>
              <a:latin typeface="Franklin Gothic Medium"/>
              <a:cs typeface="Franklin Gothic Medium"/>
            </a:rPr>
            <a:t>public</a:t>
          </a:r>
          <a:r>
            <a:rPr lang="en-US" sz="2000" dirty="0" smtClean="0">
              <a:latin typeface="Franklin Gothic Book"/>
              <a:cs typeface="Franklin Gothic Book"/>
            </a:rPr>
            <a:t> delivery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B5D611C2-051D-F14E-8334-451F7D72D315}" type="parTrans" cxnId="{AEDCF493-BFD4-424E-BBA1-8A6A07697AE7}">
      <dgm:prSet/>
      <dgm:spPr/>
      <dgm:t>
        <a:bodyPr/>
        <a:lstStyle/>
        <a:p>
          <a:endParaRPr lang="en-US" sz="2000"/>
        </a:p>
      </dgm:t>
    </dgm:pt>
    <dgm:pt modelId="{27EC8BA2-A429-7247-9FDE-DBC3F9731F26}" type="sibTrans" cxnId="{AEDCF493-BFD4-424E-BBA1-8A6A07697AE7}">
      <dgm:prSet/>
      <dgm:spPr/>
      <dgm:t>
        <a:bodyPr/>
        <a:lstStyle/>
        <a:p>
          <a:endParaRPr lang="en-US" sz="2000"/>
        </a:p>
      </dgm:t>
    </dgm:pt>
    <dgm:pt modelId="{D516CD7E-1B47-7A49-913E-23FA91F4B3E3}">
      <dgm:prSet phldrT="[Text]" custT="1"/>
      <dgm:spPr>
        <a:solidFill>
          <a:srgbClr val="005148"/>
        </a:solidFill>
        <a:ln w="76200" cmpd="sng">
          <a:solidFill>
            <a:srgbClr val="800000"/>
          </a:solidFill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 smtClean="0">
              <a:latin typeface="Franklin Gothic Book"/>
              <a:cs typeface="Franklin Gothic Book"/>
            </a:rPr>
            <a:t>Multiple payers, modestly regulated with high cost and large coverage gaps</a:t>
          </a:r>
          <a:endParaRPr lang="en-US" sz="2000" dirty="0">
            <a:latin typeface="Franklin Gothic Book"/>
            <a:cs typeface="Franklin Gothic Book"/>
          </a:endParaRPr>
        </a:p>
      </dgm:t>
    </dgm:pt>
    <dgm:pt modelId="{32D34AFC-B4F0-0C4B-ABCC-30E33867E5F9}" type="parTrans" cxnId="{616161AA-4F02-0D42-9CFA-9007461F0281}">
      <dgm:prSet/>
      <dgm:spPr/>
      <dgm:t>
        <a:bodyPr/>
        <a:lstStyle/>
        <a:p>
          <a:endParaRPr lang="en-US" sz="2000"/>
        </a:p>
      </dgm:t>
    </dgm:pt>
    <dgm:pt modelId="{98DD7DF2-4F0E-BA42-8BBC-552E04BFC6BA}" type="sibTrans" cxnId="{616161AA-4F02-0D42-9CFA-9007461F0281}">
      <dgm:prSet/>
      <dgm:spPr/>
      <dgm:t>
        <a:bodyPr/>
        <a:lstStyle/>
        <a:p>
          <a:endParaRPr lang="en-US" sz="2000"/>
        </a:p>
      </dgm:t>
    </dgm:pt>
    <dgm:pt modelId="{C29FBF26-9E05-404E-802D-4599C1CE23AD}" type="pres">
      <dgm:prSet presAssocID="{C1FEEBC3-F6CD-1B41-AC7D-A001EBAD11A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E4C1B5-A574-614D-B007-FBD8D3BDE332}" type="pres">
      <dgm:prSet presAssocID="{A31F591D-2C84-8F43-BE82-34D21472A5F6}" presName="node" presStyleLbl="node1" presStyleIdx="0" presStyleCnt="4" custScaleX="112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E9896B-621F-9345-99BF-52D0767A6CD3}" type="pres">
      <dgm:prSet presAssocID="{62F8F3E5-6FA1-5C4C-932D-FFBEB3FE5D6C}" presName="sibTrans" presStyleCnt="0"/>
      <dgm:spPr/>
    </dgm:pt>
    <dgm:pt modelId="{3CCCDFD9-1E9A-A043-87F8-48C5B261FE8B}" type="pres">
      <dgm:prSet presAssocID="{555B256F-82E0-7D48-AE28-7E8FEAE0CB33}" presName="node" presStyleLbl="node1" presStyleIdx="1" presStyleCnt="4" custScaleX="112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849809-23A2-1C46-857F-A4D66C2EAF95}" type="pres">
      <dgm:prSet presAssocID="{DA89F62D-7D89-ED4C-A159-5C68285979A1}" presName="sibTrans" presStyleCnt="0"/>
      <dgm:spPr/>
    </dgm:pt>
    <dgm:pt modelId="{5BEBF96A-4DFA-CE45-BEE6-D5F4A92B6916}" type="pres">
      <dgm:prSet presAssocID="{A21092F6-71A4-8043-8323-41B6CF41EEC1}" presName="node" presStyleLbl="node1" presStyleIdx="2" presStyleCnt="4" custScaleX="112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A9BB8-567B-A445-978B-8D588F7A65B0}" type="pres">
      <dgm:prSet presAssocID="{C01FEBA3-85DB-E745-BD3F-51E6B55D796F}" presName="sibTrans" presStyleCnt="0"/>
      <dgm:spPr/>
    </dgm:pt>
    <dgm:pt modelId="{82879747-5D49-B74B-A55C-6CC1BBFC1BF9}" type="pres">
      <dgm:prSet presAssocID="{F93ABE58-8838-7141-BCAD-8C012C877EE1}" presName="node" presStyleLbl="node1" presStyleIdx="3" presStyleCnt="4" custScaleX="112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F54BCB-1B0F-DF46-BC0E-5A4E035B1A5F}" srcId="{555B256F-82E0-7D48-AE28-7E8FEAE0CB33}" destId="{AE329697-1226-D849-AB88-E3DE7F8FDA74}" srcOrd="1" destOrd="0" parTransId="{F0608845-6A6A-2F4D-8791-ED7F7785248F}" sibTransId="{9677DC2E-AE46-9744-93E3-6A7BF31CCCCE}"/>
    <dgm:cxn modelId="{315FC7F8-A19F-B644-911A-601000374132}" srcId="{A21092F6-71A4-8043-8323-41B6CF41EEC1}" destId="{B1201368-DB5C-5C42-8C88-2654EFE7E9E7}" srcOrd="0" destOrd="0" parTransId="{BCC2541A-C207-4C4F-B106-7584596E282D}" sibTransId="{5AD48A62-16E8-8144-A337-462506E87F45}"/>
    <dgm:cxn modelId="{F3E6FE70-AB0B-5B4E-B220-2C1317D7F03F}" srcId="{C1FEEBC3-F6CD-1B41-AC7D-A001EBAD11AB}" destId="{A31F591D-2C84-8F43-BE82-34D21472A5F6}" srcOrd="0" destOrd="0" parTransId="{A411467F-4F76-5B43-B88D-F046C326F062}" sibTransId="{62F8F3E5-6FA1-5C4C-932D-FFBEB3FE5D6C}"/>
    <dgm:cxn modelId="{255DE1A6-579A-264E-9361-C079E5FBDE82}" type="presOf" srcId="{F93ABE58-8838-7141-BCAD-8C012C877EE1}" destId="{82879747-5D49-B74B-A55C-6CC1BBFC1BF9}" srcOrd="0" destOrd="0" presId="urn:microsoft.com/office/officeart/2005/8/layout/default"/>
    <dgm:cxn modelId="{C2279E2B-A107-1A43-B47E-C6B183243CD9}" type="presOf" srcId="{C1FEEBC3-F6CD-1B41-AC7D-A001EBAD11AB}" destId="{C29FBF26-9E05-404E-802D-4599C1CE23AD}" srcOrd="0" destOrd="0" presId="urn:microsoft.com/office/officeart/2005/8/layout/default"/>
    <dgm:cxn modelId="{2ACDD982-FF82-B141-8879-534FB9685315}" type="presOf" srcId="{D629C126-AC67-4A40-B7D6-069DF6D1DFB0}" destId="{3CCCDFD9-1E9A-A043-87F8-48C5B261FE8B}" srcOrd="0" destOrd="1" presId="urn:microsoft.com/office/officeart/2005/8/layout/default"/>
    <dgm:cxn modelId="{1E633730-D5D1-4D4B-BD5A-C631CB09C54B}" srcId="{555B256F-82E0-7D48-AE28-7E8FEAE0CB33}" destId="{CAB100F0-5676-E541-B40D-54BF833A5959}" srcOrd="2" destOrd="0" parTransId="{8730BDC0-F8C3-BC46-A816-0D94077AEB97}" sibTransId="{442E6ABB-317B-F842-A877-4FFD3D6E1160}"/>
    <dgm:cxn modelId="{3AD53160-860E-CC4A-BDCF-F6434144C7B7}" srcId="{A31F591D-2C84-8F43-BE82-34D21472A5F6}" destId="{3F664D30-0334-464D-8B44-6413DB2F862A}" srcOrd="2" destOrd="0" parTransId="{603003FD-5BE8-1D46-83FF-F324F4EBCE15}" sibTransId="{6F1E4D18-CA57-1143-98F2-5FB007270148}"/>
    <dgm:cxn modelId="{9182F2D9-95A9-3A48-B8FA-6ADA435D7E3A}" type="presOf" srcId="{A21092F6-71A4-8043-8323-41B6CF41EEC1}" destId="{5BEBF96A-4DFA-CE45-BEE6-D5F4A92B6916}" srcOrd="0" destOrd="0" presId="urn:microsoft.com/office/officeart/2005/8/layout/default"/>
    <dgm:cxn modelId="{AEDCF493-BFD4-424E-BBA1-8A6A07697AE7}" srcId="{555B256F-82E0-7D48-AE28-7E8FEAE0CB33}" destId="{D629C126-AC67-4A40-B7D6-069DF6D1DFB0}" srcOrd="0" destOrd="0" parTransId="{B5D611C2-051D-F14E-8334-451F7D72D315}" sibTransId="{27EC8BA2-A429-7247-9FDE-DBC3F9731F26}"/>
    <dgm:cxn modelId="{BBB1674A-2A34-C545-9EAA-33BDC89A4AA8}" srcId="{C1FEEBC3-F6CD-1B41-AC7D-A001EBAD11AB}" destId="{A21092F6-71A4-8043-8323-41B6CF41EEC1}" srcOrd="2" destOrd="0" parTransId="{74AAE84A-AD41-9646-AE8B-2D5A676E3627}" sibTransId="{C01FEBA3-85DB-E745-BD3F-51E6B55D796F}"/>
    <dgm:cxn modelId="{620AFF7A-6F81-4E4C-8611-6C8127E53122}" type="presOf" srcId="{3F664D30-0334-464D-8B44-6413DB2F862A}" destId="{D4E4C1B5-A574-614D-B007-FBD8D3BDE332}" srcOrd="0" destOrd="3" presId="urn:microsoft.com/office/officeart/2005/8/layout/default"/>
    <dgm:cxn modelId="{6F1A91DC-B1AD-284A-BF1A-274068446022}" type="presOf" srcId="{C3A67586-3B2E-2F41-A33D-CC3E76F1D78F}" destId="{5BEBF96A-4DFA-CE45-BEE6-D5F4A92B6916}" srcOrd="0" destOrd="2" presId="urn:microsoft.com/office/officeart/2005/8/layout/default"/>
    <dgm:cxn modelId="{F7D748BC-78C2-ED47-B235-A6F40803473A}" srcId="{F93ABE58-8838-7141-BCAD-8C012C877EE1}" destId="{6F86058B-7E05-3042-829F-113B93ECF031}" srcOrd="1" destOrd="0" parTransId="{D70FCEC0-9D17-FD45-BBA1-C2F7F4BC0FE9}" sibTransId="{F0D71CE9-D4D2-C54E-A97C-98446F7E3D9E}"/>
    <dgm:cxn modelId="{7D39645B-94B9-FC43-A925-9C72E86C2796}" type="presOf" srcId="{682580ED-E48A-E84D-81DB-79D2FC8C28BB}" destId="{D4E4C1B5-A574-614D-B007-FBD8D3BDE332}" srcOrd="0" destOrd="1" presId="urn:microsoft.com/office/officeart/2005/8/layout/default"/>
    <dgm:cxn modelId="{1E0E3AF6-3BB9-BB4B-A481-98BDACEBF712}" srcId="{A31F591D-2C84-8F43-BE82-34D21472A5F6}" destId="{682580ED-E48A-E84D-81DB-79D2FC8C28BB}" srcOrd="0" destOrd="0" parTransId="{718B8063-4D10-0345-B5E0-D630CCF67107}" sibTransId="{2FD6E5B0-7F49-7A40-AA4B-38E8DABC95CC}"/>
    <dgm:cxn modelId="{1D6273DE-10B2-6840-9009-D7134174132B}" srcId="{C1FEEBC3-F6CD-1B41-AC7D-A001EBAD11AB}" destId="{555B256F-82E0-7D48-AE28-7E8FEAE0CB33}" srcOrd="1" destOrd="0" parTransId="{244FAD17-DB2E-DA4C-AFBF-9FD0DD5812FB}" sibTransId="{DA89F62D-7D89-ED4C-A159-5C68285979A1}"/>
    <dgm:cxn modelId="{31E768A8-73FD-EC42-9F63-2FAF56528E22}" type="presOf" srcId="{CAB100F0-5676-E541-B40D-54BF833A5959}" destId="{3CCCDFD9-1E9A-A043-87F8-48C5B261FE8B}" srcOrd="0" destOrd="3" presId="urn:microsoft.com/office/officeart/2005/8/layout/default"/>
    <dgm:cxn modelId="{D22B7F31-E51B-D34E-B18B-C5ECFBC19CC9}" type="presOf" srcId="{B1201368-DB5C-5C42-8C88-2654EFE7E9E7}" destId="{5BEBF96A-4DFA-CE45-BEE6-D5F4A92B6916}" srcOrd="0" destOrd="1" presId="urn:microsoft.com/office/officeart/2005/8/layout/default"/>
    <dgm:cxn modelId="{A5ABBF0C-5737-134B-A826-13DB0BBE41D0}" srcId="{A21092F6-71A4-8043-8323-41B6CF41EEC1}" destId="{C3A67586-3B2E-2F41-A33D-CC3E76F1D78F}" srcOrd="1" destOrd="0" parTransId="{8343248C-F057-8B46-97B8-C4977E2D0F82}" sibTransId="{E180ACCE-DAD1-4349-BA0F-4B26DD187134}"/>
    <dgm:cxn modelId="{456735E3-B53E-0F4C-9889-E3112DA34885}" srcId="{A31F591D-2C84-8F43-BE82-34D21472A5F6}" destId="{C7771FFD-8A57-B244-BD04-ECC3CEFEE6BE}" srcOrd="1" destOrd="0" parTransId="{176539FE-BE14-044A-B844-54D80ACDB152}" sibTransId="{E5974D44-ABA2-4C4F-B9D2-633682BCA50F}"/>
    <dgm:cxn modelId="{ED42864F-463A-484B-8AEA-42241CFA9DDA}" srcId="{C1FEEBC3-F6CD-1B41-AC7D-A001EBAD11AB}" destId="{F93ABE58-8838-7141-BCAD-8C012C877EE1}" srcOrd="3" destOrd="0" parTransId="{DB590DAC-06BF-7B4D-9D74-AFF8DDA203A0}" sibTransId="{6945B452-1FBD-264B-9A74-F1567FEB5D22}"/>
    <dgm:cxn modelId="{616161AA-4F02-0D42-9CFA-9007461F0281}" srcId="{F93ABE58-8838-7141-BCAD-8C012C877EE1}" destId="{D516CD7E-1B47-7A49-913E-23FA91F4B3E3}" srcOrd="0" destOrd="0" parTransId="{32D34AFC-B4F0-0C4B-ABCC-30E33867E5F9}" sibTransId="{98DD7DF2-4F0E-BA42-8BBC-552E04BFC6BA}"/>
    <dgm:cxn modelId="{94E2CBBE-0042-E84C-9BC7-AF07C424EEF0}" type="presOf" srcId="{C7771FFD-8A57-B244-BD04-ECC3CEFEE6BE}" destId="{D4E4C1B5-A574-614D-B007-FBD8D3BDE332}" srcOrd="0" destOrd="2" presId="urn:microsoft.com/office/officeart/2005/8/layout/default"/>
    <dgm:cxn modelId="{283928C4-00FE-5343-9AD5-C1B2F9F92BDB}" type="presOf" srcId="{D516CD7E-1B47-7A49-913E-23FA91F4B3E3}" destId="{82879747-5D49-B74B-A55C-6CC1BBFC1BF9}" srcOrd="0" destOrd="1" presId="urn:microsoft.com/office/officeart/2005/8/layout/default"/>
    <dgm:cxn modelId="{DB8C6F70-B0C2-3B41-8002-236DC0D759C7}" type="presOf" srcId="{6F86058B-7E05-3042-829F-113B93ECF031}" destId="{82879747-5D49-B74B-A55C-6CC1BBFC1BF9}" srcOrd="0" destOrd="2" presId="urn:microsoft.com/office/officeart/2005/8/layout/default"/>
    <dgm:cxn modelId="{EAA0E3F2-E5FE-A248-91AB-EC2A4646449A}" type="presOf" srcId="{555B256F-82E0-7D48-AE28-7E8FEAE0CB33}" destId="{3CCCDFD9-1E9A-A043-87F8-48C5B261FE8B}" srcOrd="0" destOrd="0" presId="urn:microsoft.com/office/officeart/2005/8/layout/default"/>
    <dgm:cxn modelId="{A0224657-F46E-0640-9DC0-80BFF67476EF}" type="presOf" srcId="{AE329697-1226-D849-AB88-E3DE7F8FDA74}" destId="{3CCCDFD9-1E9A-A043-87F8-48C5B261FE8B}" srcOrd="0" destOrd="2" presId="urn:microsoft.com/office/officeart/2005/8/layout/default"/>
    <dgm:cxn modelId="{A47A5DD9-7FAE-E047-8D67-36F699A1E2E7}" type="presOf" srcId="{A31F591D-2C84-8F43-BE82-34D21472A5F6}" destId="{D4E4C1B5-A574-614D-B007-FBD8D3BDE332}" srcOrd="0" destOrd="0" presId="urn:microsoft.com/office/officeart/2005/8/layout/default"/>
    <dgm:cxn modelId="{87E29832-9686-B043-B5E1-3C9CD8D9295C}" type="presParOf" srcId="{C29FBF26-9E05-404E-802D-4599C1CE23AD}" destId="{D4E4C1B5-A574-614D-B007-FBD8D3BDE332}" srcOrd="0" destOrd="0" presId="urn:microsoft.com/office/officeart/2005/8/layout/default"/>
    <dgm:cxn modelId="{6577F42A-30D7-A94E-B4FA-5A4511A370AD}" type="presParOf" srcId="{C29FBF26-9E05-404E-802D-4599C1CE23AD}" destId="{FCE9896B-621F-9345-99BF-52D0767A6CD3}" srcOrd="1" destOrd="0" presId="urn:microsoft.com/office/officeart/2005/8/layout/default"/>
    <dgm:cxn modelId="{0259DBB8-E126-9840-8A17-CCFD4EE6AFF2}" type="presParOf" srcId="{C29FBF26-9E05-404E-802D-4599C1CE23AD}" destId="{3CCCDFD9-1E9A-A043-87F8-48C5B261FE8B}" srcOrd="2" destOrd="0" presId="urn:microsoft.com/office/officeart/2005/8/layout/default"/>
    <dgm:cxn modelId="{C1D8033F-0180-1E44-A8F3-1496C949E786}" type="presParOf" srcId="{C29FBF26-9E05-404E-802D-4599C1CE23AD}" destId="{0D849809-23A2-1C46-857F-A4D66C2EAF95}" srcOrd="3" destOrd="0" presId="urn:microsoft.com/office/officeart/2005/8/layout/default"/>
    <dgm:cxn modelId="{4333DA44-834D-CA48-8444-1718C3EDA45B}" type="presParOf" srcId="{C29FBF26-9E05-404E-802D-4599C1CE23AD}" destId="{5BEBF96A-4DFA-CE45-BEE6-D5F4A92B6916}" srcOrd="4" destOrd="0" presId="urn:microsoft.com/office/officeart/2005/8/layout/default"/>
    <dgm:cxn modelId="{80C3A873-EC94-DC41-91FD-AA60D25526D1}" type="presParOf" srcId="{C29FBF26-9E05-404E-802D-4599C1CE23AD}" destId="{8B7A9BB8-567B-A445-978B-8D588F7A65B0}" srcOrd="5" destOrd="0" presId="urn:microsoft.com/office/officeart/2005/8/layout/default"/>
    <dgm:cxn modelId="{A0DBAE2E-8C97-F242-A60B-E3655351657B}" type="presParOf" srcId="{C29FBF26-9E05-404E-802D-4599C1CE23AD}" destId="{82879747-5D49-B74B-A55C-6CC1BBFC1BF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E989F-BBE0-D141-9959-056E44D452FF}">
      <dsp:nvSpPr>
        <dsp:cNvPr id="0" name=""/>
        <dsp:cNvSpPr/>
      </dsp:nvSpPr>
      <dsp:spPr>
        <a:xfrm>
          <a:off x="4673" y="855526"/>
          <a:ext cx="2485552" cy="2924179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EB163-7F84-864B-BAE1-153CE52161D6}">
      <dsp:nvSpPr>
        <dsp:cNvPr id="0" name=""/>
        <dsp:cNvSpPr/>
      </dsp:nvSpPr>
      <dsp:spPr>
        <a:xfrm>
          <a:off x="128951" y="972493"/>
          <a:ext cx="2236997" cy="19007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812563-B6E5-4D41-AADB-49C44E5DD7DE}">
      <dsp:nvSpPr>
        <dsp:cNvPr id="0" name=""/>
        <dsp:cNvSpPr/>
      </dsp:nvSpPr>
      <dsp:spPr>
        <a:xfrm>
          <a:off x="128951" y="3080720"/>
          <a:ext cx="2236997" cy="610328"/>
        </a:xfrm>
        <a:prstGeom prst="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Drug Abuse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128951" y="3080720"/>
        <a:ext cx="2236997" cy="610328"/>
      </dsp:txXfrm>
    </dsp:sp>
    <dsp:sp modelId="{A23ECBD2-D9F3-FE44-B850-367F2B728ED5}">
      <dsp:nvSpPr>
        <dsp:cNvPr id="0" name=""/>
        <dsp:cNvSpPr/>
      </dsp:nvSpPr>
      <dsp:spPr>
        <a:xfrm>
          <a:off x="128951" y="2844899"/>
          <a:ext cx="2236997" cy="29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128951" y="2844899"/>
        <a:ext cx="2236997" cy="292441"/>
      </dsp:txXfrm>
    </dsp:sp>
    <dsp:sp modelId="{13C72B98-2EFD-854E-904C-585F7A442DFD}">
      <dsp:nvSpPr>
        <dsp:cNvPr id="0" name=""/>
        <dsp:cNvSpPr/>
      </dsp:nvSpPr>
      <dsp:spPr>
        <a:xfrm>
          <a:off x="3029234" y="855526"/>
          <a:ext cx="2485552" cy="2924179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E1B5B-1819-FF40-8A25-56D3CBF56297}">
      <dsp:nvSpPr>
        <dsp:cNvPr id="0" name=""/>
        <dsp:cNvSpPr/>
      </dsp:nvSpPr>
      <dsp:spPr>
        <a:xfrm>
          <a:off x="3153511" y="972493"/>
          <a:ext cx="2236997" cy="190071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A8546A-B6B7-6445-9757-362DDEF0B102}">
      <dsp:nvSpPr>
        <dsp:cNvPr id="0" name=""/>
        <dsp:cNvSpPr/>
      </dsp:nvSpPr>
      <dsp:spPr>
        <a:xfrm>
          <a:off x="3153511" y="3080720"/>
          <a:ext cx="2236997" cy="610328"/>
        </a:xfrm>
        <a:prstGeom prst="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Violent Communities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3153511" y="3080720"/>
        <a:ext cx="2236997" cy="610328"/>
      </dsp:txXfrm>
    </dsp:sp>
    <dsp:sp modelId="{7618A5B7-A3B6-9C46-A950-889B7FDD97D8}">
      <dsp:nvSpPr>
        <dsp:cNvPr id="0" name=""/>
        <dsp:cNvSpPr/>
      </dsp:nvSpPr>
      <dsp:spPr>
        <a:xfrm>
          <a:off x="3153511" y="2844899"/>
          <a:ext cx="2236997" cy="29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</a:t>
          </a:r>
          <a:endParaRPr lang="en-US" sz="1300" kern="1200" dirty="0"/>
        </a:p>
      </dsp:txBody>
      <dsp:txXfrm>
        <a:off x="3153511" y="2844899"/>
        <a:ext cx="2236997" cy="292441"/>
      </dsp:txXfrm>
    </dsp:sp>
    <dsp:sp modelId="{059102DE-95A5-3B44-AC1A-61BD099EF1F0}">
      <dsp:nvSpPr>
        <dsp:cNvPr id="0" name=""/>
        <dsp:cNvSpPr/>
      </dsp:nvSpPr>
      <dsp:spPr>
        <a:xfrm>
          <a:off x="6053794" y="855526"/>
          <a:ext cx="2485552" cy="2924179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E2D3C-E064-F547-A8B8-9BB5E54FA2AA}">
      <dsp:nvSpPr>
        <dsp:cNvPr id="0" name=""/>
        <dsp:cNvSpPr/>
      </dsp:nvSpPr>
      <dsp:spPr>
        <a:xfrm>
          <a:off x="6178072" y="972493"/>
          <a:ext cx="2236997" cy="19007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983D07-3B56-4747-B5F1-A75D8285B214}">
      <dsp:nvSpPr>
        <dsp:cNvPr id="0" name=""/>
        <dsp:cNvSpPr/>
      </dsp:nvSpPr>
      <dsp:spPr>
        <a:xfrm>
          <a:off x="6178072" y="3080720"/>
          <a:ext cx="2236997" cy="610328"/>
        </a:xfrm>
        <a:prstGeom prst="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/>
              <a:cs typeface="Franklin Gothic Medium"/>
            </a:rPr>
            <a:t>Biology</a:t>
          </a:r>
          <a:endParaRPr lang="en-US" sz="2000" kern="1200" dirty="0">
            <a:latin typeface="Franklin Gothic Medium"/>
            <a:cs typeface="Franklin Gothic Medium"/>
          </a:endParaRPr>
        </a:p>
      </dsp:txBody>
      <dsp:txXfrm>
        <a:off x="6178072" y="3080720"/>
        <a:ext cx="2236997" cy="610328"/>
      </dsp:txXfrm>
    </dsp:sp>
    <dsp:sp modelId="{5E9BE190-20C3-4F4E-8633-705614645BD5}">
      <dsp:nvSpPr>
        <dsp:cNvPr id="0" name=""/>
        <dsp:cNvSpPr/>
      </dsp:nvSpPr>
      <dsp:spPr>
        <a:xfrm>
          <a:off x="6178072" y="2844899"/>
          <a:ext cx="2236997" cy="292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</a:t>
          </a:r>
          <a:endParaRPr lang="en-US" sz="1300" kern="1200" dirty="0"/>
        </a:p>
      </dsp:txBody>
      <dsp:txXfrm>
        <a:off x="6178072" y="2844899"/>
        <a:ext cx="2236997" cy="2924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4C1B5-A574-614D-B007-FBD8D3BDE332}">
      <dsp:nvSpPr>
        <dsp:cNvPr id="0" name=""/>
        <dsp:cNvSpPr/>
      </dsp:nvSpPr>
      <dsp:spPr>
        <a:xfrm>
          <a:off x="564004" y="2186"/>
          <a:ext cx="3613003" cy="1931760"/>
        </a:xfrm>
        <a:prstGeom prst="rect">
          <a:avLst/>
        </a:prstGeom>
        <a:solidFill>
          <a:srgbClr val="005148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National Health Insurance</a:t>
          </a:r>
          <a:endParaRPr lang="en-US" sz="2400" kern="1200" dirty="0">
            <a:latin typeface="Franklin Gothic Medium"/>
            <a:cs typeface="Franklin Gothic Medium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b="1" kern="1200" dirty="0" smtClean="0">
              <a:solidFill>
                <a:srgbClr val="FFFF00"/>
              </a:solidFill>
              <a:latin typeface="Franklin Gothic Medium"/>
              <a:cs typeface="Franklin Gothic Medium"/>
            </a:rPr>
            <a:t>Public</a:t>
          </a:r>
          <a:r>
            <a:rPr lang="en-US" sz="2000" kern="1200" dirty="0" smtClean="0">
              <a:latin typeface="Franklin Gothic Book"/>
              <a:cs typeface="Franklin Gothic Book"/>
            </a:rPr>
            <a:t> funds, </a:t>
          </a:r>
          <a:r>
            <a:rPr lang="en-US" sz="2000" b="1" kern="1200" dirty="0" smtClean="0">
              <a:solidFill>
                <a:srgbClr val="FFFF00"/>
              </a:solidFill>
              <a:latin typeface="Franklin Gothic Medium"/>
              <a:cs typeface="Franklin Gothic Medium"/>
            </a:rPr>
            <a:t>private</a:t>
          </a:r>
          <a:r>
            <a:rPr lang="en-US" sz="2000" kern="1200" dirty="0" smtClean="0">
              <a:latin typeface="Franklin Gothic Book"/>
              <a:cs typeface="Franklin Gothic Book"/>
            </a:rPr>
            <a:t> delivery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Medicare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Canada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564004" y="2186"/>
        <a:ext cx="3613003" cy="1931760"/>
      </dsp:txXfrm>
    </dsp:sp>
    <dsp:sp modelId="{3CCCDFD9-1E9A-A043-87F8-48C5B261FE8B}">
      <dsp:nvSpPr>
        <dsp:cNvPr id="0" name=""/>
        <dsp:cNvSpPr/>
      </dsp:nvSpPr>
      <dsp:spPr>
        <a:xfrm>
          <a:off x="4498967" y="2186"/>
          <a:ext cx="3613003" cy="1931760"/>
        </a:xfrm>
        <a:prstGeom prst="rect">
          <a:avLst/>
        </a:prstGeom>
        <a:solidFill>
          <a:srgbClr val="005148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National Health Service</a:t>
          </a:r>
          <a:endParaRPr lang="en-US" sz="2400" kern="1200" dirty="0">
            <a:latin typeface="Franklin Gothic Medium"/>
            <a:cs typeface="Franklin Gothic Medium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Public funds, public delivery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VA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Great Britain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4498967" y="2186"/>
        <a:ext cx="3613003" cy="1931760"/>
      </dsp:txXfrm>
    </dsp:sp>
    <dsp:sp modelId="{5BEBF96A-4DFA-CE45-BEE6-D5F4A92B6916}">
      <dsp:nvSpPr>
        <dsp:cNvPr id="0" name=""/>
        <dsp:cNvSpPr/>
      </dsp:nvSpPr>
      <dsp:spPr>
        <a:xfrm>
          <a:off x="564004" y="2255907"/>
          <a:ext cx="3613003" cy="1931760"/>
        </a:xfrm>
        <a:prstGeom prst="rect">
          <a:avLst/>
        </a:prstGeom>
        <a:solidFill>
          <a:srgbClr val="005148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All Payer</a:t>
          </a:r>
          <a:endParaRPr lang="en-US" sz="2400" kern="1200" dirty="0">
            <a:latin typeface="Franklin Gothic Medium"/>
            <a:cs typeface="Franklin Gothic Medium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Highly regulated non-profit insurance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Germany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564004" y="2255907"/>
        <a:ext cx="3613003" cy="1931760"/>
      </dsp:txXfrm>
    </dsp:sp>
    <dsp:sp modelId="{82879747-5D49-B74B-A55C-6CC1BBFC1BF9}">
      <dsp:nvSpPr>
        <dsp:cNvPr id="0" name=""/>
        <dsp:cNvSpPr/>
      </dsp:nvSpPr>
      <dsp:spPr>
        <a:xfrm>
          <a:off x="4498967" y="2255907"/>
          <a:ext cx="3613003" cy="1931760"/>
        </a:xfrm>
        <a:prstGeom prst="rect">
          <a:avLst/>
        </a:prstGeom>
        <a:solidFill>
          <a:srgbClr val="005148"/>
        </a:solidFill>
        <a:ln w="76200" cmpd="sng">
          <a:solidFill>
            <a:srgbClr val="8000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Market-Based</a:t>
          </a:r>
          <a:endParaRPr lang="en-US" sz="2400" kern="1200" dirty="0">
            <a:latin typeface="Franklin Gothic Medium"/>
            <a:cs typeface="Franklin Gothic Medium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Modest regulations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USA only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4498967" y="2255907"/>
        <a:ext cx="3613003" cy="19317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A63D-0F86-FF43-A927-147E78231B49}">
      <dsp:nvSpPr>
        <dsp:cNvPr id="0" name=""/>
        <dsp:cNvSpPr/>
      </dsp:nvSpPr>
      <dsp:spPr>
        <a:xfrm>
          <a:off x="39" y="125378"/>
          <a:ext cx="3810273" cy="1190019"/>
        </a:xfrm>
        <a:prstGeom prst="rect">
          <a:avLst/>
        </a:prstGeom>
        <a:solidFill>
          <a:schemeClr val="accent1">
            <a:lumMod val="50000"/>
          </a:schemeClr>
        </a:solidFill>
        <a:ln w="6350" cap="rnd" cmpd="sng" algn="ctr">
          <a:solidFill>
            <a:srgbClr val="005148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latin typeface="Franklin Gothic Medium"/>
              <a:cs typeface="Franklin Gothic Medium"/>
            </a:rPr>
            <a:t>Fix Medicare</a:t>
          </a:r>
          <a:endParaRPr lang="en-US" sz="3200" kern="1200" dirty="0">
            <a:latin typeface="Franklin Gothic Medium"/>
            <a:cs typeface="Franklin Gothic Medium"/>
          </a:endParaRPr>
        </a:p>
      </dsp:txBody>
      <dsp:txXfrm>
        <a:off x="39" y="125378"/>
        <a:ext cx="3810273" cy="1190019"/>
      </dsp:txXfrm>
    </dsp:sp>
    <dsp:sp modelId="{71BADCB8-20C4-A941-BAD5-764D2282E6AF}">
      <dsp:nvSpPr>
        <dsp:cNvPr id="0" name=""/>
        <dsp:cNvSpPr/>
      </dsp:nvSpPr>
      <dsp:spPr>
        <a:xfrm>
          <a:off x="39" y="1276353"/>
          <a:ext cx="3810273" cy="2624906"/>
        </a:xfrm>
        <a:prstGeom prst="rect">
          <a:avLst/>
        </a:prstGeom>
        <a:solidFill>
          <a:schemeClr val="bg1"/>
        </a:solidFill>
        <a:ln w="6350" cap="rnd" cmpd="sng" algn="ctr">
          <a:solidFill>
            <a:srgbClr val="005148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Comprehensive benefits</a:t>
          </a:r>
          <a:endParaRPr lang="en-US" sz="2400" kern="1200" dirty="0">
            <a:latin typeface="Franklin Gothic Book"/>
            <a:cs typeface="Franklin Gothic Book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No financial barriers</a:t>
          </a:r>
          <a:endParaRPr lang="en-US" sz="2400" kern="1200" dirty="0">
            <a:latin typeface="Franklin Gothic Book"/>
            <a:cs typeface="Franklin Gothic Book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No need for “Medicare supplemental” or “wrap”</a:t>
          </a:r>
          <a:endParaRPr lang="en-US" sz="2400" kern="1200" dirty="0">
            <a:latin typeface="Franklin Gothic Book"/>
            <a:cs typeface="Franklin Gothic Book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Preserve private delivery</a:t>
          </a:r>
          <a:endParaRPr lang="en-US" sz="2400" kern="1200" dirty="0">
            <a:latin typeface="Franklin Gothic Book"/>
            <a:cs typeface="Franklin Gothic Book"/>
          </a:endParaRPr>
        </a:p>
      </dsp:txBody>
      <dsp:txXfrm>
        <a:off x="39" y="1276353"/>
        <a:ext cx="3810273" cy="2624906"/>
      </dsp:txXfrm>
    </dsp:sp>
    <dsp:sp modelId="{DFE586E4-CF3B-7149-BB9A-A59DDD34055D}">
      <dsp:nvSpPr>
        <dsp:cNvPr id="0" name=""/>
        <dsp:cNvSpPr/>
      </dsp:nvSpPr>
      <dsp:spPr>
        <a:xfrm>
          <a:off x="4343751" y="125378"/>
          <a:ext cx="3810273" cy="1190019"/>
        </a:xfrm>
        <a:prstGeom prst="rect">
          <a:avLst/>
        </a:prstGeom>
        <a:solidFill>
          <a:schemeClr val="accent1">
            <a:lumMod val="50000"/>
          </a:schemeClr>
        </a:solidFill>
        <a:ln w="6350" cap="rnd" cmpd="sng" algn="ctr">
          <a:solidFill>
            <a:srgbClr val="005148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latin typeface="Franklin Gothic Medium"/>
              <a:cs typeface="Franklin Gothic Medium"/>
            </a:rPr>
            <a:t>Expand Medicare</a:t>
          </a:r>
          <a:endParaRPr lang="en-US" sz="3200" kern="1200" dirty="0">
            <a:latin typeface="Franklin Gothic Medium"/>
            <a:cs typeface="Franklin Gothic Medium"/>
          </a:endParaRPr>
        </a:p>
      </dsp:txBody>
      <dsp:txXfrm>
        <a:off x="4343751" y="125378"/>
        <a:ext cx="3810273" cy="1190019"/>
      </dsp:txXfrm>
    </dsp:sp>
    <dsp:sp modelId="{EA8DA428-3655-BC4E-BF53-1DD98B8B33F9}">
      <dsp:nvSpPr>
        <dsp:cNvPr id="0" name=""/>
        <dsp:cNvSpPr/>
      </dsp:nvSpPr>
      <dsp:spPr>
        <a:xfrm>
          <a:off x="4343751" y="1276353"/>
          <a:ext cx="3810273" cy="2624906"/>
        </a:xfrm>
        <a:prstGeom prst="rect">
          <a:avLst/>
        </a:prstGeom>
        <a:solidFill>
          <a:schemeClr val="bg1"/>
        </a:solidFill>
        <a:ln w="6350" cap="rnd" cmpd="sng" algn="ctr">
          <a:solidFill>
            <a:srgbClr val="005148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All Americans, </a:t>
          </a:r>
          <a:r>
            <a:rPr lang="en-US" sz="2400" i="1" kern="1200" dirty="0" smtClean="0">
              <a:latin typeface="Franklin Gothic Book"/>
              <a:cs typeface="Franklin Gothic Book"/>
            </a:rPr>
            <a:t>including Congress</a:t>
          </a:r>
          <a:endParaRPr lang="en-US" sz="2400" i="1" kern="1200" dirty="0">
            <a:latin typeface="Franklin Gothic Book"/>
            <a:cs typeface="Franklin Gothic Book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Roll up most other programs</a:t>
          </a:r>
          <a:endParaRPr lang="en-US" sz="2400" kern="1200" dirty="0">
            <a:latin typeface="Franklin Gothic Book"/>
            <a:cs typeface="Franklin Gothic Book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“Everybody in, nobody out.”</a:t>
          </a:r>
          <a:endParaRPr lang="en-US" sz="2400" kern="1200" dirty="0">
            <a:latin typeface="Franklin Gothic Book"/>
            <a:cs typeface="Franklin Gothic Book"/>
          </a:endParaRPr>
        </a:p>
      </dsp:txBody>
      <dsp:txXfrm>
        <a:off x="4343751" y="1276353"/>
        <a:ext cx="3810273" cy="2624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1BED7-F050-0541-AE7B-F0A2499BC8C8}">
      <dsp:nvSpPr>
        <dsp:cNvPr id="0" name=""/>
        <dsp:cNvSpPr/>
      </dsp:nvSpPr>
      <dsp:spPr>
        <a:xfrm>
          <a:off x="4731" y="-87288"/>
          <a:ext cx="4058008" cy="879757"/>
        </a:xfrm>
        <a:prstGeom prst="rect">
          <a:avLst/>
        </a:prstGeom>
        <a:solidFill>
          <a:srgbClr val="005148"/>
        </a:solidFill>
        <a:ln w="6350" cap="rnd" cmpd="sng" algn="ctr">
          <a:solidFill>
            <a:srgbClr val="000000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Randomized Prospective Controlled Trial</a:t>
          </a:r>
          <a:endParaRPr lang="en-US" sz="2400" kern="1200" dirty="0">
            <a:latin typeface="Franklin Gothic Medium"/>
            <a:cs typeface="Franklin Gothic Medium"/>
          </a:endParaRPr>
        </a:p>
      </dsp:txBody>
      <dsp:txXfrm>
        <a:off x="4731" y="-87288"/>
        <a:ext cx="4058008" cy="879757"/>
      </dsp:txXfrm>
    </dsp:sp>
    <dsp:sp modelId="{0AD3344B-D0BD-5B49-8490-9F56F12450A8}">
      <dsp:nvSpPr>
        <dsp:cNvPr id="0" name=""/>
        <dsp:cNvSpPr/>
      </dsp:nvSpPr>
      <dsp:spPr>
        <a:xfrm>
          <a:off x="4731" y="792468"/>
          <a:ext cx="4058008" cy="2635199"/>
        </a:xfrm>
        <a:prstGeom prst="rect">
          <a:avLst/>
        </a:prstGeom>
        <a:solidFill>
          <a:schemeClr val="bg1">
            <a:alpha val="90000"/>
          </a:schemeClr>
        </a:solidFill>
        <a:ln w="6350" cap="rnd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Expanded Medicaid via a lottery in 2008</a:t>
          </a:r>
          <a:endParaRPr lang="en-US" sz="2400" kern="1200" dirty="0">
            <a:latin typeface="Franklin Gothic Book"/>
            <a:cs typeface="Franklin Gothic Book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Most recent data is two years after the lottery</a:t>
          </a:r>
          <a:endParaRPr lang="en-US" sz="2400" kern="1200" dirty="0">
            <a:latin typeface="Franklin Gothic Book"/>
            <a:cs typeface="Franklin Gothic Book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6,387 newly, 5,842 controls</a:t>
          </a:r>
          <a:endParaRPr lang="en-US" sz="2400" kern="1200" dirty="0">
            <a:latin typeface="Franklin Gothic Book"/>
            <a:cs typeface="Franklin Gothic Book"/>
          </a:endParaRPr>
        </a:p>
      </dsp:txBody>
      <dsp:txXfrm>
        <a:off x="4731" y="792468"/>
        <a:ext cx="4058008" cy="2635199"/>
      </dsp:txXfrm>
    </dsp:sp>
    <dsp:sp modelId="{ABF66C3C-8150-3C48-8F72-755A19A4E6B6}">
      <dsp:nvSpPr>
        <dsp:cNvPr id="0" name=""/>
        <dsp:cNvSpPr/>
      </dsp:nvSpPr>
      <dsp:spPr>
        <a:xfrm>
          <a:off x="4596829" y="-87288"/>
          <a:ext cx="4058008" cy="879757"/>
        </a:xfrm>
        <a:prstGeom prst="rect">
          <a:avLst/>
        </a:prstGeom>
        <a:solidFill>
          <a:srgbClr val="005148">
            <a:alpha val="90000"/>
          </a:srgbClr>
        </a:solidFill>
        <a:ln w="6350" cap="rnd" cmpd="sng" algn="ctr">
          <a:solidFill>
            <a:srgbClr val="000000">
              <a:alpha val="90000"/>
            </a:srgb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400" kern="1200" smtClean="0">
              <a:latin typeface="Franklin Gothic Medium"/>
              <a:cs typeface="Franklin Gothic Medium"/>
            </a:rPr>
            <a:t>Commonly Shown Results</a:t>
          </a:r>
          <a:endParaRPr lang="en-US" sz="2400" kern="1200" dirty="0">
            <a:latin typeface="Franklin Gothic Medium"/>
            <a:cs typeface="Franklin Gothic Medium"/>
          </a:endParaRPr>
        </a:p>
      </dsp:txBody>
      <dsp:txXfrm>
        <a:off x="4596829" y="-87288"/>
        <a:ext cx="4058008" cy="879757"/>
      </dsp:txXfrm>
    </dsp:sp>
    <dsp:sp modelId="{FDE58A5F-8E49-E64D-9F95-ABA597A02BEA}">
      <dsp:nvSpPr>
        <dsp:cNvPr id="0" name=""/>
        <dsp:cNvSpPr/>
      </dsp:nvSpPr>
      <dsp:spPr>
        <a:xfrm>
          <a:off x="4596829" y="792468"/>
          <a:ext cx="4058008" cy="2635199"/>
        </a:xfrm>
        <a:prstGeom prst="rect">
          <a:avLst/>
        </a:prstGeom>
        <a:solidFill>
          <a:schemeClr val="bg1">
            <a:alpha val="90000"/>
          </a:schemeClr>
        </a:solidFill>
        <a:ln w="6350" cap="rnd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No significant difference in average blood pressure, cholesterol, or glucose</a:t>
          </a:r>
          <a:endParaRPr lang="en-US" sz="2400" kern="1200" dirty="0">
            <a:latin typeface="Franklin Gothic Book"/>
            <a:cs typeface="Franklin Gothic Book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Utilization increased, outcomes did not</a:t>
          </a:r>
          <a:endParaRPr lang="en-US" sz="2400" kern="1200" dirty="0">
            <a:latin typeface="Franklin Gothic Book"/>
            <a:cs typeface="Franklin Gothic Book"/>
          </a:endParaRPr>
        </a:p>
      </dsp:txBody>
      <dsp:txXfrm>
        <a:off x="4596829" y="792468"/>
        <a:ext cx="4058008" cy="26351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42A81-87A0-0F44-AAAB-66C2455ED57C}">
      <dsp:nvSpPr>
        <dsp:cNvPr id="0" name=""/>
        <dsp:cNvSpPr/>
      </dsp:nvSpPr>
      <dsp:spPr>
        <a:xfrm>
          <a:off x="0" y="545514"/>
          <a:ext cx="8626835" cy="1975050"/>
        </a:xfrm>
        <a:prstGeom prst="rect">
          <a:avLst/>
        </a:prstGeom>
        <a:solidFill>
          <a:schemeClr val="bg1">
            <a:alpha val="90000"/>
          </a:schemeClr>
        </a:solidFill>
        <a:ln w="6350" cap="rnd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538" tIns="687324" rIns="66953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Average patient in the study for 17 months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HgbA1c in both total populations averaged 5.6%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94.6% non-diabetics dilute the population-wide metrics 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545514"/>
        <a:ext cx="8626835" cy="1975050"/>
      </dsp:txXfrm>
    </dsp:sp>
    <dsp:sp modelId="{A3258D17-31BD-3D46-99A5-F108AD5EA0AE}">
      <dsp:nvSpPr>
        <dsp:cNvPr id="0" name=""/>
        <dsp:cNvSpPr/>
      </dsp:nvSpPr>
      <dsp:spPr>
        <a:xfrm>
          <a:off x="431341" y="58434"/>
          <a:ext cx="6038784" cy="974160"/>
        </a:xfrm>
        <a:prstGeom prst="roundRect">
          <a:avLst/>
        </a:prstGeom>
        <a:solidFill>
          <a:srgbClr val="005148">
            <a:alpha val="90000"/>
          </a:srgbClr>
        </a:solidFill>
        <a:ln>
          <a:solidFill>
            <a:srgbClr val="000000">
              <a:alpha val="90000"/>
            </a:srgbClr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252" tIns="0" rIns="228252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Study not powered to show broad population impact</a:t>
          </a:r>
          <a:endParaRPr lang="en-US" sz="2400" kern="1200" dirty="0">
            <a:latin typeface="Franklin Gothic Medium"/>
            <a:cs typeface="Franklin Gothic Medium"/>
          </a:endParaRPr>
        </a:p>
      </dsp:txBody>
      <dsp:txXfrm>
        <a:off x="478896" y="105989"/>
        <a:ext cx="5943674" cy="879050"/>
      </dsp:txXfrm>
    </dsp:sp>
    <dsp:sp modelId="{563504B2-5904-C54F-B7E3-B5AF79989B3B}">
      <dsp:nvSpPr>
        <dsp:cNvPr id="0" name=""/>
        <dsp:cNvSpPr/>
      </dsp:nvSpPr>
      <dsp:spPr>
        <a:xfrm>
          <a:off x="0" y="3185844"/>
          <a:ext cx="8626835" cy="1117462"/>
        </a:xfrm>
        <a:prstGeom prst="rect">
          <a:avLst/>
        </a:prstGeom>
        <a:solidFill>
          <a:schemeClr val="bg1">
            <a:alpha val="90000"/>
          </a:schemeClr>
        </a:solidFill>
        <a:ln w="6350" cap="rnd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538" tIns="687324" rIns="66953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Intermediate markers showed dramatic improvements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0" y="3185844"/>
        <a:ext cx="8626835" cy="1117462"/>
      </dsp:txXfrm>
    </dsp:sp>
    <dsp:sp modelId="{BA5E0920-30B9-8748-A5E4-C3A11C31C1DA}">
      <dsp:nvSpPr>
        <dsp:cNvPr id="0" name=""/>
        <dsp:cNvSpPr/>
      </dsp:nvSpPr>
      <dsp:spPr>
        <a:xfrm>
          <a:off x="431341" y="2698764"/>
          <a:ext cx="6038784" cy="974160"/>
        </a:xfrm>
        <a:prstGeom prst="roundRect">
          <a:avLst/>
        </a:prstGeom>
        <a:solidFill>
          <a:srgbClr val="005148">
            <a:alpha val="90000"/>
          </a:srgbClr>
        </a:solidFill>
        <a:ln>
          <a:solidFill>
            <a:srgbClr val="000000">
              <a:alpha val="90000"/>
            </a:srgbClr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252" tIns="0" rIns="228252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Surrogate endpoints were all encouraging</a:t>
          </a:r>
          <a:endParaRPr lang="en-US" sz="2400" kern="1200" dirty="0">
            <a:latin typeface="Franklin Gothic Medium"/>
            <a:cs typeface="Franklin Gothic Medium"/>
          </a:endParaRPr>
        </a:p>
      </dsp:txBody>
      <dsp:txXfrm>
        <a:off x="478896" y="2746319"/>
        <a:ext cx="5943674" cy="8790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1073C-B47E-5542-8361-3EC17286AB62}">
      <dsp:nvSpPr>
        <dsp:cNvPr id="0" name=""/>
        <dsp:cNvSpPr/>
      </dsp:nvSpPr>
      <dsp:spPr>
        <a:xfrm>
          <a:off x="0" y="0"/>
          <a:ext cx="8227786" cy="1221921"/>
        </a:xfrm>
        <a:prstGeom prst="rect">
          <a:avLst/>
        </a:prstGeom>
        <a:solidFill>
          <a:schemeClr val="accent1">
            <a:lumMod val="50000"/>
          </a:schemeClr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ts val="60"/>
            </a:spcAft>
          </a:pPr>
          <a:r>
            <a:rPr lang="en-US" sz="2800" kern="1200" dirty="0" smtClean="0">
              <a:latin typeface="Franklin Gothic Medium"/>
              <a:cs typeface="Franklin Gothic Medium"/>
            </a:rPr>
            <a:t>“Welcome to Insurance” phone calls;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ts val="60"/>
            </a:spcAft>
          </a:pPr>
          <a:r>
            <a:rPr lang="en-US" sz="2800" kern="1200" dirty="0" smtClean="0">
              <a:latin typeface="Franklin Gothic Medium"/>
              <a:cs typeface="Franklin Gothic Medium"/>
            </a:rPr>
            <a:t>schedule PCP appointments; re-book no-shows</a:t>
          </a:r>
          <a:endParaRPr lang="en-US" sz="2800" kern="1200" dirty="0">
            <a:latin typeface="Franklin Gothic Medium"/>
            <a:cs typeface="Franklin Gothic Medium"/>
          </a:endParaRPr>
        </a:p>
      </dsp:txBody>
      <dsp:txXfrm>
        <a:off x="0" y="0"/>
        <a:ext cx="8227786" cy="1221921"/>
      </dsp:txXfrm>
    </dsp:sp>
    <dsp:sp modelId="{D72DCEF5-6715-5147-A8A0-18E3FC28A17D}">
      <dsp:nvSpPr>
        <dsp:cNvPr id="0" name=""/>
        <dsp:cNvSpPr/>
      </dsp:nvSpPr>
      <dsp:spPr>
        <a:xfrm>
          <a:off x="0" y="1221921"/>
          <a:ext cx="2056946" cy="2566035"/>
        </a:xfrm>
        <a:prstGeom prst="rect">
          <a:avLst/>
        </a:prstGeom>
        <a:solidFill>
          <a:schemeClr val="bg1"/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Franklin Gothic Medium"/>
              <a:cs typeface="Franklin Gothic Medium"/>
            </a:rPr>
            <a:t>Emergency Room visits</a:t>
          </a:r>
          <a:endParaRPr lang="en-US" sz="2000" kern="1200" dirty="0">
            <a:solidFill>
              <a:schemeClr val="tx1"/>
            </a:solidFill>
            <a:latin typeface="Franklin Gothic Medium"/>
            <a:cs typeface="Franklin Gothic Medium"/>
          </a:endParaRPr>
        </a:p>
        <a:p>
          <a:pPr marL="285750" lvl="1" indent="-285750" algn="l" defTabSz="2133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13% </a:t>
          </a:r>
          <a:r>
            <a:rPr lang="en-US" sz="28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reduction</a:t>
          </a:r>
          <a:endParaRPr lang="en-US" sz="28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>
        <a:off x="0" y="1221921"/>
        <a:ext cx="2056946" cy="2566035"/>
      </dsp:txXfrm>
    </dsp:sp>
    <dsp:sp modelId="{B9A1F59D-1C14-FF4D-A57F-51DD8F34467E}">
      <dsp:nvSpPr>
        <dsp:cNvPr id="0" name=""/>
        <dsp:cNvSpPr/>
      </dsp:nvSpPr>
      <dsp:spPr>
        <a:xfrm>
          <a:off x="2056946" y="1221921"/>
          <a:ext cx="2056946" cy="2566035"/>
        </a:xfrm>
        <a:prstGeom prst="rect">
          <a:avLst/>
        </a:prstGeom>
        <a:solidFill>
          <a:schemeClr val="bg1"/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Franklin Gothic Medium"/>
              <a:cs typeface="Franklin Gothic Medium"/>
            </a:rPr>
            <a:t>Hospitalizations for adult asthma</a:t>
          </a:r>
          <a:endParaRPr lang="en-US" sz="2000" kern="1200" dirty="0">
            <a:solidFill>
              <a:schemeClr val="tx1"/>
            </a:solidFill>
            <a:latin typeface="Franklin Gothic Medium"/>
            <a:cs typeface="Franklin Gothic Medium"/>
          </a:endParaRPr>
        </a:p>
        <a:p>
          <a:pPr marL="285750" lvl="1" indent="-285750" algn="l" defTabSz="2133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18%</a:t>
          </a:r>
          <a:r>
            <a:rPr lang="en-US" sz="44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 </a:t>
          </a:r>
          <a:r>
            <a:rPr lang="en-US" sz="28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reduction</a:t>
          </a:r>
          <a:endParaRPr lang="en-US" sz="28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>
        <a:off x="2056946" y="1221921"/>
        <a:ext cx="2056946" cy="2566035"/>
      </dsp:txXfrm>
    </dsp:sp>
    <dsp:sp modelId="{5237DEE2-6F4C-DF40-B086-812B5D44E9FF}">
      <dsp:nvSpPr>
        <dsp:cNvPr id="0" name=""/>
        <dsp:cNvSpPr/>
      </dsp:nvSpPr>
      <dsp:spPr>
        <a:xfrm>
          <a:off x="4113893" y="1221921"/>
          <a:ext cx="2056946" cy="2566035"/>
        </a:xfrm>
        <a:prstGeom prst="rect">
          <a:avLst/>
        </a:prstGeom>
        <a:solidFill>
          <a:schemeClr val="bg1"/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Franklin Gothic Medium"/>
              <a:cs typeface="Franklin Gothic Medium"/>
            </a:rPr>
            <a:t>Hospitalizations for heart failure</a:t>
          </a:r>
          <a:endParaRPr lang="en-US" sz="2000" kern="1200" dirty="0">
            <a:solidFill>
              <a:schemeClr val="tx1"/>
            </a:solidFill>
            <a:latin typeface="Franklin Gothic Medium"/>
            <a:cs typeface="Franklin Gothic Medium"/>
          </a:endParaRPr>
        </a:p>
        <a:p>
          <a:pPr marL="285750" lvl="1" indent="-285750" algn="l" defTabSz="2133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32%</a:t>
          </a:r>
          <a:r>
            <a:rPr lang="en-US" sz="16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 </a:t>
          </a:r>
          <a:r>
            <a:rPr lang="en-US" sz="28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reduction</a:t>
          </a:r>
          <a:endParaRPr lang="en-US" sz="28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>
        <a:off x="4113893" y="1221921"/>
        <a:ext cx="2056946" cy="2566035"/>
      </dsp:txXfrm>
    </dsp:sp>
    <dsp:sp modelId="{5033FF5D-A5EC-1C4B-9784-33BFA764DD85}">
      <dsp:nvSpPr>
        <dsp:cNvPr id="0" name=""/>
        <dsp:cNvSpPr/>
      </dsp:nvSpPr>
      <dsp:spPr>
        <a:xfrm>
          <a:off x="6170839" y="1221921"/>
          <a:ext cx="2056946" cy="2566035"/>
        </a:xfrm>
        <a:prstGeom prst="rect">
          <a:avLst/>
        </a:prstGeom>
        <a:solidFill>
          <a:schemeClr val="bg1"/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Franklin Gothic Medium"/>
              <a:cs typeface="Franklin Gothic Medium"/>
            </a:rPr>
            <a:t>Hospitalizations for COPD</a:t>
          </a:r>
          <a:endParaRPr lang="en-US" sz="2000" kern="1200" dirty="0">
            <a:solidFill>
              <a:schemeClr val="tx1"/>
            </a:solidFill>
            <a:latin typeface="Franklin Gothic Medium"/>
            <a:cs typeface="Franklin Gothic Medium"/>
          </a:endParaRPr>
        </a:p>
        <a:p>
          <a:pPr marL="285750" lvl="1" indent="-285750" algn="l" defTabSz="2133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36% </a:t>
          </a:r>
          <a:r>
            <a:rPr lang="en-US" sz="28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reduction</a:t>
          </a:r>
          <a:endParaRPr lang="en-US" sz="28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>
        <a:off x="6170839" y="1221921"/>
        <a:ext cx="2056946" cy="2566035"/>
      </dsp:txXfrm>
    </dsp:sp>
    <dsp:sp modelId="{E0142EDE-01BA-5840-B822-3AEA49B68EAF}">
      <dsp:nvSpPr>
        <dsp:cNvPr id="0" name=""/>
        <dsp:cNvSpPr/>
      </dsp:nvSpPr>
      <dsp:spPr>
        <a:xfrm>
          <a:off x="0" y="3787956"/>
          <a:ext cx="8227786" cy="285115"/>
        </a:xfrm>
        <a:prstGeom prst="rect">
          <a:avLst/>
        </a:prstGeom>
        <a:solidFill>
          <a:srgbClr val="005148"/>
        </a:solidFill>
        <a:ln>
          <a:solidFill>
            <a:srgbClr val="005148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4151F-B14B-944E-B1E3-650E5B76387C}">
      <dsp:nvSpPr>
        <dsp:cNvPr id="0" name=""/>
        <dsp:cNvSpPr/>
      </dsp:nvSpPr>
      <dsp:spPr>
        <a:xfrm>
          <a:off x="955219" y="766104"/>
          <a:ext cx="7065289" cy="3651298"/>
        </a:xfrm>
        <a:prstGeom prst="rect">
          <a:avLst/>
        </a:prstGeom>
        <a:solidFill>
          <a:schemeClr val="bg1"/>
        </a:solidFill>
        <a:ln>
          <a:solidFill>
            <a:schemeClr val="accent1">
              <a:lumMod val="50000"/>
            </a:schemeClr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1C51BD-63FD-584F-9DF3-46083850C8C6}">
      <dsp:nvSpPr>
        <dsp:cNvPr id="0" name=""/>
        <dsp:cNvSpPr/>
      </dsp:nvSpPr>
      <dsp:spPr>
        <a:xfrm>
          <a:off x="1166366" y="1193128"/>
          <a:ext cx="3280892" cy="3123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Increased Revenue</a:t>
          </a:r>
          <a:endParaRPr lang="en-US" sz="2400" kern="1200" dirty="0">
            <a:latin typeface="Franklin Gothic Medium"/>
            <a:cs typeface="Franklin Gothic Medium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Individual income tax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Sales tax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1166366" y="1193128"/>
        <a:ext cx="3280892" cy="3123641"/>
      </dsp:txXfrm>
    </dsp:sp>
    <dsp:sp modelId="{5A7A1B08-BF6C-6344-8A33-5CD9CCD1A3A8}">
      <dsp:nvSpPr>
        <dsp:cNvPr id="0" name=""/>
        <dsp:cNvSpPr/>
      </dsp:nvSpPr>
      <dsp:spPr>
        <a:xfrm>
          <a:off x="4520348" y="1193128"/>
          <a:ext cx="3280892" cy="3123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Reduced State Share of Existing Programs</a:t>
          </a: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Pregnant women</a:t>
          </a: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Breast/Cervical cancer</a:t>
          </a: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Mental Health</a:t>
          </a: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Disability</a:t>
          </a: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Spend-down</a:t>
          </a: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Many others</a:t>
          </a:r>
        </a:p>
      </dsp:txBody>
      <dsp:txXfrm>
        <a:off x="4520348" y="1193128"/>
        <a:ext cx="3280892" cy="3123641"/>
      </dsp:txXfrm>
    </dsp:sp>
    <dsp:sp modelId="{569AEC00-696A-EE46-AE4D-BAF9FC11009A}">
      <dsp:nvSpPr>
        <dsp:cNvPr id="0" name=""/>
        <dsp:cNvSpPr/>
      </dsp:nvSpPr>
      <dsp:spPr>
        <a:xfrm>
          <a:off x="224327" y="35399"/>
          <a:ext cx="1380573" cy="1380573"/>
        </a:xfrm>
        <a:prstGeom prst="plus">
          <a:avLst>
            <a:gd name="adj" fmla="val 32810"/>
          </a:avLst>
        </a:prstGeom>
        <a:solidFill>
          <a:schemeClr val="accent1">
            <a:lumMod val="50000"/>
          </a:schemeClr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5CA769-7E67-8043-9FE9-EA6A2920B365}">
      <dsp:nvSpPr>
        <dsp:cNvPr id="0" name=""/>
        <dsp:cNvSpPr/>
      </dsp:nvSpPr>
      <dsp:spPr>
        <a:xfrm>
          <a:off x="7045986" y="531887"/>
          <a:ext cx="1299363" cy="445280"/>
        </a:xfrm>
        <a:prstGeom prst="rect">
          <a:avLst/>
        </a:prstGeom>
        <a:solidFill>
          <a:schemeClr val="accent1">
            <a:lumMod val="50000"/>
          </a:schemeClr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CBF1CD-60D3-C247-B5FC-0569499FF2D8}">
      <dsp:nvSpPr>
        <dsp:cNvPr id="0" name=""/>
        <dsp:cNvSpPr/>
      </dsp:nvSpPr>
      <dsp:spPr>
        <a:xfrm>
          <a:off x="4487864" y="1199807"/>
          <a:ext cx="812" cy="2983378"/>
        </a:xfrm>
        <a:prstGeom prst="line">
          <a:avLst/>
        </a:prstGeom>
        <a:noFill/>
        <a:ln w="6350" cap="rnd" cmpd="sng" algn="ctr">
          <a:solidFill>
            <a:srgbClr val="00330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3D2B7-612F-8B4A-A8D8-D083FEC360C8}">
      <dsp:nvSpPr>
        <dsp:cNvPr id="0" name=""/>
        <dsp:cNvSpPr/>
      </dsp:nvSpPr>
      <dsp:spPr>
        <a:xfrm>
          <a:off x="0" y="290012"/>
          <a:ext cx="8411809" cy="1389150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850" tIns="374904" rIns="652850" bIns="170688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Added $15.5M in new state tax revenue</a:t>
          </a:r>
          <a:endParaRPr lang="en-US" sz="2400" kern="1200" dirty="0">
            <a:latin typeface="Franklin Gothic Book"/>
            <a:cs typeface="Franklin Gothic Book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Avoided $31M in other state expenditures</a:t>
          </a:r>
          <a:endParaRPr lang="en-US" sz="2400" kern="1200" dirty="0">
            <a:latin typeface="Franklin Gothic Book"/>
            <a:cs typeface="Franklin Gothic Book"/>
          </a:endParaRPr>
        </a:p>
      </dsp:txBody>
      <dsp:txXfrm>
        <a:off x="0" y="290012"/>
        <a:ext cx="8411809" cy="1389150"/>
      </dsp:txXfrm>
    </dsp:sp>
    <dsp:sp modelId="{53AE1D5E-042F-8B44-80E9-D52D0CF9EA1C}">
      <dsp:nvSpPr>
        <dsp:cNvPr id="0" name=""/>
        <dsp:cNvSpPr/>
      </dsp:nvSpPr>
      <dsp:spPr>
        <a:xfrm>
          <a:off x="420590" y="24332"/>
          <a:ext cx="7258583" cy="53136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562" tIns="0" rIns="222562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Expansion </a:t>
          </a:r>
          <a:r>
            <a:rPr lang="en-US" sz="2400" i="0" kern="1200" dirty="0" smtClean="0">
              <a:latin typeface="Franklin Gothic Medium"/>
              <a:cs typeface="Franklin Gothic Medium"/>
            </a:rPr>
            <a:t>was budget favorable</a:t>
          </a:r>
          <a:endParaRPr lang="en-US" sz="2400" kern="1200" dirty="0">
            <a:latin typeface="Franklin Gothic Medium"/>
            <a:cs typeface="Franklin Gothic Medium"/>
          </a:endParaRPr>
        </a:p>
      </dsp:txBody>
      <dsp:txXfrm>
        <a:off x="446529" y="50271"/>
        <a:ext cx="7206705" cy="479482"/>
      </dsp:txXfrm>
    </dsp:sp>
    <dsp:sp modelId="{B311A4A0-1204-E646-BC9F-9BE30D7AD696}">
      <dsp:nvSpPr>
        <dsp:cNvPr id="0" name=""/>
        <dsp:cNvSpPr/>
      </dsp:nvSpPr>
      <dsp:spPr>
        <a:xfrm>
          <a:off x="0" y="2042042"/>
          <a:ext cx="8411809" cy="2381400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850" tIns="374904" rIns="652850" bIns="170688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smtClean="0">
              <a:latin typeface="Franklin Gothic Book"/>
              <a:cs typeface="Franklin Gothic Book"/>
            </a:rPr>
            <a:t>Cut higher education expansion by $14M</a:t>
          </a:r>
          <a:endParaRPr lang="en-US" sz="2400" kern="1200">
            <a:latin typeface="Franklin Gothic Book"/>
            <a:cs typeface="Franklin Gothic Book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smtClean="0">
              <a:latin typeface="Franklin Gothic Book"/>
              <a:cs typeface="Franklin Gothic Book"/>
            </a:rPr>
            <a:t>Cut $5M from state’s information technology budget</a:t>
          </a:r>
          <a:endParaRPr lang="en-US" sz="2400" kern="1200">
            <a:latin typeface="Franklin Gothic Book"/>
            <a:cs typeface="Franklin Gothic Book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Eliminated $2.3M for export initiative</a:t>
          </a:r>
          <a:endParaRPr lang="en-US" sz="2400" kern="1200" dirty="0">
            <a:latin typeface="Franklin Gothic Book"/>
            <a:cs typeface="Franklin Gothic Book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400" kern="1200" dirty="0" smtClean="0">
              <a:latin typeface="Franklin Gothic Book"/>
              <a:cs typeface="Franklin Gothic Book"/>
            </a:rPr>
            <a:t>Reduced preschool grants and more</a:t>
          </a:r>
          <a:endParaRPr lang="en-US" sz="2400" kern="1200" dirty="0">
            <a:latin typeface="Franklin Gothic Book"/>
            <a:cs typeface="Franklin Gothic Book"/>
          </a:endParaRPr>
        </a:p>
      </dsp:txBody>
      <dsp:txXfrm>
        <a:off x="0" y="2042042"/>
        <a:ext cx="8411809" cy="2381400"/>
      </dsp:txXfrm>
    </dsp:sp>
    <dsp:sp modelId="{6BFE47A8-4E51-1446-8CFA-72354816068E}">
      <dsp:nvSpPr>
        <dsp:cNvPr id="0" name=""/>
        <dsp:cNvSpPr/>
      </dsp:nvSpPr>
      <dsp:spPr>
        <a:xfrm>
          <a:off x="420590" y="1776362"/>
          <a:ext cx="7258583" cy="531360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562" tIns="0" rIns="222562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Decline expansion, cut budget to stay balanced</a:t>
          </a:r>
          <a:endParaRPr lang="en-US" sz="2400" kern="1200" dirty="0">
            <a:latin typeface="Franklin Gothic Medium"/>
            <a:cs typeface="Franklin Gothic Medium"/>
          </a:endParaRPr>
        </a:p>
      </dsp:txBody>
      <dsp:txXfrm>
        <a:off x="446529" y="1802301"/>
        <a:ext cx="7206705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73C0F3-9ECF-4B4B-BAF5-B641CCC8A410}">
      <dsp:nvSpPr>
        <dsp:cNvPr id="0" name=""/>
        <dsp:cNvSpPr/>
      </dsp:nvSpPr>
      <dsp:spPr>
        <a:xfrm>
          <a:off x="0" y="0"/>
          <a:ext cx="8328632" cy="131220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Franklin Gothic Medium"/>
              <a:cs typeface="Franklin Gothic Medium"/>
            </a:rPr>
            <a:t>Better women’s health</a:t>
          </a:r>
          <a:endParaRPr lang="en-US" sz="2200" kern="1200" dirty="0">
            <a:latin typeface="Franklin Gothic Medium"/>
            <a:cs typeface="Franklin Gothic Medium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Franklin Gothic Book"/>
              <a:cs typeface="Franklin Gothic Book"/>
            </a:rPr>
            <a:t>4,086 more mammograms</a:t>
          </a:r>
          <a:endParaRPr lang="en-US" sz="2200" kern="1200" dirty="0">
            <a:latin typeface="Franklin Gothic Book"/>
            <a:cs typeface="Franklin Gothic Book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Franklin Gothic Book"/>
              <a:cs typeface="Franklin Gothic Book"/>
            </a:rPr>
            <a:t>14,134 more Pap smears</a:t>
          </a:r>
          <a:endParaRPr lang="en-US" sz="2200" kern="1200" dirty="0">
            <a:latin typeface="Franklin Gothic Book"/>
            <a:cs typeface="Franklin Gothic Book"/>
          </a:endParaRPr>
        </a:p>
      </dsp:txBody>
      <dsp:txXfrm>
        <a:off x="1796946" y="0"/>
        <a:ext cx="6531685" cy="1312200"/>
      </dsp:txXfrm>
    </dsp:sp>
    <dsp:sp modelId="{61790B2D-81C4-314F-85DB-7F5CA2E62FBA}">
      <dsp:nvSpPr>
        <dsp:cNvPr id="0" name=""/>
        <dsp:cNvSpPr/>
      </dsp:nvSpPr>
      <dsp:spPr>
        <a:xfrm>
          <a:off x="131219" y="131219"/>
          <a:ext cx="1665726" cy="10497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3FCD49-F57C-4349-BFD2-96A861928750}">
      <dsp:nvSpPr>
        <dsp:cNvPr id="0" name=""/>
        <dsp:cNvSpPr/>
      </dsp:nvSpPr>
      <dsp:spPr>
        <a:xfrm>
          <a:off x="0" y="1443420"/>
          <a:ext cx="8328632" cy="131220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Franklin Gothic Medium"/>
              <a:cs typeface="Franklin Gothic Medium"/>
            </a:rPr>
            <a:t>Better treatment of chronic diseases</a:t>
          </a:r>
          <a:endParaRPr lang="en-US" sz="2200" kern="1200" dirty="0">
            <a:latin typeface="Franklin Gothic Medium"/>
            <a:cs typeface="Franklin Gothic Medium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Franklin Gothic Book"/>
              <a:cs typeface="Franklin Gothic Book"/>
            </a:rPr>
            <a:t>12,947 more diabetics receiving medications</a:t>
          </a:r>
          <a:endParaRPr lang="en-US" sz="2200" kern="1200" dirty="0">
            <a:latin typeface="Franklin Gothic Book"/>
            <a:cs typeface="Franklin Gothic Book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Franklin Gothic Book"/>
              <a:cs typeface="Franklin Gothic Book"/>
            </a:rPr>
            <a:t>21,816 </a:t>
          </a:r>
          <a:r>
            <a:rPr lang="en-US" sz="2200" kern="1200" dirty="0" smtClean="0">
              <a:latin typeface="Franklin Gothic Book"/>
              <a:cs typeface="Franklin Gothic Book"/>
            </a:rPr>
            <a:t>fewer adults </a:t>
          </a:r>
          <a:r>
            <a:rPr lang="en-US" sz="2200" kern="1200" dirty="0" smtClean="0">
              <a:latin typeface="Franklin Gothic Book"/>
              <a:cs typeface="Franklin Gothic Book"/>
            </a:rPr>
            <a:t>with depression</a:t>
          </a:r>
          <a:endParaRPr lang="en-US" sz="2200" kern="1200" dirty="0">
            <a:latin typeface="Franklin Gothic Book"/>
            <a:cs typeface="Franklin Gothic Book"/>
          </a:endParaRPr>
        </a:p>
      </dsp:txBody>
      <dsp:txXfrm>
        <a:off x="1796946" y="1443420"/>
        <a:ext cx="6531685" cy="1312200"/>
      </dsp:txXfrm>
    </dsp:sp>
    <dsp:sp modelId="{2FEB48BC-CD67-5D47-BA79-3B09ACB40866}">
      <dsp:nvSpPr>
        <dsp:cNvPr id="0" name=""/>
        <dsp:cNvSpPr/>
      </dsp:nvSpPr>
      <dsp:spPr>
        <a:xfrm>
          <a:off x="131219" y="1574640"/>
          <a:ext cx="1665726" cy="10497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FB6873-3FCD-1246-99B4-019F739C0C0D}">
      <dsp:nvSpPr>
        <dsp:cNvPr id="0" name=""/>
        <dsp:cNvSpPr/>
      </dsp:nvSpPr>
      <dsp:spPr>
        <a:xfrm>
          <a:off x="0" y="2886840"/>
          <a:ext cx="8328632" cy="1312200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76200" cmpd="sng">
          <a:solidFill>
            <a:srgbClr val="8000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Franklin Gothic Medium"/>
              <a:cs typeface="Franklin Gothic Medium"/>
            </a:rPr>
            <a:t>Many fewer preventable deaths</a:t>
          </a:r>
          <a:endParaRPr lang="en-US" sz="2200" kern="1200" dirty="0">
            <a:latin typeface="Franklin Gothic Medium"/>
            <a:cs typeface="Franklin Gothic Medium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latin typeface="Franklin Gothic Book"/>
              <a:cs typeface="Franklin Gothic Book"/>
            </a:rPr>
            <a:t>Between 218 and 700 </a:t>
          </a:r>
          <a:r>
            <a:rPr lang="en-US" sz="2200" kern="1200" dirty="0" smtClean="0">
              <a:latin typeface="Franklin Gothic Book"/>
              <a:cs typeface="Franklin Gothic Book"/>
            </a:rPr>
            <a:t>fewer deaths</a:t>
          </a:r>
          <a:endParaRPr lang="en-US" sz="2200" kern="1200" dirty="0">
            <a:latin typeface="Franklin Gothic Book"/>
            <a:cs typeface="Franklin Gothic Book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smtClean="0">
              <a:latin typeface="Franklin Gothic Book"/>
              <a:cs typeface="Franklin Gothic Book"/>
            </a:rPr>
            <a:t>Isn’t this the point of a health care system?</a:t>
          </a:r>
          <a:endParaRPr lang="en-US" sz="2200" kern="1200" dirty="0">
            <a:latin typeface="Franklin Gothic Book"/>
            <a:cs typeface="Franklin Gothic Book"/>
          </a:endParaRPr>
        </a:p>
      </dsp:txBody>
      <dsp:txXfrm>
        <a:off x="1796946" y="2886840"/>
        <a:ext cx="6531685" cy="1312200"/>
      </dsp:txXfrm>
    </dsp:sp>
    <dsp:sp modelId="{F8467098-CDC3-FE4A-A860-FBB6A7A4DD88}">
      <dsp:nvSpPr>
        <dsp:cNvPr id="0" name=""/>
        <dsp:cNvSpPr/>
      </dsp:nvSpPr>
      <dsp:spPr>
        <a:xfrm>
          <a:off x="131219" y="3018059"/>
          <a:ext cx="1665726" cy="10497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solidFill>
            <a:schemeClr val="bg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CB2C7-43EB-4E44-A257-D135ECDA2F66}">
      <dsp:nvSpPr>
        <dsp:cNvPr id="0" name=""/>
        <dsp:cNvSpPr/>
      </dsp:nvSpPr>
      <dsp:spPr>
        <a:xfrm>
          <a:off x="0" y="2821"/>
          <a:ext cx="4640540" cy="1267200"/>
        </a:xfrm>
        <a:prstGeom prst="rect">
          <a:avLst/>
        </a:prstGeom>
        <a:solidFill>
          <a:schemeClr val="accent1">
            <a:lumMod val="50000"/>
          </a:schemeClr>
        </a:solidFill>
        <a:ln w="6350" cap="rnd" cmpd="sng" algn="ctr">
          <a:solidFill>
            <a:srgbClr val="003300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kern="1200" dirty="0" smtClean="0">
              <a:latin typeface="Franklin Gothic Medium"/>
              <a:cs typeface="Franklin Gothic Medium"/>
            </a:rPr>
            <a:t>Preserves the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800" kern="1200" dirty="0" smtClean="0">
              <a:latin typeface="Franklin Gothic Medium"/>
              <a:cs typeface="Franklin Gothic Medium"/>
            </a:rPr>
            <a:t>insurance industry</a:t>
          </a:r>
          <a:endParaRPr lang="en-US" sz="2800" kern="1200" dirty="0">
            <a:latin typeface="Franklin Gothic Medium"/>
            <a:cs typeface="Franklin Gothic Medium"/>
          </a:endParaRPr>
        </a:p>
      </dsp:txBody>
      <dsp:txXfrm>
        <a:off x="0" y="2821"/>
        <a:ext cx="4640540" cy="1267200"/>
      </dsp:txXfrm>
    </dsp:sp>
    <dsp:sp modelId="{57FA55B4-853F-B64F-A100-D1F16C1EC0F5}">
      <dsp:nvSpPr>
        <dsp:cNvPr id="0" name=""/>
        <dsp:cNvSpPr/>
      </dsp:nvSpPr>
      <dsp:spPr>
        <a:xfrm>
          <a:off x="0" y="1270022"/>
          <a:ext cx="4640540" cy="1992869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Limited lists of doctors and hospitals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Large gaps in covered benefits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Financial barriers to care</a:t>
          </a:r>
          <a:endParaRPr lang="en-US" sz="2000" kern="120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Needless complexity</a:t>
          </a:r>
          <a:endParaRPr lang="en-US" sz="2000" kern="1200">
            <a:latin typeface="Franklin Gothic Book"/>
            <a:cs typeface="Franklin Gothic Book"/>
          </a:endParaRPr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smtClean="0">
              <a:latin typeface="Franklin Gothic Book"/>
              <a:cs typeface="Franklin Gothic Book"/>
            </a:rPr>
            <a:t>Millions remain uninsured</a:t>
          </a:r>
          <a:endParaRPr lang="en-US" sz="2000" kern="1200">
            <a:latin typeface="Franklin Gothic Book"/>
            <a:cs typeface="Franklin Gothic Book"/>
          </a:endParaRPr>
        </a:p>
      </dsp:txBody>
      <dsp:txXfrm>
        <a:off x="0" y="1270022"/>
        <a:ext cx="4640540" cy="19928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4C1B5-A574-614D-B007-FBD8D3BDE332}">
      <dsp:nvSpPr>
        <dsp:cNvPr id="0" name=""/>
        <dsp:cNvSpPr/>
      </dsp:nvSpPr>
      <dsp:spPr>
        <a:xfrm>
          <a:off x="564004" y="2186"/>
          <a:ext cx="3613003" cy="1931760"/>
        </a:xfrm>
        <a:prstGeom prst="rect">
          <a:avLst/>
        </a:prstGeom>
        <a:solidFill>
          <a:srgbClr val="005148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National Health Insurance</a:t>
          </a:r>
          <a:endParaRPr lang="en-US" sz="2400" kern="1200" dirty="0">
            <a:latin typeface="Franklin Gothic Medium"/>
            <a:cs typeface="Franklin Gothic Medium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b="1" kern="1200" dirty="0" smtClean="0">
              <a:solidFill>
                <a:srgbClr val="FFFF00"/>
              </a:solidFill>
              <a:latin typeface="Franklin Gothic Medium"/>
              <a:cs typeface="Franklin Gothic Medium"/>
            </a:rPr>
            <a:t>Public</a:t>
          </a:r>
          <a:r>
            <a:rPr lang="en-US" sz="2000" kern="1200" dirty="0" smtClean="0">
              <a:solidFill>
                <a:srgbClr val="FFFF00"/>
              </a:solidFill>
              <a:latin typeface="Franklin Gothic Book"/>
              <a:cs typeface="Franklin Gothic Book"/>
            </a:rPr>
            <a:t> </a:t>
          </a:r>
          <a:r>
            <a:rPr lang="en-US" sz="2000" kern="1200" dirty="0" smtClean="0">
              <a:latin typeface="Franklin Gothic Book"/>
              <a:cs typeface="Franklin Gothic Book"/>
            </a:rPr>
            <a:t>funds, </a:t>
          </a:r>
          <a:r>
            <a:rPr lang="en-US" sz="2000" b="1" kern="1200" dirty="0" smtClean="0">
              <a:solidFill>
                <a:srgbClr val="FFFF00"/>
              </a:solidFill>
              <a:latin typeface="Franklin Gothic Medium"/>
              <a:cs typeface="Franklin Gothic Medium"/>
            </a:rPr>
            <a:t>private</a:t>
          </a:r>
          <a:r>
            <a:rPr lang="en-US" sz="2000" kern="1200" dirty="0" smtClean="0">
              <a:solidFill>
                <a:srgbClr val="FFFF00"/>
              </a:solidFill>
              <a:latin typeface="Franklin Gothic Book"/>
              <a:cs typeface="Franklin Gothic Book"/>
            </a:rPr>
            <a:t> </a:t>
          </a:r>
          <a:r>
            <a:rPr lang="en-US" sz="2000" kern="1200" dirty="0" smtClean="0">
              <a:latin typeface="Franklin Gothic Book"/>
              <a:cs typeface="Franklin Gothic Book"/>
            </a:rPr>
            <a:t>delivery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Medicare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Canada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564004" y="2186"/>
        <a:ext cx="3613003" cy="1931760"/>
      </dsp:txXfrm>
    </dsp:sp>
    <dsp:sp modelId="{3CCCDFD9-1E9A-A043-87F8-48C5B261FE8B}">
      <dsp:nvSpPr>
        <dsp:cNvPr id="0" name=""/>
        <dsp:cNvSpPr/>
      </dsp:nvSpPr>
      <dsp:spPr>
        <a:xfrm>
          <a:off x="4498967" y="2186"/>
          <a:ext cx="3613003" cy="1931760"/>
        </a:xfrm>
        <a:prstGeom prst="rect">
          <a:avLst/>
        </a:prstGeom>
        <a:solidFill>
          <a:srgbClr val="005148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National Health Service</a:t>
          </a:r>
          <a:endParaRPr lang="en-US" sz="2400" kern="1200" dirty="0">
            <a:latin typeface="Franklin Gothic Medium"/>
            <a:cs typeface="Franklin Gothic Medium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b="1" kern="1200" dirty="0" smtClean="0">
              <a:solidFill>
                <a:srgbClr val="FFFF00"/>
              </a:solidFill>
              <a:latin typeface="Franklin Gothic Medium"/>
              <a:cs typeface="Franklin Gothic Medium"/>
            </a:rPr>
            <a:t>Public</a:t>
          </a:r>
          <a:r>
            <a:rPr lang="en-US" sz="2000" kern="1200" dirty="0" smtClean="0">
              <a:latin typeface="Franklin Gothic Book"/>
              <a:cs typeface="Franklin Gothic Book"/>
            </a:rPr>
            <a:t> funds, </a:t>
          </a:r>
          <a:r>
            <a:rPr lang="en-US" sz="2000" b="1" kern="1200" dirty="0" smtClean="0">
              <a:solidFill>
                <a:srgbClr val="FFFF00"/>
              </a:solidFill>
              <a:latin typeface="Franklin Gothic Medium"/>
              <a:cs typeface="Franklin Gothic Medium"/>
            </a:rPr>
            <a:t>public</a:t>
          </a:r>
          <a:r>
            <a:rPr lang="en-US" sz="2000" kern="1200" dirty="0" smtClean="0">
              <a:latin typeface="Franklin Gothic Book"/>
              <a:cs typeface="Franklin Gothic Book"/>
            </a:rPr>
            <a:t> delivery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VA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Great Britain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4498967" y="2186"/>
        <a:ext cx="3613003" cy="1931760"/>
      </dsp:txXfrm>
    </dsp:sp>
    <dsp:sp modelId="{5BEBF96A-4DFA-CE45-BEE6-D5F4A92B6916}">
      <dsp:nvSpPr>
        <dsp:cNvPr id="0" name=""/>
        <dsp:cNvSpPr/>
      </dsp:nvSpPr>
      <dsp:spPr>
        <a:xfrm>
          <a:off x="564004" y="2255907"/>
          <a:ext cx="3613003" cy="1931760"/>
        </a:xfrm>
        <a:prstGeom prst="rect">
          <a:avLst/>
        </a:prstGeom>
        <a:solidFill>
          <a:srgbClr val="005148"/>
        </a:solidFill>
        <a:ln>
          <a:solidFill>
            <a:srgbClr val="0033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All Payer</a:t>
          </a:r>
          <a:endParaRPr lang="en-US" sz="2400" kern="1200" dirty="0">
            <a:latin typeface="Franklin Gothic Medium"/>
            <a:cs typeface="Franklin Gothic Medium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Highly regulated non-profit insurance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Germany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564004" y="2255907"/>
        <a:ext cx="3613003" cy="1931760"/>
      </dsp:txXfrm>
    </dsp:sp>
    <dsp:sp modelId="{82879747-5D49-B74B-A55C-6CC1BBFC1BF9}">
      <dsp:nvSpPr>
        <dsp:cNvPr id="0" name=""/>
        <dsp:cNvSpPr/>
      </dsp:nvSpPr>
      <dsp:spPr>
        <a:xfrm>
          <a:off x="4498967" y="2255907"/>
          <a:ext cx="3613003" cy="1931760"/>
        </a:xfrm>
        <a:prstGeom prst="rect">
          <a:avLst/>
        </a:prstGeom>
        <a:solidFill>
          <a:srgbClr val="005148"/>
        </a:solidFill>
        <a:ln w="76200" cmpd="sng">
          <a:solidFill>
            <a:srgbClr val="800000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Market-Based Mix</a:t>
          </a:r>
          <a:endParaRPr lang="en-US" sz="2400" kern="1200" dirty="0">
            <a:latin typeface="Franklin Gothic Medium"/>
            <a:cs typeface="Franklin Gothic Medium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Multiple payers, modestly regulated with high cost and large coverage gaps</a:t>
          </a:r>
          <a:endParaRPr lang="en-US" sz="2000" kern="1200" dirty="0">
            <a:latin typeface="Franklin Gothic Book"/>
            <a:cs typeface="Franklin Gothic Book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/>
              <a:cs typeface="Franklin Gothic Book"/>
            </a:rPr>
            <a:t>USA only</a:t>
          </a:r>
          <a:endParaRPr lang="en-US" sz="2000" kern="1200" dirty="0">
            <a:latin typeface="Franklin Gothic Book"/>
            <a:cs typeface="Franklin Gothic Book"/>
          </a:endParaRPr>
        </a:p>
      </dsp:txBody>
      <dsp:txXfrm>
        <a:off x="4498967" y="2255907"/>
        <a:ext cx="3613003" cy="1931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0.1139</cdr:x>
      <cdr:y>0.29687</cdr:y>
    </cdr:from>
    <cdr:to>
      <cdr:x>0.97529</cdr:x>
      <cdr:y>0.30251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14038" y="1328117"/>
          <a:ext cx="6156273" cy="25232"/>
        </a:xfrm>
        <a:prstGeom xmlns:a="http://schemas.openxmlformats.org/drawingml/2006/main" prst="line">
          <a:avLst/>
        </a:prstGeom>
        <a:ln xmlns:a="http://schemas.openxmlformats.org/drawingml/2006/main" w="57150" cmpd="sng">
          <a:solidFill>
            <a:srgbClr val="F2F2F2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BB0F5-B18E-49BF-82D7-5A3DEE366287}" type="datetimeFigureOut">
              <a:rPr lang="en-US" smtClean="0"/>
              <a:pPr/>
              <a:t>7/14/14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26ED2-2FD1-4886-989E-098E068F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6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596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bg1">
                <a:lumMod val="90000"/>
              </a:schemeClr>
            </a:gs>
            <a:gs pos="100000">
              <a:srgbClr val="D8E4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96" y="171898"/>
            <a:ext cx="84248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96" y="1315092"/>
            <a:ext cx="8424809" cy="467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0" y="6000109"/>
            <a:ext cx="9144000" cy="857892"/>
          </a:xfrm>
          <a:prstGeom prst="rect">
            <a:avLst/>
          </a:prstGeom>
          <a:gradFill>
            <a:gsLst>
              <a:gs pos="27000">
                <a:schemeClr val="accent1"/>
              </a:gs>
              <a:gs pos="50000">
                <a:schemeClr val="accent1"/>
              </a:gs>
              <a:gs pos="100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NHP_MO 1.0.tif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" r="353" b="3618"/>
          <a:stretch/>
        </p:blipFill>
        <p:spPr>
          <a:xfrm>
            <a:off x="5219529" y="6014669"/>
            <a:ext cx="3924471" cy="8433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0" r:id="rId4"/>
    <p:sldLayoutId id="2147483652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Franklin Gothic Medium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1.xml"/><Relationship Id="rId3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4" Type="http://schemas.openxmlformats.org/officeDocument/2006/relationships/chart" Target="../charts/chart20.xml"/><Relationship Id="rId5" Type="http://schemas.openxmlformats.org/officeDocument/2006/relationships/chart" Target="../charts/chart21.xml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4" Type="http://schemas.openxmlformats.org/officeDocument/2006/relationships/chart" Target="../charts/chart24.xml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gif"/><Relationship Id="rId5" Type="http://schemas.openxmlformats.org/officeDocument/2006/relationships/image" Target="../media/image27.jpeg"/><Relationship Id="rId6" Type="http://schemas.openxmlformats.org/officeDocument/2006/relationships/diagramData" Target="../diagrams/data8.xml"/><Relationship Id="rId7" Type="http://schemas.openxmlformats.org/officeDocument/2006/relationships/diagramLayout" Target="../diagrams/layout8.xml"/><Relationship Id="rId8" Type="http://schemas.openxmlformats.org/officeDocument/2006/relationships/diagramQuickStyle" Target="../diagrams/quickStyle8.xml"/><Relationship Id="rId9" Type="http://schemas.openxmlformats.org/officeDocument/2006/relationships/diagramColors" Target="../diagrams/colors8.xml"/><Relationship Id="rId10" Type="http://schemas.microsoft.com/office/2007/relationships/diagramDrawing" Target="../diagrams/drawing8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129" y="1164165"/>
            <a:ext cx="8595742" cy="360891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ranklin Gothic Medium"/>
                <a:cs typeface="Franklin Gothic Medium"/>
              </a:rPr>
              <a:t>Separate and Unequal</a:t>
            </a:r>
            <a:br>
              <a:rPr lang="en-US" dirty="0" smtClean="0">
                <a:latin typeface="Franklin Gothic Medium"/>
                <a:cs typeface="Franklin Gothic Medium"/>
              </a:rPr>
            </a:br>
            <a:r>
              <a:rPr lang="en-US" sz="3200" dirty="0" smtClean="0">
                <a:latin typeface="Franklin Gothic Medium"/>
                <a:cs typeface="Franklin Gothic Medium"/>
              </a:rPr>
              <a:t>How Universal Health Care </a:t>
            </a:r>
            <a:br>
              <a:rPr lang="en-US" sz="3200" dirty="0" smtClean="0">
                <a:latin typeface="Franklin Gothic Medium"/>
                <a:cs typeface="Franklin Gothic Medium"/>
              </a:rPr>
            </a:br>
            <a:r>
              <a:rPr lang="en-US" sz="3200" dirty="0" smtClean="0">
                <a:latin typeface="Franklin Gothic Medium"/>
                <a:cs typeface="Franklin Gothic Medium"/>
              </a:rPr>
              <a:t>Would Mitigate Disparities</a:t>
            </a:r>
            <a:endParaRPr lang="en-US" sz="3200" dirty="0">
              <a:latin typeface="Franklin Gothic Medium"/>
              <a:cs typeface="Franklin Gothic Medium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3203" y="5207423"/>
            <a:ext cx="7297678" cy="731843"/>
          </a:xfrm>
        </p:spPr>
        <p:txBody>
          <a:bodyPr anchor="b">
            <a:noAutofit/>
          </a:bodyPr>
          <a:lstStyle/>
          <a:p>
            <a:pPr algn="l">
              <a:spcAft>
                <a:spcPts val="0"/>
              </a:spcAft>
            </a:pP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Franklin Gothic Book"/>
                <a:cs typeface="Franklin Gothic Book"/>
              </a:rPr>
              <a:t>Ed Weisbart, MD, CPE, FAAFP</a:t>
            </a:r>
          </a:p>
          <a:p>
            <a:pPr algn="l">
              <a:spcAft>
                <a:spcPts val="0"/>
              </a:spcAft>
            </a:pP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Franklin Gothic Book"/>
                <a:cs typeface="Franklin Gothic Book"/>
              </a:rPr>
              <a:t>Chair, Physicians for a National Health Program – Missouri chapter</a:t>
            </a:r>
          </a:p>
        </p:txBody>
      </p:sp>
    </p:spTree>
    <p:extLst>
      <p:ext uri="{BB962C8B-B14F-4D97-AF65-F5344CB8AC3E}">
        <p14:creationId xmlns:p14="http://schemas.microsoft.com/office/powerpoint/2010/main" val="7634887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spect="1" noChangeArrowheads="1"/>
          </p:cNvSpPr>
          <p:nvPr>
            <p:ph type="title"/>
          </p:nvPr>
        </p:nvSpPr>
        <p:spPr/>
        <p:txBody>
          <a:bodyPr anchor="ctr" anchorCtr="1"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We Die of Things That 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Health Care Would Have Helped</a:t>
            </a:r>
            <a:endParaRPr lang="en-US" sz="4000" i="1" dirty="0" smtClean="0">
              <a:solidFill>
                <a:schemeClr val="tx1"/>
              </a:solidFill>
            </a:endParaRPr>
          </a:p>
        </p:txBody>
      </p:sp>
      <p:sp>
        <p:nvSpPr>
          <p:cNvPr id="1030" name="Rectangle 9"/>
          <p:cNvSpPr>
            <a:spLocks noChangeAspect="1" noChangeArrowheads="1"/>
          </p:cNvSpPr>
          <p:nvPr/>
        </p:nvSpPr>
        <p:spPr bwMode="auto">
          <a:xfrm>
            <a:off x="0" y="6091869"/>
            <a:ext cx="453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rIns="91440" bIns="0"/>
          <a:lstStyle/>
          <a:p>
            <a:r>
              <a:rPr lang="en-US" sz="1400" b="0" dirty="0">
                <a:solidFill>
                  <a:schemeClr val="bg1"/>
                </a:solidFill>
                <a:latin typeface="Franklin Gothic Book"/>
                <a:cs typeface="Franklin Gothic Book"/>
              </a:rPr>
              <a:t>Source: Adapted from E. Nolte and M. McKee, “Variations in Amenable Mortality—Trends in 16 High-Income Nations,” </a:t>
            </a:r>
            <a:r>
              <a:rPr lang="en-US" sz="1400" b="0" i="1" dirty="0">
                <a:solidFill>
                  <a:schemeClr val="bg1"/>
                </a:solidFill>
                <a:latin typeface="Franklin Gothic Book"/>
                <a:cs typeface="Franklin Gothic Book"/>
              </a:rPr>
              <a:t>Health Policy,</a:t>
            </a:r>
            <a:r>
              <a:rPr lang="en-US" sz="1400" b="0" dirty="0">
                <a:solidFill>
                  <a:schemeClr val="bg1"/>
                </a:solidFill>
                <a:latin typeface="Franklin Gothic Book"/>
                <a:cs typeface="Franklin Gothic Book"/>
              </a:rPr>
              <a:t> published online Sept. 12, 2011.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31831"/>
            <a:ext cx="1682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Book"/>
                <a:cs typeface="Franklin Gothic Book"/>
              </a:rPr>
              <a:t>2006-2007</a:t>
            </a:r>
          </a:p>
          <a:p>
            <a:r>
              <a:rPr lang="en-US" sz="2000" dirty="0">
                <a:latin typeface="Franklin Gothic Book"/>
                <a:cs typeface="Franklin Gothic Book"/>
              </a:rPr>
              <a:t>a</a:t>
            </a:r>
            <a:r>
              <a:rPr lang="en-US" sz="2000" dirty="0" smtClean="0">
                <a:latin typeface="Franklin Gothic Book"/>
                <a:cs typeface="Franklin Gothic Book"/>
              </a:rPr>
              <a:t>menable deaths per 100,000 population before age 75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580288928"/>
              </p:ext>
            </p:extLst>
          </p:nvPr>
        </p:nvGraphicFramePr>
        <p:xfrm>
          <a:off x="1454413" y="1156954"/>
          <a:ext cx="7689587" cy="474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8" name="Text Box 5"/>
          <p:cNvSpPr txBox="1">
            <a:spLocks noChangeAspect="1" noChangeArrowheads="1"/>
          </p:cNvSpPr>
          <p:nvPr/>
        </p:nvSpPr>
        <p:spPr bwMode="auto">
          <a:xfrm>
            <a:off x="4177158" y="1408379"/>
            <a:ext cx="4644847" cy="65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Examples: </a:t>
            </a:r>
            <a:r>
              <a:rPr lang="en-US" b="0" dirty="0" smtClean="0">
                <a:latin typeface="Franklin Gothic Book"/>
                <a:cs typeface="Franklin Gothic Book"/>
              </a:rPr>
              <a:t>ischemic </a:t>
            </a:r>
            <a:r>
              <a:rPr lang="en-US" b="0" dirty="0">
                <a:latin typeface="Franklin Gothic Book"/>
                <a:cs typeface="Franklin Gothic Book"/>
              </a:rPr>
              <a:t>heart disease, diabetes, stroke, </a:t>
            </a:r>
            <a:r>
              <a:rPr lang="en-US" b="0" dirty="0" smtClean="0">
                <a:latin typeface="Franklin Gothic Book"/>
                <a:cs typeface="Franklin Gothic Book"/>
              </a:rPr>
              <a:t>and </a:t>
            </a:r>
            <a:r>
              <a:rPr lang="en-US" b="0" dirty="0">
                <a:latin typeface="Franklin Gothic Book"/>
                <a:cs typeface="Franklin Gothic Book"/>
              </a:rPr>
              <a:t>bacterial infections</a:t>
            </a:r>
            <a:r>
              <a:rPr lang="en-US" b="0" dirty="0" smtClean="0">
                <a:latin typeface="Franklin Gothic Book"/>
                <a:cs typeface="Franklin Gothic Book"/>
              </a:rPr>
              <a:t>.</a:t>
            </a:r>
            <a:endParaRPr lang="en-US" b="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734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chart seriesIdx="0" categoryIdx="1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graphicEl>
                                              <a:chart seriesIdx="0" categoryIdx="1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chart seriesIdx="0" categoryIdx="1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graphicEl>
                                              <a:chart seriesIdx="0" categoryIdx="1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graphicEl>
                                              <a:chart seriesIdx="0" categoryIdx="1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chart seriesIdx="0" categoryIdx="1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El" animBg="0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Our Life Expectancy Varies with</a:t>
            </a:r>
            <a:br>
              <a:rPr lang="en-US" sz="4000" dirty="0" smtClean="0"/>
            </a:br>
            <a:r>
              <a:rPr lang="en-US" sz="4000" dirty="0" smtClean="0"/>
              <a:t>Our Geography and Race</a:t>
            </a:r>
            <a:endParaRPr lang="en-US" sz="4000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08437145"/>
              </p:ext>
            </p:extLst>
          </p:nvPr>
        </p:nvGraphicFramePr>
        <p:xfrm>
          <a:off x="1768593" y="1232371"/>
          <a:ext cx="7375407" cy="4416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52445"/>
            <a:ext cx="51475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2010 data, accessed July 6 2014</a:t>
            </a:r>
          </a:p>
          <a:p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http</a:t>
            </a:r>
            <a:r>
              <a:rPr lang="en-US" sz="1600" dirty="0">
                <a:solidFill>
                  <a:srgbClr val="EBF1DD"/>
                </a:solidFill>
                <a:latin typeface="Franklin Gothic Book"/>
                <a:cs typeface="Franklin Gothic Book"/>
              </a:rPr>
              <a:t>://</a:t>
            </a:r>
            <a:r>
              <a:rPr lang="en-US" sz="16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kff.org</a:t>
            </a:r>
            <a:r>
              <a:rPr lang="en-US" sz="1600" dirty="0">
                <a:solidFill>
                  <a:srgbClr val="EBF1DD"/>
                </a:solidFill>
                <a:latin typeface="Franklin Gothic Book"/>
                <a:cs typeface="Franklin Gothic Book"/>
              </a:rPr>
              <a:t>/other/state-indicator/life-expectancy-by-re/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154296"/>
            <a:ext cx="187207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Life Expectancy at Birth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0074" y="3537186"/>
            <a:ext cx="254000" cy="254000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61956" y="2767659"/>
            <a:ext cx="254000" cy="254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/>
          <p:cNvSpPr/>
          <p:nvPr/>
        </p:nvSpPr>
        <p:spPr>
          <a:xfrm>
            <a:off x="7445138" y="3482092"/>
            <a:ext cx="1698862" cy="908373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El" animBg="0"/>
        </p:bldSub>
      </p:bldGraphic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Our Life Expectancy Varies with</a:t>
            </a:r>
            <a:br>
              <a:rPr lang="en-US" sz="4000" dirty="0" smtClean="0"/>
            </a:br>
            <a:r>
              <a:rPr lang="en-US" sz="4000" dirty="0" smtClean="0"/>
              <a:t>Our Geography and Race</a:t>
            </a:r>
            <a:endParaRPr lang="en-US" sz="4000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639957642"/>
              </p:ext>
            </p:extLst>
          </p:nvPr>
        </p:nvGraphicFramePr>
        <p:xfrm>
          <a:off x="1768593" y="1232371"/>
          <a:ext cx="7375407" cy="4416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080890"/>
            <a:ext cx="52110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2004-14 data from MO Information for Community Assessment</a:t>
            </a:r>
          </a:p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http</a:t>
            </a:r>
            <a:r>
              <a:rPr lang="en-US" sz="1400" dirty="0">
                <a:solidFill>
                  <a:srgbClr val="EBF1DD"/>
                </a:solidFill>
                <a:latin typeface="Franklin Gothic Book"/>
                <a:cs typeface="Franklin Gothic Book"/>
              </a:rPr>
              <a:t>://</a:t>
            </a:r>
            <a:r>
              <a:rPr lang="en-US" sz="14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health.mo.gov</a:t>
            </a:r>
            <a:r>
              <a:rPr lang="en-US" sz="1400" dirty="0">
                <a:solidFill>
                  <a:srgbClr val="EBF1DD"/>
                </a:solidFill>
                <a:latin typeface="Franklin Gothic Book"/>
                <a:cs typeface="Franklin Gothic Book"/>
              </a:rPr>
              <a:t>/data/</a:t>
            </a:r>
            <a:r>
              <a:rPr lang="en-US" sz="14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lifeexpectancy</a:t>
            </a:r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/ (accessed July 6 2014)</a:t>
            </a:r>
          </a:p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Credit to </a:t>
            </a:r>
            <a:r>
              <a:rPr lang="en-US" sz="14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Ambriah</a:t>
            </a:r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Brown MPH of STL Regional Health Commission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54296"/>
            <a:ext cx="187207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Life Expectancy at Birth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0074" y="3537186"/>
            <a:ext cx="254000" cy="254000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61956" y="2767659"/>
            <a:ext cx="254000" cy="254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Myths About the </a:t>
            </a:r>
            <a:br>
              <a:rPr lang="en-US" dirty="0" smtClean="0"/>
            </a:br>
            <a:r>
              <a:rPr lang="en-US" dirty="0" smtClean="0"/>
              <a:t>Racial Gap in Life Expectancy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33037184"/>
              </p:ext>
            </p:extLst>
          </p:nvPr>
        </p:nvGraphicFramePr>
        <p:xfrm>
          <a:off x="379367" y="1154685"/>
          <a:ext cx="8544021" cy="4635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75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1E989F-BBE0-D141-9959-056E44D45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721E989F-BBE0-D141-9959-056E44D45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8EB163-7F84-864B-BAE1-153CE5216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E08EB163-7F84-864B-BAE1-153CE52161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3ECBD2-D9F3-FE44-B850-367F2B728E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A23ECBD2-D9F3-FE44-B850-367F2B728E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812563-B6E5-4D41-AADB-49C44E5DD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5D812563-B6E5-4D41-AADB-49C44E5DD7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3E1B5B-1819-FF40-8A25-56D3CBF562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2E3E1B5B-1819-FF40-8A25-56D3CBF562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C72B98-2EFD-854E-904C-585F7A442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13C72B98-2EFD-854E-904C-585F7A442D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18A5B7-A3B6-9C46-A950-889B7FDD9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7618A5B7-A3B6-9C46-A950-889B7FDD9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FA8546A-B6B7-6445-9757-362DDEF0B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8FA8546A-B6B7-6445-9757-362DDEF0B1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9102DE-95A5-3B44-AC1A-61BD099EF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059102DE-95A5-3B44-AC1A-61BD099EF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3E2D3C-E064-F547-A8B8-9BB5E54FA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dgm id="{2D3E2D3C-E064-F547-A8B8-9BB5E54FA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9BE190-20C3-4F4E-8633-705614645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5E9BE190-20C3-4F4E-8633-705614645B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983D07-3B56-4747-B5F1-A75D8285B2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6E983D07-3B56-4747-B5F1-A75D8285B2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796495"/>
              </p:ext>
            </p:extLst>
          </p:nvPr>
        </p:nvGraphicFramePr>
        <p:xfrm>
          <a:off x="2971800" y="1463488"/>
          <a:ext cx="5698066" cy="4345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8066"/>
              </a:tblGrid>
              <a:tr h="724229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4229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4229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4229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4229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4229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African American Lives Are Cut Short by</a:t>
            </a:r>
            <a:br>
              <a:rPr lang="en-US" sz="3100" dirty="0" smtClean="0"/>
            </a:br>
            <a:r>
              <a:rPr lang="en-US" dirty="0" smtClean="0"/>
              <a:t>Common Treatable Conditions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125169"/>
            <a:ext cx="4953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BF1DD"/>
                </a:solidFill>
                <a:latin typeface="Franklin Gothic Book"/>
                <a:cs typeface="Franklin Gothic Book"/>
              </a:rPr>
              <a:t>http://</a:t>
            </a:r>
            <a:r>
              <a:rPr lang="en-US" sz="16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www.cdc.gov</a:t>
            </a:r>
            <a:r>
              <a:rPr lang="en-US" sz="1600" dirty="0">
                <a:solidFill>
                  <a:srgbClr val="EBF1DD"/>
                </a:solidFill>
                <a:latin typeface="Franklin Gothic Book"/>
                <a:cs typeface="Franklin Gothic Book"/>
              </a:rPr>
              <a:t>/</a:t>
            </a:r>
            <a:r>
              <a:rPr lang="en-US" sz="16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mmwr</a:t>
            </a:r>
            <a:r>
              <a:rPr lang="en-US" sz="1600" dirty="0">
                <a:solidFill>
                  <a:srgbClr val="EBF1DD"/>
                </a:solidFill>
                <a:latin typeface="Franklin Gothic Book"/>
                <a:cs typeface="Franklin Gothic Book"/>
              </a:rPr>
              <a:t>/preview/</a:t>
            </a:r>
            <a:r>
              <a:rPr lang="en-US" sz="16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mmwrhtml</a:t>
            </a:r>
            <a:r>
              <a:rPr lang="en-US" sz="1600" dirty="0">
                <a:solidFill>
                  <a:srgbClr val="EBF1DD"/>
                </a:solidFill>
                <a:latin typeface="Franklin Gothic Book"/>
                <a:cs typeface="Franklin Gothic Book"/>
              </a:rPr>
              <a:t>/mm5036a2.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htm accessed July 6 2014</a:t>
            </a:r>
            <a:endParaRPr lang="en-US" sz="16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78780"/>
              </p:ext>
            </p:extLst>
          </p:nvPr>
        </p:nvGraphicFramePr>
        <p:xfrm>
          <a:off x="2506694" y="1320563"/>
          <a:ext cx="460809" cy="4920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809"/>
              </a:tblGrid>
              <a:tr h="70290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290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290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290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290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290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2906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934592" y="4219904"/>
            <a:ext cx="2413542" cy="12363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Heart Disease: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1.7 years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4592" y="3361998"/>
            <a:ext cx="2413542" cy="85891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Cancer: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1.2 years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86126" y="5371499"/>
            <a:ext cx="2413542" cy="43836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Homicide: 0.6 years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34592" y="5454603"/>
            <a:ext cx="2413542" cy="3552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Stroke: 0.5 years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34592" y="1979343"/>
            <a:ext cx="2413542" cy="137297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All other causes: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1.9 years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025" y="2262519"/>
            <a:ext cx="26576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Years of life expectancy gap between African-American and White Americans</a:t>
            </a:r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3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1097"/>
            <a:ext cx="9144000" cy="11128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African American Women in Chicago More Likely to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dirty="0" smtClean="0"/>
              <a:t>Die Of Breast Cancer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6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32" name="Text Box 23"/>
          <p:cNvSpPr txBox="1">
            <a:spLocks noChangeArrowheads="1"/>
          </p:cNvSpPr>
          <p:nvPr/>
        </p:nvSpPr>
        <p:spPr bwMode="auto">
          <a:xfrm>
            <a:off x="0" y="6027003"/>
            <a:ext cx="38081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EBF1DD"/>
                </a:solidFill>
                <a:latin typeface="Franklin Gothic Book"/>
                <a:cs typeface="Franklin Gothic Book"/>
              </a:rPr>
              <a:t>Age-Adjusted Female Breast Cancer Mortality for Chicago, Per 100,000 </a:t>
            </a:r>
            <a:r>
              <a:rPr lang="en-US" sz="1200" i="1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Population. </a:t>
            </a:r>
          </a:p>
          <a:p>
            <a:r>
              <a:rPr lang="en-US" sz="1200" b="1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Prepared </a:t>
            </a:r>
            <a:r>
              <a:rPr lang="en-US" sz="1200" b="1" dirty="0">
                <a:solidFill>
                  <a:srgbClr val="EBF1DD"/>
                </a:solidFill>
                <a:latin typeface="Franklin Gothic Book"/>
                <a:cs typeface="Franklin Gothic Book"/>
              </a:rPr>
              <a:t>by The Sinai Urban Health </a:t>
            </a:r>
            <a:r>
              <a:rPr lang="en-US" sz="1200" b="1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Institute</a:t>
            </a:r>
          </a:p>
          <a:p>
            <a:r>
              <a:rPr lang="en-US" sz="1200" b="1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Thanks to David Ansell MD</a:t>
            </a:r>
            <a:endParaRPr lang="en-US" sz="1200" b="1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527086" y="2958952"/>
            <a:ext cx="3486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Deaths per 100,000 women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6774" y="1496583"/>
            <a:ext cx="7620171" cy="37535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491273"/>
              </p:ext>
            </p:extLst>
          </p:nvPr>
        </p:nvGraphicFramePr>
        <p:xfrm>
          <a:off x="512833" y="1108283"/>
          <a:ext cx="554962" cy="4481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962"/>
              </a:tblGrid>
              <a:tr h="74694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694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694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694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694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694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58504"/>
              </p:ext>
            </p:extLst>
          </p:nvPr>
        </p:nvGraphicFramePr>
        <p:xfrm>
          <a:off x="1156777" y="1504672"/>
          <a:ext cx="7620169" cy="3729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169"/>
              </a:tblGrid>
              <a:tr h="7458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58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58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58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58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Freeform 11"/>
          <p:cNvSpPr/>
          <p:nvPr/>
        </p:nvSpPr>
        <p:spPr>
          <a:xfrm>
            <a:off x="3607980" y="1942907"/>
            <a:ext cx="4718127" cy="1539187"/>
          </a:xfrm>
          <a:custGeom>
            <a:avLst/>
            <a:gdLst>
              <a:gd name="connsiteX0" fmla="*/ 67281 w 4718127"/>
              <a:gd name="connsiteY0" fmla="*/ 235504 h 1539187"/>
              <a:gd name="connsiteX1" fmla="*/ 513023 w 4718127"/>
              <a:gd name="connsiteY1" fmla="*/ 218682 h 1539187"/>
              <a:gd name="connsiteX2" fmla="*/ 1328813 w 4718127"/>
              <a:gd name="connsiteY2" fmla="*/ 0 h 1539187"/>
              <a:gd name="connsiteX3" fmla="*/ 1715682 w 4718127"/>
              <a:gd name="connsiteY3" fmla="*/ 126163 h 1539187"/>
              <a:gd name="connsiteX4" fmla="*/ 2178244 w 4718127"/>
              <a:gd name="connsiteY4" fmla="*/ 302791 h 1539187"/>
              <a:gd name="connsiteX5" fmla="*/ 2623985 w 4718127"/>
              <a:gd name="connsiteY5" fmla="*/ 243915 h 1539187"/>
              <a:gd name="connsiteX6" fmla="*/ 3027675 w 4718127"/>
              <a:gd name="connsiteY6" fmla="*/ 185039 h 1539187"/>
              <a:gd name="connsiteX7" fmla="*/ 3490237 w 4718127"/>
              <a:gd name="connsiteY7" fmla="*/ 142985 h 1539187"/>
              <a:gd name="connsiteX8" fmla="*/ 3868696 w 4718127"/>
              <a:gd name="connsiteY8" fmla="*/ 176628 h 1539187"/>
              <a:gd name="connsiteX9" fmla="*/ 4263976 w 4718127"/>
              <a:gd name="connsiteY9" fmla="*/ 285969 h 1539187"/>
              <a:gd name="connsiteX10" fmla="*/ 4718127 w 4718127"/>
              <a:gd name="connsiteY10" fmla="*/ 471008 h 1539187"/>
              <a:gd name="connsiteX11" fmla="*/ 4709717 w 4718127"/>
              <a:gd name="connsiteY11" fmla="*/ 1539187 h 1539187"/>
              <a:gd name="connsiteX12" fmla="*/ 3868696 w 4718127"/>
              <a:gd name="connsiteY12" fmla="*/ 1261628 h 1539187"/>
              <a:gd name="connsiteX13" fmla="*/ 3010855 w 4718127"/>
              <a:gd name="connsiteY13" fmla="*/ 1085000 h 1539187"/>
              <a:gd name="connsiteX14" fmla="*/ 2169834 w 4718127"/>
              <a:gd name="connsiteY14" fmla="*/ 765388 h 1539187"/>
              <a:gd name="connsiteX15" fmla="*/ 1354043 w 4718127"/>
              <a:gd name="connsiteY15" fmla="*/ 454186 h 1539187"/>
              <a:gd name="connsiteX16" fmla="*/ 513023 w 4718127"/>
              <a:gd name="connsiteY16" fmla="*/ 344845 h 1539187"/>
              <a:gd name="connsiteX17" fmla="*/ 0 w 4718127"/>
              <a:gd name="connsiteY17" fmla="*/ 243915 h 153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18127" h="1539187">
                <a:moveTo>
                  <a:pt x="67281" y="235504"/>
                </a:moveTo>
                <a:lnTo>
                  <a:pt x="513023" y="218682"/>
                </a:lnTo>
                <a:lnTo>
                  <a:pt x="1328813" y="0"/>
                </a:lnTo>
                <a:lnTo>
                  <a:pt x="1715682" y="126163"/>
                </a:lnTo>
                <a:lnTo>
                  <a:pt x="2178244" y="302791"/>
                </a:lnTo>
                <a:lnTo>
                  <a:pt x="2623985" y="243915"/>
                </a:lnTo>
                <a:lnTo>
                  <a:pt x="3027675" y="185039"/>
                </a:lnTo>
                <a:lnTo>
                  <a:pt x="3490237" y="142985"/>
                </a:lnTo>
                <a:lnTo>
                  <a:pt x="3868696" y="176628"/>
                </a:lnTo>
                <a:lnTo>
                  <a:pt x="4263976" y="285969"/>
                </a:lnTo>
                <a:lnTo>
                  <a:pt x="4718127" y="471008"/>
                </a:lnTo>
                <a:cubicBezTo>
                  <a:pt x="4715324" y="827068"/>
                  <a:pt x="4712520" y="1183127"/>
                  <a:pt x="4709717" y="1539187"/>
                </a:cubicBezTo>
                <a:lnTo>
                  <a:pt x="3868696" y="1261628"/>
                </a:lnTo>
                <a:lnTo>
                  <a:pt x="3010855" y="1085000"/>
                </a:lnTo>
                <a:lnTo>
                  <a:pt x="2169834" y="765388"/>
                </a:lnTo>
                <a:lnTo>
                  <a:pt x="1354043" y="454186"/>
                </a:lnTo>
                <a:lnTo>
                  <a:pt x="513023" y="344845"/>
                </a:lnTo>
                <a:lnTo>
                  <a:pt x="0" y="243915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470313" y="1825628"/>
            <a:ext cx="6843637" cy="931908"/>
            <a:chOff x="1470313" y="1825628"/>
            <a:chExt cx="6843637" cy="931908"/>
          </a:xfrm>
        </p:grpSpPr>
        <p:sp>
          <p:nvSpPr>
            <p:cNvPr id="47" name="Freeform 46"/>
            <p:cNvSpPr/>
            <p:nvPr/>
          </p:nvSpPr>
          <p:spPr>
            <a:xfrm>
              <a:off x="1614359" y="1936897"/>
              <a:ext cx="6699591" cy="705401"/>
            </a:xfrm>
            <a:custGeom>
              <a:avLst/>
              <a:gdLst>
                <a:gd name="connsiteX0" fmla="*/ 0 w 6699591"/>
                <a:gd name="connsiteY0" fmla="*/ 705401 h 705401"/>
                <a:gd name="connsiteX1" fmla="*/ 785655 w 6699591"/>
                <a:gd name="connsiteY1" fmla="*/ 231832 h 705401"/>
                <a:gd name="connsiteX2" fmla="*/ 1657409 w 6699591"/>
                <a:gd name="connsiteY2" fmla="*/ 188780 h 705401"/>
                <a:gd name="connsiteX3" fmla="*/ 2502257 w 6699591"/>
                <a:gd name="connsiteY3" fmla="*/ 215688 h 705401"/>
                <a:gd name="connsiteX4" fmla="*/ 3341724 w 6699591"/>
                <a:gd name="connsiteY4" fmla="*/ 429 h 705401"/>
                <a:gd name="connsiteX5" fmla="*/ 4175810 w 6699591"/>
                <a:gd name="connsiteY5" fmla="*/ 280265 h 705401"/>
                <a:gd name="connsiteX6" fmla="*/ 5026039 w 6699591"/>
                <a:gd name="connsiteY6" fmla="*/ 204925 h 705401"/>
                <a:gd name="connsiteX7" fmla="*/ 5865506 w 6699591"/>
                <a:gd name="connsiteY7" fmla="*/ 172636 h 705401"/>
                <a:gd name="connsiteX8" fmla="*/ 6699591 w 6699591"/>
                <a:gd name="connsiteY8" fmla="*/ 468616 h 70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9591" h="705401">
                  <a:moveTo>
                    <a:pt x="0" y="705401"/>
                  </a:moveTo>
                  <a:cubicBezTo>
                    <a:pt x="254710" y="511668"/>
                    <a:pt x="509420" y="317935"/>
                    <a:pt x="785655" y="231832"/>
                  </a:cubicBezTo>
                  <a:cubicBezTo>
                    <a:pt x="1061890" y="145728"/>
                    <a:pt x="1371309" y="191471"/>
                    <a:pt x="1657409" y="188780"/>
                  </a:cubicBezTo>
                  <a:cubicBezTo>
                    <a:pt x="1943509" y="186089"/>
                    <a:pt x="2221538" y="247080"/>
                    <a:pt x="2502257" y="215688"/>
                  </a:cubicBezTo>
                  <a:cubicBezTo>
                    <a:pt x="2782976" y="184296"/>
                    <a:pt x="3062799" y="-10334"/>
                    <a:pt x="3341724" y="429"/>
                  </a:cubicBezTo>
                  <a:cubicBezTo>
                    <a:pt x="3620649" y="11192"/>
                    <a:pt x="3895091" y="246182"/>
                    <a:pt x="4175810" y="280265"/>
                  </a:cubicBezTo>
                  <a:cubicBezTo>
                    <a:pt x="4456529" y="314348"/>
                    <a:pt x="4744423" y="222863"/>
                    <a:pt x="5026039" y="204925"/>
                  </a:cubicBezTo>
                  <a:cubicBezTo>
                    <a:pt x="5307655" y="186987"/>
                    <a:pt x="5586581" y="128687"/>
                    <a:pt x="5865506" y="172636"/>
                  </a:cubicBezTo>
                  <a:cubicBezTo>
                    <a:pt x="6144431" y="216584"/>
                    <a:pt x="6699591" y="468616"/>
                    <a:pt x="6699591" y="468616"/>
                  </a:cubicBezTo>
                </a:path>
              </a:pathLst>
            </a:custGeom>
            <a:ln w="76200" cmpd="sng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470313" y="2514552"/>
              <a:ext cx="242984" cy="242984"/>
            </a:xfrm>
            <a:prstGeom prst="ellipse">
              <a:avLst/>
            </a:prstGeom>
            <a:solidFill>
              <a:srgbClr val="005148"/>
            </a:solidFill>
            <a:ln>
              <a:solidFill>
                <a:srgbClr val="EBF1DD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832089" y="1825628"/>
              <a:ext cx="242984" cy="242984"/>
            </a:xfrm>
            <a:prstGeom prst="ellipse">
              <a:avLst/>
            </a:prstGeom>
            <a:solidFill>
              <a:srgbClr val="005148"/>
            </a:solidFill>
            <a:ln>
              <a:solidFill>
                <a:srgbClr val="EBF1DD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672533" y="2084498"/>
              <a:ext cx="242984" cy="242984"/>
            </a:xfrm>
            <a:prstGeom prst="ellipse">
              <a:avLst/>
            </a:prstGeom>
            <a:solidFill>
              <a:srgbClr val="005148"/>
            </a:solidFill>
            <a:ln>
              <a:solidFill>
                <a:srgbClr val="EBF1DD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512977" y="2011691"/>
              <a:ext cx="242984" cy="242984"/>
            </a:xfrm>
            <a:prstGeom prst="ellipse">
              <a:avLst/>
            </a:prstGeom>
            <a:solidFill>
              <a:srgbClr val="005148"/>
            </a:solidFill>
            <a:ln>
              <a:solidFill>
                <a:srgbClr val="EBF1DD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53421" y="1995512"/>
              <a:ext cx="242984" cy="242984"/>
            </a:xfrm>
            <a:prstGeom prst="ellipse">
              <a:avLst/>
            </a:prstGeom>
            <a:solidFill>
              <a:srgbClr val="005148"/>
            </a:solidFill>
            <a:ln>
              <a:solidFill>
                <a:srgbClr val="EBF1DD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310757" y="2035959"/>
              <a:ext cx="242984" cy="242984"/>
            </a:xfrm>
            <a:prstGeom prst="ellipse">
              <a:avLst/>
            </a:prstGeom>
            <a:solidFill>
              <a:srgbClr val="005148"/>
            </a:solidFill>
            <a:ln>
              <a:solidFill>
                <a:srgbClr val="EBF1DD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151201" y="1995511"/>
              <a:ext cx="242984" cy="242984"/>
            </a:xfrm>
            <a:prstGeom prst="ellipse">
              <a:avLst/>
            </a:prstGeom>
            <a:solidFill>
              <a:srgbClr val="005148"/>
            </a:solidFill>
            <a:ln>
              <a:solidFill>
                <a:srgbClr val="EBF1DD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991645" y="2027870"/>
              <a:ext cx="242984" cy="242984"/>
            </a:xfrm>
            <a:prstGeom prst="ellipse">
              <a:avLst/>
            </a:prstGeom>
            <a:solidFill>
              <a:srgbClr val="005148"/>
            </a:solidFill>
            <a:ln>
              <a:solidFill>
                <a:srgbClr val="EBF1DD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482447" y="2084494"/>
            <a:ext cx="6842266" cy="1402693"/>
            <a:chOff x="1482447" y="2084494"/>
            <a:chExt cx="6842266" cy="1402693"/>
          </a:xfrm>
        </p:grpSpPr>
        <p:sp>
          <p:nvSpPr>
            <p:cNvPr id="50" name="Freeform 49"/>
            <p:cNvSpPr/>
            <p:nvPr/>
          </p:nvSpPr>
          <p:spPr>
            <a:xfrm>
              <a:off x="1582072" y="2195400"/>
              <a:ext cx="6742641" cy="1291787"/>
            </a:xfrm>
            <a:custGeom>
              <a:avLst/>
              <a:gdLst>
                <a:gd name="connsiteX0" fmla="*/ 0 w 6742641"/>
                <a:gd name="connsiteY0" fmla="*/ 145536 h 1291787"/>
                <a:gd name="connsiteX1" fmla="*/ 860992 w 6742641"/>
                <a:gd name="connsiteY1" fmla="*/ 150917 h 1291787"/>
                <a:gd name="connsiteX2" fmla="*/ 1711221 w 6742641"/>
                <a:gd name="connsiteY2" fmla="*/ 236 h 1291787"/>
                <a:gd name="connsiteX3" fmla="*/ 2539925 w 6742641"/>
                <a:gd name="connsiteY3" fmla="*/ 118628 h 1291787"/>
                <a:gd name="connsiteX4" fmla="*/ 3379392 w 6742641"/>
                <a:gd name="connsiteY4" fmla="*/ 215495 h 1291787"/>
                <a:gd name="connsiteX5" fmla="*/ 4208097 w 6742641"/>
                <a:gd name="connsiteY5" fmla="*/ 527620 h 1291787"/>
                <a:gd name="connsiteX6" fmla="*/ 5052945 w 6742641"/>
                <a:gd name="connsiteY6" fmla="*/ 834363 h 1291787"/>
                <a:gd name="connsiteX7" fmla="*/ 5913936 w 6742641"/>
                <a:gd name="connsiteY7" fmla="*/ 1033477 h 1291787"/>
                <a:gd name="connsiteX8" fmla="*/ 6742641 w 6742641"/>
                <a:gd name="connsiteY8" fmla="*/ 1291787 h 129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2641" h="1291787">
                  <a:moveTo>
                    <a:pt x="0" y="145536"/>
                  </a:moveTo>
                  <a:cubicBezTo>
                    <a:pt x="287894" y="160335"/>
                    <a:pt x="575789" y="175134"/>
                    <a:pt x="860992" y="150917"/>
                  </a:cubicBezTo>
                  <a:cubicBezTo>
                    <a:pt x="1146196" y="126700"/>
                    <a:pt x="1431399" y="5617"/>
                    <a:pt x="1711221" y="236"/>
                  </a:cubicBezTo>
                  <a:cubicBezTo>
                    <a:pt x="1991043" y="-5145"/>
                    <a:pt x="2261897" y="82752"/>
                    <a:pt x="2539925" y="118628"/>
                  </a:cubicBezTo>
                  <a:cubicBezTo>
                    <a:pt x="2817953" y="154504"/>
                    <a:pt x="3101363" y="147330"/>
                    <a:pt x="3379392" y="215495"/>
                  </a:cubicBezTo>
                  <a:cubicBezTo>
                    <a:pt x="3657421" y="283660"/>
                    <a:pt x="4208097" y="527620"/>
                    <a:pt x="4208097" y="527620"/>
                  </a:cubicBezTo>
                  <a:cubicBezTo>
                    <a:pt x="4487022" y="630765"/>
                    <a:pt x="4768639" y="750054"/>
                    <a:pt x="5052945" y="834363"/>
                  </a:cubicBezTo>
                  <a:cubicBezTo>
                    <a:pt x="5337251" y="918672"/>
                    <a:pt x="5632320" y="957240"/>
                    <a:pt x="5913936" y="1033477"/>
                  </a:cubicBezTo>
                  <a:cubicBezTo>
                    <a:pt x="6195552" y="1109714"/>
                    <a:pt x="6742641" y="1291787"/>
                    <a:pt x="6742641" y="1291787"/>
                  </a:cubicBezTo>
                </a:path>
              </a:pathLst>
            </a:custGeom>
            <a:ln w="76200" cmpd="sng">
              <a:solidFill>
                <a:srgbClr val="8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2447" y="2223322"/>
              <a:ext cx="218716" cy="218716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EBF1DD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22891" y="2238198"/>
              <a:ext cx="218716" cy="218716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EBF1DD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63335" y="2084494"/>
              <a:ext cx="218716" cy="218716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EBF1DD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003779" y="2181570"/>
              <a:ext cx="218716" cy="218716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EBF1DD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44223" y="2294825"/>
              <a:ext cx="218716" cy="218716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EBF1DD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84667" y="2602233"/>
              <a:ext cx="218716" cy="218716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EBF1DD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25111" y="2917729"/>
              <a:ext cx="218716" cy="218716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EBF1DD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65555" y="3111881"/>
              <a:ext cx="218716" cy="218716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EBF1DD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8193862" y="2281256"/>
            <a:ext cx="242984" cy="2429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rgbClr val="EBF1D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05996" y="3365267"/>
            <a:ext cx="218716" cy="218716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547917"/>
              </p:ext>
            </p:extLst>
          </p:nvPr>
        </p:nvGraphicFramePr>
        <p:xfrm>
          <a:off x="7934356" y="5239581"/>
          <a:ext cx="848483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8483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075040"/>
              </p:ext>
            </p:extLst>
          </p:nvPr>
        </p:nvGraphicFramePr>
        <p:xfrm>
          <a:off x="1156777" y="5239581"/>
          <a:ext cx="6787864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8483"/>
                <a:gridCol w="848483"/>
                <a:gridCol w="848483"/>
                <a:gridCol w="848483"/>
                <a:gridCol w="848483"/>
                <a:gridCol w="848483"/>
                <a:gridCol w="848483"/>
                <a:gridCol w="848483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1988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1991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1997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2003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560778" y="1505545"/>
            <a:ext cx="1254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African-</a:t>
            </a:r>
          </a:p>
          <a:p>
            <a:pPr algn="ctr"/>
            <a:r>
              <a:rPr lang="en-US" sz="2000" dirty="0" smtClean="0">
                <a:latin typeface="Franklin Gothic Medium" pitchFamily="34" charset="0"/>
              </a:rPr>
              <a:t>American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47740" y="3626085"/>
            <a:ext cx="839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White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0" name="Up Arrow Callout 9"/>
          <p:cNvSpPr/>
          <p:nvPr/>
        </p:nvSpPr>
        <p:spPr>
          <a:xfrm>
            <a:off x="2067898" y="2494839"/>
            <a:ext cx="3079374" cy="2506077"/>
          </a:xfrm>
          <a:prstGeom prst="upArrowCallout">
            <a:avLst/>
          </a:prstGeom>
          <a:solidFill>
            <a:srgbClr val="005148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Franklin Gothic Medium"/>
                <a:cs typeface="Franklin Gothic Medium"/>
              </a:rPr>
              <a:t>1989</a:t>
            </a:r>
            <a:r>
              <a:rPr lang="en-US" sz="2400" dirty="0" smtClean="0">
                <a:latin typeface="Franklin Gothic Book"/>
                <a:cs typeface="Franklin Gothic Book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Franklin Gothic Book"/>
                <a:cs typeface="Franklin Gothic Book"/>
              </a:rPr>
              <a:t>Treatment advances, increased screening and awareness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21356379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199140" y="-1"/>
            <a:ext cx="1944860" cy="4558683"/>
          </a:xfrm>
          <a:prstGeom prst="rect">
            <a:avLst/>
          </a:prstGeom>
          <a:blipFill rotWithShape="1">
            <a:blip r:embed="rId2"/>
            <a:srcRect/>
            <a:tile tx="0" ty="0" sx="100000" sy="100000" flip="none" algn="tl"/>
          </a:blip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952798" y="193450"/>
            <a:ext cx="4978844" cy="5668915"/>
          </a:xfrm>
          <a:custGeom>
            <a:avLst/>
            <a:gdLst>
              <a:gd name="connsiteX0" fmla="*/ 1396095 w 4978844"/>
              <a:gd name="connsiteY0" fmla="*/ 58876 h 5668915"/>
              <a:gd name="connsiteX1" fmla="*/ 1589530 w 4978844"/>
              <a:gd name="connsiteY1" fmla="*/ 58876 h 5668915"/>
              <a:gd name="connsiteX2" fmla="*/ 1623171 w 4978844"/>
              <a:gd name="connsiteY2" fmla="*/ 328023 h 5668915"/>
              <a:gd name="connsiteX3" fmla="*/ 1740914 w 4978844"/>
              <a:gd name="connsiteY3" fmla="*/ 344845 h 5668915"/>
              <a:gd name="connsiteX4" fmla="*/ 1858657 w 4978844"/>
              <a:gd name="connsiteY4" fmla="*/ 285969 h 5668915"/>
              <a:gd name="connsiteX5" fmla="*/ 1808195 w 4978844"/>
              <a:gd name="connsiteY5" fmla="*/ 168217 h 5668915"/>
              <a:gd name="connsiteX6" fmla="*/ 1909118 w 4978844"/>
              <a:gd name="connsiteY6" fmla="*/ 168217 h 5668915"/>
              <a:gd name="connsiteX7" fmla="*/ 1909118 w 4978844"/>
              <a:gd name="connsiteY7" fmla="*/ 117752 h 5668915"/>
              <a:gd name="connsiteX8" fmla="*/ 1942759 w 4978844"/>
              <a:gd name="connsiteY8" fmla="*/ 117752 h 5668915"/>
              <a:gd name="connsiteX9" fmla="*/ 2035271 w 4978844"/>
              <a:gd name="connsiteY9" fmla="*/ 252325 h 5668915"/>
              <a:gd name="connsiteX10" fmla="*/ 2110963 w 4978844"/>
              <a:gd name="connsiteY10" fmla="*/ 252325 h 5668915"/>
              <a:gd name="connsiteX11" fmla="*/ 2119373 w 4978844"/>
              <a:gd name="connsiteY11" fmla="*/ 302790 h 5668915"/>
              <a:gd name="connsiteX12" fmla="*/ 2211885 w 4978844"/>
              <a:gd name="connsiteY12" fmla="*/ 403721 h 5668915"/>
              <a:gd name="connsiteX13" fmla="*/ 2741729 w 4978844"/>
              <a:gd name="connsiteY13" fmla="*/ 395310 h 5668915"/>
              <a:gd name="connsiteX14" fmla="*/ 2750139 w 4978844"/>
              <a:gd name="connsiteY14" fmla="*/ 58876 h 5668915"/>
              <a:gd name="connsiteX15" fmla="*/ 3137008 w 4978844"/>
              <a:gd name="connsiteY15" fmla="*/ 58876 h 5668915"/>
              <a:gd name="connsiteX16" fmla="*/ 3137008 w 4978844"/>
              <a:gd name="connsiteY16" fmla="*/ 0 h 5668915"/>
              <a:gd name="connsiteX17" fmla="*/ 3271572 w 4978844"/>
              <a:gd name="connsiteY17" fmla="*/ 8410 h 5668915"/>
              <a:gd name="connsiteX18" fmla="*/ 3380904 w 4978844"/>
              <a:gd name="connsiteY18" fmla="*/ 243914 h 5668915"/>
              <a:gd name="connsiteX19" fmla="*/ 3406135 w 4978844"/>
              <a:gd name="connsiteY19" fmla="*/ 529883 h 5668915"/>
              <a:gd name="connsiteX20" fmla="*/ 3448186 w 4978844"/>
              <a:gd name="connsiteY20" fmla="*/ 664457 h 5668915"/>
              <a:gd name="connsiteX21" fmla="*/ 3565929 w 4978844"/>
              <a:gd name="connsiteY21" fmla="*/ 832674 h 5668915"/>
              <a:gd name="connsiteX22" fmla="*/ 3683672 w 4978844"/>
              <a:gd name="connsiteY22" fmla="*/ 874728 h 5668915"/>
              <a:gd name="connsiteX23" fmla="*/ 3650031 w 4978844"/>
              <a:gd name="connsiteY23" fmla="*/ 925194 h 5668915"/>
              <a:gd name="connsiteX24" fmla="*/ 3549109 w 4978844"/>
              <a:gd name="connsiteY24" fmla="*/ 891550 h 5668915"/>
              <a:gd name="connsiteX25" fmla="*/ 3549109 w 4978844"/>
              <a:gd name="connsiteY25" fmla="*/ 1034535 h 5668915"/>
              <a:gd name="connsiteX26" fmla="*/ 3599570 w 4978844"/>
              <a:gd name="connsiteY26" fmla="*/ 1177519 h 5668915"/>
              <a:gd name="connsiteX27" fmla="*/ 3683672 w 4978844"/>
              <a:gd name="connsiteY27" fmla="*/ 1295271 h 5668915"/>
              <a:gd name="connsiteX28" fmla="*/ 3725723 w 4978844"/>
              <a:gd name="connsiteY28" fmla="*/ 1530775 h 5668915"/>
              <a:gd name="connsiteX29" fmla="*/ 3776184 w 4978844"/>
              <a:gd name="connsiteY29" fmla="*/ 1640116 h 5668915"/>
              <a:gd name="connsiteX30" fmla="*/ 3759364 w 4978844"/>
              <a:gd name="connsiteY30" fmla="*/ 1766279 h 5668915"/>
              <a:gd name="connsiteX31" fmla="*/ 3902337 w 4978844"/>
              <a:gd name="connsiteY31" fmla="*/ 1934496 h 5668915"/>
              <a:gd name="connsiteX32" fmla="*/ 3944388 w 4978844"/>
              <a:gd name="connsiteY32" fmla="*/ 1867209 h 5668915"/>
              <a:gd name="connsiteX33" fmla="*/ 4020080 w 4978844"/>
              <a:gd name="connsiteY33" fmla="*/ 1867209 h 5668915"/>
              <a:gd name="connsiteX34" fmla="*/ 4028491 w 4978844"/>
              <a:gd name="connsiteY34" fmla="*/ 1959729 h 5668915"/>
              <a:gd name="connsiteX35" fmla="*/ 3885517 w 4978844"/>
              <a:gd name="connsiteY35" fmla="*/ 2111124 h 5668915"/>
              <a:gd name="connsiteX36" fmla="*/ 3868697 w 4978844"/>
              <a:gd name="connsiteY36" fmla="*/ 2304574 h 5668915"/>
              <a:gd name="connsiteX37" fmla="*/ 3978029 w 4978844"/>
              <a:gd name="connsiteY37" fmla="*/ 2304574 h 5668915"/>
              <a:gd name="connsiteX38" fmla="*/ 3986440 w 4978844"/>
              <a:gd name="connsiteY38" fmla="*/ 2523256 h 5668915"/>
              <a:gd name="connsiteX39" fmla="*/ 3935978 w 4978844"/>
              <a:gd name="connsiteY39" fmla="*/ 2523256 h 5668915"/>
              <a:gd name="connsiteX40" fmla="*/ 3969619 w 4978844"/>
              <a:gd name="connsiteY40" fmla="*/ 2725116 h 5668915"/>
              <a:gd name="connsiteX41" fmla="*/ 4121003 w 4978844"/>
              <a:gd name="connsiteY41" fmla="*/ 3011085 h 5668915"/>
              <a:gd name="connsiteX42" fmla="*/ 4280797 w 4978844"/>
              <a:gd name="connsiteY42" fmla="*/ 3263411 h 5668915"/>
              <a:gd name="connsiteX43" fmla="*/ 4339668 w 4978844"/>
              <a:gd name="connsiteY43" fmla="*/ 3355930 h 5668915"/>
              <a:gd name="connsiteX44" fmla="*/ 4390130 w 4978844"/>
              <a:gd name="connsiteY44" fmla="*/ 3364341 h 5668915"/>
              <a:gd name="connsiteX45" fmla="*/ 4390130 w 4978844"/>
              <a:gd name="connsiteY45" fmla="*/ 3423217 h 5668915"/>
              <a:gd name="connsiteX46" fmla="*/ 4339668 w 4978844"/>
              <a:gd name="connsiteY46" fmla="*/ 3431628 h 5668915"/>
              <a:gd name="connsiteX47" fmla="*/ 4364899 w 4978844"/>
              <a:gd name="connsiteY47" fmla="*/ 3566202 h 5668915"/>
              <a:gd name="connsiteX48" fmla="*/ 4549924 w 4978844"/>
              <a:gd name="connsiteY48" fmla="*/ 3793295 h 5668915"/>
              <a:gd name="connsiteX49" fmla="*/ 4558334 w 4978844"/>
              <a:gd name="connsiteY49" fmla="*/ 3835349 h 5668915"/>
              <a:gd name="connsiteX50" fmla="*/ 4667666 w 4978844"/>
              <a:gd name="connsiteY50" fmla="*/ 3919458 h 5668915"/>
              <a:gd name="connsiteX51" fmla="*/ 4726538 w 4978844"/>
              <a:gd name="connsiteY51" fmla="*/ 3894225 h 5668915"/>
              <a:gd name="connsiteX52" fmla="*/ 4776999 w 4978844"/>
              <a:gd name="connsiteY52" fmla="*/ 3936279 h 5668915"/>
              <a:gd name="connsiteX53" fmla="*/ 4743358 w 4978844"/>
              <a:gd name="connsiteY53" fmla="*/ 4028799 h 5668915"/>
              <a:gd name="connsiteX54" fmla="*/ 4894742 w 4978844"/>
              <a:gd name="connsiteY54" fmla="*/ 4096085 h 5668915"/>
              <a:gd name="connsiteX55" fmla="*/ 4911563 w 4978844"/>
              <a:gd name="connsiteY55" fmla="*/ 4314768 h 5668915"/>
              <a:gd name="connsiteX56" fmla="*/ 4978844 w 4978844"/>
              <a:gd name="connsiteY56" fmla="*/ 4314768 h 5668915"/>
              <a:gd name="connsiteX57" fmla="*/ 4978844 w 4978844"/>
              <a:gd name="connsiteY57" fmla="*/ 4533450 h 5668915"/>
              <a:gd name="connsiteX58" fmla="*/ 4911563 w 4978844"/>
              <a:gd name="connsiteY58" fmla="*/ 4592326 h 5668915"/>
              <a:gd name="connsiteX59" fmla="*/ 4978844 w 4978844"/>
              <a:gd name="connsiteY59" fmla="*/ 4676434 h 5668915"/>
              <a:gd name="connsiteX60" fmla="*/ 4978844 w 4978844"/>
              <a:gd name="connsiteY60" fmla="*/ 5618450 h 5668915"/>
              <a:gd name="connsiteX61" fmla="*/ 4213515 w 4978844"/>
              <a:gd name="connsiteY61" fmla="*/ 5643683 h 5668915"/>
              <a:gd name="connsiteX62" fmla="*/ 4205105 w 4978844"/>
              <a:gd name="connsiteY62" fmla="*/ 5668915 h 5668915"/>
              <a:gd name="connsiteX63" fmla="*/ 3885517 w 4978844"/>
              <a:gd name="connsiteY63" fmla="*/ 5643683 h 5668915"/>
              <a:gd name="connsiteX64" fmla="*/ 3860286 w 4978844"/>
              <a:gd name="connsiteY64" fmla="*/ 5559574 h 5668915"/>
              <a:gd name="connsiteX65" fmla="*/ 3809825 w 4978844"/>
              <a:gd name="connsiteY65" fmla="*/ 5542752 h 5668915"/>
              <a:gd name="connsiteX66" fmla="*/ 3843466 w 4978844"/>
              <a:gd name="connsiteY66" fmla="*/ 5374535 h 5668915"/>
              <a:gd name="connsiteX67" fmla="*/ 3725723 w 4978844"/>
              <a:gd name="connsiteY67" fmla="*/ 5458644 h 5668915"/>
              <a:gd name="connsiteX68" fmla="*/ 3523878 w 4978844"/>
              <a:gd name="connsiteY68" fmla="*/ 5441822 h 5668915"/>
              <a:gd name="connsiteX69" fmla="*/ 3507058 w 4978844"/>
              <a:gd name="connsiteY69" fmla="*/ 5366124 h 5668915"/>
              <a:gd name="connsiteX70" fmla="*/ 3607980 w 4978844"/>
              <a:gd name="connsiteY70" fmla="*/ 5340892 h 5668915"/>
              <a:gd name="connsiteX71" fmla="*/ 3591160 w 4978844"/>
              <a:gd name="connsiteY71" fmla="*/ 5248372 h 5668915"/>
              <a:gd name="connsiteX72" fmla="*/ 3347264 w 4978844"/>
              <a:gd name="connsiteY72" fmla="*/ 5265194 h 5668915"/>
              <a:gd name="connsiteX73" fmla="*/ 3330443 w 4978844"/>
              <a:gd name="connsiteY73" fmla="*/ 5197907 h 5668915"/>
              <a:gd name="connsiteX74" fmla="*/ 3044496 w 4978844"/>
              <a:gd name="connsiteY74" fmla="*/ 5197907 h 5668915"/>
              <a:gd name="connsiteX75" fmla="*/ 3036086 w 4978844"/>
              <a:gd name="connsiteY75" fmla="*/ 5063334 h 5668915"/>
              <a:gd name="connsiteX76" fmla="*/ 2960394 w 4978844"/>
              <a:gd name="connsiteY76" fmla="*/ 5046512 h 5668915"/>
              <a:gd name="connsiteX77" fmla="*/ 2918343 w 4978844"/>
              <a:gd name="connsiteY77" fmla="*/ 5012869 h 5668915"/>
              <a:gd name="connsiteX78" fmla="*/ 2783780 w 4978844"/>
              <a:gd name="connsiteY78" fmla="*/ 5147442 h 5668915"/>
              <a:gd name="connsiteX79" fmla="*/ 2716498 w 4978844"/>
              <a:gd name="connsiteY79" fmla="*/ 5071745 h 5668915"/>
              <a:gd name="connsiteX80" fmla="*/ 2413730 w 4978844"/>
              <a:gd name="connsiteY80" fmla="*/ 5088566 h 5668915"/>
              <a:gd name="connsiteX81" fmla="*/ 2380090 w 4978844"/>
              <a:gd name="connsiteY81" fmla="*/ 4937171 h 5668915"/>
              <a:gd name="connsiteX82" fmla="*/ 2623986 w 4978844"/>
              <a:gd name="connsiteY82" fmla="*/ 4945582 h 5668915"/>
              <a:gd name="connsiteX83" fmla="*/ 2640806 w 4978844"/>
              <a:gd name="connsiteY83" fmla="*/ 4600737 h 5668915"/>
              <a:gd name="connsiteX84" fmla="*/ 2783780 w 4978844"/>
              <a:gd name="connsiteY84" fmla="*/ 4600737 h 5668915"/>
              <a:gd name="connsiteX85" fmla="*/ 2783780 w 4978844"/>
              <a:gd name="connsiteY85" fmla="*/ 4735310 h 5668915"/>
              <a:gd name="connsiteX86" fmla="*/ 2985625 w 4978844"/>
              <a:gd name="connsiteY86" fmla="*/ 4701667 h 5668915"/>
              <a:gd name="connsiteX87" fmla="*/ 2968804 w 4978844"/>
              <a:gd name="connsiteY87" fmla="*/ 4617558 h 5668915"/>
              <a:gd name="connsiteX88" fmla="*/ 3086547 w 4978844"/>
              <a:gd name="connsiteY88" fmla="*/ 4617558 h 5668915"/>
              <a:gd name="connsiteX89" fmla="*/ 3086547 w 4978844"/>
              <a:gd name="connsiteY89" fmla="*/ 4289535 h 5668915"/>
              <a:gd name="connsiteX90" fmla="*/ 2388500 w 4978844"/>
              <a:gd name="connsiteY90" fmla="*/ 4314768 h 5668915"/>
              <a:gd name="connsiteX91" fmla="*/ 2363269 w 4978844"/>
              <a:gd name="connsiteY91" fmla="*/ 3692365 h 5668915"/>
              <a:gd name="connsiteX92" fmla="*/ 1682042 w 4978844"/>
              <a:gd name="connsiteY92" fmla="*/ 3734419 h 5668915"/>
              <a:gd name="connsiteX93" fmla="*/ 1656812 w 4978844"/>
              <a:gd name="connsiteY93" fmla="*/ 3322287 h 5668915"/>
              <a:gd name="connsiteX94" fmla="*/ 2245526 w 4978844"/>
              <a:gd name="connsiteY94" fmla="*/ 3339109 h 5668915"/>
              <a:gd name="connsiteX95" fmla="*/ 2228706 w 4978844"/>
              <a:gd name="connsiteY95" fmla="*/ 3120426 h 5668915"/>
              <a:gd name="connsiteX96" fmla="*/ 2396910 w 4978844"/>
              <a:gd name="connsiteY96" fmla="*/ 2960620 h 5668915"/>
              <a:gd name="connsiteX97" fmla="*/ 2371679 w 4978844"/>
              <a:gd name="connsiteY97" fmla="*/ 2355039 h 5668915"/>
              <a:gd name="connsiteX98" fmla="*/ 1984810 w 4978844"/>
              <a:gd name="connsiteY98" fmla="*/ 2338217 h 5668915"/>
              <a:gd name="connsiteX99" fmla="*/ 1951169 w 4978844"/>
              <a:gd name="connsiteY99" fmla="*/ 1715814 h 5668915"/>
              <a:gd name="connsiteX100" fmla="*/ 1606350 w 4978844"/>
              <a:gd name="connsiteY100" fmla="*/ 1698992 h 5668915"/>
              <a:gd name="connsiteX101" fmla="*/ 1581120 w 4978844"/>
              <a:gd name="connsiteY101" fmla="*/ 1345736 h 5668915"/>
              <a:gd name="connsiteX102" fmla="*/ 1463377 w 4978844"/>
              <a:gd name="connsiteY102" fmla="*/ 1278449 h 5668915"/>
              <a:gd name="connsiteX103" fmla="*/ 1076507 w 4978844"/>
              <a:gd name="connsiteY103" fmla="*/ 1278449 h 5668915"/>
              <a:gd name="connsiteX104" fmla="*/ 1009225 w 4978844"/>
              <a:gd name="connsiteY104" fmla="*/ 1034535 h 5668915"/>
              <a:gd name="connsiteX105" fmla="*/ 958764 w 4978844"/>
              <a:gd name="connsiteY105" fmla="*/ 992480 h 5668915"/>
              <a:gd name="connsiteX106" fmla="*/ 1017636 w 4978844"/>
              <a:gd name="connsiteY106" fmla="*/ 883139 h 5668915"/>
              <a:gd name="connsiteX107" fmla="*/ 1009225 w 4978844"/>
              <a:gd name="connsiteY107" fmla="*/ 773798 h 5668915"/>
              <a:gd name="connsiteX108" fmla="*/ 824201 w 4978844"/>
              <a:gd name="connsiteY108" fmla="*/ 773798 h 5668915"/>
              <a:gd name="connsiteX109" fmla="*/ 723278 w 4978844"/>
              <a:gd name="connsiteY109" fmla="*/ 782209 h 5668915"/>
              <a:gd name="connsiteX110" fmla="*/ 740099 w 4978844"/>
              <a:gd name="connsiteY110" fmla="*/ 958837 h 5668915"/>
              <a:gd name="connsiteX111" fmla="*/ 664407 w 4978844"/>
              <a:gd name="connsiteY111" fmla="*/ 1009302 h 5668915"/>
              <a:gd name="connsiteX112" fmla="*/ 555074 w 4978844"/>
              <a:gd name="connsiteY112" fmla="*/ 984070 h 5668915"/>
              <a:gd name="connsiteX113" fmla="*/ 555074 w 4978844"/>
              <a:gd name="connsiteY113" fmla="*/ 1059767 h 5668915"/>
              <a:gd name="connsiteX114" fmla="*/ 513023 w 4978844"/>
              <a:gd name="connsiteY114" fmla="*/ 1101822 h 5668915"/>
              <a:gd name="connsiteX115" fmla="*/ 285947 w 4978844"/>
              <a:gd name="connsiteY115" fmla="*/ 1051356 h 5668915"/>
              <a:gd name="connsiteX116" fmla="*/ 33641 w 4978844"/>
              <a:gd name="connsiteY116" fmla="*/ 883139 h 5668915"/>
              <a:gd name="connsiteX117" fmla="*/ 0 w 4978844"/>
              <a:gd name="connsiteY117" fmla="*/ 361666 h 5668915"/>
              <a:gd name="connsiteX118" fmla="*/ 75692 w 4978844"/>
              <a:gd name="connsiteY118" fmla="*/ 294380 h 5668915"/>
              <a:gd name="connsiteX119" fmla="*/ 193435 w 4978844"/>
              <a:gd name="connsiteY119" fmla="*/ 336434 h 5668915"/>
              <a:gd name="connsiteX120" fmla="*/ 235486 w 4978844"/>
              <a:gd name="connsiteY120" fmla="*/ 294380 h 5668915"/>
              <a:gd name="connsiteX121" fmla="*/ 395280 w 4978844"/>
              <a:gd name="connsiteY121" fmla="*/ 227093 h 5668915"/>
              <a:gd name="connsiteX122" fmla="*/ 605535 w 4978844"/>
              <a:gd name="connsiteY122" fmla="*/ 302790 h 5668915"/>
              <a:gd name="connsiteX123" fmla="*/ 723278 w 4978844"/>
              <a:gd name="connsiteY123" fmla="*/ 437364 h 5668915"/>
              <a:gd name="connsiteX124" fmla="*/ 782150 w 4978844"/>
              <a:gd name="connsiteY124" fmla="*/ 689690 h 5668915"/>
              <a:gd name="connsiteX125" fmla="*/ 916713 w 4978844"/>
              <a:gd name="connsiteY125" fmla="*/ 706511 h 5668915"/>
              <a:gd name="connsiteX126" fmla="*/ 1017636 w 4978844"/>
              <a:gd name="connsiteY126" fmla="*/ 630814 h 5668915"/>
              <a:gd name="connsiteX127" fmla="*/ 1009225 w 4978844"/>
              <a:gd name="connsiteY127" fmla="*/ 529883 h 5668915"/>
              <a:gd name="connsiteX128" fmla="*/ 1412915 w 4978844"/>
              <a:gd name="connsiteY128" fmla="*/ 588759 h 5668915"/>
              <a:gd name="connsiteX129" fmla="*/ 1396095 w 4978844"/>
              <a:gd name="connsiteY129" fmla="*/ 58876 h 566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4978844" h="5668915">
                <a:moveTo>
                  <a:pt x="1396095" y="58876"/>
                </a:moveTo>
                <a:lnTo>
                  <a:pt x="1589530" y="58876"/>
                </a:lnTo>
                <a:lnTo>
                  <a:pt x="1623171" y="328023"/>
                </a:lnTo>
                <a:lnTo>
                  <a:pt x="1740914" y="344845"/>
                </a:lnTo>
                <a:lnTo>
                  <a:pt x="1858657" y="285969"/>
                </a:lnTo>
                <a:lnTo>
                  <a:pt x="1808195" y="168217"/>
                </a:lnTo>
                <a:lnTo>
                  <a:pt x="1909118" y="168217"/>
                </a:lnTo>
                <a:lnTo>
                  <a:pt x="1909118" y="117752"/>
                </a:lnTo>
                <a:lnTo>
                  <a:pt x="1942759" y="117752"/>
                </a:lnTo>
                <a:lnTo>
                  <a:pt x="2035271" y="252325"/>
                </a:lnTo>
                <a:lnTo>
                  <a:pt x="2110963" y="252325"/>
                </a:lnTo>
                <a:lnTo>
                  <a:pt x="2119373" y="302790"/>
                </a:lnTo>
                <a:lnTo>
                  <a:pt x="2211885" y="403721"/>
                </a:lnTo>
                <a:lnTo>
                  <a:pt x="2741729" y="395310"/>
                </a:lnTo>
                <a:lnTo>
                  <a:pt x="2750139" y="58876"/>
                </a:lnTo>
                <a:lnTo>
                  <a:pt x="3137008" y="58876"/>
                </a:lnTo>
                <a:lnTo>
                  <a:pt x="3137008" y="0"/>
                </a:lnTo>
                <a:lnTo>
                  <a:pt x="3271572" y="8410"/>
                </a:lnTo>
                <a:lnTo>
                  <a:pt x="3380904" y="243914"/>
                </a:lnTo>
                <a:lnTo>
                  <a:pt x="3406135" y="529883"/>
                </a:lnTo>
                <a:lnTo>
                  <a:pt x="3448186" y="664457"/>
                </a:lnTo>
                <a:lnTo>
                  <a:pt x="3565929" y="832674"/>
                </a:lnTo>
                <a:lnTo>
                  <a:pt x="3683672" y="874728"/>
                </a:lnTo>
                <a:lnTo>
                  <a:pt x="3650031" y="925194"/>
                </a:lnTo>
                <a:lnTo>
                  <a:pt x="3549109" y="891550"/>
                </a:lnTo>
                <a:lnTo>
                  <a:pt x="3549109" y="1034535"/>
                </a:lnTo>
                <a:lnTo>
                  <a:pt x="3599570" y="1177519"/>
                </a:lnTo>
                <a:lnTo>
                  <a:pt x="3683672" y="1295271"/>
                </a:lnTo>
                <a:lnTo>
                  <a:pt x="3725723" y="1530775"/>
                </a:lnTo>
                <a:lnTo>
                  <a:pt x="3776184" y="1640116"/>
                </a:lnTo>
                <a:lnTo>
                  <a:pt x="3759364" y="1766279"/>
                </a:lnTo>
                <a:lnTo>
                  <a:pt x="3902337" y="1934496"/>
                </a:lnTo>
                <a:lnTo>
                  <a:pt x="3944388" y="1867209"/>
                </a:lnTo>
                <a:lnTo>
                  <a:pt x="4020080" y="1867209"/>
                </a:lnTo>
                <a:lnTo>
                  <a:pt x="4028491" y="1959729"/>
                </a:lnTo>
                <a:lnTo>
                  <a:pt x="3885517" y="2111124"/>
                </a:lnTo>
                <a:lnTo>
                  <a:pt x="3868697" y="2304574"/>
                </a:lnTo>
                <a:lnTo>
                  <a:pt x="3978029" y="2304574"/>
                </a:lnTo>
                <a:lnTo>
                  <a:pt x="3986440" y="2523256"/>
                </a:lnTo>
                <a:lnTo>
                  <a:pt x="3935978" y="2523256"/>
                </a:lnTo>
                <a:lnTo>
                  <a:pt x="3969619" y="2725116"/>
                </a:lnTo>
                <a:lnTo>
                  <a:pt x="4121003" y="3011085"/>
                </a:lnTo>
                <a:lnTo>
                  <a:pt x="4280797" y="3263411"/>
                </a:lnTo>
                <a:lnTo>
                  <a:pt x="4339668" y="3355930"/>
                </a:lnTo>
                <a:lnTo>
                  <a:pt x="4390130" y="3364341"/>
                </a:lnTo>
                <a:lnTo>
                  <a:pt x="4390130" y="3423217"/>
                </a:lnTo>
                <a:lnTo>
                  <a:pt x="4339668" y="3431628"/>
                </a:lnTo>
                <a:lnTo>
                  <a:pt x="4364899" y="3566202"/>
                </a:lnTo>
                <a:lnTo>
                  <a:pt x="4549924" y="3793295"/>
                </a:lnTo>
                <a:lnTo>
                  <a:pt x="4558334" y="3835349"/>
                </a:lnTo>
                <a:lnTo>
                  <a:pt x="4667666" y="3919458"/>
                </a:lnTo>
                <a:lnTo>
                  <a:pt x="4726538" y="3894225"/>
                </a:lnTo>
                <a:lnTo>
                  <a:pt x="4776999" y="3936279"/>
                </a:lnTo>
                <a:lnTo>
                  <a:pt x="4743358" y="4028799"/>
                </a:lnTo>
                <a:lnTo>
                  <a:pt x="4894742" y="4096085"/>
                </a:lnTo>
                <a:lnTo>
                  <a:pt x="4911563" y="4314768"/>
                </a:lnTo>
                <a:lnTo>
                  <a:pt x="4978844" y="4314768"/>
                </a:lnTo>
                <a:lnTo>
                  <a:pt x="4978844" y="4533450"/>
                </a:lnTo>
                <a:lnTo>
                  <a:pt x="4911563" y="4592326"/>
                </a:lnTo>
                <a:lnTo>
                  <a:pt x="4978844" y="4676434"/>
                </a:lnTo>
                <a:lnTo>
                  <a:pt x="4978844" y="5618450"/>
                </a:lnTo>
                <a:lnTo>
                  <a:pt x="4213515" y="5643683"/>
                </a:lnTo>
                <a:lnTo>
                  <a:pt x="4205105" y="5668915"/>
                </a:lnTo>
                <a:lnTo>
                  <a:pt x="3885517" y="5643683"/>
                </a:lnTo>
                <a:lnTo>
                  <a:pt x="3860286" y="5559574"/>
                </a:lnTo>
                <a:lnTo>
                  <a:pt x="3809825" y="5542752"/>
                </a:lnTo>
                <a:lnTo>
                  <a:pt x="3843466" y="5374535"/>
                </a:lnTo>
                <a:lnTo>
                  <a:pt x="3725723" y="5458644"/>
                </a:lnTo>
                <a:lnTo>
                  <a:pt x="3523878" y="5441822"/>
                </a:lnTo>
                <a:lnTo>
                  <a:pt x="3507058" y="5366124"/>
                </a:lnTo>
                <a:lnTo>
                  <a:pt x="3607980" y="5340892"/>
                </a:lnTo>
                <a:lnTo>
                  <a:pt x="3591160" y="5248372"/>
                </a:lnTo>
                <a:lnTo>
                  <a:pt x="3347264" y="5265194"/>
                </a:lnTo>
                <a:lnTo>
                  <a:pt x="3330443" y="5197907"/>
                </a:lnTo>
                <a:lnTo>
                  <a:pt x="3044496" y="5197907"/>
                </a:lnTo>
                <a:lnTo>
                  <a:pt x="3036086" y="5063334"/>
                </a:lnTo>
                <a:lnTo>
                  <a:pt x="2960394" y="5046512"/>
                </a:lnTo>
                <a:lnTo>
                  <a:pt x="2918343" y="5012869"/>
                </a:lnTo>
                <a:lnTo>
                  <a:pt x="2783780" y="5147442"/>
                </a:lnTo>
                <a:lnTo>
                  <a:pt x="2716498" y="5071745"/>
                </a:lnTo>
                <a:lnTo>
                  <a:pt x="2413730" y="5088566"/>
                </a:lnTo>
                <a:lnTo>
                  <a:pt x="2380090" y="4937171"/>
                </a:lnTo>
                <a:lnTo>
                  <a:pt x="2623986" y="4945582"/>
                </a:lnTo>
                <a:lnTo>
                  <a:pt x="2640806" y="4600737"/>
                </a:lnTo>
                <a:lnTo>
                  <a:pt x="2783780" y="4600737"/>
                </a:lnTo>
                <a:lnTo>
                  <a:pt x="2783780" y="4735310"/>
                </a:lnTo>
                <a:lnTo>
                  <a:pt x="2985625" y="4701667"/>
                </a:lnTo>
                <a:lnTo>
                  <a:pt x="2968804" y="4617558"/>
                </a:lnTo>
                <a:lnTo>
                  <a:pt x="3086547" y="4617558"/>
                </a:lnTo>
                <a:lnTo>
                  <a:pt x="3086547" y="4289535"/>
                </a:lnTo>
                <a:lnTo>
                  <a:pt x="2388500" y="4314768"/>
                </a:lnTo>
                <a:lnTo>
                  <a:pt x="2363269" y="3692365"/>
                </a:lnTo>
                <a:lnTo>
                  <a:pt x="1682042" y="3734419"/>
                </a:lnTo>
                <a:lnTo>
                  <a:pt x="1656812" y="3322287"/>
                </a:lnTo>
                <a:lnTo>
                  <a:pt x="2245526" y="3339109"/>
                </a:lnTo>
                <a:lnTo>
                  <a:pt x="2228706" y="3120426"/>
                </a:lnTo>
                <a:lnTo>
                  <a:pt x="2396910" y="2960620"/>
                </a:lnTo>
                <a:lnTo>
                  <a:pt x="2371679" y="2355039"/>
                </a:lnTo>
                <a:lnTo>
                  <a:pt x="1984810" y="2338217"/>
                </a:lnTo>
                <a:lnTo>
                  <a:pt x="1951169" y="1715814"/>
                </a:lnTo>
                <a:lnTo>
                  <a:pt x="1606350" y="1698992"/>
                </a:lnTo>
                <a:lnTo>
                  <a:pt x="1581120" y="1345736"/>
                </a:lnTo>
                <a:lnTo>
                  <a:pt x="1463377" y="1278449"/>
                </a:lnTo>
                <a:lnTo>
                  <a:pt x="1076507" y="1278449"/>
                </a:lnTo>
                <a:lnTo>
                  <a:pt x="1009225" y="1034535"/>
                </a:lnTo>
                <a:lnTo>
                  <a:pt x="958764" y="992480"/>
                </a:lnTo>
                <a:lnTo>
                  <a:pt x="1017636" y="883139"/>
                </a:lnTo>
                <a:lnTo>
                  <a:pt x="1009225" y="773798"/>
                </a:lnTo>
                <a:lnTo>
                  <a:pt x="824201" y="773798"/>
                </a:lnTo>
                <a:lnTo>
                  <a:pt x="723278" y="782209"/>
                </a:lnTo>
                <a:lnTo>
                  <a:pt x="740099" y="958837"/>
                </a:lnTo>
                <a:lnTo>
                  <a:pt x="664407" y="1009302"/>
                </a:lnTo>
                <a:lnTo>
                  <a:pt x="555074" y="984070"/>
                </a:lnTo>
                <a:lnTo>
                  <a:pt x="555074" y="1059767"/>
                </a:lnTo>
                <a:lnTo>
                  <a:pt x="513023" y="1101822"/>
                </a:lnTo>
                <a:lnTo>
                  <a:pt x="285947" y="1051356"/>
                </a:lnTo>
                <a:lnTo>
                  <a:pt x="33641" y="883139"/>
                </a:lnTo>
                <a:lnTo>
                  <a:pt x="0" y="361666"/>
                </a:lnTo>
                <a:lnTo>
                  <a:pt x="75692" y="294380"/>
                </a:lnTo>
                <a:lnTo>
                  <a:pt x="193435" y="336434"/>
                </a:lnTo>
                <a:lnTo>
                  <a:pt x="235486" y="294380"/>
                </a:lnTo>
                <a:lnTo>
                  <a:pt x="395280" y="227093"/>
                </a:lnTo>
                <a:lnTo>
                  <a:pt x="605535" y="302790"/>
                </a:lnTo>
                <a:lnTo>
                  <a:pt x="723278" y="437364"/>
                </a:lnTo>
                <a:lnTo>
                  <a:pt x="782150" y="689690"/>
                </a:lnTo>
                <a:lnTo>
                  <a:pt x="916713" y="706511"/>
                </a:lnTo>
                <a:lnTo>
                  <a:pt x="1017636" y="630814"/>
                </a:lnTo>
                <a:lnTo>
                  <a:pt x="1009225" y="529883"/>
                </a:lnTo>
                <a:lnTo>
                  <a:pt x="1412915" y="588759"/>
                </a:lnTo>
                <a:lnTo>
                  <a:pt x="1396095" y="58876"/>
                </a:lnTo>
                <a:close/>
              </a:path>
            </a:pathLst>
          </a:custGeom>
          <a:solidFill>
            <a:schemeClr val="bg1"/>
          </a:solidFill>
          <a:ln w="7620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/>
          <p:cNvSpPr/>
          <p:nvPr/>
        </p:nvSpPr>
        <p:spPr>
          <a:xfrm>
            <a:off x="2960702" y="1820171"/>
            <a:ext cx="2465906" cy="914400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25" y="1277234"/>
            <a:ext cx="6236205" cy="2171063"/>
          </a:xfrm>
        </p:spPr>
        <p:txBody>
          <a:bodyPr anchor="t">
            <a:noAutofit/>
          </a:bodyPr>
          <a:lstStyle/>
          <a:p>
            <a:pPr algn="l">
              <a:lnSpc>
                <a:spcPct val="120000"/>
              </a:lnSpc>
              <a:spcAft>
                <a:spcPts val="2400"/>
              </a:spcAft>
            </a:pPr>
            <a:r>
              <a:rPr lang="en-US" sz="3200" dirty="0" smtClean="0"/>
              <a:t>Case Study: Chicago</a:t>
            </a:r>
            <a:br>
              <a:rPr lang="en-US" sz="3200" dirty="0" smtClean="0"/>
            </a:br>
            <a:r>
              <a:rPr lang="en-US" sz="4400" dirty="0" smtClean="0"/>
              <a:t>Geography of Disparity</a:t>
            </a:r>
            <a:endParaRPr lang="en-US" sz="2400" dirty="0"/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0" y="6025730"/>
            <a:ext cx="38081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EBF1DD"/>
                </a:solidFill>
                <a:latin typeface="Franklin Gothic Book"/>
                <a:cs typeface="Franklin Gothic Book"/>
              </a:rPr>
              <a:t>Age-Adjusted Female Breast Cancer Mortality for Chicago, Per 100,000 </a:t>
            </a:r>
            <a:r>
              <a:rPr lang="en-US" sz="1200" i="1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Population. 2000-2005</a:t>
            </a:r>
          </a:p>
          <a:p>
            <a:r>
              <a:rPr lang="en-US" sz="1200" b="1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Prepared </a:t>
            </a:r>
            <a:r>
              <a:rPr lang="en-US" sz="1200" b="1" dirty="0">
                <a:solidFill>
                  <a:srgbClr val="EBF1DD"/>
                </a:solidFill>
                <a:latin typeface="Franklin Gothic Book"/>
                <a:cs typeface="Franklin Gothic Book"/>
              </a:rPr>
              <a:t>by The Sinai Urban Health </a:t>
            </a:r>
            <a:r>
              <a:rPr lang="en-US" sz="1200" b="1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Institute</a:t>
            </a:r>
          </a:p>
          <a:p>
            <a:r>
              <a:rPr lang="en-US" sz="1200" b="1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Thanks to David Ansell MD</a:t>
            </a:r>
            <a:endParaRPr lang="en-US" sz="1200" b="1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567559" y="1715814"/>
            <a:ext cx="1354043" cy="824264"/>
          </a:xfrm>
          <a:custGeom>
            <a:avLst/>
            <a:gdLst>
              <a:gd name="connsiteX0" fmla="*/ 0 w 1354043"/>
              <a:gd name="connsiteY0" fmla="*/ 0 h 824264"/>
              <a:gd name="connsiteX1" fmla="*/ 201845 w 1354043"/>
              <a:gd name="connsiteY1" fmla="*/ 109342 h 824264"/>
              <a:gd name="connsiteX2" fmla="*/ 479381 w 1354043"/>
              <a:gd name="connsiteY2" fmla="*/ 84109 h 824264"/>
              <a:gd name="connsiteX3" fmla="*/ 790559 w 1354043"/>
              <a:gd name="connsiteY3" fmla="*/ 168218 h 824264"/>
              <a:gd name="connsiteX4" fmla="*/ 1169019 w 1354043"/>
              <a:gd name="connsiteY4" fmla="*/ 142985 h 824264"/>
              <a:gd name="connsiteX5" fmla="*/ 1194249 w 1354043"/>
              <a:gd name="connsiteY5" fmla="*/ 370078 h 824264"/>
              <a:gd name="connsiteX6" fmla="*/ 1337223 w 1354043"/>
              <a:gd name="connsiteY6" fmla="*/ 504652 h 824264"/>
              <a:gd name="connsiteX7" fmla="*/ 1354043 w 1354043"/>
              <a:gd name="connsiteY7" fmla="*/ 790621 h 824264"/>
              <a:gd name="connsiteX8" fmla="*/ 790559 w 1354043"/>
              <a:gd name="connsiteY8" fmla="*/ 773799 h 824264"/>
              <a:gd name="connsiteX9" fmla="*/ 740098 w 1354043"/>
              <a:gd name="connsiteY9" fmla="*/ 824264 h 824264"/>
              <a:gd name="connsiteX10" fmla="*/ 395279 w 1354043"/>
              <a:gd name="connsiteY10" fmla="*/ 824264 h 824264"/>
              <a:gd name="connsiteX11" fmla="*/ 344818 w 1354043"/>
              <a:gd name="connsiteY11" fmla="*/ 193450 h 824264"/>
              <a:gd name="connsiteX12" fmla="*/ 8410 w 1354043"/>
              <a:gd name="connsiteY12" fmla="*/ 185039 h 824264"/>
              <a:gd name="connsiteX13" fmla="*/ 0 w 1354043"/>
              <a:gd name="connsiteY13" fmla="*/ 0 h 824264"/>
              <a:gd name="connsiteX0" fmla="*/ 0 w 1354043"/>
              <a:gd name="connsiteY0" fmla="*/ 0 h 824264"/>
              <a:gd name="connsiteX1" fmla="*/ 201845 w 1354043"/>
              <a:gd name="connsiteY1" fmla="*/ 109342 h 824264"/>
              <a:gd name="connsiteX2" fmla="*/ 479381 w 1354043"/>
              <a:gd name="connsiteY2" fmla="*/ 84109 h 824264"/>
              <a:gd name="connsiteX3" fmla="*/ 790559 w 1354043"/>
              <a:gd name="connsiteY3" fmla="*/ 142985 h 824264"/>
              <a:gd name="connsiteX4" fmla="*/ 1169019 w 1354043"/>
              <a:gd name="connsiteY4" fmla="*/ 142985 h 824264"/>
              <a:gd name="connsiteX5" fmla="*/ 1194249 w 1354043"/>
              <a:gd name="connsiteY5" fmla="*/ 370078 h 824264"/>
              <a:gd name="connsiteX6" fmla="*/ 1337223 w 1354043"/>
              <a:gd name="connsiteY6" fmla="*/ 504652 h 824264"/>
              <a:gd name="connsiteX7" fmla="*/ 1354043 w 1354043"/>
              <a:gd name="connsiteY7" fmla="*/ 790621 h 824264"/>
              <a:gd name="connsiteX8" fmla="*/ 790559 w 1354043"/>
              <a:gd name="connsiteY8" fmla="*/ 773799 h 824264"/>
              <a:gd name="connsiteX9" fmla="*/ 740098 w 1354043"/>
              <a:gd name="connsiteY9" fmla="*/ 824264 h 824264"/>
              <a:gd name="connsiteX10" fmla="*/ 395279 w 1354043"/>
              <a:gd name="connsiteY10" fmla="*/ 824264 h 824264"/>
              <a:gd name="connsiteX11" fmla="*/ 344818 w 1354043"/>
              <a:gd name="connsiteY11" fmla="*/ 193450 h 824264"/>
              <a:gd name="connsiteX12" fmla="*/ 8410 w 1354043"/>
              <a:gd name="connsiteY12" fmla="*/ 185039 h 824264"/>
              <a:gd name="connsiteX13" fmla="*/ 0 w 1354043"/>
              <a:gd name="connsiteY13" fmla="*/ 0 h 824264"/>
              <a:gd name="connsiteX0" fmla="*/ 0 w 1354043"/>
              <a:gd name="connsiteY0" fmla="*/ 0 h 824264"/>
              <a:gd name="connsiteX1" fmla="*/ 201845 w 1354043"/>
              <a:gd name="connsiteY1" fmla="*/ 109342 h 824264"/>
              <a:gd name="connsiteX2" fmla="*/ 479381 w 1354043"/>
              <a:gd name="connsiteY2" fmla="*/ 84109 h 824264"/>
              <a:gd name="connsiteX3" fmla="*/ 790559 w 1354043"/>
              <a:gd name="connsiteY3" fmla="*/ 142985 h 824264"/>
              <a:gd name="connsiteX4" fmla="*/ 1169019 w 1354043"/>
              <a:gd name="connsiteY4" fmla="*/ 142985 h 824264"/>
              <a:gd name="connsiteX5" fmla="*/ 1194249 w 1354043"/>
              <a:gd name="connsiteY5" fmla="*/ 370078 h 824264"/>
              <a:gd name="connsiteX6" fmla="*/ 1278351 w 1354043"/>
              <a:gd name="connsiteY6" fmla="*/ 445775 h 824264"/>
              <a:gd name="connsiteX7" fmla="*/ 1337223 w 1354043"/>
              <a:gd name="connsiteY7" fmla="*/ 504652 h 824264"/>
              <a:gd name="connsiteX8" fmla="*/ 1354043 w 1354043"/>
              <a:gd name="connsiteY8" fmla="*/ 790621 h 824264"/>
              <a:gd name="connsiteX9" fmla="*/ 790559 w 1354043"/>
              <a:gd name="connsiteY9" fmla="*/ 773799 h 824264"/>
              <a:gd name="connsiteX10" fmla="*/ 740098 w 1354043"/>
              <a:gd name="connsiteY10" fmla="*/ 824264 h 824264"/>
              <a:gd name="connsiteX11" fmla="*/ 395279 w 1354043"/>
              <a:gd name="connsiteY11" fmla="*/ 824264 h 824264"/>
              <a:gd name="connsiteX12" fmla="*/ 344818 w 1354043"/>
              <a:gd name="connsiteY12" fmla="*/ 193450 h 824264"/>
              <a:gd name="connsiteX13" fmla="*/ 8410 w 1354043"/>
              <a:gd name="connsiteY13" fmla="*/ 185039 h 824264"/>
              <a:gd name="connsiteX14" fmla="*/ 0 w 1354043"/>
              <a:gd name="connsiteY14" fmla="*/ 0 h 824264"/>
              <a:gd name="connsiteX0" fmla="*/ 0 w 1354043"/>
              <a:gd name="connsiteY0" fmla="*/ 0 h 824264"/>
              <a:gd name="connsiteX1" fmla="*/ 201845 w 1354043"/>
              <a:gd name="connsiteY1" fmla="*/ 109342 h 824264"/>
              <a:gd name="connsiteX2" fmla="*/ 479381 w 1354043"/>
              <a:gd name="connsiteY2" fmla="*/ 84109 h 824264"/>
              <a:gd name="connsiteX3" fmla="*/ 790559 w 1354043"/>
              <a:gd name="connsiteY3" fmla="*/ 142985 h 824264"/>
              <a:gd name="connsiteX4" fmla="*/ 1169019 w 1354043"/>
              <a:gd name="connsiteY4" fmla="*/ 142985 h 824264"/>
              <a:gd name="connsiteX5" fmla="*/ 1194249 w 1354043"/>
              <a:gd name="connsiteY5" fmla="*/ 370078 h 824264"/>
              <a:gd name="connsiteX6" fmla="*/ 1311992 w 1354043"/>
              <a:gd name="connsiteY6" fmla="*/ 420542 h 824264"/>
              <a:gd name="connsiteX7" fmla="*/ 1337223 w 1354043"/>
              <a:gd name="connsiteY7" fmla="*/ 504652 h 824264"/>
              <a:gd name="connsiteX8" fmla="*/ 1354043 w 1354043"/>
              <a:gd name="connsiteY8" fmla="*/ 790621 h 824264"/>
              <a:gd name="connsiteX9" fmla="*/ 790559 w 1354043"/>
              <a:gd name="connsiteY9" fmla="*/ 773799 h 824264"/>
              <a:gd name="connsiteX10" fmla="*/ 740098 w 1354043"/>
              <a:gd name="connsiteY10" fmla="*/ 824264 h 824264"/>
              <a:gd name="connsiteX11" fmla="*/ 395279 w 1354043"/>
              <a:gd name="connsiteY11" fmla="*/ 824264 h 824264"/>
              <a:gd name="connsiteX12" fmla="*/ 344818 w 1354043"/>
              <a:gd name="connsiteY12" fmla="*/ 193450 h 824264"/>
              <a:gd name="connsiteX13" fmla="*/ 8410 w 1354043"/>
              <a:gd name="connsiteY13" fmla="*/ 185039 h 824264"/>
              <a:gd name="connsiteX14" fmla="*/ 0 w 1354043"/>
              <a:gd name="connsiteY14" fmla="*/ 0 h 82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4043" h="824264">
                <a:moveTo>
                  <a:pt x="0" y="0"/>
                </a:moveTo>
                <a:lnTo>
                  <a:pt x="201845" y="109342"/>
                </a:lnTo>
                <a:lnTo>
                  <a:pt x="479381" y="84109"/>
                </a:lnTo>
                <a:lnTo>
                  <a:pt x="790559" y="142985"/>
                </a:lnTo>
                <a:lnTo>
                  <a:pt x="1169019" y="142985"/>
                </a:lnTo>
                <a:lnTo>
                  <a:pt x="1194249" y="370078"/>
                </a:lnTo>
                <a:lnTo>
                  <a:pt x="1311992" y="420542"/>
                </a:lnTo>
                <a:lnTo>
                  <a:pt x="1337223" y="504652"/>
                </a:lnTo>
                <a:lnTo>
                  <a:pt x="1354043" y="790621"/>
                </a:lnTo>
                <a:lnTo>
                  <a:pt x="790559" y="773799"/>
                </a:lnTo>
                <a:lnTo>
                  <a:pt x="740098" y="824264"/>
                </a:lnTo>
                <a:lnTo>
                  <a:pt x="395279" y="824264"/>
                </a:lnTo>
                <a:lnTo>
                  <a:pt x="344818" y="193450"/>
                </a:lnTo>
                <a:lnTo>
                  <a:pt x="8410" y="185039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602829" y="2498024"/>
            <a:ext cx="319588" cy="336434"/>
          </a:xfrm>
          <a:custGeom>
            <a:avLst/>
            <a:gdLst>
              <a:gd name="connsiteX0" fmla="*/ 319588 w 319588"/>
              <a:gd name="connsiteY0" fmla="*/ 8410 h 336434"/>
              <a:gd name="connsiteX1" fmla="*/ 0 w 319588"/>
              <a:gd name="connsiteY1" fmla="*/ 0 h 336434"/>
              <a:gd name="connsiteX2" fmla="*/ 0 w 319588"/>
              <a:gd name="connsiteY2" fmla="*/ 134573 h 336434"/>
              <a:gd name="connsiteX3" fmla="*/ 67282 w 319588"/>
              <a:gd name="connsiteY3" fmla="*/ 159806 h 336434"/>
              <a:gd name="connsiteX4" fmla="*/ 42051 w 319588"/>
              <a:gd name="connsiteY4" fmla="*/ 336434 h 336434"/>
              <a:gd name="connsiteX5" fmla="*/ 277537 w 319588"/>
              <a:gd name="connsiteY5" fmla="*/ 336434 h 336434"/>
              <a:gd name="connsiteX6" fmla="*/ 277537 w 319588"/>
              <a:gd name="connsiteY6" fmla="*/ 218682 h 336434"/>
              <a:gd name="connsiteX7" fmla="*/ 277537 w 319588"/>
              <a:gd name="connsiteY7" fmla="*/ 218682 h 336434"/>
              <a:gd name="connsiteX8" fmla="*/ 319588 w 319588"/>
              <a:gd name="connsiteY8" fmla="*/ 8410 h 336434"/>
              <a:gd name="connsiteX0" fmla="*/ 319588 w 319588"/>
              <a:gd name="connsiteY0" fmla="*/ 8410 h 336434"/>
              <a:gd name="connsiteX1" fmla="*/ 0 w 319588"/>
              <a:gd name="connsiteY1" fmla="*/ 0 h 336434"/>
              <a:gd name="connsiteX2" fmla="*/ 0 w 319588"/>
              <a:gd name="connsiteY2" fmla="*/ 134573 h 336434"/>
              <a:gd name="connsiteX3" fmla="*/ 67282 w 319588"/>
              <a:gd name="connsiteY3" fmla="*/ 159806 h 336434"/>
              <a:gd name="connsiteX4" fmla="*/ 42051 w 319588"/>
              <a:gd name="connsiteY4" fmla="*/ 336434 h 336434"/>
              <a:gd name="connsiteX5" fmla="*/ 277537 w 319588"/>
              <a:gd name="connsiteY5" fmla="*/ 336434 h 336434"/>
              <a:gd name="connsiteX6" fmla="*/ 277537 w 319588"/>
              <a:gd name="connsiteY6" fmla="*/ 218682 h 336434"/>
              <a:gd name="connsiteX7" fmla="*/ 311178 w 319588"/>
              <a:gd name="connsiteY7" fmla="*/ 168217 h 336434"/>
              <a:gd name="connsiteX8" fmla="*/ 319588 w 319588"/>
              <a:gd name="connsiteY8" fmla="*/ 8410 h 33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588" h="336434">
                <a:moveTo>
                  <a:pt x="319588" y="8410"/>
                </a:moveTo>
                <a:lnTo>
                  <a:pt x="0" y="0"/>
                </a:lnTo>
                <a:lnTo>
                  <a:pt x="0" y="134573"/>
                </a:lnTo>
                <a:lnTo>
                  <a:pt x="67282" y="159806"/>
                </a:lnTo>
                <a:lnTo>
                  <a:pt x="42051" y="336434"/>
                </a:lnTo>
                <a:lnTo>
                  <a:pt x="277537" y="336434"/>
                </a:lnTo>
                <a:lnTo>
                  <a:pt x="277537" y="218682"/>
                </a:lnTo>
                <a:lnTo>
                  <a:pt x="311178" y="168217"/>
                </a:lnTo>
                <a:lnTo>
                  <a:pt x="319588" y="841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660886" y="3145660"/>
            <a:ext cx="2052091" cy="2674651"/>
          </a:xfrm>
          <a:custGeom>
            <a:avLst/>
            <a:gdLst>
              <a:gd name="connsiteX0" fmla="*/ 0 w 2052091"/>
              <a:gd name="connsiteY0" fmla="*/ 588759 h 2674651"/>
              <a:gd name="connsiteX1" fmla="*/ 395280 w 2052091"/>
              <a:gd name="connsiteY1" fmla="*/ 588759 h 2674651"/>
              <a:gd name="connsiteX2" fmla="*/ 412100 w 2052091"/>
              <a:gd name="connsiteY2" fmla="*/ 479418 h 2674651"/>
              <a:gd name="connsiteX3" fmla="*/ 925123 w 2052091"/>
              <a:gd name="connsiteY3" fmla="*/ 479418 h 2674651"/>
              <a:gd name="connsiteX4" fmla="*/ 925123 w 2052091"/>
              <a:gd name="connsiteY4" fmla="*/ 0 h 2674651"/>
              <a:gd name="connsiteX5" fmla="*/ 1269942 w 2052091"/>
              <a:gd name="connsiteY5" fmla="*/ 0 h 2674651"/>
              <a:gd name="connsiteX6" fmla="*/ 1286762 w 2052091"/>
              <a:gd name="connsiteY6" fmla="*/ 109341 h 2674651"/>
              <a:gd name="connsiteX7" fmla="*/ 1446556 w 2052091"/>
              <a:gd name="connsiteY7" fmla="*/ 117751 h 2674651"/>
              <a:gd name="connsiteX8" fmla="*/ 1547478 w 2052091"/>
              <a:gd name="connsiteY8" fmla="*/ 353255 h 2674651"/>
              <a:gd name="connsiteX9" fmla="*/ 1269942 w 2052091"/>
              <a:gd name="connsiteY9" fmla="*/ 328023 h 2674651"/>
              <a:gd name="connsiteX10" fmla="*/ 1269942 w 2052091"/>
              <a:gd name="connsiteY10" fmla="*/ 597170 h 2674651"/>
              <a:gd name="connsiteX11" fmla="*/ 1606350 w 2052091"/>
              <a:gd name="connsiteY11" fmla="*/ 597170 h 2674651"/>
              <a:gd name="connsiteX12" fmla="*/ 1833426 w 2052091"/>
              <a:gd name="connsiteY12" fmla="*/ 841085 h 2674651"/>
              <a:gd name="connsiteX13" fmla="*/ 1858656 w 2052091"/>
              <a:gd name="connsiteY13" fmla="*/ 933604 h 2674651"/>
              <a:gd name="connsiteX14" fmla="*/ 1951168 w 2052091"/>
              <a:gd name="connsiteY14" fmla="*/ 984069 h 2674651"/>
              <a:gd name="connsiteX15" fmla="*/ 2010040 w 2052091"/>
              <a:gd name="connsiteY15" fmla="*/ 967248 h 2674651"/>
              <a:gd name="connsiteX16" fmla="*/ 2026860 w 2052091"/>
              <a:gd name="connsiteY16" fmla="*/ 1042945 h 2674651"/>
              <a:gd name="connsiteX17" fmla="*/ 1909117 w 2052091"/>
              <a:gd name="connsiteY17" fmla="*/ 1110232 h 2674651"/>
              <a:gd name="connsiteX18" fmla="*/ 1513838 w 2052091"/>
              <a:gd name="connsiteY18" fmla="*/ 1093411 h 2674651"/>
              <a:gd name="connsiteX19" fmla="*/ 2026860 w 2052091"/>
              <a:gd name="connsiteY19" fmla="*/ 1530775 h 2674651"/>
              <a:gd name="connsiteX20" fmla="*/ 2052091 w 2052091"/>
              <a:gd name="connsiteY20" fmla="*/ 1715814 h 2674651"/>
              <a:gd name="connsiteX21" fmla="*/ 2018450 w 2052091"/>
              <a:gd name="connsiteY21" fmla="*/ 1799922 h 2674651"/>
              <a:gd name="connsiteX22" fmla="*/ 2043681 w 2052091"/>
              <a:gd name="connsiteY22" fmla="*/ 2270930 h 2674651"/>
              <a:gd name="connsiteX23" fmla="*/ 2001630 w 2052091"/>
              <a:gd name="connsiteY23" fmla="*/ 2312984 h 2674651"/>
              <a:gd name="connsiteX24" fmla="*/ 2010040 w 2052091"/>
              <a:gd name="connsiteY24" fmla="*/ 2472791 h 2674651"/>
              <a:gd name="connsiteX25" fmla="*/ 1867066 w 2052091"/>
              <a:gd name="connsiteY25" fmla="*/ 2287752 h 2674651"/>
              <a:gd name="connsiteX26" fmla="*/ 1858656 w 2052091"/>
              <a:gd name="connsiteY26" fmla="*/ 2464380 h 2674651"/>
              <a:gd name="connsiteX27" fmla="*/ 1564299 w 2052091"/>
              <a:gd name="connsiteY27" fmla="*/ 2472791 h 2674651"/>
              <a:gd name="connsiteX28" fmla="*/ 1564299 w 2052091"/>
              <a:gd name="connsiteY28" fmla="*/ 2472791 h 2674651"/>
              <a:gd name="connsiteX29" fmla="*/ 1665221 w 2052091"/>
              <a:gd name="connsiteY29" fmla="*/ 2674651 h 2674651"/>
              <a:gd name="connsiteX30" fmla="*/ 1488607 w 2052091"/>
              <a:gd name="connsiteY30" fmla="*/ 2674651 h 2674651"/>
              <a:gd name="connsiteX31" fmla="*/ 1194250 w 2052091"/>
              <a:gd name="connsiteY31" fmla="*/ 2666240 h 2674651"/>
              <a:gd name="connsiteX32" fmla="*/ 1177429 w 2052091"/>
              <a:gd name="connsiteY32" fmla="*/ 2598953 h 2674651"/>
              <a:gd name="connsiteX33" fmla="*/ 1093327 w 2052091"/>
              <a:gd name="connsiteY33" fmla="*/ 2573721 h 2674651"/>
              <a:gd name="connsiteX34" fmla="*/ 1169019 w 2052091"/>
              <a:gd name="connsiteY34" fmla="*/ 2472791 h 2674651"/>
              <a:gd name="connsiteX35" fmla="*/ 1169019 w 2052091"/>
              <a:gd name="connsiteY35" fmla="*/ 2472791 h 2674651"/>
              <a:gd name="connsiteX36" fmla="*/ 1227890 w 2052091"/>
              <a:gd name="connsiteY36" fmla="*/ 2085891 h 2674651"/>
              <a:gd name="connsiteX37" fmla="*/ 1328813 w 2052091"/>
              <a:gd name="connsiteY37" fmla="*/ 2111124 h 2674651"/>
              <a:gd name="connsiteX38" fmla="*/ 1480197 w 2052091"/>
              <a:gd name="connsiteY38" fmla="*/ 1783101 h 2674651"/>
              <a:gd name="connsiteX39" fmla="*/ 1547478 w 2052091"/>
              <a:gd name="connsiteY39" fmla="*/ 1732635 h 2674651"/>
              <a:gd name="connsiteX40" fmla="*/ 1505427 w 2052091"/>
              <a:gd name="connsiteY40" fmla="*/ 1539186 h 2674651"/>
              <a:gd name="connsiteX41" fmla="*/ 1320403 w 2052091"/>
              <a:gd name="connsiteY41" fmla="*/ 1522364 h 2674651"/>
              <a:gd name="connsiteX42" fmla="*/ 1177429 w 2052091"/>
              <a:gd name="connsiteY42" fmla="*/ 2077480 h 2674651"/>
              <a:gd name="connsiteX43" fmla="*/ 874662 w 2052091"/>
              <a:gd name="connsiteY43" fmla="*/ 2094302 h 2674651"/>
              <a:gd name="connsiteX44" fmla="*/ 849431 w 2052091"/>
              <a:gd name="connsiteY44" fmla="*/ 1875620 h 2674651"/>
              <a:gd name="connsiteX45" fmla="*/ 647586 w 2052091"/>
              <a:gd name="connsiteY45" fmla="*/ 1867209 h 2674651"/>
              <a:gd name="connsiteX46" fmla="*/ 714868 w 2052091"/>
              <a:gd name="connsiteY46" fmla="*/ 1774690 h 2674651"/>
              <a:gd name="connsiteX47" fmla="*/ 538253 w 2052091"/>
              <a:gd name="connsiteY47" fmla="*/ 1421434 h 2674651"/>
              <a:gd name="connsiteX48" fmla="*/ 420510 w 2052091"/>
              <a:gd name="connsiteY48" fmla="*/ 1227984 h 2674651"/>
              <a:gd name="connsiteX49" fmla="*/ 403690 w 2052091"/>
              <a:gd name="connsiteY49" fmla="*/ 1034535 h 2674651"/>
              <a:gd name="connsiteX50" fmla="*/ 8410 w 2052091"/>
              <a:gd name="connsiteY50" fmla="*/ 1034535 h 2674651"/>
              <a:gd name="connsiteX51" fmla="*/ 0 w 2052091"/>
              <a:gd name="connsiteY51" fmla="*/ 588759 h 2674651"/>
              <a:gd name="connsiteX0" fmla="*/ 0 w 2052091"/>
              <a:gd name="connsiteY0" fmla="*/ 588759 h 2674651"/>
              <a:gd name="connsiteX1" fmla="*/ 395280 w 2052091"/>
              <a:gd name="connsiteY1" fmla="*/ 588759 h 2674651"/>
              <a:gd name="connsiteX2" fmla="*/ 412100 w 2052091"/>
              <a:gd name="connsiteY2" fmla="*/ 479418 h 2674651"/>
              <a:gd name="connsiteX3" fmla="*/ 925123 w 2052091"/>
              <a:gd name="connsiteY3" fmla="*/ 479418 h 2674651"/>
              <a:gd name="connsiteX4" fmla="*/ 925123 w 2052091"/>
              <a:gd name="connsiteY4" fmla="*/ 0 h 2674651"/>
              <a:gd name="connsiteX5" fmla="*/ 1269942 w 2052091"/>
              <a:gd name="connsiteY5" fmla="*/ 0 h 2674651"/>
              <a:gd name="connsiteX6" fmla="*/ 1286762 w 2052091"/>
              <a:gd name="connsiteY6" fmla="*/ 109341 h 2674651"/>
              <a:gd name="connsiteX7" fmla="*/ 1446556 w 2052091"/>
              <a:gd name="connsiteY7" fmla="*/ 117751 h 2674651"/>
              <a:gd name="connsiteX8" fmla="*/ 1572709 w 2052091"/>
              <a:gd name="connsiteY8" fmla="*/ 311201 h 2674651"/>
              <a:gd name="connsiteX9" fmla="*/ 1547478 w 2052091"/>
              <a:gd name="connsiteY9" fmla="*/ 353255 h 2674651"/>
              <a:gd name="connsiteX10" fmla="*/ 1269942 w 2052091"/>
              <a:gd name="connsiteY10" fmla="*/ 328023 h 2674651"/>
              <a:gd name="connsiteX11" fmla="*/ 1269942 w 2052091"/>
              <a:gd name="connsiteY11" fmla="*/ 597170 h 2674651"/>
              <a:gd name="connsiteX12" fmla="*/ 1606350 w 2052091"/>
              <a:gd name="connsiteY12" fmla="*/ 597170 h 2674651"/>
              <a:gd name="connsiteX13" fmla="*/ 1833426 w 2052091"/>
              <a:gd name="connsiteY13" fmla="*/ 841085 h 2674651"/>
              <a:gd name="connsiteX14" fmla="*/ 1858656 w 2052091"/>
              <a:gd name="connsiteY14" fmla="*/ 933604 h 2674651"/>
              <a:gd name="connsiteX15" fmla="*/ 1951168 w 2052091"/>
              <a:gd name="connsiteY15" fmla="*/ 984069 h 2674651"/>
              <a:gd name="connsiteX16" fmla="*/ 2010040 w 2052091"/>
              <a:gd name="connsiteY16" fmla="*/ 967248 h 2674651"/>
              <a:gd name="connsiteX17" fmla="*/ 2026860 w 2052091"/>
              <a:gd name="connsiteY17" fmla="*/ 1042945 h 2674651"/>
              <a:gd name="connsiteX18" fmla="*/ 1909117 w 2052091"/>
              <a:gd name="connsiteY18" fmla="*/ 1110232 h 2674651"/>
              <a:gd name="connsiteX19" fmla="*/ 1513838 w 2052091"/>
              <a:gd name="connsiteY19" fmla="*/ 1093411 h 2674651"/>
              <a:gd name="connsiteX20" fmla="*/ 2026860 w 2052091"/>
              <a:gd name="connsiteY20" fmla="*/ 1530775 h 2674651"/>
              <a:gd name="connsiteX21" fmla="*/ 2052091 w 2052091"/>
              <a:gd name="connsiteY21" fmla="*/ 1715814 h 2674651"/>
              <a:gd name="connsiteX22" fmla="*/ 2018450 w 2052091"/>
              <a:gd name="connsiteY22" fmla="*/ 1799922 h 2674651"/>
              <a:gd name="connsiteX23" fmla="*/ 2043681 w 2052091"/>
              <a:gd name="connsiteY23" fmla="*/ 2270930 h 2674651"/>
              <a:gd name="connsiteX24" fmla="*/ 2001630 w 2052091"/>
              <a:gd name="connsiteY24" fmla="*/ 2312984 h 2674651"/>
              <a:gd name="connsiteX25" fmla="*/ 2010040 w 2052091"/>
              <a:gd name="connsiteY25" fmla="*/ 2472791 h 2674651"/>
              <a:gd name="connsiteX26" fmla="*/ 1867066 w 2052091"/>
              <a:gd name="connsiteY26" fmla="*/ 2287752 h 2674651"/>
              <a:gd name="connsiteX27" fmla="*/ 1858656 w 2052091"/>
              <a:gd name="connsiteY27" fmla="*/ 2464380 h 2674651"/>
              <a:gd name="connsiteX28" fmla="*/ 1564299 w 2052091"/>
              <a:gd name="connsiteY28" fmla="*/ 2472791 h 2674651"/>
              <a:gd name="connsiteX29" fmla="*/ 1564299 w 2052091"/>
              <a:gd name="connsiteY29" fmla="*/ 2472791 h 2674651"/>
              <a:gd name="connsiteX30" fmla="*/ 1665221 w 2052091"/>
              <a:gd name="connsiteY30" fmla="*/ 2674651 h 2674651"/>
              <a:gd name="connsiteX31" fmla="*/ 1488607 w 2052091"/>
              <a:gd name="connsiteY31" fmla="*/ 2674651 h 2674651"/>
              <a:gd name="connsiteX32" fmla="*/ 1194250 w 2052091"/>
              <a:gd name="connsiteY32" fmla="*/ 2666240 h 2674651"/>
              <a:gd name="connsiteX33" fmla="*/ 1177429 w 2052091"/>
              <a:gd name="connsiteY33" fmla="*/ 2598953 h 2674651"/>
              <a:gd name="connsiteX34" fmla="*/ 1093327 w 2052091"/>
              <a:gd name="connsiteY34" fmla="*/ 2573721 h 2674651"/>
              <a:gd name="connsiteX35" fmla="*/ 1169019 w 2052091"/>
              <a:gd name="connsiteY35" fmla="*/ 2472791 h 2674651"/>
              <a:gd name="connsiteX36" fmla="*/ 1169019 w 2052091"/>
              <a:gd name="connsiteY36" fmla="*/ 2472791 h 2674651"/>
              <a:gd name="connsiteX37" fmla="*/ 1227890 w 2052091"/>
              <a:gd name="connsiteY37" fmla="*/ 2085891 h 2674651"/>
              <a:gd name="connsiteX38" fmla="*/ 1328813 w 2052091"/>
              <a:gd name="connsiteY38" fmla="*/ 2111124 h 2674651"/>
              <a:gd name="connsiteX39" fmla="*/ 1480197 w 2052091"/>
              <a:gd name="connsiteY39" fmla="*/ 1783101 h 2674651"/>
              <a:gd name="connsiteX40" fmla="*/ 1547478 w 2052091"/>
              <a:gd name="connsiteY40" fmla="*/ 1732635 h 2674651"/>
              <a:gd name="connsiteX41" fmla="*/ 1505427 w 2052091"/>
              <a:gd name="connsiteY41" fmla="*/ 1539186 h 2674651"/>
              <a:gd name="connsiteX42" fmla="*/ 1320403 w 2052091"/>
              <a:gd name="connsiteY42" fmla="*/ 1522364 h 2674651"/>
              <a:gd name="connsiteX43" fmla="*/ 1177429 w 2052091"/>
              <a:gd name="connsiteY43" fmla="*/ 2077480 h 2674651"/>
              <a:gd name="connsiteX44" fmla="*/ 874662 w 2052091"/>
              <a:gd name="connsiteY44" fmla="*/ 2094302 h 2674651"/>
              <a:gd name="connsiteX45" fmla="*/ 849431 w 2052091"/>
              <a:gd name="connsiteY45" fmla="*/ 1875620 h 2674651"/>
              <a:gd name="connsiteX46" fmla="*/ 647586 w 2052091"/>
              <a:gd name="connsiteY46" fmla="*/ 1867209 h 2674651"/>
              <a:gd name="connsiteX47" fmla="*/ 714868 w 2052091"/>
              <a:gd name="connsiteY47" fmla="*/ 1774690 h 2674651"/>
              <a:gd name="connsiteX48" fmla="*/ 538253 w 2052091"/>
              <a:gd name="connsiteY48" fmla="*/ 1421434 h 2674651"/>
              <a:gd name="connsiteX49" fmla="*/ 420510 w 2052091"/>
              <a:gd name="connsiteY49" fmla="*/ 1227984 h 2674651"/>
              <a:gd name="connsiteX50" fmla="*/ 403690 w 2052091"/>
              <a:gd name="connsiteY50" fmla="*/ 1034535 h 2674651"/>
              <a:gd name="connsiteX51" fmla="*/ 8410 w 2052091"/>
              <a:gd name="connsiteY51" fmla="*/ 1034535 h 2674651"/>
              <a:gd name="connsiteX52" fmla="*/ 0 w 2052091"/>
              <a:gd name="connsiteY52" fmla="*/ 588759 h 2674651"/>
              <a:gd name="connsiteX0" fmla="*/ 0 w 2052091"/>
              <a:gd name="connsiteY0" fmla="*/ 588759 h 2674651"/>
              <a:gd name="connsiteX1" fmla="*/ 395280 w 2052091"/>
              <a:gd name="connsiteY1" fmla="*/ 588759 h 2674651"/>
              <a:gd name="connsiteX2" fmla="*/ 412100 w 2052091"/>
              <a:gd name="connsiteY2" fmla="*/ 479418 h 2674651"/>
              <a:gd name="connsiteX3" fmla="*/ 925123 w 2052091"/>
              <a:gd name="connsiteY3" fmla="*/ 479418 h 2674651"/>
              <a:gd name="connsiteX4" fmla="*/ 925123 w 2052091"/>
              <a:gd name="connsiteY4" fmla="*/ 0 h 2674651"/>
              <a:gd name="connsiteX5" fmla="*/ 1269942 w 2052091"/>
              <a:gd name="connsiteY5" fmla="*/ 0 h 2674651"/>
              <a:gd name="connsiteX6" fmla="*/ 1286762 w 2052091"/>
              <a:gd name="connsiteY6" fmla="*/ 109341 h 2674651"/>
              <a:gd name="connsiteX7" fmla="*/ 1446556 w 2052091"/>
              <a:gd name="connsiteY7" fmla="*/ 117751 h 2674651"/>
              <a:gd name="connsiteX8" fmla="*/ 1572709 w 2052091"/>
              <a:gd name="connsiteY8" fmla="*/ 311201 h 2674651"/>
              <a:gd name="connsiteX9" fmla="*/ 1547478 w 2052091"/>
              <a:gd name="connsiteY9" fmla="*/ 353255 h 2674651"/>
              <a:gd name="connsiteX10" fmla="*/ 1269942 w 2052091"/>
              <a:gd name="connsiteY10" fmla="*/ 328023 h 2674651"/>
              <a:gd name="connsiteX11" fmla="*/ 1269942 w 2052091"/>
              <a:gd name="connsiteY11" fmla="*/ 597170 h 2674651"/>
              <a:gd name="connsiteX12" fmla="*/ 1606350 w 2052091"/>
              <a:gd name="connsiteY12" fmla="*/ 597170 h 2674651"/>
              <a:gd name="connsiteX13" fmla="*/ 1833426 w 2052091"/>
              <a:gd name="connsiteY13" fmla="*/ 841085 h 2674651"/>
              <a:gd name="connsiteX14" fmla="*/ 1858656 w 2052091"/>
              <a:gd name="connsiteY14" fmla="*/ 933604 h 2674651"/>
              <a:gd name="connsiteX15" fmla="*/ 1951168 w 2052091"/>
              <a:gd name="connsiteY15" fmla="*/ 984069 h 2674651"/>
              <a:gd name="connsiteX16" fmla="*/ 2010040 w 2052091"/>
              <a:gd name="connsiteY16" fmla="*/ 967248 h 2674651"/>
              <a:gd name="connsiteX17" fmla="*/ 2026860 w 2052091"/>
              <a:gd name="connsiteY17" fmla="*/ 1042945 h 2674651"/>
              <a:gd name="connsiteX18" fmla="*/ 1909117 w 2052091"/>
              <a:gd name="connsiteY18" fmla="*/ 1110232 h 2674651"/>
              <a:gd name="connsiteX19" fmla="*/ 1513838 w 2052091"/>
              <a:gd name="connsiteY19" fmla="*/ 1093411 h 2674651"/>
              <a:gd name="connsiteX20" fmla="*/ 2026860 w 2052091"/>
              <a:gd name="connsiteY20" fmla="*/ 1530775 h 2674651"/>
              <a:gd name="connsiteX21" fmla="*/ 2052091 w 2052091"/>
              <a:gd name="connsiteY21" fmla="*/ 1715814 h 2674651"/>
              <a:gd name="connsiteX22" fmla="*/ 2018450 w 2052091"/>
              <a:gd name="connsiteY22" fmla="*/ 1799922 h 2674651"/>
              <a:gd name="connsiteX23" fmla="*/ 2043681 w 2052091"/>
              <a:gd name="connsiteY23" fmla="*/ 2270930 h 2674651"/>
              <a:gd name="connsiteX24" fmla="*/ 2001630 w 2052091"/>
              <a:gd name="connsiteY24" fmla="*/ 2312984 h 2674651"/>
              <a:gd name="connsiteX25" fmla="*/ 2010040 w 2052091"/>
              <a:gd name="connsiteY25" fmla="*/ 2472791 h 2674651"/>
              <a:gd name="connsiteX26" fmla="*/ 1867066 w 2052091"/>
              <a:gd name="connsiteY26" fmla="*/ 2287752 h 2674651"/>
              <a:gd name="connsiteX27" fmla="*/ 1858656 w 2052091"/>
              <a:gd name="connsiteY27" fmla="*/ 2464380 h 2674651"/>
              <a:gd name="connsiteX28" fmla="*/ 1564299 w 2052091"/>
              <a:gd name="connsiteY28" fmla="*/ 2472791 h 2674651"/>
              <a:gd name="connsiteX29" fmla="*/ 1564299 w 2052091"/>
              <a:gd name="connsiteY29" fmla="*/ 2472791 h 2674651"/>
              <a:gd name="connsiteX30" fmla="*/ 1665221 w 2052091"/>
              <a:gd name="connsiteY30" fmla="*/ 2674651 h 2674651"/>
              <a:gd name="connsiteX31" fmla="*/ 1488607 w 2052091"/>
              <a:gd name="connsiteY31" fmla="*/ 2674651 h 2674651"/>
              <a:gd name="connsiteX32" fmla="*/ 1194250 w 2052091"/>
              <a:gd name="connsiteY32" fmla="*/ 2666240 h 2674651"/>
              <a:gd name="connsiteX33" fmla="*/ 1177429 w 2052091"/>
              <a:gd name="connsiteY33" fmla="*/ 2598953 h 2674651"/>
              <a:gd name="connsiteX34" fmla="*/ 1093327 w 2052091"/>
              <a:gd name="connsiteY34" fmla="*/ 2573721 h 2674651"/>
              <a:gd name="connsiteX35" fmla="*/ 1169019 w 2052091"/>
              <a:gd name="connsiteY35" fmla="*/ 2472791 h 2674651"/>
              <a:gd name="connsiteX36" fmla="*/ 1169019 w 2052091"/>
              <a:gd name="connsiteY36" fmla="*/ 2472791 h 2674651"/>
              <a:gd name="connsiteX37" fmla="*/ 1227890 w 2052091"/>
              <a:gd name="connsiteY37" fmla="*/ 2085891 h 2674651"/>
              <a:gd name="connsiteX38" fmla="*/ 1328813 w 2052091"/>
              <a:gd name="connsiteY38" fmla="*/ 2111124 h 2674651"/>
              <a:gd name="connsiteX39" fmla="*/ 1480197 w 2052091"/>
              <a:gd name="connsiteY39" fmla="*/ 1783101 h 2674651"/>
              <a:gd name="connsiteX40" fmla="*/ 1547478 w 2052091"/>
              <a:gd name="connsiteY40" fmla="*/ 1732635 h 2674651"/>
              <a:gd name="connsiteX41" fmla="*/ 1505427 w 2052091"/>
              <a:gd name="connsiteY41" fmla="*/ 1539186 h 2674651"/>
              <a:gd name="connsiteX42" fmla="*/ 1320403 w 2052091"/>
              <a:gd name="connsiteY42" fmla="*/ 1522364 h 2674651"/>
              <a:gd name="connsiteX43" fmla="*/ 1219480 w 2052091"/>
              <a:gd name="connsiteY43" fmla="*/ 2077480 h 2674651"/>
              <a:gd name="connsiteX44" fmla="*/ 874662 w 2052091"/>
              <a:gd name="connsiteY44" fmla="*/ 2094302 h 2674651"/>
              <a:gd name="connsiteX45" fmla="*/ 849431 w 2052091"/>
              <a:gd name="connsiteY45" fmla="*/ 1875620 h 2674651"/>
              <a:gd name="connsiteX46" fmla="*/ 647586 w 2052091"/>
              <a:gd name="connsiteY46" fmla="*/ 1867209 h 2674651"/>
              <a:gd name="connsiteX47" fmla="*/ 714868 w 2052091"/>
              <a:gd name="connsiteY47" fmla="*/ 1774690 h 2674651"/>
              <a:gd name="connsiteX48" fmla="*/ 538253 w 2052091"/>
              <a:gd name="connsiteY48" fmla="*/ 1421434 h 2674651"/>
              <a:gd name="connsiteX49" fmla="*/ 420510 w 2052091"/>
              <a:gd name="connsiteY49" fmla="*/ 1227984 h 2674651"/>
              <a:gd name="connsiteX50" fmla="*/ 403690 w 2052091"/>
              <a:gd name="connsiteY50" fmla="*/ 1034535 h 2674651"/>
              <a:gd name="connsiteX51" fmla="*/ 8410 w 2052091"/>
              <a:gd name="connsiteY51" fmla="*/ 1034535 h 2674651"/>
              <a:gd name="connsiteX52" fmla="*/ 0 w 2052091"/>
              <a:gd name="connsiteY52" fmla="*/ 588759 h 267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052091" h="2674651">
                <a:moveTo>
                  <a:pt x="0" y="588759"/>
                </a:moveTo>
                <a:lnTo>
                  <a:pt x="395280" y="588759"/>
                </a:lnTo>
                <a:lnTo>
                  <a:pt x="412100" y="479418"/>
                </a:lnTo>
                <a:lnTo>
                  <a:pt x="925123" y="479418"/>
                </a:lnTo>
                <a:lnTo>
                  <a:pt x="925123" y="0"/>
                </a:lnTo>
                <a:lnTo>
                  <a:pt x="1269942" y="0"/>
                </a:lnTo>
                <a:lnTo>
                  <a:pt x="1286762" y="109341"/>
                </a:lnTo>
                <a:lnTo>
                  <a:pt x="1446556" y="117751"/>
                </a:lnTo>
                <a:cubicBezTo>
                  <a:pt x="1471787" y="182234"/>
                  <a:pt x="1547478" y="246718"/>
                  <a:pt x="1572709" y="311201"/>
                </a:cubicBezTo>
                <a:lnTo>
                  <a:pt x="1547478" y="353255"/>
                </a:lnTo>
                <a:lnTo>
                  <a:pt x="1269942" y="328023"/>
                </a:lnTo>
                <a:lnTo>
                  <a:pt x="1269942" y="597170"/>
                </a:lnTo>
                <a:lnTo>
                  <a:pt x="1606350" y="597170"/>
                </a:lnTo>
                <a:lnTo>
                  <a:pt x="1833426" y="841085"/>
                </a:lnTo>
                <a:lnTo>
                  <a:pt x="1858656" y="933604"/>
                </a:lnTo>
                <a:lnTo>
                  <a:pt x="1951168" y="984069"/>
                </a:lnTo>
                <a:lnTo>
                  <a:pt x="2010040" y="967248"/>
                </a:lnTo>
                <a:lnTo>
                  <a:pt x="2026860" y="1042945"/>
                </a:lnTo>
                <a:lnTo>
                  <a:pt x="1909117" y="1110232"/>
                </a:lnTo>
                <a:lnTo>
                  <a:pt x="1513838" y="1093411"/>
                </a:lnTo>
                <a:lnTo>
                  <a:pt x="2026860" y="1530775"/>
                </a:lnTo>
                <a:lnTo>
                  <a:pt x="2052091" y="1715814"/>
                </a:lnTo>
                <a:lnTo>
                  <a:pt x="2018450" y="1799922"/>
                </a:lnTo>
                <a:lnTo>
                  <a:pt x="2043681" y="2270930"/>
                </a:lnTo>
                <a:lnTo>
                  <a:pt x="2001630" y="2312984"/>
                </a:lnTo>
                <a:lnTo>
                  <a:pt x="2010040" y="2472791"/>
                </a:lnTo>
                <a:lnTo>
                  <a:pt x="1867066" y="2287752"/>
                </a:lnTo>
                <a:lnTo>
                  <a:pt x="1858656" y="2464380"/>
                </a:lnTo>
                <a:lnTo>
                  <a:pt x="1564299" y="2472791"/>
                </a:lnTo>
                <a:lnTo>
                  <a:pt x="1564299" y="2472791"/>
                </a:lnTo>
                <a:lnTo>
                  <a:pt x="1665221" y="2674651"/>
                </a:lnTo>
                <a:lnTo>
                  <a:pt x="1488607" y="2674651"/>
                </a:lnTo>
                <a:lnTo>
                  <a:pt x="1194250" y="2666240"/>
                </a:lnTo>
                <a:lnTo>
                  <a:pt x="1177429" y="2598953"/>
                </a:lnTo>
                <a:lnTo>
                  <a:pt x="1093327" y="2573721"/>
                </a:lnTo>
                <a:lnTo>
                  <a:pt x="1169019" y="2472791"/>
                </a:lnTo>
                <a:lnTo>
                  <a:pt x="1169019" y="2472791"/>
                </a:lnTo>
                <a:lnTo>
                  <a:pt x="1227890" y="2085891"/>
                </a:lnTo>
                <a:lnTo>
                  <a:pt x="1328813" y="2111124"/>
                </a:lnTo>
                <a:lnTo>
                  <a:pt x="1480197" y="1783101"/>
                </a:lnTo>
                <a:lnTo>
                  <a:pt x="1547478" y="1732635"/>
                </a:lnTo>
                <a:lnTo>
                  <a:pt x="1505427" y="1539186"/>
                </a:lnTo>
                <a:lnTo>
                  <a:pt x="1320403" y="1522364"/>
                </a:lnTo>
                <a:lnTo>
                  <a:pt x="1219480" y="2077480"/>
                </a:lnTo>
                <a:lnTo>
                  <a:pt x="874662" y="2094302"/>
                </a:lnTo>
                <a:lnTo>
                  <a:pt x="849431" y="1875620"/>
                </a:lnTo>
                <a:lnTo>
                  <a:pt x="647586" y="1867209"/>
                </a:lnTo>
                <a:lnTo>
                  <a:pt x="714868" y="1774690"/>
                </a:lnTo>
                <a:lnTo>
                  <a:pt x="538253" y="1421434"/>
                </a:lnTo>
                <a:lnTo>
                  <a:pt x="420510" y="1227984"/>
                </a:lnTo>
                <a:lnTo>
                  <a:pt x="403690" y="1034535"/>
                </a:lnTo>
                <a:lnTo>
                  <a:pt x="8410" y="1034535"/>
                </a:lnTo>
                <a:lnTo>
                  <a:pt x="0" y="588759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316067" y="4785776"/>
            <a:ext cx="580305" cy="546705"/>
          </a:xfrm>
          <a:custGeom>
            <a:avLst/>
            <a:gdLst>
              <a:gd name="connsiteX0" fmla="*/ 269127 w 580305"/>
              <a:gd name="connsiteY0" fmla="*/ 0 h 546705"/>
              <a:gd name="connsiteX1" fmla="*/ 386870 w 580305"/>
              <a:gd name="connsiteY1" fmla="*/ 0 h 546705"/>
              <a:gd name="connsiteX2" fmla="*/ 403690 w 580305"/>
              <a:gd name="connsiteY2" fmla="*/ 117752 h 546705"/>
              <a:gd name="connsiteX3" fmla="*/ 538254 w 580305"/>
              <a:gd name="connsiteY3" fmla="*/ 117752 h 546705"/>
              <a:gd name="connsiteX4" fmla="*/ 580305 w 580305"/>
              <a:gd name="connsiteY4" fmla="*/ 412132 h 546705"/>
              <a:gd name="connsiteX5" fmla="*/ 437331 w 580305"/>
              <a:gd name="connsiteY5" fmla="*/ 546705 h 546705"/>
              <a:gd name="connsiteX6" fmla="*/ 336409 w 580305"/>
              <a:gd name="connsiteY6" fmla="*/ 479419 h 546705"/>
              <a:gd name="connsiteX7" fmla="*/ 75692 w 580305"/>
              <a:gd name="connsiteY7" fmla="*/ 479419 h 546705"/>
              <a:gd name="connsiteX8" fmla="*/ 0 w 580305"/>
              <a:gd name="connsiteY8" fmla="*/ 319612 h 546705"/>
              <a:gd name="connsiteX9" fmla="*/ 260717 w 580305"/>
              <a:gd name="connsiteY9" fmla="*/ 319612 h 546705"/>
              <a:gd name="connsiteX10" fmla="*/ 269127 w 580305"/>
              <a:gd name="connsiteY10" fmla="*/ 0 h 5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0305" h="546705">
                <a:moveTo>
                  <a:pt x="269127" y="0"/>
                </a:moveTo>
                <a:lnTo>
                  <a:pt x="386870" y="0"/>
                </a:lnTo>
                <a:lnTo>
                  <a:pt x="403690" y="117752"/>
                </a:lnTo>
                <a:lnTo>
                  <a:pt x="538254" y="117752"/>
                </a:lnTo>
                <a:lnTo>
                  <a:pt x="580305" y="412132"/>
                </a:lnTo>
                <a:lnTo>
                  <a:pt x="437331" y="546705"/>
                </a:lnTo>
                <a:lnTo>
                  <a:pt x="336409" y="479419"/>
                </a:lnTo>
                <a:lnTo>
                  <a:pt x="75692" y="479419"/>
                </a:lnTo>
                <a:lnTo>
                  <a:pt x="0" y="319612"/>
                </a:lnTo>
                <a:lnTo>
                  <a:pt x="260717" y="319612"/>
                </a:lnTo>
                <a:lnTo>
                  <a:pt x="269127" y="0"/>
                </a:lnTo>
                <a:close/>
              </a:path>
            </a:pathLst>
          </a:custGeom>
          <a:solidFill>
            <a:srgbClr val="FF6600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72279" y="950426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291853" y="715927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63747" y="1027129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166515" y="2465384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302095" y="2272940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75300" y="1804945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687133" y="2541082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360965" y="2457978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952798" y="193450"/>
            <a:ext cx="4978844" cy="5668915"/>
          </a:xfrm>
          <a:custGeom>
            <a:avLst/>
            <a:gdLst>
              <a:gd name="connsiteX0" fmla="*/ 1396095 w 4978844"/>
              <a:gd name="connsiteY0" fmla="*/ 58876 h 5668915"/>
              <a:gd name="connsiteX1" fmla="*/ 1589530 w 4978844"/>
              <a:gd name="connsiteY1" fmla="*/ 58876 h 5668915"/>
              <a:gd name="connsiteX2" fmla="*/ 1623171 w 4978844"/>
              <a:gd name="connsiteY2" fmla="*/ 328023 h 5668915"/>
              <a:gd name="connsiteX3" fmla="*/ 1740914 w 4978844"/>
              <a:gd name="connsiteY3" fmla="*/ 344845 h 5668915"/>
              <a:gd name="connsiteX4" fmla="*/ 1858657 w 4978844"/>
              <a:gd name="connsiteY4" fmla="*/ 285969 h 5668915"/>
              <a:gd name="connsiteX5" fmla="*/ 1808195 w 4978844"/>
              <a:gd name="connsiteY5" fmla="*/ 168217 h 5668915"/>
              <a:gd name="connsiteX6" fmla="*/ 1909118 w 4978844"/>
              <a:gd name="connsiteY6" fmla="*/ 168217 h 5668915"/>
              <a:gd name="connsiteX7" fmla="*/ 1909118 w 4978844"/>
              <a:gd name="connsiteY7" fmla="*/ 117752 h 5668915"/>
              <a:gd name="connsiteX8" fmla="*/ 1942759 w 4978844"/>
              <a:gd name="connsiteY8" fmla="*/ 117752 h 5668915"/>
              <a:gd name="connsiteX9" fmla="*/ 2035271 w 4978844"/>
              <a:gd name="connsiteY9" fmla="*/ 252325 h 5668915"/>
              <a:gd name="connsiteX10" fmla="*/ 2110963 w 4978844"/>
              <a:gd name="connsiteY10" fmla="*/ 252325 h 5668915"/>
              <a:gd name="connsiteX11" fmla="*/ 2119373 w 4978844"/>
              <a:gd name="connsiteY11" fmla="*/ 302790 h 5668915"/>
              <a:gd name="connsiteX12" fmla="*/ 2211885 w 4978844"/>
              <a:gd name="connsiteY12" fmla="*/ 403721 h 5668915"/>
              <a:gd name="connsiteX13" fmla="*/ 2741729 w 4978844"/>
              <a:gd name="connsiteY13" fmla="*/ 395310 h 5668915"/>
              <a:gd name="connsiteX14" fmla="*/ 2750139 w 4978844"/>
              <a:gd name="connsiteY14" fmla="*/ 58876 h 5668915"/>
              <a:gd name="connsiteX15" fmla="*/ 3137008 w 4978844"/>
              <a:gd name="connsiteY15" fmla="*/ 58876 h 5668915"/>
              <a:gd name="connsiteX16" fmla="*/ 3137008 w 4978844"/>
              <a:gd name="connsiteY16" fmla="*/ 0 h 5668915"/>
              <a:gd name="connsiteX17" fmla="*/ 3271572 w 4978844"/>
              <a:gd name="connsiteY17" fmla="*/ 8410 h 5668915"/>
              <a:gd name="connsiteX18" fmla="*/ 3380904 w 4978844"/>
              <a:gd name="connsiteY18" fmla="*/ 243914 h 5668915"/>
              <a:gd name="connsiteX19" fmla="*/ 3406135 w 4978844"/>
              <a:gd name="connsiteY19" fmla="*/ 529883 h 5668915"/>
              <a:gd name="connsiteX20" fmla="*/ 3448186 w 4978844"/>
              <a:gd name="connsiteY20" fmla="*/ 664457 h 5668915"/>
              <a:gd name="connsiteX21" fmla="*/ 3565929 w 4978844"/>
              <a:gd name="connsiteY21" fmla="*/ 832674 h 5668915"/>
              <a:gd name="connsiteX22" fmla="*/ 3683672 w 4978844"/>
              <a:gd name="connsiteY22" fmla="*/ 874728 h 5668915"/>
              <a:gd name="connsiteX23" fmla="*/ 3650031 w 4978844"/>
              <a:gd name="connsiteY23" fmla="*/ 925194 h 5668915"/>
              <a:gd name="connsiteX24" fmla="*/ 3549109 w 4978844"/>
              <a:gd name="connsiteY24" fmla="*/ 891550 h 5668915"/>
              <a:gd name="connsiteX25" fmla="*/ 3549109 w 4978844"/>
              <a:gd name="connsiteY25" fmla="*/ 1034535 h 5668915"/>
              <a:gd name="connsiteX26" fmla="*/ 3599570 w 4978844"/>
              <a:gd name="connsiteY26" fmla="*/ 1177519 h 5668915"/>
              <a:gd name="connsiteX27" fmla="*/ 3683672 w 4978844"/>
              <a:gd name="connsiteY27" fmla="*/ 1295271 h 5668915"/>
              <a:gd name="connsiteX28" fmla="*/ 3725723 w 4978844"/>
              <a:gd name="connsiteY28" fmla="*/ 1530775 h 5668915"/>
              <a:gd name="connsiteX29" fmla="*/ 3776184 w 4978844"/>
              <a:gd name="connsiteY29" fmla="*/ 1640116 h 5668915"/>
              <a:gd name="connsiteX30" fmla="*/ 3759364 w 4978844"/>
              <a:gd name="connsiteY30" fmla="*/ 1766279 h 5668915"/>
              <a:gd name="connsiteX31" fmla="*/ 3902337 w 4978844"/>
              <a:gd name="connsiteY31" fmla="*/ 1934496 h 5668915"/>
              <a:gd name="connsiteX32" fmla="*/ 3944388 w 4978844"/>
              <a:gd name="connsiteY32" fmla="*/ 1867209 h 5668915"/>
              <a:gd name="connsiteX33" fmla="*/ 4020080 w 4978844"/>
              <a:gd name="connsiteY33" fmla="*/ 1867209 h 5668915"/>
              <a:gd name="connsiteX34" fmla="*/ 4028491 w 4978844"/>
              <a:gd name="connsiteY34" fmla="*/ 1959729 h 5668915"/>
              <a:gd name="connsiteX35" fmla="*/ 3885517 w 4978844"/>
              <a:gd name="connsiteY35" fmla="*/ 2111124 h 5668915"/>
              <a:gd name="connsiteX36" fmla="*/ 3868697 w 4978844"/>
              <a:gd name="connsiteY36" fmla="*/ 2304574 h 5668915"/>
              <a:gd name="connsiteX37" fmla="*/ 3978029 w 4978844"/>
              <a:gd name="connsiteY37" fmla="*/ 2304574 h 5668915"/>
              <a:gd name="connsiteX38" fmla="*/ 3986440 w 4978844"/>
              <a:gd name="connsiteY38" fmla="*/ 2523256 h 5668915"/>
              <a:gd name="connsiteX39" fmla="*/ 3935978 w 4978844"/>
              <a:gd name="connsiteY39" fmla="*/ 2523256 h 5668915"/>
              <a:gd name="connsiteX40" fmla="*/ 3969619 w 4978844"/>
              <a:gd name="connsiteY40" fmla="*/ 2725116 h 5668915"/>
              <a:gd name="connsiteX41" fmla="*/ 4121003 w 4978844"/>
              <a:gd name="connsiteY41" fmla="*/ 3011085 h 5668915"/>
              <a:gd name="connsiteX42" fmla="*/ 4280797 w 4978844"/>
              <a:gd name="connsiteY42" fmla="*/ 3263411 h 5668915"/>
              <a:gd name="connsiteX43" fmla="*/ 4339668 w 4978844"/>
              <a:gd name="connsiteY43" fmla="*/ 3355930 h 5668915"/>
              <a:gd name="connsiteX44" fmla="*/ 4390130 w 4978844"/>
              <a:gd name="connsiteY44" fmla="*/ 3364341 h 5668915"/>
              <a:gd name="connsiteX45" fmla="*/ 4390130 w 4978844"/>
              <a:gd name="connsiteY45" fmla="*/ 3423217 h 5668915"/>
              <a:gd name="connsiteX46" fmla="*/ 4339668 w 4978844"/>
              <a:gd name="connsiteY46" fmla="*/ 3431628 h 5668915"/>
              <a:gd name="connsiteX47" fmla="*/ 4364899 w 4978844"/>
              <a:gd name="connsiteY47" fmla="*/ 3566202 h 5668915"/>
              <a:gd name="connsiteX48" fmla="*/ 4549924 w 4978844"/>
              <a:gd name="connsiteY48" fmla="*/ 3793295 h 5668915"/>
              <a:gd name="connsiteX49" fmla="*/ 4558334 w 4978844"/>
              <a:gd name="connsiteY49" fmla="*/ 3835349 h 5668915"/>
              <a:gd name="connsiteX50" fmla="*/ 4667666 w 4978844"/>
              <a:gd name="connsiteY50" fmla="*/ 3919458 h 5668915"/>
              <a:gd name="connsiteX51" fmla="*/ 4726538 w 4978844"/>
              <a:gd name="connsiteY51" fmla="*/ 3894225 h 5668915"/>
              <a:gd name="connsiteX52" fmla="*/ 4776999 w 4978844"/>
              <a:gd name="connsiteY52" fmla="*/ 3936279 h 5668915"/>
              <a:gd name="connsiteX53" fmla="*/ 4743358 w 4978844"/>
              <a:gd name="connsiteY53" fmla="*/ 4028799 h 5668915"/>
              <a:gd name="connsiteX54" fmla="*/ 4894742 w 4978844"/>
              <a:gd name="connsiteY54" fmla="*/ 4096085 h 5668915"/>
              <a:gd name="connsiteX55" fmla="*/ 4911563 w 4978844"/>
              <a:gd name="connsiteY55" fmla="*/ 4314768 h 5668915"/>
              <a:gd name="connsiteX56" fmla="*/ 4978844 w 4978844"/>
              <a:gd name="connsiteY56" fmla="*/ 4314768 h 5668915"/>
              <a:gd name="connsiteX57" fmla="*/ 4978844 w 4978844"/>
              <a:gd name="connsiteY57" fmla="*/ 4533450 h 5668915"/>
              <a:gd name="connsiteX58" fmla="*/ 4911563 w 4978844"/>
              <a:gd name="connsiteY58" fmla="*/ 4592326 h 5668915"/>
              <a:gd name="connsiteX59" fmla="*/ 4978844 w 4978844"/>
              <a:gd name="connsiteY59" fmla="*/ 4676434 h 5668915"/>
              <a:gd name="connsiteX60" fmla="*/ 4978844 w 4978844"/>
              <a:gd name="connsiteY60" fmla="*/ 5618450 h 5668915"/>
              <a:gd name="connsiteX61" fmla="*/ 4213515 w 4978844"/>
              <a:gd name="connsiteY61" fmla="*/ 5643683 h 5668915"/>
              <a:gd name="connsiteX62" fmla="*/ 4205105 w 4978844"/>
              <a:gd name="connsiteY62" fmla="*/ 5668915 h 5668915"/>
              <a:gd name="connsiteX63" fmla="*/ 3885517 w 4978844"/>
              <a:gd name="connsiteY63" fmla="*/ 5643683 h 5668915"/>
              <a:gd name="connsiteX64" fmla="*/ 3860286 w 4978844"/>
              <a:gd name="connsiteY64" fmla="*/ 5559574 h 5668915"/>
              <a:gd name="connsiteX65" fmla="*/ 3809825 w 4978844"/>
              <a:gd name="connsiteY65" fmla="*/ 5542752 h 5668915"/>
              <a:gd name="connsiteX66" fmla="*/ 3843466 w 4978844"/>
              <a:gd name="connsiteY66" fmla="*/ 5374535 h 5668915"/>
              <a:gd name="connsiteX67" fmla="*/ 3725723 w 4978844"/>
              <a:gd name="connsiteY67" fmla="*/ 5458644 h 5668915"/>
              <a:gd name="connsiteX68" fmla="*/ 3523878 w 4978844"/>
              <a:gd name="connsiteY68" fmla="*/ 5441822 h 5668915"/>
              <a:gd name="connsiteX69" fmla="*/ 3507058 w 4978844"/>
              <a:gd name="connsiteY69" fmla="*/ 5366124 h 5668915"/>
              <a:gd name="connsiteX70" fmla="*/ 3607980 w 4978844"/>
              <a:gd name="connsiteY70" fmla="*/ 5340892 h 5668915"/>
              <a:gd name="connsiteX71" fmla="*/ 3591160 w 4978844"/>
              <a:gd name="connsiteY71" fmla="*/ 5248372 h 5668915"/>
              <a:gd name="connsiteX72" fmla="*/ 3347264 w 4978844"/>
              <a:gd name="connsiteY72" fmla="*/ 5265194 h 5668915"/>
              <a:gd name="connsiteX73" fmla="*/ 3330443 w 4978844"/>
              <a:gd name="connsiteY73" fmla="*/ 5197907 h 5668915"/>
              <a:gd name="connsiteX74" fmla="*/ 3044496 w 4978844"/>
              <a:gd name="connsiteY74" fmla="*/ 5197907 h 5668915"/>
              <a:gd name="connsiteX75" fmla="*/ 3036086 w 4978844"/>
              <a:gd name="connsiteY75" fmla="*/ 5063334 h 5668915"/>
              <a:gd name="connsiteX76" fmla="*/ 2960394 w 4978844"/>
              <a:gd name="connsiteY76" fmla="*/ 5046512 h 5668915"/>
              <a:gd name="connsiteX77" fmla="*/ 2918343 w 4978844"/>
              <a:gd name="connsiteY77" fmla="*/ 5012869 h 5668915"/>
              <a:gd name="connsiteX78" fmla="*/ 2783780 w 4978844"/>
              <a:gd name="connsiteY78" fmla="*/ 5147442 h 5668915"/>
              <a:gd name="connsiteX79" fmla="*/ 2716498 w 4978844"/>
              <a:gd name="connsiteY79" fmla="*/ 5071745 h 5668915"/>
              <a:gd name="connsiteX80" fmla="*/ 2413730 w 4978844"/>
              <a:gd name="connsiteY80" fmla="*/ 5088566 h 5668915"/>
              <a:gd name="connsiteX81" fmla="*/ 2380090 w 4978844"/>
              <a:gd name="connsiteY81" fmla="*/ 4937171 h 5668915"/>
              <a:gd name="connsiteX82" fmla="*/ 2623986 w 4978844"/>
              <a:gd name="connsiteY82" fmla="*/ 4945582 h 5668915"/>
              <a:gd name="connsiteX83" fmla="*/ 2640806 w 4978844"/>
              <a:gd name="connsiteY83" fmla="*/ 4600737 h 5668915"/>
              <a:gd name="connsiteX84" fmla="*/ 2783780 w 4978844"/>
              <a:gd name="connsiteY84" fmla="*/ 4600737 h 5668915"/>
              <a:gd name="connsiteX85" fmla="*/ 2783780 w 4978844"/>
              <a:gd name="connsiteY85" fmla="*/ 4735310 h 5668915"/>
              <a:gd name="connsiteX86" fmla="*/ 2985625 w 4978844"/>
              <a:gd name="connsiteY86" fmla="*/ 4701667 h 5668915"/>
              <a:gd name="connsiteX87" fmla="*/ 2968804 w 4978844"/>
              <a:gd name="connsiteY87" fmla="*/ 4617558 h 5668915"/>
              <a:gd name="connsiteX88" fmla="*/ 3086547 w 4978844"/>
              <a:gd name="connsiteY88" fmla="*/ 4617558 h 5668915"/>
              <a:gd name="connsiteX89" fmla="*/ 3086547 w 4978844"/>
              <a:gd name="connsiteY89" fmla="*/ 4289535 h 5668915"/>
              <a:gd name="connsiteX90" fmla="*/ 2388500 w 4978844"/>
              <a:gd name="connsiteY90" fmla="*/ 4314768 h 5668915"/>
              <a:gd name="connsiteX91" fmla="*/ 2363269 w 4978844"/>
              <a:gd name="connsiteY91" fmla="*/ 3692365 h 5668915"/>
              <a:gd name="connsiteX92" fmla="*/ 1682042 w 4978844"/>
              <a:gd name="connsiteY92" fmla="*/ 3734419 h 5668915"/>
              <a:gd name="connsiteX93" fmla="*/ 1656812 w 4978844"/>
              <a:gd name="connsiteY93" fmla="*/ 3322287 h 5668915"/>
              <a:gd name="connsiteX94" fmla="*/ 2245526 w 4978844"/>
              <a:gd name="connsiteY94" fmla="*/ 3339109 h 5668915"/>
              <a:gd name="connsiteX95" fmla="*/ 2228706 w 4978844"/>
              <a:gd name="connsiteY95" fmla="*/ 3120426 h 5668915"/>
              <a:gd name="connsiteX96" fmla="*/ 2396910 w 4978844"/>
              <a:gd name="connsiteY96" fmla="*/ 2960620 h 5668915"/>
              <a:gd name="connsiteX97" fmla="*/ 2371679 w 4978844"/>
              <a:gd name="connsiteY97" fmla="*/ 2355039 h 5668915"/>
              <a:gd name="connsiteX98" fmla="*/ 1984810 w 4978844"/>
              <a:gd name="connsiteY98" fmla="*/ 2338217 h 5668915"/>
              <a:gd name="connsiteX99" fmla="*/ 1951169 w 4978844"/>
              <a:gd name="connsiteY99" fmla="*/ 1715814 h 5668915"/>
              <a:gd name="connsiteX100" fmla="*/ 1606350 w 4978844"/>
              <a:gd name="connsiteY100" fmla="*/ 1698992 h 5668915"/>
              <a:gd name="connsiteX101" fmla="*/ 1581120 w 4978844"/>
              <a:gd name="connsiteY101" fmla="*/ 1345736 h 5668915"/>
              <a:gd name="connsiteX102" fmla="*/ 1463377 w 4978844"/>
              <a:gd name="connsiteY102" fmla="*/ 1278449 h 5668915"/>
              <a:gd name="connsiteX103" fmla="*/ 1076507 w 4978844"/>
              <a:gd name="connsiteY103" fmla="*/ 1278449 h 5668915"/>
              <a:gd name="connsiteX104" fmla="*/ 1009225 w 4978844"/>
              <a:gd name="connsiteY104" fmla="*/ 1034535 h 5668915"/>
              <a:gd name="connsiteX105" fmla="*/ 958764 w 4978844"/>
              <a:gd name="connsiteY105" fmla="*/ 992480 h 5668915"/>
              <a:gd name="connsiteX106" fmla="*/ 1017636 w 4978844"/>
              <a:gd name="connsiteY106" fmla="*/ 883139 h 5668915"/>
              <a:gd name="connsiteX107" fmla="*/ 1009225 w 4978844"/>
              <a:gd name="connsiteY107" fmla="*/ 773798 h 5668915"/>
              <a:gd name="connsiteX108" fmla="*/ 824201 w 4978844"/>
              <a:gd name="connsiteY108" fmla="*/ 773798 h 5668915"/>
              <a:gd name="connsiteX109" fmla="*/ 723278 w 4978844"/>
              <a:gd name="connsiteY109" fmla="*/ 782209 h 5668915"/>
              <a:gd name="connsiteX110" fmla="*/ 740099 w 4978844"/>
              <a:gd name="connsiteY110" fmla="*/ 958837 h 5668915"/>
              <a:gd name="connsiteX111" fmla="*/ 664407 w 4978844"/>
              <a:gd name="connsiteY111" fmla="*/ 1009302 h 5668915"/>
              <a:gd name="connsiteX112" fmla="*/ 555074 w 4978844"/>
              <a:gd name="connsiteY112" fmla="*/ 984070 h 5668915"/>
              <a:gd name="connsiteX113" fmla="*/ 555074 w 4978844"/>
              <a:gd name="connsiteY113" fmla="*/ 1059767 h 5668915"/>
              <a:gd name="connsiteX114" fmla="*/ 513023 w 4978844"/>
              <a:gd name="connsiteY114" fmla="*/ 1101822 h 5668915"/>
              <a:gd name="connsiteX115" fmla="*/ 285947 w 4978844"/>
              <a:gd name="connsiteY115" fmla="*/ 1051356 h 5668915"/>
              <a:gd name="connsiteX116" fmla="*/ 33641 w 4978844"/>
              <a:gd name="connsiteY116" fmla="*/ 883139 h 5668915"/>
              <a:gd name="connsiteX117" fmla="*/ 0 w 4978844"/>
              <a:gd name="connsiteY117" fmla="*/ 361666 h 5668915"/>
              <a:gd name="connsiteX118" fmla="*/ 75692 w 4978844"/>
              <a:gd name="connsiteY118" fmla="*/ 294380 h 5668915"/>
              <a:gd name="connsiteX119" fmla="*/ 193435 w 4978844"/>
              <a:gd name="connsiteY119" fmla="*/ 336434 h 5668915"/>
              <a:gd name="connsiteX120" fmla="*/ 235486 w 4978844"/>
              <a:gd name="connsiteY120" fmla="*/ 294380 h 5668915"/>
              <a:gd name="connsiteX121" fmla="*/ 395280 w 4978844"/>
              <a:gd name="connsiteY121" fmla="*/ 227093 h 5668915"/>
              <a:gd name="connsiteX122" fmla="*/ 605535 w 4978844"/>
              <a:gd name="connsiteY122" fmla="*/ 302790 h 5668915"/>
              <a:gd name="connsiteX123" fmla="*/ 723278 w 4978844"/>
              <a:gd name="connsiteY123" fmla="*/ 437364 h 5668915"/>
              <a:gd name="connsiteX124" fmla="*/ 782150 w 4978844"/>
              <a:gd name="connsiteY124" fmla="*/ 689690 h 5668915"/>
              <a:gd name="connsiteX125" fmla="*/ 916713 w 4978844"/>
              <a:gd name="connsiteY125" fmla="*/ 706511 h 5668915"/>
              <a:gd name="connsiteX126" fmla="*/ 1017636 w 4978844"/>
              <a:gd name="connsiteY126" fmla="*/ 630814 h 5668915"/>
              <a:gd name="connsiteX127" fmla="*/ 1009225 w 4978844"/>
              <a:gd name="connsiteY127" fmla="*/ 529883 h 5668915"/>
              <a:gd name="connsiteX128" fmla="*/ 1412915 w 4978844"/>
              <a:gd name="connsiteY128" fmla="*/ 588759 h 5668915"/>
              <a:gd name="connsiteX129" fmla="*/ 1396095 w 4978844"/>
              <a:gd name="connsiteY129" fmla="*/ 58876 h 566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4978844" h="5668915">
                <a:moveTo>
                  <a:pt x="1396095" y="58876"/>
                </a:moveTo>
                <a:lnTo>
                  <a:pt x="1589530" y="58876"/>
                </a:lnTo>
                <a:lnTo>
                  <a:pt x="1623171" y="328023"/>
                </a:lnTo>
                <a:lnTo>
                  <a:pt x="1740914" y="344845"/>
                </a:lnTo>
                <a:lnTo>
                  <a:pt x="1858657" y="285969"/>
                </a:lnTo>
                <a:lnTo>
                  <a:pt x="1808195" y="168217"/>
                </a:lnTo>
                <a:lnTo>
                  <a:pt x="1909118" y="168217"/>
                </a:lnTo>
                <a:lnTo>
                  <a:pt x="1909118" y="117752"/>
                </a:lnTo>
                <a:lnTo>
                  <a:pt x="1942759" y="117752"/>
                </a:lnTo>
                <a:lnTo>
                  <a:pt x="2035271" y="252325"/>
                </a:lnTo>
                <a:lnTo>
                  <a:pt x="2110963" y="252325"/>
                </a:lnTo>
                <a:lnTo>
                  <a:pt x="2119373" y="302790"/>
                </a:lnTo>
                <a:lnTo>
                  <a:pt x="2211885" y="403721"/>
                </a:lnTo>
                <a:lnTo>
                  <a:pt x="2741729" y="395310"/>
                </a:lnTo>
                <a:lnTo>
                  <a:pt x="2750139" y="58876"/>
                </a:lnTo>
                <a:lnTo>
                  <a:pt x="3137008" y="58876"/>
                </a:lnTo>
                <a:lnTo>
                  <a:pt x="3137008" y="0"/>
                </a:lnTo>
                <a:lnTo>
                  <a:pt x="3271572" y="8410"/>
                </a:lnTo>
                <a:lnTo>
                  <a:pt x="3380904" y="243914"/>
                </a:lnTo>
                <a:lnTo>
                  <a:pt x="3406135" y="529883"/>
                </a:lnTo>
                <a:lnTo>
                  <a:pt x="3448186" y="664457"/>
                </a:lnTo>
                <a:lnTo>
                  <a:pt x="3565929" y="832674"/>
                </a:lnTo>
                <a:lnTo>
                  <a:pt x="3683672" y="874728"/>
                </a:lnTo>
                <a:lnTo>
                  <a:pt x="3650031" y="925194"/>
                </a:lnTo>
                <a:lnTo>
                  <a:pt x="3549109" y="891550"/>
                </a:lnTo>
                <a:lnTo>
                  <a:pt x="3549109" y="1034535"/>
                </a:lnTo>
                <a:lnTo>
                  <a:pt x="3599570" y="1177519"/>
                </a:lnTo>
                <a:lnTo>
                  <a:pt x="3683672" y="1295271"/>
                </a:lnTo>
                <a:lnTo>
                  <a:pt x="3725723" y="1530775"/>
                </a:lnTo>
                <a:lnTo>
                  <a:pt x="3776184" y="1640116"/>
                </a:lnTo>
                <a:lnTo>
                  <a:pt x="3759364" y="1766279"/>
                </a:lnTo>
                <a:lnTo>
                  <a:pt x="3902337" y="1934496"/>
                </a:lnTo>
                <a:lnTo>
                  <a:pt x="3944388" y="1867209"/>
                </a:lnTo>
                <a:lnTo>
                  <a:pt x="4020080" y="1867209"/>
                </a:lnTo>
                <a:lnTo>
                  <a:pt x="4028491" y="1959729"/>
                </a:lnTo>
                <a:lnTo>
                  <a:pt x="3885517" y="2111124"/>
                </a:lnTo>
                <a:lnTo>
                  <a:pt x="3868697" y="2304574"/>
                </a:lnTo>
                <a:lnTo>
                  <a:pt x="3978029" y="2304574"/>
                </a:lnTo>
                <a:lnTo>
                  <a:pt x="3986440" y="2523256"/>
                </a:lnTo>
                <a:lnTo>
                  <a:pt x="3935978" y="2523256"/>
                </a:lnTo>
                <a:lnTo>
                  <a:pt x="3969619" y="2725116"/>
                </a:lnTo>
                <a:lnTo>
                  <a:pt x="4121003" y="3011085"/>
                </a:lnTo>
                <a:lnTo>
                  <a:pt x="4280797" y="3263411"/>
                </a:lnTo>
                <a:lnTo>
                  <a:pt x="4339668" y="3355930"/>
                </a:lnTo>
                <a:lnTo>
                  <a:pt x="4390130" y="3364341"/>
                </a:lnTo>
                <a:lnTo>
                  <a:pt x="4390130" y="3423217"/>
                </a:lnTo>
                <a:lnTo>
                  <a:pt x="4339668" y="3431628"/>
                </a:lnTo>
                <a:lnTo>
                  <a:pt x="4364899" y="3566202"/>
                </a:lnTo>
                <a:lnTo>
                  <a:pt x="4549924" y="3793295"/>
                </a:lnTo>
                <a:lnTo>
                  <a:pt x="4558334" y="3835349"/>
                </a:lnTo>
                <a:lnTo>
                  <a:pt x="4667666" y="3919458"/>
                </a:lnTo>
                <a:lnTo>
                  <a:pt x="4726538" y="3894225"/>
                </a:lnTo>
                <a:lnTo>
                  <a:pt x="4776999" y="3936279"/>
                </a:lnTo>
                <a:lnTo>
                  <a:pt x="4743358" y="4028799"/>
                </a:lnTo>
                <a:lnTo>
                  <a:pt x="4894742" y="4096085"/>
                </a:lnTo>
                <a:lnTo>
                  <a:pt x="4911563" y="4314768"/>
                </a:lnTo>
                <a:lnTo>
                  <a:pt x="4978844" y="4314768"/>
                </a:lnTo>
                <a:lnTo>
                  <a:pt x="4978844" y="4533450"/>
                </a:lnTo>
                <a:lnTo>
                  <a:pt x="4911563" y="4592326"/>
                </a:lnTo>
                <a:lnTo>
                  <a:pt x="4978844" y="4676434"/>
                </a:lnTo>
                <a:lnTo>
                  <a:pt x="4978844" y="5618450"/>
                </a:lnTo>
                <a:lnTo>
                  <a:pt x="4213515" y="5643683"/>
                </a:lnTo>
                <a:lnTo>
                  <a:pt x="4205105" y="5668915"/>
                </a:lnTo>
                <a:lnTo>
                  <a:pt x="3885517" y="5643683"/>
                </a:lnTo>
                <a:lnTo>
                  <a:pt x="3860286" y="5559574"/>
                </a:lnTo>
                <a:lnTo>
                  <a:pt x="3809825" y="5542752"/>
                </a:lnTo>
                <a:lnTo>
                  <a:pt x="3843466" y="5374535"/>
                </a:lnTo>
                <a:lnTo>
                  <a:pt x="3725723" y="5458644"/>
                </a:lnTo>
                <a:lnTo>
                  <a:pt x="3523878" y="5441822"/>
                </a:lnTo>
                <a:lnTo>
                  <a:pt x="3507058" y="5366124"/>
                </a:lnTo>
                <a:lnTo>
                  <a:pt x="3607980" y="5340892"/>
                </a:lnTo>
                <a:lnTo>
                  <a:pt x="3591160" y="5248372"/>
                </a:lnTo>
                <a:lnTo>
                  <a:pt x="3347264" y="5265194"/>
                </a:lnTo>
                <a:lnTo>
                  <a:pt x="3330443" y="5197907"/>
                </a:lnTo>
                <a:lnTo>
                  <a:pt x="3044496" y="5197907"/>
                </a:lnTo>
                <a:lnTo>
                  <a:pt x="3036086" y="5063334"/>
                </a:lnTo>
                <a:lnTo>
                  <a:pt x="2960394" y="5046512"/>
                </a:lnTo>
                <a:lnTo>
                  <a:pt x="2918343" y="5012869"/>
                </a:lnTo>
                <a:lnTo>
                  <a:pt x="2783780" y="5147442"/>
                </a:lnTo>
                <a:lnTo>
                  <a:pt x="2716498" y="5071745"/>
                </a:lnTo>
                <a:lnTo>
                  <a:pt x="2413730" y="5088566"/>
                </a:lnTo>
                <a:lnTo>
                  <a:pt x="2380090" y="4937171"/>
                </a:lnTo>
                <a:lnTo>
                  <a:pt x="2623986" y="4945582"/>
                </a:lnTo>
                <a:lnTo>
                  <a:pt x="2640806" y="4600737"/>
                </a:lnTo>
                <a:lnTo>
                  <a:pt x="2783780" y="4600737"/>
                </a:lnTo>
                <a:lnTo>
                  <a:pt x="2783780" y="4735310"/>
                </a:lnTo>
                <a:lnTo>
                  <a:pt x="2985625" y="4701667"/>
                </a:lnTo>
                <a:lnTo>
                  <a:pt x="2968804" y="4617558"/>
                </a:lnTo>
                <a:lnTo>
                  <a:pt x="3086547" y="4617558"/>
                </a:lnTo>
                <a:lnTo>
                  <a:pt x="3086547" y="4289535"/>
                </a:lnTo>
                <a:lnTo>
                  <a:pt x="2388500" y="4314768"/>
                </a:lnTo>
                <a:lnTo>
                  <a:pt x="2363269" y="3692365"/>
                </a:lnTo>
                <a:lnTo>
                  <a:pt x="1682042" y="3734419"/>
                </a:lnTo>
                <a:lnTo>
                  <a:pt x="1656812" y="3322287"/>
                </a:lnTo>
                <a:lnTo>
                  <a:pt x="2245526" y="3339109"/>
                </a:lnTo>
                <a:lnTo>
                  <a:pt x="2228706" y="3120426"/>
                </a:lnTo>
                <a:lnTo>
                  <a:pt x="2396910" y="2960620"/>
                </a:lnTo>
                <a:lnTo>
                  <a:pt x="2371679" y="2355039"/>
                </a:lnTo>
                <a:lnTo>
                  <a:pt x="1984810" y="2338217"/>
                </a:lnTo>
                <a:lnTo>
                  <a:pt x="1951169" y="1715814"/>
                </a:lnTo>
                <a:lnTo>
                  <a:pt x="1606350" y="1698992"/>
                </a:lnTo>
                <a:lnTo>
                  <a:pt x="1581120" y="1345736"/>
                </a:lnTo>
                <a:lnTo>
                  <a:pt x="1463377" y="1278449"/>
                </a:lnTo>
                <a:lnTo>
                  <a:pt x="1076507" y="1278449"/>
                </a:lnTo>
                <a:lnTo>
                  <a:pt x="1009225" y="1034535"/>
                </a:lnTo>
                <a:lnTo>
                  <a:pt x="958764" y="992480"/>
                </a:lnTo>
                <a:lnTo>
                  <a:pt x="1017636" y="883139"/>
                </a:lnTo>
                <a:lnTo>
                  <a:pt x="1009225" y="773798"/>
                </a:lnTo>
                <a:lnTo>
                  <a:pt x="824201" y="773798"/>
                </a:lnTo>
                <a:lnTo>
                  <a:pt x="723278" y="782209"/>
                </a:lnTo>
                <a:lnTo>
                  <a:pt x="740099" y="958837"/>
                </a:lnTo>
                <a:lnTo>
                  <a:pt x="664407" y="1009302"/>
                </a:lnTo>
                <a:lnTo>
                  <a:pt x="555074" y="984070"/>
                </a:lnTo>
                <a:lnTo>
                  <a:pt x="555074" y="1059767"/>
                </a:lnTo>
                <a:lnTo>
                  <a:pt x="513023" y="1101822"/>
                </a:lnTo>
                <a:lnTo>
                  <a:pt x="285947" y="1051356"/>
                </a:lnTo>
                <a:lnTo>
                  <a:pt x="33641" y="883139"/>
                </a:lnTo>
                <a:lnTo>
                  <a:pt x="0" y="361666"/>
                </a:lnTo>
                <a:lnTo>
                  <a:pt x="75692" y="294380"/>
                </a:lnTo>
                <a:lnTo>
                  <a:pt x="193435" y="336434"/>
                </a:lnTo>
                <a:lnTo>
                  <a:pt x="235486" y="294380"/>
                </a:lnTo>
                <a:lnTo>
                  <a:pt x="395280" y="227093"/>
                </a:lnTo>
                <a:lnTo>
                  <a:pt x="605535" y="302790"/>
                </a:lnTo>
                <a:lnTo>
                  <a:pt x="723278" y="437364"/>
                </a:lnTo>
                <a:lnTo>
                  <a:pt x="782150" y="689690"/>
                </a:lnTo>
                <a:lnTo>
                  <a:pt x="916713" y="706511"/>
                </a:lnTo>
                <a:lnTo>
                  <a:pt x="1017636" y="630814"/>
                </a:lnTo>
                <a:lnTo>
                  <a:pt x="1009225" y="529883"/>
                </a:lnTo>
                <a:lnTo>
                  <a:pt x="1412915" y="588759"/>
                </a:lnTo>
                <a:lnTo>
                  <a:pt x="1396095" y="58876"/>
                </a:lnTo>
                <a:close/>
              </a:path>
            </a:pathLst>
          </a:custGeom>
          <a:noFill/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70014" y="4277926"/>
            <a:ext cx="5063998" cy="707886"/>
            <a:chOff x="370014" y="3377961"/>
            <a:chExt cx="5063998" cy="707886"/>
          </a:xfrm>
        </p:grpSpPr>
        <p:sp>
          <p:nvSpPr>
            <p:cNvPr id="10" name="Rectangle 9"/>
            <p:cNvSpPr/>
            <p:nvPr/>
          </p:nvSpPr>
          <p:spPr>
            <a:xfrm>
              <a:off x="370014" y="3571097"/>
              <a:ext cx="321614" cy="321614"/>
            </a:xfrm>
            <a:prstGeom prst="rect">
              <a:avLst/>
            </a:prstGeom>
            <a:solidFill>
              <a:srgbClr val="FF6600"/>
            </a:solidFill>
            <a:ln w="19050" cmpd="sng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4294" y="3377961"/>
              <a:ext cx="47097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High breast cancer mortality, </a:t>
              </a:r>
            </a:p>
            <a:p>
              <a:r>
                <a:rPr lang="en-US" sz="2000" dirty="0">
                  <a:latin typeface="Franklin Gothic Book"/>
                  <a:cs typeface="Franklin Gothic Book"/>
                </a:rPr>
                <a:t>N</a:t>
              </a:r>
              <a:r>
                <a:rPr lang="en-US" sz="2000" dirty="0" smtClean="0">
                  <a:latin typeface="Franklin Gothic Book"/>
                  <a:cs typeface="Franklin Gothic Book"/>
                </a:rPr>
                <a:t>on-African American communities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0014" y="3365348"/>
            <a:ext cx="5063998" cy="707886"/>
            <a:chOff x="370014" y="2465383"/>
            <a:chExt cx="5063998" cy="707886"/>
          </a:xfrm>
        </p:grpSpPr>
        <p:sp>
          <p:nvSpPr>
            <p:cNvPr id="9" name="Rectangle 8"/>
            <p:cNvSpPr/>
            <p:nvPr/>
          </p:nvSpPr>
          <p:spPr>
            <a:xfrm>
              <a:off x="370014" y="2658519"/>
              <a:ext cx="321614" cy="321614"/>
            </a:xfrm>
            <a:prstGeom prst="rect">
              <a:avLst/>
            </a:prstGeom>
            <a:solidFill>
              <a:srgbClr val="800000"/>
            </a:solidFill>
            <a:ln w="19050" cmpd="sng"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4294" y="2465383"/>
              <a:ext cx="47097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High breast cancer mortality, </a:t>
              </a:r>
            </a:p>
            <a:p>
              <a:r>
                <a:rPr lang="en-US" sz="2000" dirty="0" smtClean="0">
                  <a:latin typeface="Franklin Gothic Book"/>
                  <a:cs typeface="Franklin Gothic Book"/>
                </a:rPr>
                <a:t>African American communities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5694" y="5190504"/>
            <a:ext cx="5008318" cy="707886"/>
            <a:chOff x="425694" y="4290539"/>
            <a:chExt cx="5008318" cy="707886"/>
          </a:xfrm>
        </p:grpSpPr>
        <p:sp>
          <p:nvSpPr>
            <p:cNvPr id="30" name="Oval 29"/>
            <p:cNvSpPr/>
            <p:nvPr/>
          </p:nvSpPr>
          <p:spPr>
            <a:xfrm>
              <a:off x="425694" y="4539355"/>
              <a:ext cx="210255" cy="210255"/>
            </a:xfrm>
            <a:prstGeom prst="ellipse">
              <a:avLst/>
            </a:prstGeom>
            <a:solidFill>
              <a:srgbClr val="FFFF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4294" y="4290539"/>
              <a:ext cx="47097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Franklin Gothic Book"/>
                  <a:cs typeface="Franklin Gothic Book"/>
                </a:rPr>
                <a:t>Hospitals with American College of Surgeons Approved Cancer Programs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7166515" y="715927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605878" y="2063673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438690" y="1669367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339800" y="1360175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017978" y="3493518"/>
            <a:ext cx="210255" cy="21025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41778">
            <a:off x="4029276" y="682948"/>
            <a:ext cx="539632" cy="39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4" grpId="0" animBg="1"/>
      <p:bldP spid="26" grpId="0" animBg="1"/>
      <p:bldP spid="27" grpId="0" animBg="1"/>
      <p:bldP spid="18" grpId="0" animBg="1"/>
      <p:bldP spid="22" grpId="0" animBg="1"/>
      <p:bldP spid="23" grpId="0" animBg="1"/>
      <p:bldP spid="25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83676"/>
            <a:ext cx="5276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Arch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Otolaryng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-Head and Neck </a:t>
            </a:r>
            <a:r>
              <a:rPr lang="en-US" sz="16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Surg</a:t>
            </a:r>
            <a:r>
              <a:rPr lang="en-US" sz="16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 2012;138:644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African Americans Are Less Likely to Get </a:t>
            </a:r>
            <a:br>
              <a:rPr lang="en-US" sz="3600" dirty="0" smtClean="0"/>
            </a:br>
            <a:r>
              <a:rPr lang="en-US" sz="3600" dirty="0" smtClean="0"/>
              <a:t>Voice Preservation Therapy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68205" y="2298774"/>
            <a:ext cx="3490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Odds ratio for receiving radiation therapy as initial treatment among laryngeal cancer patients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76384452"/>
              </p:ext>
            </p:extLst>
          </p:nvPr>
        </p:nvGraphicFramePr>
        <p:xfrm>
          <a:off x="3532288" y="1682970"/>
          <a:ext cx="521468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76266" y="1286862"/>
            <a:ext cx="6391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Adjusted for age, year, gender, and tumor characteristics</a:t>
            </a:r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Racial Disparities Exist </a:t>
            </a:r>
            <a:br>
              <a:rPr lang="en-US" dirty="0" smtClean="0"/>
            </a:br>
            <a:r>
              <a:rPr lang="en-US" dirty="0" smtClean="0"/>
              <a:t>In Treatment for Many Diseases</a:t>
            </a:r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0" y="6008496"/>
            <a:ext cx="5042699" cy="84950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baseline="30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1</a:t>
            </a:r>
            <a:r>
              <a:rPr lang="en-US" sz="9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NEJM</a:t>
            </a:r>
            <a:r>
              <a:rPr lang="en-US" sz="900" dirty="0">
                <a:solidFill>
                  <a:schemeClr val="bg1"/>
                </a:solidFill>
                <a:latin typeface="Franklin Gothic Book"/>
                <a:cs typeface="Franklin Gothic Book"/>
              </a:rPr>
              <a:t>, 1999,341:1231-</a:t>
            </a:r>
            <a:r>
              <a:rPr lang="en-US" sz="9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1233</a:t>
            </a:r>
          </a:p>
          <a:p>
            <a:pPr>
              <a:defRPr/>
            </a:pPr>
            <a:r>
              <a:rPr lang="en-US" sz="900" baseline="30000" dirty="0">
                <a:solidFill>
                  <a:schemeClr val="bg1"/>
                </a:solidFill>
                <a:latin typeface="Franklin Gothic Book"/>
                <a:cs typeface="Franklin Gothic Book"/>
              </a:rPr>
              <a:t>2</a:t>
            </a:r>
            <a:r>
              <a:rPr lang="en-US" sz="900" dirty="0">
                <a:solidFill>
                  <a:schemeClr val="bg1"/>
                </a:solidFill>
                <a:latin typeface="Franklin Gothic Book"/>
                <a:cs typeface="Franklin Gothic Book"/>
              </a:rPr>
              <a:t>NEJM;2001,344,1443-1449</a:t>
            </a:r>
          </a:p>
          <a:p>
            <a:pPr>
              <a:defRPr/>
            </a:pPr>
            <a:r>
              <a:rPr lang="en-US" sz="900" baseline="30000" dirty="0">
                <a:solidFill>
                  <a:schemeClr val="bg1"/>
                </a:solidFill>
                <a:latin typeface="Franklin Gothic Book"/>
                <a:cs typeface="Franklin Gothic Book"/>
              </a:rPr>
              <a:t>3</a:t>
            </a:r>
            <a:r>
              <a:rPr lang="en-US" sz="900" dirty="0">
                <a:solidFill>
                  <a:schemeClr val="bg1"/>
                </a:solidFill>
                <a:latin typeface="Franklin Gothic Book"/>
                <a:cs typeface="Franklin Gothic Book"/>
              </a:rPr>
              <a:t>NEJM, 2000;;343:1537-1544</a:t>
            </a:r>
            <a:endParaRPr lang="en-US" sz="900" dirty="0" smtClean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defRPr/>
            </a:pPr>
            <a:r>
              <a:rPr lang="en-US" sz="900" baseline="30000" dirty="0">
                <a:solidFill>
                  <a:schemeClr val="bg1"/>
                </a:solidFill>
                <a:latin typeface="Franklin Gothic Book"/>
                <a:cs typeface="Franklin Gothic Book"/>
              </a:rPr>
              <a:t>4</a:t>
            </a:r>
            <a:r>
              <a:rPr lang="en-US" sz="900" dirty="0">
                <a:solidFill>
                  <a:schemeClr val="bg1"/>
                </a:solidFill>
                <a:latin typeface="Franklin Gothic Book"/>
                <a:cs typeface="Franklin Gothic Book"/>
              </a:rPr>
              <a:t>NEJM;2000, 342:</a:t>
            </a:r>
            <a:r>
              <a:rPr lang="en-US" sz="9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1043</a:t>
            </a:r>
            <a:endParaRPr lang="en-US" sz="9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62275" y="1913189"/>
            <a:ext cx="6400800" cy="1286456"/>
            <a:chOff x="392592" y="1599822"/>
            <a:chExt cx="6400800" cy="1286456"/>
          </a:xfrm>
        </p:grpSpPr>
        <p:pic>
          <p:nvPicPr>
            <p:cNvPr id="2" name="Picture 1" descr="Torn botto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3" t="33967" r="3476" b="8232"/>
            <a:stretch/>
          </p:blipFill>
          <p:spPr>
            <a:xfrm>
              <a:off x="392592" y="1599822"/>
              <a:ext cx="6400800" cy="12864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392592" y="1599822"/>
              <a:ext cx="52118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Franklin Gothic Medium" pitchFamily="34" charset="0"/>
                </a:rPr>
                <a:t>Rates of surgery for lung cancer</a:t>
              </a:r>
              <a:r>
                <a:rPr lang="en-US" sz="2800" baseline="30000" dirty="0" smtClean="0">
                  <a:latin typeface="Franklin Gothic Medium" pitchFamily="34" charset="0"/>
                </a:rPr>
                <a:t>1</a:t>
              </a:r>
              <a:endParaRPr lang="en-US" sz="2800" baseline="30000" dirty="0">
                <a:latin typeface="Franklin Gothic Medium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35158" y="2614129"/>
            <a:ext cx="6400800" cy="1058303"/>
            <a:chOff x="1037985" y="2215560"/>
            <a:chExt cx="6400800" cy="1058303"/>
          </a:xfrm>
        </p:grpSpPr>
        <p:pic>
          <p:nvPicPr>
            <p:cNvPr id="7" name="Picture 6" descr="Torn botto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9" t="37304" r="8908" b="8232"/>
            <a:stretch/>
          </p:blipFill>
          <p:spPr>
            <a:xfrm flipH="1">
              <a:off x="1037985" y="2215560"/>
              <a:ext cx="6400800" cy="105830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1037985" y="2215560"/>
              <a:ext cx="6379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Franklin Gothic Medium"/>
                  <a:cs typeface="Franklin Gothic Medium"/>
                </a:rPr>
                <a:t>Rates of cardiac </a:t>
              </a:r>
              <a:r>
                <a:rPr lang="en-US" sz="2800" dirty="0" err="1" smtClean="0">
                  <a:latin typeface="Franklin Gothic Medium"/>
                  <a:cs typeface="Franklin Gothic Medium"/>
                </a:rPr>
                <a:t>cath</a:t>
              </a:r>
              <a:r>
                <a:rPr lang="en-US" sz="2800" dirty="0" smtClean="0">
                  <a:latin typeface="Franklin Gothic Medium"/>
                  <a:cs typeface="Franklin Gothic Medium"/>
                </a:rPr>
                <a:t> </a:t>
              </a:r>
              <a:r>
                <a:rPr lang="en-US" sz="2800" dirty="0">
                  <a:latin typeface="Franklin Gothic Medium"/>
                  <a:cs typeface="Franklin Gothic Medium"/>
                </a:rPr>
                <a:t>after heart attack</a:t>
              </a:r>
              <a:r>
                <a:rPr lang="en-US" sz="2800" baseline="30000" dirty="0">
                  <a:latin typeface="Franklin Gothic Medium"/>
                  <a:cs typeface="Franklin Gothic Medium"/>
                </a:rPr>
                <a:t>2</a:t>
              </a:r>
              <a:endParaRPr lang="en-US" sz="2800" dirty="0"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08041" y="3309585"/>
            <a:ext cx="6400800" cy="1209488"/>
            <a:chOff x="1683378" y="2880780"/>
            <a:chExt cx="6400800" cy="1209488"/>
          </a:xfrm>
        </p:grpSpPr>
        <p:pic>
          <p:nvPicPr>
            <p:cNvPr id="8" name="Picture 7" descr="Torn botto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5" t="46002" r="8908" b="8232"/>
            <a:stretch/>
          </p:blipFill>
          <p:spPr>
            <a:xfrm>
              <a:off x="1683378" y="2880780"/>
              <a:ext cx="6400800" cy="12094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683378" y="2880780"/>
              <a:ext cx="51455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Franklin Gothic Medium"/>
                  <a:cs typeface="Franklin Gothic Medium"/>
                </a:rPr>
                <a:t>Rates of kidney transplantation</a:t>
              </a:r>
              <a:r>
                <a:rPr lang="en-US" sz="2800" baseline="30000" dirty="0" smtClean="0">
                  <a:latin typeface="Franklin Gothic Medium"/>
                  <a:cs typeface="Franklin Gothic Medium"/>
                </a:rPr>
                <a:t>3</a:t>
              </a:r>
              <a:endParaRPr lang="en-US" sz="2800" dirty="0">
                <a:latin typeface="Franklin Gothic Medium"/>
                <a:cs typeface="Franklin Gothic Medium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80925" y="4156226"/>
            <a:ext cx="6400800" cy="1006074"/>
            <a:chOff x="2328771" y="3653202"/>
            <a:chExt cx="6400800" cy="1006074"/>
          </a:xfrm>
        </p:grpSpPr>
        <p:pic>
          <p:nvPicPr>
            <p:cNvPr id="9" name="Picture 8" descr="Torn botto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3" t="33307" r="3739" b="7391"/>
            <a:stretch/>
          </p:blipFill>
          <p:spPr>
            <a:xfrm flipH="1">
              <a:off x="2328771" y="3653202"/>
              <a:ext cx="6400800" cy="10060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328771" y="3653202"/>
              <a:ext cx="45427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latin typeface="Franklin Gothic Medium"/>
                  <a:cs typeface="Franklin Gothic Medium"/>
                </a:rPr>
                <a:t>Rates of joint </a:t>
              </a:r>
              <a:r>
                <a:rPr lang="en-US" sz="2800" dirty="0">
                  <a:latin typeface="Franklin Gothic Medium"/>
                  <a:cs typeface="Franklin Gothic Medium"/>
                </a:rPr>
                <a:t>replacement</a:t>
              </a:r>
              <a:r>
                <a:rPr lang="en-US" sz="2800" baseline="30000" dirty="0">
                  <a:latin typeface="Franklin Gothic Medium"/>
                  <a:cs typeface="Franklin Gothic Medium"/>
                </a:rPr>
                <a:t>4</a:t>
              </a:r>
              <a:endParaRPr lang="en-US" sz="2800" dirty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54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creen Shot 2014-07-05 at 1.06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49" y="2185831"/>
            <a:ext cx="2585190" cy="1652308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864152"/>
              </p:ext>
            </p:extLst>
          </p:nvPr>
        </p:nvGraphicFramePr>
        <p:xfrm>
          <a:off x="1092586" y="1522190"/>
          <a:ext cx="3531619" cy="354814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04517"/>
                <a:gridCol w="504517"/>
                <a:gridCol w="504517"/>
                <a:gridCol w="504517"/>
                <a:gridCol w="504517"/>
                <a:gridCol w="504517"/>
                <a:gridCol w="504517"/>
              </a:tblGrid>
              <a:tr h="7096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6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6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6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6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600353"/>
              </p:ext>
            </p:extLst>
          </p:nvPr>
        </p:nvGraphicFramePr>
        <p:xfrm>
          <a:off x="5164143" y="1530601"/>
          <a:ext cx="3531619" cy="354814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04517"/>
                <a:gridCol w="504517"/>
                <a:gridCol w="504517"/>
                <a:gridCol w="504517"/>
                <a:gridCol w="504517"/>
                <a:gridCol w="504517"/>
                <a:gridCol w="504517"/>
              </a:tblGrid>
              <a:tr h="7096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6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6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62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6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96" y="415813"/>
            <a:ext cx="8424809" cy="1143000"/>
          </a:xfrm>
        </p:spPr>
        <p:txBody>
          <a:bodyPr/>
          <a:lstStyle/>
          <a:p>
            <a:r>
              <a:rPr lang="en-US" dirty="0" smtClean="0"/>
              <a:t>Insurance Matters Too.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84026"/>
            <a:ext cx="450619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Ng K, </a:t>
            </a:r>
            <a:r>
              <a:rPr lang="en-US" sz="1200" dirty="0" err="1" smtClean="0">
                <a:solidFill>
                  <a:schemeClr val="bg2"/>
                </a:solidFill>
                <a:latin typeface="Franklin Gothic Book" pitchFamily="34" charset="0"/>
              </a:rPr>
              <a:t>Brotman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 D, Lau B, and Young J. JGIM 2012; 27:1368</a:t>
            </a:r>
          </a:p>
        </p:txBody>
      </p:sp>
      <p:sp>
        <p:nvSpPr>
          <p:cNvPr id="20" name="Freeform 19"/>
          <p:cNvSpPr/>
          <p:nvPr/>
        </p:nvSpPr>
        <p:spPr>
          <a:xfrm>
            <a:off x="1091241" y="2326963"/>
            <a:ext cx="3537628" cy="2746495"/>
          </a:xfrm>
          <a:custGeom>
            <a:avLst/>
            <a:gdLst>
              <a:gd name="connsiteX0" fmla="*/ 0 w 3537628"/>
              <a:gd name="connsiteY0" fmla="*/ 2746495 h 2746495"/>
              <a:gd name="connsiteX1" fmla="*/ 48340 w 3537628"/>
              <a:gd name="connsiteY1" fmla="*/ 2531170 h 2746495"/>
              <a:gd name="connsiteX2" fmla="*/ 685553 w 3537628"/>
              <a:gd name="connsiteY2" fmla="*/ 2162041 h 2746495"/>
              <a:gd name="connsiteX3" fmla="*/ 791023 w 3537628"/>
              <a:gd name="connsiteY3" fmla="*/ 2109308 h 2746495"/>
              <a:gd name="connsiteX4" fmla="*/ 940438 w 3537628"/>
              <a:gd name="connsiteY4" fmla="*/ 1995054 h 2746495"/>
              <a:gd name="connsiteX5" fmla="*/ 1204112 w 3537628"/>
              <a:gd name="connsiteY5" fmla="*/ 1889589 h 2746495"/>
              <a:gd name="connsiteX6" fmla="*/ 1265636 w 3537628"/>
              <a:gd name="connsiteY6" fmla="*/ 1893983 h 2746495"/>
              <a:gd name="connsiteX7" fmla="*/ 1353527 w 3537628"/>
              <a:gd name="connsiteY7" fmla="*/ 1810490 h 2746495"/>
              <a:gd name="connsiteX8" fmla="*/ 1502943 w 3537628"/>
              <a:gd name="connsiteY8" fmla="*/ 1731390 h 2746495"/>
              <a:gd name="connsiteX9" fmla="*/ 1647964 w 3537628"/>
              <a:gd name="connsiteY9" fmla="*/ 1595164 h 2746495"/>
              <a:gd name="connsiteX10" fmla="*/ 1727066 w 3537628"/>
              <a:gd name="connsiteY10" fmla="*/ 1564404 h 2746495"/>
              <a:gd name="connsiteX11" fmla="*/ 1938005 w 3537628"/>
              <a:gd name="connsiteY11" fmla="*/ 1379839 h 2746495"/>
              <a:gd name="connsiteX12" fmla="*/ 2030291 w 3537628"/>
              <a:gd name="connsiteY12" fmla="*/ 1353473 h 2746495"/>
              <a:gd name="connsiteX13" fmla="*/ 2329122 w 3537628"/>
              <a:gd name="connsiteY13" fmla="*/ 1146936 h 2746495"/>
              <a:gd name="connsiteX14" fmla="*/ 2447775 w 3537628"/>
              <a:gd name="connsiteY14" fmla="*/ 1010710 h 2746495"/>
              <a:gd name="connsiteX15" fmla="*/ 2553245 w 3537628"/>
              <a:gd name="connsiteY15" fmla="*/ 940400 h 2746495"/>
              <a:gd name="connsiteX16" fmla="*/ 2597190 w 3537628"/>
              <a:gd name="connsiteY16" fmla="*/ 940400 h 2746495"/>
              <a:gd name="connsiteX17" fmla="*/ 2707055 w 3537628"/>
              <a:gd name="connsiteY17" fmla="*/ 790990 h 2746495"/>
              <a:gd name="connsiteX18" fmla="*/ 2764184 w 3537628"/>
              <a:gd name="connsiteY18" fmla="*/ 711891 h 2746495"/>
              <a:gd name="connsiteX19" fmla="*/ 2953151 w 3537628"/>
              <a:gd name="connsiteY19" fmla="*/ 540510 h 2746495"/>
              <a:gd name="connsiteX20" fmla="*/ 3084988 w 3537628"/>
              <a:gd name="connsiteY20" fmla="*/ 452622 h 2746495"/>
              <a:gd name="connsiteX21" fmla="*/ 3115750 w 3537628"/>
              <a:gd name="connsiteY21" fmla="*/ 452622 h 2746495"/>
              <a:gd name="connsiteX22" fmla="*/ 3120144 w 3537628"/>
              <a:gd name="connsiteY22" fmla="*/ 391101 h 2746495"/>
              <a:gd name="connsiteX23" fmla="*/ 3186063 w 3537628"/>
              <a:gd name="connsiteY23" fmla="*/ 369129 h 2746495"/>
              <a:gd name="connsiteX24" fmla="*/ 3265165 w 3537628"/>
              <a:gd name="connsiteY24" fmla="*/ 254874 h 2746495"/>
              <a:gd name="connsiteX25" fmla="*/ 3287138 w 3537628"/>
              <a:gd name="connsiteY25" fmla="*/ 180170 h 2746495"/>
              <a:gd name="connsiteX26" fmla="*/ 3476104 w 3537628"/>
              <a:gd name="connsiteY26" fmla="*/ 109859 h 2746495"/>
              <a:gd name="connsiteX27" fmla="*/ 3537628 w 3537628"/>
              <a:gd name="connsiteY27" fmla="*/ 0 h 274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37628" h="2746495">
                <a:moveTo>
                  <a:pt x="0" y="2746495"/>
                </a:moveTo>
                <a:lnTo>
                  <a:pt x="48340" y="2531170"/>
                </a:lnTo>
                <a:lnTo>
                  <a:pt x="685553" y="2162041"/>
                </a:lnTo>
                <a:lnTo>
                  <a:pt x="791023" y="2109308"/>
                </a:lnTo>
                <a:lnTo>
                  <a:pt x="940438" y="1995054"/>
                </a:lnTo>
                <a:lnTo>
                  <a:pt x="1204112" y="1889589"/>
                </a:lnTo>
                <a:lnTo>
                  <a:pt x="1265636" y="1893983"/>
                </a:lnTo>
                <a:lnTo>
                  <a:pt x="1353527" y="1810490"/>
                </a:lnTo>
                <a:lnTo>
                  <a:pt x="1502943" y="1731390"/>
                </a:lnTo>
                <a:lnTo>
                  <a:pt x="1647964" y="1595164"/>
                </a:lnTo>
                <a:lnTo>
                  <a:pt x="1727066" y="1564404"/>
                </a:lnTo>
                <a:lnTo>
                  <a:pt x="1938005" y="1379839"/>
                </a:lnTo>
                <a:lnTo>
                  <a:pt x="2030291" y="1353473"/>
                </a:lnTo>
                <a:lnTo>
                  <a:pt x="2329122" y="1146936"/>
                </a:lnTo>
                <a:lnTo>
                  <a:pt x="2447775" y="1010710"/>
                </a:lnTo>
                <a:lnTo>
                  <a:pt x="2553245" y="940400"/>
                </a:lnTo>
                <a:lnTo>
                  <a:pt x="2597190" y="940400"/>
                </a:lnTo>
                <a:lnTo>
                  <a:pt x="2707055" y="790990"/>
                </a:lnTo>
                <a:lnTo>
                  <a:pt x="2764184" y="711891"/>
                </a:lnTo>
                <a:lnTo>
                  <a:pt x="2953151" y="540510"/>
                </a:lnTo>
                <a:lnTo>
                  <a:pt x="3084988" y="452622"/>
                </a:lnTo>
                <a:lnTo>
                  <a:pt x="3115750" y="452622"/>
                </a:lnTo>
                <a:lnTo>
                  <a:pt x="3120144" y="391101"/>
                </a:lnTo>
                <a:lnTo>
                  <a:pt x="3186063" y="369129"/>
                </a:lnTo>
                <a:lnTo>
                  <a:pt x="3265165" y="254874"/>
                </a:lnTo>
                <a:lnTo>
                  <a:pt x="3287138" y="180170"/>
                </a:lnTo>
                <a:lnTo>
                  <a:pt x="3476104" y="109859"/>
                </a:lnTo>
                <a:lnTo>
                  <a:pt x="3537628" y="0"/>
                </a:lnTo>
              </a:path>
            </a:pathLst>
          </a:custGeom>
          <a:ln w="76200" cap="rnd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091241" y="2551077"/>
            <a:ext cx="3533234" cy="2509198"/>
          </a:xfrm>
          <a:custGeom>
            <a:avLst/>
            <a:gdLst>
              <a:gd name="connsiteX0" fmla="*/ 0 w 3533234"/>
              <a:gd name="connsiteY0" fmla="*/ 2509198 h 2509198"/>
              <a:gd name="connsiteX1" fmla="*/ 48340 w 3533234"/>
              <a:gd name="connsiteY1" fmla="*/ 2289478 h 2509198"/>
              <a:gd name="connsiteX2" fmla="*/ 272463 w 3533234"/>
              <a:gd name="connsiteY2" fmla="*/ 2170830 h 2509198"/>
              <a:gd name="connsiteX3" fmla="*/ 500981 w 3533234"/>
              <a:gd name="connsiteY3" fmla="*/ 2017026 h 2509198"/>
              <a:gd name="connsiteX4" fmla="*/ 610845 w 3533234"/>
              <a:gd name="connsiteY4" fmla="*/ 1946716 h 2509198"/>
              <a:gd name="connsiteX5" fmla="*/ 769050 w 3533234"/>
              <a:gd name="connsiteY5" fmla="*/ 1880800 h 2509198"/>
              <a:gd name="connsiteX6" fmla="*/ 931649 w 3533234"/>
              <a:gd name="connsiteY6" fmla="*/ 1726996 h 2509198"/>
              <a:gd name="connsiteX7" fmla="*/ 1076670 w 3533234"/>
              <a:gd name="connsiteY7" fmla="*/ 1683052 h 2509198"/>
              <a:gd name="connsiteX8" fmla="*/ 1212901 w 3533234"/>
              <a:gd name="connsiteY8" fmla="*/ 1551220 h 2509198"/>
              <a:gd name="connsiteX9" fmla="*/ 1221690 w 3533234"/>
              <a:gd name="connsiteY9" fmla="*/ 1480910 h 2509198"/>
              <a:gd name="connsiteX10" fmla="*/ 1357922 w 3533234"/>
              <a:gd name="connsiteY10" fmla="*/ 1480910 h 2509198"/>
              <a:gd name="connsiteX11" fmla="*/ 1560072 w 3533234"/>
              <a:gd name="connsiteY11" fmla="*/ 1305134 h 2509198"/>
              <a:gd name="connsiteX12" fmla="*/ 1608412 w 3533234"/>
              <a:gd name="connsiteY12" fmla="*/ 1305134 h 2509198"/>
              <a:gd name="connsiteX13" fmla="*/ 1661147 w 3533234"/>
              <a:gd name="connsiteY13" fmla="*/ 1248007 h 2509198"/>
              <a:gd name="connsiteX14" fmla="*/ 1718277 w 3533234"/>
              <a:gd name="connsiteY14" fmla="*/ 1212852 h 2509198"/>
              <a:gd name="connsiteX15" fmla="*/ 1845719 w 3533234"/>
              <a:gd name="connsiteY15" fmla="*/ 1102992 h 2509198"/>
              <a:gd name="connsiteX16" fmla="*/ 1929216 w 3533234"/>
              <a:gd name="connsiteY16" fmla="*/ 1102992 h 2509198"/>
              <a:gd name="connsiteX17" fmla="*/ 1995134 w 3533234"/>
              <a:gd name="connsiteY17" fmla="*/ 1006316 h 2509198"/>
              <a:gd name="connsiteX18" fmla="*/ 2065448 w 3533234"/>
              <a:gd name="connsiteY18" fmla="*/ 1006316 h 2509198"/>
              <a:gd name="connsiteX19" fmla="*/ 2166523 w 3533234"/>
              <a:gd name="connsiteY19" fmla="*/ 878878 h 2509198"/>
              <a:gd name="connsiteX20" fmla="*/ 2206074 w 3533234"/>
              <a:gd name="connsiteY20" fmla="*/ 878878 h 2509198"/>
              <a:gd name="connsiteX21" fmla="*/ 2285176 w 3533234"/>
              <a:gd name="connsiteY21" fmla="*/ 821751 h 2509198"/>
              <a:gd name="connsiteX22" fmla="*/ 2342305 w 3533234"/>
              <a:gd name="connsiteY22" fmla="*/ 742652 h 2509198"/>
              <a:gd name="connsiteX23" fmla="*/ 2403829 w 3533234"/>
              <a:gd name="connsiteY23" fmla="*/ 689919 h 2509198"/>
              <a:gd name="connsiteX24" fmla="*/ 2452170 w 3533234"/>
              <a:gd name="connsiteY24" fmla="*/ 663553 h 2509198"/>
              <a:gd name="connsiteX25" fmla="*/ 2588401 w 3533234"/>
              <a:gd name="connsiteY25" fmla="*/ 566876 h 2509198"/>
              <a:gd name="connsiteX26" fmla="*/ 2658714 w 3533234"/>
              <a:gd name="connsiteY26" fmla="*/ 558088 h 2509198"/>
              <a:gd name="connsiteX27" fmla="*/ 2676293 w 3533234"/>
              <a:gd name="connsiteY27" fmla="*/ 360340 h 2509198"/>
              <a:gd name="connsiteX28" fmla="*/ 2759790 w 3533234"/>
              <a:gd name="connsiteY28" fmla="*/ 232902 h 2509198"/>
              <a:gd name="connsiteX29" fmla="*/ 2887232 w 3533234"/>
              <a:gd name="connsiteY29" fmla="*/ 105465 h 2509198"/>
              <a:gd name="connsiteX30" fmla="*/ 2944361 w 3533234"/>
              <a:gd name="connsiteY30" fmla="*/ 114254 h 2509198"/>
              <a:gd name="connsiteX31" fmla="*/ 2961940 w 3533234"/>
              <a:gd name="connsiteY31" fmla="*/ 52732 h 2509198"/>
              <a:gd name="connsiteX32" fmla="*/ 3067409 w 3533234"/>
              <a:gd name="connsiteY32" fmla="*/ 52732 h 2509198"/>
              <a:gd name="connsiteX33" fmla="*/ 3102566 w 3533234"/>
              <a:gd name="connsiteY33" fmla="*/ 0 h 2509198"/>
              <a:gd name="connsiteX34" fmla="*/ 3533234 w 3533234"/>
              <a:gd name="connsiteY34" fmla="*/ 8788 h 2509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533234" h="2509198">
                <a:moveTo>
                  <a:pt x="0" y="2509198"/>
                </a:moveTo>
                <a:lnTo>
                  <a:pt x="48340" y="2289478"/>
                </a:lnTo>
                <a:lnTo>
                  <a:pt x="272463" y="2170830"/>
                </a:lnTo>
                <a:lnTo>
                  <a:pt x="500981" y="2017026"/>
                </a:lnTo>
                <a:lnTo>
                  <a:pt x="610845" y="1946716"/>
                </a:lnTo>
                <a:lnTo>
                  <a:pt x="769050" y="1880800"/>
                </a:lnTo>
                <a:lnTo>
                  <a:pt x="931649" y="1726996"/>
                </a:lnTo>
                <a:lnTo>
                  <a:pt x="1076670" y="1683052"/>
                </a:lnTo>
                <a:lnTo>
                  <a:pt x="1212901" y="1551220"/>
                </a:lnTo>
                <a:lnTo>
                  <a:pt x="1221690" y="1480910"/>
                </a:lnTo>
                <a:lnTo>
                  <a:pt x="1357922" y="1480910"/>
                </a:lnTo>
                <a:lnTo>
                  <a:pt x="1560072" y="1305134"/>
                </a:lnTo>
                <a:lnTo>
                  <a:pt x="1608412" y="1305134"/>
                </a:lnTo>
                <a:lnTo>
                  <a:pt x="1661147" y="1248007"/>
                </a:lnTo>
                <a:lnTo>
                  <a:pt x="1718277" y="1212852"/>
                </a:lnTo>
                <a:lnTo>
                  <a:pt x="1845719" y="1102992"/>
                </a:lnTo>
                <a:lnTo>
                  <a:pt x="1929216" y="1102992"/>
                </a:lnTo>
                <a:lnTo>
                  <a:pt x="1995134" y="1006316"/>
                </a:lnTo>
                <a:lnTo>
                  <a:pt x="2065448" y="1006316"/>
                </a:lnTo>
                <a:lnTo>
                  <a:pt x="2166523" y="878878"/>
                </a:lnTo>
                <a:lnTo>
                  <a:pt x="2206074" y="878878"/>
                </a:lnTo>
                <a:lnTo>
                  <a:pt x="2285176" y="821751"/>
                </a:lnTo>
                <a:lnTo>
                  <a:pt x="2342305" y="742652"/>
                </a:lnTo>
                <a:lnTo>
                  <a:pt x="2403829" y="689919"/>
                </a:lnTo>
                <a:lnTo>
                  <a:pt x="2452170" y="663553"/>
                </a:lnTo>
                <a:lnTo>
                  <a:pt x="2588401" y="566876"/>
                </a:lnTo>
                <a:lnTo>
                  <a:pt x="2658714" y="558088"/>
                </a:lnTo>
                <a:lnTo>
                  <a:pt x="2676293" y="360340"/>
                </a:lnTo>
                <a:lnTo>
                  <a:pt x="2759790" y="232902"/>
                </a:lnTo>
                <a:lnTo>
                  <a:pt x="2887232" y="105465"/>
                </a:lnTo>
                <a:lnTo>
                  <a:pt x="2944361" y="114254"/>
                </a:lnTo>
                <a:lnTo>
                  <a:pt x="2961940" y="52732"/>
                </a:lnTo>
                <a:lnTo>
                  <a:pt x="3067409" y="52732"/>
                </a:lnTo>
                <a:lnTo>
                  <a:pt x="3102566" y="0"/>
                </a:lnTo>
                <a:lnTo>
                  <a:pt x="3533234" y="8788"/>
                </a:lnTo>
              </a:path>
            </a:pathLst>
          </a:custGeom>
          <a:ln w="76200" cap="rnd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2012821"/>
            <a:ext cx="126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Relative Risk of Death after Heart Attack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1844" y="3450458"/>
            <a:ext cx="839317" cy="400110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White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8090" y="1954327"/>
            <a:ext cx="1317045" cy="651460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Medium" pitchFamily="34" charset="0"/>
              </a:rPr>
              <a:t>African American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3079" y="2382281"/>
            <a:ext cx="1647907" cy="400110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Underinsured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1744" y="4258905"/>
            <a:ext cx="2009084" cy="400110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Privately Insured</a:t>
            </a:r>
            <a:endParaRPr lang="en-US" sz="2000" dirty="0">
              <a:latin typeface="Franklin Gothic Medium" pitchFamily="34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040319"/>
              </p:ext>
            </p:extLst>
          </p:nvPr>
        </p:nvGraphicFramePr>
        <p:xfrm>
          <a:off x="859583" y="5064124"/>
          <a:ext cx="4043568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5446"/>
                <a:gridCol w="505446"/>
                <a:gridCol w="505446"/>
                <a:gridCol w="505446"/>
                <a:gridCol w="505446"/>
                <a:gridCol w="505446"/>
                <a:gridCol w="505446"/>
                <a:gridCol w="5054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8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452194"/>
              </p:ext>
            </p:extLst>
          </p:nvPr>
        </p:nvGraphicFramePr>
        <p:xfrm>
          <a:off x="4907002" y="5064124"/>
          <a:ext cx="4043568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5446"/>
                <a:gridCol w="505446"/>
                <a:gridCol w="505446"/>
                <a:gridCol w="505446"/>
                <a:gridCol w="505446"/>
                <a:gridCol w="505446"/>
                <a:gridCol w="505446"/>
                <a:gridCol w="5054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8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097404" y="5441822"/>
            <a:ext cx="1674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Years Post MI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27881" y="5441822"/>
            <a:ext cx="1674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Years Post MI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06570" y="185039"/>
            <a:ext cx="28272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Franklin Gothic Medium" pitchFamily="34" charset="0"/>
              </a:rPr>
              <a:t>Race Matters…</a:t>
            </a:r>
            <a:endParaRPr lang="en-US" sz="3200" dirty="0">
              <a:latin typeface="Franklin Gothic Medium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143500" y="1996281"/>
            <a:ext cx="3552031" cy="3000375"/>
          </a:xfrm>
          <a:custGeom>
            <a:avLst/>
            <a:gdLst>
              <a:gd name="connsiteX0" fmla="*/ 0 w 3552031"/>
              <a:gd name="connsiteY0" fmla="*/ 3000375 h 3000375"/>
              <a:gd name="connsiteX1" fmla="*/ 99219 w 3552031"/>
              <a:gd name="connsiteY1" fmla="*/ 2786063 h 3000375"/>
              <a:gd name="connsiteX2" fmla="*/ 289719 w 3552031"/>
              <a:gd name="connsiteY2" fmla="*/ 2635250 h 3000375"/>
              <a:gd name="connsiteX3" fmla="*/ 404813 w 3552031"/>
              <a:gd name="connsiteY3" fmla="*/ 2512219 h 3000375"/>
              <a:gd name="connsiteX4" fmla="*/ 492125 w 3552031"/>
              <a:gd name="connsiteY4" fmla="*/ 2472532 h 3000375"/>
              <a:gd name="connsiteX5" fmla="*/ 773906 w 3552031"/>
              <a:gd name="connsiteY5" fmla="*/ 2274094 h 3000375"/>
              <a:gd name="connsiteX6" fmla="*/ 813594 w 3552031"/>
              <a:gd name="connsiteY6" fmla="*/ 2190750 h 3000375"/>
              <a:gd name="connsiteX7" fmla="*/ 1051719 w 3552031"/>
              <a:gd name="connsiteY7" fmla="*/ 2008188 h 3000375"/>
              <a:gd name="connsiteX8" fmla="*/ 1079500 w 3552031"/>
              <a:gd name="connsiteY8" fmla="*/ 1988344 h 3000375"/>
              <a:gd name="connsiteX9" fmla="*/ 1242219 w 3552031"/>
              <a:gd name="connsiteY9" fmla="*/ 1766094 h 3000375"/>
              <a:gd name="connsiteX10" fmla="*/ 1520031 w 3552031"/>
              <a:gd name="connsiteY10" fmla="*/ 1607344 h 3000375"/>
              <a:gd name="connsiteX11" fmla="*/ 1579563 w 3552031"/>
              <a:gd name="connsiteY11" fmla="*/ 1496219 h 3000375"/>
              <a:gd name="connsiteX12" fmla="*/ 1742281 w 3552031"/>
              <a:gd name="connsiteY12" fmla="*/ 1456532 h 3000375"/>
              <a:gd name="connsiteX13" fmla="*/ 1841500 w 3552031"/>
              <a:gd name="connsiteY13" fmla="*/ 1317625 h 3000375"/>
              <a:gd name="connsiteX14" fmla="*/ 1944688 w 3552031"/>
              <a:gd name="connsiteY14" fmla="*/ 1277938 h 3000375"/>
              <a:gd name="connsiteX15" fmla="*/ 2059781 w 3552031"/>
              <a:gd name="connsiteY15" fmla="*/ 1266032 h 3000375"/>
              <a:gd name="connsiteX16" fmla="*/ 2151063 w 3552031"/>
              <a:gd name="connsiteY16" fmla="*/ 1198563 h 3000375"/>
              <a:gd name="connsiteX17" fmla="*/ 2214563 w 3552031"/>
              <a:gd name="connsiteY17" fmla="*/ 1194594 h 3000375"/>
              <a:gd name="connsiteX18" fmla="*/ 2325688 w 3552031"/>
              <a:gd name="connsiteY18" fmla="*/ 968375 h 3000375"/>
              <a:gd name="connsiteX19" fmla="*/ 2325688 w 3552031"/>
              <a:gd name="connsiteY19" fmla="*/ 916782 h 3000375"/>
              <a:gd name="connsiteX20" fmla="*/ 2405063 w 3552031"/>
              <a:gd name="connsiteY20" fmla="*/ 924719 h 3000375"/>
              <a:gd name="connsiteX21" fmla="*/ 2496344 w 3552031"/>
              <a:gd name="connsiteY21" fmla="*/ 849313 h 3000375"/>
              <a:gd name="connsiteX22" fmla="*/ 2615406 w 3552031"/>
              <a:gd name="connsiteY22" fmla="*/ 857250 h 3000375"/>
              <a:gd name="connsiteX23" fmla="*/ 2670969 w 3552031"/>
              <a:gd name="connsiteY23" fmla="*/ 813594 h 3000375"/>
              <a:gd name="connsiteX24" fmla="*/ 2690813 w 3552031"/>
              <a:gd name="connsiteY24" fmla="*/ 698500 h 3000375"/>
              <a:gd name="connsiteX25" fmla="*/ 2782094 w 3552031"/>
              <a:gd name="connsiteY25" fmla="*/ 706438 h 3000375"/>
              <a:gd name="connsiteX26" fmla="*/ 2881313 w 3552031"/>
              <a:gd name="connsiteY26" fmla="*/ 496094 h 3000375"/>
              <a:gd name="connsiteX27" fmla="*/ 2964656 w 3552031"/>
              <a:gd name="connsiteY27" fmla="*/ 500063 h 3000375"/>
              <a:gd name="connsiteX28" fmla="*/ 2976563 w 3552031"/>
              <a:gd name="connsiteY28" fmla="*/ 448469 h 3000375"/>
              <a:gd name="connsiteX29" fmla="*/ 3242469 w 3552031"/>
              <a:gd name="connsiteY29" fmla="*/ 440532 h 3000375"/>
              <a:gd name="connsiteX30" fmla="*/ 3274219 w 3552031"/>
              <a:gd name="connsiteY30" fmla="*/ 361157 h 3000375"/>
              <a:gd name="connsiteX31" fmla="*/ 3270250 w 3552031"/>
              <a:gd name="connsiteY31" fmla="*/ 190500 h 3000375"/>
              <a:gd name="connsiteX32" fmla="*/ 3468688 w 3552031"/>
              <a:gd name="connsiteY32" fmla="*/ 190500 h 3000375"/>
              <a:gd name="connsiteX33" fmla="*/ 3500438 w 3552031"/>
              <a:gd name="connsiteY33" fmla="*/ 0 h 3000375"/>
              <a:gd name="connsiteX34" fmla="*/ 3548063 w 3552031"/>
              <a:gd name="connsiteY34" fmla="*/ 0 h 3000375"/>
              <a:gd name="connsiteX35" fmla="*/ 3552031 w 3552031"/>
              <a:gd name="connsiteY35" fmla="*/ 480219 h 3000375"/>
              <a:gd name="connsiteX36" fmla="*/ 3409156 w 3552031"/>
              <a:gd name="connsiteY36" fmla="*/ 492125 h 3000375"/>
              <a:gd name="connsiteX37" fmla="*/ 3385344 w 3552031"/>
              <a:gd name="connsiteY37" fmla="*/ 535782 h 3000375"/>
              <a:gd name="connsiteX38" fmla="*/ 3333750 w 3552031"/>
              <a:gd name="connsiteY38" fmla="*/ 531813 h 3000375"/>
              <a:gd name="connsiteX39" fmla="*/ 3242469 w 3552031"/>
              <a:gd name="connsiteY39" fmla="*/ 619125 h 3000375"/>
              <a:gd name="connsiteX40" fmla="*/ 3186906 w 3552031"/>
              <a:gd name="connsiteY40" fmla="*/ 654844 h 3000375"/>
              <a:gd name="connsiteX41" fmla="*/ 3171031 w 3552031"/>
              <a:gd name="connsiteY41" fmla="*/ 698500 h 3000375"/>
              <a:gd name="connsiteX42" fmla="*/ 3127375 w 3552031"/>
              <a:gd name="connsiteY42" fmla="*/ 698500 h 3000375"/>
              <a:gd name="connsiteX43" fmla="*/ 3044031 w 3552031"/>
              <a:gd name="connsiteY43" fmla="*/ 841375 h 3000375"/>
              <a:gd name="connsiteX44" fmla="*/ 2742406 w 3552031"/>
              <a:gd name="connsiteY44" fmla="*/ 1039813 h 3000375"/>
              <a:gd name="connsiteX45" fmla="*/ 2647156 w 3552031"/>
              <a:gd name="connsiteY45" fmla="*/ 1162844 h 3000375"/>
              <a:gd name="connsiteX46" fmla="*/ 2599531 w 3552031"/>
              <a:gd name="connsiteY46" fmla="*/ 1293813 h 3000375"/>
              <a:gd name="connsiteX47" fmla="*/ 2540000 w 3552031"/>
              <a:gd name="connsiteY47" fmla="*/ 1285875 h 3000375"/>
              <a:gd name="connsiteX48" fmla="*/ 2508250 w 3552031"/>
              <a:gd name="connsiteY48" fmla="*/ 1377157 h 3000375"/>
              <a:gd name="connsiteX49" fmla="*/ 2397125 w 3552031"/>
              <a:gd name="connsiteY49" fmla="*/ 1408907 h 3000375"/>
              <a:gd name="connsiteX50" fmla="*/ 2024063 w 3552031"/>
              <a:gd name="connsiteY50" fmla="*/ 1742282 h 3000375"/>
              <a:gd name="connsiteX51" fmla="*/ 1916906 w 3552031"/>
              <a:gd name="connsiteY51" fmla="*/ 1722438 h 3000375"/>
              <a:gd name="connsiteX52" fmla="*/ 1722438 w 3552031"/>
              <a:gd name="connsiteY52" fmla="*/ 1920875 h 3000375"/>
              <a:gd name="connsiteX53" fmla="*/ 1678781 w 3552031"/>
              <a:gd name="connsiteY53" fmla="*/ 1920875 h 3000375"/>
              <a:gd name="connsiteX54" fmla="*/ 1603375 w 3552031"/>
              <a:gd name="connsiteY54" fmla="*/ 2020094 h 3000375"/>
              <a:gd name="connsiteX55" fmla="*/ 1404938 w 3552031"/>
              <a:gd name="connsiteY55" fmla="*/ 2155032 h 3000375"/>
              <a:gd name="connsiteX56" fmla="*/ 1349375 w 3552031"/>
              <a:gd name="connsiteY56" fmla="*/ 2155032 h 3000375"/>
              <a:gd name="connsiteX57" fmla="*/ 1258094 w 3552031"/>
              <a:gd name="connsiteY57" fmla="*/ 2246313 h 3000375"/>
              <a:gd name="connsiteX58" fmla="*/ 1166813 w 3552031"/>
              <a:gd name="connsiteY58" fmla="*/ 2254250 h 3000375"/>
              <a:gd name="connsiteX59" fmla="*/ 1000125 w 3552031"/>
              <a:gd name="connsiteY59" fmla="*/ 2377282 h 3000375"/>
              <a:gd name="connsiteX60" fmla="*/ 865188 w 3552031"/>
              <a:gd name="connsiteY60" fmla="*/ 2397125 h 3000375"/>
              <a:gd name="connsiteX61" fmla="*/ 674688 w 3552031"/>
              <a:gd name="connsiteY61" fmla="*/ 2536032 h 3000375"/>
              <a:gd name="connsiteX62" fmla="*/ 575469 w 3552031"/>
              <a:gd name="connsiteY62" fmla="*/ 2555875 h 3000375"/>
              <a:gd name="connsiteX63" fmla="*/ 408781 w 3552031"/>
              <a:gd name="connsiteY63" fmla="*/ 2694782 h 3000375"/>
              <a:gd name="connsiteX64" fmla="*/ 63500 w 3552031"/>
              <a:gd name="connsiteY64" fmla="*/ 2873375 h 300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552031" h="3000375">
                <a:moveTo>
                  <a:pt x="0" y="3000375"/>
                </a:moveTo>
                <a:lnTo>
                  <a:pt x="99219" y="2786063"/>
                </a:lnTo>
                <a:lnTo>
                  <a:pt x="289719" y="2635250"/>
                </a:lnTo>
                <a:lnTo>
                  <a:pt x="404813" y="2512219"/>
                </a:lnTo>
                <a:lnTo>
                  <a:pt x="492125" y="2472532"/>
                </a:lnTo>
                <a:lnTo>
                  <a:pt x="773906" y="2274094"/>
                </a:lnTo>
                <a:lnTo>
                  <a:pt x="813594" y="2190750"/>
                </a:lnTo>
                <a:lnTo>
                  <a:pt x="1051719" y="2008188"/>
                </a:lnTo>
                <a:lnTo>
                  <a:pt x="1079500" y="1988344"/>
                </a:lnTo>
                <a:lnTo>
                  <a:pt x="1242219" y="1766094"/>
                </a:lnTo>
                <a:lnTo>
                  <a:pt x="1520031" y="1607344"/>
                </a:lnTo>
                <a:lnTo>
                  <a:pt x="1579563" y="1496219"/>
                </a:lnTo>
                <a:lnTo>
                  <a:pt x="1742281" y="1456532"/>
                </a:lnTo>
                <a:lnTo>
                  <a:pt x="1841500" y="1317625"/>
                </a:lnTo>
                <a:lnTo>
                  <a:pt x="1944688" y="1277938"/>
                </a:lnTo>
                <a:lnTo>
                  <a:pt x="2059781" y="1266032"/>
                </a:lnTo>
                <a:lnTo>
                  <a:pt x="2151063" y="1198563"/>
                </a:lnTo>
                <a:lnTo>
                  <a:pt x="2214563" y="1194594"/>
                </a:lnTo>
                <a:lnTo>
                  <a:pt x="2325688" y="968375"/>
                </a:lnTo>
                <a:lnTo>
                  <a:pt x="2325688" y="916782"/>
                </a:lnTo>
                <a:lnTo>
                  <a:pt x="2405063" y="924719"/>
                </a:lnTo>
                <a:lnTo>
                  <a:pt x="2496344" y="849313"/>
                </a:lnTo>
                <a:lnTo>
                  <a:pt x="2615406" y="857250"/>
                </a:lnTo>
                <a:lnTo>
                  <a:pt x="2670969" y="813594"/>
                </a:lnTo>
                <a:lnTo>
                  <a:pt x="2690813" y="698500"/>
                </a:lnTo>
                <a:lnTo>
                  <a:pt x="2782094" y="706438"/>
                </a:lnTo>
                <a:lnTo>
                  <a:pt x="2881313" y="496094"/>
                </a:lnTo>
                <a:lnTo>
                  <a:pt x="2964656" y="500063"/>
                </a:lnTo>
                <a:lnTo>
                  <a:pt x="2976563" y="448469"/>
                </a:lnTo>
                <a:lnTo>
                  <a:pt x="3242469" y="440532"/>
                </a:lnTo>
                <a:lnTo>
                  <a:pt x="3274219" y="361157"/>
                </a:lnTo>
                <a:lnTo>
                  <a:pt x="3270250" y="190500"/>
                </a:lnTo>
                <a:lnTo>
                  <a:pt x="3468688" y="190500"/>
                </a:lnTo>
                <a:lnTo>
                  <a:pt x="3500438" y="0"/>
                </a:lnTo>
                <a:lnTo>
                  <a:pt x="3548063" y="0"/>
                </a:lnTo>
                <a:cubicBezTo>
                  <a:pt x="3549386" y="160073"/>
                  <a:pt x="3550708" y="320146"/>
                  <a:pt x="3552031" y="480219"/>
                </a:cubicBezTo>
                <a:lnTo>
                  <a:pt x="3409156" y="492125"/>
                </a:lnTo>
                <a:lnTo>
                  <a:pt x="3385344" y="535782"/>
                </a:lnTo>
                <a:lnTo>
                  <a:pt x="3333750" y="531813"/>
                </a:lnTo>
                <a:lnTo>
                  <a:pt x="3242469" y="619125"/>
                </a:lnTo>
                <a:lnTo>
                  <a:pt x="3186906" y="654844"/>
                </a:lnTo>
                <a:lnTo>
                  <a:pt x="3171031" y="698500"/>
                </a:lnTo>
                <a:lnTo>
                  <a:pt x="3127375" y="698500"/>
                </a:lnTo>
                <a:lnTo>
                  <a:pt x="3044031" y="841375"/>
                </a:lnTo>
                <a:lnTo>
                  <a:pt x="2742406" y="1039813"/>
                </a:lnTo>
                <a:lnTo>
                  <a:pt x="2647156" y="1162844"/>
                </a:lnTo>
                <a:lnTo>
                  <a:pt x="2599531" y="1293813"/>
                </a:lnTo>
                <a:lnTo>
                  <a:pt x="2540000" y="1285875"/>
                </a:lnTo>
                <a:lnTo>
                  <a:pt x="2508250" y="1377157"/>
                </a:lnTo>
                <a:lnTo>
                  <a:pt x="2397125" y="1408907"/>
                </a:lnTo>
                <a:lnTo>
                  <a:pt x="2024063" y="1742282"/>
                </a:lnTo>
                <a:lnTo>
                  <a:pt x="1916906" y="1722438"/>
                </a:lnTo>
                <a:lnTo>
                  <a:pt x="1722438" y="1920875"/>
                </a:lnTo>
                <a:lnTo>
                  <a:pt x="1678781" y="1920875"/>
                </a:lnTo>
                <a:lnTo>
                  <a:pt x="1603375" y="2020094"/>
                </a:lnTo>
                <a:lnTo>
                  <a:pt x="1404938" y="2155032"/>
                </a:lnTo>
                <a:lnTo>
                  <a:pt x="1349375" y="2155032"/>
                </a:lnTo>
                <a:lnTo>
                  <a:pt x="1258094" y="2246313"/>
                </a:lnTo>
                <a:lnTo>
                  <a:pt x="1166813" y="2254250"/>
                </a:lnTo>
                <a:lnTo>
                  <a:pt x="1000125" y="2377282"/>
                </a:lnTo>
                <a:lnTo>
                  <a:pt x="865188" y="2397125"/>
                </a:lnTo>
                <a:lnTo>
                  <a:pt x="674688" y="2536032"/>
                </a:lnTo>
                <a:lnTo>
                  <a:pt x="575469" y="2555875"/>
                </a:lnTo>
                <a:lnTo>
                  <a:pt x="408781" y="2694782"/>
                </a:lnTo>
                <a:lnTo>
                  <a:pt x="63500" y="2873375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138639" y="1997383"/>
            <a:ext cx="3546418" cy="3067287"/>
          </a:xfrm>
          <a:custGeom>
            <a:avLst/>
            <a:gdLst>
              <a:gd name="connsiteX0" fmla="*/ 0 w 3546418"/>
              <a:gd name="connsiteY0" fmla="*/ 3067287 h 3067287"/>
              <a:gd name="connsiteX1" fmla="*/ 30762 w 3546418"/>
              <a:gd name="connsiteY1" fmla="*/ 2829989 h 3067287"/>
              <a:gd name="connsiteX2" fmla="*/ 162599 w 3546418"/>
              <a:gd name="connsiteY2" fmla="*/ 2737707 h 3067287"/>
              <a:gd name="connsiteX3" fmla="*/ 246096 w 3546418"/>
              <a:gd name="connsiteY3" fmla="*/ 2641030 h 3067287"/>
              <a:gd name="connsiteX4" fmla="*/ 338382 w 3546418"/>
              <a:gd name="connsiteY4" fmla="*/ 2605875 h 3067287"/>
              <a:gd name="connsiteX5" fmla="*/ 364750 w 3546418"/>
              <a:gd name="connsiteY5" fmla="*/ 2517987 h 3067287"/>
              <a:gd name="connsiteX6" fmla="*/ 457036 w 3546418"/>
              <a:gd name="connsiteY6" fmla="*/ 2487227 h 3067287"/>
              <a:gd name="connsiteX7" fmla="*/ 457036 w 3546418"/>
              <a:gd name="connsiteY7" fmla="*/ 2487227 h 3067287"/>
              <a:gd name="connsiteX8" fmla="*/ 509770 w 3546418"/>
              <a:gd name="connsiteY8" fmla="*/ 2425705 h 3067287"/>
              <a:gd name="connsiteX9" fmla="*/ 575689 w 3546418"/>
              <a:gd name="connsiteY9" fmla="*/ 2386156 h 3067287"/>
              <a:gd name="connsiteX10" fmla="*/ 694342 w 3546418"/>
              <a:gd name="connsiteY10" fmla="*/ 2320240 h 3067287"/>
              <a:gd name="connsiteX11" fmla="*/ 769050 w 3546418"/>
              <a:gd name="connsiteY11" fmla="*/ 2263113 h 3067287"/>
              <a:gd name="connsiteX12" fmla="*/ 777839 w 3546418"/>
              <a:gd name="connsiteY12" fmla="*/ 2219169 h 3067287"/>
              <a:gd name="connsiteX13" fmla="*/ 1041513 w 3546418"/>
              <a:gd name="connsiteY13" fmla="*/ 1981871 h 3067287"/>
              <a:gd name="connsiteX14" fmla="*/ 1081064 w 3546418"/>
              <a:gd name="connsiteY14" fmla="*/ 1981871 h 3067287"/>
              <a:gd name="connsiteX15" fmla="*/ 1103037 w 3546418"/>
              <a:gd name="connsiteY15" fmla="*/ 1915955 h 3067287"/>
              <a:gd name="connsiteX16" fmla="*/ 1168956 w 3546418"/>
              <a:gd name="connsiteY16" fmla="*/ 1845645 h 3067287"/>
              <a:gd name="connsiteX17" fmla="*/ 1217296 w 3546418"/>
              <a:gd name="connsiteY17" fmla="*/ 1766546 h 3067287"/>
              <a:gd name="connsiteX18" fmla="*/ 1441419 w 3546418"/>
              <a:gd name="connsiteY18" fmla="*/ 1639109 h 3067287"/>
              <a:gd name="connsiteX19" fmla="*/ 1485365 w 3546418"/>
              <a:gd name="connsiteY19" fmla="*/ 1621531 h 3067287"/>
              <a:gd name="connsiteX20" fmla="*/ 1524916 w 3546418"/>
              <a:gd name="connsiteY20" fmla="*/ 1617137 h 3067287"/>
              <a:gd name="connsiteX21" fmla="*/ 1555678 w 3546418"/>
              <a:gd name="connsiteY21" fmla="*/ 1502883 h 3067287"/>
              <a:gd name="connsiteX22" fmla="*/ 1604018 w 3546418"/>
              <a:gd name="connsiteY22" fmla="*/ 1480911 h 3067287"/>
              <a:gd name="connsiteX23" fmla="*/ 1735855 w 3546418"/>
              <a:gd name="connsiteY23" fmla="*/ 1454544 h 3067287"/>
              <a:gd name="connsiteX24" fmla="*/ 1797379 w 3546418"/>
              <a:gd name="connsiteY24" fmla="*/ 1344684 h 3067287"/>
              <a:gd name="connsiteX25" fmla="*/ 1911638 w 3546418"/>
              <a:gd name="connsiteY25" fmla="*/ 1261191 h 3067287"/>
              <a:gd name="connsiteX26" fmla="*/ 2078632 w 3546418"/>
              <a:gd name="connsiteY26" fmla="*/ 1256796 h 3067287"/>
              <a:gd name="connsiteX27" fmla="*/ 2144550 w 3546418"/>
              <a:gd name="connsiteY27" fmla="*/ 1195275 h 3067287"/>
              <a:gd name="connsiteX28" fmla="*/ 2219258 w 3546418"/>
              <a:gd name="connsiteY28" fmla="*/ 1190881 h 3067287"/>
              <a:gd name="connsiteX29" fmla="*/ 2285176 w 3546418"/>
              <a:gd name="connsiteY29" fmla="*/ 1085415 h 3067287"/>
              <a:gd name="connsiteX30" fmla="*/ 2324727 w 3546418"/>
              <a:gd name="connsiteY30" fmla="*/ 1010710 h 3067287"/>
              <a:gd name="connsiteX31" fmla="*/ 2324727 w 3546418"/>
              <a:gd name="connsiteY31" fmla="*/ 927217 h 3067287"/>
              <a:gd name="connsiteX32" fmla="*/ 2408224 w 3546418"/>
              <a:gd name="connsiteY32" fmla="*/ 927217 h 3067287"/>
              <a:gd name="connsiteX33" fmla="*/ 2487327 w 3546418"/>
              <a:gd name="connsiteY33" fmla="*/ 852512 h 3067287"/>
              <a:gd name="connsiteX34" fmla="*/ 2632347 w 3546418"/>
              <a:gd name="connsiteY34" fmla="*/ 848118 h 3067287"/>
              <a:gd name="connsiteX35" fmla="*/ 2623558 w 3546418"/>
              <a:gd name="connsiteY35" fmla="*/ 821752 h 3067287"/>
              <a:gd name="connsiteX36" fmla="*/ 2663109 w 3546418"/>
              <a:gd name="connsiteY36" fmla="*/ 821752 h 3067287"/>
              <a:gd name="connsiteX37" fmla="*/ 2667504 w 3546418"/>
              <a:gd name="connsiteY37" fmla="*/ 698709 h 3067287"/>
              <a:gd name="connsiteX38" fmla="*/ 2790552 w 3546418"/>
              <a:gd name="connsiteY38" fmla="*/ 698709 h 3067287"/>
              <a:gd name="connsiteX39" fmla="*/ 2834498 w 3546418"/>
              <a:gd name="connsiteY39" fmla="*/ 610821 h 3067287"/>
              <a:gd name="connsiteX40" fmla="*/ 2865260 w 3546418"/>
              <a:gd name="connsiteY40" fmla="*/ 500961 h 3067287"/>
              <a:gd name="connsiteX41" fmla="*/ 2961940 w 3546418"/>
              <a:gd name="connsiteY41" fmla="*/ 492172 h 3067287"/>
              <a:gd name="connsiteX42" fmla="*/ 2961940 w 3546418"/>
              <a:gd name="connsiteY42" fmla="*/ 439439 h 3067287"/>
              <a:gd name="connsiteX43" fmla="*/ 3243192 w 3546418"/>
              <a:gd name="connsiteY43" fmla="*/ 439439 h 3067287"/>
              <a:gd name="connsiteX44" fmla="*/ 3265165 w 3546418"/>
              <a:gd name="connsiteY44" fmla="*/ 360340 h 3067287"/>
              <a:gd name="connsiteX45" fmla="*/ 3265165 w 3546418"/>
              <a:gd name="connsiteY45" fmla="*/ 184565 h 3067287"/>
              <a:gd name="connsiteX46" fmla="*/ 3471710 w 3546418"/>
              <a:gd name="connsiteY46" fmla="*/ 184565 h 3067287"/>
              <a:gd name="connsiteX47" fmla="*/ 3484894 w 3546418"/>
              <a:gd name="connsiteY47" fmla="*/ 0 h 3067287"/>
              <a:gd name="connsiteX48" fmla="*/ 3546418 w 3546418"/>
              <a:gd name="connsiteY48" fmla="*/ 0 h 306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46418" h="3067287">
                <a:moveTo>
                  <a:pt x="0" y="3067287"/>
                </a:moveTo>
                <a:lnTo>
                  <a:pt x="30762" y="2829989"/>
                </a:lnTo>
                <a:lnTo>
                  <a:pt x="162599" y="2737707"/>
                </a:lnTo>
                <a:lnTo>
                  <a:pt x="246096" y="2641030"/>
                </a:lnTo>
                <a:lnTo>
                  <a:pt x="338382" y="2605875"/>
                </a:lnTo>
                <a:lnTo>
                  <a:pt x="364750" y="2517987"/>
                </a:lnTo>
                <a:lnTo>
                  <a:pt x="457036" y="2487227"/>
                </a:lnTo>
                <a:lnTo>
                  <a:pt x="457036" y="2487227"/>
                </a:lnTo>
                <a:lnTo>
                  <a:pt x="509770" y="2425705"/>
                </a:lnTo>
                <a:lnTo>
                  <a:pt x="575689" y="2386156"/>
                </a:lnTo>
                <a:lnTo>
                  <a:pt x="694342" y="2320240"/>
                </a:lnTo>
                <a:lnTo>
                  <a:pt x="769050" y="2263113"/>
                </a:lnTo>
                <a:lnTo>
                  <a:pt x="777839" y="2219169"/>
                </a:lnTo>
                <a:lnTo>
                  <a:pt x="1041513" y="1981871"/>
                </a:lnTo>
                <a:lnTo>
                  <a:pt x="1081064" y="1981871"/>
                </a:lnTo>
                <a:lnTo>
                  <a:pt x="1103037" y="1915955"/>
                </a:lnTo>
                <a:lnTo>
                  <a:pt x="1168956" y="1845645"/>
                </a:lnTo>
                <a:lnTo>
                  <a:pt x="1217296" y="1766546"/>
                </a:lnTo>
                <a:lnTo>
                  <a:pt x="1441419" y="1639109"/>
                </a:lnTo>
                <a:lnTo>
                  <a:pt x="1485365" y="1621531"/>
                </a:lnTo>
                <a:lnTo>
                  <a:pt x="1524916" y="1617137"/>
                </a:lnTo>
                <a:lnTo>
                  <a:pt x="1555678" y="1502883"/>
                </a:lnTo>
                <a:lnTo>
                  <a:pt x="1604018" y="1480911"/>
                </a:lnTo>
                <a:lnTo>
                  <a:pt x="1735855" y="1454544"/>
                </a:lnTo>
                <a:lnTo>
                  <a:pt x="1797379" y="1344684"/>
                </a:lnTo>
                <a:lnTo>
                  <a:pt x="1911638" y="1261191"/>
                </a:lnTo>
                <a:lnTo>
                  <a:pt x="2078632" y="1256796"/>
                </a:lnTo>
                <a:lnTo>
                  <a:pt x="2144550" y="1195275"/>
                </a:lnTo>
                <a:lnTo>
                  <a:pt x="2219258" y="1190881"/>
                </a:lnTo>
                <a:lnTo>
                  <a:pt x="2285176" y="1085415"/>
                </a:lnTo>
                <a:lnTo>
                  <a:pt x="2324727" y="1010710"/>
                </a:lnTo>
                <a:lnTo>
                  <a:pt x="2324727" y="927217"/>
                </a:lnTo>
                <a:lnTo>
                  <a:pt x="2408224" y="927217"/>
                </a:lnTo>
                <a:lnTo>
                  <a:pt x="2487327" y="852512"/>
                </a:lnTo>
                <a:lnTo>
                  <a:pt x="2632347" y="848118"/>
                </a:lnTo>
                <a:lnTo>
                  <a:pt x="2623558" y="821752"/>
                </a:lnTo>
                <a:lnTo>
                  <a:pt x="2663109" y="821752"/>
                </a:lnTo>
                <a:lnTo>
                  <a:pt x="2667504" y="698709"/>
                </a:lnTo>
                <a:lnTo>
                  <a:pt x="2790552" y="698709"/>
                </a:lnTo>
                <a:lnTo>
                  <a:pt x="2834498" y="610821"/>
                </a:lnTo>
                <a:lnTo>
                  <a:pt x="2865260" y="500961"/>
                </a:lnTo>
                <a:lnTo>
                  <a:pt x="2961940" y="492172"/>
                </a:lnTo>
                <a:lnTo>
                  <a:pt x="2961940" y="439439"/>
                </a:lnTo>
                <a:lnTo>
                  <a:pt x="3243192" y="439439"/>
                </a:lnTo>
                <a:lnTo>
                  <a:pt x="3265165" y="360340"/>
                </a:lnTo>
                <a:lnTo>
                  <a:pt x="3265165" y="184565"/>
                </a:lnTo>
                <a:lnTo>
                  <a:pt x="3471710" y="184565"/>
                </a:lnTo>
                <a:lnTo>
                  <a:pt x="3484894" y="0"/>
                </a:lnTo>
                <a:lnTo>
                  <a:pt x="3546418" y="0"/>
                </a:ln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134245" y="2441217"/>
            <a:ext cx="3537628" cy="2623453"/>
          </a:xfrm>
          <a:custGeom>
            <a:avLst/>
            <a:gdLst>
              <a:gd name="connsiteX0" fmla="*/ 0 w 3537628"/>
              <a:gd name="connsiteY0" fmla="*/ 2623453 h 2623453"/>
              <a:gd name="connsiteX1" fmla="*/ 39551 w 3537628"/>
              <a:gd name="connsiteY1" fmla="*/ 2452071 h 2623453"/>
              <a:gd name="connsiteX2" fmla="*/ 162599 w 3537628"/>
              <a:gd name="connsiteY2" fmla="*/ 2368578 h 2623453"/>
              <a:gd name="connsiteX3" fmla="*/ 263674 w 3537628"/>
              <a:gd name="connsiteY3" fmla="*/ 2320239 h 2623453"/>
              <a:gd name="connsiteX4" fmla="*/ 417484 w 3537628"/>
              <a:gd name="connsiteY4" fmla="*/ 2236746 h 2623453"/>
              <a:gd name="connsiteX5" fmla="*/ 597661 w 3537628"/>
              <a:gd name="connsiteY5" fmla="*/ 2109308 h 2623453"/>
              <a:gd name="connsiteX6" fmla="*/ 698736 w 3537628"/>
              <a:gd name="connsiteY6" fmla="*/ 2096125 h 2623453"/>
              <a:gd name="connsiteX7" fmla="*/ 892097 w 3537628"/>
              <a:gd name="connsiteY7" fmla="*/ 1951110 h 2623453"/>
              <a:gd name="connsiteX8" fmla="*/ 997567 w 3537628"/>
              <a:gd name="connsiteY8" fmla="*/ 1942322 h 2623453"/>
              <a:gd name="connsiteX9" fmla="*/ 1195323 w 3537628"/>
              <a:gd name="connsiteY9" fmla="*/ 1814884 h 2623453"/>
              <a:gd name="connsiteX10" fmla="*/ 1278819 w 3537628"/>
              <a:gd name="connsiteY10" fmla="*/ 1797307 h 2623453"/>
              <a:gd name="connsiteX11" fmla="*/ 1393078 w 3537628"/>
              <a:gd name="connsiteY11" fmla="*/ 1713813 h 2623453"/>
              <a:gd name="connsiteX12" fmla="*/ 1423840 w 3537628"/>
              <a:gd name="connsiteY12" fmla="*/ 1713813 h 2623453"/>
              <a:gd name="connsiteX13" fmla="*/ 1599623 w 3537628"/>
              <a:gd name="connsiteY13" fmla="*/ 1590770 h 2623453"/>
              <a:gd name="connsiteX14" fmla="*/ 1691909 w 3537628"/>
              <a:gd name="connsiteY14" fmla="*/ 1480910 h 2623453"/>
              <a:gd name="connsiteX15" fmla="*/ 1735855 w 3537628"/>
              <a:gd name="connsiteY15" fmla="*/ 1472121 h 2623453"/>
              <a:gd name="connsiteX16" fmla="*/ 1951189 w 3537628"/>
              <a:gd name="connsiteY16" fmla="*/ 1291951 h 2623453"/>
              <a:gd name="connsiteX17" fmla="*/ 2030291 w 3537628"/>
              <a:gd name="connsiteY17" fmla="*/ 1296346 h 2623453"/>
              <a:gd name="connsiteX18" fmla="*/ 2324727 w 3537628"/>
              <a:gd name="connsiteY18" fmla="*/ 1054654 h 2623453"/>
              <a:gd name="connsiteX19" fmla="*/ 2421407 w 3537628"/>
              <a:gd name="connsiteY19" fmla="*/ 966766 h 2623453"/>
              <a:gd name="connsiteX20" fmla="*/ 2513693 w 3537628"/>
              <a:gd name="connsiteY20" fmla="*/ 940400 h 2623453"/>
              <a:gd name="connsiteX21" fmla="*/ 2557639 w 3537628"/>
              <a:gd name="connsiteY21" fmla="*/ 848118 h 2623453"/>
              <a:gd name="connsiteX22" fmla="*/ 2627952 w 3537628"/>
              <a:gd name="connsiteY22" fmla="*/ 839329 h 2623453"/>
              <a:gd name="connsiteX23" fmla="*/ 2693871 w 3537628"/>
              <a:gd name="connsiteY23" fmla="*/ 685525 h 2623453"/>
              <a:gd name="connsiteX24" fmla="*/ 2772973 w 3537628"/>
              <a:gd name="connsiteY24" fmla="*/ 593243 h 2623453"/>
              <a:gd name="connsiteX25" fmla="*/ 2970729 w 3537628"/>
              <a:gd name="connsiteY25" fmla="*/ 452622 h 2623453"/>
              <a:gd name="connsiteX26" fmla="*/ 3058620 w 3537628"/>
              <a:gd name="connsiteY26" fmla="*/ 408678 h 2623453"/>
              <a:gd name="connsiteX27" fmla="*/ 3133328 w 3537628"/>
              <a:gd name="connsiteY27" fmla="*/ 259269 h 2623453"/>
              <a:gd name="connsiteX28" fmla="*/ 3181668 w 3537628"/>
              <a:gd name="connsiteY28" fmla="*/ 259269 h 2623453"/>
              <a:gd name="connsiteX29" fmla="*/ 3238797 w 3537628"/>
              <a:gd name="connsiteY29" fmla="*/ 171381 h 2623453"/>
              <a:gd name="connsiteX30" fmla="*/ 3269559 w 3537628"/>
              <a:gd name="connsiteY30" fmla="*/ 171381 h 2623453"/>
              <a:gd name="connsiteX31" fmla="*/ 3339872 w 3537628"/>
              <a:gd name="connsiteY31" fmla="*/ 101071 h 2623453"/>
              <a:gd name="connsiteX32" fmla="*/ 3414580 w 3537628"/>
              <a:gd name="connsiteY32" fmla="*/ 114254 h 2623453"/>
              <a:gd name="connsiteX33" fmla="*/ 3418975 w 3537628"/>
              <a:gd name="connsiteY33" fmla="*/ 61521 h 2623453"/>
              <a:gd name="connsiteX34" fmla="*/ 3537628 w 3537628"/>
              <a:gd name="connsiteY34" fmla="*/ 52732 h 2623453"/>
              <a:gd name="connsiteX35" fmla="*/ 3537628 w 3537628"/>
              <a:gd name="connsiteY35" fmla="*/ 0 h 262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537628" h="2623453">
                <a:moveTo>
                  <a:pt x="0" y="2623453"/>
                </a:moveTo>
                <a:lnTo>
                  <a:pt x="39551" y="2452071"/>
                </a:lnTo>
                <a:lnTo>
                  <a:pt x="162599" y="2368578"/>
                </a:lnTo>
                <a:lnTo>
                  <a:pt x="263674" y="2320239"/>
                </a:lnTo>
                <a:lnTo>
                  <a:pt x="417484" y="2236746"/>
                </a:lnTo>
                <a:lnTo>
                  <a:pt x="597661" y="2109308"/>
                </a:lnTo>
                <a:lnTo>
                  <a:pt x="698736" y="2096125"/>
                </a:lnTo>
                <a:lnTo>
                  <a:pt x="892097" y="1951110"/>
                </a:lnTo>
                <a:lnTo>
                  <a:pt x="997567" y="1942322"/>
                </a:lnTo>
                <a:lnTo>
                  <a:pt x="1195323" y="1814884"/>
                </a:lnTo>
                <a:lnTo>
                  <a:pt x="1278819" y="1797307"/>
                </a:lnTo>
                <a:lnTo>
                  <a:pt x="1393078" y="1713813"/>
                </a:lnTo>
                <a:lnTo>
                  <a:pt x="1423840" y="1713813"/>
                </a:lnTo>
                <a:lnTo>
                  <a:pt x="1599623" y="1590770"/>
                </a:lnTo>
                <a:lnTo>
                  <a:pt x="1691909" y="1480910"/>
                </a:lnTo>
                <a:lnTo>
                  <a:pt x="1735855" y="1472121"/>
                </a:lnTo>
                <a:lnTo>
                  <a:pt x="1951189" y="1291951"/>
                </a:lnTo>
                <a:lnTo>
                  <a:pt x="2030291" y="1296346"/>
                </a:lnTo>
                <a:lnTo>
                  <a:pt x="2324727" y="1054654"/>
                </a:lnTo>
                <a:lnTo>
                  <a:pt x="2421407" y="966766"/>
                </a:lnTo>
                <a:lnTo>
                  <a:pt x="2513693" y="940400"/>
                </a:lnTo>
                <a:lnTo>
                  <a:pt x="2557639" y="848118"/>
                </a:lnTo>
                <a:lnTo>
                  <a:pt x="2627952" y="839329"/>
                </a:lnTo>
                <a:lnTo>
                  <a:pt x="2693871" y="685525"/>
                </a:lnTo>
                <a:lnTo>
                  <a:pt x="2772973" y="593243"/>
                </a:lnTo>
                <a:lnTo>
                  <a:pt x="2970729" y="452622"/>
                </a:lnTo>
                <a:lnTo>
                  <a:pt x="3058620" y="408678"/>
                </a:lnTo>
                <a:lnTo>
                  <a:pt x="3133328" y="259269"/>
                </a:lnTo>
                <a:lnTo>
                  <a:pt x="3181668" y="259269"/>
                </a:lnTo>
                <a:lnTo>
                  <a:pt x="3238797" y="171381"/>
                </a:lnTo>
                <a:lnTo>
                  <a:pt x="3269559" y="171381"/>
                </a:lnTo>
                <a:lnTo>
                  <a:pt x="3339872" y="101071"/>
                </a:lnTo>
                <a:lnTo>
                  <a:pt x="3414580" y="114254"/>
                </a:lnTo>
                <a:lnTo>
                  <a:pt x="3418975" y="61521"/>
                </a:lnTo>
                <a:lnTo>
                  <a:pt x="3537628" y="52732"/>
                </a:lnTo>
                <a:lnTo>
                  <a:pt x="3537628" y="0"/>
                </a:ln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29" grpId="0"/>
      <p:bldP spid="33" grpId="0" animBg="1"/>
      <p:bldP spid="24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Three Reasons I’m Here Today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01076" y="1558278"/>
            <a:ext cx="2638948" cy="3657189"/>
            <a:chOff x="401076" y="1558278"/>
            <a:chExt cx="2638948" cy="3657189"/>
          </a:xfrm>
        </p:grpSpPr>
        <p:sp>
          <p:nvSpPr>
            <p:cNvPr id="8" name="Rectangle 7"/>
            <p:cNvSpPr/>
            <p:nvPr/>
          </p:nvSpPr>
          <p:spPr>
            <a:xfrm>
              <a:off x="401076" y="1558278"/>
              <a:ext cx="2638948" cy="365718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ranklin Gothic Medium"/>
                  <a:cs typeface="Franklin Gothic Medium"/>
                </a:rPr>
                <a:t>Proudly Patriotic</a:t>
              </a:r>
              <a:endParaRPr lang="en-US" sz="2400" dirty="0">
                <a:solidFill>
                  <a:srgbClr val="000000"/>
                </a:solidFill>
                <a:latin typeface="Franklin Gothic Medium"/>
                <a:cs typeface="Franklin Gothic Medium"/>
              </a:endParaRPr>
            </a:p>
          </p:txBody>
        </p:sp>
        <p:pic>
          <p:nvPicPr>
            <p:cNvPr id="12" name="Picture 11" descr="USA Flag.jp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9" t="9437" b="5536"/>
            <a:stretch/>
          </p:blipFill>
          <p:spPr>
            <a:xfrm>
              <a:off x="577249" y="1729414"/>
              <a:ext cx="2286602" cy="2944368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6103977" y="1575211"/>
            <a:ext cx="2638948" cy="3657189"/>
            <a:chOff x="6103977" y="1575211"/>
            <a:chExt cx="2638948" cy="3657189"/>
          </a:xfrm>
        </p:grpSpPr>
        <p:sp>
          <p:nvSpPr>
            <p:cNvPr id="9" name="Rectangle 8"/>
            <p:cNvSpPr/>
            <p:nvPr/>
          </p:nvSpPr>
          <p:spPr>
            <a:xfrm>
              <a:off x="6103977" y="1575211"/>
              <a:ext cx="2638948" cy="365718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ranklin Gothic Medium"/>
                  <a:cs typeface="Franklin Gothic Medium"/>
                </a:rPr>
                <a:t>Fiscal Prudence</a:t>
              </a:r>
              <a:endParaRPr lang="en-US" sz="2400" dirty="0">
                <a:solidFill>
                  <a:srgbClr val="000000"/>
                </a:solidFill>
                <a:latin typeface="Franklin Gothic Medium"/>
                <a:cs typeface="Franklin Gothic Medium"/>
              </a:endParaRPr>
            </a:p>
          </p:txBody>
        </p:sp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3"/>
            <a:srcRect l="8148" r="48356" b="3243"/>
            <a:stretch/>
          </p:blipFill>
          <p:spPr>
            <a:xfrm>
              <a:off x="6284041" y="1729416"/>
              <a:ext cx="2278820" cy="2944368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3255378" y="1558278"/>
            <a:ext cx="2638948" cy="3657189"/>
            <a:chOff x="3255378" y="1558278"/>
            <a:chExt cx="2638948" cy="3657189"/>
          </a:xfrm>
        </p:grpSpPr>
        <p:sp>
          <p:nvSpPr>
            <p:cNvPr id="10" name="Rectangle 9"/>
            <p:cNvSpPr/>
            <p:nvPr/>
          </p:nvSpPr>
          <p:spPr>
            <a:xfrm>
              <a:off x="3255378" y="1558278"/>
              <a:ext cx="2638948" cy="365718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ranklin Gothic Medium"/>
                  <a:cs typeface="Franklin Gothic Medium"/>
                </a:rPr>
                <a:t>Fairness</a:t>
              </a:r>
              <a:endParaRPr lang="en-US" sz="2400" dirty="0">
                <a:solidFill>
                  <a:srgbClr val="000000"/>
                </a:solidFill>
                <a:latin typeface="Franklin Gothic Medium"/>
                <a:cs typeface="Franklin Gothic Medium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-105"/>
            <a:stretch/>
          </p:blipFill>
          <p:spPr>
            <a:xfrm rot="16200000">
              <a:off x="3111348" y="2114327"/>
              <a:ext cx="2945599" cy="2174057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87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191693"/>
            <a:ext cx="450619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Under-insured data significant at p&lt;0.05. </a:t>
            </a:r>
          </a:p>
          <a:p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Ng 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K, </a:t>
            </a:r>
            <a:r>
              <a:rPr lang="en-US" sz="1200" dirty="0" err="1" smtClean="0">
                <a:solidFill>
                  <a:schemeClr val="bg2"/>
                </a:solidFill>
                <a:latin typeface="Franklin Gothic Book" pitchFamily="34" charset="0"/>
              </a:rPr>
              <a:t>Brotman</a:t>
            </a:r>
            <a:r>
              <a:rPr lang="en-US" sz="1200" dirty="0" smtClean="0">
                <a:solidFill>
                  <a:schemeClr val="bg2"/>
                </a:solidFill>
                <a:latin typeface="Franklin Gothic Book" pitchFamily="34" charset="0"/>
              </a:rPr>
              <a:t> D, Lau B, and Young J. JGIM 2012; 27:1368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Excess Post-MI Mortality in African Americans</a:t>
            </a:r>
            <a:br>
              <a:rPr lang="en-US" sz="2400" dirty="0" smtClean="0"/>
            </a:br>
            <a:r>
              <a:rPr lang="en-US" sz="4000" dirty="0" smtClean="0"/>
              <a:t>Largely Driven by Insurance Status</a:t>
            </a:r>
            <a:endParaRPr lang="en-US" sz="54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34535041"/>
              </p:ext>
            </p:extLst>
          </p:nvPr>
        </p:nvGraphicFramePr>
        <p:xfrm>
          <a:off x="1524000" y="1397000"/>
          <a:ext cx="7146926" cy="447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0" y="2012821"/>
            <a:ext cx="126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Relative Risk of Death after Heart Attack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2516" y="5397949"/>
            <a:ext cx="1136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(p&lt;0.05)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477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El" animBg="0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of the Uninsured </a:t>
            </a:r>
            <a:br>
              <a:rPr lang="en-US" dirty="0" smtClean="0"/>
            </a:br>
            <a:r>
              <a:rPr lang="en-US" dirty="0" smtClean="0"/>
              <a:t>Are Non-White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097869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Non-elderly, 2011</a:t>
            </a:r>
          </a:p>
          <a:p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http://</a:t>
            </a:r>
            <a:r>
              <a:rPr lang="en-US" sz="12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kaiserfamilyfoundation.files.wordpress.com</a:t>
            </a:r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/2013/04/8423.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pdf</a:t>
            </a:r>
          </a:p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Accessed July 5 2014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754728175"/>
              </p:ext>
            </p:extLst>
          </p:nvPr>
        </p:nvGraphicFramePr>
        <p:xfrm>
          <a:off x="1524000" y="1380177"/>
          <a:ext cx="6096000" cy="4583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4197315144"/>
              </p:ext>
            </p:extLst>
          </p:nvPr>
        </p:nvGraphicFramePr>
        <p:xfrm>
          <a:off x="1524000" y="1396999"/>
          <a:ext cx="6096000" cy="4583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57749" y="3313876"/>
            <a:ext cx="1878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BF1DD"/>
                </a:solidFill>
                <a:latin typeface="Franklin Gothic Medium" pitchFamily="34" charset="0"/>
              </a:rPr>
              <a:t>Non-White:</a:t>
            </a:r>
          </a:p>
          <a:p>
            <a:pPr algn="ctr"/>
            <a:r>
              <a:rPr lang="en-US" sz="2800" dirty="0" smtClean="0">
                <a:solidFill>
                  <a:srgbClr val="EBF1DD"/>
                </a:solidFill>
                <a:latin typeface="Franklin Gothic Medium" pitchFamily="34" charset="0"/>
              </a:rPr>
              <a:t>55%</a:t>
            </a:r>
            <a:endParaRPr lang="en-US" sz="28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Disparities in Insurance Coverage</a:t>
            </a:r>
            <a:endParaRPr lang="en-US" sz="2700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786633027"/>
              </p:ext>
            </p:extLst>
          </p:nvPr>
        </p:nvGraphicFramePr>
        <p:xfrm>
          <a:off x="1599942" y="1203550"/>
          <a:ext cx="7222367" cy="4591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207210"/>
            <a:ext cx="481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http</a:t>
            </a:r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://</a:t>
            </a:r>
            <a:r>
              <a:rPr lang="en-US" sz="12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kaiserfamilyfoundation.files.wordpress.com</a:t>
            </a:r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/2013/04/8423.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pdf</a:t>
            </a:r>
          </a:p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Accessed July 5 2014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28945"/>
            <a:ext cx="1616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Non-elderlies without insurance, 2011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4138" y="1501091"/>
            <a:ext cx="4206032" cy="1336135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Franklin Gothic Medium"/>
                <a:cs typeface="Franklin Gothic Medium"/>
              </a:rPr>
              <a:t>How well does the </a:t>
            </a:r>
          </a:p>
          <a:p>
            <a:pPr algn="ctr"/>
            <a:r>
              <a:rPr lang="en-US" sz="3200" dirty="0" smtClean="0">
                <a:latin typeface="Franklin Gothic Medium"/>
                <a:cs typeface="Franklin Gothic Medium"/>
              </a:rPr>
              <a:t>ACA</a:t>
            </a:r>
            <a:r>
              <a:rPr lang="en-US" sz="3200" dirty="0">
                <a:latin typeface="Franklin Gothic Medium"/>
                <a:cs typeface="Franklin Gothic Medium"/>
              </a:rPr>
              <a:t> </a:t>
            </a:r>
            <a:r>
              <a:rPr lang="en-US" sz="3200" dirty="0" smtClean="0">
                <a:latin typeface="Franklin Gothic Medium"/>
                <a:cs typeface="Franklin Gothic Medium"/>
              </a:rPr>
              <a:t>mitigate this?</a:t>
            </a:r>
            <a:endParaRPr lang="en-US" sz="32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4839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of the Uninsured </a:t>
            </a:r>
            <a:br>
              <a:rPr lang="en-US" dirty="0" smtClean="0"/>
            </a:br>
            <a:r>
              <a:rPr lang="en-US" dirty="0" smtClean="0"/>
              <a:t>Qualify for ACA Option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375926932"/>
              </p:ext>
            </p:extLst>
          </p:nvPr>
        </p:nvGraphicFramePr>
        <p:xfrm>
          <a:off x="563484" y="1362557"/>
          <a:ext cx="8580516" cy="4600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7005704" y="3961513"/>
            <a:ext cx="243897" cy="235503"/>
          </a:xfrm>
          <a:prstGeom prst="rect">
            <a:avLst/>
          </a:prstGeom>
          <a:solidFill>
            <a:srgbClr val="005148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05704" y="3563002"/>
            <a:ext cx="243897" cy="235503"/>
          </a:xfrm>
          <a:prstGeom prst="rect">
            <a:avLst/>
          </a:prstGeom>
          <a:solidFill>
            <a:srgbClr val="0000FF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05704" y="3164491"/>
            <a:ext cx="243897" cy="235503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097869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Non-elderly, 2011</a:t>
            </a:r>
          </a:p>
          <a:p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http://</a:t>
            </a:r>
            <a:r>
              <a:rPr lang="en-US" sz="12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kaiserfamilyfoundation.files.wordpress.com</a:t>
            </a:r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/2013/04/8423.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pdf</a:t>
            </a:r>
          </a:p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Accessed July 5 2014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2922" y="1940539"/>
            <a:ext cx="48915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Franklin Gothic Medium" pitchFamily="34" charset="0"/>
              </a:rPr>
              <a:t>Up to 138% FPL:</a:t>
            </a:r>
          </a:p>
          <a:p>
            <a:pPr algn="ctr"/>
            <a:r>
              <a:rPr lang="en-US" sz="2800" dirty="0" smtClean="0">
                <a:latin typeface="Franklin Gothic Medium" pitchFamily="34" charset="0"/>
              </a:rPr>
              <a:t>ACA intended Medicaid access</a:t>
            </a:r>
            <a:endParaRPr lang="en-US" sz="28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chart seriesIdx="2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El" animBg="0"/>
        </p:bldSub>
      </p:bldGraphic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ACA Is Not a Panacea…</a:t>
            </a:r>
            <a:br>
              <a:rPr lang="en-US" sz="4000" dirty="0" smtClean="0"/>
            </a:br>
            <a:r>
              <a:rPr lang="en-US" sz="4000" dirty="0" smtClean="0"/>
              <a:t>Disparities Persist in Massachusetts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48333"/>
            <a:ext cx="52311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Odds ratio compared to whites in MA.</a:t>
            </a:r>
          </a:p>
          <a:p>
            <a:r>
              <a:rPr lang="en-US" sz="105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Model adjusts for age, gender, comorbidities, and neighborhood educational attainment.</a:t>
            </a:r>
          </a:p>
          <a:p>
            <a:r>
              <a:rPr lang="en-US" sz="105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Albert, M et al. Circulation 2014;129:2528-2538. </a:t>
            </a:r>
            <a:endParaRPr lang="en-US" sz="105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24711544"/>
              </p:ext>
            </p:extLst>
          </p:nvPr>
        </p:nvGraphicFramePr>
        <p:xfrm>
          <a:off x="2237116" y="1371767"/>
          <a:ext cx="5492951" cy="462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153177"/>
            <a:ext cx="22875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Odds ratio for CABG or PCI during hospitalization for ischemic heart disease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Left Arrow Callout 6"/>
          <p:cNvSpPr/>
          <p:nvPr/>
        </p:nvSpPr>
        <p:spPr>
          <a:xfrm>
            <a:off x="4749800" y="2065866"/>
            <a:ext cx="4047067" cy="135466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564"/>
            </a:avLst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African-Americans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were 30% less </a:t>
            </a:r>
            <a:r>
              <a:rPr lang="en-US" sz="2000" dirty="0">
                <a:latin typeface="Franklin Gothic Book"/>
                <a:cs typeface="Franklin Gothic Book"/>
              </a:rPr>
              <a:t>likely than </a:t>
            </a:r>
            <a:r>
              <a:rPr lang="en-US" sz="2000" dirty="0" smtClean="0">
                <a:latin typeface="Franklin Gothic Book"/>
                <a:cs typeface="Franklin Gothic Book"/>
              </a:rPr>
              <a:t>whites to get CABG or PCI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25333" y="3369734"/>
            <a:ext cx="2887133" cy="1126066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Franklin Gothic Medium"/>
                <a:cs typeface="Franklin Gothic Medium"/>
              </a:rPr>
              <a:t>We need to do </a:t>
            </a:r>
          </a:p>
          <a:p>
            <a:pPr algn="ctr"/>
            <a:r>
              <a:rPr lang="en-US" sz="2800" dirty="0" smtClean="0">
                <a:latin typeface="Franklin Gothic Medium"/>
                <a:cs typeface="Franklin Gothic Medium"/>
              </a:rPr>
              <a:t>better than this.</a:t>
            </a:r>
            <a:endParaRPr lang="en-US" sz="28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642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El" animBg="0"/>
        </p:bldSub>
      </p:bldGraphic>
      <p:bldP spid="7" grpId="0" animBg="1"/>
      <p:bldP spid="7" grpId="1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ACA Expands Medicaid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30" y="1891880"/>
            <a:ext cx="8534364" cy="3827800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13424" y="1133354"/>
            <a:ext cx="7317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MO House Interim Task Force on Medicaid Expansion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Independence, Springfield, Columbia, Kennett, Cameron, St. Louis  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8103625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Missouri Medicaid Today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818859"/>
              </p:ext>
            </p:extLst>
          </p:nvPr>
        </p:nvGraphicFramePr>
        <p:xfrm>
          <a:off x="69595" y="1209150"/>
          <a:ext cx="2096270" cy="45274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96270"/>
              </a:tblGrid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400%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($95,400)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300% ($71,550)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200% ($47,700)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100%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($23,850)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358321"/>
              </p:ext>
            </p:extLst>
          </p:nvPr>
        </p:nvGraphicFramePr>
        <p:xfrm>
          <a:off x="2165865" y="1406711"/>
          <a:ext cx="6575842" cy="364836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575842"/>
              </a:tblGrid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671047"/>
              </p:ext>
            </p:extLst>
          </p:nvPr>
        </p:nvGraphicFramePr>
        <p:xfrm>
          <a:off x="2139760" y="5067940"/>
          <a:ext cx="6593250" cy="64008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098875"/>
                <a:gridCol w="1098875"/>
                <a:gridCol w="1098875"/>
                <a:gridCol w="1098875"/>
                <a:gridCol w="1098875"/>
                <a:gridCol w="10988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Book"/>
                          <a:cs typeface="Franklin Gothic Book"/>
                        </a:rPr>
                        <a:t>Children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Book"/>
                          <a:cs typeface="Franklin Gothic Book"/>
                        </a:rPr>
                        <a:t>Pregnant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Book"/>
                          <a:cs typeface="Franklin Gothic Book"/>
                        </a:rPr>
                        <a:t>Blind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Book"/>
                          <a:cs typeface="Franklin Gothic Book"/>
                        </a:rPr>
                        <a:t>Aged or Disabled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Book"/>
                          <a:cs typeface="Franklin Gothic Book"/>
                        </a:rPr>
                        <a:t>Parents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Franklin Gothic Book"/>
                          <a:cs typeface="Franklin Gothic Book"/>
                        </a:rPr>
                        <a:t>Childless Adults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736062" y="4523432"/>
            <a:ext cx="818720" cy="531647"/>
            <a:chOff x="2345076" y="4523432"/>
            <a:chExt cx="818720" cy="531647"/>
          </a:xfrm>
        </p:grpSpPr>
        <p:sp>
          <p:nvSpPr>
            <p:cNvPr id="35" name="Rectangle 34"/>
            <p:cNvSpPr/>
            <p:nvPr/>
          </p:nvSpPr>
          <p:spPr>
            <a:xfrm>
              <a:off x="2345076" y="4888785"/>
              <a:ext cx="818720" cy="16629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mpd="sng"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18104" y="4523432"/>
              <a:ext cx="68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Book"/>
                  <a:cs typeface="Franklin Gothic Book"/>
                </a:rPr>
                <a:t>18%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16558" y="4032114"/>
            <a:ext cx="818720" cy="1022965"/>
            <a:chOff x="3429563" y="4032114"/>
            <a:chExt cx="818720" cy="1022965"/>
          </a:xfrm>
        </p:grpSpPr>
        <p:sp>
          <p:nvSpPr>
            <p:cNvPr id="34" name="Rectangle 33"/>
            <p:cNvSpPr/>
            <p:nvPr/>
          </p:nvSpPr>
          <p:spPr>
            <a:xfrm>
              <a:off x="3429563" y="4366851"/>
              <a:ext cx="818720" cy="68822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mpd="sng"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09911" y="4032114"/>
              <a:ext cx="6702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Book"/>
                  <a:cs typeface="Franklin Gothic Book"/>
                </a:rPr>
                <a:t>85%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497054" y="3775664"/>
            <a:ext cx="818720" cy="1279415"/>
            <a:chOff x="4514050" y="3775664"/>
            <a:chExt cx="818720" cy="1279415"/>
          </a:xfrm>
        </p:grpSpPr>
        <p:sp>
          <p:nvSpPr>
            <p:cNvPr id="23" name="Rectangle 22"/>
            <p:cNvSpPr/>
            <p:nvPr/>
          </p:nvSpPr>
          <p:spPr>
            <a:xfrm>
              <a:off x="4514050" y="4140679"/>
              <a:ext cx="81872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mpd="sng"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14736" y="3775664"/>
              <a:ext cx="8130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Book"/>
                  <a:cs typeface="Franklin Gothic Book"/>
                </a:rPr>
                <a:t>100%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70788" y="3071395"/>
            <a:ext cx="825482" cy="1983684"/>
            <a:chOff x="6683024" y="3071395"/>
            <a:chExt cx="825482" cy="1983684"/>
          </a:xfrm>
        </p:grpSpPr>
        <p:sp>
          <p:nvSpPr>
            <p:cNvPr id="24" name="Rectangle 23"/>
            <p:cNvSpPr/>
            <p:nvPr/>
          </p:nvSpPr>
          <p:spPr>
            <a:xfrm>
              <a:off x="6683024" y="3427369"/>
              <a:ext cx="818720" cy="162771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mpd="sng"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89652" y="3071395"/>
              <a:ext cx="818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Book"/>
                  <a:cs typeface="Franklin Gothic Book"/>
                </a:rPr>
                <a:t>185%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35447" y="1953749"/>
            <a:ext cx="834557" cy="3101330"/>
            <a:chOff x="7767510" y="1953750"/>
            <a:chExt cx="834557" cy="3101330"/>
          </a:xfrm>
        </p:grpSpPr>
        <p:sp>
          <p:nvSpPr>
            <p:cNvPr id="8" name="Rectangle 7"/>
            <p:cNvSpPr/>
            <p:nvPr/>
          </p:nvSpPr>
          <p:spPr>
            <a:xfrm>
              <a:off x="7767510" y="2331308"/>
              <a:ext cx="818720" cy="272377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mpd="sng"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81460" y="1953750"/>
              <a:ext cx="820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Franklin Gothic Book"/>
                  <a:cs typeface="Franklin Gothic Book"/>
                </a:rPr>
                <a:t>300%</a:t>
              </a:r>
              <a:endParaRPr lang="en-US" sz="2000" dirty="0">
                <a:latin typeface="Franklin Gothic Book"/>
                <a:cs typeface="Franklin Gothic Book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080535"/>
            <a:ext cx="4279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Y-axis is % of Federal Poverty Level; Example of a family of four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23640" y="2531381"/>
            <a:ext cx="1073321" cy="2508356"/>
            <a:chOff x="2114942" y="2531381"/>
            <a:chExt cx="1073321" cy="2508356"/>
          </a:xfrm>
        </p:grpSpPr>
        <p:sp>
          <p:nvSpPr>
            <p:cNvPr id="15" name="TextBox 14"/>
            <p:cNvSpPr txBox="1"/>
            <p:nvPr/>
          </p:nvSpPr>
          <p:spPr>
            <a:xfrm>
              <a:off x="2114942" y="2531381"/>
              <a:ext cx="1063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Premium</a:t>
              </a:r>
              <a:endParaRPr lang="en-US" dirty="0">
                <a:solidFill>
                  <a:schemeClr val="bg1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24563" y="4393406"/>
              <a:ext cx="1063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No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Franklin Gothic Book"/>
                  <a:cs typeface="Franklin Gothic Book"/>
                </a:rPr>
                <a:t>Premium</a:t>
              </a:r>
              <a:endParaRPr lang="en-US" dirty="0">
                <a:solidFill>
                  <a:schemeClr val="bg1"/>
                </a:solidFill>
                <a:latin typeface="Franklin Gothic Book"/>
                <a:cs typeface="Franklin Gothic Book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226748" y="3688336"/>
              <a:ext cx="818721" cy="4857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7881447" y="4388401"/>
            <a:ext cx="569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8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Franklin Gothic Medium"/>
                <a:cs typeface="Franklin Gothic Medium"/>
              </a:rPr>
              <a:t>X</a:t>
            </a:r>
            <a:endParaRPr lang="en-US" sz="4800" b="1" dirty="0">
              <a:solidFill>
                <a:srgbClr val="8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010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ACA Road to Universal Access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35240"/>
              </p:ext>
            </p:extLst>
          </p:nvPr>
        </p:nvGraphicFramePr>
        <p:xfrm>
          <a:off x="2165865" y="1406711"/>
          <a:ext cx="6575842" cy="364836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575842"/>
              </a:tblGrid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2165865" y="3871013"/>
            <a:ext cx="6584541" cy="1175367"/>
          </a:xfrm>
          <a:prstGeom prst="rect">
            <a:avLst/>
          </a:prstGeom>
          <a:solidFill>
            <a:srgbClr val="3366FF">
              <a:alpha val="53000"/>
            </a:srgb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165864" y="1406710"/>
            <a:ext cx="6584541" cy="2760065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29155" y="1861566"/>
            <a:ext cx="5514669" cy="8925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 pitchFamily="34" charset="0"/>
              </a:rPr>
              <a:t>Sliding scale premium subsidies:</a:t>
            </a:r>
          </a:p>
          <a:p>
            <a:pPr algn="ctr"/>
            <a:r>
              <a:rPr lang="en-US" sz="3200" dirty="0" smtClean="0">
                <a:solidFill>
                  <a:srgbClr val="EBF1DD"/>
                </a:solidFill>
                <a:latin typeface="Franklin Gothic Medium" pitchFamily="34" charset="0"/>
              </a:rPr>
              <a:t>100% - 400% of poverty level</a:t>
            </a:r>
            <a:endParaRPr lang="en-US" sz="32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29155" y="4336574"/>
            <a:ext cx="5514669" cy="400110"/>
          </a:xfrm>
          <a:prstGeom prst="rect">
            <a:avLst/>
          </a:prstGeom>
          <a:solidFill>
            <a:srgbClr val="0000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 pitchFamily="34" charset="0"/>
              </a:rPr>
              <a:t>Medicaid in all states: up to 138% of poverty</a:t>
            </a:r>
            <a:endParaRPr lang="en-US" sz="32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1317" y="3818820"/>
            <a:ext cx="4070345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3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 pitchFamily="34" charset="0"/>
              </a:rPr>
              <a:t>100-138% poverty: patient’s choice</a:t>
            </a:r>
            <a:endParaRPr lang="en-US" sz="2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80535"/>
            <a:ext cx="4279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Y-axis is % of Federal Poverty Level; Example of a family of four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382378"/>
              </p:ext>
            </p:extLst>
          </p:nvPr>
        </p:nvGraphicFramePr>
        <p:xfrm>
          <a:off x="69595" y="1209150"/>
          <a:ext cx="2096270" cy="45274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96270"/>
              </a:tblGrid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400%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($95,400)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300% ($71,550)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200% ($47,700)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100%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($23,850)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0" grpId="0" animBg="1"/>
      <p:bldP spid="30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Missouri Medicaid Tomorrow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872670"/>
              </p:ext>
            </p:extLst>
          </p:nvPr>
        </p:nvGraphicFramePr>
        <p:xfrm>
          <a:off x="2165865" y="1406711"/>
          <a:ext cx="6575842" cy="364836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575842"/>
              </a:tblGrid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20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629927"/>
              </p:ext>
            </p:extLst>
          </p:nvPr>
        </p:nvGraphicFramePr>
        <p:xfrm>
          <a:off x="2139760" y="5067940"/>
          <a:ext cx="6593250" cy="64008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098875"/>
                <a:gridCol w="1098875"/>
                <a:gridCol w="1098875"/>
                <a:gridCol w="1098875"/>
                <a:gridCol w="1098875"/>
                <a:gridCol w="10988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Book"/>
                          <a:cs typeface="Franklin Gothic Book"/>
                        </a:rPr>
                        <a:t>Children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Book"/>
                          <a:cs typeface="Franklin Gothic Book"/>
                        </a:rPr>
                        <a:t>Pregnant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Book"/>
                          <a:cs typeface="Franklin Gothic Book"/>
                        </a:rPr>
                        <a:t>Blind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Book"/>
                          <a:cs typeface="Franklin Gothic Book"/>
                        </a:rPr>
                        <a:t>Aged or Disabled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Franklin Gothic Book"/>
                          <a:cs typeface="Franklin Gothic Book"/>
                        </a:rPr>
                        <a:t>Parents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Franklin Gothic Book"/>
                          <a:cs typeface="Franklin Gothic Book"/>
                        </a:rPr>
                        <a:t>Childless Adults</a:t>
                      </a:r>
                      <a:endParaRPr lang="en-US" sz="1800" b="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2165865" y="4158077"/>
            <a:ext cx="6584541" cy="888303"/>
          </a:xfrm>
          <a:prstGeom prst="rect">
            <a:avLst/>
          </a:prstGeom>
          <a:solidFill>
            <a:srgbClr val="800000">
              <a:alpha val="53000"/>
            </a:srgb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736062" y="4888785"/>
            <a:ext cx="818720" cy="16629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616558" y="4366851"/>
            <a:ext cx="818720" cy="68822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97054" y="4140679"/>
            <a:ext cx="818720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370788" y="3427369"/>
            <a:ext cx="818720" cy="16277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35447" y="2331307"/>
            <a:ext cx="818720" cy="27237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165864" y="1406710"/>
            <a:ext cx="6584541" cy="2760065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53782" y="2866457"/>
            <a:ext cx="336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  <a:effectLst>
                  <a:glow rad="203200">
                    <a:srgbClr val="F2F2F2">
                      <a:alpha val="75000"/>
                    </a:srgbClr>
                  </a:glow>
                </a:effectLst>
                <a:latin typeface="Franklin Gothic Medium" pitchFamily="34" charset="0"/>
              </a:rPr>
              <a:t>Under 100% FPL:</a:t>
            </a:r>
          </a:p>
          <a:p>
            <a:pPr algn="ctr"/>
            <a:r>
              <a:rPr lang="en-US" sz="2800" b="1" dirty="0" smtClean="0">
                <a:solidFill>
                  <a:srgbClr val="800000"/>
                </a:solidFill>
                <a:effectLst>
                  <a:glow rad="203200">
                    <a:srgbClr val="F2F2F2">
                      <a:alpha val="75000"/>
                    </a:srgbClr>
                  </a:glow>
                </a:effectLst>
                <a:latin typeface="Franklin Gothic Medium" pitchFamily="34" charset="0"/>
              </a:rPr>
              <a:t>No New Support</a:t>
            </a:r>
            <a:endParaRPr lang="en-US" sz="2800" b="1" dirty="0">
              <a:solidFill>
                <a:srgbClr val="800000"/>
              </a:solidFill>
              <a:effectLst>
                <a:glow rad="203200">
                  <a:srgbClr val="F2F2F2">
                    <a:alpha val="75000"/>
                  </a:srgbClr>
                </a:glow>
              </a:effectLst>
              <a:latin typeface="Franklin Gothic Medium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29155" y="1861566"/>
            <a:ext cx="5514669" cy="8925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 pitchFamily="34" charset="0"/>
              </a:rPr>
              <a:t>Sliding scale premium subsidies:</a:t>
            </a:r>
          </a:p>
          <a:p>
            <a:pPr algn="ctr"/>
            <a:r>
              <a:rPr lang="en-US" sz="3200" dirty="0" smtClean="0">
                <a:solidFill>
                  <a:srgbClr val="EBF1DD"/>
                </a:solidFill>
                <a:latin typeface="Franklin Gothic Medium" pitchFamily="34" charset="0"/>
              </a:rPr>
              <a:t>100% - 400% of poverty level</a:t>
            </a:r>
            <a:endParaRPr lang="en-US" sz="32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080535"/>
            <a:ext cx="4279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Y-axis is % of Federal Poverty Level; Example of a family of four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374891"/>
              </p:ext>
            </p:extLst>
          </p:nvPr>
        </p:nvGraphicFramePr>
        <p:xfrm>
          <a:off x="69595" y="1209150"/>
          <a:ext cx="2096270" cy="45274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96270"/>
              </a:tblGrid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400%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($95,400)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300% ($71,550)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200% ($47,700)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100%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($23,850)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  <a:tr h="905482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7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Medicaid Expansion Is Almost Entirely Federally Funded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965952"/>
            <a:ext cx="1678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State responsibility for cost of expansion population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209513047"/>
              </p:ext>
            </p:extLst>
          </p:nvPr>
        </p:nvGraphicFramePr>
        <p:xfrm>
          <a:off x="1594245" y="1682774"/>
          <a:ext cx="725113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75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77132_10151184334604759_710786166_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824" y="1488494"/>
            <a:ext cx="8650352" cy="4182349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1,200 Uninsured Americans Patiently Waiting for Care</a:t>
            </a:r>
            <a:endParaRPr lang="en-US" dirty="0"/>
          </a:p>
        </p:txBody>
      </p:sp>
      <p:pic>
        <p:nvPicPr>
          <p:cNvPr id="2" name="Picture 1" descr="NAFC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392" y="5007492"/>
            <a:ext cx="1488376" cy="5559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59212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Missouri Is Being Taxed</a:t>
            </a:r>
            <a:br>
              <a:rPr lang="en-US" dirty="0" smtClean="0"/>
            </a:br>
            <a:r>
              <a:rPr lang="en-US" dirty="0" smtClean="0"/>
              <a:t>For a Program We’re Turning Down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965952"/>
            <a:ext cx="1678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Federal responsibility for cost of expansion population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268706991"/>
              </p:ext>
            </p:extLst>
          </p:nvPr>
        </p:nvGraphicFramePr>
        <p:xfrm>
          <a:off x="1594245" y="1682774"/>
          <a:ext cx="725113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791990" y="2437360"/>
            <a:ext cx="5640005" cy="1783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Franklin Gothic Medium"/>
                <a:cs typeface="Franklin Gothic Medium"/>
              </a:rPr>
              <a:t>Our federal tax dollars are</a:t>
            </a:r>
          </a:p>
          <a:p>
            <a:pPr algn="ctr"/>
            <a:r>
              <a:rPr lang="en-US" sz="2400" dirty="0" smtClean="0">
                <a:latin typeface="Franklin Gothic Medium"/>
                <a:cs typeface="Franklin Gothic Medium"/>
              </a:rPr>
              <a:t>paying for Medicaid but MO is</a:t>
            </a:r>
          </a:p>
          <a:p>
            <a:pPr algn="ctr"/>
            <a:r>
              <a:rPr lang="en-US" sz="3600" dirty="0" smtClean="0">
                <a:latin typeface="Franklin Gothic Medium"/>
                <a:cs typeface="Franklin Gothic Medium"/>
              </a:rPr>
              <a:t>not getting the benefits</a:t>
            </a:r>
            <a:endParaRPr lang="en-US" sz="36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309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Franklin Gothic Medium"/>
                <a:cs typeface="Franklin Gothic Medium"/>
              </a:rPr>
              <a:t>Does This Pass the Sniff Test?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25" y="1678880"/>
            <a:ext cx="4252897" cy="28945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86525" y="4631395"/>
            <a:ext cx="3357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John Lamping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MO State </a:t>
            </a:r>
            <a:r>
              <a:rPr lang="en-US" sz="2000" dirty="0" smtClean="0">
                <a:latin typeface="Franklin Gothic Book"/>
                <a:cs typeface="Franklin Gothic Book"/>
              </a:rPr>
              <a:t>Senator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998451"/>
            <a:ext cx="45194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Medium" pitchFamily="34" charset="0"/>
              </a:rPr>
              <a:t>“Giving Medicaid to </a:t>
            </a:r>
          </a:p>
          <a:p>
            <a:pPr algn="ctr"/>
            <a:r>
              <a:rPr lang="en-US" sz="2400" dirty="0" smtClean="0">
                <a:latin typeface="Franklin Gothic Medium" pitchFamily="34" charset="0"/>
              </a:rPr>
              <a:t>an uninsured person </a:t>
            </a:r>
          </a:p>
          <a:p>
            <a:pPr algn="ctr"/>
            <a:r>
              <a:rPr lang="en-US" sz="4400" dirty="0" smtClean="0">
                <a:latin typeface="Franklin Gothic Medium" pitchFamily="34" charset="0"/>
              </a:rPr>
              <a:t>does not improve </a:t>
            </a:r>
          </a:p>
          <a:p>
            <a:pPr algn="ctr"/>
            <a:r>
              <a:rPr lang="en-US" sz="4400" dirty="0" smtClean="0">
                <a:latin typeface="Franklin Gothic Medium" pitchFamily="34" charset="0"/>
              </a:rPr>
              <a:t>their health.”</a:t>
            </a:r>
            <a:endParaRPr lang="en-US" sz="44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804287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Franklin Gothic Medium"/>
                <a:cs typeface="Franklin Gothic Medium"/>
              </a:rPr>
              <a:t>“Oregon Proved That </a:t>
            </a:r>
            <a:br>
              <a:rPr lang="en-US" sz="3600" dirty="0" smtClean="0">
                <a:latin typeface="Franklin Gothic Medium"/>
                <a:cs typeface="Franklin Gothic Medium"/>
              </a:rPr>
            </a:br>
            <a:r>
              <a:rPr lang="en-US" sz="3600" dirty="0" smtClean="0">
                <a:latin typeface="Franklin Gothic Medium"/>
                <a:cs typeface="Franklin Gothic Medium"/>
              </a:rPr>
              <a:t>Medicaid Does Not Improve Health”</a:t>
            </a:r>
            <a:endParaRPr lang="en-US" sz="6000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0" y="6057978"/>
            <a:ext cx="4522266" cy="733712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4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Baicker</a:t>
            </a:r>
            <a:r>
              <a:rPr lang="en-US" sz="1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, K. The Oregon Experiment. NEJM 2013;368:1713-22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31232820"/>
              </p:ext>
            </p:extLst>
          </p:nvPr>
        </p:nvGraphicFramePr>
        <p:xfrm>
          <a:off x="262742" y="1757179"/>
          <a:ext cx="8659569" cy="3340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92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BF66C3C-8150-3C48-8F72-755A19A4E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ABF66C3C-8150-3C48-8F72-755A19A4E6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E58A5F-8E49-E64D-9F95-ABA597A02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FDE58A5F-8E49-E64D-9F95-ABA597A02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Franklin Gothic Medium"/>
                <a:cs typeface="Franklin Gothic Medium"/>
              </a:rPr>
              <a:t>The Rest of the Story in the Oregon Study</a:t>
            </a:r>
            <a:endParaRPr lang="en-US" sz="60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88582578"/>
              </p:ext>
            </p:extLst>
          </p:nvPr>
        </p:nvGraphicFramePr>
        <p:xfrm>
          <a:off x="262742" y="1379537"/>
          <a:ext cx="8626835" cy="4361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6057978"/>
            <a:ext cx="4522266" cy="733712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4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Baicker</a:t>
            </a:r>
            <a:r>
              <a:rPr lang="en-US" sz="1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, K. The Oregon Experiment. NEJM 2013;368:1713-22</a:t>
            </a:r>
          </a:p>
        </p:txBody>
      </p:sp>
    </p:spTree>
    <p:extLst>
      <p:ext uri="{BB962C8B-B14F-4D97-AF65-F5344CB8AC3E}">
        <p14:creationId xmlns:p14="http://schemas.microsoft.com/office/powerpoint/2010/main" val="7299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258D17-31BD-3D46-99A5-F108AD5EA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A3258D17-31BD-3D46-99A5-F108AD5EA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242A81-87A0-0F44-AAAB-66C2455ED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1F242A81-87A0-0F44-AAAB-66C2455ED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A5E0920-30B9-8748-A5E4-C3A11C31C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BA5E0920-30B9-8748-A5E4-C3A11C31C1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63504B2-5904-C54F-B7E3-B5AF79989B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graphicEl>
                                              <a:dgm id="{563504B2-5904-C54F-B7E3-B5AF79989B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Oregon: Expand Medicaid, </a:t>
            </a:r>
            <a:br>
              <a:rPr lang="en-US" dirty="0" smtClean="0"/>
            </a:br>
            <a:r>
              <a:rPr lang="en-US" dirty="0" smtClean="0"/>
              <a:t>Improve Health</a:t>
            </a:r>
            <a:endParaRPr lang="en-US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78831" y="6057978"/>
            <a:ext cx="4522266" cy="733712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Depression p&lt;0.05; the others area clinically meaningful but not powered to show statistical significance</a:t>
            </a: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200" dirty="0" err="1" smtClean="0">
                <a:solidFill>
                  <a:srgbClr val="FFFFFF"/>
                </a:solidFill>
                <a:latin typeface="Franklin Gothic Book"/>
                <a:cs typeface="Franklin Gothic Book"/>
              </a:rPr>
              <a:t>Baicker</a:t>
            </a:r>
            <a:r>
              <a:rPr lang="en-US" sz="1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, K. The Oregon Experiment. NEJM 2013;368:1713-22</a:t>
            </a:r>
            <a:endParaRPr lang="en-US" sz="12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48956356"/>
              </p:ext>
            </p:extLst>
          </p:nvPr>
        </p:nvGraphicFramePr>
        <p:xfrm>
          <a:off x="4704234" y="1489324"/>
          <a:ext cx="1984194" cy="379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7708487"/>
              </p:ext>
            </p:extLst>
          </p:nvPr>
        </p:nvGraphicFramePr>
        <p:xfrm>
          <a:off x="2486763" y="1489324"/>
          <a:ext cx="1984194" cy="379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83773685"/>
              </p:ext>
            </p:extLst>
          </p:nvPr>
        </p:nvGraphicFramePr>
        <p:xfrm>
          <a:off x="269292" y="1489324"/>
          <a:ext cx="1984194" cy="379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425465943"/>
              </p:ext>
            </p:extLst>
          </p:nvPr>
        </p:nvGraphicFramePr>
        <p:xfrm>
          <a:off x="6921704" y="1489324"/>
          <a:ext cx="1984194" cy="379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4829698" y="5543892"/>
            <a:ext cx="277260" cy="277260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/>
          <p:cNvSpPr/>
          <p:nvPr/>
        </p:nvSpPr>
        <p:spPr>
          <a:xfrm>
            <a:off x="2486755" y="5543892"/>
            <a:ext cx="277260" cy="277260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2772605" y="5451690"/>
            <a:ext cx="1824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No Medicaid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5200" y="5451690"/>
            <a:ext cx="138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Book"/>
                <a:cs typeface="Franklin Gothic Book"/>
              </a:rPr>
              <a:t>Medicaid</a:t>
            </a:r>
            <a:endParaRPr lang="en-US" sz="2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9211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Graphic spid="12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00"/>
                </a:solidFill>
              </a:rPr>
              <a:t>Oregon: Expand Medicaid, </a:t>
            </a:r>
            <a:br>
              <a:rPr lang="en-US" dirty="0" smtClean="0">
                <a:solidFill>
                  <a:srgbClr val="003300"/>
                </a:solidFill>
              </a:rPr>
            </a:br>
            <a:r>
              <a:rPr lang="en-US" dirty="0" smtClean="0">
                <a:solidFill>
                  <a:srgbClr val="003300"/>
                </a:solidFill>
              </a:rPr>
              <a:t>Increase Preventive Medicine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0" y="6057978"/>
            <a:ext cx="4522266" cy="733712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All </a:t>
            </a:r>
            <a:r>
              <a:rPr lang="en-US" sz="1200" dirty="0">
                <a:solidFill>
                  <a:srgbClr val="FFFFFF"/>
                </a:solidFill>
                <a:latin typeface="Franklin Gothic Book"/>
                <a:cs typeface="Franklin Gothic Book"/>
              </a:rPr>
              <a:t>results valid at P&lt;0.02 or </a:t>
            </a:r>
            <a:r>
              <a:rPr lang="en-US" sz="1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better.</a:t>
            </a:r>
            <a:endParaRPr lang="en-US" sz="1200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97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200" dirty="0" err="1" smtClean="0">
                <a:solidFill>
                  <a:srgbClr val="FFFFFF"/>
                </a:solidFill>
                <a:latin typeface="Franklin Gothic Book"/>
                <a:cs typeface="Franklin Gothic Book"/>
              </a:rPr>
              <a:t>Baicker</a:t>
            </a:r>
            <a:r>
              <a:rPr lang="en-US" sz="1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, K. The Oregon Experiment. NEJM 2013;368:1713-22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98745504"/>
              </p:ext>
            </p:extLst>
          </p:nvPr>
        </p:nvGraphicFramePr>
        <p:xfrm>
          <a:off x="241043" y="1494976"/>
          <a:ext cx="2770528" cy="4275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171554127"/>
              </p:ext>
            </p:extLst>
          </p:nvPr>
        </p:nvGraphicFramePr>
        <p:xfrm>
          <a:off x="3186736" y="1494976"/>
          <a:ext cx="2770528" cy="4275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989768461"/>
              </p:ext>
            </p:extLst>
          </p:nvPr>
        </p:nvGraphicFramePr>
        <p:xfrm>
          <a:off x="6132430" y="1494976"/>
          <a:ext cx="2770528" cy="4275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90539" y="4275950"/>
            <a:ext cx="1036876" cy="7622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Franklin Gothic Medium"/>
                <a:cs typeface="Franklin Gothic Medium"/>
              </a:rPr>
              <a:t>54%</a:t>
            </a:r>
            <a:r>
              <a:rPr lang="en-US" sz="2000" dirty="0" smtClean="0">
                <a:latin typeface="Franklin Gothic Book"/>
                <a:cs typeface="Franklin Gothic Book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more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0092" y="4275950"/>
            <a:ext cx="1036876" cy="7622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Franklin Gothic Medium"/>
                <a:cs typeface="Franklin Gothic Medium"/>
              </a:rPr>
              <a:t>32%</a:t>
            </a:r>
            <a:r>
              <a:rPr lang="en-US" sz="2000" dirty="0" smtClean="0">
                <a:latin typeface="Franklin Gothic Book"/>
                <a:cs typeface="Franklin Gothic Book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more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9586" y="4275950"/>
            <a:ext cx="1165799" cy="7622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Franklin Gothic Medium"/>
                <a:cs typeface="Franklin Gothic Medium"/>
              </a:rPr>
              <a:t>103%</a:t>
            </a:r>
            <a:r>
              <a:rPr lang="en-US" sz="2000" dirty="0" smtClean="0">
                <a:latin typeface="Franklin Gothic Book"/>
                <a:cs typeface="Franklin Gothic Book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more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502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Oregon: Expand Medicaid, </a:t>
            </a:r>
            <a:br>
              <a:rPr lang="en-US" dirty="0" smtClean="0"/>
            </a:br>
            <a:r>
              <a:rPr lang="en-US" dirty="0" smtClean="0"/>
              <a:t>Increase ER Usage by 40%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55360"/>
            <a:ext cx="406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Taubman</a:t>
            </a:r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, S. Science Magazine. Jan 2, 2014.  </a:t>
            </a:r>
            <a:endParaRPr lang="en-US" sz="1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64315145"/>
              </p:ext>
            </p:extLst>
          </p:nvPr>
        </p:nvGraphicFramePr>
        <p:xfrm>
          <a:off x="2245451" y="1520640"/>
          <a:ext cx="5630941" cy="4423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195133"/>
            <a:ext cx="2129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Annual emergency room visits per person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4530" y="1883786"/>
            <a:ext cx="4709731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txBody>
          <a:bodyPr wrap="square" tIns="137160" bIns="137160" rtlCol="0" anchor="ctr" anchorCtr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 40% relative increase means </a:t>
            </a:r>
          </a:p>
          <a:p>
            <a:pPr algn="ctr"/>
            <a:r>
              <a:rPr lang="en-US" sz="28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one extra visit per person </a:t>
            </a:r>
          </a:p>
          <a:p>
            <a:pPr algn="ctr"/>
            <a:r>
              <a:rPr lang="en-US" sz="36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every four years </a:t>
            </a:r>
            <a:endParaRPr lang="en-US" sz="3600" dirty="0">
              <a:solidFill>
                <a:srgbClr val="EBF1DD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088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El" animBg="0"/>
        </p:bldSub>
      </p:bldGraphic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8106" y="2704320"/>
            <a:ext cx="8224751" cy="2704320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514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Oregon Medicaid 2011-2013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Continues to Improve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161456"/>
            <a:ext cx="515257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http://</a:t>
            </a:r>
            <a:r>
              <a:rPr lang="en-US" sz="160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www.oregon.gov</a:t>
            </a:r>
            <a:r>
              <a:rPr lang="en-US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/</a:t>
            </a:r>
            <a:r>
              <a:rPr lang="en-US" sz="160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oha</a:t>
            </a:r>
            <a:r>
              <a:rPr lang="en-US" sz="1600" dirty="0">
                <a:solidFill>
                  <a:schemeClr val="bg1"/>
                </a:solidFill>
                <a:latin typeface="Franklin Gothic Book"/>
                <a:cs typeface="Franklin Gothic Book"/>
              </a:rPr>
              <a:t>/Metrics/Documents/report-february-2014.</a:t>
            </a:r>
            <a:r>
              <a:rPr lang="en-US" sz="1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pdf   accessed Feb 5 2014</a:t>
            </a:r>
            <a:endParaRPr lang="en-US" sz="1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51984053"/>
              </p:ext>
            </p:extLst>
          </p:nvPr>
        </p:nvGraphicFramePr>
        <p:xfrm>
          <a:off x="458107" y="1551214"/>
          <a:ext cx="8227786" cy="4073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07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2DCEF5-6715-5147-A8A0-18E3FC28A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D72DCEF5-6715-5147-A8A0-18E3FC28A1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A1F59D-1C14-FF4D-A57F-51DD8F344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B9A1F59D-1C14-FF4D-A57F-51DD8F344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237DEE2-6F4C-DF40-B086-812B5D44E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5237DEE2-6F4C-DF40-B086-812B5D44E9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33FF5D-A5EC-1C4B-9784-33BFA764D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5033FF5D-A5EC-1C4B-9784-33BFA764D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“Doctor Is Off Base on Medicaid.</a:t>
            </a:r>
            <a:br>
              <a:rPr lang="en-US" sz="3600" dirty="0" smtClean="0"/>
            </a:br>
            <a:r>
              <a:rPr lang="en-US" sz="3600" dirty="0" smtClean="0"/>
              <a:t>Expansion Will Hurt Taxpayers, Students”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954" y="1743794"/>
            <a:ext cx="5239538" cy="36589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50079" y="1951211"/>
            <a:ext cx="5353738" cy="24314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txBody>
          <a:bodyPr wrap="square" lIns="182880" tIns="182880" rIns="182880" bIns="18288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“The </a:t>
            </a:r>
            <a:r>
              <a:rPr lang="en-US" sz="2800" dirty="0">
                <a:solidFill>
                  <a:schemeClr val="bg1"/>
                </a:solidFill>
                <a:latin typeface="Franklin Gothic Book"/>
                <a:cs typeface="Franklin Gothic Book"/>
              </a:rPr>
              <a:t>cost </a:t>
            </a:r>
            <a:r>
              <a:rPr lang="en-US" sz="2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directly </a:t>
            </a:r>
            <a:r>
              <a:rPr lang="en-US" sz="2800" dirty="0">
                <a:solidFill>
                  <a:schemeClr val="bg1"/>
                </a:solidFill>
                <a:latin typeface="Franklin Gothic Book"/>
                <a:cs typeface="Franklin Gothic Book"/>
              </a:rPr>
              <a:t>hurts public education and the Missouri taxpayers who pay the bill</a:t>
            </a:r>
            <a:r>
              <a:rPr lang="en-US" sz="2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.”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MO Senator Kurt Schaefer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Chair, Senate Appropriations</a:t>
            </a:r>
            <a:endParaRPr lang="en-US" sz="20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47841"/>
            <a:ext cx="4737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Schaefer, K. Columbia Daily Tribune. March 9, 2014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45520668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Expanding Medicaid </a:t>
            </a:r>
            <a:br>
              <a:rPr lang="en-US" sz="4000" dirty="0" smtClean="0"/>
            </a:br>
            <a:r>
              <a:rPr lang="en-US" sz="4000" dirty="0" smtClean="0"/>
              <a:t>Is Budget Favorable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060438"/>
            <a:ext cx="4784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Luebberring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, L. Director, MO Budget Office</a:t>
            </a:r>
          </a:p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Medicaid Impact on Budget. Jan 31, 2014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905822316"/>
              </p:ext>
            </p:extLst>
          </p:nvPr>
        </p:nvGraphicFramePr>
        <p:xfrm>
          <a:off x="287162" y="1130327"/>
          <a:ext cx="8569677" cy="4452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87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BCBF1CD-60D3-C247-B5FC-0569499FF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dgm id="{CBCBF1CD-60D3-C247-B5FC-0569499FF2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9AEC00-696A-EE46-AE4D-BAF9FC1100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graphicEl>
                                              <a:dgm id="{569AEC00-696A-EE46-AE4D-BAF9FC1100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45CA769-7E67-8043-9FE9-EA6A2920B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graphicEl>
                                              <a:dgm id="{545CA769-7E67-8043-9FE9-EA6A2920B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B84151F-B14B-944E-B1E3-650E5B763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dgm id="{4B84151F-B14B-944E-B1E3-650E5B7638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F1C51BD-63FD-584F-9DF3-46083850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graphicEl>
                                              <a:dgm id="{5F1C51BD-63FD-584F-9DF3-46083850C8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A7A1B08-BF6C-6344-8A33-5CD9CCD1A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graphicEl>
                                              <a:dgm id="{5A7A1B08-BF6C-6344-8A33-5CD9CCD1A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9118_10151184334179759_1072023245_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766" y="1448048"/>
            <a:ext cx="8646469" cy="4279424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Volunteerism </a:t>
            </a:r>
            <a:br>
              <a:rPr lang="en-US" dirty="0" smtClean="0"/>
            </a:br>
            <a:r>
              <a:rPr lang="en-US" dirty="0" smtClean="0"/>
              <a:t>Is Alive and Well in the USA</a:t>
            </a:r>
            <a:endParaRPr lang="en-US" dirty="0"/>
          </a:p>
        </p:txBody>
      </p:sp>
      <p:pic>
        <p:nvPicPr>
          <p:cNvPr id="6" name="Picture 5" descr="NAFC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392" y="5007492"/>
            <a:ext cx="1488376" cy="5559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9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Failure to Expand in 2013: </a:t>
            </a:r>
            <a:br>
              <a:rPr lang="en-US" dirty="0" smtClean="0"/>
            </a:br>
            <a:r>
              <a:rPr lang="en-US" dirty="0" smtClean="0"/>
              <a:t>MO Cut Education, IT, and others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21134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http://</a:t>
            </a:r>
            <a:r>
              <a:rPr lang="en-US" sz="12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www.dailystatesman.com</a:t>
            </a:r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/story/1941684.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html</a:t>
            </a:r>
          </a:p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Accessed Dec 13 2013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44159009"/>
              </p:ext>
            </p:extLst>
          </p:nvPr>
        </p:nvGraphicFramePr>
        <p:xfrm>
          <a:off x="347294" y="1505184"/>
          <a:ext cx="8411809" cy="4447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3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553D2B7-612F-8B4A-A8D8-D083FEC36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1553D2B7-612F-8B4A-A8D8-D083FEC360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FE47A8-4E51-1446-8CFA-723548160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6BFE47A8-4E51-1446-8CFA-7235481606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11A4A0-1204-E646-BC9F-9BE30D7AD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dgm id="{B311A4A0-1204-E646-BC9F-9BE30D7AD6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Expanding Medicaid in 2015 Adds</a:t>
            </a:r>
            <a:br>
              <a:rPr lang="en-US" dirty="0" smtClean="0"/>
            </a:br>
            <a:r>
              <a:rPr lang="en-US" dirty="0" smtClean="0"/>
              <a:t>$1 Billion to MO Budget by 2022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48860701"/>
              </p:ext>
            </p:extLst>
          </p:nvPr>
        </p:nvGraphicFramePr>
        <p:xfrm>
          <a:off x="1261241" y="1455162"/>
          <a:ext cx="7775843" cy="4497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407630"/>
            <a:ext cx="1534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Cumulative impact on MO Budget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2111" y="5053372"/>
            <a:ext cx="645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$94M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0785" y="4359133"/>
            <a:ext cx="750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$185M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2377" y="3691351"/>
            <a:ext cx="750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$180M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0327" y="3144563"/>
            <a:ext cx="745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$146M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2245" y="2638536"/>
            <a:ext cx="749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$134M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2691" y="2274843"/>
            <a:ext cx="635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$97M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136" y="2016733"/>
            <a:ext cx="631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$71M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05581" y="1737973"/>
            <a:ext cx="626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$74M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6060438"/>
            <a:ext cx="515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Luebberring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, L. Director, MO Budget Office</a:t>
            </a:r>
          </a:p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Medicaid Impact on Budget. Jan 31, 2014</a:t>
            </a:r>
          </a:p>
          <a:p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UMSL budget from http://</a:t>
            </a:r>
            <a:r>
              <a:rPr lang="en-US" sz="12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web.mst.edu</a:t>
            </a:r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/~hale/BAC/FY2013BudgetBook%5B1%5D.pdf accessed March 15, 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2014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01350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How Much Is a </a:t>
            </a:r>
            <a:br>
              <a:rPr lang="en-US" sz="4000" dirty="0" smtClean="0"/>
            </a:br>
            <a:r>
              <a:rPr lang="en-US" sz="4000" dirty="0" smtClean="0"/>
              <a:t>Billion Dollars for Missouri?</a:t>
            </a:r>
            <a:endParaRPr lang="en-US" sz="7200" dirty="0"/>
          </a:p>
        </p:txBody>
      </p:sp>
      <p:sp>
        <p:nvSpPr>
          <p:cNvPr id="19" name="Rectangle 18"/>
          <p:cNvSpPr/>
          <p:nvPr/>
        </p:nvSpPr>
        <p:spPr>
          <a:xfrm>
            <a:off x="4706539" y="1675543"/>
            <a:ext cx="4023360" cy="1087391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Franklin Gothic Medium"/>
                <a:cs typeface="Franklin Gothic Medium"/>
              </a:rPr>
              <a:t>2014 UM Tuition &amp; Student Fees</a:t>
            </a:r>
            <a:endParaRPr lang="en-US" sz="3200" dirty="0">
              <a:latin typeface="Franklin Gothic Medium"/>
              <a:cs typeface="Franklin Gothic Medium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8262" y="1675543"/>
            <a:ext cx="4023360" cy="1087391"/>
          </a:xfrm>
          <a:prstGeom prst="rect">
            <a:avLst/>
          </a:prstGeom>
          <a:solidFill>
            <a:srgbClr val="005148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Franklin Gothic Medium"/>
                <a:cs typeface="Franklin Gothic Medium"/>
              </a:rPr>
              <a:t>Annual gain from Medicaid expansion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262" y="2780096"/>
            <a:ext cx="4023360" cy="2931869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8800" dirty="0" smtClean="0">
                <a:solidFill>
                  <a:schemeClr val="tx1"/>
                </a:solidFill>
                <a:effectLst/>
                <a:latin typeface="Franklin Gothic Medium"/>
                <a:cs typeface="Franklin Gothic Medium"/>
              </a:rPr>
              <a:t>$123 Million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706539" y="2775439"/>
            <a:ext cx="4010619" cy="2936525"/>
          </a:xfrm>
          <a:prstGeom prst="rect">
            <a:avLst/>
          </a:prstGeom>
          <a:solidFill>
            <a:srgbClr val="EBF1DD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6000" dirty="0" smtClean="0">
                <a:solidFill>
                  <a:srgbClr val="003300"/>
                </a:solidFill>
                <a:effectLst/>
                <a:latin typeface="Franklin Gothic Medium"/>
                <a:cs typeface="Franklin Gothic Medium"/>
              </a:rPr>
              <a:t>$100 </a:t>
            </a:r>
          </a:p>
          <a:p>
            <a:pPr algn="ctr">
              <a:lnSpc>
                <a:spcPct val="80000"/>
              </a:lnSpc>
            </a:pPr>
            <a:r>
              <a:rPr lang="en-US" sz="6000" dirty="0" smtClean="0">
                <a:solidFill>
                  <a:srgbClr val="003300"/>
                </a:solidFill>
                <a:effectLst/>
                <a:latin typeface="Franklin Gothic Medium"/>
                <a:cs typeface="Franklin Gothic Medium"/>
              </a:rPr>
              <a:t>Million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021652"/>
            <a:ext cx="519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Medicaid impact from </a:t>
            </a:r>
            <a:r>
              <a:rPr lang="en-US" sz="12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Luebberring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, L. Director, MO Budget Office</a:t>
            </a:r>
          </a:p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Medicaid Impact on Budget. Jan 31, 2014</a:t>
            </a:r>
          </a:p>
          <a:p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UM </a:t>
            </a:r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Budget from http://</a:t>
            </a:r>
            <a:r>
              <a:rPr lang="en-US" sz="12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mubudget.missouri.edu</a:t>
            </a:r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/</a:t>
            </a:r>
            <a:r>
              <a:rPr lang="en-US" sz="12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presentations.php</a:t>
            </a:r>
            <a:endParaRPr lang="en-US" sz="12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r>
              <a:rPr lang="en-US" sz="1200" dirty="0">
                <a:solidFill>
                  <a:srgbClr val="EBF1DD"/>
                </a:solidFill>
                <a:latin typeface="Franklin Gothic Book"/>
                <a:cs typeface="Franklin Gothic Book"/>
              </a:rPr>
              <a:t>A</a:t>
            </a:r>
            <a:r>
              <a:rPr lang="en-US" sz="12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ccessed July 9, 2014</a:t>
            </a:r>
            <a:endParaRPr lang="en-US" sz="12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7513" y="-44096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Medicaid Expansion Is About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dirty="0" smtClean="0"/>
              <a:t>Life and Death In Missouri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04763"/>
            <a:ext cx="520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Annual data for Missouri from </a:t>
            </a:r>
            <a:r>
              <a:rPr lang="en-US" sz="12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Dickman</a:t>
            </a: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S, Himmelstein D, McCormick D, and </a:t>
            </a:r>
            <a:r>
              <a:rPr lang="en-US" sz="12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Woolhandler</a:t>
            </a:r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S.  Opting out of Medicaid Expansion: The Health and Financial Impacts. Health Affairs Blog. January 30, 2014</a:t>
            </a:r>
            <a:endParaRPr lang="en-US" sz="12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6117486"/>
              </p:ext>
            </p:extLst>
          </p:nvPr>
        </p:nvGraphicFramePr>
        <p:xfrm>
          <a:off x="457902" y="1529280"/>
          <a:ext cx="8328632" cy="419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84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1790B2D-81C4-314F-85DB-7F5CA2E62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61790B2D-81C4-314F-85DB-7F5CA2E62F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73C0F3-9ECF-4B4B-BAF5-B641CCC8A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1A73C0F3-9ECF-4B4B-BAF5-B641CCC8A4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EB48BC-CD67-5D47-BA79-3B09ACB40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2FEB48BC-CD67-5D47-BA79-3B09ACB408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3FCD49-F57C-4349-BFD2-96A861928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8B3FCD49-F57C-4349-BFD2-96A861928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467098-CDC3-FE4A-A860-FBB6A7A4D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F8467098-CDC3-FE4A-A860-FBB6A7A4DD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FB6873-3FCD-1246-99B4-019F739C0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95FB6873-3FCD-1246-99B4-019F739C0C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Medicaid: The Only Safety Net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6302" y="1384683"/>
            <a:ext cx="58987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“Medicaid is far from perfect. 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In </a:t>
            </a:r>
            <a:r>
              <a:rPr lang="en-US" sz="2000" dirty="0">
                <a:latin typeface="Franklin Gothic Book"/>
                <a:cs typeface="Franklin Gothic Book"/>
              </a:rPr>
              <a:t>many parts of the </a:t>
            </a:r>
            <a:r>
              <a:rPr lang="en-US" sz="2000" dirty="0" smtClean="0">
                <a:latin typeface="Franklin Gothic Book"/>
                <a:cs typeface="Franklin Gothic Book"/>
              </a:rPr>
              <a:t>country, </a:t>
            </a:r>
            <a:r>
              <a:rPr lang="en-US" sz="2000" dirty="0">
                <a:latin typeface="Franklin Gothic Book"/>
                <a:cs typeface="Franklin Gothic Book"/>
              </a:rPr>
              <a:t>Medicaid pays so little that patients have trouble finding a doctor who will accept it. </a:t>
            </a:r>
            <a:endParaRPr lang="en-US" sz="2000" dirty="0" smtClean="0"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A </a:t>
            </a:r>
            <a:r>
              <a:rPr lang="en-US" sz="2000" dirty="0">
                <a:latin typeface="Franklin Gothic Book"/>
                <a:cs typeface="Franklin Gothic Book"/>
              </a:rPr>
              <a:t>single-payer program like Canada’s that covers all Americans is a far better solution for both the poor and the middle class. </a:t>
            </a:r>
            <a:endParaRPr lang="en-US" sz="2000" dirty="0" smtClean="0"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But </a:t>
            </a:r>
            <a:r>
              <a:rPr lang="en-US" sz="2000" dirty="0">
                <a:latin typeface="Franklin Gothic Book"/>
                <a:cs typeface="Franklin Gothic Book"/>
              </a:rPr>
              <a:t>until we get to single payer, Medicaid is the only safety net for many low-income Americans.</a:t>
            </a:r>
            <a:r>
              <a:rPr lang="en-US" sz="2000" dirty="0" smtClean="0">
                <a:latin typeface="Franklin Gothic Book"/>
                <a:cs typeface="Franklin Gothic Book"/>
              </a:rPr>
              <a:t>”</a:t>
            </a:r>
          </a:p>
          <a:p>
            <a:pPr algn="r"/>
            <a:endParaRPr lang="en-US" sz="2000" dirty="0" smtClean="0">
              <a:latin typeface="Franklin Gothic Book"/>
              <a:cs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793"/>
          <a:stretch/>
        </p:blipFill>
        <p:spPr>
          <a:xfrm>
            <a:off x="5970006" y="1292708"/>
            <a:ext cx="2965018" cy="37935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542260" y="5037120"/>
            <a:ext cx="5510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Franklin Gothic Medium"/>
                <a:cs typeface="Franklin Gothic Medium"/>
              </a:rPr>
              <a:t>Dr. David Himmelstein</a:t>
            </a:r>
          </a:p>
          <a:p>
            <a:pPr algn="r"/>
            <a:r>
              <a:rPr lang="en-US" dirty="0">
                <a:latin typeface="Franklin Gothic Book"/>
                <a:cs typeface="Franklin Gothic Book"/>
              </a:rPr>
              <a:t>Co-author of Health Affairs </a:t>
            </a:r>
            <a:r>
              <a:rPr lang="en-US" dirty="0" smtClean="0">
                <a:latin typeface="Franklin Gothic Book"/>
                <a:cs typeface="Franklin Gothic Book"/>
              </a:rPr>
              <a:t>Blog Jan 30 2014</a:t>
            </a:r>
          </a:p>
          <a:p>
            <a:pPr algn="r"/>
            <a:r>
              <a:rPr lang="en-US" dirty="0" smtClean="0">
                <a:latin typeface="Franklin Gothic Book"/>
                <a:cs typeface="Franklin Gothic Book"/>
              </a:rPr>
              <a:t>Co-founder of Physicians for a National Health Program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06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ACA’s Biggest Flaw</a:t>
            </a:r>
            <a:endParaRPr lang="en-US" dirty="0"/>
          </a:p>
        </p:txBody>
      </p:sp>
      <p:pic>
        <p:nvPicPr>
          <p:cNvPr id="4" name="Picture 3" descr="bcbs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41" b="11761"/>
          <a:stretch/>
        </p:blipFill>
        <p:spPr>
          <a:xfrm>
            <a:off x="506100" y="1391152"/>
            <a:ext cx="1985617" cy="1623855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187" y="2886223"/>
            <a:ext cx="2299428" cy="1037651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Wellpoi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085" y="3658228"/>
            <a:ext cx="2380681" cy="1605040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United Healthcare Group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0"/>
          <a:stretch/>
        </p:blipFill>
        <p:spPr>
          <a:xfrm>
            <a:off x="2526235" y="4855130"/>
            <a:ext cx="2301817" cy="1020286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785189779"/>
              </p:ext>
            </p:extLst>
          </p:nvPr>
        </p:nvGraphicFramePr>
        <p:xfrm>
          <a:off x="4245429" y="1478643"/>
          <a:ext cx="4640540" cy="3265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6792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8CB2C7-43EB-4E44-A257-D135ECDA2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FF8CB2C7-43EB-4E44-A257-D135ECDA2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7FA55B4-853F-B64F-A100-D1F16C1EC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57FA55B4-853F-B64F-A100-D1F16C1EC0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3190" y="0"/>
            <a:ext cx="4296752" cy="6019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5400" dirty="0">
                <a:latin typeface="Franklin Gothic Medium"/>
                <a:cs typeface="Franklin Gothic Medium"/>
              </a:rPr>
              <a:t>A National Health Program </a:t>
            </a:r>
            <a:r>
              <a:rPr lang="en-US" sz="6000" dirty="0" smtClean="0">
                <a:latin typeface="Franklin Gothic Medium"/>
                <a:cs typeface="Franklin Gothic Medium"/>
              </a:rPr>
              <a:t/>
            </a:r>
            <a:br>
              <a:rPr lang="en-US" sz="6000" dirty="0" smtClean="0">
                <a:latin typeface="Franklin Gothic Medium"/>
                <a:cs typeface="Franklin Gothic Medium"/>
              </a:rPr>
            </a:br>
            <a:r>
              <a:rPr lang="en-US" sz="4000" dirty="0" smtClean="0">
                <a:latin typeface="Franklin Gothic Medium"/>
                <a:cs typeface="Franklin Gothic Medium"/>
              </a:rPr>
              <a:t>for </a:t>
            </a:r>
            <a:r>
              <a:rPr lang="en-US" sz="4000" dirty="0">
                <a:latin typeface="Franklin Gothic Medium"/>
                <a:cs typeface="Franklin Gothic Medium"/>
              </a:rPr>
              <a:t>the </a:t>
            </a:r>
            <a:r>
              <a:rPr lang="en-US" sz="4000" dirty="0" smtClean="0">
                <a:latin typeface="Franklin Gothic Medium"/>
                <a:cs typeface="Franklin Gothic Medium"/>
              </a:rPr>
              <a:t/>
            </a:r>
            <a:br>
              <a:rPr lang="en-US" sz="4000" dirty="0" smtClean="0">
                <a:latin typeface="Franklin Gothic Medium"/>
                <a:cs typeface="Franklin Gothic Medium"/>
              </a:rPr>
            </a:br>
            <a:r>
              <a:rPr lang="en-US" sz="8800" dirty="0" smtClean="0">
                <a:latin typeface="Franklin Gothic Medium"/>
                <a:cs typeface="Franklin Gothic Medium"/>
              </a:rPr>
              <a:t>USA</a:t>
            </a:r>
            <a:endParaRPr lang="en-US" sz="8800" dirty="0">
              <a:latin typeface="Franklin Gothic Medium"/>
              <a:cs typeface="Franklin Gothic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254" y="1249271"/>
            <a:ext cx="4695013" cy="3521259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621954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3276" y="1501089"/>
            <a:ext cx="7900745" cy="2705262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“Single Payer”</a:t>
            </a:r>
            <a:endParaRPr lang="en-US" sz="2800" dirty="0">
              <a:solidFill>
                <a:schemeClr val="tx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Four Ways the World </a:t>
            </a:r>
            <a:br>
              <a:rPr lang="en-US" dirty="0" smtClean="0"/>
            </a:br>
            <a:r>
              <a:rPr lang="en-US" dirty="0" smtClean="0"/>
              <a:t>Organizes Health Care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62533616"/>
              </p:ext>
            </p:extLst>
          </p:nvPr>
        </p:nvGraphicFramePr>
        <p:xfrm>
          <a:off x="234013" y="1633054"/>
          <a:ext cx="8675975" cy="4189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59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E4C1B5-A574-614D-B007-FBD8D3BDE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4E4C1B5-A574-614D-B007-FBD8D3BDE3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CCDFD9-1E9A-A043-87F8-48C5B261F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3CCCDFD9-1E9A-A043-87F8-48C5B261FE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EBF96A-4DFA-CE45-BEE6-D5F4A92B6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5BEBF96A-4DFA-CE45-BEE6-D5F4A92B69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879747-5D49-B74B-A55C-6CC1BBFC1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82879747-5D49-B74B-A55C-6CC1BBFC1B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Graphic spid="5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44663102"/>
              </p:ext>
            </p:extLst>
          </p:nvPr>
        </p:nvGraphicFramePr>
        <p:xfrm>
          <a:off x="234013" y="1633054"/>
          <a:ext cx="8675975" cy="4189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“The Improved and Expanded Medicare for All Act”</a:t>
            </a:r>
            <a:endParaRPr lang="en-US" dirty="0"/>
          </a:p>
        </p:txBody>
      </p:sp>
      <p:sp useBgFill="1">
        <p:nvSpPr>
          <p:cNvPr id="3" name="Rectangle 2"/>
          <p:cNvSpPr/>
          <p:nvPr/>
        </p:nvSpPr>
        <p:spPr>
          <a:xfrm>
            <a:off x="319577" y="3652499"/>
            <a:ext cx="8824423" cy="2259882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4569842" y="1514528"/>
            <a:ext cx="4167756" cy="2735737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1999" y="1790073"/>
            <a:ext cx="440266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600" dirty="0" smtClean="0">
                <a:effectLst>
                  <a:glow rad="279400">
                    <a:schemeClr val="bg1">
                      <a:alpha val="75000"/>
                    </a:schemeClr>
                  </a:glow>
                </a:effectLst>
                <a:latin typeface="Franklin Gothic Medium" pitchFamily="34" charset="0"/>
              </a:rPr>
              <a:t>HR 676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9132" y="3877733"/>
            <a:ext cx="47057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Franklin Gothic Medium" pitchFamily="34" charset="0"/>
              </a:rPr>
              <a:t>“True North” for </a:t>
            </a:r>
          </a:p>
          <a:p>
            <a:pPr algn="ctr"/>
            <a:r>
              <a:rPr lang="en-US" sz="4800" dirty="0" smtClean="0">
                <a:latin typeface="Franklin Gothic Medium" pitchFamily="34" charset="0"/>
              </a:rPr>
              <a:t>USA health care?</a:t>
            </a:r>
            <a:endParaRPr lang="en-US" sz="48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HR 676 “Medicare for All”</a:t>
            </a:r>
            <a:br>
              <a:rPr lang="en-US" sz="2700" dirty="0" smtClean="0"/>
            </a:br>
            <a:r>
              <a:rPr lang="en-US" dirty="0" smtClean="0"/>
              <a:t>Builds on Medicare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41222442"/>
              </p:ext>
            </p:extLst>
          </p:nvPr>
        </p:nvGraphicFramePr>
        <p:xfrm>
          <a:off x="494968" y="1491293"/>
          <a:ext cx="8154065" cy="402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66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BADCB8-20C4-A941-BAD5-764D2282E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1BADCB8-20C4-A941-BAD5-764D2282E6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8DA428-3655-BC4E-BF53-1DD98B8B3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EA8DA428-3655-BC4E-BF53-1DD98B8B33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Volunteerism </a:t>
            </a:r>
            <a:br>
              <a:rPr lang="en-US" dirty="0" smtClean="0"/>
            </a:br>
            <a:r>
              <a:rPr lang="en-US" dirty="0" smtClean="0"/>
              <a:t>Is Alive and Well in the USA</a:t>
            </a:r>
            <a:endParaRPr lang="en-US" dirty="0"/>
          </a:p>
        </p:txBody>
      </p:sp>
      <p:pic>
        <p:nvPicPr>
          <p:cNvPr id="5" name="Picture 4" descr="47499_10151184292049759_1010044414_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18" y="1577481"/>
            <a:ext cx="8727365" cy="4133812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NAFC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392" y="5007492"/>
            <a:ext cx="1488376" cy="5559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4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Savings Exceed New Costs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6307754"/>
            <a:ext cx="449573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Friedman, G. Dollars &amp; Sense. March/April 2012</a:t>
            </a:r>
            <a:endParaRPr lang="en-US" sz="12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996562419"/>
              </p:ext>
            </p:extLst>
          </p:nvPr>
        </p:nvGraphicFramePr>
        <p:xfrm>
          <a:off x="2745863" y="1277029"/>
          <a:ext cx="3652275" cy="4314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973532" y="1529814"/>
            <a:ext cx="1196937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$ Billions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12045" y="5484516"/>
            <a:ext cx="141647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New Costs</a:t>
            </a:r>
            <a:endParaRPr lang="en-US" sz="2000" dirty="0">
              <a:latin typeface="Franklin Gothic Medium"/>
              <a:cs typeface="Franklin Gothic Medium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5050" y="5484516"/>
            <a:ext cx="17095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New Savings</a:t>
            </a:r>
            <a:endParaRPr lang="en-US" sz="2000" dirty="0">
              <a:latin typeface="Franklin Gothic Medium"/>
              <a:cs typeface="Franklin Gothic Medium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572000" y="1978382"/>
            <a:ext cx="0" cy="343510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0" y="5040536"/>
            <a:ext cx="303275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2000" dirty="0" smtClean="0">
                <a:latin typeface="Franklin Gothic Book"/>
                <a:cs typeface="Franklin Gothic Book"/>
              </a:rPr>
              <a:t>Medicaid Rate Adjustment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706" y="4466298"/>
            <a:ext cx="301204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 smtClean="0">
                <a:latin typeface="Franklin Gothic Book"/>
                <a:cs typeface="Franklin Gothic Book"/>
              </a:rPr>
              <a:t>Covering the uninsured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24" y="3474132"/>
            <a:ext cx="3028327" cy="9284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Increased utilization </a:t>
            </a:r>
          </a:p>
          <a:p>
            <a:pPr algn="r"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(especially home health and dental)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37409" y="5146635"/>
            <a:ext cx="300659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Gov. admin ($23B)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37409" y="4671470"/>
            <a:ext cx="283037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Health insurance admin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37409" y="3495320"/>
            <a:ext cx="3006590" cy="6514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Franklin Gothic Book"/>
                <a:cs typeface="Franklin Gothic Book"/>
              </a:rPr>
              <a:t>Increased market power (pharma</a:t>
            </a:r>
            <a:r>
              <a:rPr lang="en-US" sz="2000" dirty="0">
                <a:latin typeface="Franklin Gothic Book"/>
                <a:cs typeface="Franklin Gothic Book"/>
              </a:rPr>
              <a:t> </a:t>
            </a:r>
            <a:r>
              <a:rPr lang="en-US" sz="2000" dirty="0" smtClean="0">
                <a:latin typeface="Franklin Gothic Book"/>
                <a:cs typeface="Franklin Gothic Book"/>
              </a:rPr>
              <a:t>and devices)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37409" y="2285289"/>
            <a:ext cx="297432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Admin costs </a:t>
            </a:r>
          </a:p>
          <a:p>
            <a:r>
              <a:rPr lang="en-US" sz="2000" dirty="0" smtClean="0">
                <a:latin typeface="Franklin Gothic Book"/>
                <a:cs typeface="Franklin Gothic Book"/>
              </a:rPr>
              <a:t>to providers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287" y="1585213"/>
            <a:ext cx="3656589" cy="14342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Franklin Gothic Medium"/>
                <a:cs typeface="Franklin Gothic Medium"/>
              </a:rPr>
              <a:t>Cover everyone </a:t>
            </a:r>
          </a:p>
          <a:p>
            <a:pPr algn="ctr">
              <a:lnSpc>
                <a:spcPct val="90000"/>
              </a:lnSpc>
            </a:pPr>
            <a:r>
              <a:rPr lang="en-US" sz="2000" dirty="0" smtClean="0">
                <a:latin typeface="Franklin Gothic Medium"/>
                <a:cs typeface="Franklin Gothic Medium"/>
              </a:rPr>
              <a:t>with</a:t>
            </a:r>
            <a:r>
              <a:rPr lang="en-US" sz="2000" dirty="0">
                <a:latin typeface="Franklin Gothic Medium"/>
                <a:cs typeface="Franklin Gothic Medium"/>
              </a:rPr>
              <a:t> </a:t>
            </a:r>
            <a:r>
              <a:rPr lang="en-US" sz="2000" dirty="0" smtClean="0">
                <a:latin typeface="Franklin Gothic Medium"/>
                <a:cs typeface="Franklin Gothic Medium"/>
              </a:rPr>
              <a:t>better benefits and save</a:t>
            </a:r>
          </a:p>
          <a:p>
            <a:pPr algn="ctr">
              <a:lnSpc>
                <a:spcPct val="90000"/>
              </a:lnSpc>
            </a:pPr>
            <a:r>
              <a:rPr lang="en-US" sz="4800" dirty="0" smtClean="0">
                <a:latin typeface="Franklin Gothic Medium" pitchFamily="34" charset="0"/>
              </a:rPr>
              <a:t>$243 Billion</a:t>
            </a:r>
            <a:endParaRPr lang="en-US" sz="48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El" animBg="0"/>
        </p:bldSub>
      </p:bldGraphic>
      <p:bldP spid="33" grpId="0"/>
      <p:bldP spid="34" grpId="0"/>
      <p:bldP spid="35" grpId="0"/>
      <p:bldP spid="36" grpId="0"/>
      <p:bldP spid="37" grpId="0"/>
      <p:bldP spid="38" grpId="0"/>
      <p:bldP spid="39" grpId="0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31654" y="1589617"/>
            <a:ext cx="6919563" cy="3637076"/>
          </a:xfrm>
          <a:prstGeom prst="rect">
            <a:avLst/>
          </a:prstGeom>
          <a:solidFill>
            <a:srgbClr val="EBF1DD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Canada Figured This Out Already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30137"/>
            <a:ext cx="4471261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Statistics Canada, Canadian Institute for Health Info, and NCHS/Commerce Dept.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035315"/>
            <a:ext cx="1171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Health costs % of GDP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912710"/>
              </p:ext>
            </p:extLst>
          </p:nvPr>
        </p:nvGraphicFramePr>
        <p:xfrm>
          <a:off x="1074571" y="1383124"/>
          <a:ext cx="708238" cy="4166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238"/>
              </a:tblGrid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17%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13%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11%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9%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7%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516085"/>
              </p:ext>
            </p:extLst>
          </p:nvPr>
        </p:nvGraphicFramePr>
        <p:xfrm>
          <a:off x="1840152" y="1580734"/>
          <a:ext cx="6914287" cy="3621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4287"/>
              </a:tblGrid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Freeform 9"/>
          <p:cNvSpPr/>
          <p:nvPr/>
        </p:nvSpPr>
        <p:spPr>
          <a:xfrm>
            <a:off x="3251833" y="1754008"/>
            <a:ext cx="5495929" cy="3001176"/>
          </a:xfrm>
          <a:custGeom>
            <a:avLst/>
            <a:gdLst>
              <a:gd name="connsiteX0" fmla="*/ 0 w 5489959"/>
              <a:gd name="connsiteY0" fmla="*/ 2841720 h 2841720"/>
              <a:gd name="connsiteX1" fmla="*/ 176544 w 5489959"/>
              <a:gd name="connsiteY1" fmla="*/ 2813246 h 2841720"/>
              <a:gd name="connsiteX2" fmla="*/ 176544 w 5489959"/>
              <a:gd name="connsiteY2" fmla="*/ 2813246 h 2841720"/>
              <a:gd name="connsiteX3" fmla="*/ 626447 w 5489959"/>
              <a:gd name="connsiteY3" fmla="*/ 2579758 h 2841720"/>
              <a:gd name="connsiteX4" fmla="*/ 985231 w 5489959"/>
              <a:gd name="connsiteY4" fmla="*/ 2551284 h 2841720"/>
              <a:gd name="connsiteX5" fmla="*/ 1087741 w 5489959"/>
              <a:gd name="connsiteY5" fmla="*/ 2408913 h 2841720"/>
              <a:gd name="connsiteX6" fmla="*/ 1201640 w 5489959"/>
              <a:gd name="connsiteY6" fmla="*/ 2340575 h 2841720"/>
              <a:gd name="connsiteX7" fmla="*/ 1520559 w 5489959"/>
              <a:gd name="connsiteY7" fmla="*/ 2055834 h 2841720"/>
              <a:gd name="connsiteX8" fmla="*/ 1623069 w 5489959"/>
              <a:gd name="connsiteY8" fmla="*/ 2084308 h 2841720"/>
              <a:gd name="connsiteX9" fmla="*/ 1748358 w 5489959"/>
              <a:gd name="connsiteY9" fmla="*/ 2027360 h 2841720"/>
              <a:gd name="connsiteX10" fmla="*/ 1850868 w 5489959"/>
              <a:gd name="connsiteY10" fmla="*/ 2015970 h 2841720"/>
              <a:gd name="connsiteX11" fmla="*/ 2164092 w 5489959"/>
              <a:gd name="connsiteY11" fmla="*/ 1810956 h 2841720"/>
              <a:gd name="connsiteX12" fmla="*/ 2500095 w 5489959"/>
              <a:gd name="connsiteY12" fmla="*/ 1497740 h 2841720"/>
              <a:gd name="connsiteX13" fmla="*/ 2579825 w 5489959"/>
              <a:gd name="connsiteY13" fmla="*/ 1315506 h 2841720"/>
              <a:gd name="connsiteX14" fmla="*/ 2767759 w 5489959"/>
              <a:gd name="connsiteY14" fmla="*/ 1190220 h 2841720"/>
              <a:gd name="connsiteX15" fmla="*/ 2944304 w 5489959"/>
              <a:gd name="connsiteY15" fmla="*/ 1156051 h 2841720"/>
              <a:gd name="connsiteX16" fmla="*/ 3046813 w 5489959"/>
              <a:gd name="connsiteY16" fmla="*/ 1161745 h 2841720"/>
              <a:gd name="connsiteX17" fmla="*/ 3291697 w 5489959"/>
              <a:gd name="connsiteY17" fmla="*/ 1218694 h 2841720"/>
              <a:gd name="connsiteX18" fmla="*/ 3468242 w 5489959"/>
              <a:gd name="connsiteY18" fmla="*/ 1207304 h 2841720"/>
              <a:gd name="connsiteX19" fmla="*/ 3576446 w 5489959"/>
              <a:gd name="connsiteY19" fmla="*/ 1212999 h 2841720"/>
              <a:gd name="connsiteX20" fmla="*/ 3923840 w 5489959"/>
              <a:gd name="connsiteY20" fmla="*/ 837140 h 2841720"/>
              <a:gd name="connsiteX21" fmla="*/ 4009265 w 5489959"/>
              <a:gd name="connsiteY21" fmla="*/ 757412 h 2841720"/>
              <a:gd name="connsiteX22" fmla="*/ 4049130 w 5489959"/>
              <a:gd name="connsiteY22" fmla="*/ 649211 h 2841720"/>
              <a:gd name="connsiteX23" fmla="*/ 4322488 w 5489959"/>
              <a:gd name="connsiteY23" fmla="*/ 626431 h 2841720"/>
              <a:gd name="connsiteX24" fmla="*/ 4419303 w 5489959"/>
              <a:gd name="connsiteY24" fmla="*/ 575178 h 2841720"/>
              <a:gd name="connsiteX25" fmla="*/ 4630017 w 5489959"/>
              <a:gd name="connsiteY25" fmla="*/ 495450 h 2841720"/>
              <a:gd name="connsiteX26" fmla="*/ 4880596 w 5489959"/>
              <a:gd name="connsiteY26" fmla="*/ 125286 h 2841720"/>
              <a:gd name="connsiteX27" fmla="*/ 5273550 w 5489959"/>
              <a:gd name="connsiteY27" fmla="*/ 85422 h 2841720"/>
              <a:gd name="connsiteX28" fmla="*/ 5484264 w 5489959"/>
              <a:gd name="connsiteY28" fmla="*/ 0 h 2841720"/>
              <a:gd name="connsiteX29" fmla="*/ 5489959 w 5489959"/>
              <a:gd name="connsiteY29" fmla="*/ 1902073 h 2841720"/>
              <a:gd name="connsiteX30" fmla="*/ 5313415 w 5489959"/>
              <a:gd name="connsiteY30" fmla="*/ 1856515 h 2841720"/>
              <a:gd name="connsiteX31" fmla="*/ 5119785 w 5489959"/>
              <a:gd name="connsiteY31" fmla="*/ 1805261 h 2841720"/>
              <a:gd name="connsiteX32" fmla="*/ 4903376 w 5489959"/>
              <a:gd name="connsiteY32" fmla="*/ 1731228 h 2841720"/>
              <a:gd name="connsiteX33" fmla="*/ 4823647 w 5489959"/>
              <a:gd name="connsiteY33" fmla="*/ 1822346 h 2841720"/>
              <a:gd name="connsiteX34" fmla="*/ 4715442 w 5489959"/>
              <a:gd name="connsiteY34" fmla="*/ 2038749 h 2841720"/>
              <a:gd name="connsiteX35" fmla="*/ 4493338 w 5489959"/>
              <a:gd name="connsiteY35" fmla="*/ 2061529 h 2841720"/>
              <a:gd name="connsiteX36" fmla="*/ 4294014 w 5489959"/>
              <a:gd name="connsiteY36" fmla="*/ 2124172 h 2841720"/>
              <a:gd name="connsiteX37" fmla="*/ 4088994 w 5489959"/>
              <a:gd name="connsiteY37" fmla="*/ 2095698 h 2841720"/>
              <a:gd name="connsiteX38" fmla="*/ 3832720 w 5489959"/>
              <a:gd name="connsiteY38" fmla="*/ 2220984 h 2841720"/>
              <a:gd name="connsiteX39" fmla="*/ 3690346 w 5489959"/>
              <a:gd name="connsiteY39" fmla="*/ 2403218 h 2841720"/>
              <a:gd name="connsiteX40" fmla="*/ 3622006 w 5489959"/>
              <a:gd name="connsiteY40" fmla="*/ 2357660 h 2841720"/>
              <a:gd name="connsiteX41" fmla="*/ 3456852 w 5489959"/>
              <a:gd name="connsiteY41" fmla="*/ 2351965 h 2841720"/>
              <a:gd name="connsiteX42" fmla="*/ 3354342 w 5489959"/>
              <a:gd name="connsiteY42" fmla="*/ 2420303 h 2841720"/>
              <a:gd name="connsiteX43" fmla="*/ 3172103 w 5489959"/>
              <a:gd name="connsiteY43" fmla="*/ 2437387 h 2841720"/>
              <a:gd name="connsiteX44" fmla="*/ 3001253 w 5489959"/>
              <a:gd name="connsiteY44" fmla="*/ 2351965 h 2841720"/>
              <a:gd name="connsiteX45" fmla="*/ 2693725 w 5489959"/>
              <a:gd name="connsiteY45" fmla="*/ 2164036 h 2841720"/>
              <a:gd name="connsiteX46" fmla="*/ 2574130 w 5489959"/>
              <a:gd name="connsiteY46" fmla="*/ 2198205 h 2841720"/>
              <a:gd name="connsiteX47" fmla="*/ 2545655 w 5489959"/>
              <a:gd name="connsiteY47" fmla="*/ 2243763 h 2841720"/>
              <a:gd name="connsiteX48" fmla="*/ 2517180 w 5489959"/>
              <a:gd name="connsiteY48" fmla="*/ 2300712 h 2841720"/>
              <a:gd name="connsiteX49" fmla="*/ 2232431 w 5489959"/>
              <a:gd name="connsiteY49" fmla="*/ 2574063 h 2841720"/>
              <a:gd name="connsiteX50" fmla="*/ 2129922 w 5489959"/>
              <a:gd name="connsiteY50" fmla="*/ 2596843 h 2841720"/>
              <a:gd name="connsiteX51" fmla="*/ 1930597 w 5489959"/>
              <a:gd name="connsiteY51" fmla="*/ 2539894 h 2841720"/>
              <a:gd name="connsiteX52" fmla="*/ 1782528 w 5489959"/>
              <a:gd name="connsiteY52" fmla="*/ 2608232 h 2841720"/>
              <a:gd name="connsiteX53" fmla="*/ 1605984 w 5489959"/>
              <a:gd name="connsiteY53" fmla="*/ 2619622 h 2841720"/>
              <a:gd name="connsiteX54" fmla="*/ 1457914 w 5489959"/>
              <a:gd name="connsiteY54" fmla="*/ 2602538 h 2841720"/>
              <a:gd name="connsiteX55" fmla="*/ 1378185 w 5489959"/>
              <a:gd name="connsiteY55" fmla="*/ 2659486 h 2841720"/>
              <a:gd name="connsiteX56" fmla="*/ 1247200 w 5489959"/>
              <a:gd name="connsiteY56" fmla="*/ 2836026 h 2841720"/>
              <a:gd name="connsiteX0" fmla="*/ 0 w 5489959"/>
              <a:gd name="connsiteY0" fmla="*/ 2841720 h 2841720"/>
              <a:gd name="connsiteX1" fmla="*/ 176544 w 5489959"/>
              <a:gd name="connsiteY1" fmla="*/ 2813246 h 2841720"/>
              <a:gd name="connsiteX2" fmla="*/ 176544 w 5489959"/>
              <a:gd name="connsiteY2" fmla="*/ 2813246 h 2841720"/>
              <a:gd name="connsiteX3" fmla="*/ 626447 w 5489959"/>
              <a:gd name="connsiteY3" fmla="*/ 2579758 h 2841720"/>
              <a:gd name="connsiteX4" fmla="*/ 985231 w 5489959"/>
              <a:gd name="connsiteY4" fmla="*/ 2551284 h 2841720"/>
              <a:gd name="connsiteX5" fmla="*/ 1087741 w 5489959"/>
              <a:gd name="connsiteY5" fmla="*/ 2408913 h 2841720"/>
              <a:gd name="connsiteX6" fmla="*/ 1201640 w 5489959"/>
              <a:gd name="connsiteY6" fmla="*/ 2340575 h 2841720"/>
              <a:gd name="connsiteX7" fmla="*/ 1520559 w 5489959"/>
              <a:gd name="connsiteY7" fmla="*/ 2055834 h 2841720"/>
              <a:gd name="connsiteX8" fmla="*/ 1623069 w 5489959"/>
              <a:gd name="connsiteY8" fmla="*/ 2084308 h 2841720"/>
              <a:gd name="connsiteX9" fmla="*/ 1748358 w 5489959"/>
              <a:gd name="connsiteY9" fmla="*/ 2027360 h 2841720"/>
              <a:gd name="connsiteX10" fmla="*/ 1850868 w 5489959"/>
              <a:gd name="connsiteY10" fmla="*/ 2015970 h 2841720"/>
              <a:gd name="connsiteX11" fmla="*/ 2164092 w 5489959"/>
              <a:gd name="connsiteY11" fmla="*/ 1810956 h 2841720"/>
              <a:gd name="connsiteX12" fmla="*/ 2500095 w 5489959"/>
              <a:gd name="connsiteY12" fmla="*/ 1497740 h 2841720"/>
              <a:gd name="connsiteX13" fmla="*/ 2579825 w 5489959"/>
              <a:gd name="connsiteY13" fmla="*/ 1315506 h 2841720"/>
              <a:gd name="connsiteX14" fmla="*/ 2767759 w 5489959"/>
              <a:gd name="connsiteY14" fmla="*/ 1190220 h 2841720"/>
              <a:gd name="connsiteX15" fmla="*/ 2944304 w 5489959"/>
              <a:gd name="connsiteY15" fmla="*/ 1156051 h 2841720"/>
              <a:gd name="connsiteX16" fmla="*/ 3046813 w 5489959"/>
              <a:gd name="connsiteY16" fmla="*/ 1161745 h 2841720"/>
              <a:gd name="connsiteX17" fmla="*/ 3291697 w 5489959"/>
              <a:gd name="connsiteY17" fmla="*/ 1218694 h 2841720"/>
              <a:gd name="connsiteX18" fmla="*/ 3468242 w 5489959"/>
              <a:gd name="connsiteY18" fmla="*/ 1207304 h 2841720"/>
              <a:gd name="connsiteX19" fmla="*/ 3576446 w 5489959"/>
              <a:gd name="connsiteY19" fmla="*/ 1212999 h 2841720"/>
              <a:gd name="connsiteX20" fmla="*/ 3923840 w 5489959"/>
              <a:gd name="connsiteY20" fmla="*/ 837140 h 2841720"/>
              <a:gd name="connsiteX21" fmla="*/ 4009265 w 5489959"/>
              <a:gd name="connsiteY21" fmla="*/ 757412 h 2841720"/>
              <a:gd name="connsiteX22" fmla="*/ 4049130 w 5489959"/>
              <a:gd name="connsiteY22" fmla="*/ 649211 h 2841720"/>
              <a:gd name="connsiteX23" fmla="*/ 4322488 w 5489959"/>
              <a:gd name="connsiteY23" fmla="*/ 626431 h 2841720"/>
              <a:gd name="connsiteX24" fmla="*/ 4419303 w 5489959"/>
              <a:gd name="connsiteY24" fmla="*/ 575178 h 2841720"/>
              <a:gd name="connsiteX25" fmla="*/ 4630017 w 5489959"/>
              <a:gd name="connsiteY25" fmla="*/ 495450 h 2841720"/>
              <a:gd name="connsiteX26" fmla="*/ 4880596 w 5489959"/>
              <a:gd name="connsiteY26" fmla="*/ 125286 h 2841720"/>
              <a:gd name="connsiteX27" fmla="*/ 5273550 w 5489959"/>
              <a:gd name="connsiteY27" fmla="*/ 85422 h 2841720"/>
              <a:gd name="connsiteX28" fmla="*/ 5484264 w 5489959"/>
              <a:gd name="connsiteY28" fmla="*/ 0 h 2841720"/>
              <a:gd name="connsiteX29" fmla="*/ 5489959 w 5489959"/>
              <a:gd name="connsiteY29" fmla="*/ 1902073 h 2841720"/>
              <a:gd name="connsiteX30" fmla="*/ 5313415 w 5489959"/>
              <a:gd name="connsiteY30" fmla="*/ 1856515 h 2841720"/>
              <a:gd name="connsiteX31" fmla="*/ 5119785 w 5489959"/>
              <a:gd name="connsiteY31" fmla="*/ 1805261 h 2841720"/>
              <a:gd name="connsiteX32" fmla="*/ 4903376 w 5489959"/>
              <a:gd name="connsiteY32" fmla="*/ 1731228 h 2841720"/>
              <a:gd name="connsiteX33" fmla="*/ 4823647 w 5489959"/>
              <a:gd name="connsiteY33" fmla="*/ 1822346 h 2841720"/>
              <a:gd name="connsiteX34" fmla="*/ 4715442 w 5489959"/>
              <a:gd name="connsiteY34" fmla="*/ 2038749 h 2841720"/>
              <a:gd name="connsiteX35" fmla="*/ 4493338 w 5489959"/>
              <a:gd name="connsiteY35" fmla="*/ 2061529 h 2841720"/>
              <a:gd name="connsiteX36" fmla="*/ 4294014 w 5489959"/>
              <a:gd name="connsiteY36" fmla="*/ 2124172 h 2841720"/>
              <a:gd name="connsiteX37" fmla="*/ 4088994 w 5489959"/>
              <a:gd name="connsiteY37" fmla="*/ 2095698 h 2841720"/>
              <a:gd name="connsiteX38" fmla="*/ 3832720 w 5489959"/>
              <a:gd name="connsiteY38" fmla="*/ 2220984 h 2841720"/>
              <a:gd name="connsiteX39" fmla="*/ 3690346 w 5489959"/>
              <a:gd name="connsiteY39" fmla="*/ 2403218 h 2841720"/>
              <a:gd name="connsiteX40" fmla="*/ 3622006 w 5489959"/>
              <a:gd name="connsiteY40" fmla="*/ 2357660 h 2841720"/>
              <a:gd name="connsiteX41" fmla="*/ 3456852 w 5489959"/>
              <a:gd name="connsiteY41" fmla="*/ 2351965 h 2841720"/>
              <a:gd name="connsiteX42" fmla="*/ 3354342 w 5489959"/>
              <a:gd name="connsiteY42" fmla="*/ 2420303 h 2841720"/>
              <a:gd name="connsiteX43" fmla="*/ 3172103 w 5489959"/>
              <a:gd name="connsiteY43" fmla="*/ 2437387 h 2841720"/>
              <a:gd name="connsiteX44" fmla="*/ 3001253 w 5489959"/>
              <a:gd name="connsiteY44" fmla="*/ 2351965 h 2841720"/>
              <a:gd name="connsiteX45" fmla="*/ 2693725 w 5489959"/>
              <a:gd name="connsiteY45" fmla="*/ 2164036 h 2841720"/>
              <a:gd name="connsiteX46" fmla="*/ 2574130 w 5489959"/>
              <a:gd name="connsiteY46" fmla="*/ 2198205 h 2841720"/>
              <a:gd name="connsiteX47" fmla="*/ 2545655 w 5489959"/>
              <a:gd name="connsiteY47" fmla="*/ 2243763 h 2841720"/>
              <a:gd name="connsiteX48" fmla="*/ 2517180 w 5489959"/>
              <a:gd name="connsiteY48" fmla="*/ 2300712 h 2841720"/>
              <a:gd name="connsiteX49" fmla="*/ 2232431 w 5489959"/>
              <a:gd name="connsiteY49" fmla="*/ 2574063 h 2841720"/>
              <a:gd name="connsiteX50" fmla="*/ 2129922 w 5489959"/>
              <a:gd name="connsiteY50" fmla="*/ 2596843 h 2841720"/>
              <a:gd name="connsiteX51" fmla="*/ 1930597 w 5489959"/>
              <a:gd name="connsiteY51" fmla="*/ 2539894 h 2841720"/>
              <a:gd name="connsiteX52" fmla="*/ 1782528 w 5489959"/>
              <a:gd name="connsiteY52" fmla="*/ 2608232 h 2841720"/>
              <a:gd name="connsiteX53" fmla="*/ 1605984 w 5489959"/>
              <a:gd name="connsiteY53" fmla="*/ 2619622 h 2841720"/>
              <a:gd name="connsiteX54" fmla="*/ 1457914 w 5489959"/>
              <a:gd name="connsiteY54" fmla="*/ 2602538 h 2841720"/>
              <a:gd name="connsiteX55" fmla="*/ 1378185 w 5489959"/>
              <a:gd name="connsiteY55" fmla="*/ 2659486 h 2841720"/>
              <a:gd name="connsiteX56" fmla="*/ 1315540 w 5489959"/>
              <a:gd name="connsiteY56" fmla="*/ 2733519 h 2841720"/>
              <a:gd name="connsiteX57" fmla="*/ 1247200 w 5489959"/>
              <a:gd name="connsiteY57" fmla="*/ 2836026 h 2841720"/>
              <a:gd name="connsiteX0" fmla="*/ 11390 w 5501349"/>
              <a:gd name="connsiteY0" fmla="*/ 2841720 h 2841720"/>
              <a:gd name="connsiteX1" fmla="*/ 187934 w 5501349"/>
              <a:gd name="connsiteY1" fmla="*/ 2813246 h 2841720"/>
              <a:gd name="connsiteX2" fmla="*/ 187934 w 5501349"/>
              <a:gd name="connsiteY2" fmla="*/ 2813246 h 2841720"/>
              <a:gd name="connsiteX3" fmla="*/ 637837 w 5501349"/>
              <a:gd name="connsiteY3" fmla="*/ 2579758 h 2841720"/>
              <a:gd name="connsiteX4" fmla="*/ 996621 w 5501349"/>
              <a:gd name="connsiteY4" fmla="*/ 2551284 h 2841720"/>
              <a:gd name="connsiteX5" fmla="*/ 1099131 w 5501349"/>
              <a:gd name="connsiteY5" fmla="*/ 2408913 h 2841720"/>
              <a:gd name="connsiteX6" fmla="*/ 1213030 w 5501349"/>
              <a:gd name="connsiteY6" fmla="*/ 2340575 h 2841720"/>
              <a:gd name="connsiteX7" fmla="*/ 1531949 w 5501349"/>
              <a:gd name="connsiteY7" fmla="*/ 2055834 h 2841720"/>
              <a:gd name="connsiteX8" fmla="*/ 1634459 w 5501349"/>
              <a:gd name="connsiteY8" fmla="*/ 2084308 h 2841720"/>
              <a:gd name="connsiteX9" fmla="*/ 1759748 w 5501349"/>
              <a:gd name="connsiteY9" fmla="*/ 2027360 h 2841720"/>
              <a:gd name="connsiteX10" fmla="*/ 1862258 w 5501349"/>
              <a:gd name="connsiteY10" fmla="*/ 2015970 h 2841720"/>
              <a:gd name="connsiteX11" fmla="*/ 2175482 w 5501349"/>
              <a:gd name="connsiteY11" fmla="*/ 1810956 h 2841720"/>
              <a:gd name="connsiteX12" fmla="*/ 2511485 w 5501349"/>
              <a:gd name="connsiteY12" fmla="*/ 1497740 h 2841720"/>
              <a:gd name="connsiteX13" fmla="*/ 2591215 w 5501349"/>
              <a:gd name="connsiteY13" fmla="*/ 1315506 h 2841720"/>
              <a:gd name="connsiteX14" fmla="*/ 2779149 w 5501349"/>
              <a:gd name="connsiteY14" fmla="*/ 1190220 h 2841720"/>
              <a:gd name="connsiteX15" fmla="*/ 2955694 w 5501349"/>
              <a:gd name="connsiteY15" fmla="*/ 1156051 h 2841720"/>
              <a:gd name="connsiteX16" fmla="*/ 3058203 w 5501349"/>
              <a:gd name="connsiteY16" fmla="*/ 1161745 h 2841720"/>
              <a:gd name="connsiteX17" fmla="*/ 3303087 w 5501349"/>
              <a:gd name="connsiteY17" fmla="*/ 1218694 h 2841720"/>
              <a:gd name="connsiteX18" fmla="*/ 3479632 w 5501349"/>
              <a:gd name="connsiteY18" fmla="*/ 1207304 h 2841720"/>
              <a:gd name="connsiteX19" fmla="*/ 3587836 w 5501349"/>
              <a:gd name="connsiteY19" fmla="*/ 1212999 h 2841720"/>
              <a:gd name="connsiteX20" fmla="*/ 3935230 w 5501349"/>
              <a:gd name="connsiteY20" fmla="*/ 837140 h 2841720"/>
              <a:gd name="connsiteX21" fmla="*/ 4020655 w 5501349"/>
              <a:gd name="connsiteY21" fmla="*/ 757412 h 2841720"/>
              <a:gd name="connsiteX22" fmla="*/ 4060520 w 5501349"/>
              <a:gd name="connsiteY22" fmla="*/ 649211 h 2841720"/>
              <a:gd name="connsiteX23" fmla="*/ 4333878 w 5501349"/>
              <a:gd name="connsiteY23" fmla="*/ 626431 h 2841720"/>
              <a:gd name="connsiteX24" fmla="*/ 4430693 w 5501349"/>
              <a:gd name="connsiteY24" fmla="*/ 575178 h 2841720"/>
              <a:gd name="connsiteX25" fmla="*/ 4641407 w 5501349"/>
              <a:gd name="connsiteY25" fmla="*/ 495450 h 2841720"/>
              <a:gd name="connsiteX26" fmla="*/ 4891986 w 5501349"/>
              <a:gd name="connsiteY26" fmla="*/ 125286 h 2841720"/>
              <a:gd name="connsiteX27" fmla="*/ 5284940 w 5501349"/>
              <a:gd name="connsiteY27" fmla="*/ 85422 h 2841720"/>
              <a:gd name="connsiteX28" fmla="*/ 5495654 w 5501349"/>
              <a:gd name="connsiteY28" fmla="*/ 0 h 2841720"/>
              <a:gd name="connsiteX29" fmla="*/ 5501349 w 5501349"/>
              <a:gd name="connsiteY29" fmla="*/ 1902073 h 2841720"/>
              <a:gd name="connsiteX30" fmla="*/ 5324805 w 5501349"/>
              <a:gd name="connsiteY30" fmla="*/ 1856515 h 2841720"/>
              <a:gd name="connsiteX31" fmla="*/ 5131175 w 5501349"/>
              <a:gd name="connsiteY31" fmla="*/ 1805261 h 2841720"/>
              <a:gd name="connsiteX32" fmla="*/ 4914766 w 5501349"/>
              <a:gd name="connsiteY32" fmla="*/ 1731228 h 2841720"/>
              <a:gd name="connsiteX33" fmla="*/ 4835037 w 5501349"/>
              <a:gd name="connsiteY33" fmla="*/ 1822346 h 2841720"/>
              <a:gd name="connsiteX34" fmla="*/ 4726832 w 5501349"/>
              <a:gd name="connsiteY34" fmla="*/ 2038749 h 2841720"/>
              <a:gd name="connsiteX35" fmla="*/ 4504728 w 5501349"/>
              <a:gd name="connsiteY35" fmla="*/ 2061529 h 2841720"/>
              <a:gd name="connsiteX36" fmla="*/ 4305404 w 5501349"/>
              <a:gd name="connsiteY36" fmla="*/ 2124172 h 2841720"/>
              <a:gd name="connsiteX37" fmla="*/ 4100384 w 5501349"/>
              <a:gd name="connsiteY37" fmla="*/ 2095698 h 2841720"/>
              <a:gd name="connsiteX38" fmla="*/ 3844110 w 5501349"/>
              <a:gd name="connsiteY38" fmla="*/ 2220984 h 2841720"/>
              <a:gd name="connsiteX39" fmla="*/ 3701736 w 5501349"/>
              <a:gd name="connsiteY39" fmla="*/ 2403218 h 2841720"/>
              <a:gd name="connsiteX40" fmla="*/ 3633396 w 5501349"/>
              <a:gd name="connsiteY40" fmla="*/ 2357660 h 2841720"/>
              <a:gd name="connsiteX41" fmla="*/ 3468242 w 5501349"/>
              <a:gd name="connsiteY41" fmla="*/ 2351965 h 2841720"/>
              <a:gd name="connsiteX42" fmla="*/ 3365732 w 5501349"/>
              <a:gd name="connsiteY42" fmla="*/ 2420303 h 2841720"/>
              <a:gd name="connsiteX43" fmla="*/ 3183493 w 5501349"/>
              <a:gd name="connsiteY43" fmla="*/ 2437387 h 2841720"/>
              <a:gd name="connsiteX44" fmla="*/ 3012643 w 5501349"/>
              <a:gd name="connsiteY44" fmla="*/ 2351965 h 2841720"/>
              <a:gd name="connsiteX45" fmla="*/ 2705115 w 5501349"/>
              <a:gd name="connsiteY45" fmla="*/ 2164036 h 2841720"/>
              <a:gd name="connsiteX46" fmla="*/ 2585520 w 5501349"/>
              <a:gd name="connsiteY46" fmla="*/ 2198205 h 2841720"/>
              <a:gd name="connsiteX47" fmla="*/ 2557045 w 5501349"/>
              <a:gd name="connsiteY47" fmla="*/ 2243763 h 2841720"/>
              <a:gd name="connsiteX48" fmla="*/ 2528570 w 5501349"/>
              <a:gd name="connsiteY48" fmla="*/ 2300712 h 2841720"/>
              <a:gd name="connsiteX49" fmla="*/ 2243821 w 5501349"/>
              <a:gd name="connsiteY49" fmla="*/ 2574063 h 2841720"/>
              <a:gd name="connsiteX50" fmla="*/ 2141312 w 5501349"/>
              <a:gd name="connsiteY50" fmla="*/ 2596843 h 2841720"/>
              <a:gd name="connsiteX51" fmla="*/ 1941987 w 5501349"/>
              <a:gd name="connsiteY51" fmla="*/ 2539894 h 2841720"/>
              <a:gd name="connsiteX52" fmla="*/ 1793918 w 5501349"/>
              <a:gd name="connsiteY52" fmla="*/ 2608232 h 2841720"/>
              <a:gd name="connsiteX53" fmla="*/ 1617374 w 5501349"/>
              <a:gd name="connsiteY53" fmla="*/ 2619622 h 2841720"/>
              <a:gd name="connsiteX54" fmla="*/ 1469304 w 5501349"/>
              <a:gd name="connsiteY54" fmla="*/ 2602538 h 2841720"/>
              <a:gd name="connsiteX55" fmla="*/ 1389575 w 5501349"/>
              <a:gd name="connsiteY55" fmla="*/ 2659486 h 2841720"/>
              <a:gd name="connsiteX56" fmla="*/ 1326930 w 5501349"/>
              <a:gd name="connsiteY56" fmla="*/ 2733519 h 2841720"/>
              <a:gd name="connsiteX57" fmla="*/ 0 w 5501349"/>
              <a:gd name="connsiteY57" fmla="*/ 2836026 h 2841720"/>
              <a:gd name="connsiteX0" fmla="*/ 11390 w 5501349"/>
              <a:gd name="connsiteY0" fmla="*/ 2841720 h 2864500"/>
              <a:gd name="connsiteX1" fmla="*/ 187934 w 5501349"/>
              <a:gd name="connsiteY1" fmla="*/ 2813246 h 2864500"/>
              <a:gd name="connsiteX2" fmla="*/ 187934 w 5501349"/>
              <a:gd name="connsiteY2" fmla="*/ 2813246 h 2864500"/>
              <a:gd name="connsiteX3" fmla="*/ 637837 w 5501349"/>
              <a:gd name="connsiteY3" fmla="*/ 2579758 h 2864500"/>
              <a:gd name="connsiteX4" fmla="*/ 996621 w 5501349"/>
              <a:gd name="connsiteY4" fmla="*/ 2551284 h 2864500"/>
              <a:gd name="connsiteX5" fmla="*/ 1099131 w 5501349"/>
              <a:gd name="connsiteY5" fmla="*/ 2408913 h 2864500"/>
              <a:gd name="connsiteX6" fmla="*/ 1213030 w 5501349"/>
              <a:gd name="connsiteY6" fmla="*/ 2340575 h 2864500"/>
              <a:gd name="connsiteX7" fmla="*/ 1531949 w 5501349"/>
              <a:gd name="connsiteY7" fmla="*/ 2055834 h 2864500"/>
              <a:gd name="connsiteX8" fmla="*/ 1634459 w 5501349"/>
              <a:gd name="connsiteY8" fmla="*/ 2084308 h 2864500"/>
              <a:gd name="connsiteX9" fmla="*/ 1759748 w 5501349"/>
              <a:gd name="connsiteY9" fmla="*/ 2027360 h 2864500"/>
              <a:gd name="connsiteX10" fmla="*/ 1862258 w 5501349"/>
              <a:gd name="connsiteY10" fmla="*/ 2015970 h 2864500"/>
              <a:gd name="connsiteX11" fmla="*/ 2175482 w 5501349"/>
              <a:gd name="connsiteY11" fmla="*/ 1810956 h 2864500"/>
              <a:gd name="connsiteX12" fmla="*/ 2511485 w 5501349"/>
              <a:gd name="connsiteY12" fmla="*/ 1497740 h 2864500"/>
              <a:gd name="connsiteX13" fmla="*/ 2591215 w 5501349"/>
              <a:gd name="connsiteY13" fmla="*/ 1315506 h 2864500"/>
              <a:gd name="connsiteX14" fmla="*/ 2779149 w 5501349"/>
              <a:gd name="connsiteY14" fmla="*/ 1190220 h 2864500"/>
              <a:gd name="connsiteX15" fmla="*/ 2955694 w 5501349"/>
              <a:gd name="connsiteY15" fmla="*/ 1156051 h 2864500"/>
              <a:gd name="connsiteX16" fmla="*/ 3058203 w 5501349"/>
              <a:gd name="connsiteY16" fmla="*/ 1161745 h 2864500"/>
              <a:gd name="connsiteX17" fmla="*/ 3303087 w 5501349"/>
              <a:gd name="connsiteY17" fmla="*/ 1218694 h 2864500"/>
              <a:gd name="connsiteX18" fmla="*/ 3479632 w 5501349"/>
              <a:gd name="connsiteY18" fmla="*/ 1207304 h 2864500"/>
              <a:gd name="connsiteX19" fmla="*/ 3587836 w 5501349"/>
              <a:gd name="connsiteY19" fmla="*/ 1212999 h 2864500"/>
              <a:gd name="connsiteX20" fmla="*/ 3935230 w 5501349"/>
              <a:gd name="connsiteY20" fmla="*/ 837140 h 2864500"/>
              <a:gd name="connsiteX21" fmla="*/ 4020655 w 5501349"/>
              <a:gd name="connsiteY21" fmla="*/ 757412 h 2864500"/>
              <a:gd name="connsiteX22" fmla="*/ 4060520 w 5501349"/>
              <a:gd name="connsiteY22" fmla="*/ 649211 h 2864500"/>
              <a:gd name="connsiteX23" fmla="*/ 4333878 w 5501349"/>
              <a:gd name="connsiteY23" fmla="*/ 626431 h 2864500"/>
              <a:gd name="connsiteX24" fmla="*/ 4430693 w 5501349"/>
              <a:gd name="connsiteY24" fmla="*/ 575178 h 2864500"/>
              <a:gd name="connsiteX25" fmla="*/ 4641407 w 5501349"/>
              <a:gd name="connsiteY25" fmla="*/ 495450 h 2864500"/>
              <a:gd name="connsiteX26" fmla="*/ 4891986 w 5501349"/>
              <a:gd name="connsiteY26" fmla="*/ 125286 h 2864500"/>
              <a:gd name="connsiteX27" fmla="*/ 5284940 w 5501349"/>
              <a:gd name="connsiteY27" fmla="*/ 85422 h 2864500"/>
              <a:gd name="connsiteX28" fmla="*/ 5495654 w 5501349"/>
              <a:gd name="connsiteY28" fmla="*/ 0 h 2864500"/>
              <a:gd name="connsiteX29" fmla="*/ 5501349 w 5501349"/>
              <a:gd name="connsiteY29" fmla="*/ 1902073 h 2864500"/>
              <a:gd name="connsiteX30" fmla="*/ 5324805 w 5501349"/>
              <a:gd name="connsiteY30" fmla="*/ 1856515 h 2864500"/>
              <a:gd name="connsiteX31" fmla="*/ 5131175 w 5501349"/>
              <a:gd name="connsiteY31" fmla="*/ 1805261 h 2864500"/>
              <a:gd name="connsiteX32" fmla="*/ 4914766 w 5501349"/>
              <a:gd name="connsiteY32" fmla="*/ 1731228 h 2864500"/>
              <a:gd name="connsiteX33" fmla="*/ 4835037 w 5501349"/>
              <a:gd name="connsiteY33" fmla="*/ 1822346 h 2864500"/>
              <a:gd name="connsiteX34" fmla="*/ 4726832 w 5501349"/>
              <a:gd name="connsiteY34" fmla="*/ 2038749 h 2864500"/>
              <a:gd name="connsiteX35" fmla="*/ 4504728 w 5501349"/>
              <a:gd name="connsiteY35" fmla="*/ 2061529 h 2864500"/>
              <a:gd name="connsiteX36" fmla="*/ 4305404 w 5501349"/>
              <a:gd name="connsiteY36" fmla="*/ 2124172 h 2864500"/>
              <a:gd name="connsiteX37" fmla="*/ 4100384 w 5501349"/>
              <a:gd name="connsiteY37" fmla="*/ 2095698 h 2864500"/>
              <a:gd name="connsiteX38" fmla="*/ 3844110 w 5501349"/>
              <a:gd name="connsiteY38" fmla="*/ 2220984 h 2864500"/>
              <a:gd name="connsiteX39" fmla="*/ 3701736 w 5501349"/>
              <a:gd name="connsiteY39" fmla="*/ 2403218 h 2864500"/>
              <a:gd name="connsiteX40" fmla="*/ 3633396 w 5501349"/>
              <a:gd name="connsiteY40" fmla="*/ 2357660 h 2864500"/>
              <a:gd name="connsiteX41" fmla="*/ 3468242 w 5501349"/>
              <a:gd name="connsiteY41" fmla="*/ 2351965 h 2864500"/>
              <a:gd name="connsiteX42" fmla="*/ 3365732 w 5501349"/>
              <a:gd name="connsiteY42" fmla="*/ 2420303 h 2864500"/>
              <a:gd name="connsiteX43" fmla="*/ 3183493 w 5501349"/>
              <a:gd name="connsiteY43" fmla="*/ 2437387 h 2864500"/>
              <a:gd name="connsiteX44" fmla="*/ 3012643 w 5501349"/>
              <a:gd name="connsiteY44" fmla="*/ 2351965 h 2864500"/>
              <a:gd name="connsiteX45" fmla="*/ 2705115 w 5501349"/>
              <a:gd name="connsiteY45" fmla="*/ 2164036 h 2864500"/>
              <a:gd name="connsiteX46" fmla="*/ 2585520 w 5501349"/>
              <a:gd name="connsiteY46" fmla="*/ 2198205 h 2864500"/>
              <a:gd name="connsiteX47" fmla="*/ 2557045 w 5501349"/>
              <a:gd name="connsiteY47" fmla="*/ 2243763 h 2864500"/>
              <a:gd name="connsiteX48" fmla="*/ 2528570 w 5501349"/>
              <a:gd name="connsiteY48" fmla="*/ 2300712 h 2864500"/>
              <a:gd name="connsiteX49" fmla="*/ 2243821 w 5501349"/>
              <a:gd name="connsiteY49" fmla="*/ 2574063 h 2864500"/>
              <a:gd name="connsiteX50" fmla="*/ 2141312 w 5501349"/>
              <a:gd name="connsiteY50" fmla="*/ 2596843 h 2864500"/>
              <a:gd name="connsiteX51" fmla="*/ 1941987 w 5501349"/>
              <a:gd name="connsiteY51" fmla="*/ 2539894 h 2864500"/>
              <a:gd name="connsiteX52" fmla="*/ 1793918 w 5501349"/>
              <a:gd name="connsiteY52" fmla="*/ 2608232 h 2864500"/>
              <a:gd name="connsiteX53" fmla="*/ 1617374 w 5501349"/>
              <a:gd name="connsiteY53" fmla="*/ 2619622 h 2864500"/>
              <a:gd name="connsiteX54" fmla="*/ 1469304 w 5501349"/>
              <a:gd name="connsiteY54" fmla="*/ 2602538 h 2864500"/>
              <a:gd name="connsiteX55" fmla="*/ 1389575 w 5501349"/>
              <a:gd name="connsiteY55" fmla="*/ 2659486 h 2864500"/>
              <a:gd name="connsiteX56" fmla="*/ 1264285 w 5501349"/>
              <a:gd name="connsiteY56" fmla="*/ 2864500 h 2864500"/>
              <a:gd name="connsiteX57" fmla="*/ 0 w 5501349"/>
              <a:gd name="connsiteY57" fmla="*/ 2836026 h 2864500"/>
              <a:gd name="connsiteX0" fmla="*/ 11390 w 5501349"/>
              <a:gd name="connsiteY0" fmla="*/ 2841720 h 2864500"/>
              <a:gd name="connsiteX1" fmla="*/ 187934 w 5501349"/>
              <a:gd name="connsiteY1" fmla="*/ 2813246 h 2864500"/>
              <a:gd name="connsiteX2" fmla="*/ 187934 w 5501349"/>
              <a:gd name="connsiteY2" fmla="*/ 2813246 h 2864500"/>
              <a:gd name="connsiteX3" fmla="*/ 637837 w 5501349"/>
              <a:gd name="connsiteY3" fmla="*/ 2579758 h 2864500"/>
              <a:gd name="connsiteX4" fmla="*/ 996621 w 5501349"/>
              <a:gd name="connsiteY4" fmla="*/ 2551284 h 2864500"/>
              <a:gd name="connsiteX5" fmla="*/ 1099131 w 5501349"/>
              <a:gd name="connsiteY5" fmla="*/ 2408913 h 2864500"/>
              <a:gd name="connsiteX6" fmla="*/ 1213030 w 5501349"/>
              <a:gd name="connsiteY6" fmla="*/ 2340575 h 2864500"/>
              <a:gd name="connsiteX7" fmla="*/ 1531949 w 5501349"/>
              <a:gd name="connsiteY7" fmla="*/ 2055834 h 2864500"/>
              <a:gd name="connsiteX8" fmla="*/ 1634459 w 5501349"/>
              <a:gd name="connsiteY8" fmla="*/ 2084308 h 2864500"/>
              <a:gd name="connsiteX9" fmla="*/ 1759748 w 5501349"/>
              <a:gd name="connsiteY9" fmla="*/ 2027360 h 2864500"/>
              <a:gd name="connsiteX10" fmla="*/ 1862258 w 5501349"/>
              <a:gd name="connsiteY10" fmla="*/ 2015970 h 2864500"/>
              <a:gd name="connsiteX11" fmla="*/ 2175482 w 5501349"/>
              <a:gd name="connsiteY11" fmla="*/ 1810956 h 2864500"/>
              <a:gd name="connsiteX12" fmla="*/ 2511485 w 5501349"/>
              <a:gd name="connsiteY12" fmla="*/ 1497740 h 2864500"/>
              <a:gd name="connsiteX13" fmla="*/ 2591215 w 5501349"/>
              <a:gd name="connsiteY13" fmla="*/ 1315506 h 2864500"/>
              <a:gd name="connsiteX14" fmla="*/ 2779149 w 5501349"/>
              <a:gd name="connsiteY14" fmla="*/ 1190220 h 2864500"/>
              <a:gd name="connsiteX15" fmla="*/ 2955694 w 5501349"/>
              <a:gd name="connsiteY15" fmla="*/ 1156051 h 2864500"/>
              <a:gd name="connsiteX16" fmla="*/ 3058203 w 5501349"/>
              <a:gd name="connsiteY16" fmla="*/ 1161745 h 2864500"/>
              <a:gd name="connsiteX17" fmla="*/ 3303087 w 5501349"/>
              <a:gd name="connsiteY17" fmla="*/ 1218694 h 2864500"/>
              <a:gd name="connsiteX18" fmla="*/ 3479632 w 5501349"/>
              <a:gd name="connsiteY18" fmla="*/ 1207304 h 2864500"/>
              <a:gd name="connsiteX19" fmla="*/ 3587836 w 5501349"/>
              <a:gd name="connsiteY19" fmla="*/ 1212999 h 2864500"/>
              <a:gd name="connsiteX20" fmla="*/ 3935230 w 5501349"/>
              <a:gd name="connsiteY20" fmla="*/ 837140 h 2864500"/>
              <a:gd name="connsiteX21" fmla="*/ 4020655 w 5501349"/>
              <a:gd name="connsiteY21" fmla="*/ 757412 h 2864500"/>
              <a:gd name="connsiteX22" fmla="*/ 4060520 w 5501349"/>
              <a:gd name="connsiteY22" fmla="*/ 649211 h 2864500"/>
              <a:gd name="connsiteX23" fmla="*/ 4333878 w 5501349"/>
              <a:gd name="connsiteY23" fmla="*/ 626431 h 2864500"/>
              <a:gd name="connsiteX24" fmla="*/ 4430693 w 5501349"/>
              <a:gd name="connsiteY24" fmla="*/ 575178 h 2864500"/>
              <a:gd name="connsiteX25" fmla="*/ 4641407 w 5501349"/>
              <a:gd name="connsiteY25" fmla="*/ 495450 h 2864500"/>
              <a:gd name="connsiteX26" fmla="*/ 4891986 w 5501349"/>
              <a:gd name="connsiteY26" fmla="*/ 125286 h 2864500"/>
              <a:gd name="connsiteX27" fmla="*/ 5284940 w 5501349"/>
              <a:gd name="connsiteY27" fmla="*/ 85422 h 2864500"/>
              <a:gd name="connsiteX28" fmla="*/ 5495654 w 5501349"/>
              <a:gd name="connsiteY28" fmla="*/ 0 h 2864500"/>
              <a:gd name="connsiteX29" fmla="*/ 5501349 w 5501349"/>
              <a:gd name="connsiteY29" fmla="*/ 1902073 h 2864500"/>
              <a:gd name="connsiteX30" fmla="*/ 5324805 w 5501349"/>
              <a:gd name="connsiteY30" fmla="*/ 1856515 h 2864500"/>
              <a:gd name="connsiteX31" fmla="*/ 5131175 w 5501349"/>
              <a:gd name="connsiteY31" fmla="*/ 1805261 h 2864500"/>
              <a:gd name="connsiteX32" fmla="*/ 4914766 w 5501349"/>
              <a:gd name="connsiteY32" fmla="*/ 1731228 h 2864500"/>
              <a:gd name="connsiteX33" fmla="*/ 4835037 w 5501349"/>
              <a:gd name="connsiteY33" fmla="*/ 1822346 h 2864500"/>
              <a:gd name="connsiteX34" fmla="*/ 4726832 w 5501349"/>
              <a:gd name="connsiteY34" fmla="*/ 2038749 h 2864500"/>
              <a:gd name="connsiteX35" fmla="*/ 4504728 w 5501349"/>
              <a:gd name="connsiteY35" fmla="*/ 2061529 h 2864500"/>
              <a:gd name="connsiteX36" fmla="*/ 4305404 w 5501349"/>
              <a:gd name="connsiteY36" fmla="*/ 2124172 h 2864500"/>
              <a:gd name="connsiteX37" fmla="*/ 4100384 w 5501349"/>
              <a:gd name="connsiteY37" fmla="*/ 2095698 h 2864500"/>
              <a:gd name="connsiteX38" fmla="*/ 3844110 w 5501349"/>
              <a:gd name="connsiteY38" fmla="*/ 2220984 h 2864500"/>
              <a:gd name="connsiteX39" fmla="*/ 3701736 w 5501349"/>
              <a:gd name="connsiteY39" fmla="*/ 2403218 h 2864500"/>
              <a:gd name="connsiteX40" fmla="*/ 3633396 w 5501349"/>
              <a:gd name="connsiteY40" fmla="*/ 2357660 h 2864500"/>
              <a:gd name="connsiteX41" fmla="*/ 3468242 w 5501349"/>
              <a:gd name="connsiteY41" fmla="*/ 2351965 h 2864500"/>
              <a:gd name="connsiteX42" fmla="*/ 3365732 w 5501349"/>
              <a:gd name="connsiteY42" fmla="*/ 2420303 h 2864500"/>
              <a:gd name="connsiteX43" fmla="*/ 3183493 w 5501349"/>
              <a:gd name="connsiteY43" fmla="*/ 2437387 h 2864500"/>
              <a:gd name="connsiteX44" fmla="*/ 3012643 w 5501349"/>
              <a:gd name="connsiteY44" fmla="*/ 2351965 h 2864500"/>
              <a:gd name="connsiteX45" fmla="*/ 2705115 w 5501349"/>
              <a:gd name="connsiteY45" fmla="*/ 2164036 h 2864500"/>
              <a:gd name="connsiteX46" fmla="*/ 2585520 w 5501349"/>
              <a:gd name="connsiteY46" fmla="*/ 2198205 h 2864500"/>
              <a:gd name="connsiteX47" fmla="*/ 2557045 w 5501349"/>
              <a:gd name="connsiteY47" fmla="*/ 2243763 h 2864500"/>
              <a:gd name="connsiteX48" fmla="*/ 2528570 w 5501349"/>
              <a:gd name="connsiteY48" fmla="*/ 2300712 h 2864500"/>
              <a:gd name="connsiteX49" fmla="*/ 2243821 w 5501349"/>
              <a:gd name="connsiteY49" fmla="*/ 2574063 h 2864500"/>
              <a:gd name="connsiteX50" fmla="*/ 2141312 w 5501349"/>
              <a:gd name="connsiteY50" fmla="*/ 2596843 h 2864500"/>
              <a:gd name="connsiteX51" fmla="*/ 1941987 w 5501349"/>
              <a:gd name="connsiteY51" fmla="*/ 2539894 h 2864500"/>
              <a:gd name="connsiteX52" fmla="*/ 1793918 w 5501349"/>
              <a:gd name="connsiteY52" fmla="*/ 2608232 h 2864500"/>
              <a:gd name="connsiteX53" fmla="*/ 1617374 w 5501349"/>
              <a:gd name="connsiteY53" fmla="*/ 2619622 h 2864500"/>
              <a:gd name="connsiteX54" fmla="*/ 1469304 w 5501349"/>
              <a:gd name="connsiteY54" fmla="*/ 2602538 h 2864500"/>
              <a:gd name="connsiteX55" fmla="*/ 1389575 w 5501349"/>
              <a:gd name="connsiteY55" fmla="*/ 2659486 h 2864500"/>
              <a:gd name="connsiteX56" fmla="*/ 1264285 w 5501349"/>
              <a:gd name="connsiteY56" fmla="*/ 2864500 h 2864500"/>
              <a:gd name="connsiteX57" fmla="*/ 973841 w 5501349"/>
              <a:gd name="connsiteY57" fmla="*/ 2853110 h 2864500"/>
              <a:gd name="connsiteX58" fmla="*/ 0 w 5501349"/>
              <a:gd name="connsiteY58" fmla="*/ 2836026 h 2864500"/>
              <a:gd name="connsiteX0" fmla="*/ 11390 w 5501349"/>
              <a:gd name="connsiteY0" fmla="*/ 2841720 h 2904364"/>
              <a:gd name="connsiteX1" fmla="*/ 187934 w 5501349"/>
              <a:gd name="connsiteY1" fmla="*/ 2813246 h 2904364"/>
              <a:gd name="connsiteX2" fmla="*/ 187934 w 5501349"/>
              <a:gd name="connsiteY2" fmla="*/ 2813246 h 2904364"/>
              <a:gd name="connsiteX3" fmla="*/ 637837 w 5501349"/>
              <a:gd name="connsiteY3" fmla="*/ 2579758 h 2904364"/>
              <a:gd name="connsiteX4" fmla="*/ 996621 w 5501349"/>
              <a:gd name="connsiteY4" fmla="*/ 2551284 h 2904364"/>
              <a:gd name="connsiteX5" fmla="*/ 1099131 w 5501349"/>
              <a:gd name="connsiteY5" fmla="*/ 2408913 h 2904364"/>
              <a:gd name="connsiteX6" fmla="*/ 1213030 w 5501349"/>
              <a:gd name="connsiteY6" fmla="*/ 2340575 h 2904364"/>
              <a:gd name="connsiteX7" fmla="*/ 1531949 w 5501349"/>
              <a:gd name="connsiteY7" fmla="*/ 2055834 h 2904364"/>
              <a:gd name="connsiteX8" fmla="*/ 1634459 w 5501349"/>
              <a:gd name="connsiteY8" fmla="*/ 2084308 h 2904364"/>
              <a:gd name="connsiteX9" fmla="*/ 1759748 w 5501349"/>
              <a:gd name="connsiteY9" fmla="*/ 2027360 h 2904364"/>
              <a:gd name="connsiteX10" fmla="*/ 1862258 w 5501349"/>
              <a:gd name="connsiteY10" fmla="*/ 2015970 h 2904364"/>
              <a:gd name="connsiteX11" fmla="*/ 2175482 w 5501349"/>
              <a:gd name="connsiteY11" fmla="*/ 1810956 h 2904364"/>
              <a:gd name="connsiteX12" fmla="*/ 2511485 w 5501349"/>
              <a:gd name="connsiteY12" fmla="*/ 1497740 h 2904364"/>
              <a:gd name="connsiteX13" fmla="*/ 2591215 w 5501349"/>
              <a:gd name="connsiteY13" fmla="*/ 1315506 h 2904364"/>
              <a:gd name="connsiteX14" fmla="*/ 2779149 w 5501349"/>
              <a:gd name="connsiteY14" fmla="*/ 1190220 h 2904364"/>
              <a:gd name="connsiteX15" fmla="*/ 2955694 w 5501349"/>
              <a:gd name="connsiteY15" fmla="*/ 1156051 h 2904364"/>
              <a:gd name="connsiteX16" fmla="*/ 3058203 w 5501349"/>
              <a:gd name="connsiteY16" fmla="*/ 1161745 h 2904364"/>
              <a:gd name="connsiteX17" fmla="*/ 3303087 w 5501349"/>
              <a:gd name="connsiteY17" fmla="*/ 1218694 h 2904364"/>
              <a:gd name="connsiteX18" fmla="*/ 3479632 w 5501349"/>
              <a:gd name="connsiteY18" fmla="*/ 1207304 h 2904364"/>
              <a:gd name="connsiteX19" fmla="*/ 3587836 w 5501349"/>
              <a:gd name="connsiteY19" fmla="*/ 1212999 h 2904364"/>
              <a:gd name="connsiteX20" fmla="*/ 3935230 w 5501349"/>
              <a:gd name="connsiteY20" fmla="*/ 837140 h 2904364"/>
              <a:gd name="connsiteX21" fmla="*/ 4020655 w 5501349"/>
              <a:gd name="connsiteY21" fmla="*/ 757412 h 2904364"/>
              <a:gd name="connsiteX22" fmla="*/ 4060520 w 5501349"/>
              <a:gd name="connsiteY22" fmla="*/ 649211 h 2904364"/>
              <a:gd name="connsiteX23" fmla="*/ 4333878 w 5501349"/>
              <a:gd name="connsiteY23" fmla="*/ 626431 h 2904364"/>
              <a:gd name="connsiteX24" fmla="*/ 4430693 w 5501349"/>
              <a:gd name="connsiteY24" fmla="*/ 575178 h 2904364"/>
              <a:gd name="connsiteX25" fmla="*/ 4641407 w 5501349"/>
              <a:gd name="connsiteY25" fmla="*/ 495450 h 2904364"/>
              <a:gd name="connsiteX26" fmla="*/ 4891986 w 5501349"/>
              <a:gd name="connsiteY26" fmla="*/ 125286 h 2904364"/>
              <a:gd name="connsiteX27" fmla="*/ 5284940 w 5501349"/>
              <a:gd name="connsiteY27" fmla="*/ 85422 h 2904364"/>
              <a:gd name="connsiteX28" fmla="*/ 5495654 w 5501349"/>
              <a:gd name="connsiteY28" fmla="*/ 0 h 2904364"/>
              <a:gd name="connsiteX29" fmla="*/ 5501349 w 5501349"/>
              <a:gd name="connsiteY29" fmla="*/ 1902073 h 2904364"/>
              <a:gd name="connsiteX30" fmla="*/ 5324805 w 5501349"/>
              <a:gd name="connsiteY30" fmla="*/ 1856515 h 2904364"/>
              <a:gd name="connsiteX31" fmla="*/ 5131175 w 5501349"/>
              <a:gd name="connsiteY31" fmla="*/ 1805261 h 2904364"/>
              <a:gd name="connsiteX32" fmla="*/ 4914766 w 5501349"/>
              <a:gd name="connsiteY32" fmla="*/ 1731228 h 2904364"/>
              <a:gd name="connsiteX33" fmla="*/ 4835037 w 5501349"/>
              <a:gd name="connsiteY33" fmla="*/ 1822346 h 2904364"/>
              <a:gd name="connsiteX34" fmla="*/ 4726832 w 5501349"/>
              <a:gd name="connsiteY34" fmla="*/ 2038749 h 2904364"/>
              <a:gd name="connsiteX35" fmla="*/ 4504728 w 5501349"/>
              <a:gd name="connsiteY35" fmla="*/ 2061529 h 2904364"/>
              <a:gd name="connsiteX36" fmla="*/ 4305404 w 5501349"/>
              <a:gd name="connsiteY36" fmla="*/ 2124172 h 2904364"/>
              <a:gd name="connsiteX37" fmla="*/ 4100384 w 5501349"/>
              <a:gd name="connsiteY37" fmla="*/ 2095698 h 2904364"/>
              <a:gd name="connsiteX38" fmla="*/ 3844110 w 5501349"/>
              <a:gd name="connsiteY38" fmla="*/ 2220984 h 2904364"/>
              <a:gd name="connsiteX39" fmla="*/ 3701736 w 5501349"/>
              <a:gd name="connsiteY39" fmla="*/ 2403218 h 2904364"/>
              <a:gd name="connsiteX40" fmla="*/ 3633396 w 5501349"/>
              <a:gd name="connsiteY40" fmla="*/ 2357660 h 2904364"/>
              <a:gd name="connsiteX41" fmla="*/ 3468242 w 5501349"/>
              <a:gd name="connsiteY41" fmla="*/ 2351965 h 2904364"/>
              <a:gd name="connsiteX42" fmla="*/ 3365732 w 5501349"/>
              <a:gd name="connsiteY42" fmla="*/ 2420303 h 2904364"/>
              <a:gd name="connsiteX43" fmla="*/ 3183493 w 5501349"/>
              <a:gd name="connsiteY43" fmla="*/ 2437387 h 2904364"/>
              <a:gd name="connsiteX44" fmla="*/ 3012643 w 5501349"/>
              <a:gd name="connsiteY44" fmla="*/ 2351965 h 2904364"/>
              <a:gd name="connsiteX45" fmla="*/ 2705115 w 5501349"/>
              <a:gd name="connsiteY45" fmla="*/ 2164036 h 2904364"/>
              <a:gd name="connsiteX46" fmla="*/ 2585520 w 5501349"/>
              <a:gd name="connsiteY46" fmla="*/ 2198205 h 2904364"/>
              <a:gd name="connsiteX47" fmla="*/ 2557045 w 5501349"/>
              <a:gd name="connsiteY47" fmla="*/ 2243763 h 2904364"/>
              <a:gd name="connsiteX48" fmla="*/ 2528570 w 5501349"/>
              <a:gd name="connsiteY48" fmla="*/ 2300712 h 2904364"/>
              <a:gd name="connsiteX49" fmla="*/ 2243821 w 5501349"/>
              <a:gd name="connsiteY49" fmla="*/ 2574063 h 2904364"/>
              <a:gd name="connsiteX50" fmla="*/ 2141312 w 5501349"/>
              <a:gd name="connsiteY50" fmla="*/ 2596843 h 2904364"/>
              <a:gd name="connsiteX51" fmla="*/ 1941987 w 5501349"/>
              <a:gd name="connsiteY51" fmla="*/ 2539894 h 2904364"/>
              <a:gd name="connsiteX52" fmla="*/ 1793918 w 5501349"/>
              <a:gd name="connsiteY52" fmla="*/ 2608232 h 2904364"/>
              <a:gd name="connsiteX53" fmla="*/ 1617374 w 5501349"/>
              <a:gd name="connsiteY53" fmla="*/ 2619622 h 2904364"/>
              <a:gd name="connsiteX54" fmla="*/ 1469304 w 5501349"/>
              <a:gd name="connsiteY54" fmla="*/ 2602538 h 2904364"/>
              <a:gd name="connsiteX55" fmla="*/ 1389575 w 5501349"/>
              <a:gd name="connsiteY55" fmla="*/ 2659486 h 2904364"/>
              <a:gd name="connsiteX56" fmla="*/ 1264285 w 5501349"/>
              <a:gd name="connsiteY56" fmla="*/ 2864500 h 2904364"/>
              <a:gd name="connsiteX57" fmla="*/ 1110521 w 5501349"/>
              <a:gd name="connsiteY57" fmla="*/ 2904364 h 2904364"/>
              <a:gd name="connsiteX58" fmla="*/ 0 w 5501349"/>
              <a:gd name="connsiteY58" fmla="*/ 2836026 h 2904364"/>
              <a:gd name="connsiteX0" fmla="*/ 11390 w 5501349"/>
              <a:gd name="connsiteY0" fmla="*/ 2841720 h 2904364"/>
              <a:gd name="connsiteX1" fmla="*/ 187934 w 5501349"/>
              <a:gd name="connsiteY1" fmla="*/ 2813246 h 2904364"/>
              <a:gd name="connsiteX2" fmla="*/ 187934 w 5501349"/>
              <a:gd name="connsiteY2" fmla="*/ 2813246 h 2904364"/>
              <a:gd name="connsiteX3" fmla="*/ 637837 w 5501349"/>
              <a:gd name="connsiteY3" fmla="*/ 2579758 h 2904364"/>
              <a:gd name="connsiteX4" fmla="*/ 996621 w 5501349"/>
              <a:gd name="connsiteY4" fmla="*/ 2551284 h 2904364"/>
              <a:gd name="connsiteX5" fmla="*/ 1099131 w 5501349"/>
              <a:gd name="connsiteY5" fmla="*/ 2408913 h 2904364"/>
              <a:gd name="connsiteX6" fmla="*/ 1213030 w 5501349"/>
              <a:gd name="connsiteY6" fmla="*/ 2340575 h 2904364"/>
              <a:gd name="connsiteX7" fmla="*/ 1531949 w 5501349"/>
              <a:gd name="connsiteY7" fmla="*/ 2055834 h 2904364"/>
              <a:gd name="connsiteX8" fmla="*/ 1634459 w 5501349"/>
              <a:gd name="connsiteY8" fmla="*/ 2084308 h 2904364"/>
              <a:gd name="connsiteX9" fmla="*/ 1759748 w 5501349"/>
              <a:gd name="connsiteY9" fmla="*/ 2027360 h 2904364"/>
              <a:gd name="connsiteX10" fmla="*/ 1862258 w 5501349"/>
              <a:gd name="connsiteY10" fmla="*/ 2015970 h 2904364"/>
              <a:gd name="connsiteX11" fmla="*/ 2175482 w 5501349"/>
              <a:gd name="connsiteY11" fmla="*/ 1810956 h 2904364"/>
              <a:gd name="connsiteX12" fmla="*/ 2511485 w 5501349"/>
              <a:gd name="connsiteY12" fmla="*/ 1497740 h 2904364"/>
              <a:gd name="connsiteX13" fmla="*/ 2591215 w 5501349"/>
              <a:gd name="connsiteY13" fmla="*/ 1315506 h 2904364"/>
              <a:gd name="connsiteX14" fmla="*/ 2779149 w 5501349"/>
              <a:gd name="connsiteY14" fmla="*/ 1190220 h 2904364"/>
              <a:gd name="connsiteX15" fmla="*/ 2955694 w 5501349"/>
              <a:gd name="connsiteY15" fmla="*/ 1156051 h 2904364"/>
              <a:gd name="connsiteX16" fmla="*/ 3058203 w 5501349"/>
              <a:gd name="connsiteY16" fmla="*/ 1161745 h 2904364"/>
              <a:gd name="connsiteX17" fmla="*/ 3303087 w 5501349"/>
              <a:gd name="connsiteY17" fmla="*/ 1218694 h 2904364"/>
              <a:gd name="connsiteX18" fmla="*/ 3479632 w 5501349"/>
              <a:gd name="connsiteY18" fmla="*/ 1207304 h 2904364"/>
              <a:gd name="connsiteX19" fmla="*/ 3587836 w 5501349"/>
              <a:gd name="connsiteY19" fmla="*/ 1212999 h 2904364"/>
              <a:gd name="connsiteX20" fmla="*/ 3935230 w 5501349"/>
              <a:gd name="connsiteY20" fmla="*/ 837140 h 2904364"/>
              <a:gd name="connsiteX21" fmla="*/ 4020655 w 5501349"/>
              <a:gd name="connsiteY21" fmla="*/ 757412 h 2904364"/>
              <a:gd name="connsiteX22" fmla="*/ 4060520 w 5501349"/>
              <a:gd name="connsiteY22" fmla="*/ 649211 h 2904364"/>
              <a:gd name="connsiteX23" fmla="*/ 4333878 w 5501349"/>
              <a:gd name="connsiteY23" fmla="*/ 626431 h 2904364"/>
              <a:gd name="connsiteX24" fmla="*/ 4430693 w 5501349"/>
              <a:gd name="connsiteY24" fmla="*/ 575178 h 2904364"/>
              <a:gd name="connsiteX25" fmla="*/ 4641407 w 5501349"/>
              <a:gd name="connsiteY25" fmla="*/ 495450 h 2904364"/>
              <a:gd name="connsiteX26" fmla="*/ 4891986 w 5501349"/>
              <a:gd name="connsiteY26" fmla="*/ 125286 h 2904364"/>
              <a:gd name="connsiteX27" fmla="*/ 5284940 w 5501349"/>
              <a:gd name="connsiteY27" fmla="*/ 85422 h 2904364"/>
              <a:gd name="connsiteX28" fmla="*/ 5495654 w 5501349"/>
              <a:gd name="connsiteY28" fmla="*/ 0 h 2904364"/>
              <a:gd name="connsiteX29" fmla="*/ 5501349 w 5501349"/>
              <a:gd name="connsiteY29" fmla="*/ 1902073 h 2904364"/>
              <a:gd name="connsiteX30" fmla="*/ 5324805 w 5501349"/>
              <a:gd name="connsiteY30" fmla="*/ 1856515 h 2904364"/>
              <a:gd name="connsiteX31" fmla="*/ 5131175 w 5501349"/>
              <a:gd name="connsiteY31" fmla="*/ 1805261 h 2904364"/>
              <a:gd name="connsiteX32" fmla="*/ 4914766 w 5501349"/>
              <a:gd name="connsiteY32" fmla="*/ 1731228 h 2904364"/>
              <a:gd name="connsiteX33" fmla="*/ 4835037 w 5501349"/>
              <a:gd name="connsiteY33" fmla="*/ 1822346 h 2904364"/>
              <a:gd name="connsiteX34" fmla="*/ 4726832 w 5501349"/>
              <a:gd name="connsiteY34" fmla="*/ 2038749 h 2904364"/>
              <a:gd name="connsiteX35" fmla="*/ 4504728 w 5501349"/>
              <a:gd name="connsiteY35" fmla="*/ 2061529 h 2904364"/>
              <a:gd name="connsiteX36" fmla="*/ 4305404 w 5501349"/>
              <a:gd name="connsiteY36" fmla="*/ 2124172 h 2904364"/>
              <a:gd name="connsiteX37" fmla="*/ 4100384 w 5501349"/>
              <a:gd name="connsiteY37" fmla="*/ 2095698 h 2904364"/>
              <a:gd name="connsiteX38" fmla="*/ 3844110 w 5501349"/>
              <a:gd name="connsiteY38" fmla="*/ 2220984 h 2904364"/>
              <a:gd name="connsiteX39" fmla="*/ 3701736 w 5501349"/>
              <a:gd name="connsiteY39" fmla="*/ 2403218 h 2904364"/>
              <a:gd name="connsiteX40" fmla="*/ 3633396 w 5501349"/>
              <a:gd name="connsiteY40" fmla="*/ 2357660 h 2904364"/>
              <a:gd name="connsiteX41" fmla="*/ 3468242 w 5501349"/>
              <a:gd name="connsiteY41" fmla="*/ 2351965 h 2904364"/>
              <a:gd name="connsiteX42" fmla="*/ 3365732 w 5501349"/>
              <a:gd name="connsiteY42" fmla="*/ 2420303 h 2904364"/>
              <a:gd name="connsiteX43" fmla="*/ 3183493 w 5501349"/>
              <a:gd name="connsiteY43" fmla="*/ 2437387 h 2904364"/>
              <a:gd name="connsiteX44" fmla="*/ 3012643 w 5501349"/>
              <a:gd name="connsiteY44" fmla="*/ 2351965 h 2904364"/>
              <a:gd name="connsiteX45" fmla="*/ 2705115 w 5501349"/>
              <a:gd name="connsiteY45" fmla="*/ 2164036 h 2904364"/>
              <a:gd name="connsiteX46" fmla="*/ 2585520 w 5501349"/>
              <a:gd name="connsiteY46" fmla="*/ 2198205 h 2904364"/>
              <a:gd name="connsiteX47" fmla="*/ 2557045 w 5501349"/>
              <a:gd name="connsiteY47" fmla="*/ 2243763 h 2904364"/>
              <a:gd name="connsiteX48" fmla="*/ 2528570 w 5501349"/>
              <a:gd name="connsiteY48" fmla="*/ 2300712 h 2904364"/>
              <a:gd name="connsiteX49" fmla="*/ 2243821 w 5501349"/>
              <a:gd name="connsiteY49" fmla="*/ 2574063 h 2904364"/>
              <a:gd name="connsiteX50" fmla="*/ 2141312 w 5501349"/>
              <a:gd name="connsiteY50" fmla="*/ 2596843 h 2904364"/>
              <a:gd name="connsiteX51" fmla="*/ 1941987 w 5501349"/>
              <a:gd name="connsiteY51" fmla="*/ 2539894 h 2904364"/>
              <a:gd name="connsiteX52" fmla="*/ 1793918 w 5501349"/>
              <a:gd name="connsiteY52" fmla="*/ 2608232 h 2904364"/>
              <a:gd name="connsiteX53" fmla="*/ 1617374 w 5501349"/>
              <a:gd name="connsiteY53" fmla="*/ 2619622 h 2904364"/>
              <a:gd name="connsiteX54" fmla="*/ 1469304 w 5501349"/>
              <a:gd name="connsiteY54" fmla="*/ 2602538 h 2904364"/>
              <a:gd name="connsiteX55" fmla="*/ 1389575 w 5501349"/>
              <a:gd name="connsiteY55" fmla="*/ 2659486 h 2904364"/>
              <a:gd name="connsiteX56" fmla="*/ 1264285 w 5501349"/>
              <a:gd name="connsiteY56" fmla="*/ 2864500 h 2904364"/>
              <a:gd name="connsiteX57" fmla="*/ 1110521 w 5501349"/>
              <a:gd name="connsiteY57" fmla="*/ 2904364 h 2904364"/>
              <a:gd name="connsiteX58" fmla="*/ 928281 w 5501349"/>
              <a:gd name="connsiteY58" fmla="*/ 2881584 h 2904364"/>
              <a:gd name="connsiteX59" fmla="*/ 0 w 5501349"/>
              <a:gd name="connsiteY59" fmla="*/ 2836026 h 2904364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0 w 5501349"/>
              <a:gd name="connsiteY59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08687 w 5501349"/>
              <a:gd name="connsiteY59" fmla="*/ 2967007 h 3001176"/>
              <a:gd name="connsiteX60" fmla="*/ 0 w 5501349"/>
              <a:gd name="connsiteY60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0 w 5501349"/>
              <a:gd name="connsiteY60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370173 w 5501349"/>
              <a:gd name="connsiteY60" fmla="*/ 2881584 h 3001176"/>
              <a:gd name="connsiteX61" fmla="*/ 0 w 5501349"/>
              <a:gd name="connsiteY61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284749 w 5501349"/>
              <a:gd name="connsiteY60" fmla="*/ 2961312 h 3001176"/>
              <a:gd name="connsiteX61" fmla="*/ 0 w 5501349"/>
              <a:gd name="connsiteY61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381563 w 5501349"/>
              <a:gd name="connsiteY60" fmla="*/ 2955617 h 3001176"/>
              <a:gd name="connsiteX61" fmla="*/ 284749 w 5501349"/>
              <a:gd name="connsiteY61" fmla="*/ 2961312 h 3001176"/>
              <a:gd name="connsiteX62" fmla="*/ 0 w 5501349"/>
              <a:gd name="connsiteY62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392953 w 5501349"/>
              <a:gd name="connsiteY60" fmla="*/ 2995481 h 3001176"/>
              <a:gd name="connsiteX61" fmla="*/ 284749 w 5501349"/>
              <a:gd name="connsiteY61" fmla="*/ 2961312 h 3001176"/>
              <a:gd name="connsiteX62" fmla="*/ 0 w 5501349"/>
              <a:gd name="connsiteY62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666312 w 5501349"/>
              <a:gd name="connsiteY60" fmla="*/ 2967007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18793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501349"/>
              <a:gd name="connsiteY0" fmla="*/ 2841720 h 3001176"/>
              <a:gd name="connsiteX1" fmla="*/ 187934 w 5501349"/>
              <a:gd name="connsiteY1" fmla="*/ 2813246 h 3001176"/>
              <a:gd name="connsiteX2" fmla="*/ 285624 w 5501349"/>
              <a:gd name="connsiteY2" fmla="*/ 2813246 h 3001176"/>
              <a:gd name="connsiteX3" fmla="*/ 637837 w 5501349"/>
              <a:gd name="connsiteY3" fmla="*/ 2579758 h 3001176"/>
              <a:gd name="connsiteX4" fmla="*/ 996621 w 5501349"/>
              <a:gd name="connsiteY4" fmla="*/ 2551284 h 3001176"/>
              <a:gd name="connsiteX5" fmla="*/ 1099131 w 5501349"/>
              <a:gd name="connsiteY5" fmla="*/ 2408913 h 3001176"/>
              <a:gd name="connsiteX6" fmla="*/ 1213030 w 5501349"/>
              <a:gd name="connsiteY6" fmla="*/ 2340575 h 3001176"/>
              <a:gd name="connsiteX7" fmla="*/ 1531949 w 5501349"/>
              <a:gd name="connsiteY7" fmla="*/ 2055834 h 3001176"/>
              <a:gd name="connsiteX8" fmla="*/ 1634459 w 5501349"/>
              <a:gd name="connsiteY8" fmla="*/ 2084308 h 3001176"/>
              <a:gd name="connsiteX9" fmla="*/ 1759748 w 5501349"/>
              <a:gd name="connsiteY9" fmla="*/ 2027360 h 3001176"/>
              <a:gd name="connsiteX10" fmla="*/ 1862258 w 5501349"/>
              <a:gd name="connsiteY10" fmla="*/ 2015970 h 3001176"/>
              <a:gd name="connsiteX11" fmla="*/ 2175482 w 5501349"/>
              <a:gd name="connsiteY11" fmla="*/ 1810956 h 3001176"/>
              <a:gd name="connsiteX12" fmla="*/ 2511485 w 5501349"/>
              <a:gd name="connsiteY12" fmla="*/ 1497740 h 3001176"/>
              <a:gd name="connsiteX13" fmla="*/ 2591215 w 5501349"/>
              <a:gd name="connsiteY13" fmla="*/ 1315506 h 3001176"/>
              <a:gd name="connsiteX14" fmla="*/ 2779149 w 5501349"/>
              <a:gd name="connsiteY14" fmla="*/ 1190220 h 3001176"/>
              <a:gd name="connsiteX15" fmla="*/ 2955694 w 5501349"/>
              <a:gd name="connsiteY15" fmla="*/ 1156051 h 3001176"/>
              <a:gd name="connsiteX16" fmla="*/ 3058203 w 5501349"/>
              <a:gd name="connsiteY16" fmla="*/ 1161745 h 3001176"/>
              <a:gd name="connsiteX17" fmla="*/ 3303087 w 5501349"/>
              <a:gd name="connsiteY17" fmla="*/ 1218694 h 3001176"/>
              <a:gd name="connsiteX18" fmla="*/ 3479632 w 5501349"/>
              <a:gd name="connsiteY18" fmla="*/ 1207304 h 3001176"/>
              <a:gd name="connsiteX19" fmla="*/ 3587836 w 5501349"/>
              <a:gd name="connsiteY19" fmla="*/ 1212999 h 3001176"/>
              <a:gd name="connsiteX20" fmla="*/ 3935230 w 5501349"/>
              <a:gd name="connsiteY20" fmla="*/ 837140 h 3001176"/>
              <a:gd name="connsiteX21" fmla="*/ 4020655 w 5501349"/>
              <a:gd name="connsiteY21" fmla="*/ 757412 h 3001176"/>
              <a:gd name="connsiteX22" fmla="*/ 4060520 w 5501349"/>
              <a:gd name="connsiteY22" fmla="*/ 649211 h 3001176"/>
              <a:gd name="connsiteX23" fmla="*/ 4333878 w 5501349"/>
              <a:gd name="connsiteY23" fmla="*/ 626431 h 3001176"/>
              <a:gd name="connsiteX24" fmla="*/ 4430693 w 5501349"/>
              <a:gd name="connsiteY24" fmla="*/ 575178 h 3001176"/>
              <a:gd name="connsiteX25" fmla="*/ 4641407 w 5501349"/>
              <a:gd name="connsiteY25" fmla="*/ 495450 h 3001176"/>
              <a:gd name="connsiteX26" fmla="*/ 4891986 w 5501349"/>
              <a:gd name="connsiteY26" fmla="*/ 125286 h 3001176"/>
              <a:gd name="connsiteX27" fmla="*/ 5284940 w 5501349"/>
              <a:gd name="connsiteY27" fmla="*/ 85422 h 3001176"/>
              <a:gd name="connsiteX28" fmla="*/ 5495654 w 5501349"/>
              <a:gd name="connsiteY28" fmla="*/ 0 h 3001176"/>
              <a:gd name="connsiteX29" fmla="*/ 5501349 w 5501349"/>
              <a:gd name="connsiteY29" fmla="*/ 1902073 h 3001176"/>
              <a:gd name="connsiteX30" fmla="*/ 5324805 w 5501349"/>
              <a:gd name="connsiteY30" fmla="*/ 1856515 h 3001176"/>
              <a:gd name="connsiteX31" fmla="*/ 5131175 w 5501349"/>
              <a:gd name="connsiteY31" fmla="*/ 1805261 h 3001176"/>
              <a:gd name="connsiteX32" fmla="*/ 4914766 w 5501349"/>
              <a:gd name="connsiteY32" fmla="*/ 1731228 h 3001176"/>
              <a:gd name="connsiteX33" fmla="*/ 4835037 w 5501349"/>
              <a:gd name="connsiteY33" fmla="*/ 1822346 h 3001176"/>
              <a:gd name="connsiteX34" fmla="*/ 4726832 w 5501349"/>
              <a:gd name="connsiteY34" fmla="*/ 2038749 h 3001176"/>
              <a:gd name="connsiteX35" fmla="*/ 4504728 w 5501349"/>
              <a:gd name="connsiteY35" fmla="*/ 2061529 h 3001176"/>
              <a:gd name="connsiteX36" fmla="*/ 4305404 w 5501349"/>
              <a:gd name="connsiteY36" fmla="*/ 2124172 h 3001176"/>
              <a:gd name="connsiteX37" fmla="*/ 4100384 w 5501349"/>
              <a:gd name="connsiteY37" fmla="*/ 2095698 h 3001176"/>
              <a:gd name="connsiteX38" fmla="*/ 3844110 w 5501349"/>
              <a:gd name="connsiteY38" fmla="*/ 2220984 h 3001176"/>
              <a:gd name="connsiteX39" fmla="*/ 3701736 w 5501349"/>
              <a:gd name="connsiteY39" fmla="*/ 2403218 h 3001176"/>
              <a:gd name="connsiteX40" fmla="*/ 3633396 w 5501349"/>
              <a:gd name="connsiteY40" fmla="*/ 2357660 h 3001176"/>
              <a:gd name="connsiteX41" fmla="*/ 3468242 w 5501349"/>
              <a:gd name="connsiteY41" fmla="*/ 2351965 h 3001176"/>
              <a:gd name="connsiteX42" fmla="*/ 3365732 w 5501349"/>
              <a:gd name="connsiteY42" fmla="*/ 2420303 h 3001176"/>
              <a:gd name="connsiteX43" fmla="*/ 3183493 w 5501349"/>
              <a:gd name="connsiteY43" fmla="*/ 2437387 h 3001176"/>
              <a:gd name="connsiteX44" fmla="*/ 3012643 w 5501349"/>
              <a:gd name="connsiteY44" fmla="*/ 2351965 h 3001176"/>
              <a:gd name="connsiteX45" fmla="*/ 2705115 w 5501349"/>
              <a:gd name="connsiteY45" fmla="*/ 2164036 h 3001176"/>
              <a:gd name="connsiteX46" fmla="*/ 2585520 w 5501349"/>
              <a:gd name="connsiteY46" fmla="*/ 2198205 h 3001176"/>
              <a:gd name="connsiteX47" fmla="*/ 2557045 w 5501349"/>
              <a:gd name="connsiteY47" fmla="*/ 2243763 h 3001176"/>
              <a:gd name="connsiteX48" fmla="*/ 2528570 w 5501349"/>
              <a:gd name="connsiteY48" fmla="*/ 2300712 h 3001176"/>
              <a:gd name="connsiteX49" fmla="*/ 2243821 w 5501349"/>
              <a:gd name="connsiteY49" fmla="*/ 2574063 h 3001176"/>
              <a:gd name="connsiteX50" fmla="*/ 2141312 w 5501349"/>
              <a:gd name="connsiteY50" fmla="*/ 2596843 h 3001176"/>
              <a:gd name="connsiteX51" fmla="*/ 1941987 w 5501349"/>
              <a:gd name="connsiteY51" fmla="*/ 2539894 h 3001176"/>
              <a:gd name="connsiteX52" fmla="*/ 1793918 w 5501349"/>
              <a:gd name="connsiteY52" fmla="*/ 2608232 h 3001176"/>
              <a:gd name="connsiteX53" fmla="*/ 1617374 w 5501349"/>
              <a:gd name="connsiteY53" fmla="*/ 2619622 h 3001176"/>
              <a:gd name="connsiteX54" fmla="*/ 1469304 w 5501349"/>
              <a:gd name="connsiteY54" fmla="*/ 2602538 h 3001176"/>
              <a:gd name="connsiteX55" fmla="*/ 1389575 w 5501349"/>
              <a:gd name="connsiteY55" fmla="*/ 2659486 h 3001176"/>
              <a:gd name="connsiteX56" fmla="*/ 1264285 w 5501349"/>
              <a:gd name="connsiteY56" fmla="*/ 2864500 h 3001176"/>
              <a:gd name="connsiteX57" fmla="*/ 1110521 w 5501349"/>
              <a:gd name="connsiteY57" fmla="*/ 2904364 h 3001176"/>
              <a:gd name="connsiteX58" fmla="*/ 1025096 w 5501349"/>
              <a:gd name="connsiteY58" fmla="*/ 3001176 h 3001176"/>
              <a:gd name="connsiteX59" fmla="*/ 899806 w 5501349"/>
              <a:gd name="connsiteY59" fmla="*/ 2944228 h 3001176"/>
              <a:gd name="connsiteX60" fmla="*/ 563803 w 5501349"/>
              <a:gd name="connsiteY60" fmla="*/ 2921448 h 3001176"/>
              <a:gd name="connsiteX61" fmla="*/ 392953 w 5501349"/>
              <a:gd name="connsiteY61" fmla="*/ 2995481 h 3001176"/>
              <a:gd name="connsiteX62" fmla="*/ 284749 w 5501349"/>
              <a:gd name="connsiteY62" fmla="*/ 2961312 h 3001176"/>
              <a:gd name="connsiteX63" fmla="*/ 0 w 5501349"/>
              <a:gd name="connsiteY63" fmla="*/ 2836026 h 3001176"/>
              <a:gd name="connsiteX0" fmla="*/ 11390 w 5495757"/>
              <a:gd name="connsiteY0" fmla="*/ 2841720 h 3001176"/>
              <a:gd name="connsiteX1" fmla="*/ 187934 w 5495757"/>
              <a:gd name="connsiteY1" fmla="*/ 2813246 h 3001176"/>
              <a:gd name="connsiteX2" fmla="*/ 285624 w 5495757"/>
              <a:gd name="connsiteY2" fmla="*/ 2813246 h 3001176"/>
              <a:gd name="connsiteX3" fmla="*/ 637837 w 5495757"/>
              <a:gd name="connsiteY3" fmla="*/ 2579758 h 3001176"/>
              <a:gd name="connsiteX4" fmla="*/ 996621 w 5495757"/>
              <a:gd name="connsiteY4" fmla="*/ 2551284 h 3001176"/>
              <a:gd name="connsiteX5" fmla="*/ 1099131 w 5495757"/>
              <a:gd name="connsiteY5" fmla="*/ 2408913 h 3001176"/>
              <a:gd name="connsiteX6" fmla="*/ 1213030 w 5495757"/>
              <a:gd name="connsiteY6" fmla="*/ 2340575 h 3001176"/>
              <a:gd name="connsiteX7" fmla="*/ 1531949 w 5495757"/>
              <a:gd name="connsiteY7" fmla="*/ 2055834 h 3001176"/>
              <a:gd name="connsiteX8" fmla="*/ 1634459 w 5495757"/>
              <a:gd name="connsiteY8" fmla="*/ 2084308 h 3001176"/>
              <a:gd name="connsiteX9" fmla="*/ 1759748 w 5495757"/>
              <a:gd name="connsiteY9" fmla="*/ 2027360 h 3001176"/>
              <a:gd name="connsiteX10" fmla="*/ 1862258 w 5495757"/>
              <a:gd name="connsiteY10" fmla="*/ 2015970 h 3001176"/>
              <a:gd name="connsiteX11" fmla="*/ 2175482 w 5495757"/>
              <a:gd name="connsiteY11" fmla="*/ 1810956 h 3001176"/>
              <a:gd name="connsiteX12" fmla="*/ 2511485 w 5495757"/>
              <a:gd name="connsiteY12" fmla="*/ 1497740 h 3001176"/>
              <a:gd name="connsiteX13" fmla="*/ 2591215 w 5495757"/>
              <a:gd name="connsiteY13" fmla="*/ 1315506 h 3001176"/>
              <a:gd name="connsiteX14" fmla="*/ 2779149 w 5495757"/>
              <a:gd name="connsiteY14" fmla="*/ 1190220 h 3001176"/>
              <a:gd name="connsiteX15" fmla="*/ 2955694 w 5495757"/>
              <a:gd name="connsiteY15" fmla="*/ 1156051 h 3001176"/>
              <a:gd name="connsiteX16" fmla="*/ 3058203 w 5495757"/>
              <a:gd name="connsiteY16" fmla="*/ 1161745 h 3001176"/>
              <a:gd name="connsiteX17" fmla="*/ 3303087 w 5495757"/>
              <a:gd name="connsiteY17" fmla="*/ 1218694 h 3001176"/>
              <a:gd name="connsiteX18" fmla="*/ 3479632 w 5495757"/>
              <a:gd name="connsiteY18" fmla="*/ 1207304 h 3001176"/>
              <a:gd name="connsiteX19" fmla="*/ 3587836 w 5495757"/>
              <a:gd name="connsiteY19" fmla="*/ 1212999 h 3001176"/>
              <a:gd name="connsiteX20" fmla="*/ 3935230 w 5495757"/>
              <a:gd name="connsiteY20" fmla="*/ 837140 h 3001176"/>
              <a:gd name="connsiteX21" fmla="*/ 4020655 w 5495757"/>
              <a:gd name="connsiteY21" fmla="*/ 757412 h 3001176"/>
              <a:gd name="connsiteX22" fmla="*/ 4060520 w 5495757"/>
              <a:gd name="connsiteY22" fmla="*/ 649211 h 3001176"/>
              <a:gd name="connsiteX23" fmla="*/ 4333878 w 5495757"/>
              <a:gd name="connsiteY23" fmla="*/ 626431 h 3001176"/>
              <a:gd name="connsiteX24" fmla="*/ 4430693 w 5495757"/>
              <a:gd name="connsiteY24" fmla="*/ 575178 h 3001176"/>
              <a:gd name="connsiteX25" fmla="*/ 4641407 w 5495757"/>
              <a:gd name="connsiteY25" fmla="*/ 495450 h 3001176"/>
              <a:gd name="connsiteX26" fmla="*/ 4891986 w 5495757"/>
              <a:gd name="connsiteY26" fmla="*/ 125286 h 3001176"/>
              <a:gd name="connsiteX27" fmla="*/ 5284940 w 5495757"/>
              <a:gd name="connsiteY27" fmla="*/ 85422 h 3001176"/>
              <a:gd name="connsiteX28" fmla="*/ 5495654 w 5495757"/>
              <a:gd name="connsiteY28" fmla="*/ 0 h 3001176"/>
              <a:gd name="connsiteX29" fmla="*/ 5474706 w 5495757"/>
              <a:gd name="connsiteY29" fmla="*/ 1902073 h 3001176"/>
              <a:gd name="connsiteX30" fmla="*/ 5324805 w 5495757"/>
              <a:gd name="connsiteY30" fmla="*/ 1856515 h 3001176"/>
              <a:gd name="connsiteX31" fmla="*/ 5131175 w 5495757"/>
              <a:gd name="connsiteY31" fmla="*/ 1805261 h 3001176"/>
              <a:gd name="connsiteX32" fmla="*/ 4914766 w 5495757"/>
              <a:gd name="connsiteY32" fmla="*/ 1731228 h 3001176"/>
              <a:gd name="connsiteX33" fmla="*/ 4835037 w 5495757"/>
              <a:gd name="connsiteY33" fmla="*/ 1822346 h 3001176"/>
              <a:gd name="connsiteX34" fmla="*/ 4726832 w 5495757"/>
              <a:gd name="connsiteY34" fmla="*/ 2038749 h 3001176"/>
              <a:gd name="connsiteX35" fmla="*/ 4504728 w 5495757"/>
              <a:gd name="connsiteY35" fmla="*/ 2061529 h 3001176"/>
              <a:gd name="connsiteX36" fmla="*/ 4305404 w 5495757"/>
              <a:gd name="connsiteY36" fmla="*/ 2124172 h 3001176"/>
              <a:gd name="connsiteX37" fmla="*/ 4100384 w 5495757"/>
              <a:gd name="connsiteY37" fmla="*/ 2095698 h 3001176"/>
              <a:gd name="connsiteX38" fmla="*/ 3844110 w 5495757"/>
              <a:gd name="connsiteY38" fmla="*/ 2220984 h 3001176"/>
              <a:gd name="connsiteX39" fmla="*/ 3701736 w 5495757"/>
              <a:gd name="connsiteY39" fmla="*/ 2403218 h 3001176"/>
              <a:gd name="connsiteX40" fmla="*/ 3633396 w 5495757"/>
              <a:gd name="connsiteY40" fmla="*/ 2357660 h 3001176"/>
              <a:gd name="connsiteX41" fmla="*/ 3468242 w 5495757"/>
              <a:gd name="connsiteY41" fmla="*/ 2351965 h 3001176"/>
              <a:gd name="connsiteX42" fmla="*/ 3365732 w 5495757"/>
              <a:gd name="connsiteY42" fmla="*/ 2420303 h 3001176"/>
              <a:gd name="connsiteX43" fmla="*/ 3183493 w 5495757"/>
              <a:gd name="connsiteY43" fmla="*/ 2437387 h 3001176"/>
              <a:gd name="connsiteX44" fmla="*/ 3012643 w 5495757"/>
              <a:gd name="connsiteY44" fmla="*/ 2351965 h 3001176"/>
              <a:gd name="connsiteX45" fmla="*/ 2705115 w 5495757"/>
              <a:gd name="connsiteY45" fmla="*/ 2164036 h 3001176"/>
              <a:gd name="connsiteX46" fmla="*/ 2585520 w 5495757"/>
              <a:gd name="connsiteY46" fmla="*/ 2198205 h 3001176"/>
              <a:gd name="connsiteX47" fmla="*/ 2557045 w 5495757"/>
              <a:gd name="connsiteY47" fmla="*/ 2243763 h 3001176"/>
              <a:gd name="connsiteX48" fmla="*/ 2528570 w 5495757"/>
              <a:gd name="connsiteY48" fmla="*/ 2300712 h 3001176"/>
              <a:gd name="connsiteX49" fmla="*/ 2243821 w 5495757"/>
              <a:gd name="connsiteY49" fmla="*/ 2574063 h 3001176"/>
              <a:gd name="connsiteX50" fmla="*/ 2141312 w 5495757"/>
              <a:gd name="connsiteY50" fmla="*/ 2596843 h 3001176"/>
              <a:gd name="connsiteX51" fmla="*/ 1941987 w 5495757"/>
              <a:gd name="connsiteY51" fmla="*/ 2539894 h 3001176"/>
              <a:gd name="connsiteX52" fmla="*/ 1793918 w 5495757"/>
              <a:gd name="connsiteY52" fmla="*/ 2608232 h 3001176"/>
              <a:gd name="connsiteX53" fmla="*/ 1617374 w 5495757"/>
              <a:gd name="connsiteY53" fmla="*/ 2619622 h 3001176"/>
              <a:gd name="connsiteX54" fmla="*/ 1469304 w 5495757"/>
              <a:gd name="connsiteY54" fmla="*/ 2602538 h 3001176"/>
              <a:gd name="connsiteX55" fmla="*/ 1389575 w 5495757"/>
              <a:gd name="connsiteY55" fmla="*/ 2659486 h 3001176"/>
              <a:gd name="connsiteX56" fmla="*/ 1264285 w 5495757"/>
              <a:gd name="connsiteY56" fmla="*/ 2864500 h 3001176"/>
              <a:gd name="connsiteX57" fmla="*/ 1110521 w 5495757"/>
              <a:gd name="connsiteY57" fmla="*/ 2904364 h 3001176"/>
              <a:gd name="connsiteX58" fmla="*/ 1025096 w 5495757"/>
              <a:gd name="connsiteY58" fmla="*/ 3001176 h 3001176"/>
              <a:gd name="connsiteX59" fmla="*/ 899806 w 5495757"/>
              <a:gd name="connsiteY59" fmla="*/ 2944228 h 3001176"/>
              <a:gd name="connsiteX60" fmla="*/ 563803 w 5495757"/>
              <a:gd name="connsiteY60" fmla="*/ 2921448 h 3001176"/>
              <a:gd name="connsiteX61" fmla="*/ 392953 w 5495757"/>
              <a:gd name="connsiteY61" fmla="*/ 2995481 h 3001176"/>
              <a:gd name="connsiteX62" fmla="*/ 284749 w 5495757"/>
              <a:gd name="connsiteY62" fmla="*/ 2961312 h 3001176"/>
              <a:gd name="connsiteX63" fmla="*/ 0 w 5495757"/>
              <a:gd name="connsiteY63" fmla="*/ 2836026 h 3001176"/>
              <a:gd name="connsiteX0" fmla="*/ 11390 w 5495929"/>
              <a:gd name="connsiteY0" fmla="*/ 2841720 h 3001176"/>
              <a:gd name="connsiteX1" fmla="*/ 187934 w 5495929"/>
              <a:gd name="connsiteY1" fmla="*/ 2813246 h 3001176"/>
              <a:gd name="connsiteX2" fmla="*/ 285624 w 5495929"/>
              <a:gd name="connsiteY2" fmla="*/ 2813246 h 3001176"/>
              <a:gd name="connsiteX3" fmla="*/ 637837 w 5495929"/>
              <a:gd name="connsiteY3" fmla="*/ 2579758 h 3001176"/>
              <a:gd name="connsiteX4" fmla="*/ 996621 w 5495929"/>
              <a:gd name="connsiteY4" fmla="*/ 2551284 h 3001176"/>
              <a:gd name="connsiteX5" fmla="*/ 1099131 w 5495929"/>
              <a:gd name="connsiteY5" fmla="*/ 2408913 h 3001176"/>
              <a:gd name="connsiteX6" fmla="*/ 1213030 w 5495929"/>
              <a:gd name="connsiteY6" fmla="*/ 2340575 h 3001176"/>
              <a:gd name="connsiteX7" fmla="*/ 1531949 w 5495929"/>
              <a:gd name="connsiteY7" fmla="*/ 2055834 h 3001176"/>
              <a:gd name="connsiteX8" fmla="*/ 1634459 w 5495929"/>
              <a:gd name="connsiteY8" fmla="*/ 2084308 h 3001176"/>
              <a:gd name="connsiteX9" fmla="*/ 1759748 w 5495929"/>
              <a:gd name="connsiteY9" fmla="*/ 2027360 h 3001176"/>
              <a:gd name="connsiteX10" fmla="*/ 1862258 w 5495929"/>
              <a:gd name="connsiteY10" fmla="*/ 2015970 h 3001176"/>
              <a:gd name="connsiteX11" fmla="*/ 2175482 w 5495929"/>
              <a:gd name="connsiteY11" fmla="*/ 1810956 h 3001176"/>
              <a:gd name="connsiteX12" fmla="*/ 2511485 w 5495929"/>
              <a:gd name="connsiteY12" fmla="*/ 1497740 h 3001176"/>
              <a:gd name="connsiteX13" fmla="*/ 2591215 w 5495929"/>
              <a:gd name="connsiteY13" fmla="*/ 1315506 h 3001176"/>
              <a:gd name="connsiteX14" fmla="*/ 2779149 w 5495929"/>
              <a:gd name="connsiteY14" fmla="*/ 1190220 h 3001176"/>
              <a:gd name="connsiteX15" fmla="*/ 2955694 w 5495929"/>
              <a:gd name="connsiteY15" fmla="*/ 1156051 h 3001176"/>
              <a:gd name="connsiteX16" fmla="*/ 3058203 w 5495929"/>
              <a:gd name="connsiteY16" fmla="*/ 1161745 h 3001176"/>
              <a:gd name="connsiteX17" fmla="*/ 3303087 w 5495929"/>
              <a:gd name="connsiteY17" fmla="*/ 1218694 h 3001176"/>
              <a:gd name="connsiteX18" fmla="*/ 3479632 w 5495929"/>
              <a:gd name="connsiteY18" fmla="*/ 1207304 h 3001176"/>
              <a:gd name="connsiteX19" fmla="*/ 3587836 w 5495929"/>
              <a:gd name="connsiteY19" fmla="*/ 1212999 h 3001176"/>
              <a:gd name="connsiteX20" fmla="*/ 3935230 w 5495929"/>
              <a:gd name="connsiteY20" fmla="*/ 837140 h 3001176"/>
              <a:gd name="connsiteX21" fmla="*/ 4020655 w 5495929"/>
              <a:gd name="connsiteY21" fmla="*/ 757412 h 3001176"/>
              <a:gd name="connsiteX22" fmla="*/ 4060520 w 5495929"/>
              <a:gd name="connsiteY22" fmla="*/ 649211 h 3001176"/>
              <a:gd name="connsiteX23" fmla="*/ 4333878 w 5495929"/>
              <a:gd name="connsiteY23" fmla="*/ 626431 h 3001176"/>
              <a:gd name="connsiteX24" fmla="*/ 4430693 w 5495929"/>
              <a:gd name="connsiteY24" fmla="*/ 575178 h 3001176"/>
              <a:gd name="connsiteX25" fmla="*/ 4641407 w 5495929"/>
              <a:gd name="connsiteY25" fmla="*/ 495450 h 3001176"/>
              <a:gd name="connsiteX26" fmla="*/ 4891986 w 5495929"/>
              <a:gd name="connsiteY26" fmla="*/ 125286 h 3001176"/>
              <a:gd name="connsiteX27" fmla="*/ 5284940 w 5495929"/>
              <a:gd name="connsiteY27" fmla="*/ 85422 h 3001176"/>
              <a:gd name="connsiteX28" fmla="*/ 5495654 w 5495929"/>
              <a:gd name="connsiteY28" fmla="*/ 0 h 3001176"/>
              <a:gd name="connsiteX29" fmla="*/ 5490849 w 5495929"/>
              <a:gd name="connsiteY29" fmla="*/ 1853640 h 3001176"/>
              <a:gd name="connsiteX30" fmla="*/ 5324805 w 5495929"/>
              <a:gd name="connsiteY30" fmla="*/ 1856515 h 3001176"/>
              <a:gd name="connsiteX31" fmla="*/ 5131175 w 5495929"/>
              <a:gd name="connsiteY31" fmla="*/ 1805261 h 3001176"/>
              <a:gd name="connsiteX32" fmla="*/ 4914766 w 5495929"/>
              <a:gd name="connsiteY32" fmla="*/ 1731228 h 3001176"/>
              <a:gd name="connsiteX33" fmla="*/ 4835037 w 5495929"/>
              <a:gd name="connsiteY33" fmla="*/ 1822346 h 3001176"/>
              <a:gd name="connsiteX34" fmla="*/ 4726832 w 5495929"/>
              <a:gd name="connsiteY34" fmla="*/ 2038749 h 3001176"/>
              <a:gd name="connsiteX35" fmla="*/ 4504728 w 5495929"/>
              <a:gd name="connsiteY35" fmla="*/ 2061529 h 3001176"/>
              <a:gd name="connsiteX36" fmla="*/ 4305404 w 5495929"/>
              <a:gd name="connsiteY36" fmla="*/ 2124172 h 3001176"/>
              <a:gd name="connsiteX37" fmla="*/ 4100384 w 5495929"/>
              <a:gd name="connsiteY37" fmla="*/ 2095698 h 3001176"/>
              <a:gd name="connsiteX38" fmla="*/ 3844110 w 5495929"/>
              <a:gd name="connsiteY38" fmla="*/ 2220984 h 3001176"/>
              <a:gd name="connsiteX39" fmla="*/ 3701736 w 5495929"/>
              <a:gd name="connsiteY39" fmla="*/ 2403218 h 3001176"/>
              <a:gd name="connsiteX40" fmla="*/ 3633396 w 5495929"/>
              <a:gd name="connsiteY40" fmla="*/ 2357660 h 3001176"/>
              <a:gd name="connsiteX41" fmla="*/ 3468242 w 5495929"/>
              <a:gd name="connsiteY41" fmla="*/ 2351965 h 3001176"/>
              <a:gd name="connsiteX42" fmla="*/ 3365732 w 5495929"/>
              <a:gd name="connsiteY42" fmla="*/ 2420303 h 3001176"/>
              <a:gd name="connsiteX43" fmla="*/ 3183493 w 5495929"/>
              <a:gd name="connsiteY43" fmla="*/ 2437387 h 3001176"/>
              <a:gd name="connsiteX44" fmla="*/ 3012643 w 5495929"/>
              <a:gd name="connsiteY44" fmla="*/ 2351965 h 3001176"/>
              <a:gd name="connsiteX45" fmla="*/ 2705115 w 5495929"/>
              <a:gd name="connsiteY45" fmla="*/ 2164036 h 3001176"/>
              <a:gd name="connsiteX46" fmla="*/ 2585520 w 5495929"/>
              <a:gd name="connsiteY46" fmla="*/ 2198205 h 3001176"/>
              <a:gd name="connsiteX47" fmla="*/ 2557045 w 5495929"/>
              <a:gd name="connsiteY47" fmla="*/ 2243763 h 3001176"/>
              <a:gd name="connsiteX48" fmla="*/ 2528570 w 5495929"/>
              <a:gd name="connsiteY48" fmla="*/ 2300712 h 3001176"/>
              <a:gd name="connsiteX49" fmla="*/ 2243821 w 5495929"/>
              <a:gd name="connsiteY49" fmla="*/ 2574063 h 3001176"/>
              <a:gd name="connsiteX50" fmla="*/ 2141312 w 5495929"/>
              <a:gd name="connsiteY50" fmla="*/ 2596843 h 3001176"/>
              <a:gd name="connsiteX51" fmla="*/ 1941987 w 5495929"/>
              <a:gd name="connsiteY51" fmla="*/ 2539894 h 3001176"/>
              <a:gd name="connsiteX52" fmla="*/ 1793918 w 5495929"/>
              <a:gd name="connsiteY52" fmla="*/ 2608232 h 3001176"/>
              <a:gd name="connsiteX53" fmla="*/ 1617374 w 5495929"/>
              <a:gd name="connsiteY53" fmla="*/ 2619622 h 3001176"/>
              <a:gd name="connsiteX54" fmla="*/ 1469304 w 5495929"/>
              <a:gd name="connsiteY54" fmla="*/ 2602538 h 3001176"/>
              <a:gd name="connsiteX55" fmla="*/ 1389575 w 5495929"/>
              <a:gd name="connsiteY55" fmla="*/ 2659486 h 3001176"/>
              <a:gd name="connsiteX56" fmla="*/ 1264285 w 5495929"/>
              <a:gd name="connsiteY56" fmla="*/ 2864500 h 3001176"/>
              <a:gd name="connsiteX57" fmla="*/ 1110521 w 5495929"/>
              <a:gd name="connsiteY57" fmla="*/ 2904364 h 3001176"/>
              <a:gd name="connsiteX58" fmla="*/ 1025096 w 5495929"/>
              <a:gd name="connsiteY58" fmla="*/ 3001176 h 3001176"/>
              <a:gd name="connsiteX59" fmla="*/ 899806 w 5495929"/>
              <a:gd name="connsiteY59" fmla="*/ 2944228 h 3001176"/>
              <a:gd name="connsiteX60" fmla="*/ 563803 w 5495929"/>
              <a:gd name="connsiteY60" fmla="*/ 2921448 h 3001176"/>
              <a:gd name="connsiteX61" fmla="*/ 392953 w 5495929"/>
              <a:gd name="connsiteY61" fmla="*/ 2995481 h 3001176"/>
              <a:gd name="connsiteX62" fmla="*/ 284749 w 5495929"/>
              <a:gd name="connsiteY62" fmla="*/ 2961312 h 3001176"/>
              <a:gd name="connsiteX63" fmla="*/ 0 w 5495929"/>
              <a:gd name="connsiteY63" fmla="*/ 2836026 h 300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95929" h="3001176">
                <a:moveTo>
                  <a:pt x="11390" y="2841720"/>
                </a:moveTo>
                <a:cubicBezTo>
                  <a:pt x="70238" y="2832229"/>
                  <a:pt x="142228" y="2817992"/>
                  <a:pt x="187934" y="2813246"/>
                </a:cubicBezTo>
                <a:cubicBezTo>
                  <a:pt x="233640" y="2808500"/>
                  <a:pt x="253061" y="2813246"/>
                  <a:pt x="285624" y="2813246"/>
                </a:cubicBezTo>
                <a:lnTo>
                  <a:pt x="637837" y="2579758"/>
                </a:lnTo>
                <a:lnTo>
                  <a:pt x="996621" y="2551284"/>
                </a:lnTo>
                <a:lnTo>
                  <a:pt x="1099131" y="2408913"/>
                </a:lnTo>
                <a:lnTo>
                  <a:pt x="1213030" y="2340575"/>
                </a:lnTo>
                <a:lnTo>
                  <a:pt x="1531949" y="2055834"/>
                </a:lnTo>
                <a:lnTo>
                  <a:pt x="1634459" y="2084308"/>
                </a:lnTo>
                <a:lnTo>
                  <a:pt x="1759748" y="2027360"/>
                </a:lnTo>
                <a:lnTo>
                  <a:pt x="1862258" y="2015970"/>
                </a:lnTo>
                <a:lnTo>
                  <a:pt x="2175482" y="1810956"/>
                </a:lnTo>
                <a:lnTo>
                  <a:pt x="2511485" y="1497740"/>
                </a:lnTo>
                <a:lnTo>
                  <a:pt x="2591215" y="1315506"/>
                </a:lnTo>
                <a:lnTo>
                  <a:pt x="2779149" y="1190220"/>
                </a:lnTo>
                <a:lnTo>
                  <a:pt x="2955694" y="1156051"/>
                </a:lnTo>
                <a:lnTo>
                  <a:pt x="3058203" y="1161745"/>
                </a:lnTo>
                <a:lnTo>
                  <a:pt x="3303087" y="1218694"/>
                </a:lnTo>
                <a:lnTo>
                  <a:pt x="3479632" y="1207304"/>
                </a:lnTo>
                <a:lnTo>
                  <a:pt x="3587836" y="1212999"/>
                </a:lnTo>
                <a:cubicBezTo>
                  <a:pt x="3801324" y="1132116"/>
                  <a:pt x="3819432" y="962426"/>
                  <a:pt x="3935230" y="837140"/>
                </a:cubicBezTo>
                <a:lnTo>
                  <a:pt x="4020655" y="757412"/>
                </a:lnTo>
                <a:lnTo>
                  <a:pt x="4060520" y="649211"/>
                </a:lnTo>
                <a:lnTo>
                  <a:pt x="4333878" y="626431"/>
                </a:lnTo>
                <a:lnTo>
                  <a:pt x="4430693" y="575178"/>
                </a:lnTo>
                <a:lnTo>
                  <a:pt x="4641407" y="495450"/>
                </a:lnTo>
                <a:lnTo>
                  <a:pt x="4891986" y="125286"/>
                </a:lnTo>
                <a:lnTo>
                  <a:pt x="5284940" y="85422"/>
                </a:lnTo>
                <a:lnTo>
                  <a:pt x="5495654" y="0"/>
                </a:lnTo>
                <a:cubicBezTo>
                  <a:pt x="5497552" y="634024"/>
                  <a:pt x="5488951" y="1219616"/>
                  <a:pt x="5490849" y="1853640"/>
                </a:cubicBezTo>
                <a:cubicBezTo>
                  <a:pt x="5440882" y="1838454"/>
                  <a:pt x="5384751" y="1864578"/>
                  <a:pt x="5324805" y="1856515"/>
                </a:cubicBezTo>
                <a:cubicBezTo>
                  <a:pt x="5264859" y="1848452"/>
                  <a:pt x="5195718" y="1822346"/>
                  <a:pt x="5131175" y="1805261"/>
                </a:cubicBezTo>
                <a:lnTo>
                  <a:pt x="4914766" y="1731228"/>
                </a:lnTo>
                <a:lnTo>
                  <a:pt x="4835037" y="1822346"/>
                </a:lnTo>
                <a:lnTo>
                  <a:pt x="4726832" y="2038749"/>
                </a:lnTo>
                <a:lnTo>
                  <a:pt x="4504728" y="2061529"/>
                </a:lnTo>
                <a:lnTo>
                  <a:pt x="4305404" y="2124172"/>
                </a:lnTo>
                <a:lnTo>
                  <a:pt x="4100384" y="2095698"/>
                </a:lnTo>
                <a:lnTo>
                  <a:pt x="3844110" y="2220984"/>
                </a:lnTo>
                <a:lnTo>
                  <a:pt x="3701736" y="2403218"/>
                </a:lnTo>
                <a:lnTo>
                  <a:pt x="3633396" y="2357660"/>
                </a:lnTo>
                <a:lnTo>
                  <a:pt x="3468242" y="2351965"/>
                </a:lnTo>
                <a:lnTo>
                  <a:pt x="3365732" y="2420303"/>
                </a:lnTo>
                <a:lnTo>
                  <a:pt x="3183493" y="2437387"/>
                </a:lnTo>
                <a:lnTo>
                  <a:pt x="3012643" y="2351965"/>
                </a:lnTo>
                <a:lnTo>
                  <a:pt x="2705115" y="2164036"/>
                </a:lnTo>
                <a:lnTo>
                  <a:pt x="2585520" y="2198205"/>
                </a:lnTo>
                <a:lnTo>
                  <a:pt x="2557045" y="2243763"/>
                </a:lnTo>
                <a:lnTo>
                  <a:pt x="2528570" y="2300712"/>
                </a:lnTo>
                <a:lnTo>
                  <a:pt x="2243821" y="2574063"/>
                </a:lnTo>
                <a:lnTo>
                  <a:pt x="2141312" y="2596843"/>
                </a:lnTo>
                <a:lnTo>
                  <a:pt x="1941987" y="2539894"/>
                </a:lnTo>
                <a:lnTo>
                  <a:pt x="1793918" y="2608232"/>
                </a:lnTo>
                <a:lnTo>
                  <a:pt x="1617374" y="2619622"/>
                </a:lnTo>
                <a:lnTo>
                  <a:pt x="1469304" y="2602538"/>
                </a:lnTo>
                <a:lnTo>
                  <a:pt x="1389575" y="2659486"/>
                </a:lnTo>
                <a:lnTo>
                  <a:pt x="1264285" y="2864500"/>
                </a:lnTo>
                <a:lnTo>
                  <a:pt x="1110521" y="2904364"/>
                </a:lnTo>
                <a:lnTo>
                  <a:pt x="1025096" y="3001176"/>
                </a:lnTo>
                <a:lnTo>
                  <a:pt x="899806" y="2944228"/>
                </a:lnTo>
                <a:lnTo>
                  <a:pt x="563803" y="2921448"/>
                </a:lnTo>
                <a:lnTo>
                  <a:pt x="392953" y="2995481"/>
                </a:lnTo>
                <a:lnTo>
                  <a:pt x="284749" y="2961312"/>
                </a:lnTo>
                <a:lnTo>
                  <a:pt x="0" y="2836026"/>
                </a:lnTo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049580"/>
              </p:ext>
            </p:extLst>
          </p:nvPr>
        </p:nvGraphicFramePr>
        <p:xfrm>
          <a:off x="968020" y="5322972"/>
          <a:ext cx="6367605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3521"/>
                <a:gridCol w="1273521"/>
                <a:gridCol w="1273521"/>
                <a:gridCol w="1273521"/>
                <a:gridCol w="1273521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1960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Freeform 11"/>
          <p:cNvSpPr/>
          <p:nvPr/>
        </p:nvSpPr>
        <p:spPr>
          <a:xfrm>
            <a:off x="1814950" y="1760127"/>
            <a:ext cx="6909769" cy="3413178"/>
          </a:xfrm>
          <a:custGeom>
            <a:avLst/>
            <a:gdLst>
              <a:gd name="connsiteX0" fmla="*/ 0 w 6925388"/>
              <a:gd name="connsiteY0" fmla="*/ 3738715 h 3738715"/>
              <a:gd name="connsiteX1" fmla="*/ 238449 w 6925388"/>
              <a:gd name="connsiteY1" fmla="*/ 3660960 h 3738715"/>
              <a:gd name="connsiteX2" fmla="*/ 326571 w 6925388"/>
              <a:gd name="connsiteY2" fmla="*/ 3640225 h 3738715"/>
              <a:gd name="connsiteX3" fmla="*/ 466530 w 6925388"/>
              <a:gd name="connsiteY3" fmla="*/ 3572838 h 3738715"/>
              <a:gd name="connsiteX4" fmla="*/ 549469 w 6925388"/>
              <a:gd name="connsiteY4" fmla="*/ 3572838 h 3738715"/>
              <a:gd name="connsiteX5" fmla="*/ 673877 w 6925388"/>
              <a:gd name="connsiteY5" fmla="*/ 3541736 h 3738715"/>
              <a:gd name="connsiteX6" fmla="*/ 819020 w 6925388"/>
              <a:gd name="connsiteY6" fmla="*/ 3526185 h 3738715"/>
              <a:gd name="connsiteX7" fmla="*/ 834571 w 6925388"/>
              <a:gd name="connsiteY7" fmla="*/ 3536552 h 3738715"/>
              <a:gd name="connsiteX8" fmla="*/ 1078204 w 6925388"/>
              <a:gd name="connsiteY8" fmla="*/ 3381042 h 3738715"/>
              <a:gd name="connsiteX9" fmla="*/ 1238898 w 6925388"/>
              <a:gd name="connsiteY9" fmla="*/ 3308470 h 3738715"/>
              <a:gd name="connsiteX10" fmla="*/ 1352939 w 6925388"/>
              <a:gd name="connsiteY10" fmla="*/ 3184062 h 3738715"/>
              <a:gd name="connsiteX11" fmla="*/ 1420326 w 6925388"/>
              <a:gd name="connsiteY11" fmla="*/ 3127042 h 3738715"/>
              <a:gd name="connsiteX12" fmla="*/ 1648408 w 6925388"/>
              <a:gd name="connsiteY12" fmla="*/ 3075205 h 3738715"/>
              <a:gd name="connsiteX13" fmla="*/ 1772816 w 6925388"/>
              <a:gd name="connsiteY13" fmla="*/ 3049287 h 3738715"/>
              <a:gd name="connsiteX14" fmla="*/ 1819469 w 6925388"/>
              <a:gd name="connsiteY14" fmla="*/ 3049287 h 3738715"/>
              <a:gd name="connsiteX15" fmla="*/ 1985347 w 6925388"/>
              <a:gd name="connsiteY15" fmla="*/ 2919695 h 3738715"/>
              <a:gd name="connsiteX16" fmla="*/ 2161592 w 6925388"/>
              <a:gd name="connsiteY16" fmla="*/ 2795287 h 3738715"/>
              <a:gd name="connsiteX17" fmla="*/ 2322286 w 6925388"/>
              <a:gd name="connsiteY17" fmla="*/ 2759001 h 3738715"/>
              <a:gd name="connsiteX18" fmla="*/ 2555551 w 6925388"/>
              <a:gd name="connsiteY18" fmla="*/ 2743450 h 3738715"/>
              <a:gd name="connsiteX19" fmla="*/ 2674775 w 6925388"/>
              <a:gd name="connsiteY19" fmla="*/ 2696797 h 3738715"/>
              <a:gd name="connsiteX20" fmla="*/ 2742163 w 6925388"/>
              <a:gd name="connsiteY20" fmla="*/ 2587940 h 3738715"/>
              <a:gd name="connsiteX21" fmla="*/ 2908041 w 6925388"/>
              <a:gd name="connsiteY21" fmla="*/ 2494633 h 3738715"/>
              <a:gd name="connsiteX22" fmla="*/ 3068735 w 6925388"/>
              <a:gd name="connsiteY22" fmla="*/ 2230266 h 3738715"/>
              <a:gd name="connsiteX23" fmla="*/ 3219061 w 6925388"/>
              <a:gd name="connsiteY23" fmla="*/ 2188797 h 3738715"/>
              <a:gd name="connsiteX24" fmla="*/ 3333102 w 6925388"/>
              <a:gd name="connsiteY24" fmla="*/ 2225082 h 3738715"/>
              <a:gd name="connsiteX25" fmla="*/ 3457510 w 6925388"/>
              <a:gd name="connsiteY25" fmla="*/ 2157695 h 3738715"/>
              <a:gd name="connsiteX26" fmla="*/ 3571551 w 6925388"/>
              <a:gd name="connsiteY26" fmla="*/ 2136960 h 3738715"/>
              <a:gd name="connsiteX27" fmla="*/ 3701143 w 6925388"/>
              <a:gd name="connsiteY27" fmla="*/ 2069572 h 3738715"/>
              <a:gd name="connsiteX28" fmla="*/ 3965510 w 6925388"/>
              <a:gd name="connsiteY28" fmla="*/ 1857042 h 3738715"/>
              <a:gd name="connsiteX29" fmla="*/ 4084735 w 6925388"/>
              <a:gd name="connsiteY29" fmla="*/ 1737817 h 3738715"/>
              <a:gd name="connsiteX30" fmla="*/ 4250612 w 6925388"/>
              <a:gd name="connsiteY30" fmla="*/ 1463082 h 3738715"/>
              <a:gd name="connsiteX31" fmla="*/ 4328367 w 6925388"/>
              <a:gd name="connsiteY31" fmla="*/ 1359409 h 3738715"/>
              <a:gd name="connsiteX32" fmla="*/ 4535714 w 6925388"/>
              <a:gd name="connsiteY32" fmla="*/ 1229817 h 3738715"/>
              <a:gd name="connsiteX33" fmla="*/ 4763796 w 6925388"/>
              <a:gd name="connsiteY33" fmla="*/ 1188348 h 3738715"/>
              <a:gd name="connsiteX34" fmla="*/ 4877837 w 6925388"/>
              <a:gd name="connsiteY34" fmla="*/ 1172797 h 3738715"/>
              <a:gd name="connsiteX35" fmla="*/ 5126653 w 6925388"/>
              <a:gd name="connsiteY35" fmla="*/ 1229817 h 3738715"/>
              <a:gd name="connsiteX36" fmla="*/ 5302898 w 6925388"/>
              <a:gd name="connsiteY36" fmla="*/ 1229817 h 3738715"/>
              <a:gd name="connsiteX37" fmla="*/ 5546530 w 6925388"/>
              <a:gd name="connsiteY37" fmla="*/ 1183164 h 3738715"/>
              <a:gd name="connsiteX38" fmla="*/ 5826449 w 6925388"/>
              <a:gd name="connsiteY38" fmla="*/ 737368 h 3738715"/>
              <a:gd name="connsiteX39" fmla="*/ 5992326 w 6925388"/>
              <a:gd name="connsiteY39" fmla="*/ 581858 h 3738715"/>
              <a:gd name="connsiteX40" fmla="*/ 6272245 w 6925388"/>
              <a:gd name="connsiteY40" fmla="*/ 555940 h 3738715"/>
              <a:gd name="connsiteX41" fmla="*/ 6370735 w 6925388"/>
              <a:gd name="connsiteY41" fmla="*/ 493736 h 3738715"/>
              <a:gd name="connsiteX42" fmla="*/ 6510694 w 6925388"/>
              <a:gd name="connsiteY42" fmla="*/ 467817 h 3738715"/>
              <a:gd name="connsiteX43" fmla="*/ 6650653 w 6925388"/>
              <a:gd name="connsiteY43" fmla="*/ 343409 h 3738715"/>
              <a:gd name="connsiteX44" fmla="*/ 6806163 w 6925388"/>
              <a:gd name="connsiteY44" fmla="*/ 27205 h 3738715"/>
              <a:gd name="connsiteX45" fmla="*/ 6925388 w 6925388"/>
              <a:gd name="connsiteY45" fmla="*/ 16838 h 3738715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06163 w 7501890"/>
              <a:gd name="connsiteY44" fmla="*/ 172326 h 3883836"/>
              <a:gd name="connsiteX45" fmla="*/ 7501890 w 7501890"/>
              <a:gd name="connsiteY45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7293516 w 7501890"/>
              <a:gd name="connsiteY44" fmla="*/ 128722 h 3883836"/>
              <a:gd name="connsiteX45" fmla="*/ 7501890 w 7501890"/>
              <a:gd name="connsiteY45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50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85365 w 7501890"/>
              <a:gd name="connsiteY16" fmla="*/ 2959095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97233 w 7501890"/>
              <a:gd name="connsiteY15" fmla="*/ 3089733 h 3883836"/>
              <a:gd name="connsiteX16" fmla="*/ 2185365 w 7501890"/>
              <a:gd name="connsiteY16" fmla="*/ 2959095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501890" h="3883836">
                <a:moveTo>
                  <a:pt x="0" y="3883836"/>
                </a:moveTo>
                <a:lnTo>
                  <a:pt x="238449" y="3806081"/>
                </a:lnTo>
                <a:cubicBezTo>
                  <a:pt x="292877" y="3789666"/>
                  <a:pt x="288558" y="3800033"/>
                  <a:pt x="326571" y="3785346"/>
                </a:cubicBezTo>
                <a:cubicBezTo>
                  <a:pt x="364584" y="3770659"/>
                  <a:pt x="429380" y="3729190"/>
                  <a:pt x="466530" y="3717959"/>
                </a:cubicBezTo>
                <a:cubicBezTo>
                  <a:pt x="503680" y="3706728"/>
                  <a:pt x="514911" y="3723143"/>
                  <a:pt x="549469" y="3717959"/>
                </a:cubicBezTo>
                <a:cubicBezTo>
                  <a:pt x="584027" y="3712775"/>
                  <a:pt x="628952" y="3694632"/>
                  <a:pt x="673877" y="3686857"/>
                </a:cubicBezTo>
                <a:cubicBezTo>
                  <a:pt x="718802" y="3679082"/>
                  <a:pt x="792238" y="3672170"/>
                  <a:pt x="819020" y="3671306"/>
                </a:cubicBezTo>
                <a:cubicBezTo>
                  <a:pt x="845802" y="3670442"/>
                  <a:pt x="791374" y="3705863"/>
                  <a:pt x="834571" y="3681673"/>
                </a:cubicBezTo>
                <a:cubicBezTo>
                  <a:pt x="877768" y="3657483"/>
                  <a:pt x="1010816" y="3564177"/>
                  <a:pt x="1078204" y="3526163"/>
                </a:cubicBezTo>
                <a:cubicBezTo>
                  <a:pt x="1145592" y="3488149"/>
                  <a:pt x="1193109" y="3486421"/>
                  <a:pt x="1238898" y="3453591"/>
                </a:cubicBezTo>
                <a:cubicBezTo>
                  <a:pt x="1284687" y="3420761"/>
                  <a:pt x="1322701" y="3359421"/>
                  <a:pt x="1352939" y="3329183"/>
                </a:cubicBezTo>
                <a:cubicBezTo>
                  <a:pt x="1383177" y="3298945"/>
                  <a:pt x="1371081" y="3290306"/>
                  <a:pt x="1420326" y="3272163"/>
                </a:cubicBezTo>
                <a:cubicBezTo>
                  <a:pt x="1469571" y="3254020"/>
                  <a:pt x="1589660" y="3233285"/>
                  <a:pt x="1648408" y="3220326"/>
                </a:cubicBezTo>
                <a:cubicBezTo>
                  <a:pt x="1707156" y="3207367"/>
                  <a:pt x="1744306" y="3198728"/>
                  <a:pt x="1772816" y="3194408"/>
                </a:cubicBezTo>
                <a:cubicBezTo>
                  <a:pt x="1801326" y="3190088"/>
                  <a:pt x="1782066" y="3211854"/>
                  <a:pt x="1819469" y="3194408"/>
                </a:cubicBezTo>
                <a:cubicBezTo>
                  <a:pt x="1856872" y="3176962"/>
                  <a:pt x="1936250" y="3128952"/>
                  <a:pt x="1997233" y="3089733"/>
                </a:cubicBezTo>
                <a:cubicBezTo>
                  <a:pt x="2058216" y="3050514"/>
                  <a:pt x="2131190" y="2990030"/>
                  <a:pt x="2185365" y="2959095"/>
                </a:cubicBezTo>
                <a:cubicBezTo>
                  <a:pt x="2239540" y="2928160"/>
                  <a:pt x="2260588" y="2915876"/>
                  <a:pt x="2322286" y="2904122"/>
                </a:cubicBezTo>
                <a:cubicBezTo>
                  <a:pt x="2383984" y="2892368"/>
                  <a:pt x="2496803" y="2898938"/>
                  <a:pt x="2555551" y="2888571"/>
                </a:cubicBezTo>
                <a:cubicBezTo>
                  <a:pt x="2614299" y="2878204"/>
                  <a:pt x="2643673" y="2867836"/>
                  <a:pt x="2674775" y="2841918"/>
                </a:cubicBezTo>
                <a:cubicBezTo>
                  <a:pt x="2705877" y="2816000"/>
                  <a:pt x="2703285" y="2766755"/>
                  <a:pt x="2742163" y="2733061"/>
                </a:cubicBezTo>
                <a:cubicBezTo>
                  <a:pt x="2781041" y="2699367"/>
                  <a:pt x="2847669" y="2696252"/>
                  <a:pt x="2908041" y="2639754"/>
                </a:cubicBezTo>
                <a:cubicBezTo>
                  <a:pt x="2968413" y="2583256"/>
                  <a:pt x="3052559" y="2445048"/>
                  <a:pt x="3104396" y="2394075"/>
                </a:cubicBezTo>
                <a:cubicBezTo>
                  <a:pt x="3156233" y="2343102"/>
                  <a:pt x="3180943" y="2337897"/>
                  <a:pt x="3219061" y="2333918"/>
                </a:cubicBezTo>
                <a:cubicBezTo>
                  <a:pt x="3257179" y="2329939"/>
                  <a:pt x="3293361" y="2375387"/>
                  <a:pt x="3333102" y="2370203"/>
                </a:cubicBezTo>
                <a:cubicBezTo>
                  <a:pt x="3372844" y="2365019"/>
                  <a:pt x="3417769" y="2317503"/>
                  <a:pt x="3457510" y="2302816"/>
                </a:cubicBezTo>
                <a:cubicBezTo>
                  <a:pt x="3497251" y="2288129"/>
                  <a:pt x="3530946" y="2296768"/>
                  <a:pt x="3571551" y="2282081"/>
                </a:cubicBezTo>
                <a:cubicBezTo>
                  <a:pt x="3612156" y="2267394"/>
                  <a:pt x="3635483" y="2261346"/>
                  <a:pt x="3701143" y="2214693"/>
                </a:cubicBezTo>
                <a:cubicBezTo>
                  <a:pt x="3766803" y="2168040"/>
                  <a:pt x="3901578" y="2057455"/>
                  <a:pt x="3965510" y="2002163"/>
                </a:cubicBezTo>
                <a:cubicBezTo>
                  <a:pt x="4029442" y="1946871"/>
                  <a:pt x="4035237" y="1935101"/>
                  <a:pt x="4084735" y="1882938"/>
                </a:cubicBezTo>
                <a:cubicBezTo>
                  <a:pt x="4134233" y="1830775"/>
                  <a:pt x="4216940" y="1751213"/>
                  <a:pt x="4262498" y="1689183"/>
                </a:cubicBezTo>
                <a:cubicBezTo>
                  <a:pt x="4284284" y="1596006"/>
                  <a:pt x="4312548" y="1563132"/>
                  <a:pt x="4358084" y="1510758"/>
                </a:cubicBezTo>
                <a:cubicBezTo>
                  <a:pt x="4403620" y="1458384"/>
                  <a:pt x="4468095" y="1404486"/>
                  <a:pt x="4535714" y="1374938"/>
                </a:cubicBezTo>
                <a:cubicBezTo>
                  <a:pt x="4603333" y="1345390"/>
                  <a:pt x="4706776" y="1342972"/>
                  <a:pt x="4763796" y="1333469"/>
                </a:cubicBezTo>
                <a:cubicBezTo>
                  <a:pt x="4820816" y="1323966"/>
                  <a:pt x="4817361" y="1311007"/>
                  <a:pt x="4877837" y="1317918"/>
                </a:cubicBezTo>
                <a:cubicBezTo>
                  <a:pt x="4938313" y="1324829"/>
                  <a:pt x="5055810" y="1365435"/>
                  <a:pt x="5126653" y="1374938"/>
                </a:cubicBezTo>
                <a:cubicBezTo>
                  <a:pt x="5197497" y="1384441"/>
                  <a:pt x="5232918" y="1382714"/>
                  <a:pt x="5302898" y="1374938"/>
                </a:cubicBezTo>
                <a:cubicBezTo>
                  <a:pt x="5372878" y="1367162"/>
                  <a:pt x="5452338" y="1408283"/>
                  <a:pt x="5546530" y="1328285"/>
                </a:cubicBezTo>
                <a:cubicBezTo>
                  <a:pt x="5640722" y="1248287"/>
                  <a:pt x="5787810" y="951561"/>
                  <a:pt x="5868053" y="894947"/>
                </a:cubicBezTo>
                <a:cubicBezTo>
                  <a:pt x="5930466" y="807187"/>
                  <a:pt x="5924961" y="759293"/>
                  <a:pt x="5992326" y="726979"/>
                </a:cubicBezTo>
                <a:cubicBezTo>
                  <a:pt x="6059691" y="694665"/>
                  <a:pt x="6209177" y="715748"/>
                  <a:pt x="6272245" y="701061"/>
                </a:cubicBezTo>
                <a:cubicBezTo>
                  <a:pt x="6335313" y="686374"/>
                  <a:pt x="6331984" y="659773"/>
                  <a:pt x="6370735" y="638857"/>
                </a:cubicBezTo>
                <a:cubicBezTo>
                  <a:pt x="6409486" y="617941"/>
                  <a:pt x="6458098" y="600617"/>
                  <a:pt x="6504751" y="575563"/>
                </a:cubicBezTo>
                <a:cubicBezTo>
                  <a:pt x="6551404" y="550509"/>
                  <a:pt x="6593209" y="565273"/>
                  <a:pt x="6650653" y="488530"/>
                </a:cubicBezTo>
                <a:cubicBezTo>
                  <a:pt x="6708097" y="411787"/>
                  <a:pt x="6783872" y="218676"/>
                  <a:pt x="6849413" y="115103"/>
                </a:cubicBezTo>
                <a:cubicBezTo>
                  <a:pt x="7045708" y="92511"/>
                  <a:pt x="7072838" y="82500"/>
                  <a:pt x="7293516" y="91347"/>
                </a:cubicBezTo>
                <a:cubicBezTo>
                  <a:pt x="7380909" y="61835"/>
                  <a:pt x="7501890" y="0"/>
                  <a:pt x="7501890" y="0"/>
                </a:cubicBezTo>
              </a:path>
            </a:pathLst>
          </a:custGeom>
          <a:ln w="76200" cap="rnd" cmpd="sng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836558" y="3486863"/>
            <a:ext cx="6886871" cy="1609271"/>
          </a:xfrm>
          <a:custGeom>
            <a:avLst/>
            <a:gdLst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16734 w 6920204"/>
              <a:gd name="connsiteY36" fmla="*/ 520875 h 1925651"/>
              <a:gd name="connsiteX37" fmla="*/ 6401836 w 6920204"/>
              <a:gd name="connsiteY37" fmla="*/ 417202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16734 w 6920204"/>
              <a:gd name="connsiteY36" fmla="*/ 520875 h 1925651"/>
              <a:gd name="connsiteX37" fmla="*/ 6395932 w 6920204"/>
              <a:gd name="connsiteY37" fmla="*/ 467544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81673 w 6920204"/>
              <a:gd name="connsiteY36" fmla="*/ 533459 h 1925651"/>
              <a:gd name="connsiteX37" fmla="*/ 6395932 w 6920204"/>
              <a:gd name="connsiteY37" fmla="*/ 467544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81673 w 6920204"/>
              <a:gd name="connsiteY36" fmla="*/ 533459 h 1925651"/>
              <a:gd name="connsiteX37" fmla="*/ 6395932 w 6920204"/>
              <a:gd name="connsiteY37" fmla="*/ 467544 h 1925651"/>
              <a:gd name="connsiteX38" fmla="*/ 6650654 w 6920204"/>
              <a:gd name="connsiteY38" fmla="*/ 426075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7345251"/>
              <a:gd name="connsiteY0" fmla="*/ 1918860 h 1918860"/>
              <a:gd name="connsiteX1" fmla="*/ 124408 w 7345251"/>
              <a:gd name="connsiteY1" fmla="*/ 1804819 h 1918860"/>
              <a:gd name="connsiteX2" fmla="*/ 316204 w 7345251"/>
              <a:gd name="connsiteY2" fmla="*/ 1815186 h 1918860"/>
              <a:gd name="connsiteX3" fmla="*/ 425061 w 7345251"/>
              <a:gd name="connsiteY3" fmla="*/ 1768533 h 1918860"/>
              <a:gd name="connsiteX4" fmla="*/ 653142 w 7345251"/>
              <a:gd name="connsiteY4" fmla="*/ 1758166 h 1918860"/>
              <a:gd name="connsiteX5" fmla="*/ 839755 w 7345251"/>
              <a:gd name="connsiteY5" fmla="*/ 1747798 h 1918860"/>
              <a:gd name="connsiteX6" fmla="*/ 1150775 w 7345251"/>
              <a:gd name="connsiteY6" fmla="*/ 1561186 h 1918860"/>
              <a:gd name="connsiteX7" fmla="*/ 1270000 w 7345251"/>
              <a:gd name="connsiteY7" fmla="*/ 1535268 h 1918860"/>
              <a:gd name="connsiteX8" fmla="*/ 1415142 w 7345251"/>
              <a:gd name="connsiteY8" fmla="*/ 1436778 h 1918860"/>
              <a:gd name="connsiteX9" fmla="*/ 1544734 w 7345251"/>
              <a:gd name="connsiteY9" fmla="*/ 1379758 h 1918860"/>
              <a:gd name="connsiteX10" fmla="*/ 1752081 w 7345251"/>
              <a:gd name="connsiteY10" fmla="*/ 1452329 h 1918860"/>
              <a:gd name="connsiteX11" fmla="*/ 1949061 w 7345251"/>
              <a:gd name="connsiteY11" fmla="*/ 1509349 h 1918860"/>
              <a:gd name="connsiteX12" fmla="*/ 2177142 w 7345251"/>
              <a:gd name="connsiteY12" fmla="*/ 1462696 h 1918860"/>
              <a:gd name="connsiteX13" fmla="*/ 2534816 w 7345251"/>
              <a:gd name="connsiteY13" fmla="*/ 1493798 h 1918860"/>
              <a:gd name="connsiteX14" fmla="*/ 2643673 w 7345251"/>
              <a:gd name="connsiteY14" fmla="*/ 1519717 h 1918860"/>
              <a:gd name="connsiteX15" fmla="*/ 2788816 w 7345251"/>
              <a:gd name="connsiteY15" fmla="*/ 1416043 h 1918860"/>
              <a:gd name="connsiteX16" fmla="*/ 2908040 w 7345251"/>
              <a:gd name="connsiteY16" fmla="*/ 1369390 h 1918860"/>
              <a:gd name="connsiteX17" fmla="*/ 3048000 w 7345251"/>
              <a:gd name="connsiteY17" fmla="*/ 1136125 h 1918860"/>
              <a:gd name="connsiteX18" fmla="*/ 3203510 w 7345251"/>
              <a:gd name="connsiteY18" fmla="*/ 1079105 h 1918860"/>
              <a:gd name="connsiteX19" fmla="*/ 3338285 w 7345251"/>
              <a:gd name="connsiteY19" fmla="*/ 1120574 h 1918860"/>
              <a:gd name="connsiteX20" fmla="*/ 3498979 w 7345251"/>
              <a:gd name="connsiteY20" fmla="*/ 1099839 h 1918860"/>
              <a:gd name="connsiteX21" fmla="*/ 3602653 w 7345251"/>
              <a:gd name="connsiteY21" fmla="*/ 1006533 h 1918860"/>
              <a:gd name="connsiteX22" fmla="*/ 3867020 w 7345251"/>
              <a:gd name="connsiteY22" fmla="*/ 1079105 h 1918860"/>
              <a:gd name="connsiteX23" fmla="*/ 4017346 w 7345251"/>
              <a:gd name="connsiteY23" fmla="*/ 1016900 h 1918860"/>
              <a:gd name="connsiteX24" fmla="*/ 4260979 w 7345251"/>
              <a:gd name="connsiteY24" fmla="*/ 731798 h 1918860"/>
              <a:gd name="connsiteX25" fmla="*/ 4297265 w 7345251"/>
              <a:gd name="connsiteY25" fmla="*/ 669594 h 1918860"/>
              <a:gd name="connsiteX26" fmla="*/ 4447591 w 7345251"/>
              <a:gd name="connsiteY26" fmla="*/ 586656 h 1918860"/>
              <a:gd name="connsiteX27" fmla="*/ 4644571 w 7345251"/>
              <a:gd name="connsiteY27" fmla="*/ 685145 h 1918860"/>
              <a:gd name="connsiteX28" fmla="*/ 4908938 w 7345251"/>
              <a:gd name="connsiteY28" fmla="*/ 871758 h 1918860"/>
              <a:gd name="connsiteX29" fmla="*/ 5028163 w 7345251"/>
              <a:gd name="connsiteY29" fmla="*/ 902860 h 1918860"/>
              <a:gd name="connsiteX30" fmla="*/ 5157755 w 7345251"/>
              <a:gd name="connsiteY30" fmla="*/ 892492 h 1918860"/>
              <a:gd name="connsiteX31" fmla="*/ 5282163 w 7345251"/>
              <a:gd name="connsiteY31" fmla="*/ 804370 h 1918860"/>
              <a:gd name="connsiteX32" fmla="*/ 5453224 w 7345251"/>
              <a:gd name="connsiteY32" fmla="*/ 814737 h 1918860"/>
              <a:gd name="connsiteX33" fmla="*/ 5551714 w 7345251"/>
              <a:gd name="connsiteY33" fmla="*/ 851023 h 1918860"/>
              <a:gd name="connsiteX34" fmla="*/ 5702040 w 7345251"/>
              <a:gd name="connsiteY34" fmla="*/ 659227 h 1918860"/>
              <a:gd name="connsiteX35" fmla="*/ 5950857 w 7345251"/>
              <a:gd name="connsiteY35" fmla="*/ 519268 h 1918860"/>
              <a:gd name="connsiteX36" fmla="*/ 6181673 w 7345251"/>
              <a:gd name="connsiteY36" fmla="*/ 526668 h 1918860"/>
              <a:gd name="connsiteX37" fmla="*/ 6395932 w 7345251"/>
              <a:gd name="connsiteY37" fmla="*/ 460753 h 1918860"/>
              <a:gd name="connsiteX38" fmla="*/ 6650654 w 7345251"/>
              <a:gd name="connsiteY38" fmla="*/ 419284 h 1918860"/>
              <a:gd name="connsiteX39" fmla="*/ 6795795 w 7345251"/>
              <a:gd name="connsiteY39" fmla="*/ 6084 h 1918860"/>
              <a:gd name="connsiteX40" fmla="*/ 7345251 w 7345251"/>
              <a:gd name="connsiteY40" fmla="*/ 231900 h 1918860"/>
              <a:gd name="connsiteX0" fmla="*/ 0 w 7345251"/>
              <a:gd name="connsiteY0" fmla="*/ 1809093 h 1809093"/>
              <a:gd name="connsiteX1" fmla="*/ 124408 w 7345251"/>
              <a:gd name="connsiteY1" fmla="*/ 1695052 h 1809093"/>
              <a:gd name="connsiteX2" fmla="*/ 316204 w 7345251"/>
              <a:gd name="connsiteY2" fmla="*/ 1705419 h 1809093"/>
              <a:gd name="connsiteX3" fmla="*/ 425061 w 7345251"/>
              <a:gd name="connsiteY3" fmla="*/ 1658766 h 1809093"/>
              <a:gd name="connsiteX4" fmla="*/ 653142 w 7345251"/>
              <a:gd name="connsiteY4" fmla="*/ 1648399 h 1809093"/>
              <a:gd name="connsiteX5" fmla="*/ 839755 w 7345251"/>
              <a:gd name="connsiteY5" fmla="*/ 1638031 h 1809093"/>
              <a:gd name="connsiteX6" fmla="*/ 1150775 w 7345251"/>
              <a:gd name="connsiteY6" fmla="*/ 1451419 h 1809093"/>
              <a:gd name="connsiteX7" fmla="*/ 1270000 w 7345251"/>
              <a:gd name="connsiteY7" fmla="*/ 1425501 h 1809093"/>
              <a:gd name="connsiteX8" fmla="*/ 1415142 w 7345251"/>
              <a:gd name="connsiteY8" fmla="*/ 1327011 h 1809093"/>
              <a:gd name="connsiteX9" fmla="*/ 1544734 w 7345251"/>
              <a:gd name="connsiteY9" fmla="*/ 1269991 h 1809093"/>
              <a:gd name="connsiteX10" fmla="*/ 1752081 w 7345251"/>
              <a:gd name="connsiteY10" fmla="*/ 1342562 h 1809093"/>
              <a:gd name="connsiteX11" fmla="*/ 1949061 w 7345251"/>
              <a:gd name="connsiteY11" fmla="*/ 1399582 h 1809093"/>
              <a:gd name="connsiteX12" fmla="*/ 2177142 w 7345251"/>
              <a:gd name="connsiteY12" fmla="*/ 1352929 h 1809093"/>
              <a:gd name="connsiteX13" fmla="*/ 2534816 w 7345251"/>
              <a:gd name="connsiteY13" fmla="*/ 1384031 h 1809093"/>
              <a:gd name="connsiteX14" fmla="*/ 2643673 w 7345251"/>
              <a:gd name="connsiteY14" fmla="*/ 1409950 h 1809093"/>
              <a:gd name="connsiteX15" fmla="*/ 2788816 w 7345251"/>
              <a:gd name="connsiteY15" fmla="*/ 1306276 h 1809093"/>
              <a:gd name="connsiteX16" fmla="*/ 2908040 w 7345251"/>
              <a:gd name="connsiteY16" fmla="*/ 1259623 h 1809093"/>
              <a:gd name="connsiteX17" fmla="*/ 3048000 w 7345251"/>
              <a:gd name="connsiteY17" fmla="*/ 1026358 h 1809093"/>
              <a:gd name="connsiteX18" fmla="*/ 3203510 w 7345251"/>
              <a:gd name="connsiteY18" fmla="*/ 969338 h 1809093"/>
              <a:gd name="connsiteX19" fmla="*/ 3338285 w 7345251"/>
              <a:gd name="connsiteY19" fmla="*/ 1010807 h 1809093"/>
              <a:gd name="connsiteX20" fmla="*/ 3498979 w 7345251"/>
              <a:gd name="connsiteY20" fmla="*/ 990072 h 1809093"/>
              <a:gd name="connsiteX21" fmla="*/ 3602653 w 7345251"/>
              <a:gd name="connsiteY21" fmla="*/ 896766 h 1809093"/>
              <a:gd name="connsiteX22" fmla="*/ 3867020 w 7345251"/>
              <a:gd name="connsiteY22" fmla="*/ 969338 h 1809093"/>
              <a:gd name="connsiteX23" fmla="*/ 4017346 w 7345251"/>
              <a:gd name="connsiteY23" fmla="*/ 907133 h 1809093"/>
              <a:gd name="connsiteX24" fmla="*/ 4260979 w 7345251"/>
              <a:gd name="connsiteY24" fmla="*/ 622031 h 1809093"/>
              <a:gd name="connsiteX25" fmla="*/ 4297265 w 7345251"/>
              <a:gd name="connsiteY25" fmla="*/ 559827 h 1809093"/>
              <a:gd name="connsiteX26" fmla="*/ 4447591 w 7345251"/>
              <a:gd name="connsiteY26" fmla="*/ 476889 h 1809093"/>
              <a:gd name="connsiteX27" fmla="*/ 4644571 w 7345251"/>
              <a:gd name="connsiteY27" fmla="*/ 575378 h 1809093"/>
              <a:gd name="connsiteX28" fmla="*/ 4908938 w 7345251"/>
              <a:gd name="connsiteY28" fmla="*/ 761991 h 1809093"/>
              <a:gd name="connsiteX29" fmla="*/ 5028163 w 7345251"/>
              <a:gd name="connsiteY29" fmla="*/ 793093 h 1809093"/>
              <a:gd name="connsiteX30" fmla="*/ 5157755 w 7345251"/>
              <a:gd name="connsiteY30" fmla="*/ 782725 h 1809093"/>
              <a:gd name="connsiteX31" fmla="*/ 5282163 w 7345251"/>
              <a:gd name="connsiteY31" fmla="*/ 694603 h 1809093"/>
              <a:gd name="connsiteX32" fmla="*/ 5453224 w 7345251"/>
              <a:gd name="connsiteY32" fmla="*/ 704970 h 1809093"/>
              <a:gd name="connsiteX33" fmla="*/ 5551714 w 7345251"/>
              <a:gd name="connsiteY33" fmla="*/ 741256 h 1809093"/>
              <a:gd name="connsiteX34" fmla="*/ 5702040 w 7345251"/>
              <a:gd name="connsiteY34" fmla="*/ 549460 h 1809093"/>
              <a:gd name="connsiteX35" fmla="*/ 5950857 w 7345251"/>
              <a:gd name="connsiteY35" fmla="*/ 409501 h 1809093"/>
              <a:gd name="connsiteX36" fmla="*/ 6181673 w 7345251"/>
              <a:gd name="connsiteY36" fmla="*/ 416901 h 1809093"/>
              <a:gd name="connsiteX37" fmla="*/ 6395932 w 7345251"/>
              <a:gd name="connsiteY37" fmla="*/ 350986 h 1809093"/>
              <a:gd name="connsiteX38" fmla="*/ 6650654 w 7345251"/>
              <a:gd name="connsiteY38" fmla="*/ 309517 h 1809093"/>
              <a:gd name="connsiteX39" fmla="*/ 6807603 w 7345251"/>
              <a:gd name="connsiteY39" fmla="*/ 9586 h 1809093"/>
              <a:gd name="connsiteX40" fmla="*/ 7345251 w 7345251"/>
              <a:gd name="connsiteY40" fmla="*/ 122133 h 1809093"/>
              <a:gd name="connsiteX0" fmla="*/ 0 w 7345251"/>
              <a:gd name="connsiteY0" fmla="*/ 1809093 h 1809093"/>
              <a:gd name="connsiteX1" fmla="*/ 124408 w 7345251"/>
              <a:gd name="connsiteY1" fmla="*/ 1695052 h 1809093"/>
              <a:gd name="connsiteX2" fmla="*/ 316204 w 7345251"/>
              <a:gd name="connsiteY2" fmla="*/ 1705419 h 1809093"/>
              <a:gd name="connsiteX3" fmla="*/ 425061 w 7345251"/>
              <a:gd name="connsiteY3" fmla="*/ 1658766 h 1809093"/>
              <a:gd name="connsiteX4" fmla="*/ 653142 w 7345251"/>
              <a:gd name="connsiteY4" fmla="*/ 1648399 h 1809093"/>
              <a:gd name="connsiteX5" fmla="*/ 839755 w 7345251"/>
              <a:gd name="connsiteY5" fmla="*/ 1638031 h 1809093"/>
              <a:gd name="connsiteX6" fmla="*/ 1150775 w 7345251"/>
              <a:gd name="connsiteY6" fmla="*/ 1451419 h 1809093"/>
              <a:gd name="connsiteX7" fmla="*/ 1270000 w 7345251"/>
              <a:gd name="connsiteY7" fmla="*/ 1425501 h 1809093"/>
              <a:gd name="connsiteX8" fmla="*/ 1415142 w 7345251"/>
              <a:gd name="connsiteY8" fmla="*/ 1327011 h 1809093"/>
              <a:gd name="connsiteX9" fmla="*/ 1544734 w 7345251"/>
              <a:gd name="connsiteY9" fmla="*/ 1269991 h 1809093"/>
              <a:gd name="connsiteX10" fmla="*/ 1752081 w 7345251"/>
              <a:gd name="connsiteY10" fmla="*/ 1342562 h 1809093"/>
              <a:gd name="connsiteX11" fmla="*/ 1949061 w 7345251"/>
              <a:gd name="connsiteY11" fmla="*/ 1399582 h 1809093"/>
              <a:gd name="connsiteX12" fmla="*/ 2177142 w 7345251"/>
              <a:gd name="connsiteY12" fmla="*/ 1352929 h 1809093"/>
              <a:gd name="connsiteX13" fmla="*/ 2534816 w 7345251"/>
              <a:gd name="connsiteY13" fmla="*/ 1384031 h 1809093"/>
              <a:gd name="connsiteX14" fmla="*/ 2643673 w 7345251"/>
              <a:gd name="connsiteY14" fmla="*/ 1409950 h 1809093"/>
              <a:gd name="connsiteX15" fmla="*/ 2788816 w 7345251"/>
              <a:gd name="connsiteY15" fmla="*/ 1306276 h 1809093"/>
              <a:gd name="connsiteX16" fmla="*/ 2908040 w 7345251"/>
              <a:gd name="connsiteY16" fmla="*/ 1259623 h 1809093"/>
              <a:gd name="connsiteX17" fmla="*/ 3048000 w 7345251"/>
              <a:gd name="connsiteY17" fmla="*/ 1026358 h 1809093"/>
              <a:gd name="connsiteX18" fmla="*/ 3203510 w 7345251"/>
              <a:gd name="connsiteY18" fmla="*/ 969338 h 1809093"/>
              <a:gd name="connsiteX19" fmla="*/ 3338285 w 7345251"/>
              <a:gd name="connsiteY19" fmla="*/ 1010807 h 1809093"/>
              <a:gd name="connsiteX20" fmla="*/ 3498979 w 7345251"/>
              <a:gd name="connsiteY20" fmla="*/ 990072 h 1809093"/>
              <a:gd name="connsiteX21" fmla="*/ 3602653 w 7345251"/>
              <a:gd name="connsiteY21" fmla="*/ 896766 h 1809093"/>
              <a:gd name="connsiteX22" fmla="*/ 3867020 w 7345251"/>
              <a:gd name="connsiteY22" fmla="*/ 969338 h 1809093"/>
              <a:gd name="connsiteX23" fmla="*/ 4017346 w 7345251"/>
              <a:gd name="connsiteY23" fmla="*/ 907133 h 1809093"/>
              <a:gd name="connsiteX24" fmla="*/ 4260979 w 7345251"/>
              <a:gd name="connsiteY24" fmla="*/ 622031 h 1809093"/>
              <a:gd name="connsiteX25" fmla="*/ 4297265 w 7345251"/>
              <a:gd name="connsiteY25" fmla="*/ 559827 h 1809093"/>
              <a:gd name="connsiteX26" fmla="*/ 4447591 w 7345251"/>
              <a:gd name="connsiteY26" fmla="*/ 476889 h 1809093"/>
              <a:gd name="connsiteX27" fmla="*/ 4644571 w 7345251"/>
              <a:gd name="connsiteY27" fmla="*/ 575378 h 1809093"/>
              <a:gd name="connsiteX28" fmla="*/ 4908938 w 7345251"/>
              <a:gd name="connsiteY28" fmla="*/ 761991 h 1809093"/>
              <a:gd name="connsiteX29" fmla="*/ 5028163 w 7345251"/>
              <a:gd name="connsiteY29" fmla="*/ 793093 h 1809093"/>
              <a:gd name="connsiteX30" fmla="*/ 5157755 w 7345251"/>
              <a:gd name="connsiteY30" fmla="*/ 782725 h 1809093"/>
              <a:gd name="connsiteX31" fmla="*/ 5282163 w 7345251"/>
              <a:gd name="connsiteY31" fmla="*/ 694603 h 1809093"/>
              <a:gd name="connsiteX32" fmla="*/ 5453224 w 7345251"/>
              <a:gd name="connsiteY32" fmla="*/ 704970 h 1809093"/>
              <a:gd name="connsiteX33" fmla="*/ 5551714 w 7345251"/>
              <a:gd name="connsiteY33" fmla="*/ 741256 h 1809093"/>
              <a:gd name="connsiteX34" fmla="*/ 5702040 w 7345251"/>
              <a:gd name="connsiteY34" fmla="*/ 549460 h 1809093"/>
              <a:gd name="connsiteX35" fmla="*/ 5950857 w 7345251"/>
              <a:gd name="connsiteY35" fmla="*/ 409501 h 1809093"/>
              <a:gd name="connsiteX36" fmla="*/ 6181673 w 7345251"/>
              <a:gd name="connsiteY36" fmla="*/ 416901 h 1809093"/>
              <a:gd name="connsiteX37" fmla="*/ 6395932 w 7345251"/>
              <a:gd name="connsiteY37" fmla="*/ 350986 h 1809093"/>
              <a:gd name="connsiteX38" fmla="*/ 6650654 w 7345251"/>
              <a:gd name="connsiteY38" fmla="*/ 309517 h 1809093"/>
              <a:gd name="connsiteX39" fmla="*/ 6807603 w 7345251"/>
              <a:gd name="connsiteY39" fmla="*/ 9586 h 1809093"/>
              <a:gd name="connsiteX40" fmla="*/ 7345251 w 7345251"/>
              <a:gd name="connsiteY40" fmla="*/ 122133 h 1809093"/>
              <a:gd name="connsiteX0" fmla="*/ 0 w 7345251"/>
              <a:gd name="connsiteY0" fmla="*/ 1799507 h 1799507"/>
              <a:gd name="connsiteX1" fmla="*/ 124408 w 7345251"/>
              <a:gd name="connsiteY1" fmla="*/ 1685466 h 1799507"/>
              <a:gd name="connsiteX2" fmla="*/ 316204 w 7345251"/>
              <a:gd name="connsiteY2" fmla="*/ 1695833 h 1799507"/>
              <a:gd name="connsiteX3" fmla="*/ 425061 w 7345251"/>
              <a:gd name="connsiteY3" fmla="*/ 1649180 h 1799507"/>
              <a:gd name="connsiteX4" fmla="*/ 653142 w 7345251"/>
              <a:gd name="connsiteY4" fmla="*/ 1638813 h 1799507"/>
              <a:gd name="connsiteX5" fmla="*/ 839755 w 7345251"/>
              <a:gd name="connsiteY5" fmla="*/ 1628445 h 1799507"/>
              <a:gd name="connsiteX6" fmla="*/ 1150775 w 7345251"/>
              <a:gd name="connsiteY6" fmla="*/ 1441833 h 1799507"/>
              <a:gd name="connsiteX7" fmla="*/ 1270000 w 7345251"/>
              <a:gd name="connsiteY7" fmla="*/ 1415915 h 1799507"/>
              <a:gd name="connsiteX8" fmla="*/ 1415142 w 7345251"/>
              <a:gd name="connsiteY8" fmla="*/ 1317425 h 1799507"/>
              <a:gd name="connsiteX9" fmla="*/ 1544734 w 7345251"/>
              <a:gd name="connsiteY9" fmla="*/ 1260405 h 1799507"/>
              <a:gd name="connsiteX10" fmla="*/ 1752081 w 7345251"/>
              <a:gd name="connsiteY10" fmla="*/ 1332976 h 1799507"/>
              <a:gd name="connsiteX11" fmla="*/ 1949061 w 7345251"/>
              <a:gd name="connsiteY11" fmla="*/ 1389996 h 1799507"/>
              <a:gd name="connsiteX12" fmla="*/ 2177142 w 7345251"/>
              <a:gd name="connsiteY12" fmla="*/ 1343343 h 1799507"/>
              <a:gd name="connsiteX13" fmla="*/ 2534816 w 7345251"/>
              <a:gd name="connsiteY13" fmla="*/ 1374445 h 1799507"/>
              <a:gd name="connsiteX14" fmla="*/ 2643673 w 7345251"/>
              <a:gd name="connsiteY14" fmla="*/ 1400364 h 1799507"/>
              <a:gd name="connsiteX15" fmla="*/ 2788816 w 7345251"/>
              <a:gd name="connsiteY15" fmla="*/ 1296690 h 1799507"/>
              <a:gd name="connsiteX16" fmla="*/ 2908040 w 7345251"/>
              <a:gd name="connsiteY16" fmla="*/ 1250037 h 1799507"/>
              <a:gd name="connsiteX17" fmla="*/ 3048000 w 7345251"/>
              <a:gd name="connsiteY17" fmla="*/ 1016772 h 1799507"/>
              <a:gd name="connsiteX18" fmla="*/ 3203510 w 7345251"/>
              <a:gd name="connsiteY18" fmla="*/ 959752 h 1799507"/>
              <a:gd name="connsiteX19" fmla="*/ 3338285 w 7345251"/>
              <a:gd name="connsiteY19" fmla="*/ 1001221 h 1799507"/>
              <a:gd name="connsiteX20" fmla="*/ 3498979 w 7345251"/>
              <a:gd name="connsiteY20" fmla="*/ 980486 h 1799507"/>
              <a:gd name="connsiteX21" fmla="*/ 3602653 w 7345251"/>
              <a:gd name="connsiteY21" fmla="*/ 887180 h 1799507"/>
              <a:gd name="connsiteX22" fmla="*/ 3867020 w 7345251"/>
              <a:gd name="connsiteY22" fmla="*/ 959752 h 1799507"/>
              <a:gd name="connsiteX23" fmla="*/ 4017346 w 7345251"/>
              <a:gd name="connsiteY23" fmla="*/ 897547 h 1799507"/>
              <a:gd name="connsiteX24" fmla="*/ 4260979 w 7345251"/>
              <a:gd name="connsiteY24" fmla="*/ 612445 h 1799507"/>
              <a:gd name="connsiteX25" fmla="*/ 4297265 w 7345251"/>
              <a:gd name="connsiteY25" fmla="*/ 550241 h 1799507"/>
              <a:gd name="connsiteX26" fmla="*/ 4447591 w 7345251"/>
              <a:gd name="connsiteY26" fmla="*/ 467303 h 1799507"/>
              <a:gd name="connsiteX27" fmla="*/ 4644571 w 7345251"/>
              <a:gd name="connsiteY27" fmla="*/ 565792 h 1799507"/>
              <a:gd name="connsiteX28" fmla="*/ 4908938 w 7345251"/>
              <a:gd name="connsiteY28" fmla="*/ 752405 h 1799507"/>
              <a:gd name="connsiteX29" fmla="*/ 5028163 w 7345251"/>
              <a:gd name="connsiteY29" fmla="*/ 783507 h 1799507"/>
              <a:gd name="connsiteX30" fmla="*/ 5157755 w 7345251"/>
              <a:gd name="connsiteY30" fmla="*/ 773139 h 1799507"/>
              <a:gd name="connsiteX31" fmla="*/ 5282163 w 7345251"/>
              <a:gd name="connsiteY31" fmla="*/ 685017 h 1799507"/>
              <a:gd name="connsiteX32" fmla="*/ 5453224 w 7345251"/>
              <a:gd name="connsiteY32" fmla="*/ 695384 h 1799507"/>
              <a:gd name="connsiteX33" fmla="*/ 5551714 w 7345251"/>
              <a:gd name="connsiteY33" fmla="*/ 731670 h 1799507"/>
              <a:gd name="connsiteX34" fmla="*/ 5702040 w 7345251"/>
              <a:gd name="connsiteY34" fmla="*/ 539874 h 1799507"/>
              <a:gd name="connsiteX35" fmla="*/ 5950857 w 7345251"/>
              <a:gd name="connsiteY35" fmla="*/ 399915 h 1799507"/>
              <a:gd name="connsiteX36" fmla="*/ 6181673 w 7345251"/>
              <a:gd name="connsiteY36" fmla="*/ 407315 h 1799507"/>
              <a:gd name="connsiteX37" fmla="*/ 6395932 w 7345251"/>
              <a:gd name="connsiteY37" fmla="*/ 341400 h 1799507"/>
              <a:gd name="connsiteX38" fmla="*/ 6650654 w 7345251"/>
              <a:gd name="connsiteY38" fmla="*/ 299931 h 1799507"/>
              <a:gd name="connsiteX39" fmla="*/ 6807603 w 7345251"/>
              <a:gd name="connsiteY39" fmla="*/ 0 h 1799507"/>
              <a:gd name="connsiteX40" fmla="*/ 7345251 w 7345251"/>
              <a:gd name="connsiteY40" fmla="*/ 112547 h 1799507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63292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48022 w 7345251"/>
              <a:gd name="connsiteY1" fmla="*/ 174839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63292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27540"/>
              <a:gd name="connsiteY0" fmla="*/ 1849850 h 1849850"/>
              <a:gd name="connsiteX1" fmla="*/ 130311 w 7327540"/>
              <a:gd name="connsiteY1" fmla="*/ 1748393 h 1849850"/>
              <a:gd name="connsiteX2" fmla="*/ 298493 w 7327540"/>
              <a:gd name="connsiteY2" fmla="*/ 1733590 h 1849850"/>
              <a:gd name="connsiteX3" fmla="*/ 407350 w 7327540"/>
              <a:gd name="connsiteY3" fmla="*/ 1686937 h 1849850"/>
              <a:gd name="connsiteX4" fmla="*/ 635431 w 7327540"/>
              <a:gd name="connsiteY4" fmla="*/ 1676570 h 1849850"/>
              <a:gd name="connsiteX5" fmla="*/ 822044 w 7327540"/>
              <a:gd name="connsiteY5" fmla="*/ 1666202 h 1849850"/>
              <a:gd name="connsiteX6" fmla="*/ 1133064 w 7327540"/>
              <a:gd name="connsiteY6" fmla="*/ 1479590 h 1849850"/>
              <a:gd name="connsiteX7" fmla="*/ 1252289 w 7327540"/>
              <a:gd name="connsiteY7" fmla="*/ 1453672 h 1849850"/>
              <a:gd name="connsiteX8" fmla="*/ 1397431 w 7327540"/>
              <a:gd name="connsiteY8" fmla="*/ 1355182 h 1849850"/>
              <a:gd name="connsiteX9" fmla="*/ 1527023 w 7327540"/>
              <a:gd name="connsiteY9" fmla="*/ 1298162 h 1849850"/>
              <a:gd name="connsiteX10" fmla="*/ 1734370 w 7327540"/>
              <a:gd name="connsiteY10" fmla="*/ 1370733 h 1849850"/>
              <a:gd name="connsiteX11" fmla="*/ 1931350 w 7327540"/>
              <a:gd name="connsiteY11" fmla="*/ 1459217 h 1849850"/>
              <a:gd name="connsiteX12" fmla="*/ 2159431 w 7327540"/>
              <a:gd name="connsiteY12" fmla="*/ 1381100 h 1849850"/>
              <a:gd name="connsiteX13" fmla="*/ 2517105 w 7327540"/>
              <a:gd name="connsiteY13" fmla="*/ 1412202 h 1849850"/>
              <a:gd name="connsiteX14" fmla="*/ 2625962 w 7327540"/>
              <a:gd name="connsiteY14" fmla="*/ 1463292 h 1849850"/>
              <a:gd name="connsiteX15" fmla="*/ 2771105 w 7327540"/>
              <a:gd name="connsiteY15" fmla="*/ 1334447 h 1849850"/>
              <a:gd name="connsiteX16" fmla="*/ 2890329 w 7327540"/>
              <a:gd name="connsiteY16" fmla="*/ 1287794 h 1849850"/>
              <a:gd name="connsiteX17" fmla="*/ 3030289 w 7327540"/>
              <a:gd name="connsiteY17" fmla="*/ 1054529 h 1849850"/>
              <a:gd name="connsiteX18" fmla="*/ 3185799 w 7327540"/>
              <a:gd name="connsiteY18" fmla="*/ 997509 h 1849850"/>
              <a:gd name="connsiteX19" fmla="*/ 3320574 w 7327540"/>
              <a:gd name="connsiteY19" fmla="*/ 1038978 h 1849850"/>
              <a:gd name="connsiteX20" fmla="*/ 3481268 w 7327540"/>
              <a:gd name="connsiteY20" fmla="*/ 1018243 h 1849850"/>
              <a:gd name="connsiteX21" fmla="*/ 3632169 w 7327540"/>
              <a:gd name="connsiteY21" fmla="*/ 950109 h 1849850"/>
              <a:gd name="connsiteX22" fmla="*/ 3849309 w 7327540"/>
              <a:gd name="connsiteY22" fmla="*/ 997509 h 1849850"/>
              <a:gd name="connsiteX23" fmla="*/ 3999635 w 7327540"/>
              <a:gd name="connsiteY23" fmla="*/ 935304 h 1849850"/>
              <a:gd name="connsiteX24" fmla="*/ 4243268 w 7327540"/>
              <a:gd name="connsiteY24" fmla="*/ 650202 h 1849850"/>
              <a:gd name="connsiteX25" fmla="*/ 4279554 w 7327540"/>
              <a:gd name="connsiteY25" fmla="*/ 587998 h 1849850"/>
              <a:gd name="connsiteX26" fmla="*/ 4429880 w 7327540"/>
              <a:gd name="connsiteY26" fmla="*/ 505060 h 1849850"/>
              <a:gd name="connsiteX27" fmla="*/ 4626860 w 7327540"/>
              <a:gd name="connsiteY27" fmla="*/ 603549 h 1849850"/>
              <a:gd name="connsiteX28" fmla="*/ 4891227 w 7327540"/>
              <a:gd name="connsiteY28" fmla="*/ 790162 h 1849850"/>
              <a:gd name="connsiteX29" fmla="*/ 5010452 w 7327540"/>
              <a:gd name="connsiteY29" fmla="*/ 821264 h 1849850"/>
              <a:gd name="connsiteX30" fmla="*/ 5140044 w 7327540"/>
              <a:gd name="connsiteY30" fmla="*/ 810896 h 1849850"/>
              <a:gd name="connsiteX31" fmla="*/ 5264452 w 7327540"/>
              <a:gd name="connsiteY31" fmla="*/ 722774 h 1849850"/>
              <a:gd name="connsiteX32" fmla="*/ 5435513 w 7327540"/>
              <a:gd name="connsiteY32" fmla="*/ 733141 h 1849850"/>
              <a:gd name="connsiteX33" fmla="*/ 5534003 w 7327540"/>
              <a:gd name="connsiteY33" fmla="*/ 769427 h 1849850"/>
              <a:gd name="connsiteX34" fmla="*/ 5684329 w 7327540"/>
              <a:gd name="connsiteY34" fmla="*/ 577631 h 1849850"/>
              <a:gd name="connsiteX35" fmla="*/ 5933146 w 7327540"/>
              <a:gd name="connsiteY35" fmla="*/ 437672 h 1849850"/>
              <a:gd name="connsiteX36" fmla="*/ 6163962 w 7327540"/>
              <a:gd name="connsiteY36" fmla="*/ 445072 h 1849850"/>
              <a:gd name="connsiteX37" fmla="*/ 6378221 w 7327540"/>
              <a:gd name="connsiteY37" fmla="*/ 379157 h 1849850"/>
              <a:gd name="connsiteX38" fmla="*/ 6632943 w 7327540"/>
              <a:gd name="connsiteY38" fmla="*/ 337688 h 1849850"/>
              <a:gd name="connsiteX39" fmla="*/ 6819410 w 7327540"/>
              <a:gd name="connsiteY39" fmla="*/ 0 h 1849850"/>
              <a:gd name="connsiteX40" fmla="*/ 7327540 w 7327540"/>
              <a:gd name="connsiteY40" fmla="*/ 150304 h 1849850"/>
              <a:gd name="connsiteX0" fmla="*/ 0 w 7426832"/>
              <a:gd name="connsiteY0" fmla="*/ 1849850 h 1849850"/>
              <a:gd name="connsiteX1" fmla="*/ 130311 w 7426832"/>
              <a:gd name="connsiteY1" fmla="*/ 1748393 h 1849850"/>
              <a:gd name="connsiteX2" fmla="*/ 298493 w 7426832"/>
              <a:gd name="connsiteY2" fmla="*/ 1733590 h 1849850"/>
              <a:gd name="connsiteX3" fmla="*/ 407350 w 7426832"/>
              <a:gd name="connsiteY3" fmla="*/ 1686937 h 1849850"/>
              <a:gd name="connsiteX4" fmla="*/ 635431 w 7426832"/>
              <a:gd name="connsiteY4" fmla="*/ 1676570 h 1849850"/>
              <a:gd name="connsiteX5" fmla="*/ 822044 w 7426832"/>
              <a:gd name="connsiteY5" fmla="*/ 1666202 h 1849850"/>
              <a:gd name="connsiteX6" fmla="*/ 1133064 w 7426832"/>
              <a:gd name="connsiteY6" fmla="*/ 1479590 h 1849850"/>
              <a:gd name="connsiteX7" fmla="*/ 1252289 w 7426832"/>
              <a:gd name="connsiteY7" fmla="*/ 1453672 h 1849850"/>
              <a:gd name="connsiteX8" fmla="*/ 1397431 w 7426832"/>
              <a:gd name="connsiteY8" fmla="*/ 1355182 h 1849850"/>
              <a:gd name="connsiteX9" fmla="*/ 1527023 w 7426832"/>
              <a:gd name="connsiteY9" fmla="*/ 1298162 h 1849850"/>
              <a:gd name="connsiteX10" fmla="*/ 1734370 w 7426832"/>
              <a:gd name="connsiteY10" fmla="*/ 1370733 h 1849850"/>
              <a:gd name="connsiteX11" fmla="*/ 1931350 w 7426832"/>
              <a:gd name="connsiteY11" fmla="*/ 1459217 h 1849850"/>
              <a:gd name="connsiteX12" fmla="*/ 2159431 w 7426832"/>
              <a:gd name="connsiteY12" fmla="*/ 1381100 h 1849850"/>
              <a:gd name="connsiteX13" fmla="*/ 2517105 w 7426832"/>
              <a:gd name="connsiteY13" fmla="*/ 1412202 h 1849850"/>
              <a:gd name="connsiteX14" fmla="*/ 2625962 w 7426832"/>
              <a:gd name="connsiteY14" fmla="*/ 1463292 h 1849850"/>
              <a:gd name="connsiteX15" fmla="*/ 2771105 w 7426832"/>
              <a:gd name="connsiteY15" fmla="*/ 1334447 h 1849850"/>
              <a:gd name="connsiteX16" fmla="*/ 2890329 w 7426832"/>
              <a:gd name="connsiteY16" fmla="*/ 1287794 h 1849850"/>
              <a:gd name="connsiteX17" fmla="*/ 3030289 w 7426832"/>
              <a:gd name="connsiteY17" fmla="*/ 1054529 h 1849850"/>
              <a:gd name="connsiteX18" fmla="*/ 3185799 w 7426832"/>
              <a:gd name="connsiteY18" fmla="*/ 997509 h 1849850"/>
              <a:gd name="connsiteX19" fmla="*/ 3320574 w 7426832"/>
              <a:gd name="connsiteY19" fmla="*/ 1038978 h 1849850"/>
              <a:gd name="connsiteX20" fmla="*/ 3481268 w 7426832"/>
              <a:gd name="connsiteY20" fmla="*/ 1018243 h 1849850"/>
              <a:gd name="connsiteX21" fmla="*/ 3632169 w 7426832"/>
              <a:gd name="connsiteY21" fmla="*/ 950109 h 1849850"/>
              <a:gd name="connsiteX22" fmla="*/ 3849309 w 7426832"/>
              <a:gd name="connsiteY22" fmla="*/ 997509 h 1849850"/>
              <a:gd name="connsiteX23" fmla="*/ 3999635 w 7426832"/>
              <a:gd name="connsiteY23" fmla="*/ 935304 h 1849850"/>
              <a:gd name="connsiteX24" fmla="*/ 4243268 w 7426832"/>
              <a:gd name="connsiteY24" fmla="*/ 650202 h 1849850"/>
              <a:gd name="connsiteX25" fmla="*/ 4279554 w 7426832"/>
              <a:gd name="connsiteY25" fmla="*/ 587998 h 1849850"/>
              <a:gd name="connsiteX26" fmla="*/ 4429880 w 7426832"/>
              <a:gd name="connsiteY26" fmla="*/ 505060 h 1849850"/>
              <a:gd name="connsiteX27" fmla="*/ 4626860 w 7426832"/>
              <a:gd name="connsiteY27" fmla="*/ 603549 h 1849850"/>
              <a:gd name="connsiteX28" fmla="*/ 4891227 w 7426832"/>
              <a:gd name="connsiteY28" fmla="*/ 790162 h 1849850"/>
              <a:gd name="connsiteX29" fmla="*/ 5010452 w 7426832"/>
              <a:gd name="connsiteY29" fmla="*/ 821264 h 1849850"/>
              <a:gd name="connsiteX30" fmla="*/ 5140044 w 7426832"/>
              <a:gd name="connsiteY30" fmla="*/ 810896 h 1849850"/>
              <a:gd name="connsiteX31" fmla="*/ 5264452 w 7426832"/>
              <a:gd name="connsiteY31" fmla="*/ 722774 h 1849850"/>
              <a:gd name="connsiteX32" fmla="*/ 5435513 w 7426832"/>
              <a:gd name="connsiteY32" fmla="*/ 733141 h 1849850"/>
              <a:gd name="connsiteX33" fmla="*/ 5534003 w 7426832"/>
              <a:gd name="connsiteY33" fmla="*/ 769427 h 1849850"/>
              <a:gd name="connsiteX34" fmla="*/ 5684329 w 7426832"/>
              <a:gd name="connsiteY34" fmla="*/ 577631 h 1849850"/>
              <a:gd name="connsiteX35" fmla="*/ 5933146 w 7426832"/>
              <a:gd name="connsiteY35" fmla="*/ 437672 h 1849850"/>
              <a:gd name="connsiteX36" fmla="*/ 6163962 w 7426832"/>
              <a:gd name="connsiteY36" fmla="*/ 445072 h 1849850"/>
              <a:gd name="connsiteX37" fmla="*/ 6378221 w 7426832"/>
              <a:gd name="connsiteY37" fmla="*/ 379157 h 1849850"/>
              <a:gd name="connsiteX38" fmla="*/ 6632943 w 7426832"/>
              <a:gd name="connsiteY38" fmla="*/ 337688 h 1849850"/>
              <a:gd name="connsiteX39" fmla="*/ 6819410 w 7426832"/>
              <a:gd name="connsiteY39" fmla="*/ 0 h 1849850"/>
              <a:gd name="connsiteX40" fmla="*/ 7426832 w 7426832"/>
              <a:gd name="connsiteY40" fmla="*/ 135529 h 184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426832" h="1849850">
                <a:moveTo>
                  <a:pt x="0" y="1849850"/>
                </a:moveTo>
                <a:cubicBezTo>
                  <a:pt x="35853" y="1801469"/>
                  <a:pt x="80562" y="1767770"/>
                  <a:pt x="130311" y="1748393"/>
                </a:cubicBezTo>
                <a:cubicBezTo>
                  <a:pt x="180060" y="1729016"/>
                  <a:pt x="252320" y="1743833"/>
                  <a:pt x="298493" y="1733590"/>
                </a:cubicBezTo>
                <a:cubicBezTo>
                  <a:pt x="344666" y="1723347"/>
                  <a:pt x="351194" y="1696440"/>
                  <a:pt x="407350" y="1686937"/>
                </a:cubicBezTo>
                <a:cubicBezTo>
                  <a:pt x="463506" y="1677434"/>
                  <a:pt x="635431" y="1676570"/>
                  <a:pt x="635431" y="1676570"/>
                </a:cubicBezTo>
                <a:cubicBezTo>
                  <a:pt x="704547" y="1673114"/>
                  <a:pt x="739105" y="1699032"/>
                  <a:pt x="822044" y="1666202"/>
                </a:cubicBezTo>
                <a:cubicBezTo>
                  <a:pt x="904983" y="1633372"/>
                  <a:pt x="1061357" y="1515012"/>
                  <a:pt x="1133064" y="1479590"/>
                </a:cubicBezTo>
                <a:cubicBezTo>
                  <a:pt x="1204772" y="1444168"/>
                  <a:pt x="1208228" y="1474407"/>
                  <a:pt x="1252289" y="1453672"/>
                </a:cubicBezTo>
                <a:cubicBezTo>
                  <a:pt x="1296350" y="1432937"/>
                  <a:pt x="1351642" y="1381100"/>
                  <a:pt x="1397431" y="1355182"/>
                </a:cubicBezTo>
                <a:cubicBezTo>
                  <a:pt x="1443220" y="1329264"/>
                  <a:pt x="1470867" y="1295570"/>
                  <a:pt x="1527023" y="1298162"/>
                </a:cubicBezTo>
                <a:cubicBezTo>
                  <a:pt x="1583179" y="1300754"/>
                  <a:pt x="1666982" y="1343891"/>
                  <a:pt x="1734370" y="1370733"/>
                </a:cubicBezTo>
                <a:cubicBezTo>
                  <a:pt x="1801758" y="1397576"/>
                  <a:pt x="1860507" y="1457489"/>
                  <a:pt x="1931350" y="1459217"/>
                </a:cubicBezTo>
                <a:cubicBezTo>
                  <a:pt x="2002193" y="1460945"/>
                  <a:pt x="2061805" y="1388936"/>
                  <a:pt x="2159431" y="1381100"/>
                </a:cubicBezTo>
                <a:cubicBezTo>
                  <a:pt x="2278656" y="1391467"/>
                  <a:pt x="2439350" y="1398503"/>
                  <a:pt x="2517105" y="1412202"/>
                </a:cubicBezTo>
                <a:cubicBezTo>
                  <a:pt x="2594860" y="1425901"/>
                  <a:pt x="2583629" y="1476251"/>
                  <a:pt x="2625962" y="1463292"/>
                </a:cubicBezTo>
                <a:cubicBezTo>
                  <a:pt x="2668295" y="1450333"/>
                  <a:pt x="2727044" y="1363697"/>
                  <a:pt x="2771105" y="1334447"/>
                </a:cubicBezTo>
                <a:cubicBezTo>
                  <a:pt x="2815166" y="1305197"/>
                  <a:pt x="2847132" y="1334447"/>
                  <a:pt x="2890329" y="1287794"/>
                </a:cubicBezTo>
                <a:cubicBezTo>
                  <a:pt x="2933526" y="1241141"/>
                  <a:pt x="2981044" y="1102910"/>
                  <a:pt x="3030289" y="1054529"/>
                </a:cubicBezTo>
                <a:cubicBezTo>
                  <a:pt x="3079534" y="1006148"/>
                  <a:pt x="3137418" y="1000101"/>
                  <a:pt x="3185799" y="997509"/>
                </a:cubicBezTo>
                <a:cubicBezTo>
                  <a:pt x="3234180" y="994917"/>
                  <a:pt x="3271329" y="1035522"/>
                  <a:pt x="3320574" y="1038978"/>
                </a:cubicBezTo>
                <a:cubicBezTo>
                  <a:pt x="3369819" y="1042434"/>
                  <a:pt x="3429336" y="1033055"/>
                  <a:pt x="3481268" y="1018243"/>
                </a:cubicBezTo>
                <a:cubicBezTo>
                  <a:pt x="3533201" y="1003432"/>
                  <a:pt x="3570829" y="953565"/>
                  <a:pt x="3632169" y="950109"/>
                </a:cubicBezTo>
                <a:cubicBezTo>
                  <a:pt x="3693509" y="946653"/>
                  <a:pt x="3788065" y="999977"/>
                  <a:pt x="3849309" y="997509"/>
                </a:cubicBezTo>
                <a:cubicBezTo>
                  <a:pt x="3910553" y="995042"/>
                  <a:pt x="3933975" y="993188"/>
                  <a:pt x="3999635" y="935304"/>
                </a:cubicBezTo>
                <a:cubicBezTo>
                  <a:pt x="4065295" y="877420"/>
                  <a:pt x="4196615" y="708086"/>
                  <a:pt x="4243268" y="650202"/>
                </a:cubicBezTo>
                <a:cubicBezTo>
                  <a:pt x="4289921" y="592318"/>
                  <a:pt x="4248452" y="612188"/>
                  <a:pt x="4279554" y="587998"/>
                </a:cubicBezTo>
                <a:cubicBezTo>
                  <a:pt x="4310656" y="563808"/>
                  <a:pt x="4371996" y="502468"/>
                  <a:pt x="4429880" y="505060"/>
                </a:cubicBezTo>
                <a:cubicBezTo>
                  <a:pt x="4487764" y="507652"/>
                  <a:pt x="4549969" y="556032"/>
                  <a:pt x="4626860" y="603549"/>
                </a:cubicBezTo>
                <a:cubicBezTo>
                  <a:pt x="4703751" y="651066"/>
                  <a:pt x="4756453" y="722412"/>
                  <a:pt x="4891227" y="790162"/>
                </a:cubicBezTo>
                <a:cubicBezTo>
                  <a:pt x="5026001" y="857912"/>
                  <a:pt x="4968983" y="817808"/>
                  <a:pt x="5010452" y="821264"/>
                </a:cubicBezTo>
                <a:cubicBezTo>
                  <a:pt x="5051921" y="824720"/>
                  <a:pt x="5097711" y="827311"/>
                  <a:pt x="5140044" y="810896"/>
                </a:cubicBezTo>
                <a:cubicBezTo>
                  <a:pt x="5182377" y="794481"/>
                  <a:pt x="5215207" y="735733"/>
                  <a:pt x="5264452" y="722774"/>
                </a:cubicBezTo>
                <a:cubicBezTo>
                  <a:pt x="5313697" y="709815"/>
                  <a:pt x="5390588" y="725366"/>
                  <a:pt x="5435513" y="733141"/>
                </a:cubicBezTo>
                <a:cubicBezTo>
                  <a:pt x="5480438" y="740916"/>
                  <a:pt x="5492534" y="795345"/>
                  <a:pt x="5534003" y="769427"/>
                </a:cubicBezTo>
                <a:cubicBezTo>
                  <a:pt x="5575472" y="743509"/>
                  <a:pt x="5617805" y="632923"/>
                  <a:pt x="5684329" y="577631"/>
                </a:cubicBezTo>
                <a:cubicBezTo>
                  <a:pt x="5750853" y="522339"/>
                  <a:pt x="5853207" y="459765"/>
                  <a:pt x="5933146" y="437672"/>
                </a:cubicBezTo>
                <a:cubicBezTo>
                  <a:pt x="6013085" y="415579"/>
                  <a:pt x="6089783" y="454824"/>
                  <a:pt x="6163962" y="445072"/>
                </a:cubicBezTo>
                <a:cubicBezTo>
                  <a:pt x="6238141" y="435320"/>
                  <a:pt x="6300058" y="397054"/>
                  <a:pt x="6378221" y="379157"/>
                </a:cubicBezTo>
                <a:cubicBezTo>
                  <a:pt x="6456385" y="361260"/>
                  <a:pt x="6559412" y="400881"/>
                  <a:pt x="6632943" y="337688"/>
                </a:cubicBezTo>
                <a:cubicBezTo>
                  <a:pt x="6706474" y="274495"/>
                  <a:pt x="6685935" y="125623"/>
                  <a:pt x="6819410" y="0"/>
                </a:cubicBezTo>
                <a:cubicBezTo>
                  <a:pt x="7124086" y="144967"/>
                  <a:pt x="7426832" y="135529"/>
                  <a:pt x="7426832" y="135529"/>
                </a:cubicBezTo>
              </a:path>
            </a:pathLst>
          </a:custGeom>
          <a:ln w="76200" cap="rnd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86669" y="3854267"/>
            <a:ext cx="1117573" cy="445211"/>
          </a:xfrm>
          <a:prstGeom prst="rect">
            <a:avLst/>
          </a:prstGeom>
          <a:solidFill>
            <a:srgbClr val="005148"/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Canada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61586" y="1699225"/>
            <a:ext cx="1117573" cy="44521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USA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5624" y="2533717"/>
            <a:ext cx="2083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“Uniquely American”</a:t>
            </a:r>
            <a:endParaRPr lang="en-US" sz="24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7682" y="5319102"/>
            <a:ext cx="76825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2014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99005" y="1248641"/>
            <a:ext cx="1759699" cy="1027847"/>
          </a:xfrm>
          <a:prstGeom prst="rect">
            <a:avLst/>
          </a:prstGeom>
          <a:solidFill>
            <a:srgbClr val="000000"/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USA 1971: HMO Act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320623" y="2226231"/>
            <a:ext cx="2234" cy="2201330"/>
          </a:xfrm>
          <a:prstGeom prst="straightConnector1">
            <a:avLst/>
          </a:prstGeom>
          <a:ln w="76200" cmpd="sng">
            <a:solidFill>
              <a:srgbClr val="18161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320623" y="3472460"/>
            <a:ext cx="0" cy="968121"/>
          </a:xfrm>
          <a:prstGeom prst="straightConnector1">
            <a:avLst/>
          </a:prstGeom>
          <a:ln w="76200" cmpd="sng">
            <a:solidFill>
              <a:srgbClr val="0051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620395" y="2419713"/>
            <a:ext cx="1759699" cy="1027847"/>
          </a:xfrm>
          <a:prstGeom prst="rect">
            <a:avLst/>
          </a:prstGeom>
          <a:solidFill>
            <a:srgbClr val="005148"/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Canadian Single Payer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218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4" grpId="0" animBg="1"/>
      <p:bldP spid="26" grpId="0"/>
      <p:bldP spid="18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9754" y="1318884"/>
            <a:ext cx="6452481" cy="3907809"/>
          </a:xfrm>
          <a:prstGeom prst="rect">
            <a:avLst/>
          </a:prstGeom>
          <a:solidFill>
            <a:srgbClr val="EBF1DD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068583"/>
            <a:ext cx="447126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Franklin Gothic Book" pitchFamily="34" charset="0"/>
              </a:rPr>
              <a:t>Source: World Bank. </a:t>
            </a:r>
          </a:p>
          <a:p>
            <a:r>
              <a:rPr lang="en-US" sz="2000" dirty="0" smtClean="0">
                <a:solidFill>
                  <a:schemeClr val="bg2"/>
                </a:solidFill>
                <a:latin typeface="Franklin Gothic Book" pitchFamily="34" charset="0"/>
              </a:rPr>
              <a:t>Accessed Nov. 29, 2013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021030"/>
            <a:ext cx="179583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Franklin Gothic Medium" pitchFamily="34" charset="0"/>
              </a:rPr>
              <a:t>Life Expectancy </a:t>
            </a:r>
            <a:r>
              <a:rPr lang="en-US" sz="3200" dirty="0" smtClean="0">
                <a:latin typeface="Franklin Gothic Medium" pitchFamily="34" charset="0"/>
              </a:rPr>
              <a:t>Gap </a:t>
            </a:r>
          </a:p>
          <a:p>
            <a:pPr algn="ctr"/>
            <a:r>
              <a:rPr lang="en-US" dirty="0" smtClean="0">
                <a:latin typeface="Franklin Gothic Book"/>
                <a:cs typeface="Franklin Gothic Book"/>
              </a:rPr>
              <a:t>(CA minus US)</a:t>
            </a:r>
          </a:p>
          <a:p>
            <a:pPr algn="ctr"/>
            <a:r>
              <a:rPr lang="en-US" dirty="0" smtClean="0">
                <a:latin typeface="Franklin Gothic Book"/>
                <a:cs typeface="Franklin Gothic Book"/>
              </a:rPr>
              <a:t>(years)</a:t>
            </a:r>
            <a:endParaRPr lang="en-US" dirty="0">
              <a:latin typeface="Franklin Gothic Book"/>
              <a:cs typeface="Franklin Gothic Book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651014025"/>
              </p:ext>
            </p:extLst>
          </p:nvPr>
        </p:nvGraphicFramePr>
        <p:xfrm>
          <a:off x="1584367" y="1146820"/>
          <a:ext cx="7469504" cy="508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0" y="9908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Canadians Spend Less and Live Longer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534274" y="3617011"/>
            <a:ext cx="60361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They spend half as much as we do,</a:t>
            </a:r>
          </a:p>
          <a:p>
            <a:pPr algn="r"/>
            <a:r>
              <a:rPr lang="en-US" sz="3600" dirty="0" smtClean="0">
                <a:solidFill>
                  <a:srgbClr val="EBF1DD"/>
                </a:solidFill>
                <a:latin typeface="Franklin Gothic Medium" pitchFamily="34" charset="0"/>
              </a:rPr>
              <a:t>and now live 2.5 years longer.</a:t>
            </a:r>
            <a:endParaRPr lang="en-US" sz="36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24571" y="2434984"/>
            <a:ext cx="6131728" cy="1682647"/>
          </a:xfrm>
          <a:prstGeom prst="straightConnector1">
            <a:avLst/>
          </a:prstGeom>
          <a:ln w="76200" cmpd="sng">
            <a:solidFill>
              <a:schemeClr val="accent1">
                <a:lumMod val="50000"/>
              </a:schemeClr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  <a:outerShdw blurRad="45000" dist="25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006156" y="3923480"/>
            <a:ext cx="396378" cy="396378"/>
          </a:xfrm>
          <a:prstGeom prst="ellipse">
            <a:avLst/>
          </a:prstGeom>
          <a:solidFill>
            <a:srgbClr val="005148"/>
          </a:solidFill>
          <a:ln/>
          <a:effectLst>
            <a:glow rad="101600">
              <a:schemeClr val="bg1">
                <a:alpha val="75000"/>
              </a:schemeClr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411625" y="2182902"/>
            <a:ext cx="396378" cy="396378"/>
          </a:xfrm>
          <a:prstGeom prst="ellipse">
            <a:avLst/>
          </a:prstGeom>
          <a:solidFill>
            <a:srgbClr val="005148"/>
          </a:solidFill>
          <a:ln/>
          <a:effectLst>
            <a:glow rad="101600">
              <a:schemeClr val="bg1">
                <a:alpha val="75000"/>
              </a:schemeClr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6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 animBg="0"/>
        </p:bldSub>
      </p:bldGraphic>
      <p:bldP spid="6" grpId="0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991640"/>
            <a:ext cx="517713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A negative number indicates that more physicians returned from abroad then moved abroad</a:t>
            </a:r>
          </a:p>
          <a:p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Canadian Institute for Health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Physicians Don’t Leave Canada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30725"/>
            <a:ext cx="15669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Net loss (Canadians moving abroad less Canadians returning)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4432134"/>
              </p:ext>
            </p:extLst>
          </p:nvPr>
        </p:nvGraphicFramePr>
        <p:xfrm>
          <a:off x="1558706" y="1203990"/>
          <a:ext cx="7331693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53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American Physicians Are Now Moving to Canada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53195"/>
            <a:ext cx="517713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Glauser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, W. Canadian Medical Association Journal. June 19, 2014</a:t>
            </a:r>
          </a:p>
          <a:p>
            <a:r>
              <a:rPr lang="en-US" sz="1400" dirty="0">
                <a:solidFill>
                  <a:schemeClr val="bg2"/>
                </a:solidFill>
                <a:latin typeface="Franklin Gothic Book" pitchFamily="34" charset="0"/>
              </a:rPr>
              <a:t>http://</a:t>
            </a:r>
            <a:r>
              <a:rPr lang="en-US" sz="1400" dirty="0" err="1">
                <a:solidFill>
                  <a:schemeClr val="bg2"/>
                </a:solidFill>
                <a:latin typeface="Franklin Gothic Book" pitchFamily="34" charset="0"/>
              </a:rPr>
              <a:t>www.cma.ca</a:t>
            </a:r>
            <a:r>
              <a:rPr lang="en-US" sz="1400" dirty="0">
                <a:solidFill>
                  <a:schemeClr val="bg2"/>
                </a:solidFill>
                <a:latin typeface="Franklin Gothic Book" pitchFamily="34" charset="0"/>
              </a:rPr>
              <a:t>/multimedia/CMA/</a:t>
            </a:r>
            <a:r>
              <a:rPr lang="en-US" sz="1400" dirty="0" err="1">
                <a:solidFill>
                  <a:schemeClr val="bg2"/>
                </a:solidFill>
                <a:latin typeface="Franklin Gothic Book" pitchFamily="34" charset="0"/>
              </a:rPr>
              <a:t>Content_Images</a:t>
            </a:r>
            <a:r>
              <a:rPr lang="en-US" sz="1400" dirty="0">
                <a:solidFill>
                  <a:schemeClr val="bg2"/>
                </a:solidFill>
                <a:latin typeface="Franklin Gothic Book" pitchFamily="34" charset="0"/>
              </a:rPr>
              <a:t>/</a:t>
            </a:r>
            <a:r>
              <a:rPr lang="en-US" sz="1400" dirty="0" err="1">
                <a:solidFill>
                  <a:schemeClr val="bg2"/>
                </a:solidFill>
                <a:latin typeface="Franklin Gothic Book" pitchFamily="34" charset="0"/>
              </a:rPr>
              <a:t>Inside_cma</a:t>
            </a:r>
            <a:r>
              <a:rPr lang="en-US" sz="1400" dirty="0">
                <a:solidFill>
                  <a:schemeClr val="bg2"/>
                </a:solidFill>
                <a:latin typeface="Franklin Gothic Book" pitchFamily="34" charset="0"/>
              </a:rPr>
              <a:t>/Statistics/10PhysByCountry.pdf</a:t>
            </a:r>
            <a:endParaRPr lang="en-US" sz="1400" dirty="0" smtClean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68133183"/>
              </p:ext>
            </p:extLst>
          </p:nvPr>
        </p:nvGraphicFramePr>
        <p:xfrm>
          <a:off x="1612602" y="1487327"/>
          <a:ext cx="7135558" cy="426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347971"/>
            <a:ext cx="2097219" cy="136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American Physicians </a:t>
            </a:r>
            <a:r>
              <a:rPr lang="en-US" sz="2000" dirty="0">
                <a:latin typeface="Franklin Gothic Medium" pitchFamily="34" charset="0"/>
              </a:rPr>
              <a:t>P</a:t>
            </a:r>
            <a:r>
              <a:rPr lang="en-US" sz="2000" dirty="0" smtClean="0">
                <a:latin typeface="Franklin Gothic Medium" pitchFamily="34" charset="0"/>
              </a:rPr>
              <a:t>racticing in </a:t>
            </a:r>
            <a:r>
              <a:rPr lang="en-US" sz="2000" dirty="0">
                <a:latin typeface="Franklin Gothic Medium" pitchFamily="34" charset="0"/>
              </a:rPr>
              <a:t>C</a:t>
            </a:r>
            <a:r>
              <a:rPr lang="en-US" sz="2000" dirty="0" smtClean="0">
                <a:latin typeface="Franklin Gothic Medium" pitchFamily="34" charset="0"/>
              </a:rPr>
              <a:t>anada</a:t>
            </a:r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80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51447"/>
            <a:ext cx="451372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Canadian Institute for Health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Canadian Physicians’ Incomes</a:t>
            </a:r>
            <a:br>
              <a:rPr lang="en-US" dirty="0" smtClean="0"/>
            </a:br>
            <a:r>
              <a:rPr lang="en-US" dirty="0" smtClean="0"/>
              <a:t>2010 – 2011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354058"/>
              </p:ext>
            </p:extLst>
          </p:nvPr>
        </p:nvGraphicFramePr>
        <p:xfrm>
          <a:off x="226155" y="1567707"/>
          <a:ext cx="4258408" cy="3301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9179"/>
                <a:gridCol w="1809229"/>
              </a:tblGrid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Specialty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Income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Family Medicine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$265,881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Internal Med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$361,551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Pediatrics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$270,073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Psychiatry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$214,702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Dermatology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$398,410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08943" y="4754326"/>
            <a:ext cx="4176943" cy="113877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Canadian physician average</a:t>
            </a:r>
            <a:r>
              <a:rPr lang="en-US" sz="28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: </a:t>
            </a:r>
            <a:r>
              <a:rPr lang="en-US" sz="4000" dirty="0" smtClean="0">
                <a:solidFill>
                  <a:srgbClr val="EBF1DD"/>
                </a:solidFill>
                <a:latin typeface="Franklin Gothic Medium"/>
                <a:cs typeface="Franklin Gothic Medium"/>
              </a:rPr>
              <a:t>$307,482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115440"/>
              </p:ext>
            </p:extLst>
          </p:nvPr>
        </p:nvGraphicFramePr>
        <p:xfrm>
          <a:off x="4710266" y="1563528"/>
          <a:ext cx="4258408" cy="275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460"/>
                <a:gridCol w="1865948"/>
              </a:tblGrid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Specialty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Income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48"/>
                    </a:solidFill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OB-GYN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$449,121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General Surgery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$411,995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Thoracic Surgery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$529,728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02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Ophthalmology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$573,258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2013 Canadian Malpractice Costs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881357"/>
              </p:ext>
            </p:extLst>
          </p:nvPr>
        </p:nvGraphicFramePr>
        <p:xfrm>
          <a:off x="208516" y="1415952"/>
          <a:ext cx="6265028" cy="3736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994"/>
                <a:gridCol w="1400392"/>
                <a:gridCol w="1507018"/>
                <a:gridCol w="1677624"/>
              </a:tblGrid>
              <a:tr h="57427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Specialty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Ontario*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Quebec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/>
                          <a:cs typeface="Franklin Gothic Medium"/>
                        </a:rPr>
                        <a:t>Other Provinces</a:t>
                      </a:r>
                      <a:endParaRPr lang="en-US" sz="2400" b="0" dirty="0">
                        <a:latin typeface="Franklin Gothic Medium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82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Primary Care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$2,268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$1,386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$1,344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2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Cardiology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$4,080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$3,217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$1,608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2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Anesthesia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$7,812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$6,199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$4,296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2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Neurosurgery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$42,216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$28,240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$19,836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2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Obstetrics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$49,416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$43,295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$17,904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22325"/>
            <a:ext cx="3253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Canadian Medical Protective Association</a:t>
            </a:r>
          </a:p>
          <a:p>
            <a:r>
              <a:rPr lang="en-US" sz="14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www.cmpa-acpm.ca</a:t>
            </a:r>
            <a:endParaRPr lang="en-US" sz="14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21" y="5459679"/>
            <a:ext cx="87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Franklin Gothic Book"/>
                <a:cs typeface="Franklin Gothic Book"/>
              </a:rPr>
              <a:t>*Government of Ontario reimburses physicians for premiums above 1986 level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3899" y="2606253"/>
            <a:ext cx="2938212" cy="147845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Canadian physicians don’t talk much about </a:t>
            </a:r>
            <a:r>
              <a:rPr lang="en-US" sz="4000" dirty="0" smtClean="0">
                <a:latin typeface="Franklin Gothic Medium"/>
                <a:cs typeface="Franklin Gothic Medium"/>
              </a:rPr>
              <a:t>tort reform.</a:t>
            </a:r>
            <a:endParaRPr lang="en-US" sz="40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5610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16483" y="1476124"/>
            <a:ext cx="5840511" cy="395832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American Physicians </a:t>
            </a:r>
            <a:br>
              <a:rPr lang="en-US" dirty="0" smtClean="0"/>
            </a:br>
            <a:r>
              <a:rPr lang="en-US" dirty="0" smtClean="0"/>
              <a:t>Want National Health Insurance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44634"/>
            <a:ext cx="514131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2007 detail of surveys of random samples of US physicians.</a:t>
            </a:r>
          </a:p>
          <a:p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Carroll and Ackerman. Ann </a:t>
            </a:r>
            <a:r>
              <a:rPr lang="en-US" sz="1400" dirty="0" err="1" smtClean="0">
                <a:solidFill>
                  <a:schemeClr val="bg2"/>
                </a:solidFill>
                <a:latin typeface="Franklin Gothic Book" pitchFamily="34" charset="0"/>
              </a:rPr>
              <a:t>Int</a:t>
            </a:r>
            <a:r>
              <a:rPr lang="en-US" sz="1400" dirty="0" smtClean="0">
                <a:solidFill>
                  <a:schemeClr val="bg2"/>
                </a:solidFill>
                <a:latin typeface="Franklin Gothic Book" pitchFamily="34" charset="0"/>
              </a:rPr>
              <a:t> Med 2008;148:566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468172" y="2487168"/>
            <a:ext cx="819303" cy="504749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517380"/>
              </p:ext>
            </p:extLst>
          </p:nvPr>
        </p:nvGraphicFramePr>
        <p:xfrm>
          <a:off x="113256" y="1418400"/>
          <a:ext cx="2062784" cy="40682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2784"/>
              </a:tblGrid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Psychiatry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Peds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 Specialties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Emergency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Med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General </a:t>
                      </a:r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Peds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General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Int. Med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Med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Specialties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Family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Med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OB-Gyn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General Surgery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Surg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 Specialties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Radiology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360376"/>
              </p:ext>
            </p:extLst>
          </p:nvPr>
        </p:nvGraphicFramePr>
        <p:xfrm>
          <a:off x="1467988" y="5423674"/>
          <a:ext cx="7422415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483"/>
                <a:gridCol w="1484483"/>
                <a:gridCol w="1484483"/>
                <a:gridCol w="1484483"/>
                <a:gridCol w="14844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59163" y="5624189"/>
            <a:ext cx="5186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supporting National Health Insurance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420682"/>
              </p:ext>
            </p:extLst>
          </p:nvPr>
        </p:nvGraphicFramePr>
        <p:xfrm>
          <a:off x="2216483" y="1476124"/>
          <a:ext cx="5838620" cy="3938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9655"/>
                <a:gridCol w="1459655"/>
                <a:gridCol w="1459655"/>
                <a:gridCol w="1459655"/>
              </a:tblGrid>
              <a:tr h="39384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16483" y="1509110"/>
            <a:ext cx="4909033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16482" y="2248798"/>
            <a:ext cx="4092569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16483" y="1878954"/>
            <a:ext cx="4208028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16483" y="2618642"/>
            <a:ext cx="3845154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16483" y="2988486"/>
            <a:ext cx="3795671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16483" y="3358330"/>
            <a:ext cx="3737941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16483" y="3728174"/>
            <a:ext cx="3556505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16484" y="4098018"/>
            <a:ext cx="3424550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16483" y="4467862"/>
            <a:ext cx="3243114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16483" y="4837706"/>
            <a:ext cx="2665815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16483" y="5207552"/>
            <a:ext cx="1783373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1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Americans Are Not as Divided </a:t>
            </a:r>
            <a:br>
              <a:rPr lang="en-US" sz="4000" dirty="0" smtClean="0"/>
            </a:br>
            <a:r>
              <a:rPr lang="en-US" sz="4000" dirty="0" smtClean="0"/>
              <a:t>As You Might Think</a:t>
            </a:r>
            <a:endParaRPr lang="en-US" sz="4000" dirty="0"/>
          </a:p>
        </p:txBody>
      </p:sp>
      <p:sp>
        <p:nvSpPr>
          <p:cNvPr id="86018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383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>
                <a:solidFill>
                  <a:srgbClr val="FF0000"/>
                </a:solidFill>
                <a:latin typeface="Arial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130138"/>
            <a:ext cx="3820008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Franklin Gothic Book" pitchFamily="34" charset="0"/>
              </a:rPr>
              <a:t>Source: CBS News / New York Times Poll, April 14, 2010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008836880"/>
              </p:ext>
            </p:extLst>
          </p:nvPr>
        </p:nvGraphicFramePr>
        <p:xfrm>
          <a:off x="3046271" y="1428609"/>
          <a:ext cx="5951434" cy="4389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6020" name="TextBox 7"/>
          <p:cNvSpPr txBox="1">
            <a:spLocks noChangeArrowheads="1"/>
          </p:cNvSpPr>
          <p:nvPr/>
        </p:nvSpPr>
        <p:spPr bwMode="auto">
          <a:xfrm>
            <a:off x="174312" y="2248371"/>
            <a:ext cx="2772354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Are the </a:t>
            </a: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benefits 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from government </a:t>
            </a: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programs 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such </a:t>
            </a: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as 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Social </a:t>
            </a: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Security 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and </a:t>
            </a: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Medicare </a:t>
            </a:r>
            <a:endParaRPr lang="en-US" sz="2000" dirty="0" smtClean="0">
              <a:solidFill>
                <a:srgbClr val="EBF1DD"/>
              </a:solidFill>
              <a:latin typeface="Franklin Gothic Book"/>
              <a:cs typeface="Franklin Gothic Book"/>
            </a:endParaRP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worth </a:t>
            </a: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the 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costs?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1195" y="5393499"/>
            <a:ext cx="270662" cy="270662"/>
          </a:xfrm>
          <a:prstGeom prst="rect">
            <a:avLst/>
          </a:prstGeom>
          <a:solidFill>
            <a:srgbClr val="005148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04242" y="5393499"/>
            <a:ext cx="270662" cy="270662"/>
          </a:xfrm>
          <a:prstGeom prst="rect">
            <a:avLst/>
          </a:prstGeom>
          <a:solidFill>
            <a:srgbClr val="80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66181" y="5393499"/>
            <a:ext cx="270662" cy="270662"/>
          </a:xfrm>
          <a:prstGeom prst="rect">
            <a:avLst/>
          </a:prstGeom>
          <a:solidFill>
            <a:srgbClr val="BF90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 animBg="0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Three Reasons I’m Here Today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01076" y="1558278"/>
            <a:ext cx="2638948" cy="3657189"/>
            <a:chOff x="401076" y="1558278"/>
            <a:chExt cx="2638948" cy="3657189"/>
          </a:xfrm>
        </p:grpSpPr>
        <p:sp>
          <p:nvSpPr>
            <p:cNvPr id="8" name="Rectangle 7"/>
            <p:cNvSpPr/>
            <p:nvPr/>
          </p:nvSpPr>
          <p:spPr>
            <a:xfrm>
              <a:off x="401076" y="1558278"/>
              <a:ext cx="2638948" cy="365718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ranklin Gothic Medium"/>
                  <a:cs typeface="Franklin Gothic Medium"/>
                </a:rPr>
                <a:t>Proudly Patriotic</a:t>
              </a:r>
              <a:endParaRPr lang="en-US" sz="2400" dirty="0">
                <a:solidFill>
                  <a:srgbClr val="000000"/>
                </a:solidFill>
                <a:latin typeface="Franklin Gothic Medium"/>
                <a:cs typeface="Franklin Gothic Medium"/>
              </a:endParaRPr>
            </a:p>
          </p:txBody>
        </p:sp>
        <p:pic>
          <p:nvPicPr>
            <p:cNvPr id="12" name="Picture 11" descr="USA Flag.jp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9" t="9437" b="5536"/>
            <a:stretch/>
          </p:blipFill>
          <p:spPr>
            <a:xfrm>
              <a:off x="577249" y="1729414"/>
              <a:ext cx="2286602" cy="2944368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6103977" y="1575211"/>
            <a:ext cx="2638948" cy="3657189"/>
            <a:chOff x="6103977" y="1575211"/>
            <a:chExt cx="2638948" cy="3657189"/>
          </a:xfrm>
        </p:grpSpPr>
        <p:sp>
          <p:nvSpPr>
            <p:cNvPr id="9" name="Rectangle 8"/>
            <p:cNvSpPr/>
            <p:nvPr/>
          </p:nvSpPr>
          <p:spPr>
            <a:xfrm>
              <a:off x="6103977" y="1575211"/>
              <a:ext cx="2638948" cy="365718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ranklin Gothic Medium"/>
                  <a:cs typeface="Franklin Gothic Medium"/>
                </a:rPr>
                <a:t>Fiscal Prudence</a:t>
              </a:r>
              <a:endParaRPr lang="en-US" sz="2400" dirty="0">
                <a:solidFill>
                  <a:srgbClr val="000000"/>
                </a:solidFill>
                <a:latin typeface="Franklin Gothic Medium"/>
                <a:cs typeface="Franklin Gothic Medium"/>
              </a:endParaRPr>
            </a:p>
          </p:txBody>
        </p:sp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3"/>
            <a:srcRect l="8148" r="48356" b="3243"/>
            <a:stretch/>
          </p:blipFill>
          <p:spPr>
            <a:xfrm>
              <a:off x="6284041" y="1729416"/>
              <a:ext cx="2278820" cy="2944368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3255378" y="1558278"/>
            <a:ext cx="2638948" cy="3657189"/>
            <a:chOff x="3255378" y="1558278"/>
            <a:chExt cx="2638948" cy="3657189"/>
          </a:xfrm>
        </p:grpSpPr>
        <p:sp>
          <p:nvSpPr>
            <p:cNvPr id="10" name="Rectangle 9"/>
            <p:cNvSpPr/>
            <p:nvPr/>
          </p:nvSpPr>
          <p:spPr>
            <a:xfrm>
              <a:off x="3255378" y="1558278"/>
              <a:ext cx="2638948" cy="365718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ranklin Gothic Medium"/>
                  <a:cs typeface="Franklin Gothic Medium"/>
                </a:rPr>
                <a:t>Fairness</a:t>
              </a:r>
              <a:endParaRPr lang="en-US" sz="2400" dirty="0">
                <a:solidFill>
                  <a:srgbClr val="000000"/>
                </a:solidFill>
                <a:latin typeface="Franklin Gothic Medium"/>
                <a:cs typeface="Franklin Gothic Medium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-105"/>
            <a:stretch/>
          </p:blipFill>
          <p:spPr>
            <a:xfrm rot="16200000">
              <a:off x="3111348" y="2114327"/>
              <a:ext cx="2945599" cy="2174057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5995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Volunteerism </a:t>
            </a:r>
            <a:br>
              <a:rPr lang="en-US" dirty="0" smtClean="0"/>
            </a:br>
            <a:r>
              <a:rPr lang="en-US" dirty="0" smtClean="0"/>
              <a:t>Is Alive and Well in the USA</a:t>
            </a:r>
            <a:endParaRPr lang="en-US" dirty="0"/>
          </a:p>
        </p:txBody>
      </p:sp>
      <p:pic>
        <p:nvPicPr>
          <p:cNvPr id="5" name="Picture 4" descr="261864_10151184334084759_1306380000_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/>
          <a:stretch/>
        </p:blipFill>
        <p:spPr>
          <a:xfrm>
            <a:off x="234592" y="1650288"/>
            <a:ext cx="8687962" cy="4197048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NAFC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392" y="5007492"/>
            <a:ext cx="1488376" cy="5559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71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mail sign up sheet image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7922" y="686294"/>
            <a:ext cx="4477240" cy="5731291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Help Us Keep You Informed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436782" y="1321644"/>
            <a:ext cx="2018962" cy="4306601"/>
            <a:chOff x="2619715" y="1269630"/>
            <a:chExt cx="2018962" cy="4306601"/>
          </a:xfrm>
        </p:grpSpPr>
        <p:grpSp>
          <p:nvGrpSpPr>
            <p:cNvPr id="12" name="Group 11"/>
            <p:cNvGrpSpPr/>
            <p:nvPr/>
          </p:nvGrpSpPr>
          <p:grpSpPr>
            <a:xfrm>
              <a:off x="2619715" y="1269630"/>
              <a:ext cx="1967217" cy="4306601"/>
              <a:chOff x="2619715" y="1269630"/>
              <a:chExt cx="1967217" cy="4306601"/>
            </a:xfrm>
          </p:grpSpPr>
          <p:sp>
            <p:nvSpPr>
              <p:cNvPr id="14" name="Rectangle 13"/>
              <p:cNvSpPr/>
              <p:nvPr/>
            </p:nvSpPr>
            <p:spPr>
              <a:xfrm rot="20836081">
                <a:off x="2619715" y="1276769"/>
                <a:ext cx="1863156" cy="4294397"/>
              </a:xfrm>
              <a:prstGeom prst="rect">
                <a:avLst/>
              </a:prstGeom>
              <a:solidFill>
                <a:srgbClr val="FFFFFF"/>
              </a:solidFill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21027576">
                <a:off x="2661638" y="1279504"/>
                <a:ext cx="1863156" cy="4294397"/>
              </a:xfrm>
              <a:prstGeom prst="rect">
                <a:avLst/>
              </a:prstGeom>
              <a:solidFill>
                <a:srgbClr val="FFFFFF"/>
              </a:solidFill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21247081">
                <a:off x="2694749" y="1281834"/>
                <a:ext cx="1863156" cy="4294397"/>
              </a:xfrm>
              <a:prstGeom prst="rect">
                <a:avLst/>
              </a:prstGeom>
              <a:solidFill>
                <a:srgbClr val="FFFFFF"/>
              </a:solidFill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1450297">
                <a:off x="2723776" y="1269630"/>
                <a:ext cx="1863156" cy="4294397"/>
              </a:xfrm>
              <a:prstGeom prst="rect">
                <a:avLst/>
              </a:prstGeom>
              <a:solidFill>
                <a:srgbClr val="FFFFFF"/>
              </a:solidFill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 descr="Trifold single.jpe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520" y="1290352"/>
              <a:ext cx="1855157" cy="4285648"/>
            </a:xfrm>
            <a:prstGeom prst="rect">
              <a:avLst/>
            </a:prstGeom>
            <a:ln>
              <a:solidFill>
                <a:srgbClr val="0033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1809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Patients Mix at NAFC Clinic Events</a:t>
            </a:r>
            <a:br>
              <a:rPr lang="en-US" dirty="0" smtClean="0"/>
            </a:br>
            <a:r>
              <a:rPr lang="en-US" sz="2700" dirty="0" smtClean="0"/>
              <a:t>Public Policy Determines Who Is Left Out</a:t>
            </a:r>
            <a:endParaRPr lang="en-US" sz="4400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608856179"/>
              </p:ext>
            </p:extLst>
          </p:nvPr>
        </p:nvGraphicFramePr>
        <p:xfrm>
          <a:off x="4863986" y="1241813"/>
          <a:ext cx="367241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" y="6052856"/>
            <a:ext cx="51581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Unpublished data from the National Association of Free and Charitable Clinics </a:t>
            </a:r>
          </a:p>
          <a:p>
            <a:r>
              <a:rPr lang="en-US" sz="105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Reported  privately on July 6, 2014</a:t>
            </a:r>
          </a:p>
          <a:p>
            <a:r>
              <a:rPr lang="en-US" sz="105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National </a:t>
            </a:r>
            <a:r>
              <a:rPr lang="en-US" sz="1050" dirty="0">
                <a:solidFill>
                  <a:schemeClr val="bg1"/>
                </a:solidFill>
                <a:latin typeface="Franklin Gothic Book"/>
                <a:cs typeface="Franklin Gothic Book"/>
              </a:rPr>
              <a:t>data from http://</a:t>
            </a:r>
            <a:r>
              <a:rPr lang="en-US" sz="105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www.cdc.gov</a:t>
            </a:r>
            <a:r>
              <a:rPr lang="en-US" sz="1050" dirty="0">
                <a:solidFill>
                  <a:schemeClr val="bg1"/>
                </a:solidFill>
                <a:latin typeface="Franklin Gothic Book"/>
                <a:cs typeface="Franklin Gothic Book"/>
              </a:rPr>
              <a:t>/</a:t>
            </a:r>
            <a:r>
              <a:rPr lang="en-US" sz="105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nchs</a:t>
            </a:r>
            <a:r>
              <a:rPr lang="en-US" sz="1050" dirty="0">
                <a:solidFill>
                  <a:schemeClr val="bg1"/>
                </a:solidFill>
                <a:latin typeface="Franklin Gothic Book"/>
                <a:cs typeface="Franklin Gothic Book"/>
              </a:rPr>
              <a:t>/data/</a:t>
            </a:r>
            <a:r>
              <a:rPr lang="en-US" sz="105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ahcd</a:t>
            </a:r>
            <a:r>
              <a:rPr lang="en-US" sz="1050" dirty="0">
                <a:solidFill>
                  <a:schemeClr val="bg1"/>
                </a:solidFill>
                <a:latin typeface="Franklin Gothic Book"/>
                <a:cs typeface="Franklin Gothic Book"/>
              </a:rPr>
              <a:t>/</a:t>
            </a:r>
            <a:r>
              <a:rPr lang="en-US" sz="105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namcs_summary</a:t>
            </a:r>
            <a:r>
              <a:rPr lang="en-US" sz="1050" dirty="0">
                <a:solidFill>
                  <a:schemeClr val="bg1"/>
                </a:solidFill>
                <a:latin typeface="Franklin Gothic Book"/>
                <a:cs typeface="Franklin Gothic Book"/>
              </a:rPr>
              <a:t>/</a:t>
            </a:r>
            <a:r>
              <a:rPr lang="en-US" sz="105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2010_namcs_web_tables.pdf accessed July 12 2014</a:t>
            </a:r>
            <a:endParaRPr lang="en-US" sz="105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728203590"/>
              </p:ext>
            </p:extLst>
          </p:nvPr>
        </p:nvGraphicFramePr>
        <p:xfrm>
          <a:off x="138542" y="1653042"/>
          <a:ext cx="429841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3391" y="1430183"/>
            <a:ext cx="3958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NAFC Clinic Patient Age Mix</a:t>
            </a:r>
            <a:endParaRPr lang="en-US" sz="2000" dirty="0">
              <a:latin typeface="Franklin Gothic Medium" pitchFamily="34" charset="0"/>
            </a:endParaRP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899015671"/>
              </p:ext>
            </p:extLst>
          </p:nvPr>
        </p:nvGraphicFramePr>
        <p:xfrm>
          <a:off x="4717356" y="1653042"/>
          <a:ext cx="431118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98792" y="1434124"/>
            <a:ext cx="3975115" cy="39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USA Age Utilization Mix (2010) 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8241" y="2997200"/>
            <a:ext cx="538527" cy="2017429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06404" y="3759201"/>
            <a:ext cx="538527" cy="1354402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700829" y="2278397"/>
            <a:ext cx="1203074" cy="400110"/>
          </a:xfrm>
          <a:prstGeom prst="rect">
            <a:avLst/>
          </a:prstGeom>
          <a:solidFill>
            <a:srgbClr val="800000"/>
          </a:solidFill>
          <a:ln>
            <a:solidFill>
              <a:srgbClr val="EBF1D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Medium" pitchFamily="34" charset="0"/>
              </a:rPr>
              <a:t>Medicare</a:t>
            </a:r>
            <a:endParaRPr lang="en-US" sz="2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38044" y="2771241"/>
            <a:ext cx="3117415" cy="1336136"/>
          </a:xfrm>
          <a:prstGeom prst="rect">
            <a:avLst/>
          </a:prstGeom>
          <a:solidFill>
            <a:srgbClr val="800000"/>
          </a:solidFill>
          <a:ln w="9525" cmpd="sng">
            <a:solidFill>
              <a:srgbClr val="EBF1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latin typeface="Franklin Gothic Medium"/>
                <a:cs typeface="Franklin Gothic Medium"/>
              </a:rPr>
              <a:t>Public policies </a:t>
            </a:r>
          </a:p>
          <a:p>
            <a:pPr algn="ctr">
              <a:lnSpc>
                <a:spcPct val="80000"/>
              </a:lnSpc>
            </a:pPr>
            <a:r>
              <a:rPr lang="en-US" sz="6000" b="1" dirty="0" smtClean="0">
                <a:latin typeface="Franklin Gothic Medium"/>
                <a:cs typeface="Franklin Gothic Medium"/>
              </a:rPr>
              <a:t>matter</a:t>
            </a:r>
            <a:endParaRPr lang="en-US" sz="4400" b="1" dirty="0">
              <a:latin typeface="Franklin Gothic Medium"/>
              <a:cs typeface="Franklin Gothic Medium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10726" y="4485256"/>
            <a:ext cx="538527" cy="459277"/>
          </a:xfrm>
          <a:prstGeom prst="rect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88717" y="4286913"/>
            <a:ext cx="866193" cy="400110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EBF1DD"/>
                </a:solidFill>
                <a:latin typeface="Franklin Gothic Medium" pitchFamily="34" charset="0"/>
              </a:rPr>
              <a:t>SCHIP</a:t>
            </a:r>
            <a:endParaRPr lang="en-US" sz="2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/>
      <p:bldP spid="14" grpId="0" animBg="1"/>
      <p:bldP spid="15" grpId="0" animBg="1"/>
      <p:bldP spid="17" grpId="0" animBg="1"/>
      <p:bldP spid="18" grpId="0" animBg="1"/>
      <p:bldP spid="19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Patients Mix at NAFC Clinic Events</a:t>
            </a:r>
            <a:br>
              <a:rPr lang="en-US" dirty="0" smtClean="0"/>
            </a:br>
            <a:r>
              <a:rPr lang="en-US" sz="2700" dirty="0" smtClean="0"/>
              <a:t>Public Policy Determines Who Is Left Out</a:t>
            </a:r>
            <a:endParaRPr lang="en-US" sz="4400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896469427"/>
              </p:ext>
            </p:extLst>
          </p:nvPr>
        </p:nvGraphicFramePr>
        <p:xfrm>
          <a:off x="0" y="1340786"/>
          <a:ext cx="4372794" cy="4152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70084"/>
            <a:ext cx="521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Unpublished data from the National Association of Free and Charitable Clinics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July 6, 2014</a:t>
            </a:r>
            <a:endParaRPr lang="en-US" sz="12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6277" y="1791552"/>
            <a:ext cx="1126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Hispanic</a:t>
            </a:r>
          </a:p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13%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4190" y="2233738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Other</a:t>
            </a:r>
          </a:p>
          <a:p>
            <a:pPr algn="ctr"/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6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%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6383" y="552530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 pitchFamily="34" charset="0"/>
              </a:rPr>
              <a:t>Patient Ethnicity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169" y="2899461"/>
            <a:ext cx="16215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African- </a:t>
            </a:r>
          </a:p>
          <a:p>
            <a:pPr algn="ctr"/>
            <a:r>
              <a:rPr lang="en-US" sz="2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American</a:t>
            </a:r>
          </a:p>
          <a:p>
            <a:pPr algn="ctr"/>
            <a:r>
              <a:rPr lang="en-US" sz="2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53%</a:t>
            </a:r>
            <a:endParaRPr lang="en-US" sz="28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1427" y="3497239"/>
            <a:ext cx="10585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White</a:t>
            </a:r>
          </a:p>
          <a:p>
            <a:pPr algn="ctr"/>
            <a:r>
              <a:rPr lang="en-US" sz="28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28%</a:t>
            </a:r>
            <a:endParaRPr lang="en-US" sz="28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6436" y="2078433"/>
            <a:ext cx="465756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Medium" pitchFamily="34" charset="0"/>
              </a:rPr>
              <a:t>83% of NAFC clinic event </a:t>
            </a:r>
          </a:p>
          <a:p>
            <a:pPr algn="ctr"/>
            <a:r>
              <a:rPr lang="en-US" sz="2400" dirty="0" smtClean="0">
                <a:latin typeface="Franklin Gothic Medium" pitchFamily="34" charset="0"/>
              </a:rPr>
              <a:t>patients come from </a:t>
            </a:r>
          </a:p>
          <a:p>
            <a:pPr algn="ctr">
              <a:spcAft>
                <a:spcPts val="1200"/>
              </a:spcAft>
            </a:pPr>
            <a:r>
              <a:rPr lang="en-US" sz="2400" dirty="0" smtClean="0">
                <a:latin typeface="Franklin Gothic Medium" pitchFamily="34" charset="0"/>
              </a:rPr>
              <a:t>full-time working households.</a:t>
            </a:r>
          </a:p>
          <a:p>
            <a:pPr algn="ctr"/>
            <a:r>
              <a:rPr lang="en-US" sz="3200" dirty="0" smtClean="0">
                <a:latin typeface="Franklin Gothic Medium" pitchFamily="34" charset="0"/>
              </a:rPr>
              <a:t>They just don’t have </a:t>
            </a:r>
          </a:p>
          <a:p>
            <a:pPr algn="ctr"/>
            <a:r>
              <a:rPr lang="en-US" sz="3200" dirty="0" smtClean="0">
                <a:latin typeface="Franklin Gothic Medium" pitchFamily="34" charset="0"/>
              </a:rPr>
              <a:t>access to an affordable health care benefit.</a:t>
            </a:r>
            <a:endParaRPr lang="en-US" sz="32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099360"/>
            <a:ext cx="450619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Franklin Gothic Book" pitchFamily="34" charset="0"/>
              </a:rPr>
              <a:t>Projected data for 2013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Franklin Gothic Book" pitchFamily="34" charset="0"/>
              </a:rPr>
              <a:t>CIA World Fact Book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Franklin Gothic Book" pitchFamily="34" charset="0"/>
              </a:rPr>
              <a:t>Accessed Dec 3 2013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7147575"/>
              </p:ext>
            </p:extLst>
          </p:nvPr>
        </p:nvGraphicFramePr>
        <p:xfrm>
          <a:off x="577259" y="1343190"/>
          <a:ext cx="8384886" cy="4574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1219327" y="3034198"/>
            <a:ext cx="3069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Life Expectancy at birth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-1599352"/>
            <a:ext cx="4572000" cy="129163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Monaco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Macau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Japan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Singapore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San Marino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Andorra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Guernsey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Switzerland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Hong Kong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Australia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Italy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Liechtenstein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Canada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Jersey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France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Spain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Sweden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Israel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Iceland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Anguilla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Netherlands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Bermuda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Cayman Islands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Isle of Man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New Zealand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Ireland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Norway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Germany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Jordan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United Kingdom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Greece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Saint Pierre+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Austria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Malta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Faroe Islands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Luxembourg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European Union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Belgium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Taiwan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Virgin Islands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Finland	</a:t>
            </a:r>
          </a:p>
          <a:p>
            <a:pPr algn="ctr">
              <a:lnSpc>
                <a:spcPct val="80000"/>
              </a:lnSpc>
            </a:pPr>
            <a:r>
              <a:rPr lang="en-US" sz="20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South Korea</a:t>
            </a:r>
            <a:endParaRPr lang="en-US" sz="2000" dirty="0">
              <a:effectLst>
                <a:glow rad="101600">
                  <a:schemeClr val="bg1">
                    <a:alpha val="75000"/>
                  </a:schemeClr>
                </a:glow>
              </a:effectLst>
              <a:latin typeface="Franklin Gothic Medium"/>
              <a:cs typeface="Franklin Gothic Medium"/>
            </a:endParaRP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Caicos Islands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Wallis and Futuna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Puerto Rico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Saint Helena+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Gibraltar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Denmark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Portugal	</a:t>
            </a:r>
          </a:p>
          <a:p>
            <a:pPr algn="ctr">
              <a:lnSpc>
                <a:spcPct val="80000"/>
              </a:lnSpc>
            </a:pPr>
            <a:r>
              <a:rPr lang="en-US" sz="2000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Guam	</a:t>
            </a:r>
          </a:p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rgbClr val="0000FF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Franklin Gothic Medium"/>
                <a:cs typeface="Franklin Gothic Medium"/>
              </a:rPr>
              <a:t>United States	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0" y="2"/>
            <a:ext cx="9144000" cy="1015998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We’re Number 51 in Life Expectancy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275671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PNHP1">
      <a:dk1>
        <a:srgbClr val="003300"/>
      </a:dk1>
      <a:lt1>
        <a:srgbClr val="EBF1DD"/>
      </a:lt1>
      <a:dk2>
        <a:srgbClr val="4F6128"/>
      </a:dk2>
      <a:lt2>
        <a:srgbClr val="EFECF3"/>
      </a:lt2>
      <a:accent1>
        <a:srgbClr val="01A290"/>
      </a:accent1>
      <a:accent2>
        <a:srgbClr val="28476D"/>
      </a:accent2>
      <a:accent3>
        <a:srgbClr val="9E88B8"/>
      </a:accent3>
      <a:accent4>
        <a:srgbClr val="C00000"/>
      </a:accent4>
      <a:accent5>
        <a:srgbClr val="FFC000"/>
      </a:accent5>
      <a:accent6>
        <a:srgbClr val="8CFF8C"/>
      </a:accent6>
      <a:hlink>
        <a:srgbClr val="5F497A"/>
      </a:hlink>
      <a:folHlink>
        <a:srgbClr val="B2A2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9525" cmpd="sng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Franklin Gothic Medium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112927</TotalTime>
  <Words>2772</Words>
  <Application>Microsoft Macintosh PowerPoint</Application>
  <PresentationFormat>On-screen Show (4:3)</PresentationFormat>
  <Paragraphs>637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Separate and Unequal How Universal Health Care  Would Mitigate Disparities</vt:lpstr>
      <vt:lpstr>The Three Reasons I’m Here Today</vt:lpstr>
      <vt:lpstr>1,200 Uninsured Americans Patiently Waiting for Care</vt:lpstr>
      <vt:lpstr>Volunteerism  Is Alive and Well in the USA</vt:lpstr>
      <vt:lpstr>Volunteerism  Is Alive and Well in the USA</vt:lpstr>
      <vt:lpstr>Volunteerism  Is Alive and Well in the USA</vt:lpstr>
      <vt:lpstr>Patients Mix at NAFC Clinic Events Public Policy Determines Who Is Left Out</vt:lpstr>
      <vt:lpstr>Patients Mix at NAFC Clinic Events Public Policy Determines Who Is Left Out</vt:lpstr>
      <vt:lpstr>We’re Number 51 in Life Expectancy</vt:lpstr>
      <vt:lpstr>We Die of Things That  Health Care Would Have Helped</vt:lpstr>
      <vt:lpstr>Our Life Expectancy Varies with Our Geography and Race</vt:lpstr>
      <vt:lpstr>Our Life Expectancy Varies with Our Geography and Race</vt:lpstr>
      <vt:lpstr>Common Myths About the  Racial Gap in Life Expectancy</vt:lpstr>
      <vt:lpstr>African American Lives Are Cut Short by Common Treatable Conditions</vt:lpstr>
      <vt:lpstr>African American Women in Chicago More Likely to  Die Of Breast Cancer</vt:lpstr>
      <vt:lpstr>Case Study: Chicago Geography of Disparity</vt:lpstr>
      <vt:lpstr>African Americans Are Less Likely to Get  Voice Preservation Therapy</vt:lpstr>
      <vt:lpstr>Racial Disparities Exist  In Treatment for Many Diseases</vt:lpstr>
      <vt:lpstr>Insurance Matters Too.</vt:lpstr>
      <vt:lpstr>Excess Post-MI Mortality in African Americans Largely Driven by Insurance Status</vt:lpstr>
      <vt:lpstr>Most of the Uninsured  Are Non-White</vt:lpstr>
      <vt:lpstr>Disparities in Insurance Coverage</vt:lpstr>
      <vt:lpstr>Most of the Uninsured  Qualify for ACA Option</vt:lpstr>
      <vt:lpstr>ACA Is Not a Panacea… Disparities Persist in Massachusetts</vt:lpstr>
      <vt:lpstr>The ACA Expands Medicaid</vt:lpstr>
      <vt:lpstr>Missouri Medicaid Today</vt:lpstr>
      <vt:lpstr>ACA Road to Universal Access</vt:lpstr>
      <vt:lpstr>Missouri Medicaid Tomorrow</vt:lpstr>
      <vt:lpstr>Medicaid Expansion Is Almost Entirely Federally Funded</vt:lpstr>
      <vt:lpstr>Missouri Is Being Taxed For a Program We’re Turning Down</vt:lpstr>
      <vt:lpstr>Does This Pass the Sniff Test?</vt:lpstr>
      <vt:lpstr>“Oregon Proved That  Medicaid Does Not Improve Health”</vt:lpstr>
      <vt:lpstr>The Rest of the Story in the Oregon Study</vt:lpstr>
      <vt:lpstr>Oregon: Expand Medicaid,  Improve Health</vt:lpstr>
      <vt:lpstr>Oregon: Expand Medicaid,  Increase Preventive Medicine</vt:lpstr>
      <vt:lpstr>Oregon: Expand Medicaid,  Increase ER Usage by 40%</vt:lpstr>
      <vt:lpstr>Oregon Medicaid 2011-2013 Continues to Improve</vt:lpstr>
      <vt:lpstr>“Doctor Is Off Base on Medicaid. Expansion Will Hurt Taxpayers, Students”</vt:lpstr>
      <vt:lpstr>Expanding Medicaid  Is Budget Favorable</vt:lpstr>
      <vt:lpstr>Failure to Expand in 2013:  MO Cut Education, IT, and others</vt:lpstr>
      <vt:lpstr>Expanding Medicaid in 2015 Adds $1 Billion to MO Budget by 2022</vt:lpstr>
      <vt:lpstr>How Much Is a  Billion Dollars for Missouri?</vt:lpstr>
      <vt:lpstr>Medicaid Expansion Is About  Life and Death In Missouri</vt:lpstr>
      <vt:lpstr>Medicaid: The Only Safety Net</vt:lpstr>
      <vt:lpstr>The ACA’s Biggest Flaw</vt:lpstr>
      <vt:lpstr>A National Health Program  for the  USA</vt:lpstr>
      <vt:lpstr>Four Ways the World  Organizes Health Care</vt:lpstr>
      <vt:lpstr>“The Improved and Expanded Medicare for All Act”</vt:lpstr>
      <vt:lpstr>HR 676 “Medicare for All” Builds on Medicare</vt:lpstr>
      <vt:lpstr>New Savings Exceed New Costs </vt:lpstr>
      <vt:lpstr>Canada Figured This Out Already</vt:lpstr>
      <vt:lpstr>Canadians Spend Less and Live Longer</vt:lpstr>
      <vt:lpstr>Physicians Don’t Leave Canada</vt:lpstr>
      <vt:lpstr>American Physicians Are Now Moving to Canada</vt:lpstr>
      <vt:lpstr>Canadian Physicians’ Incomes 2010 – 2011</vt:lpstr>
      <vt:lpstr>2013 Canadian Malpractice Costs</vt:lpstr>
      <vt:lpstr>Most American Physicians  Want National Health Insurance</vt:lpstr>
      <vt:lpstr>Americans Are Not as Divided  As You Might Think</vt:lpstr>
      <vt:lpstr>The Three Reasons I’m Here Today</vt:lpstr>
      <vt:lpstr>Help Us Keep You Informed</vt:lpstr>
    </vt:vector>
  </TitlesOfParts>
  <Manager/>
  <Company>PNHP-STL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EWeisbart</dc:creator>
  <cp:keywords/>
  <dc:description/>
  <cp:lastModifiedBy>Ed Weisbart</cp:lastModifiedBy>
  <cp:revision>2127</cp:revision>
  <dcterms:created xsi:type="dcterms:W3CDTF">2009-10-25T08:48:05Z</dcterms:created>
  <dcterms:modified xsi:type="dcterms:W3CDTF">2014-07-15T00:46:28Z</dcterms:modified>
  <cp:category/>
</cp:coreProperties>
</file>