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020" r:id="rId3"/>
    <p:sldId id="257" r:id="rId4"/>
    <p:sldId id="1970" r:id="rId5"/>
    <p:sldId id="281" r:id="rId6"/>
    <p:sldId id="499" r:id="rId7"/>
    <p:sldId id="641" r:id="rId8"/>
    <p:sldId id="474" r:id="rId9"/>
    <p:sldId id="629" r:id="rId10"/>
    <p:sldId id="272" r:id="rId11"/>
    <p:sldId id="276" r:id="rId12"/>
    <p:sldId id="2019" r:id="rId13"/>
    <p:sldId id="798" r:id="rId14"/>
    <p:sldId id="2016" r:id="rId15"/>
    <p:sldId id="261" r:id="rId16"/>
    <p:sldId id="283" r:id="rId17"/>
    <p:sldId id="1972" r:id="rId18"/>
    <p:sldId id="1973" r:id="rId19"/>
    <p:sldId id="284" r:id="rId20"/>
    <p:sldId id="282" r:id="rId21"/>
    <p:sldId id="266" r:id="rId22"/>
    <p:sldId id="1967" r:id="rId23"/>
    <p:sldId id="1968" r:id="rId24"/>
    <p:sldId id="691" r:id="rId25"/>
    <p:sldId id="692" r:id="rId26"/>
    <p:sldId id="19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0134B-C03D-B149-8E08-850200AFAF00}" v="2" dt="2019-05-20T11:44:0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9"/>
    <p:restoredTop sz="94673"/>
  </p:normalViewPr>
  <p:slideViewPr>
    <p:cSldViewPr snapToGrid="0" snapToObjects="1">
      <p:cViewPr varScale="1">
        <p:scale>
          <a:sx n="131" d="100"/>
          <a:sy n="131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C4-214A-BF53-FF377A2F63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C4-214A-BF53-FF377A2F6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Switz.</c:v>
                </c:pt>
                <c:pt idx="2">
                  <c:v>Fra.</c:v>
                </c:pt>
                <c:pt idx="3">
                  <c:v>Can.</c:v>
                </c:pt>
                <c:pt idx="4">
                  <c:v>Swed.</c:v>
                </c:pt>
                <c:pt idx="5">
                  <c:v>Germ.</c:v>
                </c:pt>
                <c:pt idx="6">
                  <c:v>UK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0.22</c:v>
                </c:pt>
                <c:pt idx="2">
                  <c:v>0.17</c:v>
                </c:pt>
                <c:pt idx="3">
                  <c:v>0.16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4-214A-BF53-FF377A2F6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034320"/>
        <c:axId val="-1905031568"/>
      </c:barChart>
      <c:catAx>
        <c:axId val="-19050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1568"/>
        <c:crosses val="autoZero"/>
        <c:auto val="1"/>
        <c:lblAlgn val="ctr"/>
        <c:lblOffset val="100"/>
        <c:noMultiLvlLbl val="0"/>
      </c:catAx>
      <c:valAx>
        <c:axId val="-1905031568"/>
        <c:scaling>
          <c:orientation val="minMax"/>
          <c:max val="0.3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43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86794718204E-2"/>
          <c:y val="4.7590071146796302E-2"/>
          <c:w val="0.89504702584987905"/>
          <c:h val="0.570188164342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74-604D-AF1F-288F71A999CE}"/>
                </c:ext>
              </c:extLst>
            </c:dLbl>
            <c:dLbl>
              <c:idx val="1"/>
              <c:layout>
                <c:manualLayout>
                  <c:x val="0"/>
                  <c:y val="1.2020490147486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effectLst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8-2C4E-A886-8F354B9B1C9D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74-604D-AF1F-288F71A999CE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874-604D-AF1F-288F71A999C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0.13700000000000001</c:v>
                </c:pt>
                <c:pt idx="1">
                  <c:v>3.2000000000000001E-2</c:v>
                </c:pt>
                <c:pt idx="2">
                  <c:v>9.6000000000000002E-2</c:v>
                </c:pt>
                <c:pt idx="3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8-2C4E-A886-8F354B9B1C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0.10199999999999999</c:v>
                </c:pt>
                <c:pt idx="2">
                  <c:v>0.17199999999999999</c:v>
                </c:pt>
                <c:pt idx="3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8-2C4E-A886-8F354B9B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8"/>
        <c:axId val="-1906225376"/>
        <c:axId val="-1906222896"/>
      </c:barChart>
      <c:catAx>
        <c:axId val="-19062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1906222896"/>
        <c:crosses val="autoZero"/>
        <c:auto val="1"/>
        <c:lblAlgn val="ctr"/>
        <c:lblOffset val="100"/>
        <c:noMultiLvlLbl val="0"/>
      </c:catAx>
      <c:valAx>
        <c:axId val="-1906222896"/>
        <c:scaling>
          <c:orientation val="minMax"/>
          <c:max val="0.39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-1906225376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7635104713248901"/>
          <c:w val="1"/>
          <c:h val="8.286781751428219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2937189365704"/>
          <c:y val="3.04687481256922E-2"/>
          <c:w val="0.71086773157973882"/>
          <c:h val="0.87169538190850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Bonuses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AD-194A-A1D9-495707E15E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AD-194A-A1D9-495707E15EF8}"/>
                </c:ext>
              </c:extLst>
            </c:dLbl>
            <c:dLbl>
              <c:idx val="2"/>
              <c:layout>
                <c:manualLayout>
                  <c:x val="-8.0135297819404298E-17"/>
                  <c:y val="1.1626496510906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5-CC44-8C52-A014325BE37A}"/>
                </c:ext>
              </c:extLst>
            </c:dLbl>
            <c:dLbl>
              <c:idx val="3"/>
              <c:layout>
                <c:manualLayout>
                  <c:x val="6.5566001085711001E-3"/>
                  <c:y val="1.45331206386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5-CC44-8C52-A014325BE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6.8000000000000005E-2</c:v>
                </c:pt>
                <c:pt idx="1">
                  <c:v>5.8999999999999997E-2</c:v>
                </c:pt>
                <c:pt idx="2">
                  <c:v>1.6E-2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5-CC44-8C52-A014325BE3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3.6999999999999998E-2</c:v>
                </c:pt>
                <c:pt idx="1">
                  <c:v>9.8000000000000004E-2</c:v>
                </c:pt>
                <c:pt idx="2">
                  <c:v>0.13100000000000001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85-CC44-8C52-A014325BE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12"/>
        <c:axId val="-1905248240"/>
        <c:axId val="-1905245488"/>
      </c:barChart>
      <c:catAx>
        <c:axId val="-19052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5488"/>
        <c:crosses val="autoZero"/>
        <c:auto val="1"/>
        <c:lblAlgn val="ctr"/>
        <c:lblOffset val="100"/>
        <c:noMultiLvlLbl val="0"/>
      </c:catAx>
      <c:valAx>
        <c:axId val="-1905245488"/>
        <c:scaling>
          <c:orientation val="minMax"/>
          <c:max val="0.1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8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0848549259955978E-3"/>
          <c:y val="0.56987407040036264"/>
          <c:w val="0.17341161433575025"/>
          <c:h val="0.21125025121534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Legislated Overpayment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12.1</c:v>
                </c:pt>
                <c:pt idx="1">
                  <c:v>15.4</c:v>
                </c:pt>
                <c:pt idx="2">
                  <c:v>15.2</c:v>
                </c:pt>
                <c:pt idx="3">
                  <c:v>12.4</c:v>
                </c:pt>
                <c:pt idx="4">
                  <c:v>9.5</c:v>
                </c:pt>
                <c:pt idx="5">
                  <c:v>5.8</c:v>
                </c:pt>
                <c:pt idx="6">
                  <c:v>9.5</c:v>
                </c:pt>
                <c:pt idx="7">
                  <c:v>3.4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F-894E-B603-2C6D62478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Upcoding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6.5</c:v>
                </c:pt>
                <c:pt idx="1">
                  <c:v>7.7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9.5</c:v>
                </c:pt>
                <c:pt idx="5">
                  <c:v>10.199999999999999</c:v>
                </c:pt>
                <c:pt idx="6">
                  <c:v>11.1</c:v>
                </c:pt>
                <c:pt idx="7">
                  <c:v>11.9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F-894E-B603-2C6D6247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908554592"/>
        <c:axId val="-1908552096"/>
      </c:barChart>
      <c:catAx>
        <c:axId val="-19085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2096"/>
        <c:crosses val="autoZero"/>
        <c:auto val="1"/>
        <c:lblAlgn val="ctr"/>
        <c:lblOffset val="100"/>
        <c:noMultiLvlLbl val="0"/>
      </c:catAx>
      <c:valAx>
        <c:axId val="-1908552096"/>
        <c:scaling>
          <c:orientation val="minMax"/>
          <c:max val="24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4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3786909448801"/>
          <c:y val="0.90045448447007403"/>
          <c:w val="0.67040031255635002"/>
          <c:h val="9.6874985507905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1998-
2000</c:v>
                </c:pt>
                <c:pt idx="1">
                  <c:v>2002-
2004</c:v>
                </c:pt>
                <c:pt idx="2">
                  <c:v>2008-
2009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0.53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7-B64F-949E-17B34EF3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011766287"/>
        <c:axId val="1090146079"/>
      </c:barChart>
      <c:catAx>
        <c:axId val="10117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146079"/>
        <c:crosses val="autoZero"/>
        <c:auto val="1"/>
        <c:lblAlgn val="ctr"/>
        <c:lblOffset val="100"/>
        <c:noMultiLvlLbl val="0"/>
      </c:catAx>
      <c:valAx>
        <c:axId val="1090146079"/>
        <c:scaling>
          <c:orientation val="minMax"/>
          <c:max val="0.6500000000000001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117662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7-794F-990C-FEF3C5D5D1F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7-794F-990C-FEF3C5D5D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7-794F-990C-FEF3C5D5D1F3}"/>
              </c:ext>
            </c:extLst>
          </c:dPt>
          <c:dLbls>
            <c:dLbl>
              <c:idx val="0"/>
              <c:layout>
                <c:manualLayout>
                  <c:x val="0.28004891409224442"/>
                  <c:y val="-1.9109266625106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02643564020234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67-794F-990C-FEF3C5D5D1F3}"/>
                </c:ext>
              </c:extLst>
            </c:dLbl>
            <c:dLbl>
              <c:idx val="1"/>
              <c:layout>
                <c:manualLayout>
                  <c:x val="-0.10781225800734301"/>
                  <c:y val="-4.7235772851038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67-794F-990C-FEF3C5D5D1F3}"/>
                </c:ext>
              </c:extLst>
            </c:dLbl>
            <c:dLbl>
              <c:idx val="2"/>
              <c:layout>
                <c:manualLayout>
                  <c:x val="0"/>
                  <c:y val="-8.37616610082476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90276150114752"/>
                      <c:h val="0.29819151318936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67-794F-990C-FEF3C5D5D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7-794F-990C-FEF3C5D5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B-2240-A4D3-BC258F47F86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B-2240-A4D3-BC258F47F8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B-2240-A4D3-BC258F47F860}"/>
              </c:ext>
            </c:extLst>
          </c:dPt>
          <c:dLbls>
            <c:dLbl>
              <c:idx val="0"/>
              <c:layout>
                <c:manualLayout>
                  <c:x val="0.23403148689398828"/>
                  <c:y val="0.11056539253088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069254105644831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FB-2240-A4D3-BC258F47F860}"/>
                </c:ext>
              </c:extLst>
            </c:dLbl>
            <c:dLbl>
              <c:idx val="1"/>
              <c:layout>
                <c:manualLayout>
                  <c:x val="-0.19721754513538337"/>
                  <c:y val="-0.20805816198687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FB-2240-A4D3-BC258F47F860}"/>
                </c:ext>
              </c:extLst>
            </c:dLbl>
            <c:dLbl>
              <c:idx val="2"/>
              <c:layout>
                <c:manualLayout>
                  <c:x val="-2.23513217820101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14278508857294"/>
                      <c:h val="0.25128498302474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FB-2240-A4D3-BC258F47F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B-2240-A4D3-BC258F47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8-FB44-ADCE-D8A2B50DF62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8-FB44-ADCE-D8A2B50DF62A}"/>
              </c:ext>
            </c:extLst>
          </c:dPt>
          <c:dLbls>
            <c:dLbl>
              <c:idx val="0"/>
              <c:layout>
                <c:manualLayout>
                  <c:x val="-3.4332002951740999E-2"/>
                  <c:y val="-9.952046119302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02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8-FB44-ADCE-D8A2B50DF62A}"/>
                </c:ext>
              </c:extLst>
            </c:dLbl>
            <c:dLbl>
              <c:idx val="1"/>
              <c:layout>
                <c:manualLayout>
                  <c:x val="2.8925239953189501E-2"/>
                  <c:y val="9.34838176428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68-FB44-ADCE-D8A2B50D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FB44-ADCE-D8A2B50DF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7-F14F-86B4-4D4AC4308A5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F14F-86B4-4D4AC4308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7-F14F-86B4-4D4AC4308A5B}"/>
              </c:ext>
            </c:extLst>
          </c:dPt>
          <c:dLbls>
            <c:dLbl>
              <c:idx val="0"/>
              <c:layout>
                <c:manualLayout>
                  <c:x val="0.22482800145433701"/>
                  <c:y val="9.0462593888907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399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57-F14F-86B4-4D4AC4308A5B}"/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57-F14F-86B4-4D4AC4308A5B}"/>
                </c:ext>
              </c:extLst>
            </c:dLbl>
            <c:dLbl>
              <c:idx val="2"/>
              <c:layout>
                <c:manualLayout>
                  <c:x val="-5.6535696272143297E-2"/>
                  <c:y val="1.797182284105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57-F14F-86B4-4D4AC4308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57-F14F-86B4-4D4AC430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877CB-72C9-104D-9BF0-4F58C1D146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BA8CD-688B-714B-8013-93C6CFF0901F}">
      <dgm:prSet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rPr>
            <a:t>Public</a:t>
          </a:r>
          <a:endParaRPr lang="en-US" sz="32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</a:endParaRPr>
        </a:p>
      </dgm:t>
    </dgm:pt>
    <dgm:pt modelId="{9FF1C0A7-FD06-0B44-ABEF-1F61C45AA576}" type="parTrans" cxnId="{534582C8-905C-4D4B-9236-644C9542B49A}">
      <dgm:prSet/>
      <dgm:spPr/>
      <dgm:t>
        <a:bodyPr/>
        <a:lstStyle/>
        <a:p>
          <a:endParaRPr lang="en-US"/>
        </a:p>
      </dgm:t>
    </dgm:pt>
    <dgm:pt modelId="{E214DFD6-6563-C04A-8808-9700B88A3102}" type="sibTrans" cxnId="{534582C8-905C-4D4B-9236-644C9542B49A}">
      <dgm:prSet/>
      <dgm:spPr/>
      <dgm:t>
        <a:bodyPr/>
        <a:lstStyle/>
        <a:p>
          <a:endParaRPr lang="en-US"/>
        </a:p>
      </dgm:t>
    </dgm:pt>
    <dgm:pt modelId="{00824833-1C0B-B44B-944A-5A34F1091F66}">
      <dgm:prSet/>
      <dgm:spPr>
        <a:solidFill>
          <a:srgbClr val="EFEDE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dirty="0"/>
            <a:t>United Kingdom, Spain, Cuba and the Veterans Administration</a:t>
          </a:r>
        </a:p>
      </dgm:t>
    </dgm:pt>
    <dgm:pt modelId="{F6C3E189-0109-3145-9D1E-A39EB482F507}" type="parTrans" cxnId="{43A7DDE9-9A53-974D-A524-0E9F3BD2CCF9}">
      <dgm:prSet/>
      <dgm:spPr/>
      <dgm:t>
        <a:bodyPr/>
        <a:lstStyle/>
        <a:p>
          <a:endParaRPr lang="en-US"/>
        </a:p>
      </dgm:t>
    </dgm:pt>
    <dgm:pt modelId="{DAC09DD7-8E27-FC4A-8F1E-493708747EAA}" type="sibTrans" cxnId="{43A7DDE9-9A53-974D-A524-0E9F3BD2CCF9}">
      <dgm:prSet/>
      <dgm:spPr/>
      <dgm:t>
        <a:bodyPr/>
        <a:lstStyle/>
        <a:p>
          <a:endParaRPr lang="en-US"/>
        </a:p>
      </dgm:t>
    </dgm:pt>
    <dgm:pt modelId="{58E02B05-AED1-954D-B725-B46E4B5F50CA}">
      <dgm:prSet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rPr>
            <a:t>Private/Independent</a:t>
          </a:r>
          <a:endParaRPr lang="en-US" sz="32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</a:endParaRPr>
        </a:p>
      </dgm:t>
    </dgm:pt>
    <dgm:pt modelId="{6B460EA5-24DB-9C4A-8540-865A72A8D910}" type="parTrans" cxnId="{4D50A754-FEB7-1B49-B34F-4A98E0D21BDC}">
      <dgm:prSet/>
      <dgm:spPr/>
      <dgm:t>
        <a:bodyPr/>
        <a:lstStyle/>
        <a:p>
          <a:endParaRPr lang="en-US"/>
        </a:p>
      </dgm:t>
    </dgm:pt>
    <dgm:pt modelId="{204CCAC2-2DA5-2A48-B7B1-28A7AB7D6897}" type="sibTrans" cxnId="{4D50A754-FEB7-1B49-B34F-4A98E0D21BDC}">
      <dgm:prSet/>
      <dgm:spPr/>
      <dgm:t>
        <a:bodyPr/>
        <a:lstStyle/>
        <a:p>
          <a:endParaRPr lang="en-US"/>
        </a:p>
      </dgm:t>
    </dgm:pt>
    <dgm:pt modelId="{146F7248-F0D3-444B-8531-3A76501C47C7}">
      <dgm:prSet/>
      <dgm:spPr>
        <a:solidFill>
          <a:srgbClr val="EFEDE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dirty="0"/>
            <a:t>Canada, Australia, Taiwan, Ireland, and Medicare A&amp;B</a:t>
          </a:r>
        </a:p>
      </dgm:t>
    </dgm:pt>
    <dgm:pt modelId="{B12D1256-8BED-5B48-8EED-F6CB6CF4B362}" type="parTrans" cxnId="{1757022E-A9EF-634E-8778-2AAAC309C340}">
      <dgm:prSet/>
      <dgm:spPr/>
      <dgm:t>
        <a:bodyPr/>
        <a:lstStyle/>
        <a:p>
          <a:endParaRPr lang="en-US"/>
        </a:p>
      </dgm:t>
    </dgm:pt>
    <dgm:pt modelId="{AE0D94BA-686D-F142-BD10-A5F85CFAFEA1}" type="sibTrans" cxnId="{1757022E-A9EF-634E-8778-2AAAC309C340}">
      <dgm:prSet/>
      <dgm:spPr/>
      <dgm:t>
        <a:bodyPr/>
        <a:lstStyle/>
        <a:p>
          <a:endParaRPr lang="en-US"/>
        </a:p>
      </dgm:t>
    </dgm:pt>
    <dgm:pt modelId="{6FBD9B2C-75DC-4943-8024-1555B24A127F}" type="pres">
      <dgm:prSet presAssocID="{BD5877CB-72C9-104D-9BF0-4F58C1D146A9}" presName="Name0" presStyleCnt="0">
        <dgm:presLayoutVars>
          <dgm:dir/>
          <dgm:animLvl val="lvl"/>
          <dgm:resizeHandles val="exact"/>
        </dgm:presLayoutVars>
      </dgm:prSet>
      <dgm:spPr/>
    </dgm:pt>
    <dgm:pt modelId="{1689C92F-7585-7345-B971-8B1BCE32FCC1}" type="pres">
      <dgm:prSet presAssocID="{73ABA8CD-688B-714B-8013-93C6CFF0901F}" presName="composite" presStyleCnt="0"/>
      <dgm:spPr/>
    </dgm:pt>
    <dgm:pt modelId="{288A3771-8148-1F43-B552-F109BBDE1331}" type="pres">
      <dgm:prSet presAssocID="{73ABA8CD-688B-714B-8013-93C6CFF0901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4F768B3-D352-C249-917D-0FB7DA54ABD2}" type="pres">
      <dgm:prSet presAssocID="{73ABA8CD-688B-714B-8013-93C6CFF0901F}" presName="desTx" presStyleLbl="alignAccFollowNode1" presStyleIdx="0" presStyleCnt="2">
        <dgm:presLayoutVars>
          <dgm:bulletEnabled val="1"/>
        </dgm:presLayoutVars>
      </dgm:prSet>
      <dgm:spPr/>
    </dgm:pt>
    <dgm:pt modelId="{D4640A84-F84C-1148-8646-20FD0F59AB87}" type="pres">
      <dgm:prSet presAssocID="{E214DFD6-6563-C04A-8808-9700B88A3102}" presName="space" presStyleCnt="0"/>
      <dgm:spPr/>
    </dgm:pt>
    <dgm:pt modelId="{27341B8F-501E-BB41-A8C3-EDB540C12DFE}" type="pres">
      <dgm:prSet presAssocID="{58E02B05-AED1-954D-B725-B46E4B5F50CA}" presName="composite" presStyleCnt="0"/>
      <dgm:spPr/>
    </dgm:pt>
    <dgm:pt modelId="{311F1F3E-C0D9-3C4F-A441-60B4989963FF}" type="pres">
      <dgm:prSet presAssocID="{58E02B05-AED1-954D-B725-B46E4B5F50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3230066-D195-514A-AB6B-DD35A0616E5D}" type="pres">
      <dgm:prSet presAssocID="{58E02B05-AED1-954D-B725-B46E4B5F50C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050FF0B-B24E-7846-B8DB-FACE95BADB9F}" type="presOf" srcId="{BD5877CB-72C9-104D-9BF0-4F58C1D146A9}" destId="{6FBD9B2C-75DC-4943-8024-1555B24A127F}" srcOrd="0" destOrd="0" presId="urn:microsoft.com/office/officeart/2005/8/layout/hList1"/>
    <dgm:cxn modelId="{1757022E-A9EF-634E-8778-2AAAC309C340}" srcId="{58E02B05-AED1-954D-B725-B46E4B5F50CA}" destId="{146F7248-F0D3-444B-8531-3A76501C47C7}" srcOrd="0" destOrd="0" parTransId="{B12D1256-8BED-5B48-8EED-F6CB6CF4B362}" sibTransId="{AE0D94BA-686D-F142-BD10-A5F85CFAFEA1}"/>
    <dgm:cxn modelId="{D8305651-12A4-9E4A-A078-0BEDF837BD96}" type="presOf" srcId="{58E02B05-AED1-954D-B725-B46E4B5F50CA}" destId="{311F1F3E-C0D9-3C4F-A441-60B4989963FF}" srcOrd="0" destOrd="0" presId="urn:microsoft.com/office/officeart/2005/8/layout/hList1"/>
    <dgm:cxn modelId="{4D50A754-FEB7-1B49-B34F-4A98E0D21BDC}" srcId="{BD5877CB-72C9-104D-9BF0-4F58C1D146A9}" destId="{58E02B05-AED1-954D-B725-B46E4B5F50CA}" srcOrd="1" destOrd="0" parTransId="{6B460EA5-24DB-9C4A-8540-865A72A8D910}" sibTransId="{204CCAC2-2DA5-2A48-B7B1-28A7AB7D6897}"/>
    <dgm:cxn modelId="{534582C8-905C-4D4B-9236-644C9542B49A}" srcId="{BD5877CB-72C9-104D-9BF0-4F58C1D146A9}" destId="{73ABA8CD-688B-714B-8013-93C6CFF0901F}" srcOrd="0" destOrd="0" parTransId="{9FF1C0A7-FD06-0B44-ABEF-1F61C45AA576}" sibTransId="{E214DFD6-6563-C04A-8808-9700B88A3102}"/>
    <dgm:cxn modelId="{5CFA1DD6-5997-CC45-89D3-6ED80150203C}" type="presOf" srcId="{00824833-1C0B-B44B-944A-5A34F1091F66}" destId="{84F768B3-D352-C249-917D-0FB7DA54ABD2}" srcOrd="0" destOrd="0" presId="urn:microsoft.com/office/officeart/2005/8/layout/hList1"/>
    <dgm:cxn modelId="{27754FE4-AF1D-F640-8243-2B7C718CE2B1}" type="presOf" srcId="{73ABA8CD-688B-714B-8013-93C6CFF0901F}" destId="{288A3771-8148-1F43-B552-F109BBDE1331}" srcOrd="0" destOrd="0" presId="urn:microsoft.com/office/officeart/2005/8/layout/hList1"/>
    <dgm:cxn modelId="{43A7DDE9-9A53-974D-A524-0E9F3BD2CCF9}" srcId="{73ABA8CD-688B-714B-8013-93C6CFF0901F}" destId="{00824833-1C0B-B44B-944A-5A34F1091F66}" srcOrd="0" destOrd="0" parTransId="{F6C3E189-0109-3145-9D1E-A39EB482F507}" sibTransId="{DAC09DD7-8E27-FC4A-8F1E-493708747EAA}"/>
    <dgm:cxn modelId="{990620F0-37B5-AC48-A6DB-F989702C9E49}" type="presOf" srcId="{146F7248-F0D3-444B-8531-3A76501C47C7}" destId="{E3230066-D195-514A-AB6B-DD35A0616E5D}" srcOrd="0" destOrd="0" presId="urn:microsoft.com/office/officeart/2005/8/layout/hList1"/>
    <dgm:cxn modelId="{12946D35-A5A3-EC44-ABCA-0CABC6549ABF}" type="presParOf" srcId="{6FBD9B2C-75DC-4943-8024-1555B24A127F}" destId="{1689C92F-7585-7345-B971-8B1BCE32FCC1}" srcOrd="0" destOrd="0" presId="urn:microsoft.com/office/officeart/2005/8/layout/hList1"/>
    <dgm:cxn modelId="{D48F4A47-B22A-9A49-8CF6-CB5792776E7E}" type="presParOf" srcId="{1689C92F-7585-7345-B971-8B1BCE32FCC1}" destId="{288A3771-8148-1F43-B552-F109BBDE1331}" srcOrd="0" destOrd="0" presId="urn:microsoft.com/office/officeart/2005/8/layout/hList1"/>
    <dgm:cxn modelId="{6A622967-C690-DD4C-96D4-94C60C0FEE14}" type="presParOf" srcId="{1689C92F-7585-7345-B971-8B1BCE32FCC1}" destId="{84F768B3-D352-C249-917D-0FB7DA54ABD2}" srcOrd="1" destOrd="0" presId="urn:microsoft.com/office/officeart/2005/8/layout/hList1"/>
    <dgm:cxn modelId="{63E75515-0E9C-F54A-BA76-D16C2871454B}" type="presParOf" srcId="{6FBD9B2C-75DC-4943-8024-1555B24A127F}" destId="{D4640A84-F84C-1148-8646-20FD0F59AB87}" srcOrd="1" destOrd="0" presId="urn:microsoft.com/office/officeart/2005/8/layout/hList1"/>
    <dgm:cxn modelId="{A8F06183-F1D2-1F43-987C-1AD6E2F38B81}" type="presParOf" srcId="{6FBD9B2C-75DC-4943-8024-1555B24A127F}" destId="{27341B8F-501E-BB41-A8C3-EDB540C12DFE}" srcOrd="2" destOrd="0" presId="urn:microsoft.com/office/officeart/2005/8/layout/hList1"/>
    <dgm:cxn modelId="{837A3909-4F80-494D-95BB-B0202F46BADA}" type="presParOf" srcId="{27341B8F-501E-BB41-A8C3-EDB540C12DFE}" destId="{311F1F3E-C0D9-3C4F-A441-60B4989963FF}" srcOrd="0" destOrd="0" presId="urn:microsoft.com/office/officeart/2005/8/layout/hList1"/>
    <dgm:cxn modelId="{9D01A043-AFAD-EA44-A287-3533F63CF419}" type="presParOf" srcId="{27341B8F-501E-BB41-A8C3-EDB540C12DFE}" destId="{E3230066-D195-514A-AB6B-DD35A0616E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A3771-8148-1F43-B552-F109BBDE1331}">
      <dsp:nvSpPr>
        <dsp:cNvPr id="0" name=""/>
        <dsp:cNvSpPr/>
      </dsp:nvSpPr>
      <dsp:spPr>
        <a:xfrm>
          <a:off x="46" y="71743"/>
          <a:ext cx="4472976" cy="697612"/>
        </a:xfrm>
        <a:prstGeom prst="rect">
          <a:avLst/>
        </a:prstGeom>
        <a:solidFill>
          <a:schemeClr val="accent1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rPr>
            <a:t>Public</a:t>
          </a:r>
          <a:endParaRPr lang="en-US" sz="3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</a:endParaRPr>
        </a:p>
      </dsp:txBody>
      <dsp:txXfrm>
        <a:off x="46" y="71743"/>
        <a:ext cx="4472976" cy="697612"/>
      </dsp:txXfrm>
    </dsp:sp>
    <dsp:sp modelId="{84F768B3-D352-C249-917D-0FB7DA54ABD2}">
      <dsp:nvSpPr>
        <dsp:cNvPr id="0" name=""/>
        <dsp:cNvSpPr/>
      </dsp:nvSpPr>
      <dsp:spPr>
        <a:xfrm>
          <a:off x="46" y="769356"/>
          <a:ext cx="4472976" cy="1010160"/>
        </a:xfrm>
        <a:prstGeom prst="rect">
          <a:avLst/>
        </a:prstGeom>
        <a:solidFill>
          <a:srgbClr val="EFEDE3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United Kingdom, Spain, Cuba and the Veterans Administration</a:t>
          </a:r>
        </a:p>
      </dsp:txBody>
      <dsp:txXfrm>
        <a:off x="46" y="769356"/>
        <a:ext cx="4472976" cy="1010160"/>
      </dsp:txXfrm>
    </dsp:sp>
    <dsp:sp modelId="{311F1F3E-C0D9-3C4F-A441-60B4989963FF}">
      <dsp:nvSpPr>
        <dsp:cNvPr id="0" name=""/>
        <dsp:cNvSpPr/>
      </dsp:nvSpPr>
      <dsp:spPr>
        <a:xfrm>
          <a:off x="5099240" y="71743"/>
          <a:ext cx="4472976" cy="697612"/>
        </a:xfrm>
        <a:prstGeom prst="rect">
          <a:avLst/>
        </a:prstGeom>
        <a:solidFill>
          <a:schemeClr val="accent1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rPr>
            <a:t>Private/Independent</a:t>
          </a:r>
          <a:endParaRPr lang="en-US" sz="3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</a:endParaRPr>
        </a:p>
      </dsp:txBody>
      <dsp:txXfrm>
        <a:off x="5099240" y="71743"/>
        <a:ext cx="4472976" cy="697612"/>
      </dsp:txXfrm>
    </dsp:sp>
    <dsp:sp modelId="{E3230066-D195-514A-AB6B-DD35A0616E5D}">
      <dsp:nvSpPr>
        <dsp:cNvPr id="0" name=""/>
        <dsp:cNvSpPr/>
      </dsp:nvSpPr>
      <dsp:spPr>
        <a:xfrm>
          <a:off x="5099240" y="769356"/>
          <a:ext cx="4472976" cy="1010160"/>
        </a:xfrm>
        <a:prstGeom prst="rect">
          <a:avLst/>
        </a:prstGeom>
        <a:solidFill>
          <a:srgbClr val="EFEDE3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Canada, Australia, Taiwan, Ireland, and Medicare A&amp;B</a:t>
          </a:r>
        </a:p>
      </dsp:txBody>
      <dsp:txXfrm>
        <a:off x="5099240" y="769356"/>
        <a:ext cx="4472976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0538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iggleswadeblue/443834364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building.com/2013/09/04/picking-cherri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://d1rtyw0rm.deviantart.com/art/lemon-stock-001-147821897" TargetMode="Externa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freshmentrefuge.blogspot.com/2011/08/taxed-enough-already-what-is-true-cos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tiff"/><Relationship Id="rId5" Type="http://schemas.openxmlformats.org/officeDocument/2006/relationships/image" Target="../media/image12.jpeg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brampton.com/these-rock-bands-are-coming-to-brampto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Crime_(band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egbertowillies.com/2016/08/25/events-dictate-single-payer-medicare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creativecommons.org/licenses/by-nd/3.0/" TargetMode="External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London-Big-Ben-England-United-Kingdom-Westminster-2926437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nada-flag-canadian-country-159585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dgrads.blogspot.com/2010/01/two-more-opportunities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2/02/27/how-to-protect-and-enhance-your-strengths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tetia.com/un-nuevo-management-para-una-nueva-epoca-ii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total_health_expenditure_per_capit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aunilharosa.blogspot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4C46-CCAC-204F-8DF1-488A027A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0" y="1392145"/>
            <a:ext cx="5751537" cy="3848521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Family Medicine Advocacy  Summit 2019</a:t>
            </a:r>
            <a:br>
              <a:rPr lang="en-US" sz="6600" dirty="0"/>
            </a:br>
            <a:r>
              <a:rPr lang="en-US" sz="4400" b="1" dirty="0"/>
              <a:t>Commission for Government Advocacy </a:t>
            </a:r>
            <a:br>
              <a:rPr lang="en-US" sz="6600" dirty="0"/>
            </a:br>
            <a:r>
              <a:rPr lang="en-US" sz="4000" dirty="0"/>
              <a:t>Washington DC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B5AA7-AB43-5241-AD1C-8AFB81294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493" y="1392144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200" b="1" dirty="0"/>
              <a:t>The case for Single Payer advocacy and education within the AAFP</a:t>
            </a:r>
          </a:p>
        </p:txBody>
      </p:sp>
    </p:spTree>
    <p:extLst>
      <p:ext uri="{BB962C8B-B14F-4D97-AF65-F5344CB8AC3E}">
        <p14:creationId xmlns:p14="http://schemas.microsoft.com/office/powerpoint/2010/main" val="138231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892D-653F-1947-950B-9C4F983A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29" y="347870"/>
            <a:ext cx="10545417" cy="1079500"/>
          </a:xfrm>
        </p:spPr>
        <p:txBody>
          <a:bodyPr>
            <a:noAutofit/>
          </a:bodyPr>
          <a:lstStyle/>
          <a:p>
            <a:r>
              <a:rPr lang="en-US" sz="3800" dirty="0"/>
              <a:t>Our current multi-payer system… </a:t>
            </a:r>
            <a:br>
              <a:rPr lang="en-US" sz="3800" dirty="0"/>
            </a:br>
            <a:r>
              <a:rPr lang="en-US" sz="3800" dirty="0"/>
              <a:t>Improved access and care, or a </a:t>
            </a:r>
            <a:r>
              <a:rPr lang="en-US" sz="3800" b="1" i="1" dirty="0"/>
              <a:t>propped-up mess</a:t>
            </a:r>
            <a:r>
              <a:rPr lang="en-US" sz="3800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6F47B-95B6-9B47-A483-276B261C5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7376" y="1566725"/>
            <a:ext cx="7797248" cy="474725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9F913-0B92-0648-80CA-ABD390E39D57}"/>
              </a:ext>
            </a:extLst>
          </p:cNvPr>
          <p:cNvSpPr txBox="1"/>
          <p:nvPr/>
        </p:nvSpPr>
        <p:spPr>
          <a:xfrm>
            <a:off x="804294" y="6460066"/>
            <a:ext cx="5367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flickr.com/photos/biggleswadeblue/443834364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109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308D-1916-BA4A-AA74-2D874888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61" y="310839"/>
            <a:ext cx="5793475" cy="16002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Repeal?  Replace?  </a:t>
            </a:r>
            <a:r>
              <a:rPr lang="en-US" sz="3600" i="1" dirty="0"/>
              <a:t>Or are we really heading back to the days of 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DAFE2D8-CF41-47DF-8381-FFDF6C14D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361" y="2211600"/>
            <a:ext cx="5413647" cy="32261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/>
              <a:t>Cherry Picking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/>
              <a:t>Lemon Dropping?</a:t>
            </a:r>
          </a:p>
          <a:p>
            <a:pPr marL="1092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Advantage Plan shenanigans </a:t>
            </a:r>
          </a:p>
          <a:p>
            <a:pPr marL="1092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ACA Repeal bills in Congress</a:t>
            </a:r>
          </a:p>
          <a:p>
            <a:pPr marL="1092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Catastrophic plans for employer exemptions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31EC776-2D9D-D045-9BFB-7A46E2D7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2542" y="310838"/>
            <a:ext cx="3427490" cy="25363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D7F86-0718-AD4B-8D37-82E4A88086BB}"/>
              </a:ext>
            </a:extLst>
          </p:cNvPr>
          <p:cNvSpPr txBox="1"/>
          <p:nvPr/>
        </p:nvSpPr>
        <p:spPr>
          <a:xfrm>
            <a:off x="7967895" y="6297435"/>
            <a:ext cx="422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hlinkClick r:id="rId3" tooltip="http://www.compliancebuilding.com/2013/09/04/picking-cherr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Cherry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1200" dirty="0"/>
          </a:p>
          <a:p>
            <a:pPr lvl="0" algn="r">
              <a:spcAft>
                <a:spcPts val="600"/>
              </a:spcAft>
            </a:pPr>
            <a:r>
              <a:rPr lang="en-US" sz="1200" u="sng" dirty="0">
                <a:hlinkClick r:id="rId5" tooltip="http://d1rtyw0rm.deviantart.com/art/lemon-stock-001-1478218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Lemon photo</a:t>
            </a:r>
            <a:r>
              <a:rPr lang="en-US" sz="1200" u="sng" dirty="0"/>
              <a:t> </a:t>
            </a:r>
            <a:r>
              <a:rPr lang="en-US" sz="1200" dirty="0"/>
              <a:t>by Unknown Author are licensed under </a:t>
            </a:r>
            <a:r>
              <a:rPr lang="en-US" sz="1200" dirty="0"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1200" dirty="0"/>
          </a:p>
        </p:txBody>
      </p:sp>
      <p:pic>
        <p:nvPicPr>
          <p:cNvPr id="9" name="Content Placeholder 8" descr="An orange and white fruit&#10;&#10;Description automatically generated">
            <a:extLst>
              <a:ext uri="{FF2B5EF4-FFF2-40B4-BE49-F238E27FC236}">
                <a16:creationId xmlns:a16="http://schemas.microsoft.com/office/drawing/2014/main" id="{D4F02B02-2468-814E-9377-5CE6899AD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43" t="7879" r="9720" b="15934"/>
          <a:stretch/>
        </p:blipFill>
        <p:spPr>
          <a:xfrm>
            <a:off x="6768661" y="2497393"/>
            <a:ext cx="3896881" cy="25363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545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01E09-FFDC-6840-937A-C9A35425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400050"/>
            <a:ext cx="5958837" cy="10780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3600" dirty="0"/>
              <a:t>Beware of Single Payer Imposters!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640DE-3641-5246-83E8-038C415E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43" y="1653436"/>
            <a:ext cx="5958837" cy="42139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800" b="1" dirty="0"/>
              <a:t>Medicare…at 50? …Buy in? 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600" i="1" dirty="0"/>
              <a:t>	-</a:t>
            </a:r>
            <a:r>
              <a:rPr lang="en-US" sz="2400" dirty="0"/>
              <a:t>Skews to older sicker patients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	-Churn persists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800" b="1" dirty="0"/>
              <a:t>Medicare for America? </a:t>
            </a:r>
            <a:r>
              <a:rPr lang="en-US" sz="2800" i="1" dirty="0"/>
              <a:t>(</a:t>
            </a:r>
            <a:r>
              <a:rPr lang="en-US" sz="2600" i="1" dirty="0"/>
              <a:t>Center for American Progress - liberal think-tank with funding from pharma and AHIP)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600" i="1" dirty="0"/>
              <a:t>	-</a:t>
            </a:r>
            <a:r>
              <a:rPr lang="en-US" sz="2400" dirty="0"/>
              <a:t>Retains for profit payers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	-Admin complexity cost 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800" b="1" dirty="0"/>
              <a:t>Medicaid for All?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400" i="1" dirty="0"/>
              <a:t>	-</a:t>
            </a:r>
            <a:r>
              <a:rPr lang="en-US" sz="2400" dirty="0"/>
              <a:t>Budgetary and cultural variability 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	-Border phenomenon?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282FA7-C87F-B948-8C11-9F7AD0FE5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2340" y="947738"/>
            <a:ext cx="3299579" cy="4961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89E92A-9A7C-F142-A19D-A155EB53B4F8}"/>
              </a:ext>
            </a:extLst>
          </p:cNvPr>
          <p:cNvSpPr txBox="1"/>
          <p:nvPr/>
        </p:nvSpPr>
        <p:spPr>
          <a:xfrm>
            <a:off x="9179154" y="5709455"/>
            <a:ext cx="23727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efreshmentrefuge.blogspot.com/2011/08/taxed-enough-already-what-is-true-cos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483">
            <a:extLst>
              <a:ext uri="{FF2B5EF4-FFF2-40B4-BE49-F238E27FC236}">
                <a16:creationId xmlns:a16="http://schemas.microsoft.com/office/drawing/2014/main" id="{434F7F1D-C2F6-5841-9F43-60FCC12FD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063" y="458497"/>
            <a:ext cx="9384710" cy="586819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68" y="1747416"/>
            <a:ext cx="3051816" cy="3363169"/>
          </a:xfrm>
          <a:prstGeom prst="rect">
            <a:avLst/>
          </a:prstGeom>
          <a:effectLst>
            <a:glow rad="635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0360916" y="826718"/>
            <a:ext cx="1328749" cy="5204564"/>
            <a:chOff x="5401557" y="1159496"/>
            <a:chExt cx="1084084" cy="47905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3094634"/>
              <a:ext cx="1084084" cy="11421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4236792"/>
              <a:ext cx="1084084" cy="1713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557" y="1159496"/>
              <a:ext cx="1084084" cy="19351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12" y="2838207"/>
            <a:ext cx="3188180" cy="8642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58" y="3788376"/>
            <a:ext cx="3181488" cy="9385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E03DE6-74E0-3D49-B4F9-D891A946692A}"/>
              </a:ext>
            </a:extLst>
          </p:cNvPr>
          <p:cNvSpPr/>
          <p:nvPr/>
        </p:nvSpPr>
        <p:spPr>
          <a:xfrm>
            <a:off x="4475508" y="5763029"/>
            <a:ext cx="2514600" cy="8642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DB72154-5AD6-4749-9D9D-7E26327C0339}"/>
              </a:ext>
            </a:extLst>
          </p:cNvPr>
          <p:cNvSpPr/>
          <p:nvPr/>
        </p:nvSpPr>
        <p:spPr>
          <a:xfrm>
            <a:off x="7064696" y="5763029"/>
            <a:ext cx="2514600" cy="8642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5F63D13-C34B-A343-A1E8-76A30C00BF32}"/>
              </a:ext>
            </a:extLst>
          </p:cNvPr>
          <p:cNvSpPr/>
          <p:nvPr/>
        </p:nvSpPr>
        <p:spPr>
          <a:xfrm>
            <a:off x="4475508" y="4812862"/>
            <a:ext cx="2514600" cy="8642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F216C5-DA47-5F40-A295-C09FDA15CC75}"/>
              </a:ext>
            </a:extLst>
          </p:cNvPr>
          <p:cNvSpPr/>
          <p:nvPr/>
        </p:nvSpPr>
        <p:spPr>
          <a:xfrm>
            <a:off x="7064696" y="4812862"/>
            <a:ext cx="2514600" cy="8642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F7B013-9055-B243-8DC5-A5E477A0B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3313" y="2146753"/>
            <a:ext cx="3188179" cy="6055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9AF6E-32FF-C848-9CF7-77E31D083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241" b="22431"/>
          <a:stretch/>
        </p:blipFill>
        <p:spPr>
          <a:xfrm>
            <a:off x="5444548" y="1093100"/>
            <a:ext cx="3165709" cy="9677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F59A7D-A875-874D-A761-CB86AC295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9276" b="26932"/>
          <a:stretch/>
        </p:blipFill>
        <p:spPr>
          <a:xfrm>
            <a:off x="5431774" y="230750"/>
            <a:ext cx="3191256" cy="7764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D7C92702-060E-A14B-8993-9B071FC858B8}"/>
              </a:ext>
            </a:extLst>
          </p:cNvPr>
          <p:cNvCxnSpPr>
            <a:cxnSpLocks/>
          </p:cNvCxnSpPr>
          <p:nvPr/>
        </p:nvCxnSpPr>
        <p:spPr>
          <a:xfrm flipV="1">
            <a:off x="2419815" y="3255481"/>
            <a:ext cx="3296955" cy="1275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E18D71AF-8604-AA45-AE57-0CED0A1BE97C}"/>
              </a:ext>
            </a:extLst>
          </p:cNvPr>
          <p:cNvCxnSpPr>
            <a:cxnSpLocks/>
          </p:cNvCxnSpPr>
          <p:nvPr/>
        </p:nvCxnSpPr>
        <p:spPr>
          <a:xfrm>
            <a:off x="2419815" y="3957214"/>
            <a:ext cx="4937095" cy="1153371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4FBFCA01-188A-DA4D-8F99-738C87E2D762}"/>
              </a:ext>
            </a:extLst>
          </p:cNvPr>
          <p:cNvCxnSpPr>
            <a:cxnSpLocks/>
          </p:cNvCxnSpPr>
          <p:nvPr/>
        </p:nvCxnSpPr>
        <p:spPr>
          <a:xfrm>
            <a:off x="2419815" y="3670107"/>
            <a:ext cx="3309728" cy="68113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E542BF46-599B-C948-AFEE-26B41B8CA931}"/>
              </a:ext>
            </a:extLst>
          </p:cNvPr>
          <p:cNvCxnSpPr>
            <a:cxnSpLocks/>
          </p:cNvCxnSpPr>
          <p:nvPr/>
        </p:nvCxnSpPr>
        <p:spPr>
          <a:xfrm>
            <a:off x="2419815" y="4244321"/>
            <a:ext cx="2340689" cy="814933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11906A8E-48FE-7446-B6A3-B05FB93AD5F8}"/>
              </a:ext>
            </a:extLst>
          </p:cNvPr>
          <p:cNvCxnSpPr>
            <a:cxnSpLocks/>
          </p:cNvCxnSpPr>
          <p:nvPr/>
        </p:nvCxnSpPr>
        <p:spPr>
          <a:xfrm>
            <a:off x="2419815" y="4531428"/>
            <a:ext cx="4937095" cy="149985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3D63B87-630D-A742-8659-876ED05165D0}"/>
              </a:ext>
            </a:extLst>
          </p:cNvPr>
          <p:cNvCxnSpPr>
            <a:cxnSpLocks/>
          </p:cNvCxnSpPr>
          <p:nvPr/>
        </p:nvCxnSpPr>
        <p:spPr>
          <a:xfrm>
            <a:off x="2419815" y="4818533"/>
            <a:ext cx="2415277" cy="1212749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8E7A590E-BC21-5648-8F87-460A2F26019B}"/>
              </a:ext>
            </a:extLst>
          </p:cNvPr>
          <p:cNvCxnSpPr>
            <a:cxnSpLocks/>
          </p:cNvCxnSpPr>
          <p:nvPr/>
        </p:nvCxnSpPr>
        <p:spPr>
          <a:xfrm flipV="1">
            <a:off x="2419815" y="650549"/>
            <a:ext cx="3296955" cy="18711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49912A42-FF10-8A46-B45E-DC79F24C6C6C}"/>
              </a:ext>
            </a:extLst>
          </p:cNvPr>
          <p:cNvCxnSpPr>
            <a:cxnSpLocks/>
          </p:cNvCxnSpPr>
          <p:nvPr/>
        </p:nvCxnSpPr>
        <p:spPr>
          <a:xfrm flipV="1">
            <a:off x="2419815" y="2474537"/>
            <a:ext cx="3296955" cy="621356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F093DADA-2C7F-0045-986C-1E4694FA1085}"/>
              </a:ext>
            </a:extLst>
          </p:cNvPr>
          <p:cNvCxnSpPr>
            <a:cxnSpLocks/>
          </p:cNvCxnSpPr>
          <p:nvPr/>
        </p:nvCxnSpPr>
        <p:spPr>
          <a:xfrm flipV="1">
            <a:off x="2419815" y="1576953"/>
            <a:ext cx="3296955" cy="1231833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6E50C38E-F81D-EE43-842A-D88E2A0714F0}"/>
              </a:ext>
            </a:extLst>
          </p:cNvPr>
          <p:cNvCxnSpPr>
            <a:cxnSpLocks/>
          </p:cNvCxnSpPr>
          <p:nvPr/>
        </p:nvCxnSpPr>
        <p:spPr>
          <a:xfrm>
            <a:off x="8392710" y="370662"/>
            <a:ext cx="2265765" cy="67756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3DFF9C0E-4838-6544-B6FA-5C019CA52458}"/>
              </a:ext>
            </a:extLst>
          </p:cNvPr>
          <p:cNvCxnSpPr>
            <a:cxnSpLocks/>
          </p:cNvCxnSpPr>
          <p:nvPr/>
        </p:nvCxnSpPr>
        <p:spPr>
          <a:xfrm flipV="1">
            <a:off x="9228033" y="2474537"/>
            <a:ext cx="1430442" cy="272262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7E221406-42C2-5B40-AD4B-F2743DE5C560}"/>
              </a:ext>
            </a:extLst>
          </p:cNvPr>
          <p:cNvCxnSpPr>
            <a:cxnSpLocks/>
          </p:cNvCxnSpPr>
          <p:nvPr/>
        </p:nvCxnSpPr>
        <p:spPr>
          <a:xfrm flipV="1">
            <a:off x="8401539" y="1747416"/>
            <a:ext cx="2256936" cy="14231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id="{A901FEDF-6F83-304E-BDD9-F2F85AD44BB0}"/>
              </a:ext>
            </a:extLst>
          </p:cNvPr>
          <p:cNvCxnSpPr>
            <a:cxnSpLocks/>
          </p:cNvCxnSpPr>
          <p:nvPr/>
        </p:nvCxnSpPr>
        <p:spPr>
          <a:xfrm>
            <a:off x="8392710" y="1270462"/>
            <a:ext cx="2265765" cy="3060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C6BA9F12-0922-304B-B06E-CA5FF33F988E}"/>
              </a:ext>
            </a:extLst>
          </p:cNvPr>
          <p:cNvCxnSpPr>
            <a:cxnSpLocks/>
          </p:cNvCxnSpPr>
          <p:nvPr/>
        </p:nvCxnSpPr>
        <p:spPr>
          <a:xfrm flipV="1">
            <a:off x="6833915" y="2247081"/>
            <a:ext cx="3824560" cy="2949451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4F747C46-F122-4644-9E2D-8BC42B6CAAF4}"/>
              </a:ext>
            </a:extLst>
          </p:cNvPr>
          <p:cNvCxnSpPr>
            <a:cxnSpLocks/>
          </p:cNvCxnSpPr>
          <p:nvPr/>
        </p:nvCxnSpPr>
        <p:spPr>
          <a:xfrm flipV="1">
            <a:off x="8399097" y="1915548"/>
            <a:ext cx="2259378" cy="2227026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A9029C46-E7A0-CA41-99DB-EF1F39379F8D}"/>
              </a:ext>
            </a:extLst>
          </p:cNvPr>
          <p:cNvCxnSpPr>
            <a:cxnSpLocks/>
          </p:cNvCxnSpPr>
          <p:nvPr/>
        </p:nvCxnSpPr>
        <p:spPr>
          <a:xfrm flipV="1">
            <a:off x="8392710" y="1523297"/>
            <a:ext cx="2265765" cy="794537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>
            <a:extLst>
              <a:ext uri="{FF2B5EF4-FFF2-40B4-BE49-F238E27FC236}">
                <a16:creationId xmlns:a16="http://schemas.microsoft.com/office/drawing/2014/main" id="{D9AB7DC7-49F9-F440-981C-2B15EED80DD2}"/>
              </a:ext>
            </a:extLst>
          </p:cNvPr>
          <p:cNvCxnSpPr>
            <a:cxnSpLocks/>
          </p:cNvCxnSpPr>
          <p:nvPr/>
        </p:nvCxnSpPr>
        <p:spPr>
          <a:xfrm flipV="1">
            <a:off x="6770067" y="2649367"/>
            <a:ext cx="4117008" cy="353879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258C924B-1BAC-1849-B86C-DD1A47C81ECA}"/>
              </a:ext>
            </a:extLst>
          </p:cNvPr>
          <p:cNvCxnSpPr>
            <a:cxnSpLocks/>
          </p:cNvCxnSpPr>
          <p:nvPr/>
        </p:nvCxnSpPr>
        <p:spPr>
          <a:xfrm flipV="1">
            <a:off x="9366473" y="2748260"/>
            <a:ext cx="1658817" cy="3283022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84817C79-B708-124A-A513-B73B8412606C}"/>
              </a:ext>
            </a:extLst>
          </p:cNvPr>
          <p:cNvCxnSpPr>
            <a:cxnSpLocks/>
          </p:cNvCxnSpPr>
          <p:nvPr/>
        </p:nvCxnSpPr>
        <p:spPr>
          <a:xfrm>
            <a:off x="8399097" y="558283"/>
            <a:ext cx="2259378" cy="2590782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C5E1529F-44E3-404B-B5EF-A490958D587E}"/>
              </a:ext>
            </a:extLst>
          </p:cNvPr>
          <p:cNvCxnSpPr>
            <a:cxnSpLocks/>
          </p:cNvCxnSpPr>
          <p:nvPr/>
        </p:nvCxnSpPr>
        <p:spPr>
          <a:xfrm>
            <a:off x="8399097" y="1518765"/>
            <a:ext cx="2259378" cy="1800475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AC793031-7DBC-754A-B011-12CC2D86A0B5}"/>
              </a:ext>
            </a:extLst>
          </p:cNvPr>
          <p:cNvCxnSpPr>
            <a:cxnSpLocks/>
          </p:cNvCxnSpPr>
          <p:nvPr/>
        </p:nvCxnSpPr>
        <p:spPr>
          <a:xfrm>
            <a:off x="8399097" y="2457265"/>
            <a:ext cx="2259378" cy="1032659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EFCFB658-F108-B14B-935E-5455153FDE2B}"/>
              </a:ext>
            </a:extLst>
          </p:cNvPr>
          <p:cNvCxnSpPr>
            <a:cxnSpLocks/>
          </p:cNvCxnSpPr>
          <p:nvPr/>
        </p:nvCxnSpPr>
        <p:spPr>
          <a:xfrm>
            <a:off x="8399097" y="3270318"/>
            <a:ext cx="2259378" cy="37803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DAEF5C0A-8D5D-AD47-93A0-0D762FDA5196}"/>
              </a:ext>
            </a:extLst>
          </p:cNvPr>
          <p:cNvCxnSpPr>
            <a:cxnSpLocks/>
          </p:cNvCxnSpPr>
          <p:nvPr/>
        </p:nvCxnSpPr>
        <p:spPr>
          <a:xfrm>
            <a:off x="8392710" y="3518125"/>
            <a:ext cx="2265765" cy="353142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F28556C0-D2AE-E540-9227-641D1B410751}"/>
              </a:ext>
            </a:extLst>
          </p:cNvPr>
          <p:cNvCxnSpPr>
            <a:cxnSpLocks/>
          </p:cNvCxnSpPr>
          <p:nvPr/>
        </p:nvCxnSpPr>
        <p:spPr>
          <a:xfrm flipV="1">
            <a:off x="6770067" y="3871267"/>
            <a:ext cx="4117008" cy="149410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975EF55F-9B59-0642-9DB7-1358184C561E}"/>
              </a:ext>
            </a:extLst>
          </p:cNvPr>
          <p:cNvCxnSpPr>
            <a:cxnSpLocks/>
          </p:cNvCxnSpPr>
          <p:nvPr/>
        </p:nvCxnSpPr>
        <p:spPr>
          <a:xfrm flipV="1">
            <a:off x="9228033" y="3896159"/>
            <a:ext cx="1999740" cy="142645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87895625-E774-094B-9FAD-88B926C9149F}"/>
              </a:ext>
            </a:extLst>
          </p:cNvPr>
          <p:cNvCxnSpPr>
            <a:cxnSpLocks/>
          </p:cNvCxnSpPr>
          <p:nvPr/>
        </p:nvCxnSpPr>
        <p:spPr>
          <a:xfrm flipV="1">
            <a:off x="6782840" y="3947207"/>
            <a:ext cx="4652645" cy="237948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315F1680-BB72-0545-BB97-C7C5EAF00E47}"/>
              </a:ext>
            </a:extLst>
          </p:cNvPr>
          <p:cNvCxnSpPr>
            <a:cxnSpLocks/>
          </p:cNvCxnSpPr>
          <p:nvPr/>
        </p:nvCxnSpPr>
        <p:spPr>
          <a:xfrm flipV="1">
            <a:off x="9366473" y="3956070"/>
            <a:ext cx="2286445" cy="2256057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CDB09F3F-826B-B34E-A026-9F346858C031}"/>
              </a:ext>
            </a:extLst>
          </p:cNvPr>
          <p:cNvCxnSpPr>
            <a:cxnSpLocks/>
          </p:cNvCxnSpPr>
          <p:nvPr/>
        </p:nvCxnSpPr>
        <p:spPr>
          <a:xfrm>
            <a:off x="8399097" y="826567"/>
            <a:ext cx="2265765" cy="3610623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24344511-7808-814E-A9CB-EB58074D2BD4}"/>
              </a:ext>
            </a:extLst>
          </p:cNvPr>
          <p:cNvCxnSpPr>
            <a:cxnSpLocks/>
          </p:cNvCxnSpPr>
          <p:nvPr/>
        </p:nvCxnSpPr>
        <p:spPr>
          <a:xfrm>
            <a:off x="8399097" y="1785520"/>
            <a:ext cx="2259378" cy="2832799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E95F9D13-6F7E-CC4A-B4F8-8FB89848B623}"/>
              </a:ext>
            </a:extLst>
          </p:cNvPr>
          <p:cNvCxnSpPr>
            <a:cxnSpLocks/>
          </p:cNvCxnSpPr>
          <p:nvPr/>
        </p:nvCxnSpPr>
        <p:spPr>
          <a:xfrm>
            <a:off x="8392710" y="2601978"/>
            <a:ext cx="2272152" cy="221088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70C446C3-AA41-714B-833C-B3EEF83C9BCA}"/>
              </a:ext>
            </a:extLst>
          </p:cNvPr>
          <p:cNvCxnSpPr>
            <a:cxnSpLocks/>
          </p:cNvCxnSpPr>
          <p:nvPr/>
        </p:nvCxnSpPr>
        <p:spPr>
          <a:xfrm flipV="1">
            <a:off x="8399097" y="3734297"/>
            <a:ext cx="2333966" cy="52334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581E4445-D12F-8D44-83F9-20AD8CE65E88}"/>
              </a:ext>
            </a:extLst>
          </p:cNvPr>
          <p:cNvCxnSpPr>
            <a:cxnSpLocks/>
          </p:cNvCxnSpPr>
          <p:nvPr/>
        </p:nvCxnSpPr>
        <p:spPr>
          <a:xfrm>
            <a:off x="8399097" y="4559115"/>
            <a:ext cx="2259378" cy="480389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5533753A-4C47-944C-8CC3-F75AF36FE926}"/>
              </a:ext>
            </a:extLst>
          </p:cNvPr>
          <p:cNvCxnSpPr>
            <a:cxnSpLocks/>
          </p:cNvCxnSpPr>
          <p:nvPr/>
        </p:nvCxnSpPr>
        <p:spPr>
          <a:xfrm flipV="1">
            <a:off x="6746093" y="5392019"/>
            <a:ext cx="3912382" cy="70446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C6E9D41B-C418-6544-8972-5F1EDC49D4D1}"/>
              </a:ext>
            </a:extLst>
          </p:cNvPr>
          <p:cNvCxnSpPr>
            <a:cxnSpLocks/>
          </p:cNvCxnSpPr>
          <p:nvPr/>
        </p:nvCxnSpPr>
        <p:spPr>
          <a:xfrm>
            <a:off x="9191286" y="5462465"/>
            <a:ext cx="1473576" cy="30056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104FEC69-CC9F-884B-88E3-BBE044371948}"/>
              </a:ext>
            </a:extLst>
          </p:cNvPr>
          <p:cNvCxnSpPr>
            <a:cxnSpLocks/>
          </p:cNvCxnSpPr>
          <p:nvPr/>
        </p:nvCxnSpPr>
        <p:spPr>
          <a:xfrm flipV="1">
            <a:off x="6746093" y="5837706"/>
            <a:ext cx="4279197" cy="649632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F41B6636-01A3-2741-B470-163F3867685D}"/>
              </a:ext>
            </a:extLst>
          </p:cNvPr>
          <p:cNvCxnSpPr>
            <a:cxnSpLocks/>
          </p:cNvCxnSpPr>
          <p:nvPr/>
        </p:nvCxnSpPr>
        <p:spPr>
          <a:xfrm flipV="1">
            <a:off x="9329726" y="5942485"/>
            <a:ext cx="2105759" cy="544824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 478">
            <a:extLst>
              <a:ext uri="{FF2B5EF4-FFF2-40B4-BE49-F238E27FC236}">
                <a16:creationId xmlns:a16="http://schemas.microsoft.com/office/drawing/2014/main" id="{9172F679-D289-434B-B5D8-1B58328FDCE1}"/>
              </a:ext>
            </a:extLst>
          </p:cNvPr>
          <p:cNvSpPr txBox="1"/>
          <p:nvPr/>
        </p:nvSpPr>
        <p:spPr>
          <a:xfrm>
            <a:off x="7052565" y="4843331"/>
            <a:ext cx="25146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Business Community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1A4BDE96-4E89-1147-9239-AEA990CAB14A}"/>
              </a:ext>
            </a:extLst>
          </p:cNvPr>
          <p:cNvSpPr txBox="1"/>
          <p:nvPr/>
        </p:nvSpPr>
        <p:spPr>
          <a:xfrm>
            <a:off x="4488689" y="5809142"/>
            <a:ext cx="25146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Federal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Government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E460867E-BBB0-E84A-937E-588151AC94AE}"/>
              </a:ext>
            </a:extLst>
          </p:cNvPr>
          <p:cNvSpPr txBox="1"/>
          <p:nvPr/>
        </p:nvSpPr>
        <p:spPr>
          <a:xfrm>
            <a:off x="4498861" y="4843331"/>
            <a:ext cx="25146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Municipal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Governments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06680511-59E2-0C41-9260-827D1ECD31E4}"/>
              </a:ext>
            </a:extLst>
          </p:cNvPr>
          <p:cNvSpPr txBox="1"/>
          <p:nvPr/>
        </p:nvSpPr>
        <p:spPr>
          <a:xfrm>
            <a:off x="7105318" y="5809142"/>
            <a:ext cx="25146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State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Franklin Gothic Medium" panose="020B0603020102020204" pitchFamily="34" charset="0"/>
              </a:rPr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36463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5" grpId="0" animBg="1"/>
      <p:bldP spid="66" grpId="0" animBg="1"/>
      <p:bldP spid="68" grpId="0" animBg="1"/>
      <p:bldP spid="479" grpId="0"/>
      <p:bldP spid="480" grpId="0"/>
      <p:bldP spid="481" grpId="0"/>
      <p:bldP spid="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E6B08743-77D1-D14D-99FC-C1C62A087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95092" y="-1310"/>
            <a:ext cx="12191980" cy="685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86363-1F00-A84C-B55D-3317497F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3"/>
            <a:ext cx="8361229" cy="38215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7200" cap="all" dirty="0"/>
            </a:br>
            <a:r>
              <a:rPr lang="en-US" sz="7200" cap="all" dirty="0"/>
              <a:t>The Fix?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EC4A-1E67-534B-A2DD-9C0AB5D3784E}"/>
              </a:ext>
            </a:extLst>
          </p:cNvPr>
          <p:cNvSpPr txBox="1"/>
          <p:nvPr/>
        </p:nvSpPr>
        <p:spPr>
          <a:xfrm>
            <a:off x="9830456" y="6870700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Crime_(ban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C0AFD-8B55-1747-B459-2677D32E94DF}"/>
              </a:ext>
            </a:extLst>
          </p:cNvPr>
          <p:cNvSpPr txBox="1"/>
          <p:nvPr/>
        </p:nvSpPr>
        <p:spPr>
          <a:xfrm>
            <a:off x="9679774" y="6659255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inbrampton.com/these-rock-bands-are-coming-to-bramp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1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F6BB-9F0B-B942-BB11-1562EA53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0" y="639705"/>
            <a:ext cx="3540657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dirty="0"/>
              <a:t>The Bismarck Model</a:t>
            </a:r>
            <a:br>
              <a:rPr lang="en-US" sz="4100" dirty="0"/>
            </a:br>
            <a:br>
              <a:rPr lang="en-US" sz="3200" dirty="0"/>
            </a:br>
            <a:r>
              <a:rPr lang="en-US" sz="2800" dirty="0"/>
              <a:t>Multiple </a:t>
            </a:r>
            <a:r>
              <a:rPr lang="en-US" sz="2800" b="1" i="1" dirty="0"/>
              <a:t>non-profit</a:t>
            </a:r>
            <a:r>
              <a:rPr lang="en-US" sz="2800" dirty="0"/>
              <a:t> ”health funds” paid with private and public funds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(Switzerland, Germany, France)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7105FA-6AC9-4E42-9EF3-7A9033DD90E1}"/>
              </a:ext>
            </a:extLst>
          </p:cNvPr>
          <p:cNvSpPr/>
          <p:nvPr/>
        </p:nvSpPr>
        <p:spPr>
          <a:xfrm>
            <a:off x="4281437" y="650175"/>
            <a:ext cx="7535119" cy="1169873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Money">
            <a:extLst>
              <a:ext uri="{FF2B5EF4-FFF2-40B4-BE49-F238E27FC236}">
                <a16:creationId xmlns:a16="http://schemas.microsoft.com/office/drawing/2014/main" id="{68C1976E-259E-094F-9B76-F37A9AC00460}"/>
              </a:ext>
            </a:extLst>
          </p:cNvPr>
          <p:cNvSpPr/>
          <p:nvPr/>
        </p:nvSpPr>
        <p:spPr>
          <a:xfrm>
            <a:off x="4635322" y="913397"/>
            <a:ext cx="643430" cy="6434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C1A091-3385-DA45-9194-A44FCB95F802}"/>
              </a:ext>
            </a:extLst>
          </p:cNvPr>
          <p:cNvSpPr/>
          <p:nvPr/>
        </p:nvSpPr>
        <p:spPr>
          <a:xfrm>
            <a:off x="5442411" y="650175"/>
            <a:ext cx="6282743" cy="1169873"/>
          </a:xfrm>
          <a:custGeom>
            <a:avLst/>
            <a:gdLst>
              <a:gd name="connsiteX0" fmla="*/ 0 w 6561729"/>
              <a:gd name="connsiteY0" fmla="*/ 0 h 1169873"/>
              <a:gd name="connsiteX1" fmla="*/ 6561729 w 6561729"/>
              <a:gd name="connsiteY1" fmla="*/ 0 h 1169873"/>
              <a:gd name="connsiteX2" fmla="*/ 6561729 w 6561729"/>
              <a:gd name="connsiteY2" fmla="*/ 1169873 h 1169873"/>
              <a:gd name="connsiteX3" fmla="*/ 0 w 6561729"/>
              <a:gd name="connsiteY3" fmla="*/ 1169873 h 1169873"/>
              <a:gd name="connsiteX4" fmla="*/ 0 w 6561729"/>
              <a:gd name="connsiteY4" fmla="*/ 0 h 11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729" h="1169873">
                <a:moveTo>
                  <a:pt x="0" y="0"/>
                </a:moveTo>
                <a:lnTo>
                  <a:pt x="6561729" y="0"/>
                </a:lnTo>
                <a:lnTo>
                  <a:pt x="6561729" y="1169873"/>
                </a:lnTo>
                <a:lnTo>
                  <a:pt x="0" y="1169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12" tIns="123812" rIns="123812" bIns="12381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Potentially retains costly means testing and "Churn"</a:t>
            </a:r>
            <a:endParaRPr lang="en-US" sz="2400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351539-9E29-EA41-AD5F-940391EB7573}"/>
              </a:ext>
            </a:extLst>
          </p:cNvPr>
          <p:cNvSpPr/>
          <p:nvPr/>
        </p:nvSpPr>
        <p:spPr>
          <a:xfrm>
            <a:off x="4281437" y="2112517"/>
            <a:ext cx="7535119" cy="1169873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Forbidden">
            <a:extLst>
              <a:ext uri="{FF2B5EF4-FFF2-40B4-BE49-F238E27FC236}">
                <a16:creationId xmlns:a16="http://schemas.microsoft.com/office/drawing/2014/main" id="{7090BDC5-B161-9B46-97BB-36A6878CEB41}"/>
              </a:ext>
            </a:extLst>
          </p:cNvPr>
          <p:cNvSpPr/>
          <p:nvPr/>
        </p:nvSpPr>
        <p:spPr>
          <a:xfrm>
            <a:off x="4635322" y="2375739"/>
            <a:ext cx="643430" cy="64343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292900-F085-B046-BC8D-0FF128A37F7E}"/>
              </a:ext>
            </a:extLst>
          </p:cNvPr>
          <p:cNvSpPr/>
          <p:nvPr/>
        </p:nvSpPr>
        <p:spPr>
          <a:xfrm>
            <a:off x="5442411" y="2112517"/>
            <a:ext cx="6282743" cy="1169873"/>
          </a:xfrm>
          <a:custGeom>
            <a:avLst/>
            <a:gdLst>
              <a:gd name="connsiteX0" fmla="*/ 0 w 6561729"/>
              <a:gd name="connsiteY0" fmla="*/ 0 h 1169873"/>
              <a:gd name="connsiteX1" fmla="*/ 6561729 w 6561729"/>
              <a:gd name="connsiteY1" fmla="*/ 0 h 1169873"/>
              <a:gd name="connsiteX2" fmla="*/ 6561729 w 6561729"/>
              <a:gd name="connsiteY2" fmla="*/ 1169873 h 1169873"/>
              <a:gd name="connsiteX3" fmla="*/ 0 w 6561729"/>
              <a:gd name="connsiteY3" fmla="*/ 1169873 h 1169873"/>
              <a:gd name="connsiteX4" fmla="*/ 0 w 6561729"/>
              <a:gd name="connsiteY4" fmla="*/ 0 h 11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729" h="1169873">
                <a:moveTo>
                  <a:pt x="0" y="0"/>
                </a:moveTo>
                <a:lnTo>
                  <a:pt x="6561729" y="0"/>
                </a:lnTo>
                <a:lnTo>
                  <a:pt x="6561729" y="1169873"/>
                </a:lnTo>
                <a:lnTo>
                  <a:pt x="0" y="1169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12" tIns="123812" rIns="123812" bIns="12381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baseline="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Requires expensive oversight and regulation to avoid “cherry picking” and “lemon dropping”</a:t>
            </a:r>
            <a:endParaRPr lang="en-US" sz="2400" kern="12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CE2BD8-EF66-EE4F-AD38-EB7A297ECD62}"/>
              </a:ext>
            </a:extLst>
          </p:cNvPr>
          <p:cNvSpPr/>
          <p:nvPr/>
        </p:nvSpPr>
        <p:spPr>
          <a:xfrm>
            <a:off x="4281437" y="3574859"/>
            <a:ext cx="7535119" cy="1169873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Rectangle 11" descr="Piggy Bank">
            <a:extLst>
              <a:ext uri="{FF2B5EF4-FFF2-40B4-BE49-F238E27FC236}">
                <a16:creationId xmlns:a16="http://schemas.microsoft.com/office/drawing/2014/main" id="{4EFF6CF3-C38F-DE48-9EBE-C088AA5297C8}"/>
              </a:ext>
            </a:extLst>
          </p:cNvPr>
          <p:cNvSpPr/>
          <p:nvPr/>
        </p:nvSpPr>
        <p:spPr>
          <a:xfrm>
            <a:off x="4635322" y="3838080"/>
            <a:ext cx="643430" cy="64343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F991CEB-0157-CC48-BA3E-2172868532EC}"/>
              </a:ext>
            </a:extLst>
          </p:cNvPr>
          <p:cNvSpPr/>
          <p:nvPr/>
        </p:nvSpPr>
        <p:spPr>
          <a:xfrm>
            <a:off x="5442411" y="3574859"/>
            <a:ext cx="6282743" cy="1169873"/>
          </a:xfrm>
          <a:custGeom>
            <a:avLst/>
            <a:gdLst>
              <a:gd name="connsiteX0" fmla="*/ 0 w 6047447"/>
              <a:gd name="connsiteY0" fmla="*/ 0 h 1169873"/>
              <a:gd name="connsiteX1" fmla="*/ 6047447 w 6047447"/>
              <a:gd name="connsiteY1" fmla="*/ 0 h 1169873"/>
              <a:gd name="connsiteX2" fmla="*/ 6047447 w 6047447"/>
              <a:gd name="connsiteY2" fmla="*/ 1169873 h 1169873"/>
              <a:gd name="connsiteX3" fmla="*/ 0 w 6047447"/>
              <a:gd name="connsiteY3" fmla="*/ 1169873 h 1169873"/>
              <a:gd name="connsiteX4" fmla="*/ 0 w 6047447"/>
              <a:gd name="connsiteY4" fmla="*/ 0 h 11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447" h="1169873">
                <a:moveTo>
                  <a:pt x="0" y="0"/>
                </a:moveTo>
                <a:lnTo>
                  <a:pt x="6047447" y="0"/>
                </a:lnTo>
                <a:lnTo>
                  <a:pt x="6047447" y="1169873"/>
                </a:lnTo>
                <a:lnTo>
                  <a:pt x="0" y="1169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12" tIns="123812" rIns="123812" bIns="12381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baseline="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State vs Federal oversight/funding; potentially unnecessary overhead costs and disparities  </a:t>
            </a:r>
            <a:endParaRPr lang="en-US" sz="2400" kern="12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D70697-011E-2747-83BD-99EC15051ED7}"/>
              </a:ext>
            </a:extLst>
          </p:cNvPr>
          <p:cNvSpPr/>
          <p:nvPr/>
        </p:nvSpPr>
        <p:spPr>
          <a:xfrm>
            <a:off x="4281437" y="5037200"/>
            <a:ext cx="7535119" cy="1169873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F51775-F881-0446-9D01-EEA7D6082BFD}"/>
              </a:ext>
            </a:extLst>
          </p:cNvPr>
          <p:cNvSpPr/>
          <p:nvPr/>
        </p:nvSpPr>
        <p:spPr>
          <a:xfrm>
            <a:off x="4635322" y="5300422"/>
            <a:ext cx="643430" cy="643430"/>
          </a:xfrm>
          <a:prstGeom prst="rect">
            <a:avLst/>
          </a:prstGeom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bg1">
              <a:hueOff val="0"/>
              <a:satOff val="0"/>
              <a:lumOff val="0"/>
              <a:alphaOff val="0"/>
            </a:schemeClr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DFCC8CA-357B-C241-B891-8BAD31056C86}"/>
              </a:ext>
            </a:extLst>
          </p:cNvPr>
          <p:cNvSpPr/>
          <p:nvPr/>
        </p:nvSpPr>
        <p:spPr>
          <a:xfrm>
            <a:off x="5442411" y="5037200"/>
            <a:ext cx="6282743" cy="1169873"/>
          </a:xfrm>
          <a:custGeom>
            <a:avLst/>
            <a:gdLst>
              <a:gd name="connsiteX0" fmla="*/ 0 w 6561729"/>
              <a:gd name="connsiteY0" fmla="*/ 0 h 1169873"/>
              <a:gd name="connsiteX1" fmla="*/ 6561729 w 6561729"/>
              <a:gd name="connsiteY1" fmla="*/ 0 h 1169873"/>
              <a:gd name="connsiteX2" fmla="*/ 6561729 w 6561729"/>
              <a:gd name="connsiteY2" fmla="*/ 1169873 h 1169873"/>
              <a:gd name="connsiteX3" fmla="*/ 0 w 6561729"/>
              <a:gd name="connsiteY3" fmla="*/ 1169873 h 1169873"/>
              <a:gd name="connsiteX4" fmla="*/ 0 w 6561729"/>
              <a:gd name="connsiteY4" fmla="*/ 0 h 11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729" h="1169873">
                <a:moveTo>
                  <a:pt x="0" y="0"/>
                </a:moveTo>
                <a:lnTo>
                  <a:pt x="6561729" y="0"/>
                </a:lnTo>
                <a:lnTo>
                  <a:pt x="6561729" y="1169873"/>
                </a:lnTo>
                <a:lnTo>
                  <a:pt x="0" y="1169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12" tIns="123812" rIns="123812" bIns="12381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</a:t>
            </a:r>
            <a:r>
              <a:rPr lang="en-US" sz="2400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dministrative complexity </a:t>
            </a:r>
            <a:r>
              <a:rPr lang="en-US" sz="24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resulting </a:t>
            </a:r>
            <a:r>
              <a:rPr lang="en-US" sz="2400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in lower physician satisfaction scores</a:t>
            </a:r>
          </a:p>
        </p:txBody>
      </p:sp>
    </p:spTree>
    <p:extLst>
      <p:ext uri="{BB962C8B-B14F-4D97-AF65-F5344CB8AC3E}">
        <p14:creationId xmlns:p14="http://schemas.microsoft.com/office/powerpoint/2010/main" val="407517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458694-7A5F-8047-AC29-5F02D690177D}"/>
              </a:ext>
            </a:extLst>
          </p:cNvPr>
          <p:cNvSpPr/>
          <p:nvPr/>
        </p:nvSpPr>
        <p:spPr>
          <a:xfrm>
            <a:off x="1371600" y="3425557"/>
            <a:ext cx="10342305" cy="2808233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Two different methods of </a:t>
            </a:r>
            <a:r>
              <a:rPr lang="en-US" sz="2800" b="1" i="1" dirty="0">
                <a:solidFill>
                  <a:schemeClr val="tx1"/>
                </a:solidFill>
              </a:rPr>
              <a:t>delivery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7B3ED-542E-6A42-B08A-0420174C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1914"/>
            <a:ext cx="4936603" cy="16897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/>
              <a:t>Single Payer…</a:t>
            </a:r>
            <a:r>
              <a:rPr lang="en-US" sz="3000" i="1" dirty="0"/>
              <a:t>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A2EEB-7F6B-8743-BACB-C84BF3AA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4911" y="1411027"/>
            <a:ext cx="5978324" cy="1826355"/>
          </a:xfrm>
        </p:spPr>
        <p:txBody>
          <a:bodyPr vert="horz" lIns="91440" tIns="45720" rIns="91440" bIns="45720" rtlCol="0">
            <a:normAutofit/>
          </a:bodyPr>
          <a:lstStyle/>
          <a:p>
            <a:pPr marL="11113" indent="-111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2800" dirty="0"/>
              <a:t>One program covering everyone </a:t>
            </a:r>
          </a:p>
          <a:p>
            <a:pPr marL="11113" indent="-111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with essential health benefits</a:t>
            </a:r>
          </a:p>
          <a:p>
            <a:pPr marL="11113" indent="-111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2800" dirty="0"/>
              <a:t>through public funds </a:t>
            </a:r>
          </a:p>
        </p:txBody>
      </p:sp>
      <p:pic>
        <p:nvPicPr>
          <p:cNvPr id="7" name="Content Placeholder 6" descr="A sign on a wooden pole&#10;&#10;Description automatically generated">
            <a:extLst>
              <a:ext uri="{FF2B5EF4-FFF2-40B4-BE49-F238E27FC236}">
                <a16:creationId xmlns:a16="http://schemas.microsoft.com/office/drawing/2014/main" id="{95E48EBE-3984-DB40-8CD5-9A352FF6A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7966" y="624210"/>
            <a:ext cx="4635939" cy="263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AB3C1-2A95-B84D-B790-A4A5CD84D6E0}"/>
              </a:ext>
            </a:extLst>
          </p:cNvPr>
          <p:cNvSpPr txBox="1"/>
          <p:nvPr/>
        </p:nvSpPr>
        <p:spPr>
          <a:xfrm>
            <a:off x="9395935" y="6538799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hlinkClick r:id="rId3" tooltip="https://egbertowillies.com/2016/08/25/events-dictate-single-payer-medic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6DF80B-3080-DA4C-8A56-029711D9B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40302"/>
              </p:ext>
            </p:extLst>
          </p:nvPr>
        </p:nvGraphicFramePr>
        <p:xfrm>
          <a:off x="1782501" y="3998055"/>
          <a:ext cx="9572264" cy="185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70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5A4B-A0B3-8540-8741-A835FDCD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73126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i="1" dirty="0"/>
              <a:t>Public</a:t>
            </a:r>
            <a:r>
              <a:rPr lang="en-US" sz="4200" b="1" dirty="0"/>
              <a:t> </a:t>
            </a:r>
            <a:r>
              <a:rPr lang="en-US" sz="4200" dirty="0"/>
              <a:t>Funding</a:t>
            </a:r>
            <a:r>
              <a:rPr lang="en-US" sz="4200" b="1" dirty="0"/>
              <a:t>, </a:t>
            </a:r>
            <a:r>
              <a:rPr lang="en-US" sz="4200" b="1" i="1" dirty="0"/>
              <a:t>Public</a:t>
            </a:r>
            <a:r>
              <a:rPr lang="en-US" sz="4200" b="1" dirty="0"/>
              <a:t> </a:t>
            </a:r>
            <a:r>
              <a:rPr lang="en-US" sz="4200" dirty="0"/>
              <a:t>Delivery</a:t>
            </a:r>
            <a:r>
              <a:rPr lang="en-US" sz="4200" b="1" dirty="0"/>
              <a:t> </a:t>
            </a:r>
            <a:br>
              <a:rPr lang="en-US" sz="4200" b="1" dirty="0"/>
            </a:br>
            <a:r>
              <a:rPr lang="en-US" sz="4200" dirty="0"/>
              <a:t>(Fully Socialized)</a:t>
            </a:r>
          </a:p>
        </p:txBody>
      </p:sp>
      <p:pic>
        <p:nvPicPr>
          <p:cNvPr id="6" name="Content Placeholder 5" descr="A large clock tower towering over a bridge&#10;&#10;Description automatically generated">
            <a:extLst>
              <a:ext uri="{FF2B5EF4-FFF2-40B4-BE49-F238E27FC236}">
                <a16:creationId xmlns:a16="http://schemas.microsoft.com/office/drawing/2014/main" id="{AB9A9004-03CE-AF40-9D8E-5DE83E56074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2353245"/>
            <a:ext cx="6516688" cy="4349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BDA2-C304-DF4F-863E-FDC6DE0D8D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942263" y="2286000"/>
            <a:ext cx="4249737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7938" indent="-7938">
              <a:buFont typeface="Franklin Gothic Book" panose="020B0503020102020204" pitchFamily="34" charset="0"/>
              <a:buNone/>
            </a:pPr>
            <a:r>
              <a:rPr lang="en-US" sz="2600" dirty="0"/>
              <a:t>Britain's National Health Service</a:t>
            </a: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b="1" i="1" dirty="0"/>
              <a:t>Lowest cost </a:t>
            </a:r>
            <a:r>
              <a:rPr lang="en-US" sz="2400" i="1" dirty="0"/>
              <a:t>of all OECD at $4200 per capita 	</a:t>
            </a:r>
          </a:p>
          <a:p>
            <a:pPr>
              <a:buNone/>
            </a:pPr>
            <a:r>
              <a:rPr lang="en-US" sz="2400" i="1" dirty="0"/>
              <a:t>	Some of the </a:t>
            </a:r>
            <a:r>
              <a:rPr lang="en-US" sz="2400" b="1" i="1" dirty="0"/>
              <a:t>best health outcomes 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sz="2400" i="1" dirty="0"/>
              <a:t>	Private system for the top 10% income earners</a:t>
            </a:r>
          </a:p>
        </p:txBody>
      </p:sp>
    </p:spTree>
    <p:extLst>
      <p:ext uri="{BB962C8B-B14F-4D97-AF65-F5344CB8AC3E}">
        <p14:creationId xmlns:p14="http://schemas.microsoft.com/office/powerpoint/2010/main" val="7123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7B53-A319-D04F-8F1A-074389E3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i="1" dirty="0"/>
              <a:t>Public</a:t>
            </a:r>
            <a:r>
              <a:rPr lang="en-US" sz="4200" dirty="0"/>
              <a:t> Funding, </a:t>
            </a:r>
            <a:r>
              <a:rPr lang="en-US" sz="4200" b="1" i="1" dirty="0"/>
              <a:t>Private</a:t>
            </a:r>
            <a:r>
              <a:rPr lang="en-US" sz="4200" dirty="0"/>
              <a:t> Delivery </a:t>
            </a:r>
            <a:br>
              <a:rPr lang="en-US" sz="4200" dirty="0"/>
            </a:br>
            <a:r>
              <a:rPr lang="en-US" sz="4200" dirty="0"/>
              <a:t>(A Hybrid)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13A5D8-166D-AE47-99EF-5D4F9DEC8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2285999"/>
            <a:ext cx="4448175" cy="29561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6E96E-820C-0C45-949C-1E7B45990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85999"/>
            <a:ext cx="5955101" cy="3581401"/>
          </a:xfrm>
        </p:spPr>
        <p:txBody>
          <a:bodyPr>
            <a:normAutofit/>
          </a:bodyPr>
          <a:lstStyle/>
          <a:p>
            <a:r>
              <a:rPr lang="en-US" sz="2800" dirty="0"/>
              <a:t>$4800 per capita</a:t>
            </a:r>
          </a:p>
          <a:p>
            <a:r>
              <a:rPr lang="en-US" sz="2800" dirty="0"/>
              <a:t>Least intrusive to the profession</a:t>
            </a:r>
          </a:p>
          <a:p>
            <a:r>
              <a:rPr lang="en-US" sz="2800" dirty="0"/>
              <a:t>Higher physician satisfaction scores</a:t>
            </a:r>
          </a:p>
          <a:p>
            <a:r>
              <a:rPr lang="en-US" sz="2800" dirty="0"/>
              <a:t>Primary care based</a:t>
            </a:r>
          </a:p>
          <a:p>
            <a:r>
              <a:rPr lang="en-US" sz="2800" dirty="0"/>
              <a:t>Private funding illegal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10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EBA36-1868-0A49-BFBA-55E14CFA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Payer Benefits…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9357A02-7861-D94B-9BE1-8C4B7356369C}"/>
              </a:ext>
            </a:extLst>
          </p:cNvPr>
          <p:cNvSpPr/>
          <p:nvPr/>
        </p:nvSpPr>
        <p:spPr>
          <a:xfrm>
            <a:off x="1075174" y="1499765"/>
            <a:ext cx="5345723" cy="691200"/>
          </a:xfrm>
          <a:custGeom>
            <a:avLst/>
            <a:gdLst>
              <a:gd name="connsiteX0" fmla="*/ 0 w 4830022"/>
              <a:gd name="connsiteY0" fmla="*/ 0 h 691200"/>
              <a:gd name="connsiteX1" fmla="*/ 4830022 w 4830022"/>
              <a:gd name="connsiteY1" fmla="*/ 0 h 691200"/>
              <a:gd name="connsiteX2" fmla="*/ 4830022 w 4830022"/>
              <a:gd name="connsiteY2" fmla="*/ 691200 h 691200"/>
              <a:gd name="connsiteX3" fmla="*/ 0 w 4830022"/>
              <a:gd name="connsiteY3" fmla="*/ 691200 h 691200"/>
              <a:gd name="connsiteX4" fmla="*/ 0 w 4830022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22" h="691200">
                <a:moveTo>
                  <a:pt x="0" y="0"/>
                </a:moveTo>
                <a:lnTo>
                  <a:pt x="4830022" y="0"/>
                </a:lnTo>
                <a:lnTo>
                  <a:pt x="4830022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Patients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18C76D0-7B67-DF42-ACD1-353CF4E82B25}"/>
              </a:ext>
            </a:extLst>
          </p:cNvPr>
          <p:cNvSpPr/>
          <p:nvPr/>
        </p:nvSpPr>
        <p:spPr>
          <a:xfrm>
            <a:off x="1075174" y="2172868"/>
            <a:ext cx="5345723" cy="4196420"/>
          </a:xfrm>
          <a:custGeom>
            <a:avLst/>
            <a:gdLst>
              <a:gd name="connsiteX0" fmla="*/ 0 w 4830022"/>
              <a:gd name="connsiteY0" fmla="*/ 0 h 4196420"/>
              <a:gd name="connsiteX1" fmla="*/ 4830022 w 4830022"/>
              <a:gd name="connsiteY1" fmla="*/ 0 h 4196420"/>
              <a:gd name="connsiteX2" fmla="*/ 4830022 w 4830022"/>
              <a:gd name="connsiteY2" fmla="*/ 4196420 h 4196420"/>
              <a:gd name="connsiteX3" fmla="*/ 0 w 4830022"/>
              <a:gd name="connsiteY3" fmla="*/ 4196420 h 4196420"/>
              <a:gd name="connsiteX4" fmla="*/ 0 w 4830022"/>
              <a:gd name="connsiteY4" fmla="*/ 0 h 41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22" h="4196420">
                <a:moveTo>
                  <a:pt x="0" y="0"/>
                </a:moveTo>
                <a:lnTo>
                  <a:pt x="4830022" y="0"/>
                </a:lnTo>
                <a:lnTo>
                  <a:pt x="4830022" y="4196420"/>
                </a:lnTo>
                <a:lnTo>
                  <a:pt x="0" y="41964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28016" rIns="91440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baseline="0" dirty="0"/>
              <a:t>Costs less for </a:t>
            </a:r>
            <a:r>
              <a:rPr lang="en-US" sz="2800" dirty="0"/>
              <a:t>80%</a:t>
            </a:r>
            <a:endParaRPr lang="en-US" sz="2800" kern="1200" dirty="0"/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baseline="0" dirty="0"/>
              <a:t>Expands choice of physician &amp; hospital</a:t>
            </a:r>
            <a:endParaRPr lang="en-US" sz="2800" kern="1200" dirty="0"/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baseline="0" dirty="0"/>
              <a:t>Expanded benefits include dental hearing </a:t>
            </a:r>
            <a:r>
              <a:rPr lang="en-US" sz="2800" dirty="0"/>
              <a:t>&amp; </a:t>
            </a:r>
            <a:r>
              <a:rPr lang="en-US" sz="2800" kern="1200" baseline="0" dirty="0"/>
              <a:t>vision</a:t>
            </a:r>
            <a:endParaRPr lang="en-US" sz="2800" kern="1200" dirty="0"/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baseline="0" dirty="0"/>
              <a:t>Streamlines </a:t>
            </a:r>
            <a:r>
              <a:rPr lang="en-US" sz="2800" dirty="0"/>
              <a:t>&amp; </a:t>
            </a:r>
            <a:r>
              <a:rPr lang="en-US" sz="2800" kern="1200" baseline="0" dirty="0"/>
              <a:t>simplifies payments, paperwork</a:t>
            </a:r>
            <a:endParaRPr lang="en-US" sz="2800" kern="1200" dirty="0"/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baseline="0" dirty="0"/>
              <a:t>No more medical bankruptcy</a:t>
            </a:r>
            <a:endParaRPr lang="en-US" sz="2800" kern="1200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283CEAA-C1B6-D04A-A0F3-672ADA5892A8}"/>
              </a:ext>
            </a:extLst>
          </p:cNvPr>
          <p:cNvSpPr/>
          <p:nvPr/>
        </p:nvSpPr>
        <p:spPr>
          <a:xfrm>
            <a:off x="6500232" y="1499765"/>
            <a:ext cx="5345723" cy="691200"/>
          </a:xfrm>
          <a:custGeom>
            <a:avLst/>
            <a:gdLst>
              <a:gd name="connsiteX0" fmla="*/ 0 w 4830022"/>
              <a:gd name="connsiteY0" fmla="*/ 0 h 691200"/>
              <a:gd name="connsiteX1" fmla="*/ 4830022 w 4830022"/>
              <a:gd name="connsiteY1" fmla="*/ 0 h 691200"/>
              <a:gd name="connsiteX2" fmla="*/ 4830022 w 4830022"/>
              <a:gd name="connsiteY2" fmla="*/ 691200 h 691200"/>
              <a:gd name="connsiteX3" fmla="*/ 0 w 4830022"/>
              <a:gd name="connsiteY3" fmla="*/ 691200 h 691200"/>
              <a:gd name="connsiteX4" fmla="*/ 0 w 4830022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22" h="691200">
                <a:moveTo>
                  <a:pt x="0" y="0"/>
                </a:moveTo>
                <a:lnTo>
                  <a:pt x="4830022" y="0"/>
                </a:lnTo>
                <a:lnTo>
                  <a:pt x="4830022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Primary Care Physicians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AD538C7-662A-C54B-A135-D01391DBBE42}"/>
              </a:ext>
            </a:extLst>
          </p:cNvPr>
          <p:cNvSpPr/>
          <p:nvPr/>
        </p:nvSpPr>
        <p:spPr>
          <a:xfrm>
            <a:off x="6500232" y="2172868"/>
            <a:ext cx="5345723" cy="4196420"/>
          </a:xfrm>
          <a:custGeom>
            <a:avLst/>
            <a:gdLst>
              <a:gd name="connsiteX0" fmla="*/ 0 w 4830022"/>
              <a:gd name="connsiteY0" fmla="*/ 0 h 4196420"/>
              <a:gd name="connsiteX1" fmla="*/ 4830022 w 4830022"/>
              <a:gd name="connsiteY1" fmla="*/ 0 h 4196420"/>
              <a:gd name="connsiteX2" fmla="*/ 4830022 w 4830022"/>
              <a:gd name="connsiteY2" fmla="*/ 4196420 h 4196420"/>
              <a:gd name="connsiteX3" fmla="*/ 0 w 4830022"/>
              <a:gd name="connsiteY3" fmla="*/ 4196420 h 4196420"/>
              <a:gd name="connsiteX4" fmla="*/ 0 w 4830022"/>
              <a:gd name="connsiteY4" fmla="*/ 0 h 41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22" h="4196420">
                <a:moveTo>
                  <a:pt x="0" y="0"/>
                </a:moveTo>
                <a:lnTo>
                  <a:pt x="4830022" y="0"/>
                </a:lnTo>
                <a:lnTo>
                  <a:pt x="4830022" y="4196420"/>
                </a:lnTo>
                <a:lnTo>
                  <a:pt x="0" y="41964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28016" rIns="91440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Less administrative work </a:t>
            </a:r>
            <a:r>
              <a:rPr lang="en-US" sz="2800" dirty="0"/>
              <a:t>&amp;</a:t>
            </a:r>
            <a:r>
              <a:rPr lang="en-US" sz="2800" kern="1200" dirty="0"/>
              <a:t> office operating costs</a:t>
            </a:r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One simple billing system; 100% reimbursement within 30 days</a:t>
            </a:r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Less disruption to plan of care</a:t>
            </a:r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Flexibility to practice how, where and with whom</a:t>
            </a:r>
          </a:p>
        </p:txBody>
      </p:sp>
    </p:spTree>
    <p:extLst>
      <p:ext uri="{BB962C8B-B14F-4D97-AF65-F5344CB8AC3E}">
        <p14:creationId xmlns:p14="http://schemas.microsoft.com/office/powerpoint/2010/main" val="27038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5E03-4349-504A-B47C-16B1C394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Single Payer Member Interest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6965-76EE-3C4E-9D2F-3C9FA558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7556"/>
            <a:ext cx="9601200" cy="5136444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COD 2016 Resolution 504 RESOLVED, That the AAFP support legislation allowing Medicare to negotiate drug prices.</a:t>
            </a:r>
          </a:p>
          <a:p>
            <a:pPr lvl="0"/>
            <a:r>
              <a:rPr lang="en-US" sz="1800" dirty="0"/>
              <a:t>COD 2016 Resolution 510 RESOLVED, That the AAFP study a national publicly-financed, privately-delivered health care system, resulting in Board Report F.</a:t>
            </a:r>
          </a:p>
          <a:p>
            <a:pPr lvl="0"/>
            <a:r>
              <a:rPr lang="en-US" sz="1800" dirty="0"/>
              <a:t>COD 2017 RESOLVED, That the </a:t>
            </a:r>
            <a:r>
              <a:rPr lang="en-US" sz="1800" b="1" dirty="0"/>
              <a:t>AAFP recognizes that health is a basic human right </a:t>
            </a:r>
            <a:r>
              <a:rPr lang="en-US" sz="1800" dirty="0"/>
              <a:t>for every person, and be it further RESOLVED, That the right to health includes universal access to timely, acceptable and affordable health care of appropriate quality</a:t>
            </a:r>
          </a:p>
          <a:p>
            <a:pPr lvl="0"/>
            <a:r>
              <a:rPr lang="en-US" sz="1800" dirty="0"/>
              <a:t>COD 2017 </a:t>
            </a:r>
            <a:r>
              <a:rPr lang="en-US" sz="1800" b="1" dirty="0"/>
              <a:t>RESOLUTION NO. 513 Support a Publicly Funded Universal Primary Care Program</a:t>
            </a:r>
            <a:endParaRPr lang="en-US" sz="1800" dirty="0"/>
          </a:p>
          <a:p>
            <a:pPr lvl="0"/>
            <a:r>
              <a:rPr lang="en-US" sz="1800" dirty="0"/>
              <a:t>COD 2017 Resolution 514 RESOLVED, That the AAFP endorse a national single payer health care system. This was referred to the Board for action (resulted in Board Report G).</a:t>
            </a:r>
          </a:p>
          <a:p>
            <a:pPr lvl="0"/>
            <a:r>
              <a:rPr lang="en-US" sz="1800" dirty="0"/>
              <a:t>COD 2018 Resolution 501 was reaffirmed as current policy: RESOLVED, That the AAFP support a fair, equitable universal system of health care. </a:t>
            </a:r>
          </a:p>
          <a:p>
            <a:pPr lvl="0"/>
            <a:r>
              <a:rPr lang="en-US" sz="1800" dirty="0"/>
              <a:t>COD 2018 Resolution 502 RESOLVED, That the AAFP make available the findings of 2017 Board Report F on Single Payer Health Care System and 2018 Board Report G on Health Care for All in AAFP </a:t>
            </a:r>
            <a:r>
              <a:rPr lang="en-US" sz="1800" b="1" dirty="0"/>
              <a:t>education and policy programs in the areas of health-care policy, health-care economics and health-care systems. </a:t>
            </a:r>
          </a:p>
        </p:txBody>
      </p:sp>
    </p:spTree>
    <p:extLst>
      <p:ext uri="{BB962C8B-B14F-4D97-AF65-F5344CB8AC3E}">
        <p14:creationId xmlns:p14="http://schemas.microsoft.com/office/powerpoint/2010/main" val="196136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F9DB-C322-714E-AAFB-ECA289C1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2019 CBO Report on Medicare for All:</a:t>
            </a:r>
            <a:br>
              <a:rPr lang="en-US" sz="3600" dirty="0"/>
            </a:br>
            <a:r>
              <a:rPr lang="en-US" sz="3600" dirty="0"/>
              <a:t>An opportunity for positive change vs political will</a:t>
            </a:r>
          </a:p>
        </p:txBody>
      </p:sp>
      <p:pic>
        <p:nvPicPr>
          <p:cNvPr id="6" name="Content Placeholder 5" descr="A close up of a street sign in front of a building&#10;&#10;Description automatically generated">
            <a:extLst>
              <a:ext uri="{FF2B5EF4-FFF2-40B4-BE49-F238E27FC236}">
                <a16:creationId xmlns:a16="http://schemas.microsoft.com/office/drawing/2014/main" id="{004B3852-4140-7842-9A7A-B4B769AB06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1895476"/>
            <a:ext cx="3942632" cy="3524250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24922-C38A-9B47-AC9F-41BA1EAA3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1701" y="1807282"/>
            <a:ext cx="6665407" cy="46825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Misunderstood definitions?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Can we afford it? Will taxes go up?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Will it tank our stock market?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How will we retrain the work force?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Impact on access and waiting times?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Will this end up in the courts? (Federal mandate vs State sovereignty)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Government take-over of healthcare?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A3597-8CED-C440-A7D4-CF8513D9AF88}"/>
              </a:ext>
            </a:extLst>
          </p:cNvPr>
          <p:cNvSpPr txBox="1"/>
          <p:nvPr/>
        </p:nvSpPr>
        <p:spPr>
          <a:xfrm>
            <a:off x="1103120" y="6365771"/>
            <a:ext cx="3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CBO = Congressional Budget Office</a:t>
            </a:r>
          </a:p>
          <a:p>
            <a:r>
              <a:rPr lang="en-US" sz="900" dirty="0">
                <a:hlinkClick r:id="rId3" tooltip="http://adgrads.blogspot.com/2010/01/two-more-opportunities.html"/>
              </a:rPr>
              <a:t>Above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007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126AC3-8EC5-8D4F-91F5-4C7E6D7B1E3A}"/>
              </a:ext>
            </a:extLst>
          </p:cNvPr>
          <p:cNvGrpSpPr/>
          <p:nvPr/>
        </p:nvGrpSpPr>
        <p:grpSpPr>
          <a:xfrm>
            <a:off x="4099727" y="321450"/>
            <a:ext cx="7747280" cy="6215100"/>
            <a:chOff x="4099727" y="191543"/>
            <a:chExt cx="7747280" cy="62151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19542A2-B7ED-B94C-ACC1-A1015AEA14DC}"/>
                </a:ext>
              </a:extLst>
            </p:cNvPr>
            <p:cNvSpPr/>
            <p:nvPr/>
          </p:nvSpPr>
          <p:spPr>
            <a:xfrm>
              <a:off x="4099727" y="191543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D9D1E74-157C-E74F-BCCE-E34614BE121A}"/>
                </a:ext>
              </a:extLst>
            </p:cNvPr>
            <p:cNvSpPr/>
            <p:nvPr/>
          </p:nvSpPr>
          <p:spPr>
            <a:xfrm>
              <a:off x="4099727" y="1243178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9780D17-547B-274F-A91D-D963FC321BEA}"/>
                </a:ext>
              </a:extLst>
            </p:cNvPr>
            <p:cNvSpPr/>
            <p:nvPr/>
          </p:nvSpPr>
          <p:spPr>
            <a:xfrm>
              <a:off x="4099727" y="2294813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E5C41EC-3556-5A47-A778-970B8559C19C}"/>
                </a:ext>
              </a:extLst>
            </p:cNvPr>
            <p:cNvSpPr/>
            <p:nvPr/>
          </p:nvSpPr>
          <p:spPr>
            <a:xfrm>
              <a:off x="4099727" y="3346447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33A0B4-C042-6944-903C-0B73C9804E79}"/>
                </a:ext>
              </a:extLst>
            </p:cNvPr>
            <p:cNvSpPr/>
            <p:nvPr/>
          </p:nvSpPr>
          <p:spPr>
            <a:xfrm>
              <a:off x="4099727" y="4398082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266704C-E937-E14E-BCF5-0EE855EECD68}"/>
                </a:ext>
              </a:extLst>
            </p:cNvPr>
            <p:cNvSpPr/>
            <p:nvPr/>
          </p:nvSpPr>
          <p:spPr>
            <a:xfrm>
              <a:off x="4099727" y="5449717"/>
              <a:ext cx="7747280" cy="9569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357841-EF30-6840-9999-6068B622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704"/>
            <a:ext cx="4072012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Single Payer </a:t>
            </a:r>
            <a:br>
              <a:rPr lang="en-US" dirty="0"/>
            </a:br>
            <a:r>
              <a:rPr lang="en-US" sz="3600" dirty="0"/>
              <a:t>The devil is in the details…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House Bill 1384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Senate Bill 1804</a:t>
            </a:r>
          </a:p>
        </p:txBody>
      </p:sp>
      <p:sp>
        <p:nvSpPr>
          <p:cNvPr id="6" name="Rectangle 5" descr="Bitcoin">
            <a:extLst>
              <a:ext uri="{FF2B5EF4-FFF2-40B4-BE49-F238E27FC236}">
                <a16:creationId xmlns:a16="http://schemas.microsoft.com/office/drawing/2014/main" id="{62B1037F-0AC3-A94D-8F42-55532B5A61B9}"/>
              </a:ext>
            </a:extLst>
          </p:cNvPr>
          <p:cNvSpPr/>
          <p:nvPr/>
        </p:nvSpPr>
        <p:spPr>
          <a:xfrm>
            <a:off x="4339252" y="534808"/>
            <a:ext cx="435926" cy="435500"/>
          </a:xfrm>
          <a:prstGeom prst="rect">
            <a:avLst/>
          </a:prstGeom>
          <a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E7ADB6-7EEA-704D-9CEF-41F604DC10B8}"/>
              </a:ext>
            </a:extLst>
          </p:cNvPr>
          <p:cNvSpPr/>
          <p:nvPr/>
        </p:nvSpPr>
        <p:spPr>
          <a:xfrm>
            <a:off x="5014703" y="356649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Advantage Plans vs Traditional Medicare? (involvement of private for-profit insurers)</a:t>
            </a:r>
          </a:p>
        </p:txBody>
      </p:sp>
      <p:sp>
        <p:nvSpPr>
          <p:cNvPr id="9" name="Rectangle 8" descr="Group">
            <a:extLst>
              <a:ext uri="{FF2B5EF4-FFF2-40B4-BE49-F238E27FC236}">
                <a16:creationId xmlns:a16="http://schemas.microsoft.com/office/drawing/2014/main" id="{BCA2DF35-BE42-954F-B398-506AE864E18E}"/>
              </a:ext>
            </a:extLst>
          </p:cNvPr>
          <p:cNvSpPr/>
          <p:nvPr/>
        </p:nvSpPr>
        <p:spPr>
          <a:xfrm>
            <a:off x="4339252" y="1586443"/>
            <a:ext cx="435926" cy="435500"/>
          </a:xfrm>
          <a:prstGeom prst="rect">
            <a:avLst/>
          </a:prstGeom>
          <a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BD01C08-524E-E040-A412-535B842C0A8F}"/>
              </a:ext>
            </a:extLst>
          </p:cNvPr>
          <p:cNvSpPr/>
          <p:nvPr/>
        </p:nvSpPr>
        <p:spPr>
          <a:xfrm>
            <a:off x="5014703" y="1408284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i="0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Who will be covered? Citizens who enroll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or</a:t>
            </a:r>
            <a:r>
              <a:rPr lang="en-US" sz="2800" b="1" i="0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everyone within our borders?</a:t>
            </a:r>
            <a:endParaRPr lang="en-US" sz="2800" b="1" kern="12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3" name="Rectangle 12" descr="Stethoscope">
            <a:extLst>
              <a:ext uri="{FF2B5EF4-FFF2-40B4-BE49-F238E27FC236}">
                <a16:creationId xmlns:a16="http://schemas.microsoft.com/office/drawing/2014/main" id="{1BEFAC35-7D61-F042-88A9-A0FDDF8986D2}"/>
              </a:ext>
            </a:extLst>
          </p:cNvPr>
          <p:cNvSpPr/>
          <p:nvPr/>
        </p:nvSpPr>
        <p:spPr>
          <a:xfrm>
            <a:off x="4339252" y="2638078"/>
            <a:ext cx="435926" cy="435500"/>
          </a:xfrm>
          <a:prstGeom prst="rect">
            <a:avLst/>
          </a:prstGeom>
          <a:blipFill>
            <a:blip r:embed="rId6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7D63ADD-FF1D-524B-B70D-0B4B013FFE8B}"/>
              </a:ext>
            </a:extLst>
          </p:cNvPr>
          <p:cNvSpPr/>
          <p:nvPr/>
        </p:nvSpPr>
        <p:spPr>
          <a:xfrm>
            <a:off x="5014703" y="2459919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How are hospitals and nursing homes budgeted? </a:t>
            </a:r>
          </a:p>
        </p:txBody>
      </p:sp>
      <p:sp>
        <p:nvSpPr>
          <p:cNvPr id="16" name="Rectangle 15" descr="Tooth">
            <a:extLst>
              <a:ext uri="{FF2B5EF4-FFF2-40B4-BE49-F238E27FC236}">
                <a16:creationId xmlns:a16="http://schemas.microsoft.com/office/drawing/2014/main" id="{183D1A22-02F4-FD4B-88F8-9804A8EE9AC2}"/>
              </a:ext>
            </a:extLst>
          </p:cNvPr>
          <p:cNvSpPr/>
          <p:nvPr/>
        </p:nvSpPr>
        <p:spPr>
          <a:xfrm>
            <a:off x="4339252" y="3689713"/>
            <a:ext cx="435926" cy="435500"/>
          </a:xfrm>
          <a:prstGeom prst="rect">
            <a:avLst/>
          </a:prstGeom>
          <a:blipFill>
            <a:blip r:embed="rId8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002A372-D90F-7046-ABD2-9891920DD9B5}"/>
              </a:ext>
            </a:extLst>
          </p:cNvPr>
          <p:cNvSpPr/>
          <p:nvPr/>
        </p:nvSpPr>
        <p:spPr>
          <a:xfrm>
            <a:off x="5014703" y="3511553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Will dental hearing and vision be covered?</a:t>
            </a:r>
          </a:p>
        </p:txBody>
      </p:sp>
      <p:sp>
        <p:nvSpPr>
          <p:cNvPr id="19" name="Rectangle 18" descr="Person in wheelchair">
            <a:extLst>
              <a:ext uri="{FF2B5EF4-FFF2-40B4-BE49-F238E27FC236}">
                <a16:creationId xmlns:a16="http://schemas.microsoft.com/office/drawing/2014/main" id="{40D9ACEB-BB41-0940-B8E8-D3E53A8E8C63}"/>
              </a:ext>
            </a:extLst>
          </p:cNvPr>
          <p:cNvSpPr/>
          <p:nvPr/>
        </p:nvSpPr>
        <p:spPr>
          <a:xfrm>
            <a:off x="4339252" y="4741348"/>
            <a:ext cx="435926" cy="435500"/>
          </a:xfrm>
          <a:prstGeom prst="rect">
            <a:avLst/>
          </a:prstGeom>
          <a:blipFill>
            <a:blip r:embed="rId10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DB4E99-53D9-7047-B7CD-F43990140275}"/>
              </a:ext>
            </a:extLst>
          </p:cNvPr>
          <p:cNvSpPr/>
          <p:nvPr/>
        </p:nvSpPr>
        <p:spPr>
          <a:xfrm>
            <a:off x="5014703" y="4563188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Will long term care be covered?</a:t>
            </a:r>
          </a:p>
        </p:txBody>
      </p:sp>
      <p:sp>
        <p:nvSpPr>
          <p:cNvPr id="22" name="Rectangle 21" descr="Euro">
            <a:extLst>
              <a:ext uri="{FF2B5EF4-FFF2-40B4-BE49-F238E27FC236}">
                <a16:creationId xmlns:a16="http://schemas.microsoft.com/office/drawing/2014/main" id="{091F0975-3F32-0B42-84F6-FD76F09686ED}"/>
              </a:ext>
            </a:extLst>
          </p:cNvPr>
          <p:cNvSpPr/>
          <p:nvPr/>
        </p:nvSpPr>
        <p:spPr>
          <a:xfrm>
            <a:off x="4339252" y="5792982"/>
            <a:ext cx="435926" cy="435500"/>
          </a:xfrm>
          <a:prstGeom prst="rect">
            <a:avLst/>
          </a:prstGeom>
          <a:blipFill>
            <a:blip r:embed="rId1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A32AE7C-89CE-FF41-9AA0-E22AAF822FE0}"/>
              </a:ext>
            </a:extLst>
          </p:cNvPr>
          <p:cNvSpPr/>
          <p:nvPr/>
        </p:nvSpPr>
        <p:spPr>
          <a:xfrm>
            <a:off x="5014703" y="5614823"/>
            <a:ext cx="6804589" cy="921727"/>
          </a:xfrm>
          <a:custGeom>
            <a:avLst/>
            <a:gdLst>
              <a:gd name="connsiteX0" fmla="*/ 0 w 6804589"/>
              <a:gd name="connsiteY0" fmla="*/ 0 h 841307"/>
              <a:gd name="connsiteX1" fmla="*/ 6804589 w 6804589"/>
              <a:gd name="connsiteY1" fmla="*/ 0 h 841307"/>
              <a:gd name="connsiteX2" fmla="*/ 6804589 w 6804589"/>
              <a:gd name="connsiteY2" fmla="*/ 841307 h 841307"/>
              <a:gd name="connsiteX3" fmla="*/ 0 w 6804589"/>
              <a:gd name="connsiteY3" fmla="*/ 841307 h 841307"/>
              <a:gd name="connsiteX4" fmla="*/ 0 w 6804589"/>
              <a:gd name="connsiteY4" fmla="*/ 0 h 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589" h="841307">
                <a:moveTo>
                  <a:pt x="0" y="0"/>
                </a:moveTo>
                <a:lnTo>
                  <a:pt x="6804589" y="0"/>
                </a:lnTo>
                <a:lnTo>
                  <a:pt x="6804589" y="841307"/>
                </a:lnTo>
                <a:lnTo>
                  <a:pt x="0" y="841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038" tIns="89038" rIns="89038" bIns="89038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Will it involve cost sharing?</a:t>
            </a:r>
          </a:p>
        </p:txBody>
      </p:sp>
    </p:spTree>
    <p:extLst>
      <p:ext uri="{BB962C8B-B14F-4D97-AF65-F5344CB8AC3E}">
        <p14:creationId xmlns:p14="http://schemas.microsoft.com/office/powerpoint/2010/main" val="87048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944A5B-9DC7-A346-BA04-7A810479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813" y="1780033"/>
            <a:ext cx="3854248" cy="273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Are we at the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tipping point?</a:t>
            </a:r>
          </a:p>
        </p:txBody>
      </p:sp>
      <p:pic>
        <p:nvPicPr>
          <p:cNvPr id="9" name="Content Placeholder 4" descr="A picture containing orange, table, indoor, object&#10;&#10;Description automatically generated">
            <a:extLst>
              <a:ext uri="{FF2B5EF4-FFF2-40B4-BE49-F238E27FC236}">
                <a16:creationId xmlns:a16="http://schemas.microsoft.com/office/drawing/2014/main" id="{4D11CE54-13B2-5D47-85A1-E349BA80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935" y="674608"/>
            <a:ext cx="6614506" cy="4960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9258C3-D30B-244D-A5E7-9C02F71679D3}"/>
              </a:ext>
            </a:extLst>
          </p:cNvPr>
          <p:cNvSpPr txBox="1"/>
          <p:nvPr/>
        </p:nvSpPr>
        <p:spPr>
          <a:xfrm>
            <a:off x="882753" y="6530624"/>
            <a:ext cx="22397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hlinkClick r:id="rId3" tooltip="https://leadershipfreak.blog/2012/02/27/how-to-protect-and-enhance-your-strength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030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F535-BB2B-CC40-98AD-4F3D9D3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Support for Single Payer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F176-D248-9A41-A27C-9E8E87C71F1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5678" y="6206927"/>
            <a:ext cx="7523922" cy="651074"/>
          </a:xfrm>
        </p:spPr>
        <p:txBody>
          <a:bodyPr/>
          <a:lstStyle/>
          <a:p>
            <a:r>
              <a:rPr lang="en-US" dirty="0"/>
              <a:t>Source: Kaiser Foundation, 2018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7CBA31-7520-F14C-B911-26967CEF85DC}"/>
              </a:ext>
            </a:extLst>
          </p:cNvPr>
          <p:cNvGraphicFramePr/>
          <p:nvPr/>
        </p:nvGraphicFramePr>
        <p:xfrm>
          <a:off x="944217" y="1103244"/>
          <a:ext cx="10515600" cy="510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048226-2BBB-9843-BCF7-68BFEF401D42}"/>
              </a:ext>
            </a:extLst>
          </p:cNvPr>
          <p:cNvSpPr txBox="1"/>
          <p:nvPr/>
        </p:nvSpPr>
        <p:spPr>
          <a:xfrm>
            <a:off x="838200" y="1027906"/>
            <a:ext cx="6228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Percent favoring “a national health plan in which </a:t>
            </a:r>
            <a:r>
              <a:rPr lang="en-US" sz="2800" b="1" dirty="0"/>
              <a:t>all would get insurance from a single government plan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63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Support for Medicare-for-All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5616" y="6370983"/>
            <a:ext cx="7513983" cy="487018"/>
          </a:xfrm>
        </p:spPr>
        <p:txBody>
          <a:bodyPr/>
          <a:lstStyle/>
          <a:p>
            <a:r>
              <a:rPr lang="en-US" dirty="0"/>
              <a:t>Source: Reuters/Ipsos 8/23/2018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8922" y="1660948"/>
            <a:ext cx="4014570" cy="535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Democrats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55263691"/>
              </p:ext>
            </p:extLst>
          </p:nvPr>
        </p:nvGraphicFramePr>
        <p:xfrm>
          <a:off x="1266308" y="2204618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6748005" y="1660948"/>
            <a:ext cx="5107877" cy="43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Republicans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96807546"/>
              </p:ext>
            </p:extLst>
          </p:nvPr>
        </p:nvGraphicFramePr>
        <p:xfrm>
          <a:off x="6887097" y="2196211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2F57FB-5D71-BE43-8AEA-DF08196CC3E5}"/>
              </a:ext>
            </a:extLst>
          </p:cNvPr>
          <p:cNvSpPr/>
          <p:nvPr/>
        </p:nvSpPr>
        <p:spPr>
          <a:xfrm>
            <a:off x="838200" y="891194"/>
            <a:ext cx="9543683" cy="547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“Do you support or oppose a policy of Medicare for All?”</a:t>
            </a:r>
          </a:p>
        </p:txBody>
      </p:sp>
    </p:spTree>
    <p:extLst>
      <p:ext uri="{BB962C8B-B14F-4D97-AF65-F5344CB8AC3E}">
        <p14:creationId xmlns:p14="http://schemas.microsoft.com/office/powerpoint/2010/main" val="373871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Physicians Now Favor Single Payer</a:t>
            </a:r>
            <a:br>
              <a:rPr lang="en-US" dirty="0"/>
            </a:br>
            <a:r>
              <a:rPr lang="en-US" sz="2800" dirty="0"/>
              <a:t>Support Has Sharply Increased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8232" y="6251713"/>
            <a:ext cx="7521368" cy="606288"/>
          </a:xfrm>
        </p:spPr>
        <p:txBody>
          <a:bodyPr/>
          <a:lstStyle/>
          <a:p>
            <a:r>
              <a:rPr lang="en-US" dirty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660948"/>
            <a:ext cx="5486400" cy="4334187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2008</a:t>
              </a:r>
            </a:p>
          </p:txBody>
        </p:sp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19948771"/>
                </p:ext>
              </p:extLst>
            </p:nvPr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660948"/>
            <a:ext cx="5486400" cy="4325780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2017</a:t>
              </a: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777401515"/>
                </p:ext>
              </p:extLst>
            </p:nvPr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966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446683-801E-324A-BA63-602455CA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3282695" cy="23454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time is now when we can save…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A3087B-0728-0446-AAC7-56BF5CFE4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1" y="3294345"/>
            <a:ext cx="3282694" cy="28235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Lives</a:t>
            </a:r>
          </a:p>
          <a:p>
            <a:pPr marL="0" indent="0">
              <a:buNone/>
            </a:pPr>
            <a:r>
              <a:rPr lang="en-US" sz="2800" dirty="0"/>
              <a:t>Money</a:t>
            </a:r>
          </a:p>
          <a:p>
            <a:pPr marL="0" indent="0">
              <a:buNone/>
            </a:pPr>
            <a:r>
              <a:rPr lang="en-US" sz="2800" dirty="0"/>
              <a:t>Our profession</a:t>
            </a:r>
          </a:p>
          <a:p>
            <a:pPr marL="0" indent="0">
              <a:buNone/>
            </a:pPr>
            <a:r>
              <a:rPr lang="en-US" sz="2800" b="1" i="1" dirty="0"/>
              <a:t>…and our sanity</a:t>
            </a:r>
          </a:p>
        </p:txBody>
      </p:sp>
      <p:pic>
        <p:nvPicPr>
          <p:cNvPr id="11" name="Content Placeholder 10" descr="A close up of a baby&#10;&#10;Description automatically generated">
            <a:extLst>
              <a:ext uri="{FF2B5EF4-FFF2-40B4-BE49-F238E27FC236}">
                <a16:creationId xmlns:a16="http://schemas.microsoft.com/office/drawing/2014/main" id="{A6F07AFD-D6B5-C640-9528-79FEB9627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6126" y="645106"/>
            <a:ext cx="5247747" cy="5247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D1A95A-B9BB-BC4C-942C-A24C9831D726}"/>
              </a:ext>
            </a:extLst>
          </p:cNvPr>
          <p:cNvSpPr txBox="1"/>
          <p:nvPr/>
        </p:nvSpPr>
        <p:spPr>
          <a:xfrm>
            <a:off x="8552329" y="5892853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sintetia.com/un-nuevo-management-para-una-nueva-epoca-i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7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2F8-CEC8-9748-83F3-44D62D2F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The Pluralistic Model</a:t>
            </a:r>
            <a:br>
              <a:rPr lang="en-US" dirty="0"/>
            </a:br>
            <a:r>
              <a:rPr lang="en-US" dirty="0"/>
              <a:t>…is it working?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5BDA-7EB9-CD41-A579-5E197585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2171700"/>
            <a:ext cx="8337615" cy="453390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/>
              <a:t>30 million remain uninsured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/>
              <a:t>For every 1 million uninsured, </a:t>
            </a:r>
          </a:p>
          <a:p>
            <a:pPr marL="1444752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1,000 people will die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b="1" dirty="0"/>
              <a:t>44 million are underinsured </a:t>
            </a:r>
          </a:p>
          <a:p>
            <a:pPr marL="987552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resulting in problems with…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/>
              <a:t>Shrinking access in poor urban and rural areas or the country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/>
              <a:t>Cost shifting is causing 1 in 4 to avoid care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2000" i="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343FF2FE-A3BB-4B31-989A-9B5BBFF3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9884" y="773108"/>
            <a:ext cx="4427201" cy="44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F9DF3-0401-1749-A535-D4441D46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Health Care Financing in the United States 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92A1-E9BF-874C-8E9F-891F96733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72512"/>
            <a:ext cx="3282694" cy="32948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Expensive</a:t>
            </a:r>
          </a:p>
          <a:p>
            <a:r>
              <a:rPr lang="en-US" sz="2800" dirty="0"/>
              <a:t>Siloed</a:t>
            </a:r>
          </a:p>
          <a:p>
            <a:r>
              <a:rPr lang="en-US" sz="2800" dirty="0"/>
              <a:t>Confusing</a:t>
            </a:r>
          </a:p>
          <a:p>
            <a:r>
              <a:rPr lang="en-US" sz="2800" dirty="0"/>
              <a:t>Wasteful</a:t>
            </a:r>
          </a:p>
          <a:p>
            <a:r>
              <a:rPr lang="en-US" sz="2800" dirty="0"/>
              <a:t>Variable</a:t>
            </a:r>
          </a:p>
          <a:p>
            <a:endParaRPr lang="en-US" sz="2800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D828A0D-592C-F641-9462-954EE76EF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3043" y="785642"/>
            <a:ext cx="7619526" cy="4476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D824F-C7BB-424F-9991-DAE552E82B17}"/>
              </a:ext>
            </a:extLst>
          </p:cNvPr>
          <p:cNvSpPr txBox="1"/>
          <p:nvPr/>
        </p:nvSpPr>
        <p:spPr>
          <a:xfrm>
            <a:off x="9321025" y="5062058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List_of_countries_by_total_health_expenditure_per_cap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DC53-F0C1-7C4D-9BD5-951220C9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15600" cy="1485900"/>
          </a:xfrm>
        </p:spPr>
        <p:txBody>
          <a:bodyPr/>
          <a:lstStyle/>
          <a:p>
            <a:r>
              <a:rPr lang="en-US" dirty="0"/>
              <a:t>Unnecessary administrative costs (</a:t>
            </a:r>
            <a:r>
              <a:rPr lang="en-US" i="1" dirty="0"/>
              <a:t>waste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496B-6667-D046-A882-BD92C05EC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014778"/>
            <a:ext cx="5877579" cy="32711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/>
              <a:t>An estimated </a:t>
            </a:r>
            <a:r>
              <a:rPr lang="en-US" sz="2800" b="1" dirty="0"/>
              <a:t>30%</a:t>
            </a:r>
            <a:r>
              <a:rPr lang="en-US" sz="2800" dirty="0"/>
              <a:t> of all medical spending</a:t>
            </a:r>
          </a:p>
          <a:p>
            <a:pPr marL="0" indent="0">
              <a:buNone/>
            </a:pPr>
            <a:r>
              <a:rPr lang="en-US" sz="2800" dirty="0"/>
              <a:t>Billing and accounts receivable make up nearly 25% of hospital and office staff expenses</a:t>
            </a:r>
          </a:p>
          <a:p>
            <a:pPr marL="0" indent="0">
              <a:buNone/>
            </a:pPr>
            <a:r>
              <a:rPr lang="en-US" sz="2800" b="1" i="1" dirty="0"/>
              <a:t>The major cause </a:t>
            </a:r>
            <a:r>
              <a:rPr lang="en-US" sz="2800" dirty="0"/>
              <a:t>of burnout and the decline of independent solo and small group practices.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7951D5-FC7F-0C42-B48E-979C54BFD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5076" y="1946932"/>
            <a:ext cx="4225489" cy="3406801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832C4-F8C9-4144-B83F-8C8C982D1285}"/>
              </a:ext>
            </a:extLst>
          </p:cNvPr>
          <p:cNvSpPr txBox="1"/>
          <p:nvPr/>
        </p:nvSpPr>
        <p:spPr>
          <a:xfrm>
            <a:off x="8218760" y="6463662"/>
            <a:ext cx="3531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3" tooltip="http://abaunilharosa.blogsp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8758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Patients Skip Care More Often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38200" y="6398173"/>
            <a:ext cx="7391400" cy="459828"/>
          </a:xfrm>
        </p:spPr>
        <p:txBody>
          <a:bodyPr/>
          <a:lstStyle/>
          <a:p>
            <a:r>
              <a:rPr lang="en-US" dirty="0"/>
              <a:t>Commonwealth Fund Survey,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076" y="2072108"/>
            <a:ext cx="3601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Patients skipping a consultation, test, treatment, Rx, or follow-up due to cost in the past 12 months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7159694"/>
              </p:ext>
            </p:extLst>
          </p:nvPr>
        </p:nvGraphicFramePr>
        <p:xfrm>
          <a:off x="4313582" y="977462"/>
          <a:ext cx="7166341" cy="542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38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553" y="2305615"/>
            <a:ext cx="2689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Franklin Gothic Book"/>
              </a:rPr>
              <a:t>Characteristics </a:t>
            </a:r>
          </a:p>
          <a:p>
            <a:r>
              <a:rPr lang="en-US" sz="2800" dirty="0">
                <a:cs typeface="Franklin Gothic Book"/>
              </a:rPr>
              <a:t>of patients in </a:t>
            </a:r>
            <a:r>
              <a:rPr lang="en-US" sz="2800" dirty="0">
                <a:latin typeface="Franklin Gothic Book"/>
                <a:cs typeface="Franklin Gothic Book"/>
              </a:rPr>
              <a:t>panels of high- </a:t>
            </a:r>
          </a:p>
          <a:p>
            <a:r>
              <a:rPr lang="en-US" sz="2800" dirty="0">
                <a:latin typeface="Franklin Gothic Book"/>
                <a:cs typeface="Franklin Gothic Book"/>
              </a:rPr>
              <a:t>and low-scoring physicians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Scores Tell More About </a:t>
            </a:r>
            <a:br>
              <a:rPr lang="en-US" dirty="0"/>
            </a:br>
            <a:r>
              <a:rPr lang="en-US" dirty="0"/>
              <a:t>Patients than Physicians</a:t>
            </a:r>
            <a:br>
              <a:rPr lang="en-US" dirty="0"/>
            </a:br>
            <a:r>
              <a:rPr lang="en-US" sz="2700" dirty="0">
                <a:latin typeface="Franklin Gothic Book"/>
                <a:cs typeface="Franklin Gothic Book"/>
              </a:rPr>
              <a:t>Harvard physicians with poorer/minority patients score low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2906" y="6264431"/>
            <a:ext cx="7546694" cy="593570"/>
          </a:xfrm>
        </p:spPr>
        <p:txBody>
          <a:bodyPr/>
          <a:lstStyle/>
          <a:p>
            <a:r>
              <a:rPr lang="nb-NO" dirty="0"/>
              <a:t>Source: Hong C et al. JAMA 9/8/2010. 304:10;1107.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13696998"/>
              </p:ext>
            </p:extLst>
          </p:nvPr>
        </p:nvGraphicFramePr>
        <p:xfrm>
          <a:off x="3527637" y="1797630"/>
          <a:ext cx="8369722" cy="469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90628" y="594746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9705" y="5947469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00057283"/>
              </p:ext>
            </p:extLst>
          </p:nvPr>
        </p:nvGraphicFramePr>
        <p:xfrm>
          <a:off x="725215" y="1539433"/>
          <a:ext cx="10861043" cy="486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MACRA Payments to Doctors With </a:t>
            </a:r>
            <a:br>
              <a:rPr lang="en-US" dirty="0"/>
            </a:br>
            <a:r>
              <a:rPr lang="en-US" dirty="0"/>
              <a:t>Sicker (or Poorer)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38200" y="6492875"/>
            <a:ext cx="7391400" cy="365126"/>
          </a:xfrm>
        </p:spPr>
        <p:txBody>
          <a:bodyPr/>
          <a:lstStyle/>
          <a:p>
            <a:r>
              <a:rPr lang="en-US" dirty="0"/>
              <a:t>JAMA 2017;318:453 </a:t>
            </a:r>
            <a:r>
              <a:rPr lang="mr-IN" dirty="0"/>
              <a:t>–</a:t>
            </a:r>
            <a:r>
              <a:rPr lang="en-US" dirty="0"/>
              <a:t> Figures are simulated based on 2015 Medicare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62453"/>
            <a:ext cx="2550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Percent of practices receiving bonuses or penalties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1666" y="4399962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1666" y="4919035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Overpays Private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6150633"/>
            <a:ext cx="7504982" cy="707367"/>
          </a:xfrm>
        </p:spPr>
        <p:txBody>
          <a:bodyPr/>
          <a:lstStyle/>
          <a:p>
            <a:r>
              <a:rPr lang="en-US" dirty="0"/>
              <a:t>Source: MedPAC and Geruso and Layton, 2015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64806070"/>
              </p:ext>
            </p:extLst>
          </p:nvPr>
        </p:nvGraphicFramePr>
        <p:xfrm>
          <a:off x="2820838" y="1482725"/>
          <a:ext cx="8751402" cy="45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4618" y="2569303"/>
            <a:ext cx="20962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Overpayments ($ Billions)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4310" y="3883422"/>
            <a:ext cx="5141344" cy="95599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Total overpayments 2008-2016: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$173.7 Billion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5984" y="5624497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4079684" y="5624497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23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1070</Words>
  <Application>Microsoft Macintosh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Franklin Gothic Book</vt:lpstr>
      <vt:lpstr>Franklin Gothic Medium</vt:lpstr>
      <vt:lpstr>Mangal</vt:lpstr>
      <vt:lpstr>Wingdings</vt:lpstr>
      <vt:lpstr>Crop</vt:lpstr>
      <vt:lpstr>Family Medicine Advocacy  Summit 2019 Commission for Government Advocacy  Washington DC</vt:lpstr>
      <vt:lpstr>The Single Payer Member Interest Group</vt:lpstr>
      <vt:lpstr>The Pluralistic Model …is it working? </vt:lpstr>
      <vt:lpstr>Health Care Financing in the United States Today… </vt:lpstr>
      <vt:lpstr>Unnecessary administrative costs (waste)</vt:lpstr>
      <vt:lpstr>USA Patients Skip Care More Often</vt:lpstr>
      <vt:lpstr>Quality Scores Tell More About  Patients than Physicians Harvard physicians with poorer/minority patients score low</vt:lpstr>
      <vt:lpstr>MACRA Payments to Doctors With  Sicker (or Poorer) Patients</vt:lpstr>
      <vt:lpstr>Medicare Overpays Private Plans</vt:lpstr>
      <vt:lpstr>Our current multi-payer system…  Improved access and care, or a propped-up mess?</vt:lpstr>
      <vt:lpstr>Repeal?  Replace?  Or are we really heading back to the days of …</vt:lpstr>
      <vt:lpstr>Beware of Single Payer Imposters!</vt:lpstr>
      <vt:lpstr>PowerPoint Presentation</vt:lpstr>
      <vt:lpstr> The Fix? </vt:lpstr>
      <vt:lpstr>The Bismarck Model  Multiple non-profit ”health funds” paid with private and public funds  (Switzerland, Germany, France)</vt:lpstr>
      <vt:lpstr>Single Payer…what is it?</vt:lpstr>
      <vt:lpstr>Public Funding, Public Delivery  (Fully Socialized)</vt:lpstr>
      <vt:lpstr>Public Funding, Private Delivery  (A Hybrid)</vt:lpstr>
      <vt:lpstr>Single Payer Benefits…</vt:lpstr>
      <vt:lpstr>2019 CBO Report on Medicare for All: An opportunity for positive change vs political will</vt:lpstr>
      <vt:lpstr>Single Payer  The devil is in the details…  House Bill 1384  Senate Bill 1804</vt:lpstr>
      <vt:lpstr>Are we at the tipping point?</vt:lpstr>
      <vt:lpstr>Rising Support for Single Payer</vt:lpstr>
      <vt:lpstr>Wide Support for Medicare-for-All</vt:lpstr>
      <vt:lpstr>Most Physicians Now Favor Single Payer Support Has Sharply Increased</vt:lpstr>
      <vt:lpstr>The time is now when we can save…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 Advocacy  Summit 2019 Commission for Government Advocacy  Washington DC</dc:title>
  <dc:creator>Desantis, Andrea M</dc:creator>
  <cp:lastModifiedBy>Microsoft Office User</cp:lastModifiedBy>
  <cp:revision>7</cp:revision>
  <dcterms:created xsi:type="dcterms:W3CDTF">2019-05-16T12:08:41Z</dcterms:created>
  <dcterms:modified xsi:type="dcterms:W3CDTF">2019-05-29T14:25:26Z</dcterms:modified>
</cp:coreProperties>
</file>