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notesSlides/notesSlide7.xml" ContentType="application/vnd.openxmlformats-officedocument.presentationml.notesSlide+xml"/>
  <Override PartName="/ppt/embeddings/oleObject7.bin" ContentType="application/vnd.openxmlformats-officedocument.oleObject"/>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embeddings/oleObject8.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2.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50"/>
  </p:notesMasterIdLst>
  <p:sldIdLst>
    <p:sldId id="288" r:id="rId2"/>
    <p:sldId id="300" r:id="rId3"/>
    <p:sldId id="281" r:id="rId4"/>
    <p:sldId id="302" r:id="rId5"/>
    <p:sldId id="303" r:id="rId6"/>
    <p:sldId id="304" r:id="rId7"/>
    <p:sldId id="307" r:id="rId8"/>
    <p:sldId id="308" r:id="rId9"/>
    <p:sldId id="309" r:id="rId10"/>
    <p:sldId id="298" r:id="rId11"/>
    <p:sldId id="299" r:id="rId12"/>
    <p:sldId id="294" r:id="rId13"/>
    <p:sldId id="296" r:id="rId14"/>
    <p:sldId id="316" r:id="rId15"/>
    <p:sldId id="289" r:id="rId16"/>
    <p:sldId id="297" r:id="rId17"/>
    <p:sldId id="310" r:id="rId18"/>
    <p:sldId id="311" r:id="rId19"/>
    <p:sldId id="312" r:id="rId20"/>
    <p:sldId id="313" r:id="rId21"/>
    <p:sldId id="257" r:id="rId22"/>
    <p:sldId id="282" r:id="rId23"/>
    <p:sldId id="283" r:id="rId24"/>
    <p:sldId id="258" r:id="rId25"/>
    <p:sldId id="261" r:id="rId26"/>
    <p:sldId id="284" r:id="rId27"/>
    <p:sldId id="279" r:id="rId28"/>
    <p:sldId id="285" r:id="rId29"/>
    <p:sldId id="286" r:id="rId30"/>
    <p:sldId id="287" r:id="rId31"/>
    <p:sldId id="314" r:id="rId32"/>
    <p:sldId id="266" r:id="rId33"/>
    <p:sldId id="267" r:id="rId34"/>
    <p:sldId id="271" r:id="rId35"/>
    <p:sldId id="272" r:id="rId36"/>
    <p:sldId id="263" r:id="rId37"/>
    <p:sldId id="268" r:id="rId38"/>
    <p:sldId id="273" r:id="rId39"/>
    <p:sldId id="274" r:id="rId40"/>
    <p:sldId id="269" r:id="rId41"/>
    <p:sldId id="292" r:id="rId42"/>
    <p:sldId id="293" r:id="rId43"/>
    <p:sldId id="276" r:id="rId44"/>
    <p:sldId id="315" r:id="rId45"/>
    <p:sldId id="278" r:id="rId46"/>
    <p:sldId id="262" r:id="rId47"/>
    <p:sldId id="277" r:id="rId48"/>
    <p:sldId id="28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96" y="-4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Lbls>
            <c:txPr>
              <a:bodyPr/>
              <a:lstStyle/>
              <a:p>
                <a:pPr>
                  <a:defRPr sz="1400" b="1" i="0"/>
                </a:pPr>
                <a:endParaRPr lang="en-US"/>
              </a:p>
            </c:txPr>
            <c:showLegendKey val="0"/>
            <c:showVal val="1"/>
            <c:showCatName val="0"/>
            <c:showSerName val="0"/>
            <c:showPercent val="0"/>
            <c:showBubbleSize val="0"/>
            <c:showLeaderLines val="0"/>
          </c:dLbls>
          <c:cat>
            <c:strRef>
              <c:f>Sheet1!$A$2:$A$3</c:f>
              <c:strCache>
                <c:ptCount val="2"/>
                <c:pt idx="0">
                  <c:v>White</c:v>
                </c:pt>
                <c:pt idx="1">
                  <c:v>Black</c:v>
                </c:pt>
              </c:strCache>
            </c:strRef>
          </c:cat>
          <c:val>
            <c:numRef>
              <c:f>Sheet1!$B$2:$B$3</c:f>
              <c:numCache>
                <c:formatCode>General</c:formatCode>
                <c:ptCount val="2"/>
                <c:pt idx="0">
                  <c:v>9.03</c:v>
                </c:pt>
                <c:pt idx="1">
                  <c:v>11.1</c:v>
                </c:pt>
              </c:numCache>
            </c:numRef>
          </c:val>
        </c:ser>
        <c:dLbls>
          <c:showLegendKey val="0"/>
          <c:showVal val="0"/>
          <c:showCatName val="0"/>
          <c:showSerName val="0"/>
          <c:showPercent val="0"/>
          <c:showBubbleSize val="0"/>
        </c:dLbls>
        <c:gapWidth val="150"/>
        <c:axId val="2124542344"/>
        <c:axId val="2124538024"/>
      </c:barChart>
      <c:catAx>
        <c:axId val="2124542344"/>
        <c:scaling>
          <c:orientation val="minMax"/>
        </c:scaling>
        <c:delete val="0"/>
        <c:axPos val="b"/>
        <c:majorTickMark val="out"/>
        <c:minorTickMark val="none"/>
        <c:tickLblPos val="nextTo"/>
        <c:txPr>
          <a:bodyPr/>
          <a:lstStyle/>
          <a:p>
            <a:pPr>
              <a:defRPr sz="1400"/>
            </a:pPr>
            <a:endParaRPr lang="en-US"/>
          </a:p>
        </c:txPr>
        <c:crossAx val="2124538024"/>
        <c:crosses val="autoZero"/>
        <c:auto val="1"/>
        <c:lblAlgn val="ctr"/>
        <c:lblOffset val="100"/>
        <c:noMultiLvlLbl val="0"/>
      </c:catAx>
      <c:valAx>
        <c:axId val="2124538024"/>
        <c:scaling>
          <c:orientation val="minMax"/>
        </c:scaling>
        <c:delete val="0"/>
        <c:axPos val="l"/>
        <c:majorGridlines/>
        <c:numFmt formatCode="General" sourceLinked="1"/>
        <c:majorTickMark val="out"/>
        <c:minorTickMark val="none"/>
        <c:tickLblPos val="nextTo"/>
        <c:crossAx val="212454234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image" Target="../media/image20.png"/><Relationship Id="rId2"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image" Target="../media/image16.png"/><Relationship Id="rId2"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3AA43C-C99B-CC44-A293-503ABA5E380B}" type="datetimeFigureOut">
              <a:rPr lang="en-US" smtClean="0"/>
              <a:t>10/2/15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F7386E-27F9-664D-A4D6-DBBC00172DEF}" type="slidenum">
              <a:rPr lang="en-US" smtClean="0"/>
              <a:t>‹#›</a:t>
            </a:fld>
            <a:endParaRPr lang="en-US"/>
          </a:p>
        </p:txBody>
      </p:sp>
    </p:spTree>
    <p:extLst>
      <p:ext uri="{BB962C8B-B14F-4D97-AF65-F5344CB8AC3E}">
        <p14:creationId xmlns:p14="http://schemas.microsoft.com/office/powerpoint/2010/main" val="32760948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3</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DE7BA-32C4-4D4F-B025-8D95A0B53C8D}" type="slidenum">
              <a:rPr lang="en-US"/>
              <a:pPr/>
              <a:t>26</a:t>
            </a:fld>
            <a:endParaRPr lang="en-US"/>
          </a:p>
        </p:txBody>
      </p:sp>
      <p:sp>
        <p:nvSpPr>
          <p:cNvPr id="37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9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14019-2D7D-394E-8371-C5BDAB5CDE36}" type="slidenum">
              <a:rPr lang="en-US"/>
              <a:pPr/>
              <a:t>28</a:t>
            </a:fld>
            <a:endParaRPr lang="en-US"/>
          </a:p>
        </p:txBody>
      </p:sp>
      <p:sp>
        <p:nvSpPr>
          <p:cNvPr id="398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8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518D7-A995-1849-843C-B80E61507552}" type="slidenum">
              <a:rPr lang="en-US"/>
              <a:pPr/>
              <a:t>29</a:t>
            </a:fld>
            <a:endParaRPr lang="en-US"/>
          </a:p>
        </p:txBody>
      </p:sp>
      <p:sp>
        <p:nvSpPr>
          <p:cNvPr id="400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0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62F05-55AB-9344-B1AD-3ADD55DF9051}" type="slidenum">
              <a:rPr lang="en-US"/>
              <a:pPr/>
              <a:t>30</a:t>
            </a:fld>
            <a:endParaRPr lang="en-US"/>
          </a:p>
        </p:txBody>
      </p:sp>
      <p:sp>
        <p:nvSpPr>
          <p:cNvPr id="402434" name="Rectangle 2"/>
          <p:cNvSpPr>
            <a:spLocks noGrp="1" noRot="1" noChangeAspect="1" noChangeArrowheads="1" noTextEdit="1"/>
          </p:cNvSpPr>
          <p:nvPr>
            <p:ph type="sldImg"/>
          </p:nvPr>
        </p:nvSpPr>
        <p:spPr bwMode="auto">
          <a:xfrm>
            <a:off x="1339850" y="914400"/>
            <a:ext cx="4179888" cy="31353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02435" name="Text Box 3"/>
          <p:cNvSpPr txBox="1">
            <a:spLocks noGrp="1" noChangeArrowheads="1"/>
          </p:cNvSpPr>
          <p:nvPr>
            <p:ph type="body" idx="1"/>
          </p:nvPr>
        </p:nvSpPr>
        <p:spPr bwMode="auto">
          <a:xfrm>
            <a:off x="1046163" y="4354513"/>
            <a:ext cx="4770437" cy="94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15900" indent="-2159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cs typeface="ＭＳ Ｐゴシック" charset="0"/>
              </a:defRPr>
            </a:lvl1pPr>
            <a:lvl2pPr marL="742950" indent="-28575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9pPr>
          </a:lstStyle>
          <a:p>
            <a:pPr>
              <a:lnSpc>
                <a:spcPct val="97000"/>
              </a:lnSpc>
              <a:spcBef>
                <a:spcPct val="0"/>
              </a:spcBef>
              <a:buSzPct val="45000"/>
              <a:buFont typeface="StarSymbol" charset="0"/>
              <a:buNone/>
            </a:pPr>
            <a:r>
              <a:rPr lang="en-GB" sz="1600">
                <a:cs typeface="Lucida Sans Unicode" charset="0"/>
              </a:rPr>
              <a:t>Table 1. Odds Ratios for Referral for Cardiac Catheterization with the Use of a Logistic-Regression Model in Which Race, Sex, and Age Were Specified as Interactions.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62F05-55AB-9344-B1AD-3ADD55DF9051}" type="slidenum">
              <a:rPr lang="en-US"/>
              <a:pPr/>
              <a:t>31</a:t>
            </a:fld>
            <a:endParaRPr lang="en-US"/>
          </a:p>
        </p:txBody>
      </p:sp>
      <p:sp>
        <p:nvSpPr>
          <p:cNvPr id="402434" name="Rectangle 2"/>
          <p:cNvSpPr>
            <a:spLocks noGrp="1" noRot="1" noChangeAspect="1" noChangeArrowheads="1" noTextEdit="1"/>
          </p:cNvSpPr>
          <p:nvPr>
            <p:ph type="sldImg"/>
          </p:nvPr>
        </p:nvSpPr>
        <p:spPr bwMode="auto">
          <a:xfrm>
            <a:off x="1339850" y="914400"/>
            <a:ext cx="4179888" cy="31353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02435" name="Text Box 3"/>
          <p:cNvSpPr txBox="1">
            <a:spLocks noGrp="1" noChangeArrowheads="1"/>
          </p:cNvSpPr>
          <p:nvPr>
            <p:ph type="body" idx="1"/>
          </p:nvPr>
        </p:nvSpPr>
        <p:spPr bwMode="auto">
          <a:xfrm>
            <a:off x="1046163" y="4354513"/>
            <a:ext cx="4770437" cy="94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15900" indent="-2159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cs typeface="ＭＳ Ｐゴシック" charset="0"/>
              </a:defRPr>
            </a:lvl1pPr>
            <a:lvl2pPr marL="742950" indent="-28575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9pPr>
          </a:lstStyle>
          <a:p>
            <a:pPr>
              <a:lnSpc>
                <a:spcPct val="97000"/>
              </a:lnSpc>
              <a:spcBef>
                <a:spcPct val="0"/>
              </a:spcBef>
              <a:buSzPct val="45000"/>
              <a:buFont typeface="StarSymbol" charset="0"/>
              <a:buNone/>
            </a:pPr>
            <a:r>
              <a:rPr lang="en-GB" sz="1600">
                <a:cs typeface="Lucida Sans Unicode" charset="0"/>
              </a:rPr>
              <a:t>Table 1. Odds Ratios for Referral for Cardiac Catheterization with the Use of a Logistic-Regression Model in Which Race, Sex, and Age Were Specified as Interactions.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7386E-27F9-664D-A4D6-DBBC00172DEF}" type="slidenum">
              <a:rPr lang="en-US" smtClean="0"/>
              <a:t>43</a:t>
            </a:fld>
            <a:endParaRPr lang="en-US"/>
          </a:p>
        </p:txBody>
      </p:sp>
    </p:spTree>
    <p:extLst>
      <p:ext uri="{BB962C8B-B14F-4D97-AF65-F5344CB8AC3E}">
        <p14:creationId xmlns:p14="http://schemas.microsoft.com/office/powerpoint/2010/main" val="344586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4</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5</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6</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7</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8</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E2DDC890-B6DE-7549-A410-5BB386BE7834}" type="slidenum">
              <a:rPr lang="en-US"/>
              <a:pPr/>
              <a:t>9</a:t>
            </a:fld>
            <a:endParaRPr lang="en-US"/>
          </a:p>
        </p:txBody>
      </p:sp>
      <p:sp>
        <p:nvSpPr>
          <p:cNvPr id="12523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ftr" sz="quarter" idx="4"/>
          </p:nvPr>
        </p:nvSpPr>
        <p:spPr>
          <a:ln/>
        </p:spPr>
        <p:txBody>
          <a:bodyPr/>
          <a:lstStyle/>
          <a:p>
            <a:r>
              <a:rPr lang="en-US"/>
              <a:t>CHERP 2004</a:t>
            </a:r>
          </a:p>
        </p:txBody>
      </p:sp>
      <p:sp>
        <p:nvSpPr>
          <p:cNvPr id="6" name="Rectangle 13"/>
          <p:cNvSpPr>
            <a:spLocks noGrp="1" noChangeArrowheads="1"/>
          </p:cNvSpPr>
          <p:nvPr>
            <p:ph type="sldNum" sz="quarter" idx="5"/>
          </p:nvPr>
        </p:nvSpPr>
        <p:spPr>
          <a:ln/>
        </p:spPr>
        <p:txBody>
          <a:bodyPr/>
          <a:lstStyle/>
          <a:p>
            <a:fld id="{A63C0529-7E5F-8249-9E67-F9AF6BBB8C5F}" type="slidenum">
              <a:rPr lang="en-US"/>
              <a:pPr/>
              <a:t>22</a:t>
            </a:fld>
            <a:endParaRPr lang="en-US"/>
          </a:p>
        </p:txBody>
      </p:sp>
      <p:sp>
        <p:nvSpPr>
          <p:cNvPr id="125440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54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5DB6D-1FE9-674F-975D-E0F149AF7A8D}" type="slidenum">
              <a:rPr lang="en-US"/>
              <a:pPr/>
              <a:t>23</a:t>
            </a:fld>
            <a:endParaRPr lang="en-US"/>
          </a:p>
        </p:txBody>
      </p:sp>
      <p:sp>
        <p:nvSpPr>
          <p:cNvPr id="377858"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7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Unequal treatment is the name of the report issued by the Institute of Medicine which chronicled the existence of racial and ethnic disparities in health care. This is a quote from the report</a:t>
            </a:r>
            <a:r>
              <a:rPr lang="ja-JP" altLang="en-US"/>
              <a:t>’</a:t>
            </a:r>
            <a:r>
              <a:rPr lang="en-US"/>
              <a:t>s summary:  </a:t>
            </a:r>
            <a:r>
              <a:rPr lang="ja-JP" altLang="en-US"/>
              <a:t>“</a:t>
            </a:r>
            <a:r>
              <a:rPr lang="en-US"/>
              <a:t>There is a significant body of evidence that has identified disparities in health care.</a:t>
            </a:r>
            <a:r>
              <a:rPr lang="ja-JP" altLang="en-US"/>
              <a:t>”</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2DE21B3-9F50-014C-8DB6-B665A84EB8D9}"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E21B3-9F50-014C-8DB6-B665A84EB8D9}" type="datetimeFigureOut">
              <a:rPr lang="en-US" smtClean="0"/>
              <a:t>10/2/15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3E2D3-4B93-8A46-B476-2ABD560D37C9}"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DE21B3-9F50-014C-8DB6-B665A84EB8D9}"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DE21B3-9F50-014C-8DB6-B665A84EB8D9}"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DE21B3-9F50-014C-8DB6-B665A84EB8D9}"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2DE21B3-9F50-014C-8DB6-B665A84EB8D9}"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3E2D3-4B93-8A46-B476-2ABD560D37C9}"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DE21B3-9F50-014C-8DB6-B665A84EB8D9}"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2DE21B3-9F50-014C-8DB6-B665A84EB8D9}" type="datetimeFigureOut">
              <a:rPr lang="en-US" smtClean="0"/>
              <a:t>10/2/15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2DE21B3-9F50-014C-8DB6-B665A84EB8D9}" type="datetimeFigureOut">
              <a:rPr lang="en-US" smtClean="0"/>
              <a:t>10/2/15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2DE21B3-9F50-014C-8DB6-B665A84EB8D9}" type="datetimeFigureOut">
              <a:rPr lang="en-US" smtClean="0"/>
              <a:t>10/2/15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E21B3-9F50-014C-8DB6-B665A84EB8D9}" type="datetimeFigureOut">
              <a:rPr lang="en-US" smtClean="0"/>
              <a:t>10/2/15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3E2D3-4B93-8A46-B476-2ABD560D37C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DE21B3-9F50-014C-8DB6-B665A84EB8D9}" type="datetimeFigureOut">
              <a:rPr lang="en-US" smtClean="0"/>
              <a:t>10/2/15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A2DE21B3-9F50-014C-8DB6-B665A84EB8D9}" type="datetimeFigureOut">
              <a:rPr lang="en-US" smtClean="0"/>
              <a:t>10/2/15</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F93E2D3-4B93-8A46-B476-2ABD560D37C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9.xml"/><Relationship Id="rId5" Type="http://schemas.openxmlformats.org/officeDocument/2006/relationships/oleObject" Target="../embeddings/oleObject8.bin"/><Relationship Id="rId6" Type="http://schemas.openxmlformats.org/officeDocument/2006/relationships/image" Target="../media/image7.png"/><Relationship Id="rId1" Type="http://schemas.openxmlformats.org/officeDocument/2006/relationships/vmlDrawing" Target="../drawings/vmlDrawing8.vml"/><Relationship Id="rId2"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9.bin"/><Relationship Id="rId5" Type="http://schemas.openxmlformats.org/officeDocument/2006/relationships/image" Target="../media/image16.png"/><Relationship Id="rId6" Type="http://schemas.openxmlformats.org/officeDocument/2006/relationships/oleObject" Target="../embeddings/oleObject10.bin"/><Relationship Id="rId7" Type="http://schemas.openxmlformats.org/officeDocument/2006/relationships/image" Target="../media/image17.png"/><Relationship Id="rId8" Type="http://schemas.openxmlformats.org/officeDocument/2006/relationships/oleObject" Target="../embeddings/oleObject11.bin"/><Relationship Id="rId9" Type="http://schemas.openxmlformats.org/officeDocument/2006/relationships/image" Target="../media/image18.png"/><Relationship Id="rId10" Type="http://schemas.openxmlformats.org/officeDocument/2006/relationships/oleObject" Target="../embeddings/oleObject12.bin"/><Relationship Id="rId11" Type="http://schemas.openxmlformats.org/officeDocument/2006/relationships/image" Target="../media/image19.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3.bin"/><Relationship Id="rId5" Type="http://schemas.openxmlformats.org/officeDocument/2006/relationships/image" Target="../media/image20.png"/><Relationship Id="rId6" Type="http://schemas.openxmlformats.org/officeDocument/2006/relationships/oleObject" Target="../embeddings/oleObject14.bin"/><Relationship Id="rId7" Type="http://schemas.openxmlformats.org/officeDocument/2006/relationships/image" Target="../media/image21.png"/><Relationship Id="rId8" Type="http://schemas.openxmlformats.org/officeDocument/2006/relationships/oleObject" Target="../embeddings/oleObject15.bin"/><Relationship Id="rId9" Type="http://schemas.openxmlformats.org/officeDocument/2006/relationships/image" Target="../media/image22.png"/><Relationship Id="rId10" Type="http://schemas.openxmlformats.org/officeDocument/2006/relationships/oleObject" Target="../embeddings/oleObject16.bin"/><Relationship Id="rId11" Type="http://schemas.openxmlformats.org/officeDocument/2006/relationships/image" Target="../media/image23.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ncbi.nlm.nih.gov/pubmed?term=Desai%20MU%5BAuthor%5D&amp;cauthor=true&amp;cauthor_uid=23949577" TargetMode="External"/><Relationship Id="rId4" Type="http://schemas.openxmlformats.org/officeDocument/2006/relationships/hyperlink" Target="http://www.ncbi.nlm.nih.gov/pubmed?term=Cheng%20AW%5BAuthor%5D&amp;cauthor=true&amp;cauthor_uid=23949577" TargetMode="External"/><Relationship Id="rId5" Type="http://schemas.openxmlformats.org/officeDocument/2006/relationships/hyperlink" Target="http://www.ncbi.nlm.nih.gov/pubmed?term=Chang%20J%5BAuthor%5D&amp;cauthor=true&amp;cauthor_uid=23949577" TargetMode="External"/><Relationship Id="rId1" Type="http://schemas.openxmlformats.org/officeDocument/2006/relationships/slideLayout" Target="../slideLayouts/slideLayout2.xml"/><Relationship Id="rId2" Type="http://schemas.openxmlformats.org/officeDocument/2006/relationships/hyperlink" Target="http://www.ncbi.nlm.nih.gov/pubmed?term=Tsai%20J%5BAuthor%5D&amp;cauthor=true&amp;cauthor_uid=23949577"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5" Type="http://schemas.openxmlformats.org/officeDocument/2006/relationships/image" Target="../media/image2.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2.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6.bin"/><Relationship Id="rId5" Type="http://schemas.openxmlformats.org/officeDocument/2006/relationships/image" Target="../media/image2.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2.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 Disparities and </a:t>
            </a:r>
            <a:br>
              <a:rPr lang="en-US" dirty="0" smtClean="0"/>
            </a:br>
            <a:r>
              <a:rPr lang="en-US" dirty="0" smtClean="0"/>
              <a:t>Social Determinants of Health</a:t>
            </a:r>
            <a:endParaRPr lang="en-US" dirty="0"/>
          </a:p>
        </p:txBody>
      </p:sp>
      <p:sp>
        <p:nvSpPr>
          <p:cNvPr id="3" name="Subtitle 2"/>
          <p:cNvSpPr>
            <a:spLocks noGrp="1"/>
          </p:cNvSpPr>
          <p:nvPr>
            <p:ph type="subTitle" idx="1"/>
          </p:nvPr>
        </p:nvSpPr>
        <p:spPr/>
        <p:txBody>
          <a:bodyPr>
            <a:normAutofit lnSpcReduction="10000"/>
          </a:bodyPr>
          <a:lstStyle/>
          <a:p>
            <a:r>
              <a:rPr lang="en-US" dirty="0" smtClean="0"/>
              <a:t>Walter Tsou, MD, MPH</a:t>
            </a:r>
          </a:p>
          <a:p>
            <a:r>
              <a:rPr lang="en-US" dirty="0" smtClean="0"/>
              <a:t>PNHP</a:t>
            </a:r>
          </a:p>
          <a:p>
            <a:r>
              <a:rPr lang="en-US" dirty="0" smtClean="0"/>
              <a:t>September 30, 2015</a:t>
            </a:r>
            <a:endParaRPr lang="en-US" dirty="0"/>
          </a:p>
        </p:txBody>
      </p:sp>
    </p:spTree>
    <p:extLst>
      <p:ext uri="{BB962C8B-B14F-4D97-AF65-F5344CB8AC3E}">
        <p14:creationId xmlns:p14="http://schemas.microsoft.com/office/powerpoint/2010/main" val="216127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Environment</a:t>
            </a:r>
            <a:endParaRPr lang="en-US" dirty="0"/>
          </a:p>
        </p:txBody>
      </p:sp>
      <p:sp>
        <p:nvSpPr>
          <p:cNvPr id="3" name="Content Placeholder 2"/>
          <p:cNvSpPr>
            <a:spLocks noGrp="1"/>
          </p:cNvSpPr>
          <p:nvPr>
            <p:ph sz="half" idx="1"/>
          </p:nvPr>
        </p:nvSpPr>
        <p:spPr/>
        <p:txBody>
          <a:bodyPr>
            <a:noAutofit/>
          </a:bodyPr>
          <a:lstStyle/>
          <a:p>
            <a:r>
              <a:rPr lang="en-US" dirty="0"/>
              <a:t>	</a:t>
            </a:r>
            <a:r>
              <a:rPr lang="en-US" dirty="0" smtClean="0"/>
              <a:t>Food</a:t>
            </a:r>
          </a:p>
          <a:p>
            <a:r>
              <a:rPr lang="en-US" dirty="0" smtClean="0"/>
              <a:t>Housing</a:t>
            </a:r>
          </a:p>
          <a:p>
            <a:r>
              <a:rPr lang="en-US" dirty="0" smtClean="0"/>
              <a:t>Job opportunities</a:t>
            </a:r>
          </a:p>
          <a:p>
            <a:r>
              <a:rPr lang="en-US" dirty="0" smtClean="0"/>
              <a:t>Education</a:t>
            </a:r>
          </a:p>
          <a:p>
            <a:r>
              <a:rPr lang="en-US" dirty="0"/>
              <a:t>Technology</a:t>
            </a:r>
          </a:p>
        </p:txBody>
      </p:sp>
      <p:sp>
        <p:nvSpPr>
          <p:cNvPr id="4" name="Content Placeholder 3"/>
          <p:cNvSpPr>
            <a:spLocks noGrp="1"/>
          </p:cNvSpPr>
          <p:nvPr>
            <p:ph sz="half" idx="2"/>
          </p:nvPr>
        </p:nvSpPr>
        <p:spPr/>
        <p:txBody>
          <a:bodyPr/>
          <a:lstStyle/>
          <a:p>
            <a:r>
              <a:rPr lang="en-US" dirty="0"/>
              <a:t>Transportation</a:t>
            </a:r>
          </a:p>
          <a:p>
            <a:r>
              <a:rPr lang="en-US" dirty="0"/>
              <a:t>Public Safety and Crime</a:t>
            </a:r>
          </a:p>
          <a:p>
            <a:r>
              <a:rPr lang="en-US" dirty="0"/>
              <a:t>Social Support</a:t>
            </a:r>
          </a:p>
          <a:p>
            <a:r>
              <a:rPr lang="en-US" dirty="0" smtClean="0"/>
              <a:t>Poverty</a:t>
            </a:r>
            <a:endParaRPr lang="en-US" dirty="0"/>
          </a:p>
          <a:p>
            <a:r>
              <a:rPr lang="en-US" dirty="0"/>
              <a:t>Language and Culture</a:t>
            </a:r>
          </a:p>
          <a:p>
            <a:endParaRPr lang="en-US" dirty="0"/>
          </a:p>
        </p:txBody>
      </p:sp>
    </p:spTree>
    <p:extLst>
      <p:ext uri="{BB962C8B-B14F-4D97-AF65-F5344CB8AC3E}">
        <p14:creationId xmlns:p14="http://schemas.microsoft.com/office/powerpoint/2010/main" val="37517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Environment</a:t>
            </a:r>
            <a:endParaRPr lang="en-US" dirty="0"/>
          </a:p>
        </p:txBody>
      </p:sp>
      <p:sp>
        <p:nvSpPr>
          <p:cNvPr id="3" name="Content Placeholder 2"/>
          <p:cNvSpPr>
            <a:spLocks noGrp="1"/>
          </p:cNvSpPr>
          <p:nvPr>
            <p:ph idx="1"/>
          </p:nvPr>
        </p:nvSpPr>
        <p:spPr/>
        <p:txBody>
          <a:bodyPr>
            <a:normAutofit fontScale="85000" lnSpcReduction="10000"/>
          </a:bodyPr>
          <a:lstStyle/>
          <a:p>
            <a:r>
              <a:rPr lang="en-US" dirty="0"/>
              <a:t>	</a:t>
            </a:r>
            <a:r>
              <a:rPr lang="en-US" dirty="0" smtClean="0"/>
              <a:t>Natural </a:t>
            </a:r>
            <a:r>
              <a:rPr lang="en-US" dirty="0"/>
              <a:t>environment, such as green space (e.g., trees and grass) or weather (e.g., climate change)</a:t>
            </a:r>
          </a:p>
          <a:p>
            <a:r>
              <a:rPr lang="en-US" dirty="0"/>
              <a:t>	</a:t>
            </a:r>
            <a:r>
              <a:rPr lang="en-US" dirty="0" smtClean="0"/>
              <a:t>Built </a:t>
            </a:r>
            <a:r>
              <a:rPr lang="en-US" dirty="0"/>
              <a:t>environment, such as buildings, sidewalks, bike lanes, and roads</a:t>
            </a:r>
          </a:p>
          <a:p>
            <a:r>
              <a:rPr lang="en-US" dirty="0"/>
              <a:t>	</a:t>
            </a:r>
            <a:r>
              <a:rPr lang="en-US" dirty="0" smtClean="0"/>
              <a:t>Worksites</a:t>
            </a:r>
            <a:r>
              <a:rPr lang="en-US" dirty="0"/>
              <a:t>, schools, and recreational settings</a:t>
            </a:r>
          </a:p>
          <a:p>
            <a:r>
              <a:rPr lang="en-US" dirty="0"/>
              <a:t>	</a:t>
            </a:r>
            <a:r>
              <a:rPr lang="en-US" dirty="0" smtClean="0"/>
              <a:t>Housing </a:t>
            </a:r>
            <a:r>
              <a:rPr lang="en-US" dirty="0"/>
              <a:t>and community design</a:t>
            </a:r>
          </a:p>
          <a:p>
            <a:r>
              <a:rPr lang="en-US" dirty="0"/>
              <a:t>	</a:t>
            </a:r>
            <a:r>
              <a:rPr lang="en-US" dirty="0" smtClean="0"/>
              <a:t>Exposure </a:t>
            </a:r>
            <a:r>
              <a:rPr lang="en-US" dirty="0"/>
              <a:t>to toxic substances and other physical hazards</a:t>
            </a:r>
          </a:p>
          <a:p>
            <a:r>
              <a:rPr lang="en-US" dirty="0"/>
              <a:t>	</a:t>
            </a:r>
            <a:r>
              <a:rPr lang="en-US" dirty="0" smtClean="0"/>
              <a:t>Physical </a:t>
            </a:r>
            <a:r>
              <a:rPr lang="en-US" dirty="0"/>
              <a:t>barriers, especially for people with disabilities</a:t>
            </a:r>
          </a:p>
          <a:p>
            <a:r>
              <a:rPr lang="en-US" dirty="0"/>
              <a:t>	</a:t>
            </a:r>
            <a:r>
              <a:rPr lang="en-US" dirty="0" smtClean="0"/>
              <a:t>Aesthetic </a:t>
            </a:r>
            <a:r>
              <a:rPr lang="en-US" dirty="0"/>
              <a:t>elements (e.g., good lighting, trees, and benches)</a:t>
            </a:r>
          </a:p>
          <a:p>
            <a:endParaRPr lang="en-US" dirty="0"/>
          </a:p>
        </p:txBody>
      </p:sp>
      <p:sp>
        <p:nvSpPr>
          <p:cNvPr id="5" name="TextBox 4"/>
          <p:cNvSpPr txBox="1"/>
          <p:nvPr/>
        </p:nvSpPr>
        <p:spPr>
          <a:xfrm>
            <a:off x="646545" y="6303818"/>
            <a:ext cx="2463009" cy="369332"/>
          </a:xfrm>
          <a:prstGeom prst="rect">
            <a:avLst/>
          </a:prstGeom>
          <a:noFill/>
        </p:spPr>
        <p:txBody>
          <a:bodyPr wrap="none" rtlCol="0">
            <a:spAutoFit/>
          </a:bodyPr>
          <a:lstStyle/>
          <a:p>
            <a:r>
              <a:rPr lang="en-US" dirty="0" smtClean="0"/>
              <a:t>Healthy People 2020</a:t>
            </a:r>
            <a:endParaRPr lang="en-US" dirty="0"/>
          </a:p>
        </p:txBody>
      </p:sp>
    </p:spTree>
    <p:extLst>
      <p:ext uri="{BB962C8B-B14F-4D97-AF65-F5344CB8AC3E}">
        <p14:creationId xmlns:p14="http://schemas.microsoft.com/office/powerpoint/2010/main" val="194374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Matters </a:t>
            </a:r>
            <a:br>
              <a:rPr lang="en-US" dirty="0" smtClean="0"/>
            </a:br>
            <a:r>
              <a:rPr lang="en-US" dirty="0" smtClean="0"/>
              <a:t>Life Expectancy</a:t>
            </a:r>
            <a:endParaRPr lang="en-US" dirty="0"/>
          </a:p>
        </p:txBody>
      </p:sp>
      <p:sp>
        <p:nvSpPr>
          <p:cNvPr id="3" name="Content Placeholder 2"/>
          <p:cNvSpPr>
            <a:spLocks noGrp="1"/>
          </p:cNvSpPr>
          <p:nvPr>
            <p:ph idx="1"/>
          </p:nvPr>
        </p:nvSpPr>
        <p:spPr>
          <a:prstGeom prst="ellipse">
            <a:avLst/>
          </a:prstGeom>
        </p:spPr>
        <p:txBody>
          <a:bodyPr/>
          <a:lstStyle/>
          <a:p>
            <a:pPr marL="0" indent="0">
              <a:buNone/>
            </a:pPr>
            <a:endParaRPr lang="en-US" dirty="0" smtClean="0"/>
          </a:p>
        </p:txBody>
      </p:sp>
      <p:pic>
        <p:nvPicPr>
          <p:cNvPr id="4" name="Picture 3" descr="Screen Shot 2015-09-24 at 10.41.36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75" y="2380110"/>
            <a:ext cx="4326857" cy="3981436"/>
          </a:xfrm>
          <a:prstGeom prst="rect">
            <a:avLst/>
          </a:prstGeom>
        </p:spPr>
      </p:pic>
      <p:pic>
        <p:nvPicPr>
          <p:cNvPr id="5" name="Picture 4" descr="Screen Shot 2015-09-24 at 10.51.05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409" y="2645639"/>
            <a:ext cx="3728035" cy="2444173"/>
          </a:xfrm>
          <a:prstGeom prst="rect">
            <a:avLst/>
          </a:prstGeom>
        </p:spPr>
      </p:pic>
      <p:sp>
        <p:nvSpPr>
          <p:cNvPr id="6" name="Oval 5"/>
          <p:cNvSpPr/>
          <p:nvPr/>
        </p:nvSpPr>
        <p:spPr>
          <a:xfrm>
            <a:off x="7689964" y="3941156"/>
            <a:ext cx="1046480" cy="1067837"/>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 name="Straight Arrow Connector 8"/>
          <p:cNvCxnSpPr/>
          <p:nvPr/>
        </p:nvCxnSpPr>
        <p:spPr>
          <a:xfrm flipV="1">
            <a:off x="7123545" y="4375727"/>
            <a:ext cx="1143000" cy="923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342909" y="4583545"/>
            <a:ext cx="1073727" cy="11314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907899" y="5160864"/>
            <a:ext cx="2215646" cy="276999"/>
          </a:xfrm>
          <a:prstGeom prst="rect">
            <a:avLst/>
          </a:prstGeom>
          <a:noFill/>
        </p:spPr>
        <p:txBody>
          <a:bodyPr wrap="none" rtlCol="0">
            <a:spAutoFit/>
          </a:bodyPr>
          <a:lstStyle/>
          <a:p>
            <a:r>
              <a:rPr lang="en-US" sz="1200" dirty="0" smtClean="0"/>
              <a:t>Montgomery County 78 yrs.</a:t>
            </a:r>
            <a:endParaRPr lang="en-US" sz="1200" dirty="0"/>
          </a:p>
        </p:txBody>
      </p:sp>
      <p:sp>
        <p:nvSpPr>
          <p:cNvPr id="15" name="TextBox 14"/>
          <p:cNvSpPr txBox="1"/>
          <p:nvPr/>
        </p:nvSpPr>
        <p:spPr>
          <a:xfrm>
            <a:off x="5697807" y="5576500"/>
            <a:ext cx="1645102" cy="276999"/>
          </a:xfrm>
          <a:prstGeom prst="rect">
            <a:avLst/>
          </a:prstGeom>
          <a:noFill/>
        </p:spPr>
        <p:txBody>
          <a:bodyPr wrap="none" rtlCol="0">
            <a:spAutoFit/>
          </a:bodyPr>
          <a:lstStyle/>
          <a:p>
            <a:r>
              <a:rPr lang="en-US" sz="1200" dirty="0" smtClean="0"/>
              <a:t>Philadelphia 71 yrs.</a:t>
            </a:r>
            <a:endParaRPr lang="en-US" sz="1200" dirty="0"/>
          </a:p>
        </p:txBody>
      </p:sp>
    </p:spTree>
    <p:extLst>
      <p:ext uri="{BB962C8B-B14F-4D97-AF65-F5344CB8AC3E}">
        <p14:creationId xmlns:p14="http://schemas.microsoft.com/office/powerpoint/2010/main" val="182452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MDGs to Sustainable Development Goals (SDGs)</a:t>
            </a:r>
            <a:endParaRPr lang="en-US" dirty="0"/>
          </a:p>
        </p:txBody>
      </p:sp>
      <p:sp>
        <p:nvSpPr>
          <p:cNvPr id="3" name="Content Placeholder 2"/>
          <p:cNvSpPr>
            <a:spLocks noGrp="1"/>
          </p:cNvSpPr>
          <p:nvPr>
            <p:ph sz="half" idx="1"/>
          </p:nvPr>
        </p:nvSpPr>
        <p:spPr/>
        <p:txBody>
          <a:bodyPr/>
          <a:lstStyle/>
          <a:p>
            <a:r>
              <a:rPr lang="en-US" dirty="0" smtClean="0"/>
              <a:t>Health equity</a:t>
            </a:r>
          </a:p>
          <a:p>
            <a:pPr lvl="1"/>
            <a:r>
              <a:rPr lang="en-US" dirty="0" smtClean="0"/>
              <a:t>Universal health care</a:t>
            </a:r>
          </a:p>
          <a:p>
            <a:r>
              <a:rPr lang="en-US" dirty="0" smtClean="0"/>
              <a:t>SDGs</a:t>
            </a:r>
          </a:p>
          <a:p>
            <a:pPr lvl="1"/>
            <a:r>
              <a:rPr lang="en-US" dirty="0" smtClean="0"/>
              <a:t>End poverty</a:t>
            </a:r>
          </a:p>
          <a:p>
            <a:pPr lvl="1"/>
            <a:r>
              <a:rPr lang="en-US" dirty="0" smtClean="0"/>
              <a:t>End hunger</a:t>
            </a:r>
          </a:p>
          <a:p>
            <a:pPr lvl="1"/>
            <a:r>
              <a:rPr lang="en-US" dirty="0" smtClean="0"/>
              <a:t>Healthy living</a:t>
            </a:r>
          </a:p>
          <a:p>
            <a:pPr lvl="1"/>
            <a:r>
              <a:rPr lang="en-US" dirty="0" smtClean="0"/>
              <a:t>Equitable education</a:t>
            </a:r>
          </a:p>
          <a:p>
            <a:pPr lvl="1"/>
            <a:r>
              <a:rPr lang="en-US" dirty="0" smtClean="0"/>
              <a:t>Gender equality</a:t>
            </a:r>
          </a:p>
          <a:p>
            <a:pPr lvl="1"/>
            <a:r>
              <a:rPr lang="en-US" dirty="0" smtClean="0"/>
              <a:t>Water and sanitation</a:t>
            </a:r>
          </a:p>
        </p:txBody>
      </p:sp>
      <p:sp>
        <p:nvSpPr>
          <p:cNvPr id="4" name="Content Placeholder 3"/>
          <p:cNvSpPr>
            <a:spLocks noGrp="1"/>
          </p:cNvSpPr>
          <p:nvPr>
            <p:ph sz="half" idx="2"/>
          </p:nvPr>
        </p:nvSpPr>
        <p:spPr>
          <a:xfrm>
            <a:off x="4751070" y="1600201"/>
            <a:ext cx="4265929" cy="4343400"/>
          </a:xfrm>
        </p:spPr>
        <p:txBody>
          <a:bodyPr/>
          <a:lstStyle/>
          <a:p>
            <a:r>
              <a:rPr lang="en-US" dirty="0" smtClean="0"/>
              <a:t>SDGs (cont.)</a:t>
            </a:r>
          </a:p>
          <a:p>
            <a:pPr lvl="1"/>
            <a:r>
              <a:rPr lang="en-US" dirty="0" smtClean="0"/>
              <a:t>Sustainable energy</a:t>
            </a:r>
          </a:p>
          <a:p>
            <a:pPr lvl="1"/>
            <a:r>
              <a:rPr lang="en-US" dirty="0" smtClean="0"/>
              <a:t>Full employment</a:t>
            </a:r>
          </a:p>
          <a:p>
            <a:pPr lvl="1"/>
            <a:r>
              <a:rPr lang="en-US" dirty="0" smtClean="0"/>
              <a:t>Infrastructure</a:t>
            </a:r>
          </a:p>
          <a:p>
            <a:pPr lvl="1"/>
            <a:r>
              <a:rPr lang="en-US" dirty="0" smtClean="0"/>
              <a:t>Reduce inequality</a:t>
            </a:r>
          </a:p>
          <a:p>
            <a:pPr lvl="1"/>
            <a:r>
              <a:rPr lang="en-US" dirty="0" smtClean="0"/>
              <a:t>Cities safe and sustainable</a:t>
            </a:r>
          </a:p>
          <a:p>
            <a:pPr lvl="1"/>
            <a:r>
              <a:rPr lang="en-US" dirty="0" smtClean="0"/>
              <a:t>Sustainable consumption</a:t>
            </a:r>
          </a:p>
          <a:p>
            <a:pPr lvl="1"/>
            <a:r>
              <a:rPr lang="en-US" dirty="0" smtClean="0"/>
              <a:t>Climate change</a:t>
            </a:r>
          </a:p>
          <a:p>
            <a:pPr lvl="1"/>
            <a:r>
              <a:rPr lang="en-US" dirty="0" smtClean="0"/>
              <a:t>Respect oceans and seas</a:t>
            </a:r>
          </a:p>
          <a:p>
            <a:pPr lvl="1"/>
            <a:r>
              <a:rPr lang="en-US" dirty="0" smtClean="0"/>
              <a:t>Forest and land conservation</a:t>
            </a:r>
          </a:p>
          <a:p>
            <a:pPr lvl="1"/>
            <a:r>
              <a:rPr lang="en-US" dirty="0" smtClean="0"/>
              <a:t>Peace and justice for all</a:t>
            </a:r>
          </a:p>
          <a:p>
            <a:pPr lvl="1"/>
            <a:r>
              <a:rPr lang="en-US" dirty="0" smtClean="0"/>
              <a:t>Global partnership</a:t>
            </a:r>
          </a:p>
          <a:p>
            <a:pPr lvl="1"/>
            <a:endParaRPr lang="en-US" dirty="0"/>
          </a:p>
        </p:txBody>
      </p:sp>
    </p:spTree>
    <p:extLst>
      <p:ext uri="{BB962C8B-B14F-4D97-AF65-F5344CB8AC3E}">
        <p14:creationId xmlns:p14="http://schemas.microsoft.com/office/powerpoint/2010/main" val="121638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 Adopts SDGs</a:t>
            </a:r>
            <a:endParaRPr lang="en-US" dirty="0"/>
          </a:p>
        </p:txBody>
      </p:sp>
      <p:pic>
        <p:nvPicPr>
          <p:cNvPr id="7" name="Content Placeholder 6" descr="Screen Shot 2015-09-30 at 11.35.07 AM.jpg"/>
          <p:cNvPicPr>
            <a:picLocks noGrp="1" noChangeAspect="1"/>
          </p:cNvPicPr>
          <p:nvPr>
            <p:ph idx="1"/>
          </p:nvPr>
        </p:nvPicPr>
        <p:blipFill>
          <a:blip r:embed="rId2">
            <a:extLst>
              <a:ext uri="{28A0092B-C50C-407E-A947-70E740481C1C}">
                <a14:useLocalDpi xmlns:a14="http://schemas.microsoft.com/office/drawing/2010/main" val="0"/>
              </a:ext>
            </a:extLst>
          </a:blip>
          <a:srcRect t="6608" b="6608"/>
          <a:stretch>
            <a:fillRect/>
          </a:stretch>
        </p:blipFill>
        <p:spPr/>
      </p:pic>
    </p:spTree>
    <p:extLst>
      <p:ext uri="{BB962C8B-B14F-4D97-AF65-F5344CB8AC3E}">
        <p14:creationId xmlns:p14="http://schemas.microsoft.com/office/powerpoint/2010/main" val="191571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Definition</a:t>
            </a:r>
            <a:endParaRPr lang="en-US" dirty="0"/>
          </a:p>
        </p:txBody>
      </p:sp>
      <p:sp>
        <p:nvSpPr>
          <p:cNvPr id="3" name="Content Placeholder 2"/>
          <p:cNvSpPr>
            <a:spLocks noGrp="1"/>
          </p:cNvSpPr>
          <p:nvPr>
            <p:ph idx="1"/>
          </p:nvPr>
        </p:nvSpPr>
        <p:spPr/>
        <p:txBody>
          <a:bodyPr/>
          <a:lstStyle/>
          <a:p>
            <a:r>
              <a:rPr lang="en-US" dirty="0"/>
              <a:t>The social determinants of health (SDH) are the conditions in which people are born, grow, work, live, and age, and the wider set of forces and systems shaping the conditions of daily life. These forces and systems include economic policies and systems, development agendas, social norms, social policies and political systems. </a:t>
            </a:r>
            <a:endParaRPr lang="en-US" dirty="0" smtClean="0"/>
          </a:p>
        </p:txBody>
      </p:sp>
    </p:spTree>
    <p:extLst>
      <p:ext uri="{BB962C8B-B14F-4D97-AF65-F5344CB8AC3E}">
        <p14:creationId xmlns:p14="http://schemas.microsoft.com/office/powerpoint/2010/main" val="200290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Ways to Talk about SDH</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en-US" dirty="0"/>
              <a:t>1  Health starts—long before illness—in our homes, schools and jobs. </a:t>
            </a:r>
          </a:p>
          <a:p>
            <a:r>
              <a:rPr lang="en-US" dirty="0"/>
              <a:t>2  All Americans should have the opportunity to make the choices that allow them to live a long, healthy life, regardless of their income, education or ethnic background. </a:t>
            </a:r>
          </a:p>
          <a:p>
            <a:r>
              <a:rPr lang="en-US" dirty="0"/>
              <a:t>3  Your neighborhood or job shouldn’t be hazardous to your health. </a:t>
            </a:r>
          </a:p>
          <a:p>
            <a:r>
              <a:rPr lang="en-US" dirty="0"/>
              <a:t>4  Your opportunity for health starts long before you need medical care. </a:t>
            </a:r>
          </a:p>
          <a:p>
            <a:r>
              <a:rPr lang="en-US" dirty="0"/>
              <a:t>5  Health begins where we live, learn, work and play. </a:t>
            </a:r>
          </a:p>
          <a:p>
            <a:r>
              <a:rPr lang="en-US" dirty="0"/>
              <a:t>6  The opportunity for health begins in our families, neighborhoods, schools and jobs. </a:t>
            </a:r>
          </a:p>
        </p:txBody>
      </p:sp>
      <p:sp>
        <p:nvSpPr>
          <p:cNvPr id="4" name="TextBox 3"/>
          <p:cNvSpPr txBox="1"/>
          <p:nvPr/>
        </p:nvSpPr>
        <p:spPr>
          <a:xfrm>
            <a:off x="427182" y="6269182"/>
            <a:ext cx="5673348" cy="307777"/>
          </a:xfrm>
          <a:prstGeom prst="rect">
            <a:avLst/>
          </a:prstGeom>
          <a:noFill/>
        </p:spPr>
        <p:txBody>
          <a:bodyPr wrap="none" rtlCol="0">
            <a:spAutoFit/>
          </a:bodyPr>
          <a:lstStyle/>
          <a:p>
            <a:r>
              <a:rPr lang="en-US" sz="1400" dirty="0" smtClean="0"/>
              <a:t>“A New Way to Talk About Social Determinants of Health”, RWJF</a:t>
            </a:r>
            <a:endParaRPr lang="en-US" sz="1400" dirty="0"/>
          </a:p>
        </p:txBody>
      </p:sp>
    </p:spTree>
    <p:extLst>
      <p:ext uri="{BB962C8B-B14F-4D97-AF65-F5344CB8AC3E}">
        <p14:creationId xmlns:p14="http://schemas.microsoft.com/office/powerpoint/2010/main" val="1828942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Equality vs. Opportunity</a:t>
            </a:r>
            <a:endParaRPr lang="en-US" dirty="0"/>
          </a:p>
        </p:txBody>
      </p:sp>
      <p:sp>
        <p:nvSpPr>
          <p:cNvPr id="3" name="Content Placeholder 2"/>
          <p:cNvSpPr>
            <a:spLocks noGrp="1"/>
          </p:cNvSpPr>
          <p:nvPr>
            <p:ph idx="1"/>
          </p:nvPr>
        </p:nvSpPr>
        <p:spPr/>
        <p:txBody>
          <a:bodyPr/>
          <a:lstStyle/>
          <a:p>
            <a:r>
              <a:rPr lang="en-US" dirty="0" smtClean="0"/>
              <a:t>Republicans find “equality in health” alienating</a:t>
            </a:r>
          </a:p>
          <a:p>
            <a:r>
              <a:rPr lang="en-US" dirty="0" smtClean="0"/>
              <a:t>Republicans were supportive of “fairness” and “health choices”</a:t>
            </a:r>
          </a:p>
          <a:p>
            <a:endParaRPr lang="en-US" dirty="0"/>
          </a:p>
          <a:p>
            <a:pPr marL="0" indent="0">
              <a:buNone/>
            </a:pPr>
            <a:r>
              <a:rPr lang="en-US" dirty="0" smtClean="0"/>
              <a:t>“Single payer framing” for Republicans means more </a:t>
            </a:r>
            <a:r>
              <a:rPr lang="en-US" i="1" dirty="0" smtClean="0"/>
              <a:t>choices </a:t>
            </a:r>
            <a:r>
              <a:rPr lang="en-US" dirty="0" smtClean="0"/>
              <a:t>for the poor in </a:t>
            </a:r>
            <a:r>
              <a:rPr lang="en-US" i="1" dirty="0" smtClean="0"/>
              <a:t>choosing</a:t>
            </a:r>
            <a:r>
              <a:rPr lang="en-US" dirty="0" smtClean="0"/>
              <a:t> doctors and hospitals allowing them to make their own </a:t>
            </a:r>
            <a:r>
              <a:rPr lang="en-US" i="1" dirty="0" smtClean="0"/>
              <a:t>individual</a:t>
            </a:r>
            <a:r>
              <a:rPr lang="en-US" dirty="0" smtClean="0"/>
              <a:t> decisions.</a:t>
            </a:r>
            <a:endParaRPr lang="en-US" dirty="0"/>
          </a:p>
        </p:txBody>
      </p:sp>
    </p:spTree>
    <p:extLst>
      <p:ext uri="{BB962C8B-B14F-4D97-AF65-F5344CB8AC3E}">
        <p14:creationId xmlns:p14="http://schemas.microsoft.com/office/powerpoint/2010/main" val="122525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the Root Causes</a:t>
            </a:r>
            <a:endParaRPr lang="en-US" dirty="0"/>
          </a:p>
        </p:txBody>
      </p:sp>
      <p:sp>
        <p:nvSpPr>
          <p:cNvPr id="3" name="Content Placeholder 2"/>
          <p:cNvSpPr>
            <a:spLocks noGrp="1"/>
          </p:cNvSpPr>
          <p:nvPr>
            <p:ph idx="1"/>
          </p:nvPr>
        </p:nvSpPr>
        <p:spPr/>
        <p:txBody>
          <a:bodyPr/>
          <a:lstStyle/>
          <a:p>
            <a:r>
              <a:rPr lang="en-US" dirty="0" smtClean="0"/>
              <a:t>Why is ? a problem in my community? (</a:t>
            </a:r>
            <a:r>
              <a:rPr lang="en-US" dirty="0" err="1" smtClean="0"/>
              <a:t>eg</a:t>
            </a:r>
            <a:r>
              <a:rPr lang="en-US" dirty="0" smtClean="0"/>
              <a:t>. </a:t>
            </a:r>
            <a:r>
              <a:rPr lang="en-US" dirty="0"/>
              <a:t>h</a:t>
            </a:r>
            <a:r>
              <a:rPr lang="en-US" dirty="0" smtClean="0"/>
              <a:t>eroin)</a:t>
            </a:r>
          </a:p>
          <a:p>
            <a:r>
              <a:rPr lang="en-US" dirty="0" smtClean="0"/>
              <a:t>“But why?” technique to find root causes</a:t>
            </a:r>
          </a:p>
          <a:p>
            <a:pPr lvl="1"/>
            <a:r>
              <a:rPr lang="en-US" dirty="0" smtClean="0"/>
              <a:t>Knowledge, awareness, attitudes, behavior?</a:t>
            </a:r>
          </a:p>
          <a:p>
            <a:pPr lvl="1"/>
            <a:r>
              <a:rPr lang="en-US" dirty="0" smtClean="0"/>
              <a:t>Culture, economy, politics?</a:t>
            </a:r>
          </a:p>
          <a:p>
            <a:pPr lvl="1"/>
            <a:r>
              <a:rPr lang="en-US" dirty="0" smtClean="0"/>
              <a:t>Built environment, housing, transportation?</a:t>
            </a:r>
          </a:p>
          <a:p>
            <a:r>
              <a:rPr lang="en-US" dirty="0" smtClean="0"/>
              <a:t>“Could this have been prevented?”</a:t>
            </a:r>
            <a:r>
              <a:rPr lang="en-US" dirty="0"/>
              <a:t> </a:t>
            </a:r>
            <a:r>
              <a:rPr lang="en-US" dirty="0" smtClean="0"/>
              <a:t>to find solutions</a:t>
            </a:r>
          </a:p>
          <a:p>
            <a:endParaRPr lang="en-US" dirty="0"/>
          </a:p>
        </p:txBody>
      </p:sp>
    </p:spTree>
    <p:extLst>
      <p:ext uri="{BB962C8B-B14F-4D97-AF65-F5344CB8AC3E}">
        <p14:creationId xmlns:p14="http://schemas.microsoft.com/office/powerpoint/2010/main" val="257872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overarching factors</a:t>
            </a:r>
            <a:endParaRPr lang="en-US" dirty="0"/>
          </a:p>
        </p:txBody>
      </p:sp>
      <p:sp>
        <p:nvSpPr>
          <p:cNvPr id="3" name="Content Placeholder 2"/>
          <p:cNvSpPr>
            <a:spLocks noGrp="1"/>
          </p:cNvSpPr>
          <p:nvPr>
            <p:ph idx="1"/>
          </p:nvPr>
        </p:nvSpPr>
        <p:spPr/>
        <p:txBody>
          <a:bodyPr/>
          <a:lstStyle/>
          <a:p>
            <a:pPr marL="0" indent="0">
              <a:buNone/>
            </a:pPr>
            <a:r>
              <a:rPr lang="en-US" dirty="0" smtClean="0"/>
              <a:t>Advocates</a:t>
            </a:r>
            <a:r>
              <a:rPr lang="en-US" dirty="0"/>
              <a:t>	</a:t>
            </a:r>
            <a:r>
              <a:rPr lang="en-US" dirty="0" smtClean="0"/>
              <a:t>	Life Expectancy		Higher</a:t>
            </a:r>
          </a:p>
          <a:p>
            <a:pPr marL="0" indent="0">
              <a:buNone/>
            </a:pPr>
            <a:endParaRPr lang="en-US" dirty="0" smtClean="0"/>
          </a:p>
          <a:p>
            <a:pPr marL="0" indent="0">
              <a:buNone/>
            </a:pPr>
            <a:r>
              <a:rPr lang="en-US" sz="1800" dirty="0" smtClean="0"/>
              <a:t>Liberals</a:t>
            </a:r>
            <a:r>
              <a:rPr lang="en-US" dirty="0" smtClean="0"/>
              <a:t>		Lower Income Inequality</a:t>
            </a:r>
          </a:p>
          <a:p>
            <a:pPr marL="0" indent="0">
              <a:buNone/>
            </a:pPr>
            <a:r>
              <a:rPr lang="en-US" sz="1800" dirty="0" smtClean="0"/>
              <a:t>All</a:t>
            </a:r>
            <a:r>
              <a:rPr lang="en-US" dirty="0"/>
              <a:t>	</a:t>
            </a:r>
            <a:r>
              <a:rPr lang="en-US" dirty="0" smtClean="0"/>
              <a:t>	Higher Social Connectedness</a:t>
            </a:r>
          </a:p>
          <a:p>
            <a:pPr marL="0" indent="0">
              <a:buNone/>
            </a:pPr>
            <a:r>
              <a:rPr lang="en-US" sz="1800" dirty="0" smtClean="0"/>
              <a:t>All</a:t>
            </a:r>
            <a:r>
              <a:rPr lang="en-US" dirty="0"/>
              <a:t>	</a:t>
            </a:r>
            <a:r>
              <a:rPr lang="en-US" dirty="0" smtClean="0"/>
              <a:t>	Higher Control of One’s Life</a:t>
            </a:r>
          </a:p>
        </p:txBody>
      </p:sp>
      <p:cxnSp>
        <p:nvCxnSpPr>
          <p:cNvPr id="5" name="Straight Arrow Connector 4"/>
          <p:cNvCxnSpPr/>
          <p:nvPr/>
        </p:nvCxnSpPr>
        <p:spPr>
          <a:xfrm flipV="1">
            <a:off x="6927273" y="3048000"/>
            <a:ext cx="1073727" cy="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927273" y="3754581"/>
            <a:ext cx="1073727" cy="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927273" y="4449618"/>
            <a:ext cx="1073727" cy="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80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Health Definition</a:t>
            </a:r>
            <a:endParaRPr lang="en-US" dirty="0"/>
          </a:p>
        </p:txBody>
      </p:sp>
      <p:sp>
        <p:nvSpPr>
          <p:cNvPr id="3" name="Content Placeholder 2"/>
          <p:cNvSpPr>
            <a:spLocks noGrp="1"/>
          </p:cNvSpPr>
          <p:nvPr>
            <p:ph idx="1"/>
          </p:nvPr>
        </p:nvSpPr>
        <p:spPr/>
        <p:txBody>
          <a:bodyPr>
            <a:normAutofit/>
          </a:bodyPr>
          <a:lstStyle/>
          <a:p>
            <a:r>
              <a:rPr lang="en-US" sz="2800" dirty="0"/>
              <a:t>“a complete state of physical, mental and social well-being, and not merely the absence of disease or infirmity.”</a:t>
            </a:r>
          </a:p>
        </p:txBody>
      </p:sp>
    </p:spTree>
    <p:extLst>
      <p:ext uri="{BB962C8B-B14F-4D97-AF65-F5344CB8AC3E}">
        <p14:creationId xmlns:p14="http://schemas.microsoft.com/office/powerpoint/2010/main" val="423316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overarching factors</a:t>
            </a:r>
            <a:endParaRPr lang="en-US" dirty="0"/>
          </a:p>
        </p:txBody>
      </p:sp>
      <p:sp>
        <p:nvSpPr>
          <p:cNvPr id="3" name="Content Placeholder 2"/>
          <p:cNvSpPr>
            <a:spLocks noGrp="1"/>
          </p:cNvSpPr>
          <p:nvPr>
            <p:ph idx="1"/>
          </p:nvPr>
        </p:nvSpPr>
        <p:spPr/>
        <p:txBody>
          <a:bodyPr/>
          <a:lstStyle/>
          <a:p>
            <a:pPr marL="0" indent="0">
              <a:buNone/>
            </a:pPr>
            <a:r>
              <a:rPr lang="en-US" dirty="0" smtClean="0"/>
              <a:t>Advocates</a:t>
            </a:r>
            <a:r>
              <a:rPr lang="en-US" dirty="0"/>
              <a:t>	</a:t>
            </a:r>
            <a:r>
              <a:rPr lang="en-US" dirty="0" smtClean="0"/>
              <a:t>	Life Expectancy		Higher</a:t>
            </a:r>
          </a:p>
          <a:p>
            <a:pPr marL="0" indent="0">
              <a:buNone/>
            </a:pPr>
            <a:endParaRPr lang="en-US" dirty="0" smtClean="0"/>
          </a:p>
          <a:p>
            <a:pPr marL="0" indent="0">
              <a:buNone/>
            </a:pPr>
            <a:r>
              <a:rPr lang="en-US" sz="1800" dirty="0" smtClean="0"/>
              <a:t>Liberals</a:t>
            </a:r>
            <a:r>
              <a:rPr lang="en-US" dirty="0" smtClean="0"/>
              <a:t>		Lower Income Inequality</a:t>
            </a:r>
          </a:p>
          <a:p>
            <a:pPr marL="0" indent="0">
              <a:buNone/>
            </a:pPr>
            <a:r>
              <a:rPr lang="en-US" sz="1800" dirty="0" smtClean="0"/>
              <a:t>All</a:t>
            </a:r>
            <a:r>
              <a:rPr lang="en-US" dirty="0"/>
              <a:t>	</a:t>
            </a:r>
            <a:r>
              <a:rPr lang="en-US" dirty="0" smtClean="0"/>
              <a:t>	Higher Social Connectedness</a:t>
            </a:r>
          </a:p>
          <a:p>
            <a:pPr marL="0" indent="0">
              <a:buNone/>
            </a:pPr>
            <a:r>
              <a:rPr lang="en-US" sz="1800" dirty="0" smtClean="0"/>
              <a:t>Libertarian</a:t>
            </a:r>
            <a:r>
              <a:rPr lang="en-US" dirty="0"/>
              <a:t>	</a:t>
            </a:r>
            <a:r>
              <a:rPr lang="en-US" dirty="0" smtClean="0"/>
              <a:t>Higher Control of One’s Life</a:t>
            </a:r>
          </a:p>
        </p:txBody>
      </p:sp>
      <p:cxnSp>
        <p:nvCxnSpPr>
          <p:cNvPr id="5" name="Straight Arrow Connector 4"/>
          <p:cNvCxnSpPr/>
          <p:nvPr/>
        </p:nvCxnSpPr>
        <p:spPr>
          <a:xfrm flipV="1">
            <a:off x="6927273" y="3048000"/>
            <a:ext cx="1073727" cy="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927273" y="3754581"/>
            <a:ext cx="1073727" cy="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927273" y="4449618"/>
            <a:ext cx="1073727" cy="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0093" y="5183909"/>
            <a:ext cx="7246583" cy="369332"/>
          </a:xfrm>
          <a:prstGeom prst="rect">
            <a:avLst/>
          </a:prstGeom>
          <a:noFill/>
        </p:spPr>
        <p:txBody>
          <a:bodyPr wrap="none" rtlCol="0">
            <a:spAutoFit/>
          </a:bodyPr>
          <a:lstStyle/>
          <a:p>
            <a:r>
              <a:rPr lang="en-US" dirty="0"/>
              <a:t>S</a:t>
            </a:r>
            <a:r>
              <a:rPr lang="en-US" dirty="0" smtClean="0"/>
              <a:t>ingle payer health reform offers the benefits of all three factors</a:t>
            </a:r>
            <a:endParaRPr lang="en-US" dirty="0"/>
          </a:p>
        </p:txBody>
      </p:sp>
    </p:spTree>
    <p:extLst>
      <p:ext uri="{BB962C8B-B14F-4D97-AF65-F5344CB8AC3E}">
        <p14:creationId xmlns:p14="http://schemas.microsoft.com/office/powerpoint/2010/main" val="100050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Health Disparities</a:t>
            </a:r>
            <a:endParaRPr lang="en-US" dirty="0"/>
          </a:p>
        </p:txBody>
      </p:sp>
      <p:sp>
        <p:nvSpPr>
          <p:cNvPr id="3" name="Content Placeholder 2"/>
          <p:cNvSpPr>
            <a:spLocks noGrp="1"/>
          </p:cNvSpPr>
          <p:nvPr>
            <p:ph idx="1"/>
          </p:nvPr>
        </p:nvSpPr>
        <p:spPr/>
        <p:txBody>
          <a:bodyPr>
            <a:normAutofit/>
          </a:bodyPr>
          <a:lstStyle/>
          <a:p>
            <a:r>
              <a:rPr lang="en-US" dirty="0" smtClean="0"/>
              <a:t>Uniquely American term</a:t>
            </a:r>
          </a:p>
          <a:p>
            <a:r>
              <a:rPr lang="en-US" dirty="0" smtClean="0"/>
              <a:t>Racial </a:t>
            </a:r>
            <a:r>
              <a:rPr lang="en-US" dirty="0"/>
              <a:t>or ethnic differences in the quality of healthcare that are not due to access related factors or clinical needs, preferences, and appropriateness of intervention.</a:t>
            </a:r>
          </a:p>
          <a:p>
            <a:pPr lvl="1"/>
            <a:r>
              <a:rPr lang="en-US" sz="1400" dirty="0"/>
              <a:t>Institute of Medicine</a:t>
            </a:r>
          </a:p>
          <a:p>
            <a:r>
              <a:rPr lang="en-US" dirty="0" smtClean="0"/>
              <a:t>“Inequalities that exist when members of certain population groups do not benefit from the same health status as other groups”</a:t>
            </a:r>
          </a:p>
          <a:p>
            <a:pPr lvl="1"/>
            <a:r>
              <a:rPr lang="en-US" sz="1400" dirty="0" smtClean="0"/>
              <a:t>Fox </a:t>
            </a:r>
            <a:r>
              <a:rPr lang="en-US" sz="1400" dirty="0"/>
              <a:t>Chase Office of Health Communications and Health Disparities</a:t>
            </a:r>
          </a:p>
          <a:p>
            <a:pPr lvl="1"/>
            <a:endParaRPr lang="en-US" dirty="0" smtClean="0"/>
          </a:p>
          <a:p>
            <a:endParaRPr lang="en-US" dirty="0"/>
          </a:p>
          <a:p>
            <a:pPr lvl="1"/>
            <a:endParaRPr lang="en-US" dirty="0"/>
          </a:p>
        </p:txBody>
      </p:sp>
    </p:spTree>
    <p:extLst>
      <p:ext uri="{BB962C8B-B14F-4D97-AF65-F5344CB8AC3E}">
        <p14:creationId xmlns:p14="http://schemas.microsoft.com/office/powerpoint/2010/main" val="72049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p:txBody>
          <a:bodyPr/>
          <a:lstStyle/>
          <a:p>
            <a:r>
              <a:rPr lang="en-US"/>
              <a:t>Differences, Disparities, and Discrimination</a:t>
            </a:r>
          </a:p>
        </p:txBody>
      </p:sp>
      <p:sp>
        <p:nvSpPr>
          <p:cNvPr id="1253379" name="Text Box 3"/>
          <p:cNvSpPr txBox="1">
            <a:spLocks noChangeArrowheads="1"/>
          </p:cNvSpPr>
          <p:nvPr/>
        </p:nvSpPr>
        <p:spPr bwMode="auto">
          <a:xfrm>
            <a:off x="-1" y="6400800"/>
            <a:ext cx="833966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kumimoji="0" lang="en-US" sz="2000" dirty="0"/>
              <a:t>IOM Report Unequal Treatment; Gomes and McGuire 2001</a:t>
            </a:r>
            <a:endParaRPr kumimoji="0" lang="en-US" sz="2000" b="1" dirty="0"/>
          </a:p>
        </p:txBody>
      </p:sp>
      <p:pic>
        <p:nvPicPr>
          <p:cNvPr id="3" name="Content Placeholder 2" descr="Screen Shot 2015-03-18 at 10.25.57 AM.jpg"/>
          <p:cNvPicPr>
            <a:picLocks noGrp="1" noChangeAspect="1"/>
          </p:cNvPicPr>
          <p:nvPr>
            <p:ph idx="1"/>
          </p:nvPr>
        </p:nvPicPr>
        <p:blipFill>
          <a:blip r:embed="rId3">
            <a:extLst>
              <a:ext uri="{28A0092B-C50C-407E-A947-70E740481C1C}">
                <a14:useLocalDpi xmlns:a14="http://schemas.microsoft.com/office/drawing/2010/main" val="0"/>
              </a:ext>
            </a:extLst>
          </a:blip>
          <a:srcRect t="598" b="598"/>
          <a:stretch>
            <a:fillRect/>
          </a:stretch>
        </p:blipFill>
        <p:spPr/>
      </p:pic>
    </p:spTree>
    <p:extLst>
      <p:ext uri="{BB962C8B-B14F-4D97-AF65-F5344CB8AC3E}">
        <p14:creationId xmlns:p14="http://schemas.microsoft.com/office/powerpoint/2010/main" val="949087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6834" name="Object 2"/>
          <p:cNvGraphicFramePr>
            <a:graphicFrameLocks noChangeAspect="1"/>
          </p:cNvGraphicFramePr>
          <p:nvPr/>
        </p:nvGraphicFramePr>
        <p:xfrm>
          <a:off x="3429000" y="2286000"/>
          <a:ext cx="3868738" cy="4267200"/>
        </p:xfrm>
        <a:graphic>
          <a:graphicData uri="http://schemas.openxmlformats.org/presentationml/2006/ole">
            <mc:AlternateContent xmlns:mc="http://schemas.openxmlformats.org/markup-compatibility/2006">
              <mc:Choice xmlns:v="urn:schemas-microsoft-com:vml" Requires="v">
                <p:oleObj spid="_x0000_s5138" name="Photo Editor Photo" r:id="rId5" imgW="8573697" imgH="12857143" progId="MSPhotoEd.3">
                  <p:embed/>
                </p:oleObj>
              </mc:Choice>
              <mc:Fallback>
                <p:oleObj name="Photo Editor Photo" r:id="rId5" imgW="8573697" imgH="1285714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286000"/>
                        <a:ext cx="386873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6835" name="Text Box 3"/>
          <p:cNvSpPr txBox="1">
            <a:spLocks noChangeArrowheads="1"/>
          </p:cNvSpPr>
          <p:nvPr/>
        </p:nvSpPr>
        <p:spPr bwMode="auto">
          <a:xfrm>
            <a:off x="0" y="163512"/>
            <a:ext cx="8915400" cy="21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75000"/>
              </a:spcBef>
            </a:pPr>
            <a:r>
              <a:rPr lang="ja-JP" altLang="en-US" sz="3600" i="1" dirty="0">
                <a:latin typeface="Arial"/>
              </a:rPr>
              <a:t>“</a:t>
            </a:r>
            <a:r>
              <a:rPr lang="en-US" sz="3600" i="1" dirty="0">
                <a:latin typeface="Comic Sans MS" charset="0"/>
              </a:rPr>
              <a:t>There is a significant body of evidence that has identified disparities in health care</a:t>
            </a:r>
            <a:r>
              <a:rPr lang="en-US" sz="3600" b="0" dirty="0">
                <a:latin typeface="Comic Sans MS" charset="0"/>
              </a:rPr>
              <a:t> </a:t>
            </a:r>
            <a:r>
              <a:rPr lang="ja-JP" altLang="en-US" sz="3600" b="0" dirty="0">
                <a:latin typeface="Arial"/>
              </a:rPr>
              <a:t>“</a:t>
            </a:r>
            <a:r>
              <a:rPr lang="en-US" sz="3600" b="0" dirty="0">
                <a:latin typeface="Comic Sans MS" charset="0"/>
              </a:rPr>
              <a:t>- IOM</a:t>
            </a:r>
          </a:p>
          <a:p>
            <a:pPr eaLnBrk="1" hangingPunct="1"/>
            <a:endParaRPr lang="en-US" sz="3600" i="1" dirty="0">
              <a:latin typeface="Comic Sans MS" charset="0"/>
            </a:endParaRPr>
          </a:p>
        </p:txBody>
      </p:sp>
    </p:spTree>
    <p:custDataLst>
      <p:tags r:id="rId2"/>
    </p:custDataLst>
    <p:extLst>
      <p:ext uri="{BB962C8B-B14F-4D97-AF65-F5344CB8AC3E}">
        <p14:creationId xmlns:p14="http://schemas.microsoft.com/office/powerpoint/2010/main" val="24570474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76835">
                                            <p:txEl>
                                              <p:pRg st="0" end="0"/>
                                            </p:txEl>
                                          </p:spTgt>
                                        </p:tgtEl>
                                        <p:attrNameLst>
                                          <p:attrName>style.visibility</p:attrName>
                                        </p:attrNameLst>
                                      </p:cBhvr>
                                      <p:to>
                                        <p:strVal val="visible"/>
                                      </p:to>
                                    </p:set>
                                    <p:animEffect transition="in" filter="wipe(down)">
                                      <p:cBhvr>
                                        <p:cTn id="7" dur="500"/>
                                        <p:tgtEl>
                                          <p:spTgt spid="376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44429" y="2219865"/>
            <a:ext cx="2552700" cy="1549400"/>
          </a:xfrm>
          <a:prstGeom prst="rect">
            <a:avLst/>
          </a:prstGeom>
        </p:spPr>
      </p:pic>
      <p:pic>
        <p:nvPicPr>
          <p:cNvPr id="4" name="Content Placeholder 3" descr="DSC00328_2.JPG"/>
          <p:cNvPicPr>
            <a:picLocks noGrp="1" noChangeAspect="1"/>
          </p:cNvPicPr>
          <p:nvPr>
            <p:ph idx="1"/>
          </p:nvPr>
        </p:nvPicPr>
        <p:blipFill>
          <a:blip r:embed="rId3">
            <a:extLst>
              <a:ext uri="{28A0092B-C50C-407E-A947-70E740481C1C}">
                <a14:useLocalDpi xmlns:a14="http://schemas.microsoft.com/office/drawing/2010/main" val="0"/>
              </a:ext>
            </a:extLst>
          </a:blip>
          <a:srcRect l="-19435" r="-19435"/>
          <a:stretch>
            <a:fillRect/>
          </a:stretch>
        </p:blipFill>
        <p:spPr>
          <a:xfrm>
            <a:off x="998060" y="2219865"/>
            <a:ext cx="2868883" cy="1549400"/>
          </a:xfrm>
        </p:spPr>
      </p:pic>
      <p:sp>
        <p:nvSpPr>
          <p:cNvPr id="2" name="Title 1"/>
          <p:cNvSpPr>
            <a:spLocks noGrp="1"/>
          </p:cNvSpPr>
          <p:nvPr>
            <p:ph type="title"/>
          </p:nvPr>
        </p:nvSpPr>
        <p:spPr/>
        <p:txBody>
          <a:bodyPr/>
          <a:lstStyle/>
          <a:p>
            <a:r>
              <a:rPr lang="en-US" dirty="0" smtClean="0"/>
              <a:t>When I was Health Commissioner of </a:t>
            </a:r>
            <a:r>
              <a:rPr lang="en-US" dirty="0" err="1" smtClean="0"/>
              <a:t>Phila</a:t>
            </a:r>
            <a:r>
              <a:rPr lang="en-US" dirty="0" smtClean="0"/>
              <a:t> . . .</a:t>
            </a:r>
            <a:endParaRPr lang="en-US" dirty="0"/>
          </a:p>
        </p:txBody>
      </p:sp>
      <p:pic>
        <p:nvPicPr>
          <p:cNvPr id="7" name="Picture 6"/>
          <p:cNvPicPr>
            <a:picLocks noChangeAspect="1"/>
          </p:cNvPicPr>
          <p:nvPr/>
        </p:nvPicPr>
        <p:blipFill>
          <a:blip r:embed="rId4"/>
          <a:stretch>
            <a:fillRect/>
          </a:stretch>
        </p:blipFill>
        <p:spPr>
          <a:xfrm>
            <a:off x="3725229" y="3984653"/>
            <a:ext cx="1219200" cy="1524000"/>
          </a:xfrm>
          <a:prstGeom prst="rect">
            <a:avLst/>
          </a:prstGeom>
        </p:spPr>
      </p:pic>
    </p:spTree>
    <p:extLst>
      <p:ext uri="{BB962C8B-B14F-4D97-AF65-F5344CB8AC3E}">
        <p14:creationId xmlns:p14="http://schemas.microsoft.com/office/powerpoint/2010/main" val="165926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Phila</a:t>
            </a:r>
            <a:r>
              <a:rPr lang="en-US" dirty="0" smtClean="0"/>
              <a:t>. Infant Mortality </a:t>
            </a:r>
            <a:br>
              <a:rPr lang="en-US" dirty="0" smtClean="0"/>
            </a:br>
            <a:r>
              <a:rPr lang="en-US" dirty="0" smtClean="0"/>
              <a:t>by Race 2005-10</a:t>
            </a:r>
            <a:endParaRPr lang="en-US" dirty="0"/>
          </a:p>
        </p:txBody>
      </p:sp>
      <p:pic>
        <p:nvPicPr>
          <p:cNvPr id="4" name="Content Placeholder 3" descr="Screen Shot 2013-10-09 at 10.10.15 AM.jpg"/>
          <p:cNvPicPr>
            <a:picLocks noGrp="1" noChangeAspect="1"/>
          </p:cNvPicPr>
          <p:nvPr>
            <p:ph idx="1"/>
          </p:nvPr>
        </p:nvPicPr>
        <p:blipFill>
          <a:blip r:embed="rId2">
            <a:extLst>
              <a:ext uri="{28A0092B-C50C-407E-A947-70E740481C1C}">
                <a14:useLocalDpi xmlns:a14="http://schemas.microsoft.com/office/drawing/2010/main" val="0"/>
              </a:ext>
            </a:extLst>
          </a:blip>
          <a:srcRect l="-18208" r="-18208"/>
          <a:stretch>
            <a:fillRect/>
          </a:stretch>
        </p:blipFill>
        <p:spPr>
          <a:xfrm>
            <a:off x="-706599" y="1444532"/>
            <a:ext cx="5846831" cy="3157704"/>
          </a:xfrm>
        </p:spPr>
      </p:pic>
      <p:pic>
        <p:nvPicPr>
          <p:cNvPr id="5" name="Picture 4" descr="Screen Shot 2013-10-09 at 10.04.4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851" y="4032096"/>
            <a:ext cx="5939243" cy="2674044"/>
          </a:xfrm>
          <a:prstGeom prst="rect">
            <a:avLst/>
          </a:prstGeom>
        </p:spPr>
      </p:pic>
      <p:pic>
        <p:nvPicPr>
          <p:cNvPr id="3" name="Picture 2"/>
          <p:cNvPicPr>
            <a:picLocks noChangeAspect="1"/>
          </p:cNvPicPr>
          <p:nvPr/>
        </p:nvPicPr>
        <p:blipFill>
          <a:blip r:embed="rId4"/>
          <a:stretch>
            <a:fillRect/>
          </a:stretch>
        </p:blipFill>
        <p:spPr>
          <a:xfrm>
            <a:off x="4892429" y="1556358"/>
            <a:ext cx="1558218" cy="1031174"/>
          </a:xfrm>
          <a:prstGeom prst="rect">
            <a:avLst/>
          </a:prstGeom>
        </p:spPr>
      </p:pic>
      <p:cxnSp>
        <p:nvCxnSpPr>
          <p:cNvPr id="7" name="Straight Connector 6"/>
          <p:cNvCxnSpPr/>
          <p:nvPr/>
        </p:nvCxnSpPr>
        <p:spPr>
          <a:xfrm flipV="1">
            <a:off x="4144102" y="2014672"/>
            <a:ext cx="748327" cy="763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stretch>
            <a:fillRect/>
          </a:stretch>
        </p:blipFill>
        <p:spPr>
          <a:xfrm>
            <a:off x="4796943" y="2714277"/>
            <a:ext cx="1714500" cy="1143000"/>
          </a:xfrm>
          <a:prstGeom prst="rect">
            <a:avLst/>
          </a:prstGeom>
        </p:spPr>
      </p:pic>
      <p:cxnSp>
        <p:nvCxnSpPr>
          <p:cNvPr id="11" name="Straight Connector 10"/>
          <p:cNvCxnSpPr>
            <a:endCxn id="9" idx="1"/>
          </p:cNvCxnSpPr>
          <p:nvPr/>
        </p:nvCxnSpPr>
        <p:spPr>
          <a:xfrm>
            <a:off x="4144102" y="3036330"/>
            <a:ext cx="652841" cy="24944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0425" y="2091057"/>
            <a:ext cx="2263360" cy="830997"/>
          </a:xfrm>
          <a:prstGeom prst="rect">
            <a:avLst/>
          </a:prstGeom>
          <a:noFill/>
        </p:spPr>
        <p:txBody>
          <a:bodyPr wrap="none" rtlCol="0">
            <a:spAutoFit/>
          </a:bodyPr>
          <a:lstStyle/>
          <a:p>
            <a:r>
              <a:rPr lang="en-US" sz="4800" dirty="0" smtClean="0"/>
              <a:t>}</a:t>
            </a:r>
            <a:r>
              <a:rPr lang="en-US" dirty="0" smtClean="0"/>
              <a:t> 250% difference</a:t>
            </a:r>
            <a:endParaRPr lang="en-US" dirty="0"/>
          </a:p>
        </p:txBody>
      </p:sp>
    </p:spTree>
    <p:extLst>
      <p:ext uri="{BB962C8B-B14F-4D97-AF65-F5344CB8AC3E}">
        <p14:creationId xmlns:p14="http://schemas.microsoft.com/office/powerpoint/2010/main" val="2349063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endParaRPr lang="en-US"/>
          </a:p>
        </p:txBody>
      </p:sp>
      <p:pic>
        <p:nvPicPr>
          <p:cNvPr id="359429" name="Picture 5" descr="Infant Mortality by 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8077200" cy="6038850"/>
          </a:xfrm>
          <a:prstGeom prst="rect">
            <a:avLst/>
          </a:prstGeom>
          <a:noFill/>
          <a:extLst>
            <a:ext uri="{909E8E84-426E-40dd-AFC4-6F175D3DCCD1}">
              <a14:hiddenFill xmlns:a14="http://schemas.microsoft.com/office/drawing/2010/main">
                <a:solidFill>
                  <a:srgbClr val="FFFFFF"/>
                </a:solidFill>
              </a14:hiddenFill>
            </a:ext>
          </a:extLst>
        </p:spPr>
      </p:pic>
      <p:sp>
        <p:nvSpPr>
          <p:cNvPr id="359430" name="Line 6"/>
          <p:cNvSpPr>
            <a:spLocks noChangeShapeType="1"/>
          </p:cNvSpPr>
          <p:nvPr/>
        </p:nvSpPr>
        <p:spPr bwMode="auto">
          <a:xfrm>
            <a:off x="2743200" y="3352800"/>
            <a:ext cx="1066800" cy="0"/>
          </a:xfrm>
          <a:prstGeom prst="line">
            <a:avLst/>
          </a:prstGeom>
          <a:noFill/>
          <a:ln w="12700">
            <a:solidFill>
              <a:srgbClr val="F4050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431" name="Line 7"/>
          <p:cNvSpPr>
            <a:spLocks noChangeShapeType="1"/>
          </p:cNvSpPr>
          <p:nvPr/>
        </p:nvSpPr>
        <p:spPr bwMode="auto">
          <a:xfrm>
            <a:off x="2743200" y="4343400"/>
            <a:ext cx="1066800" cy="0"/>
          </a:xfrm>
          <a:prstGeom prst="line">
            <a:avLst/>
          </a:prstGeom>
          <a:noFill/>
          <a:ln w="12700">
            <a:solidFill>
              <a:srgbClr val="F4050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433" name="Line 9"/>
          <p:cNvSpPr>
            <a:spLocks noChangeShapeType="1"/>
          </p:cNvSpPr>
          <p:nvPr/>
        </p:nvSpPr>
        <p:spPr bwMode="auto">
          <a:xfrm>
            <a:off x="2743200" y="3352800"/>
            <a:ext cx="0" cy="914400"/>
          </a:xfrm>
          <a:prstGeom prst="line">
            <a:avLst/>
          </a:prstGeom>
          <a:noFill/>
          <a:ln w="9525">
            <a:solidFill>
              <a:srgbClr val="F4050B"/>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9434" name="Text Box 10"/>
          <p:cNvSpPr txBox="1">
            <a:spLocks noChangeArrowheads="1"/>
          </p:cNvSpPr>
          <p:nvPr/>
        </p:nvSpPr>
        <p:spPr bwMode="auto">
          <a:xfrm>
            <a:off x="2209800" y="3581400"/>
            <a:ext cx="1311275" cy="376238"/>
          </a:xfrm>
          <a:prstGeom prst="rect">
            <a:avLst/>
          </a:prstGeom>
          <a:solidFill>
            <a:srgbClr val="F4F4F4"/>
          </a:solidFill>
          <a:ln w="9525">
            <a:solidFill>
              <a:srgbClr val="F4050B"/>
            </a:solidFill>
            <a:miter lim="800000"/>
            <a:headEnd/>
            <a:tailEnd/>
          </a:ln>
        </p:spPr>
        <p:txBody>
          <a:bodyPr wrap="none">
            <a:spAutoFit/>
          </a:bodyPr>
          <a:lstStyle/>
          <a:p>
            <a:r>
              <a:rPr lang="en-US" sz="1800"/>
              <a:t>Difference</a:t>
            </a:r>
            <a:endParaRPr lang="en-US"/>
          </a:p>
        </p:txBody>
      </p:sp>
    </p:spTree>
    <p:extLst>
      <p:ext uri="{BB962C8B-B14F-4D97-AF65-F5344CB8AC3E}">
        <p14:creationId xmlns:p14="http://schemas.microsoft.com/office/powerpoint/2010/main" val="1210909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 mortality differences persist</a:t>
            </a:r>
            <a:endParaRPr lang="en-US" dirty="0"/>
          </a:p>
        </p:txBody>
      </p:sp>
      <p:pic>
        <p:nvPicPr>
          <p:cNvPr id="4" name="Content Placeholder 3" descr="Screen Shot 2013-10-09 at 10.10.15 AM.jpg"/>
          <p:cNvPicPr>
            <a:picLocks noGrp="1" noChangeAspect="1"/>
          </p:cNvPicPr>
          <p:nvPr>
            <p:ph idx="1"/>
          </p:nvPr>
        </p:nvPicPr>
        <p:blipFill>
          <a:blip r:embed="rId2">
            <a:extLst>
              <a:ext uri="{28A0092B-C50C-407E-A947-70E740481C1C}">
                <a14:useLocalDpi xmlns:a14="http://schemas.microsoft.com/office/drawing/2010/main" val="0"/>
              </a:ext>
            </a:extLst>
          </a:blip>
          <a:srcRect l="-18208" r="-18208"/>
          <a:stretch>
            <a:fillRect/>
          </a:stretch>
        </p:blipFill>
        <p:spPr>
          <a:xfrm>
            <a:off x="-706599" y="1444532"/>
            <a:ext cx="5846831" cy="3157704"/>
          </a:xfrm>
        </p:spPr>
      </p:pic>
      <p:pic>
        <p:nvPicPr>
          <p:cNvPr id="3" name="Picture 2"/>
          <p:cNvPicPr>
            <a:picLocks noChangeAspect="1"/>
          </p:cNvPicPr>
          <p:nvPr/>
        </p:nvPicPr>
        <p:blipFill>
          <a:blip r:embed="rId3"/>
          <a:stretch>
            <a:fillRect/>
          </a:stretch>
        </p:blipFill>
        <p:spPr>
          <a:xfrm>
            <a:off x="4892429" y="1556358"/>
            <a:ext cx="1558218" cy="1031174"/>
          </a:xfrm>
          <a:prstGeom prst="rect">
            <a:avLst/>
          </a:prstGeom>
        </p:spPr>
      </p:pic>
      <p:cxnSp>
        <p:nvCxnSpPr>
          <p:cNvPr id="7" name="Straight Connector 6"/>
          <p:cNvCxnSpPr/>
          <p:nvPr/>
        </p:nvCxnSpPr>
        <p:spPr>
          <a:xfrm flipV="1">
            <a:off x="4144102" y="2014672"/>
            <a:ext cx="748327" cy="763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4796943" y="2714277"/>
            <a:ext cx="1714500" cy="1143000"/>
          </a:xfrm>
          <a:prstGeom prst="rect">
            <a:avLst/>
          </a:prstGeom>
        </p:spPr>
      </p:pic>
      <p:cxnSp>
        <p:nvCxnSpPr>
          <p:cNvPr id="11" name="Straight Connector 10"/>
          <p:cNvCxnSpPr>
            <a:endCxn id="9" idx="1"/>
          </p:cNvCxnSpPr>
          <p:nvPr/>
        </p:nvCxnSpPr>
        <p:spPr>
          <a:xfrm>
            <a:off x="4144102" y="3036330"/>
            <a:ext cx="652841" cy="24944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0425" y="2091057"/>
            <a:ext cx="2263360" cy="830997"/>
          </a:xfrm>
          <a:prstGeom prst="rect">
            <a:avLst/>
          </a:prstGeom>
          <a:noFill/>
        </p:spPr>
        <p:txBody>
          <a:bodyPr wrap="none" rtlCol="0">
            <a:spAutoFit/>
          </a:bodyPr>
          <a:lstStyle/>
          <a:p>
            <a:r>
              <a:rPr lang="en-US" sz="4800" dirty="0" smtClean="0"/>
              <a:t>}</a:t>
            </a:r>
            <a:r>
              <a:rPr lang="en-US" dirty="0" smtClean="0"/>
              <a:t> 250% difference</a:t>
            </a:r>
            <a:endParaRPr lang="en-US" dirty="0"/>
          </a:p>
        </p:txBody>
      </p:sp>
      <p:sp>
        <p:nvSpPr>
          <p:cNvPr id="6" name="TextBox 5"/>
          <p:cNvSpPr txBox="1"/>
          <p:nvPr/>
        </p:nvSpPr>
        <p:spPr>
          <a:xfrm>
            <a:off x="549275" y="4791700"/>
            <a:ext cx="3377547" cy="646331"/>
          </a:xfrm>
          <a:prstGeom prst="rect">
            <a:avLst/>
          </a:prstGeom>
          <a:noFill/>
        </p:spPr>
        <p:txBody>
          <a:bodyPr wrap="none" rtlCol="0">
            <a:spAutoFit/>
          </a:bodyPr>
          <a:lstStyle/>
          <a:p>
            <a:r>
              <a:rPr lang="en-US" dirty="0" smtClean="0"/>
              <a:t>No improvement over decade</a:t>
            </a:r>
          </a:p>
          <a:p>
            <a:r>
              <a:rPr lang="en-US" dirty="0" smtClean="0"/>
              <a:t>No evidence that it narrows</a:t>
            </a:r>
            <a:endParaRPr lang="en-US" dirty="0"/>
          </a:p>
        </p:txBody>
      </p:sp>
    </p:spTree>
    <p:extLst>
      <p:ext uri="{BB962C8B-B14F-4D97-AF65-F5344CB8AC3E}">
        <p14:creationId xmlns:p14="http://schemas.microsoft.com/office/powerpoint/2010/main" val="187637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7314" name="Object 2"/>
          <p:cNvGraphicFramePr>
            <a:graphicFrameLocks noChangeAspect="1"/>
          </p:cNvGraphicFramePr>
          <p:nvPr/>
        </p:nvGraphicFramePr>
        <p:xfrm>
          <a:off x="1150938" y="1981200"/>
          <a:ext cx="2879725" cy="1981200"/>
        </p:xfrm>
        <a:graphic>
          <a:graphicData uri="http://schemas.openxmlformats.org/presentationml/2006/ole">
            <mc:AlternateContent xmlns:mc="http://schemas.openxmlformats.org/markup-compatibility/2006">
              <mc:Choice xmlns:v="urn:schemas-microsoft-com:vml" Requires="v">
                <p:oleObj spid="_x0000_s9270" name="Photo Editor Photo" r:id="rId4" imgW="3600000" imgH="2476190" progId="MSPhotoEd.3">
                  <p:embed/>
                </p:oleObj>
              </mc:Choice>
              <mc:Fallback>
                <p:oleObj name="Photo Editor Photo" r:id="rId4" imgW="3600000" imgH="24761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38" y="1981200"/>
                        <a:ext cx="28797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97315" name="Object 3"/>
          <p:cNvGraphicFramePr>
            <a:graphicFrameLocks noChangeAspect="1"/>
          </p:cNvGraphicFramePr>
          <p:nvPr/>
        </p:nvGraphicFramePr>
        <p:xfrm>
          <a:off x="5116513" y="1981200"/>
          <a:ext cx="2873375" cy="1981200"/>
        </p:xfrm>
        <a:graphic>
          <a:graphicData uri="http://schemas.openxmlformats.org/presentationml/2006/ole">
            <mc:AlternateContent xmlns:mc="http://schemas.openxmlformats.org/markup-compatibility/2006">
              <mc:Choice xmlns:v="urn:schemas-microsoft-com:vml" Requires="v">
                <p:oleObj spid="_x0000_s9271" name="Photo Editor Photo" r:id="rId6" imgW="3591426" imgH="2476190" progId="MSPhotoEd.3">
                  <p:embed/>
                </p:oleObj>
              </mc:Choice>
              <mc:Fallback>
                <p:oleObj name="Photo Editor Photo" r:id="rId6" imgW="3591426" imgH="247619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6513" y="1981200"/>
                        <a:ext cx="28733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97316" name="Object 4"/>
          <p:cNvGraphicFramePr>
            <a:graphicFrameLocks noChangeAspect="1"/>
          </p:cNvGraphicFramePr>
          <p:nvPr/>
        </p:nvGraphicFramePr>
        <p:xfrm>
          <a:off x="1150938" y="4114800"/>
          <a:ext cx="2879725" cy="1981200"/>
        </p:xfrm>
        <a:graphic>
          <a:graphicData uri="http://schemas.openxmlformats.org/presentationml/2006/ole">
            <mc:AlternateContent xmlns:mc="http://schemas.openxmlformats.org/markup-compatibility/2006">
              <mc:Choice xmlns:v="urn:schemas-microsoft-com:vml" Requires="v">
                <p:oleObj spid="_x0000_s9272" name="Photo Editor Photo" r:id="rId8" imgW="3600000" imgH="2476190" progId="MSPhotoEd.3">
                  <p:embed/>
                </p:oleObj>
              </mc:Choice>
              <mc:Fallback>
                <p:oleObj name="Photo Editor Photo" r:id="rId8" imgW="3600000" imgH="247619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938" y="4114800"/>
                        <a:ext cx="28797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97317" name="Object 5"/>
          <p:cNvGraphicFramePr>
            <a:graphicFrameLocks noChangeAspect="1"/>
          </p:cNvGraphicFramePr>
          <p:nvPr/>
        </p:nvGraphicFramePr>
        <p:xfrm>
          <a:off x="5113338" y="4114800"/>
          <a:ext cx="2879725" cy="1981200"/>
        </p:xfrm>
        <a:graphic>
          <a:graphicData uri="http://schemas.openxmlformats.org/presentationml/2006/ole">
            <mc:AlternateContent xmlns:mc="http://schemas.openxmlformats.org/markup-compatibility/2006">
              <mc:Choice xmlns:v="urn:schemas-microsoft-com:vml" Requires="v">
                <p:oleObj spid="_x0000_s9273" name="Photo Editor Photo" r:id="rId10" imgW="3600000" imgH="2476190" progId="MSPhotoEd.3">
                  <p:embed/>
                </p:oleObj>
              </mc:Choice>
              <mc:Fallback>
                <p:oleObj name="Photo Editor Photo" r:id="rId10" imgW="3600000" imgH="2476190"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3338" y="4114800"/>
                        <a:ext cx="28797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97318" name="Rectangle 6"/>
          <p:cNvSpPr>
            <a:spLocks noGrp="1" noChangeArrowheads="1"/>
          </p:cNvSpPr>
          <p:nvPr>
            <p:ph type="title"/>
          </p:nvPr>
        </p:nvSpPr>
        <p:spPr/>
        <p:txBody>
          <a:bodyPr/>
          <a:lstStyle/>
          <a:p>
            <a:r>
              <a:rPr lang="ja-JP" altLang="en-US" sz="2800">
                <a:latin typeface="Trebuchet MS"/>
              </a:rPr>
              <a:t>“</a:t>
            </a:r>
            <a:r>
              <a:rPr lang="en-US" sz="2800">
                <a:latin typeface="Arial" charset="0"/>
              </a:rPr>
              <a:t>Patients</a:t>
            </a:r>
            <a:r>
              <a:rPr lang="ja-JP" altLang="en-US" sz="2800">
                <a:latin typeface="Trebuchet MS"/>
              </a:rPr>
              <a:t>”</a:t>
            </a:r>
            <a:r>
              <a:rPr lang="en-US" sz="2800">
                <a:latin typeface="Arial" charset="0"/>
              </a:rPr>
              <a:t> experiencing symptoms of heart disease, from Schulman et al. (1999)</a:t>
            </a:r>
          </a:p>
        </p:txBody>
      </p:sp>
    </p:spTree>
    <p:extLst>
      <p:ext uri="{BB962C8B-B14F-4D97-AF65-F5344CB8AC3E}">
        <p14:creationId xmlns:p14="http://schemas.microsoft.com/office/powerpoint/2010/main" val="31051269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62" name="Object 2"/>
          <p:cNvGraphicFramePr>
            <a:graphicFrameLocks noChangeAspect="1"/>
          </p:cNvGraphicFramePr>
          <p:nvPr/>
        </p:nvGraphicFramePr>
        <p:xfrm>
          <a:off x="1150938" y="1981200"/>
          <a:ext cx="2879725" cy="1981200"/>
        </p:xfrm>
        <a:graphic>
          <a:graphicData uri="http://schemas.openxmlformats.org/presentationml/2006/ole">
            <mc:AlternateContent xmlns:mc="http://schemas.openxmlformats.org/markup-compatibility/2006">
              <mc:Choice xmlns:v="urn:schemas-microsoft-com:vml" Requires="v">
                <p:oleObj spid="_x0000_s11318" name="Photo Editor Photo" r:id="rId4" imgW="3600000" imgH="2476190" progId="MSPhotoEd.3">
                  <p:embed/>
                </p:oleObj>
              </mc:Choice>
              <mc:Fallback>
                <p:oleObj name="Photo Editor Photo" r:id="rId4" imgW="3600000" imgH="24761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38" y="1981200"/>
                        <a:ext cx="28797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99363" name="Object 3"/>
          <p:cNvGraphicFramePr>
            <a:graphicFrameLocks noChangeAspect="1"/>
          </p:cNvGraphicFramePr>
          <p:nvPr/>
        </p:nvGraphicFramePr>
        <p:xfrm>
          <a:off x="1154113" y="4114800"/>
          <a:ext cx="2873375" cy="1981200"/>
        </p:xfrm>
        <a:graphic>
          <a:graphicData uri="http://schemas.openxmlformats.org/presentationml/2006/ole">
            <mc:AlternateContent xmlns:mc="http://schemas.openxmlformats.org/markup-compatibility/2006">
              <mc:Choice xmlns:v="urn:schemas-microsoft-com:vml" Requires="v">
                <p:oleObj spid="_x0000_s11319" name="Photo Editor Photo" r:id="rId6" imgW="3591426" imgH="2476190" progId="MSPhotoEd.3">
                  <p:embed/>
                </p:oleObj>
              </mc:Choice>
              <mc:Fallback>
                <p:oleObj name="Photo Editor Photo" r:id="rId6" imgW="3591426" imgH="247619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113" y="4114800"/>
                        <a:ext cx="28733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99364" name="Object 4"/>
          <p:cNvGraphicFramePr>
            <a:graphicFrameLocks noChangeAspect="1"/>
          </p:cNvGraphicFramePr>
          <p:nvPr/>
        </p:nvGraphicFramePr>
        <p:xfrm>
          <a:off x="5116513" y="1981200"/>
          <a:ext cx="2873375" cy="1981200"/>
        </p:xfrm>
        <a:graphic>
          <a:graphicData uri="http://schemas.openxmlformats.org/presentationml/2006/ole">
            <mc:AlternateContent xmlns:mc="http://schemas.openxmlformats.org/markup-compatibility/2006">
              <mc:Choice xmlns:v="urn:schemas-microsoft-com:vml" Requires="v">
                <p:oleObj spid="_x0000_s11320" name="Photo Editor Photo" r:id="rId8" imgW="3591426" imgH="2476190" progId="MSPhotoEd.3">
                  <p:embed/>
                </p:oleObj>
              </mc:Choice>
              <mc:Fallback>
                <p:oleObj name="Photo Editor Photo" r:id="rId8" imgW="3591426" imgH="247619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6513" y="1981200"/>
                        <a:ext cx="28733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99365" name="Object 5"/>
          <p:cNvGraphicFramePr>
            <a:graphicFrameLocks noChangeAspect="1"/>
          </p:cNvGraphicFramePr>
          <p:nvPr/>
        </p:nvGraphicFramePr>
        <p:xfrm>
          <a:off x="5119688" y="4114800"/>
          <a:ext cx="2865437" cy="1981200"/>
        </p:xfrm>
        <a:graphic>
          <a:graphicData uri="http://schemas.openxmlformats.org/presentationml/2006/ole">
            <mc:AlternateContent xmlns:mc="http://schemas.openxmlformats.org/markup-compatibility/2006">
              <mc:Choice xmlns:v="urn:schemas-microsoft-com:vml" Requires="v">
                <p:oleObj spid="_x0000_s11321" name="Photo Editor Photo" r:id="rId10" imgW="3580952" imgH="2476190" progId="MSPhotoEd.3">
                  <p:embed/>
                </p:oleObj>
              </mc:Choice>
              <mc:Fallback>
                <p:oleObj name="Photo Editor Photo" r:id="rId10" imgW="3580952" imgH="2476190"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9688" y="4114800"/>
                        <a:ext cx="2865437"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99366" name="Rectangle 6"/>
          <p:cNvSpPr>
            <a:spLocks noGrp="1" noChangeArrowheads="1"/>
          </p:cNvSpPr>
          <p:nvPr>
            <p:ph type="title"/>
          </p:nvPr>
        </p:nvSpPr>
        <p:spPr/>
        <p:txBody>
          <a:bodyPr/>
          <a:lstStyle/>
          <a:p>
            <a:r>
              <a:rPr lang="ja-JP" altLang="en-US" sz="2800">
                <a:latin typeface="Trebuchet MS"/>
              </a:rPr>
              <a:t>“</a:t>
            </a:r>
            <a:r>
              <a:rPr lang="en-US" sz="2800">
                <a:latin typeface="Arial" charset="0"/>
              </a:rPr>
              <a:t>Patients</a:t>
            </a:r>
            <a:r>
              <a:rPr lang="ja-JP" altLang="en-US" sz="2800">
                <a:latin typeface="Trebuchet MS"/>
              </a:rPr>
              <a:t>”</a:t>
            </a:r>
            <a:r>
              <a:rPr lang="en-US" sz="2800">
                <a:latin typeface="Arial" charset="0"/>
              </a:rPr>
              <a:t> experiencing symptoms of heart disease, from Schulman et al. (1999)</a:t>
            </a:r>
          </a:p>
        </p:txBody>
      </p:sp>
    </p:spTree>
    <p:extLst>
      <p:ext uri="{BB962C8B-B14F-4D97-AF65-F5344CB8AC3E}">
        <p14:creationId xmlns:p14="http://schemas.microsoft.com/office/powerpoint/2010/main" val="4022134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endParaRPr lang="en-US"/>
          </a:p>
        </p:txBody>
      </p:sp>
      <p:graphicFrame>
        <p:nvGraphicFramePr>
          <p:cNvPr id="1251331" name="Object 3"/>
          <p:cNvGraphicFramePr>
            <a:graphicFrameLocks noChangeAspect="1"/>
          </p:cNvGraphicFramePr>
          <p:nvPr>
            <p:extLst>
              <p:ext uri="{D42A27DB-BD31-4B8C-83A1-F6EECF244321}">
                <p14:modId xmlns:p14="http://schemas.microsoft.com/office/powerpoint/2010/main" val="2546224063"/>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044"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3556000" y="3001818"/>
            <a:ext cx="2112818" cy="727364"/>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3968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6275388"/>
            <a:ext cx="2630488" cy="4381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401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66800"/>
            <a:ext cx="4632325" cy="54959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401412" name="Text Box 4"/>
          <p:cNvSpPr txBox="1">
            <a:spLocks noChangeArrowheads="1"/>
          </p:cNvSpPr>
          <p:nvPr/>
        </p:nvSpPr>
        <p:spPr bwMode="auto">
          <a:xfrm>
            <a:off x="2508250" y="5975350"/>
            <a:ext cx="661193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cs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9pPr>
          </a:lstStyle>
          <a:p>
            <a:pPr eaLnBrk="1">
              <a:lnSpc>
                <a:spcPct val="97000"/>
              </a:lnSpc>
              <a:buClr>
                <a:srgbClr val="FFFFFF"/>
              </a:buClr>
              <a:buSzPct val="45000"/>
              <a:buFont typeface="StarSymbol" charset="0"/>
              <a:buNone/>
            </a:pPr>
            <a:r>
              <a:rPr lang="en-GB" sz="1100">
                <a:solidFill>
                  <a:srgbClr val="FFFFFF"/>
                </a:solidFill>
              </a:rPr>
              <a:t>Helft, G. et al. N Engl J Med 1999;341:285-287</a:t>
            </a:r>
          </a:p>
        </p:txBody>
      </p:sp>
      <p:sp>
        <p:nvSpPr>
          <p:cNvPr id="401413" name="Text Box 5"/>
          <p:cNvSpPr txBox="1">
            <a:spLocks noChangeArrowheads="1"/>
          </p:cNvSpPr>
          <p:nvPr/>
        </p:nvSpPr>
        <p:spPr bwMode="auto">
          <a:xfrm>
            <a:off x="163513" y="266700"/>
            <a:ext cx="88169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cs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9pPr>
          </a:lstStyle>
          <a:p>
            <a:pPr algn="ctr" eaLnBrk="1">
              <a:lnSpc>
                <a:spcPct val="97000"/>
              </a:lnSpc>
              <a:buClr>
                <a:srgbClr val="FFFFFF"/>
              </a:buClr>
              <a:buSzPct val="45000"/>
              <a:buFont typeface="StarSymbol" charset="0"/>
              <a:buNone/>
            </a:pPr>
            <a:r>
              <a:rPr lang="en-GB" sz="1500">
                <a:solidFill>
                  <a:schemeClr val="tx2"/>
                </a:solidFill>
              </a:rPr>
              <a:t>Odds Ratios for Referral for Cardiac Catheterization with the Use of a Logistic-Regression Model in Which Race, Sex, and Age Were Specified as Interactions</a:t>
            </a:r>
            <a:endParaRPr lang="en-GB" sz="1500">
              <a:solidFill>
                <a:srgbClr val="FFFFFF"/>
              </a:solidFill>
            </a:endParaRPr>
          </a:p>
        </p:txBody>
      </p:sp>
      <p:sp>
        <p:nvSpPr>
          <p:cNvPr id="401414" name="AutoShape 6"/>
          <p:cNvSpPr>
            <a:spLocks noChangeArrowheads="1"/>
          </p:cNvSpPr>
          <p:nvPr/>
        </p:nvSpPr>
        <p:spPr bwMode="auto">
          <a:xfrm>
            <a:off x="5486400" y="5181600"/>
            <a:ext cx="685800" cy="228600"/>
          </a:xfrm>
          <a:prstGeom prst="leftArrow">
            <a:avLst>
              <a:gd name="adj1" fmla="val 50000"/>
              <a:gd name="adj2" fmla="val 7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Rectangle 1"/>
          <p:cNvSpPr/>
          <p:nvPr/>
        </p:nvSpPr>
        <p:spPr>
          <a:xfrm>
            <a:off x="4110182" y="3498273"/>
            <a:ext cx="450273" cy="1683327"/>
          </a:xfrm>
          <a:prstGeom prst="rect">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endParaRPr>
          </a:p>
        </p:txBody>
      </p:sp>
    </p:spTree>
    <p:extLst>
      <p:ext uri="{BB962C8B-B14F-4D97-AF65-F5344CB8AC3E}">
        <p14:creationId xmlns:p14="http://schemas.microsoft.com/office/powerpoint/2010/main" val="18110369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6275388"/>
            <a:ext cx="2630488" cy="4381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401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66800"/>
            <a:ext cx="4632325" cy="54959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401412" name="Text Box 4"/>
          <p:cNvSpPr txBox="1">
            <a:spLocks noChangeArrowheads="1"/>
          </p:cNvSpPr>
          <p:nvPr/>
        </p:nvSpPr>
        <p:spPr bwMode="auto">
          <a:xfrm>
            <a:off x="2508250" y="5975350"/>
            <a:ext cx="661193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cs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ea typeface="ＭＳ Ｐゴシック" charset="0"/>
              </a:defRPr>
            </a:lvl9pPr>
          </a:lstStyle>
          <a:p>
            <a:pPr eaLnBrk="1">
              <a:lnSpc>
                <a:spcPct val="97000"/>
              </a:lnSpc>
              <a:buClr>
                <a:srgbClr val="FFFFFF"/>
              </a:buClr>
              <a:buSzPct val="45000"/>
              <a:buFont typeface="StarSymbol" charset="0"/>
              <a:buNone/>
            </a:pPr>
            <a:r>
              <a:rPr lang="en-GB" sz="1100">
                <a:solidFill>
                  <a:srgbClr val="FFFFFF"/>
                </a:solidFill>
              </a:rPr>
              <a:t>Helft, G. et al. N Engl J Med 1999;341:285-287</a:t>
            </a:r>
          </a:p>
        </p:txBody>
      </p:sp>
      <p:sp>
        <p:nvSpPr>
          <p:cNvPr id="401413" name="Text Box 5"/>
          <p:cNvSpPr txBox="1">
            <a:spLocks noChangeArrowheads="1"/>
          </p:cNvSpPr>
          <p:nvPr/>
        </p:nvSpPr>
        <p:spPr bwMode="auto">
          <a:xfrm>
            <a:off x="163513" y="266700"/>
            <a:ext cx="88169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cs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Arial" charset="0"/>
                <a:ea typeface="ＭＳ Ｐゴシック" charset="0"/>
              </a:defRPr>
            </a:lvl9pPr>
          </a:lstStyle>
          <a:p>
            <a:pPr algn="ctr" eaLnBrk="1">
              <a:lnSpc>
                <a:spcPct val="97000"/>
              </a:lnSpc>
              <a:buClr>
                <a:srgbClr val="FFFFFF"/>
              </a:buClr>
              <a:buSzPct val="45000"/>
              <a:buFont typeface="StarSymbol" charset="0"/>
              <a:buNone/>
            </a:pPr>
            <a:r>
              <a:rPr lang="en-GB" sz="1500">
                <a:solidFill>
                  <a:schemeClr val="tx2"/>
                </a:solidFill>
              </a:rPr>
              <a:t>Odds Ratios for Referral for Cardiac Catheterization with the Use of a Logistic-Regression Model in Which Race, Sex, and Age Were Specified as Interactions</a:t>
            </a:r>
            <a:endParaRPr lang="en-GB" sz="1500">
              <a:solidFill>
                <a:srgbClr val="FFFFFF"/>
              </a:solidFill>
            </a:endParaRPr>
          </a:p>
        </p:txBody>
      </p:sp>
      <p:sp>
        <p:nvSpPr>
          <p:cNvPr id="401414" name="AutoShape 6"/>
          <p:cNvSpPr>
            <a:spLocks noChangeArrowheads="1"/>
          </p:cNvSpPr>
          <p:nvPr/>
        </p:nvSpPr>
        <p:spPr bwMode="auto">
          <a:xfrm>
            <a:off x="5486400" y="5181600"/>
            <a:ext cx="685800" cy="228600"/>
          </a:xfrm>
          <a:prstGeom prst="leftArrow">
            <a:avLst>
              <a:gd name="adj1" fmla="val 50000"/>
              <a:gd name="adj2" fmla="val 7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Rectangle 2"/>
          <p:cNvSpPr/>
          <p:nvPr/>
        </p:nvSpPr>
        <p:spPr>
          <a:xfrm>
            <a:off x="1408545" y="5181600"/>
            <a:ext cx="3302000" cy="228600"/>
          </a:xfrm>
          <a:prstGeom prst="rect">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FF0000"/>
                </a:solidFill>
              </a:ln>
              <a:noFill/>
            </a:endParaRPr>
          </a:p>
        </p:txBody>
      </p:sp>
    </p:spTree>
    <p:extLst>
      <p:ext uri="{BB962C8B-B14F-4D97-AF65-F5344CB8AC3E}">
        <p14:creationId xmlns:p14="http://schemas.microsoft.com/office/powerpoint/2010/main" val="3875969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3999" cy="1336956"/>
          </a:xfrm>
        </p:spPr>
        <p:txBody>
          <a:bodyPr/>
          <a:lstStyle/>
          <a:p>
            <a:r>
              <a:rPr lang="en-US" dirty="0" smtClean="0"/>
              <a:t>Universal </a:t>
            </a:r>
            <a:r>
              <a:rPr lang="en-US" dirty="0" err="1" smtClean="0"/>
              <a:t>Hep</a:t>
            </a:r>
            <a:r>
              <a:rPr lang="en-US" dirty="0" smtClean="0"/>
              <a:t> B vaccine almost eliminates disparities</a:t>
            </a:r>
            <a:endParaRPr lang="en-US" dirty="0"/>
          </a:p>
        </p:txBody>
      </p:sp>
      <p:pic>
        <p:nvPicPr>
          <p:cNvPr id="4" name="Content Placeholder 3"/>
          <p:cNvPicPr>
            <a:picLocks noGrp="1" noChangeAspect="1"/>
          </p:cNvPicPr>
          <p:nvPr>
            <p:ph idx="1"/>
          </p:nvPr>
        </p:nvPicPr>
        <p:blipFill>
          <a:blip r:embed="rId2"/>
          <a:srcRect l="-19435" r="-19435"/>
          <a:stretch>
            <a:fillRect/>
          </a:stretch>
        </p:blipFill>
        <p:spPr>
          <a:xfrm>
            <a:off x="329657" y="1613865"/>
            <a:ext cx="8715608" cy="4707047"/>
          </a:xfrm>
        </p:spPr>
      </p:pic>
      <p:sp>
        <p:nvSpPr>
          <p:cNvPr id="5" name="TextBox 4"/>
          <p:cNvSpPr txBox="1"/>
          <p:nvPr/>
        </p:nvSpPr>
        <p:spPr>
          <a:xfrm>
            <a:off x="401042" y="6320913"/>
            <a:ext cx="3066577" cy="369332"/>
          </a:xfrm>
          <a:prstGeom prst="rect">
            <a:avLst/>
          </a:prstGeom>
          <a:noFill/>
        </p:spPr>
        <p:txBody>
          <a:bodyPr wrap="none" rtlCol="0">
            <a:spAutoFit/>
          </a:bodyPr>
          <a:lstStyle/>
          <a:p>
            <a:r>
              <a:rPr lang="en-US" dirty="0" smtClean="0"/>
              <a:t>CDC, </a:t>
            </a:r>
            <a:r>
              <a:rPr lang="en-US" dirty="0" err="1" smtClean="0"/>
              <a:t>Div</a:t>
            </a:r>
            <a:r>
              <a:rPr lang="en-US" dirty="0" smtClean="0"/>
              <a:t> of Viral Hepatitis</a:t>
            </a:r>
            <a:endParaRPr lang="en-US" dirty="0"/>
          </a:p>
        </p:txBody>
      </p:sp>
    </p:spTree>
    <p:extLst>
      <p:ext uri="{BB962C8B-B14F-4D97-AF65-F5344CB8AC3E}">
        <p14:creationId xmlns:p14="http://schemas.microsoft.com/office/powerpoint/2010/main" val="3493886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Reduces Disparities?</a:t>
            </a:r>
            <a:endParaRPr lang="en-US" dirty="0"/>
          </a:p>
        </p:txBody>
      </p:sp>
      <p:sp>
        <p:nvSpPr>
          <p:cNvPr id="3" name="Content Placeholder 2"/>
          <p:cNvSpPr>
            <a:spLocks noGrp="1"/>
          </p:cNvSpPr>
          <p:nvPr>
            <p:ph idx="1"/>
          </p:nvPr>
        </p:nvSpPr>
        <p:spPr/>
        <p:txBody>
          <a:bodyPr/>
          <a:lstStyle/>
          <a:p>
            <a:r>
              <a:rPr lang="en-US" dirty="0" smtClean="0"/>
              <a:t>Start young</a:t>
            </a:r>
          </a:p>
          <a:p>
            <a:r>
              <a:rPr lang="en-US" dirty="0" smtClean="0"/>
              <a:t>Universal</a:t>
            </a:r>
          </a:p>
          <a:p>
            <a:pPr lvl="1"/>
            <a:r>
              <a:rPr lang="en-US" dirty="0" smtClean="0"/>
              <a:t>Access</a:t>
            </a:r>
          </a:p>
          <a:p>
            <a:pPr lvl="1"/>
            <a:r>
              <a:rPr lang="en-US" dirty="0" smtClean="0"/>
              <a:t>Consistent rules for everyone</a:t>
            </a:r>
            <a:endParaRPr lang="en-US" dirty="0"/>
          </a:p>
        </p:txBody>
      </p:sp>
    </p:spTree>
    <p:extLst>
      <p:ext uri="{BB962C8B-B14F-4D97-AF65-F5344CB8AC3E}">
        <p14:creationId xmlns:p14="http://schemas.microsoft.com/office/powerpoint/2010/main" val="14905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dirty="0" smtClean="0"/>
              <a:t>Madigan Army Medical Center, Infant Mortality, 1985-1990</a:t>
            </a:r>
            <a:endParaRPr lang="en-US" dirty="0"/>
          </a:p>
        </p:txBody>
      </p:sp>
      <p:graphicFrame>
        <p:nvGraphicFramePr>
          <p:cNvPr id="6" name="Content Placeholder 5"/>
          <p:cNvGraphicFramePr>
            <a:graphicFrameLocks noGrp="1"/>
          </p:cNvGraphicFramePr>
          <p:nvPr>
            <p:ph idx="1"/>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523986" y="1941802"/>
            <a:ext cx="1311878" cy="523220"/>
          </a:xfrm>
          <a:prstGeom prst="rect">
            <a:avLst/>
          </a:prstGeom>
          <a:noFill/>
        </p:spPr>
        <p:txBody>
          <a:bodyPr wrap="none" rtlCol="0">
            <a:spAutoFit/>
          </a:bodyPr>
          <a:lstStyle/>
          <a:p>
            <a:r>
              <a:rPr lang="en-US" sz="2800" dirty="0" smtClean="0"/>
              <a:t>}</a:t>
            </a:r>
            <a:r>
              <a:rPr lang="en-US" dirty="0" smtClean="0"/>
              <a:t> 22% diff</a:t>
            </a:r>
            <a:endParaRPr lang="en-US" dirty="0"/>
          </a:p>
        </p:txBody>
      </p:sp>
      <p:sp>
        <p:nvSpPr>
          <p:cNvPr id="8" name="TextBox 7"/>
          <p:cNvSpPr txBox="1"/>
          <p:nvPr/>
        </p:nvSpPr>
        <p:spPr>
          <a:xfrm>
            <a:off x="423344" y="6379311"/>
            <a:ext cx="4630557" cy="369332"/>
          </a:xfrm>
          <a:prstGeom prst="rect">
            <a:avLst/>
          </a:prstGeom>
          <a:noFill/>
        </p:spPr>
        <p:txBody>
          <a:bodyPr wrap="none" rtlCol="0">
            <a:spAutoFit/>
          </a:bodyPr>
          <a:lstStyle/>
          <a:p>
            <a:r>
              <a:rPr lang="en-US" dirty="0" smtClean="0"/>
              <a:t>Rawlings and Weir, Am J Dis Child, 1992</a:t>
            </a:r>
            <a:endParaRPr lang="en-US" dirty="0"/>
          </a:p>
        </p:txBody>
      </p:sp>
    </p:spTree>
    <p:extLst>
      <p:ext uri="{BB962C8B-B14F-4D97-AF65-F5344CB8AC3E}">
        <p14:creationId xmlns:p14="http://schemas.microsoft.com/office/powerpoint/2010/main" val="11233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dirty="0" smtClean="0"/>
              <a:t>Guaranteed access to care</a:t>
            </a:r>
          </a:p>
          <a:p>
            <a:r>
              <a:rPr lang="en-US" dirty="0" smtClean="0"/>
              <a:t>Higher education and income</a:t>
            </a:r>
            <a:endParaRPr lang="en-US" dirty="0"/>
          </a:p>
        </p:txBody>
      </p:sp>
    </p:spTree>
    <p:extLst>
      <p:ext uri="{BB962C8B-B14F-4D97-AF65-F5344CB8AC3E}">
        <p14:creationId xmlns:p14="http://schemas.microsoft.com/office/powerpoint/2010/main" val="1573682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Are we capable of practicing universal health care?</a:t>
            </a:r>
            <a:endParaRPr lang="en-US" sz="4400" dirty="0"/>
          </a:p>
        </p:txBody>
      </p:sp>
      <p:sp>
        <p:nvSpPr>
          <p:cNvPr id="3" name="Content Placeholder 2"/>
          <p:cNvSpPr>
            <a:spLocks noGrp="1"/>
          </p:cNvSpPr>
          <p:nvPr>
            <p:ph idx="1"/>
          </p:nvPr>
        </p:nvSpPr>
        <p:spPr/>
        <p:txBody>
          <a:bodyPr>
            <a:normAutofit fontScale="92500"/>
          </a:bodyPr>
          <a:lstStyle/>
          <a:p>
            <a:r>
              <a:rPr lang="en-US" b="1" dirty="0"/>
              <a:t>The Effects of Race and Other Socioeconomic Factors on Health Service Use Among American Military Veterans</a:t>
            </a:r>
            <a:r>
              <a:rPr lang="en-US" b="1" dirty="0" smtClean="0"/>
              <a:t>. (Study of 19,270 vets)</a:t>
            </a:r>
            <a:endParaRPr lang="en-US" b="1" dirty="0"/>
          </a:p>
          <a:p>
            <a:r>
              <a:rPr lang="en-US" u="sng" dirty="0">
                <a:hlinkClick r:id="rId2"/>
              </a:rPr>
              <a:t>Tsai J, </a:t>
            </a:r>
            <a:r>
              <a:rPr lang="en-US" u="sng" dirty="0">
                <a:hlinkClick r:id="rId3"/>
              </a:rPr>
              <a:t>Desai MU, </a:t>
            </a:r>
            <a:r>
              <a:rPr lang="en-US" u="sng" dirty="0">
                <a:hlinkClick r:id="rId4"/>
              </a:rPr>
              <a:t>Cheng AW, </a:t>
            </a:r>
            <a:r>
              <a:rPr lang="en-US" u="sng" dirty="0">
                <a:hlinkClick r:id="rId5"/>
              </a:rPr>
              <a:t>Chang J</a:t>
            </a:r>
            <a:r>
              <a:rPr lang="en-US" u="sng" dirty="0" smtClean="0">
                <a:hlinkClick r:id="rId5"/>
              </a:rPr>
              <a:t>.</a:t>
            </a:r>
            <a:endParaRPr lang="en-US" u="sng" dirty="0">
              <a:hlinkClick r:id="rId5"/>
            </a:endParaRPr>
          </a:p>
          <a:p>
            <a:r>
              <a:rPr lang="en-US" dirty="0" smtClean="0"/>
              <a:t>“Results </a:t>
            </a:r>
            <a:r>
              <a:rPr lang="en-US" dirty="0"/>
              <a:t>showed that </a:t>
            </a:r>
            <a:r>
              <a:rPr lang="en-US" dirty="0">
                <a:solidFill>
                  <a:srgbClr val="FF0000"/>
                </a:solidFill>
              </a:rPr>
              <a:t>use of the VA health care system was not associated with race</a:t>
            </a:r>
            <a:r>
              <a:rPr lang="en-US" dirty="0"/>
              <a:t>, but was associated with VA disability compensation, lack of private health insurance, and greater health care need. </a:t>
            </a:r>
            <a:r>
              <a:rPr lang="en-US" dirty="0">
                <a:solidFill>
                  <a:srgbClr val="FF0000"/>
                </a:solidFill>
              </a:rPr>
              <a:t>Contrarily, in non-VA healthcare systems, veterans who were racial minorities, less educated, and without private health insurance were less likely to use services</a:t>
            </a:r>
            <a:r>
              <a:rPr lang="en-US" dirty="0" smtClean="0"/>
              <a:t>.</a:t>
            </a:r>
            <a:r>
              <a:rPr lang="en-US" dirty="0" smtClean="0">
                <a:hlinkClick r:id="rId5"/>
              </a:rPr>
              <a:t>”</a:t>
            </a:r>
            <a:endParaRPr lang="en-US" u="sng" dirty="0" smtClean="0">
              <a:hlinkClick r:id="rId5"/>
            </a:endParaRPr>
          </a:p>
          <a:p>
            <a:endParaRPr lang="en-US" u="sng" dirty="0">
              <a:hlinkClick r:id="rId5"/>
            </a:endParaRPr>
          </a:p>
        </p:txBody>
      </p:sp>
      <p:sp>
        <p:nvSpPr>
          <p:cNvPr id="4" name="TextBox 3"/>
          <p:cNvSpPr txBox="1"/>
          <p:nvPr/>
        </p:nvSpPr>
        <p:spPr>
          <a:xfrm>
            <a:off x="452209" y="6388933"/>
            <a:ext cx="2997034" cy="369332"/>
          </a:xfrm>
          <a:prstGeom prst="rect">
            <a:avLst/>
          </a:prstGeom>
          <a:noFill/>
        </p:spPr>
        <p:txBody>
          <a:bodyPr wrap="none" rtlCol="0">
            <a:spAutoFit/>
          </a:bodyPr>
          <a:lstStyle/>
          <a:p>
            <a:r>
              <a:rPr lang="en-US" u="sng" dirty="0" err="1"/>
              <a:t>Psychiatr</a:t>
            </a:r>
            <a:r>
              <a:rPr lang="en-US" u="sng" dirty="0"/>
              <a:t> Q. 2013 Aug 15</a:t>
            </a:r>
            <a:endParaRPr lang="en-US" dirty="0"/>
          </a:p>
        </p:txBody>
      </p:sp>
    </p:spTree>
    <p:extLst>
      <p:ext uri="{BB962C8B-B14F-4D97-AF65-F5344CB8AC3E}">
        <p14:creationId xmlns:p14="http://schemas.microsoft.com/office/powerpoint/2010/main" val="155177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there </a:t>
            </a:r>
            <a:r>
              <a:rPr lang="en-US" dirty="0"/>
              <a:t>c</a:t>
            </a:r>
            <a:r>
              <a:rPr lang="en-US" dirty="0" smtClean="0"/>
              <a:t>ounties with low black male mortality rates?</a:t>
            </a:r>
            <a:endParaRPr lang="en-US" dirty="0"/>
          </a:p>
        </p:txBody>
      </p:sp>
      <p:pic>
        <p:nvPicPr>
          <p:cNvPr id="5" name="Content Placeholder 4"/>
          <p:cNvPicPr>
            <a:picLocks noGrp="1" noChangeAspect="1"/>
          </p:cNvPicPr>
          <p:nvPr>
            <p:ph idx="1"/>
          </p:nvPr>
        </p:nvPicPr>
        <p:blipFill>
          <a:blip r:embed="rId2"/>
          <a:srcRect l="-14997" r="-14997"/>
          <a:stretch>
            <a:fillRect/>
          </a:stretch>
        </p:blipFill>
        <p:spPr>
          <a:xfrm>
            <a:off x="4266337" y="3155979"/>
            <a:ext cx="4996298" cy="2698355"/>
          </a:xfrm>
        </p:spPr>
      </p:pic>
      <p:sp>
        <p:nvSpPr>
          <p:cNvPr id="4" name="TextBox 3"/>
          <p:cNvSpPr txBox="1"/>
          <p:nvPr/>
        </p:nvSpPr>
        <p:spPr>
          <a:xfrm>
            <a:off x="432966" y="6254227"/>
            <a:ext cx="3987315" cy="369332"/>
          </a:xfrm>
          <a:prstGeom prst="rect">
            <a:avLst/>
          </a:prstGeom>
          <a:noFill/>
        </p:spPr>
        <p:txBody>
          <a:bodyPr wrap="none" rtlCol="0">
            <a:spAutoFit/>
          </a:bodyPr>
          <a:lstStyle/>
          <a:p>
            <a:r>
              <a:rPr lang="da-DK" u="sng" dirty="0"/>
              <a:t>Am J Med. 2013 Jan;126(1):76-80</a:t>
            </a:r>
            <a:endParaRPr lang="en-US" dirty="0"/>
          </a:p>
        </p:txBody>
      </p:sp>
      <p:pic>
        <p:nvPicPr>
          <p:cNvPr id="6" name="Picture 5"/>
          <p:cNvPicPr>
            <a:picLocks noChangeAspect="1"/>
          </p:cNvPicPr>
          <p:nvPr/>
        </p:nvPicPr>
        <p:blipFill>
          <a:blip r:embed="rId3"/>
          <a:stretch>
            <a:fillRect/>
          </a:stretch>
        </p:blipFill>
        <p:spPr>
          <a:xfrm>
            <a:off x="549275" y="1444532"/>
            <a:ext cx="4043741" cy="2631885"/>
          </a:xfrm>
          <a:prstGeom prst="rect">
            <a:avLst/>
          </a:prstGeom>
        </p:spPr>
      </p:pic>
    </p:spTree>
    <p:extLst>
      <p:ext uri="{BB962C8B-B14F-4D97-AF65-F5344CB8AC3E}">
        <p14:creationId xmlns:p14="http://schemas.microsoft.com/office/powerpoint/2010/main" val="1042182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there </a:t>
            </a:r>
            <a:r>
              <a:rPr lang="en-US" dirty="0"/>
              <a:t>c</a:t>
            </a:r>
            <a:r>
              <a:rPr lang="en-US" dirty="0" smtClean="0"/>
              <a:t>ounties with low black male mortality rates?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Of 1307 counties with black mortality rates classified as reliable by the National Center for Health Statistics (at least 20 deaths), 66 </a:t>
            </a:r>
            <a:r>
              <a:rPr lang="en-US" dirty="0"/>
              <a:t>recorded lower mortality among black men than corresponding US whites. Most notable, </a:t>
            </a:r>
            <a:r>
              <a:rPr lang="en-US" dirty="0">
                <a:solidFill>
                  <a:srgbClr val="FF0000"/>
                </a:solidFill>
              </a:rPr>
              <a:t>97% of the 66 counties were home to or adjacent a military installation </a:t>
            </a:r>
            <a:r>
              <a:rPr lang="en-US" dirty="0"/>
              <a:t>versus 37% of comparable US counties (P&lt;.001). Blacks in these counties had less poverty, higher percentages of elderly civilian veterans, and higher per capita income</a:t>
            </a:r>
            <a:r>
              <a:rPr lang="en-US" dirty="0">
                <a:solidFill>
                  <a:srgbClr val="FF0000"/>
                </a:solidFill>
              </a:rPr>
              <a:t>. Within these counties, national </a:t>
            </a:r>
            <a:r>
              <a:rPr lang="en-US" dirty="0" err="1">
                <a:solidFill>
                  <a:srgbClr val="FF0000"/>
                </a:solidFill>
              </a:rPr>
              <a:t>black:white</a:t>
            </a:r>
            <a:r>
              <a:rPr lang="en-US" dirty="0">
                <a:solidFill>
                  <a:srgbClr val="FF0000"/>
                </a:solidFill>
              </a:rPr>
              <a:t> disparities in mortality were eliminated </a:t>
            </a:r>
            <a:r>
              <a:rPr lang="en-US" dirty="0"/>
              <a:t>for ischemic heart disease, accidents, diseases of the liver, chronic lower respiratory diseases, and mental disorder from psychoactive substance use. </a:t>
            </a:r>
          </a:p>
        </p:txBody>
      </p:sp>
      <p:sp>
        <p:nvSpPr>
          <p:cNvPr id="4" name="TextBox 3"/>
          <p:cNvSpPr txBox="1"/>
          <p:nvPr/>
        </p:nvSpPr>
        <p:spPr>
          <a:xfrm>
            <a:off x="432966" y="6254227"/>
            <a:ext cx="3987315" cy="369332"/>
          </a:xfrm>
          <a:prstGeom prst="rect">
            <a:avLst/>
          </a:prstGeom>
          <a:noFill/>
        </p:spPr>
        <p:txBody>
          <a:bodyPr wrap="none" rtlCol="0">
            <a:spAutoFit/>
          </a:bodyPr>
          <a:lstStyle/>
          <a:p>
            <a:r>
              <a:rPr lang="da-DK" u="sng" dirty="0"/>
              <a:t>Am J Med. 2013 Jan;126(1):76-80</a:t>
            </a:r>
            <a:endParaRPr lang="en-US" dirty="0"/>
          </a:p>
        </p:txBody>
      </p:sp>
    </p:spTree>
    <p:extLst>
      <p:ext uri="{BB962C8B-B14F-4D97-AF65-F5344CB8AC3E}">
        <p14:creationId xmlns:p14="http://schemas.microsoft.com/office/powerpoint/2010/main" val="365236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3999" cy="1336956"/>
          </a:xfrm>
        </p:spPr>
        <p:txBody>
          <a:bodyPr/>
          <a:lstStyle/>
          <a:p>
            <a:r>
              <a:rPr lang="en-US" dirty="0" smtClean="0"/>
              <a:t>Characteristics of those with low black male mortality </a:t>
            </a:r>
            <a:endParaRPr lang="en-US" dirty="0"/>
          </a:p>
        </p:txBody>
      </p:sp>
      <p:pic>
        <p:nvPicPr>
          <p:cNvPr id="5" name="Content Placeholder 4" descr="Screen Shot 2013-10-10 at 3.38.31 PM.jpg"/>
          <p:cNvPicPr>
            <a:picLocks noGrp="1" noChangeAspect="1"/>
          </p:cNvPicPr>
          <p:nvPr>
            <p:ph idx="1"/>
          </p:nvPr>
        </p:nvPicPr>
        <p:blipFill>
          <a:blip r:embed="rId2">
            <a:extLst>
              <a:ext uri="{28A0092B-C50C-407E-A947-70E740481C1C}">
                <a14:useLocalDpi xmlns:a14="http://schemas.microsoft.com/office/drawing/2010/main" val="0"/>
              </a:ext>
            </a:extLst>
          </a:blip>
          <a:srcRect t="-6498" b="-6498"/>
          <a:stretch>
            <a:fillRect/>
          </a:stretch>
        </p:blipFill>
        <p:spPr/>
      </p:pic>
      <p:sp>
        <p:nvSpPr>
          <p:cNvPr id="6" name="Rectangle 5"/>
          <p:cNvSpPr/>
          <p:nvPr/>
        </p:nvSpPr>
        <p:spPr>
          <a:xfrm>
            <a:off x="307676" y="6121278"/>
            <a:ext cx="3987315" cy="369332"/>
          </a:xfrm>
          <a:prstGeom prst="rect">
            <a:avLst/>
          </a:prstGeom>
        </p:spPr>
        <p:txBody>
          <a:bodyPr wrap="none">
            <a:spAutoFit/>
          </a:bodyPr>
          <a:lstStyle/>
          <a:p>
            <a:r>
              <a:rPr lang="da-DK" u="sng" dirty="0"/>
              <a:t>Am J Med. 2013 Jan;126(1):76-80</a:t>
            </a:r>
            <a:endParaRPr lang="en-US" dirty="0"/>
          </a:p>
        </p:txBody>
      </p:sp>
    </p:spTree>
    <p:extLst>
      <p:ext uri="{BB962C8B-B14F-4D97-AF65-F5344CB8AC3E}">
        <p14:creationId xmlns:p14="http://schemas.microsoft.com/office/powerpoint/2010/main" val="185544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endParaRPr lang="en-US" dirty="0"/>
          </a:p>
        </p:txBody>
      </p:sp>
      <p:graphicFrame>
        <p:nvGraphicFramePr>
          <p:cNvPr id="1251331" name="Object 3"/>
          <p:cNvGraphicFramePr>
            <a:graphicFrameLocks noChangeAspect="1"/>
          </p:cNvGraphicFramePr>
          <p:nvPr>
            <p:extLst>
              <p:ext uri="{D42A27DB-BD31-4B8C-83A1-F6EECF244321}">
                <p14:modId xmlns:p14="http://schemas.microsoft.com/office/powerpoint/2010/main" val="1068004299"/>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2299"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3556000" y="3925455"/>
            <a:ext cx="2112818" cy="727364"/>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2034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3999" cy="1336956"/>
          </a:xfrm>
        </p:spPr>
        <p:txBody>
          <a:bodyPr/>
          <a:lstStyle/>
          <a:p>
            <a:r>
              <a:rPr lang="en-US" dirty="0" smtClean="0"/>
              <a:t>Elimination of racial/ethnic disparities in military facilities</a:t>
            </a:r>
            <a:endParaRPr lang="en-US" dirty="0"/>
          </a:p>
        </p:txBody>
      </p:sp>
      <p:sp>
        <p:nvSpPr>
          <p:cNvPr id="3" name="Content Placeholder 2"/>
          <p:cNvSpPr>
            <a:spLocks noGrp="1"/>
          </p:cNvSpPr>
          <p:nvPr>
            <p:ph idx="1"/>
          </p:nvPr>
        </p:nvSpPr>
        <p:spPr/>
        <p:txBody>
          <a:bodyPr/>
          <a:lstStyle/>
          <a:p>
            <a:r>
              <a:rPr lang="en-US" dirty="0" smtClean="0"/>
              <a:t>Surveillance mammography</a:t>
            </a:r>
          </a:p>
          <a:p>
            <a:r>
              <a:rPr lang="en-US" dirty="0" smtClean="0"/>
              <a:t>Colon cancer survival in those over 50yo</a:t>
            </a:r>
          </a:p>
          <a:p>
            <a:r>
              <a:rPr lang="en-US" dirty="0" smtClean="0"/>
              <a:t>Lung cancer survival</a:t>
            </a:r>
          </a:p>
          <a:p>
            <a:r>
              <a:rPr lang="en-US" dirty="0" smtClean="0"/>
              <a:t>Pediatric asthma</a:t>
            </a:r>
          </a:p>
          <a:p>
            <a:r>
              <a:rPr lang="en-US" dirty="0" smtClean="0"/>
              <a:t>Oral health</a:t>
            </a:r>
          </a:p>
          <a:p>
            <a:endParaRPr lang="en-US" dirty="0"/>
          </a:p>
        </p:txBody>
      </p:sp>
    </p:spTree>
    <p:extLst>
      <p:ext uri="{BB962C8B-B14F-4D97-AF65-F5344CB8AC3E}">
        <p14:creationId xmlns:p14="http://schemas.microsoft.com/office/powerpoint/2010/main" val="3252038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Given equal treatment, blacks do BETTER than whites!</a:t>
            </a:r>
            <a:endParaRPr lang="en-US" dirty="0"/>
          </a:p>
        </p:txBody>
      </p:sp>
      <p:pic>
        <p:nvPicPr>
          <p:cNvPr id="4" name="Content Placeholder 3" descr="Screen Shot 2015-09-24 at 7.10.38 PM.jpg"/>
          <p:cNvPicPr>
            <a:picLocks noGrp="1" noChangeAspect="1"/>
          </p:cNvPicPr>
          <p:nvPr>
            <p:ph idx="1"/>
          </p:nvPr>
        </p:nvPicPr>
        <p:blipFill>
          <a:blip r:embed="rId2">
            <a:extLst>
              <a:ext uri="{28A0092B-C50C-407E-A947-70E740481C1C}">
                <a14:useLocalDpi xmlns:a14="http://schemas.microsoft.com/office/drawing/2010/main" val="0"/>
              </a:ext>
            </a:extLst>
          </a:blip>
          <a:srcRect l="-19198" r="-19198"/>
          <a:stretch>
            <a:fillRect/>
          </a:stretch>
        </p:blipFill>
        <p:spPr/>
      </p:pic>
      <p:sp>
        <p:nvSpPr>
          <p:cNvPr id="5" name="TextBox 4"/>
          <p:cNvSpPr txBox="1"/>
          <p:nvPr/>
        </p:nvSpPr>
        <p:spPr>
          <a:xfrm>
            <a:off x="969818" y="6326970"/>
            <a:ext cx="2472026" cy="369332"/>
          </a:xfrm>
          <a:prstGeom prst="rect">
            <a:avLst/>
          </a:prstGeom>
          <a:noFill/>
        </p:spPr>
        <p:txBody>
          <a:bodyPr wrap="none" rtlCol="0">
            <a:spAutoFit/>
          </a:bodyPr>
          <a:lstStyle/>
          <a:p>
            <a:r>
              <a:rPr lang="en-US" dirty="0" smtClean="0"/>
              <a:t>LA Times –Sept 23, 2015</a:t>
            </a:r>
            <a:endParaRPr lang="en-US" dirty="0"/>
          </a:p>
        </p:txBody>
      </p:sp>
    </p:spTree>
    <p:extLst>
      <p:ext uri="{BB962C8B-B14F-4D97-AF65-F5344CB8AC3E}">
        <p14:creationId xmlns:p14="http://schemas.microsoft.com/office/powerpoint/2010/main" val="350641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Nine year follow-up of VA patients</a:t>
            </a:r>
            <a:endParaRPr lang="en-US" dirty="0"/>
          </a:p>
        </p:txBody>
      </p:sp>
      <p:sp>
        <p:nvSpPr>
          <p:cNvPr id="4" name="Content Placeholder 3"/>
          <p:cNvSpPr>
            <a:spLocks noGrp="1"/>
          </p:cNvSpPr>
          <p:nvPr>
            <p:ph sz="half" idx="1"/>
          </p:nvPr>
        </p:nvSpPr>
        <p:spPr/>
        <p:txBody>
          <a:bodyPr/>
          <a:lstStyle/>
          <a:p>
            <a:r>
              <a:rPr lang="en-US" dirty="0" smtClean="0"/>
              <a:t>547K Black patients</a:t>
            </a:r>
          </a:p>
          <a:p>
            <a:r>
              <a:rPr lang="en-US" dirty="0" smtClean="0"/>
              <a:t>2.5 M White patients</a:t>
            </a:r>
          </a:p>
          <a:p>
            <a:r>
              <a:rPr lang="en-US" dirty="0" smtClean="0"/>
              <a:t>2004-6, nine yr. follow-up</a:t>
            </a:r>
          </a:p>
          <a:p>
            <a:r>
              <a:rPr lang="en-US" dirty="0" smtClean="0"/>
              <a:t>White mortality rate 32</a:t>
            </a:r>
          </a:p>
          <a:p>
            <a:r>
              <a:rPr lang="en-US" dirty="0" smtClean="0"/>
              <a:t>Black mortality rate 22.5</a:t>
            </a:r>
            <a:endParaRPr lang="en-US" dirty="0"/>
          </a:p>
        </p:txBody>
      </p:sp>
      <p:sp>
        <p:nvSpPr>
          <p:cNvPr id="5" name="Content Placeholder 4"/>
          <p:cNvSpPr>
            <a:spLocks noGrp="1"/>
          </p:cNvSpPr>
          <p:nvPr>
            <p:ph sz="half" idx="2"/>
          </p:nvPr>
        </p:nvSpPr>
        <p:spPr/>
        <p:txBody>
          <a:bodyPr/>
          <a:lstStyle/>
          <a:p>
            <a:r>
              <a:rPr lang="en-US" dirty="0" smtClean="0"/>
              <a:t>NHANES cohort of 5000</a:t>
            </a:r>
          </a:p>
          <a:p>
            <a:r>
              <a:rPr lang="en-US" dirty="0" smtClean="0"/>
              <a:t>Black mortality 42% higher than white</a:t>
            </a:r>
            <a:endParaRPr lang="en-US" dirty="0"/>
          </a:p>
        </p:txBody>
      </p:sp>
      <p:sp>
        <p:nvSpPr>
          <p:cNvPr id="7" name="TextBox 6"/>
          <p:cNvSpPr txBox="1"/>
          <p:nvPr/>
        </p:nvSpPr>
        <p:spPr>
          <a:xfrm>
            <a:off x="457200" y="6430818"/>
            <a:ext cx="5702778" cy="369332"/>
          </a:xfrm>
          <a:prstGeom prst="rect">
            <a:avLst/>
          </a:prstGeom>
          <a:noFill/>
        </p:spPr>
        <p:txBody>
          <a:bodyPr wrap="none" rtlCol="0">
            <a:spAutoFit/>
          </a:bodyPr>
          <a:lstStyle/>
          <a:p>
            <a:r>
              <a:rPr lang="en-US" dirty="0" err="1" smtClean="0"/>
              <a:t>Kovesdy</a:t>
            </a:r>
            <a:r>
              <a:rPr lang="en-US" dirty="0" smtClean="0"/>
              <a:t>, Norris, </a:t>
            </a:r>
            <a:r>
              <a:rPr lang="en-US" dirty="0" err="1" smtClean="0"/>
              <a:t>Boulware</a:t>
            </a:r>
            <a:r>
              <a:rPr lang="en-US" dirty="0" smtClean="0"/>
              <a:t>, et. al, Circulation, Sept 18, 2015</a:t>
            </a:r>
            <a:endParaRPr lang="en-US" dirty="0"/>
          </a:p>
        </p:txBody>
      </p:sp>
    </p:spTree>
    <p:extLst>
      <p:ext uri="{BB962C8B-B14F-4D97-AF65-F5344CB8AC3E}">
        <p14:creationId xmlns:p14="http://schemas.microsoft.com/office/powerpoint/2010/main" val="225352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Population Pyramid, 1900-2000</a:t>
            </a:r>
            <a:endParaRPr lang="en-US" dirty="0"/>
          </a:p>
        </p:txBody>
      </p:sp>
      <p:pic>
        <p:nvPicPr>
          <p:cNvPr id="6" name="Content Placeholder 5" descr="Screen Shot 2013-10-10 at 3.48.22 PM.jpg"/>
          <p:cNvPicPr>
            <a:picLocks noGrp="1" noChangeAspect="1"/>
          </p:cNvPicPr>
          <p:nvPr>
            <p:ph idx="1"/>
          </p:nvPr>
        </p:nvPicPr>
        <p:blipFill>
          <a:blip r:embed="rId3">
            <a:extLst>
              <a:ext uri="{28A0092B-C50C-407E-A947-70E740481C1C}">
                <a14:useLocalDpi xmlns:a14="http://schemas.microsoft.com/office/drawing/2010/main" val="0"/>
              </a:ext>
            </a:extLst>
          </a:blip>
          <a:srcRect l="-18306" r="-18306"/>
          <a:stretch>
            <a:fillRect/>
          </a:stretch>
        </p:blipFill>
        <p:spPr>
          <a:xfrm>
            <a:off x="164416" y="1600201"/>
            <a:ext cx="8042276" cy="4343400"/>
          </a:xfrm>
        </p:spPr>
      </p:pic>
    </p:spTree>
    <p:extLst>
      <p:ext uri="{BB962C8B-B14F-4D97-AF65-F5344CB8AC3E}">
        <p14:creationId xmlns:p14="http://schemas.microsoft.com/office/powerpoint/2010/main" val="4263018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our young people?</a:t>
            </a:r>
            <a:endParaRPr lang="en-US" dirty="0"/>
          </a:p>
        </p:txBody>
      </p:sp>
      <p:sp>
        <p:nvSpPr>
          <p:cNvPr id="3" name="Content Placeholder 2"/>
          <p:cNvSpPr>
            <a:spLocks noGrp="1"/>
          </p:cNvSpPr>
          <p:nvPr>
            <p:ph idx="1"/>
          </p:nvPr>
        </p:nvSpPr>
        <p:spPr/>
        <p:txBody>
          <a:bodyPr/>
          <a:lstStyle/>
          <a:p>
            <a:r>
              <a:rPr lang="en-US" dirty="0" smtClean="0"/>
              <a:t>Incentivize couples to have babies?</a:t>
            </a:r>
          </a:p>
          <a:p>
            <a:r>
              <a:rPr lang="en-US" dirty="0" smtClean="0"/>
              <a:t>Immigration!  Rules for accessing health care</a:t>
            </a:r>
            <a:endParaRPr lang="en-US" dirty="0"/>
          </a:p>
        </p:txBody>
      </p:sp>
    </p:spTree>
    <p:extLst>
      <p:ext uri="{BB962C8B-B14F-4D97-AF65-F5344CB8AC3E}">
        <p14:creationId xmlns:p14="http://schemas.microsoft.com/office/powerpoint/2010/main" val="417370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Eliminate health disparities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Universal</a:t>
            </a:r>
          </a:p>
          <a:p>
            <a:r>
              <a:rPr lang="en-US" dirty="0" smtClean="0"/>
              <a:t>Start with the young</a:t>
            </a:r>
          </a:p>
          <a:p>
            <a:r>
              <a:rPr lang="en-US" dirty="0" smtClean="0"/>
              <a:t>Belief that everyone succeed</a:t>
            </a:r>
          </a:p>
          <a:p>
            <a:r>
              <a:rPr lang="en-US" dirty="0" smtClean="0"/>
              <a:t>Beyond just an Office of Health Equity</a:t>
            </a:r>
          </a:p>
          <a:p>
            <a:r>
              <a:rPr lang="en-US" dirty="0" smtClean="0"/>
              <a:t>Top priority of the highest elected official – role of government – “Health in all policies”</a:t>
            </a:r>
          </a:p>
          <a:p>
            <a:pPr lvl="1"/>
            <a:r>
              <a:rPr lang="en-US" dirty="0" smtClean="0"/>
              <a:t>Mayor</a:t>
            </a:r>
          </a:p>
          <a:p>
            <a:pPr lvl="1"/>
            <a:r>
              <a:rPr lang="en-US" dirty="0" smtClean="0"/>
              <a:t>County Commissioners</a:t>
            </a:r>
          </a:p>
          <a:p>
            <a:pPr lvl="1"/>
            <a:r>
              <a:rPr lang="en-US" dirty="0" smtClean="0"/>
              <a:t>Governor</a:t>
            </a:r>
          </a:p>
          <a:p>
            <a:pPr lvl="1"/>
            <a:r>
              <a:rPr lang="en-US" dirty="0" smtClean="0"/>
              <a:t>Congress</a:t>
            </a:r>
          </a:p>
          <a:p>
            <a:pPr lvl="1"/>
            <a:r>
              <a:rPr lang="en-US" dirty="0" smtClean="0"/>
              <a:t>President</a:t>
            </a:r>
            <a:endParaRPr lang="en-US" dirty="0"/>
          </a:p>
        </p:txBody>
      </p:sp>
    </p:spTree>
    <p:extLst>
      <p:ext uri="{BB962C8B-B14F-4D97-AF65-F5344CB8AC3E}">
        <p14:creationId xmlns:p14="http://schemas.microsoft.com/office/powerpoint/2010/main" val="3085142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sz="3200" dirty="0" smtClean="0"/>
              <a:t>“The domestic agenda for my Administration is the elimination of health disparities”</a:t>
            </a:r>
            <a:endParaRPr lang="en-US" sz="3200" dirty="0"/>
          </a:p>
        </p:txBody>
      </p:sp>
      <p:pic>
        <p:nvPicPr>
          <p:cNvPr id="10" name="Content Placeholder 9"/>
          <p:cNvPicPr>
            <a:picLocks noGrp="1" noChangeAspect="1"/>
          </p:cNvPicPr>
          <p:nvPr>
            <p:ph idx="1"/>
          </p:nvPr>
        </p:nvPicPr>
        <p:blipFill>
          <a:blip r:embed="rId2"/>
          <a:srcRect t="9383" b="9383"/>
          <a:stretch>
            <a:fillRect/>
          </a:stretch>
        </p:blipFill>
        <p:spPr>
          <a:xfrm>
            <a:off x="3685771" y="3294131"/>
            <a:ext cx="4905779" cy="2649469"/>
          </a:xfrm>
        </p:spPr>
      </p:pic>
      <p:pic>
        <p:nvPicPr>
          <p:cNvPr id="11" name="Picture 10"/>
          <p:cNvPicPr>
            <a:picLocks noChangeAspect="1"/>
          </p:cNvPicPr>
          <p:nvPr/>
        </p:nvPicPr>
        <p:blipFill>
          <a:blip r:embed="rId3"/>
          <a:stretch>
            <a:fillRect/>
          </a:stretch>
        </p:blipFill>
        <p:spPr>
          <a:xfrm>
            <a:off x="549274" y="1597599"/>
            <a:ext cx="4301821" cy="2594063"/>
          </a:xfrm>
          <a:prstGeom prst="rect">
            <a:avLst/>
          </a:prstGeom>
        </p:spPr>
      </p:pic>
    </p:spTree>
    <p:extLst>
      <p:ext uri="{BB962C8B-B14F-4D97-AF65-F5344CB8AC3E}">
        <p14:creationId xmlns:p14="http://schemas.microsoft.com/office/powerpoint/2010/main" val="402900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Fighting Sacred Cows</a:t>
            </a:r>
            <a:endParaRPr lang="en-US" dirty="0"/>
          </a:p>
        </p:txBody>
      </p:sp>
      <p:sp>
        <p:nvSpPr>
          <p:cNvPr id="3" name="Content Placeholder 2"/>
          <p:cNvSpPr>
            <a:spLocks noGrp="1"/>
          </p:cNvSpPr>
          <p:nvPr>
            <p:ph idx="1"/>
          </p:nvPr>
        </p:nvSpPr>
        <p:spPr>
          <a:xfrm>
            <a:off x="413723" y="1600200"/>
            <a:ext cx="8389918" cy="4673269"/>
          </a:xfrm>
        </p:spPr>
        <p:txBody>
          <a:bodyPr>
            <a:normAutofit fontScale="92500" lnSpcReduction="10000"/>
          </a:bodyPr>
          <a:lstStyle/>
          <a:p>
            <a:r>
              <a:rPr lang="en-US" dirty="0" smtClean="0"/>
              <a:t>Invest in the very young</a:t>
            </a:r>
          </a:p>
          <a:p>
            <a:r>
              <a:rPr lang="en-US" dirty="0" smtClean="0"/>
              <a:t>Fully funded public education</a:t>
            </a:r>
          </a:p>
          <a:p>
            <a:r>
              <a:rPr lang="en-US" dirty="0" smtClean="0"/>
              <a:t>Jobs not based on who you know, but what you know</a:t>
            </a:r>
          </a:p>
          <a:p>
            <a:r>
              <a:rPr lang="en-US" dirty="0" smtClean="0"/>
              <a:t>Wealth inequality:  Tax the rich, give to the poor</a:t>
            </a:r>
          </a:p>
          <a:p>
            <a:r>
              <a:rPr lang="en-US" dirty="0" smtClean="0"/>
              <a:t>Live in a colorblind community</a:t>
            </a:r>
          </a:p>
          <a:p>
            <a:r>
              <a:rPr lang="en-US" dirty="0" smtClean="0"/>
              <a:t>Immigration reform including path to citizenship for the undocumented</a:t>
            </a:r>
          </a:p>
          <a:p>
            <a:r>
              <a:rPr lang="en-US" dirty="0" smtClean="0"/>
              <a:t>Single payer, national health insurance</a:t>
            </a:r>
          </a:p>
          <a:p>
            <a:r>
              <a:rPr lang="en-US" dirty="0" smtClean="0"/>
              <a:t>To eliminate disparities, celebrate diversity</a:t>
            </a:r>
          </a:p>
          <a:p>
            <a:endParaRPr lang="en-US" dirty="0"/>
          </a:p>
        </p:txBody>
      </p:sp>
    </p:spTree>
    <p:extLst>
      <p:ext uri="{BB962C8B-B14F-4D97-AF65-F5344CB8AC3E}">
        <p14:creationId xmlns:p14="http://schemas.microsoft.com/office/powerpoint/2010/main" val="2513222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280682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endParaRPr lang="en-US"/>
          </a:p>
        </p:txBody>
      </p:sp>
      <p:graphicFrame>
        <p:nvGraphicFramePr>
          <p:cNvPr id="1251331" name="Object 3"/>
          <p:cNvGraphicFramePr>
            <a:graphicFrameLocks noChangeAspect="1"/>
          </p:cNvGraphicFramePr>
          <p:nvPr>
            <p:extLst>
              <p:ext uri="{D42A27DB-BD31-4B8C-83A1-F6EECF244321}">
                <p14:modId xmlns:p14="http://schemas.microsoft.com/office/powerpoint/2010/main" val="4223824774"/>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3322"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3556000" y="1985818"/>
            <a:ext cx="2112818" cy="727364"/>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066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r>
              <a:rPr lang="en-US" dirty="0" smtClean="0"/>
              <a:t>l</a:t>
            </a:r>
            <a:endParaRPr lang="en-US" dirty="0"/>
          </a:p>
        </p:txBody>
      </p:sp>
      <p:graphicFrame>
        <p:nvGraphicFramePr>
          <p:cNvPr id="1251331" name="Object 3"/>
          <p:cNvGraphicFramePr>
            <a:graphicFrameLocks noChangeAspect="1"/>
          </p:cNvGraphicFramePr>
          <p:nvPr>
            <p:extLst>
              <p:ext uri="{D42A27DB-BD31-4B8C-83A1-F6EECF244321}">
                <p14:modId xmlns:p14="http://schemas.microsoft.com/office/powerpoint/2010/main" val="1478950657"/>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4347"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6083878" y="2886365"/>
            <a:ext cx="2507673" cy="1062180"/>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5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r>
              <a:rPr lang="en-US" dirty="0" smtClean="0"/>
              <a:t>l</a:t>
            </a:r>
            <a:endParaRPr lang="en-US" dirty="0"/>
          </a:p>
        </p:txBody>
      </p:sp>
      <p:graphicFrame>
        <p:nvGraphicFramePr>
          <p:cNvPr id="1251331" name="Object 3"/>
          <p:cNvGraphicFramePr>
            <a:graphicFrameLocks noChangeAspect="1"/>
          </p:cNvGraphicFramePr>
          <p:nvPr>
            <p:extLst>
              <p:ext uri="{D42A27DB-BD31-4B8C-83A1-F6EECF244321}">
                <p14:modId xmlns:p14="http://schemas.microsoft.com/office/powerpoint/2010/main" val="1771319999"/>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7419"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692151" y="2886365"/>
            <a:ext cx="2507673" cy="1062180"/>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338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endParaRPr lang="en-US"/>
          </a:p>
        </p:txBody>
      </p:sp>
      <p:graphicFrame>
        <p:nvGraphicFramePr>
          <p:cNvPr id="1251331" name="Object 3"/>
          <p:cNvGraphicFramePr>
            <a:graphicFrameLocks noChangeAspect="1"/>
          </p:cNvGraphicFramePr>
          <p:nvPr>
            <p:extLst>
              <p:ext uri="{D42A27DB-BD31-4B8C-83A1-F6EECF244321}">
                <p14:modId xmlns:p14="http://schemas.microsoft.com/office/powerpoint/2010/main" val="3789808066"/>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8442"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1143000" y="4768274"/>
            <a:ext cx="6800273" cy="1062180"/>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609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r>
              <a:rPr lang="en-US" dirty="0" smtClean="0"/>
              <a:t>A</a:t>
            </a:r>
            <a:endParaRPr lang="en-US" dirty="0"/>
          </a:p>
        </p:txBody>
      </p:sp>
      <p:graphicFrame>
        <p:nvGraphicFramePr>
          <p:cNvPr id="1251331" name="Object 3"/>
          <p:cNvGraphicFramePr>
            <a:graphicFrameLocks noChangeAspect="1"/>
          </p:cNvGraphicFramePr>
          <p:nvPr>
            <p:extLst>
              <p:ext uri="{D42A27DB-BD31-4B8C-83A1-F6EECF244321}">
                <p14:modId xmlns:p14="http://schemas.microsoft.com/office/powerpoint/2010/main" val="2234866842"/>
              </p:ext>
            </p:extLst>
          </p:nvPr>
        </p:nvGraphicFramePr>
        <p:xfrm>
          <a:off x="457200" y="304800"/>
          <a:ext cx="8305800" cy="5638800"/>
        </p:xfrm>
        <a:graphic>
          <a:graphicData uri="http://schemas.openxmlformats.org/presentationml/2006/ole">
            <mc:AlternateContent xmlns:mc="http://schemas.openxmlformats.org/markup-compatibility/2006">
              <mc:Choice xmlns:v="urn:schemas-microsoft-com:vml" Requires="v">
                <p:oleObj spid="_x0000_s19467" name="Photo Editor Photo" r:id="rId4" imgW="3467584" imgH="2561905" progId="MSPhotoEd.3">
                  <p:embed/>
                </p:oleObj>
              </mc:Choice>
              <mc:Fallback>
                <p:oleObj name="Photo Editor Photo" r:id="rId4" imgW="3467584" imgH="25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1332" name="Text Box 4"/>
          <p:cNvSpPr txBox="1">
            <a:spLocks noChangeArrowheads="1"/>
          </p:cNvSpPr>
          <p:nvPr/>
        </p:nvSpPr>
        <p:spPr bwMode="auto">
          <a:xfrm>
            <a:off x="0" y="64008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Healthy People 2010</a:t>
            </a:r>
          </a:p>
        </p:txBody>
      </p:sp>
      <p:sp>
        <p:nvSpPr>
          <p:cNvPr id="2" name="Oval 1"/>
          <p:cNvSpPr/>
          <p:nvPr/>
        </p:nvSpPr>
        <p:spPr>
          <a:xfrm>
            <a:off x="1004455" y="913442"/>
            <a:ext cx="6800273" cy="1062180"/>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201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5285</TotalTime>
  <Words>1407</Words>
  <Application>Microsoft Macintosh PowerPoint</Application>
  <PresentationFormat>On-screen Show (4:3)</PresentationFormat>
  <Paragraphs>216</Paragraphs>
  <Slides>48</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Breeze</vt:lpstr>
      <vt:lpstr>Photo Editor Photo</vt:lpstr>
      <vt:lpstr>Health Disparities and  Social Determinants of Health</vt:lpstr>
      <vt:lpstr>WHO Health Definition</vt:lpstr>
      <vt:lpstr>PowerPoint Presentation</vt:lpstr>
      <vt:lpstr>PowerPoint Presentation</vt:lpstr>
      <vt:lpstr>PowerPoint Presentation</vt:lpstr>
      <vt:lpstr>l</vt:lpstr>
      <vt:lpstr>l</vt:lpstr>
      <vt:lpstr>PowerPoint Presentation</vt:lpstr>
      <vt:lpstr>A</vt:lpstr>
      <vt:lpstr>Social Environment</vt:lpstr>
      <vt:lpstr>Physical Environment</vt:lpstr>
      <vt:lpstr>Place Matters  Life Expectancy</vt:lpstr>
      <vt:lpstr>MDGs to Sustainable Development Goals (SDGs)</vt:lpstr>
      <vt:lpstr>UN Adopts SDGs</vt:lpstr>
      <vt:lpstr>WHO Definition</vt:lpstr>
      <vt:lpstr>6 Ways to Talk about SDH</vt:lpstr>
      <vt:lpstr>Equality vs. Opportunity</vt:lpstr>
      <vt:lpstr>Getting to the Root Causes</vt:lpstr>
      <vt:lpstr>Three overarching factors</vt:lpstr>
      <vt:lpstr>Three overarching factors</vt:lpstr>
      <vt:lpstr>Defining Health Disparities</vt:lpstr>
      <vt:lpstr>Differences, Disparities, and Discrimination</vt:lpstr>
      <vt:lpstr>PowerPoint Presentation</vt:lpstr>
      <vt:lpstr>When I was Health Commissioner of Phila . . .</vt:lpstr>
      <vt:lpstr>Phila. Infant Mortality  by Race 2005-10</vt:lpstr>
      <vt:lpstr>PowerPoint Presentation</vt:lpstr>
      <vt:lpstr>Infant mortality differences persist</vt:lpstr>
      <vt:lpstr>“Patients” experiencing symptoms of heart disease, from Schulman et al. (1999)</vt:lpstr>
      <vt:lpstr>“Patients” experiencing symptoms of heart disease, from Schulman et al. (1999)</vt:lpstr>
      <vt:lpstr>PowerPoint Presentation</vt:lpstr>
      <vt:lpstr>PowerPoint Presentation</vt:lpstr>
      <vt:lpstr>Universal Hep B vaccine almost eliminates disparities</vt:lpstr>
      <vt:lpstr>What Reduces Disparities?</vt:lpstr>
      <vt:lpstr>Madigan Army Medical Center, Infant Mortality, 1985-1990</vt:lpstr>
      <vt:lpstr>Lessons learned</vt:lpstr>
      <vt:lpstr>Are we capable of practicing universal health care?</vt:lpstr>
      <vt:lpstr>Are there counties with low black male mortality rates?</vt:lpstr>
      <vt:lpstr>Are there counties with low black male mortality rates?</vt:lpstr>
      <vt:lpstr>Characteristics of those with low black male mortality </vt:lpstr>
      <vt:lpstr>Elimination of racial/ethnic disparities in military facilities</vt:lpstr>
      <vt:lpstr>Given equal treatment, blacks do BETTER than whites!</vt:lpstr>
      <vt:lpstr>Nine year follow-up of VA patients</vt:lpstr>
      <vt:lpstr>US Population Pyramid, 1900-2000</vt:lpstr>
      <vt:lpstr>Where are our young people?</vt:lpstr>
      <vt:lpstr>Eliminate health disparities</vt:lpstr>
      <vt:lpstr>“The domestic agenda for my Administration is the elimination of health disparities”</vt:lpstr>
      <vt:lpstr>Fighting Sacred Cows</vt:lpstr>
      <vt:lpstr>Questions?</vt:lpstr>
    </vt:vector>
  </TitlesOfParts>
  <Company>Walter Tsou, MD, MPH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Eliminating Health Disparities is a National Agenda</dc:title>
  <dc:creator>Walter Tsou</dc:creator>
  <cp:lastModifiedBy>Walter Tsou</cp:lastModifiedBy>
  <cp:revision>50</cp:revision>
  <cp:lastPrinted>2015-09-25T03:01:23Z</cp:lastPrinted>
  <dcterms:created xsi:type="dcterms:W3CDTF">2013-10-09T13:17:55Z</dcterms:created>
  <dcterms:modified xsi:type="dcterms:W3CDTF">2015-10-02T21:13:32Z</dcterms:modified>
</cp:coreProperties>
</file>