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8" r:id="rId3"/>
    <p:sldId id="260" r:id="rId4"/>
    <p:sldId id="279" r:id="rId5"/>
    <p:sldId id="266" r:id="rId6"/>
    <p:sldId id="268" r:id="rId7"/>
    <p:sldId id="270" r:id="rId8"/>
    <p:sldId id="277" r:id="rId9"/>
    <p:sldId id="278" r:id="rId10"/>
    <p:sldId id="282" r:id="rId11"/>
    <p:sldId id="274" r:id="rId12"/>
    <p:sldId id="280" r:id="rId13"/>
  </p:sldIdLst>
  <p:sldSz cx="12192000" cy="6858000"/>
  <p:notesSz cx="12192000" cy="6858000"/>
  <p:embeddedFontLst>
    <p:embeddedFont>
      <p:font typeface="Bell MT" panose="02020503060305020303" pitchFamily="18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arney, John" initials="KJ" lastIdx="8" clrIdx="0">
    <p:extLst>
      <p:ext uri="{19B8F6BF-5375-455C-9EA6-DF929625EA0E}">
        <p15:presenceInfo xmlns:p15="http://schemas.microsoft.com/office/powerpoint/2012/main" userId="Kearney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68721" autoAdjust="0"/>
  </p:normalViewPr>
  <p:slideViewPr>
    <p:cSldViewPr snapToGrid="0">
      <p:cViewPr varScale="1">
        <p:scale>
          <a:sx n="75" d="100"/>
          <a:sy n="75" d="100"/>
        </p:scale>
        <p:origin x="154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2T23:39:09.501" idx="8">
    <p:pos x="10" y="10"/>
    <p:text>This belongs above with the section summarizing the current health  system. But can be flashed here again before showing the next slide.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Carrie Ann Lucas, Disability Rights Activist and Attorney, Dies Following Denial From Insurance Company.</a:t>
            </a:r>
            <a:endParaRPr lang="en-US" sz="3200" b="1" dirty="0">
              <a:effectLst/>
            </a:endParaRPr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6f6aa7d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506f6aa7d6_2_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smtClean="0"/>
              <a:t>T</a:t>
            </a:r>
            <a:endParaRPr lang="en-US" sz="2400" b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Bernie’s</a:t>
            </a:r>
            <a:r>
              <a:rPr lang="en-US" sz="1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 1804) and </a:t>
            </a:r>
            <a:r>
              <a:rPr lang="en-US" sz="1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Pramila’s</a:t>
            </a: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bills (HR 1384) are the</a:t>
            </a:r>
            <a:r>
              <a:rPr lang="en-US" sz="1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ideal single-payer plans</a:t>
            </a:r>
            <a:endParaRPr lang="en-US" sz="1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and preventative care,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devices,</a:t>
            </a:r>
            <a:r>
              <a:rPr lang="en-US" sz="1200" b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services,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maternity care,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prescription drugs,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care (including transportation),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 services,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dental services,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vision care </a:t>
            </a: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endParaRPr lang="en-US" sz="1200" b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1200" b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Pramila’s</a:t>
            </a:r>
            <a:r>
              <a:rPr lang="en-US" sz="12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bill also provides</a:t>
            </a:r>
            <a:r>
              <a:rPr lang="en-US" sz="1200" b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long-term care services</a:t>
            </a:r>
            <a:endParaRPr lang="en-US" sz="1200" b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endParaRPr lang="en-US" sz="12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endParaRPr lang="en-US" sz="12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**************NOT SURE WHAT THIS IS, TATIANA ************************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(A) – Medicare, Medicaid, CHIP, ACA &amp; employer subsidies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(B) - Establish a 5% health tax on the top 5% of income earners, 10% tax on top 1% of wage earners</a:t>
            </a:r>
            <a:endParaRPr lang="en-US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(C) - Establish employer/employee payroll tax of 4.75% (includes present 1.45% Medicare tax)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(D) - ¼ of 1% stock transaction tax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g506f6aa7d6_2_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17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6f6aa7d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6f6aa7d6_0_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endParaRPr/>
          </a:p>
        </p:txBody>
      </p:sp>
      <p:sp>
        <p:nvSpPr>
          <p:cNvPr id="169" name="Google Shape;169;g506f6aa7d6_0_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6f6aa7d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6f6aa7d6_0_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endParaRPr/>
          </a:p>
        </p:txBody>
      </p:sp>
      <p:sp>
        <p:nvSpPr>
          <p:cNvPr id="169" name="Google Shape;169;g506f6aa7d6_0_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dirty="0"/>
              <a:t>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Access = No</a:t>
            </a:r>
            <a:r>
              <a:rPr lang="en-US" b="1" baseline="0" dirty="0" smtClean="0"/>
              <a:t> barriers to care. Easy access and you can choose the doctor/hospital you want.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baseline="0" dirty="0" smtClean="0"/>
              <a:t>Affordable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baseline="0" dirty="0" smtClean="0"/>
              <a:t>High quality also includes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baseline="0" dirty="0" smtClean="0"/>
              <a:t>a sufficient number of providers/hospitals to prevent waitlists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baseline="0" dirty="0" smtClean="0"/>
              <a:t>Coordinated care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baseline="0" dirty="0" smtClean="0"/>
              <a:t>Focus on prevention/early intervention</a:t>
            </a:r>
            <a:endParaRPr b="1" dirty="0"/>
          </a:p>
        </p:txBody>
      </p:sp>
      <p:sp>
        <p:nvSpPr>
          <p:cNvPr id="62" name="Google Shape;62;p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Simple funding and payment</a:t>
            </a:r>
            <a:r>
              <a:rPr lang="en-US" baseline="0" dirty="0" smtClean="0"/>
              <a:t> = less billing, administration, restrictions, approval requests for interventions, etc.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By cutting admin costs = saving serious $$$ for patients</a:t>
            </a:r>
            <a:endParaRPr dirty="0"/>
          </a:p>
        </p:txBody>
      </p:sp>
      <p:sp>
        <p:nvSpPr>
          <p:cNvPr id="76" name="Google Shape;76;p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T</a:t>
            </a:r>
            <a:endParaRPr sz="28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</a:rPr>
              <a:t>Access – 12.2% uninsured, 33M Americans, 21% under-insured 39M 19-64yrs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</a:rPr>
              <a:t>Costs/affordability</a:t>
            </a:r>
            <a:r>
              <a:rPr lang="en-US" sz="2800" dirty="0">
                <a:solidFill>
                  <a:schemeClr val="lt1"/>
                </a:solidFill>
              </a:rPr>
              <a:t> – spending more than 2x other industrialized countries, % of GDP. Out of pocket expenses. US public spending per capita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</a:rPr>
              <a:t>Public &amp; total spending slide (7),Physician &amp; managers slide (8)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</a:rPr>
              <a:t>Quality </a:t>
            </a:r>
            <a:r>
              <a:rPr lang="en-US" sz="2800" dirty="0">
                <a:solidFill>
                  <a:schemeClr val="lt1"/>
                </a:solidFill>
              </a:rPr>
              <a:t>– leads in potential years of life lost for all causes (PNHP156). Growing gap in life expectancy by income</a:t>
            </a:r>
            <a:r>
              <a:rPr lang="en-US" sz="2800" b="1" dirty="0">
                <a:solidFill>
                  <a:schemeClr val="lt1"/>
                </a:solidFill>
              </a:rPr>
              <a:t> .</a:t>
            </a:r>
            <a:r>
              <a:rPr lang="en-US" sz="2800" dirty="0">
                <a:solidFill>
                  <a:schemeClr val="lt1"/>
                </a:solidFill>
              </a:rPr>
              <a:t>WHO ratings 37</a:t>
            </a:r>
            <a:r>
              <a:rPr lang="en-US" sz="2800" baseline="30000" dirty="0">
                <a:solidFill>
                  <a:schemeClr val="lt1"/>
                </a:solidFill>
              </a:rPr>
              <a:t>th</a:t>
            </a:r>
            <a:r>
              <a:rPr lang="en-US" sz="2800" dirty="0">
                <a:solidFill>
                  <a:schemeClr val="lt1"/>
                </a:solidFill>
              </a:rPr>
              <a:t>. Life exp, infant &amp; maternal mort,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</a:rPr>
              <a:t>Equity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</a:rPr>
              <a:t>Choice</a:t>
            </a:r>
            <a:r>
              <a:rPr lang="en-US" sz="2800" dirty="0">
                <a:solidFill>
                  <a:schemeClr val="lt1"/>
                </a:solidFill>
              </a:rPr>
              <a:t> physician vs insurance </a:t>
            </a:r>
            <a:r>
              <a:rPr lang="en-US" sz="2800" dirty="0" smtClean="0">
                <a:solidFill>
                  <a:schemeClr val="lt1"/>
                </a:solidFill>
              </a:rPr>
              <a:t>plan. Have to choose based on hospital/insurance</a:t>
            </a:r>
            <a:r>
              <a:rPr lang="en-US" sz="2800" baseline="0" dirty="0" smtClean="0">
                <a:solidFill>
                  <a:schemeClr val="lt1"/>
                </a:solidFill>
              </a:rPr>
              <a:t> “networks”, HMOs, etc.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</a:rPr>
              <a:t>Efficiency</a:t>
            </a:r>
            <a:r>
              <a:rPr lang="en-US" sz="2800" dirty="0">
                <a:solidFill>
                  <a:schemeClr val="lt1"/>
                </a:solidFill>
              </a:rPr>
              <a:t> of health care spending when measured by improvements in life expectancy.  Fragmentation leads to admin inefficiency (31% of Health care dollars), WHO ratings 37</a:t>
            </a:r>
            <a:r>
              <a:rPr lang="en-US" sz="2800" baseline="30000" dirty="0">
                <a:solidFill>
                  <a:schemeClr val="lt1"/>
                </a:solidFill>
              </a:rPr>
              <a:t>th</a:t>
            </a:r>
            <a:r>
              <a:rPr lang="en-US" sz="2800" dirty="0">
                <a:solidFill>
                  <a:schemeClr val="lt1"/>
                </a:solidFill>
              </a:rPr>
              <a:t>; OECD nations - 22nd out of 27 - on the efficiency of.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22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endParaRPr/>
          </a:p>
        </p:txBody>
      </p:sp>
      <p:sp>
        <p:nvSpPr>
          <p:cNvPr id="116" name="Google Shape;116;p29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Patients can choose their physician</a:t>
            </a:r>
            <a:r>
              <a:rPr lang="en-US" sz="3200" b="1" baseline="0" dirty="0" smtClean="0">
                <a:solidFill>
                  <a:srgbClr val="FFFFFF"/>
                </a:solidFill>
              </a:rPr>
              <a:t>/hospital or STAY WITH THEIR CURRENT PROVIDER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baseline="0" dirty="0" smtClean="0">
                <a:solidFill>
                  <a:srgbClr val="FFFFFF"/>
                </a:solidFill>
              </a:rPr>
              <a:t>Financed through progressive taxes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Automatic </a:t>
            </a:r>
            <a:r>
              <a:rPr lang="en-US" sz="3200" b="1" dirty="0">
                <a:solidFill>
                  <a:srgbClr val="FFFFFF"/>
                </a:solidFill>
              </a:rPr>
              <a:t>enrollment - everyone receives a card assuring payment for all needed care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FFFFFF"/>
                </a:solidFill>
              </a:rPr>
              <a:t>Public agency processes and pays bills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FFFFFF"/>
                </a:solidFill>
              </a:rPr>
              <a:t>No premiums, deductible or co-pays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FFFFFF"/>
                </a:solidFill>
              </a:rPr>
              <a:t>No private health insurance for what’s covered in national health plan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FFFFFF"/>
                </a:solidFill>
              </a:rPr>
              <a:t>Doctors and hospitals remain independent, negotiate fees and budgets with public </a:t>
            </a:r>
            <a:r>
              <a:rPr lang="en-US" sz="3200" b="1" dirty="0" smtClean="0">
                <a:solidFill>
                  <a:srgbClr val="FFFFFF"/>
                </a:solidFill>
              </a:rPr>
              <a:t>agency = improved</a:t>
            </a:r>
            <a:r>
              <a:rPr lang="en-US" sz="3200" b="1" baseline="0" dirty="0" smtClean="0">
                <a:solidFill>
                  <a:srgbClr val="FFFFFF"/>
                </a:solidFill>
              </a:rPr>
              <a:t> planning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Private delivery system stays the same, although removing profit incentive.</a:t>
            </a:r>
            <a:r>
              <a:rPr lang="en-US" sz="3200" b="1" baseline="0" dirty="0" smtClean="0">
                <a:solidFill>
                  <a:srgbClr val="FFFFFF"/>
                </a:solidFill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35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  <a:p>
            <a:endParaRPr lang="en-US" dirty="0"/>
          </a:p>
          <a:p>
            <a:r>
              <a:rPr lang="en-US" dirty="0"/>
              <a:t>You and maybe your employer pays private insurers that pay providers</a:t>
            </a:r>
          </a:p>
          <a:p>
            <a:endParaRPr lang="en-US" dirty="0"/>
          </a:p>
          <a:p>
            <a:r>
              <a:rPr lang="en-US" dirty="0"/>
              <a:t>You pay taxes US government </a:t>
            </a:r>
            <a:r>
              <a:rPr lang="en-US" dirty="0" smtClean="0"/>
              <a:t>and state</a:t>
            </a:r>
          </a:p>
          <a:p>
            <a:endParaRPr lang="en-US" dirty="0" smtClean="0"/>
          </a:p>
          <a:p>
            <a:r>
              <a:rPr lang="en-US" dirty="0" smtClean="0"/>
              <a:t>You pay </a:t>
            </a:r>
            <a:r>
              <a:rPr lang="en-US" dirty="0"/>
              <a:t>out of pocket expenses to providers for what's not covered by </a:t>
            </a:r>
            <a:r>
              <a:rPr lang="en-US" dirty="0" smtClean="0"/>
              <a:t>insurance</a:t>
            </a:r>
          </a:p>
          <a:p>
            <a:endParaRPr lang="en-US" dirty="0" smtClean="0"/>
          </a:p>
          <a:p>
            <a:r>
              <a:rPr lang="en-US" dirty="0" smtClean="0"/>
              <a:t>CO-OP</a:t>
            </a:r>
            <a:r>
              <a:rPr lang="en-US" baseline="0" dirty="0" smtClean="0"/>
              <a:t> = Consumer Operated and Oriented Plan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3FA29-FC61-2C46-903C-CBB26C9F34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7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Introducing</a:t>
            </a:r>
            <a:r>
              <a:rPr lang="en-US" baseline="0" dirty="0" smtClean="0"/>
              <a:t> modest tax increases means that everyone is lumped into one streamlined “risk-pool” = very efficient and cheap</a:t>
            </a:r>
            <a:endParaRPr lang="en-US" dirty="0" smtClean="0"/>
          </a:p>
          <a:p>
            <a:endParaRPr lang="en-US" sz="1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Physicians for a National Health Program estimated an immediate savings of 350 billion per year.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3FA29-FC61-2C46-903C-CBB26C9F34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208482" y="350520"/>
            <a:ext cx="9775035" cy="5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573985" y="1671103"/>
            <a:ext cx="10178415" cy="400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208482" y="350520"/>
            <a:ext cx="9775035" cy="5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208482" y="350520"/>
            <a:ext cx="9775035" cy="5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88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799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 extrusionOk="0">
                <a:moveTo>
                  <a:pt x="0" y="457199"/>
                </a:moveTo>
                <a:lnTo>
                  <a:pt x="12188825" y="457199"/>
                </a:lnTo>
                <a:lnTo>
                  <a:pt x="12188825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2A95D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 extrusionOk="0">
                <a:moveTo>
                  <a:pt x="0" y="64008"/>
                </a:moveTo>
                <a:lnTo>
                  <a:pt x="12188825" y="64008"/>
                </a:lnTo>
                <a:lnTo>
                  <a:pt x="12188825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11BAE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208482" y="350520"/>
            <a:ext cx="9775035" cy="5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573985" y="1671103"/>
            <a:ext cx="10178415" cy="400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685800" y="388620"/>
            <a:ext cx="10820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Intersections of Health Care Reform</a:t>
            </a:r>
            <a:br>
              <a:rPr lang="en-US" sz="54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critical discussion</a:t>
            </a:r>
            <a:endParaRPr sz="2000" dirty="0"/>
          </a:p>
        </p:txBody>
      </p:sp>
      <p:sp>
        <p:nvSpPr>
          <p:cNvPr id="51" name="Google Shape;51;p7"/>
          <p:cNvSpPr/>
          <p:nvPr/>
        </p:nvSpPr>
        <p:spPr>
          <a:xfrm>
            <a:off x="3048000" y="2790661"/>
            <a:ext cx="5829300" cy="33912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may contain: 5 people, people smiling, people standing and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" y="2063750"/>
            <a:ext cx="4308839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JkI5FFJ9_4kmhgKHBRn4Hma9mTCFCjDqQND5HNBQD0fKz3DCONKMXJEzIHTKpUc9CLbE3uztiXgWXBlQRd7TDvm4zhYOhmHg7OYn0fG0c3mRzAApEKkID5TYT5qbykZEeHUXj21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28" y="2063750"/>
            <a:ext cx="3998171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508001" y="1066800"/>
            <a:ext cx="9747468" cy="473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Proposed Legislation</a:t>
            </a:r>
            <a:endParaRPr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State Proposals</a:t>
            </a:r>
          </a:p>
          <a:p>
            <a:pPr marL="342900" marR="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House of Representatives (</a:t>
            </a:r>
            <a:r>
              <a:rPr lang="en-US" sz="32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Pramila’s 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Bill)</a:t>
            </a:r>
          </a:p>
          <a:p>
            <a:pPr marL="342900" marR="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Senate (Bernie’s Bill)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pramila jayapal">
            <a:extLst>
              <a:ext uri="{FF2B5EF4-FFF2-40B4-BE49-F238E27FC236}">
                <a16:creationId xmlns:a16="http://schemas.microsoft.com/office/drawing/2014/main" id="{E1F8A782-D01D-41C5-8797-733A9D46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805" y="71503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bernie sand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03" y="3791832"/>
            <a:ext cx="3012485" cy="20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1208482" y="350520"/>
            <a:ext cx="97749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Panelists</a:t>
            </a:r>
            <a:endParaRPr sz="3600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1208482" y="350520"/>
            <a:ext cx="97749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3600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511" y="1815646"/>
            <a:ext cx="3829951" cy="87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8299" r="6456" b="26147"/>
          <a:stretch/>
        </p:blipFill>
        <p:spPr bwMode="auto">
          <a:xfrm>
            <a:off x="6536303" y="1742227"/>
            <a:ext cx="4152582" cy="1024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62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0" y="1264920"/>
            <a:ext cx="12192000" cy="102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makes up a good health </a:t>
            </a:r>
            <a:r>
              <a:rPr lang="en-US" sz="4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 system?</a:t>
            </a:r>
            <a:endParaRPr sz="4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1006792" y="2011680"/>
            <a:ext cx="1017841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Access</a:t>
            </a:r>
          </a:p>
          <a:p>
            <a:pPr marL="571500" lvl="0" indent="-571500">
              <a:lnSpc>
                <a:spcPct val="110000"/>
              </a:lnSpc>
              <a:buSzPts val="3200"/>
              <a:buFont typeface="Arial"/>
              <a:buChar char="•"/>
            </a:pPr>
            <a:r>
              <a:rPr lang="en-US" sz="3200" b="1" dirty="0" smtClean="0"/>
              <a:t>Affordable</a:t>
            </a:r>
          </a:p>
          <a:p>
            <a:pPr marL="571500" indent="-571500">
              <a:lnSpc>
                <a:spcPct val="110000"/>
              </a:lnSpc>
              <a:buSzPts val="3200"/>
              <a:buFont typeface="Arial"/>
              <a:buChar char="•"/>
            </a:pPr>
            <a:r>
              <a:rPr lang="en-US" sz="3200" b="1" dirty="0"/>
              <a:t>High quality</a:t>
            </a:r>
          </a:p>
          <a:p>
            <a:pPr marL="571500" lvl="0" indent="-571500">
              <a:lnSpc>
                <a:spcPct val="110000"/>
              </a:lnSpc>
              <a:buSzPts val="3200"/>
              <a:buFont typeface="Arial"/>
              <a:buChar char="•"/>
            </a:pPr>
            <a:r>
              <a:rPr lang="en-US" sz="3200" b="1" dirty="0" smtClean="0"/>
              <a:t>Equitable</a:t>
            </a:r>
          </a:p>
          <a:p>
            <a:pPr marL="571500" lvl="0" indent="-571500">
              <a:lnSpc>
                <a:spcPct val="110000"/>
              </a:lnSpc>
              <a:buSzPts val="3200"/>
              <a:buFont typeface="Arial"/>
              <a:buChar char="•"/>
            </a:pPr>
            <a:r>
              <a:rPr lang="en-US" sz="3200" b="1" dirty="0" smtClean="0"/>
              <a:t>Everyone covered</a:t>
            </a:r>
            <a:endParaRPr sz="3200" dirty="0"/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Comprehensive</a:t>
            </a:r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0" y="1264920"/>
            <a:ext cx="121920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do providers want of their health </a:t>
            </a:r>
            <a:r>
              <a:rPr lang="en-US" sz="4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 system?</a:t>
            </a:r>
            <a:endParaRPr sz="4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992505" y="2133600"/>
            <a:ext cx="10635615" cy="297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/>
              <a:t>Simple funding and payment system</a:t>
            </a:r>
            <a:endParaRPr sz="3200" dirty="0"/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/>
              <a:t>Adequate and timely </a:t>
            </a:r>
            <a:r>
              <a:rPr lang="en-US" sz="3200" b="1" dirty="0" smtClean="0"/>
              <a:t>payments</a:t>
            </a:r>
            <a:endParaRPr sz="3200" dirty="0"/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Easily administered care and payment</a:t>
            </a:r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Comprehensive coverage of patients that’s cheap, fair, and equitable</a:t>
            </a:r>
            <a:endParaRPr sz="3200" dirty="0"/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/>
              <a:t>Quality medical education, research, and technology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1208482" y="908447"/>
            <a:ext cx="977503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What’s wrong with our system? 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990600" y="1905000"/>
            <a:ext cx="10972800" cy="3633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Access – barriers to </a:t>
            </a:r>
            <a:r>
              <a:rPr lang="en-US" sz="3200" b="1" dirty="0" smtClean="0">
                <a:solidFill>
                  <a:srgbClr val="000000"/>
                </a:solidFill>
              </a:rPr>
              <a:t>care, </a:t>
            </a:r>
            <a:r>
              <a:rPr lang="en-US" sz="3200" b="1" dirty="0" err="1">
                <a:solidFill>
                  <a:srgbClr val="000000"/>
                </a:solidFill>
              </a:rPr>
              <a:t>uninsurance</a:t>
            </a:r>
            <a:r>
              <a:rPr lang="en-US" sz="3200" b="1" dirty="0">
                <a:solidFill>
                  <a:srgbClr val="000000"/>
                </a:solidFill>
              </a:rPr>
              <a:t>, under-insurance</a:t>
            </a:r>
            <a:endParaRPr dirty="0"/>
          </a:p>
          <a:p>
            <a:pPr marL="57150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/>
              <a:t>Costs – twice as high as other industrialized nations</a:t>
            </a:r>
            <a:endParaRPr dirty="0"/>
          </a:p>
          <a:p>
            <a:pPr marL="57150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/>
              <a:t>Quality – behind other industrialized nations</a:t>
            </a:r>
            <a:endParaRPr dirty="0"/>
          </a:p>
          <a:p>
            <a:pPr marL="57150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Choice </a:t>
            </a:r>
            <a:r>
              <a:rPr lang="en-US" sz="3200" b="1" dirty="0"/>
              <a:t>– </a:t>
            </a:r>
            <a:r>
              <a:rPr lang="en-US" sz="3200" b="1" dirty="0" smtClean="0"/>
              <a:t>highly restricted</a:t>
            </a:r>
            <a:endParaRPr dirty="0"/>
          </a:p>
          <a:p>
            <a:pPr marL="571500" indent="-571500">
              <a:lnSpc>
                <a:spcPct val="12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Efficiency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en-US" sz="3200" b="1" dirty="0"/>
              <a:t>fragmented, </a:t>
            </a:r>
            <a:r>
              <a:rPr lang="en-US" sz="3200" b="1" dirty="0" smtClean="0"/>
              <a:t>bureaucratic</a:t>
            </a:r>
          </a:p>
          <a:p>
            <a:pPr marL="571500" indent="-571500">
              <a:lnSpc>
                <a:spcPct val="12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Inequity </a:t>
            </a:r>
            <a:r>
              <a:rPr lang="en-US" sz="3200" b="1" dirty="0">
                <a:solidFill>
                  <a:srgbClr val="FF0000"/>
                </a:solidFill>
              </a:rPr>
              <a:t>– a whole slew of </a:t>
            </a:r>
            <a:r>
              <a:rPr lang="en-US" sz="3200" b="1" dirty="0" smtClean="0">
                <a:solidFill>
                  <a:srgbClr val="FF0000"/>
                </a:solidFill>
              </a:rPr>
              <a:t>disparities</a:t>
            </a:r>
          </a:p>
        </p:txBody>
      </p:sp>
    </p:spTree>
    <p:extLst>
      <p:ext uri="{BB962C8B-B14F-4D97-AF65-F5344CB8AC3E}">
        <p14:creationId xmlns:p14="http://schemas.microsoft.com/office/powerpoint/2010/main" val="2235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173480" y="2697480"/>
            <a:ext cx="977503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is Single Payer?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76316" y="762000"/>
            <a:ext cx="1145406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Medicare for All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11125200" cy="324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Gov’t FINANCED healthcare, not gov’t run healthcare</a:t>
            </a:r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Universal</a:t>
            </a:r>
            <a:r>
              <a:rPr lang="en-US" sz="3200" b="1" dirty="0"/>
              <a:t>, covers everyone – “Everybody In – Nobody Out”</a:t>
            </a:r>
            <a:endParaRPr dirty="0"/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/>
              <a:t>Comprehensive </a:t>
            </a:r>
            <a:r>
              <a:rPr lang="en-US" sz="3200" b="1" dirty="0" smtClean="0"/>
              <a:t>care</a:t>
            </a:r>
            <a:endParaRPr dirty="0"/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No fiscal barriers </a:t>
            </a:r>
            <a:r>
              <a:rPr lang="en-US" sz="3200" b="1" dirty="0"/>
              <a:t>to care – deductibles, copays, etc.</a:t>
            </a:r>
            <a:endParaRPr dirty="0"/>
          </a:p>
          <a:p>
            <a:pPr marL="57150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 smtClean="0"/>
              <a:t>A single, public </a:t>
            </a:r>
            <a:r>
              <a:rPr lang="en-US" sz="3200" b="1" dirty="0"/>
              <a:t>agency processes and pays bills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584201" y="2834641"/>
            <a:ext cx="11150599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can we afford it</a:t>
            </a:r>
            <a:r>
              <a:rPr lang="en-US" sz="4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152400"/>
            <a:ext cx="10820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b="1" u="sng" spc="-90" dirty="0">
                <a:solidFill>
                  <a:srgbClr val="FF0000"/>
                </a:solidFill>
                <a:latin typeface="Calibri"/>
                <a:cs typeface="Calibri"/>
              </a:rPr>
              <a:t>How </a:t>
            </a:r>
            <a:r>
              <a:rPr sz="4000" b="1" u="sng" spc="-100" dirty="0">
                <a:solidFill>
                  <a:srgbClr val="FF0000"/>
                </a:solidFill>
                <a:latin typeface="Calibri"/>
                <a:cs typeface="Calibri"/>
              </a:rPr>
              <a:t>U.S. </a:t>
            </a:r>
            <a:r>
              <a:rPr sz="4000" b="1" u="sng" spc="-75" dirty="0">
                <a:solidFill>
                  <a:srgbClr val="FF0000"/>
                </a:solidFill>
                <a:latin typeface="Calibri"/>
                <a:cs typeface="Calibri"/>
              </a:rPr>
              <a:t>Health Care </a:t>
            </a:r>
            <a:r>
              <a:rPr sz="4000" b="1" u="sng" spc="-6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4000" b="1" u="sng" spc="-105" dirty="0">
                <a:solidFill>
                  <a:srgbClr val="FF0000"/>
                </a:solidFill>
                <a:latin typeface="Calibri"/>
                <a:cs typeface="Calibri"/>
              </a:rPr>
              <a:t>Paid</a:t>
            </a:r>
            <a:r>
              <a:rPr sz="4000" b="1" u="sng" spc="-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u="sng" spc="-9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lang="en-US" sz="4000" b="1" u="sng" spc="-95" dirty="0">
                <a:solidFill>
                  <a:srgbClr val="FF0000"/>
                </a:solidFill>
                <a:latin typeface="Calibri"/>
                <a:cs typeface="Calibri"/>
              </a:rPr>
              <a:t> Now</a:t>
            </a:r>
            <a:endParaRPr sz="4000" b="1" u="sng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0426" y="2028355"/>
            <a:ext cx="1972311" cy="1972310"/>
          </a:xfrm>
          <a:custGeom>
            <a:avLst/>
            <a:gdLst/>
            <a:ahLst/>
            <a:cxnLst/>
            <a:rect l="l" t="t" r="r" b="b"/>
            <a:pathLst>
              <a:path w="1972310" h="1972310">
                <a:moveTo>
                  <a:pt x="986069" y="0"/>
                </a:moveTo>
                <a:lnTo>
                  <a:pt x="938294" y="1137"/>
                </a:lnTo>
                <a:lnTo>
                  <a:pt x="891105" y="4513"/>
                </a:lnTo>
                <a:lnTo>
                  <a:pt x="844554" y="10078"/>
                </a:lnTo>
                <a:lnTo>
                  <a:pt x="798694" y="17780"/>
                </a:lnTo>
                <a:lnTo>
                  <a:pt x="753575" y="27566"/>
                </a:lnTo>
                <a:lnTo>
                  <a:pt x="709250" y="39385"/>
                </a:lnTo>
                <a:lnTo>
                  <a:pt x="665770" y="53186"/>
                </a:lnTo>
                <a:lnTo>
                  <a:pt x="623187" y="68917"/>
                </a:lnTo>
                <a:lnTo>
                  <a:pt x="581552" y="86525"/>
                </a:lnTo>
                <a:lnTo>
                  <a:pt x="540917" y="105960"/>
                </a:lnTo>
                <a:lnTo>
                  <a:pt x="501334" y="127171"/>
                </a:lnTo>
                <a:lnTo>
                  <a:pt x="462854" y="150104"/>
                </a:lnTo>
                <a:lnTo>
                  <a:pt x="425529" y="174709"/>
                </a:lnTo>
                <a:lnTo>
                  <a:pt x="389411" y="200933"/>
                </a:lnTo>
                <a:lnTo>
                  <a:pt x="354552" y="228726"/>
                </a:lnTo>
                <a:lnTo>
                  <a:pt x="321002" y="258036"/>
                </a:lnTo>
                <a:lnTo>
                  <a:pt x="288814" y="288810"/>
                </a:lnTo>
                <a:lnTo>
                  <a:pt x="258039" y="320998"/>
                </a:lnTo>
                <a:lnTo>
                  <a:pt x="228729" y="354547"/>
                </a:lnTo>
                <a:lnTo>
                  <a:pt x="200936" y="389406"/>
                </a:lnTo>
                <a:lnTo>
                  <a:pt x="174711" y="425524"/>
                </a:lnTo>
                <a:lnTo>
                  <a:pt x="150106" y="462848"/>
                </a:lnTo>
                <a:lnTo>
                  <a:pt x="127172" y="501327"/>
                </a:lnTo>
                <a:lnTo>
                  <a:pt x="105962" y="540910"/>
                </a:lnTo>
                <a:lnTo>
                  <a:pt x="86526" y="581544"/>
                </a:lnTo>
                <a:lnTo>
                  <a:pt x="68917" y="623178"/>
                </a:lnTo>
                <a:lnTo>
                  <a:pt x="53186" y="665760"/>
                </a:lnTo>
                <a:lnTo>
                  <a:pt x="39386" y="709240"/>
                </a:lnTo>
                <a:lnTo>
                  <a:pt x="27566" y="753564"/>
                </a:lnTo>
                <a:lnTo>
                  <a:pt x="17780" y="798682"/>
                </a:lnTo>
                <a:lnTo>
                  <a:pt x="10078" y="844541"/>
                </a:lnTo>
                <a:lnTo>
                  <a:pt x="4513" y="891090"/>
                </a:lnTo>
                <a:lnTo>
                  <a:pt x="1137" y="938278"/>
                </a:lnTo>
                <a:lnTo>
                  <a:pt x="0" y="986053"/>
                </a:lnTo>
                <a:lnTo>
                  <a:pt x="1137" y="1033830"/>
                </a:lnTo>
                <a:lnTo>
                  <a:pt x="4513" y="1081020"/>
                </a:lnTo>
                <a:lnTo>
                  <a:pt x="10078" y="1127571"/>
                </a:lnTo>
                <a:lnTo>
                  <a:pt x="17780" y="1173432"/>
                </a:lnTo>
                <a:lnTo>
                  <a:pt x="27566" y="1218552"/>
                </a:lnTo>
                <a:lnTo>
                  <a:pt x="39386" y="1262877"/>
                </a:lnTo>
                <a:lnTo>
                  <a:pt x="53186" y="1306358"/>
                </a:lnTo>
                <a:lnTo>
                  <a:pt x="68917" y="1348942"/>
                </a:lnTo>
                <a:lnTo>
                  <a:pt x="86526" y="1390577"/>
                </a:lnTo>
                <a:lnTo>
                  <a:pt x="105962" y="1431213"/>
                </a:lnTo>
                <a:lnTo>
                  <a:pt x="127172" y="1470796"/>
                </a:lnTo>
                <a:lnTo>
                  <a:pt x="150106" y="1509276"/>
                </a:lnTo>
                <a:lnTo>
                  <a:pt x="174711" y="1546601"/>
                </a:lnTo>
                <a:lnTo>
                  <a:pt x="200936" y="1582720"/>
                </a:lnTo>
                <a:lnTo>
                  <a:pt x="228729" y="1617580"/>
                </a:lnTo>
                <a:lnTo>
                  <a:pt x="258039" y="1651130"/>
                </a:lnTo>
                <a:lnTo>
                  <a:pt x="288814" y="1683318"/>
                </a:lnTo>
                <a:lnTo>
                  <a:pt x="321002" y="1714093"/>
                </a:lnTo>
                <a:lnTo>
                  <a:pt x="354552" y="1743403"/>
                </a:lnTo>
                <a:lnTo>
                  <a:pt x="389411" y="1771196"/>
                </a:lnTo>
                <a:lnTo>
                  <a:pt x="425529" y="1797421"/>
                </a:lnTo>
                <a:lnTo>
                  <a:pt x="462854" y="1822026"/>
                </a:lnTo>
                <a:lnTo>
                  <a:pt x="501334" y="1844960"/>
                </a:lnTo>
                <a:lnTo>
                  <a:pt x="540917" y="1866170"/>
                </a:lnTo>
                <a:lnTo>
                  <a:pt x="581552" y="1885605"/>
                </a:lnTo>
                <a:lnTo>
                  <a:pt x="623187" y="1903214"/>
                </a:lnTo>
                <a:lnTo>
                  <a:pt x="665770" y="1918945"/>
                </a:lnTo>
                <a:lnTo>
                  <a:pt x="709250" y="1932746"/>
                </a:lnTo>
                <a:lnTo>
                  <a:pt x="753575" y="1944565"/>
                </a:lnTo>
                <a:lnTo>
                  <a:pt x="798694" y="1954351"/>
                </a:lnTo>
                <a:lnTo>
                  <a:pt x="844554" y="1962053"/>
                </a:lnTo>
                <a:lnTo>
                  <a:pt x="891105" y="1967618"/>
                </a:lnTo>
                <a:lnTo>
                  <a:pt x="938294" y="1970995"/>
                </a:lnTo>
                <a:lnTo>
                  <a:pt x="986069" y="1972132"/>
                </a:lnTo>
                <a:lnTo>
                  <a:pt x="1033845" y="1970995"/>
                </a:lnTo>
                <a:lnTo>
                  <a:pt x="1081034" y="1967618"/>
                </a:lnTo>
                <a:lnTo>
                  <a:pt x="1127584" y="1962053"/>
                </a:lnTo>
                <a:lnTo>
                  <a:pt x="1173445" y="1954351"/>
                </a:lnTo>
                <a:lnTo>
                  <a:pt x="1218563" y="1944565"/>
                </a:lnTo>
                <a:lnTo>
                  <a:pt x="1262888" y="1932746"/>
                </a:lnTo>
                <a:lnTo>
                  <a:pt x="1306368" y="1918945"/>
                </a:lnTo>
                <a:lnTo>
                  <a:pt x="1348951" y="1903214"/>
                </a:lnTo>
                <a:lnTo>
                  <a:pt x="1390586" y="1885605"/>
                </a:lnTo>
                <a:lnTo>
                  <a:pt x="1431221" y="1866170"/>
                </a:lnTo>
                <a:lnTo>
                  <a:pt x="1470804" y="1844960"/>
                </a:lnTo>
                <a:lnTo>
                  <a:pt x="1509284" y="1822026"/>
                </a:lnTo>
                <a:lnTo>
                  <a:pt x="1546608" y="1797421"/>
                </a:lnTo>
                <a:lnTo>
                  <a:pt x="1582726" y="1771196"/>
                </a:lnTo>
                <a:lnTo>
                  <a:pt x="1617586" y="1743403"/>
                </a:lnTo>
                <a:lnTo>
                  <a:pt x="1651135" y="1714093"/>
                </a:lnTo>
                <a:lnTo>
                  <a:pt x="1683323" y="1683318"/>
                </a:lnTo>
                <a:lnTo>
                  <a:pt x="1714098" y="1651130"/>
                </a:lnTo>
                <a:lnTo>
                  <a:pt x="1743408" y="1617580"/>
                </a:lnTo>
                <a:lnTo>
                  <a:pt x="1771201" y="1582720"/>
                </a:lnTo>
                <a:lnTo>
                  <a:pt x="1797426" y="1546601"/>
                </a:lnTo>
                <a:lnTo>
                  <a:pt x="1822031" y="1509276"/>
                </a:lnTo>
                <a:lnTo>
                  <a:pt x="1844964" y="1470796"/>
                </a:lnTo>
                <a:lnTo>
                  <a:pt x="1866174" y="1431213"/>
                </a:lnTo>
                <a:lnTo>
                  <a:pt x="1885610" y="1390577"/>
                </a:lnTo>
                <a:lnTo>
                  <a:pt x="1903218" y="1348942"/>
                </a:lnTo>
                <a:lnTo>
                  <a:pt x="1918949" y="1306358"/>
                </a:lnTo>
                <a:lnTo>
                  <a:pt x="1932750" y="1262877"/>
                </a:lnTo>
                <a:lnTo>
                  <a:pt x="1944569" y="1218552"/>
                </a:lnTo>
                <a:lnTo>
                  <a:pt x="1954355" y="1173432"/>
                </a:lnTo>
                <a:lnTo>
                  <a:pt x="1962057" y="1127571"/>
                </a:lnTo>
                <a:lnTo>
                  <a:pt x="1967622" y="1081020"/>
                </a:lnTo>
                <a:lnTo>
                  <a:pt x="1970998" y="1033830"/>
                </a:lnTo>
                <a:lnTo>
                  <a:pt x="1972136" y="986053"/>
                </a:lnTo>
                <a:lnTo>
                  <a:pt x="1970998" y="938278"/>
                </a:lnTo>
                <a:lnTo>
                  <a:pt x="1967622" y="891090"/>
                </a:lnTo>
                <a:lnTo>
                  <a:pt x="1962057" y="844541"/>
                </a:lnTo>
                <a:lnTo>
                  <a:pt x="1954355" y="798682"/>
                </a:lnTo>
                <a:lnTo>
                  <a:pt x="1944569" y="753564"/>
                </a:lnTo>
                <a:lnTo>
                  <a:pt x="1932750" y="709240"/>
                </a:lnTo>
                <a:lnTo>
                  <a:pt x="1918949" y="665760"/>
                </a:lnTo>
                <a:lnTo>
                  <a:pt x="1903218" y="623178"/>
                </a:lnTo>
                <a:lnTo>
                  <a:pt x="1885610" y="581544"/>
                </a:lnTo>
                <a:lnTo>
                  <a:pt x="1866174" y="540910"/>
                </a:lnTo>
                <a:lnTo>
                  <a:pt x="1844964" y="501327"/>
                </a:lnTo>
                <a:lnTo>
                  <a:pt x="1822031" y="462848"/>
                </a:lnTo>
                <a:lnTo>
                  <a:pt x="1797426" y="425524"/>
                </a:lnTo>
                <a:lnTo>
                  <a:pt x="1771201" y="389406"/>
                </a:lnTo>
                <a:lnTo>
                  <a:pt x="1743408" y="354547"/>
                </a:lnTo>
                <a:lnTo>
                  <a:pt x="1714098" y="320998"/>
                </a:lnTo>
                <a:lnTo>
                  <a:pt x="1683323" y="288810"/>
                </a:lnTo>
                <a:lnTo>
                  <a:pt x="1651135" y="258036"/>
                </a:lnTo>
                <a:lnTo>
                  <a:pt x="1617586" y="228726"/>
                </a:lnTo>
                <a:lnTo>
                  <a:pt x="1582726" y="200933"/>
                </a:lnTo>
                <a:lnTo>
                  <a:pt x="1546608" y="174709"/>
                </a:lnTo>
                <a:lnTo>
                  <a:pt x="1509284" y="150104"/>
                </a:lnTo>
                <a:lnTo>
                  <a:pt x="1470804" y="127171"/>
                </a:lnTo>
                <a:lnTo>
                  <a:pt x="1431221" y="105960"/>
                </a:lnTo>
                <a:lnTo>
                  <a:pt x="1390586" y="86525"/>
                </a:lnTo>
                <a:lnTo>
                  <a:pt x="1348951" y="68917"/>
                </a:lnTo>
                <a:lnTo>
                  <a:pt x="1306368" y="53186"/>
                </a:lnTo>
                <a:lnTo>
                  <a:pt x="1262888" y="39385"/>
                </a:lnTo>
                <a:lnTo>
                  <a:pt x="1218563" y="27566"/>
                </a:lnTo>
                <a:lnTo>
                  <a:pt x="1173445" y="17780"/>
                </a:lnTo>
                <a:lnTo>
                  <a:pt x="1127584" y="10078"/>
                </a:lnTo>
                <a:lnTo>
                  <a:pt x="1081034" y="4513"/>
                </a:lnTo>
                <a:lnTo>
                  <a:pt x="1033845" y="1137"/>
                </a:lnTo>
                <a:lnTo>
                  <a:pt x="986069" y="0"/>
                </a:lnTo>
                <a:close/>
              </a:path>
            </a:pathLst>
          </a:custGeom>
          <a:solidFill>
            <a:srgbClr val="11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1335" y="1020443"/>
            <a:ext cx="1183640" cy="1183640"/>
          </a:xfrm>
          <a:custGeom>
            <a:avLst/>
            <a:gdLst/>
            <a:ahLst/>
            <a:cxnLst/>
            <a:rect l="l" t="t" r="r" b="b"/>
            <a:pathLst>
              <a:path w="1183639" h="1183639">
                <a:moveTo>
                  <a:pt x="591642" y="0"/>
                </a:moveTo>
                <a:lnTo>
                  <a:pt x="543117" y="1961"/>
                </a:lnTo>
                <a:lnTo>
                  <a:pt x="495673" y="7743"/>
                </a:lnTo>
                <a:lnTo>
                  <a:pt x="449462" y="17194"/>
                </a:lnTo>
                <a:lnTo>
                  <a:pt x="404636" y="30161"/>
                </a:lnTo>
                <a:lnTo>
                  <a:pt x="361346" y="46493"/>
                </a:lnTo>
                <a:lnTo>
                  <a:pt x="319747" y="66037"/>
                </a:lnTo>
                <a:lnTo>
                  <a:pt x="279988" y="88640"/>
                </a:lnTo>
                <a:lnTo>
                  <a:pt x="242224" y="114151"/>
                </a:lnTo>
                <a:lnTo>
                  <a:pt x="206606" y="142417"/>
                </a:lnTo>
                <a:lnTo>
                  <a:pt x="173286" y="173286"/>
                </a:lnTo>
                <a:lnTo>
                  <a:pt x="142417" y="206606"/>
                </a:lnTo>
                <a:lnTo>
                  <a:pt x="114151" y="242224"/>
                </a:lnTo>
                <a:lnTo>
                  <a:pt x="88640" y="279988"/>
                </a:lnTo>
                <a:lnTo>
                  <a:pt x="66037" y="319747"/>
                </a:lnTo>
                <a:lnTo>
                  <a:pt x="46493" y="361346"/>
                </a:lnTo>
                <a:lnTo>
                  <a:pt x="30161" y="404636"/>
                </a:lnTo>
                <a:lnTo>
                  <a:pt x="17194" y="449462"/>
                </a:lnTo>
                <a:lnTo>
                  <a:pt x="7743" y="495673"/>
                </a:lnTo>
                <a:lnTo>
                  <a:pt x="1961" y="543117"/>
                </a:lnTo>
                <a:lnTo>
                  <a:pt x="0" y="591642"/>
                </a:lnTo>
                <a:lnTo>
                  <a:pt x="1961" y="640164"/>
                </a:lnTo>
                <a:lnTo>
                  <a:pt x="7743" y="687607"/>
                </a:lnTo>
                <a:lnTo>
                  <a:pt x="17194" y="733816"/>
                </a:lnTo>
                <a:lnTo>
                  <a:pt x="30161" y="778641"/>
                </a:lnTo>
                <a:lnTo>
                  <a:pt x="46493" y="821930"/>
                </a:lnTo>
                <a:lnTo>
                  <a:pt x="66037" y="863528"/>
                </a:lnTo>
                <a:lnTo>
                  <a:pt x="88640" y="903286"/>
                </a:lnTo>
                <a:lnTo>
                  <a:pt x="114151" y="941049"/>
                </a:lnTo>
                <a:lnTo>
                  <a:pt x="142417" y="976667"/>
                </a:lnTo>
                <a:lnTo>
                  <a:pt x="173286" y="1009986"/>
                </a:lnTo>
                <a:lnTo>
                  <a:pt x="206606" y="1040855"/>
                </a:lnTo>
                <a:lnTo>
                  <a:pt x="242224" y="1069120"/>
                </a:lnTo>
                <a:lnTo>
                  <a:pt x="279988" y="1094631"/>
                </a:lnTo>
                <a:lnTo>
                  <a:pt x="319747" y="1117234"/>
                </a:lnTo>
                <a:lnTo>
                  <a:pt x="361346" y="1136778"/>
                </a:lnTo>
                <a:lnTo>
                  <a:pt x="404636" y="1153109"/>
                </a:lnTo>
                <a:lnTo>
                  <a:pt x="449462" y="1166077"/>
                </a:lnTo>
                <a:lnTo>
                  <a:pt x="495673" y="1175528"/>
                </a:lnTo>
                <a:lnTo>
                  <a:pt x="543117" y="1181310"/>
                </a:lnTo>
                <a:lnTo>
                  <a:pt x="591642" y="1183271"/>
                </a:lnTo>
                <a:lnTo>
                  <a:pt x="640166" y="1181310"/>
                </a:lnTo>
                <a:lnTo>
                  <a:pt x="687610" y="1175528"/>
                </a:lnTo>
                <a:lnTo>
                  <a:pt x="733821" y="1166077"/>
                </a:lnTo>
                <a:lnTo>
                  <a:pt x="778648" y="1153109"/>
                </a:lnTo>
                <a:lnTo>
                  <a:pt x="821937" y="1136778"/>
                </a:lnTo>
                <a:lnTo>
                  <a:pt x="863537" y="1117234"/>
                </a:lnTo>
                <a:lnTo>
                  <a:pt x="903295" y="1094631"/>
                </a:lnTo>
                <a:lnTo>
                  <a:pt x="941059" y="1069120"/>
                </a:lnTo>
                <a:lnTo>
                  <a:pt x="976677" y="1040855"/>
                </a:lnTo>
                <a:lnTo>
                  <a:pt x="1009997" y="1009986"/>
                </a:lnTo>
                <a:lnTo>
                  <a:pt x="1040866" y="976667"/>
                </a:lnTo>
                <a:lnTo>
                  <a:pt x="1069132" y="941049"/>
                </a:lnTo>
                <a:lnTo>
                  <a:pt x="1094643" y="903286"/>
                </a:lnTo>
                <a:lnTo>
                  <a:pt x="1117247" y="863528"/>
                </a:lnTo>
                <a:lnTo>
                  <a:pt x="1136790" y="821930"/>
                </a:lnTo>
                <a:lnTo>
                  <a:pt x="1153122" y="778641"/>
                </a:lnTo>
                <a:lnTo>
                  <a:pt x="1166089" y="733816"/>
                </a:lnTo>
                <a:lnTo>
                  <a:pt x="1175540" y="687607"/>
                </a:lnTo>
                <a:lnTo>
                  <a:pt x="1181323" y="640164"/>
                </a:lnTo>
                <a:lnTo>
                  <a:pt x="1183284" y="591642"/>
                </a:lnTo>
                <a:lnTo>
                  <a:pt x="1181323" y="543117"/>
                </a:lnTo>
                <a:lnTo>
                  <a:pt x="1175540" y="495673"/>
                </a:lnTo>
                <a:lnTo>
                  <a:pt x="1166089" y="449462"/>
                </a:lnTo>
                <a:lnTo>
                  <a:pt x="1153122" y="404636"/>
                </a:lnTo>
                <a:lnTo>
                  <a:pt x="1136790" y="361346"/>
                </a:lnTo>
                <a:lnTo>
                  <a:pt x="1117247" y="319747"/>
                </a:lnTo>
                <a:lnTo>
                  <a:pt x="1094643" y="279988"/>
                </a:lnTo>
                <a:lnTo>
                  <a:pt x="1069132" y="242224"/>
                </a:lnTo>
                <a:lnTo>
                  <a:pt x="1040866" y="206606"/>
                </a:lnTo>
                <a:lnTo>
                  <a:pt x="1009997" y="173286"/>
                </a:lnTo>
                <a:lnTo>
                  <a:pt x="976677" y="142417"/>
                </a:lnTo>
                <a:lnTo>
                  <a:pt x="941059" y="114151"/>
                </a:lnTo>
                <a:lnTo>
                  <a:pt x="903295" y="88640"/>
                </a:lnTo>
                <a:lnTo>
                  <a:pt x="863537" y="66037"/>
                </a:lnTo>
                <a:lnTo>
                  <a:pt x="821937" y="46493"/>
                </a:lnTo>
                <a:lnTo>
                  <a:pt x="778648" y="30161"/>
                </a:lnTo>
                <a:lnTo>
                  <a:pt x="733821" y="17194"/>
                </a:lnTo>
                <a:lnTo>
                  <a:pt x="687610" y="7743"/>
                </a:lnTo>
                <a:lnTo>
                  <a:pt x="640166" y="1961"/>
                </a:lnTo>
                <a:lnTo>
                  <a:pt x="591642" y="0"/>
                </a:lnTo>
                <a:close/>
              </a:path>
            </a:pathLst>
          </a:custGeom>
          <a:solidFill>
            <a:srgbClr val="11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1335" y="1020444"/>
            <a:ext cx="1183640" cy="1183640"/>
          </a:xfrm>
          <a:custGeom>
            <a:avLst/>
            <a:gdLst/>
            <a:ahLst/>
            <a:cxnLst/>
            <a:rect l="l" t="t" r="r" b="b"/>
            <a:pathLst>
              <a:path w="1183639" h="1183639">
                <a:moveTo>
                  <a:pt x="0" y="591639"/>
                </a:moveTo>
                <a:lnTo>
                  <a:pt x="1961" y="543115"/>
                </a:lnTo>
                <a:lnTo>
                  <a:pt x="7743" y="495672"/>
                </a:lnTo>
                <a:lnTo>
                  <a:pt x="17194" y="449461"/>
                </a:lnTo>
                <a:lnTo>
                  <a:pt x="30162" y="404635"/>
                </a:lnTo>
                <a:lnTo>
                  <a:pt x="46493" y="361346"/>
                </a:lnTo>
                <a:lnTo>
                  <a:pt x="66037" y="319746"/>
                </a:lnTo>
                <a:lnTo>
                  <a:pt x="88641" y="279988"/>
                </a:lnTo>
                <a:lnTo>
                  <a:pt x="114152" y="242224"/>
                </a:lnTo>
                <a:lnTo>
                  <a:pt x="142418" y="206606"/>
                </a:lnTo>
                <a:lnTo>
                  <a:pt x="173287" y="173286"/>
                </a:lnTo>
                <a:lnTo>
                  <a:pt x="206606" y="142418"/>
                </a:lnTo>
                <a:lnTo>
                  <a:pt x="242224" y="114151"/>
                </a:lnTo>
                <a:lnTo>
                  <a:pt x="279988" y="88641"/>
                </a:lnTo>
                <a:lnTo>
                  <a:pt x="319746" y="66037"/>
                </a:lnTo>
                <a:lnTo>
                  <a:pt x="361346" y="46493"/>
                </a:lnTo>
                <a:lnTo>
                  <a:pt x="404635" y="30162"/>
                </a:lnTo>
                <a:lnTo>
                  <a:pt x="449461" y="17194"/>
                </a:lnTo>
                <a:lnTo>
                  <a:pt x="495672" y="7743"/>
                </a:lnTo>
                <a:lnTo>
                  <a:pt x="543115" y="1961"/>
                </a:lnTo>
                <a:lnTo>
                  <a:pt x="591639" y="0"/>
                </a:lnTo>
                <a:lnTo>
                  <a:pt x="640163" y="1961"/>
                </a:lnTo>
                <a:lnTo>
                  <a:pt x="687606" y="7743"/>
                </a:lnTo>
                <a:lnTo>
                  <a:pt x="733817" y="17194"/>
                </a:lnTo>
                <a:lnTo>
                  <a:pt x="778643" y="30162"/>
                </a:lnTo>
                <a:lnTo>
                  <a:pt x="821932" y="46493"/>
                </a:lnTo>
                <a:lnTo>
                  <a:pt x="863532" y="66037"/>
                </a:lnTo>
                <a:lnTo>
                  <a:pt x="903290" y="88641"/>
                </a:lnTo>
                <a:lnTo>
                  <a:pt x="941054" y="114151"/>
                </a:lnTo>
                <a:lnTo>
                  <a:pt x="976672" y="142418"/>
                </a:lnTo>
                <a:lnTo>
                  <a:pt x="1009991" y="173286"/>
                </a:lnTo>
                <a:lnTo>
                  <a:pt x="1040860" y="206606"/>
                </a:lnTo>
                <a:lnTo>
                  <a:pt x="1069127" y="242224"/>
                </a:lnTo>
                <a:lnTo>
                  <a:pt x="1094637" y="279988"/>
                </a:lnTo>
                <a:lnTo>
                  <a:pt x="1117241" y="319746"/>
                </a:lnTo>
                <a:lnTo>
                  <a:pt x="1136785" y="361346"/>
                </a:lnTo>
                <a:lnTo>
                  <a:pt x="1153116" y="404635"/>
                </a:lnTo>
                <a:lnTo>
                  <a:pt x="1166084" y="449461"/>
                </a:lnTo>
                <a:lnTo>
                  <a:pt x="1175535" y="495672"/>
                </a:lnTo>
                <a:lnTo>
                  <a:pt x="1181317" y="543115"/>
                </a:lnTo>
                <a:lnTo>
                  <a:pt x="1183279" y="591639"/>
                </a:lnTo>
                <a:lnTo>
                  <a:pt x="1181317" y="640162"/>
                </a:lnTo>
                <a:lnTo>
                  <a:pt x="1175535" y="687606"/>
                </a:lnTo>
                <a:lnTo>
                  <a:pt x="1166084" y="733817"/>
                </a:lnTo>
                <a:lnTo>
                  <a:pt x="1153116" y="778643"/>
                </a:lnTo>
                <a:lnTo>
                  <a:pt x="1136785" y="821932"/>
                </a:lnTo>
                <a:lnTo>
                  <a:pt x="1117241" y="863531"/>
                </a:lnTo>
                <a:lnTo>
                  <a:pt x="1094637" y="903289"/>
                </a:lnTo>
                <a:lnTo>
                  <a:pt x="1069127" y="941054"/>
                </a:lnTo>
                <a:lnTo>
                  <a:pt x="1040860" y="976672"/>
                </a:lnTo>
                <a:lnTo>
                  <a:pt x="1009991" y="1009991"/>
                </a:lnTo>
                <a:lnTo>
                  <a:pt x="976672" y="1040860"/>
                </a:lnTo>
                <a:lnTo>
                  <a:pt x="941054" y="1069126"/>
                </a:lnTo>
                <a:lnTo>
                  <a:pt x="903290" y="1094637"/>
                </a:lnTo>
                <a:lnTo>
                  <a:pt x="863532" y="1117241"/>
                </a:lnTo>
                <a:lnTo>
                  <a:pt x="821932" y="1136784"/>
                </a:lnTo>
                <a:lnTo>
                  <a:pt x="778643" y="1153116"/>
                </a:lnTo>
                <a:lnTo>
                  <a:pt x="733817" y="1166084"/>
                </a:lnTo>
                <a:lnTo>
                  <a:pt x="687606" y="1175535"/>
                </a:lnTo>
                <a:lnTo>
                  <a:pt x="640163" y="1181317"/>
                </a:lnTo>
                <a:lnTo>
                  <a:pt x="591639" y="1183278"/>
                </a:lnTo>
                <a:lnTo>
                  <a:pt x="543115" y="1181317"/>
                </a:lnTo>
                <a:lnTo>
                  <a:pt x="495672" y="1175535"/>
                </a:lnTo>
                <a:lnTo>
                  <a:pt x="449461" y="1166084"/>
                </a:lnTo>
                <a:lnTo>
                  <a:pt x="404635" y="1153116"/>
                </a:lnTo>
                <a:lnTo>
                  <a:pt x="361346" y="1136784"/>
                </a:lnTo>
                <a:lnTo>
                  <a:pt x="319746" y="1117241"/>
                </a:lnTo>
                <a:lnTo>
                  <a:pt x="279988" y="1094637"/>
                </a:lnTo>
                <a:lnTo>
                  <a:pt x="242224" y="1069126"/>
                </a:lnTo>
                <a:lnTo>
                  <a:pt x="206606" y="1040860"/>
                </a:lnTo>
                <a:lnTo>
                  <a:pt x="173287" y="1009991"/>
                </a:lnTo>
                <a:lnTo>
                  <a:pt x="142418" y="976672"/>
                </a:lnTo>
                <a:lnTo>
                  <a:pt x="114152" y="941054"/>
                </a:lnTo>
                <a:lnTo>
                  <a:pt x="88641" y="903289"/>
                </a:lnTo>
                <a:lnTo>
                  <a:pt x="66037" y="863531"/>
                </a:lnTo>
                <a:lnTo>
                  <a:pt x="46493" y="821932"/>
                </a:lnTo>
                <a:lnTo>
                  <a:pt x="30162" y="778643"/>
                </a:lnTo>
                <a:lnTo>
                  <a:pt x="17194" y="733817"/>
                </a:lnTo>
                <a:lnTo>
                  <a:pt x="7743" y="687606"/>
                </a:lnTo>
                <a:lnTo>
                  <a:pt x="1961" y="640162"/>
                </a:lnTo>
                <a:lnTo>
                  <a:pt x="0" y="591639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7750" y="1363027"/>
            <a:ext cx="817244" cy="51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0">
              <a:lnSpc>
                <a:spcPts val="2000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Private  Insurers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4536" y="1281483"/>
            <a:ext cx="1698625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>
                <a:latin typeface="Calibri"/>
                <a:cs typeface="Calibri"/>
              </a:rPr>
              <a:t>•</a:t>
            </a:r>
            <a:r>
              <a:rPr sz="2000" spc="10" dirty="0">
                <a:latin typeface="Helvetica"/>
                <a:cs typeface="Helvetica"/>
              </a:rPr>
              <a:t> </a:t>
            </a:r>
            <a:r>
              <a:rPr sz="2000" spc="10" dirty="0">
                <a:latin typeface="Calibri"/>
                <a:cs typeface="Calibri"/>
              </a:rPr>
              <a:t>Blue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Cross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000" spc="10" dirty="0">
                <a:latin typeface="Calibri"/>
                <a:cs typeface="Calibri"/>
              </a:rPr>
              <a:t>•</a:t>
            </a:r>
            <a:r>
              <a:rPr sz="2000" spc="10" dirty="0">
                <a:latin typeface="Helvetica"/>
                <a:cs typeface="Helvetica"/>
              </a:rPr>
              <a:t> </a:t>
            </a:r>
            <a:r>
              <a:rPr sz="2000" spc="10" dirty="0">
                <a:latin typeface="Calibri"/>
                <a:cs typeface="Calibri"/>
              </a:rPr>
              <a:t>Aetna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41022" y="2606691"/>
            <a:ext cx="1183640" cy="1183640"/>
          </a:xfrm>
          <a:custGeom>
            <a:avLst/>
            <a:gdLst/>
            <a:ahLst/>
            <a:cxnLst/>
            <a:rect l="l" t="t" r="r" b="b"/>
            <a:pathLst>
              <a:path w="1183639" h="1183639">
                <a:moveTo>
                  <a:pt x="591642" y="0"/>
                </a:moveTo>
                <a:lnTo>
                  <a:pt x="543117" y="1961"/>
                </a:lnTo>
                <a:lnTo>
                  <a:pt x="495673" y="7743"/>
                </a:lnTo>
                <a:lnTo>
                  <a:pt x="449462" y="17195"/>
                </a:lnTo>
                <a:lnTo>
                  <a:pt x="404636" y="30163"/>
                </a:lnTo>
                <a:lnTo>
                  <a:pt x="361346" y="46495"/>
                </a:lnTo>
                <a:lnTo>
                  <a:pt x="319747" y="66039"/>
                </a:lnTo>
                <a:lnTo>
                  <a:pt x="279988" y="88643"/>
                </a:lnTo>
                <a:lnTo>
                  <a:pt x="242224" y="114155"/>
                </a:lnTo>
                <a:lnTo>
                  <a:pt x="206606" y="142421"/>
                </a:lnTo>
                <a:lnTo>
                  <a:pt x="173286" y="173291"/>
                </a:lnTo>
                <a:lnTo>
                  <a:pt x="142417" y="206611"/>
                </a:lnTo>
                <a:lnTo>
                  <a:pt x="114151" y="242230"/>
                </a:lnTo>
                <a:lnTo>
                  <a:pt x="88640" y="279994"/>
                </a:lnTo>
                <a:lnTo>
                  <a:pt x="66037" y="319752"/>
                </a:lnTo>
                <a:lnTo>
                  <a:pt x="46493" y="361352"/>
                </a:lnTo>
                <a:lnTo>
                  <a:pt x="30161" y="404641"/>
                </a:lnTo>
                <a:lnTo>
                  <a:pt x="17194" y="449466"/>
                </a:lnTo>
                <a:lnTo>
                  <a:pt x="7743" y="495677"/>
                </a:lnTo>
                <a:lnTo>
                  <a:pt x="1961" y="543119"/>
                </a:lnTo>
                <a:lnTo>
                  <a:pt x="0" y="591642"/>
                </a:lnTo>
                <a:lnTo>
                  <a:pt x="1961" y="640166"/>
                </a:lnTo>
                <a:lnTo>
                  <a:pt x="7743" y="687610"/>
                </a:lnTo>
                <a:lnTo>
                  <a:pt x="17194" y="733821"/>
                </a:lnTo>
                <a:lnTo>
                  <a:pt x="30161" y="778648"/>
                </a:lnTo>
                <a:lnTo>
                  <a:pt x="46493" y="821937"/>
                </a:lnTo>
                <a:lnTo>
                  <a:pt x="66037" y="863537"/>
                </a:lnTo>
                <a:lnTo>
                  <a:pt x="88640" y="903295"/>
                </a:lnTo>
                <a:lnTo>
                  <a:pt x="114151" y="941059"/>
                </a:lnTo>
                <a:lnTo>
                  <a:pt x="142417" y="976677"/>
                </a:lnTo>
                <a:lnTo>
                  <a:pt x="173286" y="1009997"/>
                </a:lnTo>
                <a:lnTo>
                  <a:pt x="206606" y="1040866"/>
                </a:lnTo>
                <a:lnTo>
                  <a:pt x="242224" y="1069132"/>
                </a:lnTo>
                <a:lnTo>
                  <a:pt x="279988" y="1094643"/>
                </a:lnTo>
                <a:lnTo>
                  <a:pt x="319747" y="1117247"/>
                </a:lnTo>
                <a:lnTo>
                  <a:pt x="361346" y="1136790"/>
                </a:lnTo>
                <a:lnTo>
                  <a:pt x="404636" y="1153122"/>
                </a:lnTo>
                <a:lnTo>
                  <a:pt x="449462" y="1166089"/>
                </a:lnTo>
                <a:lnTo>
                  <a:pt x="495673" y="1175540"/>
                </a:lnTo>
                <a:lnTo>
                  <a:pt x="543117" y="1181323"/>
                </a:lnTo>
                <a:lnTo>
                  <a:pt x="591642" y="1183284"/>
                </a:lnTo>
                <a:lnTo>
                  <a:pt x="640166" y="1181323"/>
                </a:lnTo>
                <a:lnTo>
                  <a:pt x="687610" y="1175540"/>
                </a:lnTo>
                <a:lnTo>
                  <a:pt x="733821" y="1166089"/>
                </a:lnTo>
                <a:lnTo>
                  <a:pt x="778648" y="1153122"/>
                </a:lnTo>
                <a:lnTo>
                  <a:pt x="821937" y="1136790"/>
                </a:lnTo>
                <a:lnTo>
                  <a:pt x="863537" y="1117247"/>
                </a:lnTo>
                <a:lnTo>
                  <a:pt x="903295" y="1094643"/>
                </a:lnTo>
                <a:lnTo>
                  <a:pt x="941059" y="1069132"/>
                </a:lnTo>
                <a:lnTo>
                  <a:pt x="976677" y="1040866"/>
                </a:lnTo>
                <a:lnTo>
                  <a:pt x="1009997" y="1009997"/>
                </a:lnTo>
                <a:lnTo>
                  <a:pt x="1040866" y="976677"/>
                </a:lnTo>
                <a:lnTo>
                  <a:pt x="1069132" y="941059"/>
                </a:lnTo>
                <a:lnTo>
                  <a:pt x="1094643" y="903295"/>
                </a:lnTo>
                <a:lnTo>
                  <a:pt x="1117247" y="863537"/>
                </a:lnTo>
                <a:lnTo>
                  <a:pt x="1136790" y="821937"/>
                </a:lnTo>
                <a:lnTo>
                  <a:pt x="1153122" y="778648"/>
                </a:lnTo>
                <a:lnTo>
                  <a:pt x="1166089" y="733821"/>
                </a:lnTo>
                <a:lnTo>
                  <a:pt x="1175540" y="687610"/>
                </a:lnTo>
                <a:lnTo>
                  <a:pt x="1181323" y="640166"/>
                </a:lnTo>
                <a:lnTo>
                  <a:pt x="1183284" y="591642"/>
                </a:lnTo>
                <a:lnTo>
                  <a:pt x="1181323" y="543119"/>
                </a:lnTo>
                <a:lnTo>
                  <a:pt x="1175540" y="495677"/>
                </a:lnTo>
                <a:lnTo>
                  <a:pt x="1166089" y="449466"/>
                </a:lnTo>
                <a:lnTo>
                  <a:pt x="1153122" y="404641"/>
                </a:lnTo>
                <a:lnTo>
                  <a:pt x="1136790" y="361352"/>
                </a:lnTo>
                <a:lnTo>
                  <a:pt x="1117247" y="319752"/>
                </a:lnTo>
                <a:lnTo>
                  <a:pt x="1094643" y="279994"/>
                </a:lnTo>
                <a:lnTo>
                  <a:pt x="1069132" y="242230"/>
                </a:lnTo>
                <a:lnTo>
                  <a:pt x="1040866" y="206611"/>
                </a:lnTo>
                <a:lnTo>
                  <a:pt x="1009997" y="173291"/>
                </a:lnTo>
                <a:lnTo>
                  <a:pt x="976677" y="142421"/>
                </a:lnTo>
                <a:lnTo>
                  <a:pt x="941059" y="114155"/>
                </a:lnTo>
                <a:lnTo>
                  <a:pt x="903295" y="88643"/>
                </a:lnTo>
                <a:lnTo>
                  <a:pt x="863537" y="66039"/>
                </a:lnTo>
                <a:lnTo>
                  <a:pt x="821937" y="46495"/>
                </a:lnTo>
                <a:lnTo>
                  <a:pt x="778648" y="30163"/>
                </a:lnTo>
                <a:lnTo>
                  <a:pt x="733821" y="17195"/>
                </a:lnTo>
                <a:lnTo>
                  <a:pt x="687610" y="7743"/>
                </a:lnTo>
                <a:lnTo>
                  <a:pt x="640166" y="1961"/>
                </a:lnTo>
                <a:lnTo>
                  <a:pt x="591642" y="0"/>
                </a:lnTo>
                <a:close/>
              </a:path>
            </a:pathLst>
          </a:custGeom>
          <a:solidFill>
            <a:srgbClr val="11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1022" y="2606691"/>
            <a:ext cx="1183640" cy="1183640"/>
          </a:xfrm>
          <a:custGeom>
            <a:avLst/>
            <a:gdLst/>
            <a:ahLst/>
            <a:cxnLst/>
            <a:rect l="l" t="t" r="r" b="b"/>
            <a:pathLst>
              <a:path w="1183639" h="1183639">
                <a:moveTo>
                  <a:pt x="0" y="591639"/>
                </a:moveTo>
                <a:lnTo>
                  <a:pt x="1961" y="543115"/>
                </a:lnTo>
                <a:lnTo>
                  <a:pt x="7743" y="495672"/>
                </a:lnTo>
                <a:lnTo>
                  <a:pt x="17194" y="449461"/>
                </a:lnTo>
                <a:lnTo>
                  <a:pt x="30162" y="404635"/>
                </a:lnTo>
                <a:lnTo>
                  <a:pt x="46493" y="361346"/>
                </a:lnTo>
                <a:lnTo>
                  <a:pt x="66037" y="319747"/>
                </a:lnTo>
                <a:lnTo>
                  <a:pt x="88641" y="279988"/>
                </a:lnTo>
                <a:lnTo>
                  <a:pt x="114152" y="242224"/>
                </a:lnTo>
                <a:lnTo>
                  <a:pt x="142418" y="206606"/>
                </a:lnTo>
                <a:lnTo>
                  <a:pt x="173287" y="173287"/>
                </a:lnTo>
                <a:lnTo>
                  <a:pt x="206606" y="142418"/>
                </a:lnTo>
                <a:lnTo>
                  <a:pt x="242224" y="114152"/>
                </a:lnTo>
                <a:lnTo>
                  <a:pt x="279989" y="88641"/>
                </a:lnTo>
                <a:lnTo>
                  <a:pt x="319747" y="66037"/>
                </a:lnTo>
                <a:lnTo>
                  <a:pt x="361346" y="46493"/>
                </a:lnTo>
                <a:lnTo>
                  <a:pt x="404635" y="30162"/>
                </a:lnTo>
                <a:lnTo>
                  <a:pt x="449461" y="17194"/>
                </a:lnTo>
                <a:lnTo>
                  <a:pt x="495672" y="7743"/>
                </a:lnTo>
                <a:lnTo>
                  <a:pt x="543116" y="1961"/>
                </a:lnTo>
                <a:lnTo>
                  <a:pt x="591639" y="0"/>
                </a:lnTo>
                <a:lnTo>
                  <a:pt x="640163" y="1961"/>
                </a:lnTo>
                <a:lnTo>
                  <a:pt x="687606" y="7743"/>
                </a:lnTo>
                <a:lnTo>
                  <a:pt x="733817" y="17194"/>
                </a:lnTo>
                <a:lnTo>
                  <a:pt x="778643" y="30162"/>
                </a:lnTo>
                <a:lnTo>
                  <a:pt x="821932" y="46493"/>
                </a:lnTo>
                <a:lnTo>
                  <a:pt x="863532" y="66037"/>
                </a:lnTo>
                <a:lnTo>
                  <a:pt x="903290" y="88641"/>
                </a:lnTo>
                <a:lnTo>
                  <a:pt x="941054" y="114152"/>
                </a:lnTo>
                <a:lnTo>
                  <a:pt x="976672" y="142418"/>
                </a:lnTo>
                <a:lnTo>
                  <a:pt x="1009992" y="173287"/>
                </a:lnTo>
                <a:lnTo>
                  <a:pt x="1040861" y="206606"/>
                </a:lnTo>
                <a:lnTo>
                  <a:pt x="1069127" y="242224"/>
                </a:lnTo>
                <a:lnTo>
                  <a:pt x="1094638" y="279988"/>
                </a:lnTo>
                <a:lnTo>
                  <a:pt x="1117241" y="319747"/>
                </a:lnTo>
                <a:lnTo>
                  <a:pt x="1136785" y="361346"/>
                </a:lnTo>
                <a:lnTo>
                  <a:pt x="1153117" y="404635"/>
                </a:lnTo>
                <a:lnTo>
                  <a:pt x="1166084" y="449461"/>
                </a:lnTo>
                <a:lnTo>
                  <a:pt x="1175535" y="495672"/>
                </a:lnTo>
                <a:lnTo>
                  <a:pt x="1181318" y="543115"/>
                </a:lnTo>
                <a:lnTo>
                  <a:pt x="1183279" y="591639"/>
                </a:lnTo>
                <a:lnTo>
                  <a:pt x="1181318" y="640163"/>
                </a:lnTo>
                <a:lnTo>
                  <a:pt x="1175535" y="687606"/>
                </a:lnTo>
                <a:lnTo>
                  <a:pt x="1166084" y="733817"/>
                </a:lnTo>
                <a:lnTo>
                  <a:pt x="1153117" y="778643"/>
                </a:lnTo>
                <a:lnTo>
                  <a:pt x="1136785" y="821932"/>
                </a:lnTo>
                <a:lnTo>
                  <a:pt x="1117241" y="863532"/>
                </a:lnTo>
                <a:lnTo>
                  <a:pt x="1094638" y="903290"/>
                </a:lnTo>
                <a:lnTo>
                  <a:pt x="1069127" y="941054"/>
                </a:lnTo>
                <a:lnTo>
                  <a:pt x="1040861" y="976672"/>
                </a:lnTo>
                <a:lnTo>
                  <a:pt x="1009992" y="1009992"/>
                </a:lnTo>
                <a:lnTo>
                  <a:pt x="976672" y="1040861"/>
                </a:lnTo>
                <a:lnTo>
                  <a:pt x="941054" y="1069127"/>
                </a:lnTo>
                <a:lnTo>
                  <a:pt x="903290" y="1094638"/>
                </a:lnTo>
                <a:lnTo>
                  <a:pt x="863532" y="1117241"/>
                </a:lnTo>
                <a:lnTo>
                  <a:pt x="821932" y="1136785"/>
                </a:lnTo>
                <a:lnTo>
                  <a:pt x="778643" y="1153117"/>
                </a:lnTo>
                <a:lnTo>
                  <a:pt x="733817" y="1166084"/>
                </a:lnTo>
                <a:lnTo>
                  <a:pt x="687606" y="1175535"/>
                </a:lnTo>
                <a:lnTo>
                  <a:pt x="640163" y="1181317"/>
                </a:lnTo>
                <a:lnTo>
                  <a:pt x="591639" y="1183279"/>
                </a:lnTo>
                <a:lnTo>
                  <a:pt x="543116" y="1181317"/>
                </a:lnTo>
                <a:lnTo>
                  <a:pt x="495672" y="1175535"/>
                </a:lnTo>
                <a:lnTo>
                  <a:pt x="449461" y="1166084"/>
                </a:lnTo>
                <a:lnTo>
                  <a:pt x="404635" y="1153117"/>
                </a:lnTo>
                <a:lnTo>
                  <a:pt x="361346" y="1136785"/>
                </a:lnTo>
                <a:lnTo>
                  <a:pt x="319747" y="1117241"/>
                </a:lnTo>
                <a:lnTo>
                  <a:pt x="279989" y="1094638"/>
                </a:lnTo>
                <a:lnTo>
                  <a:pt x="242224" y="1069127"/>
                </a:lnTo>
                <a:lnTo>
                  <a:pt x="206606" y="1040861"/>
                </a:lnTo>
                <a:lnTo>
                  <a:pt x="173287" y="1009992"/>
                </a:lnTo>
                <a:lnTo>
                  <a:pt x="142418" y="976672"/>
                </a:lnTo>
                <a:lnTo>
                  <a:pt x="114152" y="941054"/>
                </a:lnTo>
                <a:lnTo>
                  <a:pt x="88641" y="903290"/>
                </a:lnTo>
                <a:lnTo>
                  <a:pt x="66037" y="863532"/>
                </a:lnTo>
                <a:lnTo>
                  <a:pt x="46493" y="821932"/>
                </a:lnTo>
                <a:lnTo>
                  <a:pt x="30162" y="778643"/>
                </a:lnTo>
                <a:lnTo>
                  <a:pt x="17194" y="733817"/>
                </a:lnTo>
                <a:lnTo>
                  <a:pt x="7743" y="687606"/>
                </a:lnTo>
                <a:lnTo>
                  <a:pt x="1961" y="640163"/>
                </a:lnTo>
                <a:lnTo>
                  <a:pt x="0" y="591639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69058" y="3041490"/>
            <a:ext cx="53403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7129" y="2815787"/>
            <a:ext cx="199780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•</a:t>
            </a:r>
            <a:r>
              <a:rPr sz="2000" spc="5" dirty="0">
                <a:latin typeface="Helvetica"/>
                <a:cs typeface="Helvetica"/>
              </a:rPr>
              <a:t> </a:t>
            </a:r>
            <a:r>
              <a:rPr sz="2000" spc="5" dirty="0">
                <a:latin typeface="Calibri"/>
                <a:cs typeface="Calibri"/>
              </a:rPr>
              <a:t>Medicaid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900"/>
              </a:lnSpc>
              <a:spcBef>
                <a:spcPts val="540"/>
              </a:spcBef>
            </a:pPr>
            <a:r>
              <a:rPr sz="2000" spc="10" dirty="0">
                <a:latin typeface="Calibri"/>
                <a:cs typeface="Calibri"/>
              </a:rPr>
              <a:t>•</a:t>
            </a:r>
            <a:r>
              <a:rPr sz="2000" spc="10" dirty="0">
                <a:latin typeface="Helvetica"/>
                <a:cs typeface="Helvetica"/>
              </a:rPr>
              <a:t> </a:t>
            </a:r>
            <a:r>
              <a:rPr sz="2000" spc="10" dirty="0">
                <a:latin typeface="Calibri"/>
                <a:cs typeface="Calibri"/>
              </a:rPr>
              <a:t>State 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loyees</a:t>
            </a:r>
          </a:p>
        </p:txBody>
      </p:sp>
      <p:sp>
        <p:nvSpPr>
          <p:cNvPr id="15" name="object 15"/>
          <p:cNvSpPr/>
          <p:nvPr/>
        </p:nvSpPr>
        <p:spPr>
          <a:xfrm>
            <a:off x="3702050" y="4192938"/>
            <a:ext cx="1183640" cy="1183640"/>
          </a:xfrm>
          <a:custGeom>
            <a:avLst/>
            <a:gdLst/>
            <a:ahLst/>
            <a:cxnLst/>
            <a:rect l="l" t="t" r="r" b="b"/>
            <a:pathLst>
              <a:path w="1183639" h="1183639">
                <a:moveTo>
                  <a:pt x="591642" y="0"/>
                </a:moveTo>
                <a:lnTo>
                  <a:pt x="543117" y="1961"/>
                </a:lnTo>
                <a:lnTo>
                  <a:pt x="495673" y="7743"/>
                </a:lnTo>
                <a:lnTo>
                  <a:pt x="449462" y="17194"/>
                </a:lnTo>
                <a:lnTo>
                  <a:pt x="404636" y="30161"/>
                </a:lnTo>
                <a:lnTo>
                  <a:pt x="361346" y="46493"/>
                </a:lnTo>
                <a:lnTo>
                  <a:pt x="319747" y="66037"/>
                </a:lnTo>
                <a:lnTo>
                  <a:pt x="279988" y="88640"/>
                </a:lnTo>
                <a:lnTo>
                  <a:pt x="242224" y="114151"/>
                </a:lnTo>
                <a:lnTo>
                  <a:pt x="206606" y="142417"/>
                </a:lnTo>
                <a:lnTo>
                  <a:pt x="173286" y="173286"/>
                </a:lnTo>
                <a:lnTo>
                  <a:pt x="142417" y="206606"/>
                </a:lnTo>
                <a:lnTo>
                  <a:pt x="114151" y="242224"/>
                </a:lnTo>
                <a:lnTo>
                  <a:pt x="88640" y="279988"/>
                </a:lnTo>
                <a:lnTo>
                  <a:pt x="66037" y="319747"/>
                </a:lnTo>
                <a:lnTo>
                  <a:pt x="46493" y="361346"/>
                </a:lnTo>
                <a:lnTo>
                  <a:pt x="30161" y="404636"/>
                </a:lnTo>
                <a:lnTo>
                  <a:pt x="17194" y="449462"/>
                </a:lnTo>
                <a:lnTo>
                  <a:pt x="7743" y="495673"/>
                </a:lnTo>
                <a:lnTo>
                  <a:pt x="1961" y="543117"/>
                </a:lnTo>
                <a:lnTo>
                  <a:pt x="0" y="591642"/>
                </a:lnTo>
                <a:lnTo>
                  <a:pt x="1961" y="640166"/>
                </a:lnTo>
                <a:lnTo>
                  <a:pt x="7743" y="687610"/>
                </a:lnTo>
                <a:lnTo>
                  <a:pt x="17194" y="733821"/>
                </a:lnTo>
                <a:lnTo>
                  <a:pt x="30161" y="778648"/>
                </a:lnTo>
                <a:lnTo>
                  <a:pt x="46493" y="821937"/>
                </a:lnTo>
                <a:lnTo>
                  <a:pt x="66037" y="863537"/>
                </a:lnTo>
                <a:lnTo>
                  <a:pt x="88640" y="903295"/>
                </a:lnTo>
                <a:lnTo>
                  <a:pt x="114151" y="941059"/>
                </a:lnTo>
                <a:lnTo>
                  <a:pt x="142417" y="976677"/>
                </a:lnTo>
                <a:lnTo>
                  <a:pt x="173286" y="1009997"/>
                </a:lnTo>
                <a:lnTo>
                  <a:pt x="206606" y="1040866"/>
                </a:lnTo>
                <a:lnTo>
                  <a:pt x="242224" y="1069132"/>
                </a:lnTo>
                <a:lnTo>
                  <a:pt x="279988" y="1094643"/>
                </a:lnTo>
                <a:lnTo>
                  <a:pt x="319747" y="1117247"/>
                </a:lnTo>
                <a:lnTo>
                  <a:pt x="361346" y="1136790"/>
                </a:lnTo>
                <a:lnTo>
                  <a:pt x="404636" y="1153122"/>
                </a:lnTo>
                <a:lnTo>
                  <a:pt x="449462" y="1166089"/>
                </a:lnTo>
                <a:lnTo>
                  <a:pt x="495673" y="1175540"/>
                </a:lnTo>
                <a:lnTo>
                  <a:pt x="543117" y="1181323"/>
                </a:lnTo>
                <a:lnTo>
                  <a:pt x="591642" y="1183284"/>
                </a:lnTo>
                <a:lnTo>
                  <a:pt x="640166" y="1181323"/>
                </a:lnTo>
                <a:lnTo>
                  <a:pt x="687610" y="1175540"/>
                </a:lnTo>
                <a:lnTo>
                  <a:pt x="733821" y="1166089"/>
                </a:lnTo>
                <a:lnTo>
                  <a:pt x="778648" y="1153122"/>
                </a:lnTo>
                <a:lnTo>
                  <a:pt x="821937" y="1136790"/>
                </a:lnTo>
                <a:lnTo>
                  <a:pt x="863537" y="1117247"/>
                </a:lnTo>
                <a:lnTo>
                  <a:pt x="903295" y="1094643"/>
                </a:lnTo>
                <a:lnTo>
                  <a:pt x="941059" y="1069132"/>
                </a:lnTo>
                <a:lnTo>
                  <a:pt x="976677" y="1040866"/>
                </a:lnTo>
                <a:lnTo>
                  <a:pt x="1009997" y="1009997"/>
                </a:lnTo>
                <a:lnTo>
                  <a:pt x="1040866" y="976677"/>
                </a:lnTo>
                <a:lnTo>
                  <a:pt x="1069132" y="941059"/>
                </a:lnTo>
                <a:lnTo>
                  <a:pt x="1094643" y="903295"/>
                </a:lnTo>
                <a:lnTo>
                  <a:pt x="1117247" y="863537"/>
                </a:lnTo>
                <a:lnTo>
                  <a:pt x="1136790" y="821937"/>
                </a:lnTo>
                <a:lnTo>
                  <a:pt x="1153122" y="778648"/>
                </a:lnTo>
                <a:lnTo>
                  <a:pt x="1166089" y="733821"/>
                </a:lnTo>
                <a:lnTo>
                  <a:pt x="1175540" y="687610"/>
                </a:lnTo>
                <a:lnTo>
                  <a:pt x="1181323" y="640166"/>
                </a:lnTo>
                <a:lnTo>
                  <a:pt x="1183284" y="591642"/>
                </a:lnTo>
                <a:lnTo>
                  <a:pt x="1181323" y="543117"/>
                </a:lnTo>
                <a:lnTo>
                  <a:pt x="1175540" y="495673"/>
                </a:lnTo>
                <a:lnTo>
                  <a:pt x="1166089" y="449462"/>
                </a:lnTo>
                <a:lnTo>
                  <a:pt x="1153122" y="404636"/>
                </a:lnTo>
                <a:lnTo>
                  <a:pt x="1136790" y="361346"/>
                </a:lnTo>
                <a:lnTo>
                  <a:pt x="1117247" y="319747"/>
                </a:lnTo>
                <a:lnTo>
                  <a:pt x="1094643" y="279988"/>
                </a:lnTo>
                <a:lnTo>
                  <a:pt x="1069132" y="242224"/>
                </a:lnTo>
                <a:lnTo>
                  <a:pt x="1040866" y="206606"/>
                </a:lnTo>
                <a:lnTo>
                  <a:pt x="1009997" y="173286"/>
                </a:lnTo>
                <a:lnTo>
                  <a:pt x="976677" y="142417"/>
                </a:lnTo>
                <a:lnTo>
                  <a:pt x="941059" y="114151"/>
                </a:lnTo>
                <a:lnTo>
                  <a:pt x="903295" y="88640"/>
                </a:lnTo>
                <a:lnTo>
                  <a:pt x="863537" y="66037"/>
                </a:lnTo>
                <a:lnTo>
                  <a:pt x="821937" y="46493"/>
                </a:lnTo>
                <a:lnTo>
                  <a:pt x="778648" y="30161"/>
                </a:lnTo>
                <a:lnTo>
                  <a:pt x="733821" y="17194"/>
                </a:lnTo>
                <a:lnTo>
                  <a:pt x="687610" y="7743"/>
                </a:lnTo>
                <a:lnTo>
                  <a:pt x="640166" y="1961"/>
                </a:lnTo>
                <a:lnTo>
                  <a:pt x="591642" y="0"/>
                </a:lnTo>
                <a:close/>
              </a:path>
            </a:pathLst>
          </a:custGeom>
          <a:solidFill>
            <a:srgbClr val="11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2050" y="4192938"/>
            <a:ext cx="1183640" cy="1183640"/>
          </a:xfrm>
          <a:custGeom>
            <a:avLst/>
            <a:gdLst/>
            <a:ahLst/>
            <a:cxnLst/>
            <a:rect l="l" t="t" r="r" b="b"/>
            <a:pathLst>
              <a:path w="1183639" h="1183639">
                <a:moveTo>
                  <a:pt x="0" y="591639"/>
                </a:moveTo>
                <a:lnTo>
                  <a:pt x="1961" y="543115"/>
                </a:lnTo>
                <a:lnTo>
                  <a:pt x="7743" y="495672"/>
                </a:lnTo>
                <a:lnTo>
                  <a:pt x="17194" y="449461"/>
                </a:lnTo>
                <a:lnTo>
                  <a:pt x="30162" y="404635"/>
                </a:lnTo>
                <a:lnTo>
                  <a:pt x="46493" y="361346"/>
                </a:lnTo>
                <a:lnTo>
                  <a:pt x="66037" y="319746"/>
                </a:lnTo>
                <a:lnTo>
                  <a:pt x="88641" y="279988"/>
                </a:lnTo>
                <a:lnTo>
                  <a:pt x="114152" y="242224"/>
                </a:lnTo>
                <a:lnTo>
                  <a:pt x="142418" y="206606"/>
                </a:lnTo>
                <a:lnTo>
                  <a:pt x="173287" y="173287"/>
                </a:lnTo>
                <a:lnTo>
                  <a:pt x="206606" y="142418"/>
                </a:lnTo>
                <a:lnTo>
                  <a:pt x="242224" y="114152"/>
                </a:lnTo>
                <a:lnTo>
                  <a:pt x="279989" y="88641"/>
                </a:lnTo>
                <a:lnTo>
                  <a:pt x="319747" y="66037"/>
                </a:lnTo>
                <a:lnTo>
                  <a:pt x="361346" y="46493"/>
                </a:lnTo>
                <a:lnTo>
                  <a:pt x="404635" y="30162"/>
                </a:lnTo>
                <a:lnTo>
                  <a:pt x="449461" y="17194"/>
                </a:lnTo>
                <a:lnTo>
                  <a:pt x="495672" y="7743"/>
                </a:lnTo>
                <a:lnTo>
                  <a:pt x="543116" y="1961"/>
                </a:lnTo>
                <a:lnTo>
                  <a:pt x="591639" y="0"/>
                </a:lnTo>
                <a:lnTo>
                  <a:pt x="640163" y="1961"/>
                </a:lnTo>
                <a:lnTo>
                  <a:pt x="687606" y="7743"/>
                </a:lnTo>
                <a:lnTo>
                  <a:pt x="733817" y="17194"/>
                </a:lnTo>
                <a:lnTo>
                  <a:pt x="778643" y="30162"/>
                </a:lnTo>
                <a:lnTo>
                  <a:pt x="821932" y="46493"/>
                </a:lnTo>
                <a:lnTo>
                  <a:pt x="863532" y="66037"/>
                </a:lnTo>
                <a:lnTo>
                  <a:pt x="903290" y="88641"/>
                </a:lnTo>
                <a:lnTo>
                  <a:pt x="941054" y="114152"/>
                </a:lnTo>
                <a:lnTo>
                  <a:pt x="976672" y="142418"/>
                </a:lnTo>
                <a:lnTo>
                  <a:pt x="1009992" y="173287"/>
                </a:lnTo>
                <a:lnTo>
                  <a:pt x="1040861" y="206606"/>
                </a:lnTo>
                <a:lnTo>
                  <a:pt x="1069127" y="242224"/>
                </a:lnTo>
                <a:lnTo>
                  <a:pt x="1094638" y="279988"/>
                </a:lnTo>
                <a:lnTo>
                  <a:pt x="1117241" y="319746"/>
                </a:lnTo>
                <a:lnTo>
                  <a:pt x="1136785" y="361346"/>
                </a:lnTo>
                <a:lnTo>
                  <a:pt x="1153117" y="404635"/>
                </a:lnTo>
                <a:lnTo>
                  <a:pt x="1166084" y="449461"/>
                </a:lnTo>
                <a:lnTo>
                  <a:pt x="1175535" y="495672"/>
                </a:lnTo>
                <a:lnTo>
                  <a:pt x="1181318" y="543115"/>
                </a:lnTo>
                <a:lnTo>
                  <a:pt x="1183279" y="591639"/>
                </a:lnTo>
                <a:lnTo>
                  <a:pt x="1181318" y="640163"/>
                </a:lnTo>
                <a:lnTo>
                  <a:pt x="1175535" y="687606"/>
                </a:lnTo>
                <a:lnTo>
                  <a:pt x="1166084" y="733817"/>
                </a:lnTo>
                <a:lnTo>
                  <a:pt x="1153117" y="778643"/>
                </a:lnTo>
                <a:lnTo>
                  <a:pt x="1136785" y="821932"/>
                </a:lnTo>
                <a:lnTo>
                  <a:pt x="1117241" y="863532"/>
                </a:lnTo>
                <a:lnTo>
                  <a:pt x="1094638" y="903290"/>
                </a:lnTo>
                <a:lnTo>
                  <a:pt x="1069127" y="941054"/>
                </a:lnTo>
                <a:lnTo>
                  <a:pt x="1040861" y="976672"/>
                </a:lnTo>
                <a:lnTo>
                  <a:pt x="1009992" y="1009991"/>
                </a:lnTo>
                <a:lnTo>
                  <a:pt x="976672" y="1040860"/>
                </a:lnTo>
                <a:lnTo>
                  <a:pt x="941054" y="1069127"/>
                </a:lnTo>
                <a:lnTo>
                  <a:pt x="903290" y="1094637"/>
                </a:lnTo>
                <a:lnTo>
                  <a:pt x="863532" y="1117241"/>
                </a:lnTo>
                <a:lnTo>
                  <a:pt x="821932" y="1136785"/>
                </a:lnTo>
                <a:lnTo>
                  <a:pt x="778643" y="1153116"/>
                </a:lnTo>
                <a:lnTo>
                  <a:pt x="733817" y="1166084"/>
                </a:lnTo>
                <a:lnTo>
                  <a:pt x="687606" y="1175535"/>
                </a:lnTo>
                <a:lnTo>
                  <a:pt x="640163" y="1181317"/>
                </a:lnTo>
                <a:lnTo>
                  <a:pt x="591639" y="1183279"/>
                </a:lnTo>
                <a:lnTo>
                  <a:pt x="543116" y="1181317"/>
                </a:lnTo>
                <a:lnTo>
                  <a:pt x="495672" y="1175535"/>
                </a:lnTo>
                <a:lnTo>
                  <a:pt x="449461" y="1166084"/>
                </a:lnTo>
                <a:lnTo>
                  <a:pt x="404635" y="1153116"/>
                </a:lnTo>
                <a:lnTo>
                  <a:pt x="361346" y="1136785"/>
                </a:lnTo>
                <a:lnTo>
                  <a:pt x="319747" y="1117241"/>
                </a:lnTo>
                <a:lnTo>
                  <a:pt x="279989" y="1094637"/>
                </a:lnTo>
                <a:lnTo>
                  <a:pt x="242224" y="1069127"/>
                </a:lnTo>
                <a:lnTo>
                  <a:pt x="206606" y="1040860"/>
                </a:lnTo>
                <a:lnTo>
                  <a:pt x="173287" y="1009991"/>
                </a:lnTo>
                <a:lnTo>
                  <a:pt x="142418" y="976672"/>
                </a:lnTo>
                <a:lnTo>
                  <a:pt x="114152" y="941054"/>
                </a:lnTo>
                <a:lnTo>
                  <a:pt x="88641" y="903290"/>
                </a:lnTo>
                <a:lnTo>
                  <a:pt x="66037" y="863532"/>
                </a:lnTo>
                <a:lnTo>
                  <a:pt x="46493" y="821932"/>
                </a:lnTo>
                <a:lnTo>
                  <a:pt x="30162" y="778643"/>
                </a:lnTo>
                <a:lnTo>
                  <a:pt x="17194" y="733817"/>
                </a:lnTo>
                <a:lnTo>
                  <a:pt x="7743" y="687606"/>
                </a:lnTo>
                <a:lnTo>
                  <a:pt x="1961" y="640163"/>
                </a:lnTo>
                <a:lnTo>
                  <a:pt x="0" y="591639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17744" y="4627738"/>
            <a:ext cx="75882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Federal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8758" y="4472162"/>
            <a:ext cx="1576071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•</a:t>
            </a:r>
            <a:r>
              <a:rPr sz="2000" spc="5" dirty="0">
                <a:latin typeface="Helvetica"/>
                <a:cs typeface="Helvetica"/>
              </a:rPr>
              <a:t> </a:t>
            </a:r>
            <a:r>
              <a:rPr sz="2000" spc="5" dirty="0">
                <a:latin typeface="Calibri"/>
                <a:cs typeface="Calibri"/>
              </a:rPr>
              <a:t>TriHealth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000" dirty="0">
                <a:latin typeface="Calibri"/>
                <a:cs typeface="Calibri"/>
              </a:rPr>
              <a:t>•</a:t>
            </a:r>
            <a:r>
              <a:rPr sz="2000" spc="75" dirty="0">
                <a:latin typeface="Helvetica"/>
                <a:cs typeface="Helvetica"/>
              </a:rPr>
              <a:t> </a:t>
            </a:r>
            <a:r>
              <a:rPr sz="2000" dirty="0" smtClean="0">
                <a:latin typeface="Calibri"/>
                <a:cs typeface="Calibri"/>
              </a:rPr>
              <a:t>Medicare</a:t>
            </a:r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7499" y="2652407"/>
            <a:ext cx="96393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You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82001" y="2262189"/>
            <a:ext cx="1952625" cy="195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63305" y="2767624"/>
            <a:ext cx="139001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99700"/>
              </a:lnSpc>
            </a:pPr>
            <a:r>
              <a:rPr sz="2800" spc="-5" dirty="0">
                <a:latin typeface="Calibri"/>
                <a:cs typeface="Calibri"/>
              </a:rPr>
              <a:t>Health  </a:t>
            </a:r>
            <a:r>
              <a:rPr sz="2800" dirty="0" smtClean="0">
                <a:latin typeface="Calibri"/>
                <a:cs typeface="Calibri"/>
              </a:rPr>
              <a:t>Car</a:t>
            </a:r>
            <a:r>
              <a:rPr lang="en-US" sz="2800" dirty="0" smtClean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74134" y="5811378"/>
            <a:ext cx="202311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Out of pocket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090635" y="1922684"/>
            <a:ext cx="680700" cy="433815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270101" y="3106323"/>
            <a:ext cx="799875" cy="1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62573" y="3789983"/>
            <a:ext cx="708762" cy="555370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203576" y="3966596"/>
            <a:ext cx="2537165" cy="953531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126089" y="3853433"/>
            <a:ext cx="2255912" cy="761583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357847" y="3391071"/>
            <a:ext cx="934506" cy="10092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537652" y="2980074"/>
            <a:ext cx="1754701" cy="126249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096001" y="1785207"/>
            <a:ext cx="2285998" cy="1078685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419919" y="1479960"/>
            <a:ext cx="2114481" cy="1093763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219464" y="4140895"/>
            <a:ext cx="1551871" cy="1824371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971387" y="4178309"/>
            <a:ext cx="2930566" cy="1786957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bject 10"/>
          <p:cNvSpPr txBox="1"/>
          <p:nvPr/>
        </p:nvSpPr>
        <p:spPr>
          <a:xfrm>
            <a:off x="3269420" y="2735421"/>
            <a:ext cx="16986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latin typeface="Calibri"/>
                <a:cs typeface="Calibri"/>
              </a:rPr>
              <a:t>Taxes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1" name="object 10"/>
          <p:cNvSpPr txBox="1"/>
          <p:nvPr/>
        </p:nvSpPr>
        <p:spPr>
          <a:xfrm>
            <a:off x="3338251" y="3735044"/>
            <a:ext cx="16986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latin typeface="Calibri"/>
                <a:cs typeface="Calibri"/>
              </a:rPr>
              <a:t>Taxes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2" name="object 10"/>
          <p:cNvSpPr txBox="1"/>
          <p:nvPr/>
        </p:nvSpPr>
        <p:spPr>
          <a:xfrm>
            <a:off x="2442397" y="1440451"/>
            <a:ext cx="16986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latin typeface="Calibri"/>
                <a:cs typeface="Calibri"/>
              </a:rPr>
              <a:t>Premiums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3" name="object 10"/>
          <p:cNvSpPr txBox="1"/>
          <p:nvPr/>
        </p:nvSpPr>
        <p:spPr>
          <a:xfrm>
            <a:off x="2454997" y="1760379"/>
            <a:ext cx="16986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latin typeface="Calibri"/>
                <a:cs typeface="Calibri"/>
              </a:rPr>
              <a:t>Deductibles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6" name="object 10"/>
          <p:cNvSpPr txBox="1"/>
          <p:nvPr/>
        </p:nvSpPr>
        <p:spPr>
          <a:xfrm>
            <a:off x="6537652" y="1249099"/>
            <a:ext cx="26285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latin typeface="Calibri"/>
                <a:cs typeface="Calibri"/>
              </a:rPr>
              <a:t>Pre-existing conditions?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7" name="object 10"/>
          <p:cNvSpPr txBox="1"/>
          <p:nvPr/>
        </p:nvSpPr>
        <p:spPr>
          <a:xfrm>
            <a:off x="7127078" y="1533847"/>
            <a:ext cx="336312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latin typeface="Calibri"/>
                <a:cs typeface="Calibri"/>
              </a:rPr>
              <a:t>In network? Out of network?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8" name="object 10"/>
          <p:cNvSpPr txBox="1"/>
          <p:nvPr/>
        </p:nvSpPr>
        <p:spPr>
          <a:xfrm>
            <a:off x="7536026" y="1802002"/>
            <a:ext cx="26285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latin typeface="Calibri"/>
                <a:cs typeface="Calibri"/>
              </a:rPr>
              <a:t>Prior approvals?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9" name="object 10"/>
          <p:cNvSpPr txBox="1"/>
          <p:nvPr/>
        </p:nvSpPr>
        <p:spPr>
          <a:xfrm>
            <a:off x="9291730" y="1802002"/>
            <a:ext cx="26285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latin typeface="Calibri"/>
                <a:cs typeface="Calibri"/>
              </a:rPr>
              <a:t>Aka “Death Panels” </a:t>
            </a:r>
            <a:r>
              <a:rPr lang="en-US" sz="2000" spc="10" dirty="0" smtClean="0">
                <a:latin typeface="Calibri"/>
                <a:cs typeface="Calibri"/>
                <a:sym typeface="Wingdings" panose="05000000000000000000" pitchFamily="2" charset="2"/>
              </a:rPr>
              <a:t>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0" name="object 25"/>
          <p:cNvSpPr txBox="1"/>
          <p:nvPr/>
        </p:nvSpPr>
        <p:spPr>
          <a:xfrm rot="19735680">
            <a:off x="6460602" y="5115015"/>
            <a:ext cx="202311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err="1" smtClean="0">
                <a:latin typeface="Calibri"/>
                <a:cs typeface="Calibri"/>
              </a:rPr>
              <a:t>GoFundMe</a:t>
            </a:r>
            <a:r>
              <a:rPr lang="en-US" sz="2000" dirty="0" smtClean="0">
                <a:latin typeface="Calibri"/>
                <a:cs typeface="Calibri"/>
              </a:rPr>
              <a:t>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1" name="object 25"/>
          <p:cNvSpPr txBox="1"/>
          <p:nvPr/>
        </p:nvSpPr>
        <p:spPr>
          <a:xfrm>
            <a:off x="5030806" y="5183204"/>
            <a:ext cx="202311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Calibri"/>
                <a:cs typeface="Calibri"/>
              </a:rPr>
              <a:t>ACA</a:t>
            </a:r>
            <a:endParaRPr sz="2000" dirty="0">
              <a:latin typeface="Calibri"/>
              <a:cs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5579381" y="4159488"/>
            <a:ext cx="3034809" cy="1191118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bject 25"/>
          <p:cNvSpPr txBox="1"/>
          <p:nvPr/>
        </p:nvSpPr>
        <p:spPr>
          <a:xfrm rot="20254070">
            <a:off x="5876844" y="4845466"/>
            <a:ext cx="202311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Calibri"/>
                <a:cs typeface="Calibri"/>
              </a:rPr>
              <a:t>CO-OP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5" name="object 25"/>
          <p:cNvSpPr txBox="1"/>
          <p:nvPr/>
        </p:nvSpPr>
        <p:spPr>
          <a:xfrm rot="20389017">
            <a:off x="6355967" y="4486120"/>
            <a:ext cx="202311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Calibri"/>
                <a:cs typeface="Calibri"/>
              </a:rPr>
              <a:t>Individual Market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6" name="object 25"/>
          <p:cNvSpPr txBox="1"/>
          <p:nvPr/>
        </p:nvSpPr>
        <p:spPr>
          <a:xfrm rot="20256807">
            <a:off x="5367773" y="5248536"/>
            <a:ext cx="202311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Calibri"/>
                <a:cs typeface="Calibri"/>
              </a:rPr>
              <a:t>Premium subsidies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7" name="Left Arrow 96"/>
          <p:cNvSpPr/>
          <p:nvPr/>
        </p:nvSpPr>
        <p:spPr>
          <a:xfrm rot="10404211">
            <a:off x="5025639" y="846977"/>
            <a:ext cx="4869084" cy="652143"/>
          </a:xfrm>
          <a:prstGeom prst="leftArrow">
            <a:avLst/>
          </a:prstGeom>
          <a:solidFill>
            <a:srgbClr val="11BAE9"/>
          </a:solidFill>
          <a:ln>
            <a:solidFill>
              <a:srgbClr val="11B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 rot="1613552">
            <a:off x="8885135" y="627469"/>
            <a:ext cx="366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$$$ PROFITS $$$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99" name="object 25"/>
          <p:cNvSpPr txBox="1"/>
          <p:nvPr/>
        </p:nvSpPr>
        <p:spPr>
          <a:xfrm rot="1298503">
            <a:off x="4951962" y="1274770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1" name="object 25"/>
          <p:cNvSpPr txBox="1"/>
          <p:nvPr/>
        </p:nvSpPr>
        <p:spPr>
          <a:xfrm rot="1298503">
            <a:off x="4999646" y="1706410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2" name="object 25"/>
          <p:cNvSpPr txBox="1"/>
          <p:nvPr/>
        </p:nvSpPr>
        <p:spPr>
          <a:xfrm rot="1298503">
            <a:off x="5304572" y="2735578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3" name="object 25"/>
          <p:cNvSpPr txBox="1"/>
          <p:nvPr/>
        </p:nvSpPr>
        <p:spPr>
          <a:xfrm rot="1298503">
            <a:off x="5354825" y="3091407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4" name="object 25"/>
          <p:cNvSpPr txBox="1"/>
          <p:nvPr/>
        </p:nvSpPr>
        <p:spPr>
          <a:xfrm rot="1298503">
            <a:off x="5657280" y="4247785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5" name="object 25"/>
          <p:cNvSpPr txBox="1"/>
          <p:nvPr/>
        </p:nvSpPr>
        <p:spPr>
          <a:xfrm rot="1298503">
            <a:off x="5693279" y="4705024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6" name="object 25"/>
          <p:cNvSpPr txBox="1"/>
          <p:nvPr/>
        </p:nvSpPr>
        <p:spPr>
          <a:xfrm rot="1298503">
            <a:off x="5743779" y="5097588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8" name="object 25"/>
          <p:cNvSpPr txBox="1"/>
          <p:nvPr/>
        </p:nvSpPr>
        <p:spPr>
          <a:xfrm rot="1298503">
            <a:off x="2502773" y="1388586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9" name="object 25"/>
          <p:cNvSpPr txBox="1"/>
          <p:nvPr/>
        </p:nvSpPr>
        <p:spPr>
          <a:xfrm rot="1298503">
            <a:off x="2641269" y="1819855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0" name="object 25"/>
          <p:cNvSpPr txBox="1"/>
          <p:nvPr/>
        </p:nvSpPr>
        <p:spPr>
          <a:xfrm rot="1298503">
            <a:off x="3070639" y="3394910"/>
            <a:ext cx="202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ADMIN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0" grpId="0"/>
      <p:bldP spid="81" grpId="0"/>
      <p:bldP spid="82" grpId="0"/>
      <p:bldP spid="83" grpId="0"/>
      <p:bldP spid="86" grpId="0"/>
      <p:bldP spid="87" grpId="0"/>
      <p:bldP spid="88" grpId="0"/>
      <p:bldP spid="89" grpId="0"/>
      <p:bldP spid="90" grpId="0"/>
      <p:bldP spid="91" grpId="0"/>
      <p:bldP spid="94" grpId="0"/>
      <p:bldP spid="95" grpId="0"/>
      <p:bldP spid="96" grpId="0"/>
      <p:bldP spid="97" grpId="0" animBg="1"/>
      <p:bldP spid="98" grpId="0"/>
      <p:bldP spid="99" grpId="0"/>
      <p:bldP spid="101" grpId="0"/>
      <p:bldP spid="102" grpId="0"/>
      <p:bldP spid="103" grpId="0"/>
      <p:bldP spid="104" grpId="0"/>
      <p:bldP spid="105" grpId="0"/>
      <p:bldP spid="106" grpId="0"/>
      <p:bldP spid="108" grpId="0"/>
      <p:bldP spid="109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419" y="1052881"/>
            <a:ext cx="10668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b="1" u="sng" spc="-50" dirty="0">
                <a:solidFill>
                  <a:srgbClr val="FF0000"/>
                </a:solidFill>
                <a:latin typeface="+mj-lt"/>
              </a:rPr>
              <a:t>How </a:t>
            </a:r>
            <a:r>
              <a:rPr lang="en-US" sz="4000" b="1" u="sng" spc="-45" dirty="0">
                <a:solidFill>
                  <a:srgbClr val="FF0000"/>
                </a:solidFill>
                <a:latin typeface="+mj-lt"/>
              </a:rPr>
              <a:t>Single Payer</a:t>
            </a:r>
            <a:r>
              <a:rPr sz="4000" b="1" u="sng" spc="-105" dirty="0">
                <a:solidFill>
                  <a:srgbClr val="FF0000"/>
                </a:solidFill>
                <a:latin typeface="+mj-lt"/>
              </a:rPr>
              <a:t> </a:t>
            </a:r>
            <a:r>
              <a:rPr sz="4000" b="1" u="sng" spc="-45" dirty="0">
                <a:solidFill>
                  <a:srgbClr val="FF0000"/>
                </a:solidFill>
                <a:latin typeface="+mj-lt"/>
              </a:rPr>
              <a:t>Health </a:t>
            </a:r>
            <a:r>
              <a:rPr sz="4000" b="1" u="sng" spc="-40" dirty="0">
                <a:solidFill>
                  <a:srgbClr val="FF0000"/>
                </a:solidFill>
                <a:latin typeface="+mj-lt"/>
              </a:rPr>
              <a:t>Care </a:t>
            </a:r>
            <a:r>
              <a:rPr lang="en-US" sz="4000" b="1" u="sng" spc="-25" dirty="0">
                <a:solidFill>
                  <a:srgbClr val="FF0000"/>
                </a:solidFill>
                <a:latin typeface="+mj-lt"/>
              </a:rPr>
              <a:t>i</a:t>
            </a:r>
            <a:r>
              <a:rPr sz="4000" b="1" u="sng" spc="-25" dirty="0">
                <a:solidFill>
                  <a:srgbClr val="FF0000"/>
                </a:solidFill>
                <a:latin typeface="+mj-lt"/>
              </a:rPr>
              <a:t>s </a:t>
            </a:r>
            <a:r>
              <a:rPr sz="4000" b="1" u="sng" spc="-70" dirty="0">
                <a:solidFill>
                  <a:srgbClr val="FF0000"/>
                </a:solidFill>
                <a:latin typeface="+mj-lt"/>
              </a:rPr>
              <a:t>Paid</a:t>
            </a:r>
            <a:r>
              <a:rPr sz="4000" b="1" u="sng" spc="-465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spc="-100" dirty="0">
                <a:solidFill>
                  <a:srgbClr val="FF0000"/>
                </a:solidFill>
                <a:latin typeface="+mj-lt"/>
              </a:rPr>
              <a:t>f</a:t>
            </a:r>
            <a:r>
              <a:rPr sz="4000" b="1" u="sng" spc="-100" dirty="0">
                <a:solidFill>
                  <a:srgbClr val="FF0000"/>
                </a:solidFill>
                <a:latin typeface="+mj-lt"/>
              </a:rPr>
              <a:t>or</a:t>
            </a:r>
          </a:p>
        </p:txBody>
      </p:sp>
      <p:sp>
        <p:nvSpPr>
          <p:cNvPr id="20" name="object 6"/>
          <p:cNvSpPr/>
          <p:nvPr/>
        </p:nvSpPr>
        <p:spPr>
          <a:xfrm>
            <a:off x="1200426" y="2028355"/>
            <a:ext cx="1972311" cy="1972310"/>
          </a:xfrm>
          <a:custGeom>
            <a:avLst/>
            <a:gdLst/>
            <a:ahLst/>
            <a:cxnLst/>
            <a:rect l="l" t="t" r="r" b="b"/>
            <a:pathLst>
              <a:path w="1972310" h="1972310">
                <a:moveTo>
                  <a:pt x="986069" y="0"/>
                </a:moveTo>
                <a:lnTo>
                  <a:pt x="938294" y="1137"/>
                </a:lnTo>
                <a:lnTo>
                  <a:pt x="891105" y="4513"/>
                </a:lnTo>
                <a:lnTo>
                  <a:pt x="844554" y="10078"/>
                </a:lnTo>
                <a:lnTo>
                  <a:pt x="798694" y="17780"/>
                </a:lnTo>
                <a:lnTo>
                  <a:pt x="753575" y="27566"/>
                </a:lnTo>
                <a:lnTo>
                  <a:pt x="709250" y="39385"/>
                </a:lnTo>
                <a:lnTo>
                  <a:pt x="665770" y="53186"/>
                </a:lnTo>
                <a:lnTo>
                  <a:pt x="623187" y="68917"/>
                </a:lnTo>
                <a:lnTo>
                  <a:pt x="581552" y="86525"/>
                </a:lnTo>
                <a:lnTo>
                  <a:pt x="540917" y="105960"/>
                </a:lnTo>
                <a:lnTo>
                  <a:pt x="501334" y="127171"/>
                </a:lnTo>
                <a:lnTo>
                  <a:pt x="462854" y="150104"/>
                </a:lnTo>
                <a:lnTo>
                  <a:pt x="425529" y="174709"/>
                </a:lnTo>
                <a:lnTo>
                  <a:pt x="389411" y="200933"/>
                </a:lnTo>
                <a:lnTo>
                  <a:pt x="354552" y="228726"/>
                </a:lnTo>
                <a:lnTo>
                  <a:pt x="321002" y="258036"/>
                </a:lnTo>
                <a:lnTo>
                  <a:pt x="288814" y="288810"/>
                </a:lnTo>
                <a:lnTo>
                  <a:pt x="258039" y="320998"/>
                </a:lnTo>
                <a:lnTo>
                  <a:pt x="228729" y="354547"/>
                </a:lnTo>
                <a:lnTo>
                  <a:pt x="200936" y="389406"/>
                </a:lnTo>
                <a:lnTo>
                  <a:pt x="174711" y="425524"/>
                </a:lnTo>
                <a:lnTo>
                  <a:pt x="150106" y="462848"/>
                </a:lnTo>
                <a:lnTo>
                  <a:pt x="127172" y="501327"/>
                </a:lnTo>
                <a:lnTo>
                  <a:pt x="105962" y="540910"/>
                </a:lnTo>
                <a:lnTo>
                  <a:pt x="86526" y="581544"/>
                </a:lnTo>
                <a:lnTo>
                  <a:pt x="68917" y="623178"/>
                </a:lnTo>
                <a:lnTo>
                  <a:pt x="53186" y="665760"/>
                </a:lnTo>
                <a:lnTo>
                  <a:pt x="39386" y="709240"/>
                </a:lnTo>
                <a:lnTo>
                  <a:pt x="27566" y="753564"/>
                </a:lnTo>
                <a:lnTo>
                  <a:pt x="17780" y="798682"/>
                </a:lnTo>
                <a:lnTo>
                  <a:pt x="10078" y="844541"/>
                </a:lnTo>
                <a:lnTo>
                  <a:pt x="4513" y="891090"/>
                </a:lnTo>
                <a:lnTo>
                  <a:pt x="1137" y="938278"/>
                </a:lnTo>
                <a:lnTo>
                  <a:pt x="0" y="986053"/>
                </a:lnTo>
                <a:lnTo>
                  <a:pt x="1137" y="1033830"/>
                </a:lnTo>
                <a:lnTo>
                  <a:pt x="4513" y="1081020"/>
                </a:lnTo>
                <a:lnTo>
                  <a:pt x="10078" y="1127571"/>
                </a:lnTo>
                <a:lnTo>
                  <a:pt x="17780" y="1173432"/>
                </a:lnTo>
                <a:lnTo>
                  <a:pt x="27566" y="1218552"/>
                </a:lnTo>
                <a:lnTo>
                  <a:pt x="39386" y="1262877"/>
                </a:lnTo>
                <a:lnTo>
                  <a:pt x="53186" y="1306358"/>
                </a:lnTo>
                <a:lnTo>
                  <a:pt x="68917" y="1348942"/>
                </a:lnTo>
                <a:lnTo>
                  <a:pt x="86526" y="1390577"/>
                </a:lnTo>
                <a:lnTo>
                  <a:pt x="105962" y="1431213"/>
                </a:lnTo>
                <a:lnTo>
                  <a:pt x="127172" y="1470796"/>
                </a:lnTo>
                <a:lnTo>
                  <a:pt x="150106" y="1509276"/>
                </a:lnTo>
                <a:lnTo>
                  <a:pt x="174711" y="1546601"/>
                </a:lnTo>
                <a:lnTo>
                  <a:pt x="200936" y="1582720"/>
                </a:lnTo>
                <a:lnTo>
                  <a:pt x="228729" y="1617580"/>
                </a:lnTo>
                <a:lnTo>
                  <a:pt x="258039" y="1651130"/>
                </a:lnTo>
                <a:lnTo>
                  <a:pt x="288814" y="1683318"/>
                </a:lnTo>
                <a:lnTo>
                  <a:pt x="321002" y="1714093"/>
                </a:lnTo>
                <a:lnTo>
                  <a:pt x="354552" y="1743403"/>
                </a:lnTo>
                <a:lnTo>
                  <a:pt x="389411" y="1771196"/>
                </a:lnTo>
                <a:lnTo>
                  <a:pt x="425529" y="1797421"/>
                </a:lnTo>
                <a:lnTo>
                  <a:pt x="462854" y="1822026"/>
                </a:lnTo>
                <a:lnTo>
                  <a:pt x="501334" y="1844960"/>
                </a:lnTo>
                <a:lnTo>
                  <a:pt x="540917" y="1866170"/>
                </a:lnTo>
                <a:lnTo>
                  <a:pt x="581552" y="1885605"/>
                </a:lnTo>
                <a:lnTo>
                  <a:pt x="623187" y="1903214"/>
                </a:lnTo>
                <a:lnTo>
                  <a:pt x="665770" y="1918945"/>
                </a:lnTo>
                <a:lnTo>
                  <a:pt x="709250" y="1932746"/>
                </a:lnTo>
                <a:lnTo>
                  <a:pt x="753575" y="1944565"/>
                </a:lnTo>
                <a:lnTo>
                  <a:pt x="798694" y="1954351"/>
                </a:lnTo>
                <a:lnTo>
                  <a:pt x="844554" y="1962053"/>
                </a:lnTo>
                <a:lnTo>
                  <a:pt x="891105" y="1967618"/>
                </a:lnTo>
                <a:lnTo>
                  <a:pt x="938294" y="1970995"/>
                </a:lnTo>
                <a:lnTo>
                  <a:pt x="986069" y="1972132"/>
                </a:lnTo>
                <a:lnTo>
                  <a:pt x="1033845" y="1970995"/>
                </a:lnTo>
                <a:lnTo>
                  <a:pt x="1081034" y="1967618"/>
                </a:lnTo>
                <a:lnTo>
                  <a:pt x="1127584" y="1962053"/>
                </a:lnTo>
                <a:lnTo>
                  <a:pt x="1173445" y="1954351"/>
                </a:lnTo>
                <a:lnTo>
                  <a:pt x="1218563" y="1944565"/>
                </a:lnTo>
                <a:lnTo>
                  <a:pt x="1262888" y="1932746"/>
                </a:lnTo>
                <a:lnTo>
                  <a:pt x="1306368" y="1918945"/>
                </a:lnTo>
                <a:lnTo>
                  <a:pt x="1348951" y="1903214"/>
                </a:lnTo>
                <a:lnTo>
                  <a:pt x="1390586" y="1885605"/>
                </a:lnTo>
                <a:lnTo>
                  <a:pt x="1431221" y="1866170"/>
                </a:lnTo>
                <a:lnTo>
                  <a:pt x="1470804" y="1844960"/>
                </a:lnTo>
                <a:lnTo>
                  <a:pt x="1509284" y="1822026"/>
                </a:lnTo>
                <a:lnTo>
                  <a:pt x="1546608" y="1797421"/>
                </a:lnTo>
                <a:lnTo>
                  <a:pt x="1582726" y="1771196"/>
                </a:lnTo>
                <a:lnTo>
                  <a:pt x="1617586" y="1743403"/>
                </a:lnTo>
                <a:lnTo>
                  <a:pt x="1651135" y="1714093"/>
                </a:lnTo>
                <a:lnTo>
                  <a:pt x="1683323" y="1683318"/>
                </a:lnTo>
                <a:lnTo>
                  <a:pt x="1714098" y="1651130"/>
                </a:lnTo>
                <a:lnTo>
                  <a:pt x="1743408" y="1617580"/>
                </a:lnTo>
                <a:lnTo>
                  <a:pt x="1771201" y="1582720"/>
                </a:lnTo>
                <a:lnTo>
                  <a:pt x="1797426" y="1546601"/>
                </a:lnTo>
                <a:lnTo>
                  <a:pt x="1822031" y="1509276"/>
                </a:lnTo>
                <a:lnTo>
                  <a:pt x="1844964" y="1470796"/>
                </a:lnTo>
                <a:lnTo>
                  <a:pt x="1866174" y="1431213"/>
                </a:lnTo>
                <a:lnTo>
                  <a:pt x="1885610" y="1390577"/>
                </a:lnTo>
                <a:lnTo>
                  <a:pt x="1903218" y="1348942"/>
                </a:lnTo>
                <a:lnTo>
                  <a:pt x="1918949" y="1306358"/>
                </a:lnTo>
                <a:lnTo>
                  <a:pt x="1932750" y="1262877"/>
                </a:lnTo>
                <a:lnTo>
                  <a:pt x="1944569" y="1218552"/>
                </a:lnTo>
                <a:lnTo>
                  <a:pt x="1954355" y="1173432"/>
                </a:lnTo>
                <a:lnTo>
                  <a:pt x="1962057" y="1127571"/>
                </a:lnTo>
                <a:lnTo>
                  <a:pt x="1967622" y="1081020"/>
                </a:lnTo>
                <a:lnTo>
                  <a:pt x="1970998" y="1033830"/>
                </a:lnTo>
                <a:lnTo>
                  <a:pt x="1972136" y="986053"/>
                </a:lnTo>
                <a:lnTo>
                  <a:pt x="1970998" y="938278"/>
                </a:lnTo>
                <a:lnTo>
                  <a:pt x="1967622" y="891090"/>
                </a:lnTo>
                <a:lnTo>
                  <a:pt x="1962057" y="844541"/>
                </a:lnTo>
                <a:lnTo>
                  <a:pt x="1954355" y="798682"/>
                </a:lnTo>
                <a:lnTo>
                  <a:pt x="1944569" y="753564"/>
                </a:lnTo>
                <a:lnTo>
                  <a:pt x="1932750" y="709240"/>
                </a:lnTo>
                <a:lnTo>
                  <a:pt x="1918949" y="665760"/>
                </a:lnTo>
                <a:lnTo>
                  <a:pt x="1903218" y="623178"/>
                </a:lnTo>
                <a:lnTo>
                  <a:pt x="1885610" y="581544"/>
                </a:lnTo>
                <a:lnTo>
                  <a:pt x="1866174" y="540910"/>
                </a:lnTo>
                <a:lnTo>
                  <a:pt x="1844964" y="501327"/>
                </a:lnTo>
                <a:lnTo>
                  <a:pt x="1822031" y="462848"/>
                </a:lnTo>
                <a:lnTo>
                  <a:pt x="1797426" y="425524"/>
                </a:lnTo>
                <a:lnTo>
                  <a:pt x="1771201" y="389406"/>
                </a:lnTo>
                <a:lnTo>
                  <a:pt x="1743408" y="354547"/>
                </a:lnTo>
                <a:lnTo>
                  <a:pt x="1714098" y="320998"/>
                </a:lnTo>
                <a:lnTo>
                  <a:pt x="1683323" y="288810"/>
                </a:lnTo>
                <a:lnTo>
                  <a:pt x="1651135" y="258036"/>
                </a:lnTo>
                <a:lnTo>
                  <a:pt x="1617586" y="228726"/>
                </a:lnTo>
                <a:lnTo>
                  <a:pt x="1582726" y="200933"/>
                </a:lnTo>
                <a:lnTo>
                  <a:pt x="1546608" y="174709"/>
                </a:lnTo>
                <a:lnTo>
                  <a:pt x="1509284" y="150104"/>
                </a:lnTo>
                <a:lnTo>
                  <a:pt x="1470804" y="127171"/>
                </a:lnTo>
                <a:lnTo>
                  <a:pt x="1431221" y="105960"/>
                </a:lnTo>
                <a:lnTo>
                  <a:pt x="1390586" y="86525"/>
                </a:lnTo>
                <a:lnTo>
                  <a:pt x="1348951" y="68917"/>
                </a:lnTo>
                <a:lnTo>
                  <a:pt x="1306368" y="53186"/>
                </a:lnTo>
                <a:lnTo>
                  <a:pt x="1262888" y="39385"/>
                </a:lnTo>
                <a:lnTo>
                  <a:pt x="1218563" y="27566"/>
                </a:lnTo>
                <a:lnTo>
                  <a:pt x="1173445" y="17780"/>
                </a:lnTo>
                <a:lnTo>
                  <a:pt x="1127584" y="10078"/>
                </a:lnTo>
                <a:lnTo>
                  <a:pt x="1081034" y="4513"/>
                </a:lnTo>
                <a:lnTo>
                  <a:pt x="1033845" y="1137"/>
                </a:lnTo>
                <a:lnTo>
                  <a:pt x="986069" y="0"/>
                </a:lnTo>
                <a:close/>
              </a:path>
            </a:pathLst>
          </a:custGeom>
          <a:solidFill>
            <a:srgbClr val="11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 txBox="1"/>
          <p:nvPr/>
        </p:nvSpPr>
        <p:spPr>
          <a:xfrm>
            <a:off x="1737499" y="2652407"/>
            <a:ext cx="96393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You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2" name="object 11"/>
          <p:cNvSpPr/>
          <p:nvPr/>
        </p:nvSpPr>
        <p:spPr>
          <a:xfrm>
            <a:off x="4806696" y="2429979"/>
            <a:ext cx="1183640" cy="1183640"/>
          </a:xfrm>
          <a:custGeom>
            <a:avLst/>
            <a:gdLst/>
            <a:ahLst/>
            <a:cxnLst/>
            <a:rect l="l" t="t" r="r" b="b"/>
            <a:pathLst>
              <a:path w="1183639" h="1183639">
                <a:moveTo>
                  <a:pt x="591642" y="0"/>
                </a:moveTo>
                <a:lnTo>
                  <a:pt x="543117" y="1961"/>
                </a:lnTo>
                <a:lnTo>
                  <a:pt x="495673" y="7743"/>
                </a:lnTo>
                <a:lnTo>
                  <a:pt x="449462" y="17195"/>
                </a:lnTo>
                <a:lnTo>
                  <a:pt x="404636" y="30163"/>
                </a:lnTo>
                <a:lnTo>
                  <a:pt x="361346" y="46495"/>
                </a:lnTo>
                <a:lnTo>
                  <a:pt x="319747" y="66039"/>
                </a:lnTo>
                <a:lnTo>
                  <a:pt x="279988" y="88643"/>
                </a:lnTo>
                <a:lnTo>
                  <a:pt x="242224" y="114155"/>
                </a:lnTo>
                <a:lnTo>
                  <a:pt x="206606" y="142421"/>
                </a:lnTo>
                <a:lnTo>
                  <a:pt x="173286" y="173291"/>
                </a:lnTo>
                <a:lnTo>
                  <a:pt x="142417" y="206611"/>
                </a:lnTo>
                <a:lnTo>
                  <a:pt x="114151" y="242230"/>
                </a:lnTo>
                <a:lnTo>
                  <a:pt x="88640" y="279994"/>
                </a:lnTo>
                <a:lnTo>
                  <a:pt x="66037" y="319752"/>
                </a:lnTo>
                <a:lnTo>
                  <a:pt x="46493" y="361352"/>
                </a:lnTo>
                <a:lnTo>
                  <a:pt x="30161" y="404641"/>
                </a:lnTo>
                <a:lnTo>
                  <a:pt x="17194" y="449466"/>
                </a:lnTo>
                <a:lnTo>
                  <a:pt x="7743" y="495677"/>
                </a:lnTo>
                <a:lnTo>
                  <a:pt x="1961" y="543119"/>
                </a:lnTo>
                <a:lnTo>
                  <a:pt x="0" y="591642"/>
                </a:lnTo>
                <a:lnTo>
                  <a:pt x="1961" y="640166"/>
                </a:lnTo>
                <a:lnTo>
                  <a:pt x="7743" y="687610"/>
                </a:lnTo>
                <a:lnTo>
                  <a:pt x="17194" y="733821"/>
                </a:lnTo>
                <a:lnTo>
                  <a:pt x="30161" y="778648"/>
                </a:lnTo>
                <a:lnTo>
                  <a:pt x="46493" y="821937"/>
                </a:lnTo>
                <a:lnTo>
                  <a:pt x="66037" y="863537"/>
                </a:lnTo>
                <a:lnTo>
                  <a:pt x="88640" y="903295"/>
                </a:lnTo>
                <a:lnTo>
                  <a:pt x="114151" y="941059"/>
                </a:lnTo>
                <a:lnTo>
                  <a:pt x="142417" y="976677"/>
                </a:lnTo>
                <a:lnTo>
                  <a:pt x="173286" y="1009997"/>
                </a:lnTo>
                <a:lnTo>
                  <a:pt x="206606" y="1040866"/>
                </a:lnTo>
                <a:lnTo>
                  <a:pt x="242224" y="1069132"/>
                </a:lnTo>
                <a:lnTo>
                  <a:pt x="279988" y="1094643"/>
                </a:lnTo>
                <a:lnTo>
                  <a:pt x="319747" y="1117247"/>
                </a:lnTo>
                <a:lnTo>
                  <a:pt x="361346" y="1136790"/>
                </a:lnTo>
                <a:lnTo>
                  <a:pt x="404636" y="1153122"/>
                </a:lnTo>
                <a:lnTo>
                  <a:pt x="449462" y="1166089"/>
                </a:lnTo>
                <a:lnTo>
                  <a:pt x="495673" y="1175540"/>
                </a:lnTo>
                <a:lnTo>
                  <a:pt x="543117" y="1181323"/>
                </a:lnTo>
                <a:lnTo>
                  <a:pt x="591642" y="1183284"/>
                </a:lnTo>
                <a:lnTo>
                  <a:pt x="640166" y="1181323"/>
                </a:lnTo>
                <a:lnTo>
                  <a:pt x="687610" y="1175540"/>
                </a:lnTo>
                <a:lnTo>
                  <a:pt x="733821" y="1166089"/>
                </a:lnTo>
                <a:lnTo>
                  <a:pt x="778648" y="1153122"/>
                </a:lnTo>
                <a:lnTo>
                  <a:pt x="821937" y="1136790"/>
                </a:lnTo>
                <a:lnTo>
                  <a:pt x="863537" y="1117247"/>
                </a:lnTo>
                <a:lnTo>
                  <a:pt x="903295" y="1094643"/>
                </a:lnTo>
                <a:lnTo>
                  <a:pt x="941059" y="1069132"/>
                </a:lnTo>
                <a:lnTo>
                  <a:pt x="976677" y="1040866"/>
                </a:lnTo>
                <a:lnTo>
                  <a:pt x="1009997" y="1009997"/>
                </a:lnTo>
                <a:lnTo>
                  <a:pt x="1040866" y="976677"/>
                </a:lnTo>
                <a:lnTo>
                  <a:pt x="1069132" y="941059"/>
                </a:lnTo>
                <a:lnTo>
                  <a:pt x="1094643" y="903295"/>
                </a:lnTo>
                <a:lnTo>
                  <a:pt x="1117247" y="863537"/>
                </a:lnTo>
                <a:lnTo>
                  <a:pt x="1136790" y="821937"/>
                </a:lnTo>
                <a:lnTo>
                  <a:pt x="1153122" y="778648"/>
                </a:lnTo>
                <a:lnTo>
                  <a:pt x="1166089" y="733821"/>
                </a:lnTo>
                <a:lnTo>
                  <a:pt x="1175540" y="687610"/>
                </a:lnTo>
                <a:lnTo>
                  <a:pt x="1181323" y="640166"/>
                </a:lnTo>
                <a:lnTo>
                  <a:pt x="1183284" y="591642"/>
                </a:lnTo>
                <a:lnTo>
                  <a:pt x="1181323" y="543119"/>
                </a:lnTo>
                <a:lnTo>
                  <a:pt x="1175540" y="495677"/>
                </a:lnTo>
                <a:lnTo>
                  <a:pt x="1166089" y="449466"/>
                </a:lnTo>
                <a:lnTo>
                  <a:pt x="1153122" y="404641"/>
                </a:lnTo>
                <a:lnTo>
                  <a:pt x="1136790" y="361352"/>
                </a:lnTo>
                <a:lnTo>
                  <a:pt x="1117247" y="319752"/>
                </a:lnTo>
                <a:lnTo>
                  <a:pt x="1094643" y="279994"/>
                </a:lnTo>
                <a:lnTo>
                  <a:pt x="1069132" y="242230"/>
                </a:lnTo>
                <a:lnTo>
                  <a:pt x="1040866" y="206611"/>
                </a:lnTo>
                <a:lnTo>
                  <a:pt x="1009997" y="173291"/>
                </a:lnTo>
                <a:lnTo>
                  <a:pt x="976677" y="142421"/>
                </a:lnTo>
                <a:lnTo>
                  <a:pt x="941059" y="114155"/>
                </a:lnTo>
                <a:lnTo>
                  <a:pt x="903295" y="88643"/>
                </a:lnTo>
                <a:lnTo>
                  <a:pt x="863537" y="66039"/>
                </a:lnTo>
                <a:lnTo>
                  <a:pt x="821937" y="46495"/>
                </a:lnTo>
                <a:lnTo>
                  <a:pt x="778648" y="30163"/>
                </a:lnTo>
                <a:lnTo>
                  <a:pt x="733821" y="17195"/>
                </a:lnTo>
                <a:lnTo>
                  <a:pt x="687610" y="7743"/>
                </a:lnTo>
                <a:lnTo>
                  <a:pt x="640166" y="1961"/>
                </a:lnTo>
                <a:lnTo>
                  <a:pt x="591642" y="0"/>
                </a:lnTo>
                <a:close/>
              </a:path>
            </a:pathLst>
          </a:custGeom>
          <a:solidFill>
            <a:srgbClr val="11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4806696" y="2429979"/>
            <a:ext cx="1183640" cy="1183640"/>
          </a:xfrm>
          <a:custGeom>
            <a:avLst/>
            <a:gdLst/>
            <a:ahLst/>
            <a:cxnLst/>
            <a:rect l="l" t="t" r="r" b="b"/>
            <a:pathLst>
              <a:path w="1183639" h="1183639">
                <a:moveTo>
                  <a:pt x="0" y="591639"/>
                </a:moveTo>
                <a:lnTo>
                  <a:pt x="1961" y="543115"/>
                </a:lnTo>
                <a:lnTo>
                  <a:pt x="7743" y="495672"/>
                </a:lnTo>
                <a:lnTo>
                  <a:pt x="17194" y="449461"/>
                </a:lnTo>
                <a:lnTo>
                  <a:pt x="30162" y="404635"/>
                </a:lnTo>
                <a:lnTo>
                  <a:pt x="46493" y="361346"/>
                </a:lnTo>
                <a:lnTo>
                  <a:pt x="66037" y="319747"/>
                </a:lnTo>
                <a:lnTo>
                  <a:pt x="88641" y="279988"/>
                </a:lnTo>
                <a:lnTo>
                  <a:pt x="114152" y="242224"/>
                </a:lnTo>
                <a:lnTo>
                  <a:pt x="142418" y="206606"/>
                </a:lnTo>
                <a:lnTo>
                  <a:pt x="173287" y="173287"/>
                </a:lnTo>
                <a:lnTo>
                  <a:pt x="206606" y="142418"/>
                </a:lnTo>
                <a:lnTo>
                  <a:pt x="242224" y="114152"/>
                </a:lnTo>
                <a:lnTo>
                  <a:pt x="279989" y="88641"/>
                </a:lnTo>
                <a:lnTo>
                  <a:pt x="319747" y="66037"/>
                </a:lnTo>
                <a:lnTo>
                  <a:pt x="361346" y="46493"/>
                </a:lnTo>
                <a:lnTo>
                  <a:pt x="404635" y="30162"/>
                </a:lnTo>
                <a:lnTo>
                  <a:pt x="449461" y="17194"/>
                </a:lnTo>
                <a:lnTo>
                  <a:pt x="495672" y="7743"/>
                </a:lnTo>
                <a:lnTo>
                  <a:pt x="543116" y="1961"/>
                </a:lnTo>
                <a:lnTo>
                  <a:pt x="591639" y="0"/>
                </a:lnTo>
                <a:lnTo>
                  <a:pt x="640163" y="1961"/>
                </a:lnTo>
                <a:lnTo>
                  <a:pt x="687606" y="7743"/>
                </a:lnTo>
                <a:lnTo>
                  <a:pt x="733817" y="17194"/>
                </a:lnTo>
                <a:lnTo>
                  <a:pt x="778643" y="30162"/>
                </a:lnTo>
                <a:lnTo>
                  <a:pt x="821932" y="46493"/>
                </a:lnTo>
                <a:lnTo>
                  <a:pt x="863532" y="66037"/>
                </a:lnTo>
                <a:lnTo>
                  <a:pt x="903290" y="88641"/>
                </a:lnTo>
                <a:lnTo>
                  <a:pt x="941054" y="114152"/>
                </a:lnTo>
                <a:lnTo>
                  <a:pt x="976672" y="142418"/>
                </a:lnTo>
                <a:lnTo>
                  <a:pt x="1009992" y="173287"/>
                </a:lnTo>
                <a:lnTo>
                  <a:pt x="1040861" y="206606"/>
                </a:lnTo>
                <a:lnTo>
                  <a:pt x="1069127" y="242224"/>
                </a:lnTo>
                <a:lnTo>
                  <a:pt x="1094638" y="279988"/>
                </a:lnTo>
                <a:lnTo>
                  <a:pt x="1117241" y="319747"/>
                </a:lnTo>
                <a:lnTo>
                  <a:pt x="1136785" y="361346"/>
                </a:lnTo>
                <a:lnTo>
                  <a:pt x="1153117" y="404635"/>
                </a:lnTo>
                <a:lnTo>
                  <a:pt x="1166084" y="449461"/>
                </a:lnTo>
                <a:lnTo>
                  <a:pt x="1175535" y="495672"/>
                </a:lnTo>
                <a:lnTo>
                  <a:pt x="1181318" y="543115"/>
                </a:lnTo>
                <a:lnTo>
                  <a:pt x="1183279" y="591639"/>
                </a:lnTo>
                <a:lnTo>
                  <a:pt x="1181318" y="640163"/>
                </a:lnTo>
                <a:lnTo>
                  <a:pt x="1175535" y="687606"/>
                </a:lnTo>
                <a:lnTo>
                  <a:pt x="1166084" y="733817"/>
                </a:lnTo>
                <a:lnTo>
                  <a:pt x="1153117" y="778643"/>
                </a:lnTo>
                <a:lnTo>
                  <a:pt x="1136785" y="821932"/>
                </a:lnTo>
                <a:lnTo>
                  <a:pt x="1117241" y="863532"/>
                </a:lnTo>
                <a:lnTo>
                  <a:pt x="1094638" y="903290"/>
                </a:lnTo>
                <a:lnTo>
                  <a:pt x="1069127" y="941054"/>
                </a:lnTo>
                <a:lnTo>
                  <a:pt x="1040861" y="976672"/>
                </a:lnTo>
                <a:lnTo>
                  <a:pt x="1009992" y="1009992"/>
                </a:lnTo>
                <a:lnTo>
                  <a:pt x="976672" y="1040861"/>
                </a:lnTo>
                <a:lnTo>
                  <a:pt x="941054" y="1069127"/>
                </a:lnTo>
                <a:lnTo>
                  <a:pt x="903290" y="1094638"/>
                </a:lnTo>
                <a:lnTo>
                  <a:pt x="863532" y="1117241"/>
                </a:lnTo>
                <a:lnTo>
                  <a:pt x="821932" y="1136785"/>
                </a:lnTo>
                <a:lnTo>
                  <a:pt x="778643" y="1153117"/>
                </a:lnTo>
                <a:lnTo>
                  <a:pt x="733817" y="1166084"/>
                </a:lnTo>
                <a:lnTo>
                  <a:pt x="687606" y="1175535"/>
                </a:lnTo>
                <a:lnTo>
                  <a:pt x="640163" y="1181317"/>
                </a:lnTo>
                <a:lnTo>
                  <a:pt x="591639" y="1183279"/>
                </a:lnTo>
                <a:lnTo>
                  <a:pt x="543116" y="1181317"/>
                </a:lnTo>
                <a:lnTo>
                  <a:pt x="495672" y="1175535"/>
                </a:lnTo>
                <a:lnTo>
                  <a:pt x="449461" y="1166084"/>
                </a:lnTo>
                <a:lnTo>
                  <a:pt x="404635" y="1153117"/>
                </a:lnTo>
                <a:lnTo>
                  <a:pt x="361346" y="1136785"/>
                </a:lnTo>
                <a:lnTo>
                  <a:pt x="319747" y="1117241"/>
                </a:lnTo>
                <a:lnTo>
                  <a:pt x="279989" y="1094638"/>
                </a:lnTo>
                <a:lnTo>
                  <a:pt x="242224" y="1069127"/>
                </a:lnTo>
                <a:lnTo>
                  <a:pt x="206606" y="1040861"/>
                </a:lnTo>
                <a:lnTo>
                  <a:pt x="173287" y="1009992"/>
                </a:lnTo>
                <a:lnTo>
                  <a:pt x="142418" y="976672"/>
                </a:lnTo>
                <a:lnTo>
                  <a:pt x="114152" y="941054"/>
                </a:lnTo>
                <a:lnTo>
                  <a:pt x="88641" y="903290"/>
                </a:lnTo>
                <a:lnTo>
                  <a:pt x="66037" y="863532"/>
                </a:lnTo>
                <a:lnTo>
                  <a:pt x="46493" y="821932"/>
                </a:lnTo>
                <a:lnTo>
                  <a:pt x="30162" y="778643"/>
                </a:lnTo>
                <a:lnTo>
                  <a:pt x="17194" y="733817"/>
                </a:lnTo>
                <a:lnTo>
                  <a:pt x="7743" y="687606"/>
                </a:lnTo>
                <a:lnTo>
                  <a:pt x="1961" y="640163"/>
                </a:lnTo>
                <a:lnTo>
                  <a:pt x="0" y="591639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 txBox="1"/>
          <p:nvPr/>
        </p:nvSpPr>
        <p:spPr>
          <a:xfrm>
            <a:off x="5131498" y="2744474"/>
            <a:ext cx="595507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900" dirty="0" smtClean="0">
                <a:solidFill>
                  <a:srgbClr val="FFFFFF"/>
                </a:solidFill>
                <a:latin typeface="Calibri"/>
                <a:cs typeface="Calibri"/>
              </a:rPr>
              <a:t>Gov’t </a:t>
            </a:r>
          </a:p>
          <a:p>
            <a:pPr marL="12700">
              <a:lnSpc>
                <a:spcPct val="100000"/>
              </a:lnSpc>
            </a:pPr>
            <a:r>
              <a:rPr lang="en-US" sz="1900" dirty="0" smtClean="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7609246" y="2028355"/>
            <a:ext cx="1991954" cy="1972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/>
          <p:cNvSpPr txBox="1"/>
          <p:nvPr/>
        </p:nvSpPr>
        <p:spPr>
          <a:xfrm>
            <a:off x="7890550" y="2533790"/>
            <a:ext cx="141801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99700"/>
              </a:lnSpc>
            </a:pPr>
            <a:r>
              <a:rPr sz="3600" spc="-5" dirty="0">
                <a:latin typeface="Calibri"/>
                <a:cs typeface="Calibri"/>
              </a:rPr>
              <a:t>Health  </a:t>
            </a:r>
            <a:r>
              <a:rPr sz="3600" dirty="0" smtClean="0">
                <a:latin typeface="Calibri"/>
                <a:cs typeface="Calibri"/>
              </a:rPr>
              <a:t>Car</a:t>
            </a:r>
            <a:r>
              <a:rPr lang="en-US" sz="3600" dirty="0" smtClean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94876" y="3036861"/>
            <a:ext cx="1429524" cy="2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091419" y="3041031"/>
            <a:ext cx="1429524" cy="2"/>
          </a:xfrm>
          <a:prstGeom prst="straightConnector1">
            <a:avLst/>
          </a:prstGeom>
          <a:ln w="76200">
            <a:solidFill>
              <a:srgbClr val="11BA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01603" y="3130021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fixed and </a:t>
            </a:r>
          </a:p>
          <a:p>
            <a:r>
              <a:rPr lang="en-US" dirty="0" smtClean="0"/>
              <a:t>progressive taxes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17066" y="3130021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Pays providers</a:t>
            </a:r>
          </a:p>
          <a:p>
            <a:r>
              <a:rPr lang="en-US" dirty="0" smtClean="0"/>
              <a:t>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831</Words>
  <Application>Microsoft Office PowerPoint</Application>
  <PresentationFormat>Widescreen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Bell MT</vt:lpstr>
      <vt:lpstr>Wingdings</vt:lpstr>
      <vt:lpstr>Arial</vt:lpstr>
      <vt:lpstr>Times New Roman</vt:lpstr>
      <vt:lpstr>Helvetica</vt:lpstr>
      <vt:lpstr>Calibri</vt:lpstr>
      <vt:lpstr>Office Theme</vt:lpstr>
      <vt:lpstr>Intersections of Health Care Reform A critical discussion</vt:lpstr>
      <vt:lpstr>What makes up a good health care system?</vt:lpstr>
      <vt:lpstr>What do providers want of their health care system?</vt:lpstr>
      <vt:lpstr>What’s wrong with our system? </vt:lpstr>
      <vt:lpstr>What is Single Payer?</vt:lpstr>
      <vt:lpstr>Medicare for All</vt:lpstr>
      <vt:lpstr>PowerPoint Presentation</vt:lpstr>
      <vt:lpstr>How U.S. Health Care Is Paid For Now</vt:lpstr>
      <vt:lpstr>How Single Payer Health Care is Paid for</vt:lpstr>
      <vt:lpstr>PowerPoint Presentation</vt:lpstr>
      <vt:lpstr>Panelists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Medicare for All?</dc:title>
  <dc:creator>Tatiana Kaehler</dc:creator>
  <cp:lastModifiedBy>kearneje</cp:lastModifiedBy>
  <cp:revision>23</cp:revision>
  <dcterms:modified xsi:type="dcterms:W3CDTF">2019-03-07T17:46:07Z</dcterms:modified>
</cp:coreProperties>
</file>