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Source Code Pro"/>
      <p:regular r:id="rId57"/>
      <p:bold r:id="rId58"/>
    </p:embeddedFont>
    <p:embeddedFont>
      <p:font typeface="Oswald"/>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swald-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SourceCodePro-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Oswald-regular.fntdata"/><Relationship Id="rId14" Type="http://schemas.openxmlformats.org/officeDocument/2006/relationships/slide" Target="slides/slide9.xml"/><Relationship Id="rId58" Type="http://schemas.openxmlformats.org/officeDocument/2006/relationships/font" Target="fonts/SourceCodePr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ox.com/health-care/2019/1/10/18175331/single-payer-public-option-newsom-inslee-deblasio" TargetMode="External"/><Relationship Id="rId3" Type="http://schemas.openxmlformats.org/officeDocument/2006/relationships/hyperlink" Target="http://money.com/money/4772750/what-is-public-option-health-insuranc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iles.kff.org/attachment/Table-Side-by-Side-Comparison-Medicare-for-all-Public-Plan-Proposal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iles.kff.org/attachment/Table-Side-by-Side-Comparison-Medicare-for-all-Public-Plan-Proposal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pnhp.org/news/pnhp-endorses-the-medicare-for-all-act-of-2019/" TargetMode="External"/><Relationship Id="rId3" Type="http://schemas.openxmlformats.org/officeDocument/2006/relationships/hyperlink" Target="https://www.vox.com/policy-and-politics/2019/2/26/18239630/medicare-for-all-pramila-jayapal-bil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12054406" TargetMode="External"/><Relationship Id="rId3" Type="http://schemas.openxmlformats.org/officeDocument/2006/relationships/hyperlink" Target="https://jamanetwork.com/journals/jamainternalmedicine/article-abstract/2701630" TargetMode="External"/><Relationship Id="rId4" Type="http://schemas.openxmlformats.org/officeDocument/2006/relationships/hyperlink" Target="https://www.bmj.com/content/339/bmj.b2732" TargetMode="External"/><Relationship Id="rId5" Type="http://schemas.openxmlformats.org/officeDocument/2006/relationships/hyperlink" Target="https://jamanetwork.com/journals/jama/fullarticle/645420" TargetMode="External"/><Relationship Id="rId6" Type="http://schemas.openxmlformats.org/officeDocument/2006/relationships/hyperlink" Target="https://www.ncbi.nlm.nih.gov/pmc/articles/PMC419772/" TargetMode="External"/><Relationship Id="rId7" Type="http://schemas.openxmlformats.org/officeDocument/2006/relationships/hyperlink" Target="https://jamanetwork.com/journals/jamainternalmedicine/fullarticle/769546"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ubmed/12054406" TargetMode="External"/><Relationship Id="rId3" Type="http://schemas.openxmlformats.org/officeDocument/2006/relationships/hyperlink" Target="https://jamanetwork.com/journals/jamainternalmedicine/article-abstract/2701630" TargetMode="External"/><Relationship Id="rId4" Type="http://schemas.openxmlformats.org/officeDocument/2006/relationships/hyperlink" Target="https://www.bmj.com/content/339/bmj.b2732" TargetMode="External"/><Relationship Id="rId5" Type="http://schemas.openxmlformats.org/officeDocument/2006/relationships/hyperlink" Target="https://jamanetwork.com/journals/jama/fullarticle/645420" TargetMode="External"/><Relationship Id="rId6" Type="http://schemas.openxmlformats.org/officeDocument/2006/relationships/hyperlink" Target="https://www.ncbi.nlm.nih.gov/pmc/articles/PMC419772/" TargetMode="External"/><Relationship Id="rId7" Type="http://schemas.openxmlformats.org/officeDocument/2006/relationships/hyperlink" Target="https://jamanetwork.com/journals/jamainternalmedicine/fullarticle/769546"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acbee.com/news/politics-government/capitol-alert/article226819984.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ealthcareforallwa.org/our_2019_legislative_priorities" TargetMode="External"/><Relationship Id="rId3" Type="http://schemas.openxmlformats.org/officeDocument/2006/relationships/hyperlink" Target="https://www.thestranger.com/slog/2019/02/26/39298721/washington-lawmakers-consider-a-new-path-toward-single-payer-health-care-at-state-leve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balance.com/how-could-trump-change-health-care-in-america-4111422"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024d54cb1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024d54cb1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Hiv diagnosis rates and teenage pregnancy rates are decreasing for black americans but its still higher. Black Americans are also more likely to be reported as having fair or poor health status and face challenges that affect health and access to care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50ac62ca9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50ac62ca9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Black americans are more likely to have public insurance or no insurance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027d7ca4a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027d7ca4a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also wanted to note that women are paying more for insurance, specifically family and </a:t>
            </a:r>
            <a:r>
              <a:rPr lang="en"/>
              <a:t>individual</a:t>
            </a:r>
            <a:r>
              <a:rPr lang="en"/>
              <a:t> deductibles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0ac62ca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0ac62ca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spending a lot of our GDP on healthcare but our health outcomes are worse which doesnt add up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024d54cb1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024d54cb1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0ac62ca9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0ac62ca9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0aad0c71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0aad0c71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50aad0c71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50aad0c71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400">
                <a:latin typeface="Source Code Pro"/>
                <a:ea typeface="Source Code Pro"/>
                <a:cs typeface="Source Code Pro"/>
                <a:sym typeface="Source Code Pro"/>
              </a:rPr>
              <a:t>No government oversight on prescription drug prices means pharmaceutical companies can charge whatever they want! They are smart and increase the cost slowly and progressively over time (not like martin scriely)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027d7ca4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027d7ca4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0a2803d0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0a2803d0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50ac62ca9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50ac62ca9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0a2803d0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0a2803d0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https://www.vox.com/health-care/2019/1/10/18175331/single-payer-public-option-newsom-inslee-deblasio</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http://money.com/money/4772750/what-is-public-option-health-insurance/</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00037b8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00037b8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http://www.pnhp.org/change/Public_Option_Myths_and_Facts.pdf</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50a2803d0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50a2803d0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http://pnhp.org/why-the-public-option-is-not-a-real-solution-to-our-health-care-woes/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0a2803d0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0a2803d0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http://pnhp.org/system/assets/uploads/2018/06/sp_vs_publicoption.pdf</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0a2803d0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0a2803d0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http://pnhp.org/system/assets/uploads/2018/06/sp_vs_publicoption.pdf</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4ff82f8a31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4ff82f8a31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http://files.kff.org/attachment/Table-Side-by-Side-Comparison-Medicare-for-all-Public-Plan-Proposals</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0a2803d0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0a2803d0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http://files.kff.org/attachment/Table-Side-by-Side-Comparison-Medicare-for-all-Public-Plan-Proposals</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4ff82f8a31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4ff82f8a3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50a2803d02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50a2803d02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0a2803d02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50a2803d0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50ac62ca9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50ac62ca9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When the major ACA coverage provisions went into effect in 2014, the number of uninsured and uninsured rate dropped dramatically and continued to fall through 2016, when just below 27 million people (10% of the nonelderly population) lacked coverage. As you can see in all the at risk demographics, there was a decrease in the the rate of people who are uninsured. (at risk demo= ppl beloew fed poverty level, racial minorities and the non-elderly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0a2803d02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0a2803d0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0a2803d02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0a2803d02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333333"/>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0a2803d02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0a2803d02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rgbClr val="333333"/>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0a2803d0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0a2803d0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http://pnhp.org/news/pnhp-endorses-the-medicare-for-all-act-of-2019/</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https://www.vox.com/policy-and-politics/2019/2/26/18239630/medicare-for-all-pramila-jayapal-bill</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0a2803d0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0a2803d0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333333"/>
                </a:solidFill>
              </a:rPr>
              <a:t>While endorsing the Medicare for All Act as a strong single-payer bill, PNHP notes an area for improvement: Since for-profit providers (including </a:t>
            </a:r>
            <a:r>
              <a:rPr lang="en" sz="1300" u="sng">
                <a:solidFill>
                  <a:srgbClr val="336699"/>
                </a:solidFill>
                <a:hlinkClick r:id="rId2"/>
              </a:rPr>
              <a:t>hospitals</a:t>
            </a:r>
            <a:r>
              <a:rPr lang="en" sz="1300">
                <a:solidFill>
                  <a:srgbClr val="333333"/>
                </a:solidFill>
              </a:rPr>
              <a:t>, </a:t>
            </a:r>
            <a:r>
              <a:rPr lang="en" sz="1300" u="sng">
                <a:solidFill>
                  <a:srgbClr val="336699"/>
                </a:solidFill>
                <a:hlinkClick r:id="rId3"/>
              </a:rPr>
              <a:t>dialysis centers</a:t>
            </a:r>
            <a:r>
              <a:rPr lang="en" sz="1300">
                <a:solidFill>
                  <a:srgbClr val="333333"/>
                </a:solidFill>
              </a:rPr>
              <a:t>, </a:t>
            </a:r>
            <a:r>
              <a:rPr lang="en" sz="1300" u="sng">
                <a:solidFill>
                  <a:srgbClr val="336699"/>
                </a:solidFill>
                <a:hlinkClick r:id="rId4"/>
              </a:rPr>
              <a:t>nursing homes</a:t>
            </a:r>
            <a:r>
              <a:rPr lang="en" sz="1300">
                <a:solidFill>
                  <a:srgbClr val="333333"/>
                </a:solidFill>
              </a:rPr>
              <a:t>, home care agencies, and </a:t>
            </a:r>
            <a:r>
              <a:rPr lang="en" sz="1300" u="sng">
                <a:solidFill>
                  <a:srgbClr val="336699"/>
                </a:solidFill>
                <a:hlinkClick r:id="rId5"/>
              </a:rPr>
              <a:t>hospices</a:t>
            </a:r>
            <a:r>
              <a:rPr lang="en" sz="1300">
                <a:solidFill>
                  <a:srgbClr val="333333"/>
                </a:solidFill>
              </a:rPr>
              <a:t>) have been shown to provide </a:t>
            </a:r>
            <a:r>
              <a:rPr lang="en" sz="1300" u="sng">
                <a:solidFill>
                  <a:srgbClr val="336699"/>
                </a:solidFill>
                <a:hlinkClick r:id="rId6"/>
              </a:rPr>
              <a:t>inferior</a:t>
            </a:r>
            <a:r>
              <a:rPr lang="en" sz="1300">
                <a:solidFill>
                  <a:srgbClr val="333333"/>
                </a:solidFill>
              </a:rPr>
              <a:t> </a:t>
            </a:r>
            <a:r>
              <a:rPr lang="en" sz="1300" u="sng">
                <a:solidFill>
                  <a:srgbClr val="336699"/>
                </a:solidFill>
                <a:hlinkClick r:id="rId7"/>
              </a:rPr>
              <a:t>care</a:t>
            </a:r>
            <a:r>
              <a:rPr lang="en" sz="1300">
                <a:solidFill>
                  <a:srgbClr val="333333"/>
                </a:solidFill>
              </a:rPr>
              <a:t> at inflated prices, PNHP recommends moving to a fully nonprofit health system in addition to the bill’s current constraints on profit-making. To achieve an orderly transition of for-profit providers to nonprofit status, the doctors’ group recommends a bond-funded buyout of investor-owned facilities.</a:t>
            </a:r>
            <a:endParaRPr sz="1300">
              <a:solidFill>
                <a:srgbClr val="333333"/>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0a2803d02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0a2803d0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333333"/>
                </a:solidFill>
              </a:rPr>
              <a:t>While endorsing the Medicare for All Act as a strong single-payer bill, PNHP notes an area for improvement: Since for-profit providers (including </a:t>
            </a:r>
            <a:r>
              <a:rPr lang="en" sz="1300" u="sng">
                <a:solidFill>
                  <a:srgbClr val="336699"/>
                </a:solidFill>
                <a:hlinkClick r:id="rId2"/>
              </a:rPr>
              <a:t>hospitals</a:t>
            </a:r>
            <a:r>
              <a:rPr lang="en" sz="1300">
                <a:solidFill>
                  <a:srgbClr val="333333"/>
                </a:solidFill>
              </a:rPr>
              <a:t>, </a:t>
            </a:r>
            <a:r>
              <a:rPr lang="en" sz="1300" u="sng">
                <a:solidFill>
                  <a:srgbClr val="336699"/>
                </a:solidFill>
                <a:hlinkClick r:id="rId3"/>
              </a:rPr>
              <a:t>dialysis centers</a:t>
            </a:r>
            <a:r>
              <a:rPr lang="en" sz="1300">
                <a:solidFill>
                  <a:srgbClr val="333333"/>
                </a:solidFill>
              </a:rPr>
              <a:t>, </a:t>
            </a:r>
            <a:r>
              <a:rPr lang="en" sz="1300" u="sng">
                <a:solidFill>
                  <a:srgbClr val="336699"/>
                </a:solidFill>
                <a:hlinkClick r:id="rId4"/>
              </a:rPr>
              <a:t>nursing homes</a:t>
            </a:r>
            <a:r>
              <a:rPr lang="en" sz="1300">
                <a:solidFill>
                  <a:srgbClr val="333333"/>
                </a:solidFill>
              </a:rPr>
              <a:t>, home care agencies, and </a:t>
            </a:r>
            <a:r>
              <a:rPr lang="en" sz="1300" u="sng">
                <a:solidFill>
                  <a:srgbClr val="336699"/>
                </a:solidFill>
                <a:hlinkClick r:id="rId5"/>
              </a:rPr>
              <a:t>hospices</a:t>
            </a:r>
            <a:r>
              <a:rPr lang="en" sz="1300">
                <a:solidFill>
                  <a:srgbClr val="333333"/>
                </a:solidFill>
              </a:rPr>
              <a:t>) have been shown to provide </a:t>
            </a:r>
            <a:r>
              <a:rPr lang="en" sz="1300" u="sng">
                <a:solidFill>
                  <a:srgbClr val="336699"/>
                </a:solidFill>
                <a:hlinkClick r:id="rId6"/>
              </a:rPr>
              <a:t>inferior</a:t>
            </a:r>
            <a:r>
              <a:rPr lang="en" sz="1300">
                <a:solidFill>
                  <a:srgbClr val="333333"/>
                </a:solidFill>
              </a:rPr>
              <a:t> </a:t>
            </a:r>
            <a:r>
              <a:rPr lang="en" sz="1300" u="sng">
                <a:solidFill>
                  <a:srgbClr val="336699"/>
                </a:solidFill>
                <a:hlinkClick r:id="rId7"/>
              </a:rPr>
              <a:t>care</a:t>
            </a:r>
            <a:r>
              <a:rPr lang="en" sz="1300">
                <a:solidFill>
                  <a:srgbClr val="333333"/>
                </a:solidFill>
              </a:rPr>
              <a:t> at inflated prices, PNHP recommends moving to a fully nonprofit health system in addition to the bill’s current constraints on profit-making. To achieve an orderly transition of for-profit providers to nonprofit status, the doctors’ group recommends a bond-funded buyout of investor-owned facilities.</a:t>
            </a:r>
            <a:endParaRPr sz="1300">
              <a:solidFill>
                <a:srgbClr val="333333"/>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5024d54cb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024d54cb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500037b84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500037b84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0a2803d0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0a2803d0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ff82f8a31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ff82f8a31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0ac62ca9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0ac62ca9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in 2017, Trump came into office claiming to want to help the healthcare system by improving coverage and adding better benefits and lowering cost but he didn‘t come with a plan and  all he’s really done is attempt to repeal the ACA then when that didn’t work, he undermined it.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024d54cb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024d54cb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50a2803d0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50a2803d0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https://www.sacbee.com/news/politics-government/capitol-alert/article226819984.html</a:t>
            </a:r>
            <a:r>
              <a:rPr lang="en"/>
              <a:t>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50a2803d0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50a2803d0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https://www.healthcareforallwa.org/our_2019_legislative_priorities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https://www.thestranger.com/slog/2019/02/26/39298721/washington-lawmakers-consider-a-new-path-toward-single-payer-health-care-at-state-level</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50a2803d0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50a2803d0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5024d54cb1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5024d54cb1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5024d54cb1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5024d54cb1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5027d7ca4a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5027d7ca4a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024d54cb1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5024d54cb1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5024d54cb1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5024d54cb1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500037b84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500037b84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4ff82f8a3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4ff82f8a31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https://www.thebalance.com/how-could-trump-change-health-care-in-america-4111422</a:t>
            </a:r>
            <a:r>
              <a:rPr lang="en"/>
              <a:t> </a:t>
            </a:r>
            <a:endParaRPr/>
          </a:p>
          <a:p>
            <a:pPr indent="0" lvl="0" marL="0" rtl="0" algn="l">
              <a:spcBef>
                <a:spcPts val="0"/>
              </a:spcBef>
              <a:spcAft>
                <a:spcPts val="0"/>
              </a:spcAft>
              <a:buNone/>
            </a:pPr>
            <a:r>
              <a:rPr lang="en"/>
              <a:t>Repetitive attempts to repeal the ACA failed, so the Trump administration became sneaky and undercut the ACA in several ways that they knew wouldn’t gain as much attention and make potential voters upset.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500037b84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500037b84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4ff82f8a3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4ff82f8a3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50ac62ca9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50ac62ca9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4ff82f8a3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4ff82f8a3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50aad0c34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50aad0c34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states when uninsurance rates are high, there are relatively high excess death rates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50ac62ca9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0ac62ca9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pnhp.org/news/medicare-for-all-versus-public-plan-buy-in-proposal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hyperlink" Target="https://www.healthcare-now.org/legislation/state-single-payer-legislatio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19.png"/><Relationship Id="rId6"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7.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20" Type="http://schemas.openxmlformats.org/officeDocument/2006/relationships/hyperlink" Target="https://www.healthcare-now.org/legislation/state-single-payer-legislation/" TargetMode="External"/><Relationship Id="rId11" Type="http://schemas.openxmlformats.org/officeDocument/2006/relationships/hyperlink" Target="http://www.pnhp.org/change/Public_Option_Myths_and_Facts.pdf" TargetMode="External"/><Relationship Id="rId10" Type="http://schemas.openxmlformats.org/officeDocument/2006/relationships/hyperlink" Target="http://money.com/money/4772750/what-is-public-option-health-insurance/" TargetMode="External"/><Relationship Id="rId13" Type="http://schemas.openxmlformats.org/officeDocument/2006/relationships/hyperlink" Target="http://pnhp.org/system/assets/uploads/2018/06/sp_vs_publicoption.pdf" TargetMode="External"/><Relationship Id="rId12" Type="http://schemas.openxmlformats.org/officeDocument/2006/relationships/hyperlink" Target="http://pnhp.org/why-the-public-option-is-not-a-real-solution-to-our-health-care-woes/" TargetMode="External"/><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splinternews.com/the-only-guide-to-medicare-for-all-that-you-will-ever-n-1832594853" TargetMode="External"/><Relationship Id="rId4" Type="http://schemas.openxmlformats.org/officeDocument/2006/relationships/hyperlink" Target="https://jamanetwork.com/journals/jama/article-abstract/2674671" TargetMode="External"/><Relationship Id="rId9" Type="http://schemas.openxmlformats.org/officeDocument/2006/relationships/hyperlink" Target="https://www.vox.com/health-care/2019/1/10/18175331/single-payer-public-option-newsom-inslee-deblasio" TargetMode="External"/><Relationship Id="rId15" Type="http://schemas.openxmlformats.org/officeDocument/2006/relationships/hyperlink" Target="http://pnhp.org/news/pnhp-endorses-the-medicare-for-all-act-of-2019/" TargetMode="External"/><Relationship Id="rId14" Type="http://schemas.openxmlformats.org/officeDocument/2006/relationships/hyperlink" Target="http://files.kff.org/attachment/Table-Side-by-Side-Comparison-Medicare-for-all-Public-Plan-Proposals" TargetMode="External"/><Relationship Id="rId17" Type="http://schemas.openxmlformats.org/officeDocument/2006/relationships/hyperlink" Target="https://www.sacbee.com/news/politics-government/capitol-alert/article226819984.html" TargetMode="External"/><Relationship Id="rId16" Type="http://schemas.openxmlformats.org/officeDocument/2006/relationships/hyperlink" Target="https://www.vox.com/policy-and-politics/2019/2/26/18239630/medicare-for-all-pramila-jayapal-bill" TargetMode="External"/><Relationship Id="rId5" Type="http://schemas.openxmlformats.org/officeDocument/2006/relationships/hyperlink" Target="https://www.kff.org/infographic/health-and-health-care-for-blacks-in-the-united-states/" TargetMode="External"/><Relationship Id="rId19" Type="http://schemas.openxmlformats.org/officeDocument/2006/relationships/hyperlink" Target="https://www.thestranger.com/slog/2019/02/26/39298721/washington-lawmakers-consider-a-new-path-toward-single-payer-health-care-at-state-level" TargetMode="External"/><Relationship Id="rId6" Type="http://schemas.openxmlformats.org/officeDocument/2006/relationships/hyperlink" Target="https://www.kff.org/disparities-policy/issue-brief/changes-in-health-coverage-by-race-and-ethnicity-since-implementation-of-the-aca-2013-2017/" TargetMode="External"/><Relationship Id="rId18" Type="http://schemas.openxmlformats.org/officeDocument/2006/relationships/hyperlink" Target="https://www.healthcareforallwa.org/our_2019_legislative_priorities" TargetMode="External"/><Relationship Id="rId7" Type="http://schemas.openxmlformats.org/officeDocument/2006/relationships/hyperlink" Target="http://pnhp.org/publications/payingnotgetting.pdf" TargetMode="External"/><Relationship Id="rId8" Type="http://schemas.openxmlformats.org/officeDocument/2006/relationships/hyperlink" Target="https://www.thebalance.com/how-could-trump-change-health-care-in-america-411142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3"/>
          <p:cNvSpPr txBox="1"/>
          <p:nvPr>
            <p:ph type="ctrTitle"/>
          </p:nvPr>
        </p:nvSpPr>
        <p:spPr>
          <a:xfrm>
            <a:off x="411175" y="383275"/>
            <a:ext cx="8282400" cy="237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SNaHP Summit 2019:</a:t>
            </a:r>
            <a:endParaRPr sz="3600"/>
          </a:p>
          <a:p>
            <a:pPr indent="0" lvl="0" marL="0" rtl="0" algn="ctr">
              <a:spcBef>
                <a:spcPts val="0"/>
              </a:spcBef>
              <a:spcAft>
                <a:spcPts val="0"/>
              </a:spcAft>
              <a:buNone/>
            </a:pPr>
            <a:r>
              <a:rPr lang="en" sz="7200"/>
              <a:t>Single Payer Update</a:t>
            </a:r>
            <a:endParaRPr sz="7200"/>
          </a:p>
        </p:txBody>
      </p:sp>
      <p:sp>
        <p:nvSpPr>
          <p:cNvPr id="63" name="Google Shape;63;p13"/>
          <p:cNvSpPr txBox="1"/>
          <p:nvPr>
            <p:ph idx="1" type="subTitle"/>
          </p:nvPr>
        </p:nvSpPr>
        <p:spPr>
          <a:xfrm>
            <a:off x="430800" y="3548825"/>
            <a:ext cx="8282400" cy="126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400"/>
              <a:t>Robertha Barnes, MS/MD; SUNY Upstate</a:t>
            </a:r>
            <a:endParaRPr sz="2400"/>
          </a:p>
          <a:p>
            <a:pPr indent="0" lvl="0" marL="0" rtl="0" algn="ctr">
              <a:spcBef>
                <a:spcPts val="0"/>
              </a:spcBef>
              <a:spcAft>
                <a:spcPts val="0"/>
              </a:spcAft>
              <a:buClr>
                <a:srgbClr val="000000"/>
              </a:buClr>
              <a:buSzPts val="1100"/>
              <a:buFont typeface="Arial"/>
              <a:buNone/>
            </a:pPr>
            <a:r>
              <a:rPr lang="en" sz="2400"/>
              <a:t>Sydney Russell Leed, MD/MPH; SUNY Upstate</a:t>
            </a:r>
            <a:endParaRPr sz="2400"/>
          </a:p>
          <a:p>
            <a:pPr indent="0" lvl="0" marL="0" rtl="0" algn="ctr">
              <a:spcBef>
                <a:spcPts val="0"/>
              </a:spcBef>
              <a:spcAft>
                <a:spcPts val="0"/>
              </a:spcAft>
              <a:buNone/>
            </a:pPr>
            <a:r>
              <a:rPr lang="en" sz="2400"/>
              <a:t>Michael Zingman, MS3; Columbia P&amp;S</a:t>
            </a:r>
            <a:endParaRPr sz="2400"/>
          </a:p>
        </p:txBody>
      </p:sp>
      <p:sp>
        <p:nvSpPr>
          <p:cNvPr id="64" name="Google Shape;64;p13"/>
          <p:cNvSpPr txBox="1"/>
          <p:nvPr/>
        </p:nvSpPr>
        <p:spPr>
          <a:xfrm>
            <a:off x="7777375" y="4596850"/>
            <a:ext cx="7355100" cy="8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need: resolving health disparities</a:t>
            </a:r>
            <a:endParaRPr/>
          </a:p>
        </p:txBody>
      </p:sp>
      <p:sp>
        <p:nvSpPr>
          <p:cNvPr id="122" name="Google Shape;122;p2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3" name="Google Shape;123;p22"/>
          <p:cNvPicPr preferRelativeResize="0"/>
          <p:nvPr/>
        </p:nvPicPr>
        <p:blipFill>
          <a:blip r:embed="rId3">
            <a:alphaModFix/>
          </a:blip>
          <a:stretch>
            <a:fillRect/>
          </a:stretch>
        </p:blipFill>
        <p:spPr>
          <a:xfrm>
            <a:off x="75307" y="1379741"/>
            <a:ext cx="8993381" cy="3278075"/>
          </a:xfrm>
          <a:prstGeom prst="rect">
            <a:avLst/>
          </a:prstGeom>
          <a:noFill/>
          <a:ln>
            <a:noFill/>
          </a:ln>
        </p:spPr>
      </p:pic>
      <p:sp>
        <p:nvSpPr>
          <p:cNvPr id="124" name="Google Shape;124;p22"/>
          <p:cNvSpPr txBox="1"/>
          <p:nvPr>
            <p:ph idx="1" type="body"/>
          </p:nvPr>
        </p:nvSpPr>
        <p:spPr>
          <a:xfrm>
            <a:off x="5140950" y="4568725"/>
            <a:ext cx="3186300" cy="384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Kaiser Family Foundation, 2018</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84767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need: resolving health disparities</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
        <p:nvSpPr>
          <p:cNvPr id="130" name="Google Shape;130;p23"/>
          <p:cNvSpPr txBox="1"/>
          <p:nvPr>
            <p:ph idx="1" type="body"/>
          </p:nvPr>
        </p:nvSpPr>
        <p:spPr>
          <a:xfrm>
            <a:off x="1090275" y="671275"/>
            <a:ext cx="7619100" cy="665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Until age 65, Race determines your type of insurance </a:t>
            </a:r>
            <a:endParaRPr/>
          </a:p>
        </p:txBody>
      </p:sp>
      <p:pic>
        <p:nvPicPr>
          <p:cNvPr id="131" name="Google Shape;131;p23"/>
          <p:cNvPicPr preferRelativeResize="0"/>
          <p:nvPr/>
        </p:nvPicPr>
        <p:blipFill>
          <a:blip r:embed="rId3">
            <a:alphaModFix/>
          </a:blip>
          <a:stretch>
            <a:fillRect/>
          </a:stretch>
        </p:blipFill>
        <p:spPr>
          <a:xfrm>
            <a:off x="511850" y="1463975"/>
            <a:ext cx="8197524" cy="3411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350500" y="57955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need: resolving health disparities</a:t>
            </a:r>
            <a:endParaRPr/>
          </a:p>
          <a:p>
            <a:pPr indent="0" lvl="0" marL="0" rtl="0" algn="l">
              <a:spcBef>
                <a:spcPts val="0"/>
              </a:spcBef>
              <a:spcAft>
                <a:spcPts val="0"/>
              </a:spcAft>
              <a:buNone/>
            </a:pPr>
            <a:r>
              <a:t/>
            </a:r>
            <a:endParaRPr/>
          </a:p>
        </p:txBody>
      </p:sp>
      <p:pic>
        <p:nvPicPr>
          <p:cNvPr id="137" name="Google Shape;137;p24"/>
          <p:cNvPicPr preferRelativeResize="0"/>
          <p:nvPr/>
        </p:nvPicPr>
        <p:blipFill>
          <a:blip r:embed="rId3">
            <a:alphaModFix/>
          </a:blip>
          <a:stretch>
            <a:fillRect/>
          </a:stretch>
        </p:blipFill>
        <p:spPr>
          <a:xfrm>
            <a:off x="1278175" y="1004113"/>
            <a:ext cx="6450174" cy="3628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5"/>
          <p:cNvSpPr txBox="1"/>
          <p:nvPr>
            <p:ph type="title"/>
          </p:nvPr>
        </p:nvSpPr>
        <p:spPr>
          <a:xfrm>
            <a:off x="221825" y="69200"/>
            <a:ext cx="74058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need: single payer makes economic sense   </a:t>
            </a:r>
            <a:endParaRPr/>
          </a:p>
        </p:txBody>
      </p:sp>
      <p:sp>
        <p:nvSpPr>
          <p:cNvPr id="143" name="Google Shape;143;p25"/>
          <p:cNvSpPr txBox="1"/>
          <p:nvPr>
            <p:ph idx="1" type="body"/>
          </p:nvPr>
        </p:nvSpPr>
        <p:spPr>
          <a:xfrm>
            <a:off x="-126400" y="1592400"/>
            <a:ext cx="3372900" cy="17208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lang="en"/>
              <a:t>Nearly 20% of our GDP is spent on healthcare (roughly double of the next highest income countries(2) however, our health outcomes are worse. </a:t>
            </a:r>
            <a:endParaRPr/>
          </a:p>
        </p:txBody>
      </p:sp>
      <p:pic>
        <p:nvPicPr>
          <p:cNvPr id="144" name="Google Shape;144;p25"/>
          <p:cNvPicPr preferRelativeResize="0"/>
          <p:nvPr/>
        </p:nvPicPr>
        <p:blipFill>
          <a:blip r:embed="rId3">
            <a:alphaModFix/>
          </a:blip>
          <a:stretch>
            <a:fillRect/>
          </a:stretch>
        </p:blipFill>
        <p:spPr>
          <a:xfrm>
            <a:off x="3516075" y="1139669"/>
            <a:ext cx="5549276" cy="36232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342900" lvl="0" marL="457200" rtl="0" algn="l">
              <a:spcBef>
                <a:spcPts val="1600"/>
              </a:spcBef>
              <a:spcAft>
                <a:spcPts val="0"/>
              </a:spcAft>
              <a:buSzPts val="1800"/>
              <a:buChar char="●"/>
            </a:pPr>
            <a:r>
              <a:rPr lang="en"/>
              <a:t>60% of healthcare spending is publicly financed – more than enough to pay for single-payer healthcare, when you consider cost savings from:</a:t>
            </a:r>
            <a:endParaRPr/>
          </a:p>
          <a:p>
            <a:pPr indent="-317500" lvl="1" marL="914400" rtl="0" algn="l">
              <a:spcBef>
                <a:spcPts val="0"/>
              </a:spcBef>
              <a:spcAft>
                <a:spcPts val="0"/>
              </a:spcAft>
              <a:buSzPts val="1400"/>
              <a:buChar char="○"/>
            </a:pPr>
            <a:r>
              <a:rPr lang="en"/>
              <a:t>Increased bargaining power</a:t>
            </a:r>
            <a:endParaRPr/>
          </a:p>
          <a:p>
            <a:pPr indent="-317500" lvl="1" marL="914400" rtl="0" algn="l">
              <a:spcBef>
                <a:spcPts val="0"/>
              </a:spcBef>
              <a:spcAft>
                <a:spcPts val="0"/>
              </a:spcAft>
              <a:buSzPts val="1400"/>
              <a:buChar char="○"/>
            </a:pPr>
            <a:r>
              <a:rPr lang="en"/>
              <a:t>Reduced administrative waste</a:t>
            </a:r>
            <a:endParaRPr/>
          </a:p>
          <a:p>
            <a:pPr indent="-317500" lvl="1" marL="914400" rtl="0" algn="l">
              <a:spcBef>
                <a:spcPts val="0"/>
              </a:spcBef>
              <a:spcAft>
                <a:spcPts val="0"/>
              </a:spcAft>
              <a:buSzPts val="1400"/>
              <a:buChar char="○"/>
            </a:pPr>
            <a:r>
              <a:rPr lang="en"/>
              <a:t>No need for marketing</a:t>
            </a:r>
            <a:endParaRPr/>
          </a:p>
          <a:p>
            <a:pPr indent="-317500" lvl="1" marL="914400" rtl="0" algn="l">
              <a:spcBef>
                <a:spcPts val="0"/>
              </a:spcBef>
              <a:spcAft>
                <a:spcPts val="0"/>
              </a:spcAft>
              <a:buSzPts val="1400"/>
              <a:buChar char="○"/>
            </a:pPr>
            <a:r>
              <a:rPr lang="en"/>
              <a:t>Increased risk pooling </a:t>
            </a:r>
            <a:endParaRPr/>
          </a:p>
        </p:txBody>
      </p:sp>
      <p:pic>
        <p:nvPicPr>
          <p:cNvPr id="151" name="Google Shape;151;p26"/>
          <p:cNvPicPr preferRelativeResize="0"/>
          <p:nvPr/>
        </p:nvPicPr>
        <p:blipFill>
          <a:blip r:embed="rId3">
            <a:alphaModFix/>
          </a:blip>
          <a:stretch>
            <a:fillRect/>
          </a:stretch>
        </p:blipFill>
        <p:spPr>
          <a:xfrm>
            <a:off x="3463275" y="372500"/>
            <a:ext cx="5369026" cy="186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311700" y="1703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 spend a lot more on overhead cost</a:t>
            </a:r>
            <a:endParaRPr/>
          </a:p>
        </p:txBody>
      </p:sp>
      <p:pic>
        <p:nvPicPr>
          <p:cNvPr id="157" name="Google Shape;157;p27"/>
          <p:cNvPicPr preferRelativeResize="0"/>
          <p:nvPr/>
        </p:nvPicPr>
        <p:blipFill>
          <a:blip r:embed="rId3">
            <a:alphaModFix/>
          </a:blip>
          <a:stretch>
            <a:fillRect/>
          </a:stretch>
        </p:blipFill>
        <p:spPr>
          <a:xfrm>
            <a:off x="279350" y="1397650"/>
            <a:ext cx="5538074" cy="3488350"/>
          </a:xfrm>
          <a:prstGeom prst="rect">
            <a:avLst/>
          </a:prstGeom>
          <a:noFill/>
          <a:ln>
            <a:noFill/>
          </a:ln>
        </p:spPr>
      </p:pic>
      <p:sp>
        <p:nvSpPr>
          <p:cNvPr id="158" name="Google Shape;158;p27"/>
          <p:cNvSpPr txBox="1"/>
          <p:nvPr/>
        </p:nvSpPr>
        <p:spPr>
          <a:xfrm>
            <a:off x="6086150" y="1953575"/>
            <a:ext cx="2587800" cy="259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700"/>
              </a:spcBef>
              <a:spcAft>
                <a:spcPts val="0"/>
              </a:spcAft>
              <a:buClr>
                <a:srgbClr val="000000"/>
              </a:buClr>
              <a:buSzPts val="1100"/>
              <a:buFont typeface="Arial"/>
              <a:buNone/>
            </a:pPr>
            <a:r>
              <a:rPr lang="en" sz="1800"/>
              <a:t>Administrative costs are </a:t>
            </a:r>
            <a:r>
              <a:rPr b="1" lang="en" sz="1800"/>
              <a:t>typically 5-6x</a:t>
            </a:r>
            <a:r>
              <a:rPr lang="en" sz="1800"/>
              <a:t> that of public plans (not to mention our lost time spent in billing/paying people to interface with insurance companies)</a:t>
            </a:r>
            <a:endParaRPr sz="1800"/>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8"/>
          <p:cNvSpPr txBox="1"/>
          <p:nvPr>
            <p:ph type="title"/>
          </p:nvPr>
        </p:nvSpPr>
        <p:spPr>
          <a:xfrm>
            <a:off x="311700" y="8782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need: single payer makes economic sense </a:t>
            </a:r>
            <a:endParaRPr/>
          </a:p>
        </p:txBody>
      </p:sp>
      <p:pic>
        <p:nvPicPr>
          <p:cNvPr id="164" name="Google Shape;164;p28"/>
          <p:cNvPicPr preferRelativeResize="0"/>
          <p:nvPr/>
        </p:nvPicPr>
        <p:blipFill>
          <a:blip r:embed="rId3">
            <a:alphaModFix/>
          </a:blip>
          <a:stretch>
            <a:fillRect/>
          </a:stretch>
        </p:blipFill>
        <p:spPr>
          <a:xfrm>
            <a:off x="1988375" y="876675"/>
            <a:ext cx="5274600" cy="3955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need: single payer makes economic sense </a:t>
            </a:r>
            <a:endParaRPr/>
          </a:p>
          <a:p>
            <a:pPr indent="0" lvl="0" marL="0" rtl="0" algn="l">
              <a:spcBef>
                <a:spcPts val="0"/>
              </a:spcBef>
              <a:spcAft>
                <a:spcPts val="0"/>
              </a:spcAft>
              <a:buNone/>
            </a:pPr>
            <a:r>
              <a:t/>
            </a:r>
            <a:endParaRPr/>
          </a:p>
        </p:txBody>
      </p:sp>
      <p:pic>
        <p:nvPicPr>
          <p:cNvPr id="170" name="Google Shape;170;p29"/>
          <p:cNvPicPr preferRelativeResize="0"/>
          <p:nvPr/>
        </p:nvPicPr>
        <p:blipFill>
          <a:blip r:embed="rId3">
            <a:alphaModFix/>
          </a:blip>
          <a:stretch>
            <a:fillRect/>
          </a:stretch>
        </p:blipFill>
        <p:spPr>
          <a:xfrm>
            <a:off x="1173225" y="814850"/>
            <a:ext cx="5416900" cy="4062675"/>
          </a:xfrm>
          <a:prstGeom prst="rect">
            <a:avLst/>
          </a:prstGeom>
          <a:noFill/>
          <a:ln>
            <a:noFill/>
          </a:ln>
        </p:spPr>
      </p:pic>
      <p:sp>
        <p:nvSpPr>
          <p:cNvPr id="171" name="Google Shape;171;p29"/>
          <p:cNvSpPr txBox="1"/>
          <p:nvPr/>
        </p:nvSpPr>
        <p:spPr>
          <a:xfrm>
            <a:off x="6720200" y="2186100"/>
            <a:ext cx="2355000" cy="11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No government oversight on prescription drug prices means pharmaceutical companies can charge whatever they want!</a:t>
            </a:r>
            <a:endParaRPr>
              <a:latin typeface="Source Code Pro"/>
              <a:ea typeface="Source Code Pro"/>
              <a:cs typeface="Source Code Pro"/>
              <a:sym typeface="Source Code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0"/>
          <p:cNvSpPr txBox="1"/>
          <p:nvPr>
            <p:ph type="title"/>
          </p:nvPr>
        </p:nvSpPr>
        <p:spPr>
          <a:xfrm>
            <a:off x="311700" y="12017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need: single payer makes economic sense</a:t>
            </a:r>
            <a:endParaRPr/>
          </a:p>
        </p:txBody>
      </p:sp>
      <p:pic>
        <p:nvPicPr>
          <p:cNvPr id="177" name="Google Shape;177;p30"/>
          <p:cNvPicPr preferRelativeResize="0"/>
          <p:nvPr/>
        </p:nvPicPr>
        <p:blipFill>
          <a:blip r:embed="rId3">
            <a:alphaModFix/>
          </a:blip>
          <a:stretch>
            <a:fillRect/>
          </a:stretch>
        </p:blipFill>
        <p:spPr>
          <a:xfrm>
            <a:off x="1457850" y="1034475"/>
            <a:ext cx="5008576" cy="3756425"/>
          </a:xfrm>
          <a:prstGeom prst="rect">
            <a:avLst/>
          </a:prstGeom>
          <a:noFill/>
          <a:ln>
            <a:noFill/>
          </a:ln>
        </p:spPr>
      </p:pic>
      <p:sp>
        <p:nvSpPr>
          <p:cNvPr id="178" name="Google Shape;178;p30"/>
          <p:cNvSpPr txBox="1"/>
          <p:nvPr/>
        </p:nvSpPr>
        <p:spPr>
          <a:xfrm>
            <a:off x="6716700" y="2054100"/>
            <a:ext cx="2115600" cy="10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Source Code Pro"/>
                <a:ea typeface="Source Code Pro"/>
                <a:cs typeface="Source Code Pro"/>
                <a:sym typeface="Source Code Pro"/>
              </a:rPr>
              <a:t>Drug companies are making a lot of profit!!</a:t>
            </a:r>
            <a:endParaRPr b="1" sz="1800">
              <a:latin typeface="Source Code Pro"/>
              <a:ea typeface="Source Code Pro"/>
              <a:cs typeface="Source Code Pro"/>
              <a:sym typeface="Source Code Pr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National Health Reform</a:t>
            </a:r>
            <a:endParaRPr/>
          </a:p>
        </p:txBody>
      </p:sp>
      <p:sp>
        <p:nvSpPr>
          <p:cNvPr id="184" name="Google Shape;184;p3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Medicare-for-All has gained popularity and focus, t</a:t>
            </a:r>
            <a:r>
              <a:rPr lang="en"/>
              <a:t>here remains no consensus among the 2020 presidential candidates about how healthcare should be reformed and a desire amongst many to focus on incremental reform</a:t>
            </a:r>
            <a:endParaRPr/>
          </a:p>
          <a:p>
            <a:pPr indent="0" lvl="0" marL="0" rtl="0" algn="l">
              <a:spcBef>
                <a:spcPts val="1600"/>
              </a:spcBef>
              <a:spcAft>
                <a:spcPts val="0"/>
              </a:spcAft>
              <a:buNone/>
            </a:pPr>
            <a:r>
              <a:rPr lang="en"/>
              <a:t>Health Care Reform Bills in Congress fall into two major camps: 1) public option and 2) single-payer</a:t>
            </a:r>
            <a:endParaRPr/>
          </a:p>
          <a:p>
            <a:pPr indent="0" lvl="0" marL="91440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line -up:</a:t>
            </a:r>
            <a:endParaRPr/>
          </a:p>
        </p:txBody>
      </p:sp>
      <p:sp>
        <p:nvSpPr>
          <p:cNvPr id="70" name="Google Shape;70;p14"/>
          <p:cNvSpPr txBox="1"/>
          <p:nvPr>
            <p:ph idx="1" type="body"/>
          </p:nvPr>
        </p:nvSpPr>
        <p:spPr>
          <a:xfrm>
            <a:off x="1077050" y="1435100"/>
            <a:ext cx="6853800" cy="3099900"/>
          </a:xfrm>
          <a:prstGeom prst="rect">
            <a:avLst/>
          </a:prstGeom>
        </p:spPr>
        <p:txBody>
          <a:bodyPr anchorCtr="0" anchor="t" bIns="91425" lIns="91425" spcFirstLastPara="1" rIns="91425" wrap="square" tIns="91425">
            <a:noAutofit/>
          </a:bodyPr>
          <a:lstStyle/>
          <a:p>
            <a:pPr indent="-342900" lvl="0" marL="457200" rtl="0" algn="ctr">
              <a:spcBef>
                <a:spcPts val="0"/>
              </a:spcBef>
              <a:spcAft>
                <a:spcPts val="0"/>
              </a:spcAft>
              <a:buSzPts val="1800"/>
              <a:buAutoNum type="romanUcPeriod"/>
            </a:pPr>
            <a:r>
              <a:rPr lang="en"/>
              <a:t>The need for a single payer system</a:t>
            </a:r>
            <a:endParaRPr/>
          </a:p>
          <a:p>
            <a:pPr indent="-342900" lvl="0" marL="457200" rtl="0" algn="ctr">
              <a:spcBef>
                <a:spcPts val="0"/>
              </a:spcBef>
              <a:spcAft>
                <a:spcPts val="0"/>
              </a:spcAft>
              <a:buSzPts val="1800"/>
              <a:buAutoNum type="romanUcPeriod"/>
            </a:pPr>
            <a:r>
              <a:rPr lang="en"/>
              <a:t>Updates on the nationwide single payer movement </a:t>
            </a:r>
            <a:endParaRPr/>
          </a:p>
          <a:p>
            <a:pPr indent="-342900" lvl="0" marL="457200" rtl="0" algn="ctr">
              <a:spcBef>
                <a:spcPts val="0"/>
              </a:spcBef>
              <a:spcAft>
                <a:spcPts val="0"/>
              </a:spcAft>
              <a:buSzPts val="1800"/>
              <a:buAutoNum type="romanUcPeriod"/>
            </a:pPr>
            <a:r>
              <a:rPr lang="en"/>
              <a:t>Updates on state single payer </a:t>
            </a:r>
            <a:r>
              <a:rPr lang="en"/>
              <a:t>initiatives</a:t>
            </a:r>
            <a:endParaRPr/>
          </a:p>
          <a:p>
            <a:pPr indent="-342900" lvl="0" marL="457200" rtl="0" algn="ctr">
              <a:spcBef>
                <a:spcPts val="0"/>
              </a:spcBef>
              <a:spcAft>
                <a:spcPts val="0"/>
              </a:spcAft>
              <a:buSzPts val="1800"/>
              <a:buAutoNum type="romanUcPeriod"/>
            </a:pPr>
            <a:r>
              <a:rPr lang="en"/>
              <a:t>The opposition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Public Option and Why Does it Matter?</a:t>
            </a:r>
            <a:endParaRPr/>
          </a:p>
        </p:txBody>
      </p:sp>
      <p:sp>
        <p:nvSpPr>
          <p:cNvPr id="190" name="Google Shape;190;p32"/>
          <p:cNvSpPr txBox="1"/>
          <p:nvPr>
            <p:ph idx="1" type="body"/>
          </p:nvPr>
        </p:nvSpPr>
        <p:spPr>
          <a:xfrm>
            <a:off x="311700" y="1468825"/>
            <a:ext cx="8520600" cy="3349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Two types:</a:t>
            </a:r>
            <a:endParaRPr/>
          </a:p>
          <a:p>
            <a:pPr indent="-317500" lvl="1" marL="914400" rtl="0" algn="l">
              <a:spcBef>
                <a:spcPts val="0"/>
              </a:spcBef>
              <a:spcAft>
                <a:spcPts val="0"/>
              </a:spcAft>
              <a:buSzPts val="1400"/>
              <a:buChar char="○"/>
            </a:pPr>
            <a:r>
              <a:rPr lang="en"/>
              <a:t>1)</a:t>
            </a:r>
            <a:r>
              <a:rPr lang="en"/>
              <a:t> Expansion of existing government programs, like Medicare/Medicaid.</a:t>
            </a:r>
            <a:endParaRPr/>
          </a:p>
          <a:p>
            <a:pPr indent="-317500" lvl="1" marL="914400" rtl="0" algn="l">
              <a:spcBef>
                <a:spcPts val="0"/>
              </a:spcBef>
              <a:spcAft>
                <a:spcPts val="0"/>
              </a:spcAft>
              <a:buSzPts val="1400"/>
              <a:buChar char="○"/>
            </a:pPr>
            <a:r>
              <a:rPr lang="en"/>
              <a:t>2) New government-run health plan for those under age 65 to compete against private insurers in the individual market exchanges.</a:t>
            </a:r>
            <a:endParaRPr/>
          </a:p>
          <a:p>
            <a:pPr indent="-342900" lvl="0" marL="457200" rtl="0" algn="l">
              <a:spcBef>
                <a:spcPts val="0"/>
              </a:spcBef>
              <a:spcAft>
                <a:spcPts val="0"/>
              </a:spcAft>
              <a:buSzPts val="1800"/>
              <a:buChar char="●"/>
            </a:pPr>
            <a:r>
              <a:rPr lang="en"/>
              <a:t>Goals:</a:t>
            </a:r>
            <a:endParaRPr/>
          </a:p>
          <a:p>
            <a:pPr indent="-317500" lvl="1" marL="914400" rtl="0" algn="l">
              <a:spcBef>
                <a:spcPts val="0"/>
              </a:spcBef>
              <a:spcAft>
                <a:spcPts val="0"/>
              </a:spcAft>
              <a:buSzPts val="1400"/>
              <a:buChar char="○"/>
            </a:pPr>
            <a:r>
              <a:rPr lang="en"/>
              <a:t>Fill in the gaps in places where insurance options are limited &amp; offer competitive prices</a:t>
            </a:r>
            <a:endParaRPr/>
          </a:p>
          <a:p>
            <a:pPr indent="-317500" lvl="1" marL="914400" rtl="0" algn="l">
              <a:spcBef>
                <a:spcPts val="0"/>
              </a:spcBef>
              <a:spcAft>
                <a:spcPts val="0"/>
              </a:spcAft>
              <a:buSzPts val="1400"/>
              <a:buChar char="○"/>
            </a:pPr>
            <a:r>
              <a:rPr lang="en"/>
              <a:t>Ensure that all have access to affordable plans even if private insurers raise rates or exit the market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Problems with the Public Option</a:t>
            </a:r>
            <a:endParaRPr/>
          </a:p>
        </p:txBody>
      </p:sp>
      <p:sp>
        <p:nvSpPr>
          <p:cNvPr id="196" name="Google Shape;196;p33"/>
          <p:cNvSpPr txBox="1"/>
          <p:nvPr>
            <p:ph idx="1" type="body"/>
          </p:nvPr>
        </p:nvSpPr>
        <p:spPr>
          <a:xfrm>
            <a:off x="311700" y="1468825"/>
            <a:ext cx="8520600" cy="3349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Maintains our administratively i</a:t>
            </a:r>
            <a:r>
              <a:rPr b="1" lang="en"/>
              <a:t>nefficient, expensive and fragmented</a:t>
            </a:r>
            <a:r>
              <a:rPr lang="en"/>
              <a:t> healthcare system</a:t>
            </a:r>
            <a:endParaRPr/>
          </a:p>
          <a:p>
            <a:pPr indent="-342900" lvl="0" marL="457200" rtl="0" algn="l">
              <a:spcBef>
                <a:spcPts val="0"/>
              </a:spcBef>
              <a:spcAft>
                <a:spcPts val="0"/>
              </a:spcAft>
              <a:buSzPts val="1800"/>
              <a:buChar char="●"/>
            </a:pPr>
            <a:r>
              <a:rPr lang="en"/>
              <a:t>Patients will still have </a:t>
            </a:r>
            <a:r>
              <a:rPr b="1" lang="en"/>
              <a:t>limited choice of provider</a:t>
            </a:r>
            <a:r>
              <a:rPr lang="en"/>
              <a:t> restricted by networks</a:t>
            </a:r>
            <a:endParaRPr/>
          </a:p>
          <a:p>
            <a:pPr indent="-342900" lvl="0" marL="457200" rtl="0" algn="l">
              <a:spcBef>
                <a:spcPts val="0"/>
              </a:spcBef>
              <a:spcAft>
                <a:spcPts val="0"/>
              </a:spcAft>
              <a:buSzPts val="1800"/>
              <a:buChar char="●"/>
            </a:pPr>
            <a:r>
              <a:rPr lang="en"/>
              <a:t>Leaves employer-based system intact, </a:t>
            </a:r>
            <a:r>
              <a:rPr b="1" lang="en"/>
              <a:t>does not guarantee patients can keep doctor</a:t>
            </a:r>
            <a:r>
              <a:rPr lang="en"/>
              <a:t> regardless of employment/health</a:t>
            </a:r>
            <a:endParaRPr/>
          </a:p>
          <a:p>
            <a:pPr indent="-342900" lvl="0" marL="457200" rtl="0" algn="l">
              <a:spcBef>
                <a:spcPts val="0"/>
              </a:spcBef>
              <a:spcAft>
                <a:spcPts val="0"/>
              </a:spcAft>
              <a:buSzPts val="1800"/>
              <a:buChar char="●"/>
            </a:pPr>
            <a:r>
              <a:rPr lang="en"/>
              <a:t>Public plans will be left with the sickest patients and experience </a:t>
            </a:r>
            <a:r>
              <a:rPr b="1" lang="en"/>
              <a:t>rising costs</a:t>
            </a:r>
            <a:r>
              <a:rPr lang="en"/>
              <a:t> while </a:t>
            </a:r>
            <a:r>
              <a:rPr b="1" lang="en"/>
              <a:t>private insurers</a:t>
            </a:r>
            <a:r>
              <a:rPr lang="en"/>
              <a:t> continue to have healthier patients and </a:t>
            </a:r>
            <a:r>
              <a:rPr b="1" lang="en"/>
              <a:t>maintain high profits</a:t>
            </a:r>
            <a:endParaRPr b="1"/>
          </a:p>
          <a:p>
            <a:pPr indent="-342900" lvl="0" marL="457200" rtl="0" algn="l">
              <a:spcBef>
                <a:spcPts val="0"/>
              </a:spcBef>
              <a:spcAft>
                <a:spcPts val="0"/>
              </a:spcAft>
              <a:buSzPts val="1800"/>
              <a:buChar char="●"/>
            </a:pPr>
            <a:r>
              <a:rPr lang="en"/>
              <a:t>Unlikely to reduce health care costs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Public Option and Why Does it Matter?</a:t>
            </a:r>
            <a:endParaRPr/>
          </a:p>
        </p:txBody>
      </p:sp>
      <p:pic>
        <p:nvPicPr>
          <p:cNvPr id="202" name="Google Shape;202;p34"/>
          <p:cNvPicPr preferRelativeResize="0"/>
          <p:nvPr/>
        </p:nvPicPr>
        <p:blipFill>
          <a:blip r:embed="rId3">
            <a:alphaModFix/>
          </a:blip>
          <a:stretch>
            <a:fillRect/>
          </a:stretch>
        </p:blipFill>
        <p:spPr>
          <a:xfrm>
            <a:off x="1428875" y="1106000"/>
            <a:ext cx="7109904" cy="373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Public Option and Why Does it Matter?</a:t>
            </a:r>
            <a:endParaRPr/>
          </a:p>
        </p:txBody>
      </p:sp>
      <p:pic>
        <p:nvPicPr>
          <p:cNvPr id="208" name="Google Shape;208;p35"/>
          <p:cNvPicPr preferRelativeResize="0"/>
          <p:nvPr/>
        </p:nvPicPr>
        <p:blipFill>
          <a:blip r:embed="rId3">
            <a:alphaModFix/>
          </a:blip>
          <a:stretch>
            <a:fillRect/>
          </a:stretch>
        </p:blipFill>
        <p:spPr>
          <a:xfrm>
            <a:off x="473350" y="1106000"/>
            <a:ext cx="8197302" cy="373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Public Option and Why Does it Matter?</a:t>
            </a:r>
            <a:endParaRPr/>
          </a:p>
        </p:txBody>
      </p:sp>
      <p:pic>
        <p:nvPicPr>
          <p:cNvPr id="214" name="Google Shape;214;p36"/>
          <p:cNvPicPr preferRelativeResize="0"/>
          <p:nvPr/>
        </p:nvPicPr>
        <p:blipFill>
          <a:blip r:embed="rId3">
            <a:alphaModFix/>
          </a:blip>
          <a:stretch>
            <a:fillRect/>
          </a:stretch>
        </p:blipFill>
        <p:spPr>
          <a:xfrm>
            <a:off x="1599275" y="1271075"/>
            <a:ext cx="5945474" cy="3773876"/>
          </a:xfrm>
          <a:prstGeom prst="rect">
            <a:avLst/>
          </a:prstGeom>
          <a:noFill/>
          <a:ln>
            <a:noFill/>
          </a:ln>
        </p:spPr>
      </p:pic>
      <p:pic>
        <p:nvPicPr>
          <p:cNvPr id="215" name="Google Shape;215;p36"/>
          <p:cNvPicPr preferRelativeResize="0"/>
          <p:nvPr/>
        </p:nvPicPr>
        <p:blipFill rotWithShape="1">
          <a:blip r:embed="rId4">
            <a:alphaModFix/>
          </a:blip>
          <a:srcRect b="93104" l="0" r="0" t="0"/>
          <a:stretch/>
        </p:blipFill>
        <p:spPr>
          <a:xfrm>
            <a:off x="1901575" y="1070675"/>
            <a:ext cx="6596227" cy="200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National </a:t>
            </a:r>
            <a:r>
              <a:rPr b="1" lang="en"/>
              <a:t>Public Option</a:t>
            </a:r>
            <a:r>
              <a:rPr lang="en"/>
              <a:t> Bills</a:t>
            </a:r>
            <a:endParaRPr/>
          </a:p>
        </p:txBody>
      </p:sp>
      <p:sp>
        <p:nvSpPr>
          <p:cNvPr id="221" name="Google Shape;221;p37"/>
          <p:cNvSpPr txBox="1"/>
          <p:nvPr>
            <p:ph idx="1" type="body"/>
          </p:nvPr>
        </p:nvSpPr>
        <p:spPr>
          <a:xfrm>
            <a:off x="311700" y="1468825"/>
            <a:ext cx="8832300" cy="3674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u="sng">
                <a:solidFill>
                  <a:schemeClr val="hlink"/>
                </a:solidFill>
                <a:hlinkClick r:id="rId3"/>
              </a:rPr>
              <a:t>Prior legislative session</a:t>
            </a:r>
            <a:r>
              <a:rPr lang="en"/>
              <a:t> (2017-2018; 116th Congress) - </a:t>
            </a:r>
            <a:br>
              <a:rPr lang="en"/>
            </a:br>
            <a:r>
              <a:rPr lang="en"/>
              <a:t>many public option or Medicaid buy-in proposals</a:t>
            </a:r>
            <a:endParaRPr/>
          </a:p>
          <a:p>
            <a:pPr indent="-317500" lvl="1" marL="914400" rtl="0" algn="l">
              <a:spcBef>
                <a:spcPts val="0"/>
              </a:spcBef>
              <a:spcAft>
                <a:spcPts val="0"/>
              </a:spcAft>
              <a:buSzPts val="1400"/>
              <a:buChar char="○"/>
            </a:pPr>
            <a:r>
              <a:rPr lang="en"/>
              <a:t>CHOICE Act - Rep. Jan Schakowsky (HR635) and Sen. Whitehouose (S194)</a:t>
            </a:r>
            <a:endParaRPr/>
          </a:p>
          <a:p>
            <a:pPr indent="-317500" lvl="1" marL="914400" rtl="0" algn="l">
              <a:spcBef>
                <a:spcPts val="0"/>
              </a:spcBef>
              <a:spcAft>
                <a:spcPts val="0"/>
              </a:spcAft>
              <a:buSzPts val="1400"/>
              <a:buChar char="○"/>
            </a:pPr>
            <a:r>
              <a:rPr lang="en"/>
              <a:t>Medicare-X Choice Act - Rep. Higgins (HR4094) and Sen. Bennett (S1970)</a:t>
            </a:r>
            <a:endParaRPr/>
          </a:p>
          <a:p>
            <a:pPr indent="-317500" lvl="1" marL="914400" rtl="0" algn="l">
              <a:spcBef>
                <a:spcPts val="0"/>
              </a:spcBef>
              <a:spcAft>
                <a:spcPts val="0"/>
              </a:spcAft>
              <a:buSzPts val="1400"/>
              <a:buChar char="○"/>
            </a:pPr>
            <a:r>
              <a:rPr lang="en"/>
              <a:t>Choose Medicare Act - Rep. Richmond (HR6117) and Sen. Merkley (S2708)</a:t>
            </a:r>
            <a:endParaRPr/>
          </a:p>
          <a:p>
            <a:pPr indent="-317500" lvl="1" marL="914400" rtl="0" algn="l">
              <a:spcBef>
                <a:spcPts val="0"/>
              </a:spcBef>
              <a:spcAft>
                <a:spcPts val="0"/>
              </a:spcAft>
              <a:buSzPts val="1400"/>
              <a:buChar char="○"/>
            </a:pPr>
            <a:r>
              <a:rPr lang="en"/>
              <a:t>Medicare at 55 Act - Sen. Stabenow (S1742)</a:t>
            </a:r>
            <a:endParaRPr/>
          </a:p>
          <a:p>
            <a:pPr indent="-317500" lvl="1" marL="914400" rtl="0" algn="l">
              <a:spcBef>
                <a:spcPts val="0"/>
              </a:spcBef>
              <a:spcAft>
                <a:spcPts val="0"/>
              </a:spcAft>
              <a:buSzPts val="1400"/>
              <a:buChar char="○"/>
            </a:pPr>
            <a:r>
              <a:rPr lang="en"/>
              <a:t>Medicare Buy-In and Health Care Stabilization Act - </a:t>
            </a:r>
            <a:r>
              <a:rPr lang="en"/>
              <a:t>Rep. Higgins (HR3748)</a:t>
            </a:r>
            <a:endParaRPr/>
          </a:p>
          <a:p>
            <a:pPr indent="-317500" lvl="1" marL="914400" rtl="0" algn="l">
              <a:spcBef>
                <a:spcPts val="0"/>
              </a:spcBef>
              <a:spcAft>
                <a:spcPts val="0"/>
              </a:spcAft>
              <a:buSzPts val="1400"/>
              <a:buChar char="○"/>
            </a:pPr>
            <a:r>
              <a:rPr lang="en"/>
              <a:t>State Public Option Act - Sen. Brian Schatz (S2001) and Rep. Ben Ray Lujan (HR4129)</a:t>
            </a:r>
            <a:endParaRPr/>
          </a:p>
          <a:p>
            <a:pPr indent="-317500" lvl="1" marL="914400" rtl="0" algn="l">
              <a:spcBef>
                <a:spcPts val="0"/>
              </a:spcBef>
              <a:spcAft>
                <a:spcPts val="0"/>
              </a:spcAft>
              <a:buSzPts val="1400"/>
              <a:buChar char="○"/>
            </a:pPr>
            <a:r>
              <a:rPr lang="en"/>
              <a:t>“Medicare for America Act” - Rep. Rosa DeLauro (HR7339)</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National </a:t>
            </a:r>
            <a:r>
              <a:rPr b="1" lang="en"/>
              <a:t>Public Option</a:t>
            </a:r>
            <a:r>
              <a:rPr lang="en"/>
              <a:t> Bills</a:t>
            </a:r>
            <a:endParaRPr/>
          </a:p>
        </p:txBody>
      </p:sp>
      <p:pic>
        <p:nvPicPr>
          <p:cNvPr id="227" name="Google Shape;227;p38"/>
          <p:cNvPicPr preferRelativeResize="0"/>
          <p:nvPr/>
        </p:nvPicPr>
        <p:blipFill>
          <a:blip r:embed="rId3">
            <a:alphaModFix/>
          </a:blip>
          <a:stretch>
            <a:fillRect/>
          </a:stretch>
        </p:blipFill>
        <p:spPr>
          <a:xfrm>
            <a:off x="1319625" y="1106000"/>
            <a:ext cx="7266752" cy="38651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National </a:t>
            </a:r>
            <a:r>
              <a:rPr b="1" lang="en"/>
              <a:t>Single-Payer</a:t>
            </a:r>
            <a:r>
              <a:rPr lang="en"/>
              <a:t> Bills</a:t>
            </a:r>
            <a:endParaRPr b="1"/>
          </a:p>
        </p:txBody>
      </p:sp>
      <p:sp>
        <p:nvSpPr>
          <p:cNvPr id="233" name="Google Shape;233;p3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Last year: HR676 (Ellison) and S1804 (Sanders)</a:t>
            </a:r>
            <a:endParaRPr/>
          </a:p>
          <a:p>
            <a:pPr indent="0" lvl="0" marL="0" rtl="0" algn="l">
              <a:spcBef>
                <a:spcPts val="1600"/>
              </a:spcBef>
              <a:spcAft>
                <a:spcPts val="1600"/>
              </a:spcAft>
              <a:buNone/>
            </a:pPr>
            <a:r>
              <a:t/>
            </a:r>
            <a:endParaRPr/>
          </a:p>
        </p:txBody>
      </p:sp>
      <p:pic>
        <p:nvPicPr>
          <p:cNvPr id="234" name="Google Shape;234;p39"/>
          <p:cNvPicPr preferRelativeResize="0"/>
          <p:nvPr/>
        </p:nvPicPr>
        <p:blipFill>
          <a:blip r:embed="rId3">
            <a:alphaModFix/>
          </a:blip>
          <a:stretch>
            <a:fillRect/>
          </a:stretch>
        </p:blipFill>
        <p:spPr>
          <a:xfrm>
            <a:off x="1619700" y="1932050"/>
            <a:ext cx="5904612" cy="30998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National </a:t>
            </a:r>
            <a:r>
              <a:rPr b="1" lang="en"/>
              <a:t>Single-Payer</a:t>
            </a:r>
            <a:r>
              <a:rPr lang="en"/>
              <a:t> Bills</a:t>
            </a:r>
            <a:endParaRPr b="1"/>
          </a:p>
        </p:txBody>
      </p:sp>
      <p:pic>
        <p:nvPicPr>
          <p:cNvPr id="240" name="Google Shape;240;p40"/>
          <p:cNvPicPr preferRelativeResize="0"/>
          <p:nvPr/>
        </p:nvPicPr>
        <p:blipFill>
          <a:blip r:embed="rId3">
            <a:alphaModFix/>
          </a:blip>
          <a:stretch>
            <a:fillRect/>
          </a:stretch>
        </p:blipFill>
        <p:spPr>
          <a:xfrm>
            <a:off x="373163" y="1569350"/>
            <a:ext cx="8397674" cy="3351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National </a:t>
            </a:r>
            <a:r>
              <a:rPr b="1" lang="en"/>
              <a:t>Single-Payer</a:t>
            </a:r>
            <a:r>
              <a:rPr lang="en"/>
              <a:t> Bills</a:t>
            </a:r>
            <a:endParaRPr b="1"/>
          </a:p>
        </p:txBody>
      </p:sp>
      <p:sp>
        <p:nvSpPr>
          <p:cNvPr id="246" name="Google Shape;246;p4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Senate bill from last year did NOT include:</a:t>
            </a:r>
            <a:endParaRPr/>
          </a:p>
          <a:p>
            <a:pPr indent="-317500" lvl="1" marL="914400" rtl="0" algn="l">
              <a:spcBef>
                <a:spcPts val="0"/>
              </a:spcBef>
              <a:spcAft>
                <a:spcPts val="0"/>
              </a:spcAft>
              <a:buSzPts val="1400"/>
              <a:buChar char="○"/>
            </a:pPr>
            <a:r>
              <a:rPr b="1" lang="en"/>
              <a:t>Global budgeting</a:t>
            </a:r>
            <a:r>
              <a:rPr lang="en"/>
              <a:t> of hospitals and other healthcare institutions</a:t>
            </a:r>
            <a:endParaRPr/>
          </a:p>
          <a:p>
            <a:pPr indent="-317500" lvl="1" marL="914400" rtl="0" algn="l">
              <a:spcBef>
                <a:spcPts val="0"/>
              </a:spcBef>
              <a:spcAft>
                <a:spcPts val="0"/>
              </a:spcAft>
              <a:buSzPts val="1400"/>
              <a:buChar char="○"/>
            </a:pPr>
            <a:r>
              <a:rPr lang="en"/>
              <a:t>Establishment of a national </a:t>
            </a:r>
            <a:r>
              <a:rPr b="1" lang="en"/>
              <a:t>long-term care</a:t>
            </a:r>
            <a:r>
              <a:rPr lang="en"/>
              <a:t> program</a:t>
            </a:r>
            <a:endParaRPr/>
          </a:p>
          <a:p>
            <a:pPr indent="-317500" lvl="1" marL="914400" rtl="0" algn="l">
              <a:spcBef>
                <a:spcPts val="0"/>
              </a:spcBef>
              <a:spcAft>
                <a:spcPts val="0"/>
              </a:spcAft>
              <a:buSzPts val="1400"/>
              <a:buChar char="○"/>
            </a:pPr>
            <a:r>
              <a:rPr lang="en"/>
              <a:t>Full coverage of </a:t>
            </a:r>
            <a:r>
              <a:rPr b="1" lang="en"/>
              <a:t>all medications</a:t>
            </a:r>
            <a:r>
              <a:rPr lang="en"/>
              <a:t> without co-pay</a:t>
            </a:r>
            <a:endParaRPr/>
          </a:p>
          <a:p>
            <a:pPr indent="-317500" lvl="1" marL="914400" rtl="0" algn="l">
              <a:spcBef>
                <a:spcPts val="0"/>
              </a:spcBef>
              <a:spcAft>
                <a:spcPts val="0"/>
              </a:spcAft>
              <a:buSzPts val="1400"/>
              <a:buChar char="○"/>
            </a:pPr>
            <a:r>
              <a:rPr lang="en"/>
              <a:t>Exclusion of </a:t>
            </a:r>
            <a:r>
              <a:rPr b="1" lang="en"/>
              <a:t>for-profit health care providers</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need: a reminder of the ACA’s accomplishments</a:t>
            </a:r>
            <a:endParaRPr/>
          </a:p>
        </p:txBody>
      </p:sp>
      <p:pic>
        <p:nvPicPr>
          <p:cNvPr id="76" name="Google Shape;76;p15"/>
          <p:cNvPicPr preferRelativeResize="0"/>
          <p:nvPr/>
        </p:nvPicPr>
        <p:blipFill>
          <a:blip r:embed="rId3">
            <a:alphaModFix/>
          </a:blip>
          <a:stretch>
            <a:fillRect/>
          </a:stretch>
        </p:blipFill>
        <p:spPr>
          <a:xfrm>
            <a:off x="311700" y="1408400"/>
            <a:ext cx="5686975" cy="3535300"/>
          </a:xfrm>
          <a:prstGeom prst="rect">
            <a:avLst/>
          </a:prstGeom>
          <a:noFill/>
          <a:ln>
            <a:noFill/>
          </a:ln>
        </p:spPr>
      </p:pic>
      <p:sp>
        <p:nvSpPr>
          <p:cNvPr id="77" name="Google Shape;77;p15"/>
          <p:cNvSpPr txBox="1"/>
          <p:nvPr/>
        </p:nvSpPr>
        <p:spPr>
          <a:xfrm>
            <a:off x="6257000" y="2137000"/>
            <a:ext cx="2269200" cy="20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When the ACA went into effect in 2014, the number of uninsured and underinsured rates dropped dramatically and continued to fall through 2016 </a:t>
            </a:r>
            <a:r>
              <a:rPr b="1" lang="en"/>
              <a:t>in all at risk demographics</a:t>
            </a:r>
            <a:endParaRPr b="1">
              <a:latin typeface="Source Code Pro"/>
              <a:ea typeface="Source Code Pro"/>
              <a:cs typeface="Source Code Pro"/>
              <a:sym typeface="Source Code Pr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National </a:t>
            </a:r>
            <a:r>
              <a:rPr b="1" lang="en"/>
              <a:t>Single-Payer</a:t>
            </a:r>
            <a:r>
              <a:rPr lang="en"/>
              <a:t> Bills</a:t>
            </a:r>
            <a:endParaRPr b="1"/>
          </a:p>
        </p:txBody>
      </p:sp>
      <p:sp>
        <p:nvSpPr>
          <p:cNvPr id="252" name="Google Shape;252;p4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House: </a:t>
            </a:r>
            <a:r>
              <a:rPr b="1" lang="en" sz="2400"/>
              <a:t>HR1384</a:t>
            </a:r>
            <a:r>
              <a:rPr lang="en"/>
              <a:t> - Rep. Pramila Jayapal</a:t>
            </a:r>
            <a:endParaRPr/>
          </a:p>
          <a:p>
            <a:pPr indent="-317500" lvl="1" marL="914400" rtl="0" algn="l">
              <a:spcBef>
                <a:spcPts val="0"/>
              </a:spcBef>
              <a:spcAft>
                <a:spcPts val="0"/>
              </a:spcAft>
              <a:buSzPts val="1400"/>
              <a:buChar char="○"/>
            </a:pPr>
            <a:r>
              <a:rPr lang="en"/>
              <a:t>Released on February 27th</a:t>
            </a:r>
            <a:endParaRPr/>
          </a:p>
          <a:p>
            <a:pPr indent="-317500" lvl="1" marL="914400" rtl="0" algn="l">
              <a:spcBef>
                <a:spcPts val="0"/>
              </a:spcBef>
              <a:spcAft>
                <a:spcPts val="0"/>
              </a:spcAft>
              <a:buSzPts val="1400"/>
              <a:buChar char="○"/>
            </a:pPr>
            <a:r>
              <a:rPr b="1" lang="en" u="sng"/>
              <a:t>106</a:t>
            </a:r>
            <a:r>
              <a:rPr lang="en"/>
              <a:t> original co-sponsors!</a:t>
            </a:r>
            <a:endParaRPr/>
          </a:p>
          <a:p>
            <a:pPr indent="-342900" lvl="0" marL="457200" rtl="0" algn="l">
              <a:spcBef>
                <a:spcPts val="0"/>
              </a:spcBef>
              <a:spcAft>
                <a:spcPts val="0"/>
              </a:spcAft>
              <a:buSzPts val="1800"/>
              <a:buChar char="●"/>
            </a:pPr>
            <a:r>
              <a:rPr lang="en"/>
              <a:t>Senate: Medicare for All Act - Sen. Bernie Sanders</a:t>
            </a:r>
            <a:endParaRPr/>
          </a:p>
          <a:p>
            <a:pPr indent="-317500" lvl="1" marL="914400" rtl="0" algn="l">
              <a:spcBef>
                <a:spcPts val="0"/>
              </a:spcBef>
              <a:spcAft>
                <a:spcPts val="0"/>
              </a:spcAft>
              <a:buSzPts val="1400"/>
              <a:buChar char="○"/>
            </a:pPr>
            <a:r>
              <a:rPr lang="en"/>
              <a:t>Not yet introduced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Updates in the New Jayapal Single-Payer Bill (HR1384)</a:t>
            </a:r>
            <a:endParaRPr b="1"/>
          </a:p>
        </p:txBody>
      </p:sp>
      <p:pic>
        <p:nvPicPr>
          <p:cNvPr id="258" name="Google Shape;258;p43"/>
          <p:cNvPicPr preferRelativeResize="0"/>
          <p:nvPr/>
        </p:nvPicPr>
        <p:blipFill>
          <a:blip r:embed="rId3">
            <a:alphaModFix/>
          </a:blip>
          <a:stretch>
            <a:fillRect/>
          </a:stretch>
        </p:blipFill>
        <p:spPr>
          <a:xfrm>
            <a:off x="2017600" y="1106000"/>
            <a:ext cx="5108807" cy="38851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Updates in the New Jayapal Single-Payer Bill (HR1384)</a:t>
            </a:r>
            <a:endParaRPr b="1"/>
          </a:p>
        </p:txBody>
      </p:sp>
      <p:pic>
        <p:nvPicPr>
          <p:cNvPr id="264" name="Google Shape;264;p44"/>
          <p:cNvPicPr preferRelativeResize="0"/>
          <p:nvPr/>
        </p:nvPicPr>
        <p:blipFill>
          <a:blip r:embed="rId3">
            <a:alphaModFix/>
          </a:blip>
          <a:stretch>
            <a:fillRect/>
          </a:stretch>
        </p:blipFill>
        <p:spPr>
          <a:xfrm>
            <a:off x="1391888" y="1601701"/>
            <a:ext cx="6360225" cy="2660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Updates in the New Jayapal Single-Payer Bill (HR1384)</a:t>
            </a:r>
            <a:endParaRPr b="1"/>
          </a:p>
        </p:txBody>
      </p:sp>
      <p:sp>
        <p:nvSpPr>
          <p:cNvPr id="270" name="Google Shape;270;p45"/>
          <p:cNvSpPr txBox="1"/>
          <p:nvPr>
            <p:ph idx="1" type="body"/>
          </p:nvPr>
        </p:nvSpPr>
        <p:spPr>
          <a:xfrm>
            <a:off x="311700" y="1468825"/>
            <a:ext cx="8520600" cy="33243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SzPts val="1800"/>
              <a:buChar char="●"/>
            </a:pPr>
            <a:r>
              <a:rPr b="1" lang="en"/>
              <a:t>Most ambitious national Medicare-for-All plan to date</a:t>
            </a:r>
            <a:endParaRPr b="1"/>
          </a:p>
          <a:p>
            <a:pPr indent="-342900" lvl="0" marL="457200" marR="0" rtl="0" algn="l">
              <a:lnSpc>
                <a:spcPct val="115000"/>
              </a:lnSpc>
              <a:spcBef>
                <a:spcPts val="0"/>
              </a:spcBef>
              <a:spcAft>
                <a:spcPts val="0"/>
              </a:spcAft>
              <a:buSzPts val="1800"/>
              <a:buChar char="●"/>
            </a:pPr>
            <a:r>
              <a:rPr lang="en"/>
              <a:t>Covers all medically necessary care - including dental, vision, hearing, mental health, reproductive (including </a:t>
            </a:r>
            <a:r>
              <a:rPr lang="en" u="sng"/>
              <a:t>abortion</a:t>
            </a:r>
            <a:r>
              <a:rPr lang="en"/>
              <a:t>), </a:t>
            </a:r>
            <a:r>
              <a:rPr lang="en" u="sng"/>
              <a:t>long-term care</a:t>
            </a:r>
            <a:r>
              <a:rPr lang="en"/>
              <a:t>, and prescription drugs</a:t>
            </a:r>
            <a:endParaRPr/>
          </a:p>
          <a:p>
            <a:pPr indent="-342900" lvl="0" marL="457200" marR="0" rtl="0" algn="l">
              <a:lnSpc>
                <a:spcPct val="115000"/>
              </a:lnSpc>
              <a:spcBef>
                <a:spcPts val="0"/>
              </a:spcBef>
              <a:spcAft>
                <a:spcPts val="0"/>
              </a:spcAft>
              <a:buSzPts val="1800"/>
              <a:buChar char="●"/>
            </a:pPr>
            <a:r>
              <a:rPr lang="en"/>
              <a:t>Covers all U.S. residents, portable + lifelong</a:t>
            </a:r>
            <a:endParaRPr/>
          </a:p>
          <a:p>
            <a:pPr indent="-342900" lvl="0" marL="457200" rtl="0" algn="l">
              <a:spcBef>
                <a:spcPts val="0"/>
              </a:spcBef>
              <a:spcAft>
                <a:spcPts val="0"/>
              </a:spcAft>
              <a:buSzPts val="1800"/>
              <a:buChar char="●"/>
            </a:pPr>
            <a:r>
              <a:rPr lang="en"/>
              <a:t>NO cost-sharing (copays, premiums and deductibles)</a:t>
            </a:r>
            <a:endParaRPr/>
          </a:p>
          <a:p>
            <a:pPr indent="-342900" lvl="0" marL="457200" marR="0" rtl="0" algn="l">
              <a:lnSpc>
                <a:spcPct val="115000"/>
              </a:lnSpc>
              <a:spcBef>
                <a:spcPts val="0"/>
              </a:spcBef>
              <a:spcAft>
                <a:spcPts val="0"/>
              </a:spcAft>
              <a:buSzPts val="1800"/>
              <a:buChar char="●"/>
            </a:pPr>
            <a:r>
              <a:rPr lang="en"/>
              <a:t>Provides free choice of doctor or hospital.</a:t>
            </a:r>
            <a:endParaRPr/>
          </a:p>
          <a:p>
            <a:pPr indent="-342900" lvl="0" marL="457200" marR="0" rtl="0" algn="l">
              <a:lnSpc>
                <a:spcPct val="115000"/>
              </a:lnSpc>
              <a:spcBef>
                <a:spcPts val="0"/>
              </a:spcBef>
              <a:spcAft>
                <a:spcPts val="0"/>
              </a:spcAft>
              <a:buSzPts val="1800"/>
              <a:buChar char="●"/>
            </a:pPr>
            <a:r>
              <a:rPr lang="en"/>
              <a:t>Global budgeting and fee-for-service payment of providers</a:t>
            </a:r>
            <a:endParaRPr/>
          </a:p>
          <a:p>
            <a:pPr indent="-342900" lvl="0" marL="457200" marR="0" rtl="0" algn="l">
              <a:lnSpc>
                <a:spcPct val="115000"/>
              </a:lnSpc>
              <a:spcBef>
                <a:spcPts val="0"/>
              </a:spcBef>
              <a:spcAft>
                <a:spcPts val="0"/>
              </a:spcAft>
              <a:buSzPts val="1800"/>
              <a:buChar char="●"/>
            </a:pPr>
            <a:r>
              <a:rPr lang="en"/>
              <a:t>Establishes a national drug formulary that promotes the use of generics</a:t>
            </a:r>
            <a:br>
              <a:rPr lang="en"/>
            </a:br>
            <a:br>
              <a:rPr lang="en"/>
            </a:b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Updates in the New Jayapal Single-Payer Bill (HR1384)</a:t>
            </a:r>
            <a:endParaRPr b="1"/>
          </a:p>
        </p:txBody>
      </p:sp>
      <p:sp>
        <p:nvSpPr>
          <p:cNvPr id="276" name="Google Shape;276;p46"/>
          <p:cNvSpPr txBox="1"/>
          <p:nvPr>
            <p:ph idx="1" type="body"/>
          </p:nvPr>
        </p:nvSpPr>
        <p:spPr>
          <a:xfrm>
            <a:off x="311700" y="1468825"/>
            <a:ext cx="8520600" cy="334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NEW FEATURES:</a:t>
            </a:r>
            <a:endParaRPr/>
          </a:p>
          <a:p>
            <a:pPr indent="-342900" lvl="0" marL="457200" rtl="0" algn="l">
              <a:spcBef>
                <a:spcPts val="1600"/>
              </a:spcBef>
              <a:spcAft>
                <a:spcPts val="0"/>
              </a:spcAft>
              <a:buSzPts val="1800"/>
              <a:buChar char="●"/>
            </a:pPr>
            <a:r>
              <a:rPr lang="en"/>
              <a:t>Allows the </a:t>
            </a:r>
            <a:r>
              <a:rPr lang="en" u="sng"/>
              <a:t>override of drug patents</a:t>
            </a:r>
            <a:r>
              <a:rPr lang="en"/>
              <a:t> when drug firms demand extortionate prices (</a:t>
            </a:r>
            <a:r>
              <a:rPr b="1" lang="en"/>
              <a:t>key recommendation from PNHP</a:t>
            </a:r>
            <a:r>
              <a:rPr lang="en"/>
              <a:t>)</a:t>
            </a:r>
            <a:endParaRPr/>
          </a:p>
          <a:p>
            <a:pPr indent="-342900" lvl="0" marL="457200" rtl="0" algn="l">
              <a:spcBef>
                <a:spcPts val="0"/>
              </a:spcBef>
              <a:spcAft>
                <a:spcPts val="0"/>
              </a:spcAft>
              <a:buSzPts val="1800"/>
              <a:buChar char="●"/>
            </a:pPr>
            <a:r>
              <a:rPr lang="en" u="sng"/>
              <a:t>Overrides the Hyde Amendment</a:t>
            </a:r>
            <a:r>
              <a:rPr lang="en"/>
              <a:t> that bans federal funding of abortion</a:t>
            </a:r>
            <a:endParaRPr/>
          </a:p>
          <a:p>
            <a:pPr indent="-342900" lvl="0" marL="457200" marR="0" rtl="0" algn="l">
              <a:lnSpc>
                <a:spcPct val="115000"/>
              </a:lnSpc>
              <a:spcBef>
                <a:spcPts val="0"/>
              </a:spcBef>
              <a:spcAft>
                <a:spcPts val="0"/>
              </a:spcAft>
              <a:buClr>
                <a:schemeClr val="dk2"/>
              </a:buClr>
              <a:buSzPts val="1800"/>
              <a:buFont typeface="Source Code Pro"/>
              <a:buChar char="●"/>
            </a:pPr>
            <a:r>
              <a:rPr lang="en"/>
              <a:t>Implemented over a </a:t>
            </a:r>
            <a:r>
              <a:rPr lang="en" u="sng"/>
              <a:t>two-year transition period</a:t>
            </a:r>
            <a:r>
              <a:rPr lang="en"/>
              <a:t> (after year 1, automatically enrolls everyone 0-18 and 55+)</a:t>
            </a:r>
            <a:endParaRPr/>
          </a:p>
          <a:p>
            <a:pPr indent="-317500" lvl="1" marL="914400" marR="0" rtl="0" algn="l">
              <a:lnSpc>
                <a:spcPct val="115000"/>
              </a:lnSpc>
              <a:spcBef>
                <a:spcPts val="0"/>
              </a:spcBef>
              <a:spcAft>
                <a:spcPts val="0"/>
              </a:spcAft>
              <a:buSzPts val="1400"/>
              <a:buChar char="○"/>
            </a:pPr>
            <a:r>
              <a:rPr lang="en"/>
              <a:t>Different from 4 year transition period in Sanders bill (from 2018)</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Updates in the New Jayapal Single-Payer Bill (HR1384)</a:t>
            </a:r>
            <a:endParaRPr b="1"/>
          </a:p>
        </p:txBody>
      </p:sp>
      <p:sp>
        <p:nvSpPr>
          <p:cNvPr id="282" name="Google Shape;282;p47"/>
          <p:cNvSpPr txBox="1"/>
          <p:nvPr>
            <p:ph idx="1" type="body"/>
          </p:nvPr>
        </p:nvSpPr>
        <p:spPr>
          <a:xfrm>
            <a:off x="311700" y="1468825"/>
            <a:ext cx="8520600" cy="33417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PNHP has endorsed this bill and described it as the most ambitious yet</a:t>
            </a:r>
            <a:endParaRPr/>
          </a:p>
          <a:p>
            <a:pPr indent="0" lvl="0" marL="0" marR="0" rtl="0" algn="l">
              <a:lnSpc>
                <a:spcPct val="115000"/>
              </a:lnSpc>
              <a:spcBef>
                <a:spcPts val="1600"/>
              </a:spcBef>
              <a:spcAft>
                <a:spcPts val="1600"/>
              </a:spcAft>
              <a:buNone/>
            </a:pPr>
            <a:r>
              <a:rPr lang="en"/>
              <a:t>However, a lingering concern is the presence of for-profit providers (hospitals, nursing homes, hospices, dialysis, etc.) which provide worse care at higher prices.</a:t>
            </a:r>
            <a:br>
              <a:rPr lang="en"/>
            </a:b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Summary of SNaHP Goals &amp; Values</a:t>
            </a:r>
            <a:endParaRPr/>
          </a:p>
        </p:txBody>
      </p:sp>
      <p:sp>
        <p:nvSpPr>
          <p:cNvPr id="288" name="Google Shape;288;p4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dk2"/>
              </a:buClr>
              <a:buSzPts val="1800"/>
              <a:buFont typeface="Source Code Pro"/>
              <a:buChar char="●"/>
            </a:pPr>
            <a:r>
              <a:rPr lang="en"/>
              <a:t>Coverage of all medically necessary care - including dental, vision, hearing, mental health, reproductive (including abortion), long-term care, and prescription drugs</a:t>
            </a:r>
            <a:endParaRPr/>
          </a:p>
          <a:p>
            <a:pPr indent="-342900" lvl="0" marL="457200" rtl="0" algn="l">
              <a:spcBef>
                <a:spcPts val="0"/>
              </a:spcBef>
              <a:spcAft>
                <a:spcPts val="0"/>
              </a:spcAft>
              <a:buSzPts val="1800"/>
              <a:buChar char="●"/>
            </a:pPr>
            <a:r>
              <a:rPr lang="en"/>
              <a:t>True single-payer with </a:t>
            </a:r>
            <a:r>
              <a:rPr b="1" lang="en"/>
              <a:t>no for-profit providers or insurance alternatives </a:t>
            </a:r>
            <a:r>
              <a:rPr lang="en"/>
              <a:t>for any services provided under the single-payer plan</a:t>
            </a:r>
            <a:endParaRPr/>
          </a:p>
          <a:p>
            <a:pPr indent="-317500" lvl="1" marL="914400" rtl="0" algn="l">
              <a:spcBef>
                <a:spcPts val="0"/>
              </a:spcBef>
              <a:spcAft>
                <a:spcPts val="0"/>
              </a:spcAft>
              <a:buSzPts val="1400"/>
              <a:buChar char="○"/>
            </a:pPr>
            <a:r>
              <a:rPr lang="en"/>
              <a:t>Guaranteed enrollment, guaranteed choice</a:t>
            </a:r>
            <a:endParaRPr/>
          </a:p>
          <a:p>
            <a:pPr indent="-317500" lvl="1" marL="914400" rtl="0" algn="l">
              <a:spcBef>
                <a:spcPts val="0"/>
              </a:spcBef>
              <a:spcAft>
                <a:spcPts val="0"/>
              </a:spcAft>
              <a:buSzPts val="1400"/>
              <a:buChar char="○"/>
            </a:pPr>
            <a:r>
              <a:rPr lang="en"/>
              <a:t>More than just a public option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Focus on Single-Payer</a:t>
            </a:r>
            <a:endParaRPr/>
          </a:p>
        </p:txBody>
      </p:sp>
      <p:sp>
        <p:nvSpPr>
          <p:cNvPr id="294" name="Google Shape;294;p4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Much greater coverage in news and social media, much more public and online debate over merits, economics and political feasibility</a:t>
            </a:r>
            <a:endParaRPr/>
          </a:p>
        </p:txBody>
      </p:sp>
      <p:pic>
        <p:nvPicPr>
          <p:cNvPr id="295" name="Google Shape;295;p49"/>
          <p:cNvPicPr preferRelativeResize="0"/>
          <p:nvPr/>
        </p:nvPicPr>
        <p:blipFill>
          <a:blip r:embed="rId3">
            <a:alphaModFix/>
          </a:blip>
          <a:stretch>
            <a:fillRect/>
          </a:stretch>
        </p:blipFill>
        <p:spPr>
          <a:xfrm>
            <a:off x="239025" y="2621650"/>
            <a:ext cx="5529022" cy="2207425"/>
          </a:xfrm>
          <a:prstGeom prst="rect">
            <a:avLst/>
          </a:prstGeom>
          <a:noFill/>
          <a:ln>
            <a:noFill/>
          </a:ln>
        </p:spPr>
      </p:pic>
      <p:pic>
        <p:nvPicPr>
          <p:cNvPr id="296" name="Google Shape;296;p49"/>
          <p:cNvPicPr preferRelativeResize="0"/>
          <p:nvPr/>
        </p:nvPicPr>
        <p:blipFill>
          <a:blip r:embed="rId4">
            <a:alphaModFix/>
          </a:blip>
          <a:stretch>
            <a:fillRect/>
          </a:stretch>
        </p:blipFill>
        <p:spPr>
          <a:xfrm>
            <a:off x="5817700" y="2666474"/>
            <a:ext cx="3183673" cy="17908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5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Attacks on ‘Medicare for All’</a:t>
            </a:r>
            <a:endParaRPr/>
          </a:p>
        </p:txBody>
      </p:sp>
      <p:pic>
        <p:nvPicPr>
          <p:cNvPr id="302" name="Google Shape;302;p50"/>
          <p:cNvPicPr preferRelativeResize="0"/>
          <p:nvPr/>
        </p:nvPicPr>
        <p:blipFill>
          <a:blip r:embed="rId3">
            <a:alphaModFix/>
          </a:blip>
          <a:stretch>
            <a:fillRect/>
          </a:stretch>
        </p:blipFill>
        <p:spPr>
          <a:xfrm>
            <a:off x="1631387" y="1094274"/>
            <a:ext cx="5881224" cy="3849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5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State Single-Payer Bills</a:t>
            </a:r>
            <a:endParaRPr/>
          </a:p>
        </p:txBody>
      </p:sp>
      <p:sp>
        <p:nvSpPr>
          <p:cNvPr id="308" name="Google Shape;308;p5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Per Healthcare-NOW, 18 states </a:t>
            </a:r>
            <a:r>
              <a:rPr lang="en"/>
              <a:t>currently</a:t>
            </a:r>
            <a:r>
              <a:rPr lang="en"/>
              <a:t> </a:t>
            </a:r>
            <a:r>
              <a:rPr lang="en"/>
              <a:t>have </a:t>
            </a:r>
            <a:r>
              <a:rPr lang="en"/>
              <a:t>single-payer healthcare legislation</a:t>
            </a:r>
            <a:endParaRPr/>
          </a:p>
          <a:p>
            <a:pPr indent="0" lvl="0" marL="0" marR="0" rtl="0" algn="l">
              <a:lnSpc>
                <a:spcPct val="115000"/>
              </a:lnSpc>
              <a:spcBef>
                <a:spcPts val="1600"/>
              </a:spcBef>
              <a:spcAft>
                <a:spcPts val="0"/>
              </a:spcAft>
              <a:buNone/>
            </a:pPr>
            <a:r>
              <a:rPr lang="en"/>
              <a:t>Significant increase in opportunity and discussion of single-payer in many states, particularly those with full Democratic control after 2018 elections</a:t>
            </a:r>
            <a:endParaRPr/>
          </a:p>
          <a:p>
            <a:pPr indent="0" lvl="0" marL="0" marR="0" rtl="0" algn="l">
              <a:lnSpc>
                <a:spcPct val="115000"/>
              </a:lnSpc>
              <a:spcBef>
                <a:spcPts val="1600"/>
              </a:spcBef>
              <a:spcAft>
                <a:spcPts val="1600"/>
              </a:spcAft>
              <a:buNone/>
            </a:pPr>
            <a:r>
              <a:rPr lang="en"/>
              <a:t>Much greater focus on economic/budget analyses in different states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pic>
        <p:nvPicPr>
          <p:cNvPr id="82" name="Google Shape;82;p16"/>
          <p:cNvPicPr preferRelativeResize="0"/>
          <p:nvPr/>
        </p:nvPicPr>
        <p:blipFill>
          <a:blip r:embed="rId3">
            <a:alphaModFix/>
          </a:blip>
          <a:stretch>
            <a:fillRect/>
          </a:stretch>
        </p:blipFill>
        <p:spPr>
          <a:xfrm>
            <a:off x="1013600" y="1011275"/>
            <a:ext cx="6984600" cy="4018526"/>
          </a:xfrm>
          <a:prstGeom prst="rect">
            <a:avLst/>
          </a:prstGeom>
          <a:noFill/>
          <a:ln>
            <a:noFill/>
          </a:ln>
        </p:spPr>
      </p:pic>
      <p:sp>
        <p:nvSpPr>
          <p:cNvPr id="83" name="Google Shape;83;p16"/>
          <p:cNvSpPr txBox="1"/>
          <p:nvPr>
            <p:ph type="title"/>
          </p:nvPr>
        </p:nvSpPr>
        <p:spPr>
          <a:xfrm>
            <a:off x="245600" y="22647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need: </a:t>
            </a:r>
            <a:r>
              <a:rPr lang="en"/>
              <a:t>Attacks on the Affordable Care Act (ACA)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5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State Single-Payer Bills</a:t>
            </a:r>
            <a:endParaRPr/>
          </a:p>
        </p:txBody>
      </p:sp>
      <p:sp>
        <p:nvSpPr>
          <p:cNvPr id="314" name="Google Shape;314;p52"/>
          <p:cNvSpPr txBox="1"/>
          <p:nvPr>
            <p:ph idx="1" type="body"/>
          </p:nvPr>
        </p:nvSpPr>
        <p:spPr>
          <a:xfrm>
            <a:off x="311700" y="1468825"/>
            <a:ext cx="8520600" cy="329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There are many more states with legislation and exciting updates/political opportunities! </a:t>
            </a:r>
            <a:endParaRPr sz="1100"/>
          </a:p>
          <a:p>
            <a:pPr indent="0" lvl="0" marL="0" rtl="0" algn="l">
              <a:spcBef>
                <a:spcPts val="1600"/>
              </a:spcBef>
              <a:spcAft>
                <a:spcPts val="1600"/>
              </a:spcAft>
              <a:buNone/>
            </a:pPr>
            <a:br>
              <a:rPr lang="en"/>
            </a:br>
            <a:endParaRPr/>
          </a:p>
        </p:txBody>
      </p:sp>
      <p:pic>
        <p:nvPicPr>
          <p:cNvPr id="315" name="Google Shape;315;p52"/>
          <p:cNvPicPr preferRelativeResize="0"/>
          <p:nvPr/>
        </p:nvPicPr>
        <p:blipFill>
          <a:blip r:embed="rId3">
            <a:alphaModFix/>
          </a:blip>
          <a:stretch>
            <a:fillRect/>
          </a:stretch>
        </p:blipFill>
        <p:spPr>
          <a:xfrm>
            <a:off x="37275" y="2368950"/>
            <a:ext cx="2144825" cy="2257708"/>
          </a:xfrm>
          <a:prstGeom prst="rect">
            <a:avLst/>
          </a:prstGeom>
          <a:noFill/>
          <a:ln>
            <a:noFill/>
          </a:ln>
        </p:spPr>
      </p:pic>
      <p:pic>
        <p:nvPicPr>
          <p:cNvPr id="316" name="Google Shape;316;p52"/>
          <p:cNvPicPr preferRelativeResize="0"/>
          <p:nvPr/>
        </p:nvPicPr>
        <p:blipFill>
          <a:blip r:embed="rId4">
            <a:alphaModFix/>
          </a:blip>
          <a:stretch>
            <a:fillRect/>
          </a:stretch>
        </p:blipFill>
        <p:spPr>
          <a:xfrm>
            <a:off x="2193729" y="2480800"/>
            <a:ext cx="2703995" cy="2240824"/>
          </a:xfrm>
          <a:prstGeom prst="rect">
            <a:avLst/>
          </a:prstGeom>
          <a:noFill/>
          <a:ln>
            <a:noFill/>
          </a:ln>
        </p:spPr>
      </p:pic>
      <p:pic>
        <p:nvPicPr>
          <p:cNvPr id="317" name="Google Shape;317;p52"/>
          <p:cNvPicPr preferRelativeResize="0"/>
          <p:nvPr/>
        </p:nvPicPr>
        <p:blipFill>
          <a:blip r:embed="rId5">
            <a:alphaModFix/>
          </a:blip>
          <a:stretch>
            <a:fillRect/>
          </a:stretch>
        </p:blipFill>
        <p:spPr>
          <a:xfrm>
            <a:off x="4937075" y="2501249"/>
            <a:ext cx="2144824" cy="2240826"/>
          </a:xfrm>
          <a:prstGeom prst="rect">
            <a:avLst/>
          </a:prstGeom>
          <a:noFill/>
          <a:ln>
            <a:noFill/>
          </a:ln>
        </p:spPr>
      </p:pic>
      <p:pic>
        <p:nvPicPr>
          <p:cNvPr id="318" name="Google Shape;318;p52"/>
          <p:cNvPicPr preferRelativeResize="0"/>
          <p:nvPr/>
        </p:nvPicPr>
        <p:blipFill>
          <a:blip r:embed="rId6">
            <a:alphaModFix/>
          </a:blip>
          <a:stretch>
            <a:fillRect/>
          </a:stretch>
        </p:blipFill>
        <p:spPr>
          <a:xfrm>
            <a:off x="7121250" y="2750700"/>
            <a:ext cx="1982651" cy="1480775"/>
          </a:xfrm>
          <a:prstGeom prst="rect">
            <a:avLst/>
          </a:prstGeom>
          <a:noFill/>
          <a:ln>
            <a:noFill/>
          </a:ln>
        </p:spPr>
      </p:pic>
      <p:sp>
        <p:nvSpPr>
          <p:cNvPr id="319" name="Google Shape;319;p52"/>
          <p:cNvSpPr txBox="1"/>
          <p:nvPr/>
        </p:nvSpPr>
        <p:spPr>
          <a:xfrm>
            <a:off x="581025" y="4762525"/>
            <a:ext cx="8457600" cy="51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u="sng">
                <a:solidFill>
                  <a:schemeClr val="accent5"/>
                </a:solidFill>
                <a:latin typeface="Source Code Pro"/>
                <a:ea typeface="Source Code Pro"/>
                <a:cs typeface="Source Code Pro"/>
                <a:sym typeface="Source Code Pro"/>
                <a:hlinkClick r:id="rId7"/>
              </a:rPr>
              <a:t>https://www.healthcare-now.org/legislation/state-single-payer-legislation/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5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State Single-Payer Bills: CALIFORNIA</a:t>
            </a:r>
            <a:endParaRPr/>
          </a:p>
        </p:txBody>
      </p:sp>
      <p:sp>
        <p:nvSpPr>
          <p:cNvPr id="325" name="Google Shape;325;p53"/>
          <p:cNvSpPr txBox="1"/>
          <p:nvPr>
            <p:ph idx="1" type="body"/>
          </p:nvPr>
        </p:nvSpPr>
        <p:spPr>
          <a:xfrm>
            <a:off x="311700" y="1468825"/>
            <a:ext cx="8520600" cy="329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Healthy California Act (SB 562) - large campaign by California Nurses Association last year</a:t>
            </a:r>
            <a:endParaRPr/>
          </a:p>
          <a:p>
            <a:pPr indent="-317500" lvl="1" marL="914400" rtl="0" algn="l">
              <a:spcBef>
                <a:spcPts val="0"/>
              </a:spcBef>
              <a:spcAft>
                <a:spcPts val="0"/>
              </a:spcAft>
              <a:buSzPts val="1400"/>
              <a:buChar char="○"/>
            </a:pPr>
            <a:r>
              <a:rPr lang="en"/>
              <a:t>Shelved by Assembly Speaker Anthony Rendon</a:t>
            </a:r>
            <a:endParaRPr/>
          </a:p>
          <a:p>
            <a:pPr indent="-342900" lvl="0" marL="457200" rtl="0" algn="l">
              <a:spcBef>
                <a:spcPts val="0"/>
              </a:spcBef>
              <a:spcAft>
                <a:spcPts val="0"/>
              </a:spcAft>
              <a:buSzPts val="1800"/>
              <a:buChar char="●"/>
            </a:pPr>
            <a:r>
              <a:rPr lang="en"/>
              <a:t>Newly-elected Governor Gavin Newsom endorsed SB 562 during campaign, has since stated support for single-payer but has not encouraged introduction of a new version</a:t>
            </a:r>
            <a:endParaRPr/>
          </a:p>
          <a:p>
            <a:pPr indent="-342900" lvl="0" marL="457200" rtl="0" algn="l">
              <a:spcBef>
                <a:spcPts val="0"/>
              </a:spcBef>
              <a:spcAft>
                <a:spcPts val="0"/>
              </a:spcAft>
              <a:buSzPts val="1800"/>
              <a:buChar char="●"/>
            </a:pPr>
            <a:r>
              <a:rPr lang="en"/>
              <a:t>Newson has requested federal waivers while looking to expand coverage to immigrants</a:t>
            </a:r>
            <a:endParaRPr/>
          </a:p>
          <a:p>
            <a:pPr indent="-342900" lvl="0" marL="457200" rtl="0" algn="l">
              <a:spcBef>
                <a:spcPts val="0"/>
              </a:spcBef>
              <a:spcAft>
                <a:spcPts val="0"/>
              </a:spcAft>
              <a:buSzPts val="1800"/>
              <a:buChar char="●"/>
            </a:pPr>
            <a:r>
              <a:rPr lang="en"/>
              <a:t>No California Democrats introduced a single-payer bill before key legislative deadline last week </a:t>
            </a:r>
            <a:br>
              <a:rPr lang="en"/>
            </a:b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5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State Single-Payer Bills: WASHINGTON</a:t>
            </a:r>
            <a:endParaRPr/>
          </a:p>
        </p:txBody>
      </p:sp>
      <p:sp>
        <p:nvSpPr>
          <p:cNvPr id="331" name="Google Shape;331;p54"/>
          <p:cNvSpPr txBox="1"/>
          <p:nvPr>
            <p:ph idx="1" type="body"/>
          </p:nvPr>
        </p:nvSpPr>
        <p:spPr>
          <a:xfrm>
            <a:off x="311700" y="1468825"/>
            <a:ext cx="8520600" cy="329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Washington Health Security Trust (WHST) Bill</a:t>
            </a:r>
            <a:endParaRPr/>
          </a:p>
          <a:p>
            <a:pPr indent="-317500" lvl="1" marL="914400" rtl="0" algn="l">
              <a:spcBef>
                <a:spcPts val="0"/>
              </a:spcBef>
              <a:spcAft>
                <a:spcPts val="0"/>
              </a:spcAft>
              <a:buSzPts val="1400"/>
              <a:buChar char="○"/>
            </a:pPr>
            <a:r>
              <a:rPr lang="en"/>
              <a:t>Sponsor: Rep. Sherry Appleton</a:t>
            </a:r>
            <a:endParaRPr/>
          </a:p>
          <a:p>
            <a:pPr indent="-317500" lvl="1" marL="914400" rtl="0" algn="l">
              <a:spcBef>
                <a:spcPts val="0"/>
              </a:spcBef>
              <a:spcAft>
                <a:spcPts val="0"/>
              </a:spcAft>
              <a:buSzPts val="1400"/>
              <a:buChar char="○"/>
            </a:pPr>
            <a:r>
              <a:rPr lang="en"/>
              <a:t>Economic study requested by 2018 legislature, delayed to June ‘19</a:t>
            </a:r>
            <a:endParaRPr/>
          </a:p>
          <a:p>
            <a:pPr indent="-342900" lvl="0" marL="457200" rtl="0" algn="l">
              <a:spcBef>
                <a:spcPts val="0"/>
              </a:spcBef>
              <a:spcAft>
                <a:spcPts val="0"/>
              </a:spcAft>
              <a:buSzPts val="1800"/>
              <a:buChar char="●"/>
            </a:pPr>
            <a:r>
              <a:rPr lang="en"/>
              <a:t>HR 6097 (Jayapal - House bill)</a:t>
            </a:r>
            <a:endParaRPr/>
          </a:p>
          <a:p>
            <a:pPr indent="-317500" lvl="1" marL="914400" rtl="0" algn="l">
              <a:spcBef>
                <a:spcPts val="0"/>
              </a:spcBef>
              <a:spcAft>
                <a:spcPts val="0"/>
              </a:spcAft>
              <a:buSzPts val="1400"/>
              <a:buChar char="○"/>
            </a:pPr>
            <a:r>
              <a:rPr lang="en"/>
              <a:t>Would enhance state access to federal health care funds</a:t>
            </a:r>
            <a:endParaRPr/>
          </a:p>
          <a:p>
            <a:pPr indent="-342900" lvl="0" marL="457200" rtl="0" algn="l">
              <a:spcBef>
                <a:spcPts val="0"/>
              </a:spcBef>
              <a:spcAft>
                <a:spcPts val="0"/>
              </a:spcAft>
              <a:buSzPts val="1800"/>
              <a:buChar char="●"/>
            </a:pPr>
            <a:r>
              <a:rPr lang="en"/>
              <a:t>SB 5822/HB 1877</a:t>
            </a:r>
            <a:endParaRPr/>
          </a:p>
          <a:p>
            <a:pPr indent="-317500" lvl="1" marL="914400" rtl="0" algn="l">
              <a:spcBef>
                <a:spcPts val="0"/>
              </a:spcBef>
              <a:spcAft>
                <a:spcPts val="0"/>
              </a:spcAft>
              <a:buSzPts val="1400"/>
              <a:buChar char="○"/>
            </a:pPr>
            <a:r>
              <a:rPr lang="en"/>
              <a:t>Convenes a working group to study the establishment of a universal health care system in Washington, to report findings by Nov 2020</a:t>
            </a:r>
            <a:endParaRPr/>
          </a:p>
          <a:p>
            <a:pPr indent="-317500" lvl="1" marL="914400" rtl="0" algn="l">
              <a:spcBef>
                <a:spcPts val="0"/>
              </a:spcBef>
              <a:spcAft>
                <a:spcPts val="0"/>
              </a:spcAft>
              <a:buSzPts val="1400"/>
              <a:buChar char="○"/>
            </a:pPr>
            <a:r>
              <a:rPr lang="en" sz="1400"/>
              <a:t>Public hearings in Senate Health + Ways &amp; Means committees</a:t>
            </a:r>
            <a:endParaRPr/>
          </a:p>
          <a:p>
            <a:pPr indent="-342900" lvl="0" marL="457200" rtl="0" algn="l">
              <a:spcBef>
                <a:spcPts val="0"/>
              </a:spcBef>
              <a:spcAft>
                <a:spcPts val="0"/>
              </a:spcAft>
              <a:buSzPts val="1800"/>
              <a:buChar char="●"/>
            </a:pPr>
            <a:r>
              <a:rPr lang="en"/>
              <a:t>Bridge to single-payer bill</a:t>
            </a:r>
            <a:endParaRPr/>
          </a:p>
          <a:p>
            <a:pPr indent="-317500" lvl="1" marL="914400" rtl="0" algn="l">
              <a:spcBef>
                <a:spcPts val="0"/>
              </a:spcBef>
              <a:spcAft>
                <a:spcPts val="0"/>
              </a:spcAft>
              <a:buSzPts val="1400"/>
              <a:buChar char="○"/>
            </a:pPr>
            <a:r>
              <a:rPr lang="en"/>
              <a:t>Lay foundation for single-payer system</a:t>
            </a:r>
            <a:br>
              <a:rPr lang="en"/>
            </a:b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State Single-Payer Bills: NEW YORK</a:t>
            </a:r>
            <a:endParaRPr/>
          </a:p>
        </p:txBody>
      </p:sp>
      <p:sp>
        <p:nvSpPr>
          <p:cNvPr id="337" name="Google Shape;337;p55"/>
          <p:cNvSpPr txBox="1"/>
          <p:nvPr>
            <p:ph idx="1" type="body"/>
          </p:nvPr>
        </p:nvSpPr>
        <p:spPr>
          <a:xfrm>
            <a:off x="311700" y="1384975"/>
            <a:ext cx="8754900" cy="329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NY Health Act (A. 5248/S. 3577)</a:t>
            </a:r>
            <a:endParaRPr/>
          </a:p>
          <a:p>
            <a:pPr indent="-317500" lvl="1" marL="914400" rtl="0" algn="l">
              <a:spcBef>
                <a:spcPts val="0"/>
              </a:spcBef>
              <a:spcAft>
                <a:spcPts val="0"/>
              </a:spcAft>
              <a:buSzPts val="1400"/>
              <a:buChar char="○"/>
            </a:pPr>
            <a:r>
              <a:rPr lang="en"/>
              <a:t>Passed State Assembly 4 years in a row by large margin</a:t>
            </a:r>
            <a:endParaRPr/>
          </a:p>
          <a:p>
            <a:pPr indent="-317500" lvl="1" marL="914400" rtl="0" algn="l">
              <a:spcBef>
                <a:spcPts val="0"/>
              </a:spcBef>
              <a:spcAft>
                <a:spcPts val="0"/>
              </a:spcAft>
              <a:buSzPts val="1400"/>
              <a:buChar char="○"/>
            </a:pPr>
            <a:r>
              <a:rPr lang="en"/>
              <a:t>RAND Study last year - conservative estimates: savings of $15 billion annually (avg. $2800 savings for 90% of NYers), 2% inc. in employment </a:t>
            </a:r>
            <a:endParaRPr/>
          </a:p>
          <a:p>
            <a:pPr indent="-317500" lvl="1" marL="914400" rtl="0" algn="l">
              <a:spcBef>
                <a:spcPts val="0"/>
              </a:spcBef>
              <a:spcAft>
                <a:spcPts val="0"/>
              </a:spcAft>
              <a:buSzPts val="1400"/>
              <a:buChar char="○"/>
            </a:pPr>
            <a:r>
              <a:rPr lang="en"/>
              <a:t>First full Democratic majority in decades</a:t>
            </a:r>
            <a:endParaRPr/>
          </a:p>
          <a:p>
            <a:pPr indent="-317500" lvl="1" marL="914400" rtl="0" algn="l">
              <a:spcBef>
                <a:spcPts val="0"/>
              </a:spcBef>
              <a:spcAft>
                <a:spcPts val="0"/>
              </a:spcAft>
              <a:buSzPts val="1400"/>
              <a:buChar char="○"/>
            </a:pPr>
            <a:r>
              <a:rPr lang="en"/>
              <a:t>Legislation reintroduced on Feb 11th - 81 Assembly Members and 22 Senators as original cosponsors</a:t>
            </a:r>
            <a:endParaRPr/>
          </a:p>
          <a:p>
            <a:pPr indent="-342900" lvl="0" marL="457200" marR="0" rtl="0" algn="l">
              <a:lnSpc>
                <a:spcPct val="115000"/>
              </a:lnSpc>
              <a:spcBef>
                <a:spcPts val="0"/>
              </a:spcBef>
              <a:spcAft>
                <a:spcPts val="0"/>
              </a:spcAft>
              <a:buClr>
                <a:schemeClr val="dk2"/>
              </a:buClr>
              <a:buSzPts val="1800"/>
              <a:buFont typeface="Source Code Pro"/>
              <a:buChar char="●"/>
            </a:pPr>
            <a:r>
              <a:rPr lang="en"/>
              <a:t>Updates in 2019 Legislation:</a:t>
            </a:r>
            <a:endParaRPr/>
          </a:p>
          <a:p>
            <a:pPr indent="-342900" lvl="1" marL="914400" marR="0" rtl="0" algn="l">
              <a:lnSpc>
                <a:spcPct val="115000"/>
              </a:lnSpc>
              <a:spcBef>
                <a:spcPts val="0"/>
              </a:spcBef>
              <a:spcAft>
                <a:spcPts val="0"/>
              </a:spcAft>
              <a:buClr>
                <a:schemeClr val="dk2"/>
              </a:buClr>
              <a:buSzPts val="1800"/>
              <a:buFont typeface="Source Code Pro"/>
              <a:buChar char="○"/>
            </a:pPr>
            <a:r>
              <a:rPr lang="en"/>
              <a:t>Full inclusion of Long Term Care</a:t>
            </a:r>
            <a:endParaRPr/>
          </a:p>
          <a:p>
            <a:pPr indent="-342900" lvl="1" marL="914400" marR="0" rtl="0" algn="l">
              <a:lnSpc>
                <a:spcPct val="115000"/>
              </a:lnSpc>
              <a:spcBef>
                <a:spcPts val="0"/>
              </a:spcBef>
              <a:spcAft>
                <a:spcPts val="0"/>
              </a:spcAft>
              <a:buClr>
                <a:schemeClr val="dk2"/>
              </a:buClr>
              <a:buSzPts val="1800"/>
              <a:buFont typeface="Source Code Pro"/>
              <a:buChar char="○"/>
            </a:pPr>
            <a:r>
              <a:rPr lang="en"/>
              <a:t>Implementation even in absence of federal waivers (although they will be sought) - technical mechanisms to create work-around</a:t>
            </a:r>
            <a:endParaRPr/>
          </a:p>
          <a:p>
            <a:pPr indent="-342900" lvl="1" marL="914400" marR="0" rtl="0" algn="l">
              <a:lnSpc>
                <a:spcPct val="115000"/>
              </a:lnSpc>
              <a:spcBef>
                <a:spcPts val="0"/>
              </a:spcBef>
              <a:spcAft>
                <a:spcPts val="0"/>
              </a:spcAft>
              <a:buClr>
                <a:schemeClr val="dk2"/>
              </a:buClr>
              <a:buSzPts val="1800"/>
              <a:buFont typeface="Source Code Pro"/>
              <a:buChar char="○"/>
            </a:pPr>
            <a:r>
              <a:rPr lang="en"/>
              <a:t>Re-training assistance for insurance company employees and up to 2 years of unemployment coverage</a:t>
            </a:r>
            <a:br>
              <a:rPr lang="en"/>
            </a:b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5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State Single-Payer Bills: NEW YORK</a:t>
            </a:r>
            <a:endParaRPr/>
          </a:p>
        </p:txBody>
      </p:sp>
      <p:sp>
        <p:nvSpPr>
          <p:cNvPr id="343" name="Google Shape;343;p56"/>
          <p:cNvSpPr txBox="1"/>
          <p:nvPr>
            <p:ph idx="1" type="body"/>
          </p:nvPr>
        </p:nvSpPr>
        <p:spPr>
          <a:xfrm>
            <a:off x="311700" y="1468825"/>
            <a:ext cx="8520600" cy="329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Businesses for NY Health Campaign</a:t>
            </a:r>
            <a:endParaRPr/>
          </a:p>
          <a:p>
            <a:pPr indent="-342900" lvl="0" marL="457200" rtl="0" algn="l">
              <a:spcBef>
                <a:spcPts val="0"/>
              </a:spcBef>
              <a:spcAft>
                <a:spcPts val="0"/>
              </a:spcAft>
              <a:buSzPts val="1800"/>
              <a:buChar char="●"/>
            </a:pPr>
            <a:r>
              <a:rPr lang="en"/>
              <a:t>Doctors for NY Health Campaign</a:t>
            </a:r>
            <a:endParaRPr/>
          </a:p>
          <a:p>
            <a:pPr indent="-342900" lvl="0" marL="457200" rtl="0" algn="l">
              <a:spcBef>
                <a:spcPts val="0"/>
              </a:spcBef>
              <a:spcAft>
                <a:spcPts val="0"/>
              </a:spcAft>
              <a:buSzPts val="1800"/>
              <a:buChar char="●"/>
            </a:pPr>
            <a:r>
              <a:rPr lang="en"/>
              <a:t>Healthcare Rights and Access Survey</a:t>
            </a:r>
            <a:endParaRPr/>
          </a:p>
          <a:p>
            <a:pPr indent="-317500" lvl="1" marL="914400" rtl="0" algn="l">
              <a:spcBef>
                <a:spcPts val="0"/>
              </a:spcBef>
              <a:spcAft>
                <a:spcPts val="0"/>
              </a:spcAft>
              <a:buSzPts val="1400"/>
              <a:buChar char="○"/>
            </a:pPr>
            <a:r>
              <a:rPr lang="en"/>
              <a:t>Video Testimonials</a:t>
            </a:r>
            <a:endParaRPr/>
          </a:p>
          <a:p>
            <a:pPr indent="-317500" lvl="1" marL="914400" rtl="0" algn="l">
              <a:spcBef>
                <a:spcPts val="0"/>
              </a:spcBef>
              <a:spcAft>
                <a:spcPts val="0"/>
              </a:spcAft>
              <a:buSzPts val="1400"/>
              <a:buChar char="○"/>
            </a:pPr>
            <a:r>
              <a:rPr lang="en"/>
              <a:t>Story Campaign</a:t>
            </a:r>
            <a:endParaRPr/>
          </a:p>
        </p:txBody>
      </p:sp>
      <p:pic>
        <p:nvPicPr>
          <p:cNvPr id="344" name="Google Shape;344;p56"/>
          <p:cNvPicPr preferRelativeResize="0"/>
          <p:nvPr/>
        </p:nvPicPr>
        <p:blipFill>
          <a:blip r:embed="rId3">
            <a:alphaModFix/>
          </a:blip>
          <a:stretch>
            <a:fillRect/>
          </a:stretch>
        </p:blipFill>
        <p:spPr>
          <a:xfrm>
            <a:off x="3379275" y="2492150"/>
            <a:ext cx="3944874" cy="25942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Updates on State Single-Payer Bills: NEW YORK</a:t>
            </a:r>
            <a:endParaRPr/>
          </a:p>
        </p:txBody>
      </p:sp>
      <p:sp>
        <p:nvSpPr>
          <p:cNvPr id="350" name="Google Shape;350;p57"/>
          <p:cNvSpPr txBox="1"/>
          <p:nvPr>
            <p:ph idx="1" type="body"/>
          </p:nvPr>
        </p:nvSpPr>
        <p:spPr>
          <a:xfrm>
            <a:off x="311700" y="1468825"/>
            <a:ext cx="8520600" cy="3293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#HealthcareHero Weekly Actions</a:t>
            </a:r>
            <a:endParaRPr/>
          </a:p>
          <a:p>
            <a:pPr indent="0" lvl="0" marL="0" rtl="0" algn="l">
              <a:spcBef>
                <a:spcPts val="1600"/>
              </a:spcBef>
              <a:spcAft>
                <a:spcPts val="1600"/>
              </a:spcAft>
              <a:buNone/>
            </a:pPr>
            <a:r>
              <a:t/>
            </a:r>
            <a:endParaRPr/>
          </a:p>
        </p:txBody>
      </p:sp>
      <p:pic>
        <p:nvPicPr>
          <p:cNvPr id="351" name="Google Shape;351;p57"/>
          <p:cNvPicPr preferRelativeResize="0"/>
          <p:nvPr/>
        </p:nvPicPr>
        <p:blipFill rotWithShape="1">
          <a:blip r:embed="rId3">
            <a:alphaModFix/>
          </a:blip>
          <a:srcRect b="27515" l="7930" r="4434" t="12156"/>
          <a:stretch/>
        </p:blipFill>
        <p:spPr>
          <a:xfrm>
            <a:off x="5075175" y="983200"/>
            <a:ext cx="3898250" cy="2012575"/>
          </a:xfrm>
          <a:prstGeom prst="rect">
            <a:avLst/>
          </a:prstGeom>
          <a:noFill/>
          <a:ln>
            <a:noFill/>
          </a:ln>
        </p:spPr>
      </p:pic>
      <p:pic>
        <p:nvPicPr>
          <p:cNvPr id="352" name="Google Shape;352;p57"/>
          <p:cNvPicPr preferRelativeResize="0"/>
          <p:nvPr/>
        </p:nvPicPr>
        <p:blipFill>
          <a:blip r:embed="rId4">
            <a:alphaModFix/>
          </a:blip>
          <a:stretch>
            <a:fillRect/>
          </a:stretch>
        </p:blipFill>
        <p:spPr>
          <a:xfrm>
            <a:off x="186575" y="2048825"/>
            <a:ext cx="2713702" cy="2713702"/>
          </a:xfrm>
          <a:prstGeom prst="rect">
            <a:avLst/>
          </a:prstGeom>
          <a:noFill/>
          <a:ln>
            <a:noFill/>
          </a:ln>
        </p:spPr>
      </p:pic>
      <p:pic>
        <p:nvPicPr>
          <p:cNvPr id="353" name="Google Shape;353;p57"/>
          <p:cNvPicPr preferRelativeResize="0"/>
          <p:nvPr/>
        </p:nvPicPr>
        <p:blipFill>
          <a:blip r:embed="rId5">
            <a:alphaModFix/>
          </a:blip>
          <a:stretch>
            <a:fillRect/>
          </a:stretch>
        </p:blipFill>
        <p:spPr>
          <a:xfrm>
            <a:off x="3099700" y="2632287"/>
            <a:ext cx="1850601" cy="1546774"/>
          </a:xfrm>
          <a:prstGeom prst="rect">
            <a:avLst/>
          </a:prstGeom>
          <a:noFill/>
          <a:ln>
            <a:noFill/>
          </a:ln>
        </p:spPr>
      </p:pic>
      <p:pic>
        <p:nvPicPr>
          <p:cNvPr id="354" name="Google Shape;354;p57"/>
          <p:cNvPicPr preferRelativeResize="0"/>
          <p:nvPr/>
        </p:nvPicPr>
        <p:blipFill rotWithShape="1">
          <a:blip r:embed="rId6">
            <a:alphaModFix/>
          </a:blip>
          <a:srcRect b="21211" l="0" r="0" t="12607"/>
          <a:stretch/>
        </p:blipFill>
        <p:spPr>
          <a:xfrm>
            <a:off x="5075175" y="3076592"/>
            <a:ext cx="3898250" cy="193490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5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Student Op-Eds</a:t>
            </a:r>
            <a:endParaRPr/>
          </a:p>
        </p:txBody>
      </p:sp>
      <p:pic>
        <p:nvPicPr>
          <p:cNvPr id="360" name="Google Shape;360;p58"/>
          <p:cNvPicPr preferRelativeResize="0"/>
          <p:nvPr/>
        </p:nvPicPr>
        <p:blipFill>
          <a:blip r:embed="rId3">
            <a:alphaModFix/>
          </a:blip>
          <a:stretch>
            <a:fillRect/>
          </a:stretch>
        </p:blipFill>
        <p:spPr>
          <a:xfrm>
            <a:off x="128625" y="2571750"/>
            <a:ext cx="4949900" cy="2410725"/>
          </a:xfrm>
          <a:prstGeom prst="rect">
            <a:avLst/>
          </a:prstGeom>
          <a:noFill/>
          <a:ln>
            <a:noFill/>
          </a:ln>
        </p:spPr>
      </p:pic>
      <p:pic>
        <p:nvPicPr>
          <p:cNvPr id="361" name="Google Shape;361;p58"/>
          <p:cNvPicPr preferRelativeResize="0"/>
          <p:nvPr/>
        </p:nvPicPr>
        <p:blipFill>
          <a:blip r:embed="rId4">
            <a:alphaModFix/>
          </a:blip>
          <a:stretch>
            <a:fillRect/>
          </a:stretch>
        </p:blipFill>
        <p:spPr>
          <a:xfrm>
            <a:off x="4144950" y="275537"/>
            <a:ext cx="4905877" cy="224143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Learn more about state-based single-payer later today!</a:t>
            </a:r>
            <a:endParaRPr/>
          </a:p>
        </p:txBody>
      </p:sp>
      <p:sp>
        <p:nvSpPr>
          <p:cNvPr id="367" name="Google Shape;367;p5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Panel session: </a:t>
            </a:r>
            <a:r>
              <a:rPr b="1" i="1" lang="en" sz="3000"/>
              <a:t>What can we learn from other state-based single-payer initiatives across the country?</a:t>
            </a:r>
            <a:endParaRPr b="1" i="1" sz="3000"/>
          </a:p>
          <a:p>
            <a:pPr indent="0" lvl="0" marL="0" rtl="0" algn="l">
              <a:spcBef>
                <a:spcPts val="1600"/>
              </a:spcBef>
              <a:spcAft>
                <a:spcPts val="1600"/>
              </a:spcAft>
              <a:buNone/>
            </a:pPr>
            <a:r>
              <a:rPr b="1" lang="en" sz="3000" u="sng"/>
              <a:t>1:30-2:15PM </a:t>
            </a:r>
            <a:r>
              <a:rPr b="1" lang="en" sz="3000" u="sng"/>
              <a:t>VEC 201</a:t>
            </a:r>
            <a:endParaRPr sz="3000" u="sng"/>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6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Opposition to Single-Payer</a:t>
            </a:r>
            <a:endParaRPr/>
          </a:p>
        </p:txBody>
      </p:sp>
      <p:sp>
        <p:nvSpPr>
          <p:cNvPr id="373" name="Google Shape;373;p60"/>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more momentum single-payer gains, the more pushback we see from those who profit from our patients’ illnesses:</a:t>
            </a:r>
            <a:endParaRPr/>
          </a:p>
          <a:p>
            <a:pPr indent="-317500" lvl="0" marL="914400" rtl="0" algn="l">
              <a:spcBef>
                <a:spcPts val="1600"/>
              </a:spcBef>
              <a:spcAft>
                <a:spcPts val="0"/>
              </a:spcAft>
              <a:buSzPts val="1400"/>
              <a:buChar char="●"/>
            </a:pPr>
            <a:r>
              <a:rPr lang="en" sz="1400"/>
              <a:t>Private insurance companies</a:t>
            </a:r>
            <a:endParaRPr sz="1400"/>
          </a:p>
          <a:p>
            <a:pPr indent="-317500" lvl="0" marL="914400" rtl="0" algn="l">
              <a:spcBef>
                <a:spcPts val="0"/>
              </a:spcBef>
              <a:spcAft>
                <a:spcPts val="0"/>
              </a:spcAft>
              <a:buSzPts val="1400"/>
              <a:buChar char="●"/>
            </a:pPr>
            <a:r>
              <a:rPr lang="en" sz="1400"/>
              <a:t>For-profit private hospitals</a:t>
            </a:r>
            <a:endParaRPr sz="1400"/>
          </a:p>
          <a:p>
            <a:pPr indent="-317500" lvl="0" marL="914400" rtl="0" algn="l">
              <a:spcBef>
                <a:spcPts val="0"/>
              </a:spcBef>
              <a:spcAft>
                <a:spcPts val="0"/>
              </a:spcAft>
              <a:buSzPts val="1400"/>
              <a:buChar char="●"/>
            </a:pPr>
            <a:r>
              <a:rPr lang="en" sz="1400"/>
              <a:t>Providers who don’t take public insurance (e.g. some dentists)</a:t>
            </a:r>
            <a:endParaRPr sz="1400"/>
          </a:p>
          <a:p>
            <a:pPr indent="-317500" lvl="0" marL="914400" rtl="0" algn="l">
              <a:spcBef>
                <a:spcPts val="0"/>
              </a:spcBef>
              <a:spcAft>
                <a:spcPts val="0"/>
              </a:spcAft>
              <a:buSzPts val="1400"/>
              <a:buChar char="●"/>
            </a:pPr>
            <a:r>
              <a:rPr lang="en" sz="1400"/>
              <a:t>Highly paid specialties and the American Medical Association</a:t>
            </a:r>
            <a:endParaRPr/>
          </a:p>
          <a:p>
            <a:pPr indent="0" lvl="0" marL="0" rtl="0" algn="l">
              <a:spcBef>
                <a:spcPts val="1600"/>
              </a:spcBef>
              <a:spcAft>
                <a:spcPts val="0"/>
              </a:spcAft>
              <a:buNone/>
            </a:pPr>
            <a:r>
              <a:rPr lang="en"/>
              <a:t>The NY response: Picket the Profiteers!</a:t>
            </a:r>
            <a:endParaRPr/>
          </a:p>
          <a:p>
            <a:pPr indent="-317500" lvl="0" marL="914400" rtl="0" algn="l">
              <a:spcBef>
                <a:spcPts val="1600"/>
              </a:spcBef>
              <a:spcAft>
                <a:spcPts val="0"/>
              </a:spcAft>
              <a:buSzPts val="1400"/>
              <a:buChar char="●"/>
            </a:pPr>
            <a:r>
              <a:rPr lang="en" sz="1400"/>
              <a:t>Protest tomorrow at Pfizer headquarters at 11am</a:t>
            </a:r>
            <a:endParaRPr sz="14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6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Opportunities and Challenges Moving Forward</a:t>
            </a:r>
            <a:endParaRPr/>
          </a:p>
        </p:txBody>
      </p:sp>
      <p:sp>
        <p:nvSpPr>
          <p:cNvPr id="379" name="Google Shape;379;p6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Need for increased &amp; improved collaboration with other communities beyond current single payer activists and medical students</a:t>
            </a:r>
            <a:endParaRPr sz="2400"/>
          </a:p>
          <a:p>
            <a:pPr indent="-342900" lvl="1" marL="914400" rtl="0" algn="l">
              <a:spcBef>
                <a:spcPts val="0"/>
              </a:spcBef>
              <a:spcAft>
                <a:spcPts val="0"/>
              </a:spcAft>
              <a:buSzPts val="1800"/>
              <a:buChar char="○"/>
            </a:pPr>
            <a:r>
              <a:rPr lang="en" sz="1800"/>
              <a:t>How would single payer address racial disparities in health, and where does it fall short?</a:t>
            </a:r>
            <a:endParaRPr sz="1800"/>
          </a:p>
          <a:p>
            <a:pPr indent="-342900" lvl="1" marL="914400" rtl="0" algn="l">
              <a:spcBef>
                <a:spcPts val="0"/>
              </a:spcBef>
              <a:spcAft>
                <a:spcPts val="0"/>
              </a:spcAft>
              <a:buSzPts val="1800"/>
              <a:buChar char="○"/>
            </a:pPr>
            <a:r>
              <a:rPr lang="en" sz="1800"/>
              <a:t>Medical students can be involved in grassroots organizing</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914400" rtl="0" algn="l">
              <a:spcBef>
                <a:spcPts val="1600"/>
              </a:spcBef>
              <a:spcAft>
                <a:spcPts val="1600"/>
              </a:spcAft>
              <a:buNone/>
            </a:pPr>
            <a:r>
              <a:t/>
            </a:r>
            <a:endParaRPr/>
          </a:p>
        </p:txBody>
      </p:sp>
      <p:pic>
        <p:nvPicPr>
          <p:cNvPr id="89" name="Google Shape;89;p17"/>
          <p:cNvPicPr preferRelativeResize="0"/>
          <p:nvPr/>
        </p:nvPicPr>
        <p:blipFill>
          <a:blip r:embed="rId3">
            <a:alphaModFix/>
          </a:blip>
          <a:stretch>
            <a:fillRect/>
          </a:stretch>
        </p:blipFill>
        <p:spPr>
          <a:xfrm>
            <a:off x="1686463" y="1096100"/>
            <a:ext cx="5771074" cy="3845350"/>
          </a:xfrm>
          <a:prstGeom prst="rect">
            <a:avLst/>
          </a:prstGeom>
          <a:noFill/>
          <a:ln>
            <a:noFill/>
          </a:ln>
        </p:spPr>
      </p:pic>
      <p:sp>
        <p:nvSpPr>
          <p:cNvPr id="90" name="Google Shape;90;p17"/>
          <p:cNvSpPr txBox="1"/>
          <p:nvPr>
            <p:ph type="title"/>
          </p:nvPr>
        </p:nvSpPr>
        <p:spPr>
          <a:xfrm>
            <a:off x="245600" y="22647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need: Attacks on the Affordable Care Act (ACA)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6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Opportunities and Challenges Moving Forward</a:t>
            </a:r>
            <a:endParaRPr/>
          </a:p>
        </p:txBody>
      </p:sp>
      <p:sp>
        <p:nvSpPr>
          <p:cNvPr id="385" name="Google Shape;385;p6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Opportunities to include additional medical services – good for healthcare consumers but may reduce political feasibility</a:t>
            </a:r>
            <a:endParaRPr sz="2400"/>
          </a:p>
          <a:p>
            <a:pPr indent="-342900" lvl="1" marL="914400" rtl="0" algn="l">
              <a:spcBef>
                <a:spcPts val="0"/>
              </a:spcBef>
              <a:spcAft>
                <a:spcPts val="0"/>
              </a:spcAft>
              <a:buSzPts val="1800"/>
              <a:buChar char="○"/>
            </a:pPr>
            <a:r>
              <a:rPr lang="en" sz="1800"/>
              <a:t>Abortion &amp; other reproductive health services</a:t>
            </a:r>
            <a:endParaRPr sz="1800"/>
          </a:p>
          <a:p>
            <a:pPr indent="-342900" lvl="1" marL="914400" rtl="0" algn="l">
              <a:spcBef>
                <a:spcPts val="0"/>
              </a:spcBef>
              <a:spcAft>
                <a:spcPts val="0"/>
              </a:spcAft>
              <a:buSzPts val="1800"/>
              <a:buChar char="○"/>
            </a:pPr>
            <a:r>
              <a:rPr lang="en" sz="1800"/>
              <a:t>Mental health services not currently covered by Medicaid (e.g. Marriage &amp; Family Therapy)</a:t>
            </a:r>
            <a:endParaRPr sz="1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6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391" name="Google Shape;391;p6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285750" lvl="0" marL="457200" rtl="0" algn="l">
              <a:spcBef>
                <a:spcPts val="0"/>
              </a:spcBef>
              <a:spcAft>
                <a:spcPts val="0"/>
              </a:spcAft>
              <a:buSzPts val="900"/>
              <a:buAutoNum type="arabicPeriod"/>
            </a:pPr>
            <a:r>
              <a:rPr lang="en" sz="900" u="sng">
                <a:solidFill>
                  <a:schemeClr val="hlink"/>
                </a:solidFill>
                <a:hlinkClick r:id="rId3"/>
              </a:rPr>
              <a:t>https://splinternews.com/the-only-guide-to-medicare-for-all-that-you-will-ever-n-1832594853</a:t>
            </a:r>
            <a:endParaRPr sz="900"/>
          </a:p>
          <a:p>
            <a:pPr indent="-285750" lvl="0" marL="457200" rtl="0" algn="l">
              <a:spcBef>
                <a:spcPts val="0"/>
              </a:spcBef>
              <a:spcAft>
                <a:spcPts val="0"/>
              </a:spcAft>
              <a:buSzPts val="900"/>
              <a:buAutoNum type="arabicPeriod"/>
            </a:pPr>
            <a:r>
              <a:rPr lang="en" sz="900" u="sng">
                <a:solidFill>
                  <a:schemeClr val="hlink"/>
                </a:solidFill>
                <a:hlinkClick r:id="rId4"/>
              </a:rPr>
              <a:t>https://jamanetwork.com/journals/jama/article-abstract/2674671</a:t>
            </a:r>
            <a:endParaRPr sz="900"/>
          </a:p>
          <a:p>
            <a:pPr indent="-285750" lvl="0" marL="457200" rtl="0" algn="l">
              <a:spcBef>
                <a:spcPts val="0"/>
              </a:spcBef>
              <a:spcAft>
                <a:spcPts val="0"/>
              </a:spcAft>
              <a:buSzPts val="900"/>
              <a:buAutoNum type="arabicPeriod"/>
            </a:pPr>
            <a:r>
              <a:rPr lang="en" sz="900" u="sng">
                <a:solidFill>
                  <a:schemeClr val="hlink"/>
                </a:solidFill>
                <a:hlinkClick r:id="rId5"/>
              </a:rPr>
              <a:t>https://www.kff.org/infographic/health-and-health-care-for-blacks-in-the-united-states/</a:t>
            </a:r>
            <a:endParaRPr sz="900"/>
          </a:p>
          <a:p>
            <a:pPr indent="-285750" lvl="0" marL="457200" rtl="0" algn="l">
              <a:spcBef>
                <a:spcPts val="0"/>
              </a:spcBef>
              <a:spcAft>
                <a:spcPts val="0"/>
              </a:spcAft>
              <a:buSzPts val="900"/>
              <a:buAutoNum type="arabicPeriod"/>
            </a:pPr>
            <a:r>
              <a:rPr lang="en" sz="900" u="sng">
                <a:solidFill>
                  <a:schemeClr val="hlink"/>
                </a:solidFill>
                <a:hlinkClick r:id="rId6"/>
              </a:rPr>
              <a:t>https://www.kff.org/disparities-policy/issue-brief/changes-in-health-coverage-by-race-and-ethnicity-since-implementation-of-the-aca-2013-2017/</a:t>
            </a:r>
            <a:endParaRPr sz="900"/>
          </a:p>
          <a:p>
            <a:pPr indent="-285750" lvl="0" marL="457200" rtl="0" algn="l">
              <a:spcBef>
                <a:spcPts val="0"/>
              </a:spcBef>
              <a:spcAft>
                <a:spcPts val="0"/>
              </a:spcAft>
              <a:buSzPts val="900"/>
              <a:buAutoNum type="arabicPeriod"/>
            </a:pPr>
            <a:r>
              <a:rPr lang="en" sz="900" u="sng">
                <a:solidFill>
                  <a:schemeClr val="hlink"/>
                </a:solidFill>
                <a:hlinkClick r:id="rId7"/>
              </a:rPr>
              <a:t>http://pnhp.org/publications/payingnotgetting.pdf</a:t>
            </a:r>
            <a:endParaRPr sz="900"/>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8"/>
              </a:rPr>
              <a:t>https://www.thebalance.com/how-could-trump-change-health-care-in-america-4111422</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9"/>
              </a:rPr>
              <a:t>https://www.vox.com/health-care/2019/1/10/18175331/single-payer-public-option-newsom-inslee-deblasio</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0"/>
              </a:rPr>
              <a:t>http://money.com/money/4772750/what-is-public-option-health-insurance/</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1"/>
              </a:rPr>
              <a:t>http://www.pnhp.org/change/Public_Option_Myths_and_Facts.pdf</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2"/>
              </a:rPr>
              <a:t>http://pnhp.org/why-the-public-option-is-not-a-real-solution-to-our-health-care-woes/</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3"/>
              </a:rPr>
              <a:t>http://pnhp.org/system/assets/uploads/2018/06/sp_vs_publicoption.pdf</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4"/>
              </a:rPr>
              <a:t>http://files.kff.org/attachment/Table-Side-by-Side-Comparison-Medicare-for-all-Public-Plan-Proposals</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5"/>
              </a:rPr>
              <a:t>http://pnhp.org/news/pnhp-endorses-the-medicare-for-all-act-of-2019/</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6"/>
              </a:rPr>
              <a:t>https://www.vox.com/policy-and-politics/2019/2/26/18239630/medicare-for-all-pramila-jayapal-bill</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7"/>
              </a:rPr>
              <a:t>https://www.sacbee.com/news/politics-government/capitol-alert/article226819984.html</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8"/>
              </a:rPr>
              <a:t>https://www.healthcareforallwa.org/our_2019_legislative_priorities</a:t>
            </a:r>
            <a:r>
              <a:rPr lang="en" sz="900">
                <a:solidFill>
                  <a:srgbClr val="000000"/>
                </a:solidFill>
                <a:latin typeface="Arial"/>
                <a:ea typeface="Arial"/>
                <a:cs typeface="Arial"/>
                <a:sym typeface="Arial"/>
              </a:rPr>
              <a:t> </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19"/>
              </a:rPr>
              <a:t>https://www.thestranger.com/slog/2019/02/26/39298721/washington-lawmakers-consider-a-new-path-toward-single-payer-health-care-at-state-level</a:t>
            </a:r>
            <a:endParaRPr sz="900">
              <a:solidFill>
                <a:srgbClr val="000000"/>
              </a:solidFill>
              <a:latin typeface="Arial"/>
              <a:ea typeface="Arial"/>
              <a:cs typeface="Arial"/>
              <a:sym typeface="Arial"/>
            </a:endParaRPr>
          </a:p>
          <a:p>
            <a:pPr indent="-285750" lvl="0" marL="457200" rtl="0" algn="l">
              <a:spcBef>
                <a:spcPts val="0"/>
              </a:spcBef>
              <a:spcAft>
                <a:spcPts val="0"/>
              </a:spcAft>
              <a:buSzPts val="900"/>
              <a:buAutoNum type="arabicPeriod"/>
            </a:pPr>
            <a:r>
              <a:rPr lang="en" sz="900" u="sng">
                <a:solidFill>
                  <a:schemeClr val="hlink"/>
                </a:solidFill>
                <a:latin typeface="Arial"/>
                <a:ea typeface="Arial"/>
                <a:cs typeface="Arial"/>
                <a:sym typeface="Arial"/>
                <a:hlinkClick r:id="rId20"/>
              </a:rPr>
              <a:t>https://www.healthcare-now.org/legislation/state-single-payer-legislation/</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1437875" y="1061025"/>
            <a:ext cx="4625600" cy="3814275"/>
          </a:xfrm>
          <a:prstGeom prst="rect">
            <a:avLst/>
          </a:prstGeom>
          <a:noFill/>
          <a:ln>
            <a:noFill/>
          </a:ln>
        </p:spPr>
      </p:pic>
      <p:sp>
        <p:nvSpPr>
          <p:cNvPr id="96" name="Google Shape;96;p18"/>
          <p:cNvSpPr txBox="1"/>
          <p:nvPr>
            <p:ph type="title"/>
          </p:nvPr>
        </p:nvSpPr>
        <p:spPr>
          <a:xfrm>
            <a:off x="391625" y="204025"/>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need: A reversal of the ACA’s improvements</a:t>
            </a:r>
            <a:endParaRPr/>
          </a:p>
        </p:txBody>
      </p:sp>
      <p:sp>
        <p:nvSpPr>
          <p:cNvPr id="97" name="Google Shape;97;p18"/>
          <p:cNvSpPr txBox="1"/>
          <p:nvPr/>
        </p:nvSpPr>
        <p:spPr>
          <a:xfrm>
            <a:off x="6167150" y="2250913"/>
            <a:ext cx="2853300" cy="15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The </a:t>
            </a:r>
            <a:r>
              <a:rPr lang="en">
                <a:latin typeface="Source Code Pro"/>
                <a:ea typeface="Source Code Pro"/>
                <a:cs typeface="Source Code Pro"/>
                <a:sym typeface="Source Code Pro"/>
              </a:rPr>
              <a:t>uninsured</a:t>
            </a:r>
            <a:r>
              <a:rPr lang="en">
                <a:latin typeface="Source Code Pro"/>
                <a:ea typeface="Source Code Pro"/>
                <a:cs typeface="Source Code Pro"/>
                <a:sym typeface="Source Code Pro"/>
              </a:rPr>
              <a:t> rate begins to increase again in 2016-2017 among all at risk </a:t>
            </a:r>
            <a:r>
              <a:rPr lang="en">
                <a:latin typeface="Source Code Pro"/>
                <a:ea typeface="Source Code Pro"/>
                <a:cs typeface="Source Code Pro"/>
                <a:sym typeface="Source Code Pro"/>
              </a:rPr>
              <a:t>demographics</a:t>
            </a:r>
            <a:endParaRPr>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9165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need: increasing coverage, decreasing cost</a:t>
            </a:r>
            <a:endParaRPr/>
          </a:p>
        </p:txBody>
      </p:sp>
      <p:sp>
        <p:nvSpPr>
          <p:cNvPr id="103" name="Google Shape;103;p19"/>
          <p:cNvSpPr txBox="1"/>
          <p:nvPr>
            <p:ph idx="1" type="body"/>
          </p:nvPr>
        </p:nvSpPr>
        <p:spPr>
          <a:xfrm>
            <a:off x="311700" y="1332450"/>
            <a:ext cx="8574000" cy="338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t>Nearly half of American adults under 65 are remain either uninsured or underinsured(1)</a:t>
            </a:r>
            <a:endParaRPr b="1" sz="2400"/>
          </a:p>
          <a:p>
            <a:pPr indent="0" lvl="0" marL="457200" rtl="0" algn="l">
              <a:spcBef>
                <a:spcPts val="1600"/>
              </a:spcBef>
              <a:spcAft>
                <a:spcPts val="0"/>
              </a:spcAft>
              <a:buNone/>
            </a:pPr>
            <a:r>
              <a:rPr lang="en"/>
              <a:t>				</a:t>
            </a:r>
            <a:r>
              <a:rPr lang="en" u="sng"/>
              <a:t>What is “underinsurance”?</a:t>
            </a:r>
            <a:endParaRPr u="sng"/>
          </a:p>
          <a:p>
            <a:pPr indent="-342900" lvl="0" marL="457200" rtl="0" algn="l">
              <a:spcBef>
                <a:spcPts val="1600"/>
              </a:spcBef>
              <a:spcAft>
                <a:spcPts val="0"/>
              </a:spcAft>
              <a:buClr>
                <a:srgbClr val="000000"/>
              </a:buClr>
              <a:buSzPts val="1800"/>
              <a:buChar char="●"/>
            </a:pPr>
            <a:r>
              <a:rPr lang="en">
                <a:solidFill>
                  <a:srgbClr val="000000"/>
                </a:solidFill>
              </a:rPr>
              <a:t>Annual out of pocket expenses&gt;10% income </a:t>
            </a:r>
            <a:r>
              <a:rPr b="1" lang="en">
                <a:solidFill>
                  <a:srgbClr val="000000"/>
                </a:solidFill>
              </a:rPr>
              <a:t>OR</a:t>
            </a:r>
            <a:endParaRPr b="1">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If income is &lt;200% Federal poverty level and </a:t>
            </a:r>
            <a:r>
              <a:rPr lang="en">
                <a:solidFill>
                  <a:srgbClr val="000000"/>
                </a:solidFill>
              </a:rPr>
              <a:t>out of pocket</a:t>
            </a:r>
            <a:r>
              <a:rPr lang="en">
                <a:solidFill>
                  <a:srgbClr val="000000"/>
                </a:solidFill>
              </a:rPr>
              <a:t> expenses &gt;5% income </a:t>
            </a:r>
            <a:r>
              <a:rPr b="1" lang="en">
                <a:solidFill>
                  <a:srgbClr val="000000"/>
                </a:solidFill>
              </a:rPr>
              <a:t>OR</a:t>
            </a:r>
            <a:endParaRPr b="1">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Deductibles &gt;5% income</a:t>
            </a:r>
            <a:endParaRPr/>
          </a:p>
          <a:p>
            <a:pPr indent="0" lvl="0" marL="45720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Google Shape;108;p20"/>
          <p:cNvPicPr preferRelativeResize="0"/>
          <p:nvPr/>
        </p:nvPicPr>
        <p:blipFill rotWithShape="1">
          <a:blip r:embed="rId3">
            <a:alphaModFix/>
          </a:blip>
          <a:srcRect b="-916" l="0" r="-3124" t="-926"/>
          <a:stretch/>
        </p:blipFill>
        <p:spPr>
          <a:xfrm>
            <a:off x="1464525" y="1095650"/>
            <a:ext cx="4961000" cy="3674375"/>
          </a:xfrm>
          <a:prstGeom prst="rect">
            <a:avLst/>
          </a:prstGeom>
          <a:noFill/>
          <a:ln>
            <a:noFill/>
          </a:ln>
        </p:spPr>
      </p:pic>
      <p:sp>
        <p:nvSpPr>
          <p:cNvPr id="109" name="Google Shape;109;p20"/>
          <p:cNvSpPr txBox="1"/>
          <p:nvPr>
            <p:ph type="title"/>
          </p:nvPr>
        </p:nvSpPr>
        <p:spPr>
          <a:xfrm>
            <a:off x="311700" y="9165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need: increasing coverage, </a:t>
            </a:r>
            <a:r>
              <a:rPr lang="en"/>
              <a:t>decreasing cost</a:t>
            </a:r>
            <a:endParaRPr/>
          </a:p>
        </p:txBody>
      </p:sp>
      <p:sp>
        <p:nvSpPr>
          <p:cNvPr id="110" name="Google Shape;110;p20"/>
          <p:cNvSpPr txBox="1"/>
          <p:nvPr/>
        </p:nvSpPr>
        <p:spPr>
          <a:xfrm>
            <a:off x="6504150" y="2034188"/>
            <a:ext cx="2123100" cy="179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Source Code Pro"/>
                <a:ea typeface="Source Code Pro"/>
                <a:cs typeface="Source Code Pro"/>
                <a:sym typeface="Source Code Pro"/>
              </a:rPr>
              <a:t>Many Americans are dying un</a:t>
            </a:r>
            <a:r>
              <a:rPr lang="en" sz="1800">
                <a:latin typeface="Source Code Pro"/>
                <a:ea typeface="Source Code Pro"/>
                <a:cs typeface="Source Code Pro"/>
                <a:sym typeface="Source Code Pro"/>
              </a:rPr>
              <a:t>necessarily</a:t>
            </a:r>
            <a:r>
              <a:rPr lang="en" sz="1800">
                <a:latin typeface="Source Code Pro"/>
                <a:ea typeface="Source Code Pro"/>
                <a:cs typeface="Source Code Pro"/>
                <a:sym typeface="Source Code Pro"/>
              </a:rPr>
              <a:t> because they are uninsured</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210600" y="42865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The need: resolving health disparities</a:t>
            </a:r>
            <a:endParaRPr/>
          </a:p>
          <a:p>
            <a:pPr indent="0" lvl="0" marL="0" rtl="0" algn="l">
              <a:spcBef>
                <a:spcPts val="0"/>
              </a:spcBef>
              <a:spcAft>
                <a:spcPts val="0"/>
              </a:spcAft>
              <a:buNone/>
            </a:pPr>
            <a:r>
              <a:t/>
            </a:r>
            <a:endParaRPr/>
          </a:p>
        </p:txBody>
      </p:sp>
      <p:pic>
        <p:nvPicPr>
          <p:cNvPr id="116" name="Google Shape;116;p21"/>
          <p:cNvPicPr preferRelativeResize="0"/>
          <p:nvPr/>
        </p:nvPicPr>
        <p:blipFill>
          <a:blip r:embed="rId3">
            <a:alphaModFix/>
          </a:blip>
          <a:stretch>
            <a:fillRect/>
          </a:stretch>
        </p:blipFill>
        <p:spPr>
          <a:xfrm>
            <a:off x="1511875" y="674275"/>
            <a:ext cx="6014525" cy="4315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