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9.xml" ContentType="application/vnd.openxmlformats-officedocument.drawingml.chart+xml"/>
  <Override PartName="/ppt/theme/themeOverride4.xml" ContentType="application/vnd.openxmlformats-officedocument.themeOverride+xml"/>
  <Override PartName="/ppt/charts/chart30.xml" ContentType="application/vnd.openxmlformats-officedocument.drawingml.chart+xml"/>
  <Override PartName="/ppt/theme/themeOverride5.xml" ContentType="application/vnd.openxmlformats-officedocument.themeOverride+xml"/>
  <Override PartName="/ppt/charts/chart3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8.xml" ContentType="application/vnd.openxmlformats-officedocument.drawingml.chart+xml"/>
  <Override PartName="/ppt/theme/themeOverride7.xml" ContentType="application/vnd.openxmlformats-officedocument.themeOverride+xml"/>
  <Override PartName="/ppt/charts/chart3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1.xml" ContentType="application/vnd.openxmlformats-officedocument.drawingml.chart+xml"/>
  <Override PartName="/ppt/theme/themeOverride8.xml" ContentType="application/vnd.openxmlformats-officedocument.themeOverride+xml"/>
  <Override PartName="/ppt/charts/chart42.xml" ContentType="application/vnd.openxmlformats-officedocument.drawingml.chart+xml"/>
  <Override PartName="/ppt/theme/themeOverride9.xml" ContentType="application/vnd.openxmlformats-officedocument.themeOverride+xml"/>
  <Override PartName="/ppt/charts/chart4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5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theme/themeOverride11.xml" ContentType="application/vnd.openxmlformats-officedocument.themeOverride+xml"/>
  <Override PartName="/ppt/charts/chart47.xml" ContentType="application/vnd.openxmlformats-officedocument.drawingml.chart+xml"/>
  <Override PartName="/ppt/theme/themeOverride12.xml" ContentType="application/vnd.openxmlformats-officedocument.themeOverride+xml"/>
  <Override PartName="/ppt/charts/chart4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5.xml" ContentType="application/vnd.openxmlformats-officedocument.drawingml.chart+xml"/>
  <Override PartName="/ppt/notesSlides/notesSlide2.xml" ContentType="application/vnd.openxmlformats-officedocument.presentationml.notesSlide+xml"/>
  <Override PartName="/ppt/charts/chart5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heme/themeOverride13.xml" ContentType="application/vnd.openxmlformats-officedocument.themeOverride+xml"/>
  <Override PartName="/ppt/charts/chart5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6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6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6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70.xml" ContentType="application/vnd.openxmlformats-officedocument.drawingml.chart+xml"/>
  <Override PartName="/ppt/theme/themeOverride14.xml" ContentType="application/vnd.openxmlformats-officedocument.themeOverride+xml"/>
  <Override PartName="/ppt/charts/chart71.xml" ContentType="application/vnd.openxmlformats-officedocument.drawingml.chart+xml"/>
  <Override PartName="/ppt/theme/themeOverride15.xml" ContentType="application/vnd.openxmlformats-officedocument.themeOverride+xml"/>
  <Override PartName="/ppt/charts/chart7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7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7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75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76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77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.xml" ContentType="application/vnd.openxmlformats-officedocument.presentationml.notesSlide+xml"/>
  <Override PartName="/ppt/charts/chart78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79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80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81.xml" ContentType="application/vnd.openxmlformats-officedocument.drawingml.chart+xml"/>
  <Override PartName="/ppt/theme/themeOverride16.xml" ContentType="application/vnd.openxmlformats-officedocument.themeOverride+xml"/>
  <Override PartName="/ppt/charts/chart8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8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8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8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88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92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93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94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95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4.xml" ContentType="application/vnd.openxmlformats-officedocument.presentationml.notesSlide+xml"/>
  <Override PartName="/ppt/charts/chart96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97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10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5.xml" ContentType="application/vnd.openxmlformats-officedocument.presentationml.notesSlide+xml"/>
  <Override PartName="/ppt/charts/chart10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10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6.xml" ContentType="application/vnd.openxmlformats-officedocument.presentationml.notesSlide+xml"/>
  <Override PartName="/ppt/charts/chart106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10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7.xml" ContentType="application/vnd.openxmlformats-officedocument.presentationml.notesSlide+xml"/>
  <Override PartName="/ppt/charts/chart10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109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110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11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11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11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11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11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11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11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120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121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122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23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124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125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126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27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128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29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0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31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notesSlides/notesSlide9.xml" ContentType="application/vnd.openxmlformats-officedocument.presentationml.notesSlide+xml"/>
  <Override PartName="/ppt/charts/chart132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33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34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35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36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37.xml" ContentType="application/vnd.openxmlformats-officedocument.drawingml.chart+xml"/>
  <Override PartName="/ppt/theme/themeOverride17.xml" ContentType="application/vnd.openxmlformats-officedocument.themeOverride+xml"/>
  <Override PartName="/ppt/charts/chart138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39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40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41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42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43.xml" ContentType="application/vnd.openxmlformats-officedocument.drawingml.chart+xml"/>
  <Override PartName="/ppt/theme/themeOverride18.xml" ContentType="application/vnd.openxmlformats-officedocument.themeOverride+xml"/>
  <Override PartName="/ppt/charts/chart144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5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46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47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48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49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50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51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52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3"/>
  </p:notesMasterIdLst>
  <p:sldIdLst>
    <p:sldId id="1989" r:id="rId2"/>
    <p:sldId id="560" r:id="rId3"/>
    <p:sldId id="1990" r:id="rId4"/>
    <p:sldId id="1991" r:id="rId5"/>
    <p:sldId id="1992" r:id="rId6"/>
    <p:sldId id="562" r:id="rId7"/>
    <p:sldId id="1993" r:id="rId8"/>
    <p:sldId id="1994" r:id="rId9"/>
    <p:sldId id="1995" r:id="rId10"/>
    <p:sldId id="1996" r:id="rId11"/>
    <p:sldId id="1997" r:id="rId12"/>
    <p:sldId id="1998" r:id="rId13"/>
    <p:sldId id="1999" r:id="rId14"/>
    <p:sldId id="1913" r:id="rId15"/>
    <p:sldId id="1914" r:id="rId16"/>
    <p:sldId id="1915" r:id="rId17"/>
    <p:sldId id="370" r:id="rId18"/>
    <p:sldId id="371" r:id="rId19"/>
    <p:sldId id="569" r:id="rId20"/>
    <p:sldId id="570" r:id="rId21"/>
    <p:sldId id="572" r:id="rId22"/>
    <p:sldId id="377" r:id="rId23"/>
    <p:sldId id="574" r:id="rId24"/>
    <p:sldId id="575" r:id="rId25"/>
    <p:sldId id="576" r:id="rId26"/>
    <p:sldId id="577" r:id="rId27"/>
    <p:sldId id="2000" r:id="rId28"/>
    <p:sldId id="2009" r:id="rId29"/>
    <p:sldId id="383" r:id="rId30"/>
    <p:sldId id="578" r:id="rId31"/>
    <p:sldId id="579" r:id="rId32"/>
    <p:sldId id="1917" r:id="rId33"/>
    <p:sldId id="523" r:id="rId34"/>
    <p:sldId id="389" r:id="rId35"/>
    <p:sldId id="391" r:id="rId36"/>
    <p:sldId id="1924" r:id="rId37"/>
    <p:sldId id="392" r:id="rId38"/>
    <p:sldId id="582" r:id="rId39"/>
    <p:sldId id="2001" r:id="rId40"/>
    <p:sldId id="583" r:id="rId41"/>
    <p:sldId id="395" r:id="rId42"/>
    <p:sldId id="584" r:id="rId43"/>
    <p:sldId id="397" r:id="rId44"/>
    <p:sldId id="2002" r:id="rId45"/>
    <p:sldId id="398" r:id="rId46"/>
    <p:sldId id="585" r:id="rId47"/>
    <p:sldId id="587" r:id="rId48"/>
    <p:sldId id="588" r:id="rId49"/>
    <p:sldId id="1920" r:id="rId50"/>
    <p:sldId id="589" r:id="rId51"/>
    <p:sldId id="590" r:id="rId52"/>
    <p:sldId id="591" r:id="rId53"/>
    <p:sldId id="407" r:id="rId54"/>
    <p:sldId id="408" r:id="rId55"/>
    <p:sldId id="592" r:id="rId56"/>
    <p:sldId id="2003" r:id="rId57"/>
    <p:sldId id="410" r:id="rId58"/>
    <p:sldId id="593" r:id="rId59"/>
    <p:sldId id="594" r:id="rId60"/>
    <p:sldId id="1927" r:id="rId61"/>
    <p:sldId id="2004" r:id="rId62"/>
    <p:sldId id="415" r:id="rId63"/>
    <p:sldId id="595" r:id="rId64"/>
    <p:sldId id="1953" r:id="rId65"/>
    <p:sldId id="596" r:id="rId66"/>
    <p:sldId id="1925" r:id="rId67"/>
    <p:sldId id="418" r:id="rId68"/>
    <p:sldId id="419" r:id="rId69"/>
    <p:sldId id="420" r:id="rId70"/>
    <p:sldId id="597" r:id="rId71"/>
    <p:sldId id="599" r:id="rId72"/>
    <p:sldId id="600" r:id="rId73"/>
    <p:sldId id="1926" r:id="rId74"/>
    <p:sldId id="601" r:id="rId75"/>
    <p:sldId id="602" r:id="rId76"/>
    <p:sldId id="1928" r:id="rId77"/>
    <p:sldId id="604" r:id="rId78"/>
    <p:sldId id="605" r:id="rId79"/>
    <p:sldId id="1938" r:id="rId80"/>
    <p:sldId id="606" r:id="rId81"/>
    <p:sldId id="607" r:id="rId82"/>
    <p:sldId id="608" r:id="rId83"/>
    <p:sldId id="609" r:id="rId84"/>
    <p:sldId id="1931" r:id="rId85"/>
    <p:sldId id="1932" r:id="rId86"/>
    <p:sldId id="610" r:id="rId87"/>
    <p:sldId id="611" r:id="rId88"/>
    <p:sldId id="1930" r:id="rId89"/>
    <p:sldId id="436" r:id="rId90"/>
    <p:sldId id="612" r:id="rId91"/>
    <p:sldId id="614" r:id="rId92"/>
    <p:sldId id="615" r:id="rId93"/>
    <p:sldId id="616" r:id="rId94"/>
    <p:sldId id="617" r:id="rId95"/>
    <p:sldId id="1937" r:id="rId96"/>
    <p:sldId id="443" r:id="rId97"/>
    <p:sldId id="619" r:id="rId98"/>
    <p:sldId id="620" r:id="rId99"/>
    <p:sldId id="621" r:id="rId100"/>
    <p:sldId id="622" r:id="rId101"/>
    <p:sldId id="623" r:id="rId102"/>
    <p:sldId id="1934" r:id="rId103"/>
    <p:sldId id="1854" r:id="rId104"/>
    <p:sldId id="625" r:id="rId105"/>
    <p:sldId id="1933" r:id="rId106"/>
    <p:sldId id="626" r:id="rId107"/>
    <p:sldId id="627" r:id="rId108"/>
    <p:sldId id="454" r:id="rId109"/>
    <p:sldId id="628" r:id="rId110"/>
    <p:sldId id="629" r:id="rId111"/>
    <p:sldId id="630" r:id="rId112"/>
    <p:sldId id="631" r:id="rId113"/>
    <p:sldId id="632" r:id="rId114"/>
    <p:sldId id="1940" r:id="rId115"/>
    <p:sldId id="633" r:id="rId116"/>
    <p:sldId id="634" r:id="rId117"/>
    <p:sldId id="635" r:id="rId118"/>
    <p:sldId id="636" r:id="rId119"/>
    <p:sldId id="637" r:id="rId120"/>
    <p:sldId id="466" r:id="rId121"/>
    <p:sldId id="1941" r:id="rId122"/>
    <p:sldId id="1942" r:id="rId123"/>
    <p:sldId id="1943" r:id="rId124"/>
    <p:sldId id="638" r:id="rId125"/>
    <p:sldId id="468" r:id="rId126"/>
    <p:sldId id="639" r:id="rId127"/>
    <p:sldId id="1936" r:id="rId128"/>
    <p:sldId id="471" r:id="rId129"/>
    <p:sldId id="640" r:id="rId130"/>
    <p:sldId id="641" r:id="rId131"/>
    <p:sldId id="474" r:id="rId132"/>
    <p:sldId id="642" r:id="rId133"/>
    <p:sldId id="643" r:id="rId134"/>
    <p:sldId id="644" r:id="rId135"/>
    <p:sldId id="1944" r:id="rId136"/>
    <p:sldId id="1909" r:id="rId137"/>
    <p:sldId id="2005" r:id="rId138"/>
    <p:sldId id="646" r:id="rId139"/>
    <p:sldId id="647" r:id="rId140"/>
    <p:sldId id="483" r:id="rId141"/>
    <p:sldId id="484" r:id="rId142"/>
    <p:sldId id="485" r:id="rId143"/>
    <p:sldId id="648" r:id="rId144"/>
    <p:sldId id="649" r:id="rId145"/>
    <p:sldId id="651" r:id="rId146"/>
    <p:sldId id="652" r:id="rId147"/>
    <p:sldId id="491" r:id="rId148"/>
    <p:sldId id="2010" r:id="rId149"/>
    <p:sldId id="559" r:id="rId150"/>
    <p:sldId id="1945" r:id="rId151"/>
    <p:sldId id="1946" r:id="rId152"/>
    <p:sldId id="1911" r:id="rId153"/>
    <p:sldId id="495" r:id="rId154"/>
    <p:sldId id="653" r:id="rId155"/>
    <p:sldId id="654" r:id="rId156"/>
    <p:sldId id="2006" r:id="rId157"/>
    <p:sldId id="499" r:id="rId158"/>
    <p:sldId id="655" r:id="rId159"/>
    <p:sldId id="656" r:id="rId160"/>
    <p:sldId id="657" r:id="rId161"/>
    <p:sldId id="2011" r:id="rId162"/>
    <p:sldId id="659" r:id="rId163"/>
    <p:sldId id="660" r:id="rId164"/>
    <p:sldId id="661" r:id="rId165"/>
    <p:sldId id="662" r:id="rId166"/>
    <p:sldId id="1980" r:id="rId167"/>
    <p:sldId id="664" r:id="rId168"/>
    <p:sldId id="665" r:id="rId169"/>
    <p:sldId id="1948" r:id="rId170"/>
    <p:sldId id="667" r:id="rId171"/>
    <p:sldId id="513" r:id="rId172"/>
    <p:sldId id="668" r:id="rId173"/>
    <p:sldId id="669" r:id="rId174"/>
    <p:sldId id="670" r:id="rId175"/>
    <p:sldId id="672" r:id="rId176"/>
    <p:sldId id="673" r:id="rId177"/>
    <p:sldId id="674" r:id="rId178"/>
    <p:sldId id="675" r:id="rId179"/>
    <p:sldId id="1952" r:id="rId180"/>
    <p:sldId id="2008" r:id="rId181"/>
    <p:sldId id="676" r:id="rId182"/>
    <p:sldId id="1982" r:id="rId183"/>
    <p:sldId id="524" r:id="rId184"/>
    <p:sldId id="525" r:id="rId185"/>
    <p:sldId id="1884" r:id="rId186"/>
    <p:sldId id="678" r:id="rId187"/>
    <p:sldId id="679" r:id="rId188"/>
    <p:sldId id="680" r:id="rId189"/>
    <p:sldId id="681" r:id="rId190"/>
    <p:sldId id="682" r:id="rId191"/>
    <p:sldId id="532" r:id="rId192"/>
    <p:sldId id="683" r:id="rId193"/>
    <p:sldId id="684" r:id="rId194"/>
    <p:sldId id="685" r:id="rId195"/>
    <p:sldId id="686" r:id="rId196"/>
    <p:sldId id="687" r:id="rId197"/>
    <p:sldId id="700" r:id="rId198"/>
    <p:sldId id="688" r:id="rId199"/>
    <p:sldId id="1950" r:id="rId200"/>
    <p:sldId id="1951" r:id="rId201"/>
    <p:sldId id="689" r:id="rId202"/>
    <p:sldId id="690" r:id="rId203"/>
    <p:sldId id="691" r:id="rId204"/>
    <p:sldId id="1956" r:id="rId205"/>
    <p:sldId id="1957" r:id="rId206"/>
    <p:sldId id="692" r:id="rId207"/>
    <p:sldId id="693" r:id="rId208"/>
    <p:sldId id="694" r:id="rId209"/>
    <p:sldId id="695" r:id="rId210"/>
    <p:sldId id="696" r:id="rId211"/>
    <p:sldId id="697" r:id="rId212"/>
    <p:sldId id="551" r:id="rId213"/>
    <p:sldId id="1959" r:id="rId214"/>
    <p:sldId id="2007" r:id="rId215"/>
    <p:sldId id="556" r:id="rId216"/>
    <p:sldId id="557" r:id="rId217"/>
    <p:sldId id="1961" r:id="rId218"/>
    <p:sldId id="1962" r:id="rId219"/>
    <p:sldId id="1963" r:id="rId220"/>
    <p:sldId id="1964" r:id="rId221"/>
    <p:sldId id="699" r:id="rId2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FF"/>
    <a:srgbClr val="FFFFFF"/>
    <a:srgbClr val="000353"/>
    <a:srgbClr val="0312A8"/>
    <a:srgbClr val="4376FF"/>
    <a:srgbClr val="80B1F7"/>
    <a:srgbClr val="CCCCCC"/>
    <a:srgbClr val="771F28"/>
    <a:srgbClr val="20292D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7"/>
    <p:restoredTop sz="96452"/>
  </p:normalViewPr>
  <p:slideViewPr>
    <p:cSldViewPr snapToGrid="0" snapToObjects="1">
      <p:cViewPr varScale="1">
        <p:scale>
          <a:sx n="94" d="100"/>
          <a:sy n="94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notesMaster" Target="notesMasters/notesMaster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presProps" Target="pres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6.xlsx"/><Relationship Id="rId1" Type="http://schemas.openxmlformats.org/officeDocument/2006/relationships/themeOverride" Target="../theme/themeOverride1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1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2.xlsx"/><Relationship Id="rId1" Type="http://schemas.openxmlformats.org/officeDocument/2006/relationships/themeOverride" Target="../theme/themeOverride18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0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1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13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4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5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16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07138060485103E-2"/>
          <c:y val="5.2916247638498698E-2"/>
          <c:w val="0.87480909409671703"/>
          <c:h val="0.8089247070386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8-1D41-B191-9A658BAE428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8-1D41-B191-9A658BAE428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8-1D41-B191-9A658BAE428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8-1D41-B191-9A658BAE4286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8-1D41-B191-9A658BAE4286}"/>
              </c:ext>
            </c:extLst>
          </c:dPt>
          <c:dPt>
            <c:idx val="7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E8-1D41-B191-9A658BAE4286}"/>
              </c:ext>
            </c:extLst>
          </c:dPt>
          <c:dPt>
            <c:idx val="8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E8-1D41-B191-9A658BAE4286}"/>
              </c:ext>
            </c:extLst>
          </c:dPt>
          <c:dPt>
            <c:idx val="8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E8-1D41-B191-9A658BAE4286}"/>
              </c:ext>
            </c:extLst>
          </c:dPt>
          <c:dPt>
            <c:idx val="8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E8-1D41-B191-9A658BAE4286}"/>
              </c:ext>
            </c:extLst>
          </c:dPt>
          <c:dPt>
            <c:idx val="8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E8-1D41-B191-9A658BAE4286}"/>
              </c:ext>
            </c:extLst>
          </c:dPt>
          <c:dPt>
            <c:idx val="8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6E8-1D41-B191-9A658BAE4286}"/>
              </c:ext>
            </c:extLst>
          </c:dPt>
          <c:dPt>
            <c:idx val="8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6E8-1D41-B191-9A658BAE4286}"/>
              </c:ext>
            </c:extLst>
          </c:dPt>
          <c:dPt>
            <c:idx val="8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6E8-1D41-B191-9A658BAE4286}"/>
              </c:ext>
            </c:extLst>
          </c:dPt>
          <c:cat>
            <c:numRef>
              <c:f>Sheet1!$A$2:$A$86</c:f>
              <c:numCache>
                <c:formatCode>0</c:formatCode>
                <c:ptCount val="8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97.380290000000002</c:v>
                </c:pt>
                <c:pt idx="1">
                  <c:v>94.034970000000001</c:v>
                </c:pt>
                <c:pt idx="2">
                  <c:v>90.771950000000004</c:v>
                </c:pt>
                <c:pt idx="3">
                  <c:v>84.319419999999994</c:v>
                </c:pt>
                <c:pt idx="4">
                  <c:v>79.535510000000002</c:v>
                </c:pt>
                <c:pt idx="5">
                  <c:v>77.927269999999993</c:v>
                </c:pt>
                <c:pt idx="6">
                  <c:v>78.553910000000002</c:v>
                </c:pt>
                <c:pt idx="7">
                  <c:v>73.420770000000005</c:v>
                </c:pt>
                <c:pt idx="8">
                  <c:v>68.680930000000004</c:v>
                </c:pt>
                <c:pt idx="9">
                  <c:v>66.527640000000005</c:v>
                </c:pt>
                <c:pt idx="10">
                  <c:v>60.056350000000002</c:v>
                </c:pt>
                <c:pt idx="11">
                  <c:v>58</c:v>
                </c:pt>
                <c:pt idx="12">
                  <c:v>56</c:v>
                </c:pt>
                <c:pt idx="13">
                  <c:v>54</c:v>
                </c:pt>
                <c:pt idx="14">
                  <c:v>52</c:v>
                </c:pt>
                <c:pt idx="15">
                  <c:v>49.700310000000002</c:v>
                </c:pt>
                <c:pt idx="16">
                  <c:v>49</c:v>
                </c:pt>
                <c:pt idx="17">
                  <c:v>48</c:v>
                </c:pt>
                <c:pt idx="18">
                  <c:v>47</c:v>
                </c:pt>
                <c:pt idx="19">
                  <c:v>46</c:v>
                </c:pt>
                <c:pt idx="20">
                  <c:v>45.399439999999998</c:v>
                </c:pt>
                <c:pt idx="21">
                  <c:v>45.1571</c:v>
                </c:pt>
                <c:pt idx="22">
                  <c:v>44.287309999999998</c:v>
                </c:pt>
                <c:pt idx="23">
                  <c:v>43.239620000000002</c:v>
                </c:pt>
                <c:pt idx="24">
                  <c:v>43.115600000000001</c:v>
                </c:pt>
                <c:pt idx="25">
                  <c:v>43.167819999999999</c:v>
                </c:pt>
                <c:pt idx="26">
                  <c:v>41.629750000000001</c:v>
                </c:pt>
                <c:pt idx="27">
                  <c:v>25.620830000000002</c:v>
                </c:pt>
                <c:pt idx="28">
                  <c:v>23.82573</c:v>
                </c:pt>
                <c:pt idx="29">
                  <c:v>23</c:v>
                </c:pt>
                <c:pt idx="30">
                  <c:v>22</c:v>
                </c:pt>
                <c:pt idx="31">
                  <c:v>21</c:v>
                </c:pt>
                <c:pt idx="32">
                  <c:v>20</c:v>
                </c:pt>
                <c:pt idx="33">
                  <c:v>19</c:v>
                </c:pt>
                <c:pt idx="34">
                  <c:v>18.5</c:v>
                </c:pt>
                <c:pt idx="35">
                  <c:v>18.277270000000001</c:v>
                </c:pt>
                <c:pt idx="36">
                  <c:v>18.930029999999999</c:v>
                </c:pt>
                <c:pt idx="37">
                  <c:v>19.419609999999999</c:v>
                </c:pt>
                <c:pt idx="38">
                  <c:v>19.827580000000001</c:v>
                </c:pt>
                <c:pt idx="39">
                  <c:v>19.94997</c:v>
                </c:pt>
                <c:pt idx="40">
                  <c:v>20.072600000000001</c:v>
                </c:pt>
                <c:pt idx="41">
                  <c:v>22.153030000000001</c:v>
                </c:pt>
                <c:pt idx="42">
                  <c:v>23.597270000000002</c:v>
                </c:pt>
                <c:pt idx="43">
                  <c:v>24.976220000000001</c:v>
                </c:pt>
                <c:pt idx="44">
                  <c:v>26.061430000000001</c:v>
                </c:pt>
                <c:pt idx="45">
                  <c:v>26.591799999999999</c:v>
                </c:pt>
                <c:pt idx="46">
                  <c:v>26.714200000000002</c:v>
                </c:pt>
                <c:pt idx="47">
                  <c:v>25.315660000000001</c:v>
                </c:pt>
                <c:pt idx="48">
                  <c:v>26.665230000000001</c:v>
                </c:pt>
                <c:pt idx="49">
                  <c:v>27.240480000000002</c:v>
                </c:pt>
                <c:pt idx="50">
                  <c:v>28.328959999999999</c:v>
                </c:pt>
                <c:pt idx="51">
                  <c:v>28.884620000000002</c:v>
                </c:pt>
                <c:pt idx="52">
                  <c:v>30.51652</c:v>
                </c:pt>
                <c:pt idx="53">
                  <c:v>32.3932</c:v>
                </c:pt>
                <c:pt idx="54">
                  <c:v>32.3932</c:v>
                </c:pt>
                <c:pt idx="55">
                  <c:v>33.127549999999999</c:v>
                </c:pt>
                <c:pt idx="56">
                  <c:v>33.238399999999999</c:v>
                </c:pt>
                <c:pt idx="57">
                  <c:v>34.741199999999999</c:v>
                </c:pt>
                <c:pt idx="58">
                  <c:v>35.536799999999999</c:v>
                </c:pt>
                <c:pt idx="59">
                  <c:v>34.270029999999998</c:v>
                </c:pt>
                <c:pt idx="60">
                  <c:v>33.968580000000003</c:v>
                </c:pt>
                <c:pt idx="61">
                  <c:v>35.154029999999999</c:v>
                </c:pt>
                <c:pt idx="62">
                  <c:v>37.144799999999996</c:v>
                </c:pt>
                <c:pt idx="63">
                  <c:v>38.369140000000002</c:v>
                </c:pt>
                <c:pt idx="64">
                  <c:v>38.45223</c:v>
                </c:pt>
                <c:pt idx="65">
                  <c:v>39.616459999999996</c:v>
                </c:pt>
                <c:pt idx="66">
                  <c:v>41.543579999999999</c:v>
                </c:pt>
                <c:pt idx="67">
                  <c:v>40.360790000000001</c:v>
                </c:pt>
                <c:pt idx="68">
                  <c:v>40.964559999999999</c:v>
                </c:pt>
                <c:pt idx="69">
                  <c:v>44.795819999999999</c:v>
                </c:pt>
                <c:pt idx="70">
                  <c:v>44.2</c:v>
                </c:pt>
                <c:pt idx="71">
                  <c:v>42.973889999999997</c:v>
                </c:pt>
                <c:pt idx="72">
                  <c:v>42.432000000000002</c:v>
                </c:pt>
                <c:pt idx="73">
                  <c:v>41.95</c:v>
                </c:pt>
                <c:pt idx="74">
                  <c:v>32.97</c:v>
                </c:pt>
                <c:pt idx="75">
                  <c:v>28.97</c:v>
                </c:pt>
                <c:pt idx="76">
                  <c:v>28.052</c:v>
                </c:pt>
                <c:pt idx="77">
                  <c:v>28.542999999999999</c:v>
                </c:pt>
                <c:pt idx="78">
                  <c:v>29</c:v>
                </c:pt>
                <c:pt idx="79">
                  <c:v>32</c:v>
                </c:pt>
                <c:pt idx="80">
                  <c:v>34</c:v>
                </c:pt>
                <c:pt idx="81">
                  <c:v>35</c:v>
                </c:pt>
                <c:pt idx="82">
                  <c:v>35</c:v>
                </c:pt>
                <c:pt idx="83">
                  <c:v>35</c:v>
                </c:pt>
                <c:pt idx="8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6E8-1D41-B191-9A658BAE4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14897472"/>
        <c:axId val="-1914895424"/>
      </c:barChart>
      <c:catAx>
        <c:axId val="-1914897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542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1914895424"/>
        <c:scaling>
          <c:orientation val="minMax"/>
          <c:max val="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74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5382176875245"/>
          <c:y val="3.0087358767829395E-2"/>
          <c:w val="0.64628651913520885"/>
          <c:h val="0.83517074373355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HSA*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0.0%</c:formatCode>
                <c:ptCount val="9"/>
                <c:pt idx="0">
                  <c:v>0.17599999999999999</c:v>
                </c:pt>
                <c:pt idx="1">
                  <c:v>0.19900000000000001</c:v>
                </c:pt>
                <c:pt idx="2">
                  <c:v>0.20300000000000001</c:v>
                </c:pt>
                <c:pt idx="3">
                  <c:v>0.222</c:v>
                </c:pt>
                <c:pt idx="4">
                  <c:v>0.23599999999999999</c:v>
                </c:pt>
                <c:pt idx="5">
                  <c:v>0.23400000000000001</c:v>
                </c:pt>
                <c:pt idx="6">
                  <c:v>0.23899999999999999</c:v>
                </c:pt>
                <c:pt idx="7">
                  <c:v>0.255</c:v>
                </c:pt>
                <c:pt idx="8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9-F540-AE63-7DFF8E51E0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HSA*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0.0%</c:formatCode>
                <c:ptCount val="9"/>
                <c:pt idx="0">
                  <c:v>7.6999999999999999E-2</c:v>
                </c:pt>
                <c:pt idx="1">
                  <c:v>9.1999999999999998E-2</c:v>
                </c:pt>
                <c:pt idx="2">
                  <c:v>0.108</c:v>
                </c:pt>
                <c:pt idx="3">
                  <c:v>0.11700000000000001</c:v>
                </c:pt>
                <c:pt idx="4">
                  <c:v>0.13300000000000001</c:v>
                </c:pt>
                <c:pt idx="5">
                  <c:v>0.13300000000000001</c:v>
                </c:pt>
                <c:pt idx="6">
                  <c:v>0.155</c:v>
                </c:pt>
                <c:pt idx="7">
                  <c:v>0.182</c:v>
                </c:pt>
                <c:pt idx="8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9-F540-AE63-7DFF8E51E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529513615"/>
        <c:axId val="529215455"/>
      </c:barChart>
      <c:catAx>
        <c:axId val="52951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15455"/>
        <c:crosses val="autoZero"/>
        <c:auto val="1"/>
        <c:lblAlgn val="ctr"/>
        <c:lblOffset val="100"/>
        <c:noMultiLvlLbl val="0"/>
      </c:catAx>
      <c:valAx>
        <c:axId val="529215455"/>
        <c:scaling>
          <c:orientation val="minMax"/>
          <c:max val="0.49000000000000005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136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138898473878454E-2"/>
          <c:y val="0.62264640415870876"/>
          <c:w val="0.16164677355058549"/>
          <c:h val="0.17181696559603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score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0.21099999999999999</c:v>
                </c:pt>
                <c:pt idx="1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6-114F-82C3-9B4D9F4B0C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Accurate score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0.26900000000000002</c:v>
                </c:pt>
                <c:pt idx="1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6-114F-82C3-9B4D9F4B0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5226528"/>
        <c:axId val="-1905224048"/>
      </c:barChart>
      <c:catAx>
        <c:axId val="-19052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4048"/>
        <c:crosses val="autoZero"/>
        <c:auto val="1"/>
        <c:lblAlgn val="ctr"/>
        <c:lblOffset val="100"/>
        <c:noMultiLvlLbl val="0"/>
      </c:catAx>
      <c:valAx>
        <c:axId val="-1905224048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652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2.17536825387472E-2"/>
          <c:y val="0.54025646851759701"/>
          <c:w val="0.203221874543943"/>
          <c:h val="0.20003895176473099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62394527385402E-2"/>
          <c:y val="3.40282030868896E-2"/>
          <c:w val="0.89397747581703402"/>
          <c:h val="0.7037796097993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P4P Hospitals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5.6833420393394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5-9042-BE97-35746A808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4.4999999999999997E-3</c:v>
                </c:pt>
                <c:pt idx="1">
                  <c:v>-1.6500000000000001E-2</c:v>
                </c:pt>
                <c:pt idx="2">
                  <c:v>-1.1599999999999999E-2</c:v>
                </c:pt>
                <c:pt idx="3">
                  <c:v>2.0999999999999999E-3</c:v>
                </c:pt>
                <c:pt idx="4">
                  <c:v>-5.1000000000000004E-3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5-9042-BE97-35746A808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Hospitals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3.0999999999999999E-3</c:v>
                </c:pt>
                <c:pt idx="1">
                  <c:v>-1.5800000000000002E-2</c:v>
                </c:pt>
                <c:pt idx="2">
                  <c:v>-1.2800000000000001E-2</c:v>
                </c:pt>
                <c:pt idx="3">
                  <c:v>-2.8E-3</c:v>
                </c:pt>
                <c:pt idx="4">
                  <c:v>-6.6E-3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95-9042-BE97-35746A808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-1906176048"/>
        <c:axId val="-1906173568"/>
      </c:barChart>
      <c:catAx>
        <c:axId val="-190617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7150" cmpd="sng"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173568"/>
        <c:crosses val="autoZero"/>
        <c:auto val="1"/>
        <c:lblAlgn val="ctr"/>
        <c:lblOffset val="0"/>
        <c:noMultiLvlLbl val="0"/>
      </c:catAx>
      <c:valAx>
        <c:axId val="-190617356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176048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5724998546801"/>
          <c:y val="0.88186609251485404"/>
          <c:w val="0.70947920230347505"/>
          <c:h val="9.5918832763999096E-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0.59399999999999997</c:v>
                </c:pt>
                <c:pt idx="1">
                  <c:v>0.66100000000000003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A-6244-B0A4-766DFBA77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0.83</c:v>
                </c:pt>
                <c:pt idx="1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A-6244-B0A4-766DFBA77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5"/>
        <c:axId val="1960665040"/>
        <c:axId val="2146864352"/>
      </c:barChart>
      <c:catAx>
        <c:axId val="19606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64352"/>
        <c:crosses val="autoZero"/>
        <c:auto val="1"/>
        <c:lblAlgn val="ctr"/>
        <c:lblOffset val="100"/>
        <c:noMultiLvlLbl val="0"/>
      </c:catAx>
      <c:valAx>
        <c:axId val="21468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650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56133985416122"/>
          <c:y val="0.88476746419773544"/>
          <c:w val="0.34064781723646104"/>
          <c:h val="9.729373676954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Penalties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</c:v>
                </c:pt>
                <c:pt idx="1">
                  <c:v>7.1999999999999995E-2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2-C544-A49C-5EBBA18F5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0.184</c:v>
                </c:pt>
                <c:pt idx="1">
                  <c:v>8.5999999999999993E-2</c:v>
                </c:pt>
                <c:pt idx="2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2-C544-A49C-5EBBA18F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5"/>
        <c:axId val="1006511"/>
        <c:axId val="2143461488"/>
      </c:barChart>
      <c:catAx>
        <c:axId val="100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61488"/>
        <c:crosses val="autoZero"/>
        <c:auto val="1"/>
        <c:lblAlgn val="ctr"/>
        <c:lblOffset val="100"/>
        <c:noMultiLvlLbl val="0"/>
      </c:catAx>
      <c:valAx>
        <c:axId val="2143461488"/>
        <c:scaling>
          <c:orientation val="minMax"/>
          <c:max val="0.3700000000000000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00651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Ischemic_x000d_Heart_x000d_Disease</c:v>
                </c:pt>
                <c:pt idx="1">
                  <c:v>Cancer</c:v>
                </c:pt>
                <c:pt idx="2">
                  <c:v>Other_x000d_Incentivized</c:v>
                </c:pt>
                <c:pt idx="3">
                  <c:v>Non-_x000d_Incentivized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-2.21</c:v>
                </c:pt>
                <c:pt idx="1">
                  <c:v>0.28000000000000003</c:v>
                </c:pt>
                <c:pt idx="2">
                  <c:v>-1.75</c:v>
                </c:pt>
                <c:pt idx="3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F-8F42-927B-832A83EF2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-1905149024"/>
        <c:axId val="-1905146272"/>
      </c:barChart>
      <c:catAx>
        <c:axId val="-19051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46272"/>
        <c:crosses val="autoZero"/>
        <c:auto val="1"/>
        <c:lblAlgn val="ctr"/>
        <c:lblOffset val="100"/>
        <c:noMultiLvlLbl val="0"/>
      </c:catAx>
      <c:valAx>
        <c:axId val="-1905146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1490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2012013599"/>
          <c:y val="3.95711645810514E-2"/>
          <c:w val="0.719238492839402"/>
          <c:h val="0.8146978953701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PNA</c:v>
                </c:pt>
                <c:pt idx="1">
                  <c:v>CHF</c:v>
                </c:pt>
                <c:pt idx="2">
                  <c:v>AMI</c:v>
                </c:pt>
                <c:pt idx="3">
                  <c:v>COPD</c:v>
                </c:pt>
                <c:pt idx="5">
                  <c:v>PNA</c:v>
                </c:pt>
                <c:pt idx="6">
                  <c:v>CHF</c:v>
                </c:pt>
                <c:pt idx="7">
                  <c:v>AMI</c:v>
                </c:pt>
                <c:pt idx="8">
                  <c:v>COPD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5">
                  <c:v>15</c:v>
                </c:pt>
                <c:pt idx="6">
                  <c:v>19</c:v>
                </c:pt>
                <c:pt idx="7">
                  <c:v>16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8-6841-AFED-F897393CC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Non-VA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PNA</c:v>
                </c:pt>
                <c:pt idx="1">
                  <c:v>CHF</c:v>
                </c:pt>
                <c:pt idx="2">
                  <c:v>AMI</c:v>
                </c:pt>
                <c:pt idx="3">
                  <c:v>COPD</c:v>
                </c:pt>
                <c:pt idx="5">
                  <c:v>PNA</c:v>
                </c:pt>
                <c:pt idx="6">
                  <c:v>CHF</c:v>
                </c:pt>
                <c:pt idx="7">
                  <c:v>AMI</c:v>
                </c:pt>
                <c:pt idx="8">
                  <c:v>COPD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16</c:v>
                </c:pt>
                <c:pt idx="1">
                  <c:v>12</c:v>
                </c:pt>
                <c:pt idx="2">
                  <c:v>14</c:v>
                </c:pt>
                <c:pt idx="3">
                  <c:v>8</c:v>
                </c:pt>
                <c:pt idx="5">
                  <c:v>17</c:v>
                </c:pt>
                <c:pt idx="6">
                  <c:v>22</c:v>
                </c:pt>
                <c:pt idx="7">
                  <c:v>17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8-6841-AFED-F897393CC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12"/>
        <c:axId val="-1907143872"/>
        <c:axId val="-1907141120"/>
      </c:barChart>
      <c:catAx>
        <c:axId val="-19071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41120"/>
        <c:crosses val="autoZero"/>
        <c:auto val="1"/>
        <c:lblAlgn val="ctr"/>
        <c:lblOffset val="100"/>
        <c:noMultiLvlLbl val="0"/>
      </c:catAx>
      <c:valAx>
        <c:axId val="-1907141120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4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590727333579899E-2"/>
          <c:y val="0.47095510074947899"/>
          <c:w val="0.12423754259533799"/>
          <c:h val="0.2215025883843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87445612922498"/>
          <c:y val="5.1515896601261303E-2"/>
          <c:w val="0.67758415684616602"/>
          <c:h val="0.76043642870753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0.45900000000000002</c:v>
                </c:pt>
                <c:pt idx="1">
                  <c:v>0.29499999999999998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7-6346-8F48-ACB4DDB1C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0.33300000000000002</c:v>
                </c:pt>
                <c:pt idx="1">
                  <c:v>0.26200000000000001</c:v>
                </c:pt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7-6346-8F48-ACB4DDB1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1"/>
        <c:axId val="-1905109984"/>
        <c:axId val="-1905107232"/>
      </c:barChart>
      <c:catAx>
        <c:axId val="-19051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7232"/>
        <c:crosses val="autoZero"/>
        <c:auto val="1"/>
        <c:lblAlgn val="ctr"/>
        <c:lblOffset val="100"/>
        <c:noMultiLvlLbl val="0"/>
      </c:catAx>
      <c:valAx>
        <c:axId val="-1905107232"/>
        <c:scaling>
          <c:orientation val="minMax"/>
          <c:max val="0.4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52796420581699E-2"/>
          <c:y val="0.82004695404070604"/>
          <c:w val="9.5670084024731802E-2"/>
          <c:h val="0.17995318117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Health Spending</c:v>
                </c:pt>
                <c:pt idx="1">
                  <c:v>Hospital Admin. Costs</c:v>
                </c:pt>
                <c:pt idx="2">
                  <c:v>Govt. Ins. Overhead</c:v>
                </c:pt>
                <c:pt idx="3">
                  <c:v>Priv. Ins. Overhead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4.4999999999999998E-2</c:v>
                </c:pt>
                <c:pt idx="1">
                  <c:v>5.5E-2</c:v>
                </c:pt>
                <c:pt idx="2">
                  <c:v>0.06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9-E644-B46C-D7A7141F3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-1906042208"/>
        <c:axId val="-1906039456"/>
      </c:barChart>
      <c:catAx>
        <c:axId val="-19060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39456"/>
        <c:crosses val="autoZero"/>
        <c:auto val="1"/>
        <c:lblAlgn val="ctr"/>
        <c:lblOffset val="100"/>
        <c:noMultiLvlLbl val="0"/>
      </c:catAx>
      <c:valAx>
        <c:axId val="-19060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4220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8344320419366"/>
          <c:y val="4.3266092592268053E-2"/>
          <c:w val="0.37394452801111888"/>
          <c:h val="0.866756929664744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438-9D4B-9E39-29059B6F1D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BE-C142-99B2-B2E146AEC5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8-9D4B-9E39-29059B6F1D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8-9D4B-9E39-29059B6F1D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38-9D4B-9E39-29059B6F1D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438-9D4B-9E39-29059B6F1DF1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8-9D4B-9E39-29059B6F1DF1}"/>
              </c:ext>
            </c:extLst>
          </c:dPt>
          <c:dLbls>
            <c:dLbl>
              <c:idx val="0"/>
              <c:layout>
                <c:manualLayout>
                  <c:x val="0.17609405815712442"/>
                  <c:y val="-7.59115708206468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38-9D4B-9E39-29059B6F1DF1}"/>
                </c:ext>
              </c:extLst>
            </c:dLbl>
            <c:dLbl>
              <c:idx val="2"/>
              <c:layout>
                <c:manualLayout>
                  <c:x val="-1.099421081217519E-3"/>
                  <c:y val="3.18694154908353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13012557466393"/>
                      <c:h val="0.13188955807262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38-9D4B-9E39-29059B6F1DF1}"/>
                </c:ext>
              </c:extLst>
            </c:dLbl>
            <c:dLbl>
              <c:idx val="3"/>
              <c:layout>
                <c:manualLayout>
                  <c:x val="-5.7280704017319255E-3"/>
                  <c:y val="2.22345111442998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9883715877043"/>
                      <c:h val="0.13458230321660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38-9D4B-9E39-29059B6F1DF1}"/>
                </c:ext>
              </c:extLst>
            </c:dLbl>
            <c:dLbl>
              <c:idx val="4"/>
              <c:layout>
                <c:manualLayout>
                  <c:x val="-6.3394177777600794E-3"/>
                  <c:y val="3.12800664813376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10626952229894"/>
                      <c:h val="0.13458230321660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438-9D4B-9E39-29059B6F1DF1}"/>
                </c:ext>
              </c:extLst>
            </c:dLbl>
            <c:dLbl>
              <c:idx val="5"/>
              <c:layout>
                <c:manualLayout>
                  <c:x val="-1.0212150178495855E-2"/>
                  <c:y val="-2.40032072355788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65133409986933"/>
                      <c:h val="0.13458230321660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438-9D4B-9E39-29059B6F1DF1}"/>
                </c:ext>
              </c:extLst>
            </c:dLbl>
            <c:dLbl>
              <c:idx val="6"/>
              <c:layout>
                <c:manualLayout>
                  <c:x val="-9.8947897309569453E-3"/>
                  <c:y val="-4.13388088269942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800" b="1" i="0" u="none" strike="noStrike" kern="1200" baseline="0">
                      <a:solidFill>
                        <a:srgbClr val="FFFF00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970399775475709"/>
                      <c:h val="0.13188955807262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38-9D4B-9E39-29059B6F1D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Institutionalized</c:v>
                </c:pt>
                <c:pt idx="1">
                  <c:v>Student</c:v>
                </c:pt>
                <c:pt idx="2">
                  <c:v>Disabled / Frail</c:v>
                </c:pt>
                <c:pt idx="3">
                  <c:v>Pregnant / Caregiver</c:v>
                </c:pt>
                <c:pt idx="4">
                  <c:v>Employed / Seeking Work</c:v>
                </c:pt>
                <c:pt idx="5">
                  <c:v>Senior / Child</c:v>
                </c:pt>
                <c:pt idx="6">
                  <c:v>Non-Exempt Adults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0.69299999999999995</c:v>
                </c:pt>
                <c:pt idx="1">
                  <c:v>1.7999999999999999E-2</c:v>
                </c:pt>
                <c:pt idx="2">
                  <c:v>0.112</c:v>
                </c:pt>
                <c:pt idx="3">
                  <c:v>7.0000000000000001E-3</c:v>
                </c:pt>
                <c:pt idx="4">
                  <c:v>5.8999999999999997E-2</c:v>
                </c:pt>
                <c:pt idx="5">
                  <c:v>0.115</c:v>
                </c:pt>
                <c:pt idx="6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8-9D4B-9E39-29059B6F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5380577427801"/>
          <c:y val="0.118407391421005"/>
          <c:w val="0.29897580380577399"/>
          <c:h val="0.802320516339428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7-084A-AB70-0A5084851FC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7-084A-AB70-0A5084851F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C7-084A-AB70-0A5084851F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C7-084A-AB70-0A5084851F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C7-084A-AB70-0A5084851FC6}"/>
              </c:ext>
            </c:extLst>
          </c:dPt>
          <c:dPt>
            <c:idx val="5"/>
            <c:bubble3D val="0"/>
            <c:explosion val="2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C7-084A-AB70-0A5084851FC6}"/>
              </c:ext>
            </c:extLst>
          </c:dPt>
          <c:dLbls>
            <c:dLbl>
              <c:idx val="0"/>
              <c:layout>
                <c:manualLayout>
                  <c:x val="5.6877911745406802E-2"/>
                  <c:y val="-9.2784555775835206E-3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28125"/>
                      <c:h val="0.19061686079873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C7-084A-AB70-0A5084851FC6}"/>
                </c:ext>
              </c:extLst>
            </c:dLbl>
            <c:dLbl>
              <c:idx val="1"/>
              <c:layout>
                <c:manualLayout>
                  <c:x val="4.4791707677165303E-2"/>
                  <c:y val="1.35296320027258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33333333333302"/>
                      <c:h val="0.209653388471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C7-084A-AB70-0A5084851FC6}"/>
                </c:ext>
              </c:extLst>
            </c:dLbl>
            <c:dLbl>
              <c:idx val="2"/>
              <c:layout>
                <c:manualLayout>
                  <c:x val="4.2708374343831998E-2"/>
                  <c:y val="2.4911444829903401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87499999999998"/>
                      <c:h val="0.19847187442015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0C7-084A-AB70-0A5084851F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C7-084A-AB70-0A5084851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508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Tax Subsidies</c:v>
                </c:pt>
                <c:pt idx="1">
                  <c:v>Gvt. Workers Benefits</c:v>
                </c:pt>
                <c:pt idx="2">
                  <c:v>VA, Public Health, Etc.</c:v>
                </c:pt>
                <c:pt idx="3">
                  <c:v>Medicaid</c:v>
                </c:pt>
                <c:pt idx="4">
                  <c:v>Medicare</c:v>
                </c:pt>
                <c:pt idx="5">
                  <c:v>Private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0.06</c:v>
                </c:pt>
                <c:pt idx="2">
                  <c:v>0.11</c:v>
                </c:pt>
                <c:pt idx="3">
                  <c:v>0.17</c:v>
                </c:pt>
                <c:pt idx="4">
                  <c:v>0.2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C7-084A-AB70-0A5084851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Plans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F-294C-8390-67E1A8903030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F-294C-8390-67E1A8903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0.45</c:v>
                </c:pt>
                <c:pt idx="2">
                  <c:v>0.34</c:v>
                </c:pt>
                <c:pt idx="3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F-294C-8390-67E1A89030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Group Plans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0.71</c:v>
                </c:pt>
                <c:pt idx="1">
                  <c:v>0.69</c:v>
                </c:pt>
                <c:pt idx="2">
                  <c:v>0.66</c:v>
                </c:pt>
                <c:pt idx="3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4F-294C-8390-67E1A8903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1445456"/>
        <c:axId val="1396749072"/>
      </c:lineChart>
      <c:catAx>
        <c:axId val="18214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749072"/>
        <c:crosses val="autoZero"/>
        <c:auto val="1"/>
        <c:lblAlgn val="ctr"/>
        <c:lblOffset val="100"/>
        <c:noMultiLvlLbl val="0"/>
      </c:catAx>
      <c:valAx>
        <c:axId val="139674907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821445456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696883454961"/>
          <c:y val="4.5687099577416811E-2"/>
          <c:w val="0.82827876298439196"/>
          <c:h val="0.851773916308518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Total Spend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6-CD4E-8C84-9313D986EC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36-CD4E-8C84-9313D986E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6470</c:v>
                </c:pt>
                <c:pt idx="1">
                  <c:v>8010</c:v>
                </c:pt>
                <c:pt idx="2">
                  <c:v>5730</c:v>
                </c:pt>
                <c:pt idx="3">
                  <c:v>5390</c:v>
                </c:pt>
                <c:pt idx="4">
                  <c:v>5510</c:v>
                </c:pt>
                <c:pt idx="5">
                  <c:v>4830</c:v>
                </c:pt>
                <c:pt idx="6">
                  <c:v>4900</c:v>
                </c:pt>
                <c:pt idx="7">
                  <c:v>4720</c:v>
                </c:pt>
                <c:pt idx="8">
                  <c:v>4270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B-3A42-B474-3A88E920B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USA Private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EB-3A42-B474-3A88E920B073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B-3A42-B474-3A88E920B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4250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EB-3A42-B474-3A88E920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-1905077360"/>
        <c:axId val="-1905074096"/>
      </c:barChart>
      <c:catAx>
        <c:axId val="-190507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74096"/>
        <c:crosses val="autoZero"/>
        <c:auto val="1"/>
        <c:lblAlgn val="ctr"/>
        <c:lblOffset val="100"/>
        <c:noMultiLvlLbl val="0"/>
      </c:catAx>
      <c:valAx>
        <c:axId val="-1905074096"/>
        <c:scaling>
          <c:orientation val="minMax"/>
          <c:max val="10900"/>
          <c:min val="0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-190507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4-214A-BF53-FF377A2F63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Switz.</c:v>
                </c:pt>
                <c:pt idx="2">
                  <c:v>Fra.</c:v>
                </c:pt>
                <c:pt idx="3">
                  <c:v>Can.</c:v>
                </c:pt>
                <c:pt idx="4">
                  <c:v>Swed.</c:v>
                </c:pt>
                <c:pt idx="5">
                  <c:v>Germ.</c:v>
                </c:pt>
                <c:pt idx="6">
                  <c:v>UK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0.22</c:v>
                </c:pt>
                <c:pt idx="2">
                  <c:v>0.17</c:v>
                </c:pt>
                <c:pt idx="3">
                  <c:v>0.16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4-214A-BF53-FF377A2F6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034320"/>
        <c:axId val="-1905031568"/>
      </c:barChart>
      <c:catAx>
        <c:axId val="-19050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1568"/>
        <c:crosses val="autoZero"/>
        <c:auto val="1"/>
        <c:lblAlgn val="ctr"/>
        <c:lblOffset val="100"/>
        <c:noMultiLvlLbl val="0"/>
      </c:catAx>
      <c:valAx>
        <c:axId val="-1905031568"/>
        <c:scaling>
          <c:orientation val="minMax"/>
          <c:max val="0.3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343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36259349693"/>
          <c:y val="4.7025910645106597E-2"/>
          <c:w val="0.861101786998832"/>
          <c:h val="0.56098883591969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Didn't Get_x000d_MD Visit_x000d_Due to Cost</c:v>
                </c:pt>
                <c:pt idx="1">
                  <c:v>Didn't Get_x000d_Text/Tx_x000d_Due to Cost</c:v>
                </c:pt>
                <c:pt idx="2">
                  <c:v>Didn't_x000d_Fill Rx_x000d_Due to Cost</c:v>
                </c:pt>
                <c:pt idx="3">
                  <c:v>Waited &gt;6d_x000d_For Appt.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0.11</c:v>
                </c:pt>
                <c:pt idx="2">
                  <c:v>0.12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6-4440-B6F5-E421CF8B5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Mean, 10 Other Nations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Didn't Get_x000d_MD Visit_x000d_Due to Cost</c:v>
                </c:pt>
                <c:pt idx="1">
                  <c:v>Didn't Get_x000d_Text/Tx_x000d_Due to Cost</c:v>
                </c:pt>
                <c:pt idx="2">
                  <c:v>Didn't_x000d_Fill Rx_x000d_Due to Cost</c:v>
                </c:pt>
                <c:pt idx="3">
                  <c:v>Waited &gt;6d_x000d_For Appt.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0.05</c:v>
                </c:pt>
                <c:pt idx="1">
                  <c:v>0.03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6-4440-B6F5-E421CF8B5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6"/>
        <c:axId val="-1905973664"/>
        <c:axId val="-1905971184"/>
      </c:barChart>
      <c:catAx>
        <c:axId val="-190597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971184"/>
        <c:crosses val="autoZero"/>
        <c:auto val="1"/>
        <c:lblAlgn val="ctr"/>
        <c:lblOffset val="100"/>
        <c:noMultiLvlLbl val="0"/>
      </c:catAx>
      <c:valAx>
        <c:axId val="-1905971184"/>
        <c:scaling>
          <c:orientation val="minMax"/>
          <c:max val="0.1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973664"/>
        <c:crosses val="autoZero"/>
        <c:crossBetween val="between"/>
        <c:majorUnit val="0.05"/>
        <c:minorUnit val="5.0000000000000001E-3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4305383147179099"/>
          <c:y val="0.87360647845109296"/>
          <c:w val="0.57499203928508802"/>
          <c:h val="0.102625226863226"/>
        </c:manualLayout>
      </c:layout>
      <c:overlay val="1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56-1749-9967-D1F74CE70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Germ.</c:v>
                </c:pt>
                <c:pt idx="2">
                  <c:v>UK</c:v>
                </c:pt>
                <c:pt idx="3">
                  <c:v>Can.</c:v>
                </c:pt>
                <c:pt idx="4">
                  <c:v>Swe.</c:v>
                </c:pt>
                <c:pt idx="5">
                  <c:v>Fra.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78.599999999999994</c:v>
                </c:pt>
                <c:pt idx="1">
                  <c:v>81.099999999999994</c:v>
                </c:pt>
                <c:pt idx="2">
                  <c:v>81.2</c:v>
                </c:pt>
                <c:pt idx="3">
                  <c:v>81.900000000000006</c:v>
                </c:pt>
                <c:pt idx="4">
                  <c:v>82.4</c:v>
                </c:pt>
                <c:pt idx="5">
                  <c:v>82.4</c:v>
                </c:pt>
                <c:pt idx="6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6-1749-9967-D1F74CE7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955824"/>
        <c:axId val="-1905953072"/>
      </c:barChart>
      <c:catAx>
        <c:axId val="-19059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3072"/>
        <c:crosses val="autoZero"/>
        <c:auto val="1"/>
        <c:lblAlgn val="ctr"/>
        <c:lblOffset val="100"/>
        <c:noMultiLvlLbl val="0"/>
      </c:catAx>
      <c:valAx>
        <c:axId val="-1905953072"/>
        <c:scaling>
          <c:orientation val="minMax"/>
          <c:max val="8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58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3-9243-9FC8-BD153F62F8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Fra.</c:v>
                </c:pt>
                <c:pt idx="3">
                  <c:v>Germ.</c:v>
                </c:pt>
                <c:pt idx="4">
                  <c:v>Austral.</c:v>
                </c:pt>
                <c:pt idx="5">
                  <c:v>Italy</c:v>
                </c:pt>
                <c:pt idx="6">
                  <c:v>Swed.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5.9</c:v>
                </c:pt>
                <c:pt idx="1">
                  <c:v>4.5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3-9243-9FC8-BD153F62F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7113968"/>
        <c:axId val="-1907111200"/>
      </c:barChart>
      <c:catAx>
        <c:axId val="-19071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1200"/>
        <c:crosses val="autoZero"/>
        <c:auto val="1"/>
        <c:lblAlgn val="ctr"/>
        <c:lblOffset val="100"/>
        <c:noMultiLvlLbl val="0"/>
      </c:catAx>
      <c:valAx>
        <c:axId val="-190711120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3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2-8943-BD8F-28E682F58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Fra.</c:v>
                </c:pt>
                <c:pt idx="2">
                  <c:v>UK</c:v>
                </c:pt>
                <c:pt idx="3">
                  <c:v>Can.</c:v>
                </c:pt>
                <c:pt idx="4">
                  <c:v>Germ.</c:v>
                </c:pt>
                <c:pt idx="5">
                  <c:v>Austral.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26.4</c:v>
                </c:pt>
                <c:pt idx="1">
                  <c:v>8.6999999999999993</c:v>
                </c:pt>
                <c:pt idx="2">
                  <c:v>6.6</c:v>
                </c:pt>
                <c:pt idx="3">
                  <c:v>6</c:v>
                </c:pt>
                <c:pt idx="4">
                  <c:v>3.3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2-8943-BD8F-28E682F58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10744032"/>
        <c:axId val="-1910741104"/>
      </c:barChart>
      <c:catAx>
        <c:axId val="-19107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1104"/>
        <c:crosses val="autoZero"/>
        <c:auto val="1"/>
        <c:lblAlgn val="ctr"/>
        <c:lblOffset val="100"/>
        <c:noMultiLvlLbl val="0"/>
      </c:catAx>
      <c:valAx>
        <c:axId val="-1910741104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4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0408460276399"/>
          <c:y val="5.5256404084096503E-2"/>
          <c:w val="0.76582852219758502"/>
          <c:h val="0.7193574714005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 (Excluding_x000d_TX and CA)</c:v>
                </c:pt>
                <c:pt idx="1">
                  <c:v>Texas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</c:v>
                </c:pt>
                <c:pt idx="1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A-8249-B25F-29B5EA9FB2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 (Excluding_x000d_TX and CA)</c:v>
                </c:pt>
                <c:pt idx="1">
                  <c:v>Texas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23.8</c:v>
                </c:pt>
                <c:pt idx="1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A-8249-B25F-29B5EA9FB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5926880"/>
        <c:axId val="-1905924128"/>
      </c:barChart>
      <c:catAx>
        <c:axId val="-19059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24128"/>
        <c:crosses val="autoZero"/>
        <c:auto val="1"/>
        <c:lblAlgn val="ctr"/>
        <c:lblOffset val="100"/>
        <c:noMultiLvlLbl val="0"/>
      </c:catAx>
      <c:valAx>
        <c:axId val="-1905924128"/>
        <c:scaling>
          <c:orientation val="minMax"/>
          <c:max val="3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26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065387968613798E-2"/>
          <c:y val="0.56601706150957498"/>
          <c:w val="9.2545970780624598E-2"/>
          <c:h val="0.20307621943315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E-FD47-8966-E13AE604E8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E-FD47-8966-E13AE604E89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USA</c:v>
                </c:pt>
                <c:pt idx="2">
                  <c:v>Australia</c:v>
                </c:pt>
                <c:pt idx="3">
                  <c:v>Canada</c:v>
                </c:pt>
                <c:pt idx="4">
                  <c:v>France</c:v>
                </c:pt>
                <c:pt idx="5">
                  <c:v>UK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0.109</c:v>
                </c:pt>
                <c:pt idx="1">
                  <c:v>0.11799999999999999</c:v>
                </c:pt>
                <c:pt idx="2">
                  <c:v>0.124</c:v>
                </c:pt>
                <c:pt idx="3">
                  <c:v>0.125</c:v>
                </c:pt>
                <c:pt idx="4">
                  <c:v>0.15</c:v>
                </c:pt>
                <c:pt idx="5">
                  <c:v>0.161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FE-FD47-8966-E13AE604E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902656"/>
        <c:axId val="-1905899904"/>
      </c:barChart>
      <c:catAx>
        <c:axId val="-19059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99904"/>
        <c:crosses val="autoZero"/>
        <c:auto val="1"/>
        <c:lblAlgn val="ctr"/>
        <c:lblOffset val="100"/>
        <c:noMultiLvlLbl val="0"/>
      </c:catAx>
      <c:valAx>
        <c:axId val="-1905899904"/>
        <c:scaling>
          <c:orientation val="minMax"/>
          <c:max val="0.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9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FE-754D-AD08-9C69DFC95A1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UK</c:v>
                </c:pt>
                <c:pt idx="3">
                  <c:v>France</c:v>
                </c:pt>
                <c:pt idx="4">
                  <c:v>Sweden</c:v>
                </c:pt>
                <c:pt idx="5">
                  <c:v>Germany</c:v>
                </c:pt>
                <c:pt idx="6">
                  <c:v>Italy</c:v>
                </c:pt>
                <c:pt idx="7">
                  <c:v>Japan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0.156</c:v>
                </c:pt>
                <c:pt idx="1">
                  <c:v>0.16900000000000001</c:v>
                </c:pt>
                <c:pt idx="2">
                  <c:v>0.18099999999999999</c:v>
                </c:pt>
                <c:pt idx="3">
                  <c:v>0.192</c:v>
                </c:pt>
                <c:pt idx="4">
                  <c:v>0.19800000000000001</c:v>
                </c:pt>
                <c:pt idx="5">
                  <c:v>0.21199999999999999</c:v>
                </c:pt>
                <c:pt idx="6">
                  <c:v>0.223</c:v>
                </c:pt>
                <c:pt idx="7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E-754D-AD08-9C69DFC95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709872"/>
        <c:axId val="-1910707120"/>
      </c:barChart>
      <c:catAx>
        <c:axId val="-19107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07120"/>
        <c:crosses val="autoZero"/>
        <c:auto val="1"/>
        <c:lblAlgn val="ctr"/>
        <c:lblOffset val="100"/>
        <c:noMultiLvlLbl val="0"/>
      </c:catAx>
      <c:valAx>
        <c:axId val="-1910707120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70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F3-A941-83B2-E0AB6A01B2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UK</c:v>
                </c:pt>
                <c:pt idx="3">
                  <c:v>Austl.</c:v>
                </c:pt>
                <c:pt idx="4">
                  <c:v>Fra.</c:v>
                </c:pt>
                <c:pt idx="5">
                  <c:v>Switz.</c:v>
                </c:pt>
                <c:pt idx="6">
                  <c:v>Germ.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3-A941-83B2-E0AB6A01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792067280"/>
        <c:axId val="791974464"/>
      </c:barChart>
      <c:catAx>
        <c:axId val="7920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74464"/>
        <c:crosses val="autoZero"/>
        <c:auto val="1"/>
        <c:lblAlgn val="ctr"/>
        <c:lblOffset val="100"/>
        <c:noMultiLvlLbl val="0"/>
      </c:catAx>
      <c:valAx>
        <c:axId val="791974464"/>
        <c:scaling>
          <c:orientation val="minMax"/>
          <c:max val="0.95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67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Medicaid</c:v>
                </c:pt>
                <c:pt idx="1">
                  <c:v>VA</c:v>
                </c:pt>
                <c:pt idx="2">
                  <c:v>Private Group Insurance</c:v>
                </c:pt>
                <c:pt idx="3">
                  <c:v>Medicare and Medigap</c:v>
                </c:pt>
                <c:pt idx="4">
                  <c:v>Medicare HMO</c:v>
                </c:pt>
                <c:pt idx="5">
                  <c:v>Medicare Alone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2116</c:v>
                </c:pt>
                <c:pt idx="1">
                  <c:v>2367</c:v>
                </c:pt>
                <c:pt idx="2">
                  <c:v>5492</c:v>
                </c:pt>
                <c:pt idx="3">
                  <c:v>5670</c:v>
                </c:pt>
                <c:pt idx="4">
                  <c:v>5976</c:v>
                </c:pt>
                <c:pt idx="5">
                  <c:v>9115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6-1A40-8956-F58092AFB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1625672256"/>
        <c:axId val="1625806032"/>
      </c:barChart>
      <c:catAx>
        <c:axId val="16256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806032"/>
        <c:crosses val="autoZero"/>
        <c:auto val="1"/>
        <c:lblAlgn val="ctr"/>
        <c:lblOffset val="100"/>
        <c:noMultiLvlLbl val="0"/>
      </c:catAx>
      <c:valAx>
        <c:axId val="1625806032"/>
        <c:scaling>
          <c:orientation val="minMax"/>
          <c:max val="9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7225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3-BC4B-8804-975FCB6465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Denmark</c:v>
                </c:pt>
                <c:pt idx="2">
                  <c:v>UK</c:v>
                </c:pt>
                <c:pt idx="3">
                  <c:v>France</c:v>
                </c:pt>
                <c:pt idx="4">
                  <c:v>Australia</c:v>
                </c:pt>
                <c:pt idx="5">
                  <c:v>Canada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4.3</c:v>
                </c:pt>
                <c:pt idx="2">
                  <c:v>5</c:v>
                </c:pt>
                <c:pt idx="3">
                  <c:v>6.1</c:v>
                </c:pt>
                <c:pt idx="4">
                  <c:v>7.6</c:v>
                </c:pt>
                <c:pt idx="5">
                  <c:v>7.7</c:v>
                </c:pt>
                <c:pt idx="6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3-BC4B-8804-975FCB646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681792"/>
        <c:axId val="-1910679040"/>
      </c:barChart>
      <c:catAx>
        <c:axId val="-1910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79040"/>
        <c:crosses val="autoZero"/>
        <c:auto val="1"/>
        <c:lblAlgn val="ctr"/>
        <c:lblOffset val="100"/>
        <c:noMultiLvlLbl val="0"/>
      </c:catAx>
      <c:valAx>
        <c:axId val="-191067904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817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E-8C43-8A4B-8DED2630EB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3E-8C43-8A4B-8DED2630EBC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USA</c:v>
                </c:pt>
                <c:pt idx="2">
                  <c:v>Australia</c:v>
                </c:pt>
                <c:pt idx="3">
                  <c:v>Denmark</c:v>
                </c:pt>
                <c:pt idx="4">
                  <c:v>Ireland</c:v>
                </c:pt>
                <c:pt idx="5">
                  <c:v>Germany</c:v>
                </c:pt>
                <c:pt idx="6">
                  <c:v>Norway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9.4</c:v>
                </c:pt>
                <c:pt idx="2">
                  <c:v>10.8</c:v>
                </c:pt>
                <c:pt idx="3">
                  <c:v>11</c:v>
                </c:pt>
                <c:pt idx="4">
                  <c:v>11.6</c:v>
                </c:pt>
                <c:pt idx="5">
                  <c:v>13.1</c:v>
                </c:pt>
                <c:pt idx="6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E-8C43-8A4B-8DED2630E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843264"/>
        <c:axId val="-1905840512"/>
      </c:barChart>
      <c:catAx>
        <c:axId val="-19058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40512"/>
        <c:crosses val="autoZero"/>
        <c:auto val="1"/>
        <c:lblAlgn val="ctr"/>
        <c:lblOffset val="100"/>
        <c:noMultiLvlLbl val="0"/>
      </c:catAx>
      <c:valAx>
        <c:axId val="-1905840512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7-8E46-AFC8-0FD3C4BC2E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</c:v>
                </c:pt>
                <c:pt idx="2">
                  <c:v>AUSTR</c:v>
                </c:pt>
                <c:pt idx="3">
                  <c:v>ITALY</c:v>
                </c:pt>
                <c:pt idx="4">
                  <c:v>KOR</c:v>
                </c:pt>
                <c:pt idx="5">
                  <c:v>JAP</c:v>
                </c:pt>
                <c:pt idx="6">
                  <c:v>DEN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1.4</c:v>
                </c:pt>
                <c:pt idx="2">
                  <c:v>2.6</c:v>
                </c:pt>
                <c:pt idx="3">
                  <c:v>3.1</c:v>
                </c:pt>
                <c:pt idx="4">
                  <c:v>3.9</c:v>
                </c:pt>
                <c:pt idx="5">
                  <c:v>4.3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7-8E46-AFC8-0FD3C4BC2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794388640"/>
        <c:axId val="789110448"/>
      </c:barChart>
      <c:catAx>
        <c:axId val="7943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110448"/>
        <c:crosses val="autoZero"/>
        <c:auto val="1"/>
        <c:lblAlgn val="ctr"/>
        <c:lblOffset val="100"/>
        <c:noMultiLvlLbl val="0"/>
      </c:catAx>
      <c:valAx>
        <c:axId val="789110448"/>
        <c:scaling>
          <c:orientation val="minMax"/>
          <c:max val="7.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43886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C-8543-8F89-75CB000ECA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France</c:v>
                </c:pt>
                <c:pt idx="3">
                  <c:v>Australia</c:v>
                </c:pt>
                <c:pt idx="4">
                  <c:v>Spain</c:v>
                </c:pt>
                <c:pt idx="5">
                  <c:v>UK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0.43</c:v>
                </c:pt>
                <c:pt idx="2">
                  <c:v>0.44</c:v>
                </c:pt>
                <c:pt idx="3">
                  <c:v>0.45</c:v>
                </c:pt>
                <c:pt idx="4">
                  <c:v>0.52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8C-8543-8F89-75CB000EC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5808000"/>
        <c:axId val="-1905805520"/>
      </c:barChart>
      <c:catAx>
        <c:axId val="-1905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805520"/>
        <c:crosses val="autoZero"/>
        <c:auto val="1"/>
        <c:lblAlgn val="ctr"/>
        <c:lblOffset val="100"/>
        <c:noMultiLvlLbl val="0"/>
      </c:catAx>
      <c:valAx>
        <c:axId val="-1905805520"/>
        <c:scaling>
          <c:orientation val="minMax"/>
          <c:max val="0.5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80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8543-875F-A17B1D2ECB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F9C-924C-B79F-57FFD3D2E62F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A-8543-875F-A17B1D2EC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Austrl.</c:v>
                </c:pt>
                <c:pt idx="1">
                  <c:v>USA</c:v>
                </c:pt>
                <c:pt idx="2">
                  <c:v>Can.</c:v>
                </c:pt>
                <c:pt idx="3">
                  <c:v>Ger.</c:v>
                </c:pt>
                <c:pt idx="4">
                  <c:v>Hol.</c:v>
                </c:pt>
                <c:pt idx="5">
                  <c:v>Swe.</c:v>
                </c:pt>
                <c:pt idx="6">
                  <c:v>Switz.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1.2E-2</c:v>
                </c:pt>
                <c:pt idx="1">
                  <c:v>1.4E-2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2.8000000000000001E-2</c:v>
                </c:pt>
                <c:pt idx="5">
                  <c:v>3.1E-2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A-8543-875F-A17B1D2EC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4990000"/>
        <c:axId val="-1904987248"/>
      </c:barChart>
      <c:catAx>
        <c:axId val="-19049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87248"/>
        <c:crosses val="autoZero"/>
        <c:auto val="1"/>
        <c:lblAlgn val="ctr"/>
        <c:lblOffset val="100"/>
        <c:noMultiLvlLbl val="0"/>
      </c:catAx>
      <c:valAx>
        <c:axId val="-1904987248"/>
        <c:scaling>
          <c:orientation val="minMax"/>
          <c:max val="4.5999999999999999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90000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B2-F047-9A86-3547DB6E55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B2-F047-9A86-3547DB6E55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Switz.</c:v>
                </c:pt>
                <c:pt idx="1">
                  <c:v>USA</c:v>
                </c:pt>
                <c:pt idx="2">
                  <c:v>Austral.</c:v>
                </c:pt>
                <c:pt idx="3">
                  <c:v>Can.</c:v>
                </c:pt>
                <c:pt idx="4">
                  <c:v>Germ.</c:v>
                </c:pt>
                <c:pt idx="5">
                  <c:v>Holl.</c:v>
                </c:pt>
                <c:pt idx="6">
                  <c:v>Fra.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2313</c:v>
                </c:pt>
                <c:pt idx="1">
                  <c:v>1122</c:v>
                </c:pt>
                <c:pt idx="2">
                  <c:v>839</c:v>
                </c:pt>
                <c:pt idx="3">
                  <c:v>712</c:v>
                </c:pt>
                <c:pt idx="4">
                  <c:v>690</c:v>
                </c:pt>
                <c:pt idx="5">
                  <c:v>605</c:v>
                </c:pt>
                <c:pt idx="6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B2-F047-9A86-3547DB6E5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-1904962144"/>
        <c:axId val="-1904959392"/>
      </c:barChart>
      <c:catAx>
        <c:axId val="-19049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59392"/>
        <c:crosses val="autoZero"/>
        <c:auto val="1"/>
        <c:lblAlgn val="ctr"/>
        <c:lblOffset val="100"/>
        <c:noMultiLvlLbl val="0"/>
      </c:catAx>
      <c:valAx>
        <c:axId val="-1904959392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Sweden</c:v>
                </c:pt>
                <c:pt idx="1">
                  <c:v>Switzer.</c:v>
                </c:pt>
                <c:pt idx="2">
                  <c:v>Denmark</c:v>
                </c:pt>
                <c:pt idx="3">
                  <c:v>Netherl.</c:v>
                </c:pt>
                <c:pt idx="4">
                  <c:v>England</c:v>
                </c:pt>
                <c:pt idx="5">
                  <c:v>Canada</c:v>
                </c:pt>
                <c:pt idx="6">
                  <c:v>Australia</c:v>
                </c:pt>
                <c:pt idx="7">
                  <c:v>USA</c:v>
                </c:pt>
                <c:pt idx="8">
                  <c:v>Germany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9-A040-91C1-E4D0FFC7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04951104"/>
        <c:axId val="-1904948352"/>
      </c:barChart>
      <c:catAx>
        <c:axId val="-19049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48352"/>
        <c:crosses val="autoZero"/>
        <c:auto val="1"/>
        <c:lblAlgn val="ctr"/>
        <c:lblOffset val="100"/>
        <c:noMultiLvlLbl val="0"/>
      </c:catAx>
      <c:valAx>
        <c:axId val="-190494835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511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A-DA4F-8780-5C719F7BA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Holland</c:v>
                </c:pt>
                <c:pt idx="3">
                  <c:v>Germany</c:v>
                </c:pt>
                <c:pt idx="4">
                  <c:v>France</c:v>
                </c:pt>
                <c:pt idx="5">
                  <c:v>Switzer.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815</c:v>
                </c:pt>
                <c:pt idx="1">
                  <c:v>132</c:v>
                </c:pt>
                <c:pt idx="2">
                  <c:v>209</c:v>
                </c:pt>
                <c:pt idx="3">
                  <c:v>262</c:v>
                </c:pt>
                <c:pt idx="4">
                  <c:v>272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A-DA4F-8780-5C719F7B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4916432"/>
        <c:axId val="-1904913680"/>
      </c:barChart>
      <c:catAx>
        <c:axId val="-19049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3680"/>
        <c:crosses val="autoZero"/>
        <c:auto val="1"/>
        <c:lblAlgn val="ctr"/>
        <c:lblOffset val="100"/>
        <c:noMultiLvlLbl val="0"/>
      </c:catAx>
      <c:valAx>
        <c:axId val="-1904913680"/>
        <c:scaling>
          <c:orientation val="minMax"/>
          <c:max val="8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64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0-BC4D-8172-86B1531A7F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UK</c:v>
                </c:pt>
                <c:pt idx="1">
                  <c:v>Australia</c:v>
                </c:pt>
                <c:pt idx="2">
                  <c:v>France</c:v>
                </c:pt>
                <c:pt idx="3">
                  <c:v>Canada</c:v>
                </c:pt>
                <c:pt idx="4">
                  <c:v>Holland</c:v>
                </c:pt>
                <c:pt idx="5">
                  <c:v>Germany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0.1</c:v>
                </c:pt>
                <c:pt idx="2">
                  <c:v>0.17</c:v>
                </c:pt>
                <c:pt idx="3">
                  <c:v>0.21</c:v>
                </c:pt>
                <c:pt idx="4">
                  <c:v>0.26</c:v>
                </c:pt>
                <c:pt idx="5">
                  <c:v>0.37</c:v>
                </c:pt>
                <c:pt idx="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80-BC4D-8172-86B1531A7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-1905760656"/>
        <c:axId val="-1905757904"/>
      </c:barChart>
      <c:catAx>
        <c:axId val="-19057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757904"/>
        <c:crosses val="autoZero"/>
        <c:auto val="1"/>
        <c:lblAlgn val="ctr"/>
        <c:lblOffset val="100"/>
        <c:noMultiLvlLbl val="0"/>
      </c:catAx>
      <c:valAx>
        <c:axId val="-1905757904"/>
        <c:scaling>
          <c:orientation val="minMax"/>
          <c:max val="0.55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760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8-A640-8BAC-927382480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Norway</c:v>
                </c:pt>
                <c:pt idx="1">
                  <c:v>UK</c:v>
                </c:pt>
                <c:pt idx="2">
                  <c:v>Canada</c:v>
                </c:pt>
                <c:pt idx="3">
                  <c:v>Australia</c:v>
                </c:pt>
                <c:pt idx="4">
                  <c:v>France</c:v>
                </c:pt>
                <c:pt idx="5">
                  <c:v>USA</c:v>
                </c:pt>
                <c:pt idx="6">
                  <c:v>Germany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0.87</c:v>
                </c:pt>
                <c:pt idx="1">
                  <c:v>0.84</c:v>
                </c:pt>
                <c:pt idx="2">
                  <c:v>0.82</c:v>
                </c:pt>
                <c:pt idx="3">
                  <c:v>0.8</c:v>
                </c:pt>
                <c:pt idx="4">
                  <c:v>0.76</c:v>
                </c:pt>
                <c:pt idx="5">
                  <c:v>0.68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8-A640-8BAC-927382480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4890576"/>
        <c:axId val="-1904887824"/>
      </c:barChart>
      <c:catAx>
        <c:axId val="-19048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87824"/>
        <c:crosses val="autoZero"/>
        <c:auto val="1"/>
        <c:lblAlgn val="ctr"/>
        <c:lblOffset val="100"/>
        <c:noMultiLvlLbl val="0"/>
      </c:catAx>
      <c:valAx>
        <c:axId val="-1904887824"/>
        <c:scaling>
          <c:orientation val="minMax"/>
          <c:max val="0.8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90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Preventive</c:v>
                </c:pt>
                <c:pt idx="1">
                  <c:v>Office Visit</c:v>
                </c:pt>
                <c:pt idx="2">
                  <c:v>Mental Health</c:v>
                </c:pt>
                <c:pt idx="3">
                  <c:v>ER</c:v>
                </c:pt>
                <c:pt idx="4">
                  <c:v>Inpatient</c:v>
                </c:pt>
                <c:pt idx="5">
                  <c:v>Drugs</c:v>
                </c:pt>
                <c:pt idx="6">
                  <c:v>Imaging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-0.115</c:v>
                </c:pt>
                <c:pt idx="1">
                  <c:v>-0.19</c:v>
                </c:pt>
                <c:pt idx="2">
                  <c:v>-0.08</c:v>
                </c:pt>
                <c:pt idx="3">
                  <c:v>-0.27</c:v>
                </c:pt>
                <c:pt idx="4">
                  <c:v>-0.15</c:v>
                </c:pt>
                <c:pt idx="5">
                  <c:v>-0.20499999999999999</c:v>
                </c:pt>
                <c:pt idx="6">
                  <c:v>-0.22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0-B743-BA1C-7E00342A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-1914736160"/>
        <c:axId val="-1914733408"/>
      </c:barChart>
      <c:catAx>
        <c:axId val="-191473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733408"/>
        <c:crosses val="autoZero"/>
        <c:auto val="1"/>
        <c:lblAlgn val="ctr"/>
        <c:lblOffset val="100"/>
        <c:noMultiLvlLbl val="0"/>
      </c:catAx>
      <c:valAx>
        <c:axId val="-1914733408"/>
        <c:scaling>
          <c:orientation val="minMax"/>
          <c:max val="0"/>
          <c:min val="-0.3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3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Actual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31</c:v>
                </c:pt>
                <c:pt idx="1">
                  <c:v>37.299999999999997</c:v>
                </c:pt>
                <c:pt idx="2">
                  <c:v>44.3</c:v>
                </c:pt>
                <c:pt idx="3">
                  <c:v>50</c:v>
                </c:pt>
                <c:pt idx="4">
                  <c:v>55.1</c:v>
                </c:pt>
                <c:pt idx="5">
                  <c:v>62</c:v>
                </c:pt>
                <c:pt idx="6">
                  <c:v>66.8</c:v>
                </c:pt>
                <c:pt idx="7">
                  <c:v>71</c:v>
                </c:pt>
                <c:pt idx="8">
                  <c:v>76.900000000000006</c:v>
                </c:pt>
                <c:pt idx="9">
                  <c:v>87.3</c:v>
                </c:pt>
                <c:pt idx="10">
                  <c:v>96.4</c:v>
                </c:pt>
                <c:pt idx="11">
                  <c:v>105.5</c:v>
                </c:pt>
                <c:pt idx="12">
                  <c:v>118.1</c:v>
                </c:pt>
                <c:pt idx="13">
                  <c:v>130.1</c:v>
                </c:pt>
                <c:pt idx="14">
                  <c:v>142.1</c:v>
                </c:pt>
                <c:pt idx="15">
                  <c:v>158.6</c:v>
                </c:pt>
                <c:pt idx="16">
                  <c:v>172.4</c:v>
                </c:pt>
                <c:pt idx="17">
                  <c:v>183.9</c:v>
                </c:pt>
                <c:pt idx="18">
                  <c:v>183.2</c:v>
                </c:pt>
                <c:pt idx="19">
                  <c:v>181.9</c:v>
                </c:pt>
                <c:pt idx="20">
                  <c:v>188.3</c:v>
                </c:pt>
                <c:pt idx="21">
                  <c:v>207.7</c:v>
                </c:pt>
                <c:pt idx="22">
                  <c:v>223.7</c:v>
                </c:pt>
                <c:pt idx="23">
                  <c:v>234.7</c:v>
                </c:pt>
                <c:pt idx="24">
                  <c:v>256.10000000000002</c:v>
                </c:pt>
                <c:pt idx="25">
                  <c:v>277.3</c:v>
                </c:pt>
                <c:pt idx="26">
                  <c:v>297.3</c:v>
                </c:pt>
                <c:pt idx="27">
                  <c:v>314.8</c:v>
                </c:pt>
                <c:pt idx="28">
                  <c:v>344.1</c:v>
                </c:pt>
                <c:pt idx="29">
                  <c:v>366.2</c:v>
                </c:pt>
                <c:pt idx="30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E-7440-8214-D9772E6617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at Canadian Growth Rates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31</c:v>
                </c:pt>
                <c:pt idx="1">
                  <c:v>34.4</c:v>
                </c:pt>
                <c:pt idx="2">
                  <c:v>38.700000000000003</c:v>
                </c:pt>
                <c:pt idx="3">
                  <c:v>38.9</c:v>
                </c:pt>
                <c:pt idx="4">
                  <c:v>40.700000000000003</c:v>
                </c:pt>
                <c:pt idx="5">
                  <c:v>43.1</c:v>
                </c:pt>
                <c:pt idx="6">
                  <c:v>44.5</c:v>
                </c:pt>
                <c:pt idx="7">
                  <c:v>50.2</c:v>
                </c:pt>
                <c:pt idx="8">
                  <c:v>56.9</c:v>
                </c:pt>
                <c:pt idx="9">
                  <c:v>59.7</c:v>
                </c:pt>
                <c:pt idx="10">
                  <c:v>64</c:v>
                </c:pt>
                <c:pt idx="11">
                  <c:v>69.8</c:v>
                </c:pt>
                <c:pt idx="12">
                  <c:v>70.400000000000006</c:v>
                </c:pt>
                <c:pt idx="13">
                  <c:v>67.400000000000006</c:v>
                </c:pt>
                <c:pt idx="14">
                  <c:v>63.4</c:v>
                </c:pt>
                <c:pt idx="15">
                  <c:v>60.8</c:v>
                </c:pt>
                <c:pt idx="16">
                  <c:v>59.3</c:v>
                </c:pt>
                <c:pt idx="17">
                  <c:v>63.2</c:v>
                </c:pt>
                <c:pt idx="18">
                  <c:v>74</c:v>
                </c:pt>
                <c:pt idx="19">
                  <c:v>83.9</c:v>
                </c:pt>
                <c:pt idx="20">
                  <c:v>98.6</c:v>
                </c:pt>
                <c:pt idx="21">
                  <c:v>108.1</c:v>
                </c:pt>
                <c:pt idx="22">
                  <c:v>116.2</c:v>
                </c:pt>
                <c:pt idx="23">
                  <c:v>125.4</c:v>
                </c:pt>
                <c:pt idx="24">
                  <c:v>137.5</c:v>
                </c:pt>
                <c:pt idx="25">
                  <c:v>149.30000000000001</c:v>
                </c:pt>
                <c:pt idx="26">
                  <c:v>165.9</c:v>
                </c:pt>
                <c:pt idx="27">
                  <c:v>179.7</c:v>
                </c:pt>
                <c:pt idx="28">
                  <c:v>201.3</c:v>
                </c:pt>
                <c:pt idx="29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E-7440-8214-D9772E661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464553008"/>
        <c:axId val="464554688"/>
      </c:barChart>
      <c:catAx>
        <c:axId val="4645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54688"/>
        <c:crosses val="autoZero"/>
        <c:auto val="1"/>
        <c:lblAlgn val="ctr"/>
        <c:lblOffset val="100"/>
        <c:tickLblSkip val="5"/>
        <c:noMultiLvlLbl val="0"/>
      </c:catAx>
      <c:valAx>
        <c:axId val="464554688"/>
        <c:scaling>
          <c:orientation val="minMax"/>
          <c:max val="3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530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0606640397703"/>
          <c:y val="4.9742008580170097E-2"/>
          <c:w val="0.72038764642524999"/>
          <c:h val="0.754093834958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NHI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508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3-644F-BB36-68917D80E5D0}"/>
              </c:ext>
            </c:extLst>
          </c:dPt>
          <c:cat>
            <c:strRef>
              <c:f>Sheet1!$A$2:$A$7</c:f>
              <c:strCache>
                <c:ptCount val="6"/>
                <c:pt idx="0">
                  <c:v>&lt;$3,000</c:v>
                </c:pt>
                <c:pt idx="1">
                  <c:v>$3,000-_x000d_$4,999</c:v>
                </c:pt>
                <c:pt idx="2">
                  <c:v>$5,000-_x000d_$8,999</c:v>
                </c:pt>
                <c:pt idx="3">
                  <c:v>$9,000-_x000d_$14,999</c:v>
                </c:pt>
                <c:pt idx="4">
                  <c:v>$15,000+</c:v>
                </c:pt>
                <c:pt idx="5">
                  <c:v>All_x000d_Incomes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0.56000000000000005</c:v>
                </c:pt>
                <c:pt idx="2">
                  <c:v>0.6</c:v>
                </c:pt>
                <c:pt idx="3">
                  <c:v>0.66</c:v>
                </c:pt>
                <c:pt idx="4">
                  <c:v>0.7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3-644F-BB36-68917D80E5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NHI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508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163-644F-BB36-68917D80E5D0}"/>
              </c:ext>
            </c:extLst>
          </c:dPt>
          <c:cat>
            <c:strRef>
              <c:f>Sheet1!$A$2:$A$7</c:f>
              <c:strCache>
                <c:ptCount val="6"/>
                <c:pt idx="0">
                  <c:v>&lt;$3,000</c:v>
                </c:pt>
                <c:pt idx="1">
                  <c:v>$3,000-_x000d_$4,999</c:v>
                </c:pt>
                <c:pt idx="2">
                  <c:v>$5,000-_x000d_$8,999</c:v>
                </c:pt>
                <c:pt idx="3">
                  <c:v>$9,000-_x000d_$14,999</c:v>
                </c:pt>
                <c:pt idx="4">
                  <c:v>$15,000+</c:v>
                </c:pt>
                <c:pt idx="5">
                  <c:v>All_x000d_Incomes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0.73</c:v>
                </c:pt>
                <c:pt idx="1">
                  <c:v>0.68</c:v>
                </c:pt>
                <c:pt idx="2">
                  <c:v>0.73</c:v>
                </c:pt>
                <c:pt idx="3">
                  <c:v>0.74</c:v>
                </c:pt>
                <c:pt idx="4">
                  <c:v>0.69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3-644F-BB36-68917D80E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8"/>
        <c:axId val="-1907000896"/>
        <c:axId val="-1906998144"/>
      </c:barChart>
      <c:catAx>
        <c:axId val="-19070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6998144"/>
        <c:crosses val="autoZero"/>
        <c:auto val="1"/>
        <c:lblAlgn val="ctr"/>
        <c:lblOffset val="100"/>
        <c:noMultiLvlLbl val="0"/>
      </c:catAx>
      <c:valAx>
        <c:axId val="-1906998144"/>
        <c:scaling>
          <c:orientation val="minMax"/>
          <c:max val="0.7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7000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18606627017842E-3"/>
          <c:y val="0.58102962515818102"/>
          <c:w val="0.134919788063875"/>
          <c:h val="0.1816125715894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9-3341-83F8-202196571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Privately
Insured</c:v>
                </c:pt>
                <c:pt idx="2">
                  <c:v>Medicare /
Medicaid</c:v>
                </c:pt>
                <c:pt idx="3">
                  <c:v>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1.52</c:v>
                </c:pt>
                <c:pt idx="1">
                  <c:v>1.18</c:v>
                </c:pt>
                <c:pt idx="2">
                  <c:v>1.79</c:v>
                </c:pt>
                <c:pt idx="3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9-3341-83F8-202196571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-1904853648"/>
        <c:axId val="-1904850896"/>
      </c:barChart>
      <c:catAx>
        <c:axId val="-19048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0896"/>
        <c:crosses val="autoZero"/>
        <c:auto val="1"/>
        <c:lblAlgn val="ctr"/>
        <c:lblOffset val="100"/>
        <c:noMultiLvlLbl val="0"/>
      </c:catAx>
      <c:valAx>
        <c:axId val="-1904850896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3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96909065883146"/>
          <c:y val="3.04687481256922E-2"/>
          <c:w val="0.75783524531376345"/>
          <c:h val="0.86927449130939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31.3</c:v>
                </c:pt>
                <c:pt idx="1">
                  <c:v>31.9</c:v>
                </c:pt>
                <c:pt idx="2">
                  <c:v>30.9</c:v>
                </c:pt>
                <c:pt idx="3">
                  <c:v>30.2</c:v>
                </c:pt>
                <c:pt idx="4">
                  <c:v>28.4</c:v>
                </c:pt>
                <c:pt idx="5">
                  <c:v>27.3</c:v>
                </c:pt>
                <c:pt idx="6">
                  <c:v>27.2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23.6</c:v>
                </c:pt>
                <c:pt idx="11">
                  <c:v>23.1</c:v>
                </c:pt>
                <c:pt idx="12">
                  <c:v>22</c:v>
                </c:pt>
                <c:pt idx="13">
                  <c:v>20.8</c:v>
                </c:pt>
                <c:pt idx="14">
                  <c:v>19.3</c:v>
                </c:pt>
                <c:pt idx="15">
                  <c:v>18.8</c:v>
                </c:pt>
                <c:pt idx="16">
                  <c:v>17.5</c:v>
                </c:pt>
                <c:pt idx="17">
                  <c:v>17.100000000000001</c:v>
                </c:pt>
                <c:pt idx="18">
                  <c:v>15.5</c:v>
                </c:pt>
                <c:pt idx="19">
                  <c:v>15</c:v>
                </c:pt>
                <c:pt idx="20">
                  <c:v>14.2</c:v>
                </c:pt>
                <c:pt idx="21">
                  <c:v>13.5</c:v>
                </c:pt>
                <c:pt idx="22">
                  <c:v>12.4</c:v>
                </c:pt>
                <c:pt idx="23">
                  <c:v>12</c:v>
                </c:pt>
                <c:pt idx="24">
                  <c:v>10.9</c:v>
                </c:pt>
                <c:pt idx="25">
                  <c:v>10.4</c:v>
                </c:pt>
                <c:pt idx="26">
                  <c:v>9.6</c:v>
                </c:pt>
                <c:pt idx="27">
                  <c:v>9.1</c:v>
                </c:pt>
                <c:pt idx="28">
                  <c:v>8.5</c:v>
                </c:pt>
                <c:pt idx="29">
                  <c:v>8.1</c:v>
                </c:pt>
                <c:pt idx="30">
                  <c:v>8</c:v>
                </c:pt>
                <c:pt idx="31">
                  <c:v>7.9</c:v>
                </c:pt>
                <c:pt idx="32">
                  <c:v>7.3</c:v>
                </c:pt>
                <c:pt idx="33">
                  <c:v>7.2</c:v>
                </c:pt>
                <c:pt idx="34">
                  <c:v>7.1</c:v>
                </c:pt>
                <c:pt idx="35">
                  <c:v>6.8</c:v>
                </c:pt>
                <c:pt idx="36">
                  <c:v>6.4</c:v>
                </c:pt>
                <c:pt idx="37">
                  <c:v>6.3</c:v>
                </c:pt>
                <c:pt idx="38">
                  <c:v>6.3</c:v>
                </c:pt>
                <c:pt idx="39">
                  <c:v>6.3</c:v>
                </c:pt>
                <c:pt idx="40">
                  <c:v>6</c:v>
                </c:pt>
                <c:pt idx="41">
                  <c:v>5.6</c:v>
                </c:pt>
                <c:pt idx="42">
                  <c:v>5.5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5.2</c:v>
                </c:pt>
                <c:pt idx="47">
                  <c:v>5.4</c:v>
                </c:pt>
                <c:pt idx="48">
                  <c:v>5.3</c:v>
                </c:pt>
                <c:pt idx="49">
                  <c:v>5.3</c:v>
                </c:pt>
                <c:pt idx="50">
                  <c:v>5.4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5.0999999999999996</c:v>
                </c:pt>
                <c:pt idx="54">
                  <c:v>4.9000000000000004</c:v>
                </c:pt>
                <c:pt idx="55">
                  <c:v>5</c:v>
                </c:pt>
                <c:pt idx="56">
                  <c:v>4.8</c:v>
                </c:pt>
                <c:pt idx="57">
                  <c:v>4.7699999999999996</c:v>
                </c:pt>
                <c:pt idx="58">
                  <c:v>4.66</c:v>
                </c:pt>
                <c:pt idx="59">
                  <c:v>4.54</c:v>
                </c:pt>
                <c:pt idx="60">
                  <c:v>4.5</c:v>
                </c:pt>
                <c:pt idx="6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8F44-8A10-431DBDA5B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Sheet1!$C$2:$C$63</c:f>
              <c:numCache>
                <c:formatCode>General</c:formatCode>
                <c:ptCount val="62"/>
                <c:pt idx="0">
                  <c:v>26.4</c:v>
                </c:pt>
                <c:pt idx="1">
                  <c:v>26</c:v>
                </c:pt>
                <c:pt idx="2">
                  <c:v>26.3</c:v>
                </c:pt>
                <c:pt idx="3">
                  <c:v>27.1</c:v>
                </c:pt>
                <c:pt idx="4">
                  <c:v>26.4</c:v>
                </c:pt>
                <c:pt idx="5">
                  <c:v>26</c:v>
                </c:pt>
                <c:pt idx="6">
                  <c:v>25.3</c:v>
                </c:pt>
                <c:pt idx="7">
                  <c:v>25.3</c:v>
                </c:pt>
                <c:pt idx="8">
                  <c:v>25.2</c:v>
                </c:pt>
                <c:pt idx="9">
                  <c:v>24.8</c:v>
                </c:pt>
                <c:pt idx="10">
                  <c:v>24.7</c:v>
                </c:pt>
                <c:pt idx="11">
                  <c:v>23.7</c:v>
                </c:pt>
                <c:pt idx="12">
                  <c:v>22.4</c:v>
                </c:pt>
                <c:pt idx="13">
                  <c:v>21.8</c:v>
                </c:pt>
                <c:pt idx="14">
                  <c:v>20.9</c:v>
                </c:pt>
                <c:pt idx="15">
                  <c:v>20</c:v>
                </c:pt>
                <c:pt idx="16">
                  <c:v>19.100000000000001</c:v>
                </c:pt>
                <c:pt idx="17">
                  <c:v>18.5</c:v>
                </c:pt>
                <c:pt idx="18">
                  <c:v>17.7</c:v>
                </c:pt>
                <c:pt idx="19">
                  <c:v>16.7</c:v>
                </c:pt>
                <c:pt idx="20">
                  <c:v>16.100000000000001</c:v>
                </c:pt>
                <c:pt idx="21">
                  <c:v>15.2</c:v>
                </c:pt>
                <c:pt idx="22">
                  <c:v>14.1</c:v>
                </c:pt>
                <c:pt idx="23">
                  <c:v>13.8</c:v>
                </c:pt>
                <c:pt idx="24">
                  <c:v>13.1</c:v>
                </c:pt>
                <c:pt idx="25">
                  <c:v>12.6</c:v>
                </c:pt>
                <c:pt idx="26">
                  <c:v>11.9</c:v>
                </c:pt>
                <c:pt idx="27">
                  <c:v>11.5</c:v>
                </c:pt>
                <c:pt idx="28">
                  <c:v>11.2</c:v>
                </c:pt>
                <c:pt idx="29">
                  <c:v>10.8</c:v>
                </c:pt>
                <c:pt idx="30">
                  <c:v>10.6</c:v>
                </c:pt>
                <c:pt idx="31">
                  <c:v>10.4</c:v>
                </c:pt>
                <c:pt idx="32">
                  <c:v>10.1</c:v>
                </c:pt>
                <c:pt idx="33">
                  <c:v>10</c:v>
                </c:pt>
                <c:pt idx="34">
                  <c:v>9.8000000000000007</c:v>
                </c:pt>
                <c:pt idx="35">
                  <c:v>9.1999999999999993</c:v>
                </c:pt>
                <c:pt idx="36">
                  <c:v>8.9</c:v>
                </c:pt>
                <c:pt idx="37">
                  <c:v>8.5</c:v>
                </c:pt>
                <c:pt idx="38">
                  <c:v>8.4</c:v>
                </c:pt>
                <c:pt idx="39">
                  <c:v>8</c:v>
                </c:pt>
                <c:pt idx="40">
                  <c:v>7.6</c:v>
                </c:pt>
                <c:pt idx="41">
                  <c:v>7.3</c:v>
                </c:pt>
                <c:pt idx="42">
                  <c:v>7.2</c:v>
                </c:pt>
                <c:pt idx="43">
                  <c:v>7.2</c:v>
                </c:pt>
                <c:pt idx="44">
                  <c:v>7</c:v>
                </c:pt>
                <c:pt idx="45">
                  <c:v>6.9</c:v>
                </c:pt>
                <c:pt idx="46">
                  <c:v>6.8</c:v>
                </c:pt>
                <c:pt idx="47">
                  <c:v>7</c:v>
                </c:pt>
                <c:pt idx="48">
                  <c:v>6.9</c:v>
                </c:pt>
                <c:pt idx="49">
                  <c:v>6.8</c:v>
                </c:pt>
                <c:pt idx="50">
                  <c:v>6.8</c:v>
                </c:pt>
                <c:pt idx="51">
                  <c:v>6.7</c:v>
                </c:pt>
                <c:pt idx="52">
                  <c:v>6.8</c:v>
                </c:pt>
                <c:pt idx="53">
                  <c:v>6.6</c:v>
                </c:pt>
                <c:pt idx="54">
                  <c:v>6.4</c:v>
                </c:pt>
                <c:pt idx="55">
                  <c:v>6.15</c:v>
                </c:pt>
                <c:pt idx="56">
                  <c:v>6.07</c:v>
                </c:pt>
                <c:pt idx="57">
                  <c:v>6</c:v>
                </c:pt>
                <c:pt idx="58">
                  <c:v>5.96</c:v>
                </c:pt>
                <c:pt idx="59">
                  <c:v>5.82</c:v>
                </c:pt>
                <c:pt idx="60">
                  <c:v>5.8</c:v>
                </c:pt>
                <c:pt idx="6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8F44-8A10-431DBDA5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838944"/>
        <c:axId val="-1904836736"/>
      </c:lineChart>
      <c:catAx>
        <c:axId val="-19048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6736"/>
        <c:crosses val="autoZero"/>
        <c:auto val="1"/>
        <c:lblAlgn val="ctr"/>
        <c:lblOffset val="100"/>
        <c:tickLblSkip val="10"/>
        <c:noMultiLvlLbl val="0"/>
      </c:catAx>
      <c:valAx>
        <c:axId val="-190483673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89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3-D14A-B0AD-4F6B1FDC0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Wealthiest
20%</c:v>
                </c:pt>
                <c:pt idx="1">
                  <c:v>Next
20%</c:v>
                </c:pt>
                <c:pt idx="2">
                  <c:v>Middle
20%</c:v>
                </c:pt>
                <c:pt idx="3">
                  <c:v>Next
20%</c:v>
                </c:pt>
                <c:pt idx="4">
                  <c:v>Poorest 20%</c:v>
                </c:pt>
                <c:pt idx="5">
                  <c:v>USA - All
Incomes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4.3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6.1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3-D14A-B0AD-4F6B1FDC0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343041552"/>
        <c:axId val="856475056"/>
      </c:barChart>
      <c:catAx>
        <c:axId val="3430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475056"/>
        <c:crosses val="autoZero"/>
        <c:auto val="1"/>
        <c:lblAlgn val="ctr"/>
        <c:lblOffset val="100"/>
        <c:noMultiLvlLbl val="0"/>
      </c:catAx>
      <c:valAx>
        <c:axId val="856475056"/>
        <c:scaling>
          <c:orientation val="minMax"/>
          <c:max val="6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41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77933597901"/>
          <c:y val="3.8214337297193202E-2"/>
          <c:w val="0.74626360150339599"/>
          <c:h val="0.79134004526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 20%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2.9</c:v>
                </c:pt>
                <c:pt idx="1">
                  <c:v>-2.2999999999999998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7-054C-8AC8-51A8D0DBD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7-054C-8AC8-51A8D0DBD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7-054C-8AC8-51A8D0DBD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3.9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7-054C-8AC8-51A8D0DBDA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 20%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7-054C-8AC8-51A8D0DBD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4787056"/>
        <c:axId val="-1904784576"/>
      </c:barChart>
      <c:catAx>
        <c:axId val="-19047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4576"/>
        <c:crosses val="autoZero"/>
        <c:auto val="1"/>
        <c:lblAlgn val="ctr"/>
        <c:lblOffset val="100"/>
        <c:noMultiLvlLbl val="0"/>
      </c:catAx>
      <c:valAx>
        <c:axId val="-19047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05037968987179E-2"/>
          <c:y val="0.41973891581945899"/>
          <c:w val="0.15544087326971065"/>
          <c:h val="0.4427202861607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Sheet1!$B$2:$B$59</c:f>
              <c:numCache>
                <c:formatCode>0.00%</c:formatCode>
                <c:ptCount val="58"/>
                <c:pt idx="0">
                  <c:v>5.1999999999999998E-2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5.7000000000000002E-2</c:v>
                </c:pt>
                <c:pt idx="4">
                  <c:v>5.8000000000000003E-2</c:v>
                </c:pt>
                <c:pt idx="5">
                  <c:v>5.8999999999999997E-2</c:v>
                </c:pt>
                <c:pt idx="6">
                  <c:v>5.8999999999999997E-2</c:v>
                </c:pt>
                <c:pt idx="7">
                  <c:v>6.3E-2</c:v>
                </c:pt>
                <c:pt idx="8">
                  <c:v>6.5000000000000002E-2</c:v>
                </c:pt>
                <c:pt idx="9">
                  <c:v>6.8000000000000005E-2</c:v>
                </c:pt>
                <c:pt idx="10">
                  <c:v>7.1999999999999995E-2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7.8E-2</c:v>
                </c:pt>
                <c:pt idx="15">
                  <c:v>8.2000000000000003E-2</c:v>
                </c:pt>
                <c:pt idx="16">
                  <c:v>8.4000000000000005E-2</c:v>
                </c:pt>
                <c:pt idx="17">
                  <c:v>8.5000000000000006E-2</c:v>
                </c:pt>
                <c:pt idx="18">
                  <c:v>8.5000000000000006E-2</c:v>
                </c:pt>
                <c:pt idx="19">
                  <c:v>8.5999999999999993E-2</c:v>
                </c:pt>
                <c:pt idx="20">
                  <c:v>9.0999999999999998E-2</c:v>
                </c:pt>
                <c:pt idx="21">
                  <c:v>9.4E-2</c:v>
                </c:pt>
                <c:pt idx="22">
                  <c:v>0.10199999999999999</c:v>
                </c:pt>
                <c:pt idx="23">
                  <c:v>0.104</c:v>
                </c:pt>
                <c:pt idx="24">
                  <c:v>0.10299999999999999</c:v>
                </c:pt>
                <c:pt idx="25">
                  <c:v>0.105</c:v>
                </c:pt>
                <c:pt idx="26">
                  <c:v>0.106</c:v>
                </c:pt>
                <c:pt idx="27">
                  <c:v>0.109</c:v>
                </c:pt>
                <c:pt idx="28">
                  <c:v>0.113</c:v>
                </c:pt>
                <c:pt idx="29">
                  <c:v>0.11700000000000001</c:v>
                </c:pt>
                <c:pt idx="30">
                  <c:v>0.123</c:v>
                </c:pt>
                <c:pt idx="31">
                  <c:v>0.13100000000000001</c:v>
                </c:pt>
                <c:pt idx="32">
                  <c:v>0.13500000000000001</c:v>
                </c:pt>
                <c:pt idx="33">
                  <c:v>0.13700000000000001</c:v>
                </c:pt>
                <c:pt idx="34">
                  <c:v>0.13700000000000001</c:v>
                </c:pt>
                <c:pt idx="35">
                  <c:v>0.13800000000000001</c:v>
                </c:pt>
                <c:pt idx="36">
                  <c:v>0.13700000000000001</c:v>
                </c:pt>
                <c:pt idx="37">
                  <c:v>0.13600000000000001</c:v>
                </c:pt>
                <c:pt idx="38">
                  <c:v>0.13600000000000001</c:v>
                </c:pt>
                <c:pt idx="39">
                  <c:v>0.13700000000000001</c:v>
                </c:pt>
                <c:pt idx="40">
                  <c:v>0.13800000000000001</c:v>
                </c:pt>
                <c:pt idx="41">
                  <c:v>0.14099999999999999</c:v>
                </c:pt>
                <c:pt idx="42">
                  <c:v>0.14899999999999999</c:v>
                </c:pt>
                <c:pt idx="43">
                  <c:v>0.158</c:v>
                </c:pt>
                <c:pt idx="44">
                  <c:v>0.155</c:v>
                </c:pt>
                <c:pt idx="45">
                  <c:v>0.155</c:v>
                </c:pt>
                <c:pt idx="46">
                  <c:v>0.156</c:v>
                </c:pt>
                <c:pt idx="47">
                  <c:v>0.159</c:v>
                </c:pt>
                <c:pt idx="48">
                  <c:v>0.16400000000000001</c:v>
                </c:pt>
                <c:pt idx="49">
                  <c:v>0.17299999999999999</c:v>
                </c:pt>
                <c:pt idx="50">
                  <c:v>0.17399999999999999</c:v>
                </c:pt>
                <c:pt idx="51">
                  <c:v>0.17299999999999999</c:v>
                </c:pt>
                <c:pt idx="52">
                  <c:v>0.17299999999999999</c:v>
                </c:pt>
                <c:pt idx="53">
                  <c:v>0.17199999999999999</c:v>
                </c:pt>
                <c:pt idx="54">
                  <c:v>0.17399999999999999</c:v>
                </c:pt>
                <c:pt idx="55">
                  <c:v>0.17799999999999999</c:v>
                </c:pt>
                <c:pt idx="56">
                  <c:v>0.18099999999999999</c:v>
                </c:pt>
                <c:pt idx="57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C-4EF2-81F3-536B54BE9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Sheet1!$C$2:$C$59</c:f>
              <c:numCache>
                <c:formatCode>0.00%</c:formatCode>
                <c:ptCount val="58"/>
                <c:pt idx="0">
                  <c:v>5.5300000000000002E-2</c:v>
                </c:pt>
                <c:pt idx="1">
                  <c:v>5.8999999999999997E-2</c:v>
                </c:pt>
                <c:pt idx="2">
                  <c:v>5.8599999999999999E-2</c:v>
                </c:pt>
                <c:pt idx="3">
                  <c:v>5.9700000000000003E-2</c:v>
                </c:pt>
                <c:pt idx="4">
                  <c:v>5.96E-2</c:v>
                </c:pt>
                <c:pt idx="5">
                  <c:v>6.0299999999999999E-2</c:v>
                </c:pt>
                <c:pt idx="6">
                  <c:v>6.0600000000000001E-2</c:v>
                </c:pt>
                <c:pt idx="7">
                  <c:v>6.3600000000000004E-2</c:v>
                </c:pt>
                <c:pt idx="8">
                  <c:v>6.6100000000000006E-2</c:v>
                </c:pt>
                <c:pt idx="9">
                  <c:v>6.7199999999999996E-2</c:v>
                </c:pt>
                <c:pt idx="10">
                  <c:v>7.1199999999999999E-2</c:v>
                </c:pt>
                <c:pt idx="11">
                  <c:v>7.4200000000000002E-2</c:v>
                </c:pt>
                <c:pt idx="12">
                  <c:v>7.2599999999999998E-2</c:v>
                </c:pt>
                <c:pt idx="13">
                  <c:v>6.93E-2</c:v>
                </c:pt>
                <c:pt idx="14">
                  <c:v>6.8199999999999997E-2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6.8000000000000005E-2</c:v>
                </c:pt>
                <c:pt idx="20">
                  <c:v>7.0999999999999994E-2</c:v>
                </c:pt>
                <c:pt idx="21">
                  <c:v>7.2999999999999995E-2</c:v>
                </c:pt>
                <c:pt idx="22">
                  <c:v>8.1000000000000003E-2</c:v>
                </c:pt>
                <c:pt idx="23">
                  <c:v>8.3000000000000004E-2</c:v>
                </c:pt>
                <c:pt idx="24">
                  <c:v>8.2000000000000003E-2</c:v>
                </c:pt>
                <c:pt idx="25">
                  <c:v>8.2000000000000003E-2</c:v>
                </c:pt>
                <c:pt idx="26">
                  <c:v>8.5000000000000006E-2</c:v>
                </c:pt>
                <c:pt idx="27">
                  <c:v>8.4000000000000005E-2</c:v>
                </c:pt>
                <c:pt idx="28">
                  <c:v>8.3000000000000004E-2</c:v>
                </c:pt>
                <c:pt idx="29">
                  <c:v>8.5000000000000006E-2</c:v>
                </c:pt>
                <c:pt idx="30">
                  <c:v>0.09</c:v>
                </c:pt>
                <c:pt idx="31">
                  <c:v>9.7000000000000003E-2</c:v>
                </c:pt>
                <c:pt idx="32">
                  <c:v>0.1</c:v>
                </c:pt>
                <c:pt idx="33">
                  <c:v>9.8000000000000004E-2</c:v>
                </c:pt>
                <c:pt idx="34">
                  <c:v>9.5000000000000001E-2</c:v>
                </c:pt>
                <c:pt idx="35">
                  <c:v>9.0999999999999998E-2</c:v>
                </c:pt>
                <c:pt idx="36">
                  <c:v>8.8999999999999996E-2</c:v>
                </c:pt>
                <c:pt idx="37">
                  <c:v>8.8999999999999996E-2</c:v>
                </c:pt>
                <c:pt idx="38">
                  <c:v>9.1999999999999998E-2</c:v>
                </c:pt>
                <c:pt idx="39">
                  <c:v>9.1999999999999998E-2</c:v>
                </c:pt>
                <c:pt idx="40">
                  <c:v>9.0999999999999998E-2</c:v>
                </c:pt>
                <c:pt idx="41">
                  <c:v>9.7000000000000003E-2</c:v>
                </c:pt>
                <c:pt idx="42">
                  <c:v>0.1</c:v>
                </c:pt>
                <c:pt idx="43">
                  <c:v>0.10199999999999999</c:v>
                </c:pt>
                <c:pt idx="44">
                  <c:v>0.10199999999999999</c:v>
                </c:pt>
                <c:pt idx="45">
                  <c:v>0.10199999999999999</c:v>
                </c:pt>
                <c:pt idx="46">
                  <c:v>0.104</c:v>
                </c:pt>
                <c:pt idx="47">
                  <c:v>0.10199999999999999</c:v>
                </c:pt>
                <c:pt idx="48">
                  <c:v>0.105</c:v>
                </c:pt>
                <c:pt idx="49">
                  <c:v>0.11600000000000001</c:v>
                </c:pt>
                <c:pt idx="50">
                  <c:v>0.11600000000000001</c:v>
                </c:pt>
                <c:pt idx="51">
                  <c:v>0.112</c:v>
                </c:pt>
                <c:pt idx="52">
                  <c:v>0.113</c:v>
                </c:pt>
                <c:pt idx="53">
                  <c:v>0.111</c:v>
                </c:pt>
                <c:pt idx="54">
                  <c:v>0.109</c:v>
                </c:pt>
                <c:pt idx="55">
                  <c:v>0.111</c:v>
                </c:pt>
                <c:pt idx="56">
                  <c:v>0.111</c:v>
                </c:pt>
                <c:pt idx="57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C-4EF2-81F3-536B54BE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760864"/>
        <c:axId val="-1904758112"/>
      </c:lineChart>
      <c:catAx>
        <c:axId val="-19047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58112"/>
        <c:crosses val="autoZero"/>
        <c:auto val="1"/>
        <c:lblAlgn val="ctr"/>
        <c:lblOffset val="100"/>
        <c:tickLblSkip val="10"/>
        <c:noMultiLvlLbl val="0"/>
      </c:catAx>
      <c:valAx>
        <c:axId val="-1904758112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60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80782173075674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06-9B48-9435-642C2E7255E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06-9B48-9435-642C2E7255E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06-9B48-9435-642C2E725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 Medicare</c:v>
                </c:pt>
                <c:pt idx="1">
                  <c:v>Canadian Medicare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6-9B48-9435-642C2E725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05667488"/>
        <c:axId val="-1905665008"/>
      </c:barChart>
      <c:catAx>
        <c:axId val="-190566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 b="0"/>
            </a:pPr>
            <a:endParaRPr lang="en-US"/>
          </a:p>
        </c:txPr>
        <c:crossAx val="-1905665008"/>
        <c:crosses val="autoZero"/>
        <c:auto val="1"/>
        <c:lblAlgn val="ctr"/>
        <c:lblOffset val="100"/>
        <c:noMultiLvlLbl val="0"/>
      </c:catAx>
      <c:valAx>
        <c:axId val="-1905665008"/>
        <c:scaling>
          <c:orientation val="minMax"/>
          <c:max val="0.8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1905667488"/>
        <c:crosses val="autoZero"/>
        <c:crossBetween val="between"/>
        <c:majorUnit val="0.2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2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919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5240-B6F3-BE7AB62E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-1906975376"/>
        <c:axId val="-1906972624"/>
      </c:barChart>
      <c:catAx>
        <c:axId val="-19069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2624"/>
        <c:crosses val="autoZero"/>
        <c:auto val="1"/>
        <c:lblAlgn val="ctr"/>
        <c:lblOffset val="100"/>
        <c:noMultiLvlLbl val="0"/>
      </c:catAx>
      <c:valAx>
        <c:axId val="-1906972624"/>
        <c:scaling>
          <c:orientation val="minMax"/>
          <c:max val="93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53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_("$"* #,##0_);_("$"* \(#,##0\);_("$"* "-"??_);_(@_)</c:formatCode>
                <c:ptCount val="19"/>
                <c:pt idx="0">
                  <c:v>98</c:v>
                </c:pt>
                <c:pt idx="1">
                  <c:v>106</c:v>
                </c:pt>
                <c:pt idx="2">
                  <c:v>116</c:v>
                </c:pt>
                <c:pt idx="3">
                  <c:v>126</c:v>
                </c:pt>
                <c:pt idx="4">
                  <c:v>135</c:v>
                </c:pt>
                <c:pt idx="5">
                  <c:v>146</c:v>
                </c:pt>
                <c:pt idx="6">
                  <c:v>157</c:v>
                </c:pt>
                <c:pt idx="7">
                  <c:v>167</c:v>
                </c:pt>
                <c:pt idx="8">
                  <c:v>177</c:v>
                </c:pt>
                <c:pt idx="9">
                  <c:v>190</c:v>
                </c:pt>
                <c:pt idx="10">
                  <c:v>204</c:v>
                </c:pt>
                <c:pt idx="11">
                  <c:v>215</c:v>
                </c:pt>
                <c:pt idx="12">
                  <c:v>229</c:v>
                </c:pt>
                <c:pt idx="13">
                  <c:v>244</c:v>
                </c:pt>
                <c:pt idx="14">
                  <c:v>246</c:v>
                </c:pt>
                <c:pt idx="15">
                  <c:v>261</c:v>
                </c:pt>
                <c:pt idx="16">
                  <c:v>276</c:v>
                </c:pt>
                <c:pt idx="17">
                  <c:v>287</c:v>
                </c:pt>
                <c:pt idx="18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0-E949-A075-E205721EB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27"/>
        <c:axId val="-1905645968"/>
        <c:axId val="-1905643216"/>
      </c:barChart>
      <c:catAx>
        <c:axId val="-190564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43216"/>
        <c:crosses val="autoZero"/>
        <c:auto val="1"/>
        <c:lblAlgn val="ctr"/>
        <c:lblOffset val="100"/>
        <c:tickLblSkip val="5"/>
        <c:noMultiLvlLbl val="0"/>
      </c:catAx>
      <c:valAx>
        <c:axId val="-1905643216"/>
        <c:scaling>
          <c:orientation val="minMax"/>
          <c:max val="3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4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7264255011598"/>
          <c:y val="5.3675147184633697E-2"/>
          <c:w val="0.69652687435809701"/>
          <c:h val="0.69418917202249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High Deductible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Problem Paying Bills</c:v>
                </c:pt>
                <c:pt idx="1">
                  <c:v>Delayed/Skipped Care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0.09</c:v>
                </c:pt>
                <c:pt idx="1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9-284F-A413-7EB1ABAC3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Deductible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Problem Paying Bills</c:v>
                </c:pt>
                <c:pt idx="1">
                  <c:v>Delayed/Skipped Care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0.154</c:v>
                </c:pt>
                <c:pt idx="1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9-284F-A413-7EB1ABAC3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4"/>
        <c:axId val="-1911333984"/>
        <c:axId val="-1911331232"/>
      </c:barChart>
      <c:catAx>
        <c:axId val="-19113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331232"/>
        <c:crosses val="autoZero"/>
        <c:auto val="1"/>
        <c:lblAlgn val="ctr"/>
        <c:lblOffset val="100"/>
        <c:noMultiLvlLbl val="0"/>
      </c:catAx>
      <c:valAx>
        <c:axId val="-1911331232"/>
        <c:scaling>
          <c:orientation val="minMax"/>
          <c:max val="0.16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33984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4996947822948998"/>
          <c:w val="0.197571322606413"/>
          <c:h val="0.41427856764647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602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7-6E49-ADCA-2AC17903D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-1904706240"/>
        <c:axId val="-1904703488"/>
      </c:barChart>
      <c:catAx>
        <c:axId val="-19047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3488"/>
        <c:crosses val="autoZero"/>
        <c:auto val="1"/>
        <c:lblAlgn val="ctr"/>
        <c:lblOffset val="100"/>
        <c:noMultiLvlLbl val="0"/>
      </c:catAx>
      <c:valAx>
        <c:axId val="-1904703488"/>
        <c:scaling>
          <c:orientation val="minMax"/>
          <c:max val="6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62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3470</c:v>
                </c:pt>
                <c:pt idx="1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B448-828E-17BED1694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-1905629536"/>
        <c:axId val="-1905626784"/>
      </c:barChart>
      <c:catAx>
        <c:axId val="-19056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6784"/>
        <c:crosses val="autoZero"/>
        <c:auto val="1"/>
        <c:lblAlgn val="ctr"/>
        <c:lblOffset val="100"/>
        <c:noMultiLvlLbl val="0"/>
      </c:catAx>
      <c:valAx>
        <c:axId val="-1905626784"/>
        <c:scaling>
          <c:orientation val="minMax"/>
          <c:max val="34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953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49312441853"/>
          <c:y val="3.1089936359579101E-2"/>
          <c:w val="0.57354532097392696"/>
          <c:h val="0.90926569004495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D-9449-BADA-A1F296E6444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D-9449-BADA-A1F296E64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2540</c:v>
                </c:pt>
                <c:pt idx="1">
                  <c:v>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D-9449-BADA-A1F296E64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8027596880841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90-6A4C-BE36-A688C62D2212}"/>
              </c:ext>
            </c:extLst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90-6A4C-BE36-A688C62D2212}"/>
              </c:ext>
            </c:extLst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90-6A4C-BE36-A688C62D2212}"/>
              </c:ext>
            </c:extLst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890-6A4C-BE36-A688C62D2212}"/>
              </c:ext>
            </c:extLst>
          </c:dPt>
          <c:dPt>
            <c:idx val="4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90-6A4C-BE36-A688C62D2212}"/>
              </c:ext>
            </c:extLst>
          </c:dPt>
          <c:dPt>
            <c:idx val="5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890-6A4C-BE36-A688C62D2212}"/>
              </c:ext>
            </c:extLst>
          </c:dPt>
          <c:dPt>
            <c:idx val="6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890-6A4C-BE36-A688C62D2212}"/>
              </c:ext>
            </c:extLst>
          </c:dPt>
          <c:dPt>
            <c:idx val="7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890-6A4C-BE36-A688C62D2212}"/>
              </c:ext>
            </c:extLst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90-6A4C-BE36-A688C62D2212}"/>
                </c:ext>
              </c:extLst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90-6A4C-BE36-A688C62D2212}"/>
                </c:ext>
              </c:extLst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90-6A4C-BE36-A688C62D2212}"/>
                </c:ext>
              </c:extLst>
            </c:dLbl>
            <c:dLbl>
              <c:idx val="17"/>
              <c:layout>
                <c:manualLayout>
                  <c:x val="0"/>
                  <c:y val="5.2849870949993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90-6A4C-BE36-A688C62D2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  <c:pt idx="15">
                  <c:v>-99</c:v>
                </c:pt>
                <c:pt idx="16">
                  <c:v>-77</c:v>
                </c:pt>
                <c:pt idx="17">
                  <c:v>-40</c:v>
                </c:pt>
                <c:pt idx="18">
                  <c:v>-10</c:v>
                </c:pt>
                <c:pt idx="19">
                  <c:v>-110</c:v>
                </c:pt>
                <c:pt idx="20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90-6A4C-BE36-A688C62D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10573088"/>
        <c:axId val="-1910569312"/>
      </c:barChart>
      <c:catAx>
        <c:axId val="-19105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FFFFFF"/>
            </a:solidFill>
          </a:ln>
        </c:spPr>
        <c:crossAx val="-1910569312"/>
        <c:crosses val="autoZero"/>
        <c:auto val="1"/>
        <c:lblAlgn val="ctr"/>
        <c:lblOffset val="100"/>
        <c:tickLblSkip val="2"/>
        <c:noMultiLvlLbl val="0"/>
      </c:catAx>
      <c:valAx>
        <c:axId val="-1910569312"/>
        <c:scaling>
          <c:orientation val="minMax"/>
          <c:max val="550"/>
          <c:min val="-15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573088"/>
        <c:crosses val="autoZero"/>
        <c:crossBetween val="between"/>
        <c:majorUnit val="150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Sheet1!$A$2:$A$62</c:f>
              <c:numCache>
                <c:formatCode>0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Sheet1!$B$2:$B$62</c:f>
              <c:numCache>
                <c:formatCode>0.00</c:formatCode>
                <c:ptCount val="61"/>
                <c:pt idx="0">
                  <c:v>2.48</c:v>
                </c:pt>
                <c:pt idx="1">
                  <c:v>2.35</c:v>
                </c:pt>
                <c:pt idx="2">
                  <c:v>2.25</c:v>
                </c:pt>
                <c:pt idx="3">
                  <c:v>2.2799999999999998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2.35</c:v>
                </c:pt>
                <c:pt idx="7">
                  <c:v>2.4300000000000002</c:v>
                </c:pt>
                <c:pt idx="8">
                  <c:v>2.48</c:v>
                </c:pt>
                <c:pt idx="9">
                  <c:v>2.6</c:v>
                </c:pt>
                <c:pt idx="10">
                  <c:v>2.65</c:v>
                </c:pt>
                <c:pt idx="11">
                  <c:v>2.68</c:v>
                </c:pt>
                <c:pt idx="12">
                  <c:v>2.7</c:v>
                </c:pt>
                <c:pt idx="13">
                  <c:v>2.8</c:v>
                </c:pt>
                <c:pt idx="14">
                  <c:v>2.9</c:v>
                </c:pt>
                <c:pt idx="15">
                  <c:v>3.02</c:v>
                </c:pt>
                <c:pt idx="16">
                  <c:v>3.15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3.37</c:v>
                </c:pt>
                <c:pt idx="21">
                  <c:v>3.52</c:v>
                </c:pt>
                <c:pt idx="22">
                  <c:v>3.49</c:v>
                </c:pt>
                <c:pt idx="23">
                  <c:v>3.4</c:v>
                </c:pt>
                <c:pt idx="24">
                  <c:v>3.25</c:v>
                </c:pt>
                <c:pt idx="25">
                  <c:v>3</c:v>
                </c:pt>
                <c:pt idx="26">
                  <c:v>2.9</c:v>
                </c:pt>
                <c:pt idx="27">
                  <c:v>3.05</c:v>
                </c:pt>
                <c:pt idx="28">
                  <c:v>3.05</c:v>
                </c:pt>
                <c:pt idx="29">
                  <c:v>3.07</c:v>
                </c:pt>
                <c:pt idx="30">
                  <c:v>3.15</c:v>
                </c:pt>
                <c:pt idx="31">
                  <c:v>3.2</c:v>
                </c:pt>
                <c:pt idx="32">
                  <c:v>3.25</c:v>
                </c:pt>
                <c:pt idx="33">
                  <c:v>3.32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3.58</c:v>
                </c:pt>
                <c:pt idx="38">
                  <c:v>3.55</c:v>
                </c:pt>
                <c:pt idx="39">
                  <c:v>3.55</c:v>
                </c:pt>
                <c:pt idx="40">
                  <c:v>3.53</c:v>
                </c:pt>
                <c:pt idx="41">
                  <c:v>3.6</c:v>
                </c:pt>
                <c:pt idx="42">
                  <c:v>3.65</c:v>
                </c:pt>
                <c:pt idx="43">
                  <c:v>3.55</c:v>
                </c:pt>
                <c:pt idx="44">
                  <c:v>3.55</c:v>
                </c:pt>
                <c:pt idx="45">
                  <c:v>3.5</c:v>
                </c:pt>
                <c:pt idx="46">
                  <c:v>3.47</c:v>
                </c:pt>
                <c:pt idx="47">
                  <c:v>3.5</c:v>
                </c:pt>
                <c:pt idx="48">
                  <c:v>3.42</c:v>
                </c:pt>
                <c:pt idx="49">
                  <c:v>3.48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3.67</c:v>
                </c:pt>
                <c:pt idx="54">
                  <c:v>3.75</c:v>
                </c:pt>
                <c:pt idx="55">
                  <c:v>3.7</c:v>
                </c:pt>
                <c:pt idx="56">
                  <c:v>3.8</c:v>
                </c:pt>
                <c:pt idx="57">
                  <c:v>3.98</c:v>
                </c:pt>
                <c:pt idx="58">
                  <c:v>4</c:v>
                </c:pt>
                <c:pt idx="59">
                  <c:v>4.1499999999999986</c:v>
                </c:pt>
                <c:pt idx="6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E-324A-AAE2-867E81EA0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4692112"/>
        <c:axId val="-1904689632"/>
      </c:areaChart>
      <c:catAx>
        <c:axId val="-19046921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689632"/>
        <c:crosses val="autoZero"/>
        <c:auto val="1"/>
        <c:lblAlgn val="ctr"/>
        <c:lblOffset val="100"/>
        <c:tickLblSkip val="10"/>
        <c:noMultiLvlLbl val="0"/>
      </c:catAx>
      <c:valAx>
        <c:axId val="-1904689632"/>
        <c:scaling>
          <c:orientation val="minMax"/>
          <c:max val="4.5"/>
          <c:min val="2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692112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7-794F-990C-FEF3C5D5D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7-794F-990C-FEF3C5D5D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7-794F-990C-FEF3C5D5D1F3}"/>
              </c:ext>
            </c:extLst>
          </c:dPt>
          <c:dLbls>
            <c:dLbl>
              <c:idx val="0"/>
              <c:layout>
                <c:manualLayout>
                  <c:x val="0.13805228159476837"/>
                  <c:y val="0.118259857428419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02643564020234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67-794F-990C-FEF3C5D5D1F3}"/>
                </c:ext>
              </c:extLst>
            </c:dLbl>
            <c:dLbl>
              <c:idx val="1"/>
              <c:layout>
                <c:manualLayout>
                  <c:x val="-0.10781225800734301"/>
                  <c:y val="-4.7235772851038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67-794F-990C-FEF3C5D5D1F3}"/>
                </c:ext>
              </c:extLst>
            </c:dLbl>
            <c:dLbl>
              <c:idx val="2"/>
              <c:layout>
                <c:manualLayout>
                  <c:x val="-1.31488716050639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58797786691157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67-794F-990C-FEF3C5D5D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7-794F-990C-FEF3C5D5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B-2240-A4D3-BC258F47F8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B-2240-A4D3-BC258F47F8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B-2240-A4D3-BC258F47F860}"/>
              </c:ext>
            </c:extLst>
          </c:dPt>
          <c:dLbls>
            <c:dLbl>
              <c:idx val="0"/>
              <c:layout>
                <c:manualLayout>
                  <c:x val="0.18144014152455271"/>
                  <c:y val="0.10721492609055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069254105644831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FB-2240-A4D3-BC258F47F860}"/>
                </c:ext>
              </c:extLst>
            </c:dLbl>
            <c:dLbl>
              <c:idx val="1"/>
              <c:layout>
                <c:manualLayout>
                  <c:x val="-0.19721754513538337"/>
                  <c:y val="-0.20805816198687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FB-2240-A4D3-BC258F47F860}"/>
                </c:ext>
              </c:extLst>
            </c:dLbl>
            <c:dLbl>
              <c:idx val="2"/>
              <c:layout>
                <c:manualLayout>
                  <c:x val="0.20905059784350638"/>
                  <c:y val="-6.2439239818737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69759231023426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FB-2240-A4D3-BC258F47F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B-2240-A4D3-BC258F47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10012691431201E-2"/>
          <c:y val="0.17486813396318343"/>
          <c:w val="0.83789258974790493"/>
          <c:h val="0.825131866036816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944-8C40-8E53-FD6C3F5DAFB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4-8C40-8E53-FD6C3F5DAFB3}"/>
              </c:ext>
            </c:extLst>
          </c:dPt>
          <c:dLbls>
            <c:dLbl>
              <c:idx val="0"/>
              <c:layout>
                <c:manualLayout>
                  <c:x val="-0.11902881324052172"/>
                  <c:y val="4.9365497888523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167873596888259"/>
                      <c:h val="0.28473438012059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44-8C40-8E53-FD6C3F5DA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Oppose</c:v>
                </c:pt>
                <c:pt idx="1">
                  <c:v>Support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4-8C40-8E53-FD6C3F5DA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2">
        <a:lumMod val="50000"/>
      </a:schemeClr>
    </a:solidFill>
    <a:ln>
      <a:solidFill>
        <a:schemeClr val="bg1"/>
      </a:solidFill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10012691431201E-2"/>
          <c:y val="0.17486813396318343"/>
          <c:w val="0.83789258974790493"/>
          <c:h val="0.825131866036816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Democrats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A-8245-98DD-EB0768BA442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A-8245-98DD-EB0768BA4426}"/>
              </c:ext>
            </c:extLst>
          </c:dPt>
          <c:dLbls>
            <c:dLbl>
              <c:idx val="0"/>
              <c:layout>
                <c:manualLayout>
                  <c:x val="-0.15661507791584367"/>
                  <c:y val="0.229987374682495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167873596888259"/>
                      <c:h val="0.28473438012059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3A-8245-98DD-EB0768BA4426}"/>
                </c:ext>
              </c:extLst>
            </c:dLbl>
            <c:dLbl>
              <c:idx val="1"/>
              <c:layout>
                <c:manualLayout>
                  <c:x val="0.11001014530755847"/>
                  <c:y val="-0.306689047911333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358347770962276"/>
                      <c:h val="0.22805889486054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3A-8245-98DD-EB0768BA4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Oppose</c:v>
                </c:pt>
                <c:pt idx="1">
                  <c:v>Support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A-8245-98DD-EB0768BA4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F3AFF"/>
    </a:solidFill>
    <a:ln>
      <a:solidFill>
        <a:schemeClr val="bg1"/>
      </a:solidFill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10012691431201E-2"/>
          <c:y val="0.17486813396318343"/>
          <c:w val="0.83789258974790493"/>
          <c:h val="0.825131866036816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8-674D-9490-96535032E77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8-674D-9490-96535032E779}"/>
              </c:ext>
            </c:extLst>
          </c:dPt>
          <c:dLbls>
            <c:dLbl>
              <c:idx val="0"/>
              <c:layout>
                <c:manualLayout>
                  <c:x val="-0.11902890347219304"/>
                  <c:y val="0.172948884929961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167873596888259"/>
                      <c:h val="0.28473438012059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A8-674D-9490-96535032E779}"/>
                </c:ext>
              </c:extLst>
            </c:dLbl>
            <c:dLbl>
              <c:idx val="1"/>
              <c:layout>
                <c:manualLayout>
                  <c:x val="0.15200751605107221"/>
                  <c:y val="-0.275964863691483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65251137795641"/>
                      <c:h val="0.22805889486054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2A8-674D-9490-96535032E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Oppose</c:v>
                </c:pt>
                <c:pt idx="1">
                  <c:v>Support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8-674D-9490-96535032E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5">
        <a:lumMod val="75000"/>
      </a:schemeClr>
    </a:solidFill>
    <a:ln>
      <a:solidFill>
        <a:schemeClr val="bg1"/>
      </a:solidFill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B-4C43-BBF9-0C1D99B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"/>
        <c:auto val="1"/>
        <c:lblAlgn val="ctr"/>
        <c:lblOffset val="0"/>
        <c:noMultiLvlLbl val="0"/>
      </c:catAx>
      <c:valAx>
        <c:axId val="-1909429632"/>
        <c:scaling>
          <c:orientation val="minMax"/>
          <c:max val="1.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1998-
2000</c:v>
                </c:pt>
                <c:pt idx="1">
                  <c:v>2002-
2004</c:v>
                </c:pt>
                <c:pt idx="2">
                  <c:v>2008-
2009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0.53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7-B64F-949E-17B34EF3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011766287"/>
        <c:axId val="1090146079"/>
      </c:barChart>
      <c:catAx>
        <c:axId val="10117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146079"/>
        <c:crosses val="autoZero"/>
        <c:auto val="1"/>
        <c:lblAlgn val="ctr"/>
        <c:lblOffset val="100"/>
        <c:noMultiLvlLbl val="0"/>
      </c:catAx>
      <c:valAx>
        <c:axId val="1090146079"/>
        <c:scaling>
          <c:orientation val="minMax"/>
          <c:max val="0.6500000000000001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117662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8-FB44-ADCE-D8A2B50DF6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8-FB44-ADCE-D8A2B50DF62A}"/>
              </c:ext>
            </c:extLst>
          </c:dPt>
          <c:dLbls>
            <c:dLbl>
              <c:idx val="0"/>
              <c:layout>
                <c:manualLayout>
                  <c:x val="-3.4332002951740999E-2"/>
                  <c:y val="-9.952046119302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02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8-FB44-ADCE-D8A2B50DF62A}"/>
                </c:ext>
              </c:extLst>
            </c:dLbl>
            <c:dLbl>
              <c:idx val="1"/>
              <c:layout>
                <c:manualLayout>
                  <c:x val="2.8925239953189501E-2"/>
                  <c:y val="9.34838176428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68-FB44-ADCE-D8A2B50D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FB44-ADCE-D8A2B50DF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7-F14F-86B4-4D4AC4308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F14F-86B4-4D4AC4308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7-F14F-86B4-4D4AC4308A5B}"/>
              </c:ext>
            </c:extLst>
          </c:dPt>
          <c:dLbls>
            <c:dLbl>
              <c:idx val="0"/>
              <c:layout>
                <c:manualLayout>
                  <c:x val="0.22482800145433701"/>
                  <c:y val="9.0462593888907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399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57-F14F-86B4-4D4AC4308A5B}"/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57-F14F-86B4-4D4AC4308A5B}"/>
                </c:ext>
              </c:extLst>
            </c:dLbl>
            <c:dLbl>
              <c:idx val="2"/>
              <c:layout>
                <c:manualLayout>
                  <c:x val="-5.6535696272143297E-2"/>
                  <c:y val="1.797182284105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57-F14F-86B4-4D4AC4308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57-F14F-86B4-4D4AC430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Statins</c:v>
                </c:pt>
                <c:pt idx="1">
                  <c:v>BP Meds</c:v>
                </c:pt>
                <c:pt idx="2">
                  <c:v>Diabetes Meds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-0.09</c:v>
                </c:pt>
                <c:pt idx="1">
                  <c:v>-0.08</c:v>
                </c:pt>
                <c:pt idx="2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7-1D45-AB13-81099284A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0458576"/>
        <c:axId val="-1910456096"/>
      </c:barChart>
      <c:catAx>
        <c:axId val="-1910458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>
            <a:solidFill>
              <a:srgbClr val="FFFFFF"/>
            </a:solidFill>
          </a:ln>
        </c:spPr>
        <c:crossAx val="-1910456096"/>
        <c:crossesAt val="0"/>
        <c:auto val="1"/>
        <c:lblAlgn val="ctr"/>
        <c:lblOffset val="0"/>
        <c:noMultiLvlLbl val="0"/>
      </c:catAx>
      <c:valAx>
        <c:axId val="-1910456096"/>
        <c:scaling>
          <c:orientation val="minMax"/>
          <c:max val="0"/>
          <c:min val="-0.1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458576"/>
        <c:crossesAt val="1"/>
        <c:crossBetween val="between"/>
        <c:majorUnit val="0.0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67860776636601"/>
          <c:y val="4.5525297633294597E-2"/>
          <c:w val="0.73594006949452195"/>
          <c:h val="0.6982060353983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Copay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6-F842-84CB-721B0297B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Copay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6-F842-84CB-721B0297B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9"/>
        <c:axId val="-1909395280"/>
        <c:axId val="-1909392800"/>
      </c:barChart>
      <c:catAx>
        <c:axId val="-190939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2800"/>
        <c:crosses val="autoZero"/>
        <c:auto val="1"/>
        <c:lblAlgn val="ctr"/>
        <c:lblOffset val="100"/>
        <c:noMultiLvlLbl val="0"/>
      </c:catAx>
      <c:valAx>
        <c:axId val="-1909392800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5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846963793402493E-3"/>
          <c:y val="0.23145117424631201"/>
          <c:w val="0.15665249999570599"/>
          <c:h val="0.4664059729048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97-1747-8197-0D8867D5A6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97-1747-8197-0D8867D5A661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97-1747-8197-0D8867D5A66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97-1747-8197-0D8867D5A6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97-1747-8197-0D8867D5A661}"/>
              </c:ext>
            </c:extLst>
          </c:dPt>
          <c:dLbls>
            <c:dLbl>
              <c:idx val="0"/>
              <c:layout>
                <c:manualLayout>
                  <c:x val="-2.3910303102314762E-2"/>
                  <c:y val="2.218147009218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10935522510201"/>
                      <c:h val="0.30527341872087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97-1747-8197-0D8867D5A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Private Insurance</c:v>
                </c:pt>
                <c:pt idx="1">
                  <c:v>Out of Pocket</c:v>
                </c:pt>
                <c:pt idx="2">
                  <c:v>Other</c:v>
                </c:pt>
                <c:pt idx="3">
                  <c:v>Medicare</c:v>
                </c:pt>
                <c:pt idx="4">
                  <c:v>Medicaid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0.19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97-1747-8197-0D8867D5A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86878041094097E-2"/>
          <c:y val="2.6171387660346698E-2"/>
          <c:w val="0.52011907201055396"/>
          <c:h val="0.89835435056488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15-1446-92DB-DC8BA56D96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15-1446-92DB-DC8BA56D96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15-1446-92DB-DC8BA56D96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15-1446-92DB-DC8BA56D96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15-1446-92DB-DC8BA56D9669}"/>
              </c:ext>
            </c:extLst>
          </c:dPt>
          <c:dLbls>
            <c:dLbl>
              <c:idx val="0"/>
              <c:layout>
                <c:manualLayout>
                  <c:x val="5.3454171897320997E-2"/>
                  <c:y val="-1.0243065416925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5-1446-92DB-DC8BA56D9669}"/>
                </c:ext>
              </c:extLst>
            </c:dLbl>
            <c:dLbl>
              <c:idx val="1"/>
              <c:layout>
                <c:manualLayout>
                  <c:x val="7.2308541490898395E-2"/>
                  <c:y val="-4.410083857793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5-1446-92DB-DC8BA56D9669}"/>
                </c:ext>
              </c:extLst>
            </c:dLbl>
            <c:dLbl>
              <c:idx val="2"/>
              <c:layout>
                <c:manualLayout>
                  <c:x val="4.7585744481610397E-2"/>
                  <c:y val="-2.5948881112851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5-1446-92DB-DC8BA56D9669}"/>
                </c:ext>
              </c:extLst>
            </c:dLbl>
            <c:dLbl>
              <c:idx val="3"/>
              <c:layout>
                <c:manualLayout>
                  <c:x val="-0.119437781751471"/>
                  <c:y val="-0.20759104890281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15-1446-92DB-DC8BA56D9669}"/>
                </c:ext>
              </c:extLst>
            </c:dLbl>
            <c:dLbl>
              <c:idx val="4"/>
              <c:layout>
                <c:manualLayout>
                  <c:x val="0.134143629311475"/>
                  <c:y val="0.21086285546391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15-1446-92DB-DC8BA56D9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VA / Military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Private Insurance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0.22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15-1446-92DB-DC8BA56D9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
Non-Hispanic</c:v>
                </c:pt>
                <c:pt idx="1">
                  <c:v>Black</c:v>
                </c:pt>
                <c:pt idx="2">
                  <c:v>Hispanic</c:v>
                </c:pt>
                <c:pt idx="3">
                  <c:v>Native
American*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6.3E-2</c:v>
                </c:pt>
                <c:pt idx="1">
                  <c:v>0.106</c:v>
                </c:pt>
                <c:pt idx="2">
                  <c:v>0.16200000000000001</c:v>
                </c:pt>
                <c:pt idx="3">
                  <c:v>0.19500000000000001</c:v>
                </c:pt>
                <c:pt idx="4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8-EF4E-A6C1-EA3E6FF4B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6285120"/>
        <c:axId val="-1916530112"/>
      </c:barChart>
      <c:catAx>
        <c:axId val="-19162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6530112"/>
        <c:crosses val="autoZero"/>
        <c:auto val="1"/>
        <c:lblAlgn val="ctr"/>
        <c:lblOffset val="100"/>
        <c:noMultiLvlLbl val="0"/>
      </c:catAx>
      <c:valAx>
        <c:axId val="-1916530112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628512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A-4C40-84D2-723D4011DF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4A-4C40-84D2-723D4011D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Medical</c:v>
                </c:pt>
                <c:pt idx="1">
                  <c:v>Telecom</c:v>
                </c:pt>
                <c:pt idx="2">
                  <c:v>Utilities</c:v>
                </c:pt>
                <c:pt idx="3">
                  <c:v>Taxes</c:v>
                </c:pt>
                <c:pt idx="4">
                  <c:v>Legal/_x000d_Court</c:v>
                </c:pt>
                <c:pt idx="5">
                  <c:v>Rent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0.37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A-4C40-84D2-723D4011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-1911304528"/>
        <c:axId val="-1911302048"/>
      </c:barChart>
      <c:catAx>
        <c:axId val="-19113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2048"/>
        <c:crosses val="autoZero"/>
        <c:auto val="1"/>
        <c:lblAlgn val="ctr"/>
        <c:lblOffset val="100"/>
        <c:noMultiLvlLbl val="0"/>
      </c:catAx>
      <c:valAx>
        <c:axId val="-1911302048"/>
        <c:scaling>
          <c:orientation val="minMax"/>
          <c:max val="0.598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926579758031354E-2"/>
          <c:y val="4.2333852391585401E-2"/>
          <c:w val="0.95184156886161753"/>
          <c:h val="0.72514472109253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U.K.</c:v>
                </c:pt>
                <c:pt idx="1">
                  <c:v>France</c:v>
                </c:pt>
                <c:pt idx="2">
                  <c:v>Canada</c:v>
                </c:pt>
                <c:pt idx="3">
                  <c:v>New
Zealand</c:v>
                </c:pt>
                <c:pt idx="4">
                  <c:v>Australia</c:v>
                </c:pt>
                <c:pt idx="5">
                  <c:v>U.S.A.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0.09</c:v>
                </c:pt>
                <c:pt idx="3">
                  <c:v>0.11</c:v>
                </c:pt>
                <c:pt idx="4">
                  <c:v>0.13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B-4C43-BBF9-0C1D99B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"/>
        <c:auto val="1"/>
        <c:lblAlgn val="ctr"/>
        <c:lblOffset val="0"/>
        <c:noMultiLvlLbl val="0"/>
      </c:catAx>
      <c:valAx>
        <c:axId val="-1909429632"/>
        <c:scaling>
          <c:orientation val="minMax"/>
          <c:max val="0.24000000000000002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&lt;100%</c:v>
                </c:pt>
                <c:pt idx="1">
                  <c:v>100-_x000d_149%</c:v>
                </c:pt>
                <c:pt idx="2">
                  <c:v>150-_x000d_199%</c:v>
                </c:pt>
                <c:pt idx="3">
                  <c:v>200-_x000d_399%</c:v>
                </c:pt>
                <c:pt idx="4">
                  <c:v>400%+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0.38700000000000001</c:v>
                </c:pt>
                <c:pt idx="1">
                  <c:v>0.41</c:v>
                </c:pt>
                <c:pt idx="2" formatCode="0.00%">
                  <c:v>0.40400000000000003</c:v>
                </c:pt>
                <c:pt idx="3" formatCode="0.00%">
                  <c:v>0.224</c:v>
                </c:pt>
                <c:pt idx="4" formatCode="0.00%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4-734F-B03F-7D3435CFE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0401856"/>
        <c:axId val="-1910399376"/>
      </c:barChart>
      <c:catAx>
        <c:axId val="-19104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399376"/>
        <c:crosses val="autoZero"/>
        <c:auto val="1"/>
        <c:lblAlgn val="ctr"/>
        <c:lblOffset val="100"/>
        <c:noMultiLvlLbl val="0"/>
      </c:catAx>
      <c:valAx>
        <c:axId val="-1910399376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4018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79913244264901"/>
          <c:y val="4.7114821439211099E-2"/>
          <c:w val="0.65907277977800605"/>
          <c:h val="0.75711577793240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Bottom 20%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Sheet1!$B$2:$B$51</c:f>
              <c:numCache>
                <c:formatCode>"$"#,##0</c:formatCode>
                <c:ptCount val="50"/>
                <c:pt idx="0">
                  <c:v>14628.63</c:v>
                </c:pt>
                <c:pt idx="1">
                  <c:v>14866.88</c:v>
                </c:pt>
                <c:pt idx="2">
                  <c:v>16011.34</c:v>
                </c:pt>
                <c:pt idx="3">
                  <c:v>16537.43</c:v>
                </c:pt>
                <c:pt idx="4">
                  <c:v>16303.31</c:v>
                </c:pt>
                <c:pt idx="5">
                  <c:v>16308.81</c:v>
                </c:pt>
                <c:pt idx="6">
                  <c:v>17007.060000000001</c:v>
                </c:pt>
                <c:pt idx="7">
                  <c:v>17451.89</c:v>
                </c:pt>
                <c:pt idx="8">
                  <c:v>17775.53</c:v>
                </c:pt>
                <c:pt idx="9">
                  <c:v>17069.03</c:v>
                </c:pt>
                <c:pt idx="10">
                  <c:v>17484.939999999999</c:v>
                </c:pt>
                <c:pt idx="11">
                  <c:v>17398.18</c:v>
                </c:pt>
                <c:pt idx="12">
                  <c:v>18075</c:v>
                </c:pt>
                <c:pt idx="13">
                  <c:v>18266</c:v>
                </c:pt>
                <c:pt idx="14">
                  <c:v>17568</c:v>
                </c:pt>
                <c:pt idx="15">
                  <c:v>17043</c:v>
                </c:pt>
                <c:pt idx="16">
                  <c:v>16108</c:v>
                </c:pt>
                <c:pt idx="17">
                  <c:v>15878</c:v>
                </c:pt>
                <c:pt idx="18">
                  <c:v>16436</c:v>
                </c:pt>
                <c:pt idx="19">
                  <c:v>16631</c:v>
                </c:pt>
                <c:pt idx="20">
                  <c:v>17109</c:v>
                </c:pt>
                <c:pt idx="21">
                  <c:v>17086</c:v>
                </c:pt>
                <c:pt idx="22">
                  <c:v>17238</c:v>
                </c:pt>
                <c:pt idx="23">
                  <c:v>17576</c:v>
                </c:pt>
                <c:pt idx="24">
                  <c:v>17387</c:v>
                </c:pt>
                <c:pt idx="25">
                  <c:v>16604</c:v>
                </c:pt>
                <c:pt idx="26">
                  <c:v>15929</c:v>
                </c:pt>
                <c:pt idx="27">
                  <c:v>15776</c:v>
                </c:pt>
                <c:pt idx="28">
                  <c:v>16464</c:v>
                </c:pt>
                <c:pt idx="29">
                  <c:v>17420</c:v>
                </c:pt>
                <c:pt idx="30">
                  <c:v>17145</c:v>
                </c:pt>
                <c:pt idx="31">
                  <c:v>17767</c:v>
                </c:pt>
                <c:pt idx="32">
                  <c:v>18204</c:v>
                </c:pt>
                <c:pt idx="33">
                  <c:v>18960</c:v>
                </c:pt>
                <c:pt idx="34">
                  <c:v>19595</c:v>
                </c:pt>
                <c:pt idx="35">
                  <c:v>18781</c:v>
                </c:pt>
                <c:pt idx="36">
                  <c:v>18541</c:v>
                </c:pt>
                <c:pt idx="37">
                  <c:v>17880</c:v>
                </c:pt>
                <c:pt idx="38">
                  <c:v>17836</c:v>
                </c:pt>
                <c:pt idx="39">
                  <c:v>17944</c:v>
                </c:pt>
                <c:pt idx="40">
                  <c:v>18282</c:v>
                </c:pt>
                <c:pt idx="41">
                  <c:v>18383</c:v>
                </c:pt>
                <c:pt idx="42">
                  <c:v>17524</c:v>
                </c:pt>
                <c:pt idx="43">
                  <c:v>16908</c:v>
                </c:pt>
                <c:pt idx="44">
                  <c:v>16309</c:v>
                </c:pt>
                <c:pt idx="45">
                  <c:v>16190</c:v>
                </c:pt>
                <c:pt idx="46">
                  <c:v>16152</c:v>
                </c:pt>
                <c:pt idx="47">
                  <c:v>16401</c:v>
                </c:pt>
                <c:pt idx="48">
                  <c:v>16646</c:v>
                </c:pt>
                <c:pt idx="49">
                  <c:v>17467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C-3740-99CD-B60E6E553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20-40%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Sheet1!$C$2:$C$51</c:f>
              <c:numCache>
                <c:formatCode>"$"#,##0</c:formatCode>
                <c:ptCount val="50"/>
                <c:pt idx="0">
                  <c:v>32476</c:v>
                </c:pt>
                <c:pt idx="1">
                  <c:v>33246</c:v>
                </c:pt>
                <c:pt idx="2">
                  <c:v>34922</c:v>
                </c:pt>
                <c:pt idx="3">
                  <c:v>36521</c:v>
                </c:pt>
                <c:pt idx="4">
                  <c:v>36051</c:v>
                </c:pt>
                <c:pt idx="5">
                  <c:v>35501</c:v>
                </c:pt>
                <c:pt idx="6">
                  <c:v>37109</c:v>
                </c:pt>
                <c:pt idx="7">
                  <c:v>37803</c:v>
                </c:pt>
                <c:pt idx="8">
                  <c:v>37523</c:v>
                </c:pt>
                <c:pt idx="9">
                  <c:v>36084</c:v>
                </c:pt>
                <c:pt idx="10">
                  <c:v>37001</c:v>
                </c:pt>
                <c:pt idx="11">
                  <c:v>37189</c:v>
                </c:pt>
                <c:pt idx="12">
                  <c:v>39201</c:v>
                </c:pt>
                <c:pt idx="13">
                  <c:v>39491</c:v>
                </c:pt>
                <c:pt idx="14">
                  <c:v>38243</c:v>
                </c:pt>
                <c:pt idx="15">
                  <c:v>37062</c:v>
                </c:pt>
                <c:pt idx="16">
                  <c:v>36545</c:v>
                </c:pt>
                <c:pt idx="17">
                  <c:v>36533</c:v>
                </c:pt>
                <c:pt idx="18">
                  <c:v>37632</c:v>
                </c:pt>
                <c:pt idx="19">
                  <c:v>38165</c:v>
                </c:pt>
                <c:pt idx="20">
                  <c:v>39505</c:v>
                </c:pt>
                <c:pt idx="21">
                  <c:v>39991</c:v>
                </c:pt>
                <c:pt idx="22">
                  <c:v>40141</c:v>
                </c:pt>
                <c:pt idx="23">
                  <c:v>40890</c:v>
                </c:pt>
                <c:pt idx="24">
                  <c:v>40556</c:v>
                </c:pt>
                <c:pt idx="25">
                  <c:v>39413</c:v>
                </c:pt>
                <c:pt idx="26">
                  <c:v>38421</c:v>
                </c:pt>
                <c:pt idx="27">
                  <c:v>37890</c:v>
                </c:pt>
                <c:pt idx="28">
                  <c:v>38956</c:v>
                </c:pt>
                <c:pt idx="29">
                  <c:v>40136</c:v>
                </c:pt>
                <c:pt idx="30">
                  <c:v>40418</c:v>
                </c:pt>
                <c:pt idx="31">
                  <c:v>41631</c:v>
                </c:pt>
                <c:pt idx="32">
                  <c:v>42845</c:v>
                </c:pt>
                <c:pt idx="33">
                  <c:v>44121</c:v>
                </c:pt>
                <c:pt idx="34">
                  <c:v>44437</c:v>
                </c:pt>
                <c:pt idx="35">
                  <c:v>43414</c:v>
                </c:pt>
                <c:pt idx="36">
                  <c:v>42879</c:v>
                </c:pt>
                <c:pt idx="37">
                  <c:v>42401</c:v>
                </c:pt>
                <c:pt idx="38">
                  <c:v>42429</c:v>
                </c:pt>
                <c:pt idx="39">
                  <c:v>42695</c:v>
                </c:pt>
                <c:pt idx="40">
                  <c:v>43258</c:v>
                </c:pt>
                <c:pt idx="41">
                  <c:v>43821</c:v>
                </c:pt>
                <c:pt idx="42">
                  <c:v>42002</c:v>
                </c:pt>
                <c:pt idx="43">
                  <c:v>40969</c:v>
                </c:pt>
                <c:pt idx="44">
                  <c:v>40324</c:v>
                </c:pt>
                <c:pt idx="45">
                  <c:v>39775</c:v>
                </c:pt>
                <c:pt idx="46">
                  <c:v>39703</c:v>
                </c:pt>
                <c:pt idx="47">
                  <c:v>40231</c:v>
                </c:pt>
                <c:pt idx="48">
                  <c:v>40161</c:v>
                </c:pt>
                <c:pt idx="49">
                  <c:v>42700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C-3740-99CD-B60E6E553C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40-60%</c:v>
                </c:pt>
              </c:strCache>
            </c:strRef>
          </c:tx>
          <c:spPr>
            <a:ln w="76200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Sheet1!$D$2:$D$51</c:f>
              <c:numCache>
                <c:formatCode>"$"#,##0</c:formatCode>
                <c:ptCount val="50"/>
                <c:pt idx="0">
                  <c:v>46468</c:v>
                </c:pt>
                <c:pt idx="1">
                  <c:v>47786</c:v>
                </c:pt>
                <c:pt idx="2">
                  <c:v>49890</c:v>
                </c:pt>
                <c:pt idx="3">
                  <c:v>52259</c:v>
                </c:pt>
                <c:pt idx="4">
                  <c:v>52126</c:v>
                </c:pt>
                <c:pt idx="5">
                  <c:v>51943</c:v>
                </c:pt>
                <c:pt idx="6">
                  <c:v>54507</c:v>
                </c:pt>
                <c:pt idx="7">
                  <c:v>55544</c:v>
                </c:pt>
                <c:pt idx="8">
                  <c:v>54782</c:v>
                </c:pt>
                <c:pt idx="9">
                  <c:v>53653</c:v>
                </c:pt>
                <c:pt idx="10">
                  <c:v>55195</c:v>
                </c:pt>
                <c:pt idx="11">
                  <c:v>55932</c:v>
                </c:pt>
                <c:pt idx="12">
                  <c:v>58863</c:v>
                </c:pt>
                <c:pt idx="13">
                  <c:v>59557</c:v>
                </c:pt>
                <c:pt idx="14">
                  <c:v>57774</c:v>
                </c:pt>
                <c:pt idx="15">
                  <c:v>56684</c:v>
                </c:pt>
                <c:pt idx="16">
                  <c:v>55803</c:v>
                </c:pt>
                <c:pt idx="17">
                  <c:v>56209</c:v>
                </c:pt>
                <c:pt idx="18">
                  <c:v>58060</c:v>
                </c:pt>
                <c:pt idx="19">
                  <c:v>58924</c:v>
                </c:pt>
                <c:pt idx="20">
                  <c:v>61203</c:v>
                </c:pt>
                <c:pt idx="21">
                  <c:v>62098</c:v>
                </c:pt>
                <c:pt idx="22">
                  <c:v>62467</c:v>
                </c:pt>
                <c:pt idx="23">
                  <c:v>63525</c:v>
                </c:pt>
                <c:pt idx="24">
                  <c:v>62459</c:v>
                </c:pt>
                <c:pt idx="25">
                  <c:v>61155</c:v>
                </c:pt>
                <c:pt idx="26">
                  <c:v>60697</c:v>
                </c:pt>
                <c:pt idx="27">
                  <c:v>60043</c:v>
                </c:pt>
                <c:pt idx="28">
                  <c:v>61517</c:v>
                </c:pt>
                <c:pt idx="29">
                  <c:v>62839</c:v>
                </c:pt>
                <c:pt idx="30">
                  <c:v>63934</c:v>
                </c:pt>
                <c:pt idx="31">
                  <c:v>65684</c:v>
                </c:pt>
                <c:pt idx="32">
                  <c:v>67811</c:v>
                </c:pt>
                <c:pt idx="33">
                  <c:v>69655</c:v>
                </c:pt>
                <c:pt idx="34">
                  <c:v>71034</c:v>
                </c:pt>
                <c:pt idx="35">
                  <c:v>69294</c:v>
                </c:pt>
                <c:pt idx="36">
                  <c:v>68389</c:v>
                </c:pt>
                <c:pt idx="37">
                  <c:v>68337</c:v>
                </c:pt>
                <c:pt idx="38">
                  <c:v>68089</c:v>
                </c:pt>
                <c:pt idx="39">
                  <c:v>68320</c:v>
                </c:pt>
                <c:pt idx="40">
                  <c:v>68808</c:v>
                </c:pt>
                <c:pt idx="41">
                  <c:v>70295</c:v>
                </c:pt>
                <c:pt idx="42">
                  <c:v>67845</c:v>
                </c:pt>
                <c:pt idx="43">
                  <c:v>66250</c:v>
                </c:pt>
                <c:pt idx="44">
                  <c:v>65670</c:v>
                </c:pt>
                <c:pt idx="45">
                  <c:v>64584</c:v>
                </c:pt>
                <c:pt idx="46">
                  <c:v>64949</c:v>
                </c:pt>
                <c:pt idx="47">
                  <c:v>65073</c:v>
                </c:pt>
                <c:pt idx="48">
                  <c:v>65201</c:v>
                </c:pt>
                <c:pt idx="49">
                  <c:v>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C-3740-99CD-B60E6E553C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60-80%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Sheet1!$E$2:$E$51</c:f>
              <c:numCache>
                <c:formatCode>"$"#,##0</c:formatCode>
                <c:ptCount val="50"/>
                <c:pt idx="0">
                  <c:v>62207</c:v>
                </c:pt>
                <c:pt idx="1">
                  <c:v>64088</c:v>
                </c:pt>
                <c:pt idx="2">
                  <c:v>66723</c:v>
                </c:pt>
                <c:pt idx="3">
                  <c:v>70007</c:v>
                </c:pt>
                <c:pt idx="4">
                  <c:v>70313</c:v>
                </c:pt>
                <c:pt idx="5">
                  <c:v>70345</c:v>
                </c:pt>
                <c:pt idx="6">
                  <c:v>74436</c:v>
                </c:pt>
                <c:pt idx="7">
                  <c:v>75909</c:v>
                </c:pt>
                <c:pt idx="8">
                  <c:v>75055</c:v>
                </c:pt>
                <c:pt idx="9">
                  <c:v>73461</c:v>
                </c:pt>
                <c:pt idx="10">
                  <c:v>75416</c:v>
                </c:pt>
                <c:pt idx="11">
                  <c:v>77155</c:v>
                </c:pt>
                <c:pt idx="12">
                  <c:v>81101</c:v>
                </c:pt>
                <c:pt idx="13">
                  <c:v>81994</c:v>
                </c:pt>
                <c:pt idx="14">
                  <c:v>80153</c:v>
                </c:pt>
                <c:pt idx="15">
                  <c:v>79584</c:v>
                </c:pt>
                <c:pt idx="16">
                  <c:v>79163</c:v>
                </c:pt>
                <c:pt idx="17">
                  <c:v>80109</c:v>
                </c:pt>
                <c:pt idx="18">
                  <c:v>83025</c:v>
                </c:pt>
                <c:pt idx="19">
                  <c:v>84462</c:v>
                </c:pt>
                <c:pt idx="20">
                  <c:v>87448</c:v>
                </c:pt>
                <c:pt idx="21">
                  <c:v>88875</c:v>
                </c:pt>
                <c:pt idx="22">
                  <c:v>89712</c:v>
                </c:pt>
                <c:pt idx="23">
                  <c:v>91395</c:v>
                </c:pt>
                <c:pt idx="24">
                  <c:v>89824</c:v>
                </c:pt>
                <c:pt idx="25">
                  <c:v>88696</c:v>
                </c:pt>
                <c:pt idx="26">
                  <c:v>88228</c:v>
                </c:pt>
                <c:pt idx="27">
                  <c:v>89007</c:v>
                </c:pt>
                <c:pt idx="28">
                  <c:v>90934</c:v>
                </c:pt>
                <c:pt idx="29">
                  <c:v>91942</c:v>
                </c:pt>
                <c:pt idx="30">
                  <c:v>93418</c:v>
                </c:pt>
                <c:pt idx="31">
                  <c:v>96317</c:v>
                </c:pt>
                <c:pt idx="32">
                  <c:v>99445</c:v>
                </c:pt>
                <c:pt idx="33">
                  <c:v>102707</c:v>
                </c:pt>
                <c:pt idx="34">
                  <c:v>103177</c:v>
                </c:pt>
                <c:pt idx="35">
                  <c:v>102866</c:v>
                </c:pt>
                <c:pt idx="36">
                  <c:v>101716</c:v>
                </c:pt>
                <c:pt idx="37">
                  <c:v>102747</c:v>
                </c:pt>
                <c:pt idx="38">
                  <c:v>101705</c:v>
                </c:pt>
                <c:pt idx="39">
                  <c:v>102181</c:v>
                </c:pt>
                <c:pt idx="40">
                  <c:v>103995</c:v>
                </c:pt>
                <c:pt idx="41">
                  <c:v>105116</c:v>
                </c:pt>
                <c:pt idx="42">
                  <c:v>101533</c:v>
                </c:pt>
                <c:pt idx="43">
                  <c:v>100595</c:v>
                </c:pt>
                <c:pt idx="44">
                  <c:v>100080</c:v>
                </c:pt>
                <c:pt idx="45">
                  <c:v>98548</c:v>
                </c:pt>
                <c:pt idx="46">
                  <c:v>99273</c:v>
                </c:pt>
                <c:pt idx="47">
                  <c:v>98967</c:v>
                </c:pt>
                <c:pt idx="48">
                  <c:v>100144</c:v>
                </c:pt>
                <c:pt idx="49">
                  <c:v>107517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C-3740-99CD-B60E6E553C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Top 20%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Sheet1!$F$2:$F$51</c:f>
              <c:numCache>
                <c:formatCode>"$"#,##0</c:formatCode>
                <c:ptCount val="50"/>
                <c:pt idx="0">
                  <c:v>106168</c:v>
                </c:pt>
                <c:pt idx="1">
                  <c:v>113163</c:v>
                </c:pt>
                <c:pt idx="2">
                  <c:v>114013</c:v>
                </c:pt>
                <c:pt idx="3">
                  <c:v>119896</c:v>
                </c:pt>
                <c:pt idx="4">
                  <c:v>120911</c:v>
                </c:pt>
                <c:pt idx="5">
                  <c:v>121161</c:v>
                </c:pt>
                <c:pt idx="6">
                  <c:v>129097</c:v>
                </c:pt>
                <c:pt idx="7">
                  <c:v>130238</c:v>
                </c:pt>
                <c:pt idx="8">
                  <c:v>126468</c:v>
                </c:pt>
                <c:pt idx="9">
                  <c:v>123795</c:v>
                </c:pt>
                <c:pt idx="10">
                  <c:v>126930</c:v>
                </c:pt>
                <c:pt idx="11">
                  <c:v>129980</c:v>
                </c:pt>
                <c:pt idx="12">
                  <c:v>137618</c:v>
                </c:pt>
                <c:pt idx="13">
                  <c:v>140637</c:v>
                </c:pt>
                <c:pt idx="14">
                  <c:v>134953</c:v>
                </c:pt>
                <c:pt idx="15">
                  <c:v>133533</c:v>
                </c:pt>
                <c:pt idx="16">
                  <c:v>136788</c:v>
                </c:pt>
                <c:pt idx="17">
                  <c:v>138900</c:v>
                </c:pt>
                <c:pt idx="18">
                  <c:v>144295</c:v>
                </c:pt>
                <c:pt idx="19">
                  <c:v>150102</c:v>
                </c:pt>
                <c:pt idx="20">
                  <c:v>157509</c:v>
                </c:pt>
                <c:pt idx="21">
                  <c:v>162422</c:v>
                </c:pt>
                <c:pt idx="22">
                  <c:v>164606</c:v>
                </c:pt>
                <c:pt idx="23">
                  <c:v>172087</c:v>
                </c:pt>
                <c:pt idx="24">
                  <c:v>166933</c:v>
                </c:pt>
                <c:pt idx="25">
                  <c:v>162953</c:v>
                </c:pt>
                <c:pt idx="26">
                  <c:v>164182</c:v>
                </c:pt>
                <c:pt idx="27">
                  <c:v>179836</c:v>
                </c:pt>
                <c:pt idx="28">
                  <c:v>183257</c:v>
                </c:pt>
                <c:pt idx="29">
                  <c:v>184717</c:v>
                </c:pt>
                <c:pt idx="30">
                  <c:v>189131</c:v>
                </c:pt>
                <c:pt idx="31">
                  <c:v>197879</c:v>
                </c:pt>
                <c:pt idx="32">
                  <c:v>204682</c:v>
                </c:pt>
                <c:pt idx="33">
                  <c:v>210358</c:v>
                </c:pt>
                <c:pt idx="34">
                  <c:v>214197</c:v>
                </c:pt>
                <c:pt idx="35">
                  <c:v>213897</c:v>
                </c:pt>
                <c:pt idx="36">
                  <c:v>210035</c:v>
                </c:pt>
                <c:pt idx="37">
                  <c:v>210531</c:v>
                </c:pt>
                <c:pt idx="38">
                  <c:v>211800</c:v>
                </c:pt>
                <c:pt idx="39">
                  <c:v>214207</c:v>
                </c:pt>
                <c:pt idx="40">
                  <c:v>220462</c:v>
                </c:pt>
                <c:pt idx="41">
                  <c:v>213393</c:v>
                </c:pt>
                <c:pt idx="42">
                  <c:v>209764</c:v>
                </c:pt>
                <c:pt idx="43">
                  <c:v>209552</c:v>
                </c:pt>
                <c:pt idx="44">
                  <c:v>203874</c:v>
                </c:pt>
                <c:pt idx="45">
                  <c:v>209059</c:v>
                </c:pt>
                <c:pt idx="46">
                  <c:v>210618</c:v>
                </c:pt>
                <c:pt idx="47">
                  <c:v>210429</c:v>
                </c:pt>
                <c:pt idx="48">
                  <c:v>207562</c:v>
                </c:pt>
                <c:pt idx="49">
                  <c:v>225278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DC-3740-99CD-B60E6E55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0364688"/>
        <c:axId val="-1910361936"/>
      </c:lineChart>
      <c:catAx>
        <c:axId val="-191036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1936"/>
        <c:crosses val="autoZero"/>
        <c:auto val="1"/>
        <c:lblAlgn val="ctr"/>
        <c:lblOffset val="100"/>
        <c:tickLblSkip val="5"/>
        <c:noMultiLvlLbl val="0"/>
      </c:catAx>
      <c:valAx>
        <c:axId val="-1910361936"/>
        <c:scaling>
          <c:orientation val="minMax"/>
          <c:max val="2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468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"/>
          <c:y val="0.248839106306525"/>
          <c:w val="0.16217141056164999"/>
          <c:h val="0.403296645370780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4222846408598"/>
          <c:y val="6.7656156975259202E-2"/>
          <c:w val="0.69890605005293305"/>
          <c:h val="0.79762162611981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Earnings Above Median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chemeClr val="accent1"/>
              </a:solidFill>
              <a:ln w="76200" cmpd="sng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20</c:v>
                </c:pt>
                <c:pt idx="2">
                  <c:v>21.1</c:v>
                </c:pt>
                <c:pt idx="3">
                  <c:v>22.2</c:v>
                </c:pt>
                <c:pt idx="4">
                  <c:v>23.3</c:v>
                </c:pt>
                <c:pt idx="5">
                  <c:v>24.5</c:v>
                </c:pt>
                <c:pt idx="6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2-584B-9D69-848E551EB7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Earnings Below Median</c:v>
                </c:pt>
              </c:strCache>
            </c:strRef>
          </c:tx>
          <c:spPr>
            <a:ln w="76200" cmpd="sng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chemeClr val="accent2"/>
              </a:solidFill>
              <a:ln w="76200" cmpd="sng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17.7</c:v>
                </c:pt>
                <c:pt idx="1">
                  <c:v>18</c:v>
                </c:pt>
                <c:pt idx="2">
                  <c:v>18.399999999999999</c:v>
                </c:pt>
                <c:pt idx="3">
                  <c:v>18.7</c:v>
                </c:pt>
                <c:pt idx="4">
                  <c:v>19</c:v>
                </c:pt>
                <c:pt idx="5">
                  <c:v>19.3</c:v>
                </c:pt>
                <c:pt idx="6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2-584B-9D69-848E551EB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0341680"/>
        <c:axId val="-1910339200"/>
      </c:lineChart>
      <c:catAx>
        <c:axId val="-191034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39200"/>
        <c:crosses val="autoZero"/>
        <c:auto val="1"/>
        <c:lblAlgn val="ctr"/>
        <c:lblOffset val="100"/>
        <c:noMultiLvlLbl val="0"/>
      </c:catAx>
      <c:valAx>
        <c:axId val="-1910339200"/>
        <c:scaling>
          <c:orientation val="minMax"/>
          <c:min val="15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41680"/>
        <c:crosses val="autoZero"/>
        <c:crossBetween val="between"/>
        <c:majorUnit val="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9.0538705296514203E-3"/>
          <c:y val="0.50265509343872805"/>
          <c:w val="0.204651425984608"/>
          <c:h val="0.4268772464893840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79-2F4C-906C-C5C4E5DA8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876</c:v>
                </c:pt>
                <c:pt idx="1">
                  <c:v>869</c:v>
                </c:pt>
                <c:pt idx="2">
                  <c:v>859</c:v>
                </c:pt>
                <c:pt idx="3">
                  <c:v>856</c:v>
                </c:pt>
                <c:pt idx="4">
                  <c:v>844</c:v>
                </c:pt>
                <c:pt idx="5">
                  <c:v>814</c:v>
                </c:pt>
                <c:pt idx="6">
                  <c:v>815</c:v>
                </c:pt>
                <c:pt idx="7">
                  <c:v>792</c:v>
                </c:pt>
                <c:pt idx="8">
                  <c:v>775</c:v>
                </c:pt>
                <c:pt idx="9">
                  <c:v>775</c:v>
                </c:pt>
                <c:pt idx="10">
                  <c:v>749</c:v>
                </c:pt>
                <c:pt idx="11">
                  <c:v>747</c:v>
                </c:pt>
                <c:pt idx="12">
                  <c:v>741</c:v>
                </c:pt>
                <c:pt idx="13">
                  <c:v>733</c:v>
                </c:pt>
                <c:pt idx="14">
                  <c:v>732</c:v>
                </c:pt>
                <c:pt idx="15">
                  <c:v>725</c:v>
                </c:pt>
                <c:pt idx="16">
                  <c:v>733</c:v>
                </c:pt>
                <c:pt idx="17">
                  <c:v>729</c:v>
                </c:pt>
                <c:pt idx="18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9-2F4C-906C-C5C4E5DA8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280210096"/>
        <c:axId val="278817504"/>
      </c:barChart>
      <c:catAx>
        <c:axId val="2802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817504"/>
        <c:crosses val="autoZero"/>
        <c:auto val="1"/>
        <c:lblAlgn val="ctr"/>
        <c:lblOffset val="100"/>
        <c:tickLblSkip val="2"/>
        <c:noMultiLvlLbl val="0"/>
      </c:catAx>
      <c:valAx>
        <c:axId val="278817504"/>
        <c:scaling>
          <c:orientation val="minMax"/>
          <c:max val="88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10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</c:v>
                </c:pt>
                <c:pt idx="1">
                  <c:v>Can</c:v>
                </c:pt>
                <c:pt idx="2">
                  <c:v>UK</c:v>
                </c:pt>
                <c:pt idx="3">
                  <c:v>Switz</c:v>
                </c:pt>
                <c:pt idx="4">
                  <c:v>Fra</c:v>
                </c:pt>
                <c:pt idx="5">
                  <c:v>Japan</c:v>
                </c:pt>
                <c:pt idx="6">
                  <c:v>Austrl</c:v>
                </c:pt>
                <c:pt idx="7">
                  <c:v>Swe</c:v>
                </c:pt>
                <c:pt idx="8">
                  <c:v>Den</c:v>
                </c:pt>
                <c:pt idx="9">
                  <c:v>Neth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0.20200000000000001</c:v>
                </c:pt>
                <c:pt idx="1">
                  <c:v>0.13600000000000001</c:v>
                </c:pt>
                <c:pt idx="2">
                  <c:v>0.13900000000000001</c:v>
                </c:pt>
                <c:pt idx="3">
                  <c:v>0.113</c:v>
                </c:pt>
                <c:pt idx="4">
                  <c:v>0.108</c:v>
                </c:pt>
                <c:pt idx="5">
                  <c:v>0.104</c:v>
                </c:pt>
                <c:pt idx="6">
                  <c:v>9.0999999999999998E-2</c:v>
                </c:pt>
                <c:pt idx="7">
                  <c:v>8.6999999999999994E-2</c:v>
                </c:pt>
                <c:pt idx="8">
                  <c:v>6.4000000000000001E-2</c:v>
                </c:pt>
                <c:pt idx="9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C-9E4F-ADA2-07F06CD8D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167430272"/>
        <c:axId val="310701328"/>
      </c:barChart>
      <c:catAx>
        <c:axId val="1674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701328"/>
        <c:crosses val="autoZero"/>
        <c:auto val="1"/>
        <c:lblAlgn val="ctr"/>
        <c:lblOffset val="100"/>
        <c:noMultiLvlLbl val="0"/>
      </c:catAx>
      <c:valAx>
        <c:axId val="310701328"/>
        <c:scaling>
          <c:orientation val="minMax"/>
          <c:max val="0.21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1-434D-B110-FB36D2B3207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1-434D-B110-FB36D2B32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OECD Average</c:v>
                </c:pt>
                <c:pt idx="3">
                  <c:v>UK</c:v>
                </c:pt>
                <c:pt idx="4">
                  <c:v>Germany</c:v>
                </c:pt>
                <c:pt idx="5">
                  <c:v>Netherlands</c:v>
                </c:pt>
                <c:pt idx="6">
                  <c:v>France</c:v>
                </c:pt>
                <c:pt idx="7">
                  <c:v>Denmark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0.17799999999999999</c:v>
                </c:pt>
                <c:pt idx="1">
                  <c:v>0.14199999999999999</c:v>
                </c:pt>
                <c:pt idx="2">
                  <c:v>0.115</c:v>
                </c:pt>
                <c:pt idx="3">
                  <c:v>0.111</c:v>
                </c:pt>
                <c:pt idx="4">
                  <c:v>0.10100000000000001</c:v>
                </c:pt>
                <c:pt idx="5">
                  <c:v>8.4000000000000005E-2</c:v>
                </c:pt>
                <c:pt idx="6">
                  <c:v>8.1000000000000003E-2</c:v>
                </c:pt>
                <c:pt idx="7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91-434D-B110-FB36D2B32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-1909229024"/>
        <c:axId val="-1909226272"/>
      </c:barChart>
      <c:catAx>
        <c:axId val="-190922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226272"/>
        <c:crosses val="autoZero"/>
        <c:auto val="1"/>
        <c:lblAlgn val="ctr"/>
        <c:lblOffset val="100"/>
        <c:noMultiLvlLbl val="0"/>
      </c:catAx>
      <c:valAx>
        <c:axId val="-1909226272"/>
        <c:scaling>
          <c:orientation val="minMax"/>
          <c:max val="0.1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2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7-0F40-9414-6D387AAEC7EE}"/>
              </c:ext>
            </c:extLst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C7-0F40-9414-6D387AAEC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RUS</c:v>
                </c:pt>
                <c:pt idx="2">
                  <c:v>IRAN</c:v>
                </c:pt>
                <c:pt idx="3">
                  <c:v>UK</c:v>
                </c:pt>
                <c:pt idx="4">
                  <c:v>CHI</c:v>
                </c:pt>
                <c:pt idx="5">
                  <c:v>CAN</c:v>
                </c:pt>
                <c:pt idx="6">
                  <c:v>FRA</c:v>
                </c:pt>
                <c:pt idx="7">
                  <c:v>ITA</c:v>
                </c:pt>
                <c:pt idx="8">
                  <c:v>GER</c:v>
                </c:pt>
                <c:pt idx="9">
                  <c:v>JAP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698</c:v>
                </c:pt>
                <c:pt idx="1">
                  <c:v>475</c:v>
                </c:pt>
                <c:pt idx="2">
                  <c:v>287</c:v>
                </c:pt>
                <c:pt idx="3">
                  <c:v>148</c:v>
                </c:pt>
                <c:pt idx="4">
                  <c:v>119</c:v>
                </c:pt>
                <c:pt idx="5">
                  <c:v>106</c:v>
                </c:pt>
                <c:pt idx="6">
                  <c:v>95</c:v>
                </c:pt>
                <c:pt idx="7">
                  <c:v>86</c:v>
                </c:pt>
                <c:pt idx="8">
                  <c:v>78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C7-0F40-9414-6D387AAEC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0210112"/>
        <c:axId val="-1910207360"/>
      </c:barChart>
      <c:catAx>
        <c:axId val="-19102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07360"/>
        <c:crosses val="autoZero"/>
        <c:auto val="1"/>
        <c:lblAlgn val="ctr"/>
        <c:lblOffset val="100"/>
        <c:noMultiLvlLbl val="0"/>
      </c:catAx>
      <c:valAx>
        <c:axId val="-1910207360"/>
        <c:scaling>
          <c:orientation val="minMax"/>
          <c:max val="7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21011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Hispanic*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79.099999999999994</c:v>
                </c:pt>
                <c:pt idx="1">
                  <c:v>81.599999999999994</c:v>
                </c:pt>
                <c:pt idx="2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85"/>
          <c:min val="5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6A-594F-952C-0F3717C371E2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6A-594F-952C-0F3717C371E2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Sheet1!$B$2:$B$33</c:f>
              <c:numCache>
                <c:formatCode>0.0</c:formatCode>
                <c:ptCount val="32"/>
                <c:pt idx="0">
                  <c:v>21.1</c:v>
                </c:pt>
                <c:pt idx="1">
                  <c:v>21.6</c:v>
                </c:pt>
                <c:pt idx="2">
                  <c:v>22.1</c:v>
                </c:pt>
                <c:pt idx="3">
                  <c:v>25.2</c:v>
                </c:pt>
                <c:pt idx="4">
                  <c:v>27.8</c:v>
                </c:pt>
                <c:pt idx="5">
                  <c:v>30.3</c:v>
                </c:pt>
                <c:pt idx="6">
                  <c:v>32.6</c:v>
                </c:pt>
                <c:pt idx="7">
                  <c:v>32.5</c:v>
                </c:pt>
                <c:pt idx="8">
                  <c:v>32.799999999999997</c:v>
                </c:pt>
                <c:pt idx="9">
                  <c:v>32.4</c:v>
                </c:pt>
                <c:pt idx="10">
                  <c:v>29.856000000000002</c:v>
                </c:pt>
                <c:pt idx="11">
                  <c:v>28.8</c:v>
                </c:pt>
                <c:pt idx="12">
                  <c:v>29.1</c:v>
                </c:pt>
                <c:pt idx="13">
                  <c:v>29.5</c:v>
                </c:pt>
                <c:pt idx="14">
                  <c:v>31.6</c:v>
                </c:pt>
                <c:pt idx="15">
                  <c:v>33.246000000000002</c:v>
                </c:pt>
                <c:pt idx="16">
                  <c:v>35.646999999999998</c:v>
                </c:pt>
                <c:pt idx="17">
                  <c:v>37.954999999999998</c:v>
                </c:pt>
                <c:pt idx="18">
                  <c:v>38.103999999999999</c:v>
                </c:pt>
                <c:pt idx="19">
                  <c:v>38.280999999999999</c:v>
                </c:pt>
                <c:pt idx="20">
                  <c:v>39.549999999999997</c:v>
                </c:pt>
                <c:pt idx="21">
                  <c:v>45.2</c:v>
                </c:pt>
                <c:pt idx="22">
                  <c:v>48.8</c:v>
                </c:pt>
                <c:pt idx="23">
                  <c:v>51.9</c:v>
                </c:pt>
                <c:pt idx="24">
                  <c:v>54</c:v>
                </c:pt>
                <c:pt idx="25">
                  <c:v>55.2</c:v>
                </c:pt>
                <c:pt idx="26">
                  <c:v>57.8</c:v>
                </c:pt>
                <c:pt idx="27">
                  <c:v>67</c:v>
                </c:pt>
                <c:pt idx="28">
                  <c:v>72</c:v>
                </c:pt>
                <c:pt idx="29">
                  <c:v>73.400000000000006</c:v>
                </c:pt>
                <c:pt idx="30">
                  <c:v>74.7</c:v>
                </c:pt>
                <c:pt idx="31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A-594F-952C-0F3717C37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1915970160"/>
        <c:axId val="-1915802512"/>
      </c:barChart>
      <c:catAx>
        <c:axId val="-19159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-1915802512"/>
        <c:crosses val="autoZero"/>
        <c:auto val="1"/>
        <c:lblAlgn val="ctr"/>
        <c:lblOffset val="100"/>
        <c:tickLblSkip val="7"/>
        <c:noMultiLvlLbl val="0"/>
      </c:catAx>
      <c:valAx>
        <c:axId val="-1915802512"/>
        <c:scaling>
          <c:orientation val="minMax"/>
          <c:max val="7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low"/>
        <c:spPr>
          <a:ln>
            <a:solidFill>
              <a:schemeClr val="bg1"/>
            </a:solidFill>
          </a:ln>
        </c:spPr>
        <c:crossAx val="-19159701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12.4</c:v>
                </c:pt>
                <c:pt idx="1">
                  <c:v>40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41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787431613201"/>
          <c:y val="4.5905160397921703E-2"/>
          <c:w val="0.78533087387237299"/>
          <c:h val="0.826689136269868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Sheet1!$B$2:$B$72</c:f>
              <c:numCache>
                <c:formatCode>"$"#,##0</c:formatCode>
                <c:ptCount val="71"/>
                <c:pt idx="0">
                  <c:v>29314</c:v>
                </c:pt>
                <c:pt idx="1">
                  <c:v>28458</c:v>
                </c:pt>
                <c:pt idx="2">
                  <c:v>28135</c:v>
                </c:pt>
                <c:pt idx="3">
                  <c:v>29618</c:v>
                </c:pt>
                <c:pt idx="4">
                  <c:v>30748</c:v>
                </c:pt>
                <c:pt idx="5">
                  <c:v>32191</c:v>
                </c:pt>
                <c:pt idx="6">
                  <c:v>34183</c:v>
                </c:pt>
                <c:pt idx="7">
                  <c:v>33418</c:v>
                </c:pt>
                <c:pt idx="8">
                  <c:v>35694</c:v>
                </c:pt>
                <c:pt idx="9">
                  <c:v>38112</c:v>
                </c:pt>
                <c:pt idx="10">
                  <c:v>38125</c:v>
                </c:pt>
                <c:pt idx="11">
                  <c:v>38051</c:v>
                </c:pt>
                <c:pt idx="12">
                  <c:v>40182</c:v>
                </c:pt>
                <c:pt idx="13">
                  <c:v>40880</c:v>
                </c:pt>
                <c:pt idx="14">
                  <c:v>41486</c:v>
                </c:pt>
                <c:pt idx="15">
                  <c:v>42835</c:v>
                </c:pt>
                <c:pt idx="16">
                  <c:v>44238</c:v>
                </c:pt>
                <c:pt idx="17">
                  <c:v>45834</c:v>
                </c:pt>
                <c:pt idx="18">
                  <c:v>47728</c:v>
                </c:pt>
                <c:pt idx="19">
                  <c:v>50086</c:v>
                </c:pt>
                <c:pt idx="20">
                  <c:v>51107</c:v>
                </c:pt>
                <c:pt idx="21">
                  <c:v>53370</c:v>
                </c:pt>
                <c:pt idx="22">
                  <c:v>55998</c:v>
                </c:pt>
                <c:pt idx="23">
                  <c:v>55777</c:v>
                </c:pt>
                <c:pt idx="24">
                  <c:v>55712</c:v>
                </c:pt>
                <c:pt idx="25">
                  <c:v>58535</c:v>
                </c:pt>
                <c:pt idx="26">
                  <c:v>60076</c:v>
                </c:pt>
                <c:pt idx="27">
                  <c:v>58140</c:v>
                </c:pt>
                <c:pt idx="28">
                  <c:v>57171</c:v>
                </c:pt>
                <c:pt idx="29">
                  <c:v>58868</c:v>
                </c:pt>
                <c:pt idx="30">
                  <c:v>59661</c:v>
                </c:pt>
                <c:pt idx="31">
                  <c:v>61262</c:v>
                </c:pt>
                <c:pt idx="32">
                  <c:v>62265</c:v>
                </c:pt>
                <c:pt idx="33">
                  <c:v>60008</c:v>
                </c:pt>
                <c:pt idx="34">
                  <c:v>58826</c:v>
                </c:pt>
                <c:pt idx="35">
                  <c:v>58040</c:v>
                </c:pt>
                <c:pt idx="36">
                  <c:v>58313</c:v>
                </c:pt>
                <c:pt idx="37">
                  <c:v>60176</c:v>
                </c:pt>
                <c:pt idx="38">
                  <c:v>61260</c:v>
                </c:pt>
                <c:pt idx="39">
                  <c:v>63590</c:v>
                </c:pt>
                <c:pt idx="40">
                  <c:v>63659</c:v>
                </c:pt>
                <c:pt idx="41">
                  <c:v>64316</c:v>
                </c:pt>
                <c:pt idx="42">
                  <c:v>66418</c:v>
                </c:pt>
                <c:pt idx="43">
                  <c:v>64951</c:v>
                </c:pt>
                <c:pt idx="44">
                  <c:v>64145</c:v>
                </c:pt>
                <c:pt idx="45">
                  <c:v>64027</c:v>
                </c:pt>
                <c:pt idx="46">
                  <c:v>63500</c:v>
                </c:pt>
                <c:pt idx="47">
                  <c:v>64708</c:v>
                </c:pt>
                <c:pt idx="48">
                  <c:v>65909</c:v>
                </c:pt>
                <c:pt idx="49">
                  <c:v>67347</c:v>
                </c:pt>
                <c:pt idx="50">
                  <c:v>68865</c:v>
                </c:pt>
                <c:pt idx="51">
                  <c:v>71243</c:v>
                </c:pt>
                <c:pt idx="52">
                  <c:v>72684</c:v>
                </c:pt>
                <c:pt idx="53">
                  <c:v>72983</c:v>
                </c:pt>
                <c:pt idx="54">
                  <c:v>72380</c:v>
                </c:pt>
                <c:pt idx="55">
                  <c:v>71733</c:v>
                </c:pt>
                <c:pt idx="56">
                  <c:v>71655</c:v>
                </c:pt>
                <c:pt idx="57">
                  <c:v>71001</c:v>
                </c:pt>
                <c:pt idx="58">
                  <c:v>71757</c:v>
                </c:pt>
                <c:pt idx="59">
                  <c:v>71942</c:v>
                </c:pt>
                <c:pt idx="60">
                  <c:v>73428</c:v>
                </c:pt>
                <c:pt idx="61">
                  <c:v>71340</c:v>
                </c:pt>
                <c:pt idx="62">
                  <c:v>68968</c:v>
                </c:pt>
                <c:pt idx="63">
                  <c:v>68122</c:v>
                </c:pt>
                <c:pt idx="64">
                  <c:v>67126</c:v>
                </c:pt>
                <c:pt idx="65">
                  <c:v>67818</c:v>
                </c:pt>
                <c:pt idx="66">
                  <c:v>69800</c:v>
                </c:pt>
                <c:pt idx="67">
                  <c:v>70454</c:v>
                </c:pt>
                <c:pt idx="68">
                  <c:v>73981</c:v>
                </c:pt>
                <c:pt idx="69">
                  <c:v>74997</c:v>
                </c:pt>
                <c:pt idx="70">
                  <c:v>76773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6-8C46-85E9-24624A9276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Sheet1!$C$2:$C$72</c:f>
              <c:numCache>
                <c:formatCode>"$"#,##0</c:formatCode>
                <c:ptCount val="71"/>
                <c:pt idx="0">
                  <c:v>14987</c:v>
                </c:pt>
                <c:pt idx="1">
                  <c:v>15200</c:v>
                </c:pt>
                <c:pt idx="2">
                  <c:v>14363</c:v>
                </c:pt>
                <c:pt idx="3">
                  <c:v>16069</c:v>
                </c:pt>
                <c:pt idx="4">
                  <c:v>16191</c:v>
                </c:pt>
                <c:pt idx="5">
                  <c:v>18294</c:v>
                </c:pt>
                <c:pt idx="6">
                  <c:v>19167</c:v>
                </c:pt>
                <c:pt idx="7">
                  <c:v>18612</c:v>
                </c:pt>
                <c:pt idx="8">
                  <c:v>19685</c:v>
                </c:pt>
                <c:pt idx="9">
                  <c:v>20045</c:v>
                </c:pt>
                <c:pt idx="10">
                  <c:v>20383</c:v>
                </c:pt>
                <c:pt idx="11">
                  <c:v>19492</c:v>
                </c:pt>
                <c:pt idx="12">
                  <c:v>20757</c:v>
                </c:pt>
                <c:pt idx="13">
                  <c:v>22629</c:v>
                </c:pt>
                <c:pt idx="14">
                  <c:v>22134</c:v>
                </c:pt>
                <c:pt idx="15">
                  <c:v>22856</c:v>
                </c:pt>
                <c:pt idx="16">
                  <c:v>23473</c:v>
                </c:pt>
                <c:pt idx="17">
                  <c:v>25651</c:v>
                </c:pt>
                <c:pt idx="18">
                  <c:v>26283</c:v>
                </c:pt>
                <c:pt idx="19">
                  <c:v>30026</c:v>
                </c:pt>
                <c:pt idx="20">
                  <c:v>30258</c:v>
                </c:pt>
                <c:pt idx="21">
                  <c:v>32013</c:v>
                </c:pt>
                <c:pt idx="22">
                  <c:v>34300</c:v>
                </c:pt>
                <c:pt idx="23">
                  <c:v>34215</c:v>
                </c:pt>
                <c:pt idx="24">
                  <c:v>33619</c:v>
                </c:pt>
                <c:pt idx="25">
                  <c:v>34790</c:v>
                </c:pt>
                <c:pt idx="26">
                  <c:v>34672</c:v>
                </c:pt>
                <c:pt idx="27">
                  <c:v>34716</c:v>
                </c:pt>
                <c:pt idx="28">
                  <c:v>35177</c:v>
                </c:pt>
                <c:pt idx="29">
                  <c:v>35017</c:v>
                </c:pt>
                <c:pt idx="30">
                  <c:v>34082</c:v>
                </c:pt>
                <c:pt idx="31">
                  <c:v>36284</c:v>
                </c:pt>
                <c:pt idx="32">
                  <c:v>35259</c:v>
                </c:pt>
                <c:pt idx="33">
                  <c:v>34721</c:v>
                </c:pt>
                <c:pt idx="34">
                  <c:v>33184</c:v>
                </c:pt>
                <c:pt idx="35">
                  <c:v>32079</c:v>
                </c:pt>
                <c:pt idx="36">
                  <c:v>32841</c:v>
                </c:pt>
                <c:pt idx="37">
                  <c:v>33540</c:v>
                </c:pt>
                <c:pt idx="38">
                  <c:v>35274</c:v>
                </c:pt>
                <c:pt idx="39">
                  <c:v>36335</c:v>
                </c:pt>
                <c:pt idx="40">
                  <c:v>36749</c:v>
                </c:pt>
                <c:pt idx="41">
                  <c:v>37225</c:v>
                </c:pt>
                <c:pt idx="42">
                  <c:v>37311</c:v>
                </c:pt>
                <c:pt idx="43">
                  <c:v>37693</c:v>
                </c:pt>
                <c:pt idx="44">
                  <c:v>36582</c:v>
                </c:pt>
                <c:pt idx="45">
                  <c:v>34941</c:v>
                </c:pt>
                <c:pt idx="46">
                  <c:v>34807</c:v>
                </c:pt>
                <c:pt idx="47">
                  <c:v>39090</c:v>
                </c:pt>
                <c:pt idx="48">
                  <c:v>40137</c:v>
                </c:pt>
                <c:pt idx="49">
                  <c:v>39909</c:v>
                </c:pt>
                <c:pt idx="50">
                  <c:v>42129</c:v>
                </c:pt>
                <c:pt idx="51">
                  <c:v>42732</c:v>
                </c:pt>
                <c:pt idx="52">
                  <c:v>45321</c:v>
                </c:pt>
                <c:pt idx="53">
                  <c:v>46348</c:v>
                </c:pt>
                <c:pt idx="54">
                  <c:v>44978</c:v>
                </c:pt>
                <c:pt idx="55">
                  <c:v>44167</c:v>
                </c:pt>
                <c:pt idx="56">
                  <c:v>44290</c:v>
                </c:pt>
                <c:pt idx="57">
                  <c:v>44103</c:v>
                </c:pt>
                <c:pt idx="58">
                  <c:v>43041</c:v>
                </c:pt>
                <c:pt idx="59">
                  <c:v>44987</c:v>
                </c:pt>
                <c:pt idx="60">
                  <c:v>45889</c:v>
                </c:pt>
                <c:pt idx="61">
                  <c:v>43901</c:v>
                </c:pt>
                <c:pt idx="62">
                  <c:v>42430</c:v>
                </c:pt>
                <c:pt idx="63">
                  <c:v>41956</c:v>
                </c:pt>
                <c:pt idx="64">
                  <c:v>42677</c:v>
                </c:pt>
                <c:pt idx="65">
                  <c:v>41826</c:v>
                </c:pt>
                <c:pt idx="66">
                  <c:v>42624</c:v>
                </c:pt>
                <c:pt idx="67">
                  <c:v>43201</c:v>
                </c:pt>
                <c:pt idx="68">
                  <c:v>45781</c:v>
                </c:pt>
                <c:pt idx="69">
                  <c:v>48748</c:v>
                </c:pt>
                <c:pt idx="70">
                  <c:v>49019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6-8C46-85E9-24624A927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9198432"/>
        <c:axId val="-1909195680"/>
      </c:lineChart>
      <c:catAx>
        <c:axId val="-19091984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5680"/>
        <c:crosses val="autoZero"/>
        <c:auto val="1"/>
        <c:lblAlgn val="ctr"/>
        <c:lblOffset val="100"/>
        <c:tickLblSkip val="9"/>
        <c:noMultiLvlLbl val="0"/>
      </c:catAx>
      <c:valAx>
        <c:axId val="-1909195680"/>
        <c:scaling>
          <c:orientation val="minMax"/>
          <c:max val="8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8432"/>
        <c:crossesAt val="1"/>
        <c:crossBetween val="between"/>
        <c:majorUnit val="200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4122528352037899E-17"/>
                  <c:y val="0.100150828916507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D-3645-A68D-5351EC857EDA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Blacks_x000d_with_x000d_College</c:v>
                </c:pt>
                <c:pt idx="1">
                  <c:v>Hispanics_x000d_with_x000d_College</c:v>
                </c:pt>
                <c:pt idx="2">
                  <c:v>Whites_x000d_with_x000d_College</c:v>
                </c:pt>
                <c:pt idx="3">
                  <c:v>Whites_x000d_&lt; High_x000d_School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11100</c:v>
                </c:pt>
                <c:pt idx="1">
                  <c:v>20500</c:v>
                </c:pt>
                <c:pt idx="2">
                  <c:v>79600</c:v>
                </c:pt>
                <c:pt idx="3">
                  <c:v>18800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D-3645-A68D-5351EC857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0138608"/>
        <c:axId val="-1910135856"/>
      </c:barChart>
      <c:catAx>
        <c:axId val="-19101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135856"/>
        <c:crosses val="autoZero"/>
        <c:auto val="1"/>
        <c:lblAlgn val="ctr"/>
        <c:lblOffset val="100"/>
        <c:noMultiLvlLbl val="0"/>
      </c:catAx>
      <c:valAx>
        <c:axId val="-1910135856"/>
        <c:scaling>
          <c:orientation val="minMax"/>
          <c:max val="8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13860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99163347784098"/>
          <c:y val="4.85028127233606E-2"/>
          <c:w val="0.620813439818656"/>
          <c:h val="0.8983794898953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Minority Resume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</c:v>
                </c:pt>
                <c:pt idx="1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8-A143-B165-F4E9F924A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Whitened First Name*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0.13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8-A143-B165-F4E9F924A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Whitened Experience**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0.18</c:v>
                </c:pt>
                <c:pt idx="1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8-A143-B165-F4E9F924AF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Name + Experience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Black Applicant</c:v>
                </c:pt>
                <c:pt idx="1">
                  <c:v>Asian Applicant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0.255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8-A143-B165-F4E9F924A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8"/>
        <c:axId val="-1911220400"/>
        <c:axId val="-1911217648"/>
      </c:barChart>
      <c:catAx>
        <c:axId val="-191122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11217648"/>
        <c:crosses val="autoZero"/>
        <c:auto val="1"/>
        <c:lblAlgn val="ctr"/>
        <c:lblOffset val="100"/>
        <c:noMultiLvlLbl val="0"/>
      </c:catAx>
      <c:valAx>
        <c:axId val="-1911217648"/>
        <c:scaling>
          <c:orientation val="minMax"/>
          <c:max val="0.28000000000000003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22040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l"/>
      <c:layout>
        <c:manualLayout>
          <c:xMode val="edge"/>
          <c:yMode val="edge"/>
          <c:x val="0"/>
          <c:y val="0.21262908095478675"/>
          <c:w val="0.182824851142037"/>
          <c:h val="0.7711904802133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Searched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</c:v>
                </c:pt>
                <c:pt idx="1">
                  <c:v>2.7</c:v>
                </c:pt>
                <c:pt idx="2">
                  <c:v>2.1</c:v>
                </c:pt>
                <c:pt idx="3">
                  <c:v>2.8</c:v>
                </c:pt>
                <c:pt idx="4">
                  <c:v>2.7</c:v>
                </c:pt>
                <c:pt idx="5">
                  <c:v>2.2000000000000002</c:v>
                </c:pt>
                <c:pt idx="6">
                  <c:v>1.5</c:v>
                </c:pt>
                <c:pt idx="7">
                  <c:v>2.6</c:v>
                </c:pt>
                <c:pt idx="8">
                  <c:v>2.9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D-674E-82C0-7A2581123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Contraband Found Among Those Searched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</c:v>
                </c:pt>
                <c:pt idx="1">
                  <c:v>0.7</c:v>
                </c:pt>
                <c:pt idx="2">
                  <c:v>1</c:v>
                </c:pt>
                <c:pt idx="3">
                  <c:v>0.7</c:v>
                </c:pt>
                <c:pt idx="4">
                  <c:v>0.9</c:v>
                </c:pt>
                <c:pt idx="5">
                  <c:v>0.8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D-674E-82C0-7A2581123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58"/>
        <c:axId val="-1910093840"/>
        <c:axId val="-1910091088"/>
      </c:barChart>
      <c:catAx>
        <c:axId val="-191009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1088"/>
        <c:crosses val="autoZero"/>
        <c:auto val="1"/>
        <c:lblAlgn val="ctr"/>
        <c:lblOffset val="100"/>
        <c:noMultiLvlLbl val="0"/>
      </c:catAx>
      <c:valAx>
        <c:axId val="-191009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26970139812851E-2"/>
          <c:y val="4.5452755975963703E-2"/>
          <c:w val="0.93685791872968782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0.6</c:v>
                </c:pt>
                <c:pt idx="1">
                  <c:v>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2.2000000000000002"/>
          <c:min val="0"/>
        </c:scaling>
        <c:delete val="1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crossAx val="-19101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4654061659201"/>
          <c:y val="2.3162298707145899E-2"/>
          <c:w val="0.51474403277960201"/>
          <c:h val="0.922767263036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5-D94F-B811-7D03C713E12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5-D94F-B811-7D03C713E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5-D94F-B811-7D03C713E1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F5-D94F-B811-7D03C713E1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F5-D94F-B811-7D03C713E12D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F5-D94F-B811-7D03C713E1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F5-D94F-B811-7D03C713E12D}"/>
              </c:ext>
            </c:extLst>
          </c:dPt>
          <c:dLbls>
            <c:dLbl>
              <c:idx val="1"/>
              <c:layout>
                <c:manualLayout>
                  <c:x val="1.7163503073087599E-2"/>
                  <c:y val="-5.3541659061317403E-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F5-D94F-B811-7D03C713E12D}"/>
                </c:ext>
              </c:extLst>
            </c:dLbl>
            <c:dLbl>
              <c:idx val="2"/>
              <c:layout>
                <c:manualLayout>
                  <c:x val="5.1376101498284497E-2"/>
                  <c:y val="6.56792434253829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F5-D94F-B811-7D03C713E12D}"/>
                </c:ext>
              </c:extLst>
            </c:dLbl>
            <c:dLbl>
              <c:idx val="3"/>
              <c:layout>
                <c:manualLayout>
                  <c:x val="3.9935823069138197E-2"/>
                  <c:y val="2.60143876615238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F5-D94F-B811-7D03C713E12D}"/>
                </c:ext>
              </c:extLst>
            </c:dLbl>
            <c:dLbl>
              <c:idx val="5"/>
              <c:layout>
                <c:manualLayout>
                  <c:x val="8.7187816256510203E-2"/>
                  <c:y val="-9.4700592608817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F5-D94F-B811-7D03C713E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49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Heart Disease</c:v>
                </c:pt>
                <c:pt idx="1">
                  <c:v>Septicemia</c:v>
                </c:pt>
                <c:pt idx="2">
                  <c:v>Kidney Disease</c:v>
                </c:pt>
                <c:pt idx="3">
                  <c:v>Other</c:v>
                </c:pt>
                <c:pt idx="4">
                  <c:v>Stroke</c:v>
                </c:pt>
                <c:pt idx="5">
                  <c:v>Homicide</c:v>
                </c:pt>
                <c:pt idx="6">
                  <c:v>Cancer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0.06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F5-D94F-B811-7D03C713E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</c:numCache>
            </c:numRef>
          </c:cat>
          <c:val>
            <c:numRef>
              <c:f>Sheet1!$B$2:$B$43</c:f>
              <c:numCache>
                <c:formatCode>0.00%</c:formatCode>
                <c:ptCount val="42"/>
                <c:pt idx="0">
                  <c:v>6.7000000000000004E-2</c:v>
                </c:pt>
                <c:pt idx="1">
                  <c:v>6.7000000000000004E-2</c:v>
                </c:pt>
                <c:pt idx="2">
                  <c:v>6.4000000000000001E-2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6.9000000000000006E-2</c:v>
                </c:pt>
                <c:pt idx="6">
                  <c:v>6.6000000000000003E-2</c:v>
                </c:pt>
                <c:pt idx="7">
                  <c:v>6.8000000000000005E-2</c:v>
                </c:pt>
                <c:pt idx="8">
                  <c:v>6.8000000000000005E-2</c:v>
                </c:pt>
                <c:pt idx="9">
                  <c:v>6.6000000000000003E-2</c:v>
                </c:pt>
                <c:pt idx="10">
                  <c:v>7.0000000000000007E-2</c:v>
                </c:pt>
                <c:pt idx="11">
                  <c:v>7.3999999999999996E-2</c:v>
                </c:pt>
                <c:pt idx="12">
                  <c:v>7.0999999999999994E-2</c:v>
                </c:pt>
                <c:pt idx="13">
                  <c:v>7.0999999999999994E-2</c:v>
                </c:pt>
                <c:pt idx="14">
                  <c:v>7.4999999999999997E-2</c:v>
                </c:pt>
                <c:pt idx="15">
                  <c:v>7.5999999999999998E-2</c:v>
                </c:pt>
                <c:pt idx="16">
                  <c:v>8.2000000000000003E-2</c:v>
                </c:pt>
                <c:pt idx="17">
                  <c:v>8.6999999999999994E-2</c:v>
                </c:pt>
                <c:pt idx="18">
                  <c:v>8.7999999999999995E-2</c:v>
                </c:pt>
                <c:pt idx="19">
                  <c:v>0.09</c:v>
                </c:pt>
                <c:pt idx="20">
                  <c:v>8.5999999999999993E-2</c:v>
                </c:pt>
                <c:pt idx="21">
                  <c:v>8.3000000000000004E-2</c:v>
                </c:pt>
                <c:pt idx="22">
                  <c:v>8.1000000000000003E-2</c:v>
                </c:pt>
                <c:pt idx="23">
                  <c:v>7.9000000000000001E-2</c:v>
                </c:pt>
                <c:pt idx="24">
                  <c:v>7.4999999999999997E-2</c:v>
                </c:pt>
                <c:pt idx="25">
                  <c:v>7.3999999999999996E-2</c:v>
                </c:pt>
                <c:pt idx="26">
                  <c:v>7.2999999999999995E-2</c:v>
                </c:pt>
                <c:pt idx="27">
                  <c:v>7.3700000000000002E-2</c:v>
                </c:pt>
                <c:pt idx="28">
                  <c:v>7.4099999999999999E-2</c:v>
                </c:pt>
                <c:pt idx="29">
                  <c:v>7.3400000000000007E-2</c:v>
                </c:pt>
                <c:pt idx="30">
                  <c:v>7.2499999999999995E-2</c:v>
                </c:pt>
                <c:pt idx="31">
                  <c:v>7.22E-2</c:v>
                </c:pt>
                <c:pt idx="32">
                  <c:v>7.0999999999999994E-2</c:v>
                </c:pt>
                <c:pt idx="33">
                  <c:v>7.0900000000000005E-2</c:v>
                </c:pt>
                <c:pt idx="34">
                  <c:v>6.9900000000000004E-2</c:v>
                </c:pt>
                <c:pt idx="35">
                  <c:v>6.9400000000000003E-2</c:v>
                </c:pt>
                <c:pt idx="36">
                  <c:v>6.8599999999999994E-2</c:v>
                </c:pt>
                <c:pt idx="37">
                  <c:v>6.6100000000000006E-2</c:v>
                </c:pt>
                <c:pt idx="38">
                  <c:v>6.3899999999999998E-2</c:v>
                </c:pt>
                <c:pt idx="39">
                  <c:v>6.3500000000000001E-2</c:v>
                </c:pt>
                <c:pt idx="40">
                  <c:v>6.6299999999999998E-2</c:v>
                </c:pt>
                <c:pt idx="41">
                  <c:v>6.88E-2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C-9D4A-9EB4-B2D910950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9207392"/>
        <c:axId val="-1919197744"/>
      </c:barChart>
      <c:catAx>
        <c:axId val="-19192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197744"/>
        <c:crosses val="autoZero"/>
        <c:auto val="1"/>
        <c:lblAlgn val="ctr"/>
        <c:lblOffset val="100"/>
        <c:tickLblSkip val="5"/>
        <c:noMultiLvlLbl val="0"/>
      </c:catAx>
      <c:valAx>
        <c:axId val="-1919197744"/>
        <c:scaling>
          <c:orientation val="minMax"/>
          <c:max val="0.1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20739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91782878990998E-2"/>
          <c:y val="3.27461524346453E-2"/>
          <c:w val="0.89678152143635104"/>
          <c:h val="0.734014593893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FA-1B4F-AA83-ECD4714E4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White_x000d_Non-Hispanic</c:v>
                </c:pt>
                <c:pt idx="1">
                  <c:v>Black_x000d_Non-Hispanic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2.64</c:v>
                </c:pt>
                <c:pt idx="1">
                  <c:v>0.89</c:v>
                </c:pt>
                <c:pt idx="2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A-1B4F-AA83-ECD4714E4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9078560"/>
        <c:axId val="-1909075808"/>
      </c:barChart>
      <c:catAx>
        <c:axId val="-190907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075808"/>
        <c:crosses val="autoZero"/>
        <c:auto val="1"/>
        <c:lblAlgn val="ctr"/>
        <c:lblOffset val="100"/>
        <c:noMultiLvlLbl val="0"/>
      </c:catAx>
      <c:valAx>
        <c:axId val="-1909075808"/>
        <c:scaling>
          <c:orientation val="minMax"/>
          <c:max val="2.8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0785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63-5549-9506-DC1AB7ACD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White Males</c:v>
                </c:pt>
                <c:pt idx="1">
                  <c:v>Black Males</c:v>
                </c:pt>
                <c:pt idx="2">
                  <c:v> </c:v>
                </c:pt>
                <c:pt idx="3">
                  <c:v>White Females</c:v>
                </c:pt>
                <c:pt idx="4">
                  <c:v>Black Females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253042</c:v>
                </c:pt>
                <c:pt idx="1">
                  <c:v>188230</c:v>
                </c:pt>
                <c:pt idx="2">
                  <c:v>0</c:v>
                </c:pt>
                <c:pt idx="3">
                  <c:v>163234</c:v>
                </c:pt>
                <c:pt idx="4">
                  <c:v>152784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3-5549-9506-DC1AB7ACD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33"/>
        <c:axId val="-1910040864"/>
        <c:axId val="-1911484208"/>
      </c:barChart>
      <c:catAx>
        <c:axId val="-19100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484208"/>
        <c:crosses val="autoZero"/>
        <c:auto val="1"/>
        <c:lblAlgn val="ctr"/>
        <c:lblOffset val="100"/>
        <c:noMultiLvlLbl val="0"/>
      </c:catAx>
      <c:valAx>
        <c:axId val="-1911484208"/>
        <c:scaling>
          <c:orientation val="minMax"/>
          <c:max val="27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04086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Restaurants, Food Service</c:v>
                </c:pt>
                <c:pt idx="1">
                  <c:v>Construction</c:v>
                </c:pt>
                <c:pt idx="2">
                  <c:v>Schools</c:v>
                </c:pt>
                <c:pt idx="3">
                  <c:v>Grocery Stores</c:v>
                </c:pt>
                <c:pt idx="4">
                  <c:v>Hospitals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1486000</c:v>
                </c:pt>
                <c:pt idx="1">
                  <c:v>974000</c:v>
                </c:pt>
                <c:pt idx="2">
                  <c:v>461000</c:v>
                </c:pt>
                <c:pt idx="3">
                  <c:v>396000</c:v>
                </c:pt>
                <c:pt idx="4">
                  <c:v>354000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8-9C4A-84F6-CA90A24AF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7"/>
        <c:axId val="-1914785552"/>
        <c:axId val="-1914782800"/>
      </c:barChart>
      <c:catAx>
        <c:axId val="-191478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82800"/>
        <c:crosses val="autoZero"/>
        <c:auto val="1"/>
        <c:lblAlgn val="ctr"/>
        <c:lblOffset val="100"/>
        <c:noMultiLvlLbl val="0"/>
      </c:catAx>
      <c:valAx>
        <c:axId val="-1914782800"/>
        <c:scaling>
          <c:orientation val="minMax"/>
          <c:max val="150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-1914785552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6-354F-8080-591D0807A8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6-354F-8080-591D0807A8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6-354F-8080-591D0807A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6"/>
        <c:axId val="-1909057216"/>
        <c:axId val="-1909053952"/>
      </c:barChart>
      <c:catAx>
        <c:axId val="-1909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3952"/>
        <c:crosses val="autoZero"/>
        <c:auto val="1"/>
        <c:lblAlgn val="ctr"/>
        <c:lblOffset val="100"/>
        <c:noMultiLvlLbl val="0"/>
      </c:catAx>
      <c:valAx>
        <c:axId val="-1909053952"/>
        <c:scaling>
          <c:orientation val="minMax"/>
          <c:max val="1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72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13399052472997E-2"/>
          <c:y val="0.88985775827551805"/>
          <c:w val="0.88706018638791895"/>
          <c:h val="8.70283027452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5348068334880101"/>
          <c:h val="0.7534263449573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Mortality Rate</c:v>
                </c:pt>
                <c:pt idx="1">
                  <c:v>New CAD Event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0.78</c:v>
                </c:pt>
                <c:pt idx="1">
                  <c:v>0.63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5-934D-8957-47A9ECF7A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7"/>
        <c:axId val="-1919080768"/>
        <c:axId val="-1919078288"/>
      </c:barChart>
      <c:catAx>
        <c:axId val="-19190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78288"/>
        <c:crosses val="autoZero"/>
        <c:auto val="1"/>
        <c:lblAlgn val="ctr"/>
        <c:lblOffset val="100"/>
        <c:noMultiLvlLbl val="0"/>
      </c:catAx>
      <c:valAx>
        <c:axId val="-1919078288"/>
        <c:scaling>
          <c:orientation val="minMax"/>
          <c:max val="0.99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1887551957161497"/>
          <c:h val="0.8227847264626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5.6076197631952195E-17"/>
                  <c:y val="6.29667122647463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2546</c:v>
                </c:pt>
                <c:pt idx="1">
                  <c:v>91</c:v>
                </c:pt>
                <c:pt idx="2">
                  <c:v>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8-6A44-97CE-0A11C5EB1D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1.1215239526390399E-16"/>
                  <c:y val="1.6298257493833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8-6A44-97CE-0A11C5EB1D7B}"/>
                </c:ext>
              </c:extLst>
            </c:dLbl>
            <c:dLbl>
              <c:idx val="2"/>
              <c:layout>
                <c:manualLayout>
                  <c:x val="-1.1215239526390399E-16"/>
                  <c:y val="7.5009338509454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1582</c:v>
                </c:pt>
                <c:pt idx="1">
                  <c:v>33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8-6A44-97CE-0A11C5EB1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7"/>
        <c:axId val="-1919056400"/>
        <c:axId val="-1919053648"/>
      </c:barChart>
      <c:catAx>
        <c:axId val="-19190564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high"/>
        <c:crossAx val="-1919053648"/>
        <c:crosses val="autoZero"/>
        <c:auto val="1"/>
        <c:lblAlgn val="ctr"/>
        <c:lblOffset val="0"/>
        <c:noMultiLvlLbl val="0"/>
      </c:catAx>
      <c:valAx>
        <c:axId val="-1919053648"/>
        <c:scaling>
          <c:orientation val="minMax"/>
          <c:max val="2700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701343678716"/>
          <c:y val="0.89997972113487901"/>
          <c:w val="0.62649638966127696"/>
          <c:h val="7.920883748845229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
Non-Hisp</c:v>
                </c:pt>
                <c:pt idx="1">
                  <c:v>Black,
Non-Hisp</c:v>
                </c:pt>
                <c:pt idx="2">
                  <c:v>Foreign
Born, All</c:v>
                </c:pt>
                <c:pt idx="3">
                  <c:v>Hispanic</c:v>
                </c:pt>
                <c:pt idx="4">
                  <c:v>Arabic Mom
Not Baby*</c:v>
                </c:pt>
                <c:pt idx="5">
                  <c:v>Arabic Mom
and Baby*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</c:v>
                </c:pt>
                <c:pt idx="4">
                  <c:v>1.1599999999999999</c:v>
                </c:pt>
                <c:pt idx="5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E-6240-A9F0-27E6E347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9037696"/>
        <c:axId val="-1909034944"/>
      </c:barChart>
      <c:catAx>
        <c:axId val="-19090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34944"/>
        <c:crosses val="autoZero"/>
        <c:auto val="1"/>
        <c:lblAlgn val="ctr"/>
        <c:lblOffset val="100"/>
        <c:noMultiLvlLbl val="0"/>
      </c:catAx>
      <c:valAx>
        <c:axId val="-1909034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90903769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5637178413398"/>
          <c:y val="3.7038000854274403E-2"/>
          <c:w val="0.72968895614135698"/>
          <c:h val="0.8440321034892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1.1299999999999999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5-B240-BCE7-35FE6D446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Raid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0.95</c:v>
                </c:pt>
                <c:pt idx="1">
                  <c:v>1.29</c:v>
                </c:pt>
                <c:pt idx="2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5-B240-BCE7-35FE6D446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7"/>
        <c:axId val="-1909012160"/>
        <c:axId val="-1909009408"/>
      </c:barChart>
      <c:catAx>
        <c:axId val="-19090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09408"/>
        <c:crosses val="autoZero"/>
        <c:auto val="1"/>
        <c:lblAlgn val="ctr"/>
        <c:lblOffset val="100"/>
        <c:noMultiLvlLbl val="0"/>
      </c:catAx>
      <c:valAx>
        <c:axId val="-190900940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12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7281442144444202"/>
          <c:w val="0.18032371982888501"/>
          <c:h val="0.1968250065506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861918976946E-2"/>
          <c:y val="2.3412871548752202E-2"/>
          <c:w val="0.96248702816548504"/>
          <c:h val="0.83654308034467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Documented Immigrants</c:v>
                </c:pt>
                <c:pt idx="2">
                  <c:v>Undocumented Persons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-24.7</c:v>
                </c:pt>
                <c:pt idx="1">
                  <c:v>17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C-5946-96BB-32132D29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1908993920"/>
        <c:axId val="-1908991168"/>
      </c:barChart>
      <c:catAx>
        <c:axId val="-1908993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-1908991168"/>
        <c:crosses val="autoZero"/>
        <c:auto val="1"/>
        <c:lblAlgn val="ctr"/>
        <c:lblOffset val="100"/>
        <c:noMultiLvlLbl val="0"/>
      </c:catAx>
      <c:valAx>
        <c:axId val="-1908991168"/>
        <c:scaling>
          <c:orientation val="minMax"/>
          <c:max val="20"/>
          <c:min val="-25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-1908993920"/>
        <c:crossesAt val="1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861918976946E-2"/>
          <c:y val="2.3412871548752202E-2"/>
          <c:w val="0.96248702816548504"/>
          <c:h val="0.76510847144469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Foreign Born_x000d_Citizens</c:v>
                </c:pt>
                <c:pt idx="2">
                  <c:v>Non-Citizens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-30.9</c:v>
                </c:pt>
                <c:pt idx="1">
                  <c:v>3.7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C-5946-96BB-32132D29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1908993920"/>
        <c:axId val="-1908991168"/>
      </c:barChart>
      <c:catAx>
        <c:axId val="-190899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8991168"/>
        <c:crosses val="autoZero"/>
        <c:auto val="1"/>
        <c:lblAlgn val="ctr"/>
        <c:lblOffset val="100"/>
        <c:noMultiLvlLbl val="0"/>
      </c:catAx>
      <c:valAx>
        <c:axId val="-1908991168"/>
        <c:scaling>
          <c:orientation val="minMax"/>
          <c:max val="12"/>
          <c:min val="-32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-1908993920"/>
        <c:crossesAt val="1"/>
        <c:crossBetween val="between"/>
        <c:majorUnit val="10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43535044397802E-2"/>
          <c:y val="4.4515665844257403E-2"/>
          <c:w val="0.90006332426226998"/>
          <c:h val="0.71661850837261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-4.451566584425740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98-424C-B10E-1C74F5DC5F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Any Inappropriate Use</c:v>
                </c:pt>
                <c:pt idx="1">
                  <c:v>CHF _x000d_&lt;90 Days</c:v>
                </c:pt>
                <c:pt idx="2">
                  <c:v>MI _x000d_&lt;40 Days</c:v>
                </c:pt>
                <c:pt idx="3">
                  <c:v>NYHA _x000d_Class IV _x000d_CHF</c:v>
                </c:pt>
                <c:pt idx="4">
                  <c:v>CABG _x000d_&lt;90 Days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0.22500000000000001</c:v>
                </c:pt>
                <c:pt idx="1">
                  <c:v>0.14000000000000001</c:v>
                </c:pt>
                <c:pt idx="2">
                  <c:v>8.3000000000000004E-2</c:v>
                </c:pt>
                <c:pt idx="3">
                  <c:v>2.7E-2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8-424C-B10E-1C74F5DC5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9029856"/>
        <c:axId val="-1919027104"/>
      </c:barChart>
      <c:catAx>
        <c:axId val="-191902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19027104"/>
        <c:crosses val="autoZero"/>
        <c:auto val="1"/>
        <c:lblAlgn val="ctr"/>
        <c:lblOffset val="100"/>
        <c:noMultiLvlLbl val="0"/>
      </c:catAx>
      <c:valAx>
        <c:axId val="-1919027104"/>
        <c:scaling>
          <c:orientation val="minMax"/>
          <c:max val="0.23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29856"/>
        <c:crosses val="autoZero"/>
        <c:crossBetween val="between"/>
        <c:majorUnit val="0.0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50405700592"/>
          <c:y val="5.2129477733510898E-2"/>
          <c:w val="0.54192943721335396"/>
          <c:h val="0.90379645333374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6-F74A-8195-E4C27414D1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6-F74A-8195-E4C27414D1C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6-F74A-8195-E4C27414D1C2}"/>
              </c:ext>
            </c:extLst>
          </c:dPt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Inappropriate</c:v>
                </c:pt>
                <c:pt idx="2">
                  <c:v>Uncertain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0.33900000000000002</c:v>
                </c:pt>
                <c:pt idx="1">
                  <c:v>0.22</c:v>
                </c:pt>
                <c:pt idx="2" formatCode="0.00%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46-F74A-8195-E4C27414D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551938014247"/>
          <c:y val="2.7386809338901984E-2"/>
          <c:w val="0.78403393879176964"/>
          <c:h val="0.63039507046828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073403028669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1-FF4D-9CB4-5E2FB6F00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ED</c:v>
                </c:pt>
                <c:pt idx="1">
                  <c:v>Urgent
Care
Centers</c:v>
                </c:pt>
                <c:pt idx="2">
                  <c:v>Retail
Clinics</c:v>
                </c:pt>
                <c:pt idx="3">
                  <c:v>Tele-
Medicine</c:v>
                </c:pt>
                <c:pt idx="4">
                  <c:v>Total
Visits</c:v>
                </c:pt>
                <c:pt idx="5">
                  <c:v>Cost per
Member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89</c:v>
                </c:pt>
                <c:pt idx="1">
                  <c:v>47</c:v>
                </c:pt>
                <c:pt idx="2">
                  <c:v>7</c:v>
                </c:pt>
                <c:pt idx="3">
                  <c:v>0</c:v>
                </c:pt>
                <c:pt idx="4">
                  <c:v>143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C-924A-94C7-2DF22BFC1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2.1947151259767289E-3"/>
                  <c:y val="1.2317492823291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1-FF4D-9CB4-5E2FB6F00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ED</c:v>
                </c:pt>
                <c:pt idx="1">
                  <c:v>Urgent
Care
Centers</c:v>
                </c:pt>
                <c:pt idx="2">
                  <c:v>Retail
Clinics</c:v>
                </c:pt>
                <c:pt idx="3">
                  <c:v>Tele-
Medicine</c:v>
                </c:pt>
                <c:pt idx="4">
                  <c:v>Total
Visits</c:v>
                </c:pt>
                <c:pt idx="5">
                  <c:v>Cost per
Member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</c:v>
                </c:pt>
                <c:pt idx="1">
                  <c:v>103</c:v>
                </c:pt>
                <c:pt idx="2">
                  <c:v>22</c:v>
                </c:pt>
                <c:pt idx="3">
                  <c:v>6</c:v>
                </c:pt>
                <c:pt idx="4">
                  <c:v>188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C-924A-94C7-2DF22BFC1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7"/>
        <c:axId val="330444992"/>
        <c:axId val="2003722303"/>
      </c:barChart>
      <c:catAx>
        <c:axId val="3304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722303"/>
        <c:crosses val="autoZero"/>
        <c:auto val="1"/>
        <c:lblAlgn val="ctr"/>
        <c:lblOffset val="100"/>
        <c:noMultiLvlLbl val="0"/>
      </c:catAx>
      <c:valAx>
        <c:axId val="2003722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44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805624968461768E-3"/>
          <c:y val="0.53326807232442619"/>
          <c:w val="0.11909517943783496"/>
          <c:h val="0.18035009669907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Had a_x000d_Doctor Visit</c:v>
                </c:pt>
                <c:pt idx="1">
                  <c:v>Aware of_x000d_Hypertension</c:v>
                </c:pt>
                <c:pt idx="2">
                  <c:v>Hypertension_x000d_Controlled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1.8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8-9C4A-84F6-CA90A24AF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-1914785552"/>
        <c:axId val="-1914782800"/>
      </c:barChart>
      <c:catAx>
        <c:axId val="-191478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82800"/>
        <c:crosses val="autoZero"/>
        <c:auto val="1"/>
        <c:lblAlgn val="ctr"/>
        <c:lblOffset val="100"/>
        <c:noMultiLvlLbl val="0"/>
      </c:catAx>
      <c:valAx>
        <c:axId val="-1914782800"/>
        <c:scaling>
          <c:orientation val="minMax"/>
          <c:max val="5.0999999999999996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85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Sheet1!$B$2:$B$50</c:f>
              <c:numCache>
                <c:formatCode>0.0%</c:formatCode>
                <c:ptCount val="49"/>
                <c:pt idx="0">
                  <c:v>0</c:v>
                </c:pt>
                <c:pt idx="1">
                  <c:v>0.185</c:v>
                </c:pt>
                <c:pt idx="2">
                  <c:v>0.25800000000000001</c:v>
                </c:pt>
                <c:pt idx="3">
                  <c:v>0.46800000000000003</c:v>
                </c:pt>
                <c:pt idx="4">
                  <c:v>0.60699999999999998</c:v>
                </c:pt>
                <c:pt idx="5">
                  <c:v>0.75</c:v>
                </c:pt>
                <c:pt idx="6">
                  <c:v>0.85599999999999998</c:v>
                </c:pt>
                <c:pt idx="7">
                  <c:v>0.96399999999999997</c:v>
                </c:pt>
                <c:pt idx="8">
                  <c:v>1.091</c:v>
                </c:pt>
                <c:pt idx="9">
                  <c:v>1.1859999999999999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2.0510000000000002</c:v>
                </c:pt>
                <c:pt idx="16">
                  <c:v>2.4279999999999999</c:v>
                </c:pt>
                <c:pt idx="17">
                  <c:v>3.0310000000000001</c:v>
                </c:pt>
                <c:pt idx="18">
                  <c:v>3.6259999999999999</c:v>
                </c:pt>
                <c:pt idx="19">
                  <c:v>4.2610000000000001</c:v>
                </c:pt>
                <c:pt idx="20">
                  <c:v>4.484</c:v>
                </c:pt>
                <c:pt idx="21">
                  <c:v>4.8609999999999998</c:v>
                </c:pt>
                <c:pt idx="22">
                  <c:v>6.6980000000000004</c:v>
                </c:pt>
                <c:pt idx="23">
                  <c:v>9.5670000000000002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20.542000000000002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22.501999999999999</c:v>
                </c:pt>
                <c:pt idx="32">
                  <c:v>23.795000000000002</c:v>
                </c:pt>
                <c:pt idx="33">
                  <c:v>25.53</c:v>
                </c:pt>
                <c:pt idx="34">
                  <c:v>26.324000000000002</c:v>
                </c:pt>
                <c:pt idx="35">
                  <c:v>25.844000000000001</c:v>
                </c:pt>
                <c:pt idx="36">
                  <c:v>25.372</c:v>
                </c:pt>
                <c:pt idx="37">
                  <c:v>26.103999999999999</c:v>
                </c:pt>
                <c:pt idx="38">
                  <c:v>28.058</c:v>
                </c:pt>
                <c:pt idx="39">
                  <c:v>29.457999999999998</c:v>
                </c:pt>
                <c:pt idx="40">
                  <c:v>30.613</c:v>
                </c:pt>
                <c:pt idx="41">
                  <c:v>29.274000000000001</c:v>
                </c:pt>
                <c:pt idx="42">
                  <c:v>29.635999999999999</c:v>
                </c:pt>
                <c:pt idx="43">
                  <c:v>29.614000000000001</c:v>
                </c:pt>
                <c:pt idx="44">
                  <c:v>30.335000000000001</c:v>
                </c:pt>
                <c:pt idx="45">
                  <c:v>30.541</c:v>
                </c:pt>
                <c:pt idx="46">
                  <c:v>31.35</c:v>
                </c:pt>
                <c:pt idx="47">
                  <c:v>35.24</c:v>
                </c:pt>
                <c:pt idx="48">
                  <c:v>36.19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E-1448-8B47-61B09D601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Sheet1!$C$2:$C$50</c:f>
              <c:numCache>
                <c:formatCode>0.000000%</c:formatCode>
                <c:ptCount val="49"/>
                <c:pt idx="0">
                  <c:v>1.8575850000000001E-2</c:v>
                </c:pt>
                <c:pt idx="1">
                  <c:v>4.3343649999999997E-2</c:v>
                </c:pt>
                <c:pt idx="2">
                  <c:v>7.7399380000000004E-2</c:v>
                </c:pt>
                <c:pt idx="3">
                  <c:v>0.1052632</c:v>
                </c:pt>
                <c:pt idx="4">
                  <c:v>0.15479879999999999</c:v>
                </c:pt>
                <c:pt idx="5">
                  <c:v>0.20123840000000001</c:v>
                </c:pt>
                <c:pt idx="6">
                  <c:v>0.250774</c:v>
                </c:pt>
                <c:pt idx="7">
                  <c:v>0.26625389999999999</c:v>
                </c:pt>
                <c:pt idx="8">
                  <c:v>0.32507740000000002</c:v>
                </c:pt>
                <c:pt idx="9">
                  <c:v>0.37461299999999997</c:v>
                </c:pt>
                <c:pt idx="10">
                  <c:v>0.42724459999999997</c:v>
                </c:pt>
                <c:pt idx="11">
                  <c:v>0.45510840000000002</c:v>
                </c:pt>
                <c:pt idx="12">
                  <c:v>0.50773990000000002</c:v>
                </c:pt>
                <c:pt idx="13">
                  <c:v>0.56037150000000002</c:v>
                </c:pt>
                <c:pt idx="14">
                  <c:v>0.61300310000000002</c:v>
                </c:pt>
                <c:pt idx="15">
                  <c:v>0.66563470000000002</c:v>
                </c:pt>
                <c:pt idx="16">
                  <c:v>0.69659439999999995</c:v>
                </c:pt>
                <c:pt idx="17">
                  <c:v>0.74303410000000003</c:v>
                </c:pt>
                <c:pt idx="18">
                  <c:v>0.75541800000000003</c:v>
                </c:pt>
                <c:pt idx="19">
                  <c:v>0.78637769999999996</c:v>
                </c:pt>
                <c:pt idx="20">
                  <c:v>0.82662539999999995</c:v>
                </c:pt>
                <c:pt idx="21">
                  <c:v>0.86377709999999996</c:v>
                </c:pt>
                <c:pt idx="22">
                  <c:v>0.86687309999999995</c:v>
                </c:pt>
                <c:pt idx="23">
                  <c:v>0.97523219999999999</c:v>
                </c:pt>
                <c:pt idx="24">
                  <c:v>1.0247679999999999</c:v>
                </c:pt>
                <c:pt idx="25">
                  <c:v>1.1455109999999999</c:v>
                </c:pt>
                <c:pt idx="26">
                  <c:v>1.1888540000000001</c:v>
                </c:pt>
                <c:pt idx="27">
                  <c:v>1.2414860000000001</c:v>
                </c:pt>
                <c:pt idx="28">
                  <c:v>1.2910219999999999</c:v>
                </c:pt>
                <c:pt idx="29">
                  <c:v>1.2291019999999999</c:v>
                </c:pt>
                <c:pt idx="30">
                  <c:v>1.2260059999999999</c:v>
                </c:pt>
                <c:pt idx="31">
                  <c:v>1.3560369999999999</c:v>
                </c:pt>
                <c:pt idx="32">
                  <c:v>1.402477</c:v>
                </c:pt>
                <c:pt idx="33">
                  <c:v>1.4383900000000001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1.6337459999999999</c:v>
                </c:pt>
                <c:pt idx="37">
                  <c:v>1.647988</c:v>
                </c:pt>
                <c:pt idx="38">
                  <c:v>1.5959749999999999</c:v>
                </c:pt>
                <c:pt idx="39">
                  <c:v>1.616099</c:v>
                </c:pt>
                <c:pt idx="40">
                  <c:v>1.4399379999999999</c:v>
                </c:pt>
                <c:pt idx="41">
                  <c:v>1.5269349999999999</c:v>
                </c:pt>
                <c:pt idx="42">
                  <c:v>1.6736839999999999</c:v>
                </c:pt>
                <c:pt idx="43">
                  <c:v>1.82291</c:v>
                </c:pt>
                <c:pt idx="44">
                  <c:v>1.9142410000000001</c:v>
                </c:pt>
                <c:pt idx="45">
                  <c:v>1.7634669999999999</c:v>
                </c:pt>
                <c:pt idx="46">
                  <c:v>2.2483499999999998</c:v>
                </c:pt>
                <c:pt idx="47">
                  <c:v>2.3325360000000002</c:v>
                </c:pt>
                <c:pt idx="48">
                  <c:v>2.3325360000000002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E-1448-8B47-61B09D60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888032"/>
        <c:axId val="-1908885280"/>
      </c:areaChart>
      <c:catAx>
        <c:axId val="-19088880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5280"/>
        <c:crosses val="autoZero"/>
        <c:auto val="1"/>
        <c:lblAlgn val="ctr"/>
        <c:lblOffset val="100"/>
        <c:tickLblSkip val="5"/>
        <c:noMultiLvlLbl val="0"/>
      </c:catAx>
      <c:valAx>
        <c:axId val="-1908885280"/>
        <c:scaling>
          <c:orientation val="minMax"/>
          <c:max val="3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8032"/>
        <c:crossesAt val="1"/>
        <c:crossBetween val="midCat"/>
        <c:majorUnit val="1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887073626059998"/>
          <c:y val="0.85618761412604105"/>
          <c:w val="0.48225852747880099"/>
          <c:h val="0.105804219034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02"/>
          <c:y val="3.4067040725278601E-2"/>
          <c:w val="0.530415684748198"/>
          <c:h val="0.86983037104095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2-4B4D-8C4B-A4468B39E1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2-4B4D-8C4B-A4468B39E1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A2-4B4D-8C4B-A4468B39E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A2-4B4D-8C4B-A4468B39E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A2-4B4D-8C4B-A4468B39E1BF}"/>
              </c:ext>
            </c:extLst>
          </c:dPt>
          <c:dLbls>
            <c:dLbl>
              <c:idx val="0"/>
              <c:layout>
                <c:manualLayout>
                  <c:x val="-2.2526992725653401E-2"/>
                  <c:y val="0.1103114396797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02"/>
                      <c:h val="0.3050514885582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A2-4B4D-8C4B-A4468B39E1BF}"/>
                </c:ext>
              </c:extLst>
            </c:dLbl>
            <c:dLbl>
              <c:idx val="1"/>
              <c:layout>
                <c:manualLayout>
                  <c:x val="2.4819432081690299E-2"/>
                  <c:y val="1.16955124619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B4D-8C4B-A4468B39E1BF}"/>
                </c:ext>
              </c:extLst>
            </c:dLbl>
            <c:dLbl>
              <c:idx val="2"/>
              <c:layout>
                <c:manualLayout>
                  <c:x val="-0.129115059580339"/>
                  <c:y val="-0.200914693051586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2-4B4D-8C4B-A4468B39E1BF}"/>
                </c:ext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2-4B4D-8C4B-A4468B39E1BF}"/>
                </c:ext>
              </c:extLst>
            </c:dLbl>
            <c:dLbl>
              <c:idx val="4"/>
              <c:layout>
                <c:manualLayout>
                  <c:x val="-3.5257285392379302E-2"/>
                  <c:y val="2.5430737889680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2-4B4D-8C4B-A4468B39E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A2-4B4D-8C4B-A4468B39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Free-Stand. Lab/Image</c:v>
                </c:pt>
                <c:pt idx="1">
                  <c:v>Dialysis</c:v>
                </c:pt>
                <c:pt idx="2">
                  <c:v>Surg/Urgent Care Ctrs.</c:v>
                </c:pt>
                <c:pt idx="3">
                  <c:v>Skilled Nursing Fac.</c:v>
                </c:pt>
                <c:pt idx="4">
                  <c:v>Home Care</c:v>
                </c:pt>
                <c:pt idx="5">
                  <c:v>Hospice**</c:v>
                </c:pt>
                <c:pt idx="6">
                  <c:v>Inpt. Psychi/Substance*</c:v>
                </c:pt>
                <c:pt idx="7">
                  <c:v>Specialty Hospitals*</c:v>
                </c:pt>
                <c:pt idx="8">
                  <c:v>General Hospitals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</c:v>
                </c:pt>
                <c:pt idx="1">
                  <c:v>0.94</c:v>
                </c:pt>
                <c:pt idx="2">
                  <c:v>0.88</c:v>
                </c:pt>
                <c:pt idx="3">
                  <c:v>0.81</c:v>
                </c:pt>
                <c:pt idx="4">
                  <c:v>0.75</c:v>
                </c:pt>
                <c:pt idx="5">
                  <c:v>0.67</c:v>
                </c:pt>
                <c:pt idx="6">
                  <c:v>0.57999999999999996</c:v>
                </c:pt>
                <c:pt idx="7">
                  <c:v>0.36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6-A74A-89D1-1A3A679FC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909824400"/>
        <c:axId val="-1909821648"/>
      </c:barChart>
      <c:catAx>
        <c:axId val="-190982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1648"/>
        <c:crosses val="autoZero"/>
        <c:auto val="1"/>
        <c:lblAlgn val="ctr"/>
        <c:lblOffset val="100"/>
        <c:noMultiLvlLbl val="0"/>
      </c:catAx>
      <c:valAx>
        <c:axId val="-190982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755858645758"/>
          <c:y val="0.12366805341608923"/>
          <c:w val="0.76015145724890754"/>
          <c:h val="0.7078161474030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0.999</c:v>
                </c:pt>
                <c:pt idx="2">
                  <c:v>0.998</c:v>
                </c:pt>
                <c:pt idx="3">
                  <c:v>1.0009999999999999</c:v>
                </c:pt>
                <c:pt idx="4">
                  <c:v>1.0009999999999999</c:v>
                </c:pt>
                <c:pt idx="5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6-D64F-833A-FB666E3CA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0.997</c:v>
                </c:pt>
                <c:pt idx="1">
                  <c:v>1</c:v>
                </c:pt>
                <c:pt idx="2">
                  <c:v>1.006</c:v>
                </c:pt>
                <c:pt idx="3">
                  <c:v>0.995</c:v>
                </c:pt>
                <c:pt idx="4">
                  <c:v>1.012</c:v>
                </c:pt>
                <c:pt idx="5">
                  <c:v>1.0009999999999999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6-D64F-833A-FB666E3CA7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1.014</c:v>
                </c:pt>
                <c:pt idx="1">
                  <c:v>1.014</c:v>
                </c:pt>
                <c:pt idx="2">
                  <c:v>1.012</c:v>
                </c:pt>
                <c:pt idx="3">
                  <c:v>1.0069999999999999</c:v>
                </c:pt>
                <c:pt idx="4">
                  <c:v>1.0189999999999999</c:v>
                </c:pt>
                <c:pt idx="5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6-D64F-833A-FB666E3CA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3"/>
        <c:axId val="188646832"/>
        <c:axId val="240700544"/>
      </c:barChart>
      <c:catAx>
        <c:axId val="18864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0544"/>
        <c:crosses val="autoZero"/>
        <c:auto val="1"/>
        <c:lblAlgn val="ctr"/>
        <c:lblOffset val="100"/>
        <c:noMultiLvlLbl val="0"/>
      </c:catAx>
      <c:valAx>
        <c:axId val="240700544"/>
        <c:scaling>
          <c:orientation val="minMax"/>
          <c:max val="1.02"/>
          <c:min val="0.98499999999999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683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943401199182975E-3"/>
          <c:y val="0.61460930936587843"/>
          <c:w val="0.1295816037425051"/>
          <c:h val="0.24449255110609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For-Profit_x000d_Hospitals</c:v>
                </c:pt>
                <c:pt idx="1">
                  <c:v>Non-Profit_x000d_Hospitals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0.27200000000000002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DB42-AEE2-EC502B50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857312"/>
        <c:axId val="-1908854832"/>
      </c:barChart>
      <c:catAx>
        <c:axId val="-190885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4832"/>
        <c:crosses val="autoZero"/>
        <c:auto val="1"/>
        <c:lblAlgn val="ctr"/>
        <c:lblOffset val="100"/>
        <c:noMultiLvlLbl val="0"/>
      </c:catAx>
      <c:valAx>
        <c:axId val="-1908854832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7312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3586981062857"/>
          <c:y val="6.444609079685451E-2"/>
          <c:w val="0.7128433416589055"/>
          <c:h val="0.76482669982539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Received Dialysis</c:v>
                </c:pt>
                <c:pt idx="1">
                  <c:v>Alive at 2 Years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F-254A-80C5-59831B9584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Non-VA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Received Dialysis</c:v>
                </c:pt>
                <c:pt idx="1">
                  <c:v>Alive at 2 Years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0.82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F-254A-80C5-59831B958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-8"/>
        <c:axId val="327825040"/>
        <c:axId val="233813168"/>
      </c:barChart>
      <c:catAx>
        <c:axId val="3278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13168"/>
        <c:crosses val="autoZero"/>
        <c:auto val="1"/>
        <c:lblAlgn val="ctr"/>
        <c:lblOffset val="100"/>
        <c:noMultiLvlLbl val="0"/>
      </c:catAx>
      <c:valAx>
        <c:axId val="233813168"/>
        <c:scaling>
          <c:orientation val="minMax"/>
          <c:max val="0.85000000000000009"/>
          <c:min val="0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2782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222606750769061E-2"/>
          <c:y val="0.58410413876370315"/>
          <c:w val="0.14805398569130471"/>
          <c:h val="0.20929228870583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0.77200000000000002</c:v>
                </c:pt>
                <c:pt idx="1">
                  <c:v>0.86</c:v>
                </c:pt>
                <c:pt idx="2">
                  <c:v>0.56899999999999995</c:v>
                </c:pt>
                <c:pt idx="3">
                  <c:v>0.71599999999999997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1-3A48-BFE1-22A09D498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0.78700000000000003</c:v>
                </c:pt>
                <c:pt idx="1">
                  <c:v>0.874</c:v>
                </c:pt>
                <c:pt idx="2">
                  <c:v>0.60099999999999998</c:v>
                </c:pt>
                <c:pt idx="3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1-3A48-BFE1-22A09D498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-1911140768"/>
        <c:axId val="-1911138288"/>
      </c:barChart>
      <c:catAx>
        <c:axId val="-191114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11138288"/>
        <c:crosses val="autoZero"/>
        <c:auto val="1"/>
        <c:lblAlgn val="ctr"/>
        <c:lblOffset val="100"/>
        <c:noMultiLvlLbl val="0"/>
      </c:catAx>
      <c:valAx>
        <c:axId val="-1911138288"/>
        <c:scaling>
          <c:orientation val="minMax"/>
          <c:max val="0.88"/>
          <c:min val="0.5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1114076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80961765485782"/>
          <c:y val="0.90149268364915203"/>
          <c:w val="0.48877082513321402"/>
          <c:h val="7.8010680441912297E-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366978507479802"/>
          <c:y val="4.3555351306489097E-2"/>
          <c:w val="0.62547757647583302"/>
          <c:h val="0.703678336217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Sheet1!$B$2:$B$4</c:f>
              <c:numCache>
                <c:formatCode>"$"#,##0;[Red]"$"#,##0</c:formatCode>
                <c:ptCount val="3"/>
                <c:pt idx="0">
                  <c:v>4827</c:v>
                </c:pt>
                <c:pt idx="1">
                  <c:v>1279</c:v>
                </c:pt>
                <c:pt idx="2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9-0947-AF4F-A2C2BC5F20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4.2078625176042101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9-0947-AF4F-A2C2BC5F2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Sheet1!$C$2:$C$4</c:f>
              <c:numCache>
                <c:formatCode>"$"#,##0;[Red]"$"#,##0</c:formatCode>
                <c:ptCount val="3"/>
                <c:pt idx="0">
                  <c:v>4075</c:v>
                </c:pt>
                <c:pt idx="1">
                  <c:v>681</c:v>
                </c:pt>
                <c:pt idx="2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09-0947-AF4F-A2C2BC5F2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-1909749200"/>
        <c:axId val="-1909746448"/>
      </c:barChart>
      <c:catAx>
        <c:axId val="-190974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46448"/>
        <c:crosses val="autoZero"/>
        <c:auto val="1"/>
        <c:lblAlgn val="ctr"/>
        <c:lblOffset val="100"/>
        <c:noMultiLvlLbl val="0"/>
      </c:catAx>
      <c:valAx>
        <c:axId val="-1909746448"/>
        <c:scaling>
          <c:orientation val="minMax"/>
          <c:max val="4900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49200"/>
        <c:crosses val="autoZero"/>
        <c:crossBetween val="between"/>
        <c:majorUnit val="1000"/>
      </c:valAx>
      <c:spPr>
        <a:noFill/>
        <a:ln>
          <a:noFill/>
        </a:ln>
      </c:spPr>
    </c:plotArea>
    <c:legend>
      <c:legendPos val="l"/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Investor-Owned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5744490822901133E-2"/>
                  <c:y val="0.10153252268745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B-D446-9753-5074E84DE2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10.9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B-D446-9753-5074E84DE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9.4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B-D446-9753-5074E84DE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11"/>
        <c:axId val="327734096"/>
        <c:axId val="328795488"/>
      </c:barChart>
      <c:catAx>
        <c:axId val="3277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795488"/>
        <c:crosses val="autoZero"/>
        <c:auto val="1"/>
        <c:lblAlgn val="ctr"/>
        <c:lblOffset val="100"/>
        <c:noMultiLvlLbl val="0"/>
      </c:catAx>
      <c:valAx>
        <c:axId val="328795488"/>
        <c:scaling>
          <c:orientation val="minMax"/>
          <c:max val="11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7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9837812566904502"/>
          <c:w val="0.22441416193040564"/>
          <c:h val="0.18057420992611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</c:v>
                </c:pt>
                <c:pt idx="4">
                  <c:v>0.89</c:v>
                </c:pt>
                <c:pt idx="5">
                  <c:v>0.91</c:v>
                </c:pt>
                <c:pt idx="6">
                  <c:v>1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E-114F-B30F-2C3D4C6AA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0.56999999999999995</c:v>
                </c:pt>
                <c:pt idx="6">
                  <c:v>0.37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E-114F-B30F-2C3D4C6A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64"/>
        <c:axId val="-1911412592"/>
        <c:axId val="-1911410112"/>
      </c:barChart>
      <c:catAx>
        <c:axId val="-191141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1911410112"/>
        <c:crosses val="autoZero"/>
        <c:auto val="1"/>
        <c:lblAlgn val="ctr"/>
        <c:lblOffset val="100"/>
        <c:noMultiLvlLbl val="0"/>
      </c:catAx>
      <c:valAx>
        <c:axId val="-19114101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1141259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9815835318145"/>
          <c:y val="0.89413830637208502"/>
          <c:w val="0.63411023679327505"/>
          <c:h val="8.364605057907170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0.06</c:v>
                </c:pt>
                <c:pt idx="1">
                  <c:v>0.09</c:v>
                </c:pt>
                <c:pt idx="3">
                  <c:v>0.3</c:v>
                </c:pt>
                <c:pt idx="4">
                  <c:v>0.31</c:v>
                </c:pt>
                <c:pt idx="5">
                  <c:v>0.33</c:v>
                </c:pt>
                <c:pt idx="6">
                  <c:v>0.36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0.56000000000000005</c:v>
                </c:pt>
                <c:pt idx="12">
                  <c:v>0.56999999999999995</c:v>
                </c:pt>
                <c:pt idx="13">
                  <c:v>0.59</c:v>
                </c:pt>
                <c:pt idx="14">
                  <c:v>0.61</c:v>
                </c:pt>
                <c:pt idx="15">
                  <c:v>0.63</c:v>
                </c:pt>
                <c:pt idx="16">
                  <c:v>0.65</c:v>
                </c:pt>
                <c:pt idx="1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E-BD47-AF9A-CBC0C42EE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735776"/>
        <c:axId val="-1909733296"/>
      </c:barChart>
      <c:catAx>
        <c:axId val="-19097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5400000" vert="horz"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3296"/>
        <c:crosses val="autoZero"/>
        <c:auto val="1"/>
        <c:lblAlgn val="ctr"/>
        <c:lblOffset val="100"/>
        <c:noMultiLvlLbl val="0"/>
      </c:catAx>
      <c:valAx>
        <c:axId val="-1909733296"/>
        <c:scaling>
          <c:orientation val="minMax"/>
          <c:max val="0.7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577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For Profit</c:v>
                </c:pt>
                <c:pt idx="1">
                  <c:v>Non-Profit</c:v>
                </c:pt>
                <c:pt idx="2">
                  <c:v>Public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1.72</c:v>
                </c:pt>
                <c:pt idx="2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C-9449-A3EE-1848C1438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9704528"/>
        <c:axId val="-1909702048"/>
      </c:barChart>
      <c:catAx>
        <c:axId val="-190970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2048"/>
        <c:crosses val="autoZero"/>
        <c:auto val="1"/>
        <c:lblAlgn val="ctr"/>
        <c:lblOffset val="100"/>
        <c:noMultiLvlLbl val="0"/>
      </c:catAx>
      <c:valAx>
        <c:axId val="-1909702048"/>
        <c:scaling>
          <c:orientation val="minMax"/>
          <c:max val="1.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4528"/>
        <c:crosses val="autoZero"/>
        <c:crossBetween val="between"/>
        <c:majorUnit val="0.5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4B0-E943-A4F2-9F6733B9578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B0-E943-A4F2-9F6733B9578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4B0-E943-A4F2-9F6733B9578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4B0-E943-A4F2-9F6733B9578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4B0-E943-A4F2-9F6733B95785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4B0-E943-A4F2-9F6733B95785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4B0-E943-A4F2-9F6733B95785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BBA-E840-AC24-2F2C979C6814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40</c:v>
                </c:pt>
                <c:pt idx="1">
                  <c:v>45</c:v>
                </c:pt>
                <c:pt idx="2">
                  <c:v>48</c:v>
                </c:pt>
                <c:pt idx="3">
                  <c:v>51</c:v>
                </c:pt>
                <c:pt idx="4">
                  <c:v>55</c:v>
                </c:pt>
                <c:pt idx="5">
                  <c:v>61</c:v>
                </c:pt>
                <c:pt idx="6">
                  <c:v>67</c:v>
                </c:pt>
                <c:pt idx="7">
                  <c:v>75</c:v>
                </c:pt>
                <c:pt idx="8">
                  <c:v>85</c:v>
                </c:pt>
                <c:pt idx="9">
                  <c:v>105</c:v>
                </c:pt>
                <c:pt idx="10">
                  <c:v>121</c:v>
                </c:pt>
                <c:pt idx="11">
                  <c:v>139</c:v>
                </c:pt>
                <c:pt idx="12">
                  <c:v>158</c:v>
                </c:pt>
                <c:pt idx="13">
                  <c:v>176</c:v>
                </c:pt>
                <c:pt idx="14">
                  <c:v>192</c:v>
                </c:pt>
                <c:pt idx="15">
                  <c:v>205</c:v>
                </c:pt>
                <c:pt idx="16">
                  <c:v>224</c:v>
                </c:pt>
                <c:pt idx="17">
                  <c:v>236</c:v>
                </c:pt>
                <c:pt idx="18">
                  <c:v>243</c:v>
                </c:pt>
                <c:pt idx="19">
                  <c:v>253</c:v>
                </c:pt>
                <c:pt idx="20">
                  <c:v>253</c:v>
                </c:pt>
                <c:pt idx="21">
                  <c:v>259</c:v>
                </c:pt>
                <c:pt idx="22">
                  <c:v>259</c:v>
                </c:pt>
                <c:pt idx="23">
                  <c:v>265</c:v>
                </c:pt>
                <c:pt idx="24">
                  <c:v>298</c:v>
                </c:pt>
                <c:pt idx="25">
                  <c:v>325</c:v>
                </c:pt>
                <c:pt idx="26">
                  <c:v>329</c:v>
                </c:pt>
                <c:pt idx="27">
                  <c:v>338</c:v>
                </c:pt>
                <c:pt idx="28">
                  <c:v>360</c:v>
                </c:pt>
                <c:pt idx="29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B0-E943-A4F2-9F6733B95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908797280"/>
        <c:axId val="-1908794800"/>
      </c:barChart>
      <c:catAx>
        <c:axId val="-19087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08794800"/>
        <c:crosses val="autoZero"/>
        <c:auto val="1"/>
        <c:lblAlgn val="ctr"/>
        <c:lblOffset val="100"/>
        <c:tickLblSkip val="5"/>
        <c:noMultiLvlLbl val="0"/>
      </c:catAx>
      <c:valAx>
        <c:axId val="-1908794800"/>
        <c:scaling>
          <c:orientation val="minMax"/>
          <c:max val="39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08797280"/>
        <c:crosses val="autoZero"/>
        <c:crossBetween val="between"/>
        <c:majorUnit val="1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6-7746-9741-F50189D278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6-7746-9741-F50189D27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Germany</c:v>
                </c:pt>
                <c:pt idx="3">
                  <c:v>France</c:v>
                </c:pt>
                <c:pt idx="4">
                  <c:v>Australia</c:v>
                </c:pt>
                <c:pt idx="5">
                  <c:v>Denmark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1174</c:v>
                </c:pt>
                <c:pt idx="1">
                  <c:v>860</c:v>
                </c:pt>
                <c:pt idx="2">
                  <c:v>777</c:v>
                </c:pt>
                <c:pt idx="3">
                  <c:v>663</c:v>
                </c:pt>
                <c:pt idx="4">
                  <c:v>637</c:v>
                </c:pt>
                <c:pt idx="5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6-7746-9741-F50189D2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8791120"/>
        <c:axId val="-1908788368"/>
      </c:barChart>
      <c:catAx>
        <c:axId val="-19087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88368"/>
        <c:crosses val="autoZero"/>
        <c:auto val="1"/>
        <c:lblAlgn val="ctr"/>
        <c:lblOffset val="100"/>
        <c:noMultiLvlLbl val="0"/>
      </c:catAx>
      <c:valAx>
        <c:axId val="-1908788368"/>
        <c:scaling>
          <c:orientation val="minMax"/>
          <c:max val="11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61234925252971"/>
          <c:y val="5.0536850255090623E-2"/>
          <c:w val="0.63206084588529132"/>
          <c:h val="0.66668908001977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USA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Drug Eluting Stent</c:v>
                </c:pt>
                <c:pt idx="1">
                  <c:v>Dual Chamber Pacer</c:v>
                </c:pt>
                <c:pt idx="2">
                  <c:v>Single Chamber Pacer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1415</c:v>
                </c:pt>
                <c:pt idx="1">
                  <c:v>4242</c:v>
                </c:pt>
                <c:pt idx="2">
                  <c:v>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1-F64F-9F35-01E34EDA3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France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Drug Eluting Stent</c:v>
                </c:pt>
                <c:pt idx="1">
                  <c:v>Dual Chamber Pacer</c:v>
                </c:pt>
                <c:pt idx="2">
                  <c:v>Single Chamber Pacer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1219</c:v>
                </c:pt>
                <c:pt idx="1">
                  <c:v>4063</c:v>
                </c:pt>
                <c:pt idx="2">
                  <c:v>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1-F64F-9F35-01E34EDA3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Italy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Drug Eluting Stent</c:v>
                </c:pt>
                <c:pt idx="1">
                  <c:v>Dual Chamber Pacer</c:v>
                </c:pt>
                <c:pt idx="2">
                  <c:v>Single Chamber Pacer</c:v>
                </c:pt>
              </c:strCache>
            </c:strRef>
          </c:cat>
          <c:val>
            <c:numRef>
              <c:f>Sheet1!$D$2:$D$4</c:f>
              <c:numCache>
                <c:formatCode>_("$"* #,##0_);_("$"* \(#,##0\);_("$"* "-"??_);_(@_)</c:formatCode>
                <c:ptCount val="3"/>
                <c:pt idx="0">
                  <c:v>901</c:v>
                </c:pt>
                <c:pt idx="1">
                  <c:v>3661</c:v>
                </c:pt>
                <c:pt idx="2">
                  <c:v>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1-F64F-9F35-01E34EDA3F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UK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Drug Eluting Stent</c:v>
                </c:pt>
                <c:pt idx="1">
                  <c:v>Dual Chamber Pacer</c:v>
                </c:pt>
                <c:pt idx="2">
                  <c:v>Single Chamber Pacer</c:v>
                </c:pt>
              </c:strCache>
            </c:strRef>
          </c:cat>
          <c:val>
            <c:numRef>
              <c:f>Sheet1!$E$2:$E$4</c:f>
              <c:numCache>
                <c:formatCode>_("$"* #,##0_);_("$"* \(#,##0\);_("$"* "-"??_);_(@_)</c:formatCode>
                <c:ptCount val="3"/>
                <c:pt idx="0">
                  <c:v>510</c:v>
                </c:pt>
                <c:pt idx="1">
                  <c:v>3338</c:v>
                </c:pt>
                <c:pt idx="2">
                  <c:v>2695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1-F64F-9F35-01E34EDA3F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Germany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Drug Eluting Stent</c:v>
                </c:pt>
                <c:pt idx="1">
                  <c:v>Dual Chamber Pacer</c:v>
                </c:pt>
                <c:pt idx="2">
                  <c:v>Single Chamber Pacer</c:v>
                </c:pt>
              </c:strCache>
            </c:strRef>
          </c:cat>
          <c:val>
            <c:numRef>
              <c:f>Sheet1!$F$2:$F$4</c:f>
              <c:numCache>
                <c:formatCode>_("$"* #,##0_);_("$"* \(#,##0\);_("$"* "-"??_);_(@_)</c:formatCode>
                <c:ptCount val="3"/>
                <c:pt idx="0">
                  <c:v>342</c:v>
                </c:pt>
                <c:pt idx="1">
                  <c:v>1368</c:v>
                </c:pt>
                <c:pt idx="2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1-F64F-9F35-01E34EDA3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089984"/>
        <c:axId val="700893696"/>
      </c:barChart>
      <c:catAx>
        <c:axId val="7670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93696"/>
        <c:crosses val="autoZero"/>
        <c:auto val="1"/>
        <c:lblAlgn val="ctr"/>
        <c:lblOffset val="100"/>
        <c:noMultiLvlLbl val="0"/>
      </c:catAx>
      <c:valAx>
        <c:axId val="700893696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0899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517499702223931E-2"/>
          <c:y val="0.48831266151937885"/>
          <c:w val="0.15572735286865086"/>
          <c:h val="0.44677019617881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94020669291338"/>
          <c:y val="5.0517378935442551E-2"/>
          <c:w val="0.56111958661417327"/>
          <c:h val="0.860621307603647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C-2749-BED7-89C30116A3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E-5545-8E27-DF81CFE70E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DAC-2749-BED7-89C30116A3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C-2749-BED7-89C30116A3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AC-2749-BED7-89C30116A38E}"/>
              </c:ext>
            </c:extLst>
          </c:dPt>
          <c:dLbls>
            <c:dLbl>
              <c:idx val="0"/>
              <c:layout>
                <c:manualLayout>
                  <c:x val="-0.21406249999999999"/>
                  <c:y val="6.79229211435851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90625000000006"/>
                      <c:h val="0.269605789632192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AC-2749-BED7-89C30116A38E}"/>
                </c:ext>
              </c:extLst>
            </c:dLbl>
            <c:dLbl>
              <c:idx val="2"/>
              <c:layout>
                <c:manualLayout>
                  <c:x val="-5.6382874015748062E-2"/>
                  <c:y val="-1.176358699959467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AC-2749-BED7-89C30116A38E}"/>
                </c:ext>
              </c:extLst>
            </c:dLbl>
            <c:dLbl>
              <c:idx val="3"/>
              <c:layout>
                <c:manualLayout>
                  <c:x val="-9.7586060531496058E-2"/>
                  <c:y val="-3.8927207663352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AC-2749-BED7-89C30116A38E}"/>
                </c:ext>
              </c:extLst>
            </c:dLbl>
            <c:dLbl>
              <c:idx val="4"/>
              <c:layout>
                <c:manualLayout>
                  <c:x val="0.24531249999999999"/>
                  <c:y val="0.2126852378116482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39062500000003"/>
                      <c:h val="0.269605789632192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AC-2749-BED7-89C30116A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54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Sales/Admin</c:v>
                </c:pt>
                <c:pt idx="1">
                  <c:v>Other</c:v>
                </c:pt>
                <c:pt idx="2">
                  <c:v>Profit</c:v>
                </c:pt>
                <c:pt idx="3">
                  <c:v>R&amp;D</c:v>
                </c:pt>
                <c:pt idx="4">
                  <c:v>Manufacturing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2404</c:v>
                </c:pt>
                <c:pt idx="1">
                  <c:v>870</c:v>
                </c:pt>
                <c:pt idx="2">
                  <c:v>466</c:v>
                </c:pt>
                <c:pt idx="3">
                  <c:v>337</c:v>
                </c:pt>
                <c:pt idx="4">
                  <c:v>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C-2749-BED7-89C30116A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198</c:v>
                </c:pt>
                <c:pt idx="1">
                  <c:v>295</c:v>
                </c:pt>
                <c:pt idx="2">
                  <c:v>380</c:v>
                </c:pt>
                <c:pt idx="3">
                  <c:v>390</c:v>
                </c:pt>
                <c:pt idx="4">
                  <c:v>460</c:v>
                </c:pt>
                <c:pt idx="5">
                  <c:v>570</c:v>
                </c:pt>
                <c:pt idx="6">
                  <c:v>700</c:v>
                </c:pt>
                <c:pt idx="7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C-2242-9200-F0A64660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1114064"/>
        <c:axId val="-1911111312"/>
      </c:barChart>
      <c:catAx>
        <c:axId val="-191111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111312"/>
        <c:crosses val="autoZero"/>
        <c:auto val="1"/>
        <c:lblAlgn val="ctr"/>
        <c:lblOffset val="100"/>
        <c:noMultiLvlLbl val="0"/>
      </c:catAx>
      <c:valAx>
        <c:axId val="-1911111312"/>
        <c:scaling>
          <c:orientation val="minMax"/>
          <c:max val="7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1140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 Companies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Sheet1!$B$2:$B$24</c:f>
              <c:numCache>
                <c:formatCode>0%</c:formatCode>
                <c:ptCount val="23"/>
                <c:pt idx="0">
                  <c:v>0.14000000000000001</c:v>
                </c:pt>
                <c:pt idx="1">
                  <c:v>0.17</c:v>
                </c:pt>
                <c:pt idx="2">
                  <c:v>0.16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0.16</c:v>
                </c:pt>
                <c:pt idx="11">
                  <c:v>0.2</c:v>
                </c:pt>
                <c:pt idx="12">
                  <c:v>0.16</c:v>
                </c:pt>
                <c:pt idx="13">
                  <c:v>0.19</c:v>
                </c:pt>
                <c:pt idx="15">
                  <c:v>0.15</c:v>
                </c:pt>
                <c:pt idx="17">
                  <c:v>0.16</c:v>
                </c:pt>
                <c:pt idx="18">
                  <c:v>0.23</c:v>
                </c:pt>
                <c:pt idx="19">
                  <c:v>0.23</c:v>
                </c:pt>
                <c:pt idx="20">
                  <c:v>0.22</c:v>
                </c:pt>
                <c:pt idx="21">
                  <c:v>0.23</c:v>
                </c:pt>
                <c:pt idx="2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A-9047-8FB7-691A4812C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Fortune 500 Median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1.0495282287971501E-2"/>
                  <c:y val="7.9396650126761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0A-9047-8FB7-691A4812C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0.01</c:v>
                </c:pt>
                <c:pt idx="15">
                  <c:v>7.0000000000000007E-2</c:v>
                </c:pt>
                <c:pt idx="16">
                  <c:v>7.0000000000000007E-2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A-9047-8FB7-691A4812C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2"/>
        <c:axId val="-1908759312"/>
        <c:axId val="-1908756560"/>
      </c:barChart>
      <c:catAx>
        <c:axId val="-19087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6560"/>
        <c:crosses val="autoZero"/>
        <c:auto val="1"/>
        <c:lblAlgn val="ctr"/>
        <c:lblOffset val="100"/>
        <c:tickLblSkip val="5"/>
        <c:noMultiLvlLbl val="0"/>
      </c:catAx>
      <c:valAx>
        <c:axId val="-1908756560"/>
        <c:scaling>
          <c:orientation val="minMax"/>
          <c:max val="0.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2D-5F46-B105-EA45B47F8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R&amp;D Costs*</c:v>
                </c:pt>
                <c:pt idx="1">
                  <c:v>R&amp;D Cost_x000d_+ 7% for Risk</c:v>
                </c:pt>
                <c:pt idx="2">
                  <c:v>Revenue_x000d_From Drug**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720</c:v>
                </c:pt>
                <c:pt idx="1">
                  <c:v>906</c:v>
                </c:pt>
                <c:pt idx="2">
                  <c:v>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D-5F46-B105-EA45B47F8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9672976"/>
        <c:axId val="-1909670096"/>
      </c:barChart>
      <c:catAx>
        <c:axId val="-19096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670096"/>
        <c:crosses val="autoZero"/>
        <c:auto val="1"/>
        <c:lblAlgn val="ctr"/>
        <c:lblOffset val="100"/>
        <c:noMultiLvlLbl val="0"/>
      </c:catAx>
      <c:valAx>
        <c:axId val="-1909670096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67297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5000000000001"/>
          <c:y val="3.1250000000000002E-3"/>
          <c:w val="0.66110137385901602"/>
          <c:h val="0.974968282621463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3-B241-B2BD-06C584E1A7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3-B241-B2BD-06C584E1A7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13-B241-B2BD-06C584E1A7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3-B241-B2BD-06C584E1A7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13-B241-B2BD-06C584E1A795}"/>
              </c:ext>
            </c:extLst>
          </c:dPt>
          <c:cat>
            <c:strRef>
              <c:f>Sheet1!$A$2:$A$6</c:f>
              <c:strCache>
                <c:ptCount val="5"/>
                <c:pt idx="0">
                  <c:v>Manufacturing</c:v>
                </c:pt>
                <c:pt idx="1">
                  <c:v>Profits_x000d_(After Taxes)</c:v>
                </c:pt>
                <c:pt idx="2">
                  <c:v>Taxes</c:v>
                </c:pt>
                <c:pt idx="3">
                  <c:v>R&amp;D</c:v>
                </c:pt>
                <c:pt idx="4">
                  <c:v>Marketing/_x000d_Admin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13-B241-B2BD-06C584E1A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0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29.5</c:v>
                </c:pt>
                <c:pt idx="1">
                  <c:v>32.4</c:v>
                </c:pt>
                <c:pt idx="2">
                  <c:v>35.200000000000003</c:v>
                </c:pt>
                <c:pt idx="3">
                  <c:v>38.299999999999997</c:v>
                </c:pt>
                <c:pt idx="4">
                  <c:v>40.6</c:v>
                </c:pt>
                <c:pt idx="5">
                  <c:v>43.9</c:v>
                </c:pt>
                <c:pt idx="6">
                  <c:v>45.5</c:v>
                </c:pt>
                <c:pt idx="7">
                  <c:v>54.9</c:v>
                </c:pt>
                <c:pt idx="8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D-7240-8614-4285410C0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12"/>
        <c:axId val="-1910490160"/>
        <c:axId val="-1910487408"/>
      </c:barChart>
      <c:catAx>
        <c:axId val="-19104901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0487408"/>
        <c:crosses val="autoZero"/>
        <c:auto val="1"/>
        <c:lblAlgn val="ctr"/>
        <c:lblOffset val="100"/>
        <c:noMultiLvlLbl val="0"/>
      </c:catAx>
      <c:valAx>
        <c:axId val="-1910487408"/>
        <c:scaling>
          <c:orientation val="minMax"/>
          <c:max val="65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0490160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Publicly Traded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</c:v>
                </c:pt>
                <c:pt idx="1">
                  <c:v>59</c:v>
                </c:pt>
                <c:pt idx="2">
                  <c:v>50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6-EE4A-A9C9-5C0E85EE12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4.4282906499928301E-17"/>
                  <c:y val="9.5978167992647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6-EE4A-A9C9-5C0E85EE12D9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10</c:v>
                </c:pt>
                <c:pt idx="1">
                  <c:v>71</c:v>
                </c:pt>
                <c:pt idx="2">
                  <c:v>60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6-EE4A-A9C9-5C0E85EE1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1091248"/>
        <c:axId val="-1911088496"/>
      </c:barChart>
      <c:catAx>
        <c:axId val="-191109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mpd="sng"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911088496"/>
        <c:crosses val="autoZero"/>
        <c:auto val="1"/>
        <c:lblAlgn val="ctr"/>
        <c:lblOffset val="100"/>
        <c:noMultiLvlLbl val="0"/>
      </c:catAx>
      <c:valAx>
        <c:axId val="-1911088496"/>
        <c:scaling>
          <c:orientation val="minMax"/>
          <c:max val="79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1091248"/>
        <c:crosses val="autoZero"/>
        <c:crossBetween val="between"/>
        <c:majorUnit val="20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7043012112290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Humana</c:v>
                </c:pt>
                <c:pt idx="1">
                  <c:v>United HealthCare</c:v>
                </c:pt>
                <c:pt idx="2">
                  <c:v>Wellpoint / Anthem</c:v>
                </c:pt>
                <c:pt idx="3">
                  <c:v>Aetna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0.159</c:v>
                </c:pt>
                <c:pt idx="1">
                  <c:v>0.18099999999999999</c:v>
                </c:pt>
                <c:pt idx="2">
                  <c:v>0.19400000000000001</c:v>
                </c:pt>
                <c:pt idx="3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F-9449-AAB8-635203A49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8914608"/>
        <c:axId val="-1918912128"/>
      </c:barChart>
      <c:catAx>
        <c:axId val="-191891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crossAx val="-1918912128"/>
        <c:crossesAt val="0"/>
        <c:auto val="1"/>
        <c:lblAlgn val="ctr"/>
        <c:lblOffset val="0"/>
        <c:noMultiLvlLbl val="0"/>
      </c:catAx>
      <c:valAx>
        <c:axId val="-1918912128"/>
        <c:scaling>
          <c:orientation val="minMax"/>
          <c:max val="0.1990000000000000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8914608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11823836227"/>
          <c:y val="5.0665224339995103E-2"/>
          <c:w val="0.64031054142996302"/>
          <c:h val="0.8188690026335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Sheet1!$B$2:$B$48</c:f>
              <c:numCache>
                <c:formatCode>0.0%</c:formatCode>
                <c:ptCount val="47"/>
                <c:pt idx="0">
                  <c:v>7.6999999999999999E-2</c:v>
                </c:pt>
                <c:pt idx="1">
                  <c:v>8.8999999999999996E-2</c:v>
                </c:pt>
                <c:pt idx="2">
                  <c:v>8.1000000000000003E-2</c:v>
                </c:pt>
                <c:pt idx="3">
                  <c:v>3.9E-2</c:v>
                </c:pt>
                <c:pt idx="4">
                  <c:v>0.215</c:v>
                </c:pt>
                <c:pt idx="5">
                  <c:v>0.187</c:v>
                </c:pt>
                <c:pt idx="6">
                  <c:v>0.17</c:v>
                </c:pt>
                <c:pt idx="7">
                  <c:v>0.14199999999999999</c:v>
                </c:pt>
                <c:pt idx="8">
                  <c:v>0.13</c:v>
                </c:pt>
                <c:pt idx="9">
                  <c:v>0.13600000000000001</c:v>
                </c:pt>
                <c:pt idx="10">
                  <c:v>0.188</c:v>
                </c:pt>
                <c:pt idx="11">
                  <c:v>0.17499999999999999</c:v>
                </c:pt>
                <c:pt idx="12">
                  <c:v>0.153</c:v>
                </c:pt>
                <c:pt idx="13">
                  <c:v>0.115</c:v>
                </c:pt>
                <c:pt idx="14">
                  <c:v>9.4E-2</c:v>
                </c:pt>
                <c:pt idx="15">
                  <c:v>5.8999999999999997E-2</c:v>
                </c:pt>
                <c:pt idx="16">
                  <c:v>0.05</c:v>
                </c:pt>
                <c:pt idx="17">
                  <c:v>6.0999999999999999E-2</c:v>
                </c:pt>
                <c:pt idx="18">
                  <c:v>4.4999999999999998E-2</c:v>
                </c:pt>
                <c:pt idx="19">
                  <c:v>9.2999999999999999E-2</c:v>
                </c:pt>
                <c:pt idx="20">
                  <c:v>7.1999999999999995E-2</c:v>
                </c:pt>
                <c:pt idx="21">
                  <c:v>5.8000000000000003E-2</c:v>
                </c:pt>
                <c:pt idx="22">
                  <c:v>8.7999999999999995E-2</c:v>
                </c:pt>
                <c:pt idx="23">
                  <c:v>6.6000000000000003E-2</c:v>
                </c:pt>
                <c:pt idx="24">
                  <c:v>7.5999999999999998E-2</c:v>
                </c:pt>
                <c:pt idx="25">
                  <c:v>7.1999999999999995E-2</c:v>
                </c:pt>
                <c:pt idx="26">
                  <c:v>4.5999999999999999E-2</c:v>
                </c:pt>
                <c:pt idx="27">
                  <c:v>4.2000000000000003E-2</c:v>
                </c:pt>
                <c:pt idx="28">
                  <c:v>3.0000000000000001E-3</c:v>
                </c:pt>
                <c:pt idx="29">
                  <c:v>2.8000000000000001E-2</c:v>
                </c:pt>
                <c:pt idx="30">
                  <c:v>3.2000000000000001E-2</c:v>
                </c:pt>
                <c:pt idx="31">
                  <c:v>8.4000000000000005E-2</c:v>
                </c:pt>
                <c:pt idx="32">
                  <c:v>5.3999999999999999E-2</c:v>
                </c:pt>
                <c:pt idx="33">
                  <c:v>4.9000000000000002E-2</c:v>
                </c:pt>
                <c:pt idx="34">
                  <c:v>6.7000000000000004E-2</c:v>
                </c:pt>
                <c:pt idx="35">
                  <c:v>5.8000000000000003E-2</c:v>
                </c:pt>
                <c:pt idx="36">
                  <c:v>3.5000000000000003E-2</c:v>
                </c:pt>
                <c:pt idx="37">
                  <c:v>2.5999999999999999E-2</c:v>
                </c:pt>
                <c:pt idx="38">
                  <c:v>4.9000000000000002E-2</c:v>
                </c:pt>
                <c:pt idx="39">
                  <c:v>0.03</c:v>
                </c:pt>
                <c:pt idx="40">
                  <c:v>1.6E-2</c:v>
                </c:pt>
                <c:pt idx="41">
                  <c:v>2.7E-2</c:v>
                </c:pt>
                <c:pt idx="42">
                  <c:v>2E-3</c:v>
                </c:pt>
                <c:pt idx="43">
                  <c:v>4.0000000000000001E-3</c:v>
                </c:pt>
                <c:pt idx="44">
                  <c:v>1.7000000000000001E-2</c:v>
                </c:pt>
                <c:pt idx="45">
                  <c:v>2.1000000000000001E-2</c:v>
                </c:pt>
                <c:pt idx="46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49-A244-B8A5-82FCCEAB60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Ins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Sheet1!$C$2:$C$48</c:f>
              <c:numCache>
                <c:formatCode>0.0%</c:formatCode>
                <c:ptCount val="47"/>
                <c:pt idx="0">
                  <c:v>0.155</c:v>
                </c:pt>
                <c:pt idx="1">
                  <c:v>0.114</c:v>
                </c:pt>
                <c:pt idx="2">
                  <c:v>0.113</c:v>
                </c:pt>
                <c:pt idx="3">
                  <c:v>9.5000000000000001E-2</c:v>
                </c:pt>
                <c:pt idx="4">
                  <c:v>0.161</c:v>
                </c:pt>
                <c:pt idx="5">
                  <c:v>0.151</c:v>
                </c:pt>
                <c:pt idx="6">
                  <c:v>0.20499999999999999</c:v>
                </c:pt>
                <c:pt idx="7">
                  <c:v>0.16300000000000001</c:v>
                </c:pt>
                <c:pt idx="8">
                  <c:v>0.11</c:v>
                </c:pt>
                <c:pt idx="9">
                  <c:v>0.16500000000000001</c:v>
                </c:pt>
                <c:pt idx="10">
                  <c:v>0.152</c:v>
                </c:pt>
                <c:pt idx="11">
                  <c:v>0.15</c:v>
                </c:pt>
                <c:pt idx="12">
                  <c:v>0.128</c:v>
                </c:pt>
                <c:pt idx="13">
                  <c:v>8.5999999999999993E-2</c:v>
                </c:pt>
                <c:pt idx="14">
                  <c:v>8.2000000000000003E-2</c:v>
                </c:pt>
                <c:pt idx="15">
                  <c:v>0.10100000000000001</c:v>
                </c:pt>
                <c:pt idx="16">
                  <c:v>4.8000000000000001E-2</c:v>
                </c:pt>
                <c:pt idx="17">
                  <c:v>0.109</c:v>
                </c:pt>
                <c:pt idx="18">
                  <c:v>0.16</c:v>
                </c:pt>
                <c:pt idx="19">
                  <c:v>0.122</c:v>
                </c:pt>
                <c:pt idx="20">
                  <c:v>0.14799999999999999</c:v>
                </c:pt>
                <c:pt idx="21">
                  <c:v>0.10199999999999999</c:v>
                </c:pt>
                <c:pt idx="22">
                  <c:v>7.6999999999999999E-2</c:v>
                </c:pt>
                <c:pt idx="23">
                  <c:v>4.5999999999999999E-2</c:v>
                </c:pt>
                <c:pt idx="24">
                  <c:v>1.7000000000000001E-2</c:v>
                </c:pt>
                <c:pt idx="25">
                  <c:v>1.6E-2</c:v>
                </c:pt>
                <c:pt idx="26">
                  <c:v>1.6E-2</c:v>
                </c:pt>
                <c:pt idx="27">
                  <c:v>3.3000000000000002E-2</c:v>
                </c:pt>
                <c:pt idx="28">
                  <c:v>4.8000000000000001E-2</c:v>
                </c:pt>
                <c:pt idx="29">
                  <c:v>4.3999999999999997E-2</c:v>
                </c:pt>
                <c:pt idx="30">
                  <c:v>6.0999999999999999E-2</c:v>
                </c:pt>
                <c:pt idx="31">
                  <c:v>8.7999999999999995E-2</c:v>
                </c:pt>
                <c:pt idx="32">
                  <c:v>9.2999999999999999E-2</c:v>
                </c:pt>
                <c:pt idx="33">
                  <c:v>9.8000000000000004E-2</c:v>
                </c:pt>
                <c:pt idx="34">
                  <c:v>8.1000000000000003E-2</c:v>
                </c:pt>
                <c:pt idx="35">
                  <c:v>6.7000000000000004E-2</c:v>
                </c:pt>
                <c:pt idx="36">
                  <c:v>6.4000000000000001E-2</c:v>
                </c:pt>
                <c:pt idx="37">
                  <c:v>5.1999999999999998E-2</c:v>
                </c:pt>
                <c:pt idx="38">
                  <c:v>6.3E-2</c:v>
                </c:pt>
                <c:pt idx="39">
                  <c:v>7.3999999999999996E-2</c:v>
                </c:pt>
                <c:pt idx="40">
                  <c:v>5.8999999999999997E-2</c:v>
                </c:pt>
                <c:pt idx="41">
                  <c:v>4.1000000000000002E-2</c:v>
                </c:pt>
                <c:pt idx="42">
                  <c:v>1.7999999999999999E-2</c:v>
                </c:pt>
                <c:pt idx="43">
                  <c:v>2.1999999999999999E-2</c:v>
                </c:pt>
                <c:pt idx="44">
                  <c:v>2.8000000000000001E-2</c:v>
                </c:pt>
                <c:pt idx="45">
                  <c:v>0.05</c:v>
                </c:pt>
                <c:pt idx="46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49-A244-B8A5-82FCCEAB6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1051280"/>
        <c:axId val="-1911048528"/>
      </c:lineChart>
      <c:catAx>
        <c:axId val="-191105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48528"/>
        <c:crosses val="autoZero"/>
        <c:auto val="1"/>
        <c:lblAlgn val="ctr"/>
        <c:lblOffset val="100"/>
        <c:tickLblSkip val="10"/>
        <c:noMultiLvlLbl val="0"/>
      </c:catAx>
      <c:valAx>
        <c:axId val="-19110485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105128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Average Annual</a:t>
            </a:r>
            <a:r>
              <a:rPr lang="en-US" sz="2400" b="1" baseline="0" dirty="0">
                <a:solidFill>
                  <a:schemeClr val="tx1"/>
                </a:solidFill>
              </a:rPr>
              <a:t> Growth, 1969-2016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E-2A49-9D33-48234FD11C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E-2A49-9D33-48234FD11C66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BE-2A49-9D33-48234FD11C66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BE-2A49-9D33-48234FD11C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Medicare</c:v>
                </c:pt>
                <c:pt idx="1">
                  <c:v>Private Ins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7.2999999999999995E-2</c:v>
                </c:pt>
                <c:pt idx="1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E-2A49-9D33-48234FD1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-1909593968"/>
        <c:axId val="-1909591216"/>
      </c:barChart>
      <c:catAx>
        <c:axId val="-19095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591216"/>
        <c:crosses val="autoZero"/>
        <c:auto val="1"/>
        <c:lblAlgn val="ctr"/>
        <c:lblOffset val="100"/>
        <c:noMultiLvlLbl val="0"/>
      </c:catAx>
      <c:valAx>
        <c:axId val="-19095912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90959396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06050106609808"/>
          <c:y val="2.4570018628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3545-B77B-FB4DE88ADB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3545-B77B-FB4DE88ADB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3545-B77B-FB4DE88ADB4F}"/>
              </c:ext>
            </c:extLst>
          </c:dPt>
          <c:dLbls>
            <c:dLbl>
              <c:idx val="0"/>
              <c:layout>
                <c:manualLayout>
                  <c:x val="8.87241240367342E-2"/>
                  <c:y val="0.1800868704930279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10-3545-B77B-FB4DE88ADB4F}"/>
                </c:ext>
              </c:extLst>
            </c:dLbl>
            <c:dLbl>
              <c:idx val="1"/>
              <c:layout>
                <c:manualLayout>
                  <c:x val="7.9318119392052702E-2"/>
                  <c:y val="-3.675992286120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0-3545-B77B-FB4DE88ADB4F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10-3545-B77B-FB4DE88ADB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0.86299999999999999</c:v>
                </c:pt>
                <c:pt idx="1">
                  <c:v>4.4999999999999998E-2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10-3545-B77B-FB4DE88A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bg1"/>
                </a:solidFill>
              </a:rPr>
              <a:t>Traditional</a:t>
            </a:r>
            <a:r>
              <a:rPr lang="en-US" sz="2800" b="1" baseline="0">
                <a:solidFill>
                  <a:schemeClr val="bg1"/>
                </a:solidFill>
              </a:rPr>
              <a:t>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</a:t>
            </a:r>
          </a:p>
        </c:rich>
      </c:tx>
      <c:layout>
        <c:manualLayout>
          <c:xMode val="edge"/>
          <c:yMode val="edge"/>
          <c:x val="0.200499681010023"/>
          <c:y val="2.149876629970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F-1340-96F7-DB8B79AD6D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F-1340-96F7-DB8B79AD6D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F-1340-96F7-DB8B79AD6D02}"/>
              </c:ext>
            </c:extLst>
          </c:dPt>
          <c:dLbls>
            <c:dLbl>
              <c:idx val="0"/>
              <c:layout>
                <c:manualLayout>
                  <c:x val="8.3393633631616906E-2"/>
                  <c:y val="1.954235438334269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F-1340-96F7-DB8B79AD6D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F-1340-96F7-DB8B79AD6D02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2F-1340-96F7-DB8B79AD6D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0.97799999999999998</c:v>
                </c:pt>
                <c:pt idx="1">
                  <c:v>0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2F-1340-96F7-DB8B79AD6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59973796265968"/>
          <c:y val="2.2573358415830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93-1C43-9116-ABE75F0C32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93-1C43-9116-ABE75F0C32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93-1C43-9116-ABE75F0C32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93-1C43-9116-ABE75F0C328E}"/>
              </c:ext>
            </c:extLst>
          </c:dPt>
          <c:dLbls>
            <c:dLbl>
              <c:idx val="0"/>
              <c:layout>
                <c:manualLayout>
                  <c:x val="-3.2980625556133798E-2"/>
                  <c:y val="-3.1707415575021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93-1C43-9116-ABE75F0C328E}"/>
                </c:ext>
              </c:extLst>
            </c:dLbl>
            <c:dLbl>
              <c:idx val="1"/>
              <c:layout>
                <c:manualLayout>
                  <c:x val="8.4799770975237998E-2"/>
                  <c:y val="-0.107110585683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13605566746002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93-1C43-9116-ABE75F0C328E}"/>
                </c:ext>
              </c:extLst>
            </c:dLbl>
            <c:dLbl>
              <c:idx val="2"/>
              <c:layout>
                <c:manualLayout>
                  <c:x val="0.19618266272235099"/>
                  <c:y val="0.31491901252221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95582828265902"/>
                      <c:h val="0.2790283524956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93-1C43-9116-ABE75F0C328E}"/>
                </c:ext>
              </c:extLst>
            </c:dLbl>
            <c:dLbl>
              <c:idx val="3"/>
              <c:layout>
                <c:manualLayout>
                  <c:x val="-0.13239488201871899"/>
                  <c:y val="5.8862253856522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42367001864698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93-1C43-9116-ABE75F0C3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Broad</c:v>
                </c:pt>
                <c:pt idx="1">
                  <c:v>Narrow</c:v>
                </c:pt>
                <c:pt idx="2">
                  <c:v>Medium_x000d_Small</c:v>
                </c:pt>
                <c:pt idx="3">
                  <c:v>Medium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0.16</c:v>
                </c:pt>
                <c:pt idx="2">
                  <c:v>0.31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3-1C43-9116-ABE75F0C3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Traditional Medicare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1-5149-989C-A9D36C7878F8}"/>
              </c:ext>
            </c:extLst>
          </c:dPt>
          <c:dLbls>
            <c:dLbl>
              <c:idx val="0"/>
              <c:layout>
                <c:manualLayout>
                  <c:x val="0.22928280173625501"/>
                  <c:y val="0.2731937369594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96560501997519"/>
                      <c:h val="0.32415720388963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01-5149-989C-A9D36C787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Broad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1-5149-989C-A9D36C78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0.441</c:v>
                </c:pt>
                <c:pt idx="1">
                  <c:v>0.81399999999999995</c:v>
                </c:pt>
                <c:pt idx="2">
                  <c:v>1.0129999999999999</c:v>
                </c:pt>
                <c:pt idx="3">
                  <c:v>1.069</c:v>
                </c:pt>
                <c:pt idx="4">
                  <c:v>1.1339999999999999</c:v>
                </c:pt>
                <c:pt idx="5">
                  <c:v>1.264</c:v>
                </c:pt>
                <c:pt idx="6">
                  <c:v>1.389</c:v>
                </c:pt>
                <c:pt idx="7">
                  <c:v>1.5660000000000001</c:v>
                </c:pt>
                <c:pt idx="8">
                  <c:v>1.8149999999999999</c:v>
                </c:pt>
                <c:pt idx="9">
                  <c:v>2.2679999999999998</c:v>
                </c:pt>
                <c:pt idx="10">
                  <c:v>3.089</c:v>
                </c:pt>
                <c:pt idx="11">
                  <c:v>3.9609999999999999</c:v>
                </c:pt>
                <c:pt idx="12">
                  <c:v>5.0490000000000004</c:v>
                </c:pt>
                <c:pt idx="13">
                  <c:v>5.976</c:v>
                </c:pt>
                <c:pt idx="14">
                  <c:v>6.2190000000000003</c:v>
                </c:pt>
                <c:pt idx="15">
                  <c:v>6.3</c:v>
                </c:pt>
                <c:pt idx="16">
                  <c:v>5.5</c:v>
                </c:pt>
                <c:pt idx="17">
                  <c:v>4.9000000000000004</c:v>
                </c:pt>
                <c:pt idx="18">
                  <c:v>4.5999999999999996</c:v>
                </c:pt>
                <c:pt idx="19">
                  <c:v>4.7</c:v>
                </c:pt>
                <c:pt idx="20">
                  <c:v>5.2</c:v>
                </c:pt>
                <c:pt idx="21">
                  <c:v>7.3</c:v>
                </c:pt>
                <c:pt idx="22">
                  <c:v>8.6</c:v>
                </c:pt>
                <c:pt idx="23">
                  <c:v>9.8000000000000007</c:v>
                </c:pt>
                <c:pt idx="24">
                  <c:v>10</c:v>
                </c:pt>
                <c:pt idx="25">
                  <c:v>11.4</c:v>
                </c:pt>
                <c:pt idx="26">
                  <c:v>12.2</c:v>
                </c:pt>
                <c:pt idx="27">
                  <c:v>13.657999999999999</c:v>
                </c:pt>
                <c:pt idx="28">
                  <c:v>14.388</c:v>
                </c:pt>
                <c:pt idx="29">
                  <c:v>15.7</c:v>
                </c:pt>
                <c:pt idx="30">
                  <c:v>16.8</c:v>
                </c:pt>
                <c:pt idx="31">
                  <c:v>17.600000000000001</c:v>
                </c:pt>
                <c:pt idx="32">
                  <c:v>18.7</c:v>
                </c:pt>
                <c:pt idx="3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5-9A49-A147-AF0675C83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-1907336144"/>
        <c:axId val="-1907333392"/>
      </c:barChart>
      <c:catAx>
        <c:axId val="-190733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3392"/>
        <c:crosses val="autoZero"/>
        <c:auto val="1"/>
        <c:lblAlgn val="ctr"/>
        <c:lblOffset val="100"/>
        <c:tickLblSkip val="5"/>
        <c:noMultiLvlLbl val="0"/>
      </c:catAx>
      <c:valAx>
        <c:axId val="-1907333392"/>
        <c:scaling>
          <c:orientation val="minMax"/>
          <c:max val="22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61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and Medicaid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92.5</c:v>
                </c:pt>
                <c:pt idx="1">
                  <c:v>168.4</c:v>
                </c:pt>
                <c:pt idx="2">
                  <c:v>213.1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7449-A2F5-99F5B3794D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116.9</c:v>
                </c:pt>
                <c:pt idx="1">
                  <c:v>136.4</c:v>
                </c:pt>
                <c:pt idx="2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7449-A2F5-99F5B379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97833488"/>
        <c:axId val="702363216"/>
      </c:barChart>
      <c:catAx>
        <c:axId val="6978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63216"/>
        <c:crosses val="autoZero"/>
        <c:auto val="1"/>
        <c:lblAlgn val="ctr"/>
        <c:lblOffset val="100"/>
        <c:noMultiLvlLbl val="0"/>
      </c:catAx>
      <c:valAx>
        <c:axId val="702363216"/>
        <c:scaling>
          <c:orientation val="minMax"/>
          <c:max val="37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7833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2181758530199"/>
          <c:y val="3.4598479511036097E-2"/>
          <c:w val="0.728623031496063"/>
          <c:h val="0.930803040977927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64-EB40-9A8E-D903828C35D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64-EB40-9A8E-D903828C35D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64-EB40-9A8E-D903828C35D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64-EB40-9A8E-D903828C35D4}"/>
              </c:ext>
            </c:extLst>
          </c:dPt>
          <c:cat>
            <c:strRef>
              <c:f>Sheet1!$A$2:$A$5</c:f>
              <c:strCache>
                <c:ptCount val="4"/>
                <c:pt idx="0">
                  <c:v>Offered Appt &gt;2 Wks</c:v>
                </c:pt>
                <c:pt idx="1">
                  <c:v>Offered Appt &lt;2 Wks</c:v>
                </c:pt>
                <c:pt idx="2">
                  <c:v>Not Participating</c:v>
                </c:pt>
                <c:pt idx="3">
                  <c:v>Won't Take New Plan Pt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0.25</c:v>
                </c:pt>
                <c:pt idx="2">
                  <c:v>0.43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64-EB40-9A8E-D903828C3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48196513555154E-2"/>
          <c:y val="0.101434409862784"/>
          <c:w val="0.96790360697288969"/>
          <c:h val="0.7516597147831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339-764A-A337-91439B4907E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39-764A-A337-91439B490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1E-3</c:v>
                </c:pt>
                <c:pt idx="3">
                  <c:v>8.9999999999999993E-3</c:v>
                </c:pt>
                <c:pt idx="4">
                  <c:v>1.6E-2</c:v>
                </c:pt>
                <c:pt idx="5">
                  <c:v>2.7E-2</c:v>
                </c:pt>
                <c:pt idx="6">
                  <c:v>4.5999999999999999E-2</c:v>
                </c:pt>
                <c:pt idx="7">
                  <c:v>8.3000000000000004E-2</c:v>
                </c:pt>
                <c:pt idx="8">
                  <c:v>0.16600000000000001</c:v>
                </c:pt>
                <c:pt idx="9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9-764A-A337-91439B49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781464976"/>
        <c:axId val="697204720"/>
      </c:barChart>
      <c:catAx>
        <c:axId val="7814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04720"/>
        <c:crosses val="autoZero"/>
        <c:auto val="1"/>
        <c:lblAlgn val="ctr"/>
        <c:lblOffset val="100"/>
        <c:noMultiLvlLbl val="0"/>
      </c:catAx>
      <c:valAx>
        <c:axId val="697204720"/>
        <c:scaling>
          <c:orientation val="minMax"/>
          <c:max val="0.65000000000000013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781464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4108847644199"/>
          <c:y val="4.2333852391585401E-2"/>
          <c:w val="0.83332701359644501"/>
          <c:h val="0.7019874601840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3.5000000000000003E-2</c:v>
                </c:pt>
                <c:pt idx="1">
                  <c:v>3.5000000000000003E-2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A-1C47-9753-80464C151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A-1C47-9753-80464C15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7"/>
        <c:axId val="-1909525424"/>
        <c:axId val="-1909522672"/>
      </c:barChart>
      <c:catAx>
        <c:axId val="-190952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2672"/>
        <c:crossesAt val="0"/>
        <c:auto val="1"/>
        <c:lblAlgn val="ctr"/>
        <c:lblOffset val="0"/>
        <c:noMultiLvlLbl val="0"/>
      </c:catAx>
      <c:valAx>
        <c:axId val="-1909522672"/>
        <c:scaling>
          <c:orientation val="minMax"/>
          <c:max val="0.19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5424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00856299212598"/>
          <c:y val="3.3365972329176451E-2"/>
          <c:w val="0.61324143700787404"/>
          <c:h val="0.817209332129700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CA-1E43-AF49-9329819190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A-1E43-AF49-9329819190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0.22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A-1E43-AF49-9329819190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Tiers 3-6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0.06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A-1E43-AF49-932981919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185860351"/>
        <c:axId val="1229412735"/>
      </c:barChart>
      <c:catAx>
        <c:axId val="118586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412735"/>
        <c:crosses val="autoZero"/>
        <c:auto val="1"/>
        <c:lblAlgn val="ctr"/>
        <c:lblOffset val="100"/>
        <c:noMultiLvlLbl val="0"/>
      </c:catAx>
      <c:valAx>
        <c:axId val="1229412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86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999999999999999E-2"/>
          <c:y val="0.43485912207471589"/>
          <c:w val="0.18076574803149609"/>
          <c:h val="0.31663048647093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Legislated Overpayment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12.1</c:v>
                </c:pt>
                <c:pt idx="1">
                  <c:v>15.4</c:v>
                </c:pt>
                <c:pt idx="2">
                  <c:v>15.2</c:v>
                </c:pt>
                <c:pt idx="3">
                  <c:v>12.4</c:v>
                </c:pt>
                <c:pt idx="4">
                  <c:v>9.5</c:v>
                </c:pt>
                <c:pt idx="5">
                  <c:v>5.8</c:v>
                </c:pt>
                <c:pt idx="6">
                  <c:v>9.5</c:v>
                </c:pt>
                <c:pt idx="7">
                  <c:v>3.4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F-894E-B603-2C6D62478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Upcoding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6.5</c:v>
                </c:pt>
                <c:pt idx="1">
                  <c:v>7.7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9.5</c:v>
                </c:pt>
                <c:pt idx="5">
                  <c:v>10.199999999999999</c:v>
                </c:pt>
                <c:pt idx="6">
                  <c:v>11.1</c:v>
                </c:pt>
                <c:pt idx="7">
                  <c:v>11.9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F-894E-B603-2C6D6247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908554592"/>
        <c:axId val="-1908552096"/>
      </c:barChart>
      <c:catAx>
        <c:axId val="-19085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2096"/>
        <c:crosses val="autoZero"/>
        <c:auto val="1"/>
        <c:lblAlgn val="ctr"/>
        <c:lblOffset val="100"/>
        <c:noMultiLvlLbl val="0"/>
      </c:catAx>
      <c:valAx>
        <c:axId val="-1908552096"/>
        <c:scaling>
          <c:orientation val="minMax"/>
          <c:max val="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4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3786909448801"/>
          <c:y val="0.90045448447007403"/>
          <c:w val="0.67040031255635002"/>
          <c:h val="9.6874985507905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2010 q3</c:v>
                </c:pt>
                <c:pt idx="1">
                  <c:v>2010 q4</c:v>
                </c:pt>
                <c:pt idx="2">
                  <c:v>2011 q1</c:v>
                </c:pt>
                <c:pt idx="3">
                  <c:v>2011 q2</c:v>
                </c:pt>
                <c:pt idx="4">
                  <c:v>2011 q3</c:v>
                </c:pt>
                <c:pt idx="5">
                  <c:v>2011 a4</c:v>
                </c:pt>
                <c:pt idx="6">
                  <c:v>2012 q1</c:v>
                </c:pt>
                <c:pt idx="7">
                  <c:v>2012 q2</c:v>
                </c:pt>
                <c:pt idx="8">
                  <c:v>2012 q3</c:v>
                </c:pt>
                <c:pt idx="9">
                  <c:v>2012 a4</c:v>
                </c:pt>
                <c:pt idx="10">
                  <c:v>2013 q1</c:v>
                </c:pt>
                <c:pt idx="11">
                  <c:v>2013 q2</c:v>
                </c:pt>
                <c:pt idx="12">
                  <c:v>2013 q3</c:v>
                </c:pt>
                <c:pt idx="13">
                  <c:v>2013 q4</c:v>
                </c:pt>
                <c:pt idx="14">
                  <c:v>2014 q1</c:v>
                </c:pt>
                <c:pt idx="15">
                  <c:v>2014 q2</c:v>
                </c:pt>
                <c:pt idx="16">
                  <c:v>2014 q3</c:v>
                </c:pt>
                <c:pt idx="17">
                  <c:v>2014 q4</c:v>
                </c:pt>
                <c:pt idx="18">
                  <c:v>2015 q1</c:v>
                </c:pt>
                <c:pt idx="19">
                  <c:v>2015 q2</c:v>
                </c:pt>
                <c:pt idx="20">
                  <c:v>2015 q3</c:v>
                </c:pt>
                <c:pt idx="21">
                  <c:v>2015 q4</c:v>
                </c:pt>
                <c:pt idx="22">
                  <c:v>2016 q1</c:v>
                </c:pt>
                <c:pt idx="23">
                  <c:v>2016 a2</c:v>
                </c:pt>
                <c:pt idx="24">
                  <c:v>2016 q3</c:v>
                </c:pt>
                <c:pt idx="25">
                  <c:v>2016 q4</c:v>
                </c:pt>
                <c:pt idx="26">
                  <c:v>2017 q1</c:v>
                </c:pt>
                <c:pt idx="27">
                  <c:v>2017 q2</c:v>
                </c:pt>
                <c:pt idx="28">
                  <c:v>2017 q3</c:v>
                </c:pt>
                <c:pt idx="29">
                  <c:v>2017 q4</c:v>
                </c:pt>
                <c:pt idx="30">
                  <c:v>2018 q1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</c:v>
                </c:pt>
                <c:pt idx="1">
                  <c:v>42</c:v>
                </c:pt>
                <c:pt idx="2">
                  <c:v>64</c:v>
                </c:pt>
                <c:pt idx="3">
                  <c:v>70</c:v>
                </c:pt>
                <c:pt idx="4">
                  <c:v>72</c:v>
                </c:pt>
                <c:pt idx="5">
                  <c:v>84</c:v>
                </c:pt>
                <c:pt idx="6">
                  <c:v>174</c:v>
                </c:pt>
                <c:pt idx="7">
                  <c:v>219</c:v>
                </c:pt>
                <c:pt idx="8">
                  <c:v>322</c:v>
                </c:pt>
                <c:pt idx="9">
                  <c:v>336</c:v>
                </c:pt>
                <c:pt idx="10">
                  <c:v>447</c:v>
                </c:pt>
                <c:pt idx="11">
                  <c:v>458</c:v>
                </c:pt>
                <c:pt idx="12">
                  <c:v>472</c:v>
                </c:pt>
                <c:pt idx="13">
                  <c:v>490</c:v>
                </c:pt>
                <c:pt idx="14">
                  <c:v>621</c:v>
                </c:pt>
                <c:pt idx="15">
                  <c:v>633</c:v>
                </c:pt>
                <c:pt idx="16">
                  <c:v>647</c:v>
                </c:pt>
                <c:pt idx="17">
                  <c:v>657</c:v>
                </c:pt>
                <c:pt idx="18">
                  <c:v>744</c:v>
                </c:pt>
                <c:pt idx="19">
                  <c:v>757</c:v>
                </c:pt>
                <c:pt idx="20">
                  <c:v>761</c:v>
                </c:pt>
                <c:pt idx="21">
                  <c:v>782</c:v>
                </c:pt>
                <c:pt idx="22">
                  <c:v>831</c:v>
                </c:pt>
                <c:pt idx="23">
                  <c:v>833</c:v>
                </c:pt>
                <c:pt idx="24">
                  <c:v>838</c:v>
                </c:pt>
                <c:pt idx="25">
                  <c:v>842</c:v>
                </c:pt>
                <c:pt idx="26">
                  <c:v>923</c:v>
                </c:pt>
                <c:pt idx="27">
                  <c:v>923</c:v>
                </c:pt>
                <c:pt idx="28">
                  <c:v>923</c:v>
                </c:pt>
                <c:pt idx="29">
                  <c:v>923</c:v>
                </c:pt>
                <c:pt idx="30">
                  <c:v>1011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0-E240-82F8-5EEE6C53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6310736"/>
        <c:axId val="-1906307984"/>
      </c:lineChart>
      <c:catAx>
        <c:axId val="-19063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07984"/>
        <c:crosses val="autoZero"/>
        <c:auto val="1"/>
        <c:lblAlgn val="ctr"/>
        <c:lblOffset val="100"/>
        <c:tickLblSkip val="4"/>
        <c:noMultiLvlLbl val="0"/>
      </c:catAx>
      <c:valAx>
        <c:axId val="-1906307984"/>
        <c:scaling>
          <c:orientation val="minMax"/>
          <c:max val="1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10736"/>
        <c:crosses val="autoZero"/>
        <c:crossBetween val="between"/>
        <c:majorUnit val="25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0.44</c:v>
                </c:pt>
                <c:pt idx="2">
                  <c:v>0.45</c:v>
                </c:pt>
                <c:pt idx="3">
                  <c:v>0.4</c:v>
                </c:pt>
                <c:pt idx="4">
                  <c:v>0.39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0-AE44-8D16-352FF9CB2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232049999"/>
        <c:axId val="1188524767"/>
      </c:barChart>
      <c:catAx>
        <c:axId val="123204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24767"/>
        <c:crosses val="autoZero"/>
        <c:auto val="1"/>
        <c:lblAlgn val="ctr"/>
        <c:lblOffset val="100"/>
        <c:noMultiLvlLbl val="0"/>
      </c:catAx>
      <c:valAx>
        <c:axId val="1188524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320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Fee-For-Service</c:v>
                </c:pt>
                <c:pt idx="1">
                  <c:v>Capitation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D-C64C-BA44-FDC9FE555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529808"/>
        <c:axId val="-1908527328"/>
      </c:barChart>
      <c:catAx>
        <c:axId val="-190852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8527328"/>
        <c:crosses val="autoZero"/>
        <c:auto val="1"/>
        <c:lblAlgn val="ctr"/>
        <c:lblOffset val="100"/>
        <c:noMultiLvlLbl val="0"/>
      </c:catAx>
      <c:valAx>
        <c:axId val="-1908527328"/>
        <c:scaling>
          <c:orientation val="minMax"/>
          <c:max val="0.69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-19085298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5471698113199E-2"/>
          <c:y val="0"/>
          <c:w val="0.92334905660377398"/>
          <c:h val="0.7527556763937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BA-D24D-9169-2CF87F7D8170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A-D24D-9169-2CF87F7D8170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A-D24D-9169-2CF87F7D8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HMO</c:v>
                </c:pt>
                <c:pt idx="1">
                  <c:v>Free Fee-_x000d_for-Service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A-D24D-9169-2CF87F7D8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6274736"/>
        <c:axId val="-1906271984"/>
      </c:barChart>
      <c:catAx>
        <c:axId val="-190627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271984"/>
        <c:crosses val="autoZero"/>
        <c:auto val="1"/>
        <c:lblAlgn val="ctr"/>
        <c:lblOffset val="100"/>
        <c:noMultiLvlLbl val="0"/>
      </c:catAx>
      <c:valAx>
        <c:axId val="-190627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627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5471698113199E-2"/>
          <c:y val="0"/>
          <c:w val="0.92334905660377398"/>
          <c:h val="0.7527556763937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4-524C-AFFD-1963DC65728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44-524C-AFFD-1963DC65728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4-524C-AFFD-1963DC657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HMO</c:v>
                </c:pt>
                <c:pt idx="1">
                  <c:v>Free Fee-_x000d_for-Service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87.8</c:v>
                </c:pt>
                <c:pt idx="1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44-524C-AFFD-1963DC657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6257648"/>
        <c:axId val="-1906254896"/>
      </c:barChart>
      <c:catAx>
        <c:axId val="-19062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254896"/>
        <c:crosses val="autoZero"/>
        <c:auto val="1"/>
        <c:lblAlgn val="ctr"/>
        <c:lblOffset val="100"/>
        <c:noMultiLvlLbl val="0"/>
      </c:catAx>
      <c:valAx>
        <c:axId val="-190625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062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0.53700000000000003</c:v>
                </c:pt>
                <c:pt idx="1">
                  <c:v>0.60700000000000098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3-ED4D-AF4A-A89CB450E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0.41799999999999998</c:v>
                </c:pt>
                <c:pt idx="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83-ED4D-AF4A-A89CB450E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7"/>
        <c:axId val="-1906242112"/>
        <c:axId val="-1906239632"/>
      </c:barChart>
      <c:catAx>
        <c:axId val="-190624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906239632"/>
        <c:crosses val="autoZero"/>
        <c:auto val="1"/>
        <c:lblAlgn val="ctr"/>
        <c:lblOffset val="100"/>
        <c:noMultiLvlLbl val="0"/>
      </c:catAx>
      <c:valAx>
        <c:axId val="-1906239632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-190624211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0.22</c:v>
                </c:pt>
                <c:pt idx="3">
                  <c:v>0.23</c:v>
                </c:pt>
                <c:pt idx="4">
                  <c:v>0.23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0-A04C-B951-C74CCB2A9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753024"/>
        <c:axId val="-1914750272"/>
      </c:barChart>
      <c:catAx>
        <c:axId val="-1914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0272"/>
        <c:crosses val="autoZero"/>
        <c:auto val="1"/>
        <c:lblAlgn val="ctr"/>
        <c:lblOffset val="100"/>
        <c:noMultiLvlLbl val="0"/>
      </c:catAx>
      <c:valAx>
        <c:axId val="-1914750272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77498212529"/>
          <c:y val="7.9179625984252003E-2"/>
          <c:w val="0.75025787889006901"/>
          <c:h val="0.783075541338583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1.3</c:v>
                </c:pt>
                <c:pt idx="1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4A-7845-8FF7-E230063E13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4039589243963699E-2"/>
                  <c:y val="-0.10105462598425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4A-7845-8FF7-E230063E13C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4A-7845-8FF7-E230063E1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8497632"/>
        <c:axId val="-1908494880"/>
      </c:lineChart>
      <c:catAx>
        <c:axId val="-190849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8494880"/>
        <c:crosses val="autoZero"/>
        <c:auto val="1"/>
        <c:lblAlgn val="ctr"/>
        <c:lblOffset val="100"/>
        <c:noMultiLvlLbl val="0"/>
      </c:catAx>
      <c:valAx>
        <c:axId val="-1908494880"/>
        <c:scaling>
          <c:orientation val="minMax"/>
          <c:min val="1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crossAx val="-1908497632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1862426765657"/>
          <c:y val="4.8442297322578161E-2"/>
          <c:w val="0.81939036989026059"/>
          <c:h val="0.6870011243044168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A-1E45-883A-7216D1B590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A-1E45-883A-7216D1B5906D}"/>
                </c:ext>
              </c:extLst>
            </c:dLbl>
            <c:dLbl>
              <c:idx val="2"/>
              <c:layout>
                <c:manualLayout>
                  <c:x val="-9.7000653211695596E-17"/>
                  <c:y val="-6.6330980180695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A-1E45-883A-7216D1B59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Claimed
"Savings "</c:v>
                </c:pt>
                <c:pt idx="1">
                  <c:v>Bonus
Payment</c:v>
                </c:pt>
                <c:pt idx="2">
                  <c:v>Net Costs to
Medicare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 formatCode="General">
                  <c:v>-2701</c:v>
                </c:pt>
                <c:pt idx="1">
                  <c:v>2771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E-2A4C-95B6-7A1B40148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-1910900224"/>
        <c:axId val="-1910897472"/>
      </c:barChart>
      <c:catAx>
        <c:axId val="-19109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897472"/>
        <c:crosses val="autoZero"/>
        <c:auto val="1"/>
        <c:lblAlgn val="ctr"/>
        <c:lblOffset val="100"/>
        <c:noMultiLvlLbl val="0"/>
      </c:catAx>
      <c:valAx>
        <c:axId val="-1910897472"/>
        <c:scaling>
          <c:orientation val="minMax"/>
          <c:max val="3000"/>
          <c:min val="-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90022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Hospitalized</c:v>
                </c:pt>
                <c:pt idx="1">
                  <c:v>Inpt. Rehab</c:v>
                </c:pt>
                <c:pt idx="2">
                  <c:v>Skilled
Nursing Home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-1.7999999999999999E-2</c:v>
                </c:pt>
                <c:pt idx="1">
                  <c:v>-3.9E-2</c:v>
                </c:pt>
                <c:pt idx="2">
                  <c:v>-4.1000000000000002E-2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7-6F4B-99C8-60151429E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2140913168"/>
        <c:axId val="2140914848"/>
      </c:barChart>
      <c:catAx>
        <c:axId val="214091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914848"/>
        <c:crosses val="autoZero"/>
        <c:auto val="1"/>
        <c:lblAlgn val="ctr"/>
        <c:lblOffset val="100"/>
        <c:noMultiLvlLbl val="0"/>
      </c:catAx>
      <c:valAx>
        <c:axId val="21409148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4091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Claimed 
"Savings"</c:v>
                </c:pt>
                <c:pt idx="1">
                  <c:v>Bonus
Payment</c:v>
                </c:pt>
                <c:pt idx="2">
                  <c:v>Net Costs
to Medicare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-453</c:v>
                </c:pt>
                <c:pt idx="1">
                  <c:v>687</c:v>
                </c:pt>
                <c:pt idx="2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2-C046-B267-608126BE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27"/>
        <c:axId val="2037336880"/>
        <c:axId val="2023564112"/>
      </c:barChart>
      <c:catAx>
        <c:axId val="203733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508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564112"/>
        <c:crosses val="autoZero"/>
        <c:auto val="1"/>
        <c:lblAlgn val="ctr"/>
        <c:lblOffset val="100"/>
        <c:noMultiLvlLbl val="0"/>
      </c:catAx>
      <c:valAx>
        <c:axId val="2023564112"/>
        <c:scaling>
          <c:orientation val="minMax"/>
          <c:max val="700"/>
          <c:min val="-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33688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2046187179628"/>
          <c:y val="5.5938058048801732E-2"/>
          <c:w val="0.65407528756891964"/>
          <c:h val="0.63106593513363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Baseline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Bundled Payment
Hospitals</c:v>
                </c:pt>
                <c:pt idx="1">
                  <c:v>Control
Hospitals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24280</c:v>
                </c:pt>
                <c:pt idx="1">
                  <c:v>23901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8-0746-951E-45FFE66A4F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Bundled
Payment
Period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Bundled Payment
Hospitals</c:v>
                </c:pt>
                <c:pt idx="1">
                  <c:v>Control
Hospitals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23993</c:v>
                </c:pt>
                <c:pt idx="1">
                  <c:v>23503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8-0746-951E-45FFE66A4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6"/>
        <c:axId val="2139779456"/>
        <c:axId val="2139728832"/>
      </c:barChart>
      <c:catAx>
        <c:axId val="21397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728832"/>
        <c:crosses val="autoZero"/>
        <c:auto val="1"/>
        <c:lblAlgn val="ctr"/>
        <c:lblOffset val="100"/>
        <c:noMultiLvlLbl val="0"/>
      </c:catAx>
      <c:valAx>
        <c:axId val="213972883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77945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2388</c:v>
                </c:pt>
                <c:pt idx="1">
                  <c:v>2338</c:v>
                </c:pt>
                <c:pt idx="2">
                  <c:v>2370</c:v>
                </c:pt>
                <c:pt idx="3">
                  <c:v>2350</c:v>
                </c:pt>
                <c:pt idx="4">
                  <c:v>2332</c:v>
                </c:pt>
                <c:pt idx="5">
                  <c:v>2233</c:v>
                </c:pt>
                <c:pt idx="6">
                  <c:v>2016</c:v>
                </c:pt>
                <c:pt idx="7">
                  <c:v>1929</c:v>
                </c:pt>
                <c:pt idx="8">
                  <c:v>1847</c:v>
                </c:pt>
                <c:pt idx="9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F-504E-9217-31768E2D2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System-Owned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2568</c:v>
                </c:pt>
                <c:pt idx="1">
                  <c:v>2573</c:v>
                </c:pt>
                <c:pt idx="2">
                  <c:v>2665</c:v>
                </c:pt>
                <c:pt idx="3">
                  <c:v>2798</c:v>
                </c:pt>
                <c:pt idx="4">
                  <c:v>2900</c:v>
                </c:pt>
                <c:pt idx="5">
                  <c:v>2944</c:v>
                </c:pt>
                <c:pt idx="6">
                  <c:v>3195</c:v>
                </c:pt>
                <c:pt idx="7">
                  <c:v>3304</c:v>
                </c:pt>
                <c:pt idx="8">
                  <c:v>3367</c:v>
                </c:pt>
                <c:pt idx="9">
                  <c:v>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F-504E-9217-31768E2D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0860656"/>
        <c:axId val="-1910857904"/>
      </c:barChart>
      <c:catAx>
        <c:axId val="-19108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57904"/>
        <c:crosses val="autoZero"/>
        <c:auto val="1"/>
        <c:lblAlgn val="ctr"/>
        <c:lblOffset val="100"/>
        <c:noMultiLvlLbl val="0"/>
      </c:catAx>
      <c:valAx>
        <c:axId val="-1910857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60656"/>
        <c:crosses val="autoZero"/>
        <c:crossBetween val="between"/>
        <c:majorUnit val="0.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94-C244-BBEB-D447607DF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4-C244-BBEB-D447607DFAC3}"/>
              </c:ext>
            </c:extLst>
          </c:dPt>
          <c:dLbls>
            <c:dLbl>
              <c:idx val="0"/>
              <c:layout>
                <c:manualLayout>
                  <c:x val="-0.18969450968823601"/>
                  <c:y val="0.190524830959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61381110459699"/>
                      <c:h val="0.26004050931205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94-C244-BBEB-D447607DFAC3}"/>
                </c:ext>
              </c:extLst>
            </c:dLbl>
            <c:dLbl>
              <c:idx val="1"/>
              <c:layout>
                <c:manualLayout>
                  <c:x val="0.25056844561281699"/>
                  <c:y val="-0.195676783452771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933429549774297"/>
                      <c:h val="0.32286217690823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94-C244-BBEB-D447607DF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Utilization</c:v>
                </c:pt>
                <c:pt idx="1">
                  <c:v>Price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14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94-C244-BBEB-D447607D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0-AC45-BAD3-46F36011E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 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1.0417000000000001</c:v>
                </c:pt>
                <c:pt idx="1">
                  <c:v>1.1333</c:v>
                </c:pt>
                <c:pt idx="2">
                  <c:v>1.3049999999999999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0-AC45-BAD3-46F36011E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6"/>
        <c:axId val="2099849855"/>
        <c:axId val="2100274687"/>
      </c:barChart>
      <c:catAx>
        <c:axId val="209984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74687"/>
        <c:crosses val="autoZero"/>
        <c:auto val="1"/>
        <c:lblAlgn val="ctr"/>
        <c:lblOffset val="100"/>
        <c:noMultiLvlLbl val="0"/>
      </c:catAx>
      <c:valAx>
        <c:axId val="2100274687"/>
        <c:scaling>
          <c:orientation val="minMax"/>
          <c:max val="1.3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4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838982344659533E-3"/>
          <c:y val="0.59268219473451667"/>
          <c:w val="0.23913550097768829"/>
          <c:h val="0.191065970791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86794718204E-2"/>
          <c:y val="4.7590071146796302E-2"/>
          <c:w val="0.89504702584987905"/>
          <c:h val="0.570188164342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1.2020490147486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8-2C4E-A886-8F354B9B1C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0.13700000000000001</c:v>
                </c:pt>
                <c:pt idx="1">
                  <c:v>3.2000000000000001E-2</c:v>
                </c:pt>
                <c:pt idx="2">
                  <c:v>9.6000000000000002E-2</c:v>
                </c:pt>
                <c:pt idx="3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8-2C4E-A886-8F354B9B1C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0.10199999999999999</c:v>
                </c:pt>
                <c:pt idx="2">
                  <c:v>0.17199999999999999</c:v>
                </c:pt>
                <c:pt idx="3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8-2C4E-A886-8F354B9B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8"/>
        <c:axId val="-1906225376"/>
        <c:axId val="-1906222896"/>
      </c:barChart>
      <c:catAx>
        <c:axId val="-19062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2896"/>
        <c:crosses val="autoZero"/>
        <c:auto val="1"/>
        <c:lblAlgn val="ctr"/>
        <c:lblOffset val="100"/>
        <c:noMultiLvlLbl val="0"/>
      </c:catAx>
      <c:valAx>
        <c:axId val="-1906222896"/>
        <c:scaling>
          <c:orientation val="minMax"/>
          <c:max val="0.3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53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1430566873973999E-2"/>
          <c:y val="0.87635104713248901"/>
          <c:w val="0.92133282417421203"/>
          <c:h val="8.2867817514282197E-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11338663475801"/>
          <c:y val="3.04687481256922E-2"/>
          <c:w val="0.61498370970912897"/>
          <c:h val="0.87169538190850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Bonuses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8.0135297819404298E-17"/>
                  <c:y val="1.1626496510906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5-CC44-8C52-A014325BE37A}"/>
                </c:ext>
              </c:extLst>
            </c:dLbl>
            <c:dLbl>
              <c:idx val="3"/>
              <c:layout>
                <c:manualLayout>
                  <c:x val="6.5566001085711001E-3"/>
                  <c:y val="1.45331206386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5-CC44-8C52-A014325BE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6.8000000000000005E-2</c:v>
                </c:pt>
                <c:pt idx="1">
                  <c:v>5.8999999999999997E-2</c:v>
                </c:pt>
                <c:pt idx="2">
                  <c:v>1.6E-2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5-CC44-8C52-A014325BE3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Sick_x000d_High SES</c:v>
                </c:pt>
                <c:pt idx="1">
                  <c:v>Less Sick_x000d_Low SES</c:v>
                </c:pt>
                <c:pt idx="2">
                  <c:v>Sicker_x000d_Low SES</c:v>
                </c:pt>
                <c:pt idx="3">
                  <c:v>Sicker_x000d_High SES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3.6999999999999998E-2</c:v>
                </c:pt>
                <c:pt idx="1">
                  <c:v>9.8000000000000004E-2</c:v>
                </c:pt>
                <c:pt idx="2">
                  <c:v>0.13100000000000001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85-CC44-8C52-A014325BE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12"/>
        <c:axId val="-1905248240"/>
        <c:axId val="-1905245488"/>
      </c:barChart>
      <c:catAx>
        <c:axId val="-19052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5488"/>
        <c:crosses val="autoZero"/>
        <c:auto val="1"/>
        <c:lblAlgn val="ctr"/>
        <c:lblOffset val="100"/>
        <c:noMultiLvlLbl val="0"/>
      </c:catAx>
      <c:valAx>
        <c:axId val="-1905245488"/>
        <c:scaling>
          <c:orientation val="minMax"/>
          <c:max val="0.1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24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455268542250099E-2"/>
          <c:y val="0.53591237100425004"/>
          <c:w val="0.143009343499333"/>
          <c:h val="0.200800580409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454EB-C4D8-3943-BE26-00AB5BADBF5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7DCB8-1F4B-364A-8F5F-80D4F1572AAC}">
      <dgm:prSet/>
      <dgm:spPr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b="1" dirty="0"/>
            <a:t>Strong predictors</a:t>
          </a:r>
        </a:p>
      </dgm:t>
    </dgm:pt>
    <dgm:pt modelId="{364A43E6-5689-7842-921F-0A7E05477A4D}" type="parTrans" cxnId="{D105905D-E5F5-724C-92AD-22E23E06987D}">
      <dgm:prSet/>
      <dgm:spPr/>
      <dgm:t>
        <a:bodyPr/>
        <a:lstStyle/>
        <a:p>
          <a:endParaRPr lang="en-US"/>
        </a:p>
      </dgm:t>
    </dgm:pt>
    <dgm:pt modelId="{7994ADD9-3C39-4F4C-B976-373D6B4DBD9E}" type="sibTrans" cxnId="{D105905D-E5F5-724C-92AD-22E23E06987D}">
      <dgm:prSet/>
      <dgm:spPr/>
      <dgm:t>
        <a:bodyPr/>
        <a:lstStyle/>
        <a:p>
          <a:endParaRPr lang="en-US"/>
        </a:p>
      </dgm:t>
    </dgm:pt>
    <dgm:pt modelId="{E1E69D33-A2DC-6749-9D96-A311D2F34A5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dirty="0"/>
            <a:t>A competing hospital opening a program</a:t>
          </a:r>
        </a:p>
      </dgm:t>
    </dgm:pt>
    <dgm:pt modelId="{6ADBD5C1-88E4-F448-8D8E-9679F04CBE10}" type="parTrans" cxnId="{FA82B01C-0EFB-6E43-86CB-D9816432A0AA}">
      <dgm:prSet/>
      <dgm:spPr/>
      <dgm:t>
        <a:bodyPr/>
        <a:lstStyle/>
        <a:p>
          <a:endParaRPr lang="en-US"/>
        </a:p>
      </dgm:t>
    </dgm:pt>
    <dgm:pt modelId="{4CDEBC5C-40DF-8C4B-BDF1-B9C284B75D55}" type="sibTrans" cxnId="{FA82B01C-0EFB-6E43-86CB-D9816432A0AA}">
      <dgm:prSet/>
      <dgm:spPr/>
      <dgm:t>
        <a:bodyPr/>
        <a:lstStyle/>
        <a:p>
          <a:endParaRPr lang="en-US"/>
        </a:p>
      </dgm:t>
    </dgm:pt>
    <dgm:pt modelId="{D7F27FFB-1E9B-0748-ADE2-07445C05557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For-profit ownership</a:t>
          </a:r>
        </a:p>
      </dgm:t>
    </dgm:pt>
    <dgm:pt modelId="{C919B98F-0206-1741-8C32-CDB128F7F4F2}" type="parTrans" cxnId="{DCAE6E50-A3EC-B74E-A300-DBAE88A86548}">
      <dgm:prSet/>
      <dgm:spPr/>
      <dgm:t>
        <a:bodyPr/>
        <a:lstStyle/>
        <a:p>
          <a:endParaRPr lang="en-US"/>
        </a:p>
      </dgm:t>
    </dgm:pt>
    <dgm:pt modelId="{8B8E5E47-F09D-024C-B48A-DFB88229FE7B}" type="sibTrans" cxnId="{DCAE6E50-A3EC-B74E-A300-DBAE88A86548}">
      <dgm:prSet/>
      <dgm:spPr/>
      <dgm:t>
        <a:bodyPr/>
        <a:lstStyle/>
        <a:p>
          <a:endParaRPr lang="en-US"/>
        </a:p>
      </dgm:t>
    </dgm:pt>
    <dgm:pt modelId="{DA206369-A5D5-CC4A-BDF6-51DA12628C1C}">
      <dgm:prSet/>
      <dgm:spPr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b="1" dirty="0"/>
            <a:t>Also </a:t>
          </a:r>
        </a:p>
        <a:p>
          <a:pPr>
            <a:spcAft>
              <a:spcPts val="0"/>
            </a:spcAft>
          </a:pPr>
          <a:r>
            <a:rPr lang="en-US" b="1" dirty="0"/>
            <a:t>predictive</a:t>
          </a:r>
        </a:p>
      </dgm:t>
    </dgm:pt>
    <dgm:pt modelId="{8B1B4C91-0153-884B-BCCE-BBC782222546}" type="parTrans" cxnId="{FE0F4EAA-23D8-8942-AC33-2D511AF5C149}">
      <dgm:prSet/>
      <dgm:spPr/>
      <dgm:t>
        <a:bodyPr/>
        <a:lstStyle/>
        <a:p>
          <a:endParaRPr lang="en-US"/>
        </a:p>
      </dgm:t>
    </dgm:pt>
    <dgm:pt modelId="{9F45EB3F-EC50-A24B-A68D-D01644411AF5}" type="sibTrans" cxnId="{FE0F4EAA-23D8-8942-AC33-2D511AF5C149}">
      <dgm:prSet/>
      <dgm:spPr/>
      <dgm:t>
        <a:bodyPr/>
        <a:lstStyle/>
        <a:p>
          <a:endParaRPr lang="en-US"/>
        </a:p>
      </dgm:t>
    </dgm:pt>
    <dgm:pt modelId="{8D07CADC-1662-2C4E-9602-6D838E7351D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Being a non-profit in a market dominated by for-profits </a:t>
          </a:r>
        </a:p>
      </dgm:t>
    </dgm:pt>
    <dgm:pt modelId="{9CEF354E-D7A5-4640-88C7-82CD0C8C1ECA}" type="parTrans" cxnId="{191C0BFF-6D02-8A42-8BBA-324D5964503F}">
      <dgm:prSet/>
      <dgm:spPr/>
      <dgm:t>
        <a:bodyPr/>
        <a:lstStyle/>
        <a:p>
          <a:endParaRPr lang="en-US"/>
        </a:p>
      </dgm:t>
    </dgm:pt>
    <dgm:pt modelId="{5444B524-2EEB-B34B-9284-E8AA23DEFFF3}" type="sibTrans" cxnId="{191C0BFF-6D02-8A42-8BBA-324D5964503F}">
      <dgm:prSet/>
      <dgm:spPr/>
      <dgm:t>
        <a:bodyPr/>
        <a:lstStyle/>
        <a:p>
          <a:endParaRPr lang="en-US"/>
        </a:p>
      </dgm:t>
    </dgm:pt>
    <dgm:pt modelId="{DC89E4A4-08D4-E444-A0E3-7AA1E8A9BA73}">
      <dgm:prSet/>
      <dgm:spPr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b="1" dirty="0"/>
            <a:t>Weakly</a:t>
          </a:r>
        </a:p>
        <a:p>
          <a:pPr>
            <a:spcAft>
              <a:spcPts val="0"/>
            </a:spcAft>
          </a:pPr>
          <a:r>
            <a:rPr lang="en-US" b="1" dirty="0"/>
            <a:t>predictive</a:t>
          </a:r>
        </a:p>
      </dgm:t>
    </dgm:pt>
    <dgm:pt modelId="{5C95DB5C-B594-B940-A315-191E8EB865F0}" type="parTrans" cxnId="{882D8965-ED2D-8441-8DFF-8C0D0F1E0A4D}">
      <dgm:prSet/>
      <dgm:spPr/>
      <dgm:t>
        <a:bodyPr/>
        <a:lstStyle/>
        <a:p>
          <a:endParaRPr lang="en-US"/>
        </a:p>
      </dgm:t>
    </dgm:pt>
    <dgm:pt modelId="{29690D63-8F51-7548-B6E9-29B4497E51DD}" type="sibTrans" cxnId="{882D8965-ED2D-8441-8DFF-8C0D0F1E0A4D}">
      <dgm:prSet/>
      <dgm:spPr/>
      <dgm:t>
        <a:bodyPr/>
        <a:lstStyle/>
        <a:p>
          <a:endParaRPr lang="en-US"/>
        </a:p>
      </dgm:t>
    </dgm:pt>
    <dgm:pt modelId="{D6EB5570-3BC2-7B4E-B350-56EF2995356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Lack of service availability in the community</a:t>
          </a:r>
        </a:p>
      </dgm:t>
    </dgm:pt>
    <dgm:pt modelId="{37D43590-7F65-4545-AB27-1A508471D45B}" type="parTrans" cxnId="{A807B726-43A8-5A48-856A-8983972DB510}">
      <dgm:prSet/>
      <dgm:spPr/>
      <dgm:t>
        <a:bodyPr/>
        <a:lstStyle/>
        <a:p>
          <a:endParaRPr lang="en-US"/>
        </a:p>
      </dgm:t>
    </dgm:pt>
    <dgm:pt modelId="{064693F9-017F-B14E-B1CB-64DCB5DCF960}" type="sibTrans" cxnId="{A807B726-43A8-5A48-856A-8983972DB510}">
      <dgm:prSet/>
      <dgm:spPr/>
      <dgm:t>
        <a:bodyPr/>
        <a:lstStyle/>
        <a:p>
          <a:endParaRPr lang="en-US"/>
        </a:p>
      </dgm:t>
    </dgm:pt>
    <dgm:pt modelId="{36517400-1FE9-9A43-87EC-2D809C300547}" type="pres">
      <dgm:prSet presAssocID="{D42454EB-C4D8-3943-BE26-00AB5BADB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6B499-BDDD-9640-B9E5-FEDF5B2F956E}" type="pres">
      <dgm:prSet presAssocID="{46D7DCB8-1F4B-364A-8F5F-80D4F1572AAC}" presName="composite" presStyleCnt="0"/>
      <dgm:spPr/>
    </dgm:pt>
    <dgm:pt modelId="{2148823E-796A-CF49-99E7-760006AF2F78}" type="pres">
      <dgm:prSet presAssocID="{46D7DCB8-1F4B-364A-8F5F-80D4F1572A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E3A41-B807-224E-B3BD-321D21DB8370}" type="pres">
      <dgm:prSet presAssocID="{46D7DCB8-1F4B-364A-8F5F-80D4F1572AA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D6C64-1E0F-6141-8A98-2E176A267861}" type="pres">
      <dgm:prSet presAssocID="{7994ADD9-3C39-4F4C-B976-373D6B4DBD9E}" presName="space" presStyleCnt="0"/>
      <dgm:spPr/>
    </dgm:pt>
    <dgm:pt modelId="{93A297A2-BAFA-1446-80C8-3D1FB8354426}" type="pres">
      <dgm:prSet presAssocID="{DA206369-A5D5-CC4A-BDF6-51DA12628C1C}" presName="composite" presStyleCnt="0"/>
      <dgm:spPr/>
    </dgm:pt>
    <dgm:pt modelId="{B88581C6-64CB-6543-A9F1-F7CCF49DCB0B}" type="pres">
      <dgm:prSet presAssocID="{DA206369-A5D5-CC4A-BDF6-51DA12628C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2D14E-D47D-514A-BC42-6BEFAA9441C2}" type="pres">
      <dgm:prSet presAssocID="{DA206369-A5D5-CC4A-BDF6-51DA12628C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E997F-DB6B-474B-B8BC-6303D77D10DE}" type="pres">
      <dgm:prSet presAssocID="{9F45EB3F-EC50-A24B-A68D-D01644411AF5}" presName="space" presStyleCnt="0"/>
      <dgm:spPr/>
    </dgm:pt>
    <dgm:pt modelId="{DC462ACE-DDA7-F947-BDE2-76447B97384C}" type="pres">
      <dgm:prSet presAssocID="{DC89E4A4-08D4-E444-A0E3-7AA1E8A9BA73}" presName="composite" presStyleCnt="0"/>
      <dgm:spPr/>
    </dgm:pt>
    <dgm:pt modelId="{C0DC160D-1B47-AC43-A1CB-2A0020927F56}" type="pres">
      <dgm:prSet presAssocID="{DC89E4A4-08D4-E444-A0E3-7AA1E8A9BA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A310-23FD-214F-84FC-A8AA8A5BCDC2}" type="pres">
      <dgm:prSet presAssocID="{DC89E4A4-08D4-E444-A0E3-7AA1E8A9BA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E6E50-A3EC-B74E-A300-DBAE88A86548}" srcId="{46D7DCB8-1F4B-364A-8F5F-80D4F1572AAC}" destId="{D7F27FFB-1E9B-0748-ADE2-07445C055574}" srcOrd="1" destOrd="0" parTransId="{C919B98F-0206-1741-8C32-CDB128F7F4F2}" sibTransId="{8B8E5E47-F09D-024C-B48A-DFB88229FE7B}"/>
    <dgm:cxn modelId="{FA82B01C-0EFB-6E43-86CB-D9816432A0AA}" srcId="{46D7DCB8-1F4B-364A-8F5F-80D4F1572AAC}" destId="{E1E69D33-A2DC-6749-9D96-A311D2F34A5E}" srcOrd="0" destOrd="0" parTransId="{6ADBD5C1-88E4-F448-8D8E-9679F04CBE10}" sibTransId="{4CDEBC5C-40DF-8C4B-BDF1-B9C284B75D55}"/>
    <dgm:cxn modelId="{D105905D-E5F5-724C-92AD-22E23E06987D}" srcId="{D42454EB-C4D8-3943-BE26-00AB5BADBF53}" destId="{46D7DCB8-1F4B-364A-8F5F-80D4F1572AAC}" srcOrd="0" destOrd="0" parTransId="{364A43E6-5689-7842-921F-0A7E05477A4D}" sibTransId="{7994ADD9-3C39-4F4C-B976-373D6B4DBD9E}"/>
    <dgm:cxn modelId="{191C0BFF-6D02-8A42-8BBA-324D5964503F}" srcId="{DA206369-A5D5-CC4A-BDF6-51DA12628C1C}" destId="{8D07CADC-1662-2C4E-9602-6D838E7351D8}" srcOrd="0" destOrd="0" parTransId="{9CEF354E-D7A5-4640-88C7-82CD0C8C1ECA}" sibTransId="{5444B524-2EEB-B34B-9284-E8AA23DEFFF3}"/>
    <dgm:cxn modelId="{0FB59913-E1B5-8F48-A9C1-3AE88CD3A31A}" type="presOf" srcId="{8D07CADC-1662-2C4E-9602-6D838E7351D8}" destId="{2222D14E-D47D-514A-BC42-6BEFAA9441C2}" srcOrd="0" destOrd="0" presId="urn:microsoft.com/office/officeart/2005/8/layout/hList1"/>
    <dgm:cxn modelId="{FD5E91EB-1B75-7A4E-AE79-226CD02DA356}" type="presOf" srcId="{E1E69D33-A2DC-6749-9D96-A311D2F34A5E}" destId="{705E3A41-B807-224E-B3BD-321D21DB8370}" srcOrd="0" destOrd="0" presId="urn:microsoft.com/office/officeart/2005/8/layout/hList1"/>
    <dgm:cxn modelId="{6FA2F1E1-6C5A-EB48-A846-10D8192E657B}" type="presOf" srcId="{DC89E4A4-08D4-E444-A0E3-7AA1E8A9BA73}" destId="{C0DC160D-1B47-AC43-A1CB-2A0020927F56}" srcOrd="0" destOrd="0" presId="urn:microsoft.com/office/officeart/2005/8/layout/hList1"/>
    <dgm:cxn modelId="{50D06218-F1A8-D847-A257-74575B36F0CD}" type="presOf" srcId="{46D7DCB8-1F4B-364A-8F5F-80D4F1572AAC}" destId="{2148823E-796A-CF49-99E7-760006AF2F78}" srcOrd="0" destOrd="0" presId="urn:microsoft.com/office/officeart/2005/8/layout/hList1"/>
    <dgm:cxn modelId="{FE0F4EAA-23D8-8942-AC33-2D511AF5C149}" srcId="{D42454EB-C4D8-3943-BE26-00AB5BADBF53}" destId="{DA206369-A5D5-CC4A-BDF6-51DA12628C1C}" srcOrd="1" destOrd="0" parTransId="{8B1B4C91-0153-884B-BCCE-BBC782222546}" sibTransId="{9F45EB3F-EC50-A24B-A68D-D01644411AF5}"/>
    <dgm:cxn modelId="{A32052F3-D4E8-9245-97FD-360E7743A37B}" type="presOf" srcId="{D7F27FFB-1E9B-0748-ADE2-07445C055574}" destId="{705E3A41-B807-224E-B3BD-321D21DB8370}" srcOrd="0" destOrd="1" presId="urn:microsoft.com/office/officeart/2005/8/layout/hList1"/>
    <dgm:cxn modelId="{FE3343B5-2202-8F4A-A149-BF60683E2062}" type="presOf" srcId="{D6EB5570-3BC2-7B4E-B350-56EF2995356C}" destId="{B9CAA310-23FD-214F-84FC-A8AA8A5BCDC2}" srcOrd="0" destOrd="0" presId="urn:microsoft.com/office/officeart/2005/8/layout/hList1"/>
    <dgm:cxn modelId="{78377A43-63BE-7B47-AF0C-E583BE9E636D}" type="presOf" srcId="{D42454EB-C4D8-3943-BE26-00AB5BADBF53}" destId="{36517400-1FE9-9A43-87EC-2D809C300547}" srcOrd="0" destOrd="0" presId="urn:microsoft.com/office/officeart/2005/8/layout/hList1"/>
    <dgm:cxn modelId="{A1EB2619-1DBD-2045-8001-CAA4618E14CE}" type="presOf" srcId="{DA206369-A5D5-CC4A-BDF6-51DA12628C1C}" destId="{B88581C6-64CB-6543-A9F1-F7CCF49DCB0B}" srcOrd="0" destOrd="0" presId="urn:microsoft.com/office/officeart/2005/8/layout/hList1"/>
    <dgm:cxn modelId="{A807B726-43A8-5A48-856A-8983972DB510}" srcId="{DC89E4A4-08D4-E444-A0E3-7AA1E8A9BA73}" destId="{D6EB5570-3BC2-7B4E-B350-56EF2995356C}" srcOrd="0" destOrd="0" parTransId="{37D43590-7F65-4545-AB27-1A508471D45B}" sibTransId="{064693F9-017F-B14E-B1CB-64DCB5DCF960}"/>
    <dgm:cxn modelId="{882D8965-ED2D-8441-8DFF-8C0D0F1E0A4D}" srcId="{D42454EB-C4D8-3943-BE26-00AB5BADBF53}" destId="{DC89E4A4-08D4-E444-A0E3-7AA1E8A9BA73}" srcOrd="2" destOrd="0" parTransId="{5C95DB5C-B594-B940-A315-191E8EB865F0}" sibTransId="{29690D63-8F51-7548-B6E9-29B4497E51DD}"/>
    <dgm:cxn modelId="{CAC84C1D-DECC-584D-B4FD-A5CA4F007C4B}" type="presParOf" srcId="{36517400-1FE9-9A43-87EC-2D809C300547}" destId="{01C6B499-BDDD-9640-B9E5-FEDF5B2F956E}" srcOrd="0" destOrd="0" presId="urn:microsoft.com/office/officeart/2005/8/layout/hList1"/>
    <dgm:cxn modelId="{5B850D54-91AC-3A47-97C4-1AE0970CD932}" type="presParOf" srcId="{01C6B499-BDDD-9640-B9E5-FEDF5B2F956E}" destId="{2148823E-796A-CF49-99E7-760006AF2F78}" srcOrd="0" destOrd="0" presId="urn:microsoft.com/office/officeart/2005/8/layout/hList1"/>
    <dgm:cxn modelId="{B8673A6B-2DAE-354E-9626-AF701C4CBE42}" type="presParOf" srcId="{01C6B499-BDDD-9640-B9E5-FEDF5B2F956E}" destId="{705E3A41-B807-224E-B3BD-321D21DB8370}" srcOrd="1" destOrd="0" presId="urn:microsoft.com/office/officeart/2005/8/layout/hList1"/>
    <dgm:cxn modelId="{3AABB0F0-2924-534B-B773-0B8810EC73E0}" type="presParOf" srcId="{36517400-1FE9-9A43-87EC-2D809C300547}" destId="{1F5D6C64-1E0F-6141-8A98-2E176A267861}" srcOrd="1" destOrd="0" presId="urn:microsoft.com/office/officeart/2005/8/layout/hList1"/>
    <dgm:cxn modelId="{EA71E903-1CB0-D74D-8A84-1CDB978970D8}" type="presParOf" srcId="{36517400-1FE9-9A43-87EC-2D809C300547}" destId="{93A297A2-BAFA-1446-80C8-3D1FB8354426}" srcOrd="2" destOrd="0" presId="urn:microsoft.com/office/officeart/2005/8/layout/hList1"/>
    <dgm:cxn modelId="{853AD5DE-C69F-114B-8411-9F5B22EC1A70}" type="presParOf" srcId="{93A297A2-BAFA-1446-80C8-3D1FB8354426}" destId="{B88581C6-64CB-6543-A9F1-F7CCF49DCB0B}" srcOrd="0" destOrd="0" presId="urn:microsoft.com/office/officeart/2005/8/layout/hList1"/>
    <dgm:cxn modelId="{F488D7EE-1ACA-524B-BE55-8944315DCC4F}" type="presParOf" srcId="{93A297A2-BAFA-1446-80C8-3D1FB8354426}" destId="{2222D14E-D47D-514A-BC42-6BEFAA9441C2}" srcOrd="1" destOrd="0" presId="urn:microsoft.com/office/officeart/2005/8/layout/hList1"/>
    <dgm:cxn modelId="{79E8A978-92C7-FF45-A676-878CAD368E17}" type="presParOf" srcId="{36517400-1FE9-9A43-87EC-2D809C300547}" destId="{59AE997F-DB6B-474B-B8BC-6303D77D10DE}" srcOrd="3" destOrd="0" presId="urn:microsoft.com/office/officeart/2005/8/layout/hList1"/>
    <dgm:cxn modelId="{56EB88DC-311A-2C47-9471-9A33F7CA3402}" type="presParOf" srcId="{36517400-1FE9-9A43-87EC-2D809C300547}" destId="{DC462ACE-DDA7-F947-BDE2-76447B97384C}" srcOrd="4" destOrd="0" presId="urn:microsoft.com/office/officeart/2005/8/layout/hList1"/>
    <dgm:cxn modelId="{CD4C2AD2-B475-544B-BCB3-6BB6E0323EAA}" type="presParOf" srcId="{DC462ACE-DDA7-F947-BDE2-76447B97384C}" destId="{C0DC160D-1B47-AC43-A1CB-2A0020927F56}" srcOrd="0" destOrd="0" presId="urn:microsoft.com/office/officeart/2005/8/layout/hList1"/>
    <dgm:cxn modelId="{0E1A9870-1F81-834E-84C7-7CDD285252EC}" type="presParOf" srcId="{DC462ACE-DDA7-F947-BDE2-76447B97384C}" destId="{B9CAA310-23FD-214F-84FC-A8AA8A5BCD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279DC-9574-2F4A-A218-9F98A9FA1D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F6A1C-83A4-3746-8490-D700BB64F805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American Medicare</a:t>
          </a:r>
        </a:p>
      </dgm:t>
    </dgm:pt>
    <dgm:pt modelId="{24043B39-8949-404D-96B9-EA12364A863C}" type="parTrans" cxnId="{23D6C8A5-EBD8-0642-B310-921E4820A77B}">
      <dgm:prSet/>
      <dgm:spPr/>
      <dgm:t>
        <a:bodyPr/>
        <a:lstStyle/>
        <a:p>
          <a:endParaRPr lang="en-US"/>
        </a:p>
      </dgm:t>
    </dgm:pt>
    <dgm:pt modelId="{0E3F513D-3B5F-4C41-BA77-AF3A46E8E7CA}" type="sibTrans" cxnId="{23D6C8A5-EBD8-0642-B310-921E4820A77B}">
      <dgm:prSet/>
      <dgm:spPr/>
      <dgm:t>
        <a:bodyPr/>
        <a:lstStyle/>
        <a:p>
          <a:endParaRPr lang="en-US"/>
        </a:p>
      </dgm:t>
    </dgm:pt>
    <dgm:pt modelId="{86424554-2920-6344-ADBB-3DE4344D12DA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Per-patient payments</a:t>
          </a:r>
        </a:p>
      </dgm:t>
    </dgm:pt>
    <dgm:pt modelId="{82BB9E8A-C4B2-D547-B38B-E97FF8454389}" type="parTrans" cxnId="{F4B625BB-B8DD-F348-A143-C7045099E34A}">
      <dgm:prSet/>
      <dgm:spPr/>
      <dgm:t>
        <a:bodyPr/>
        <a:lstStyle/>
        <a:p>
          <a:endParaRPr lang="en-US"/>
        </a:p>
      </dgm:t>
    </dgm:pt>
    <dgm:pt modelId="{3325CE24-8453-1B4E-88F6-CE0823869048}" type="sibTrans" cxnId="{F4B625BB-B8DD-F348-A143-C7045099E34A}">
      <dgm:prSet/>
      <dgm:spPr/>
      <dgm:t>
        <a:bodyPr/>
        <a:lstStyle/>
        <a:p>
          <a:endParaRPr lang="en-US"/>
        </a:p>
      </dgm:t>
    </dgm:pt>
    <dgm:pt modelId="{81D0FD70-3576-6145-8896-C910750DA31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dirty="0"/>
            <a:t>Capital and operating payments intermixed</a:t>
          </a:r>
        </a:p>
      </dgm:t>
    </dgm:pt>
    <dgm:pt modelId="{69E7B77E-0E65-3C47-AABD-825D9E610CA5}" type="parTrans" cxnId="{60FAE2B2-4635-1645-BB72-7FC08C87F745}">
      <dgm:prSet/>
      <dgm:spPr/>
      <dgm:t>
        <a:bodyPr/>
        <a:lstStyle/>
        <a:p>
          <a:endParaRPr lang="en-US"/>
        </a:p>
      </dgm:t>
    </dgm:pt>
    <dgm:pt modelId="{A1DDFB9B-3253-3F4D-A13F-578F9D9DB570}" type="sibTrans" cxnId="{60FAE2B2-4635-1645-BB72-7FC08C87F745}">
      <dgm:prSet/>
      <dgm:spPr/>
      <dgm:t>
        <a:bodyPr/>
        <a:lstStyle/>
        <a:p>
          <a:endParaRPr lang="en-US"/>
        </a:p>
      </dgm:t>
    </dgm:pt>
    <dgm:pt modelId="{E1050E6E-132D-914E-8357-0F264C697355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from surplus/profit	</a:t>
          </a:r>
        </a:p>
      </dgm:t>
    </dgm:pt>
    <dgm:pt modelId="{4025C5BD-E42B-C845-AA03-C0E460C7EF6E}" type="parTrans" cxnId="{F7078B58-67E5-0045-B30D-E86E35C4C414}">
      <dgm:prSet/>
      <dgm:spPr/>
      <dgm:t>
        <a:bodyPr/>
        <a:lstStyle/>
        <a:p>
          <a:endParaRPr lang="en-US"/>
        </a:p>
      </dgm:t>
    </dgm:pt>
    <dgm:pt modelId="{BFD2DE28-BBEB-EF48-B086-DC541B714BD4}" type="sibTrans" cxnId="{F7078B58-67E5-0045-B30D-E86E35C4C414}">
      <dgm:prSet/>
      <dgm:spPr/>
      <dgm:t>
        <a:bodyPr/>
        <a:lstStyle/>
        <a:p>
          <a:endParaRPr lang="en-US"/>
        </a:p>
      </dgm:t>
    </dgm:pt>
    <dgm:pt modelId="{05DFB0B1-9C6F-114E-ABD7-1A4EBDFC65DD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For-profits thrive</a:t>
          </a:r>
        </a:p>
      </dgm:t>
    </dgm:pt>
    <dgm:pt modelId="{C55E2891-01A8-9E46-9F27-D9C272B78224}" type="parTrans" cxnId="{FEDEC66D-2BAE-9F43-8287-D8B0603DE8E5}">
      <dgm:prSet/>
      <dgm:spPr/>
      <dgm:t>
        <a:bodyPr/>
        <a:lstStyle/>
        <a:p>
          <a:endParaRPr lang="en-US"/>
        </a:p>
      </dgm:t>
    </dgm:pt>
    <dgm:pt modelId="{0EA4D6C4-4EF0-AA44-897B-20BB32FB8280}" type="sibTrans" cxnId="{FEDEC66D-2BAE-9F43-8287-D8B0603DE8E5}">
      <dgm:prSet/>
      <dgm:spPr/>
      <dgm:t>
        <a:bodyPr/>
        <a:lstStyle/>
        <a:p>
          <a:endParaRPr lang="en-US"/>
        </a:p>
      </dgm:t>
    </dgm:pt>
    <dgm:pt modelId="{5445329A-6FBC-E142-BA49-5546DACAB9C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Canadian Medicare</a:t>
          </a:r>
        </a:p>
      </dgm:t>
    </dgm:pt>
    <dgm:pt modelId="{0130E303-9737-4844-81BD-102105CDE9E3}" type="parTrans" cxnId="{AC7BE51D-9CB2-E042-ABB4-5E1F78006EF5}">
      <dgm:prSet/>
      <dgm:spPr/>
      <dgm:t>
        <a:bodyPr/>
        <a:lstStyle/>
        <a:p>
          <a:endParaRPr lang="en-US"/>
        </a:p>
      </dgm:t>
    </dgm:pt>
    <dgm:pt modelId="{FAEEB56F-ADC6-E04F-B016-AE3DE5807237}" type="sibTrans" cxnId="{AC7BE51D-9CB2-E042-ABB4-5E1F78006EF5}">
      <dgm:prSet/>
      <dgm:spPr/>
      <dgm:t>
        <a:bodyPr/>
        <a:lstStyle/>
        <a:p>
          <a:endParaRPr lang="en-US"/>
        </a:p>
      </dgm:t>
    </dgm:pt>
    <dgm:pt modelId="{DBC13C0A-8941-E749-9315-359AB7961531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Global budget</a:t>
          </a:r>
        </a:p>
      </dgm:t>
    </dgm:pt>
    <dgm:pt modelId="{839C7829-56FF-3D41-94BA-87451DF8E872}" type="parTrans" cxnId="{B3BF1A19-7476-A845-AB6A-21D5B2D1A792}">
      <dgm:prSet/>
      <dgm:spPr/>
      <dgm:t>
        <a:bodyPr/>
        <a:lstStyle/>
        <a:p>
          <a:endParaRPr lang="en-US"/>
        </a:p>
      </dgm:t>
    </dgm:pt>
    <dgm:pt modelId="{098F91C2-19DA-B24C-B755-D3FF7383CF62}" type="sibTrans" cxnId="{B3BF1A19-7476-A845-AB6A-21D5B2D1A792}">
      <dgm:prSet/>
      <dgm:spPr/>
      <dgm:t>
        <a:bodyPr/>
        <a:lstStyle/>
        <a:p>
          <a:endParaRPr lang="en-US"/>
        </a:p>
      </dgm:t>
    </dgm:pt>
    <dgm:pt modelId="{8CCE32CB-9CB5-FB4A-8AF0-47E4F99B64BC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Separate payment for capital</a:t>
          </a:r>
        </a:p>
      </dgm:t>
    </dgm:pt>
    <dgm:pt modelId="{F08AEB35-9D05-5948-A80A-FC26FF9D7469}" type="parTrans" cxnId="{1F245B64-B80B-344F-9DD1-2E2358CA4A70}">
      <dgm:prSet/>
      <dgm:spPr/>
      <dgm:t>
        <a:bodyPr/>
        <a:lstStyle/>
        <a:p>
          <a:endParaRPr lang="en-US"/>
        </a:p>
      </dgm:t>
    </dgm:pt>
    <dgm:pt modelId="{CC936855-DDA4-C343-A750-B61DDA8763F3}" type="sibTrans" cxnId="{1F245B64-B80B-344F-9DD1-2E2358CA4A70}">
      <dgm:prSet/>
      <dgm:spPr/>
      <dgm:t>
        <a:bodyPr/>
        <a:lstStyle/>
        <a:p>
          <a:endParaRPr lang="en-US"/>
        </a:p>
      </dgm:t>
    </dgm:pt>
    <dgm:pt modelId="{FFCAFCAB-BED7-BE4A-A6C0-41DC6A9D604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by government grants</a:t>
          </a:r>
        </a:p>
      </dgm:t>
    </dgm:pt>
    <dgm:pt modelId="{F4021315-8983-C24A-B739-2916FAEC36A7}" type="parTrans" cxnId="{9F1EA0E3-9B52-A847-8E8F-06C5B65F4ABD}">
      <dgm:prSet/>
      <dgm:spPr/>
      <dgm:t>
        <a:bodyPr/>
        <a:lstStyle/>
        <a:p>
          <a:endParaRPr lang="en-US"/>
        </a:p>
      </dgm:t>
    </dgm:pt>
    <dgm:pt modelId="{53CDAE31-72FB-7B46-9DA2-252BC1C9DE2E}" type="sibTrans" cxnId="{9F1EA0E3-9B52-A847-8E8F-06C5B65F4ABD}">
      <dgm:prSet/>
      <dgm:spPr/>
      <dgm:t>
        <a:bodyPr/>
        <a:lstStyle/>
        <a:p>
          <a:endParaRPr lang="en-US"/>
        </a:p>
      </dgm:t>
    </dgm:pt>
    <dgm:pt modelId="{33536BAD-251E-404C-B63A-D4C504572123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Eliminates opportunity for profitmaking	</a:t>
          </a:r>
        </a:p>
      </dgm:t>
    </dgm:pt>
    <dgm:pt modelId="{699D6B15-2BB7-5746-ACD5-D5E2977B05A2}" type="parTrans" cxnId="{26DC08A8-F204-F14D-800F-C3A55D4BC1F4}">
      <dgm:prSet/>
      <dgm:spPr/>
      <dgm:t>
        <a:bodyPr/>
        <a:lstStyle/>
        <a:p>
          <a:endParaRPr lang="en-US"/>
        </a:p>
      </dgm:t>
    </dgm:pt>
    <dgm:pt modelId="{E081FF39-9751-5C4B-AEF0-C662DB9AD0C2}" type="sibTrans" cxnId="{26DC08A8-F204-F14D-800F-C3A55D4BC1F4}">
      <dgm:prSet/>
      <dgm:spPr/>
      <dgm:t>
        <a:bodyPr/>
        <a:lstStyle/>
        <a:p>
          <a:endParaRPr lang="en-US"/>
        </a:p>
      </dgm:t>
    </dgm:pt>
    <dgm:pt modelId="{78BA4667-466A-3C45-9FC6-77418A866C92}" type="pres">
      <dgm:prSet presAssocID="{F79279DC-9574-2F4A-A218-9F98A9FA1D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060B5-CD0B-7746-BA14-886DB2F56ACC}" type="pres">
      <dgm:prSet presAssocID="{9C0F6A1C-83A4-3746-8490-D700BB64F805}" presName="composite" presStyleCnt="0"/>
      <dgm:spPr/>
    </dgm:pt>
    <dgm:pt modelId="{13DAE803-75D1-C840-8F21-2DB90D9C88DA}" type="pres">
      <dgm:prSet presAssocID="{9C0F6A1C-83A4-3746-8490-D700BB64F8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C297B-6AD8-5A4A-8FA2-AC92994720F6}" type="pres">
      <dgm:prSet presAssocID="{9C0F6A1C-83A4-3746-8490-D700BB64F8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9F548-CE2C-1F4F-B2C6-F80F763DB3F0}" type="pres">
      <dgm:prSet presAssocID="{0E3F513D-3B5F-4C41-BA77-AF3A46E8E7CA}" presName="space" presStyleCnt="0"/>
      <dgm:spPr/>
    </dgm:pt>
    <dgm:pt modelId="{4469D424-BD23-704C-91D7-E8EC3184D87A}" type="pres">
      <dgm:prSet presAssocID="{5445329A-6FBC-E142-BA49-5546DACAB9CB}" presName="composite" presStyleCnt="0"/>
      <dgm:spPr/>
    </dgm:pt>
    <dgm:pt modelId="{C0EB1C5F-AE33-084E-8432-16006DA20CDF}" type="pres">
      <dgm:prSet presAssocID="{5445329A-6FBC-E142-BA49-5546DACAB9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E90D5-26F6-A342-972E-51710946282C}" type="pres">
      <dgm:prSet presAssocID="{5445329A-6FBC-E142-BA49-5546DACAB9C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C66D-2BAE-9F43-8287-D8B0603DE8E5}" srcId="{9C0F6A1C-83A4-3746-8490-D700BB64F805}" destId="{05DFB0B1-9C6F-114E-ABD7-1A4EBDFC65DD}" srcOrd="3" destOrd="0" parTransId="{C55E2891-01A8-9E46-9F27-D9C272B78224}" sibTransId="{0EA4D6C4-4EF0-AA44-897B-20BB32FB8280}"/>
    <dgm:cxn modelId="{1F245B64-B80B-344F-9DD1-2E2358CA4A70}" srcId="{5445329A-6FBC-E142-BA49-5546DACAB9CB}" destId="{8CCE32CB-9CB5-FB4A-8AF0-47E4F99B64BC}" srcOrd="1" destOrd="0" parTransId="{F08AEB35-9D05-5948-A80A-FC26FF9D7469}" sibTransId="{CC936855-DDA4-C343-A750-B61DDA8763F3}"/>
    <dgm:cxn modelId="{EE76B505-DDBE-664F-A77F-C4CF49B8C00A}" type="presOf" srcId="{8CCE32CB-9CB5-FB4A-8AF0-47E4F99B64BC}" destId="{3CCE90D5-26F6-A342-972E-51710946282C}" srcOrd="0" destOrd="1" presId="urn:microsoft.com/office/officeart/2005/8/layout/hList1"/>
    <dgm:cxn modelId="{86B5D5CC-071A-7543-A2F3-68FEAC13A637}" type="presOf" srcId="{86424554-2920-6344-ADBB-3DE4344D12DA}" destId="{0D2C297B-6AD8-5A4A-8FA2-AC92994720F6}" srcOrd="0" destOrd="0" presId="urn:microsoft.com/office/officeart/2005/8/layout/hList1"/>
    <dgm:cxn modelId="{89E20A9B-1B7C-204F-9024-A8B5D46A0CE5}" type="presOf" srcId="{9C0F6A1C-83A4-3746-8490-D700BB64F805}" destId="{13DAE803-75D1-C840-8F21-2DB90D9C88DA}" srcOrd="0" destOrd="0" presId="urn:microsoft.com/office/officeart/2005/8/layout/hList1"/>
    <dgm:cxn modelId="{F4B625BB-B8DD-F348-A143-C7045099E34A}" srcId="{9C0F6A1C-83A4-3746-8490-D700BB64F805}" destId="{86424554-2920-6344-ADBB-3DE4344D12DA}" srcOrd="0" destOrd="0" parTransId="{82BB9E8A-C4B2-D547-B38B-E97FF8454389}" sibTransId="{3325CE24-8453-1B4E-88F6-CE0823869048}"/>
    <dgm:cxn modelId="{46A837FA-6B45-3C40-894F-DEC6BDFBE04C}" type="presOf" srcId="{5445329A-6FBC-E142-BA49-5546DACAB9CB}" destId="{C0EB1C5F-AE33-084E-8432-16006DA20CDF}" srcOrd="0" destOrd="0" presId="urn:microsoft.com/office/officeart/2005/8/layout/hList1"/>
    <dgm:cxn modelId="{69C86640-7451-8341-A8F9-7628B5800121}" type="presOf" srcId="{81D0FD70-3576-6145-8896-C910750DA31E}" destId="{0D2C297B-6AD8-5A4A-8FA2-AC92994720F6}" srcOrd="0" destOrd="1" presId="urn:microsoft.com/office/officeart/2005/8/layout/hList1"/>
    <dgm:cxn modelId="{F7078B58-67E5-0045-B30D-E86E35C4C414}" srcId="{9C0F6A1C-83A4-3746-8490-D700BB64F805}" destId="{E1050E6E-132D-914E-8357-0F264C697355}" srcOrd="2" destOrd="0" parTransId="{4025C5BD-E42B-C845-AA03-C0E460C7EF6E}" sibTransId="{BFD2DE28-BBEB-EF48-B086-DC541B714BD4}"/>
    <dgm:cxn modelId="{26DC08A8-F204-F14D-800F-C3A55D4BC1F4}" srcId="{5445329A-6FBC-E142-BA49-5546DACAB9CB}" destId="{33536BAD-251E-404C-B63A-D4C504572123}" srcOrd="3" destOrd="0" parTransId="{699D6B15-2BB7-5746-ACD5-D5E2977B05A2}" sibTransId="{E081FF39-9751-5C4B-AEF0-C662DB9AD0C2}"/>
    <dgm:cxn modelId="{5E30CC54-AAEC-CE48-A952-93AE54EC8FF3}" type="presOf" srcId="{05DFB0B1-9C6F-114E-ABD7-1A4EBDFC65DD}" destId="{0D2C297B-6AD8-5A4A-8FA2-AC92994720F6}" srcOrd="0" destOrd="3" presId="urn:microsoft.com/office/officeart/2005/8/layout/hList1"/>
    <dgm:cxn modelId="{6DDE27A3-ADE3-A34D-97DF-7B67D8B94F4E}" type="presOf" srcId="{F79279DC-9574-2F4A-A218-9F98A9FA1DF2}" destId="{78BA4667-466A-3C45-9FC6-77418A866C92}" srcOrd="0" destOrd="0" presId="urn:microsoft.com/office/officeart/2005/8/layout/hList1"/>
    <dgm:cxn modelId="{60FAE2B2-4635-1645-BB72-7FC08C87F745}" srcId="{9C0F6A1C-83A4-3746-8490-D700BB64F805}" destId="{81D0FD70-3576-6145-8896-C910750DA31E}" srcOrd="1" destOrd="0" parTransId="{69E7B77E-0E65-3C47-AABD-825D9E610CA5}" sibTransId="{A1DDFB9B-3253-3F4D-A13F-578F9D9DB570}"/>
    <dgm:cxn modelId="{95D1E1D1-7DB2-2444-A951-032385429095}" type="presOf" srcId="{DBC13C0A-8941-E749-9315-359AB7961531}" destId="{3CCE90D5-26F6-A342-972E-51710946282C}" srcOrd="0" destOrd="0" presId="urn:microsoft.com/office/officeart/2005/8/layout/hList1"/>
    <dgm:cxn modelId="{B832D083-A216-2748-BE45-B62557239AD6}" type="presOf" srcId="{FFCAFCAB-BED7-BE4A-A6C0-41DC6A9D604E}" destId="{3CCE90D5-26F6-A342-972E-51710946282C}" srcOrd="0" destOrd="2" presId="urn:microsoft.com/office/officeart/2005/8/layout/hList1"/>
    <dgm:cxn modelId="{D69E4059-FF14-2440-BD15-080EA6E2EFCD}" type="presOf" srcId="{33536BAD-251E-404C-B63A-D4C504572123}" destId="{3CCE90D5-26F6-A342-972E-51710946282C}" srcOrd="0" destOrd="3" presId="urn:microsoft.com/office/officeart/2005/8/layout/hList1"/>
    <dgm:cxn modelId="{23D6C8A5-EBD8-0642-B310-921E4820A77B}" srcId="{F79279DC-9574-2F4A-A218-9F98A9FA1DF2}" destId="{9C0F6A1C-83A4-3746-8490-D700BB64F805}" srcOrd="0" destOrd="0" parTransId="{24043B39-8949-404D-96B9-EA12364A863C}" sibTransId="{0E3F513D-3B5F-4C41-BA77-AF3A46E8E7CA}"/>
    <dgm:cxn modelId="{2B708A87-FDA7-614A-8C31-9B31535401C0}" type="presOf" srcId="{E1050E6E-132D-914E-8357-0F264C697355}" destId="{0D2C297B-6AD8-5A4A-8FA2-AC92994720F6}" srcOrd="0" destOrd="2" presId="urn:microsoft.com/office/officeart/2005/8/layout/hList1"/>
    <dgm:cxn modelId="{AC7BE51D-9CB2-E042-ABB4-5E1F78006EF5}" srcId="{F79279DC-9574-2F4A-A218-9F98A9FA1DF2}" destId="{5445329A-6FBC-E142-BA49-5546DACAB9CB}" srcOrd="1" destOrd="0" parTransId="{0130E303-9737-4844-81BD-102105CDE9E3}" sibTransId="{FAEEB56F-ADC6-E04F-B016-AE3DE5807237}"/>
    <dgm:cxn modelId="{B3BF1A19-7476-A845-AB6A-21D5B2D1A792}" srcId="{5445329A-6FBC-E142-BA49-5546DACAB9CB}" destId="{DBC13C0A-8941-E749-9315-359AB7961531}" srcOrd="0" destOrd="0" parTransId="{839C7829-56FF-3D41-94BA-87451DF8E872}" sibTransId="{098F91C2-19DA-B24C-B755-D3FF7383CF62}"/>
    <dgm:cxn modelId="{9F1EA0E3-9B52-A847-8E8F-06C5B65F4ABD}" srcId="{5445329A-6FBC-E142-BA49-5546DACAB9CB}" destId="{FFCAFCAB-BED7-BE4A-A6C0-41DC6A9D604E}" srcOrd="2" destOrd="0" parTransId="{F4021315-8983-C24A-B739-2916FAEC36A7}" sibTransId="{53CDAE31-72FB-7B46-9DA2-252BC1C9DE2E}"/>
    <dgm:cxn modelId="{C082B40C-7A77-7343-9828-681F307EB19E}" type="presParOf" srcId="{78BA4667-466A-3C45-9FC6-77418A866C92}" destId="{173060B5-CD0B-7746-BA14-886DB2F56ACC}" srcOrd="0" destOrd="0" presId="urn:microsoft.com/office/officeart/2005/8/layout/hList1"/>
    <dgm:cxn modelId="{D35F735D-C6E5-4C49-AB7D-54C18EB75E8B}" type="presParOf" srcId="{173060B5-CD0B-7746-BA14-886DB2F56ACC}" destId="{13DAE803-75D1-C840-8F21-2DB90D9C88DA}" srcOrd="0" destOrd="0" presId="urn:microsoft.com/office/officeart/2005/8/layout/hList1"/>
    <dgm:cxn modelId="{6BCA3E7B-C668-8E47-9C7F-43F966BE0C90}" type="presParOf" srcId="{173060B5-CD0B-7746-BA14-886DB2F56ACC}" destId="{0D2C297B-6AD8-5A4A-8FA2-AC92994720F6}" srcOrd="1" destOrd="0" presId="urn:microsoft.com/office/officeart/2005/8/layout/hList1"/>
    <dgm:cxn modelId="{31D8748F-A95D-094B-A20A-0C6AE392FCED}" type="presParOf" srcId="{78BA4667-466A-3C45-9FC6-77418A866C92}" destId="{A419F548-CE2C-1F4F-B2C6-F80F763DB3F0}" srcOrd="1" destOrd="0" presId="urn:microsoft.com/office/officeart/2005/8/layout/hList1"/>
    <dgm:cxn modelId="{494B5C7D-8C54-9E46-B64F-B08C3CB113C9}" type="presParOf" srcId="{78BA4667-466A-3C45-9FC6-77418A866C92}" destId="{4469D424-BD23-704C-91D7-E8EC3184D87A}" srcOrd="2" destOrd="0" presId="urn:microsoft.com/office/officeart/2005/8/layout/hList1"/>
    <dgm:cxn modelId="{D482C0DF-4816-A54E-8F9D-955479657C87}" type="presParOf" srcId="{4469D424-BD23-704C-91D7-E8EC3184D87A}" destId="{C0EB1C5F-AE33-084E-8432-16006DA20CDF}" srcOrd="0" destOrd="0" presId="urn:microsoft.com/office/officeart/2005/8/layout/hList1"/>
    <dgm:cxn modelId="{825A7CE9-87FA-6B4F-94CD-C3D1E6311295}" type="presParOf" srcId="{4469D424-BD23-704C-91D7-E8EC3184D87A}" destId="{3CCE90D5-26F6-A342-972E-5171094628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30A37-4D81-4699-8A8C-8F89006ED5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E1A-6581-4E47-A3F6-DD072CD6946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gm:t>
    </dgm:pt>
    <dgm:pt modelId="{0137BDA3-373A-4F90-AD83-01447C480E43}" type="parTrans" cxnId="{6D4C1503-953C-4959-92E9-F1CB23DFE8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31DF35B-C63B-4A82-98B9-7E81702100B7}" type="sibTrans" cxnId="{6D4C1503-953C-4959-92E9-F1CB23DFE8DC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16A14D71-3B2E-494F-8AAB-FA37C6E022B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gm:t>
    </dgm:pt>
    <dgm:pt modelId="{1A58AD2A-A987-4917-BA68-0ED9AF78DC53}" type="par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523E45B6-E3D5-4AB2-B4E3-ECAE98C0C1AD}" type="sib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A488775-F876-4A04-B5AA-0C17F7C39BC0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gm:t>
    </dgm:pt>
    <dgm:pt modelId="{04D66CAD-3408-4961-8749-8EEFF3BAEC0B}" type="parTrans" cxnId="{9B28B162-D151-41E1-BF70-C345FF313D1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0A044882-EDF1-426D-9C73-78B7E2340DC0}" type="sibTrans" cxnId="{9B28B162-D151-41E1-BF70-C345FF313D1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E6297E3-2555-4F8B-BBF1-55A9BA504A17}" type="pres">
      <dgm:prSet presAssocID="{26030A37-4D81-4699-8A8C-8F89006ED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F0FC-03E8-45F5-B6EF-2DCF7EFEFFA2}" type="pres">
      <dgm:prSet presAssocID="{26030A37-4D81-4699-8A8C-8F89006ED5AC}" presName="dummyMaxCanvas" presStyleCnt="0">
        <dgm:presLayoutVars/>
      </dgm:prSet>
      <dgm:spPr/>
    </dgm:pt>
    <dgm:pt modelId="{CC692FEE-814F-4B44-8887-15F05353284F}" type="pres">
      <dgm:prSet presAssocID="{26030A37-4D81-4699-8A8C-8F89006ED5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576-037D-414A-8F6D-2C66E2A04F41}" type="pres">
      <dgm:prSet presAssocID="{26030A37-4D81-4699-8A8C-8F89006ED5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2606-6A7D-4754-8A52-0CC72205FAC0}" type="pres">
      <dgm:prSet presAssocID="{26030A37-4D81-4699-8A8C-8F89006ED5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9C22-BF94-4969-92B4-96D7B7938DD1}" type="pres">
      <dgm:prSet presAssocID="{26030A37-4D81-4699-8A8C-8F89006ED5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9A00-6D4F-4E87-B4B2-56CE543F4270}" type="pres">
      <dgm:prSet presAssocID="{26030A37-4D81-4699-8A8C-8F89006ED5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990F-D045-4585-BBF7-2E018D26CC9A}" type="pres">
      <dgm:prSet presAssocID="{26030A37-4D81-4699-8A8C-8F89006ED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419D-ECA0-4D0F-8C0B-165641B820F4}" type="pres">
      <dgm:prSet presAssocID="{26030A37-4D81-4699-8A8C-8F89006ED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A341-D9A7-4D41-9217-E328FC96D31D}" type="pres">
      <dgm:prSet presAssocID="{26030A37-4D81-4699-8A8C-8F89006ED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75002-D23A-6046-8D02-7AA0E2DF8CB7}" type="presOf" srcId="{FA488775-F876-4A04-B5AA-0C17F7C39BC0}" destId="{CAFFA576-037D-414A-8F6D-2C66E2A04F41}" srcOrd="0" destOrd="0" presId="urn:microsoft.com/office/officeart/2005/8/layout/vProcess5"/>
    <dgm:cxn modelId="{96F8D139-19E2-4430-BBB0-58C36E4F1290}" srcId="{26030A37-4D81-4699-8A8C-8F89006ED5AC}" destId="{16A14D71-3B2E-494F-8AAB-FA37C6E022B2}" srcOrd="2" destOrd="0" parTransId="{1A58AD2A-A987-4917-BA68-0ED9AF78DC53}" sibTransId="{523E45B6-E3D5-4AB2-B4E3-ECAE98C0C1AD}"/>
    <dgm:cxn modelId="{6D4C1503-953C-4959-92E9-F1CB23DFE8DC}" srcId="{26030A37-4D81-4699-8A8C-8F89006ED5AC}" destId="{BB1AAE1A-6581-4E47-A3F6-DD072CD69462}" srcOrd="0" destOrd="0" parTransId="{0137BDA3-373A-4F90-AD83-01447C480E43}" sibTransId="{F31DF35B-C63B-4A82-98B9-7E81702100B7}"/>
    <dgm:cxn modelId="{2C02C041-7B7E-834E-8A9F-0C2078E373E7}" type="presOf" srcId="{BB1AAE1A-6581-4E47-A3F6-DD072CD69462}" destId="{CC692FEE-814F-4B44-8887-15F05353284F}" srcOrd="0" destOrd="0" presId="urn:microsoft.com/office/officeart/2005/8/layout/vProcess5"/>
    <dgm:cxn modelId="{9B28B162-D151-41E1-BF70-C345FF313D1F}" srcId="{26030A37-4D81-4699-8A8C-8F89006ED5AC}" destId="{FA488775-F876-4A04-B5AA-0C17F7C39BC0}" srcOrd="1" destOrd="0" parTransId="{04D66CAD-3408-4961-8749-8EEFF3BAEC0B}" sibTransId="{0A044882-EDF1-426D-9C73-78B7E2340DC0}"/>
    <dgm:cxn modelId="{138CD5B7-6BD5-DD40-A34A-E7741F613835}" type="presOf" srcId="{16A14D71-3B2E-494F-8AAB-FA37C6E022B2}" destId="{AC482606-6A7D-4754-8A52-0CC72205FAC0}" srcOrd="0" destOrd="0" presId="urn:microsoft.com/office/officeart/2005/8/layout/vProcess5"/>
    <dgm:cxn modelId="{490096E6-ADC9-1B40-8523-214899627F3C}" type="presOf" srcId="{F31DF35B-C63B-4A82-98B9-7E81702100B7}" destId="{8FAD9C22-BF94-4969-92B4-96D7B7938DD1}" srcOrd="0" destOrd="0" presId="urn:microsoft.com/office/officeart/2005/8/layout/vProcess5"/>
    <dgm:cxn modelId="{1C4F7C46-BF34-114C-B71E-DACA8CFA54AE}" type="presOf" srcId="{16A14D71-3B2E-494F-8AAB-FA37C6E022B2}" destId="{A90DA341-D9A7-4D41-9217-E328FC96D31D}" srcOrd="1" destOrd="0" presId="urn:microsoft.com/office/officeart/2005/8/layout/vProcess5"/>
    <dgm:cxn modelId="{C032FB80-3088-BE40-A786-1E619AA3F2F0}" type="presOf" srcId="{FA488775-F876-4A04-B5AA-0C17F7C39BC0}" destId="{F4DA419D-ECA0-4D0F-8C0B-165641B820F4}" srcOrd="1" destOrd="0" presId="urn:microsoft.com/office/officeart/2005/8/layout/vProcess5"/>
    <dgm:cxn modelId="{AA815C79-8727-1148-A5DF-898A268731C8}" type="presOf" srcId="{0A044882-EDF1-426D-9C73-78B7E2340DC0}" destId="{35F59A00-6D4F-4E87-B4B2-56CE543F4270}" srcOrd="0" destOrd="0" presId="urn:microsoft.com/office/officeart/2005/8/layout/vProcess5"/>
    <dgm:cxn modelId="{36C8807B-7AF6-4546-97A3-3140726C40BD}" type="presOf" srcId="{26030A37-4D81-4699-8A8C-8F89006ED5AC}" destId="{FE6297E3-2555-4F8B-BBF1-55A9BA504A17}" srcOrd="0" destOrd="0" presId="urn:microsoft.com/office/officeart/2005/8/layout/vProcess5"/>
    <dgm:cxn modelId="{898AFB87-D4C6-644B-BAB9-60F19AE7ABA3}" type="presOf" srcId="{BB1AAE1A-6581-4E47-A3F6-DD072CD69462}" destId="{B91B990F-D045-4585-BBF7-2E018D26CC9A}" srcOrd="1" destOrd="0" presId="urn:microsoft.com/office/officeart/2005/8/layout/vProcess5"/>
    <dgm:cxn modelId="{B5AAA15C-E648-BD4E-9AC6-C0862B549C1B}" type="presParOf" srcId="{FE6297E3-2555-4F8B-BBF1-55A9BA504A17}" destId="{C553F0FC-03E8-45F5-B6EF-2DCF7EFEFFA2}" srcOrd="0" destOrd="0" presId="urn:microsoft.com/office/officeart/2005/8/layout/vProcess5"/>
    <dgm:cxn modelId="{F88E3E76-CCA5-4B4E-93BB-ECF9868DD96E}" type="presParOf" srcId="{FE6297E3-2555-4F8B-BBF1-55A9BA504A17}" destId="{CC692FEE-814F-4B44-8887-15F05353284F}" srcOrd="1" destOrd="0" presId="urn:microsoft.com/office/officeart/2005/8/layout/vProcess5"/>
    <dgm:cxn modelId="{49AA3342-027C-AE4A-A333-85AFCFC2DBB0}" type="presParOf" srcId="{FE6297E3-2555-4F8B-BBF1-55A9BA504A17}" destId="{CAFFA576-037D-414A-8F6D-2C66E2A04F41}" srcOrd="2" destOrd="0" presId="urn:microsoft.com/office/officeart/2005/8/layout/vProcess5"/>
    <dgm:cxn modelId="{D97BD93A-D0F6-6947-AC51-7ED882B7D642}" type="presParOf" srcId="{FE6297E3-2555-4F8B-BBF1-55A9BA504A17}" destId="{AC482606-6A7D-4754-8A52-0CC72205FAC0}" srcOrd="3" destOrd="0" presId="urn:microsoft.com/office/officeart/2005/8/layout/vProcess5"/>
    <dgm:cxn modelId="{8910BC86-2548-3A47-8C00-D7E3C559BCD4}" type="presParOf" srcId="{FE6297E3-2555-4F8B-BBF1-55A9BA504A17}" destId="{8FAD9C22-BF94-4969-92B4-96D7B7938DD1}" srcOrd="4" destOrd="0" presId="urn:microsoft.com/office/officeart/2005/8/layout/vProcess5"/>
    <dgm:cxn modelId="{B9293673-DA2B-594D-BA84-B2D2C2E08022}" type="presParOf" srcId="{FE6297E3-2555-4F8B-BBF1-55A9BA504A17}" destId="{35F59A00-6D4F-4E87-B4B2-56CE543F4270}" srcOrd="5" destOrd="0" presId="urn:microsoft.com/office/officeart/2005/8/layout/vProcess5"/>
    <dgm:cxn modelId="{094980DF-0068-4343-BF08-55FC6E84D0A3}" type="presParOf" srcId="{FE6297E3-2555-4F8B-BBF1-55A9BA504A17}" destId="{B91B990F-D045-4585-BBF7-2E018D26CC9A}" srcOrd="6" destOrd="0" presId="urn:microsoft.com/office/officeart/2005/8/layout/vProcess5"/>
    <dgm:cxn modelId="{A40B8B08-7067-DD41-B9F2-45788F1D774B}" type="presParOf" srcId="{FE6297E3-2555-4F8B-BBF1-55A9BA504A17}" destId="{F4DA419D-ECA0-4D0F-8C0B-165641B820F4}" srcOrd="7" destOrd="0" presId="urn:microsoft.com/office/officeart/2005/8/layout/vProcess5"/>
    <dgm:cxn modelId="{B9066039-C1E4-774A-B927-630FB0AB8950}" type="presParOf" srcId="{FE6297E3-2555-4F8B-BBF1-55A9BA504A17}" destId="{A90DA341-D9A7-4D41-9217-E328FC96D3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DE49B-62F6-4E4C-A794-37AB6E19B8CE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5DB84-070D-DA4D-8495-1A10EF5F97A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>
              <a:solidFill>
                <a:schemeClr val="tx1"/>
              </a:solidFill>
              <a:latin typeface="+mn-lt"/>
              <a:cs typeface="Franklin Gothic Book"/>
            </a:rPr>
            <a:t>Excellent hospitals, empty beds</a:t>
          </a:r>
        </a:p>
      </dgm:t>
    </dgm:pt>
    <dgm:pt modelId="{54939265-22A2-8542-96F3-2CFAF4492B77}" type="parTrans" cxnId="{AB9FC1BC-C917-7F46-A690-F329E0BD4A54}">
      <dgm:prSet/>
      <dgm:spPr/>
      <dgm:t>
        <a:bodyPr/>
        <a:lstStyle/>
        <a:p>
          <a:endParaRPr lang="en-US"/>
        </a:p>
      </dgm:t>
    </dgm:pt>
    <dgm:pt modelId="{3305F89E-A482-2D46-8EBB-25EA22540E13}" type="sibTrans" cxnId="{AB9FC1BC-C917-7F46-A690-F329E0BD4A54}">
      <dgm:prSet/>
      <dgm:spPr/>
      <dgm:t>
        <a:bodyPr/>
        <a:lstStyle/>
        <a:p>
          <a:endParaRPr lang="en-US"/>
        </a:p>
      </dgm:t>
    </dgm:pt>
    <dgm:pt modelId="{A9D617C3-D4B8-9D46-8E10-83C1A4D712B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>
              <a:solidFill>
                <a:schemeClr val="tx1"/>
              </a:solidFill>
              <a:latin typeface="+mn-lt"/>
              <a:cs typeface="Franklin Gothic Book"/>
            </a:rPr>
            <a:t>Enough well-trained professionals</a:t>
          </a:r>
        </a:p>
      </dgm:t>
    </dgm:pt>
    <dgm:pt modelId="{A7A424B5-2CA2-5C46-A397-9F76212D4BE7}" type="parTrans" cxnId="{AC34A140-546B-FB4E-858A-F7AFC3737C9E}">
      <dgm:prSet/>
      <dgm:spPr/>
      <dgm:t>
        <a:bodyPr/>
        <a:lstStyle/>
        <a:p>
          <a:endParaRPr lang="en-US"/>
        </a:p>
      </dgm:t>
    </dgm:pt>
    <dgm:pt modelId="{C3392F5D-1178-7C4B-A3C3-6FD5ACCF246D}" type="sibTrans" cxnId="{AC34A140-546B-FB4E-858A-F7AFC3737C9E}">
      <dgm:prSet/>
      <dgm:spPr/>
      <dgm:t>
        <a:bodyPr/>
        <a:lstStyle/>
        <a:p>
          <a:endParaRPr lang="en-US"/>
        </a:p>
      </dgm:t>
    </dgm:pt>
    <dgm:pt modelId="{A1BEC134-4DD6-8C4A-A86E-41816DDE343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>
              <a:solidFill>
                <a:schemeClr val="tx1"/>
              </a:solidFill>
              <a:latin typeface="+mn-lt"/>
              <a:cs typeface="Franklin Gothic Book"/>
            </a:rPr>
            <a:t>Superb research</a:t>
          </a:r>
        </a:p>
      </dgm:t>
    </dgm:pt>
    <dgm:pt modelId="{7E229FE9-1404-754E-BB82-326D7D01986A}" type="parTrans" cxnId="{01FA0EB1-2AEC-EA45-8054-A5043AC9747D}">
      <dgm:prSet/>
      <dgm:spPr/>
      <dgm:t>
        <a:bodyPr/>
        <a:lstStyle/>
        <a:p>
          <a:endParaRPr lang="en-US"/>
        </a:p>
      </dgm:t>
    </dgm:pt>
    <dgm:pt modelId="{C32BEEBD-11C0-004D-907C-426492C632C6}" type="sibTrans" cxnId="{01FA0EB1-2AEC-EA45-8054-A5043AC9747D}">
      <dgm:prSet/>
      <dgm:spPr/>
      <dgm:t>
        <a:bodyPr/>
        <a:lstStyle/>
        <a:p>
          <a:endParaRPr lang="en-US"/>
        </a:p>
      </dgm:t>
    </dgm:pt>
    <dgm:pt modelId="{584E5379-C868-AD4A-B75A-444798A027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>
              <a:solidFill>
                <a:schemeClr val="tx1"/>
              </a:solidFill>
              <a:latin typeface="+mn-lt"/>
              <a:cs typeface="Franklin Gothic Book"/>
            </a:rPr>
            <a:t>Current spending is sufficient</a:t>
          </a:r>
        </a:p>
      </dgm:t>
    </dgm:pt>
    <dgm:pt modelId="{F00F8C16-0DC7-5A4C-A737-A77B14946F68}" type="parTrans" cxnId="{B5044AA6-A1CA-7B4C-A904-AAF4D88D5127}">
      <dgm:prSet/>
      <dgm:spPr/>
      <dgm:t>
        <a:bodyPr/>
        <a:lstStyle/>
        <a:p>
          <a:endParaRPr lang="en-US"/>
        </a:p>
      </dgm:t>
    </dgm:pt>
    <dgm:pt modelId="{D66A5FC8-70B3-2349-A88B-E89A9EE4B361}" type="sibTrans" cxnId="{B5044AA6-A1CA-7B4C-A904-AAF4D88D5127}">
      <dgm:prSet/>
      <dgm:spPr/>
      <dgm:t>
        <a:bodyPr/>
        <a:lstStyle/>
        <a:p>
          <a:endParaRPr lang="en-US"/>
        </a:p>
      </dgm:t>
    </dgm:pt>
    <dgm:pt modelId="{ABA5BB6D-1BA7-6747-A365-56A46D5402F4}" type="pres">
      <dgm:prSet presAssocID="{1E5DE49B-62F6-4E4C-A794-37AB6E19B8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C9F0582-F852-BD4F-8C9C-081032857EA0}" type="pres">
      <dgm:prSet presAssocID="{1E5DE49B-62F6-4E4C-A794-37AB6E19B8CE}" presName="pyramid" presStyleLbl="node1" presStyleIdx="0" presStyleCnt="1" custLinFactNeighborX="-23276"/>
      <dgm:spPr>
        <a:solidFill>
          <a:schemeClr val="accent1"/>
        </a:solidFill>
        <a:ln>
          <a:solidFill>
            <a:schemeClr val="bg1"/>
          </a:solidFill>
        </a:ln>
      </dgm:spPr>
    </dgm:pt>
    <dgm:pt modelId="{CC178367-B089-2D4E-8C12-5A3BE9DF5290}" type="pres">
      <dgm:prSet presAssocID="{1E5DE49B-62F6-4E4C-A794-37AB6E19B8CE}" presName="theList" presStyleCnt="0"/>
      <dgm:spPr/>
    </dgm:pt>
    <dgm:pt modelId="{2988FF62-055F-6447-A381-B16663C59D8B}" type="pres">
      <dgm:prSet presAssocID="{1725DB84-070D-DA4D-8495-1A10EF5F97A1}" presName="aNode" presStyleLbl="fgAcc1" presStyleIdx="0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0FBD-90F8-7A44-BA5E-1325A6A87F0F}" type="pres">
      <dgm:prSet presAssocID="{1725DB84-070D-DA4D-8495-1A10EF5F97A1}" presName="aSpace" presStyleCnt="0"/>
      <dgm:spPr/>
    </dgm:pt>
    <dgm:pt modelId="{A471B72C-FEB7-D546-BBCC-0D7EECCABCE7}" type="pres">
      <dgm:prSet presAssocID="{A9D617C3-D4B8-9D46-8E10-83C1A4D712B1}" presName="aNode" presStyleLbl="fgAcc1" presStyleIdx="1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4D4F0-46E9-F34D-AE26-95BAD1CBAD36}" type="pres">
      <dgm:prSet presAssocID="{A9D617C3-D4B8-9D46-8E10-83C1A4D712B1}" presName="aSpace" presStyleCnt="0"/>
      <dgm:spPr/>
    </dgm:pt>
    <dgm:pt modelId="{F32CA8F3-6885-0140-BBD7-489EA2F48676}" type="pres">
      <dgm:prSet presAssocID="{A1BEC134-4DD6-8C4A-A86E-41816DDE343C}" presName="aNode" presStyleLbl="fgAcc1" presStyleIdx="2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A7CB-E086-9840-8EE4-4949037F73A3}" type="pres">
      <dgm:prSet presAssocID="{A1BEC134-4DD6-8C4A-A86E-41816DDE343C}" presName="aSpace" presStyleCnt="0"/>
      <dgm:spPr/>
    </dgm:pt>
    <dgm:pt modelId="{3C6B2AD8-F141-3F4F-97E5-A3191CF4398F}" type="pres">
      <dgm:prSet presAssocID="{584E5379-C868-AD4A-B75A-444798A0276D}" presName="aNode" presStyleLbl="fgAcc1" presStyleIdx="3" presStyleCnt="4" custScaleX="218302" custLinFactNeighborX="2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058A9-1F22-9B47-91A3-5C92BCD9E86B}" type="pres">
      <dgm:prSet presAssocID="{584E5379-C868-AD4A-B75A-444798A0276D}" presName="aSpace" presStyleCnt="0"/>
      <dgm:spPr/>
    </dgm:pt>
  </dgm:ptLst>
  <dgm:cxnLst>
    <dgm:cxn modelId="{ED1F48C7-8FD1-FE48-BC35-B165DA013407}" type="presOf" srcId="{1E5DE49B-62F6-4E4C-A794-37AB6E19B8CE}" destId="{ABA5BB6D-1BA7-6747-A365-56A46D5402F4}" srcOrd="0" destOrd="0" presId="urn:microsoft.com/office/officeart/2005/8/layout/pyramid2"/>
    <dgm:cxn modelId="{B5044AA6-A1CA-7B4C-A904-AAF4D88D5127}" srcId="{1E5DE49B-62F6-4E4C-A794-37AB6E19B8CE}" destId="{584E5379-C868-AD4A-B75A-444798A0276D}" srcOrd="3" destOrd="0" parTransId="{F00F8C16-0DC7-5A4C-A737-A77B14946F68}" sibTransId="{D66A5FC8-70B3-2349-A88B-E89A9EE4B361}"/>
    <dgm:cxn modelId="{C208F82F-320E-9F41-BB20-C63E7F45A9C1}" type="presOf" srcId="{A9D617C3-D4B8-9D46-8E10-83C1A4D712B1}" destId="{A471B72C-FEB7-D546-BBCC-0D7EECCABCE7}" srcOrd="0" destOrd="0" presId="urn:microsoft.com/office/officeart/2005/8/layout/pyramid2"/>
    <dgm:cxn modelId="{AB9FC1BC-C917-7F46-A690-F329E0BD4A54}" srcId="{1E5DE49B-62F6-4E4C-A794-37AB6E19B8CE}" destId="{1725DB84-070D-DA4D-8495-1A10EF5F97A1}" srcOrd="0" destOrd="0" parTransId="{54939265-22A2-8542-96F3-2CFAF4492B77}" sibTransId="{3305F89E-A482-2D46-8EBB-25EA22540E13}"/>
    <dgm:cxn modelId="{01FA0EB1-2AEC-EA45-8054-A5043AC9747D}" srcId="{1E5DE49B-62F6-4E4C-A794-37AB6E19B8CE}" destId="{A1BEC134-4DD6-8C4A-A86E-41816DDE343C}" srcOrd="2" destOrd="0" parTransId="{7E229FE9-1404-754E-BB82-326D7D01986A}" sibTransId="{C32BEEBD-11C0-004D-907C-426492C632C6}"/>
    <dgm:cxn modelId="{23C121CA-4155-C441-9457-9F598994FDFF}" type="presOf" srcId="{A1BEC134-4DD6-8C4A-A86E-41816DDE343C}" destId="{F32CA8F3-6885-0140-BBD7-489EA2F48676}" srcOrd="0" destOrd="0" presId="urn:microsoft.com/office/officeart/2005/8/layout/pyramid2"/>
    <dgm:cxn modelId="{23D983DB-9010-1D4D-A069-8022869E0779}" type="presOf" srcId="{1725DB84-070D-DA4D-8495-1A10EF5F97A1}" destId="{2988FF62-055F-6447-A381-B16663C59D8B}" srcOrd="0" destOrd="0" presId="urn:microsoft.com/office/officeart/2005/8/layout/pyramid2"/>
    <dgm:cxn modelId="{D7D4D552-546A-2A46-8BA3-10B7605F84D4}" type="presOf" srcId="{584E5379-C868-AD4A-B75A-444798A0276D}" destId="{3C6B2AD8-F141-3F4F-97E5-A3191CF4398F}" srcOrd="0" destOrd="0" presId="urn:microsoft.com/office/officeart/2005/8/layout/pyramid2"/>
    <dgm:cxn modelId="{AC34A140-546B-FB4E-858A-F7AFC3737C9E}" srcId="{1E5DE49B-62F6-4E4C-A794-37AB6E19B8CE}" destId="{A9D617C3-D4B8-9D46-8E10-83C1A4D712B1}" srcOrd="1" destOrd="0" parTransId="{A7A424B5-2CA2-5C46-A397-9F76212D4BE7}" sibTransId="{C3392F5D-1178-7C4B-A3C3-6FD5ACCF246D}"/>
    <dgm:cxn modelId="{B9B3BE67-D167-2B41-9A77-756A41B65698}" type="presParOf" srcId="{ABA5BB6D-1BA7-6747-A365-56A46D5402F4}" destId="{CC9F0582-F852-BD4F-8C9C-081032857EA0}" srcOrd="0" destOrd="0" presId="urn:microsoft.com/office/officeart/2005/8/layout/pyramid2"/>
    <dgm:cxn modelId="{6152B414-58CD-1146-A3B2-3C82AE5287C2}" type="presParOf" srcId="{ABA5BB6D-1BA7-6747-A365-56A46D5402F4}" destId="{CC178367-B089-2D4E-8C12-5A3BE9DF5290}" srcOrd="1" destOrd="0" presId="urn:microsoft.com/office/officeart/2005/8/layout/pyramid2"/>
    <dgm:cxn modelId="{7C74AC2C-CEA6-3047-AF3E-0DA97FB3D6D2}" type="presParOf" srcId="{CC178367-B089-2D4E-8C12-5A3BE9DF5290}" destId="{2988FF62-055F-6447-A381-B16663C59D8B}" srcOrd="0" destOrd="0" presId="urn:microsoft.com/office/officeart/2005/8/layout/pyramid2"/>
    <dgm:cxn modelId="{66FC8836-E7F6-0D41-A273-63064E24DAA5}" type="presParOf" srcId="{CC178367-B089-2D4E-8C12-5A3BE9DF5290}" destId="{A6ED0FBD-90F8-7A44-BA5E-1325A6A87F0F}" srcOrd="1" destOrd="0" presId="urn:microsoft.com/office/officeart/2005/8/layout/pyramid2"/>
    <dgm:cxn modelId="{9E3A5196-D4ED-5041-A6AC-E91C7AEC1BBB}" type="presParOf" srcId="{CC178367-B089-2D4E-8C12-5A3BE9DF5290}" destId="{A471B72C-FEB7-D546-BBCC-0D7EECCABCE7}" srcOrd="2" destOrd="0" presId="urn:microsoft.com/office/officeart/2005/8/layout/pyramid2"/>
    <dgm:cxn modelId="{A7096E7F-129E-F54B-AEE8-0EB1CE6E61B6}" type="presParOf" srcId="{CC178367-B089-2D4E-8C12-5A3BE9DF5290}" destId="{90B4D4F0-46E9-F34D-AE26-95BAD1CBAD36}" srcOrd="3" destOrd="0" presId="urn:microsoft.com/office/officeart/2005/8/layout/pyramid2"/>
    <dgm:cxn modelId="{C5EE1323-1A4D-7F4B-9845-7205B33DB295}" type="presParOf" srcId="{CC178367-B089-2D4E-8C12-5A3BE9DF5290}" destId="{F32CA8F3-6885-0140-BBD7-489EA2F48676}" srcOrd="4" destOrd="0" presId="urn:microsoft.com/office/officeart/2005/8/layout/pyramid2"/>
    <dgm:cxn modelId="{B3B12F3B-173A-2744-B148-D0201582C720}" type="presParOf" srcId="{CC178367-B089-2D4E-8C12-5A3BE9DF5290}" destId="{163CA7CB-E086-9840-8EE4-4949037F73A3}" srcOrd="5" destOrd="0" presId="urn:microsoft.com/office/officeart/2005/8/layout/pyramid2"/>
    <dgm:cxn modelId="{7CBC5CDE-78F5-4948-8073-C7253606D0F2}" type="presParOf" srcId="{CC178367-B089-2D4E-8C12-5A3BE9DF5290}" destId="{3C6B2AD8-F141-3F4F-97E5-A3191CF4398F}" srcOrd="6" destOrd="0" presId="urn:microsoft.com/office/officeart/2005/8/layout/pyramid2"/>
    <dgm:cxn modelId="{33EE5B4E-3356-D14D-8323-60C41E05DE38}" type="presParOf" srcId="{CC178367-B089-2D4E-8C12-5A3BE9DF5290}" destId="{E9C058A9-1F22-9B47-91A3-5C92BCD9E8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8823E-796A-CF49-99E7-760006AF2F78}">
      <dsp:nvSpPr>
        <dsp:cNvPr id="0" name=""/>
        <dsp:cNvSpPr/>
      </dsp:nvSpPr>
      <dsp:spPr>
        <a:xfrm>
          <a:off x="3308" y="4737"/>
          <a:ext cx="3225331" cy="100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/>
            <a:t>Strong predictors</a:t>
          </a:r>
        </a:p>
      </dsp:txBody>
      <dsp:txXfrm>
        <a:off x="3308" y="4737"/>
        <a:ext cx="3225331" cy="1005799"/>
      </dsp:txXfrm>
    </dsp:sp>
    <dsp:sp modelId="{705E3A41-B807-224E-B3BD-321D21DB8370}">
      <dsp:nvSpPr>
        <dsp:cNvPr id="0" name=""/>
        <dsp:cNvSpPr/>
      </dsp:nvSpPr>
      <dsp:spPr>
        <a:xfrm>
          <a:off x="3308" y="1010537"/>
          <a:ext cx="3225331" cy="286578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900" kern="1200" dirty="0"/>
            <a:t>A competing hospital opening a program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900" kern="1200"/>
            <a:t>For-profit ownership</a:t>
          </a:r>
        </a:p>
      </dsp:txBody>
      <dsp:txXfrm>
        <a:off x="3308" y="1010537"/>
        <a:ext cx="3225331" cy="2865780"/>
      </dsp:txXfrm>
    </dsp:sp>
    <dsp:sp modelId="{B88581C6-64CB-6543-A9F1-F7CCF49DCB0B}">
      <dsp:nvSpPr>
        <dsp:cNvPr id="0" name=""/>
        <dsp:cNvSpPr/>
      </dsp:nvSpPr>
      <dsp:spPr>
        <a:xfrm>
          <a:off x="3680186" y="4737"/>
          <a:ext cx="3225331" cy="100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/>
            <a:t>Also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/>
            <a:t>predictive</a:t>
          </a:r>
        </a:p>
      </dsp:txBody>
      <dsp:txXfrm>
        <a:off x="3680186" y="4737"/>
        <a:ext cx="3225331" cy="1005799"/>
      </dsp:txXfrm>
    </dsp:sp>
    <dsp:sp modelId="{2222D14E-D47D-514A-BC42-6BEFAA9441C2}">
      <dsp:nvSpPr>
        <dsp:cNvPr id="0" name=""/>
        <dsp:cNvSpPr/>
      </dsp:nvSpPr>
      <dsp:spPr>
        <a:xfrm>
          <a:off x="3680186" y="1010537"/>
          <a:ext cx="3225331" cy="286578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900" kern="1200"/>
            <a:t>Being a non-profit in a market dominated by for-profits </a:t>
          </a:r>
        </a:p>
      </dsp:txBody>
      <dsp:txXfrm>
        <a:off x="3680186" y="1010537"/>
        <a:ext cx="3225331" cy="2865780"/>
      </dsp:txXfrm>
    </dsp:sp>
    <dsp:sp modelId="{C0DC160D-1B47-AC43-A1CB-2A0020927F56}">
      <dsp:nvSpPr>
        <dsp:cNvPr id="0" name=""/>
        <dsp:cNvSpPr/>
      </dsp:nvSpPr>
      <dsp:spPr>
        <a:xfrm>
          <a:off x="7357064" y="4737"/>
          <a:ext cx="3225331" cy="100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/>
            <a:t>Weakly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/>
            <a:t>predictive</a:t>
          </a:r>
        </a:p>
      </dsp:txBody>
      <dsp:txXfrm>
        <a:off x="7357064" y="4737"/>
        <a:ext cx="3225331" cy="1005799"/>
      </dsp:txXfrm>
    </dsp:sp>
    <dsp:sp modelId="{B9CAA310-23FD-214F-84FC-A8AA8A5BCDC2}">
      <dsp:nvSpPr>
        <dsp:cNvPr id="0" name=""/>
        <dsp:cNvSpPr/>
      </dsp:nvSpPr>
      <dsp:spPr>
        <a:xfrm>
          <a:off x="7357064" y="1010537"/>
          <a:ext cx="3225331" cy="286578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900" kern="1200"/>
            <a:t>Lack of service availability in the community</a:t>
          </a:r>
        </a:p>
      </dsp:txBody>
      <dsp:txXfrm>
        <a:off x="7357064" y="1010537"/>
        <a:ext cx="3225331" cy="2865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E803-75D1-C840-8F21-2DB90D9C88DA}">
      <dsp:nvSpPr>
        <dsp:cNvPr id="0" name=""/>
        <dsp:cNvSpPr/>
      </dsp:nvSpPr>
      <dsp:spPr>
        <a:xfrm>
          <a:off x="51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American Medicare</a:t>
          </a:r>
        </a:p>
      </dsp:txBody>
      <dsp:txXfrm>
        <a:off x="51" y="216062"/>
        <a:ext cx="4913783" cy="748800"/>
      </dsp:txXfrm>
    </dsp:sp>
    <dsp:sp modelId="{0D2C297B-6AD8-5A4A-8FA2-AC92994720F6}">
      <dsp:nvSpPr>
        <dsp:cNvPr id="0" name=""/>
        <dsp:cNvSpPr/>
      </dsp:nvSpPr>
      <dsp:spPr>
        <a:xfrm>
          <a:off x="51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Per-patient payments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 dirty="0"/>
            <a:t>Capital and operating payments intermixed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from surplus/profit	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For-profits thrive</a:t>
          </a:r>
        </a:p>
      </dsp:txBody>
      <dsp:txXfrm>
        <a:off x="51" y="964862"/>
        <a:ext cx="4913783" cy="2854800"/>
      </dsp:txXfrm>
    </dsp:sp>
    <dsp:sp modelId="{C0EB1C5F-AE33-084E-8432-16006DA20CDF}">
      <dsp:nvSpPr>
        <dsp:cNvPr id="0" name=""/>
        <dsp:cNvSpPr/>
      </dsp:nvSpPr>
      <dsp:spPr>
        <a:xfrm>
          <a:off x="5601764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Canadian Medicare</a:t>
          </a:r>
        </a:p>
      </dsp:txBody>
      <dsp:txXfrm>
        <a:off x="5601764" y="216062"/>
        <a:ext cx="4913783" cy="748800"/>
      </dsp:txXfrm>
    </dsp:sp>
    <dsp:sp modelId="{3CCE90D5-26F6-A342-972E-51710946282C}">
      <dsp:nvSpPr>
        <dsp:cNvPr id="0" name=""/>
        <dsp:cNvSpPr/>
      </dsp:nvSpPr>
      <dsp:spPr>
        <a:xfrm>
          <a:off x="5601764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Global budget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Separate payment for capital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by government grants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Eliminates opportunity for profitmaking	</a:t>
          </a:r>
        </a:p>
      </dsp:txBody>
      <dsp:txXfrm>
        <a:off x="5601764" y="964862"/>
        <a:ext cx="4913783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2FEE-814F-4B44-8887-15F05353284F}">
      <dsp:nvSpPr>
        <dsp:cNvPr id="0" name=""/>
        <dsp:cNvSpPr/>
      </dsp:nvSpPr>
      <dsp:spPr>
        <a:xfrm>
          <a:off x="0" y="0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sp:txBody>
      <dsp:txXfrm>
        <a:off x="37630" y="37630"/>
        <a:ext cx="7833702" cy="1209536"/>
      </dsp:txXfrm>
    </dsp:sp>
    <dsp:sp modelId="{CAFFA576-037D-414A-8F6D-2C66E2A04F41}">
      <dsp:nvSpPr>
        <dsp:cNvPr id="0" name=""/>
        <dsp:cNvSpPr/>
      </dsp:nvSpPr>
      <dsp:spPr>
        <a:xfrm>
          <a:off x="813537" y="1498928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sp:txBody>
      <dsp:txXfrm>
        <a:off x="851167" y="1536558"/>
        <a:ext cx="7496181" cy="1209536"/>
      </dsp:txXfrm>
    </dsp:sp>
    <dsp:sp modelId="{AC482606-6A7D-4754-8A52-0CC72205FAC0}">
      <dsp:nvSpPr>
        <dsp:cNvPr id="0" name=""/>
        <dsp:cNvSpPr/>
      </dsp:nvSpPr>
      <dsp:spPr>
        <a:xfrm>
          <a:off x="1627075" y="2997857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sp:txBody>
      <dsp:txXfrm>
        <a:off x="1664705" y="3035487"/>
        <a:ext cx="7496181" cy="1209536"/>
      </dsp:txXfrm>
    </dsp:sp>
    <dsp:sp modelId="{8FAD9C22-BF94-4969-92B4-96D7B7938DD1}">
      <dsp:nvSpPr>
        <dsp:cNvPr id="0" name=""/>
        <dsp:cNvSpPr/>
      </dsp:nvSpPr>
      <dsp:spPr>
        <a:xfrm>
          <a:off x="8384979" y="974303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8572880" y="974303"/>
        <a:ext cx="459315" cy="628426"/>
      </dsp:txXfrm>
    </dsp:sp>
    <dsp:sp modelId="{35F59A00-6D4F-4E87-B4B2-56CE543F4270}">
      <dsp:nvSpPr>
        <dsp:cNvPr id="0" name=""/>
        <dsp:cNvSpPr/>
      </dsp:nvSpPr>
      <dsp:spPr>
        <a:xfrm>
          <a:off x="9198517" y="2464667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9386418" y="2464667"/>
        <a:ext cx="459315" cy="628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F0582-F852-BD4F-8C9C-081032857EA0}">
      <dsp:nvSpPr>
        <dsp:cNvPr id="0" name=""/>
        <dsp:cNvSpPr/>
      </dsp:nvSpPr>
      <dsp:spPr>
        <a:xfrm>
          <a:off x="724270" y="0"/>
          <a:ext cx="4533526" cy="4533526"/>
        </a:xfrm>
        <a:prstGeom prst="triangle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8FF62-055F-6447-A381-B16663C59D8B}">
      <dsp:nvSpPr>
        <dsp:cNvPr id="0" name=""/>
        <dsp:cNvSpPr/>
      </dsp:nvSpPr>
      <dsp:spPr>
        <a:xfrm>
          <a:off x="2945748" y="453795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>
              <a:solidFill>
                <a:schemeClr val="tx1"/>
              </a:solidFill>
              <a:latin typeface="+mn-lt"/>
              <a:cs typeface="Franklin Gothic Book"/>
            </a:rPr>
            <a:t>Excellent hospitals, empty beds</a:t>
          </a:r>
        </a:p>
      </dsp:txBody>
      <dsp:txXfrm>
        <a:off x="2985082" y="493129"/>
        <a:ext cx="6354237" cy="727095"/>
      </dsp:txXfrm>
    </dsp:sp>
    <dsp:sp modelId="{A471B72C-FEB7-D546-BBCC-0D7EECCABCE7}">
      <dsp:nvSpPr>
        <dsp:cNvPr id="0" name=""/>
        <dsp:cNvSpPr/>
      </dsp:nvSpPr>
      <dsp:spPr>
        <a:xfrm>
          <a:off x="2945748" y="1360279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>
              <a:solidFill>
                <a:schemeClr val="tx1"/>
              </a:solidFill>
              <a:latin typeface="+mn-lt"/>
              <a:cs typeface="Franklin Gothic Book"/>
            </a:rPr>
            <a:t>Enough well-trained professionals</a:t>
          </a:r>
        </a:p>
      </dsp:txBody>
      <dsp:txXfrm>
        <a:off x="2985082" y="1399613"/>
        <a:ext cx="6354237" cy="727095"/>
      </dsp:txXfrm>
    </dsp:sp>
    <dsp:sp modelId="{F32CA8F3-6885-0140-BBD7-489EA2F48676}">
      <dsp:nvSpPr>
        <dsp:cNvPr id="0" name=""/>
        <dsp:cNvSpPr/>
      </dsp:nvSpPr>
      <dsp:spPr>
        <a:xfrm>
          <a:off x="2945748" y="2266763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>
              <a:solidFill>
                <a:schemeClr val="tx1"/>
              </a:solidFill>
              <a:latin typeface="+mn-lt"/>
              <a:cs typeface="Franklin Gothic Book"/>
            </a:rPr>
            <a:t>Superb research</a:t>
          </a:r>
        </a:p>
      </dsp:txBody>
      <dsp:txXfrm>
        <a:off x="2985082" y="2306097"/>
        <a:ext cx="6354237" cy="727095"/>
      </dsp:txXfrm>
    </dsp:sp>
    <dsp:sp modelId="{3C6B2AD8-F141-3F4F-97E5-A3191CF4398F}">
      <dsp:nvSpPr>
        <dsp:cNvPr id="0" name=""/>
        <dsp:cNvSpPr/>
      </dsp:nvSpPr>
      <dsp:spPr>
        <a:xfrm>
          <a:off x="2945748" y="3173246"/>
          <a:ext cx="6432905" cy="80576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>
              <a:solidFill>
                <a:schemeClr val="tx1"/>
              </a:solidFill>
              <a:latin typeface="+mn-lt"/>
              <a:cs typeface="Franklin Gothic Book"/>
            </a:rPr>
            <a:t>Current spending is sufficient</a:t>
          </a:r>
        </a:p>
      </dsp:txBody>
      <dsp:txXfrm>
        <a:off x="2985082" y="3212580"/>
        <a:ext cx="6354237" cy="72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0.01133</cdr:x>
      <cdr:y>0.39537</cdr:y>
    </cdr:from>
    <cdr:to>
      <cdr:x>0.98869</cdr:x>
      <cdr:y>0.39537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DE6BA60-5204-4B45-BF5E-A236E4CACC0D}"/>
            </a:ext>
          </a:extLst>
        </cdr:cNvPr>
        <cdr:cNvCxnSpPr/>
      </cdr:nvCxnSpPr>
      <cdr:spPr>
        <a:xfrm xmlns:a="http://schemas.openxmlformats.org/drawingml/2006/main">
          <a:off x="99569" y="2182018"/>
          <a:ext cx="859148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286970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201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6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202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B71EE8A6-5F47-064C-89FC-2710F4228F1E}" type="slidenum">
              <a:rPr lang="en-US" altLang="en-US" sz="1200"/>
              <a:pPr algn="r"/>
              <a:t>75</a:t>
            </a:fld>
            <a:endParaRPr lang="en-US" altLang="en-US" sz="12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1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3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28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00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72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44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97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Times New Roman" charset="0"/>
              </a:rPr>
              <a:t>Percentages of primary care physicians working in organizations, by ownership type, 2010–16</a:t>
            </a:r>
          </a:p>
        </p:txBody>
      </p:sp>
    </p:spTree>
    <p:extLst>
      <p:ext uri="{BB962C8B-B14F-4D97-AF65-F5344CB8AC3E}">
        <p14:creationId xmlns:p14="http://schemas.microsoft.com/office/powerpoint/2010/main" val="18654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8503685-F97E-DB4E-944E-4DFB5D51674F}" type="slidenum">
              <a:rPr lang="en-US" sz="1200">
                <a:latin typeface="Arial" charset="0"/>
              </a:rPr>
              <a:pPr algn="r" eaLnBrk="1" hangingPunct="1"/>
              <a:t>143</a:t>
            </a:fld>
            <a:endParaRPr lang="en-US" sz="1200">
              <a:latin typeface="Arial" charset="0"/>
            </a:endParaRPr>
          </a:p>
        </p:txBody>
      </p:sp>
      <p:sp>
        <p:nvSpPr>
          <p:cNvPr id="109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4213"/>
            <a:ext cx="6096000" cy="3429000"/>
          </a:xfrm>
          <a:ln/>
        </p:spPr>
      </p:sp>
      <p:sp>
        <p:nvSpPr>
          <p:cNvPr id="109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63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8" tIns="45332" rIns="90668" bIns="45332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6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1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178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ectangle 7">
            <a:extLst>
              <a:ext uri="{FF2B5EF4-FFF2-40B4-BE49-F238E27FC236}">
                <a16:creationId xmlns:a16="http://schemas.microsoft.com/office/drawing/2014/main" id="{0505191C-4B37-AF45-934A-CA03F70FF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846CB6-DD16-D446-ADC7-AB1DA297D21A}" type="slidenum">
              <a:rPr lang="en-US" altLang="en-US" sz="1200" smtClean="0"/>
              <a:pPr/>
              <a:t>182</a:t>
            </a:fld>
            <a:endParaRPr lang="en-US" altLang="en-US" sz="1200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97892F85-B53C-854E-BD6B-418D5CBEC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28240A29-659C-5746-B294-183B579AE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3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A988-7C08-4F8F-9EBF-D5CD3687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8EFF96B-034F-43E5-A331-3D54A04A3F7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18A957-768B-3F48-9D3E-575F6F0BE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A2AE-4A29-5848-937D-A83018BEF972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21AD3-D4CE-E24C-B77E-57F4CC640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BD5CC-CD91-2244-BAA5-1AE40C298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C4D3-F201-1F4C-AE98-3BAF9D63B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25A2-7DFC-A04C-A9D7-6BBC3630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6364-3965-E744-A7F2-DD2968DB7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F4213-A79A-8840-BF53-415206A45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8723B-9195-4C4B-BD67-AA4EC58BA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E8D03-D388-1640-86CA-0C7595DDB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04E69-32A1-5945-9C3F-A62E09094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0D1D-5D05-AC48-A4EA-D8E0254D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0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4497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94B0-2DCB-CF49-AB84-1ABFDA847FB1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2FB2-8B0C-A341-80B3-509CE11E1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C09-C3C7-4E4A-9659-DCA36AE47516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E9A6-7FCD-4F4C-B755-4DCA5CAB6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B0C2-6950-E949-A8C4-BBB284AC6ABE}" type="datetimeFigureOut">
              <a:rPr lang="en-US" altLang="en-US"/>
              <a:pPr>
                <a:defRPr/>
              </a:pPr>
              <a:t>10/28/2019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65C2-4A83-9B46-A2CC-F04DA8872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08" y="274544"/>
            <a:ext cx="10972031" cy="1143000"/>
          </a:xfrm>
          <a:prstGeom prst="rect">
            <a:avLst/>
          </a:prstGeom>
        </p:spPr>
        <p:txBody>
          <a:bodyPr lIns="81929" tIns="40965" rIns="81929" bIns="409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08" y="1599640"/>
            <a:ext cx="10972031" cy="4527176"/>
          </a:xfrm>
          <a:prstGeom prst="rect">
            <a:avLst/>
          </a:prstGeom>
        </p:spPr>
        <p:txBody>
          <a:bodyPr lIns="81929" tIns="40965" rIns="81929" bIns="409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7" Type="http://schemas.openxmlformats.org/officeDocument/2006/relationships/hyperlink" Target="http://www.enigmaticparadox.com/images/ObamaFingerDec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4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9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2.xml"/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04499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dirty="0"/>
              <a:t>The Uninsured</a:t>
            </a:r>
          </a:p>
        </p:txBody>
      </p:sp>
    </p:spTree>
    <p:extLst>
      <p:ext uri="{BB962C8B-B14F-4D97-AF65-F5344CB8AC3E}">
        <p14:creationId xmlns:p14="http://schemas.microsoft.com/office/powerpoint/2010/main" val="1842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3546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Medicaid Managed </a:t>
            </a:r>
            <a:r>
              <a:rPr lang="en-US" sz="4000"/>
              <a:t>Care Enrollment Soaring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Sanofi Public Payer Digest,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Medicaid payments for managed care firms, 2014 = $161.981 billion; MLR = 85.4% (overhead = $9 </a:t>
            </a:r>
            <a:r>
              <a:rPr lang="en-US" dirty="0" err="1"/>
              <a:t>bil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evidence of cost savings; some evidence of worse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29137"/>
            <a:ext cx="21706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Millions of enrollees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34260411"/>
              </p:ext>
            </p:extLst>
          </p:nvPr>
        </p:nvGraphicFramePr>
        <p:xfrm>
          <a:off x="1880315" y="1397000"/>
          <a:ext cx="9581881" cy="44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0131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82041"/>
            <a:ext cx="10515600" cy="469391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dirty="0"/>
              <a:t>Despite Medicare’s Lower Overhead, Medicare Advantage Plans </a:t>
            </a:r>
            <a:br>
              <a:rPr lang="en-US" altLang="en-US" sz="4000" dirty="0"/>
            </a:br>
            <a:r>
              <a:rPr lang="en-US" altLang="en-US" sz="4000" dirty="0"/>
              <a:t>Outcompete Traditional Medicare by </a:t>
            </a:r>
            <a:br>
              <a:rPr lang="en-US" altLang="en-US" sz="4000" dirty="0"/>
            </a:br>
            <a:r>
              <a:rPr lang="en-US" altLang="en-US" sz="4000" dirty="0"/>
              <a:t>Cherry Picking, Upcoding, and </a:t>
            </a:r>
            <a:br>
              <a:rPr lang="en-US" altLang="en-US" sz="4000" dirty="0"/>
            </a:br>
            <a:r>
              <a:rPr lang="en-US" altLang="en-US" sz="4000" dirty="0"/>
              <a:t>Lobbying for Overpayment</a:t>
            </a:r>
          </a:p>
        </p:txBody>
      </p:sp>
    </p:spTree>
    <p:extLst>
      <p:ext uri="{BB962C8B-B14F-4D97-AF65-F5344CB8AC3E}">
        <p14:creationId xmlns:p14="http://schemas.microsoft.com/office/powerpoint/2010/main" val="586056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HMO Enrollment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4267"/>
            <a:ext cx="29362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Medicare HMO Enrollees (millions)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8325020"/>
              </p:ext>
            </p:extLst>
          </p:nvPr>
        </p:nvGraphicFramePr>
        <p:xfrm>
          <a:off x="2590800" y="1300480"/>
          <a:ext cx="9194800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519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24AB-B082-9B41-989C-0AE1A9E8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and Medicaid</a:t>
            </a:r>
            <a:br>
              <a:rPr lang="en-US" dirty="0"/>
            </a:br>
            <a:r>
              <a:rPr lang="en-US" dirty="0"/>
              <a:t>Keep Private Insurers Afloat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AD94-4496-4643-8CE2-CF48B47D7C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Health Affairs 2017;36:2185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Notes: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Aetna, Anthem, CIGNA, Humana, and United Healthcare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Figures exclude government payments for public workers’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55D39-A7EA-104A-9F1C-E97464F37A71}"/>
              </a:ext>
            </a:extLst>
          </p:cNvPr>
          <p:cNvSpPr txBox="1"/>
          <p:nvPr/>
        </p:nvSpPr>
        <p:spPr>
          <a:xfrm>
            <a:off x="0" y="1837940"/>
            <a:ext cx="2735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Revenues of five largest private insurers,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$ Billions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9D4FC4-4274-3B44-B2B0-89E0A336B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044615"/>
              </p:ext>
            </p:extLst>
          </p:nvPr>
        </p:nvGraphicFramePr>
        <p:xfrm>
          <a:off x="2938885" y="1370583"/>
          <a:ext cx="8657001" cy="464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2354DF-F2C0-DD4D-AD47-DE52605256E8}"/>
              </a:ext>
            </a:extLst>
          </p:cNvPr>
          <p:cNvSpPr>
            <a:spLocks noChangeAspect="1"/>
          </p:cNvSpPr>
          <p:nvPr/>
        </p:nvSpPr>
        <p:spPr>
          <a:xfrm>
            <a:off x="180870" y="4407106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2B6C5-9CBE-F44D-B952-DBEE53535066}"/>
              </a:ext>
            </a:extLst>
          </p:cNvPr>
          <p:cNvSpPr>
            <a:spLocks noChangeAspect="1"/>
          </p:cNvSpPr>
          <p:nvPr/>
        </p:nvSpPr>
        <p:spPr>
          <a:xfrm>
            <a:off x="163787" y="385311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F0199-6B35-E642-A85D-8B80A73FA162}"/>
              </a:ext>
            </a:extLst>
          </p:cNvPr>
          <p:cNvSpPr txBox="1"/>
          <p:nvPr/>
        </p:nvSpPr>
        <p:spPr>
          <a:xfrm>
            <a:off x="414998" y="4346816"/>
            <a:ext cx="217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and Medicaid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B6936-81C4-474B-A105-9CAE917937A4}"/>
              </a:ext>
            </a:extLst>
          </p:cNvPr>
          <p:cNvSpPr txBox="1"/>
          <p:nvPr/>
        </p:nvSpPr>
        <p:spPr>
          <a:xfrm>
            <a:off x="414998" y="3766307"/>
            <a:ext cx="21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8296792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BDE7-7A72-C241-B2FD-46AADBC6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A Few Sick People </a:t>
            </a:r>
            <a:br>
              <a:rPr lang="en-US" dirty="0"/>
            </a:br>
            <a:r>
              <a:rPr lang="en-US" dirty="0"/>
              <a:t>Account for Most Health Spending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365AB-A3C0-9741-AFCD-2442F0D948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2016;316:1348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8884-4460-7F40-8575-95FF9A5454EE}"/>
              </a:ext>
            </a:extLst>
          </p:cNvPr>
          <p:cNvSpPr txBox="1"/>
          <p:nvPr/>
        </p:nvSpPr>
        <p:spPr>
          <a:xfrm>
            <a:off x="0" y="1896215"/>
            <a:ext cx="24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total spending accounted for by each decile among non-institutionalized Americans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DCFA47-1C8C-9048-AE16-5F7024475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42157"/>
              </p:ext>
            </p:extLst>
          </p:nvPr>
        </p:nvGraphicFramePr>
        <p:xfrm>
          <a:off x="1979407" y="1363133"/>
          <a:ext cx="9595821" cy="433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C306D3-A063-D048-B755-FDA85F72562D}"/>
              </a:ext>
            </a:extLst>
          </p:cNvPr>
          <p:cNvSpPr txBox="1"/>
          <p:nvPr/>
        </p:nvSpPr>
        <p:spPr>
          <a:xfrm>
            <a:off x="5164667" y="5494867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Decile of Health Spending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32EB1D-A143-5240-AF9F-5EA1B750E84A}"/>
              </a:ext>
            </a:extLst>
          </p:cNvPr>
          <p:cNvSpPr/>
          <p:nvPr/>
        </p:nvSpPr>
        <p:spPr>
          <a:xfrm>
            <a:off x="9636209" y="5079368"/>
            <a:ext cx="1788410" cy="6463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496C6-9FDF-4E43-B6ED-815E6AEE44E2}"/>
              </a:ext>
            </a:extLst>
          </p:cNvPr>
          <p:cNvSpPr txBox="1"/>
          <p:nvPr/>
        </p:nvSpPr>
        <p:spPr>
          <a:xfrm>
            <a:off x="8228532" y="2404852"/>
            <a:ext cx="149271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81.5%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3D1B65-C049-2440-A8D3-F528F450F609}"/>
              </a:ext>
            </a:extLst>
          </p:cNvPr>
          <p:cNvCxnSpPr>
            <a:cxnSpLocks/>
          </p:cNvCxnSpPr>
          <p:nvPr/>
        </p:nvCxnSpPr>
        <p:spPr>
          <a:xfrm flipH="1" flipV="1">
            <a:off x="9519469" y="2997508"/>
            <a:ext cx="454848" cy="8093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9154A5-4798-1345-A2BF-B881DB43CD78}"/>
              </a:ext>
            </a:extLst>
          </p:cNvPr>
          <p:cNvCxnSpPr>
            <a:cxnSpLocks/>
          </p:cNvCxnSpPr>
          <p:nvPr/>
        </p:nvCxnSpPr>
        <p:spPr>
          <a:xfrm flipH="1">
            <a:off x="9519469" y="1649217"/>
            <a:ext cx="952725" cy="789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596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Sickest Patients </a:t>
            </a:r>
            <a:br>
              <a:rPr lang="en-US" dirty="0"/>
            </a:br>
            <a:r>
              <a:rPr lang="en-US" dirty="0"/>
              <a:t>Switch Out of Medicare 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Affairs 2015;34:1675</a:t>
            </a:r>
          </a:p>
          <a:p>
            <a:r>
              <a:rPr lang="en-US" dirty="0"/>
              <a:t>Similar results for patients with hospital or home care use, more marked among dual </a:t>
            </a:r>
            <a:r>
              <a:rPr lang="en-US" dirty="0" err="1"/>
              <a:t>eligibles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62960" y="1690688"/>
          <a:ext cx="7990839" cy="4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24" y="2017142"/>
            <a:ext cx="348333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switching out </a:t>
            </a:r>
            <a:r>
              <a:rPr lang="en-US" sz="2400">
                <a:solidFill>
                  <a:schemeClr val="bg1"/>
                </a:solidFill>
                <a:cs typeface="Franklin Gothic Book"/>
              </a:rPr>
              <a:t>during 2011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Plan switched out of: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Traditional Medicare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Medicare Advantage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188" y="404878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423189" y="3526316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30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A6F4-1AC7-FD44-9C31-23C85FDE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Medicare plans put generics into higher “tiers”, </a:t>
            </a:r>
            <a:r>
              <a:rPr lang="en-US" dirty="0"/>
              <a:t>Boosting Copays by $6.2 Billion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74C22-BD89-BD4C-B507-88A212BFC4B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Avalere</a:t>
            </a:r>
            <a:r>
              <a:rPr lang="en-US" dirty="0"/>
              <a:t> 5/22/2018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F8956-1E50-7B4D-9E75-3575C2ED48E2}"/>
              </a:ext>
            </a:extLst>
          </p:cNvPr>
          <p:cNvSpPr txBox="1"/>
          <p:nvPr/>
        </p:nvSpPr>
        <p:spPr>
          <a:xfrm>
            <a:off x="0" y="2044005"/>
            <a:ext cx="4377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of generic drugs in each tier, Private Medicare Part D plans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7B1B26-A95F-DD43-A6A3-C46D81023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045484"/>
              </p:ext>
            </p:extLst>
          </p:nvPr>
        </p:nvGraphicFramePr>
        <p:xfrm>
          <a:off x="689547" y="1640524"/>
          <a:ext cx="1016000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EB3286F-9CB2-6248-9AE5-3937E6063DE3}"/>
              </a:ext>
            </a:extLst>
          </p:cNvPr>
          <p:cNvSpPr>
            <a:spLocks noChangeAspect="1"/>
          </p:cNvSpPr>
          <p:nvPr/>
        </p:nvSpPr>
        <p:spPr>
          <a:xfrm>
            <a:off x="868180" y="4567239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B5860-1741-3C49-ABEC-C1CD9473C0B0}"/>
              </a:ext>
            </a:extLst>
          </p:cNvPr>
          <p:cNvSpPr>
            <a:spLocks noChangeAspect="1"/>
          </p:cNvSpPr>
          <p:nvPr/>
        </p:nvSpPr>
        <p:spPr>
          <a:xfrm>
            <a:off x="868180" y="3634834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0EFD0-BFD5-9648-B2FE-1D43D0C36F52}"/>
              </a:ext>
            </a:extLst>
          </p:cNvPr>
          <p:cNvSpPr>
            <a:spLocks noChangeAspect="1"/>
          </p:cNvSpPr>
          <p:nvPr/>
        </p:nvSpPr>
        <p:spPr>
          <a:xfrm>
            <a:off x="868180" y="4101036"/>
            <a:ext cx="274320" cy="2743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0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>
          <a:xfrm>
            <a:off x="838200" y="183149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Profit-Driven </a:t>
            </a:r>
            <a:r>
              <a:rPr lang="en-US" altLang="en-US" dirty="0" err="1"/>
              <a:t>Upcoding</a:t>
            </a:r>
            <a:r>
              <a:rPr lang="en-US" altLang="en-US" dirty="0"/>
              <a:t> Makes </a:t>
            </a:r>
            <a:br>
              <a:rPr lang="en-US" altLang="en-US" dirty="0"/>
            </a:br>
            <a:r>
              <a:rPr lang="en-US" altLang="en-US" dirty="0"/>
              <a:t>Accurate Risk Adjustment Impossible: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423920" y="3329782"/>
            <a:ext cx="8219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3200" dirty="0">
                <a:solidFill>
                  <a:schemeClr val="bg1"/>
                </a:solidFill>
              </a:rPr>
              <a:t>High cost providers inflate both reimbursement and quality scores </a:t>
            </a:r>
          </a:p>
          <a:p>
            <a:pPr algn="r"/>
            <a:r>
              <a:rPr lang="en-US" altLang="en-US" sz="3200" dirty="0">
                <a:solidFill>
                  <a:schemeClr val="bg1"/>
                </a:solidFill>
              </a:rPr>
              <a:t>by making patients look sicker on paper.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0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CMS Payment to MA Plans:</a:t>
            </a:r>
            <a:br>
              <a:rPr lang="en-US" altLang="en-US" sz="4800"/>
            </a:br>
            <a:r>
              <a:rPr lang="en-US" altLang="en-US" sz="4800"/>
              <a:t>Same Patient, Different Coding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0" y="6016753"/>
            <a:ext cx="8229600" cy="8412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/>
              <a:t>SGIM Forum,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79632" y="1690688"/>
          <a:ext cx="5043854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2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Original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2, uncomplicated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Chronic Kidney</a:t>
                      </a:r>
                      <a:r>
                        <a:rPr lang="en-US" sz="2400" baseline="0"/>
                        <a:t> Disease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Coronary</a:t>
                      </a:r>
                      <a:r>
                        <a:rPr lang="en-US" sz="2400" baseline="0"/>
                        <a:t> Art. Dis., Chronic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$4,990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$17,580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53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0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25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9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48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96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Audits Found Massive </a:t>
            </a:r>
            <a:br>
              <a:rPr lang="en-US" altLang="en-US"/>
            </a:br>
            <a:r>
              <a:rPr lang="en-US" altLang="en-US"/>
              <a:t>Overpayments to MA 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992440"/>
            <a:ext cx="1106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Audits of 5 plans – Aetna, Humana, UnitedHealthcare, Independence Blue X, Lovelace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Plans overstated risk score for &gt;80% of patients, resulting in overpayments for 58% of enrollees. Only 7.5% were “under-coded”.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Overcoding caused overpayment of $3,300/enrollee </a:t>
            </a:r>
            <a:endParaRPr lang="en-US" altLang="en-US" sz="2800" baseline="300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Schulte. Center for Public Integrity, 7/10/15</a:t>
            </a:r>
          </a:p>
        </p:txBody>
      </p:sp>
    </p:spTree>
    <p:extLst>
      <p:ext uri="{BB962C8B-B14F-4D97-AF65-F5344CB8AC3E}">
        <p14:creationId xmlns:p14="http://schemas.microsoft.com/office/powerpoint/2010/main" val="15971871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HMO “House Calls”: </a:t>
            </a:r>
            <a:br>
              <a:rPr lang="en-US" dirty="0"/>
            </a:br>
            <a:r>
              <a:rPr lang="en-US" dirty="0"/>
              <a:t>A New </a:t>
            </a:r>
            <a:r>
              <a:rPr lang="en-US" dirty="0" err="1"/>
              <a:t>Upcoding</a:t>
            </a:r>
            <a:r>
              <a:rPr lang="en-US" dirty="0"/>
              <a:t> Scam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Schulte, Center for Public Integrity, 2014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5440" y="1879600"/>
            <a:ext cx="8351520" cy="421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HMOs send their 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house call doctor” – or one from Mobile Medical Examination Services Inc. 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Doctor seeks out unimportant diagnoses, e.g. mild arthritis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No treatment offered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Extra diagnoses allow HMOs to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Franklin Gothic Book"/>
              </a:rPr>
              <a:t>upcode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, adding  &gt;$3 billion/year to Medicare Advantage payments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Efforts to outlaw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Franklin Gothic Book"/>
              </a:rPr>
              <a:t>upcoding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house calls</a:t>
            </a:r>
            <a:r>
              <a:rPr lang="ja-JP" alt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”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Franklin Gothic Book"/>
              </a:rPr>
              <a:t> were scrapped after industry lobbying blitz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960" y="1382226"/>
            <a:ext cx="3328227" cy="451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3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Managed Care Patients</a:t>
            </a:r>
            <a:br>
              <a:rPr lang="en-US" dirty="0"/>
            </a:br>
            <a:r>
              <a:rPr lang="en-US" dirty="0"/>
              <a:t>Can’t Get Appointments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Franklin Gothic Book"/>
              </a:rPr>
              <a:t>Source: HHS Inspector General’s Report. 12/2014. OEI-02-00670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306869" y="1551413"/>
          <a:ext cx="6356061" cy="475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4148" y="4353452"/>
            <a:ext cx="25814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Not participating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43%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87" y="1933915"/>
            <a:ext cx="26532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Won’t take new plan patient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0766" y="2057390"/>
            <a:ext cx="19931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Offered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appt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&gt;2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wks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24%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314" y="3549719"/>
            <a:ext cx="218802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Offered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appt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&lt;2 </a:t>
            </a:r>
            <a:r>
              <a:rPr lang="en-US" sz="2400" dirty="0" err="1">
                <a:solidFill>
                  <a:schemeClr val="bg1"/>
                </a:solidFill>
                <a:cs typeface="Franklin Gothic Book"/>
              </a:rPr>
              <a:t>wks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25%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3038" y="2316352"/>
            <a:ext cx="4536891" cy="2831544"/>
          </a:xfrm>
          <a:prstGeom prst="rect">
            <a:avLst/>
          </a:prstGeom>
          <a:noFill/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HHS OIG survey of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1800 physicians listed on managed care rosters finds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majority are unavailable</a:t>
            </a:r>
          </a:p>
        </p:txBody>
      </p:sp>
    </p:spTree>
    <p:extLst>
      <p:ext uri="{BB962C8B-B14F-4D97-AF65-F5344CB8AC3E}">
        <p14:creationId xmlns:p14="http://schemas.microsoft.com/office/powerpoint/2010/main" val="26620915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Overpays Private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MedPAC</a:t>
            </a:r>
            <a:r>
              <a:rPr lang="en-US" dirty="0"/>
              <a:t> and </a:t>
            </a:r>
            <a:r>
              <a:rPr lang="en-US" dirty="0" err="1"/>
              <a:t>Geruso</a:t>
            </a:r>
            <a:r>
              <a:rPr lang="en-US" dirty="0"/>
              <a:t> and Layton, 2015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255520" y="1482725"/>
          <a:ext cx="9316720" cy="45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80" y="2662825"/>
            <a:ext cx="21742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Overpayments ($ Billions)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5" y="3883422"/>
            <a:ext cx="5324217" cy="86901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Total overpayments 2008-2016: </a:t>
            </a:r>
          </a:p>
          <a:p>
            <a:pPr algn="ctr"/>
            <a:r>
              <a:rPr lang="en-US" sz="3200" b="1" dirty="0"/>
              <a:t>$173.7 Billion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8566" y="5659001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3575117" y="5659001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7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 vert="horz" lIns="91291" tIns="45648" rIns="91291" bIns="45648" rtlCol="0" anchor="ctr">
            <a:noAutofit/>
          </a:bodyPr>
          <a:lstStyle/>
          <a:p>
            <a:pPr eaLnBrk="1" hangingPunct="1">
              <a:defRPr/>
            </a:pPr>
            <a:r>
              <a:rPr lang="en-US" altLang="en-US" sz="4800" dirty="0"/>
              <a:t>ACOs: </a:t>
            </a:r>
            <a:r>
              <a:rPr lang="en-US" altLang="en-US" sz="4800" b="1" dirty="0"/>
              <a:t>Warmed Over Managed Care</a:t>
            </a:r>
          </a:p>
        </p:txBody>
      </p:sp>
      <p:pic>
        <p:nvPicPr>
          <p:cNvPr id="283651" name="Picture 12" descr="yogi-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1371600"/>
            <a:ext cx="4058920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0" name="Picture 10" descr="it-s-like-deja-vu-all-over-again-yogi-berra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6" y="1690688"/>
            <a:ext cx="3260725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347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Similarities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6802"/>
            <a:ext cx="1051560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Diagnosis</a:t>
            </a:r>
            <a:r>
              <a:rPr lang="en-US" altLang="en-US" sz="3200" dirty="0">
                <a:solidFill>
                  <a:schemeClr val="bg1"/>
                </a:solidFill>
              </a:rPr>
              <a:t>: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FFS and “Fragmentation” </a:t>
            </a:r>
          </a:p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Rx</a:t>
            </a:r>
            <a:r>
              <a:rPr lang="en-US" altLang="en-US" sz="3200" dirty="0">
                <a:solidFill>
                  <a:schemeClr val="bg1"/>
                </a:solidFill>
              </a:rPr>
              <a:t>: 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Invert FFS incentives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Shift insurance risk to providers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Protect” patients with P4P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Consolidate providers into entities large enough to be “held accountable” for cost (via capitation)</a:t>
            </a:r>
          </a:p>
        </p:txBody>
      </p:sp>
    </p:spTree>
    <p:extLst>
      <p:ext uri="{BB962C8B-B14F-4D97-AF65-F5344CB8AC3E}">
        <p14:creationId xmlns:p14="http://schemas.microsoft.com/office/powerpoint/2010/main" val="39651212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ACOs’ Explosive Growth Since 2010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Health Affairs Blog 10/31/13 and 3/31/15. Leavitt Partners 6/28/17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546970"/>
            <a:ext cx="16818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Number of ACOs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424388"/>
              </p:ext>
            </p:extLst>
          </p:nvPr>
        </p:nvGraphicFramePr>
        <p:xfrm>
          <a:off x="1483359" y="1361440"/>
          <a:ext cx="10256883" cy="43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4753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>
            <a:extLst>
              <a:ext uri="{FF2B5EF4-FFF2-40B4-BE49-F238E27FC236}">
                <a16:creationId xmlns:a16="http://schemas.microsoft.com/office/drawing/2014/main" id="{13F4334F-D4F2-B54A-A217-02E3E5AE0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Physician-Leadership of ACOs Waning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2E8C-ACDC-0B4A-AD62-C94CD45D1A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2/5/18:18</a:t>
            </a:r>
          </a:p>
          <a:p>
            <a:r>
              <a:rPr lang="en-US" dirty="0"/>
              <a:t>Physician-led = no formal affiliation with a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A2560-F600-7C49-9E4A-AFD7833A10D3}"/>
              </a:ext>
            </a:extLst>
          </p:cNvPr>
          <p:cNvSpPr txBox="1"/>
          <p:nvPr/>
        </p:nvSpPr>
        <p:spPr>
          <a:xfrm>
            <a:off x="58191" y="2119745"/>
            <a:ext cx="218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 of ACOs led by physicians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3871B9-7D98-3E4B-AD4D-54AD8BB1E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79284"/>
              </p:ext>
            </p:extLst>
          </p:nvPr>
        </p:nvGraphicFramePr>
        <p:xfrm>
          <a:off x="2244436" y="1454727"/>
          <a:ext cx="9109363" cy="456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780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Differences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454720"/>
            <a:ext cx="9855200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More ACOs are provider-based (so far) </a:t>
            </a:r>
          </a:p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Patients not restricted to ACO (so far)</a:t>
            </a:r>
          </a:p>
          <a:p>
            <a:pPr marL="171450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Patients are mostly unaware they’re in an ACO</a:t>
            </a:r>
          </a:p>
        </p:txBody>
      </p:sp>
    </p:spTree>
    <p:extLst>
      <p:ext uri="{BB962C8B-B14F-4D97-AF65-F5344CB8AC3E}">
        <p14:creationId xmlns:p14="http://schemas.microsoft.com/office/powerpoint/2010/main" val="12756134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Patients Reject ACOs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NEJM 2013;369:1066 – Kaiser/RWJ/Harvard Survey, 201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50280" y="1385656"/>
          <a:ext cx="5556284" cy="4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939998"/>
            <a:ext cx="55372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82880" bIns="18288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“Here are two different ways Medicare could pay doctors. </a:t>
            </a:r>
          </a:p>
          <a:p>
            <a:pPr algn="ctr"/>
            <a:r>
              <a:rPr lang="en-US" sz="2800" dirty="0">
                <a:cs typeface="Franklin Gothic Book"/>
              </a:rPr>
              <a:t>Which of these do you think 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would be better for you?”</a:t>
            </a:r>
          </a:p>
        </p:txBody>
      </p:sp>
    </p:spTree>
    <p:extLst>
      <p:ext uri="{BB962C8B-B14F-4D97-AF65-F5344CB8AC3E}">
        <p14:creationId xmlns:p14="http://schemas.microsoft.com/office/powerpoint/2010/main" val="405219853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Risk HMO Patients </a:t>
            </a:r>
            <a:br>
              <a:rPr lang="en-US" dirty="0"/>
            </a:br>
            <a:r>
              <a:rPr lang="en-US" dirty="0"/>
              <a:t>Fared Poorly in the RAND Experiment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RAND Health Insurance Experiment, Lancet 1988;1:1017</a:t>
            </a:r>
          </a:p>
          <a:p>
            <a:r>
              <a:rPr lang="en-US" dirty="0"/>
              <a:t>Note: High Risk = 20% of population with lowest income + highest medical risk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12258" y="1934082"/>
            <a:ext cx="4307840" cy="4027009"/>
            <a:chOff x="1117600" y="2075487"/>
            <a:chExt cx="4307840" cy="4027009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1117600" y="2164080"/>
            <a:ext cx="4307840" cy="3938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300480" y="2075487"/>
              <a:ext cx="394208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Relative Risk of Dying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19036" y="1934081"/>
            <a:ext cx="4307840" cy="4027010"/>
            <a:chOff x="6614160" y="2075486"/>
            <a:chExt cx="4307840" cy="4027010"/>
          </a:xfrm>
        </p:grpSpPr>
        <p:graphicFrame>
          <p:nvGraphicFramePr>
            <p:cNvPr id="14" name="Chart 13"/>
            <p:cNvGraphicFramePr/>
            <p:nvPr>
              <p:extLst/>
            </p:nvPr>
          </p:nvGraphicFramePr>
          <p:xfrm>
            <a:off x="6614160" y="2164080"/>
            <a:ext cx="4307840" cy="3938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797040" y="2075486"/>
              <a:ext cx="394208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Diastolic Blood 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5011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Depressed Patients:</a:t>
            </a:r>
            <a:br>
              <a:rPr lang="en-US" dirty="0"/>
            </a:br>
            <a:r>
              <a:rPr lang="en-US" dirty="0"/>
              <a:t>Fee-For-Service vs. Managed Care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Medical Outcomes Study. JAMA 1989; 262:3298</a:t>
            </a:r>
          </a:p>
          <a:p>
            <a:r>
              <a:rPr lang="en-US" dirty="0"/>
              <a:t>Arch Gen Psych 1993; 50:517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257" y="2355228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257" y="3222415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68399" y="1690688"/>
            <a:ext cx="4286457" cy="4265820"/>
            <a:chOff x="734916" y="1690688"/>
            <a:chExt cx="4286457" cy="4265820"/>
          </a:xfrm>
        </p:grpSpPr>
        <p:sp>
          <p:nvSpPr>
            <p:cNvPr id="13" name="Rectangle 12"/>
            <p:cNvSpPr/>
            <p:nvPr/>
          </p:nvSpPr>
          <p:spPr>
            <a:xfrm>
              <a:off x="734916" y="1690688"/>
              <a:ext cx="4286457" cy="426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Primary </a:t>
              </a:r>
              <a:r>
                <a:rPr lang="en-US" sz="2800" b="1">
                  <a:solidFill>
                    <a:schemeClr val="tx1"/>
                  </a:solidFill>
                </a:rPr>
                <a:t>Care Patients</a:t>
              </a:r>
            </a:p>
          </p:txBody>
        </p:sp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803266" y="2044451"/>
            <a:ext cx="4149756" cy="39120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37632" y="2296158"/>
            <a:ext cx="1393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Book"/>
                <a:cs typeface="Franklin Gothic Book"/>
              </a:rPr>
              <a:t>Fee-For-Service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32" y="3169444"/>
            <a:ext cx="15087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Book"/>
                <a:cs typeface="Franklin Gothic Book"/>
              </a:rPr>
              <a:t>Managed Care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71920" y="1690688"/>
            <a:ext cx="5442713" cy="4265820"/>
            <a:chOff x="6471920" y="1690688"/>
            <a:chExt cx="5442713" cy="4265820"/>
          </a:xfrm>
        </p:grpSpPr>
        <p:sp>
          <p:nvSpPr>
            <p:cNvPr id="15" name="Rectangle 14"/>
            <p:cNvSpPr/>
            <p:nvPr/>
          </p:nvSpPr>
          <p:spPr>
            <a:xfrm>
              <a:off x="6471920" y="1690688"/>
              <a:ext cx="5442713" cy="4265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Patients Seeing a Psychiatrist</a:t>
              </a:r>
            </a:p>
          </p:txBody>
        </p:sp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7219920" y="1892508"/>
            <a:ext cx="4608575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6528856" y="2800150"/>
            <a:ext cx="182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cs typeface="Franklin Gothic Book"/>
              </a:rPr>
              <a:t>Number </a:t>
            </a:r>
            <a:r>
              <a:rPr lang="en-US" sz="2400" dirty="0">
                <a:cs typeface="Franklin Gothic Book"/>
              </a:rPr>
              <a:t>of Functional Limitations</a:t>
            </a:r>
          </a:p>
        </p:txBody>
      </p:sp>
    </p:spTree>
    <p:extLst>
      <p:ext uri="{BB962C8B-B14F-4D97-AF65-F5344CB8AC3E}">
        <p14:creationId xmlns:p14="http://schemas.microsoft.com/office/powerpoint/2010/main" val="10387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Franklin Gothic Medium"/>
                <a:cs typeface="Franklin Gothic Medium"/>
              </a:rPr>
              <a:t>Failure of Medicare HMO Risk Adjustment</a:t>
            </a:r>
            <a:endParaRPr lang="en-US" sz="7200" dirty="0">
              <a:latin typeface="Franklin Gothic Medium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" y="1645975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+mn-lt"/>
                <a:cs typeface="Franklin Gothic Book"/>
              </a:rPr>
              <a:t>Despite decades-long effort, CMS has failed to stop cherry-picking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" y="3159121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+mn-lt"/>
                <a:cs typeface="Franklin Gothic Book"/>
              </a:rPr>
              <a:t>Intensive coding makes patients appear sicker on paper, ups risk-adjusted capitation fee and factitiously raises quality scores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" y="4672266"/>
            <a:ext cx="7308347" cy="1254825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+mn-lt"/>
                <a:cs typeface="Franklin Gothic Book"/>
              </a:rPr>
              <a:t>ACOs that fail to cherry pick/</a:t>
            </a:r>
            <a:r>
              <a:rPr lang="en-US" sz="2400" kern="1200" dirty="0" err="1">
                <a:latin typeface="+mn-lt"/>
                <a:cs typeface="Franklin Gothic Book"/>
              </a:rPr>
              <a:t>upcode</a:t>
            </a:r>
            <a:r>
              <a:rPr lang="en-US" sz="2400" kern="1200" dirty="0">
                <a:latin typeface="+mn-lt"/>
                <a:cs typeface="Franklin Gothic Book"/>
              </a:rPr>
              <a:t> get low payments, and factitiously poor quality scores</a:t>
            </a:r>
          </a:p>
        </p:txBody>
      </p:sp>
      <p:sp>
        <p:nvSpPr>
          <p:cNvPr id="8" name="Freeform 7"/>
          <p:cNvSpPr/>
          <p:nvPr/>
        </p:nvSpPr>
        <p:spPr>
          <a:xfrm>
            <a:off x="7705718" y="1866429"/>
            <a:ext cx="4029082" cy="719132"/>
          </a:xfrm>
          <a:custGeom>
            <a:avLst/>
            <a:gdLst>
              <a:gd name="connsiteX0" fmla="*/ 0 w 3648082"/>
              <a:gd name="connsiteY0" fmla="*/ 0 h 1459232"/>
              <a:gd name="connsiteX1" fmla="*/ 3648082 w 3648082"/>
              <a:gd name="connsiteY1" fmla="*/ 0 h 1459232"/>
              <a:gd name="connsiteX2" fmla="*/ 3648082 w 3648082"/>
              <a:gd name="connsiteY2" fmla="*/ 1459232 h 1459232"/>
              <a:gd name="connsiteX3" fmla="*/ 0 w 3648082"/>
              <a:gd name="connsiteY3" fmla="*/ 1459232 h 1459232"/>
              <a:gd name="connsiteX4" fmla="*/ 0 w 3648082"/>
              <a:gd name="connsiteY4" fmla="*/ 0 h 145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8082" h="1459232">
                <a:moveTo>
                  <a:pt x="0" y="0"/>
                </a:moveTo>
                <a:lnTo>
                  <a:pt x="3648082" y="0"/>
                </a:lnTo>
                <a:lnTo>
                  <a:pt x="3648082" y="1459232"/>
                </a:lnTo>
                <a:lnTo>
                  <a:pt x="0" y="1459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cs typeface="Franklin Gothic Medium"/>
              </a:rPr>
              <a:t>Implications</a:t>
            </a:r>
            <a:r>
              <a:rPr lang="en-US" sz="2400" b="1" dirty="0">
                <a:cs typeface="Franklin Gothic Medium"/>
              </a:rPr>
              <a:t> </a:t>
            </a:r>
          </a:p>
        </p:txBody>
      </p:sp>
      <p:sp>
        <p:nvSpPr>
          <p:cNvPr id="9" name="Freeform 8"/>
          <p:cNvSpPr/>
          <p:nvPr/>
        </p:nvSpPr>
        <p:spPr>
          <a:xfrm>
            <a:off x="7705718" y="2585561"/>
            <a:ext cx="4029082" cy="3121077"/>
          </a:xfrm>
          <a:custGeom>
            <a:avLst/>
            <a:gdLst>
              <a:gd name="connsiteX0" fmla="*/ 0 w 3648082"/>
              <a:gd name="connsiteY0" fmla="*/ 0 h 3122437"/>
              <a:gd name="connsiteX1" fmla="*/ 3648082 w 3648082"/>
              <a:gd name="connsiteY1" fmla="*/ 0 h 3122437"/>
              <a:gd name="connsiteX2" fmla="*/ 3648082 w 3648082"/>
              <a:gd name="connsiteY2" fmla="*/ 3122437 h 3122437"/>
              <a:gd name="connsiteX3" fmla="*/ 0 w 3648082"/>
              <a:gd name="connsiteY3" fmla="*/ 3122437 h 3122437"/>
              <a:gd name="connsiteX4" fmla="*/ 0 w 3648082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8082" h="3122437">
                <a:moveTo>
                  <a:pt x="0" y="0"/>
                </a:moveTo>
                <a:lnTo>
                  <a:pt x="3648082" y="0"/>
                </a:lnTo>
                <a:lnTo>
                  <a:pt x="3648082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No net savings, probable increased costs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Resources transferred from sick to healthy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Biggest cheaters are biggest winners</a:t>
            </a:r>
          </a:p>
          <a:p>
            <a:pPr marL="174625" lvl="1" indent="-174625" defTabSz="889000">
              <a:spcBef>
                <a:spcPct val="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000" dirty="0">
                <a:cs typeface="Franklin Gothic Book"/>
              </a:rPr>
              <a:t>ACOs that embrace problem patients driven from the market </a:t>
            </a:r>
          </a:p>
        </p:txBody>
      </p:sp>
    </p:spTree>
    <p:extLst>
      <p:ext uri="{BB962C8B-B14F-4D97-AF65-F5344CB8AC3E}">
        <p14:creationId xmlns:p14="http://schemas.microsoft.com/office/powerpoint/2010/main" val="11578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715000"/>
          </a:xfrm>
        </p:spPr>
        <p:txBody>
          <a:bodyPr/>
          <a:lstStyle/>
          <a:p>
            <a:pPr>
              <a:tabLst>
                <a:tab pos="8013700" algn="l"/>
              </a:tabLst>
              <a:defRPr/>
            </a:pPr>
            <a:r>
              <a:rPr lang="en-US" altLang="en-US" sz="6000"/>
              <a:t>Underinsurance</a:t>
            </a:r>
            <a:br>
              <a:rPr lang="en-US" altLang="en-US" sz="6000"/>
            </a:br>
            <a:r>
              <a:rPr lang="en-US" altLang="en-US" sz="6000"/>
              <a:t>Impedes Access, Worsens Health, Bankrupts Families </a:t>
            </a:r>
          </a:p>
        </p:txBody>
      </p:sp>
    </p:spTree>
    <p:extLst>
      <p:ext uri="{BB962C8B-B14F-4D97-AF65-F5344CB8AC3E}">
        <p14:creationId xmlns:p14="http://schemas.microsoft.com/office/powerpoint/2010/main" val="42766516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43949" y="4754180"/>
            <a:ext cx="2609851" cy="11363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Claims for ACO Savings Ignore Bonuses</a:t>
            </a:r>
            <a:br>
              <a:rPr lang="en-US" altLang="en-US" dirty="0"/>
            </a:br>
            <a:r>
              <a:rPr lang="en-US" altLang="en-US" sz="2800" dirty="0"/>
              <a:t>ACOs Slightly </a:t>
            </a:r>
            <a:r>
              <a:rPr lang="en-US" altLang="en-US" sz="2800" i="1" dirty="0">
                <a:solidFill>
                  <a:srgbClr val="FFFF00"/>
                </a:solidFill>
              </a:rPr>
              <a:t>Increased</a:t>
            </a:r>
            <a:r>
              <a:rPr lang="en-US" altLang="en-US" sz="2800" dirty="0"/>
              <a:t> Medicare’s Costs, 2013-2017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DHHS Inspector General, August 2017, and CMS 9/2018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8" y="2403567"/>
            <a:ext cx="241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Payments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ACOs,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2013-2017</a:t>
            </a:r>
          </a:p>
          <a:p>
            <a:r>
              <a:rPr lang="en-US" sz="2400" dirty="0">
                <a:solidFill>
                  <a:schemeClr val="bg1"/>
                </a:solidFill>
              </a:rPr>
              <a:t>$ Millions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1246035"/>
              </p:ext>
            </p:extLst>
          </p:nvPr>
        </p:nvGraphicFramePr>
        <p:xfrm>
          <a:off x="1985963" y="1457325"/>
          <a:ext cx="9601199" cy="43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DC4DD13-ACA6-6C4C-868B-20A540A19032}"/>
              </a:ext>
            </a:extLst>
          </p:cNvPr>
          <p:cNvGrpSpPr/>
          <p:nvPr/>
        </p:nvGrpSpPr>
        <p:grpSpPr>
          <a:xfrm>
            <a:off x="3982311" y="3197957"/>
            <a:ext cx="1991106" cy="1319648"/>
            <a:chOff x="5056877" y="3197957"/>
            <a:chExt cx="914400" cy="13196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7D9F3C-7029-684C-85BC-85F1C120B5BE}"/>
                </a:ext>
              </a:extLst>
            </p:cNvPr>
            <p:cNvSpPr/>
            <p:nvPr/>
          </p:nvSpPr>
          <p:spPr>
            <a:xfrm>
              <a:off x="5056877" y="3197957"/>
              <a:ext cx="914400" cy="1199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924167-B9F0-BC4A-9FD3-62431EC7E7AD}"/>
                </a:ext>
              </a:extLst>
            </p:cNvPr>
            <p:cNvSpPr/>
            <p:nvPr/>
          </p:nvSpPr>
          <p:spPr>
            <a:xfrm>
              <a:off x="5056877" y="3317875"/>
              <a:ext cx="914400" cy="146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7DBC9-CF1C-CA4E-B4F7-330DC3B4C04A}"/>
                </a:ext>
              </a:extLst>
            </p:cNvPr>
            <p:cNvSpPr/>
            <p:nvPr/>
          </p:nvSpPr>
          <p:spPr>
            <a:xfrm>
              <a:off x="5056877" y="3463925"/>
              <a:ext cx="914400" cy="1976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133FBE-4E93-F447-A22E-5FE0BF09A09D}"/>
                </a:ext>
              </a:extLst>
            </p:cNvPr>
            <p:cNvSpPr/>
            <p:nvPr/>
          </p:nvSpPr>
          <p:spPr>
            <a:xfrm>
              <a:off x="5056877" y="3659608"/>
              <a:ext cx="914400" cy="3354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00AF33-A91A-3849-B761-77D0E77E4586}"/>
                </a:ext>
              </a:extLst>
            </p:cNvPr>
            <p:cNvSpPr/>
            <p:nvPr/>
          </p:nvSpPr>
          <p:spPr>
            <a:xfrm>
              <a:off x="5056877" y="3995086"/>
              <a:ext cx="914400" cy="5225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89820" y="3180521"/>
            <a:ext cx="1406154" cy="134806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Total: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-$2,701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2555" y="325026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555" y="309913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2555" y="34215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C274D-F576-D14F-9A86-C145622DCA4A}"/>
              </a:ext>
            </a:extLst>
          </p:cNvPr>
          <p:cNvSpPr txBox="1"/>
          <p:nvPr/>
        </p:nvSpPr>
        <p:spPr>
          <a:xfrm>
            <a:off x="3942555" y="36807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6FAC5-6B38-8049-9DD6-8A1DE9240706}"/>
              </a:ext>
            </a:extLst>
          </p:cNvPr>
          <p:cNvSpPr txBox="1"/>
          <p:nvPr/>
        </p:nvSpPr>
        <p:spPr>
          <a:xfrm>
            <a:off x="3942555" y="41126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968551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>
            <a:extLst>
              <a:ext uri="{FF2B5EF4-FFF2-40B4-BE49-F238E27FC236}">
                <a16:creationId xmlns:a16="http://schemas.microsoft.com/office/drawing/2014/main" id="{92B381FF-D786-554B-8F22-3AAD09246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Hospitals Paid Bundled Payment for</a:t>
            </a:r>
            <a:br>
              <a:rPr lang="en-US" altLang="en-US" dirty="0"/>
            </a:br>
            <a:r>
              <a:rPr lang="en-US" altLang="en-US" dirty="0"/>
              <a:t>Joint Replacement Avoided Frail Patients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FF8B6-4ABF-FA44-BCD0-C8290DF4204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2018; 320:901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60D66-12EC-B348-AC5C-781D1AE9948B}"/>
              </a:ext>
            </a:extLst>
          </p:cNvPr>
          <p:cNvSpPr txBox="1"/>
          <p:nvPr/>
        </p:nvSpPr>
        <p:spPr>
          <a:xfrm>
            <a:off x="1" y="2365513"/>
            <a:ext cx="2882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change from pre-bundled care period in share of patients with history of </a:t>
            </a:r>
            <a:r>
              <a:rPr lang="en-US" sz="2400" dirty="0" err="1">
                <a:solidFill>
                  <a:schemeClr val="bg1"/>
                </a:solidFill>
              </a:rPr>
              <a:t>inpt</a:t>
            </a:r>
            <a:r>
              <a:rPr lang="en-US" sz="2400" dirty="0">
                <a:solidFill>
                  <a:schemeClr val="bg1"/>
                </a:solidFill>
              </a:rPr>
              <a:t>. stay in past year (relative to control hospitals)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F19DFD-116B-6748-9585-659000774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818696"/>
              </p:ext>
            </p:extLst>
          </p:nvPr>
        </p:nvGraphicFramePr>
        <p:xfrm>
          <a:off x="2882348" y="1690688"/>
          <a:ext cx="8471452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1894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F1755-203E-954C-BD52-A2F2BFDBFA7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Results of a randomized controlled trial.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JAMA 2018;320:892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Hospitals were randomly assigned to receive bundled payment for all care through 90 days post discharge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AB9C0-C8F9-6642-9DEF-7F4E7CA5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3600" dirty="0"/>
              <a:t>“Bundled Payment” Joint Replacement:</a:t>
            </a:r>
            <a:br>
              <a:rPr lang="en-US" sz="3600" dirty="0"/>
            </a:br>
            <a:r>
              <a:rPr lang="en-US" sz="3600" dirty="0"/>
              <a:t>Increased Costs After Accounting for Bonuses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BBE7-5678-514C-A51F-E0FED9A69EDB}"/>
              </a:ext>
            </a:extLst>
          </p:cNvPr>
          <p:cNvSpPr txBox="1"/>
          <p:nvPr/>
        </p:nvSpPr>
        <p:spPr>
          <a:xfrm>
            <a:off x="1" y="2355574"/>
            <a:ext cx="3041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payments per case, bundled payment vs. control hospitals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734285-5156-3741-AAD3-409F98204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457073"/>
              </p:ext>
            </p:extLst>
          </p:nvPr>
        </p:nvGraphicFramePr>
        <p:xfrm>
          <a:off x="2812774" y="1550504"/>
          <a:ext cx="8541026" cy="446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6830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>
            <a:extLst>
              <a:ext uri="{FF2B5EF4-FFF2-40B4-BE49-F238E27FC236}">
                <a16:creationId xmlns:a16="http://schemas.microsoft.com/office/drawing/2014/main" id="{407AF440-013D-E149-B8F2-CB85FB7A8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“Bundled Payment” for Medical Conditions*:</a:t>
            </a:r>
            <a:br>
              <a:rPr lang="en-US" altLang="en-US" sz="2800" dirty="0"/>
            </a:br>
            <a:r>
              <a:rPr lang="en-US" altLang="en-US" dirty="0"/>
              <a:t>No Savings, No Quality Improvement</a:t>
            </a:r>
            <a:endParaRPr lang="en-US" alt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E2E0E-8199-FF41-B951-966EB5D8E62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NEJM 2018;379:260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*Conditions = AMI, COPD, CHF, Sepsis, Pneumonia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62708-CB62-3646-B00A-7A5AEFE2FE9B}"/>
              </a:ext>
            </a:extLst>
          </p:cNvPr>
          <p:cNvSpPr txBox="1"/>
          <p:nvPr/>
        </p:nvSpPr>
        <p:spPr>
          <a:xfrm>
            <a:off x="0" y="2355574"/>
            <a:ext cx="2524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payments per case, bundled vs: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2585A7-798D-2940-A8A9-3C2053AF4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09764"/>
              </p:ext>
            </p:extLst>
          </p:nvPr>
        </p:nvGraphicFramePr>
        <p:xfrm>
          <a:off x="0" y="1838131"/>
          <a:ext cx="11672596" cy="417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6105D9D-43AD-A84B-8E6D-AEA2CC9D757D}"/>
              </a:ext>
            </a:extLst>
          </p:cNvPr>
          <p:cNvSpPr>
            <a:spLocks noChangeAspect="1"/>
          </p:cNvSpPr>
          <p:nvPr/>
        </p:nvSpPr>
        <p:spPr>
          <a:xfrm>
            <a:off x="245084" y="3935517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CC402-AB1C-2A4B-95D9-8A5CBBAF4CF5}"/>
              </a:ext>
            </a:extLst>
          </p:cNvPr>
          <p:cNvSpPr>
            <a:spLocks noChangeAspect="1"/>
          </p:cNvSpPr>
          <p:nvPr/>
        </p:nvSpPr>
        <p:spPr>
          <a:xfrm>
            <a:off x="245084" y="449330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8D4A6-94AB-A447-8DBF-209F6F3107FB}"/>
              </a:ext>
            </a:extLst>
          </p:cNvPr>
          <p:cNvSpPr txBox="1"/>
          <p:nvPr/>
        </p:nvSpPr>
        <p:spPr>
          <a:xfrm>
            <a:off x="578428" y="3841844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B0F69-14EB-7B46-A63C-E38948E7B414}"/>
              </a:ext>
            </a:extLst>
          </p:cNvPr>
          <p:cNvSpPr txBox="1"/>
          <p:nvPr/>
        </p:nvSpPr>
        <p:spPr>
          <a:xfrm>
            <a:off x="578428" y="4421048"/>
            <a:ext cx="162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Bundled Payment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CEFC-8BE9-5F4D-94A7-CAB65B57FD03}"/>
              </a:ext>
            </a:extLst>
          </p:cNvPr>
          <p:cNvSpPr/>
          <p:nvPr/>
        </p:nvSpPr>
        <p:spPr>
          <a:xfrm>
            <a:off x="4114800" y="3022404"/>
            <a:ext cx="7399175" cy="10799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 differences in mortality, readmissions, </a:t>
            </a:r>
          </a:p>
          <a:p>
            <a:pPr algn="ctr"/>
            <a:r>
              <a:rPr lang="en-US" sz="2800" dirty="0"/>
              <a:t>or use of the emergency department.</a:t>
            </a:r>
          </a:p>
        </p:txBody>
      </p:sp>
    </p:spTree>
    <p:extLst>
      <p:ext uri="{BB962C8B-B14F-4D97-AF65-F5344CB8AC3E}">
        <p14:creationId xmlns:p14="http://schemas.microsoft.com/office/powerpoint/2010/main" val="34588017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Merging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Sanofi Hospital/Systems Digest,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34990"/>
            <a:ext cx="336296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Proportion of Hospitals That Are System-Owned vs. Independent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225800" y="1371600"/>
          <a:ext cx="8478520" cy="463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375013" y="4250244"/>
            <a:ext cx="2992507" cy="589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Independent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5013" y="1871228"/>
            <a:ext cx="2992507" cy="5892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System-Owned</a:t>
            </a:r>
          </a:p>
        </p:txBody>
      </p:sp>
    </p:spTree>
    <p:extLst>
      <p:ext uri="{BB962C8B-B14F-4D97-AF65-F5344CB8AC3E}">
        <p14:creationId xmlns:p14="http://schemas.microsoft.com/office/powerpoint/2010/main" val="5293981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41819" y="1936865"/>
            <a:ext cx="2651760" cy="7571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Hospital or Health Care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1819" y="2884669"/>
            <a:ext cx="2651760" cy="4247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Solo Practice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1819" y="3839566"/>
            <a:ext cx="2651760" cy="4247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Medical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Trands in Practice Ownership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Brent D. Fulton Health Aff 2017;36:1530-1538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Hospitals and Health Systems Are Buying Up Primary Care Practices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93322" y="1936865"/>
          <a:ext cx="6777250" cy="3641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51122" y="5578358"/>
          <a:ext cx="7920668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1241" y="1690688"/>
          <a:ext cx="1054271" cy="4344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" y="2375454"/>
            <a:ext cx="19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Practice Ownership</a:t>
            </a:r>
          </a:p>
        </p:txBody>
      </p:sp>
      <p:sp>
        <p:nvSpPr>
          <p:cNvPr id="9" name="Freeform 8"/>
          <p:cNvSpPr/>
          <p:nvPr/>
        </p:nvSpPr>
        <p:spPr>
          <a:xfrm>
            <a:off x="2679406" y="2299495"/>
            <a:ext cx="6767272" cy="695073"/>
          </a:xfrm>
          <a:custGeom>
            <a:avLst/>
            <a:gdLst>
              <a:gd name="connsiteX0" fmla="*/ 0 w 8562753"/>
              <a:gd name="connsiteY0" fmla="*/ 248093 h 708837"/>
              <a:gd name="connsiteX1" fmla="*/ 1460204 w 8562753"/>
              <a:gd name="connsiteY1" fmla="*/ 0 h 708837"/>
              <a:gd name="connsiteX2" fmla="*/ 2927497 w 8562753"/>
              <a:gd name="connsiteY2" fmla="*/ 212651 h 708837"/>
              <a:gd name="connsiteX3" fmla="*/ 4323907 w 8562753"/>
              <a:gd name="connsiteY3" fmla="*/ 241004 h 708837"/>
              <a:gd name="connsiteX4" fmla="*/ 5713228 w 8562753"/>
              <a:gd name="connsiteY4" fmla="*/ 333153 h 708837"/>
              <a:gd name="connsiteX5" fmla="*/ 7237228 w 8562753"/>
              <a:gd name="connsiteY5" fmla="*/ 595423 h 708837"/>
              <a:gd name="connsiteX6" fmla="*/ 8562753 w 8562753"/>
              <a:gd name="connsiteY6" fmla="*/ 708837 h 7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3" h="708837">
                <a:moveTo>
                  <a:pt x="0" y="248093"/>
                </a:moveTo>
                <a:lnTo>
                  <a:pt x="1460204" y="0"/>
                </a:lnTo>
                <a:lnTo>
                  <a:pt x="2927497" y="212651"/>
                </a:lnTo>
                <a:lnTo>
                  <a:pt x="4323907" y="241004"/>
                </a:lnTo>
                <a:lnTo>
                  <a:pt x="5713228" y="333153"/>
                </a:lnTo>
                <a:lnTo>
                  <a:pt x="7237228" y="595423"/>
                </a:lnTo>
                <a:lnTo>
                  <a:pt x="8562753" y="708837"/>
                </a:lnTo>
              </a:path>
            </a:pathLst>
          </a:cu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86493" y="3312366"/>
            <a:ext cx="6784079" cy="681171"/>
          </a:xfrm>
          <a:custGeom>
            <a:avLst/>
            <a:gdLst>
              <a:gd name="connsiteX0" fmla="*/ 0 w 8584019"/>
              <a:gd name="connsiteY0" fmla="*/ 0 h 694660"/>
              <a:gd name="connsiteX1" fmla="*/ 1453116 w 8584019"/>
              <a:gd name="connsiteY1" fmla="*/ 163032 h 694660"/>
              <a:gd name="connsiteX2" fmla="*/ 2884967 w 8584019"/>
              <a:gd name="connsiteY2" fmla="*/ 531628 h 694660"/>
              <a:gd name="connsiteX3" fmla="*/ 4394791 w 8584019"/>
              <a:gd name="connsiteY3" fmla="*/ 630865 h 694660"/>
              <a:gd name="connsiteX4" fmla="*/ 5777023 w 8584019"/>
              <a:gd name="connsiteY4" fmla="*/ 694660 h 694660"/>
              <a:gd name="connsiteX5" fmla="*/ 7180521 w 8584019"/>
              <a:gd name="connsiteY5" fmla="*/ 581246 h 694660"/>
              <a:gd name="connsiteX6" fmla="*/ 8584019 w 8584019"/>
              <a:gd name="connsiteY6" fmla="*/ 680484 h 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4019" h="694660">
                <a:moveTo>
                  <a:pt x="0" y="0"/>
                </a:moveTo>
                <a:lnTo>
                  <a:pt x="1453116" y="163032"/>
                </a:lnTo>
                <a:lnTo>
                  <a:pt x="2884967" y="531628"/>
                </a:lnTo>
                <a:lnTo>
                  <a:pt x="4394791" y="630865"/>
                </a:lnTo>
                <a:lnTo>
                  <a:pt x="5777023" y="694660"/>
                </a:lnTo>
                <a:lnTo>
                  <a:pt x="7180521" y="581246"/>
                </a:lnTo>
                <a:lnTo>
                  <a:pt x="8584019" y="680484"/>
                </a:lnTo>
              </a:path>
            </a:pathLst>
          </a:cu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86493" y="2434167"/>
            <a:ext cx="6767273" cy="1209426"/>
          </a:xfrm>
          <a:custGeom>
            <a:avLst/>
            <a:gdLst>
              <a:gd name="connsiteX0" fmla="*/ 0 w 8562754"/>
              <a:gd name="connsiteY0" fmla="*/ 1127051 h 1233377"/>
              <a:gd name="connsiteX1" fmla="*/ 1460205 w 8562754"/>
              <a:gd name="connsiteY1" fmla="*/ 1233377 h 1233377"/>
              <a:gd name="connsiteX2" fmla="*/ 2863702 w 8562754"/>
              <a:gd name="connsiteY2" fmla="*/ 659219 h 1233377"/>
              <a:gd name="connsiteX3" fmla="*/ 4224670 w 8562754"/>
              <a:gd name="connsiteY3" fmla="*/ 531628 h 1233377"/>
              <a:gd name="connsiteX4" fmla="*/ 5755758 w 8562754"/>
              <a:gd name="connsiteY4" fmla="*/ 354419 h 1233377"/>
              <a:gd name="connsiteX5" fmla="*/ 7109637 w 8562754"/>
              <a:gd name="connsiteY5" fmla="*/ 233917 h 1233377"/>
              <a:gd name="connsiteX6" fmla="*/ 8562754 w 8562754"/>
              <a:gd name="connsiteY6" fmla="*/ 0 h 1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4" h="1233377">
                <a:moveTo>
                  <a:pt x="0" y="1127051"/>
                </a:moveTo>
                <a:lnTo>
                  <a:pt x="1460205" y="1233377"/>
                </a:lnTo>
                <a:lnTo>
                  <a:pt x="2863702" y="659219"/>
                </a:lnTo>
                <a:lnTo>
                  <a:pt x="4224670" y="531628"/>
                </a:lnTo>
                <a:lnTo>
                  <a:pt x="5755758" y="354419"/>
                </a:lnTo>
                <a:lnTo>
                  <a:pt x="7109637" y="233917"/>
                </a:lnTo>
                <a:lnTo>
                  <a:pt x="8562754" y="0"/>
                </a:lnTo>
              </a:path>
            </a:pathLst>
          </a:custGeom>
          <a:noFill/>
          <a:ln w="1016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Physician/Hospital Integration </a:t>
            </a:r>
            <a:br>
              <a:rPr lang="en-US" dirty="0"/>
            </a:br>
            <a:r>
              <a:rPr lang="en-US" dirty="0"/>
              <a:t>Raises Costs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6011056"/>
            <a:ext cx="8475785" cy="846943"/>
          </a:xfrm>
        </p:spPr>
        <p:txBody>
          <a:bodyPr/>
          <a:lstStyle/>
          <a:p>
            <a:r>
              <a:rPr lang="en-US" dirty="0"/>
              <a:t>Source: JAMA IM 2015;175:1932</a:t>
            </a:r>
          </a:p>
          <a:p>
            <a:r>
              <a:rPr lang="en-US" dirty="0"/>
              <a:t>Note: Physician/Hospital integration measured by % of MDs billing with a hospital place of service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446" y="2521439"/>
            <a:ext cx="510735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Annual Outpatient Cost Increase with 1.9% Increase in Physician/Hospital Integration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589292" y="1189489"/>
          <a:ext cx="6427176" cy="493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7696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6D475-7996-C340-9305-38C900A2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Hospital-Owned Practices:</a:t>
            </a:r>
            <a:br>
              <a:rPr lang="en-US" dirty="0"/>
            </a:br>
            <a:r>
              <a:rPr lang="en-US" dirty="0"/>
              <a:t>More IT, Higher Costs, More Readmissions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13EB1D-1F54-9347-8CC1-BA8203E198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Health Services Research – Online ahead of print July 5,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Comparisons are adjusted for multiple patient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51B65-D7D2-9049-A334-AC7EC684F41C}"/>
              </a:ext>
            </a:extLst>
          </p:cNvPr>
          <p:cNvSpPr txBox="1"/>
          <p:nvPr/>
        </p:nvSpPr>
        <p:spPr>
          <a:xfrm>
            <a:off x="22076" y="2274838"/>
            <a:ext cx="2174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Rate compared to physician-owned practices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4DE30B-F6CF-C54B-9DDB-F1B994298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1593"/>
              </p:ext>
            </p:extLst>
          </p:nvPr>
        </p:nvGraphicFramePr>
        <p:xfrm>
          <a:off x="22077" y="1690688"/>
          <a:ext cx="11448434" cy="43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5ABF50-985B-8549-8573-04704AD4650F}"/>
              </a:ext>
            </a:extLst>
          </p:cNvPr>
          <p:cNvSpPr>
            <a:spLocks noChangeAspect="1"/>
          </p:cNvSpPr>
          <p:nvPr/>
        </p:nvSpPr>
        <p:spPr>
          <a:xfrm>
            <a:off x="152487" y="4284103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0B101-6627-7F47-AE10-DF87463D39FF}"/>
              </a:ext>
            </a:extLst>
          </p:cNvPr>
          <p:cNvSpPr>
            <a:spLocks noChangeAspect="1"/>
          </p:cNvSpPr>
          <p:nvPr/>
        </p:nvSpPr>
        <p:spPr>
          <a:xfrm>
            <a:off x="152487" y="472613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58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376488"/>
            <a:ext cx="10972799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600"/>
              <a:t>The Toxicity of </a:t>
            </a:r>
            <a:br>
              <a:rPr lang="en-US" altLang="en-US" sz="6600"/>
            </a:br>
            <a:r>
              <a:rPr lang="en-US" altLang="en-US" sz="6600"/>
              <a:t>Pay for Performance (P4P)</a:t>
            </a:r>
          </a:p>
        </p:txBody>
      </p:sp>
    </p:spTree>
    <p:extLst>
      <p:ext uri="{BB962C8B-B14F-4D97-AF65-F5344CB8AC3E}">
        <p14:creationId xmlns:p14="http://schemas.microsoft.com/office/powerpoint/2010/main" val="376110262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Implicit in P4P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20982"/>
            <a:ext cx="10840720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Performance can be accurately ascertained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Individual variation is caused by variation in motivation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Financial incentives will add to intrinsic motivation 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Current payment system is too simple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Hospitals/MDs delivering poor quality care should get fewer resources</a:t>
            </a:r>
          </a:p>
        </p:txBody>
      </p:sp>
    </p:spTree>
    <p:extLst>
      <p:ext uri="{BB962C8B-B14F-4D97-AF65-F5344CB8AC3E}">
        <p14:creationId xmlns:p14="http://schemas.microsoft.com/office/powerpoint/2010/main" val="231464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Under-Insurance Growing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Commonwealth Fund Health insurance Survey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*Under-insurance = OOP &gt;10% of income, or &gt;5% of income if low income, or deductible &gt;5% of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22" y="2208362"/>
            <a:ext cx="22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 19-64 under-insured*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1795132"/>
              </p:ext>
            </p:extLst>
          </p:nvPr>
        </p:nvGraphicFramePr>
        <p:xfrm>
          <a:off x="2432648" y="1293962"/>
          <a:ext cx="9074990" cy="47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8291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975" y="2247410"/>
            <a:ext cx="326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Patient characteristics in panels of high- </a:t>
            </a:r>
          </a:p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and low-scoring physicians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Scores Tell More About Patients than Physicians</a:t>
            </a:r>
            <a:br>
              <a:rPr lang="en-US" dirty="0"/>
            </a:br>
            <a:r>
              <a:rPr lang="en-US" sz="2700" dirty="0">
                <a:latin typeface="Franklin Gothic Book"/>
                <a:cs typeface="Franklin Gothic Book"/>
              </a:rPr>
              <a:t>Harvard physicians with poorer/minority patients score low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Source: Hong C et al. JAMA 9/8/2010. 304:10;1107.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3100" y="1797630"/>
          <a:ext cx="9084259" cy="435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16062" y="566866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4589" y="5668667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39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MACRA Penalizes Doctors With </a:t>
            </a:r>
            <a:br>
              <a:rPr lang="en-US"/>
            </a:br>
            <a:r>
              <a:rPr lang="en-US"/>
              <a:t>Sicker (or Poorer)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JAMA 2017;318:453 </a:t>
            </a:r>
            <a:r>
              <a:rPr lang="mr-IN"/>
              <a:t>–</a:t>
            </a:r>
            <a:r>
              <a:rPr lang="en-US"/>
              <a:t> Figures are simulated based on 2015 Medicare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72" y="2516777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practices receiving bonuses / penalties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917" y="1531346"/>
          <a:ext cx="11621877" cy="43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10154" y="398308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154" y="4409560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202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 for Performance?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Franklin Gothic Book"/>
                <a:cs typeface="Franklin Gothic Book"/>
              </a:rPr>
              <a:t>Health Affairs. 1/12/2005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78" y="136113"/>
            <a:ext cx="2401602" cy="1804447"/>
          </a:xfrm>
          <a:prstGeom prst="ellipse">
            <a:avLst/>
          </a:prstGeom>
          <a:ln w="63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0080" y="1713558"/>
            <a:ext cx="1038352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“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I do not think it’s true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that the way to get better doctoring and better nursing is to put money on the table in front of doctors and nurses. I think that's a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fundamental misunderstanding of human motivation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“I think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people respond to joy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and work and love and achievement and learning and appreciation and gratitude – and a sense of a job well done. I think that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it feels good to be a doctor, and better to be a better doctor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.</a:t>
            </a:r>
            <a:r>
              <a:rPr lang="en-US" sz="2400" dirty="0">
                <a:solidFill>
                  <a:srgbClr val="FFFF00"/>
                </a:solidFill>
                <a:cs typeface="Franklin Gothic Book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“When we begin to attach dollar amounts to throughputs and to individual pay,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we are playing with fire.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first and most important effect of that may be to begin to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dissociate people from their work</a:t>
            </a:r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.</a:t>
            </a: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 algn="r">
              <a:spcAft>
                <a:spcPts val="1200"/>
              </a:spcAft>
            </a:pPr>
            <a:r>
              <a:rPr lang="mr-IN" altLang="ja-JP" sz="2400" dirty="0">
                <a:solidFill>
                  <a:schemeClr val="bg1"/>
                </a:solidFill>
                <a:cs typeface="Franklin Gothic Book"/>
              </a:rPr>
              <a:t>–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Don Berwick M.D.</a:t>
            </a:r>
            <a:endParaRPr lang="en-US" sz="2400" b="1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819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9253"/>
            <a:ext cx="11765280" cy="1325563"/>
          </a:xfrm>
        </p:spPr>
        <p:txBody>
          <a:bodyPr>
            <a:noAutofit/>
          </a:bodyPr>
          <a:lstStyle/>
          <a:p>
            <a:r>
              <a:rPr lang="en-US" sz="4000" dirty="0"/>
              <a:t>95% of Plans Cheat </a:t>
            </a:r>
            <a:r>
              <a:rPr lang="en-US" sz="4000"/>
              <a:t>on HEDIS </a:t>
            </a:r>
            <a:r>
              <a:rPr lang="en-US" sz="4000" dirty="0"/>
              <a:t>Quality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Annals of Internal Medicine 2013;159:456</a:t>
            </a:r>
          </a:p>
          <a:p>
            <a:r>
              <a:rPr lang="en-US" dirty="0"/>
              <a:t>Researchers compared reported HEDIS scores for high risk prescribing to actual Medicare Part D payment records for all enrollees and for enrollees sampled for HEDIS 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" y="1290578"/>
            <a:ext cx="723480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Franklin Gothic Medium"/>
              </a:rPr>
              <a:t>Medicare Advantage plans failing to cheat fall in rankings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29378"/>
            <a:ext cx="2885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elderly patients prescribed drugs that should be avoided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" y="1690688"/>
          <a:ext cx="11676184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88630" y="41771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30" y="460366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410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Medicare’s Premier Demonstration:</a:t>
            </a:r>
            <a:br>
              <a:rPr lang="en-US" sz="3600" dirty="0"/>
            </a:br>
            <a:r>
              <a:rPr lang="en-US" sz="3600" dirty="0"/>
              <a:t>A P4P Failure at 252 Hospitals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P4P failed even among poor performers at baseline</a:t>
            </a:r>
          </a:p>
          <a:p>
            <a:r>
              <a:rPr lang="en-US" dirty="0"/>
              <a:t>Source: NEJM March 28, 2012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414770" y="1575080"/>
          <a:ext cx="9352609" cy="441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976" y="1683529"/>
            <a:ext cx="2349372" cy="3935569"/>
            <a:chOff x="-89891" y="1513668"/>
            <a:chExt cx="1479134" cy="3480065"/>
          </a:xfrm>
        </p:grpSpPr>
        <p:sp>
          <p:nvSpPr>
            <p:cNvPr id="8" name="Up-Down Arrow 7"/>
            <p:cNvSpPr/>
            <p:nvPr/>
          </p:nvSpPr>
          <p:spPr>
            <a:xfrm>
              <a:off x="359724" y="1885427"/>
              <a:ext cx="484632" cy="2734277"/>
            </a:xfrm>
            <a:prstGeom prst="upDownArrow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30" y="1513668"/>
              <a:ext cx="1068819" cy="42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Worse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340" y="4564818"/>
              <a:ext cx="1005403" cy="42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Better</a:t>
              </a:r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-89891" y="2694976"/>
              <a:ext cx="1479134" cy="1115179"/>
            </a:xfrm>
            <a:prstGeom prst="rect">
              <a:avLst/>
            </a:prstGeom>
          </p:spPr>
          <p:txBody>
            <a:bodyPr wrap="square" tIns="45720" bIns="45720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Change from baseline in 30-day mortality</a:t>
              </a:r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6892755" y="5517270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075372" y="5517270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0913" y="1734329"/>
            <a:ext cx="6812125" cy="445311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5-year outcomes show </a:t>
            </a:r>
            <a:r>
              <a:rPr lang="en-US" sz="2400" b="1" dirty="0">
                <a:solidFill>
                  <a:schemeClr val="bg1"/>
                </a:solidFill>
                <a:cs typeface="Franklin Gothic Medium"/>
              </a:rPr>
              <a:t>no effect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on mortality</a:t>
            </a:r>
          </a:p>
        </p:txBody>
      </p:sp>
      <p:sp>
        <p:nvSpPr>
          <p:cNvPr id="6" name="Oval 5"/>
          <p:cNvSpPr/>
          <p:nvPr/>
        </p:nvSpPr>
        <p:spPr>
          <a:xfrm>
            <a:off x="9838637" y="2438400"/>
            <a:ext cx="1928741" cy="133096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862D6-F387-6C44-8D18-DA45AE107D2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JGIM 2017;33:268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163DE-12FD-2C43-9299-E0815EB2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Performance Monitoring Increased Documentation of Alcohol Counseling, But Not Real Counseling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D4F9-FBD3-3044-AC42-D62D6C63AB59}"/>
              </a:ext>
            </a:extLst>
          </p:cNvPr>
          <p:cNvSpPr txBox="1"/>
          <p:nvPr/>
        </p:nvSpPr>
        <p:spPr>
          <a:xfrm>
            <a:off x="1" y="2383604"/>
            <a:ext cx="3000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Alcohol counseling rate among patients screening positive for unhealthy use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0BA21D-F824-D147-98F0-9C4D9CCE9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42242"/>
              </p:ext>
            </p:extLst>
          </p:nvPr>
        </p:nvGraphicFramePr>
        <p:xfrm>
          <a:off x="3000055" y="1690688"/>
          <a:ext cx="8353745" cy="4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908F285-CDEE-DB47-BC58-D42E41C235B5}"/>
              </a:ext>
            </a:extLst>
          </p:cNvPr>
          <p:cNvSpPr/>
          <p:nvPr/>
        </p:nvSpPr>
        <p:spPr>
          <a:xfrm>
            <a:off x="6287302" y="5491443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3132-6970-DD4E-B892-0922365848FD}"/>
              </a:ext>
            </a:extLst>
          </p:cNvPr>
          <p:cNvSpPr/>
          <p:nvPr/>
        </p:nvSpPr>
        <p:spPr>
          <a:xfrm>
            <a:off x="7554930" y="549144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4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B21A-FFB6-3F4E-8D67-B2D2B742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99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Medicare’s Readmission Penalties:</a:t>
            </a:r>
            <a:br>
              <a:rPr lang="en-US" dirty="0"/>
            </a:br>
            <a:r>
              <a:rPr lang="en-US" dirty="0"/>
              <a:t>Fewer CHF Readmissions, More Deaths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80CE-8907-EC46-8576-BE2781B9714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Gupta et al. JAMA Cardiology. Posted online 11/12/2017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Analysis based on 115,245 CHF discharges, 2008-2014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3473EE-F592-2646-8FAB-ED1695BCB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670427"/>
              </p:ext>
            </p:extLst>
          </p:nvPr>
        </p:nvGraphicFramePr>
        <p:xfrm>
          <a:off x="1" y="1690688"/>
          <a:ext cx="11548152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75E966-364B-3D44-85FB-59A97178723A}"/>
              </a:ext>
            </a:extLst>
          </p:cNvPr>
          <p:cNvSpPr>
            <a:spLocks noChangeAspect="1"/>
          </p:cNvSpPr>
          <p:nvPr/>
        </p:nvSpPr>
        <p:spPr>
          <a:xfrm>
            <a:off x="78725" y="3471365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B678D-9831-B744-AE3B-A35F494BA3CB}"/>
              </a:ext>
            </a:extLst>
          </p:cNvPr>
          <p:cNvSpPr>
            <a:spLocks noChangeAspect="1"/>
          </p:cNvSpPr>
          <p:nvPr/>
        </p:nvSpPr>
        <p:spPr>
          <a:xfrm>
            <a:off x="78725" y="390422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>
            <a:extLst>
              <a:ext uri="{FF2B5EF4-FFF2-40B4-BE49-F238E27FC236}">
                <a16:creationId xmlns:a16="http://schemas.microsoft.com/office/drawing/2014/main" id="{F04560F5-506D-AA46-84D3-CF1DB320A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Did Readmission Penalties </a:t>
            </a:r>
            <a:br>
              <a:rPr lang="en-US" altLang="en-US" sz="4000" dirty="0"/>
            </a:br>
            <a:r>
              <a:rPr lang="en-US" altLang="en-US" sz="4000" dirty="0"/>
              <a:t>Slow Improvement in MI Mortality?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B411D-C876-4441-8422-90482C17EE0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Network Open. 2018;1(5):e182777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27D2D-2665-2B46-ADFE-EEDD5FFBFE77}"/>
              </a:ext>
            </a:extLst>
          </p:cNvPr>
          <p:cNvSpPr txBox="1"/>
          <p:nvPr/>
        </p:nvSpPr>
        <p:spPr>
          <a:xfrm>
            <a:off x="0" y="2321960"/>
            <a:ext cx="190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In-Hospital Mortality Rate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48F22-D48B-1D4B-97C7-50C5C742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0876"/>
              </p:ext>
            </p:extLst>
          </p:nvPr>
        </p:nvGraphicFramePr>
        <p:xfrm>
          <a:off x="1617572" y="2032867"/>
          <a:ext cx="1159837" cy="436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837">
                  <a:extLst>
                    <a:ext uri="{9D8B030D-6E8A-4147-A177-3AD203B41FA5}">
                      <a16:colId xmlns:a16="http://schemas.microsoft.com/office/drawing/2014/main" val="662456958"/>
                    </a:ext>
                  </a:extLst>
                </a:gridCol>
              </a:tblGrid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989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09771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1797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844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217053-48C4-E549-BEE5-A374DCA0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12481"/>
              </p:ext>
            </p:extLst>
          </p:nvPr>
        </p:nvGraphicFramePr>
        <p:xfrm>
          <a:off x="1900717" y="5584241"/>
          <a:ext cx="960147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45">
                  <a:extLst>
                    <a:ext uri="{9D8B030D-6E8A-4147-A177-3AD203B41FA5}">
                      <a16:colId xmlns:a16="http://schemas.microsoft.com/office/drawing/2014/main" val="3492596107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5269000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42355051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547426825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404395790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990064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62233"/>
                  </a:ext>
                </a:extLst>
              </a:tr>
            </a:tbl>
          </a:graphicData>
        </a:graphic>
      </p:graphicFrame>
      <p:pic>
        <p:nvPicPr>
          <p:cNvPr id="13" name="Picture 4" descr="ScreenHunter_93 Sep">
            <a:extLst>
              <a:ext uri="{FF2B5EF4-FFF2-40B4-BE49-F238E27FC236}">
                <a16:creationId xmlns:a16="http://schemas.microsoft.com/office/drawing/2014/main" id="{F501F1A2-82CC-ED4C-9B35-0BB6D97E2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7368" y="1769605"/>
            <a:ext cx="8261686" cy="3745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C2CDD1-05C7-864F-B18E-2FFD3A15C257}"/>
              </a:ext>
            </a:extLst>
          </p:cNvPr>
          <p:cNvSpPr/>
          <p:nvPr/>
        </p:nvSpPr>
        <p:spPr>
          <a:xfrm>
            <a:off x="3676307" y="4096065"/>
            <a:ext cx="282178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Readmission Penalties Announced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CEBF6-BDEE-A448-BD1F-1BA17179FE29}"/>
              </a:ext>
            </a:extLst>
          </p:cNvPr>
          <p:cNvCxnSpPr>
            <a:cxnSpLocks/>
          </p:cNvCxnSpPr>
          <p:nvPr/>
        </p:nvCxnSpPr>
        <p:spPr>
          <a:xfrm>
            <a:off x="6528055" y="2197768"/>
            <a:ext cx="0" cy="331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097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92658" y="1715893"/>
            <a:ext cx="9037556" cy="37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312978" y="2043235"/>
          <a:ext cx="9017235" cy="3400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1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P4P Did Not Lower </a:t>
            </a:r>
            <a:br>
              <a:rPr lang="en-US" dirty="0"/>
            </a:br>
            <a:r>
              <a:rPr lang="en-US" dirty="0"/>
              <a:t>Hospital Mortality in England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Source: N </a:t>
            </a:r>
            <a:r>
              <a:rPr lang="nb-NO" dirty="0" err="1"/>
              <a:t>Engl</a:t>
            </a:r>
            <a:r>
              <a:rPr lang="nb-NO" dirty="0"/>
              <a:t> J Med 2014;371:540-548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82655" y="-80684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P4P Hospitals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7947"/>
            <a:ext cx="20141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30-Day Mortality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88999" y="5444963"/>
          <a:ext cx="1090675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81448" y="1694374"/>
            <a:ext cx="9048766" cy="3749047"/>
            <a:chOff x="1680873" y="1582613"/>
            <a:chExt cx="7034053" cy="4039981"/>
          </a:xfrm>
        </p:grpSpPr>
        <p:sp>
          <p:nvSpPr>
            <p:cNvPr id="15" name="Rectangle 14"/>
            <p:cNvSpPr/>
            <p:nvPr/>
          </p:nvSpPr>
          <p:spPr>
            <a:xfrm>
              <a:off x="1680873" y="1582613"/>
              <a:ext cx="2119827" cy="4039981"/>
            </a:xfrm>
            <a:prstGeom prst="rect">
              <a:avLst/>
            </a:prstGeom>
            <a:solidFill>
              <a:schemeClr val="tx1">
                <a:lumMod val="90000"/>
                <a:lumOff val="10000"/>
                <a:alpha val="40000"/>
              </a:scheme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2643" y="1582613"/>
              <a:ext cx="2105469" cy="4039981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10055" y="1582613"/>
              <a:ext cx="2804871" cy="4039981"/>
            </a:xfrm>
            <a:prstGeom prst="rect">
              <a:avLst/>
            </a:prstGeom>
            <a:solidFill>
              <a:srgbClr val="800000">
                <a:alpha val="40000"/>
              </a:srgbClr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66014" y="1765847"/>
            <a:ext cx="21139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P4P Hospitals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1080" y="3021676"/>
            <a:ext cx="239520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Control Regions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64384" y="4758687"/>
            <a:ext cx="158338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cs typeface="Franklin Gothic Medium"/>
              </a:rPr>
              <a:t>Difference</a:t>
            </a:r>
          </a:p>
        </p:txBody>
      </p:sp>
      <p:sp>
        <p:nvSpPr>
          <p:cNvPr id="22" name="Left-Right Arrow Callout 21"/>
          <p:cNvSpPr/>
          <p:nvPr/>
        </p:nvSpPr>
        <p:spPr>
          <a:xfrm>
            <a:off x="2278947" y="3576787"/>
            <a:ext cx="2729493" cy="901824"/>
          </a:xfrm>
          <a:prstGeom prst="leftRightArrowCallou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No </a:t>
            </a:r>
          </a:p>
          <a:p>
            <a:pPr algn="ctr"/>
            <a:r>
              <a:rPr lang="en-US" sz="2000" b="1" dirty="0">
                <a:cs typeface="Franklin Gothic Medium"/>
              </a:rPr>
              <a:t>P4P</a:t>
            </a:r>
          </a:p>
        </p:txBody>
      </p:sp>
      <p:sp>
        <p:nvSpPr>
          <p:cNvPr id="23" name="Left-Right Arrow Callout 22"/>
          <p:cNvSpPr/>
          <p:nvPr/>
        </p:nvSpPr>
        <p:spPr>
          <a:xfrm>
            <a:off x="5008440" y="3576787"/>
            <a:ext cx="2711024" cy="90182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29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Bonuses Only</a:t>
            </a:r>
          </a:p>
        </p:txBody>
      </p:sp>
      <p:sp>
        <p:nvSpPr>
          <p:cNvPr id="24" name="Left-Right Arrow Callout 23"/>
          <p:cNvSpPr/>
          <p:nvPr/>
        </p:nvSpPr>
        <p:spPr>
          <a:xfrm>
            <a:off x="7719464" y="3576787"/>
            <a:ext cx="3610750" cy="90182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793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Franklin Gothic Medium"/>
              </a:rPr>
              <a:t>Bonuses plus Incentives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82157" y="1769198"/>
            <a:ext cx="8629684" cy="1114143"/>
          </a:xfrm>
          <a:custGeom>
            <a:avLst/>
            <a:gdLst>
              <a:gd name="connsiteX0" fmla="*/ 0 w 6661311"/>
              <a:gd name="connsiteY0" fmla="*/ 163210 h 1208773"/>
              <a:gd name="connsiteX1" fmla="*/ 367240 w 6661311"/>
              <a:gd name="connsiteY1" fmla="*/ 321320 h 1208773"/>
              <a:gd name="connsiteX2" fmla="*/ 729378 w 6661311"/>
              <a:gd name="connsiteY2" fmla="*/ 81605 h 1208773"/>
              <a:gd name="connsiteX3" fmla="*/ 1071115 w 6661311"/>
              <a:gd name="connsiteY3" fmla="*/ 0 h 1208773"/>
              <a:gd name="connsiteX4" fmla="*/ 1412851 w 6661311"/>
              <a:gd name="connsiteY4" fmla="*/ 438627 h 1208773"/>
              <a:gd name="connsiteX5" fmla="*/ 1774990 w 6661311"/>
              <a:gd name="connsiteY5" fmla="*/ 525332 h 1208773"/>
              <a:gd name="connsiteX6" fmla="*/ 2116726 w 6661311"/>
              <a:gd name="connsiteY6" fmla="*/ 86705 h 1208773"/>
              <a:gd name="connsiteX7" fmla="*/ 2494166 w 6661311"/>
              <a:gd name="connsiteY7" fmla="*/ 494730 h 1208773"/>
              <a:gd name="connsiteX8" fmla="*/ 2815501 w 6661311"/>
              <a:gd name="connsiteY8" fmla="*/ 821150 h 1208773"/>
              <a:gd name="connsiteX9" fmla="*/ 3157237 w 6661311"/>
              <a:gd name="connsiteY9" fmla="*/ 831350 h 1208773"/>
              <a:gd name="connsiteX10" fmla="*/ 3504074 w 6661311"/>
              <a:gd name="connsiteY10" fmla="*/ 484529 h 1208773"/>
              <a:gd name="connsiteX11" fmla="*/ 3876414 w 6661311"/>
              <a:gd name="connsiteY11" fmla="*/ 657940 h 1208773"/>
              <a:gd name="connsiteX12" fmla="*/ 4228351 w 6661311"/>
              <a:gd name="connsiteY12" fmla="*/ 923156 h 1208773"/>
              <a:gd name="connsiteX13" fmla="*/ 4559887 w 6661311"/>
              <a:gd name="connsiteY13" fmla="*/ 907855 h 1208773"/>
              <a:gd name="connsiteX14" fmla="*/ 4916925 w 6661311"/>
              <a:gd name="connsiteY14" fmla="*/ 474329 h 1208773"/>
              <a:gd name="connsiteX15" fmla="*/ 5258661 w 6661311"/>
              <a:gd name="connsiteY15" fmla="*/ 749745 h 1208773"/>
              <a:gd name="connsiteX16" fmla="*/ 5605498 w 6661311"/>
              <a:gd name="connsiteY16" fmla="*/ 933356 h 1208773"/>
              <a:gd name="connsiteX17" fmla="*/ 5957436 w 6661311"/>
              <a:gd name="connsiteY17" fmla="*/ 1208773 h 1208773"/>
              <a:gd name="connsiteX18" fmla="*/ 6309373 w 6661311"/>
              <a:gd name="connsiteY18" fmla="*/ 841551 h 1208773"/>
              <a:gd name="connsiteX19" fmla="*/ 6661311 w 6661311"/>
              <a:gd name="connsiteY19" fmla="*/ 958858 h 120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1311" h="1208773">
                <a:moveTo>
                  <a:pt x="0" y="163210"/>
                </a:moveTo>
                <a:lnTo>
                  <a:pt x="367240" y="321320"/>
                </a:lnTo>
                <a:lnTo>
                  <a:pt x="729378" y="81605"/>
                </a:lnTo>
                <a:lnTo>
                  <a:pt x="1071115" y="0"/>
                </a:lnTo>
                <a:lnTo>
                  <a:pt x="1412851" y="438627"/>
                </a:lnTo>
                <a:lnTo>
                  <a:pt x="1774990" y="525332"/>
                </a:lnTo>
                <a:lnTo>
                  <a:pt x="2116726" y="86705"/>
                </a:lnTo>
                <a:lnTo>
                  <a:pt x="2494166" y="494730"/>
                </a:lnTo>
                <a:lnTo>
                  <a:pt x="2815501" y="821150"/>
                </a:lnTo>
                <a:lnTo>
                  <a:pt x="3157237" y="831350"/>
                </a:lnTo>
                <a:lnTo>
                  <a:pt x="3504074" y="484529"/>
                </a:lnTo>
                <a:lnTo>
                  <a:pt x="3876414" y="657940"/>
                </a:lnTo>
                <a:lnTo>
                  <a:pt x="4228351" y="923156"/>
                </a:lnTo>
                <a:lnTo>
                  <a:pt x="4559887" y="907855"/>
                </a:lnTo>
                <a:lnTo>
                  <a:pt x="4916925" y="474329"/>
                </a:lnTo>
                <a:lnTo>
                  <a:pt x="5258661" y="749745"/>
                </a:lnTo>
                <a:lnTo>
                  <a:pt x="5605498" y="933356"/>
                </a:lnTo>
                <a:lnTo>
                  <a:pt x="5957436" y="1208773"/>
                </a:lnTo>
                <a:lnTo>
                  <a:pt x="6309373" y="841551"/>
                </a:lnTo>
                <a:lnTo>
                  <a:pt x="6661311" y="958858"/>
                </a:lnTo>
              </a:path>
            </a:pathLst>
          </a:custGeom>
          <a:ln w="7620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1448" y="2044778"/>
            <a:ext cx="8630393" cy="927136"/>
          </a:xfrm>
          <a:custGeom>
            <a:avLst/>
            <a:gdLst>
              <a:gd name="connsiteX0" fmla="*/ 0 w 6666411"/>
              <a:gd name="connsiteY0" fmla="*/ 265216 h 1009861"/>
              <a:gd name="connsiteX1" fmla="*/ 372340 w 6666411"/>
              <a:gd name="connsiteY1" fmla="*/ 357022 h 1009861"/>
              <a:gd name="connsiteX2" fmla="*/ 729378 w 6666411"/>
              <a:gd name="connsiteY2" fmla="*/ 40803 h 1009861"/>
              <a:gd name="connsiteX3" fmla="*/ 1076215 w 6666411"/>
              <a:gd name="connsiteY3" fmla="*/ 0 h 1009861"/>
              <a:gd name="connsiteX4" fmla="*/ 1407751 w 6666411"/>
              <a:gd name="connsiteY4" fmla="*/ 285617 h 1009861"/>
              <a:gd name="connsiteX5" fmla="*/ 1769889 w 6666411"/>
              <a:gd name="connsiteY5" fmla="*/ 469228 h 1009861"/>
              <a:gd name="connsiteX6" fmla="*/ 2106525 w 6666411"/>
              <a:gd name="connsiteY6" fmla="*/ 96906 h 1009861"/>
              <a:gd name="connsiteX7" fmla="*/ 2463563 w 6666411"/>
              <a:gd name="connsiteY7" fmla="*/ 255016 h 1009861"/>
              <a:gd name="connsiteX8" fmla="*/ 2825702 w 6666411"/>
              <a:gd name="connsiteY8" fmla="*/ 612037 h 1009861"/>
              <a:gd name="connsiteX9" fmla="*/ 3167438 w 6666411"/>
              <a:gd name="connsiteY9" fmla="*/ 622238 h 1009861"/>
              <a:gd name="connsiteX10" fmla="*/ 3514275 w 6666411"/>
              <a:gd name="connsiteY10" fmla="*/ 336621 h 1009861"/>
              <a:gd name="connsiteX11" fmla="*/ 3856012 w 6666411"/>
              <a:gd name="connsiteY11" fmla="*/ 413125 h 1009861"/>
              <a:gd name="connsiteX12" fmla="*/ 4218150 w 6666411"/>
              <a:gd name="connsiteY12" fmla="*/ 759946 h 1009861"/>
              <a:gd name="connsiteX13" fmla="*/ 4559887 w 6666411"/>
              <a:gd name="connsiteY13" fmla="*/ 882353 h 1009861"/>
              <a:gd name="connsiteX14" fmla="*/ 4911824 w 6666411"/>
              <a:gd name="connsiteY14" fmla="*/ 448827 h 1009861"/>
              <a:gd name="connsiteX15" fmla="*/ 5268862 w 6666411"/>
              <a:gd name="connsiteY15" fmla="*/ 678341 h 1009861"/>
              <a:gd name="connsiteX16" fmla="*/ 5615699 w 6666411"/>
              <a:gd name="connsiteY16" fmla="*/ 943557 h 1009861"/>
              <a:gd name="connsiteX17" fmla="*/ 5952335 w 6666411"/>
              <a:gd name="connsiteY17" fmla="*/ 1009861 h 1009861"/>
              <a:gd name="connsiteX18" fmla="*/ 6309373 w 6666411"/>
              <a:gd name="connsiteY18" fmla="*/ 846651 h 1009861"/>
              <a:gd name="connsiteX19" fmla="*/ 6666411 w 6666411"/>
              <a:gd name="connsiteY19" fmla="*/ 872153 h 10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6411" h="1009861">
                <a:moveTo>
                  <a:pt x="0" y="265216"/>
                </a:moveTo>
                <a:lnTo>
                  <a:pt x="372340" y="357022"/>
                </a:lnTo>
                <a:lnTo>
                  <a:pt x="729378" y="40803"/>
                </a:lnTo>
                <a:lnTo>
                  <a:pt x="1076215" y="0"/>
                </a:lnTo>
                <a:lnTo>
                  <a:pt x="1407751" y="285617"/>
                </a:lnTo>
                <a:lnTo>
                  <a:pt x="1769889" y="469228"/>
                </a:lnTo>
                <a:lnTo>
                  <a:pt x="2106525" y="96906"/>
                </a:lnTo>
                <a:lnTo>
                  <a:pt x="2463563" y="255016"/>
                </a:lnTo>
                <a:lnTo>
                  <a:pt x="2825702" y="612037"/>
                </a:lnTo>
                <a:lnTo>
                  <a:pt x="3167438" y="622238"/>
                </a:lnTo>
                <a:lnTo>
                  <a:pt x="3514275" y="336621"/>
                </a:lnTo>
                <a:lnTo>
                  <a:pt x="3856012" y="413125"/>
                </a:lnTo>
                <a:lnTo>
                  <a:pt x="4218150" y="759946"/>
                </a:lnTo>
                <a:lnTo>
                  <a:pt x="4559887" y="882353"/>
                </a:lnTo>
                <a:lnTo>
                  <a:pt x="4911824" y="448827"/>
                </a:lnTo>
                <a:lnTo>
                  <a:pt x="5268862" y="678341"/>
                </a:lnTo>
                <a:lnTo>
                  <a:pt x="5615699" y="943557"/>
                </a:lnTo>
                <a:lnTo>
                  <a:pt x="5952335" y="1009861"/>
                </a:lnTo>
                <a:lnTo>
                  <a:pt x="6309373" y="846651"/>
                </a:lnTo>
                <a:lnTo>
                  <a:pt x="6666411" y="872153"/>
                </a:lnTo>
              </a:path>
            </a:pathLst>
          </a:custGeom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2864" y="5083484"/>
            <a:ext cx="8628977" cy="282270"/>
          </a:xfrm>
          <a:custGeom>
            <a:avLst/>
            <a:gdLst>
              <a:gd name="connsiteX0" fmla="*/ 0 w 6656210"/>
              <a:gd name="connsiteY0" fmla="*/ 0 h 326420"/>
              <a:gd name="connsiteX1" fmla="*/ 357039 w 6656210"/>
              <a:gd name="connsiteY1" fmla="*/ 56103 h 326420"/>
              <a:gd name="connsiteX2" fmla="*/ 708976 w 6656210"/>
              <a:gd name="connsiteY2" fmla="*/ 142809 h 326420"/>
              <a:gd name="connsiteX3" fmla="*/ 1066014 w 6656210"/>
              <a:gd name="connsiteY3" fmla="*/ 86705 h 326420"/>
              <a:gd name="connsiteX4" fmla="*/ 1423052 w 6656210"/>
              <a:gd name="connsiteY4" fmla="*/ 239714 h 326420"/>
              <a:gd name="connsiteX5" fmla="*/ 1764789 w 6656210"/>
              <a:gd name="connsiteY5" fmla="*/ 142809 h 326420"/>
              <a:gd name="connsiteX6" fmla="*/ 2116726 w 6656210"/>
              <a:gd name="connsiteY6" fmla="*/ 86705 h 326420"/>
              <a:gd name="connsiteX7" fmla="*/ 2453362 w 6656210"/>
              <a:gd name="connsiteY7" fmla="*/ 306018 h 326420"/>
              <a:gd name="connsiteX8" fmla="*/ 2810400 w 6656210"/>
              <a:gd name="connsiteY8" fmla="*/ 306018 h 326420"/>
              <a:gd name="connsiteX9" fmla="*/ 3162338 w 6656210"/>
              <a:gd name="connsiteY9" fmla="*/ 295818 h 326420"/>
              <a:gd name="connsiteX10" fmla="*/ 3514275 w 6656210"/>
              <a:gd name="connsiteY10" fmla="*/ 260116 h 326420"/>
              <a:gd name="connsiteX11" fmla="*/ 3866213 w 6656210"/>
              <a:gd name="connsiteY11" fmla="*/ 326420 h 326420"/>
              <a:gd name="connsiteX12" fmla="*/ 4207949 w 6656210"/>
              <a:gd name="connsiteY12" fmla="*/ 244815 h 326420"/>
              <a:gd name="connsiteX13" fmla="*/ 4564987 w 6656210"/>
              <a:gd name="connsiteY13" fmla="*/ 112207 h 326420"/>
              <a:gd name="connsiteX14" fmla="*/ 4906724 w 6656210"/>
              <a:gd name="connsiteY14" fmla="*/ 137708 h 326420"/>
              <a:gd name="connsiteX15" fmla="*/ 5263762 w 6656210"/>
              <a:gd name="connsiteY15" fmla="*/ 178511 h 326420"/>
              <a:gd name="connsiteX16" fmla="*/ 5610599 w 6656210"/>
              <a:gd name="connsiteY16" fmla="*/ 81605 h 326420"/>
              <a:gd name="connsiteX17" fmla="*/ 5957436 w 6656210"/>
              <a:gd name="connsiteY17" fmla="*/ 285617 h 326420"/>
              <a:gd name="connsiteX18" fmla="*/ 6314474 w 6656210"/>
              <a:gd name="connsiteY18" fmla="*/ 91805 h 326420"/>
              <a:gd name="connsiteX19" fmla="*/ 6656210 w 6656210"/>
              <a:gd name="connsiteY19" fmla="*/ 178511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56210" h="326420">
                <a:moveTo>
                  <a:pt x="0" y="0"/>
                </a:moveTo>
                <a:lnTo>
                  <a:pt x="357039" y="56103"/>
                </a:lnTo>
                <a:lnTo>
                  <a:pt x="708976" y="142809"/>
                </a:lnTo>
                <a:lnTo>
                  <a:pt x="1066014" y="86705"/>
                </a:lnTo>
                <a:lnTo>
                  <a:pt x="1423052" y="239714"/>
                </a:lnTo>
                <a:lnTo>
                  <a:pt x="1764789" y="142809"/>
                </a:lnTo>
                <a:lnTo>
                  <a:pt x="2116726" y="86705"/>
                </a:lnTo>
                <a:lnTo>
                  <a:pt x="2453362" y="306018"/>
                </a:lnTo>
                <a:lnTo>
                  <a:pt x="2810400" y="306018"/>
                </a:lnTo>
                <a:lnTo>
                  <a:pt x="3162338" y="295818"/>
                </a:lnTo>
                <a:lnTo>
                  <a:pt x="3514275" y="260116"/>
                </a:lnTo>
                <a:lnTo>
                  <a:pt x="3866213" y="326420"/>
                </a:lnTo>
                <a:lnTo>
                  <a:pt x="4207949" y="244815"/>
                </a:lnTo>
                <a:lnTo>
                  <a:pt x="4564987" y="112207"/>
                </a:lnTo>
                <a:lnTo>
                  <a:pt x="4906724" y="137708"/>
                </a:lnTo>
                <a:lnTo>
                  <a:pt x="5263762" y="178511"/>
                </a:lnTo>
                <a:lnTo>
                  <a:pt x="5610599" y="81605"/>
                </a:lnTo>
                <a:lnTo>
                  <a:pt x="5957436" y="285617"/>
                </a:lnTo>
                <a:lnTo>
                  <a:pt x="6314474" y="91805"/>
                </a:lnTo>
                <a:lnTo>
                  <a:pt x="6656210" y="178511"/>
                </a:lnTo>
              </a:path>
            </a:pathLst>
          </a:custGeom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1124259" y="1794845"/>
          <a:ext cx="1188720" cy="430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231"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324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2360" cy="1325563"/>
          </a:xfrm>
        </p:spPr>
        <p:txBody>
          <a:bodyPr/>
          <a:lstStyle/>
          <a:p>
            <a:r>
              <a:rPr lang="en-US" dirty="0"/>
              <a:t>P4P Did Not Improve Mortality in England</a:t>
            </a:r>
            <a:br>
              <a:rPr lang="en-US" dirty="0"/>
            </a:br>
            <a:r>
              <a:rPr lang="en-US" sz="2400" dirty="0"/>
              <a:t>World’s largest P4P program tied 25% of GP income to quality targets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Lancet 2016;388:268</a:t>
            </a:r>
          </a:p>
          <a:p>
            <a:r>
              <a:rPr lang="en-US" dirty="0"/>
              <a:t>Note: Data shows trends compared to developed nations without P4P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81212"/>
            <a:ext cx="2997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Change </a:t>
            </a:r>
            <a:r>
              <a:rPr lang="en-US" sz="2400">
                <a:solidFill>
                  <a:schemeClr val="bg1"/>
                </a:solidFill>
              </a:rPr>
              <a:t>in Deaths/100,000 From Pre to Post P4P Implementation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997200" y="1574800"/>
          <a:ext cx="8768080" cy="462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95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>
            <a:extLst>
              <a:ext uri="{FF2B5EF4-FFF2-40B4-BE49-F238E27FC236}">
                <a16:creationId xmlns:a16="http://schemas.microsoft.com/office/drawing/2014/main" id="{6BFB9A95-52C1-8144-BBC5-E19B9473E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Deductible Plans on the 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5D2DD-E4B9-7B48-951D-5FEC068800C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NHIS release 10/2018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*HAS = Health Savings Account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High deductible = $1350/individual, $2700/family in 2018 – slightly less in earlier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B8695-D676-524B-8B64-50DEC7B083EE}"/>
              </a:ext>
            </a:extLst>
          </p:cNvPr>
          <p:cNvSpPr txBox="1"/>
          <p:nvPr/>
        </p:nvSpPr>
        <p:spPr>
          <a:xfrm>
            <a:off x="0" y="2110154"/>
            <a:ext cx="25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private-insured persons with high deductible plan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0C36E7-E342-CA4B-BE4C-71E150A16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11768"/>
              </p:ext>
            </p:extLst>
          </p:nvPr>
        </p:nvGraphicFramePr>
        <p:xfrm>
          <a:off x="80386" y="1206029"/>
          <a:ext cx="11273414" cy="481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8C4A5D4-C9DC-B245-AC6B-0D507A32A7FA}"/>
              </a:ext>
            </a:extLst>
          </p:cNvPr>
          <p:cNvSpPr>
            <a:spLocks noChangeAspect="1"/>
          </p:cNvSpPr>
          <p:nvPr/>
        </p:nvSpPr>
        <p:spPr>
          <a:xfrm>
            <a:off x="177875" y="4680469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689FF7-3D04-4E45-97D6-6C57AB7060C3}"/>
              </a:ext>
            </a:extLst>
          </p:cNvPr>
          <p:cNvSpPr>
            <a:spLocks noChangeAspect="1"/>
          </p:cNvSpPr>
          <p:nvPr/>
        </p:nvSpPr>
        <p:spPr>
          <a:xfrm>
            <a:off x="177875" y="423295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339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 Hospitals Have Lower Mortality and Readmissions than Other Hospitals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JAMA IM 2017;177:882</a:t>
            </a:r>
          </a:p>
          <a:p>
            <a:r>
              <a:rPr lang="en-US"/>
              <a:t>PNA = Pneumonia; All rates are risk-adjusted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4736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30 Day Mortality or readmissions per 100 patients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" y="1901953"/>
          <a:ext cx="11693768" cy="396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7985" y="1794202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Mortality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7908" y="1794202"/>
            <a:ext cx="347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Readmissions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6981088" y="2141572"/>
            <a:ext cx="720973" cy="3221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725" y="38237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8725" y="428514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964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ACOs and  P4P:</a:t>
            </a:r>
            <a:br>
              <a:rPr lang="en-US" altLang="en-US"/>
            </a:br>
            <a:r>
              <a:rPr lang="en-US" altLang="en-US"/>
              <a:t>Implementation Without Evidence</a:t>
            </a:r>
          </a:p>
        </p:txBody>
      </p:sp>
      <p:sp>
        <p:nvSpPr>
          <p:cNvPr id="5" name="Freeform 4"/>
          <p:cNvSpPr/>
          <p:nvPr/>
        </p:nvSpPr>
        <p:spPr>
          <a:xfrm>
            <a:off x="429985" y="2439264"/>
            <a:ext cx="7162800" cy="1865382"/>
          </a:xfrm>
          <a:custGeom>
            <a:avLst/>
            <a:gdLst>
              <a:gd name="connsiteX0" fmla="*/ 0 w 10515600"/>
              <a:gd name="connsiteY0" fmla="*/ 0 h 1965599"/>
              <a:gd name="connsiteX1" fmla="*/ 10515600 w 10515600"/>
              <a:gd name="connsiteY1" fmla="*/ 0 h 1965599"/>
              <a:gd name="connsiteX2" fmla="*/ 10515600 w 10515600"/>
              <a:gd name="connsiteY2" fmla="*/ 1965599 h 1965599"/>
              <a:gd name="connsiteX3" fmla="*/ 0 w 10515600"/>
              <a:gd name="connsiteY3" fmla="*/ 1965599 h 1965599"/>
              <a:gd name="connsiteX4" fmla="*/ 0 w 10515600"/>
              <a:gd name="connsiteY4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965599">
                <a:moveTo>
                  <a:pt x="0" y="0"/>
                </a:moveTo>
                <a:lnTo>
                  <a:pt x="10515600" y="0"/>
                </a:lnTo>
                <a:lnTo>
                  <a:pt x="10515600" y="1965599"/>
                </a:lnTo>
                <a:lnTo>
                  <a:pt x="0" y="1965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33248" rIns="457200" bIns="170688" numCol="1" spcCol="1270" anchor="t" anchorCtr="0">
            <a:noAutofit/>
          </a:bodyPr>
          <a:lstStyle/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RCTs showing improved outcomes.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improvement in 3 largest programs.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Negative side effects likely, e.g. increased CHF deaths.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VA (no P4P) has better quality than hospitals paid P4P</a:t>
            </a:r>
          </a:p>
        </p:txBody>
      </p:sp>
      <p:sp>
        <p:nvSpPr>
          <p:cNvPr id="6" name="Freeform 5"/>
          <p:cNvSpPr/>
          <p:nvPr/>
        </p:nvSpPr>
        <p:spPr>
          <a:xfrm>
            <a:off x="612865" y="1838569"/>
            <a:ext cx="6196149" cy="904631"/>
          </a:xfrm>
          <a:custGeom>
            <a:avLst/>
            <a:gdLst>
              <a:gd name="connsiteX0" fmla="*/ 0 w 9799298"/>
              <a:gd name="connsiteY0" fmla="*/ 78722 h 472320"/>
              <a:gd name="connsiteX1" fmla="*/ 78722 w 9799298"/>
              <a:gd name="connsiteY1" fmla="*/ 0 h 472320"/>
              <a:gd name="connsiteX2" fmla="*/ 9720576 w 9799298"/>
              <a:gd name="connsiteY2" fmla="*/ 0 h 472320"/>
              <a:gd name="connsiteX3" fmla="*/ 9799298 w 9799298"/>
              <a:gd name="connsiteY3" fmla="*/ 78722 h 472320"/>
              <a:gd name="connsiteX4" fmla="*/ 9799298 w 9799298"/>
              <a:gd name="connsiteY4" fmla="*/ 393598 h 472320"/>
              <a:gd name="connsiteX5" fmla="*/ 9720576 w 9799298"/>
              <a:gd name="connsiteY5" fmla="*/ 472320 h 472320"/>
              <a:gd name="connsiteX6" fmla="*/ 78722 w 9799298"/>
              <a:gd name="connsiteY6" fmla="*/ 472320 h 472320"/>
              <a:gd name="connsiteX7" fmla="*/ 0 w 9799298"/>
              <a:gd name="connsiteY7" fmla="*/ 393598 h 472320"/>
              <a:gd name="connsiteX8" fmla="*/ 0 w 979929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29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9720576" y="0"/>
                </a:lnTo>
                <a:cubicBezTo>
                  <a:pt x="9764053" y="0"/>
                  <a:pt x="9799298" y="35245"/>
                  <a:pt x="9799298" y="78722"/>
                </a:cubicBezTo>
                <a:lnTo>
                  <a:pt x="9799298" y="393598"/>
                </a:lnTo>
                <a:cubicBezTo>
                  <a:pt x="9799298" y="437075"/>
                  <a:pt x="9764053" y="472320"/>
                  <a:pt x="972057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2" tIns="23057" rIns="114497" bIns="23057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/>
              <a:t>P4P – Official Medicare policy, widely adopted by private payers</a:t>
            </a:r>
          </a:p>
        </p:txBody>
      </p:sp>
      <p:sp>
        <p:nvSpPr>
          <p:cNvPr id="7" name="Freeform 6"/>
          <p:cNvSpPr/>
          <p:nvPr/>
        </p:nvSpPr>
        <p:spPr>
          <a:xfrm>
            <a:off x="429985" y="4711837"/>
            <a:ext cx="7162800" cy="1482740"/>
          </a:xfrm>
          <a:custGeom>
            <a:avLst/>
            <a:gdLst>
              <a:gd name="connsiteX0" fmla="*/ 0 w 10515600"/>
              <a:gd name="connsiteY0" fmla="*/ 0 h 1562400"/>
              <a:gd name="connsiteX1" fmla="*/ 10515600 w 10515600"/>
              <a:gd name="connsiteY1" fmla="*/ 0 h 1562400"/>
              <a:gd name="connsiteX2" fmla="*/ 10515600 w 10515600"/>
              <a:gd name="connsiteY2" fmla="*/ 1562400 h 1562400"/>
              <a:gd name="connsiteX3" fmla="*/ 0 w 10515600"/>
              <a:gd name="connsiteY3" fmla="*/ 1562400 h 1562400"/>
              <a:gd name="connsiteX4" fmla="*/ 0 w 10515600"/>
              <a:gd name="connsiteY4" fmla="*/ 0 h 15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562400">
                <a:moveTo>
                  <a:pt x="0" y="0"/>
                </a:moveTo>
                <a:lnTo>
                  <a:pt x="10515600" y="0"/>
                </a:lnTo>
                <a:lnTo>
                  <a:pt x="10515600" y="1562400"/>
                </a:lnTo>
                <a:lnTo>
                  <a:pt x="0" y="1562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33248" rIns="457200" bIns="170688" numCol="1" spcCol="1270" anchor="t" anchorCtr="0">
            <a:noAutofit/>
          </a:bodyPr>
          <a:lstStyle/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RCTs.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No savings once bonuses factored in.</a:t>
            </a:r>
          </a:p>
          <a:p>
            <a:pPr marL="228600" lvl="1" indent="-228600" algn="l" defTabSz="1066800" rtl="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/>
              <a:t>Disturbing HMO experience.</a:t>
            </a:r>
          </a:p>
        </p:txBody>
      </p:sp>
      <p:sp>
        <p:nvSpPr>
          <p:cNvPr id="8" name="Freeform 7"/>
          <p:cNvSpPr/>
          <p:nvPr/>
        </p:nvSpPr>
        <p:spPr>
          <a:xfrm>
            <a:off x="612865" y="4475677"/>
            <a:ext cx="6196149" cy="472320"/>
          </a:xfrm>
          <a:custGeom>
            <a:avLst/>
            <a:gdLst>
              <a:gd name="connsiteX0" fmla="*/ 0 w 9799298"/>
              <a:gd name="connsiteY0" fmla="*/ 78722 h 472320"/>
              <a:gd name="connsiteX1" fmla="*/ 78722 w 9799298"/>
              <a:gd name="connsiteY1" fmla="*/ 0 h 472320"/>
              <a:gd name="connsiteX2" fmla="*/ 9720576 w 9799298"/>
              <a:gd name="connsiteY2" fmla="*/ 0 h 472320"/>
              <a:gd name="connsiteX3" fmla="*/ 9799298 w 9799298"/>
              <a:gd name="connsiteY3" fmla="*/ 78722 h 472320"/>
              <a:gd name="connsiteX4" fmla="*/ 9799298 w 9799298"/>
              <a:gd name="connsiteY4" fmla="*/ 393598 h 472320"/>
              <a:gd name="connsiteX5" fmla="*/ 9720576 w 9799298"/>
              <a:gd name="connsiteY5" fmla="*/ 472320 h 472320"/>
              <a:gd name="connsiteX6" fmla="*/ 78722 w 9799298"/>
              <a:gd name="connsiteY6" fmla="*/ 472320 h 472320"/>
              <a:gd name="connsiteX7" fmla="*/ 0 w 9799298"/>
              <a:gd name="connsiteY7" fmla="*/ 393598 h 472320"/>
              <a:gd name="connsiteX8" fmla="*/ 0 w 979929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29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9720576" y="0"/>
                </a:lnTo>
                <a:cubicBezTo>
                  <a:pt x="9764053" y="0"/>
                  <a:pt x="9799298" y="35245"/>
                  <a:pt x="9799298" y="78722"/>
                </a:cubicBezTo>
                <a:lnTo>
                  <a:pt x="9799298" y="393598"/>
                </a:lnTo>
                <a:cubicBezTo>
                  <a:pt x="9799298" y="437075"/>
                  <a:pt x="9764053" y="472320"/>
                  <a:pt x="972057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2" tIns="23057" rIns="114497" bIns="23057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/>
              <a:t>ACOs – Newest health policy panacea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8870" y="2032641"/>
            <a:ext cx="4359730" cy="375487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Implementing </a:t>
            </a:r>
            <a:r>
              <a:rPr lang="en-US" altLang="en-US" sz="2800" b="1" i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everywhere</a:t>
            </a:r>
            <a:r>
              <a:rPr lang="en-US" altLang="en-US" sz="28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interventions which 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have been proven </a:t>
            </a:r>
            <a:r>
              <a:rPr lang="en-US" altLang="en-US" sz="2800" b="1" i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nowhere</a:t>
            </a:r>
            <a:r>
              <a:rPr lang="en-US" altLang="en-US" sz="28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</a:p>
          <a:p>
            <a:pPr algn="ctr"/>
            <a:r>
              <a:rPr lang="en-US" altLang="en-US" sz="4000" b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risks failure on a colossal scale </a:t>
            </a:r>
            <a:endParaRPr lang="en-US" altLang="en-US" sz="28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uiExpand="1" build="p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7" y="609600"/>
            <a:ext cx="107442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/>
              <a:t>Mandate Model Reform:</a:t>
            </a:r>
            <a:br>
              <a:rPr lang="en-US" altLang="en-US" sz="6600"/>
            </a:br>
            <a:r>
              <a:rPr lang="en-US" altLang="en-US" sz="6600"/>
              <a:t>Keeping Private Insurers In Charge</a:t>
            </a:r>
          </a:p>
        </p:txBody>
      </p:sp>
    </p:spTree>
    <p:extLst>
      <p:ext uri="{BB962C8B-B14F-4D97-AF65-F5344CB8AC3E}">
        <p14:creationId xmlns:p14="http://schemas.microsoft.com/office/powerpoint/2010/main" val="41626139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“Mandate Model” of Reform</a:t>
            </a:r>
          </a:p>
        </p:txBody>
      </p:sp>
      <p:pic>
        <p:nvPicPr>
          <p:cNvPr id="34" name="Picture 4" descr="richard-nixon-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5130" y="3958523"/>
            <a:ext cx="1448690" cy="1865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579059"/>
            <a:ext cx="7405309" cy="4431853"/>
          </a:xfrm>
          <a:prstGeom prst="rect">
            <a:avLst/>
          </a:prstGeom>
        </p:spPr>
        <p:txBody>
          <a:bodyPr vert="horz" lIns="91291" tIns="45648" rIns="91291" bIns="45648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Expanded Medicaid-like program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Free for the poor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Subsidies for low income</a:t>
            </a:r>
          </a:p>
          <a:p>
            <a:pPr marL="628650" lvl="1" indent="-222250">
              <a:spcAft>
                <a:spcPts val="1200"/>
              </a:spcAft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Buy-in without subsidies for others</a:t>
            </a:r>
          </a:p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Employer Mandate +/- Individual</a:t>
            </a:r>
          </a:p>
          <a:p>
            <a:pPr marL="466725" indent="-466725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rPr>
              <a:t>Insurance Exchanges</a:t>
            </a:r>
          </a:p>
        </p:txBody>
      </p:sp>
      <p:pic>
        <p:nvPicPr>
          <p:cNvPr id="7" name="Picture 7" descr="heritage-foundation-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904" y="3110663"/>
            <a:ext cx="1364573" cy="148132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Mitt_Romney-0_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8561" y="1878438"/>
            <a:ext cx="1457855" cy="1865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3" name="Picture 2" descr="ObamaFingerDec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6501" y="646211"/>
            <a:ext cx="1449275" cy="18656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336159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heritage-foundation-invidual-mandate-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40" y="1371600"/>
            <a:ext cx="3901440" cy="5029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9444" name="Text Box 4"/>
          <p:cNvSpPr txBox="1">
            <a:spLocks noChangeArrowheads="1"/>
          </p:cNvSpPr>
          <p:nvPr/>
        </p:nvSpPr>
        <p:spPr bwMode="auto">
          <a:xfrm>
            <a:off x="4759960" y="1923982"/>
            <a:ext cx="62484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182880" tIns="182880" rIns="182880" bIns="182880" anchor="ctr" anchorCtr="0">
            <a:spAutoFit/>
          </a:bodyPr>
          <a:lstStyle/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Universal coverage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Individual mandate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Refundable tax credits pegged to income and health status.</a:t>
            </a:r>
          </a:p>
          <a:p>
            <a:pPr marL="406400" indent="-4064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Minimum benefit package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The Heritage Foundation Proposal: 1989</a:t>
            </a:r>
          </a:p>
        </p:txBody>
      </p:sp>
    </p:spTree>
    <p:extLst>
      <p:ext uri="{BB962C8B-B14F-4D97-AF65-F5344CB8AC3E}">
        <p14:creationId xmlns:p14="http://schemas.microsoft.com/office/powerpoint/2010/main" val="275540500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482" y="243840"/>
            <a:ext cx="8467036" cy="5711737"/>
            <a:chOff x="890324" y="294640"/>
            <a:chExt cx="8467036" cy="5711737"/>
          </a:xfrm>
        </p:grpSpPr>
        <p:pic>
          <p:nvPicPr>
            <p:cNvPr id="3" name="Picture 2" descr="cartoo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94640"/>
              <a:ext cx="3178491" cy="26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artoon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843644"/>
              <a:ext cx="3178491" cy="316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081" name="Picture 2" descr="cartoon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324" y="294640"/>
              <a:ext cx="5429195" cy="57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arto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520" y="5745863"/>
            <a:ext cx="584998" cy="2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935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Medicare’s “Software”</a:t>
            </a:r>
            <a:br>
              <a:rPr lang="en-US" dirty="0"/>
            </a:br>
            <a:r>
              <a:rPr lang="en-US" sz="2700" dirty="0"/>
              <a:t>18.9 million seniors enrolled within 11 months</a:t>
            </a:r>
          </a:p>
        </p:txBody>
      </p:sp>
      <p:pic>
        <p:nvPicPr>
          <p:cNvPr id="3" name="Picture 3" descr="truman-medicare-enrollment-card-crop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18" y="1578155"/>
            <a:ext cx="8225790" cy="4338534"/>
          </a:xfrm>
          <a:prstGeom prst="rect">
            <a:avLst/>
          </a:prstGeom>
          <a:ln w="19050" cmpd="sng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992" y="2487966"/>
            <a:ext cx="9619944" cy="1315722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595" y="3946848"/>
            <a:ext cx="11068895" cy="1595536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ACA Decreased Incidence of Unmet Medical Needs Due to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2017;36:1656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509" y="5363439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Income as Percent of Federal Poverty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32212"/>
            <a:ext cx="2581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</a:t>
            </a:r>
          </a:p>
          <a:p>
            <a:r>
              <a:rPr lang="en-US" sz="2400">
                <a:solidFill>
                  <a:schemeClr val="bg1"/>
                </a:solidFill>
              </a:rPr>
              <a:t>Ages 18-64</a:t>
            </a:r>
          </a:p>
          <a:p>
            <a:r>
              <a:rPr lang="en-US" sz="2400">
                <a:solidFill>
                  <a:schemeClr val="bg1"/>
                </a:solidFill>
              </a:rPr>
              <a:t>Reporting an Unmet Health Need (Past 12 Months)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512277"/>
          <a:ext cx="11353800" cy="39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6292630" y="1908707"/>
            <a:ext cx="5007974" cy="5847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</a:rPr>
              <a:t>Better, but still not good.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92" y="474745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592" y="512483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376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dirty="0"/>
              <a:t>Administrative Costs Rising Quickly Since ACA’s Passage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Himmelstein &amp; Woolhandler, </a:t>
            </a:r>
            <a:r>
              <a:rPr lang="en-US" dirty="0" err="1"/>
              <a:t>unplublished</a:t>
            </a:r>
            <a:r>
              <a:rPr lang="en-US" dirty="0"/>
              <a:t> analysis based on NHEA and Medicare cost reports</a:t>
            </a:r>
          </a:p>
          <a:p>
            <a:r>
              <a:rPr lang="en-US" dirty="0"/>
              <a:t>Note: Hospital figure is for 2009-2016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088107"/>
            <a:ext cx="263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Average rate of increase annually, 2009-2017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1438" y="1528550"/>
          <a:ext cx="8542362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34330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+mj-lt"/>
                <a:ea typeface="Times New Roman" charset="0"/>
                <a:cs typeface="Times New Roman" charset="0"/>
              </a:rPr>
              <a:t>Trump’s Health Financing Actions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23358"/>
            <a:ext cx="10515600" cy="4678363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Expand “association” and “short term” junk insurance – Increase under-insurance, undermine ACA risk pool raising cost for sicker people.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Let employers deny coverage for birth control.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Obstruct ACA enrollment.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Allow states to implement punitive Medicaid changes.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“Public charge” rule threatens documented immigrants if anyone in family uses Medicaid or nutrition services.</a:t>
            </a:r>
          </a:p>
        </p:txBody>
      </p:sp>
    </p:spTree>
    <p:extLst>
      <p:ext uri="{BB962C8B-B14F-4D97-AF65-F5344CB8AC3E}">
        <p14:creationId xmlns:p14="http://schemas.microsoft.com/office/powerpoint/2010/main" val="147936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>
            <a:extLst>
              <a:ext uri="{FF2B5EF4-FFF2-40B4-BE49-F238E27FC236}">
                <a16:creationId xmlns:a16="http://schemas.microsoft.com/office/drawing/2014/main" id="{2F917E71-F0B7-3C44-A247-249E6A236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Plans Now Pay </a:t>
            </a:r>
            <a:r>
              <a:rPr lang="en-US" altLang="en-US" i="1" dirty="0">
                <a:solidFill>
                  <a:srgbClr val="FFFF00"/>
                </a:solidFill>
              </a:rPr>
              <a:t>Nothing</a:t>
            </a:r>
            <a:r>
              <a:rPr lang="en-US" altLang="en-US" dirty="0"/>
              <a:t> for</a:t>
            </a:r>
            <a:br>
              <a:rPr lang="en-US" altLang="en-US" dirty="0"/>
            </a:br>
            <a:r>
              <a:rPr lang="en-US" altLang="en-US" dirty="0"/>
              <a:t>Out of Network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6AEE-E2C0-7B4F-A7F3-0EE084C4BE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RWJF 10/4/2018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C9DBB-FB85-8648-B5AD-210ECE749AA2}"/>
              </a:ext>
            </a:extLst>
          </p:cNvPr>
          <p:cNvSpPr txBox="1"/>
          <p:nvPr/>
        </p:nvSpPr>
        <p:spPr>
          <a:xfrm>
            <a:off x="66628" y="2300386"/>
            <a:ext cx="271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with </a:t>
            </a:r>
            <a:r>
              <a:rPr lang="en-US" sz="2800" b="1" i="1" dirty="0">
                <a:solidFill>
                  <a:srgbClr val="FFFF00"/>
                </a:solidFill>
              </a:rPr>
              <a:t>any</a:t>
            </a:r>
            <a:r>
              <a:rPr lang="en-US" sz="2800" dirty="0">
                <a:solidFill>
                  <a:schemeClr val="bg1"/>
                </a:solidFill>
              </a:rPr>
              <a:t> out-of-network benefit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39DFEE-122A-E343-B05F-BE12A02B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855444"/>
              </p:ext>
            </p:extLst>
          </p:nvPr>
        </p:nvGraphicFramePr>
        <p:xfrm>
          <a:off x="2778035" y="1690688"/>
          <a:ext cx="8943701" cy="441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DC6495-8B73-9A41-8F0D-55C81350296F}"/>
              </a:ext>
            </a:extLst>
          </p:cNvPr>
          <p:cNvSpPr txBox="1"/>
          <p:nvPr/>
        </p:nvSpPr>
        <p:spPr>
          <a:xfrm>
            <a:off x="8384475" y="1942269"/>
            <a:ext cx="318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Group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2E747-5AA8-664F-B82D-AE9787049CE9}"/>
              </a:ext>
            </a:extLst>
          </p:cNvPr>
          <p:cNvSpPr txBox="1"/>
          <p:nvPr/>
        </p:nvSpPr>
        <p:spPr>
          <a:xfrm>
            <a:off x="2932823" y="3240290"/>
            <a:ext cx="271140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800" dirty="0"/>
              <a:t>Individual Plans</a:t>
            </a:r>
          </a:p>
        </p:txBody>
      </p:sp>
    </p:spTree>
    <p:extLst>
      <p:ext uri="{BB962C8B-B14F-4D97-AF65-F5344CB8AC3E}">
        <p14:creationId xmlns:p14="http://schemas.microsoft.com/office/powerpoint/2010/main" val="3631976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5" name="Picture 2" descr="ScreenHunter_83 May">
            <a:extLst>
              <a:ext uri="{FF2B5EF4-FFF2-40B4-BE49-F238E27FC236}">
                <a16:creationId xmlns:a16="http://schemas.microsoft.com/office/drawing/2014/main" id="{795EC525-1DAC-714F-AAFD-9E9638DB8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56" y="202165"/>
            <a:ext cx="5471637" cy="65086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creenHunter_84 May">
            <a:extLst>
              <a:ext uri="{FF2B5EF4-FFF2-40B4-BE49-F238E27FC236}">
                <a16:creationId xmlns:a16="http://schemas.microsoft.com/office/drawing/2014/main" id="{7CCC6280-10D2-6840-9759-042EA550A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731" y="202165"/>
            <a:ext cx="4980956" cy="2407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37EE1B2-230E-AE4A-859F-060F985C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66" y="1687763"/>
            <a:ext cx="6478292" cy="283154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53…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diving....</a:t>
            </a:r>
          </a:p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…Also excluded is injury received while practicing, exercising, undergoing conditional or physical preparation for such activity. </a:t>
            </a:r>
          </a:p>
        </p:txBody>
      </p:sp>
    </p:spTree>
    <p:extLst>
      <p:ext uri="{BB962C8B-B14F-4D97-AF65-F5344CB8AC3E}">
        <p14:creationId xmlns:p14="http://schemas.microsoft.com/office/powerpoint/2010/main" val="28807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ScreenHunter_84 May">
            <a:extLst>
              <a:ext uri="{FF2B5EF4-FFF2-40B4-BE49-F238E27FC236}">
                <a16:creationId xmlns:a16="http://schemas.microsoft.com/office/drawing/2014/main" id="{14878B69-7F58-884A-B61B-9AFA1AD4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04799"/>
            <a:ext cx="4980956" cy="65656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ScreenHunter_85 May">
            <a:extLst>
              <a:ext uri="{FF2B5EF4-FFF2-40B4-BE49-F238E27FC236}">
                <a16:creationId xmlns:a16="http://schemas.microsoft.com/office/drawing/2014/main" id="{76BDE3CE-023C-5B42-A761-5421C8B6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7" y="1412370"/>
            <a:ext cx="4242716" cy="5452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4" name="Picture 6" descr="ScreenHunter_86 May">
            <a:extLst>
              <a:ext uri="{FF2B5EF4-FFF2-40B4-BE49-F238E27FC236}">
                <a16:creationId xmlns:a16="http://schemas.microsoft.com/office/drawing/2014/main" id="{61F2DC84-AB0C-404B-B56E-4D3F7F56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003" y="2371127"/>
            <a:ext cx="4863322" cy="449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5" name="Rectangle 7">
            <a:extLst>
              <a:ext uri="{FF2B5EF4-FFF2-40B4-BE49-F238E27FC236}">
                <a16:creationId xmlns:a16="http://schemas.microsoft.com/office/drawing/2014/main" id="{8A37CF53-2617-084E-96A9-0D342A4C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1128370"/>
            <a:ext cx="9909659" cy="46012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63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C1DD-0E00-264F-9DCC-A1281E8B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365" cy="1325563"/>
          </a:xfrm>
        </p:spPr>
        <p:txBody>
          <a:bodyPr>
            <a:noAutofit/>
          </a:bodyPr>
          <a:lstStyle/>
          <a:p>
            <a:r>
              <a:rPr lang="en-US" sz="3600" dirty="0"/>
              <a:t>Medicaid Work Requirement: Trivial Savings Unless Exempt Groups Are Also Disenrolled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8882F-F5E9-1744-AD3F-23352223E29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Goldman, Woolhandler, Himmelstein et al. Forthcoming, JAMA IM &amp; CBPP, May 23,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Spending on enrollees with multiple exemptions appear in only one category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Estimated bureaucratic costs of administering requirement: $185 million per year in KY, $600 mil in PA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E892E7-69EF-8B43-A585-78A326D0A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62270"/>
              </p:ext>
            </p:extLst>
          </p:nvPr>
        </p:nvGraphicFramePr>
        <p:xfrm>
          <a:off x="492114" y="1542696"/>
          <a:ext cx="11551534" cy="462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162314-3D32-6A42-99C2-EC33A2A3879A}"/>
              </a:ext>
            </a:extLst>
          </p:cNvPr>
          <p:cNvSpPr txBox="1"/>
          <p:nvPr/>
        </p:nvSpPr>
        <p:spPr>
          <a:xfrm>
            <a:off x="1365812" y="2775878"/>
            <a:ext cx="1818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of Medicaid spending</a:t>
            </a:r>
          </a:p>
        </p:txBody>
      </p:sp>
    </p:spTree>
    <p:extLst>
      <p:ext uri="{BB962C8B-B14F-4D97-AF65-F5344CB8AC3E}">
        <p14:creationId xmlns:p14="http://schemas.microsoft.com/office/powerpoint/2010/main" val="26534067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9" y="555009"/>
            <a:ext cx="1018578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American Taxpayers </a:t>
            </a:r>
            <a:br>
              <a:rPr lang="en-US" altLang="en-US" sz="5400"/>
            </a:br>
            <a:r>
              <a:rPr lang="en-US" altLang="en-US" sz="5400"/>
              <a:t>Already Pay More Than </a:t>
            </a:r>
            <a:br>
              <a:rPr lang="en-US" altLang="en-US" sz="5400"/>
            </a:br>
            <a:r>
              <a:rPr lang="en-US" altLang="en-US" sz="5400"/>
              <a:t>People in Nations With </a:t>
            </a:r>
            <a:br>
              <a:rPr lang="en-US" altLang="en-US" sz="5400"/>
            </a:br>
            <a:r>
              <a:rPr lang="en-US" altLang="en-US" sz="5400"/>
              <a:t>National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188828037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75840" y="1791408"/>
            <a:ext cx="3654352" cy="365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91440" rIns="0" bIns="0" rtlCol="0" anchor="b"/>
          <a:lstStyle/>
          <a:p>
            <a:pPr algn="ctr">
              <a:lnSpc>
                <a:spcPct val="90000"/>
              </a:lnSpc>
            </a:pPr>
            <a:endParaRPr lang="en-US" sz="36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Tax Funded</a:t>
            </a:r>
          </a:p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tx1"/>
                </a:solidFill>
              </a:rPr>
              <a:t>65%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baseline="-25000" dirty="0"/>
              <a:t>3</a:t>
            </a:r>
            <a:r>
              <a:rPr lang="en-US" dirty="0"/>
              <a:t> of Our Healthcare Spending</a:t>
            </a:r>
            <a:br>
              <a:rPr lang="en-US" dirty="0"/>
            </a:br>
            <a:r>
              <a:rPr lang="en-US" dirty="0"/>
              <a:t>Comes From Our Taxes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Himmelstein</a:t>
            </a:r>
            <a:r>
              <a:rPr lang="en-US" dirty="0"/>
              <a:t> &amp; </a:t>
            </a:r>
            <a:r>
              <a:rPr lang="en-US" dirty="0" err="1"/>
              <a:t>Woolhandler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Analysis of NCHS data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0" y="1595120"/>
          <a:ext cx="12192000" cy="45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6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Sub>
          <a:bldChart bld="category"/>
        </p:bldSub>
      </p:bldGraphic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Public</a:t>
            </a:r>
            <a:r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/>
              <a:t>Spending per Capita for Health Exceeds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Total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Spending in Other 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Note: “Public” includes benefit costs for </a:t>
            </a:r>
            <a:r>
              <a:rPr lang="en-US" dirty="0" err="1"/>
              <a:t>gvt</a:t>
            </a:r>
            <a:r>
              <a:rPr lang="en-US" dirty="0"/>
              <a:t> employees and tax subsidies for private insurance</a:t>
            </a:r>
          </a:p>
          <a:p>
            <a:r>
              <a:rPr lang="en-US" dirty="0"/>
              <a:t>OECD 2018; NCHS; AJPH 2016;106:449 (updated) </a:t>
            </a:r>
            <a:r>
              <a:rPr lang="mr-IN" dirty="0"/>
              <a:t>–</a:t>
            </a:r>
            <a:r>
              <a:rPr lang="en-US" dirty="0"/>
              <a:t> Data are for 2017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6605120"/>
              </p:ext>
            </p:extLst>
          </p:nvPr>
        </p:nvGraphicFramePr>
        <p:xfrm>
          <a:off x="838200" y="1690688"/>
          <a:ext cx="10997242" cy="410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418186" y="5520946"/>
            <a:ext cx="273169" cy="273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06825" y="5520946"/>
            <a:ext cx="273169" cy="2731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9231465" y="3833485"/>
            <a:ext cx="1844416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USA Total: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$10,720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7CD0-E8A2-1A41-9E7A-7DAD296C5373}"/>
              </a:ext>
            </a:extLst>
          </p:cNvPr>
          <p:cNvSpPr txBox="1"/>
          <p:nvPr/>
        </p:nvSpPr>
        <p:spPr>
          <a:xfrm>
            <a:off x="2661785" y="5426698"/>
            <a:ext cx="23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Spending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28D52-9873-FA48-A76E-FFA6CBDD95E7}"/>
              </a:ext>
            </a:extLst>
          </p:cNvPr>
          <p:cNvSpPr txBox="1"/>
          <p:nvPr/>
        </p:nvSpPr>
        <p:spPr>
          <a:xfrm>
            <a:off x="5452160" y="5426698"/>
            <a:ext cx="183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Public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6E04B-3E4B-2E49-B1DC-D40D7065B486}"/>
              </a:ext>
            </a:extLst>
          </p:cNvPr>
          <p:cNvSpPr txBox="1"/>
          <p:nvPr/>
        </p:nvSpPr>
        <p:spPr>
          <a:xfrm>
            <a:off x="7722119" y="5426698"/>
            <a:ext cx="193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Private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741A6-5033-1140-B8E8-79B4914DAC9D}"/>
              </a:ext>
            </a:extLst>
          </p:cNvPr>
          <p:cNvSpPr/>
          <p:nvPr/>
        </p:nvSpPr>
        <p:spPr>
          <a:xfrm>
            <a:off x="5220798" y="5520946"/>
            <a:ext cx="273169" cy="273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88523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680812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The USA</a:t>
            </a:r>
            <a:br>
              <a:rPr lang="en-US" altLang="en-US" sz="5400"/>
            </a:br>
            <a:r>
              <a:rPr lang="en-US" altLang="en-US" sz="7200"/>
              <a:t>Trails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5684942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Patients Skip Care More Often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 Survey,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Patients skipping a consultation, test, treatment, Rx, or follow-up due to cost in the past 12 months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524836" y="1255594"/>
          <a:ext cx="8828964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63842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Even Americans with Above-Average Incomes Have Worst Access to Care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mr-IN" dirty="0"/>
              <a:t>NEJM 10/23/2014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58329"/>
            <a:ext cx="230595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Reporting Access Problem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27200" y="1493520"/>
          <a:ext cx="9977119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982614" y="5703708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6616" y="5703708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10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Years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9575427"/>
              </p:ext>
            </p:extLst>
          </p:nvPr>
        </p:nvGraphicFramePr>
        <p:xfrm>
          <a:off x="1187355" y="1255594"/>
          <a:ext cx="10166445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0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>
            <a:extLst>
              <a:ext uri="{FF2B5EF4-FFF2-40B4-BE49-F238E27FC236}">
                <a16:creationId xmlns:a16="http://schemas.microsoft.com/office/drawing/2014/main" id="{61232232-ACD0-FA4C-A089-B31BB0982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Insured Cancer Survivors’ </a:t>
            </a:r>
            <a:br>
              <a:rPr lang="en-US" altLang="en-US" dirty="0"/>
            </a:br>
            <a:r>
              <a:rPr lang="en-US" altLang="en-US" dirty="0"/>
              <a:t>High Out-of-Pocket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91F57-5055-B04C-8E02-92E7A9343CD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study of 1,409 cancer survivors over age 50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JAMA Oncology 2017;3:753. Based on analysis of data from Health and Retirement Study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</a:t>
            </a:r>
            <a:r>
              <a:rPr lang="en-US" dirty="0" err="1"/>
              <a:t>Medican</a:t>
            </a:r>
            <a:r>
              <a:rPr lang="en-US" dirty="0"/>
              <a:t> household income was $51,371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9C71E-D91B-3747-B6AB-C2F63CD7B22D}"/>
              </a:ext>
            </a:extLst>
          </p:cNvPr>
          <p:cNvSpPr txBox="1"/>
          <p:nvPr/>
        </p:nvSpPr>
        <p:spPr>
          <a:xfrm>
            <a:off x="0" y="2325298"/>
            <a:ext cx="213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Mean annual out-of-pocket medical costs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AF7E17-C91D-5D42-B8FB-2A12B0401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180249"/>
              </p:ext>
            </p:extLst>
          </p:nvPr>
        </p:nvGraphicFramePr>
        <p:xfrm>
          <a:off x="1921791" y="1487838"/>
          <a:ext cx="9664326" cy="452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41357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2500942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Deaths in First Year of Life /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50045346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2017 and Global Burden of Disease, 2015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Deaths per 100,000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02799658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Maternal Mortality:</a:t>
            </a:r>
            <a:r>
              <a:rPr lang="en-US" dirty="0"/>
              <a:t/>
            </a:r>
            <a:br>
              <a:rPr lang="en-US" dirty="0"/>
            </a:br>
            <a:r>
              <a:rPr lang="en-US" i="1"/>
              <a:t>Unprecedented</a:t>
            </a:r>
            <a:r>
              <a:rPr lang="en-US"/>
              <a:t> Increase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Obstetrics &amp; Gynecology 2016;128:447</a:t>
            </a:r>
          </a:p>
          <a:p>
            <a:r>
              <a:rPr lang="en-US" dirty="0"/>
              <a:t>Note: California excluded from national figures because of discontinuity in ascertainment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-1" y="1654176"/>
          <a:ext cx="11737075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" y="2457601"/>
            <a:ext cx="1869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Maternal Deaths per 100,000 </a:t>
            </a:r>
            <a:r>
              <a:rPr lang="en-US" sz="2400">
                <a:solidFill>
                  <a:schemeClr val="bg1"/>
                </a:solidFill>
              </a:rPr>
              <a:t>Live Births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950" y="4197333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7950" y="4671786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300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1808481"/>
            <a:ext cx="11628120" cy="220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High U.S. Costs </a:t>
            </a:r>
            <a:r>
              <a:rPr lang="en-US" altLang="en-US" sz="4800" i="1" dirty="0"/>
              <a:t>Do Not </a:t>
            </a:r>
            <a:r>
              <a:rPr lang="en-US" altLang="en-US" sz="4800" dirty="0"/>
              <a:t>Result From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9760" y="3204478"/>
            <a:ext cx="5755422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Bad Health Habits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Aging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Overuse of Care</a:t>
            </a:r>
          </a:p>
        </p:txBody>
      </p:sp>
    </p:spTree>
    <p:extLst>
      <p:ext uri="{BB962C8B-B14F-4D97-AF65-F5344CB8AC3E}">
        <p14:creationId xmlns:p14="http://schemas.microsoft.com/office/powerpoint/2010/main" val="2396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Smoking Prevalence</a:t>
            </a:r>
            <a:br>
              <a:rPr lang="en-US" dirty="0"/>
            </a:br>
            <a:r>
              <a:rPr lang="en-US" sz="2800" dirty="0"/>
              <a:t>Percent of population &gt;age 15 who smoke daily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1145832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90767230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Percentage of Elderly</a:t>
            </a:r>
            <a:br>
              <a:rPr lang="en-US" dirty="0"/>
            </a:br>
            <a:r>
              <a:rPr lang="en-US" sz="2800" dirty="0"/>
              <a:t>Percent of population &gt;age 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5103826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1506472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984-0861-F845-BF8B-7DCF055E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Inpatient Days per Capita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21056-B7E8-F541-ADFF-985DD79065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OECD, 2017 &amp; AHRQ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Figures are for 2016 or most recent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058B-5C7E-2442-A758-B39CEA443E1D}"/>
              </a:ext>
            </a:extLst>
          </p:cNvPr>
          <p:cNvSpPr txBox="1"/>
          <p:nvPr/>
        </p:nvSpPr>
        <p:spPr>
          <a:xfrm>
            <a:off x="0" y="2464904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Hospital days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person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946845-1BA2-574C-978D-2D13514D6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283934"/>
              </p:ext>
            </p:extLst>
          </p:nvPr>
        </p:nvGraphicFramePr>
        <p:xfrm>
          <a:off x="2032000" y="1402773"/>
          <a:ext cx="9321800" cy="45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38445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Visits per Capita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1306193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53544226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>
            <a:normAutofit/>
          </a:bodyPr>
          <a:lstStyle/>
          <a:p>
            <a:r>
              <a:rPr lang="en-US"/>
              <a:t>Number of Nurses per 1,000 Population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1035211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“professionally active nurses”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101564952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AB1D-BE56-BB4F-8741-741D0334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Scan Units / Million Population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51FF7-DEE8-E34F-9A73-7EFD83DD3C1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A3893-57DA-2F44-9586-39278F509278}"/>
              </a:ext>
            </a:extLst>
          </p:cNvPr>
          <p:cNvSpPr txBox="1"/>
          <p:nvPr/>
        </p:nvSpPr>
        <p:spPr>
          <a:xfrm>
            <a:off x="0" y="2785418"/>
            <a:ext cx="1825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PET Scanners per Million Population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9E5960-D369-1B46-AFE9-DD0D930D5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792446"/>
              </p:ext>
            </p:extLst>
          </p:nvPr>
        </p:nvGraphicFramePr>
        <p:xfrm>
          <a:off x="1825337" y="1413164"/>
          <a:ext cx="9528463" cy="460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22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High Deductibles Cut All Kinds of Care</a:t>
            </a:r>
            <a:br>
              <a:rPr lang="en-US"/>
            </a:br>
            <a:r>
              <a:rPr lang="en-US" sz="2800"/>
              <a:t>150,000 Employees Lost “Cadillac” Coverage</a:t>
            </a:r>
            <a:br>
              <a:rPr lang="en-US" sz="2800"/>
            </a:br>
            <a:r>
              <a:rPr lang="en-US" sz="2800"/>
              <a:t>No Evidence that Patients Shifted to “Higher Value” Care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Brot-Goldberg et al, 5/2015 </a:t>
            </a:r>
            <a:r>
              <a:rPr lang="mr-IN"/>
              <a:t>–</a:t>
            </a:r>
            <a:r>
              <a:rPr lang="en-US"/>
              <a:t> http://eml.berkeley.edu/~bhandel/wp/BCHK.pdf accessed Nov. 15, 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Findings closely resemble those of Rand Health Insurance Experiment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Study found no evidence that patients shopped for lower prices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0257636"/>
              </p:ext>
            </p:extLst>
          </p:nvPr>
        </p:nvGraphicFramePr>
        <p:xfrm>
          <a:off x="977031" y="1818861"/>
          <a:ext cx="10897644" cy="394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117314"/>
            <a:ext cx="171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utilization reduction</a:t>
            </a:r>
          </a:p>
        </p:txBody>
      </p:sp>
    </p:spTree>
    <p:extLst>
      <p:ext uri="{BB962C8B-B14F-4D97-AF65-F5344CB8AC3E}">
        <p14:creationId xmlns:p14="http://schemas.microsoft.com/office/powerpoint/2010/main" val="259256331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Renal Failure Patients </a:t>
            </a:r>
            <a:br>
              <a:rPr lang="en-US" dirty="0"/>
            </a:br>
            <a:r>
              <a:rPr lang="en-US" dirty="0"/>
              <a:t>Are Less Likely to Get Transplants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 2015</a:t>
            </a:r>
          </a:p>
          <a:p>
            <a:r>
              <a:rPr lang="en-US" dirty="0"/>
              <a:t>Note: Data are for 2013 or most recent year available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281212"/>
            <a:ext cx="2438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ESRD Patients with </a:t>
            </a:r>
            <a:r>
              <a:rPr lang="en-US" sz="2400">
                <a:solidFill>
                  <a:schemeClr val="bg1"/>
                </a:solidFill>
              </a:rPr>
              <a:t>Functioning Transplants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377440" y="1615441"/>
          <a:ext cx="88900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65900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Countries Provide </a:t>
            </a:r>
            <a:br>
              <a:rPr lang="en-US"/>
            </a:br>
            <a:r>
              <a:rPr lang="en-US"/>
              <a:t>More Long Term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1063"/>
            <a:ext cx="238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total population receiving LTC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8861515"/>
              </p:ext>
            </p:extLst>
          </p:nvPr>
        </p:nvGraphicFramePr>
        <p:xfrm>
          <a:off x="2388358" y="1473958"/>
          <a:ext cx="8965442" cy="45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02925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Out-of-Pocket Payments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 2018, NCHS</a:t>
            </a:r>
          </a:p>
          <a:p>
            <a:r>
              <a:rPr lang="en-US" dirty="0"/>
              <a:t>Notes: Data are for 2016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14463114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20977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Journal Articles per Capita</a:t>
            </a:r>
            <a:br>
              <a:rPr lang="en-US" dirty="0"/>
            </a:br>
            <a:r>
              <a:rPr lang="en-US" sz="2200" dirty="0"/>
              <a:t>Number of clinical medicine articles 1992-2002 per thousand population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Lancet 2004;363:250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493521"/>
          <a:ext cx="10515600" cy="442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452880" y="2391508"/>
            <a:ext cx="731520" cy="29932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48900" y="4290646"/>
            <a:ext cx="731520" cy="1094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383" y="2523392"/>
            <a:ext cx="731520" cy="2861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1885" y="2945423"/>
            <a:ext cx="731520" cy="24393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1387" y="3367454"/>
            <a:ext cx="731520" cy="20173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50890" y="3516923"/>
            <a:ext cx="731520" cy="18678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50393" y="3938954"/>
            <a:ext cx="731520" cy="1445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49896" y="3938954"/>
            <a:ext cx="731520" cy="1445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9398" y="4000500"/>
            <a:ext cx="731520" cy="13843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108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Overhead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 2018; NCHS; CIHI</a:t>
            </a:r>
          </a:p>
          <a:p>
            <a:r>
              <a:rPr lang="en-US" dirty="0"/>
              <a:t>Notes: Data are for 2017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$ per Capita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31198423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28997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676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USA Doctors Face Biggest Rx Hassles</a:t>
            </a:r>
            <a:br>
              <a:rPr lang="en-US" sz="4900" dirty="0"/>
            </a:br>
            <a:r>
              <a:rPr lang="en-US" sz="2700" dirty="0"/>
              <a:t>Percent of Primary Care Doctors Saying MD or Staff Time </a:t>
            </a:r>
            <a:br>
              <a:rPr lang="en-US" sz="2700" dirty="0"/>
            </a:br>
            <a:r>
              <a:rPr lang="en-US" sz="2700" dirty="0"/>
              <a:t>Getting Needed Rx Approvals Is a Major Problem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Commonwealth Fund Survey of Primary Care Physicians, November, 2012</a:t>
            </a:r>
          </a:p>
          <a:p>
            <a:r>
              <a:rPr lang="en-US" dirty="0"/>
              <a:t>Note: Rx indicates prescribed drug or treatment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690689"/>
          <a:ext cx="105714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9992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325563"/>
          </a:xfrm>
        </p:spPr>
        <p:txBody>
          <a:bodyPr/>
          <a:lstStyle/>
          <a:p>
            <a:r>
              <a:rPr lang="en-US" dirty="0"/>
              <a:t>USA Doctors’ Satisfaction Is Low</a:t>
            </a:r>
            <a:br>
              <a:rPr lang="en-US" dirty="0"/>
            </a:br>
            <a:r>
              <a:rPr lang="en-US" sz="2400" dirty="0"/>
              <a:t>Percent of primary care doctors saying they are satisfied or very satisfied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Commonwealth Fund Survey of Primary Care Physicians, November 2012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493521"/>
          <a:ext cx="10551160" cy="451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65716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480" y="2693522"/>
            <a:ext cx="6385781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dirty="0"/>
              <a:t>Canada’s </a:t>
            </a:r>
            <a:br>
              <a:rPr lang="en-US" altLang="en-US" sz="5400" dirty="0"/>
            </a:br>
            <a:r>
              <a:rPr lang="en-US" altLang="en-US" sz="5400" dirty="0"/>
              <a:t>National Health Insurance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61" y="1483053"/>
            <a:ext cx="46355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5571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Standards for</a:t>
            </a:r>
            <a:br>
              <a:rPr lang="en-US" dirty="0"/>
            </a:br>
            <a:r>
              <a:rPr lang="en-US" dirty="0"/>
              <a:t>Canada’s Provincial Programs</a:t>
            </a:r>
          </a:p>
        </p:txBody>
      </p:sp>
      <p:sp>
        <p:nvSpPr>
          <p:cNvPr id="6" name="Freeform 5"/>
          <p:cNvSpPr/>
          <p:nvPr/>
        </p:nvSpPr>
        <p:spPr>
          <a:xfrm>
            <a:off x="3628212" y="1913077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Universal coverage that is not impeded, either directly or indirectly, whether by charges or otherwise, reasonable access.</a:t>
            </a:r>
          </a:p>
        </p:txBody>
      </p:sp>
      <p:sp>
        <p:nvSpPr>
          <p:cNvPr id="7" name="Freeform 6"/>
          <p:cNvSpPr/>
          <p:nvPr/>
        </p:nvSpPr>
        <p:spPr>
          <a:xfrm>
            <a:off x="688357" y="1820127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Universal</a:t>
            </a:r>
          </a:p>
        </p:txBody>
      </p:sp>
      <p:sp>
        <p:nvSpPr>
          <p:cNvPr id="8" name="Freeform 7"/>
          <p:cNvSpPr/>
          <p:nvPr/>
        </p:nvSpPr>
        <p:spPr>
          <a:xfrm>
            <a:off x="3628212" y="2987254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Portability of benefits from province to province</a:t>
            </a:r>
          </a:p>
        </p:txBody>
      </p:sp>
      <p:sp>
        <p:nvSpPr>
          <p:cNvPr id="9" name="Freeform 8"/>
          <p:cNvSpPr/>
          <p:nvPr/>
        </p:nvSpPr>
        <p:spPr>
          <a:xfrm>
            <a:off x="688357" y="2894304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Portable</a:t>
            </a:r>
          </a:p>
        </p:txBody>
      </p:sp>
      <p:sp>
        <p:nvSpPr>
          <p:cNvPr id="10" name="Freeform 9"/>
          <p:cNvSpPr/>
          <p:nvPr/>
        </p:nvSpPr>
        <p:spPr>
          <a:xfrm>
            <a:off x="3628212" y="4061431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Coverage for all medically necessary services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8357" y="3968481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Comprehensive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28212" y="5135608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Publicly administered, non-profit program</a:t>
            </a:r>
          </a:p>
        </p:txBody>
      </p:sp>
      <p:sp>
        <p:nvSpPr>
          <p:cNvPr id="13" name="Freeform 12"/>
          <p:cNvSpPr/>
          <p:nvPr/>
        </p:nvSpPr>
        <p:spPr>
          <a:xfrm>
            <a:off x="688357" y="5042658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3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>
            <a:extLst>
              <a:ext uri="{FF2B5EF4-FFF2-40B4-BE49-F238E27FC236}">
                <a16:creationId xmlns:a16="http://schemas.microsoft.com/office/drawing/2014/main" id="{238E7EFB-69E2-4145-B297-32799BACB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Hospital Financing:</a:t>
            </a:r>
            <a:br>
              <a:rPr lang="en-US" altLang="en-US" dirty="0"/>
            </a:br>
            <a:r>
              <a:rPr lang="en-US" altLang="en-US" dirty="0"/>
              <a:t>Medicare vs. Medicare</a:t>
            </a:r>
            <a:r>
              <a:rPr lang="en-US" altLang="en-US" sz="4000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463D18-3580-674A-8353-F10DFC5E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21532"/>
              </p:ext>
            </p:extLst>
          </p:nvPr>
        </p:nvGraphicFramePr>
        <p:xfrm>
          <a:off x="838200" y="1720840"/>
          <a:ext cx="10515600" cy="403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3869-DEA0-C745-A6B3-514865CAC8F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Deductible Coverage (HDHP) Compromises Finances and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Cohen &amp; Zammitti, NCHS, June, 2017 </a:t>
            </a:r>
            <a:r>
              <a:rPr lang="mr-IN"/>
              <a:t>–</a:t>
            </a:r>
            <a:r>
              <a:rPr lang="en-US"/>
              <a:t> Based on 2016 NHIS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Of people with job-based coverage, 26.9% had HDHP in 2011, rising to 39.6% in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Note: HDHP = &gt;$1200/$2400 single/family deductible in 2011. $1300/$2600 in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1" y="205322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 18-64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1670609"/>
              </p:ext>
            </p:extLst>
          </p:nvPr>
        </p:nvGraphicFramePr>
        <p:xfrm>
          <a:off x="293914" y="1690688"/>
          <a:ext cx="11059886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95345" y="3430655"/>
            <a:ext cx="243027" cy="2430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45" y="4336092"/>
            <a:ext cx="243027" cy="24302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631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7E7F-F95C-BE46-9A6E-03EF8818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vs Medicare: </a:t>
            </a:r>
            <a:br>
              <a:rPr lang="en-US" dirty="0"/>
            </a:br>
            <a:r>
              <a:rPr lang="en-US" dirty="0"/>
              <a:t>Costs in a Parallel Universe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FD2BC9-F16B-6841-B8AB-32D0E4756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372390"/>
              </p:ext>
            </p:extLst>
          </p:nvPr>
        </p:nvGraphicFramePr>
        <p:xfrm>
          <a:off x="2246347" y="1690688"/>
          <a:ext cx="9107453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3C219-E56A-DD44-A3F3-CC02B67C068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Woolhandler &amp; Himmelstein analysis based on CMS, CIHI, and Health Canada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Canada projections based on provincial spending for aged, adjusted for PPP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B0BEC-2783-CD4D-93E2-71C10ED5FF9B}"/>
              </a:ext>
            </a:extLst>
          </p:cNvPr>
          <p:cNvSpPr txBox="1"/>
          <p:nvPr/>
        </p:nvSpPr>
        <p:spPr>
          <a:xfrm>
            <a:off x="71121" y="2086847"/>
            <a:ext cx="25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spending for aged (Billions)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149EC-2133-4B41-AF68-A35C828BA39D}"/>
              </a:ext>
            </a:extLst>
          </p:cNvPr>
          <p:cNvSpPr/>
          <p:nvPr/>
        </p:nvSpPr>
        <p:spPr>
          <a:xfrm>
            <a:off x="3695978" y="1850623"/>
            <a:ext cx="5672148" cy="991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if Medicare’s costs in the USA </a:t>
            </a:r>
          </a:p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had grown at Canada’s rate?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4BA9D3-EE9E-F84F-A01C-DC51517D48E5}"/>
              </a:ext>
            </a:extLst>
          </p:cNvPr>
          <p:cNvSpPr/>
          <p:nvPr/>
        </p:nvSpPr>
        <p:spPr>
          <a:xfrm>
            <a:off x="128655" y="4345608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0C8829-A00E-FB4A-B48D-E2803FBB2466}"/>
              </a:ext>
            </a:extLst>
          </p:cNvPr>
          <p:cNvSpPr/>
          <p:nvPr/>
        </p:nvSpPr>
        <p:spPr>
          <a:xfrm>
            <a:off x="128655" y="3485659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93ADFE-4C91-CA47-B652-613D06001EE0}"/>
              </a:ext>
            </a:extLst>
          </p:cNvPr>
          <p:cNvSpPr txBox="1"/>
          <p:nvPr/>
        </p:nvSpPr>
        <p:spPr>
          <a:xfrm>
            <a:off x="345981" y="3422518"/>
            <a:ext cx="16735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Medicare, actual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F38DD3-2D67-8E41-BA75-542C6B61093E}"/>
              </a:ext>
            </a:extLst>
          </p:cNvPr>
          <p:cNvSpPr txBox="1"/>
          <p:nvPr/>
        </p:nvSpPr>
        <p:spPr>
          <a:xfrm>
            <a:off x="355427" y="4271616"/>
            <a:ext cx="22784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Medicare at Canada’s growth rate</a:t>
            </a:r>
          </a:p>
        </p:txBody>
      </p:sp>
    </p:spTree>
    <p:extLst>
      <p:ext uri="{BB962C8B-B14F-4D97-AF65-F5344CB8AC3E}">
        <p14:creationId xmlns:p14="http://schemas.microsoft.com/office/powerpoint/2010/main" val="231265165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0" y="1804016"/>
          <a:ext cx="11958320" cy="421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NEJM 1973;289:1174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096546"/>
            <a:ext cx="234695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serious symptoms for which physician was seen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Care in Quebec Increased Physician Care for Serious Symptoms</a:t>
            </a:r>
            <a:br>
              <a:rPr lang="en-US" dirty="0"/>
            </a:br>
            <a:r>
              <a:rPr lang="en-US" sz="2400" dirty="0"/>
              <a:t>Biggest impact on poor and middle class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535" y="4328068"/>
            <a:ext cx="226772" cy="22677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35" y="4714001"/>
            <a:ext cx="226772" cy="22677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32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1C40-84BE-A041-BB88-C3784D68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of Care Slightly Better in Canada than in the USA</a:t>
            </a:r>
            <a:br>
              <a:rPr lang="en-US" dirty="0"/>
            </a:br>
            <a:r>
              <a:rPr lang="en-US" sz="2700" dirty="0"/>
              <a:t>A meta-analysis of patients treated for same illnesses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304D7-E66F-2F47-BD3F-8AC3A44556A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Guyatt</a:t>
            </a:r>
            <a:r>
              <a:rPr lang="en-US" dirty="0"/>
              <a:t> et al, Open Medicine, April 19, 2007. Table 1.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87429E-8CCC-4243-A222-07588A543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738087"/>
              </p:ext>
            </p:extLst>
          </p:nvPr>
        </p:nvGraphicFramePr>
        <p:xfrm>
          <a:off x="838200" y="1995487"/>
          <a:ext cx="10515600" cy="378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382">
                  <a:extLst>
                    <a:ext uri="{9D8B030D-6E8A-4147-A177-3AD203B41FA5}">
                      <a16:colId xmlns:a16="http://schemas.microsoft.com/office/drawing/2014/main" val="730822364"/>
                    </a:ext>
                  </a:extLst>
                </a:gridCol>
                <a:gridCol w="2570018">
                  <a:extLst>
                    <a:ext uri="{9D8B030D-6E8A-4147-A177-3AD203B41FA5}">
                      <a16:colId xmlns:a16="http://schemas.microsoft.com/office/drawing/2014/main" val="41966218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28802272"/>
                    </a:ext>
                  </a:extLst>
                </a:gridCol>
              </a:tblGrid>
              <a:tr h="142972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High-Quality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Low-Quality Studies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003839"/>
                  </a:ext>
                </a:extLst>
              </a:tr>
              <a:tr h="784044">
                <a:tc>
                  <a:txBody>
                    <a:bodyPr/>
                    <a:lstStyle/>
                    <a:p>
                      <a:r>
                        <a:rPr lang="en-US" sz="2800" dirty="0"/>
                        <a:t>Results favored 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871174"/>
                  </a:ext>
                </a:extLst>
              </a:tr>
              <a:tr h="784044">
                <a:tc>
                  <a:txBody>
                    <a:bodyPr/>
                    <a:lstStyle/>
                    <a:p>
                      <a:r>
                        <a:rPr lang="en-US" sz="2800" dirty="0"/>
                        <a:t>Results favored 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173524"/>
                  </a:ext>
                </a:extLst>
              </a:tr>
              <a:tr h="784044">
                <a:tc>
                  <a:txBody>
                    <a:bodyPr/>
                    <a:lstStyle/>
                    <a:p>
                      <a:r>
                        <a:rPr lang="en-US" sz="2800" dirty="0"/>
                        <a:t>Mixed or equivocal 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14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59271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Cystic Fibrosis Patients </a:t>
            </a:r>
            <a:br>
              <a:rPr lang="en-US"/>
            </a:br>
            <a:r>
              <a:rPr lang="en-US"/>
              <a:t>Live Longer in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Ann Int Med 2017;166:537</a:t>
            </a:r>
          </a:p>
          <a:p>
            <a:r>
              <a:rPr lang="en-US"/>
              <a:t>Note: Hazard Ratios are adjusted for multiple genetic and clinical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65141"/>
            <a:ext cx="2599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Hazard Ratio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death.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USA vs Canadian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CF patients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(Canada = 1.0)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1675671"/>
              </p:ext>
            </p:extLst>
          </p:nvPr>
        </p:nvGraphicFramePr>
        <p:xfrm>
          <a:off x="2765502" y="1690689"/>
          <a:ext cx="8755938" cy="41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3543007" y="4212289"/>
            <a:ext cx="78107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8781668" y="240655"/>
            <a:ext cx="3223647" cy="2530740"/>
          </a:xfrm>
          <a:prstGeom prst="downArrowCallout">
            <a:avLst>
              <a:gd name="adj1" fmla="val 14015"/>
              <a:gd name="adj2" fmla="val 15114"/>
              <a:gd name="adj3" fmla="val 25000"/>
              <a:gd name="adj4" fmla="val 4904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Uninsured in USA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die youngest</a:t>
            </a:r>
            <a:endParaRPr lang="en-US" sz="2800" b="1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728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5592767"/>
              </p:ext>
            </p:extLst>
          </p:nvPr>
        </p:nvGraphicFramePr>
        <p:xfrm>
          <a:off x="-1" y="1307939"/>
          <a:ext cx="11864051" cy="47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Mortality, USA and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Statistics Canada, Canadian Institute for Healtb Information, Natl Ctr for Health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58005"/>
            <a:ext cx="20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Deaths per 1,000 Live Births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6CF2C-C013-E642-A37C-18F375171D47}"/>
              </a:ext>
            </a:extLst>
          </p:cNvPr>
          <p:cNvSpPr txBox="1"/>
          <p:nvPr/>
        </p:nvSpPr>
        <p:spPr>
          <a:xfrm>
            <a:off x="10578269" y="4253346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61FF4-660D-F443-8215-253B95932E89}"/>
              </a:ext>
            </a:extLst>
          </p:cNvPr>
          <p:cNvSpPr txBox="1"/>
          <p:nvPr/>
        </p:nvSpPr>
        <p:spPr>
          <a:xfrm>
            <a:off x="10036454" y="4988639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Canada</a:t>
            </a: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8BBD4206-0075-A345-B838-39FAE884B9DB}"/>
              </a:ext>
            </a:extLst>
          </p:cNvPr>
          <p:cNvSpPr/>
          <p:nvPr/>
        </p:nvSpPr>
        <p:spPr>
          <a:xfrm>
            <a:off x="2535381" y="2751784"/>
            <a:ext cx="2071869" cy="2203873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 province implements NHP</a:t>
            </a:r>
          </a:p>
        </p:txBody>
      </p:sp>
    </p:spTree>
    <p:extLst>
      <p:ext uri="{BB962C8B-B14F-4D97-AF65-F5344CB8AC3E}">
        <p14:creationId xmlns:p14="http://schemas.microsoft.com/office/powerpoint/2010/main" val="36849124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A27B-2CFE-FD4B-BB21-37D3AE26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 Deaths by Income, Canada 2011</a:t>
            </a:r>
            <a:br>
              <a:rPr lang="en-US" dirty="0"/>
            </a:br>
            <a:r>
              <a:rPr lang="en-US" sz="2800" dirty="0"/>
              <a:t>Even poor Canadians do as well as average Americans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2A6E7-D599-6149-842C-311EACB88DF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CDC and </a:t>
            </a:r>
            <a:r>
              <a:rPr lang="en-US" dirty="0" err="1"/>
              <a:t>StatCan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A67C-C76F-2845-914B-B6C5DEC0A2FA}"/>
              </a:ext>
            </a:extLst>
          </p:cNvPr>
          <p:cNvSpPr txBox="1"/>
          <p:nvPr/>
        </p:nvSpPr>
        <p:spPr>
          <a:xfrm>
            <a:off x="2" y="2466109"/>
            <a:ext cx="18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Infant mortality per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4972A-D02A-284F-8F58-0891F5DF5E8F}"/>
              </a:ext>
            </a:extLst>
          </p:cNvPr>
          <p:cNvSpPr txBox="1"/>
          <p:nvPr/>
        </p:nvSpPr>
        <p:spPr>
          <a:xfrm>
            <a:off x="4327236" y="5559693"/>
            <a:ext cx="47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Income quintiles, Canada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B06F9C-8B94-FC4E-A0D2-D3B9CECB9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6345"/>
              </p:ext>
            </p:extLst>
          </p:nvPr>
        </p:nvGraphicFramePr>
        <p:xfrm>
          <a:off x="1510145" y="1496291"/>
          <a:ext cx="10404764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864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Expectancy Falling for Lower-Income Americans, Rising for All Canadians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Growing Gap in Life Expectancy by Income. NAS; Rich man Poor Man, CD Howe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is non-weighted average of male and female figures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are for Canadians turning 50 in 2000 vs 1970, and for Americans turning 50 in 2010 vs 1980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31275378"/>
              </p:ext>
            </p:extLst>
          </p:nvPr>
        </p:nvGraphicFramePr>
        <p:xfrm>
          <a:off x="108488" y="1690688"/>
          <a:ext cx="11768552" cy="43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8589" y="3546399"/>
            <a:ext cx="286068" cy="1827847"/>
            <a:chOff x="9514582" y="-1211580"/>
            <a:chExt cx="286068" cy="1827847"/>
          </a:xfrm>
        </p:grpSpPr>
        <p:sp>
          <p:nvSpPr>
            <p:cNvPr id="4" name="Rectangle 3"/>
            <p:cNvSpPr/>
            <p:nvPr/>
          </p:nvSpPr>
          <p:spPr>
            <a:xfrm>
              <a:off x="9514582" y="-1211580"/>
              <a:ext cx="286068" cy="2860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14582" y="330199"/>
              <a:ext cx="286068" cy="2860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14582" y="-826135"/>
              <a:ext cx="286068" cy="2860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4582" y="-440690"/>
              <a:ext cx="286068" cy="2860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14582" y="-55245"/>
              <a:ext cx="286068" cy="28606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865714"/>
            <a:ext cx="2286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Change in life expectancy at age 50 over past 3 decades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5B3388-B29D-DC4D-9052-D275384FBBFF}"/>
              </a:ext>
            </a:extLst>
          </p:cNvPr>
          <p:cNvCxnSpPr>
            <a:cxnSpLocks/>
          </p:cNvCxnSpPr>
          <p:nvPr/>
        </p:nvCxnSpPr>
        <p:spPr>
          <a:xfrm>
            <a:off x="2889504" y="4133088"/>
            <a:ext cx="875995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6850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Costs as a % of GDP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Canada, Canadian Inst. for Health Inf., and NCHS/Commerce Dept.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6673926"/>
              </p:ext>
            </p:extLst>
          </p:nvPr>
        </p:nvGraphicFramePr>
        <p:xfrm>
          <a:off x="1721922" y="1280160"/>
          <a:ext cx="1005679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539480" y="1804534"/>
            <a:ext cx="914400" cy="48354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414" y="4129741"/>
            <a:ext cx="1776266" cy="48354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Canada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33" y="2173277"/>
            <a:ext cx="180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Health costs </a:t>
            </a:r>
          </a:p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% of GDP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748785" y="1819738"/>
            <a:ext cx="2483319" cy="3269498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2941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Canada’s NHP Enacted</a:t>
            </a:r>
            <a:endParaRPr lang="en-US" sz="2800"/>
          </a:p>
        </p:txBody>
      </p:sp>
      <p:sp>
        <p:nvSpPr>
          <p:cNvPr id="4" name="Down Arrow Callout 3"/>
          <p:cNvSpPr/>
          <p:nvPr/>
        </p:nvSpPr>
        <p:spPr>
          <a:xfrm>
            <a:off x="3012707" y="2983345"/>
            <a:ext cx="2483319" cy="1711835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576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NHP </a:t>
            </a:r>
            <a:r>
              <a:rPr lang="en-US" sz="2800"/>
              <a:t>Fully Implemented</a:t>
            </a:r>
          </a:p>
        </p:txBody>
      </p:sp>
    </p:spTree>
    <p:extLst>
      <p:ext uri="{BB962C8B-B14F-4D97-AF65-F5344CB8AC3E}">
        <p14:creationId xmlns:p14="http://schemas.microsoft.com/office/powerpoint/2010/main" val="3901725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Medicare Coverage </a:t>
            </a:r>
            <a:br>
              <a:rPr lang="en-US" sz="4000" dirty="0"/>
            </a:br>
            <a:r>
              <a:rPr lang="en-US" sz="4000" dirty="0"/>
              <a:t>Much Worse than Canada’s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Not comparable to figures for employer coverage because of high LTC needs in elderly</a:t>
            </a:r>
          </a:p>
          <a:p>
            <a:r>
              <a:rPr lang="en-US" dirty="0"/>
              <a:t>Source: EBRI and </a:t>
            </a:r>
            <a:r>
              <a:rPr lang="en-US" dirty="0" err="1"/>
              <a:t>Himmelstein</a:t>
            </a:r>
            <a:r>
              <a:rPr lang="en-US" dirty="0"/>
              <a:t>/</a:t>
            </a:r>
            <a:r>
              <a:rPr lang="en-US" dirty="0" err="1"/>
              <a:t>Woolhandler</a:t>
            </a:r>
            <a:r>
              <a:rPr lang="en-US" dirty="0"/>
              <a:t> analysis of Health Canada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1" y="2416527"/>
            <a:ext cx="3271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Seniors’ Total Medical Expenses Covered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30881" y="1574800"/>
          <a:ext cx="7650480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53593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sz="5100"/>
              <a:t>How Canada Controls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Himmelstein</a:t>
            </a:r>
            <a:r>
              <a:rPr lang="en-US" dirty="0"/>
              <a:t> &amp; </a:t>
            </a:r>
            <a:r>
              <a:rPr lang="en-US" dirty="0" err="1"/>
              <a:t>Woolhandler</a:t>
            </a:r>
            <a:r>
              <a:rPr lang="en-US" dirty="0"/>
              <a:t>, Arch Intern Med, December, 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" y="1533823"/>
            <a:ext cx="1043940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administrative costs (16.7% of health spending vs. 31.0% in USA)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Lump-sum, global budgets for hospitals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Stringent controls on capital spending for new buildings and equipment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Single buyer purchasing reins in drug/device prices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Low litigation and malpractice costs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Emphasis on primary care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Exclusion of private insurers (private plans overcharge U.S. Medicare by tens of billions annually)</a:t>
            </a:r>
          </a:p>
        </p:txBody>
      </p:sp>
    </p:spTree>
    <p:extLst>
      <p:ext uri="{BB962C8B-B14F-4D97-AF65-F5344CB8AC3E}">
        <p14:creationId xmlns:p14="http://schemas.microsoft.com/office/powerpoint/2010/main" val="360600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Uninsured and Under-Insured</a:t>
            </a:r>
            <a:br>
              <a:rPr lang="en-US" dirty="0"/>
            </a:br>
            <a:r>
              <a:rPr lang="en-US" dirty="0"/>
              <a:t>Delay Seeking Care for Heart Attacks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JAMA April 15, 2010. 303:1392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*Adjusted for age, sex, race,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charact</a:t>
            </a:r>
            <a:r>
              <a:rPr lang="en-US" dirty="0"/>
              <a:t>., </a:t>
            </a:r>
            <a:r>
              <a:rPr lang="en-US" dirty="0" err="1"/>
              <a:t>hlth</a:t>
            </a:r>
            <a:r>
              <a:rPr lang="en-US" dirty="0"/>
              <a:t> status, social/psych </a:t>
            </a:r>
            <a:r>
              <a:rPr lang="en-US" dirty="0" err="1"/>
              <a:t>fx</a:t>
            </a:r>
            <a:r>
              <a:rPr lang="en-US" dirty="0"/>
              <a:t>, urban/rural.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Under-insured=had coverage but patient concerned about cost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9098863"/>
              </p:ext>
            </p:extLst>
          </p:nvPr>
        </p:nvGraphicFramePr>
        <p:xfrm>
          <a:off x="2343955" y="1690688"/>
          <a:ext cx="9009845" cy="428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19711"/>
            <a:ext cx="247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Odds ratio for delayed care*</a:t>
            </a:r>
          </a:p>
        </p:txBody>
      </p:sp>
    </p:spTree>
    <p:extLst>
      <p:ext uri="{BB962C8B-B14F-4D97-AF65-F5344CB8AC3E}">
        <p14:creationId xmlns:p14="http://schemas.microsoft.com/office/powerpoint/2010/main" val="396804422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Billing and Administration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al,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04376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9027224"/>
              </p:ext>
            </p:extLst>
          </p:nvPr>
        </p:nvGraphicFramePr>
        <p:xfrm>
          <a:off x="2621280" y="1690689"/>
          <a:ext cx="80060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24934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Hospital Administration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Himmelstein et al. Health Affairs 9/2014 - updated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$ Billions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82122691"/>
              </p:ext>
            </p:extLst>
          </p:nvPr>
        </p:nvGraphicFramePr>
        <p:xfrm>
          <a:off x="1536700" y="1358900"/>
          <a:ext cx="9817100" cy="465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801AC2-94F7-3E41-AA55-E38784DCBE3B}"/>
              </a:ext>
            </a:extLst>
          </p:cNvPr>
          <p:cNvSpPr txBox="1"/>
          <p:nvPr/>
        </p:nvSpPr>
        <p:spPr>
          <a:xfrm>
            <a:off x="10476245" y="553658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4391378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/>
          <a:lstStyle/>
          <a:p>
            <a:r>
              <a:rPr lang="en-US" dirty="0"/>
              <a:t>Physicians’ Billing and Office Expenses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/Campbell/</a:t>
            </a:r>
            <a:r>
              <a:rPr lang="en-US" dirty="0" err="1"/>
              <a:t>Himmelstein</a:t>
            </a:r>
            <a:r>
              <a:rPr lang="en-US" dirty="0"/>
              <a:t> NEJM 2003;349:768 (updated)</a:t>
            </a:r>
          </a:p>
          <a:p>
            <a:r>
              <a:rPr lang="en-US" dirty="0"/>
              <a:t>Note: Excludes dentists and other non-physician, office-based practitioners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33163591"/>
              </p:ext>
            </p:extLst>
          </p:nvPr>
        </p:nvGraphicFramePr>
        <p:xfrm>
          <a:off x="2479040" y="1534161"/>
          <a:ext cx="8382000" cy="44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33" y="2668015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</p:spTree>
    <p:extLst>
      <p:ext uri="{BB962C8B-B14F-4D97-AF65-F5344CB8AC3E}">
        <p14:creationId xmlns:p14="http://schemas.microsoft.com/office/powerpoint/2010/main" val="250690182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/>
          <a:lstStyle/>
          <a:p>
            <a:r>
              <a:rPr lang="en-US" dirty="0"/>
              <a:t>Overall Administrative Costs per Capita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al.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3351985"/>
              </p:ext>
            </p:extLst>
          </p:nvPr>
        </p:nvGraphicFramePr>
        <p:xfrm>
          <a:off x="2199640" y="1381760"/>
          <a:ext cx="7792720" cy="463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54447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/>
          <a:lstStyle/>
          <a:p>
            <a:r>
              <a:rPr lang="en-US" dirty="0"/>
              <a:t>Difference in Health Spending per Capita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</a:t>
            </a:r>
            <a:r>
              <a:rPr lang="en-US" dirty="0" err="1"/>
              <a:t>Himmelstein</a:t>
            </a:r>
            <a:r>
              <a:rPr lang="en-US" dirty="0"/>
              <a:t>/Campbell NEJM 2003;349:768 (updated)</a:t>
            </a:r>
          </a:p>
          <a:p>
            <a:r>
              <a:rPr lang="en-US" dirty="0"/>
              <a:t>NCHS; CIHI; PPP adj.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53061723"/>
              </p:ext>
            </p:extLst>
          </p:nvPr>
        </p:nvGraphicFramePr>
        <p:xfrm>
          <a:off x="2570480" y="1690688"/>
          <a:ext cx="705104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66966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16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Few Canadian Physicians Emigrate Today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negative number indicates that more physicians returned from abroad then moved abroad</a:t>
            </a:r>
          </a:p>
          <a:p>
            <a:r>
              <a:rPr lang="en-US" dirty="0"/>
              <a:t>Source: Canadian Institute for Health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21" y="1959443"/>
            <a:ext cx="27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Net loss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(number moving abroad –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number returning)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82707" y="1300480"/>
          <a:ext cx="8580973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18935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Canadian Physicians’ Incomes </a:t>
            </a:r>
            <a:br>
              <a:rPr lang="en-US" dirty="0"/>
            </a:br>
            <a:r>
              <a:rPr lang="en-US" sz="2400" dirty="0"/>
              <a:t>Average Clinical Payments per Physician, 2015-2016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Canadian Institute for Health Information</a:t>
            </a:r>
          </a:p>
          <a:p>
            <a:r>
              <a:rPr lang="en-US" dirty="0"/>
              <a:t>Figures are in Canadian $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5040" y="1657772"/>
          <a:ext cx="5053523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 Medicine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$275,000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Internal Med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$389,000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Pediatrics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$294,000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$266,000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Dermatology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$378,000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34266" y="1653593"/>
          <a:ext cx="5480214" cy="41071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OB-GYN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$398,000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General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$435,000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Thoracic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$569,000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Ophthalmology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$714,000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Avg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All Canada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$339,000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074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Trends in Canadian Physician Incomes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Grant and Hurley, U Calgary School of Public Pol. Research Papers. July 2013, </a:t>
            </a:r>
            <a:r>
              <a:rPr lang="en-US" dirty="0" err="1"/>
              <a:t>Vol</a:t>
            </a:r>
            <a:r>
              <a:rPr lang="en-US" dirty="0"/>
              <a:t> 6, </a:t>
            </a:r>
            <a:r>
              <a:rPr lang="en-US" dirty="0" err="1"/>
              <a:t>Iss</a:t>
            </a:r>
            <a:r>
              <a:rPr lang="en-US" dirty="0"/>
              <a:t> 22.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3115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Mean physician income as multiple of all Canadian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full time employees</a:t>
            </a:r>
          </a:p>
        </p:txBody>
      </p:sp>
      <p:pic>
        <p:nvPicPr>
          <p:cNvPr id="646148" name="Picture 4" descr="UNINS76_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880" y="1463039"/>
            <a:ext cx="7603961" cy="3884372"/>
          </a:xfrm>
          <a:prstGeom prst="rect">
            <a:avLst/>
          </a:prstGeom>
          <a:noFill/>
        </p:spPr>
      </p:pic>
      <p:graphicFrame>
        <p:nvGraphicFramePr>
          <p:cNvPr id="3" name="Chart 2"/>
          <p:cNvGraphicFramePr/>
          <p:nvPr>
            <p:extLst/>
          </p:nvPr>
        </p:nvGraphicFramePr>
        <p:xfrm>
          <a:off x="3048000" y="1351280"/>
          <a:ext cx="8930640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61249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Canadian Malpractice Insurance Costs, 2019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*Government reimburses physicians for premiums above 1986 level. All figures in Canadian $s.</a:t>
            </a:r>
          </a:p>
          <a:p>
            <a:r>
              <a:rPr lang="en-US" dirty="0"/>
              <a:t>Source: Canadian Medical Protective Association </a:t>
            </a:r>
            <a:r>
              <a:rPr lang="en-US" dirty="0" err="1"/>
              <a:t>www.cmpa-acpm.ca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66823"/>
              </p:ext>
            </p:extLst>
          </p:nvPr>
        </p:nvGraphicFramePr>
        <p:xfrm>
          <a:off x="739140" y="1483357"/>
          <a:ext cx="10713720" cy="422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83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Ontario*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Quebec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BC &amp; Alberta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400" baseline="0" dirty="0">
                          <a:latin typeface="+mn-lt"/>
                          <a:cs typeface="Franklin Gothic Book"/>
                        </a:rPr>
                        <a:t> Med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$4,908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$1,583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$3,420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$4,908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$1,583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$3,420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Cardiology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$8,448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$2,248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$5,028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Anaesthesia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$12,948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$3,139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$8,472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Neurosurgery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$38,980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$7,312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$26,424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Obstetrics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$73,924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$18,050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$48,588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2365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6E4D9-C07C-F34E-9245-6DE92216A9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3571" name="Picture 4" descr="Picture1_0001">
            <a:extLst>
              <a:ext uri="{FF2B5EF4-FFF2-40B4-BE49-F238E27FC236}">
                <a16:creationId xmlns:a16="http://schemas.microsoft.com/office/drawing/2014/main" id="{50C3E6E9-33ED-CD4F-AF2C-EC514876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623" y="358392"/>
            <a:ext cx="4477019" cy="61412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AEF0F-BFC9-E44D-9382-AF19CB38594A}"/>
              </a:ext>
            </a:extLst>
          </p:cNvPr>
          <p:cNvSpPr txBox="1"/>
          <p:nvPr/>
        </p:nvSpPr>
        <p:spPr>
          <a:xfrm>
            <a:off x="3890569" y="851981"/>
            <a:ext cx="7951808" cy="280076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not a big hassle. I can focus on patient issues, not administrative issues.”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Trina Larsen Soles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 of Doctors of BC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Represents physicians in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01835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Uninsured All Year, 1940-2024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7927349"/>
              </p:ext>
            </p:extLst>
          </p:nvPr>
        </p:nvGraphicFramePr>
        <p:xfrm>
          <a:off x="1369169" y="1273456"/>
          <a:ext cx="9984631" cy="47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3289"/>
            <a:ext cx="161259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Millions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047266" y="1720053"/>
            <a:ext cx="1855820" cy="1922203"/>
          </a:xfrm>
          <a:prstGeom prst="downArrowCallout">
            <a:avLst>
              <a:gd name="adj1" fmla="val 16462"/>
              <a:gd name="adj2" fmla="val 18901"/>
              <a:gd name="adj3" fmla="val 25000"/>
              <a:gd name="adj4" fmla="val 49311"/>
            </a:avLst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Franklin Gothic Book" charset="0"/>
                <a:cs typeface="Franklin Gothic Book" charset="0"/>
              </a:rPr>
              <a:t>Medicare / Medicaid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0" y="6011056"/>
            <a:ext cx="8175812" cy="84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Social Security </a:t>
            </a:r>
            <a:r>
              <a:rPr lang="en-US" dirty="0" err="1"/>
              <a:t>Bul</a:t>
            </a:r>
            <a:r>
              <a:rPr lang="en-US" dirty="0"/>
              <a:t>, HIAA, CPS, and CBO estimate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0032999" y="4656722"/>
            <a:ext cx="9448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Projected</a:t>
            </a:r>
          </a:p>
        </p:txBody>
      </p:sp>
    </p:spTree>
    <p:extLst>
      <p:ext uri="{BB962C8B-B14F-4D97-AF65-F5344CB8AC3E}">
        <p14:creationId xmlns:p14="http://schemas.microsoft.com/office/powerpoint/2010/main" val="313793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0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Drug Deductible Reduced Needed Medication Use</a:t>
            </a:r>
            <a:br>
              <a:rPr lang="en-US" dirty="0"/>
            </a:br>
            <a:r>
              <a:rPr lang="en-US" sz="2700" dirty="0"/>
              <a:t>Comparison at Firms That Added vs Didn’t Add Drug Deductible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Huckfeldt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 et al. NBER W20927 – 2/2015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2656743"/>
              </p:ext>
            </p:extLst>
          </p:nvPr>
        </p:nvGraphicFramePr>
        <p:xfrm>
          <a:off x="2943150" y="1880315"/>
          <a:ext cx="8647836" cy="413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841" y="2299148"/>
            <a:ext cx="278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change in days of medication use after drug deductible implemented</a:t>
            </a:r>
          </a:p>
        </p:txBody>
      </p:sp>
    </p:spTree>
    <p:extLst>
      <p:ext uri="{BB962C8B-B14F-4D97-AF65-F5344CB8AC3E}">
        <p14:creationId xmlns:p14="http://schemas.microsoft.com/office/powerpoint/2010/main" val="146660105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4956" y="208343"/>
            <a:ext cx="3900669" cy="55631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419099" y="1589520"/>
            <a:ext cx="7951808" cy="280076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an incredible bureaucratic mess to get anything done for patients.”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John Cullen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President-Elect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American Academy of Family Physicians</a:t>
            </a:r>
          </a:p>
        </p:txBody>
      </p:sp>
    </p:spTree>
    <p:extLst>
      <p:ext uri="{BB962C8B-B14F-4D97-AF65-F5344CB8AC3E}">
        <p14:creationId xmlns:p14="http://schemas.microsoft.com/office/powerpoint/2010/main" val="407768191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OK in Canada?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14898"/>
            <a:ext cx="10632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Franklin Gothic Medium"/>
              </a:rPr>
              <a:t>Compared to the USA…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Life expectancy 2 years longer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Infant deaths 25% lower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Universal comprehensive coverage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More physician visits, hospital care; less bureaucracy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Quality of care equivalent to insured Americans’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Free choice of doctor and hospital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Health spending half of USA level</a:t>
            </a:r>
          </a:p>
        </p:txBody>
      </p:sp>
    </p:spTree>
    <p:extLst>
      <p:ext uri="{BB962C8B-B14F-4D97-AF65-F5344CB8AC3E}">
        <p14:creationId xmlns:p14="http://schemas.microsoft.com/office/powerpoint/2010/main" val="45786613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Matter in Canada?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04685"/>
            <a:ext cx="108437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wealthy lobby for private funding and tax cuts; they resent subsidizing care for others.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Result: government funding cuts (</a:t>
            </a:r>
            <a:r>
              <a:rPr lang="en-US" sz="2400" i="1" dirty="0">
                <a:solidFill>
                  <a:schemeClr val="bg1"/>
                </a:solidFill>
                <a:cs typeface="Franklin Gothic Book"/>
              </a:rPr>
              <a:t>e.g.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, 30% of hospital beds closed during the 1990s) causing dissatisfaction and waits for care.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USA and Canadian firms seek profit opportunities in health care privatization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Conservative foes of public services own many Canadian newspapers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Misleading waiting list surveys by right wing Fraser Institute</a:t>
            </a:r>
          </a:p>
        </p:txBody>
      </p:sp>
    </p:spTree>
    <p:extLst>
      <p:ext uri="{BB962C8B-B14F-4D97-AF65-F5344CB8AC3E}">
        <p14:creationId xmlns:p14="http://schemas.microsoft.com/office/powerpoint/2010/main" val="140218474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Support for Medicare-for-All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Reuters/Ipsos 8/23/2018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093" y="1660948"/>
            <a:ext cx="5486400" cy="43125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/>
              <a:t>Democrats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7941341"/>
              </p:ext>
            </p:extLst>
          </p:nvPr>
        </p:nvGraphicFramePr>
        <p:xfrm>
          <a:off x="976" y="2204618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6369483" y="1660948"/>
            <a:ext cx="5486400" cy="43125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/>
              <a:t>Republicans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2661712"/>
              </p:ext>
            </p:extLst>
          </p:nvPr>
        </p:nvGraphicFramePr>
        <p:xfrm>
          <a:off x="7362308" y="2196211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2F57FB-5D71-BE43-8AEA-DF08196CC3E5}"/>
              </a:ext>
            </a:extLst>
          </p:cNvPr>
          <p:cNvSpPr/>
          <p:nvPr/>
        </p:nvSpPr>
        <p:spPr>
          <a:xfrm>
            <a:off x="4196442" y="1733924"/>
            <a:ext cx="3799116" cy="1444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“Do you support or oppose a policy of </a:t>
            </a:r>
            <a:r>
              <a:rPr lang="en-US" sz="2800" b="1" dirty="0">
                <a:solidFill>
                  <a:schemeClr val="tx1"/>
                </a:solidFill>
              </a:rPr>
              <a:t>Medicare for All</a:t>
            </a:r>
            <a:r>
              <a:rPr lang="en-US" sz="2800" dirty="0">
                <a:solidFill>
                  <a:schemeClr val="tx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15228758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3C53-198B-C34D-A383-0FF00AF4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Wide Support for Medicare-for-All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9C72-5550-4543-B47F-DA6EB5B91F0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Harrisx</a:t>
            </a:r>
            <a:r>
              <a:rPr lang="en-US" dirty="0"/>
              <a:t>/</a:t>
            </a:r>
            <a:r>
              <a:rPr lang="en-US" dirty="0" err="1"/>
              <a:t>Hill.tv</a:t>
            </a:r>
            <a:r>
              <a:rPr lang="en-US" dirty="0"/>
              <a:t> Poll, 10/22/2018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5AFB2-12DF-AD41-A61D-EC0D8BA66E26}"/>
              </a:ext>
            </a:extLst>
          </p:cNvPr>
          <p:cNvSpPr/>
          <p:nvPr/>
        </p:nvSpPr>
        <p:spPr>
          <a:xfrm>
            <a:off x="838200" y="1250333"/>
            <a:ext cx="11090319" cy="544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Would you support or oppose providing Medicare to every American?”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BC170C-5A90-5C48-BF0A-49F6D61AA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68047"/>
              </p:ext>
            </p:extLst>
          </p:nvPr>
        </p:nvGraphicFramePr>
        <p:xfrm>
          <a:off x="585664" y="1901777"/>
          <a:ext cx="3378902" cy="40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DEB1B3-7999-3D43-A43B-C0D4170EB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47155"/>
              </p:ext>
            </p:extLst>
          </p:nvPr>
        </p:nvGraphicFramePr>
        <p:xfrm>
          <a:off x="4406550" y="1901777"/>
          <a:ext cx="3378902" cy="40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1A070D1-B3AE-164B-B02B-2F04F3912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143280"/>
              </p:ext>
            </p:extLst>
          </p:nvPr>
        </p:nvGraphicFramePr>
        <p:xfrm>
          <a:off x="8227435" y="1901777"/>
          <a:ext cx="3378902" cy="40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067273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F535-BB2B-CC40-98AD-4F3D9D3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Support for Single Payer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F176-D248-9A41-A27C-9E8E87C71F1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Kaiser Foundation,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48226-2BBB-9843-BCF7-68BFEF401D42}"/>
              </a:ext>
            </a:extLst>
          </p:cNvPr>
          <p:cNvSpPr txBox="1"/>
          <p:nvPr/>
        </p:nvSpPr>
        <p:spPr>
          <a:xfrm>
            <a:off x="108858" y="1880862"/>
            <a:ext cx="322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favoring “a national health plan in which </a:t>
            </a:r>
            <a:r>
              <a:rPr lang="en-US" sz="2400" b="1" dirty="0">
                <a:solidFill>
                  <a:schemeClr val="bg1"/>
                </a:solidFill>
              </a:rPr>
              <a:t>all would get insurance from a single government plan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7CBA31-7520-F14C-B911-26967CEF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141252"/>
              </p:ext>
            </p:extLst>
          </p:nvPr>
        </p:nvGraphicFramePr>
        <p:xfrm>
          <a:off x="3211286" y="1447800"/>
          <a:ext cx="8142514" cy="45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99609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Doctors Now Favor Single Payer</a:t>
            </a:r>
            <a:br>
              <a:rPr lang="en-US" dirty="0"/>
            </a:br>
            <a:r>
              <a:rPr lang="en-US" sz="2800" dirty="0"/>
              <a:t>Support Has Sharply Increased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660948"/>
            <a:ext cx="5486400" cy="4334187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2008</a:t>
              </a:r>
            </a:p>
          </p:txBody>
        </p:sp>
        <p:graphicFrame>
          <p:nvGraphicFramePr>
            <p:cNvPr id="3" name="Chart 2"/>
            <p:cNvGraphicFramePr/>
            <p:nvPr>
              <p:extLst/>
            </p:nvPr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660948"/>
            <a:ext cx="5486400" cy="4325780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2017</a:t>
              </a:r>
            </a:p>
          </p:txBody>
        </p:sp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267505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000" dirty="0"/>
              <a:t>A National Health Program for the USA</a:t>
            </a:r>
          </a:p>
        </p:txBody>
      </p:sp>
    </p:spTree>
    <p:extLst>
      <p:ext uri="{BB962C8B-B14F-4D97-AF65-F5344CB8AC3E}">
        <p14:creationId xmlns:p14="http://schemas.microsoft.com/office/powerpoint/2010/main" val="262956155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Proposal of the Physicians Working Group for Single Payer NHI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Gaffney et al AJPH June 2016 106:6 + Suppl.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JAMA 2003;290:798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475995"/>
            <a:ext cx="112590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Public accountability for quality and cost, but minimal bureaucracy</a:t>
            </a:r>
          </a:p>
        </p:txBody>
      </p:sp>
    </p:spTree>
    <p:extLst>
      <p:ext uri="{BB962C8B-B14F-4D97-AF65-F5344CB8AC3E}">
        <p14:creationId xmlns:p14="http://schemas.microsoft.com/office/powerpoint/2010/main" val="158909864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17865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Recipients of Money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9799" y="194278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Operating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9799" y="258481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Capital 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9799" y="322684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HMOs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9799" y="386887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Fee-for-Service Physicians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9799" y="451090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Home Care Agencies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9799" y="515293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Long-Term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71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Revenue Sources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6479456" y="2077525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6479456" y="529011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479456" y="464759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6479456" y="4005079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6479456" y="3362561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6479456" y="2720043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024" y="1739936"/>
            <a:ext cx="1499617" cy="4133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NHP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Fund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56302" y="1942783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Medicare and Medicaid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56302" y="274456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State / Local Governments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56302" y="3546337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Employers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56302" y="4348114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Private Insurance Revenues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56302" y="514989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New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the NHP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</p:spTree>
    <p:extLst>
      <p:ext uri="{BB962C8B-B14F-4D97-AF65-F5344CB8AC3E}">
        <p14:creationId xmlns:p14="http://schemas.microsoft.com/office/powerpoint/2010/main" val="1715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15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Medication Co-Pays =</a:t>
            </a:r>
            <a:br>
              <a:rPr lang="en-US" dirty="0"/>
            </a:br>
            <a:r>
              <a:rPr lang="en-US" dirty="0"/>
              <a:t>Worse Pediatric Asthma 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Children age 5-18</a:t>
            </a:r>
          </a:p>
          <a:p>
            <a:r>
              <a:rPr lang="en-US" dirty="0"/>
              <a:t>Source: JAMA 2012;307:1284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199" y="1560347"/>
          <a:ext cx="11061879" cy="449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37437" y="2785431"/>
            <a:ext cx="274110" cy="274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38" y="3823842"/>
            <a:ext cx="274110" cy="2741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525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Payment Under an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72414" y="1450881"/>
          <a:ext cx="10847173" cy="42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Three Options for Physician and Ambulatory Care Payment Under the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Himmelstein and Woolhandler. NEJM 1989;320:102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35616" y="2597055"/>
            <a:ext cx="4691207" cy="3235334"/>
          </a:xfrm>
          <a:custGeom>
            <a:avLst/>
            <a:gdLst>
              <a:gd name="connsiteX0" fmla="*/ 0 w 4419895"/>
              <a:gd name="connsiteY0" fmla="*/ 0 h 3266550"/>
              <a:gd name="connsiteX1" fmla="*/ 4419895 w 4419895"/>
              <a:gd name="connsiteY1" fmla="*/ 0 h 3266550"/>
              <a:gd name="connsiteX2" fmla="*/ 4419895 w 4419895"/>
              <a:gd name="connsiteY2" fmla="*/ 3266550 h 3266550"/>
              <a:gd name="connsiteX3" fmla="*/ 0 w 4419895"/>
              <a:gd name="connsiteY3" fmla="*/ 3266550 h 3266550"/>
              <a:gd name="connsiteX4" fmla="*/ 0 w 4419895"/>
              <a:gd name="connsiteY4" fmla="*/ 0 h 326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3266550">
                <a:moveTo>
                  <a:pt x="0" y="0"/>
                </a:moveTo>
                <a:lnTo>
                  <a:pt x="4419895" y="0"/>
                </a:lnTo>
                <a:lnTo>
                  <a:pt x="4419895" y="3266550"/>
                </a:lnTo>
                <a:lnTo>
                  <a:pt x="0" y="3266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173038" lvl="1" indent="-173038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cs typeface="Franklin Gothic Book"/>
              </a:rPr>
              <a:t>Free disenrollment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No selective enrollment period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Capitation for operating costs, not capital purchases, profits or physician incentives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Inpatient care under hospital’s global budgets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8511872" y="2597056"/>
            <a:ext cx="3151796" cy="3235334"/>
          </a:xfrm>
          <a:custGeom>
            <a:avLst/>
            <a:gdLst>
              <a:gd name="connsiteX0" fmla="*/ 0 w 3024077"/>
              <a:gd name="connsiteY0" fmla="*/ 0 h 2608022"/>
              <a:gd name="connsiteX1" fmla="*/ 3024077 w 3024077"/>
              <a:gd name="connsiteY1" fmla="*/ 0 h 2608022"/>
              <a:gd name="connsiteX2" fmla="*/ 3024077 w 3024077"/>
              <a:gd name="connsiteY2" fmla="*/ 2608022 h 2608022"/>
              <a:gd name="connsiteX3" fmla="*/ 0 w 3024077"/>
              <a:gd name="connsiteY3" fmla="*/ 2608022 h 2608022"/>
              <a:gd name="connsiteX4" fmla="*/ 0 w 3024077"/>
              <a:gd name="connsiteY4" fmla="*/ 0 h 26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608022">
                <a:moveTo>
                  <a:pt x="0" y="0"/>
                </a:moveTo>
                <a:lnTo>
                  <a:pt x="3024077" y="0"/>
                </a:lnTo>
                <a:lnTo>
                  <a:pt x="3024077" y="2608022"/>
                </a:lnTo>
                <a:lnTo>
                  <a:pt x="0" y="26080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Institutions with salaried physicians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Hospitals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Clinics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Home care agencies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35616" y="1705183"/>
            <a:ext cx="4691207" cy="877379"/>
          </a:xfrm>
          <a:custGeom>
            <a:avLst/>
            <a:gdLst>
              <a:gd name="connsiteX0" fmla="*/ 0 w 4419895"/>
              <a:gd name="connsiteY0" fmla="*/ 0 h 1008000"/>
              <a:gd name="connsiteX1" fmla="*/ 4419895 w 4419895"/>
              <a:gd name="connsiteY1" fmla="*/ 0 h 1008000"/>
              <a:gd name="connsiteX2" fmla="*/ 4419895 w 4419895"/>
              <a:gd name="connsiteY2" fmla="*/ 1008000 h 1008000"/>
              <a:gd name="connsiteX3" fmla="*/ 0 w 4419895"/>
              <a:gd name="connsiteY3" fmla="*/ 1008000 h 1008000"/>
              <a:gd name="connsiteX4" fmla="*/ 0 w 4419895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1008000">
                <a:moveTo>
                  <a:pt x="0" y="0"/>
                </a:moveTo>
                <a:lnTo>
                  <a:pt x="4419895" y="0"/>
                </a:lnTo>
                <a:lnTo>
                  <a:pt x="4419895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Capitation for Institutions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With Salaried Physicians</a:t>
            </a:r>
          </a:p>
        </p:txBody>
      </p:sp>
      <p:sp>
        <p:nvSpPr>
          <p:cNvPr id="15" name="Freeform 14"/>
          <p:cNvSpPr/>
          <p:nvPr/>
        </p:nvSpPr>
        <p:spPr>
          <a:xfrm>
            <a:off x="8511872" y="1705182"/>
            <a:ext cx="3151796" cy="877379"/>
          </a:xfrm>
          <a:custGeom>
            <a:avLst/>
            <a:gdLst>
              <a:gd name="connsiteX0" fmla="*/ 0 w 3024077"/>
              <a:gd name="connsiteY0" fmla="*/ 0 h 277351"/>
              <a:gd name="connsiteX1" fmla="*/ 3024077 w 3024077"/>
              <a:gd name="connsiteY1" fmla="*/ 0 h 277351"/>
              <a:gd name="connsiteX2" fmla="*/ 3024077 w 3024077"/>
              <a:gd name="connsiteY2" fmla="*/ 277351 h 277351"/>
              <a:gd name="connsiteX3" fmla="*/ 0 w 3024077"/>
              <a:gd name="connsiteY3" fmla="*/ 277351 h 277351"/>
              <a:gd name="connsiteX4" fmla="*/ 0 w 3024077"/>
              <a:gd name="connsiteY4" fmla="*/ 0 h 2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77351">
                <a:moveTo>
                  <a:pt x="0" y="0"/>
                </a:moveTo>
                <a:lnTo>
                  <a:pt x="3024077" y="0"/>
                </a:lnTo>
                <a:lnTo>
                  <a:pt x="3024077" y="277351"/>
                </a:lnTo>
                <a:lnTo>
                  <a:pt x="0" y="2773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Globally Budgeted Institutions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528332" y="1705183"/>
            <a:ext cx="2722234" cy="877379"/>
          </a:xfrm>
          <a:custGeom>
            <a:avLst/>
            <a:gdLst>
              <a:gd name="connsiteX0" fmla="*/ 0 w 2917717"/>
              <a:gd name="connsiteY0" fmla="*/ 0 h 1167086"/>
              <a:gd name="connsiteX1" fmla="*/ 2917717 w 2917717"/>
              <a:gd name="connsiteY1" fmla="*/ 0 h 1167086"/>
              <a:gd name="connsiteX2" fmla="*/ 2917717 w 2917717"/>
              <a:gd name="connsiteY2" fmla="*/ 1167086 h 1167086"/>
              <a:gd name="connsiteX3" fmla="*/ 0 w 2917717"/>
              <a:gd name="connsiteY3" fmla="*/ 1167086 h 1167086"/>
              <a:gd name="connsiteX4" fmla="*/ 0 w 2917717"/>
              <a:gd name="connsiteY4" fmla="*/ 0 h 116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1167086">
                <a:moveTo>
                  <a:pt x="0" y="0"/>
                </a:moveTo>
                <a:lnTo>
                  <a:pt x="2917717" y="0"/>
                </a:lnTo>
                <a:lnTo>
                  <a:pt x="2917717" y="1167086"/>
                </a:lnTo>
                <a:lnTo>
                  <a:pt x="0" y="11670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Fee for 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Service</a:t>
            </a:r>
          </a:p>
        </p:txBody>
      </p:sp>
      <p:sp>
        <p:nvSpPr>
          <p:cNvPr id="10" name="Freeform 9"/>
          <p:cNvSpPr/>
          <p:nvPr/>
        </p:nvSpPr>
        <p:spPr>
          <a:xfrm>
            <a:off x="528332" y="2597056"/>
            <a:ext cx="2722234" cy="3235334"/>
          </a:xfrm>
          <a:custGeom>
            <a:avLst/>
            <a:gdLst>
              <a:gd name="connsiteX0" fmla="*/ 0 w 2917717"/>
              <a:gd name="connsiteY0" fmla="*/ 0 h 2854800"/>
              <a:gd name="connsiteX1" fmla="*/ 2917717 w 2917717"/>
              <a:gd name="connsiteY1" fmla="*/ 0 h 2854800"/>
              <a:gd name="connsiteX2" fmla="*/ 2917717 w 2917717"/>
              <a:gd name="connsiteY2" fmla="*/ 2854800 h 2854800"/>
              <a:gd name="connsiteX3" fmla="*/ 0 w 2917717"/>
              <a:gd name="connsiteY3" fmla="*/ 2854800 h 2854800"/>
              <a:gd name="connsiteX4" fmla="*/ 0 w 2917717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2854800">
                <a:moveTo>
                  <a:pt x="0" y="0"/>
                </a:moveTo>
                <a:lnTo>
                  <a:pt x="2917717" y="0"/>
                </a:lnTo>
                <a:lnTo>
                  <a:pt x="2917717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Mandatory assignment</a:t>
            </a:r>
          </a:p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Simplified negotiated fee schedule</a:t>
            </a:r>
          </a:p>
        </p:txBody>
      </p:sp>
    </p:spTree>
    <p:extLst>
      <p:ext uri="{BB962C8B-B14F-4D97-AF65-F5344CB8AC3E}">
        <p14:creationId xmlns:p14="http://schemas.microsoft.com/office/powerpoint/2010/main" val="35359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6" grpId="0" build="p" animBg="1"/>
      <p:bldP spid="12" grpId="0" animBg="1"/>
      <p:bldP spid="15" grpId="0" animBg="1"/>
      <p:bldP spid="9" grpId="0" animBg="1"/>
      <p:bldP spid="10" grpId="0" build="p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latin typeface="+mn-lt"/>
                <a:ea typeface="Times New Roman" charset="0"/>
                <a:cs typeface="Times New Roman" charset="0"/>
              </a:rPr>
              <a:t>HR 676 (the House Single Payer Bill)</a:t>
            </a:r>
          </a:p>
        </p:txBody>
      </p:sp>
      <p:sp>
        <p:nvSpPr>
          <p:cNvPr id="16271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95835" y="1690688"/>
            <a:ext cx="6884894" cy="3738282"/>
          </a:xfrm>
        </p:spPr>
        <p:txBody>
          <a:bodyPr anchor="ctr">
            <a:normAutofit/>
          </a:bodyPr>
          <a:lstStyle/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Universal coverage, single, public plan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Comprehensive benefits, includes LTC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No copayments for covered services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Ban on duplicative private coverage</a:t>
            </a:r>
          </a:p>
          <a:p>
            <a:pPr marL="346075" indent="-346075" eaLnBrk="1" hangingPunct="1">
              <a:lnSpc>
                <a:spcPct val="100000"/>
              </a:lnSpc>
              <a:buClr>
                <a:schemeClr val="bg1"/>
              </a:buClr>
              <a:defRPr/>
            </a:pPr>
            <a:r>
              <a:rPr lang="en-US" altLang="en-US" sz="2800">
                <a:latin typeface="+mn-lt"/>
                <a:ea typeface="Times New Roman" charset="0"/>
                <a:cs typeface="Times New Roman" charset="0"/>
              </a:rPr>
              <a:t>Hospital global budgeting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80729" y="2443724"/>
            <a:ext cx="4545106" cy="22322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But</a:t>
            </a:r>
            <a:r>
              <a:rPr lang="mr-IN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…</a:t>
            </a: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 </a:t>
            </a:r>
          </a:p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28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no exemption from the </a:t>
            </a:r>
          </a:p>
          <a:p>
            <a:pPr marL="346075" indent="-346075" algn="ctr">
              <a:lnSpc>
                <a:spcPct val="110000"/>
              </a:lnSpc>
              <a:buClr>
                <a:schemeClr val="bg1"/>
              </a:buClr>
              <a:defRPr/>
            </a:pPr>
            <a:r>
              <a:rPr lang="en-US" altLang="en-US" sz="4000" b="1" i="1">
                <a:effectLst>
                  <a:outerShdw blurRad="50800" dist="50800" dir="5400000" algn="ctr" rotWithShape="0">
                    <a:schemeClr val="tx1"/>
                  </a:outerShdw>
                </a:effectLst>
                <a:ea typeface="Times New Roman" charset="0"/>
                <a:cs typeface="Times New Roman" charset="0"/>
              </a:rPr>
              <a:t>Hyde Amendment</a:t>
            </a:r>
          </a:p>
        </p:txBody>
      </p:sp>
    </p:spTree>
    <p:extLst>
      <p:ext uri="{BB962C8B-B14F-4D97-AF65-F5344CB8AC3E}">
        <p14:creationId xmlns:p14="http://schemas.microsoft.com/office/powerpoint/2010/main" val="201699373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4">
            <a:extLst>
              <a:ext uri="{FF2B5EF4-FFF2-40B4-BE49-F238E27FC236}">
                <a16:creationId xmlns:a16="http://schemas.microsoft.com/office/drawing/2014/main" id="{E0629DAA-52B4-B349-9D85-6784D51B1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latin typeface="+mj-lt"/>
                <a:cs typeface="Times New Roman" panose="02020603050405020304" pitchFamily="18" charset="0"/>
              </a:rPr>
              <a:t>S.1804 &amp; Draft Revision of HR676</a:t>
            </a:r>
            <a:br>
              <a:rPr lang="en-US" altLang="en-US" sz="4800" dirty="0">
                <a:latin typeface="+mj-lt"/>
                <a:cs typeface="Times New Roman" panose="02020603050405020304" pitchFamily="18" charset="0"/>
              </a:rPr>
            </a:br>
            <a:r>
              <a:rPr lang="en-US" altLang="en-US" sz="48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BA04-731F-1A43-8C75-6D07007B2AF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7907" name="Picture 5" descr="Image result for bernie sanders">
            <a:extLst>
              <a:ext uri="{FF2B5EF4-FFF2-40B4-BE49-F238E27FC236}">
                <a16:creationId xmlns:a16="http://schemas.microsoft.com/office/drawing/2014/main" id="{D71EB21E-DEC7-894D-8A0F-47B13168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51310"/>
            <a:ext cx="2545724" cy="15776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08" name="AutoShape 7" descr="Image result for pramila jayapal">
            <a:extLst>
              <a:ext uri="{FF2B5EF4-FFF2-40B4-BE49-F238E27FC236}">
                <a16:creationId xmlns:a16="http://schemas.microsoft.com/office/drawing/2014/main" id="{F2AA328C-FE4C-434D-B3F2-05E91362D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7909" name="AutoShape 9" descr="Image result for pramila jayapal">
            <a:extLst>
              <a:ext uri="{FF2B5EF4-FFF2-40B4-BE49-F238E27FC236}">
                <a16:creationId xmlns:a16="http://schemas.microsoft.com/office/drawing/2014/main" id="{68BDACA4-FFA4-BD46-A155-2526E1500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7910" name="AutoShape 11" descr="Image result for pramila jayapal">
            <a:extLst>
              <a:ext uri="{FF2B5EF4-FFF2-40B4-BE49-F238E27FC236}">
                <a16:creationId xmlns:a16="http://schemas.microsoft.com/office/drawing/2014/main" id="{389DDFF8-CFAE-3740-B834-73C6325A0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7911" name="Picture 12" descr="download">
            <a:extLst>
              <a:ext uri="{FF2B5EF4-FFF2-40B4-BE49-F238E27FC236}">
                <a16:creationId xmlns:a16="http://schemas.microsoft.com/office/drawing/2014/main" id="{2BFC4D19-6999-A849-AE82-05E30336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1" y="3877080"/>
            <a:ext cx="2570441" cy="1571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5BEC27-B6F3-304C-BB83-1DE008FF2F6F}"/>
              </a:ext>
            </a:extLst>
          </p:cNvPr>
          <p:cNvSpPr txBox="1"/>
          <p:nvPr/>
        </p:nvSpPr>
        <p:spPr>
          <a:xfrm>
            <a:off x="3407225" y="1690688"/>
            <a:ext cx="792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Universal coverage, single public plan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Comprehensive acute care benefits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No copays for covered services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Bans duplicative private coverage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Exemption from Hyde Amendment (upgrade from old version of HR676) 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Drug formulary and price negotiations</a:t>
            </a:r>
          </a:p>
        </p:txBody>
      </p:sp>
    </p:spTree>
    <p:extLst>
      <p:ext uri="{BB962C8B-B14F-4D97-AF65-F5344CB8AC3E}">
        <p14:creationId xmlns:p14="http://schemas.microsoft.com/office/powerpoint/2010/main" val="234635773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4">
            <a:extLst>
              <a:ext uri="{FF2B5EF4-FFF2-40B4-BE49-F238E27FC236}">
                <a16:creationId xmlns:a16="http://schemas.microsoft.com/office/drawing/2014/main" id="{E0629DAA-52B4-B349-9D85-6784D51B1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latin typeface="+mj-lt"/>
                <a:cs typeface="Times New Roman" panose="02020603050405020304" pitchFamily="18" charset="0"/>
              </a:rPr>
              <a:t>S.1804 &amp; Draft Revision of HR676</a:t>
            </a:r>
            <a:br>
              <a:rPr lang="en-US" altLang="en-US" sz="4800" dirty="0">
                <a:latin typeface="+mj-lt"/>
                <a:cs typeface="Times New Roman" panose="02020603050405020304" pitchFamily="18" charset="0"/>
              </a:rPr>
            </a:br>
            <a:r>
              <a:rPr lang="en-US" altLang="en-US" sz="48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BA04-731F-1A43-8C75-6D07007B2AF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7907" name="Picture 5" descr="Image result for bernie sanders">
            <a:extLst>
              <a:ext uri="{FF2B5EF4-FFF2-40B4-BE49-F238E27FC236}">
                <a16:creationId xmlns:a16="http://schemas.microsoft.com/office/drawing/2014/main" id="{D71EB21E-DEC7-894D-8A0F-47B13168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51310"/>
            <a:ext cx="2545724" cy="15776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08" name="AutoShape 7" descr="Image result for pramila jayapal">
            <a:extLst>
              <a:ext uri="{FF2B5EF4-FFF2-40B4-BE49-F238E27FC236}">
                <a16:creationId xmlns:a16="http://schemas.microsoft.com/office/drawing/2014/main" id="{F2AA328C-FE4C-434D-B3F2-05E91362D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7909" name="AutoShape 9" descr="Image result for pramila jayapal">
            <a:extLst>
              <a:ext uri="{FF2B5EF4-FFF2-40B4-BE49-F238E27FC236}">
                <a16:creationId xmlns:a16="http://schemas.microsoft.com/office/drawing/2014/main" id="{68BDACA4-FFA4-BD46-A155-2526E1500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7910" name="AutoShape 11" descr="Image result for pramila jayapal">
            <a:extLst>
              <a:ext uri="{FF2B5EF4-FFF2-40B4-BE49-F238E27FC236}">
                <a16:creationId xmlns:a16="http://schemas.microsoft.com/office/drawing/2014/main" id="{389DDFF8-CFAE-3740-B834-73C6325A0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7911" name="Picture 12" descr="download">
            <a:extLst>
              <a:ext uri="{FF2B5EF4-FFF2-40B4-BE49-F238E27FC236}">
                <a16:creationId xmlns:a16="http://schemas.microsoft.com/office/drawing/2014/main" id="{2BFC4D19-6999-A849-AE82-05E30336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1" y="3877080"/>
            <a:ext cx="2570441" cy="1571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5BEC27-B6F3-304C-BB83-1DE008FF2F6F}"/>
              </a:ext>
            </a:extLst>
          </p:cNvPr>
          <p:cNvSpPr txBox="1"/>
          <p:nvPr/>
        </p:nvSpPr>
        <p:spPr>
          <a:xfrm>
            <a:off x="3407224" y="1690688"/>
            <a:ext cx="866502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LTC coverage (? means-tested)</a:t>
            </a:r>
          </a:p>
          <a:p>
            <a:pPr marL="236538" indent="-236538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Payment strategies</a:t>
            </a:r>
          </a:p>
          <a:p>
            <a:pPr marL="693738" lvl="1" indent="-236538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Global budgets for hospitals + others?</a:t>
            </a:r>
          </a:p>
          <a:p>
            <a:pPr marL="693738" lvl="1" indent="-236538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Separate operating/capital payments?</a:t>
            </a:r>
          </a:p>
          <a:p>
            <a:pPr marL="693738" lvl="1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Medicare Advantage, ACOs?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Allows for-profit providers, with some constraints</a:t>
            </a:r>
          </a:p>
          <a:p>
            <a:pPr marL="236538" indent="-236538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Allows docs &amp; hospitals to be partly in and partly out</a:t>
            </a:r>
          </a:p>
        </p:txBody>
      </p:sp>
    </p:spTree>
    <p:extLst>
      <p:ext uri="{BB962C8B-B14F-4D97-AF65-F5344CB8AC3E}">
        <p14:creationId xmlns:p14="http://schemas.microsoft.com/office/powerpoint/2010/main" val="360092937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48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For Displaced Clerical and Administrative Workers </a:t>
            </a:r>
          </a:p>
        </p:txBody>
      </p:sp>
      <p:sp>
        <p:nvSpPr>
          <p:cNvPr id="1843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30195" y="1690688"/>
            <a:ext cx="10960443" cy="4289982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All 400,000 health insurance workers and about ½ of the 2.6 million clerical/administrative employees in healthcare providers likely to be displaced – total 1.7 million.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Many likely to be redeployed in expanded clinical workforce.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Funding for income support and job retraining modeled on WWII GI Bill.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Job displacement is common in the US – 60 million/year, including 20 million who are fired: 1.7 million = number who are fired every 31 days. (source: People’s Policy Report)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endParaRPr lang="en-US" altLang="en-US" sz="240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087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54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For Patients </a:t>
            </a:r>
          </a:p>
        </p:txBody>
      </p:sp>
      <p:sp>
        <p:nvSpPr>
          <p:cNvPr id="16312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1"/>
            <a:ext cx="10515600" cy="4077730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Every U.S. resident receives an insurance card.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Full coverage for all medically necessary care, no copayments, deductibles or coinsurance.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Prescription drug formulary, with alternatives covered when medically indicated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Free choice of any participating provider or hospital.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endParaRPr lang="en-US" altLang="en-US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647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>
            <a:extLst>
              <a:ext uri="{FF2B5EF4-FFF2-40B4-BE49-F238E27FC236}">
                <a16:creationId xmlns:a16="http://schemas.microsoft.com/office/drawing/2014/main" id="{AC8FD021-02E6-6541-BAA3-6242CF1E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Sound-a-Likes Can Be Dangerous</a:t>
            </a:r>
            <a:r>
              <a:rPr lang="en-US" altLang="en-US" sz="4000" dirty="0"/>
              <a:t> </a:t>
            </a:r>
          </a:p>
        </p:txBody>
      </p:sp>
      <p:pic>
        <p:nvPicPr>
          <p:cNvPr id="512002" name="Picture 3" descr="Labels With Tall Man Lettering Courtesy Of Ismp">
            <a:extLst>
              <a:ext uri="{FF2B5EF4-FFF2-40B4-BE49-F238E27FC236}">
                <a16:creationId xmlns:a16="http://schemas.microsoft.com/office/drawing/2014/main" id="{699FE2D8-1ABD-2C4B-98E1-B1BC64745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3033" y="1407443"/>
            <a:ext cx="5624051" cy="508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4577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>
            <a:extLst>
              <a:ext uri="{FF2B5EF4-FFF2-40B4-BE49-F238E27FC236}">
                <a16:creationId xmlns:a16="http://schemas.microsoft.com/office/drawing/2014/main" id="{A7A3F6DA-FDDD-8145-806E-5D14B4676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Beware of Single-Payer </a:t>
            </a:r>
            <a:br>
              <a:rPr lang="en-US" altLang="en-US" dirty="0"/>
            </a:br>
            <a:r>
              <a:rPr lang="en-US" altLang="en-US" dirty="0"/>
              <a:t>“Sound-a-likes”</a:t>
            </a:r>
          </a:p>
        </p:txBody>
      </p:sp>
      <p:sp>
        <p:nvSpPr>
          <p:cNvPr id="513026" name="Rectangle 3">
            <a:extLst>
              <a:ext uri="{FF2B5EF4-FFF2-40B4-BE49-F238E27FC236}">
                <a16:creationId xmlns:a16="http://schemas.microsoft.com/office/drawing/2014/main" id="{97C0EC20-F1C1-804B-8D08-80B07F702A94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3027" name="Picture 4" descr="Tanden">
            <a:extLst>
              <a:ext uri="{FF2B5EF4-FFF2-40B4-BE49-F238E27FC236}">
                <a16:creationId xmlns:a16="http://schemas.microsoft.com/office/drawing/2014/main" id="{97617469-F113-7643-8215-73FF6032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11" y="1690689"/>
            <a:ext cx="5605077" cy="37367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93E06-00A5-7B4C-B916-CC8EC94A072C}"/>
              </a:ext>
            </a:extLst>
          </p:cNvPr>
          <p:cNvSpPr txBox="1"/>
          <p:nvPr/>
        </p:nvSpPr>
        <p:spPr>
          <a:xfrm>
            <a:off x="722671" y="2227006"/>
            <a:ext cx="568213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Single Payer </a:t>
            </a:r>
            <a:r>
              <a:rPr lang="en-US" altLang="en-US" sz="3200" b="1" dirty="0">
                <a:solidFill>
                  <a:srgbClr val="FFFF00"/>
                </a:solidFill>
              </a:rPr>
              <a:t>Medicare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Extra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Advantage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Public Option</a:t>
            </a:r>
          </a:p>
        </p:txBody>
      </p:sp>
    </p:spTree>
    <p:extLst>
      <p:ext uri="{BB962C8B-B14F-4D97-AF65-F5344CB8AC3E}">
        <p14:creationId xmlns:p14="http://schemas.microsoft.com/office/powerpoint/2010/main" val="210718606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2">
            <a:extLst>
              <a:ext uri="{FF2B5EF4-FFF2-40B4-BE49-F238E27FC236}">
                <a16:creationId xmlns:a16="http://schemas.microsoft.com/office/drawing/2014/main" id="{98513384-D700-4D4A-AA85-70C69541A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Public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D417-3D2A-AE4C-BD5E-F6E2F7FD439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1F3A9-3B5A-2246-A9CD-50FEE58FD122}"/>
              </a:ext>
            </a:extLst>
          </p:cNvPr>
          <p:cNvSpPr txBox="1"/>
          <p:nvPr/>
        </p:nvSpPr>
        <p:spPr>
          <a:xfrm>
            <a:off x="838199" y="1533832"/>
            <a:ext cx="1051559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competes with private insurance.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Many remain uninsured since buy-in optional + expensive.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Wouldn’t fix Medicare’s weaknesses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Copays/deductibles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Medicare Advantage rip-off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Provider payment strategies drive gaming/abuses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Minimal administrative cost savings.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= de facto high risk pool, raising costs.</a:t>
            </a:r>
          </a:p>
        </p:txBody>
      </p:sp>
    </p:spTree>
    <p:extLst>
      <p:ext uri="{BB962C8B-B14F-4D97-AF65-F5344CB8AC3E}">
        <p14:creationId xmlns:p14="http://schemas.microsoft.com/office/powerpoint/2010/main" val="54580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Pays for Long Term Care?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NCHS </a:t>
            </a:r>
            <a:r>
              <a:rPr lang="mr-IN" dirty="0"/>
              <a:t>–</a:t>
            </a:r>
            <a:r>
              <a:rPr lang="en-US" dirty="0"/>
              <a:t> National Health Expenditure Accounts </a:t>
            </a:r>
            <a:r>
              <a:rPr lang="mr-IN" dirty="0"/>
              <a:t>–</a:t>
            </a:r>
            <a:r>
              <a:rPr lang="en-US" dirty="0"/>
              <a:t> Data are for 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Includes spending for NHs + Home care + “other residential and personal care”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7566329"/>
              </p:ext>
            </p:extLst>
          </p:nvPr>
        </p:nvGraphicFramePr>
        <p:xfrm>
          <a:off x="1315634" y="1074208"/>
          <a:ext cx="95607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76996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>
            <a:extLst>
              <a:ext uri="{FF2B5EF4-FFF2-40B4-BE49-F238E27FC236}">
                <a16:creationId xmlns:a16="http://schemas.microsoft.com/office/drawing/2014/main" id="{61BB0443-4E4C-3A48-8009-30C43178E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/>
              <a:t>Medicare </a:t>
            </a:r>
            <a:r>
              <a:rPr lang="en-US" altLang="en-US" sz="6000" i="1" dirty="0">
                <a:solidFill>
                  <a:srgbClr val="FFFF00"/>
                </a:solidFill>
              </a:rPr>
              <a:t>Extra</a:t>
            </a:r>
            <a:r>
              <a:rPr lang="en-US" altLang="en-US" sz="6000" dirty="0"/>
              <a:t>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D1C2-178E-ED4D-B4CE-BD71B8CCE0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94360-1F24-3A49-9AC4-D950976DA02A}"/>
              </a:ext>
            </a:extLst>
          </p:cNvPr>
          <p:cNvSpPr txBox="1"/>
          <p:nvPr/>
        </p:nvSpPr>
        <p:spPr>
          <a:xfrm>
            <a:off x="838200" y="1494784"/>
            <a:ext cx="105156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Like “Public Option” but buy-in mandatory for those without employer coverage.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Sliding scale premiums and copays. 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Employers could offer private plans or contribute to employees’ Medicare buy-in.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Advantage option persists.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Traditional Medicare = de facto high risk pool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Sacrifices most administrative savings, hence unaffordable.</a:t>
            </a:r>
          </a:p>
        </p:txBody>
      </p:sp>
    </p:spTree>
    <p:extLst>
      <p:ext uri="{BB962C8B-B14F-4D97-AF65-F5344CB8AC3E}">
        <p14:creationId xmlns:p14="http://schemas.microsoft.com/office/powerpoint/2010/main" val="194164457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38200" y="1335933"/>
          <a:ext cx="10515600" cy="453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Have What It 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F0582-F852-BD4F-8C9C-081032857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9F0582-F852-BD4F-8C9C-081032857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8FF62-055F-6447-A381-B16663C5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988FF62-055F-6447-A381-B16663C59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B72C-FEB7-D546-BBCC-0D7EECCA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471B72C-FEB7-D546-BBCC-0D7EECCA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CA8F3-6885-0140-BBD7-489EA2F48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32CA8F3-6885-0140-BBD7-489EA2F48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B2AD8-F141-3F4F-97E5-A3191CF43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C6B2AD8-F141-3F4F-97E5-A3191CF43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517" cy="1325563"/>
          </a:xfrm>
        </p:spPr>
        <p:txBody>
          <a:bodyPr>
            <a:noAutofit/>
          </a:bodyPr>
          <a:lstStyle/>
          <a:p>
            <a:r>
              <a:rPr lang="en-US" sz="3200"/>
              <a:t>Texas Is Putting Abortion Facilities Out of Reach: Forcing Women to Travel 100 Miles Further</a:t>
            </a: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999999"/>
              </a:solidFill>
              <a:latin typeface="Helvetica" charset="0"/>
            </a:endParaRPr>
          </a:p>
        </p:txBody>
      </p: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Helvetic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41691" y="5073585"/>
            <a:ext cx="5749025" cy="1145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Copyright © 2012 American Medical Association.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All rights reserved</a:t>
            </a:r>
          </a:p>
        </p:txBody>
      </p:sp>
      <p:pic>
        <p:nvPicPr>
          <p:cNvPr id="13" name="Picture 7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1691" y="1526761"/>
            <a:ext cx="5714879" cy="33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417" y="1526761"/>
            <a:ext cx="6150274" cy="5242630"/>
            <a:chOff x="95251" y="1526761"/>
            <a:chExt cx="6150274" cy="5242630"/>
          </a:xfrm>
        </p:grpSpPr>
        <p:pic>
          <p:nvPicPr>
            <p:cNvPr id="34825" name="Picture 7" descr="Cover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1" y="1526762"/>
              <a:ext cx="6150274" cy="524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4000" y="1526761"/>
              <a:ext cx="2181525" cy="123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1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Most of the Medically Bankrupt Had Insurance at the Onset of Their Illness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Himmelstein</a:t>
            </a:r>
            <a:r>
              <a:rPr lang="en-US" dirty="0"/>
              <a:t> et al. Am J Med: August, 2009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042095" y="1797867"/>
          <a:ext cx="8453372" cy="48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36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Bills Are Most Common Reason for Collection Calls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Medical collection calls were the only category which did not differ by income</a:t>
            </a:r>
          </a:p>
          <a:p>
            <a:r>
              <a:rPr lang="en-US"/>
              <a:t>Consumer Financial Protection Bureau, January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4060"/>
            <a:ext cx="33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Consumers Receiving Collection Calls with Specific Type of Debt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329796" y="1690688"/>
          <a:ext cx="8333116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015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06wealth-1-article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876799"/>
            <a:ext cx="6139818" cy="395469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061858" y="2190196"/>
            <a:ext cx="6596742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182880" tIns="182880" rIns="182880" bIns="182880" anchor="ctr" anchorCtr="0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000000"/>
              </a:buClr>
              <a:buSzPct val="45000"/>
              <a:defRPr/>
            </a:pPr>
            <a:r>
              <a:rPr lang="ja-JP" alt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Medicare covers only 51% of health care services….</a:t>
            </a:r>
          </a:p>
          <a:p>
            <a:pPr>
              <a:spcAft>
                <a:spcPts val="1200"/>
              </a:spcAft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For a 65 year  old couple retiring this year, the cost of health care in retirement will be $240,000.”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Planning for Retirement? </a:t>
            </a:r>
            <a:br>
              <a:rPr lang="en-US" dirty="0"/>
            </a:br>
            <a:r>
              <a:rPr lang="en-US" dirty="0"/>
              <a:t>Don’t Forget Health Care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York Times. Wealth Matters</a:t>
            </a:r>
          </a:p>
        </p:txBody>
      </p:sp>
    </p:spTree>
    <p:extLst>
      <p:ext uri="{BB962C8B-B14F-4D97-AF65-F5344CB8AC3E}">
        <p14:creationId xmlns:p14="http://schemas.microsoft.com/office/powerpoint/2010/main" val="318971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Despite Medicare, U.S. Seniors Have More Cost-Related Access Problems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Health Affairs 2017;36:2123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8854125"/>
              </p:ext>
            </p:extLst>
          </p:nvPr>
        </p:nvGraphicFramePr>
        <p:xfrm>
          <a:off x="2343955" y="1690688"/>
          <a:ext cx="9326270" cy="449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058769"/>
            <a:ext cx="2343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persons &gt;65 reporting cost-related access problems in past year</a:t>
            </a:r>
          </a:p>
        </p:txBody>
      </p:sp>
    </p:spTree>
    <p:extLst>
      <p:ext uri="{BB962C8B-B14F-4D97-AF65-F5344CB8AC3E}">
        <p14:creationId xmlns:p14="http://schemas.microsoft.com/office/powerpoint/2010/main" val="177825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Needs Improvement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Fund, May 12,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2471738"/>
            <a:ext cx="271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seniors spending at least 20% of income on premiums and out-of-pocket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837" y="5340974"/>
            <a:ext cx="753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Income Group (% of Federal Poverty Level)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678272" y="1200149"/>
          <a:ext cx="8675528" cy="414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95727" y="2928938"/>
            <a:ext cx="3948112" cy="13476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For many seniors, </a:t>
            </a:r>
          </a:p>
          <a:p>
            <a:pPr algn="ctr"/>
            <a:r>
              <a:rPr lang="en-US" sz="2400"/>
              <a:t>medical costs consume </a:t>
            </a:r>
          </a:p>
          <a:p>
            <a:pPr algn="ctr"/>
            <a:r>
              <a:rPr lang="en-US" sz="2400"/>
              <a:t>more than 1/5</a:t>
            </a:r>
            <a:r>
              <a:rPr lang="en-US" sz="2400" baseline="30000"/>
              <a:t>th</a:t>
            </a:r>
            <a:r>
              <a:rPr lang="en-US" sz="2400"/>
              <a:t> of income </a:t>
            </a:r>
          </a:p>
        </p:txBody>
      </p:sp>
    </p:spTree>
    <p:extLst>
      <p:ext uri="{BB962C8B-B14F-4D97-AF65-F5344CB8AC3E}">
        <p14:creationId xmlns:p14="http://schemas.microsoft.com/office/powerpoint/2010/main" val="3106486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52438"/>
            <a:ext cx="10720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Rising Economic and Health Inequality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Uninsured by Race/Ethnicity,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US Census Bureau</a:t>
            </a:r>
          </a:p>
          <a:p>
            <a:r>
              <a:rPr lang="en-US"/>
              <a:t>Note: Figures for Native Amerians are for 2014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771823"/>
              </p:ext>
            </p:extLst>
          </p:nvPr>
        </p:nvGraphicFramePr>
        <p:xfrm>
          <a:off x="838200" y="1400537"/>
          <a:ext cx="10515600" cy="461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50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Family Income for Each Fifth:</a:t>
            </a:r>
            <a:br>
              <a:rPr lang="en-US" dirty="0"/>
            </a:br>
            <a:r>
              <a:rPr lang="en-US" sz="2800" dirty="0"/>
              <a:t>1966 </a:t>
            </a:r>
            <a:r>
              <a:rPr lang="mr-IN" sz="2800" dirty="0"/>
              <a:t>–</a:t>
            </a:r>
            <a:r>
              <a:rPr lang="en-US" sz="2800" dirty="0"/>
              <a:t> 2016 (Inflation Adjusted)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9274757"/>
              </p:ext>
            </p:extLst>
          </p:nvPr>
        </p:nvGraphicFramePr>
        <p:xfrm>
          <a:off x="172528" y="1589089"/>
          <a:ext cx="11473132" cy="474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Source: Bureau of the Census</a:t>
            </a:r>
          </a:p>
          <a:p>
            <a:r>
              <a:rPr lang="en-US" dirty="0"/>
              <a:t>Constant USD,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28" y="2103767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92169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Widening Gap in Life Expectancy Between High and Low Earners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cs typeface="Franklin Gothic Book"/>
              </a:rPr>
              <a:t>Waldron. ORES, Social Security Admin, #108, 2007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85140" y="1690687"/>
          <a:ext cx="11221720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140" y="2193342"/>
            <a:ext cx="240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Remaining Life Expectancy for Men Turning 60</a:t>
            </a:r>
          </a:p>
        </p:txBody>
      </p:sp>
    </p:spTree>
    <p:extLst>
      <p:ext uri="{BB962C8B-B14F-4D97-AF65-F5344CB8AC3E}">
        <p14:creationId xmlns:p14="http://schemas.microsoft.com/office/powerpoint/2010/main" val="2831659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>
            <a:extLst>
              <a:ext uri="{FF2B5EF4-FFF2-40B4-BE49-F238E27FC236}">
                <a16:creationId xmlns:a16="http://schemas.microsoft.com/office/drawing/2014/main" id="{012AB546-7B5A-A049-9EC8-34CFF3879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 on Mortality Halted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FC7CC-6933-D34D-A362-97063FD9B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NCHS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Data for 2017 is preliminary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755E2-01B4-5D4E-B914-20C6DD78E6A7}"/>
              </a:ext>
            </a:extLst>
          </p:cNvPr>
          <p:cNvSpPr txBox="1"/>
          <p:nvPr/>
        </p:nvSpPr>
        <p:spPr>
          <a:xfrm>
            <a:off x="0" y="2561026"/>
            <a:ext cx="212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Age adjusted mortality per 100,000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832678-2C72-4544-BBC9-CA8C2FCF4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341818"/>
              </p:ext>
            </p:extLst>
          </p:nvPr>
        </p:nvGraphicFramePr>
        <p:xfrm>
          <a:off x="2032000" y="1341120"/>
          <a:ext cx="9321800" cy="46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106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>
            <a:extLst>
              <a:ext uri="{FF2B5EF4-FFF2-40B4-BE49-F238E27FC236}">
                <a16:creationId xmlns:a16="http://schemas.microsoft.com/office/drawing/2014/main" id="{6867665C-FC2B-3048-97F5-BACB13D35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Income Inequality Worst in U.S.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D450-FA51-7B49-85AB-C39EEC2F6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World Top Incomes database – data are for 2016/2017 or most recent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ACFE5-6964-F549-B54C-C303CA3BC4CE}"/>
              </a:ext>
            </a:extLst>
          </p:cNvPr>
          <p:cNvSpPr txBox="1"/>
          <p:nvPr/>
        </p:nvSpPr>
        <p:spPr>
          <a:xfrm>
            <a:off x="1" y="2544752"/>
            <a:ext cx="144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Top 1% income share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D82CB7F-91B9-9845-986E-3C487DD19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360628"/>
              </p:ext>
            </p:extLst>
          </p:nvPr>
        </p:nvGraphicFramePr>
        <p:xfrm>
          <a:off x="1209040" y="1310641"/>
          <a:ext cx="10312400" cy="470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890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Poverty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 2018; Figures are for 2015 or most recent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5555088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Percent of Population Below Poverty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60017732"/>
              </p:ext>
            </p:extLst>
          </p:nvPr>
        </p:nvGraphicFramePr>
        <p:xfrm>
          <a:off x="236668" y="1387737"/>
          <a:ext cx="11661290" cy="427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706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Incarceration Rates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Walmsley </a:t>
            </a:r>
            <a:r>
              <a:rPr lang="mr-IN"/>
              <a:t>–</a:t>
            </a:r>
            <a:r>
              <a:rPr lang="en-US"/>
              <a:t> World Prison Population List, 11</a:t>
            </a:r>
            <a:r>
              <a:rPr lang="en-US" baseline="30000"/>
              <a:t>th</a:t>
            </a:r>
            <a:r>
              <a:rPr lang="en-US"/>
              <a:t> 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23" y="2166512"/>
            <a:ext cx="173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Prisoners per 100,000 population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17225" y="1460366"/>
          <a:ext cx="9536575" cy="455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477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>
            <a:extLst>
              <a:ext uri="{FF2B5EF4-FFF2-40B4-BE49-F238E27FC236}">
                <a16:creationId xmlns:a16="http://schemas.microsoft.com/office/drawing/2014/main" id="{774FFC01-45FB-AE41-812D-517C4A89C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Prisoners Face Copays for Care</a:t>
            </a:r>
          </a:p>
        </p:txBody>
      </p:sp>
      <p:sp>
        <p:nvSpPr>
          <p:cNvPr id="317443" name="Text Box 4">
            <a:extLst>
              <a:ext uri="{FF2B5EF4-FFF2-40B4-BE49-F238E27FC236}">
                <a16:creationId xmlns:a16="http://schemas.microsoft.com/office/drawing/2014/main" id="{9E9CCFCB-4B46-3540-9145-27049E94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EBFBC8-5A3A-9F46-A67B-07DE5519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24679"/>
            <a:ext cx="10515600" cy="18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42 states and federal prison system charge copays for a visit.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Average copay = $3.47/visit.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FA33-4AA4-BA4E-B010-E28C90EDC7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The Marshall Project. May 30, 2018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7EA257-7A27-6249-B916-0A2ECD209283}"/>
              </a:ext>
            </a:extLst>
          </p:cNvPr>
          <p:cNvSpPr/>
          <p:nvPr/>
        </p:nvSpPr>
        <p:spPr>
          <a:xfrm>
            <a:off x="3004820" y="3091658"/>
            <a:ext cx="8503920" cy="1587499"/>
          </a:xfrm>
          <a:custGeom>
            <a:avLst/>
            <a:gdLst>
              <a:gd name="connsiteX0" fmla="*/ 242901 w 1457376"/>
              <a:gd name="connsiteY0" fmla="*/ 0 h 6581103"/>
              <a:gd name="connsiteX1" fmla="*/ 1214475 w 1457376"/>
              <a:gd name="connsiteY1" fmla="*/ 0 h 6581103"/>
              <a:gd name="connsiteX2" fmla="*/ 1457376 w 1457376"/>
              <a:gd name="connsiteY2" fmla="*/ 242901 h 6581103"/>
              <a:gd name="connsiteX3" fmla="*/ 1457376 w 1457376"/>
              <a:gd name="connsiteY3" fmla="*/ 6581103 h 6581103"/>
              <a:gd name="connsiteX4" fmla="*/ 1457376 w 1457376"/>
              <a:gd name="connsiteY4" fmla="*/ 6581103 h 6581103"/>
              <a:gd name="connsiteX5" fmla="*/ 0 w 1457376"/>
              <a:gd name="connsiteY5" fmla="*/ 6581103 h 6581103"/>
              <a:gd name="connsiteX6" fmla="*/ 0 w 1457376"/>
              <a:gd name="connsiteY6" fmla="*/ 6581103 h 6581103"/>
              <a:gd name="connsiteX7" fmla="*/ 0 w 1457376"/>
              <a:gd name="connsiteY7" fmla="*/ 242901 h 6581103"/>
              <a:gd name="connsiteX8" fmla="*/ 242901 w 1457376"/>
              <a:gd name="connsiteY8" fmla="*/ 0 h 65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376" h="6581103">
                <a:moveTo>
                  <a:pt x="1457376" y="1096875"/>
                </a:moveTo>
                <a:lnTo>
                  <a:pt x="1457376" y="5484228"/>
                </a:lnTo>
                <a:cubicBezTo>
                  <a:pt x="1457376" y="6090016"/>
                  <a:pt x="1433293" y="6581101"/>
                  <a:pt x="1403586" y="6581101"/>
                </a:cubicBezTo>
                <a:lnTo>
                  <a:pt x="0" y="6581101"/>
                </a:lnTo>
                <a:lnTo>
                  <a:pt x="0" y="6581101"/>
                </a:lnTo>
                <a:lnTo>
                  <a:pt x="0" y="2"/>
                </a:lnTo>
                <a:lnTo>
                  <a:pt x="0" y="2"/>
                </a:lnTo>
                <a:lnTo>
                  <a:pt x="1403586" y="2"/>
                </a:lnTo>
                <a:cubicBezTo>
                  <a:pt x="1433293" y="2"/>
                  <a:pt x="1457376" y="491087"/>
                  <a:pt x="1457376" y="10968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4968" rIns="318793" bIns="194969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Prisoners earn 5 cents per hour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$4 copay per visit = 80 hours of work income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Copay is </a:t>
            </a:r>
            <a:r>
              <a:rPr lang="en-US" sz="2800" b="1" kern="1200" dirty="0">
                <a:solidFill>
                  <a:schemeClr val="accent2"/>
                </a:solidFill>
              </a:rPr>
              <a:t>equivalent of </a:t>
            </a:r>
            <a:r>
              <a:rPr lang="en-US" sz="3200" b="1" kern="1200" dirty="0">
                <a:solidFill>
                  <a:schemeClr val="accent2"/>
                </a:solidFill>
              </a:rPr>
              <a:t>$580 </a:t>
            </a:r>
            <a:r>
              <a:rPr lang="en-US" sz="2800" kern="1200" dirty="0"/>
              <a:t>at minimum wage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FD85236-6C16-E54C-BD91-22FAA6876061}"/>
              </a:ext>
            </a:extLst>
          </p:cNvPr>
          <p:cNvSpPr/>
          <p:nvPr/>
        </p:nvSpPr>
        <p:spPr>
          <a:xfrm>
            <a:off x="683260" y="2887632"/>
            <a:ext cx="2453640" cy="2047938"/>
          </a:xfrm>
          <a:custGeom>
            <a:avLst/>
            <a:gdLst>
              <a:gd name="connsiteX0" fmla="*/ 0 w 2897120"/>
              <a:gd name="connsiteY0" fmla="*/ 303626 h 1821720"/>
              <a:gd name="connsiteX1" fmla="*/ 303626 w 2897120"/>
              <a:gd name="connsiteY1" fmla="*/ 0 h 1821720"/>
              <a:gd name="connsiteX2" fmla="*/ 2593494 w 2897120"/>
              <a:gd name="connsiteY2" fmla="*/ 0 h 1821720"/>
              <a:gd name="connsiteX3" fmla="*/ 2897120 w 2897120"/>
              <a:gd name="connsiteY3" fmla="*/ 303626 h 1821720"/>
              <a:gd name="connsiteX4" fmla="*/ 2897120 w 2897120"/>
              <a:gd name="connsiteY4" fmla="*/ 1518094 h 1821720"/>
              <a:gd name="connsiteX5" fmla="*/ 2593494 w 2897120"/>
              <a:gd name="connsiteY5" fmla="*/ 1821720 h 1821720"/>
              <a:gd name="connsiteX6" fmla="*/ 303626 w 2897120"/>
              <a:gd name="connsiteY6" fmla="*/ 1821720 h 1821720"/>
              <a:gd name="connsiteX7" fmla="*/ 0 w 2897120"/>
              <a:gd name="connsiteY7" fmla="*/ 1518094 h 1821720"/>
              <a:gd name="connsiteX8" fmla="*/ 0 w 2897120"/>
              <a:gd name="connsiteY8" fmla="*/ 303626 h 18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7120" h="1821720">
                <a:moveTo>
                  <a:pt x="0" y="303626"/>
                </a:moveTo>
                <a:cubicBezTo>
                  <a:pt x="0" y="135938"/>
                  <a:pt x="135938" y="0"/>
                  <a:pt x="303626" y="0"/>
                </a:cubicBezTo>
                <a:lnTo>
                  <a:pt x="2593494" y="0"/>
                </a:lnTo>
                <a:cubicBezTo>
                  <a:pt x="2761182" y="0"/>
                  <a:pt x="2897120" y="135938"/>
                  <a:pt x="2897120" y="303626"/>
                </a:cubicBezTo>
                <a:lnTo>
                  <a:pt x="2897120" y="1518094"/>
                </a:lnTo>
                <a:cubicBezTo>
                  <a:pt x="2897120" y="1685782"/>
                  <a:pt x="2761182" y="1821720"/>
                  <a:pt x="2593494" y="1821720"/>
                </a:cubicBezTo>
                <a:lnTo>
                  <a:pt x="303626" y="1821720"/>
                </a:lnTo>
                <a:cubicBezTo>
                  <a:pt x="135938" y="1821720"/>
                  <a:pt x="0" y="1685782"/>
                  <a:pt x="0" y="1518094"/>
                </a:cubicBezTo>
                <a:lnTo>
                  <a:pt x="0" y="30362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849" tIns="149889" rIns="210849" bIns="14988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Oklahoma example</a:t>
            </a:r>
          </a:p>
        </p:txBody>
      </p:sp>
    </p:spTree>
    <p:extLst>
      <p:ext uri="{BB962C8B-B14F-4D97-AF65-F5344CB8AC3E}">
        <p14:creationId xmlns:p14="http://schemas.microsoft.com/office/powerpoint/2010/main" val="1030710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533400"/>
            <a:ext cx="9398833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/>
              <a:t>Persistent </a:t>
            </a:r>
            <a:br>
              <a:rPr lang="en-US" altLang="en-US" sz="8800"/>
            </a:br>
            <a:r>
              <a:rPr lang="en-US" altLang="en-US" sz="8800"/>
              <a:t>Racial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3744374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Americans Die Younger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CDC, 2015 – Final Mortality Data for 2013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*Hispanics can be of any race, and Blacks and Whites include some Hispanics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25552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Life Expectancy at birth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432004" y="1235769"/>
          <a:ext cx="7454370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350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9960" cy="1325563"/>
          </a:xfrm>
        </p:spPr>
        <p:txBody>
          <a:bodyPr/>
          <a:lstStyle/>
          <a:p>
            <a:r>
              <a:rPr lang="en-US" dirty="0"/>
              <a:t>Racial Differences in Maternal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for 2011-2014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CDC,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04230"/>
            <a:ext cx="22555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Deaths per 100,000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7773938"/>
              </p:ext>
            </p:extLst>
          </p:nvPr>
        </p:nvGraphicFramePr>
        <p:xfrm>
          <a:off x="2066244" y="1390906"/>
          <a:ext cx="9287556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24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37,117 Deaths During 2017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 err="1"/>
              <a:t>Uninsurance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Woolhandler &amp; </a:t>
            </a:r>
            <a:r>
              <a:rPr lang="en-US" dirty="0" err="1"/>
              <a:t>Himmelsetin</a:t>
            </a:r>
            <a:r>
              <a:rPr lang="en-US" dirty="0"/>
              <a:t>. Ann </a:t>
            </a:r>
            <a:r>
              <a:rPr lang="en-US" dirty="0" err="1"/>
              <a:t>Int</a:t>
            </a:r>
            <a:r>
              <a:rPr lang="en-US" dirty="0"/>
              <a:t> Med 2017;167:424</a:t>
            </a:r>
          </a:p>
          <a:p>
            <a:r>
              <a:rPr lang="en-US" dirty="0"/>
              <a:t>Based on best estimate from multiple studies of 1 death per 769 uninsured/year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07770"/>
              </p:ext>
            </p:extLst>
          </p:nvPr>
        </p:nvGraphicFramePr>
        <p:xfrm>
          <a:off x="1994858" y="1862199"/>
          <a:ext cx="8202284" cy="39830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%</a:t>
                      </a:r>
                      <a:r>
                        <a:rPr lang="en-US" sz="2800" baseline="0"/>
                        <a:t> Uninsured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Excess Deaths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6,264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3,637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Florida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3,480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1,788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New York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37,117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77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Family Income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Bureau of the Census, 2016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73" y="1962017"/>
            <a:ext cx="171660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Median income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(Inflation Adjusted, 2015 $s)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2740881"/>
              </p:ext>
            </p:extLst>
          </p:nvPr>
        </p:nvGraphicFramePr>
        <p:xfrm>
          <a:off x="1377340" y="1333500"/>
          <a:ext cx="10471648" cy="46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7753" y="2820330"/>
            <a:ext cx="128272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Whites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802" y="4480114"/>
            <a:ext cx="12426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Blacks</a:t>
            </a:r>
          </a:p>
        </p:txBody>
      </p:sp>
    </p:spTree>
    <p:extLst>
      <p:ext uri="{BB962C8B-B14F-4D97-AF65-F5344CB8AC3E}">
        <p14:creationId xmlns:p14="http://schemas.microsoft.com/office/powerpoint/2010/main" val="85353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7575" cy="1325563"/>
          </a:xfrm>
        </p:spPr>
        <p:txBody>
          <a:bodyPr/>
          <a:lstStyle/>
          <a:p>
            <a:r>
              <a:rPr lang="en-US"/>
              <a:t>White High School Dropouts Have More Assets than College-Educated Blacks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Demos </a:t>
            </a:r>
            <a:r>
              <a:rPr lang="mr-IN"/>
              <a:t>–</a:t>
            </a:r>
            <a:r>
              <a:rPr lang="en-US"/>
              <a:t> The Asset Value of Whiteness </a:t>
            </a:r>
            <a:r>
              <a:rPr lang="mr-IN"/>
              <a:t>–</a:t>
            </a:r>
            <a:r>
              <a:rPr lang="en-US"/>
              <a:t> Based on 2013 sFederal Reserve survey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00300"/>
            <a:ext cx="203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Medican Wealth of Working Households Young than Age 55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032000" y="1690689"/>
          <a:ext cx="9652000" cy="42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268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94801252"/>
              </p:ext>
            </p:extLst>
          </p:nvPr>
        </p:nvGraphicFramePr>
        <p:xfrm>
          <a:off x="143266" y="1690689"/>
          <a:ext cx="12048734" cy="420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 Discrimination Persists</a:t>
            </a:r>
            <a:br>
              <a:rPr lang="en-US" dirty="0"/>
            </a:br>
            <a:r>
              <a:rPr lang="en-US" sz="3100" dirty="0"/>
              <a:t>Experimental Study of the Impact of “Whitening” Resumes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Kang SK, et al. Admin </a:t>
            </a:r>
            <a:r>
              <a:rPr lang="en-US" dirty="0" err="1"/>
              <a:t>SciQ</a:t>
            </a:r>
            <a:r>
              <a:rPr lang="en-US" dirty="0"/>
              <a:t>, 2016 </a:t>
            </a:r>
            <a:r>
              <a:rPr lang="mr-IN" dirty="0"/>
              <a:t>–</a:t>
            </a:r>
            <a:r>
              <a:rPr lang="en-US" dirty="0"/>
              <a:t> Job ads with pro-diversity language yielded same result</a:t>
            </a:r>
          </a:p>
          <a:p>
            <a:r>
              <a:rPr lang="en-US" dirty="0"/>
              <a:t>*e.g., change “Lamar J. Smith” to “L. James Smith” or “Lei </a:t>
            </a:r>
            <a:r>
              <a:rPr lang="en-US" dirty="0" err="1"/>
              <a:t>Zhange</a:t>
            </a:r>
            <a:r>
              <a:rPr lang="en-US" dirty="0"/>
              <a:t>” to “Luke Zhang”</a:t>
            </a:r>
          </a:p>
          <a:p>
            <a:r>
              <a:rPr lang="en-US" dirty="0"/>
              <a:t>** e.g., change “Aspiring Asian Business Leaders” to “Aspiring Business Leaders”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265" y="1757687"/>
            <a:ext cx="28713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Callback rate after resume submitted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7443469" y="1691344"/>
            <a:ext cx="297329" cy="4151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TextBox 4"/>
          <p:cNvSpPr txBox="1"/>
          <p:nvPr/>
        </p:nvSpPr>
        <p:spPr>
          <a:xfrm>
            <a:off x="3830466" y="1710128"/>
            <a:ext cx="361300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Black Applicant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7740797" y="1710128"/>
            <a:ext cx="361300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Asian Applicant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498" y="2679494"/>
            <a:ext cx="244440" cy="2692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498" y="3487587"/>
            <a:ext cx="244440" cy="2692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8498" y="4295680"/>
            <a:ext cx="244440" cy="269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8498" y="5103773"/>
            <a:ext cx="244440" cy="269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While Black</a:t>
            </a:r>
            <a:br>
              <a:rPr lang="en-US"/>
            </a:br>
            <a:r>
              <a:rPr lang="en-US" sz="2400"/>
              <a:t>More Likely to Be Searched, Less Likely to Be Found with Contraband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NY Times 10/25/15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54934" y="1561171"/>
          <a:ext cx="8954207" cy="440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35" y="1690688"/>
            <a:ext cx="2130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Black Rate / White Rate</a:t>
            </a:r>
          </a:p>
          <a:p>
            <a:r>
              <a:rPr lang="en-US" sz="2400">
                <a:solidFill>
                  <a:schemeClr val="bg1"/>
                </a:solidFill>
              </a:rPr>
              <a:t>(1.0 = Equally Likely)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311" y="362288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Car Searched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11" y="4082309"/>
            <a:ext cx="208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Contraband Found Among Those Searched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25" y="3704807"/>
            <a:ext cx="270172" cy="297189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125" y="4188564"/>
            <a:ext cx="270172" cy="297189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8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More Likely to Kill Minority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AJPH 2018;108:1241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30562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Police killings per 100,000 men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2049978"/>
              </p:ext>
            </p:extLst>
          </p:nvPr>
        </p:nvGraphicFramePr>
        <p:xfrm>
          <a:off x="2184400" y="1235770"/>
          <a:ext cx="9169400" cy="47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82B56-83D7-8D40-B786-C9152EC36DF5}"/>
              </a:ext>
            </a:extLst>
          </p:cNvPr>
          <p:cNvSpPr/>
          <p:nvPr/>
        </p:nvSpPr>
        <p:spPr>
          <a:xfrm>
            <a:off x="2305626" y="1616134"/>
            <a:ext cx="5943600" cy="172650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/>
              <a:t>Police killings per day in USA: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2.8</a:t>
            </a:r>
          </a:p>
          <a:p>
            <a:pPr algn="ctr"/>
            <a:r>
              <a:rPr lang="en-US" sz="2800" dirty="0"/>
              <a:t>Police killings account for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 of all USA homicides</a:t>
            </a:r>
          </a:p>
        </p:txBody>
      </p:sp>
    </p:spTree>
    <p:extLst>
      <p:ext uri="{BB962C8B-B14F-4D97-AF65-F5344CB8AC3E}">
        <p14:creationId xmlns:p14="http://schemas.microsoft.com/office/powerpoint/2010/main" val="3103873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Black/White Disparity </a:t>
            </a:r>
            <a:br>
              <a:rPr lang="en-US"/>
            </a:br>
            <a:r>
              <a:rPr lang="en-US"/>
              <a:t>In Adult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MMWR May 2, 2017</a:t>
            </a:r>
          </a:p>
          <a:p>
            <a:r>
              <a:rPr lang="en-US"/>
              <a:t>Note: “Other” includes conditions (e.g., diabetes) for which Black death rates are higher and some (e.g., COPD, cirrhosis) for which Black death rates are lower.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57400" y="1618488"/>
          <a:ext cx="8102600" cy="451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1247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Enrollment in </a:t>
            </a:r>
            <a:br>
              <a:rPr lang="en-US" dirty="0"/>
            </a:br>
            <a:r>
              <a:rPr lang="en-US" dirty="0"/>
              <a:t>U.S. Medical Schools, 1976-2017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RWJ </a:t>
            </a:r>
            <a:r>
              <a:rPr lang="en-US" dirty="0" err="1"/>
              <a:t>Fdn</a:t>
            </a:r>
            <a:r>
              <a:rPr lang="en-US" dirty="0"/>
              <a:t>. 1987; AAMC; </a:t>
            </a:r>
          </a:p>
          <a:p>
            <a:r>
              <a:rPr lang="en-US" dirty="0"/>
              <a:t>JAMA Annual Medical Education Special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290371"/>
            <a:ext cx="311351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Percent Blacks in 1</a:t>
            </a:r>
            <a:r>
              <a:rPr lang="en-US" sz="2800" baseline="30000">
                <a:solidFill>
                  <a:schemeClr val="bg1"/>
                </a:solidFill>
                <a:cs typeface="Franklin Gothic Book"/>
              </a:rPr>
              <a:t>st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 Year Medical School Class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599195"/>
              </p:ext>
            </p:extLst>
          </p:nvPr>
        </p:nvGraphicFramePr>
        <p:xfrm>
          <a:off x="3113518" y="1690688"/>
          <a:ext cx="8763522" cy="42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034672" y="2953482"/>
            <a:ext cx="7456288" cy="0"/>
          </a:xfrm>
          <a:prstGeom prst="line">
            <a:avLst/>
          </a:prstGeom>
          <a:ln w="76200">
            <a:prstDash val="sysDot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9473939" y="1636728"/>
            <a:ext cx="2017022" cy="1316754"/>
          </a:xfrm>
          <a:prstGeom prst="downArrowCallou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AAMC Goal:</a:t>
            </a:r>
          </a:p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11.7%</a:t>
            </a:r>
          </a:p>
        </p:txBody>
      </p:sp>
    </p:spTree>
    <p:extLst>
      <p:ext uri="{BB962C8B-B14F-4D97-AF65-F5344CB8AC3E}">
        <p14:creationId xmlns:p14="http://schemas.microsoft.com/office/powerpoint/2010/main" val="388755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/>
              <a:t>Physicians/Population by Race/Ethnicity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are for 2008</a:t>
            </a:r>
          </a:p>
          <a:p>
            <a:r>
              <a:rPr lang="en-US" dirty="0"/>
              <a:t>Source: AMA and Census Bureau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554891" y="1361440"/>
          <a:ext cx="8798909" cy="464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011267"/>
            <a:ext cx="284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Physicians per 1000 population</a:t>
            </a:r>
          </a:p>
        </p:txBody>
      </p:sp>
    </p:spTree>
    <p:extLst>
      <p:ext uri="{BB962C8B-B14F-4D97-AF65-F5344CB8AC3E}">
        <p14:creationId xmlns:p14="http://schemas.microsoft.com/office/powerpoint/2010/main" val="3289335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680" cy="1325563"/>
          </a:xfrm>
        </p:spPr>
        <p:txBody>
          <a:bodyPr/>
          <a:lstStyle/>
          <a:p>
            <a:r>
              <a:rPr lang="en-US" dirty="0"/>
              <a:t>Black and </a:t>
            </a:r>
            <a:r>
              <a:rPr lang="en-US"/>
              <a:t>Female Physicians Earn Less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99826"/>
            <a:ext cx="1737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Annual Income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15440" y="1503681"/>
          <a:ext cx="9591040" cy="442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Source: Ly et al. BMJ 2016;353:2923</a:t>
            </a:r>
          </a:p>
          <a:p>
            <a:r>
              <a:rPr lang="en-US" sz="1100" dirty="0"/>
              <a:t>Note: Figures are adjusted for hours worked, specialty, age, years in practice, practice type, percent of revenue from Medicare/Medicaid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2177592" y="4468305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2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>
            <a:extLst>
              <a:ext uri="{FF2B5EF4-FFF2-40B4-BE49-F238E27FC236}">
                <a16:creationId xmlns:a16="http://schemas.microsoft.com/office/drawing/2014/main" id="{E76555F3-7FC8-8543-A61D-137B957E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School Integration: Progress Reversed</a:t>
            </a:r>
            <a:br>
              <a:rPr lang="en-US" altLang="en-US" sz="4000" dirty="0"/>
            </a:br>
            <a:r>
              <a:rPr lang="en-US" altLang="en-US" sz="2000" dirty="0"/>
              <a:t>Share of Black Students Attending Schools that are &gt; 90% Minority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456C6F-CAFE-0346-8917-4A5448070B8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New York Times. 3/1/2018</a:t>
            </a:r>
          </a:p>
        </p:txBody>
      </p:sp>
      <p:pic>
        <p:nvPicPr>
          <p:cNvPr id="330755" name="Picture 4" descr="ScreenHunter_93 Oct">
            <a:extLst>
              <a:ext uri="{FF2B5EF4-FFF2-40B4-BE49-F238E27FC236}">
                <a16:creationId xmlns:a16="http://schemas.microsoft.com/office/drawing/2014/main" id="{590EDB55-0D1A-F54E-A0C0-51CFED36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09714"/>
            <a:ext cx="10515600" cy="437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7" name="Text Box 6">
            <a:extLst>
              <a:ext uri="{FF2B5EF4-FFF2-40B4-BE49-F238E27FC236}">
                <a16:creationId xmlns:a16="http://schemas.microsoft.com/office/drawing/2014/main" id="{210F853A-F656-D849-B89F-02961440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1"/>
            <a:ext cx="679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4910" y="515008"/>
            <a:ext cx="9151883" cy="53918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/>
              <a:t>Medicaid:</a:t>
            </a:r>
            <a:br>
              <a:rPr lang="en-US" altLang="en-US" sz="7200"/>
            </a:br>
            <a:r>
              <a:rPr lang="en-US" altLang="en-US" sz="7200"/>
              <a:t>Poor Access, But Better Than Nothing</a:t>
            </a:r>
          </a:p>
        </p:txBody>
      </p:sp>
    </p:spTree>
    <p:extLst>
      <p:ext uri="{BB962C8B-B14F-4D97-AF65-F5344CB8AC3E}">
        <p14:creationId xmlns:p14="http://schemas.microsoft.com/office/powerpoint/2010/main" val="2653988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Children and Youth</a:t>
            </a:r>
            <a:br>
              <a:rPr lang="en-US" dirty="0"/>
            </a:br>
            <a:r>
              <a:rPr lang="en-US" dirty="0"/>
              <a:t>Get Few Psychiatrist Visits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14862"/>
            <a:ext cx="30378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Psychiatrist visits per </a:t>
            </a:r>
            <a:r>
              <a:rPr lang="en-US" sz="2800">
                <a:solidFill>
                  <a:schemeClr val="bg1"/>
                </a:solidFill>
              </a:rPr>
              <a:t>year per 1,000 population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885440" y="1615441"/>
          <a:ext cx="846836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Marrast</a:t>
            </a:r>
            <a:r>
              <a:rPr lang="en-US" dirty="0"/>
              <a:t>, Himmelstein, Woolhandler.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Hlth</a:t>
            </a:r>
            <a:r>
              <a:rPr lang="en-US" dirty="0"/>
              <a:t> </a:t>
            </a:r>
            <a:r>
              <a:rPr lang="en-US" dirty="0" err="1"/>
              <a:t>Serv</a:t>
            </a:r>
            <a:r>
              <a:rPr lang="en-US" dirty="0"/>
              <a:t>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5618" y="5581599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0860" y="5581599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559" y="5581599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3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Blacks in VA: No Health Disadvantage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Kovesdy</a:t>
            </a:r>
            <a:r>
              <a:rPr lang="en-US" dirty="0"/>
              <a:t> et al. Circulation 9/18/2015</a:t>
            </a:r>
          </a:p>
          <a:p>
            <a:r>
              <a:rPr lang="en-US" dirty="0"/>
              <a:t>Longitudinal study of 3,072,966 Vets cared for at VAs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912532" y="1351280"/>
          <a:ext cx="8441267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79162"/>
            <a:ext cx="320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Odds ratio for Black vs White Vets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(&lt;1 indicates lower rate for Blacks)</a:t>
            </a:r>
          </a:p>
        </p:txBody>
      </p:sp>
    </p:spTree>
    <p:extLst>
      <p:ext uri="{BB962C8B-B14F-4D97-AF65-F5344CB8AC3E}">
        <p14:creationId xmlns:p14="http://schemas.microsoft.com/office/powerpoint/2010/main" val="36451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Get Little Care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*Adjusted for ethnicity, poverty, age, insurance status, patient/parent-reported health status</a:t>
            </a:r>
          </a:p>
          <a:p>
            <a:r>
              <a:rPr lang="en-US" dirty="0"/>
              <a:t>Source: </a:t>
            </a:r>
            <a:r>
              <a:rPr lang="en-US" dirty="0" err="1"/>
              <a:t>Mohanty</a:t>
            </a:r>
            <a:r>
              <a:rPr lang="en-US" dirty="0"/>
              <a:t> et al. Am J Public Health 2005;95:1431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1103060"/>
              </p:ext>
            </p:extLst>
          </p:nvPr>
        </p:nvGraphicFramePr>
        <p:xfrm>
          <a:off x="2344951" y="1605280"/>
          <a:ext cx="9008850" cy="440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334762"/>
            <a:ext cx="23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Health Care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$ per capita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2600" y="557233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6268" y="557233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5822520" y="13208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8287960" y="12700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C3FA0-633A-6E44-8A24-55B549539D2A}"/>
              </a:ext>
            </a:extLst>
          </p:cNvPr>
          <p:cNvSpPr txBox="1"/>
          <p:nvPr/>
        </p:nvSpPr>
        <p:spPr>
          <a:xfrm>
            <a:off x="3382699" y="1508143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Health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CDE2D-E0F9-F44C-9284-07E34C8A901A}"/>
              </a:ext>
            </a:extLst>
          </p:cNvPr>
          <p:cNvSpPr txBox="1"/>
          <p:nvPr/>
        </p:nvSpPr>
        <p:spPr>
          <a:xfrm>
            <a:off x="6022859" y="1508143"/>
            <a:ext cx="226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ED 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24E5E-D88A-8344-BE37-0841F79858EA}"/>
              </a:ext>
            </a:extLst>
          </p:cNvPr>
          <p:cNvSpPr txBox="1"/>
          <p:nvPr/>
        </p:nvSpPr>
        <p:spPr>
          <a:xfrm>
            <a:off x="8515500" y="1508143"/>
            <a:ext cx="231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328844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Low Birth Weight Rose Among </a:t>
            </a:r>
            <a:br>
              <a:rPr lang="en-US" sz="3600"/>
            </a:br>
            <a:r>
              <a:rPr lang="en-US" sz="3600"/>
              <a:t>Arabic-Named Women in California After 9/11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Demography 2006;43:185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 Mother’s name Arabic, infant’s name not ethnically distinctive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** Mother’s name Arabic, infant’s name ethnically distinctive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45671"/>
            <a:ext cx="2281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Relative Risk of Low Birth Weight Post- vs Pre-9/11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7650336"/>
              </p:ext>
            </p:extLst>
          </p:nvPr>
        </p:nvGraphicFramePr>
        <p:xfrm>
          <a:off x="2031999" y="1690689"/>
          <a:ext cx="9728451" cy="416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676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Birth Weight Increased in Iowa</a:t>
            </a:r>
            <a:br>
              <a:rPr lang="en-US"/>
            </a:br>
            <a:r>
              <a:rPr lang="en-US"/>
              <a:t>After a Massive Immigration Raid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 J Epidemiol 2017;839</a:t>
            </a:r>
          </a:p>
          <a:p>
            <a:r>
              <a:rPr lang="en-US"/>
              <a:t>Note: 2008 Postville, Iowa raid was the largest single-site immigration raid in history. 900 agents handcuffed and chained all Latinos at meatpacking plant.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4" y="2473569"/>
            <a:ext cx="216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Relative Risk of Low Birth Weight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124" y="1559169"/>
          <a:ext cx="11189676" cy="44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64124" y="372144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124" y="419735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Subsidize Native-Born in Private Insurance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Zallman</a:t>
            </a:r>
            <a:r>
              <a:rPr lang="en-US" dirty="0"/>
              <a:t> et al. Health Affairs October, 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6057236"/>
              </p:ext>
            </p:extLst>
          </p:nvPr>
        </p:nvGraphicFramePr>
        <p:xfrm>
          <a:off x="2816352" y="1150071"/>
          <a:ext cx="8790431" cy="551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291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Net contribution to private insurance, 2014 (premiums minus benefits)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3344" y="3364156"/>
            <a:ext cx="246278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US Born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Franklin Gothic Book"/>
              </a:rPr>
              <a:t>-$24.7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0384" y="3332984"/>
            <a:ext cx="2133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Documented Immigrants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7167" y="3332984"/>
            <a:ext cx="23307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Undocumented Persons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CB3BE-4088-F64F-B6BA-0A94028ECB4A}"/>
              </a:ext>
            </a:extLst>
          </p:cNvPr>
          <p:cNvSpPr txBox="1"/>
          <p:nvPr/>
        </p:nvSpPr>
        <p:spPr>
          <a:xfrm>
            <a:off x="6071616" y="1594805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$17.0 Billion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7D160-368F-5C47-AB42-78453C54C753}"/>
              </a:ext>
            </a:extLst>
          </p:cNvPr>
          <p:cNvSpPr txBox="1"/>
          <p:nvPr/>
        </p:nvSpPr>
        <p:spPr>
          <a:xfrm>
            <a:off x="8962009" y="2527175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$7.7 Billion</a:t>
            </a:r>
          </a:p>
        </p:txBody>
      </p:sp>
    </p:spTree>
    <p:extLst>
      <p:ext uri="{BB962C8B-B14F-4D97-AF65-F5344CB8AC3E}">
        <p14:creationId xmlns:p14="http://schemas.microsoft.com/office/powerpoint/2010/main" val="2626178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Keep Medicare Afloat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Zallman</a:t>
            </a:r>
            <a:r>
              <a:rPr lang="en-US" dirty="0"/>
              <a:t> et al, Health Affairs 2013;32:1153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49719" y="1335478"/>
          <a:ext cx="8304081" cy="46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291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Net contribution to Medicare Trust Fund,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0" y="4248994"/>
            <a:ext cx="2113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-$30.9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52494"/>
            <a:ext cx="21188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$3.7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8399" y="1717849"/>
            <a:ext cx="20828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$10.1 Billion</a:t>
            </a:r>
          </a:p>
        </p:txBody>
      </p:sp>
    </p:spTree>
    <p:extLst>
      <p:ext uri="{BB962C8B-B14F-4D97-AF65-F5344CB8AC3E}">
        <p14:creationId xmlns:p14="http://schemas.microsoft.com/office/powerpoint/2010/main" val="1528736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723" y="609600"/>
            <a:ext cx="9208477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Rationing Amidst A Surplus of Care</a:t>
            </a:r>
          </a:p>
        </p:txBody>
      </p:sp>
    </p:spTree>
    <p:extLst>
      <p:ext uri="{BB962C8B-B14F-4D97-AF65-F5344CB8AC3E}">
        <p14:creationId xmlns:p14="http://schemas.microsoft.com/office/powerpoint/2010/main" val="2224471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838200" y="1564640"/>
          <a:ext cx="10515600" cy="451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22.5% of 111,707 Defibrillator Implants Were </a:t>
            </a:r>
            <a:br>
              <a:rPr lang="en-US" sz="2800" dirty="0"/>
            </a:br>
            <a:r>
              <a:rPr lang="en-US" dirty="0"/>
              <a:t>Not Evidence-Based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In-hospital death rate for non-evidence-based ICD implantation was 0.6%. </a:t>
            </a:r>
          </a:p>
          <a:p>
            <a:r>
              <a:rPr lang="en-US" dirty="0"/>
              <a:t>Cost of ICD implant ~$25,000</a:t>
            </a:r>
          </a:p>
          <a:p>
            <a:r>
              <a:rPr lang="en-US" dirty="0"/>
              <a:t>Source: JAMA 2011;305:43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0" y="1690688"/>
            <a:ext cx="5296922" cy="1980997"/>
            <a:chOff x="5757158" y="1743123"/>
            <a:chExt cx="5296922" cy="1980997"/>
          </a:xfrm>
        </p:grpSpPr>
        <p:sp>
          <p:nvSpPr>
            <p:cNvPr id="7" name="Freeform 6"/>
            <p:cNvSpPr/>
            <p:nvPr/>
          </p:nvSpPr>
          <p:spPr>
            <a:xfrm>
              <a:off x="5757158" y="1743123"/>
              <a:ext cx="5296922" cy="532717"/>
            </a:xfrm>
            <a:custGeom>
              <a:avLst/>
              <a:gdLst>
                <a:gd name="connsiteX0" fmla="*/ 0 w 5296922"/>
                <a:gd name="connsiteY0" fmla="*/ 0 h 748800"/>
                <a:gd name="connsiteX1" fmla="*/ 5296922 w 5296922"/>
                <a:gd name="connsiteY1" fmla="*/ 0 h 748800"/>
                <a:gd name="connsiteX2" fmla="*/ 5296922 w 5296922"/>
                <a:gd name="connsiteY2" fmla="*/ 748800 h 748800"/>
                <a:gd name="connsiteX3" fmla="*/ 0 w 5296922"/>
                <a:gd name="connsiteY3" fmla="*/ 748800 h 748800"/>
                <a:gd name="connsiteX4" fmla="*/ 0 w 5296922"/>
                <a:gd name="connsiteY4" fmla="*/ 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22" h="748800">
                  <a:moveTo>
                    <a:pt x="0" y="0"/>
                  </a:moveTo>
                  <a:lnTo>
                    <a:pt x="5296922" y="0"/>
                  </a:lnTo>
                  <a:lnTo>
                    <a:pt x="5296922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+mn-lt"/>
                  <a:cs typeface="Franklin Gothic Medium"/>
                </a:rPr>
                <a:t>Sometimes Lethal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57158" y="2275840"/>
              <a:ext cx="5296922" cy="1448280"/>
            </a:xfrm>
            <a:custGeom>
              <a:avLst/>
              <a:gdLst>
                <a:gd name="connsiteX0" fmla="*/ 0 w 5296922"/>
                <a:gd name="connsiteY0" fmla="*/ 0 h 1141920"/>
                <a:gd name="connsiteX1" fmla="*/ 5296922 w 5296922"/>
                <a:gd name="connsiteY1" fmla="*/ 0 h 1141920"/>
                <a:gd name="connsiteX2" fmla="*/ 5296922 w 5296922"/>
                <a:gd name="connsiteY2" fmla="*/ 1141920 h 1141920"/>
                <a:gd name="connsiteX3" fmla="*/ 0 w 5296922"/>
                <a:gd name="connsiteY3" fmla="*/ 1141920 h 1141920"/>
                <a:gd name="connsiteX4" fmla="*/ 0 w 5296922"/>
                <a:gd name="connsiteY4" fmla="*/ 0 h 114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22" h="1141920">
                  <a:moveTo>
                    <a:pt x="0" y="0"/>
                  </a:moveTo>
                  <a:lnTo>
                    <a:pt x="5296922" y="0"/>
                  </a:lnTo>
                  <a:lnTo>
                    <a:pt x="5296922" y="1141920"/>
                  </a:lnTo>
                  <a:lnTo>
                    <a:pt x="0" y="114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en-US" sz="2400" kern="1200" dirty="0">
                  <a:solidFill>
                    <a:srgbClr val="003300"/>
                  </a:solidFill>
                  <a:latin typeface="+mn-lt"/>
                  <a:cs typeface="Franklin Gothic Book"/>
                </a:rPr>
                <a:t>In hospital death rate for non-evidence based ICD implant</a:t>
              </a:r>
              <a:r>
                <a:rPr lang="en-US" sz="2400" kern="1200" baseline="0" dirty="0">
                  <a:solidFill>
                    <a:srgbClr val="003300"/>
                  </a:solidFill>
                  <a:latin typeface="+mn-lt"/>
                  <a:cs typeface="Franklin Gothic Book"/>
                </a:rPr>
                <a:t> 0.6%</a:t>
              </a:r>
              <a:endParaRPr lang="en-US" sz="2400" kern="1200" dirty="0">
                <a:latin typeface="+mn-lt"/>
              </a:endParaRPr>
            </a:p>
            <a:p>
              <a:pPr marL="228600" lvl="1" indent="-228600" algn="l" defTabSz="889000"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en-US" sz="2400" kern="1200" dirty="0">
                  <a:solidFill>
                    <a:srgbClr val="003300"/>
                  </a:solidFill>
                  <a:latin typeface="+mn-lt"/>
                  <a:cs typeface="Franklin Gothic Book"/>
                </a:rPr>
                <a:t>Cost of ICD implant ~$25,000</a:t>
              </a:r>
              <a:endParaRPr lang="en-US" sz="240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64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Elective PCIs </a:t>
            </a:r>
            <a:r>
              <a:rPr lang="en-US"/>
              <a:t>Are Inappropriate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JAMA IM 2014;174:1630</a:t>
            </a:r>
          </a:p>
          <a:p>
            <a:r>
              <a:rPr lang="en-US" dirty="0"/>
              <a:t>Based on 1,225,562 patients in PCI </a:t>
            </a:r>
            <a:r>
              <a:rPr lang="en-US" dirty="0" err="1"/>
              <a:t>Cath</a:t>
            </a:r>
            <a:r>
              <a:rPr lang="en-US" dirty="0"/>
              <a:t> Registry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883596" y="1361440"/>
          <a:ext cx="8424809" cy="459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2207" y="2748344"/>
            <a:ext cx="17780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Appropriate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33.9%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7906" y="2829687"/>
            <a:ext cx="150393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Uncertain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41.3%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843" y="4636997"/>
            <a:ext cx="200086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Inappropriate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22.0%</a:t>
            </a:r>
          </a:p>
        </p:txBody>
      </p:sp>
    </p:spTree>
    <p:extLst>
      <p:ext uri="{BB962C8B-B14F-4D97-AF65-F5344CB8AC3E}">
        <p14:creationId xmlns:p14="http://schemas.microsoft.com/office/powerpoint/2010/main" val="320793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Enrollment, 1987-2018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the Census and Kaiser Foundation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925127"/>
              </p:ext>
            </p:extLst>
          </p:nvPr>
        </p:nvGraphicFramePr>
        <p:xfrm>
          <a:off x="1951348" y="1250900"/>
          <a:ext cx="9829800" cy="47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399844"/>
            <a:ext cx="19513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Millions of Americans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3699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D517-8843-E34F-85D8-05863507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9627"/>
            <a:ext cx="11256264" cy="1865548"/>
          </a:xfrm>
        </p:spPr>
        <p:txBody>
          <a:bodyPr>
            <a:noAutofit/>
          </a:bodyPr>
          <a:lstStyle/>
          <a:p>
            <a:r>
              <a:rPr lang="en-US" sz="3600" dirty="0"/>
              <a:t>Urgent Care Centers and Retail Clinics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Increase Use and Costs for </a:t>
            </a:r>
            <a:br>
              <a:rPr lang="en-US" dirty="0"/>
            </a:br>
            <a:r>
              <a:rPr lang="en-US" dirty="0"/>
              <a:t>Low Acuity Conditions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02CF-4BCF-F34E-82E0-EC821D3BA24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IM 2018;178:1342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349F2-351F-B144-B79F-2BF6E55354FE}"/>
              </a:ext>
            </a:extLst>
          </p:cNvPr>
          <p:cNvSpPr txBox="1"/>
          <p:nvPr/>
        </p:nvSpPr>
        <p:spPr>
          <a:xfrm>
            <a:off x="0" y="2235478"/>
            <a:ext cx="207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Visits per 1000 or $s per member for low acuity conditions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83C4EA-B885-2347-8826-AAF3060A5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115952"/>
              </p:ext>
            </p:extLst>
          </p:nvPr>
        </p:nvGraphicFramePr>
        <p:xfrm>
          <a:off x="0" y="1085089"/>
          <a:ext cx="11573256" cy="57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A819AA1-82C7-BF48-9AF9-14E813C09FD5}"/>
              </a:ext>
            </a:extLst>
          </p:cNvPr>
          <p:cNvSpPr/>
          <p:nvPr/>
        </p:nvSpPr>
        <p:spPr>
          <a:xfrm>
            <a:off x="289560" y="4271289"/>
            <a:ext cx="256032" cy="256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EF4DCD-08E3-9243-830F-7044B2E54161}"/>
              </a:ext>
            </a:extLst>
          </p:cNvPr>
          <p:cNvSpPr/>
          <p:nvPr/>
        </p:nvSpPr>
        <p:spPr>
          <a:xfrm>
            <a:off x="289560" y="4806734"/>
            <a:ext cx="256032" cy="2560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4">
            <a:extLst>
              <a:ext uri="{FF2B5EF4-FFF2-40B4-BE49-F238E27FC236}">
                <a16:creationId xmlns:a16="http://schemas.microsoft.com/office/drawing/2014/main" id="{C5A5D3BE-C17D-7B4D-85D1-6BC38A075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3434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en-US" altLang="en-US" sz="3100" dirty="0">
                <a:cs typeface="Times New Roman" panose="02020603050405020304" pitchFamily="18" charset="0"/>
              </a:rPr>
              <a:t>The Medical Arms Race:</a:t>
            </a:r>
            <a:br>
              <a:rPr lang="en-US" altLang="en-US" sz="3100" dirty="0">
                <a:cs typeface="Times New Roman" panose="02020603050405020304" pitchFamily="18" charset="0"/>
              </a:rPr>
            </a:br>
            <a:r>
              <a:rPr lang="en-US" altLang="en-US" sz="4900" dirty="0">
                <a:cs typeface="Times New Roman" panose="02020603050405020304" pitchFamily="18" charset="0"/>
              </a:rPr>
              <a:t>Which Hospitals Opened New Invasive</a:t>
            </a:r>
            <a:br>
              <a:rPr lang="en-US" altLang="en-US" sz="4900" dirty="0">
                <a:cs typeface="Times New Roman" panose="02020603050405020304" pitchFamily="18" charset="0"/>
              </a:rPr>
            </a:br>
            <a:r>
              <a:rPr lang="en-US" altLang="en-US" sz="4900" dirty="0">
                <a:cs typeface="Times New Roman" panose="02020603050405020304" pitchFamily="18" charset="0"/>
              </a:rPr>
              <a:t>Cardiology Programs, 1996-2014?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8968B-35FC-7E42-A226-31F40F69133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NBER Working Paper W23530 -  June, 2017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7B7067-CAA8-284B-A051-9C4071800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60473"/>
              </p:ext>
            </p:extLst>
          </p:nvPr>
        </p:nvGraphicFramePr>
        <p:xfrm>
          <a:off x="838200" y="1958913"/>
          <a:ext cx="10585704" cy="388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726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609600"/>
            <a:ext cx="9102969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Administrative Overhead Rising</a:t>
            </a:r>
          </a:p>
        </p:txBody>
      </p:sp>
    </p:spTree>
    <p:extLst>
      <p:ext uri="{BB962C8B-B14F-4D97-AF65-F5344CB8AC3E}">
        <p14:creationId xmlns:p14="http://schemas.microsoft.com/office/powerpoint/2010/main" val="2338295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Growth of Physicians </a:t>
            </a:r>
            <a:br>
              <a:rPr lang="en-US" dirty="0"/>
            </a:br>
            <a:r>
              <a:rPr lang="en-US" dirty="0"/>
              <a:t>and Administrators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Labor Statistics; NCHS; Himmelstein/Woolhandler analysis of CPS</a:t>
            </a:r>
          </a:p>
          <a:p>
            <a:r>
              <a:rPr lang="en-US" dirty="0"/>
              <a:t>Managers shown as moving average of current year and two previous years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2324644"/>
              </p:ext>
            </p:extLst>
          </p:nvPr>
        </p:nvGraphicFramePr>
        <p:xfrm>
          <a:off x="1991360" y="1511901"/>
          <a:ext cx="9942974" cy="46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40656"/>
            <a:ext cx="21031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Growth since 1970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182" y="5624331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8107" y="5624331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965312-1336-8143-B385-060A9512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Healthcare “</a:t>
            </a:r>
            <a:r>
              <a:rPr lang="en-US" sz="3200" i="1" dirty="0">
                <a:solidFill>
                  <a:srgbClr val="FFFF00"/>
                </a:solidFill>
              </a:rPr>
              <a:t>Revenue Cycle Management</a:t>
            </a:r>
            <a:r>
              <a:rPr lang="en-US" sz="3200" dirty="0"/>
              <a:t>” Firms: </a:t>
            </a:r>
            <a:br>
              <a:rPr lang="en-US" sz="3200" dirty="0"/>
            </a:br>
            <a:r>
              <a:rPr lang="en-US" dirty="0"/>
              <a:t>A New Layer of Administrative Waste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D8A72-4BBB-3B41-B26C-424E45E93B5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12/18/2018:26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574130-1642-434B-A74B-9299D0878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67071"/>
              </p:ext>
            </p:extLst>
          </p:nvPr>
        </p:nvGraphicFramePr>
        <p:xfrm>
          <a:off x="1808988" y="1690688"/>
          <a:ext cx="857402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41076554"/>
                    </a:ext>
                  </a:extLst>
                </a:gridCol>
                <a:gridCol w="3316224">
                  <a:extLst>
                    <a:ext uri="{9D8B030D-6E8A-4147-A177-3AD203B41FA5}">
                      <a16:colId xmlns:a16="http://schemas.microsoft.com/office/drawing/2014/main" val="894377668"/>
                    </a:ext>
                  </a:extLst>
                </a:gridCol>
              </a:tblGrid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Number of FTEs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54211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Parallon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327106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Conifer Health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87649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AGS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4,683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75229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 err="1"/>
                        <a:t>GeBBS</a:t>
                      </a:r>
                      <a:r>
                        <a:rPr lang="en-US" sz="2800" dirty="0"/>
                        <a:t> Healthcare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20618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 err="1"/>
                        <a:t>nThrive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997437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Navigant Consulting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2,440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63535"/>
                  </a:ext>
                </a:extLst>
              </a:tr>
              <a:tr h="514088">
                <a:tc>
                  <a:txBody>
                    <a:bodyPr/>
                    <a:lstStyle/>
                    <a:p>
                      <a:r>
                        <a:rPr lang="en-US" sz="2800" dirty="0"/>
                        <a:t>Other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5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91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Doctors Spend Twice as Much Time on</a:t>
            </a:r>
            <a:br>
              <a:rPr lang="en-US" dirty="0"/>
            </a:br>
            <a:r>
              <a:rPr lang="en-US" dirty="0"/>
              <a:t>EHR/Desk Work as With Patients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980139" y="1690688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work</a:t>
            </a:r>
          </a:p>
        </p:txBody>
      </p:sp>
    </p:spTree>
    <p:extLst>
      <p:ext uri="{BB962C8B-B14F-4D97-AF65-F5344CB8AC3E}">
        <p14:creationId xmlns:p14="http://schemas.microsoft.com/office/powerpoint/2010/main" val="4207335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Longer in US</a:t>
            </a:r>
            <a:br>
              <a:rPr lang="en-US" altLang="en-US" sz="4000" dirty="0"/>
            </a:br>
            <a:r>
              <a:rPr lang="en-US" altLang="en-US" sz="3200" dirty="0"/>
              <a:t>Documentation Driven by Payment Complexity</a:t>
            </a:r>
            <a:r>
              <a:rPr lang="en-US" altLang="en-US" sz="4000" dirty="0"/>
              <a:t> 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Source: Ann Intern Med 2018; 169:51</a:t>
            </a:r>
          </a:p>
          <a:p>
            <a:r>
              <a:rPr lang="en-US" dirty="0"/>
              <a:t>13 international organizations represent 140,000 notes from Canada, the UK, Australia, the Netherlands, Denmark, the United Arab Emirates, and Singapore. </a:t>
            </a:r>
          </a:p>
          <a:p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Institutions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34484"/>
              </p:ext>
            </p:extLst>
          </p:nvPr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74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Number of Characters per Ambulatory Note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55B12-E482-BA49-B9DE-250F7FD29BD4}"/>
              </a:ext>
            </a:extLst>
          </p:cNvPr>
          <p:cNvSpPr txBox="1"/>
          <p:nvPr/>
        </p:nvSpPr>
        <p:spPr>
          <a:xfrm>
            <a:off x="2503357" y="2151270"/>
            <a:ext cx="18806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International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CC98D2-720F-B943-922B-C847CDD2648D}"/>
              </a:ext>
            </a:extLst>
          </p:cNvPr>
          <p:cNvSpPr txBox="1"/>
          <p:nvPr/>
        </p:nvSpPr>
        <p:spPr>
          <a:xfrm>
            <a:off x="2503357" y="2527895"/>
            <a:ext cx="81785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81DB6C-25EC-AB4C-870F-E81620D2DEA2}"/>
              </a:ext>
            </a:extLst>
          </p:cNvPr>
          <p:cNvSpPr>
            <a:spLocks noChangeAspect="1"/>
          </p:cNvSpPr>
          <p:nvPr/>
        </p:nvSpPr>
        <p:spPr>
          <a:xfrm>
            <a:off x="2243024" y="2244942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6B2DC2-4C0B-F844-B533-29EAC69A3510}"/>
              </a:ext>
            </a:extLst>
          </p:cNvPr>
          <p:cNvSpPr>
            <a:spLocks noChangeAspect="1"/>
          </p:cNvSpPr>
          <p:nvPr/>
        </p:nvSpPr>
        <p:spPr>
          <a:xfrm>
            <a:off x="2243024" y="262156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161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Investor-Owned Care:</a:t>
            </a:r>
            <a:br>
              <a:rPr lang="en-US" altLang="en-US" sz="5400"/>
            </a:br>
            <a:r>
              <a:rPr lang="en-US" altLang="en-US" sz="5400"/>
              <a:t>Inflated Costs, </a:t>
            </a:r>
            <a:br>
              <a:rPr lang="en-US" altLang="en-US" sz="5400"/>
            </a:br>
            <a:r>
              <a:rPr lang="en-US" altLang="en-US" sz="5400"/>
              <a:t>Inferior Quality</a:t>
            </a:r>
          </a:p>
        </p:txBody>
      </p:sp>
    </p:spTree>
    <p:extLst>
      <p:ext uri="{BB962C8B-B14F-4D97-AF65-F5344CB8AC3E}">
        <p14:creationId xmlns:p14="http://schemas.microsoft.com/office/powerpoint/2010/main" val="1756420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Extent of For-Profit Ownership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Commerce Dept. Service Annual Surveys &amp; </a:t>
            </a:r>
            <a:r>
              <a:rPr lang="en-US" dirty="0" err="1"/>
              <a:t>MedPac</a:t>
            </a:r>
            <a:r>
              <a:rPr lang="en-US" dirty="0"/>
              <a:t>. Data are Q1, 2017 or most recent available.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 Data are for non-government-owned hospitals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** Data are for share of establishments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045815"/>
              </p:ext>
            </p:extLst>
          </p:nvPr>
        </p:nvGraphicFramePr>
        <p:xfrm>
          <a:off x="751438" y="1394234"/>
          <a:ext cx="10602362" cy="451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997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Industry Profits,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Fortune 500, 2018</a:t>
            </a:r>
          </a:p>
          <a:p>
            <a:r>
              <a:rPr lang="en-US" dirty="0"/>
              <a:t>Note: Pharma profits reflect one time tax charges for repatriated profits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24854"/>
              </p:ext>
            </p:extLst>
          </p:nvPr>
        </p:nvGraphicFramePr>
        <p:xfrm>
          <a:off x="2585896" y="1628677"/>
          <a:ext cx="7020208" cy="4084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Pharmaceuticals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$44.4</a:t>
                      </a:r>
                      <a:r>
                        <a:rPr lang="en-US" sz="2800" baseline="0" dirty="0"/>
                        <a:t> B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Insurers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$21.8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Pharmacy / Lab Benefit Mgr.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$14.3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Equipment / 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$7.7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Distributors / Wholesalers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$7.4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Covers Many Working Poor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2/3/2018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2498565"/>
              </p:ext>
            </p:extLst>
          </p:nvPr>
        </p:nvGraphicFramePr>
        <p:xfrm>
          <a:off x="1849120" y="1402080"/>
          <a:ext cx="9885680" cy="46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678" y="2298282"/>
            <a:ext cx="2236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employees covered by Medicaid</a:t>
            </a:r>
          </a:p>
        </p:txBody>
      </p:sp>
    </p:spTree>
    <p:extLst>
      <p:ext uri="{BB962C8B-B14F-4D97-AF65-F5344CB8AC3E}">
        <p14:creationId xmlns:p14="http://schemas.microsoft.com/office/powerpoint/2010/main" val="35987797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Academic Leaders on For-Profit Health Corporations’ Boards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BMJ 2015;351:H4826</a:t>
            </a:r>
          </a:p>
        </p:txBody>
      </p:sp>
      <p:graphicFrame>
        <p:nvGraphicFramePr>
          <p:cNvPr id="1372163" name="Group 3"/>
          <p:cNvGraphicFramePr>
            <a:graphicFrameLocks noGrp="1"/>
          </p:cNvGraphicFramePr>
          <p:nvPr>
            <p:ph type="tbl" idx="4294967295"/>
            <p:extLst/>
          </p:nvPr>
        </p:nvGraphicFramePr>
        <p:xfrm>
          <a:off x="528320" y="1797887"/>
          <a:ext cx="11125201" cy="40750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Academic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Position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Number of Directorships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Pay per Directorship (median)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Shares Owned (mean)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CEO </a:t>
                      </a:r>
                      <a:r>
                        <a:rPr kumimoji="0" lang="en-US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Hosp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/System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$221,000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42,445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$268,000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32,113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Department Chair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$103,000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65,574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Professor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$160,000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171,856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Trustee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$227,000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342,198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$193,000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193,629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72205" name="Text Box 45"/>
          <p:cNvSpPr txBox="1">
            <a:spLocks noChangeArrowheads="1"/>
          </p:cNvSpPr>
          <p:nvPr/>
        </p:nvSpPr>
        <p:spPr bwMode="auto">
          <a:xfrm>
            <a:off x="2514600" y="6629401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10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Relative risk of hospital mortality for adult patients in private for-profit hospitals relative to private not-for-profit hospitals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166 (11): 1399.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688" y="118976"/>
            <a:ext cx="9285324" cy="57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6" y="1087120"/>
            <a:ext cx="2889474" cy="281432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>For-Profit Hospitals’ Death Rates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Are 2% Higher</a:t>
            </a:r>
          </a:p>
        </p:txBody>
      </p:sp>
    </p:spTree>
    <p:extLst>
      <p:ext uri="{BB962C8B-B14F-4D97-AF65-F5344CB8AC3E}">
        <p14:creationId xmlns:p14="http://schemas.microsoft.com/office/powerpoint/2010/main" val="23279237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payments for care at private for-profit (PFP) and private not-for-profit (PNFP) hospitals 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170 (12): 1817.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760" y="162171"/>
            <a:ext cx="9077960" cy="57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1180857"/>
            <a:ext cx="2799080" cy="2476743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For-Profit Hospitals Cost </a:t>
            </a:r>
            <a:br>
              <a:rPr lang="en-US" sz="4000" dirty="0"/>
            </a:br>
            <a:r>
              <a:rPr lang="en-US" dirty="0"/>
              <a:t>19% More</a:t>
            </a:r>
          </a:p>
        </p:txBody>
      </p:sp>
    </p:spTree>
    <p:extLst>
      <p:ext uri="{BB962C8B-B14F-4D97-AF65-F5344CB8AC3E}">
        <p14:creationId xmlns:p14="http://schemas.microsoft.com/office/powerpoint/2010/main" val="1693808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EAA6-6502-3240-AE2F-68A7E2A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Profit Hospitals Have Highest Readmission Rates for </a:t>
            </a:r>
            <a:r>
              <a:rPr lang="en-US" i="1" dirty="0"/>
              <a:t>Every</a:t>
            </a:r>
            <a:r>
              <a:rPr lang="en-US" dirty="0"/>
              <a:t> Condition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A3CB-2BD0-7D40-989A-7075696B229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PLOS One 9/18/2018 – based on Medicare data 2012-2015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9B63BD-4B2B-8C44-BB82-DD49C667B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152501"/>
              </p:ext>
            </p:extLst>
          </p:nvPr>
        </p:nvGraphicFramePr>
        <p:xfrm>
          <a:off x="134060" y="1063870"/>
          <a:ext cx="11382750" cy="495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F184C3-A679-914B-8122-962227401E76}"/>
              </a:ext>
            </a:extLst>
          </p:cNvPr>
          <p:cNvSpPr txBox="1"/>
          <p:nvPr/>
        </p:nvSpPr>
        <p:spPr>
          <a:xfrm>
            <a:off x="-1" y="2177143"/>
            <a:ext cx="2257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Readmission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adjusted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 severity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(Expected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= 1.0)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38C15-1A0C-404F-BDFA-EC88831160D1}"/>
              </a:ext>
            </a:extLst>
          </p:cNvPr>
          <p:cNvSpPr/>
          <p:nvPr/>
        </p:nvSpPr>
        <p:spPr>
          <a:xfrm>
            <a:off x="169185" y="4965530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D34E3-ACB2-6A45-A14F-DD0C2682B79F}"/>
              </a:ext>
            </a:extLst>
          </p:cNvPr>
          <p:cNvSpPr/>
          <p:nvPr/>
        </p:nvSpPr>
        <p:spPr>
          <a:xfrm>
            <a:off x="169185" y="4555437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BC19E-069C-E340-84E4-10F414FCB642}"/>
              </a:ext>
            </a:extLst>
          </p:cNvPr>
          <p:cNvSpPr/>
          <p:nvPr/>
        </p:nvSpPr>
        <p:spPr>
          <a:xfrm>
            <a:off x="169185" y="4145344"/>
            <a:ext cx="283028" cy="28302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08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Hospitals’ </a:t>
            </a:r>
            <a:br>
              <a:rPr lang="en-US" dirty="0"/>
            </a:br>
            <a:r>
              <a:rPr lang="en-US" dirty="0"/>
              <a:t>Administrative Costs Are Higher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Himmelstein and Woolhandler</a:t>
            </a:r>
          </a:p>
          <a:p>
            <a:r>
              <a:rPr lang="en-US" dirty="0"/>
              <a:t>Analysis of 2011 Medicare hospital cost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87108"/>
            <a:ext cx="255402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Percentage spent on administration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85712" y="1690688"/>
          <a:ext cx="5858288" cy="43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557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720" y="1690688"/>
            <a:ext cx="8575705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420600" y="0"/>
            <a:ext cx="3810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91" tIns="45648" rIns="91291" bIns="4564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For-Profit Dialysis Clinics’ Death Rates </a:t>
            </a:r>
            <a:br>
              <a:rPr lang="en-US" sz="4000" dirty="0"/>
            </a:br>
            <a:r>
              <a:rPr lang="en-US" sz="4000" dirty="0"/>
              <a:t>Are 9% Higher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2002;288:2449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71094"/>
            <a:ext cx="2458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Relative Risk (RR) of Morality </a:t>
            </a:r>
            <a:r>
              <a:rPr lang="en-US" sz="2400">
                <a:solidFill>
                  <a:schemeClr val="bg1"/>
                </a:solidFill>
              </a:rPr>
              <a:t>in Hemodialysis Patients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3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90F-88F5-A745-8326-3766D32B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Kidney Care: </a:t>
            </a:r>
            <a:br>
              <a:rPr lang="en-US" dirty="0"/>
            </a:br>
            <a:r>
              <a:rPr lang="en-US" dirty="0"/>
              <a:t>Less Dialysis, Better Survival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380A-FDA7-6F41-BFEF-BF2FB11D27D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JAMA IM 2018; 178:657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Kidney failure defined as eGFR&lt;15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Non-VA defined as Medicare-paid, mostly delivered by investor-owned facilities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5DD2C5-12E4-2E4E-B368-128D9B2E6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16641"/>
              </p:ext>
            </p:extLst>
          </p:nvPr>
        </p:nvGraphicFramePr>
        <p:xfrm>
          <a:off x="217714" y="1645050"/>
          <a:ext cx="11338560" cy="448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782E68-C277-2947-8CB3-FFBE925E5DB2}"/>
              </a:ext>
            </a:extLst>
          </p:cNvPr>
          <p:cNvSpPr txBox="1"/>
          <p:nvPr/>
        </p:nvSpPr>
        <p:spPr>
          <a:xfrm>
            <a:off x="975373" y="2299063"/>
            <a:ext cx="2264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of patients with new kidney failure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A3B67-093C-DF46-B1DD-2CF60C85CAE2}"/>
              </a:ext>
            </a:extLst>
          </p:cNvPr>
          <p:cNvSpPr>
            <a:spLocks noChangeAspect="1"/>
          </p:cNvSpPr>
          <p:nvPr/>
        </p:nvSpPr>
        <p:spPr>
          <a:xfrm>
            <a:off x="1031965" y="4315241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5EFE4-BD41-9A45-B3E5-088DA07A7F2A}"/>
              </a:ext>
            </a:extLst>
          </p:cNvPr>
          <p:cNvSpPr>
            <a:spLocks noChangeAspect="1"/>
          </p:cNvSpPr>
          <p:nvPr/>
        </p:nvSpPr>
        <p:spPr>
          <a:xfrm>
            <a:off x="1031965" y="479152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27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For Profit Home Care: Lower Quality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Cabin, </a:t>
            </a:r>
            <a:r>
              <a:rPr lang="en-US" dirty="0" err="1"/>
              <a:t>Siman</a:t>
            </a:r>
            <a:r>
              <a:rPr lang="en-US" dirty="0"/>
              <a:t>, Himmelstein &amp; Woolhandler. </a:t>
            </a:r>
          </a:p>
          <a:p>
            <a:r>
              <a:rPr lang="en-US" dirty="0"/>
              <a:t>Health Affairs 8/2014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838200" y="1300480"/>
          <a:ext cx="10515599" cy="46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67617" y="5550922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4727" y="5550922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72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For Profit Home Care: Higher Cost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Cabin, </a:t>
            </a:r>
            <a:r>
              <a:rPr lang="en-US" dirty="0" err="1"/>
              <a:t>Siman</a:t>
            </a:r>
            <a:r>
              <a:rPr lang="en-US" dirty="0"/>
              <a:t>, Himmelstein &amp; Woolhandler. </a:t>
            </a:r>
          </a:p>
          <a:p>
            <a:r>
              <a:rPr lang="en-US" dirty="0"/>
              <a:t>Health Affairs 8/2014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58418" y="1351280"/>
          <a:ext cx="11242702" cy="459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0007" y="3240157"/>
            <a:ext cx="253163" cy="253163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0007" y="3796395"/>
            <a:ext cx="253163" cy="253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418" y="2184524"/>
            <a:ext cx="22361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Annual Cost per Patient</a:t>
            </a:r>
          </a:p>
        </p:txBody>
      </p:sp>
    </p:spTree>
    <p:extLst>
      <p:ext uri="{BB962C8B-B14F-4D97-AF65-F5344CB8AC3E}">
        <p14:creationId xmlns:p14="http://schemas.microsoft.com/office/powerpoint/2010/main" val="21542494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327C-DCF4-374C-ABC0-B77E50C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Investor-Owned Nursing Homes: Worse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B929E-34AB-8E4A-B07E-DAE2E4966FB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CMS – Nursing Home Data Compendium 2015</a:t>
            </a:r>
          </a:p>
          <a:p>
            <a:r>
              <a:rPr lang="en-US" dirty="0"/>
              <a:t>”Severe” defined as actual harm or immediate jeopardy to patients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67E910-5A12-C04E-8A9F-3776B556D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74330"/>
              </p:ext>
            </p:extLst>
          </p:nvPr>
        </p:nvGraphicFramePr>
        <p:xfrm>
          <a:off x="60961" y="1439334"/>
          <a:ext cx="11292839" cy="457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880EE8-53D1-CD4E-8D4A-E850811FFE09}"/>
              </a:ext>
            </a:extLst>
          </p:cNvPr>
          <p:cNvSpPr txBox="1"/>
          <p:nvPr/>
        </p:nvSpPr>
        <p:spPr>
          <a:xfrm>
            <a:off x="60961" y="2055815"/>
            <a:ext cx="2969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Deficiencies per Nursing Home,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or % of Nursing Homes with 1 or more deficiencies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6D38D-4D71-EB44-B719-38E1DE6A2F17}"/>
              </a:ext>
            </a:extLst>
          </p:cNvPr>
          <p:cNvSpPr/>
          <p:nvPr/>
        </p:nvSpPr>
        <p:spPr>
          <a:xfrm>
            <a:off x="5058592" y="2607528"/>
            <a:ext cx="4050574" cy="15116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Inspections found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severe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deficiencies</a:t>
            </a:r>
          </a:p>
        </p:txBody>
      </p:sp>
    </p:spTree>
    <p:extLst>
      <p:ext uri="{BB962C8B-B14F-4D97-AF65-F5344CB8AC3E}">
        <p14:creationId xmlns:p14="http://schemas.microsoft.com/office/powerpoint/2010/main" val="208605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Medicaid Improved Access and Hypertension Control for the Poor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Christopher, </a:t>
            </a:r>
            <a:r>
              <a:rPr lang="en-US" dirty="0" err="1"/>
              <a:t>Wilper</a:t>
            </a:r>
            <a:r>
              <a:rPr lang="en-US" dirty="0"/>
              <a:t>, Himmelstein, Woolhandler, McCormick </a:t>
            </a:r>
            <a:r>
              <a:rPr lang="mr-IN" dirty="0"/>
              <a:t>–</a:t>
            </a:r>
            <a:r>
              <a:rPr lang="en-US" dirty="0"/>
              <a:t> AJPH 2015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Odds ratios are adjusted for sex, age, race/ethnicity, presence of chronic conditions, disability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04730653"/>
              </p:ext>
            </p:extLst>
          </p:nvPr>
        </p:nvGraphicFramePr>
        <p:xfrm>
          <a:off x="2208628" y="1690688"/>
          <a:ext cx="9145172" cy="43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678" y="2298282"/>
            <a:ext cx="223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Odds ratio for Medicaid vs Uninsured</a:t>
            </a:r>
          </a:p>
        </p:txBody>
      </p:sp>
    </p:spTree>
    <p:extLst>
      <p:ext uri="{BB962C8B-B14F-4D97-AF65-F5344CB8AC3E}">
        <p14:creationId xmlns:p14="http://schemas.microsoft.com/office/powerpoint/2010/main" val="8863624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Hospice Goes For-Profit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MEDPAC annual report, 2018 and previous reports</a:t>
            </a:r>
          </a:p>
          <a:p>
            <a:r>
              <a:rPr lang="en-US" dirty="0"/>
              <a:t>Profit rate: for-profits = 16.4%; non-profits = .1%. </a:t>
            </a:r>
          </a:p>
          <a:p>
            <a:r>
              <a:rPr lang="en-US" dirty="0"/>
              <a:t>Mean LOS: for-profits = 106 days; non-profits = 66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094612"/>
            <a:ext cx="272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hospices under for-profit ownership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2285156"/>
              </p:ext>
            </p:extLst>
          </p:nvPr>
        </p:nvGraphicFramePr>
        <p:xfrm>
          <a:off x="2868752" y="1330960"/>
          <a:ext cx="8845728" cy="468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7089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Hospices Avoid </a:t>
            </a:r>
            <a:br>
              <a:rPr lang="en-US" dirty="0"/>
            </a:br>
            <a:r>
              <a:rPr lang="en-US" dirty="0"/>
              <a:t>Unprofitable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2012;31:2690</a:t>
            </a:r>
          </a:p>
          <a:p>
            <a:r>
              <a:rPr lang="en-US" dirty="0"/>
              <a:t>Note: Based upon accepting patients on chemo, TPN, transfusions, tube feeds, </a:t>
            </a:r>
            <a:r>
              <a:rPr lang="en-US" dirty="0" err="1"/>
              <a:t>intrathecal</a:t>
            </a:r>
            <a:r>
              <a:rPr lang="en-US" dirty="0"/>
              <a:t> </a:t>
            </a:r>
            <a:r>
              <a:rPr lang="en-US" dirty="0" err="1"/>
              <a:t>cath</a:t>
            </a:r>
            <a:r>
              <a:rPr lang="en-US" dirty="0"/>
              <a:t>, palliative radiation, or living alone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739294" y="1690688"/>
          <a:ext cx="7965026" cy="42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3881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Likelihood of accepting all patients, regardless of care needs 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(and profitability)</a:t>
            </a:r>
          </a:p>
        </p:txBody>
      </p:sp>
    </p:spTree>
    <p:extLst>
      <p:ext uri="{BB962C8B-B14F-4D97-AF65-F5344CB8AC3E}">
        <p14:creationId xmlns:p14="http://schemas.microsoft.com/office/powerpoint/2010/main" val="1121447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Prescription Drug Spending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CMS, Office of the Actuary</a:t>
            </a:r>
          </a:p>
          <a:p>
            <a:r>
              <a:rPr lang="en-US" dirty="0"/>
              <a:t>Note: 2017-2019 estimated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26264"/>
            <a:ext cx="301373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Prescription drug spending,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Billions of dollars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8791612"/>
              </p:ext>
            </p:extLst>
          </p:nvPr>
        </p:nvGraphicFramePr>
        <p:xfrm>
          <a:off x="3108960" y="1341120"/>
          <a:ext cx="8493760" cy="466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10124387" y="3712916"/>
            <a:ext cx="1442302" cy="4396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Estimated</a:t>
            </a:r>
          </a:p>
        </p:txBody>
      </p:sp>
    </p:spTree>
    <p:extLst>
      <p:ext uri="{BB962C8B-B14F-4D97-AF65-F5344CB8AC3E}">
        <p14:creationId xmlns:p14="http://schemas.microsoft.com/office/powerpoint/2010/main" val="6365528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Spends the Most on Drugs</a:t>
            </a:r>
            <a:br>
              <a:rPr lang="en-US" dirty="0"/>
            </a:br>
            <a:r>
              <a:rPr lang="en-US" sz="2800" dirty="0"/>
              <a:t>Double the OECD Average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OECD, 2018</a:t>
            </a:r>
          </a:p>
          <a:p>
            <a:r>
              <a:rPr lang="en-US" dirty="0"/>
              <a:t>Note: Data are for 2016 or most recent year available.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53010"/>
            <a:ext cx="203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 capita </a:t>
            </a:r>
            <a:r>
              <a:rPr lang="en-US" sz="2400">
                <a:solidFill>
                  <a:schemeClr val="bg1"/>
                </a:solidFill>
              </a:rPr>
              <a:t>spending </a:t>
            </a:r>
            <a:r>
              <a:rPr lang="en-US" sz="2400" dirty="0">
                <a:solidFill>
                  <a:schemeClr val="bg1"/>
                </a:solidFill>
              </a:rPr>
              <a:t>on prescription drugs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39033656"/>
              </p:ext>
            </p:extLst>
          </p:nvPr>
        </p:nvGraphicFramePr>
        <p:xfrm>
          <a:off x="2032000" y="1574800"/>
          <a:ext cx="9428480" cy="443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481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E3A5-79A7-3A4A-B1F8-F0B7FC98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 With Drugs,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Device Prices Are Highest in the USA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C2026-BD78-C146-92D9-1B066574C8D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Health Affairs 2018;37:1570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Devices account for 6% of U.S. health expenditures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A8531A-746A-474D-9D80-B96107735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364054"/>
              </p:ext>
            </p:extLst>
          </p:nvPr>
        </p:nvGraphicFramePr>
        <p:xfrm>
          <a:off x="20773" y="1513114"/>
          <a:ext cx="11594283" cy="462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8AFD17-FF4C-CC4E-B6C1-A8A74B2B7E97}"/>
              </a:ext>
            </a:extLst>
          </p:cNvPr>
          <p:cNvSpPr txBox="1"/>
          <p:nvPr/>
        </p:nvSpPr>
        <p:spPr>
          <a:xfrm>
            <a:off x="20774" y="2039467"/>
            <a:ext cx="2354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Mean cost per device, 2014</a:t>
            </a:r>
          </a:p>
          <a:p>
            <a:r>
              <a:rPr lang="en-US" sz="2400" dirty="0">
                <a:solidFill>
                  <a:schemeClr val="bg1"/>
                </a:solidFill>
              </a:rPr>
              <a:t>(exchange rate adjusted $s)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8624F-47B6-B940-B87F-9B4DC8DA11E0}"/>
              </a:ext>
            </a:extLst>
          </p:cNvPr>
          <p:cNvSpPr/>
          <p:nvPr/>
        </p:nvSpPr>
        <p:spPr>
          <a:xfrm>
            <a:off x="243170" y="3804817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16607-D602-1347-8CC5-D9A67199B5A6}"/>
              </a:ext>
            </a:extLst>
          </p:cNvPr>
          <p:cNvSpPr/>
          <p:nvPr/>
        </p:nvSpPr>
        <p:spPr>
          <a:xfrm>
            <a:off x="243170" y="4216111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1765F-141E-3240-BE34-F94F10FA6816}"/>
              </a:ext>
            </a:extLst>
          </p:cNvPr>
          <p:cNvSpPr/>
          <p:nvPr/>
        </p:nvSpPr>
        <p:spPr>
          <a:xfrm>
            <a:off x="243170" y="4627405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48A81-E432-1D4C-AA9B-00BDA393E628}"/>
              </a:ext>
            </a:extLst>
          </p:cNvPr>
          <p:cNvSpPr/>
          <p:nvPr/>
        </p:nvSpPr>
        <p:spPr>
          <a:xfrm>
            <a:off x="243170" y="5038699"/>
            <a:ext cx="283028" cy="283028"/>
          </a:xfrm>
          <a:prstGeom prst="rect">
            <a:avLst/>
          </a:prstGeom>
          <a:solidFill>
            <a:schemeClr val="accent4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7ADA-43B2-3C49-B102-AEA91E1051CA}"/>
              </a:ext>
            </a:extLst>
          </p:cNvPr>
          <p:cNvSpPr/>
          <p:nvPr/>
        </p:nvSpPr>
        <p:spPr>
          <a:xfrm>
            <a:off x="243170" y="5449992"/>
            <a:ext cx="283028" cy="283028"/>
          </a:xfrm>
          <a:prstGeom prst="rect">
            <a:avLst/>
          </a:prstGeom>
          <a:solidFill>
            <a:schemeClr val="accent5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095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76FF-1BBE-0B4C-9C24-404233C5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What Goes Into a $6,000 Orthopedic Implant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29E92-DE44-8A41-944F-92E272CAE13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2/5/2018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3B670E-6604-6142-946B-B891F90E7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63967"/>
              </p:ext>
            </p:extLst>
          </p:nvPr>
        </p:nvGraphicFramePr>
        <p:xfrm>
          <a:off x="2032000" y="1193471"/>
          <a:ext cx="8128000" cy="529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9068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Cost Tripled 2006-2013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2016;315:1400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" y="2281212"/>
            <a:ext cx="1981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Mean expenditure per patient </a:t>
            </a:r>
            <a:r>
              <a:rPr lang="en-US" sz="2400">
                <a:solidFill>
                  <a:schemeClr val="bg1"/>
                </a:solidFill>
              </a:rPr>
              <a:t>for insulin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385411"/>
          <a:ext cx="9321800" cy="46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342589" y="1690688"/>
            <a:ext cx="4805680" cy="123162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Average cost per patient in 2013:</a:t>
            </a:r>
          </a:p>
          <a:p>
            <a:pPr algn="ctr"/>
            <a:r>
              <a:rPr lang="en-US" sz="4400" b="1" dirty="0"/>
              <a:t>$736</a:t>
            </a:r>
          </a:p>
        </p:txBody>
      </p:sp>
    </p:spTree>
    <p:extLst>
      <p:ext uri="{BB962C8B-B14F-4D97-AF65-F5344CB8AC3E}">
        <p14:creationId xmlns:p14="http://schemas.microsoft.com/office/powerpoint/2010/main" val="1654542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Company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Fortune 500 rankings for 1995-2017</a:t>
            </a:r>
          </a:p>
          <a:p>
            <a:r>
              <a:rPr lang="en-US" dirty="0"/>
              <a:t>Total drug company profits, 2017= $44.4 billion. Depressed by one-time charges for repatriated profits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9711"/>
            <a:ext cx="23961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Return 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on Revenue (%)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43613620"/>
              </p:ext>
            </p:extLst>
          </p:nvPr>
        </p:nvGraphicFramePr>
        <p:xfrm>
          <a:off x="2316480" y="1341120"/>
          <a:ext cx="9037320" cy="46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34294" y="5526713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9720" y="5526713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25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5">
            <a:extLst>
              <a:ext uri="{FF2B5EF4-FFF2-40B4-BE49-F238E27FC236}">
                <a16:creationId xmlns:a16="http://schemas.microsoft.com/office/drawing/2014/main" id="{6C1F3813-AF28-D54E-93E8-7567AB5D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87" y="2120949"/>
            <a:ext cx="1100842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“The success of its [Gilead’s] hepatitis C franchise has gradually exhausted the available pool of treatable patients…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“In the case of infectious diseases such as hepatitis C, curing existing patients also decreases the number of carriers able to transmit the virus to new patients.”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BEB0-8261-D345-8712-B4ABF04E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5" y="279547"/>
            <a:ext cx="10515600" cy="1513627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Goldman Sachs asks in biotech research report:</a:t>
            </a:r>
            <a:br>
              <a:rPr lang="en-US" sz="2200" dirty="0"/>
            </a:br>
            <a:r>
              <a:rPr lang="en-US" sz="4900" dirty="0"/>
              <a:t>“Is Curing Patients a </a:t>
            </a:r>
            <a:br>
              <a:rPr lang="en-US" sz="4900" dirty="0"/>
            </a:br>
            <a:r>
              <a:rPr lang="en-US" sz="4900" dirty="0"/>
              <a:t>Sustainable Business Model?”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423D2-E9D7-2A4A-9F80-5ABF252CDBA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CNBC Investing</a:t>
            </a:r>
          </a:p>
          <a:p>
            <a:r>
              <a:rPr lang="en-US" dirty="0"/>
              <a:t>Tae Kim @</a:t>
            </a:r>
            <a:r>
              <a:rPr lang="en-US" dirty="0" err="1"/>
              <a:t>firstadopter</a:t>
            </a:r>
            <a:r>
              <a:rPr lang="en-US" dirty="0"/>
              <a:t>. Published 3:15 PM ET Wed, 11 April 2018. Updated 7:20 PM ET Wed, 11 April 2018</a:t>
            </a:r>
          </a:p>
        </p:txBody>
      </p:sp>
    </p:spTree>
    <p:extLst>
      <p:ext uri="{BB962C8B-B14F-4D97-AF65-F5344CB8AC3E}">
        <p14:creationId xmlns:p14="http://schemas.microsoft.com/office/powerpoint/2010/main" val="30027604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Profits Dwarf Cancer Drug R&amp;D Costs</a:t>
            </a:r>
            <a:br>
              <a:rPr lang="en-US"/>
            </a:br>
            <a:r>
              <a:rPr lang="en-US" sz="2400"/>
              <a:t>Analysis of All Drugs Approved 2006 </a:t>
            </a:r>
            <a:r>
              <a:rPr lang="mr-IN" sz="2400"/>
              <a:t>–</a:t>
            </a:r>
            <a:r>
              <a:rPr lang="en-US" sz="2400"/>
              <a:t> 2015 </a:t>
            </a:r>
            <a:br>
              <a:rPr lang="en-US" sz="2400"/>
            </a:br>
            <a:r>
              <a:rPr lang="en-US" sz="2400"/>
              <a:t>From Firms With Only One Approved Drug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Prasad et al. JAMA IM, online 9/11/2017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 Costs of all company R&amp;D, including their non-approved agents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** Total revenue from sales since approve </a:t>
            </a:r>
            <a:r>
              <a:rPr lang="mr-IN"/>
              <a:t>–</a:t>
            </a:r>
            <a:r>
              <a:rPr lang="en-US"/>
              <a:t> mean of 3.8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62" y="2290527"/>
            <a:ext cx="181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Mean Cost or Revenue per Drug</a:t>
            </a:r>
          </a:p>
          <a:p>
            <a:r>
              <a:rPr lang="en-US" sz="2400">
                <a:solidFill>
                  <a:schemeClr val="bg1"/>
                </a:solidFill>
              </a:rPr>
              <a:t>(Millions)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032000" y="1801641"/>
          <a:ext cx="9321800" cy="40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38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Specialists Won’t See </a:t>
            </a:r>
            <a:br>
              <a:rPr lang="en-US" dirty="0"/>
            </a:br>
            <a:r>
              <a:rPr lang="en-US" dirty="0"/>
              <a:t>Kids With Medicaid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Bisgaier</a:t>
            </a:r>
            <a:r>
              <a:rPr lang="en-US" dirty="0"/>
              <a:t> J, Rhodes KV.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2011;364:2324-2333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1036"/>
            <a:ext cx="26416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% of Clinics Scheduling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Appointments for Children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8790082"/>
              </p:ext>
            </p:extLst>
          </p:nvPr>
        </p:nvGraphicFramePr>
        <p:xfrm>
          <a:off x="2323549" y="1752423"/>
          <a:ext cx="9182651" cy="43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4319000" y="5619198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197239" y="561919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5047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 Companies’ Cost Structure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2001;20(5):136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74900" y="1373220"/>
            <a:ext cx="6839712" cy="4637836"/>
            <a:chOff x="1250900" y="1163117"/>
            <a:chExt cx="6839712" cy="4637836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1250900" y="1163117"/>
            <a:ext cx="6839712" cy="4637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459521" y="2149527"/>
              <a:ext cx="232849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EBF1DD"/>
                  </a:solidFill>
                  <a:cs typeface="Franklin Gothic Book"/>
                </a:rPr>
                <a:t>Marketing </a:t>
              </a:r>
            </a:p>
            <a:p>
              <a:pPr algn="ctr"/>
              <a:r>
                <a:rPr lang="en-US" sz="2400" dirty="0">
                  <a:solidFill>
                    <a:srgbClr val="EBF1DD"/>
                  </a:solidFill>
                  <a:cs typeface="Franklin Gothic Book"/>
                </a:rPr>
                <a:t>and Admin</a:t>
              </a:r>
            </a:p>
            <a:p>
              <a:pPr algn="ctr"/>
              <a:r>
                <a:rPr lang="en-US" sz="2400" dirty="0">
                  <a:solidFill>
                    <a:srgbClr val="EBF1DD"/>
                  </a:solidFill>
                  <a:cs typeface="Franklin Gothic Book"/>
                </a:rPr>
                <a:t>35%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516961"/>
              <a:ext cx="2305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Manufacturing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27%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1840" y="3617371"/>
              <a:ext cx="2125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Profits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(After Taxes)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18%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1568" y="4439107"/>
              <a:ext cx="9582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R&amp;D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cs typeface="Franklin Gothic Book"/>
                </a:rPr>
                <a:t>13%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35846" y="5153961"/>
            <a:ext cx="10945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Franklin Gothic Book"/>
              </a:rPr>
              <a:t>Taxes</a:t>
            </a:r>
          </a:p>
          <a:p>
            <a:pPr algn="ctr"/>
            <a:r>
              <a:rPr lang="en-US" sz="2400" dirty="0">
                <a:cs typeface="Franklin Gothic Book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6419286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/>
              <a:t>Investor-Owned Medicaid HMOs:</a:t>
            </a:r>
            <a:br>
              <a:rPr lang="en-US" sz="4000" dirty="0"/>
            </a:br>
            <a:r>
              <a:rPr lang="en-US" sz="4000" dirty="0"/>
              <a:t>Higher Administrative Costs, Lower Quality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Note: Publicly Traded = Publicly traded Medicaid-only plans</a:t>
            </a:r>
          </a:p>
          <a:p>
            <a:r>
              <a:rPr lang="en-US" dirty="0"/>
              <a:t>Source: McCue. Commonwealth Fund, June, 2011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38200" y="1554480"/>
          <a:ext cx="10515599" cy="445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063516" y="556251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6520966" y="5562518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Insurers Risk Select Via Formulary Design</a:t>
            </a:r>
            <a:br>
              <a:rPr lang="en-US" sz="4000" dirty="0"/>
            </a:br>
            <a:r>
              <a:rPr lang="en-US" sz="2200" dirty="0"/>
              <a:t>Put generics needed by sicker patients into high co-pay tier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Oster &amp; </a:t>
            </a:r>
            <a:r>
              <a:rPr lang="en-US" dirty="0" err="1"/>
              <a:t>Fendrick</a:t>
            </a:r>
            <a:r>
              <a:rPr lang="en-US" dirty="0"/>
              <a:t>, Am J Managed Care 2014;9:693-4</a:t>
            </a:r>
          </a:p>
          <a:p>
            <a:r>
              <a:rPr lang="en-US" dirty="0"/>
              <a:t>Plan 3 = Harvard Pilgrim</a:t>
            </a:r>
          </a:p>
          <a:p>
            <a:r>
              <a:rPr lang="en-US" dirty="0"/>
              <a:t>“No” = No drug of choice available on Tier 1 (lowest co-pay)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88721" y="1592831"/>
          <a:ext cx="981455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68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  <a:cs typeface="Franklin Gothic Medium"/>
                        </a:rPr>
                        <a:t>Drugs of Choice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  <a:cs typeface="Franklin Gothic Medium"/>
                        </a:rPr>
                        <a:t>Illness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Franklin Gothic Medium"/>
                        </a:rPr>
                        <a:t>Plan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Franklin Gothic Medium"/>
                        </a:rPr>
                        <a:t>Plan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  <a:cs typeface="Franklin Gothic Medium"/>
                        </a:rPr>
                        <a:t>Plan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Anti-</a:t>
                      </a:r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Retrovirals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HIV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Triptans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Migraines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Anti-Psychotics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Schizophrenia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Macrolides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Pneumonia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L-Dopa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Parkinson’s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Anti-</a:t>
                      </a:r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Convulsants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Seizures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ACE Inhibitors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Hypertension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Metformin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Franklin Gothic Book"/>
                        </a:rPr>
                        <a:t>Diabetes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F1D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564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Overhead, 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9514717"/>
              </p:ext>
            </p:extLst>
          </p:nvPr>
        </p:nvGraphicFramePr>
        <p:xfrm>
          <a:off x="1153886" y="1470114"/>
          <a:ext cx="10591800" cy="49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CE0BAE-C847-3B42-B85E-9E3F4E5B54A2}"/>
              </a:ext>
            </a:extLst>
          </p:cNvPr>
          <p:cNvSpPr txBox="1"/>
          <p:nvPr/>
        </p:nvSpPr>
        <p:spPr>
          <a:xfrm>
            <a:off x="1" y="2565070"/>
            <a:ext cx="143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Medical Loss Ratio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 filings for first or second quarters, 2018</a:t>
            </a:r>
          </a:p>
          <a:p>
            <a:r>
              <a:rPr lang="en-US" dirty="0"/>
              <a:t>Note: Medical Loss Ratio = 1 – (medical benefits/premiums)</a:t>
            </a:r>
          </a:p>
        </p:txBody>
      </p:sp>
    </p:spTree>
    <p:extLst>
      <p:ext uri="{BB962C8B-B14F-4D97-AF65-F5344CB8AC3E}">
        <p14:creationId xmlns:p14="http://schemas.microsoft.com/office/powerpoint/2010/main" val="40350812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Insurance Company CEOs’ Totay Direct Compensation,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DEF 14A Schedules, SEC; Bureau of Labor Statistics; Current Population Survey.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Annual CEO compensation includes salary, non-equity incentive pay, other compensation, and value of stock options exercised and stock awards that vested. In addition, these CEOs were given stock and option awards totaling $78.6 million (in aggregate) this year, which will provide value in future years.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38200" y="1690688"/>
          <a:ext cx="8459912" cy="421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Michael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Neidorff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  <a:p>
                      <a:pPr algn="ctr"/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           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David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Cordani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Mark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Bertolini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Steve Helmsley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Joseph Swedish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Bruce Broussard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97596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Centene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$32.2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$123,225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5961" y="4137073"/>
            <a:ext cx="17802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United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$31.3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$119,918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6080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Wellpoint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$65,356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29407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Humana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$17.0M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$65,208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0608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Cigna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$21.9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$84,017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29408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Aetna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$ 41.7M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$159,647</a:t>
            </a:r>
          </a:p>
        </p:txBody>
      </p:sp>
      <p:pic>
        <p:nvPicPr>
          <p:cNvPr id="17" name="Picture 1027" descr="lar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98" y="2095879"/>
            <a:ext cx="987394" cy="1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27" descr="lar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35" y="2091655"/>
            <a:ext cx="1110930" cy="16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27" descr="lar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42" y="4192538"/>
            <a:ext cx="1058192" cy="16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27" descr="lar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0758" y="4297899"/>
            <a:ext cx="959733" cy="1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27" descr="lar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2083683"/>
            <a:ext cx="1134521" cy="16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27" descr="lar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4210684"/>
            <a:ext cx="1025934" cy="16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990" y="2458699"/>
            <a:ext cx="2581764" cy="250774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Median earnings of full-time </a:t>
            </a:r>
          </a:p>
          <a:p>
            <a:pPr algn="ctr"/>
            <a:r>
              <a:rPr lang="en-US" sz="2400"/>
              <a:t>wage and salary workers in 2016:</a:t>
            </a:r>
          </a:p>
          <a:p>
            <a:pPr algn="ctr"/>
            <a:r>
              <a:rPr lang="en-US" sz="3600" b="1"/>
              <a:t>$43,264</a:t>
            </a:r>
          </a:p>
        </p:txBody>
      </p:sp>
    </p:spTree>
    <p:extLst>
      <p:ext uri="{BB962C8B-B14F-4D97-AF65-F5344CB8AC3E}">
        <p14:creationId xmlns:p14="http://schemas.microsoft.com/office/powerpoint/2010/main" val="1397029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3" descr="ScreenHunter_49 Oct">
            <a:extLst>
              <a:ext uri="{FF2B5EF4-FFF2-40B4-BE49-F238E27FC236}">
                <a16:creationId xmlns:a16="http://schemas.microsoft.com/office/drawing/2014/main" id="{73FC4656-F165-6E4B-8D4B-821617ED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73" y="780473"/>
            <a:ext cx="11235655" cy="41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094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itle 1"/>
          <p:cNvSpPr>
            <a:spLocks noGrp="1"/>
          </p:cNvSpPr>
          <p:nvPr>
            <p:ph type="ctrTitle" idx="4294967295"/>
          </p:nvPr>
        </p:nvSpPr>
        <p:spPr>
          <a:xfrm>
            <a:off x="514563" y="631005"/>
            <a:ext cx="11054137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/>
              <a:t>Medicare:</a:t>
            </a:r>
            <a:br>
              <a:rPr lang="en-US" altLang="en-US" sz="6600" dirty="0"/>
            </a:br>
            <a:r>
              <a:rPr lang="en-US" altLang="en-US" sz="6600" dirty="0"/>
              <a:t>More Efficient than</a:t>
            </a:r>
            <a:br>
              <a:rPr lang="en-US" altLang="en-US" sz="6600" dirty="0"/>
            </a:br>
            <a:r>
              <a:rPr lang="en-US" altLang="en-US" sz="6600" dirty="0"/>
              <a:t>Private Insurers</a:t>
            </a:r>
          </a:p>
        </p:txBody>
      </p:sp>
    </p:spTree>
    <p:extLst>
      <p:ext uri="{BB962C8B-B14F-4D97-AF65-F5344CB8AC3E}">
        <p14:creationId xmlns:p14="http://schemas.microsoft.com/office/powerpoint/2010/main" val="16837520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Growth in Spending 1969-2016:</a:t>
            </a:r>
            <a:br>
              <a:rPr lang="en-US" sz="3600" dirty="0"/>
            </a:br>
            <a:r>
              <a:rPr lang="en-US" sz="3600" dirty="0"/>
              <a:t>Medicare Vs. Private Insurers</a:t>
            </a:r>
            <a:br>
              <a:rPr lang="en-US" sz="3600" dirty="0"/>
            </a:br>
            <a:r>
              <a:rPr lang="en-US" sz="2000" dirty="0"/>
              <a:t>Per Enrollee, Common Benefits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 Office of the Actuary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8767" y="5366927"/>
            <a:ext cx="270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Private Insurance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6357" y="5366927"/>
            <a:ext cx="177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Medicare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6837" y="5435972"/>
            <a:ext cx="323574" cy="32357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8164" y="5435972"/>
            <a:ext cx="323574" cy="32357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89536541"/>
              </p:ext>
            </p:extLst>
          </p:nvPr>
        </p:nvGraphicFramePr>
        <p:xfrm>
          <a:off x="558800" y="1803255"/>
          <a:ext cx="7244080" cy="33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414559"/>
              </p:ext>
            </p:extLst>
          </p:nvPr>
        </p:nvGraphicFramePr>
        <p:xfrm>
          <a:off x="8064052" y="1803255"/>
          <a:ext cx="3609788" cy="33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800" y="3019874"/>
            <a:ext cx="164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Book"/>
              </a:rPr>
              <a:t>Percent Increase</a:t>
            </a:r>
          </a:p>
        </p:txBody>
      </p:sp>
    </p:spTree>
    <p:extLst>
      <p:ext uri="{BB962C8B-B14F-4D97-AF65-F5344CB8AC3E}">
        <p14:creationId xmlns:p14="http://schemas.microsoft.com/office/powerpoint/2010/main" val="24277617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Advantage Plans’ </a:t>
            </a:r>
            <a:br>
              <a:rPr lang="en-US" dirty="0"/>
            </a:br>
            <a:r>
              <a:rPr lang="en-US" dirty="0"/>
              <a:t>High Overhead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GAO 12/2013 and Medicare Trustees Report 2012 – Figures are for 2011</a:t>
            </a:r>
          </a:p>
          <a:p>
            <a:r>
              <a:rPr lang="en-US" dirty="0"/>
              <a:t>Note: MA overhead = $905/enrollee; profit = $447/enrollee</a:t>
            </a:r>
          </a:p>
          <a:p>
            <a:r>
              <a:rPr lang="en-US" dirty="0"/>
              <a:t>Total MA profit = $3.3 Billion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445250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1226807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347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40" y="2835738"/>
            <a:ext cx="4677151" cy="24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1200"/>
              </a:spcAft>
            </a:pPr>
            <a:r>
              <a:rPr lang="en-US" sz="2400" b="1" dirty="0"/>
              <a:t>More than a third </a:t>
            </a:r>
            <a:r>
              <a:rPr lang="en-US" sz="2400" dirty="0"/>
              <a:t>of all Medicare Advantage plans lack an NCI cancer center.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49% of narrow networks </a:t>
            </a:r>
            <a:r>
              <a:rPr lang="en-US" sz="2400" dirty="0"/>
              <a:t>exclude academic med centers.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Medicare Advantage Plans’ Narrow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Kaiser Family Foundation June, 2016</a:t>
            </a:r>
          </a:p>
          <a:p>
            <a:r>
              <a:rPr lang="en-US" dirty="0"/>
              <a:t>Note: “Narrow” = &lt;30% of hospitals; “Medium Small” = 20-49%; “Medium” = 50-69%; “Broad” = &gt;69%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92079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838705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542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10763</TotalTime>
  <Words>8056</Words>
  <Application>Microsoft Office PowerPoint</Application>
  <PresentationFormat>Widescreen</PresentationFormat>
  <Paragraphs>1399</Paragraphs>
  <Slides>221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221</vt:i4>
      </vt:variant>
    </vt:vector>
  </HeadingPairs>
  <TitlesOfParts>
    <vt:vector size="233" baseType="lpstr">
      <vt:lpstr>MS PGothic</vt:lpstr>
      <vt:lpstr>MS PGothic</vt:lpstr>
      <vt:lpstr>Arial</vt:lpstr>
      <vt:lpstr>Calibri</vt:lpstr>
      <vt:lpstr>Franklin Gothic Book</vt:lpstr>
      <vt:lpstr>Franklin Gothic Medium</vt:lpstr>
      <vt:lpstr>Garamond</vt:lpstr>
      <vt:lpstr>Gothic</vt:lpstr>
      <vt:lpstr>Helvetica</vt:lpstr>
      <vt:lpstr>Times New Roman</vt:lpstr>
      <vt:lpstr>Wingdings</vt:lpstr>
      <vt:lpstr>Office Theme</vt:lpstr>
      <vt:lpstr>The Uninsured</vt:lpstr>
      <vt:lpstr>Uninsured All Year, 1940-2024</vt:lpstr>
      <vt:lpstr>Uninsured by Race/Ethnicity, 2017</vt:lpstr>
      <vt:lpstr>37,117 Deaths During 2017  Due to Uninsurance</vt:lpstr>
      <vt:lpstr>Medicaid: Poor Access, But Better Than Nothing</vt:lpstr>
      <vt:lpstr>Medicaid Enrollment, 1987-2018</vt:lpstr>
      <vt:lpstr>Medicaid Covers Many Working Poor</vt:lpstr>
      <vt:lpstr>Medicaid Improved Access and Hypertension Control for the Poor</vt:lpstr>
      <vt:lpstr>Many Specialists Won’t See  Kids With Medicaid</vt:lpstr>
      <vt:lpstr>Medicaid Managed Care Enrollment Soaring</vt:lpstr>
      <vt:lpstr>Medicaid Managed Care Patients Can’t Get Appointments</vt:lpstr>
      <vt:lpstr>Underinsurance Impedes Access, Worsens Health, Bankrupts Families </vt:lpstr>
      <vt:lpstr>Under-Insurance Growing</vt:lpstr>
      <vt:lpstr>High Deductible Plans on the Rise</vt:lpstr>
      <vt:lpstr>Many Plans Now Pay Nothing for Out of Network Care</vt:lpstr>
      <vt:lpstr>Insured Cancer Survivors’  High Out-of-Pocket Costs</vt:lpstr>
      <vt:lpstr>High Deductibles Cut All Kinds of Care 150,000 Employees Lost “Cadillac” Coverage No Evidence that Patients Shifted to “Higher Value” Care</vt:lpstr>
      <vt:lpstr>High Deductible Coverage (HDHP) Compromises Finances and Access</vt:lpstr>
      <vt:lpstr>Uninsured and Under-Insured Delay Seeking Care for Heart Attacks</vt:lpstr>
      <vt:lpstr>Drug Deductible Reduced Needed Medication Use Comparison at Firms That Added vs Didn’t Add Drug Deductible</vt:lpstr>
      <vt:lpstr>Higher Medication Co-Pays = Worse Pediatric Asthma Outcomes</vt:lpstr>
      <vt:lpstr>Who Pays for Long Term Care?</vt:lpstr>
      <vt:lpstr>Texas Is Putting Abortion Facilities Out of Reach: Forcing Women to Travel 100 Miles Further</vt:lpstr>
      <vt:lpstr>Most of the Medically Bankrupt Had Insurance at the Onset of Their Illness</vt:lpstr>
      <vt:lpstr>Medical Bills Are Most Common Reason for Collection Calls</vt:lpstr>
      <vt:lpstr>Planning for Retirement?  Don’t Forget Health Care Costs</vt:lpstr>
      <vt:lpstr>Despite Medicare, U.S. Seniors Have More Cost-Related Access Problems</vt:lpstr>
      <vt:lpstr>Medicare Needs Improvement</vt:lpstr>
      <vt:lpstr>Rising Economic and Health Inequality </vt:lpstr>
      <vt:lpstr>Mean Family Income for Each Fifth: 1966 – 2016 (Inflation Adjusted)</vt:lpstr>
      <vt:lpstr>Widening Gap in Life Expectancy Between High and Low Earners</vt:lpstr>
      <vt:lpstr>Progress on Mortality Halted</vt:lpstr>
      <vt:lpstr>Income Inequality Worst in U.S.</vt:lpstr>
      <vt:lpstr>Poverty Rates</vt:lpstr>
      <vt:lpstr>Incarceration Rates</vt:lpstr>
      <vt:lpstr>Prisoners Face Copays for Care</vt:lpstr>
      <vt:lpstr>Persistent  Racial Inequalities</vt:lpstr>
      <vt:lpstr>Black Americans Die Younger</vt:lpstr>
      <vt:lpstr>Racial Differences in Maternal Mortality</vt:lpstr>
      <vt:lpstr>Median Family Income</vt:lpstr>
      <vt:lpstr>White High School Dropouts Have More Assets than College-Educated Blacks</vt:lpstr>
      <vt:lpstr>Job Discrimination Persists Experimental Study of the Impact of “Whitening” Resumes</vt:lpstr>
      <vt:lpstr>Driving While Black More Likely to Be Searched, Less Likely to Be Found with Contraband</vt:lpstr>
      <vt:lpstr>Police More Likely to Kill Minority Men</vt:lpstr>
      <vt:lpstr>Causes of Black/White Disparity  In Adult Mortality</vt:lpstr>
      <vt:lpstr>Black Enrollment in  U.S. Medical Schools, 1976-2017</vt:lpstr>
      <vt:lpstr>Physicians/Population by Race/Ethnicity</vt:lpstr>
      <vt:lpstr>Black and Female Physicians Earn Less</vt:lpstr>
      <vt:lpstr>School Integration: Progress Reversed Share of Black Students Attending Schools that are &gt; 90% Minority</vt:lpstr>
      <vt:lpstr>Minority Children and Youth Get Few Psychiatrist Visits</vt:lpstr>
      <vt:lpstr>Blacks in VA: No Health Disadvantage</vt:lpstr>
      <vt:lpstr>Immigrants Get Little Care</vt:lpstr>
      <vt:lpstr>Low Birth Weight Rose Among  Arabic-Named Women in California After 9/11</vt:lpstr>
      <vt:lpstr>Low Birth Weight Increased in Iowa After a Massive Immigration Raid</vt:lpstr>
      <vt:lpstr>Immigrants Subsidize Native-Born in Private Insurance</vt:lpstr>
      <vt:lpstr>Immigrants Keep Medicare Afloat</vt:lpstr>
      <vt:lpstr>Rationing Amidst A Surplus of Care</vt:lpstr>
      <vt:lpstr>22.5% of 111,707 Defibrillator Implants Were  Not Evidence-Based</vt:lpstr>
      <vt:lpstr>Many Elective PCIs Are Inappropriate</vt:lpstr>
      <vt:lpstr>Urgent Care Centers and Retail Clinics  Increase Use and Costs for  Low Acuity Conditions</vt:lpstr>
      <vt:lpstr>The Medical Arms Race: Which Hospitals Opened New Invasive Cardiology Programs, 1996-2014?</vt:lpstr>
      <vt:lpstr>Administrative Overhead Rising</vt:lpstr>
      <vt:lpstr>Growth of Physicians  and Administrators </vt:lpstr>
      <vt:lpstr>Healthcare “Revenue Cycle Management” Firms:  A New Layer of Administrative Waste</vt:lpstr>
      <vt:lpstr>Doctors Spend Twice as Much Time on EHR/Desk Work as With Patients</vt:lpstr>
      <vt:lpstr>EPIC EHR Notes Longer in US Documentation Driven by Payment Complexity   </vt:lpstr>
      <vt:lpstr>Investor-Owned Care: Inflated Costs,  Inferior Quality</vt:lpstr>
      <vt:lpstr>Extent of For-Profit Ownership</vt:lpstr>
      <vt:lpstr>Health Industry Profits, 2017</vt:lpstr>
      <vt:lpstr>Academic Leaders on For-Profit Health Corporations’ Boards </vt:lpstr>
      <vt:lpstr>For-Profit Hospitals’ Death Rates  Are 2% Higher</vt:lpstr>
      <vt:lpstr>For-Profit Hospitals Cost  19% More</vt:lpstr>
      <vt:lpstr>For Profit Hospitals Have Highest Readmission Rates for Every Condition</vt:lpstr>
      <vt:lpstr>For-Profit Hospitals’  Administrative Costs Are Higher</vt:lpstr>
      <vt:lpstr>For-Profit Dialysis Clinics’ Death Rates  Are 9% Higher</vt:lpstr>
      <vt:lpstr>VA Kidney Care:  Less Dialysis, Better Survival</vt:lpstr>
      <vt:lpstr>For Profit Home Care: Lower Quality</vt:lpstr>
      <vt:lpstr>For Profit Home Care: Higher Cost</vt:lpstr>
      <vt:lpstr>Investor-Owned Nursing Homes: Worse Quality</vt:lpstr>
      <vt:lpstr>Hospice Goes For-Profit</vt:lpstr>
      <vt:lpstr>For-Profit Hospices Avoid  Unprofitable Patients</vt:lpstr>
      <vt:lpstr>US Prescription Drug Spending</vt:lpstr>
      <vt:lpstr>USA Spends the Most on Drugs Double the OECD Average</vt:lpstr>
      <vt:lpstr>As With Drugs,  Device Prices Are Highest in the USA</vt:lpstr>
      <vt:lpstr>What Goes Into a $6,000 Orthopedic Implant</vt:lpstr>
      <vt:lpstr>Insulin Cost Tripled 2006-2013</vt:lpstr>
      <vt:lpstr>Drug Company Profits</vt:lpstr>
      <vt:lpstr>Goldman Sachs asks in biotech research report: “Is Curing Patients a  Sustainable Business Model?”</vt:lpstr>
      <vt:lpstr>Profits Dwarf Cancer Drug R&amp;D Costs Analysis of All Drugs Approved 2006 – 2015  From Firms With Only One Approved Drug</vt:lpstr>
      <vt:lpstr>Drug Companies’ Cost Structure</vt:lpstr>
      <vt:lpstr>Investor-Owned Medicaid HMOs: Higher Administrative Costs, Lower Quality</vt:lpstr>
      <vt:lpstr>Insurers Risk Select Via Formulary Design Put generics needed by sicker patients into high co-pay tier</vt:lpstr>
      <vt:lpstr>Insurance Overhead, 2018</vt:lpstr>
      <vt:lpstr>Health Insurance Company CEOs’ Totay Direct Compensation, 2016</vt:lpstr>
      <vt:lpstr>PowerPoint Presentation</vt:lpstr>
      <vt:lpstr>Medicare: More Efficient than Private Insurers</vt:lpstr>
      <vt:lpstr>Growth in Spending 1969-2016: Medicare Vs. Private Insurers Per Enrollee, Common Benefits</vt:lpstr>
      <vt:lpstr>Medicare Advantage Plans’  High Overhead</vt:lpstr>
      <vt:lpstr>Medicare Advantage Plans’ Narrow Networks</vt:lpstr>
      <vt:lpstr>Despite Medicare’s Lower Overhead, Medicare Advantage Plans  Outcompete Traditional Medicare by  Cherry Picking, Upcoding, and  Lobbying for Overpayment</vt:lpstr>
      <vt:lpstr>Medicare HMO Enrollment</vt:lpstr>
      <vt:lpstr>Medicare and Medicaid Keep Private Insurers Afloat</vt:lpstr>
      <vt:lpstr>A Few Sick People  Account for Most Health Spending</vt:lpstr>
      <vt:lpstr>Sickest Patients  Switch Out of Medicare Advantage</vt:lpstr>
      <vt:lpstr>Medicare plans put generics into higher “tiers”, Boosting Copays by $6.2 Billion</vt:lpstr>
      <vt:lpstr>Profit-Driven Upcoding Makes  Accurate Risk Adjustment Impossible:</vt:lpstr>
      <vt:lpstr>CMS Payment to MA Plans: Same Patient, Different Coding</vt:lpstr>
      <vt:lpstr>Audits Found Massive  Overpayments to MA Plans</vt:lpstr>
      <vt:lpstr>HMO “House Calls”:  A New Upcoding Scam</vt:lpstr>
      <vt:lpstr>Medicare Overpays Private Plans</vt:lpstr>
      <vt:lpstr>ACOs: Warmed Over Managed Care</vt:lpstr>
      <vt:lpstr>HMO and ACO Similarities</vt:lpstr>
      <vt:lpstr>ACOs’ Explosive Growth Since 2010</vt:lpstr>
      <vt:lpstr>Physician-Leadership of ACOs Waning</vt:lpstr>
      <vt:lpstr>HMO and ACO Differences</vt:lpstr>
      <vt:lpstr>Poll: Patients Reject ACOs</vt:lpstr>
      <vt:lpstr>High Risk HMO Patients  Fared Poorly in the RAND Experiment</vt:lpstr>
      <vt:lpstr>Depressed Patients: Fee-For-Service vs. Managed Care</vt:lpstr>
      <vt:lpstr>Failure of Medicare HMO Risk Adjustment</vt:lpstr>
      <vt:lpstr>Claims for ACO Savings Ignore Bonuses ACOs Slightly Increased Medicare’s Costs, 2013-2017</vt:lpstr>
      <vt:lpstr>Hospitals Paid Bundled Payment for Joint Replacement Avoided Frail Patients</vt:lpstr>
      <vt:lpstr>“Bundled Payment” Joint Replacement: Increased Costs After Accounting for Bonuses</vt:lpstr>
      <vt:lpstr>“Bundled Payment” for Medical Conditions*: No Savings, No Quality Improvement</vt:lpstr>
      <vt:lpstr>Hospitals Merging</vt:lpstr>
      <vt:lpstr>Hospitals and Health Systems Are Buying Up Primary Care Practices</vt:lpstr>
      <vt:lpstr>Physician/Hospital Integration  Raises Costs</vt:lpstr>
      <vt:lpstr>Hospital-Owned Practices: More IT, Higher Costs, More Readmissions</vt:lpstr>
      <vt:lpstr>The Toxicity of  Pay for Performance (P4P)</vt:lpstr>
      <vt:lpstr>Assumptions Implicit in P4P</vt:lpstr>
      <vt:lpstr>Quality Scores Tell More About Patients than Physicians Harvard physicians with poorer/minority patients score low</vt:lpstr>
      <vt:lpstr>MACRA Penalizes Doctors With  Sicker (or Poorer) Patients</vt:lpstr>
      <vt:lpstr>Pay for Performance?</vt:lpstr>
      <vt:lpstr>95% of Plans Cheat on HEDIS Quality Measures</vt:lpstr>
      <vt:lpstr>Medicare’s Premier Demonstration: A P4P Failure at 252 Hospitals</vt:lpstr>
      <vt:lpstr>Performance Monitoring Increased Documentation of Alcohol Counseling, But Not Real Counseling Rate</vt:lpstr>
      <vt:lpstr>Medicare’s Readmission Penalties: Fewer CHF Readmissions, More Deaths</vt:lpstr>
      <vt:lpstr>Did Readmission Penalties  Slow Improvement in MI Mortality?</vt:lpstr>
      <vt:lpstr>P4P Did Not Lower  Hospital Mortality in England</vt:lpstr>
      <vt:lpstr>P4P Did Not Improve Mortality in England World’s largest P4P program tied 25% of GP income to quality targets</vt:lpstr>
      <vt:lpstr>VA Hospitals Have Lower Mortality and Readmissions than Other Hospitals</vt:lpstr>
      <vt:lpstr>ACOs and  P4P: Implementation Without Evidence</vt:lpstr>
      <vt:lpstr>Mandate Model Reform: Keeping Private Insurers In Charge</vt:lpstr>
      <vt:lpstr>“Mandate Model” of Reform</vt:lpstr>
      <vt:lpstr>The Heritage Foundation Proposal: 1989</vt:lpstr>
      <vt:lpstr>PowerPoint Presentation</vt:lpstr>
      <vt:lpstr>Medicare’s “Software” 18.9 million seniors enrolled within 11 months</vt:lpstr>
      <vt:lpstr>ACA Decreased Incidence of Unmet Medical Needs Due to Cost</vt:lpstr>
      <vt:lpstr>Administrative Costs Rising Quickly Since ACA’s Passage</vt:lpstr>
      <vt:lpstr>Trump’s Health Financing Actions</vt:lpstr>
      <vt:lpstr>PowerPoint Presentation</vt:lpstr>
      <vt:lpstr>PowerPoint Presentation</vt:lpstr>
      <vt:lpstr>Medicaid Work Requirement: Trivial Savings Unless Exempt Groups Are Also Disenrolled </vt:lpstr>
      <vt:lpstr>American Taxpayers  Already Pay More Than  People in Nations With  National Health Insurance</vt:lpstr>
      <vt:lpstr>2/3 of Our Healthcare Spending Comes From Our Taxes</vt:lpstr>
      <vt:lpstr>US Public Spending per Capita for Health Exceeds Total Spending in Other Nations</vt:lpstr>
      <vt:lpstr>The USA Trails Other Nations</vt:lpstr>
      <vt:lpstr>USA Patients Skip Care More Often</vt:lpstr>
      <vt:lpstr>Even Americans with Above-Average Incomes Have Worst Access to Care</vt:lpstr>
      <vt:lpstr>Life Expectancy</vt:lpstr>
      <vt:lpstr>Infant Mortality</vt:lpstr>
      <vt:lpstr>Maternal Mortality</vt:lpstr>
      <vt:lpstr>Maternal Mortality: Unprecedented Increase</vt:lpstr>
      <vt:lpstr>High U.S. Costs Do Not Result From</vt:lpstr>
      <vt:lpstr>Smoking Prevalence Percent of population &gt;age 15 who smoke daily</vt:lpstr>
      <vt:lpstr>Percentage of Elderly Percent of population &gt;age 64</vt:lpstr>
      <vt:lpstr>Hospital Inpatient Days per Capita</vt:lpstr>
      <vt:lpstr>Physician Visits per Capita</vt:lpstr>
      <vt:lpstr>Number of Nurses per 1,000 Population</vt:lpstr>
      <vt:lpstr>PET Scan Units / Million Population</vt:lpstr>
      <vt:lpstr>USA Renal Failure Patients  Are Less Likely to Get Transplants</vt:lpstr>
      <vt:lpstr>Other Countries Provide  More Long Term Care</vt:lpstr>
      <vt:lpstr>Out-of-Pocket Payments</vt:lpstr>
      <vt:lpstr>Medical Journal Articles per Capita Number of clinical medicine articles 1992-2002 per thousand population</vt:lpstr>
      <vt:lpstr>Insurance Overhead</vt:lpstr>
      <vt:lpstr>USA Doctors Face Biggest Rx Hassles Percent of Primary Care Doctors Saying MD or Staff Time  Getting Needed Rx Approvals Is a Major Problem</vt:lpstr>
      <vt:lpstr>USA Doctors’ Satisfaction Is Low Percent of primary care doctors saying they are satisfied or very satisfied</vt:lpstr>
      <vt:lpstr>Canada’s  National Health Insurance Program</vt:lpstr>
      <vt:lpstr>Minimum Standards for Canada’s Provincial Programs</vt:lpstr>
      <vt:lpstr>Hospital Financing: Medicare vs. Medicare </vt:lpstr>
      <vt:lpstr>Medicare vs Medicare:  Costs in a Parallel Universe</vt:lpstr>
      <vt:lpstr>Free Care in Quebec Increased Physician Care for Serious Symptoms Biggest impact on poor and middle class</vt:lpstr>
      <vt:lpstr>Quality of Care Slightly Better in Canada than in the USA A meta-analysis of patients treated for same illnesses</vt:lpstr>
      <vt:lpstr>Cystic Fibrosis Patients  Live Longer in Canada</vt:lpstr>
      <vt:lpstr>Infant Mortality, USA and Canada</vt:lpstr>
      <vt:lpstr>Infant Deaths by Income, Canada 2011 Even poor Canadians do as well as average Americans</vt:lpstr>
      <vt:lpstr>Life Expectancy Falling for Lower-Income Americans, Rising for All Canadians</vt:lpstr>
      <vt:lpstr>Healthcare Costs as a % of GDP</vt:lpstr>
      <vt:lpstr>US Medicare Coverage  Much Worse than Canada’s</vt:lpstr>
      <vt:lpstr>How Canada Controls Costs</vt:lpstr>
      <vt:lpstr>Hospital Billing and Administration USA and Canada, 2018</vt:lpstr>
      <vt:lpstr>USA Hospital Administration Costs</vt:lpstr>
      <vt:lpstr>Physicians’ Billing and Office Expenses United States and Canada, 2018</vt:lpstr>
      <vt:lpstr>Overall Administrative Costs per Capita United States and Canada, 2018</vt:lpstr>
      <vt:lpstr>Difference in Health Spending per Capita USA and Canada, 2018</vt:lpstr>
      <vt:lpstr>Few Canadian Physicians Emigrate Today</vt:lpstr>
      <vt:lpstr>Canadian Physicians’ Incomes  Average Clinical Payments per Physician, 2015-2016</vt:lpstr>
      <vt:lpstr>Trends in Canadian Physician Incomes</vt:lpstr>
      <vt:lpstr>Canadian Malpractice Insurance Costs, 2019</vt:lpstr>
      <vt:lpstr>PowerPoint Presentation</vt:lpstr>
      <vt:lpstr>PowerPoint Presentation</vt:lpstr>
      <vt:lpstr>What’s OK in Canada?</vt:lpstr>
      <vt:lpstr>What’s the Matter in Canada?</vt:lpstr>
      <vt:lpstr>Wide Support for Medicare-for-All</vt:lpstr>
      <vt:lpstr>Wide Support for Medicare-for-All</vt:lpstr>
      <vt:lpstr>Rising Support for Single Payer</vt:lpstr>
      <vt:lpstr>Most Doctors Now Favor Single Payer Support Has Sharply Increased</vt:lpstr>
      <vt:lpstr>A National Health Program for the USA</vt:lpstr>
      <vt:lpstr>National Health Insurance</vt:lpstr>
      <vt:lpstr>Funding for the NHP</vt:lpstr>
      <vt:lpstr>Hospital Payment Under an NHP</vt:lpstr>
      <vt:lpstr>Three Options for Physician and Ambulatory Care Payment Under the NHP</vt:lpstr>
      <vt:lpstr>HR 676 (the House Single Payer Bill)</vt:lpstr>
      <vt:lpstr>S.1804 &amp; Draft Revision of HR676 Strengths</vt:lpstr>
      <vt:lpstr>S.1804 &amp; Draft Revision of HR676 Concerns</vt:lpstr>
      <vt:lpstr>Single Payer Transition: For Displaced Clerical and Administrative Workers </vt:lpstr>
      <vt:lpstr>Single Payer Transition: For Patients </vt:lpstr>
      <vt:lpstr>Sound-a-Likes Can Be Dangerous </vt:lpstr>
      <vt:lpstr>Beware of Single-Payer  “Sound-a-likes”</vt:lpstr>
      <vt:lpstr>Public Option</vt:lpstr>
      <vt:lpstr>Medicare Extra for All</vt:lpstr>
      <vt:lpstr>We Have What It Takes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dixon@pnhp.org</cp:lastModifiedBy>
  <cp:revision>916</cp:revision>
  <dcterms:created xsi:type="dcterms:W3CDTF">2016-11-02T21:04:26Z</dcterms:created>
  <dcterms:modified xsi:type="dcterms:W3CDTF">2019-10-28T16:30:00Z</dcterms:modified>
</cp:coreProperties>
</file>