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94" r:id="rId3"/>
    <p:sldId id="663" r:id="rId4"/>
    <p:sldId id="295" r:id="rId5"/>
    <p:sldId id="257" r:id="rId6"/>
    <p:sldId id="293" r:id="rId7"/>
    <p:sldId id="258" r:id="rId8"/>
    <p:sldId id="640" r:id="rId9"/>
    <p:sldId id="296" r:id="rId10"/>
    <p:sldId id="389" r:id="rId11"/>
    <p:sldId id="390" r:id="rId12"/>
    <p:sldId id="554" r:id="rId13"/>
    <p:sldId id="641" r:id="rId14"/>
    <p:sldId id="658" r:id="rId15"/>
    <p:sldId id="659" r:id="rId16"/>
    <p:sldId id="660" r:id="rId17"/>
    <p:sldId id="661" r:id="rId18"/>
    <p:sldId id="514" r:id="rId19"/>
    <p:sldId id="564" r:id="rId20"/>
    <p:sldId id="662" r:id="rId21"/>
    <p:sldId id="664" r:id="rId22"/>
    <p:sldId id="442" r:id="rId23"/>
    <p:sldId id="492" r:id="rId24"/>
    <p:sldId id="456" r:id="rId25"/>
    <p:sldId id="455" r:id="rId26"/>
    <p:sldId id="466" r:id="rId27"/>
    <p:sldId id="443" r:id="rId28"/>
    <p:sldId id="665" r:id="rId29"/>
    <p:sldId id="473" r:id="rId30"/>
    <p:sldId id="52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49"/>
    <p:restoredTop sz="94694"/>
  </p:normalViewPr>
  <p:slideViewPr>
    <p:cSldViewPr snapToGrid="0" snapToObjects="1">
      <p:cViewPr varScale="1">
        <p:scale>
          <a:sx n="95" d="100"/>
          <a:sy n="95" d="100"/>
        </p:scale>
        <p:origin x="200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damgaffney/Dropbox/Charts%20and%20Data/Master/Master%20Charts%20Fi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damgaffney/Dropbox/Charts%20and%20Data/Master/Master%20Charts%20Fil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damgaffney/Dropbox/Charts%20and%20Data/Master/Master%20Charts%20Fil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damgaffney/Dropbox/Charts%20and%20Data/Master/Master%20Charts%20Fil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damgaffney\Dropbox\Charts%20and%20Data\Master\Master%20Charts%20Fil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damgaffney\Dropbox\Charts%20and%20Data\Master\Master%20Charts%20Fil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damgaffney/Dropbox/Charts%20and%20Data/Master/Master%20Charts%20File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damgaffney/Dropbox/Charts%20and%20Data/Master/Master%20Charts%20Fil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3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damgaffney/Dropbox/Charts%20and%20Data/Master/Master%20Charts%20Fil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/Users\adamgaffney\Dropbox\Research\Utilization%20Project\FINAL%20-%20Physician%20Utilization\Final%20Submission%20Manuscript%20-%20BMJ\Exhibits%20-%20Figure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damgaffney/Dropbox/Charts%20and%20Data/Master/Master%20Charts%20Fil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damgaffney/Dropbox/Charts%20and%20Data/Master/Master%20Charts%20Fil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A72-944D-80BE-A1B2730541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72-944D-80BE-A1B2730541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A72-944D-80BE-A1B2730541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A72-944D-80BE-A1B2730541A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A72-944D-80BE-A1B2730541A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A72-944D-80BE-A1B2730541A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A72-944D-80BE-A1B2730541A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A72-944D-80BE-A1B2730541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'Economics of Single Payer'!$C$73:$C$80</c:f>
              <c:strCache>
                <c:ptCount val="8"/>
                <c:pt idx="0">
                  <c:v>Hospital Care</c:v>
                </c:pt>
                <c:pt idx="1">
                  <c:v>Physician and other professional services</c:v>
                </c:pt>
                <c:pt idx="2">
                  <c:v>Other Health, Residential, and Personal Care</c:v>
                </c:pt>
                <c:pt idx="3">
                  <c:v>Nursing care facilities and home health care</c:v>
                </c:pt>
                <c:pt idx="4">
                  <c:v>Drugs and medical products</c:v>
                </c:pt>
                <c:pt idx="5">
                  <c:v>Government administration and public health</c:v>
                </c:pt>
                <c:pt idx="6">
                  <c:v>Private insurance overhead</c:v>
                </c:pt>
                <c:pt idx="7">
                  <c:v>Investment</c:v>
                </c:pt>
              </c:strCache>
            </c:strRef>
          </c:cat>
          <c:val>
            <c:numRef>
              <c:f>'Economics of Single Payer'!$D$73:$D$80</c:f>
              <c:numCache>
                <c:formatCode>_("$"* #,##0.00_);_("$"* \(#,##0.00\);_("$"* "-"??_);_(@_)</c:formatCode>
                <c:ptCount val="8"/>
                <c:pt idx="0">
                  <c:v>1318.7</c:v>
                </c:pt>
                <c:pt idx="1">
                  <c:v>1067.0999999999999</c:v>
                </c:pt>
                <c:pt idx="2">
                  <c:v>207.8</c:v>
                </c:pt>
                <c:pt idx="3">
                  <c:v>302.39999999999998</c:v>
                </c:pt>
                <c:pt idx="4">
                  <c:v>516.6</c:v>
                </c:pt>
                <c:pt idx="5">
                  <c:v>148.19999999999999</c:v>
                </c:pt>
                <c:pt idx="6">
                  <c:v>275.2</c:v>
                </c:pt>
                <c:pt idx="7">
                  <c:v>195.1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A72-944D-80BE-A1B2730541A9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Pharma!$B$12:$B$21</c:f>
              <c:strCache>
                <c:ptCount val="10"/>
                <c:pt idx="0">
                  <c:v>Denmark</c:v>
                </c:pt>
                <c:pt idx="1">
                  <c:v>United Kingdom</c:v>
                </c:pt>
                <c:pt idx="2">
                  <c:v>Sweden</c:v>
                </c:pt>
                <c:pt idx="3">
                  <c:v>Spain</c:v>
                </c:pt>
                <c:pt idx="4">
                  <c:v>Austria</c:v>
                </c:pt>
                <c:pt idx="5">
                  <c:v>France</c:v>
                </c:pt>
                <c:pt idx="6">
                  <c:v>Germany</c:v>
                </c:pt>
                <c:pt idx="7">
                  <c:v>Canada</c:v>
                </c:pt>
                <c:pt idx="8">
                  <c:v>Switzerland</c:v>
                </c:pt>
                <c:pt idx="9">
                  <c:v>United States</c:v>
                </c:pt>
              </c:strCache>
            </c:strRef>
          </c:cat>
          <c:val>
            <c:numRef>
              <c:f>Pharma!$C$12:$C$21</c:f>
              <c:numCache>
                <c:formatCode>"$"#,##0.00_);[Red]\("$"#,##0.00\)</c:formatCode>
                <c:ptCount val="10"/>
                <c:pt idx="0">
                  <c:v>341.8</c:v>
                </c:pt>
                <c:pt idx="1">
                  <c:v>497.4</c:v>
                </c:pt>
                <c:pt idx="2">
                  <c:v>518.79999999999995</c:v>
                </c:pt>
                <c:pt idx="3">
                  <c:v>572.29999999999995</c:v>
                </c:pt>
                <c:pt idx="4">
                  <c:v>632.70000000000005</c:v>
                </c:pt>
                <c:pt idx="5">
                  <c:v>667.6</c:v>
                </c:pt>
                <c:pt idx="6" formatCode="&quot;$&quot;#,##0_);[Red]\(&quot;$&quot;#,##0\)">
                  <c:v>766</c:v>
                </c:pt>
                <c:pt idx="7">
                  <c:v>807.2</c:v>
                </c:pt>
                <c:pt idx="8">
                  <c:v>1056.0999999999999</c:v>
                </c:pt>
                <c:pt idx="9">
                  <c:v>1162.4000000000001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65-3943-A5B0-2308D14FCC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486511"/>
        <c:axId val="125882335"/>
      </c:barChart>
      <c:catAx>
        <c:axId val="90486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882335"/>
        <c:crosses val="autoZero"/>
        <c:auto val="1"/>
        <c:lblAlgn val="ctr"/>
        <c:lblOffset val="100"/>
        <c:noMultiLvlLbl val="0"/>
      </c:catAx>
      <c:valAx>
        <c:axId val="125882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US 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_);[Red]\(&quot;$&quot;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486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Pharma!$B$346:$B$353</c:f>
              <c:strCache>
                <c:ptCount val="8"/>
                <c:pt idx="0">
                  <c:v>US</c:v>
                </c:pt>
                <c:pt idx="1">
                  <c:v>Canada</c:v>
                </c:pt>
                <c:pt idx="2">
                  <c:v>Japan</c:v>
                </c:pt>
                <c:pt idx="3">
                  <c:v>UK</c:v>
                </c:pt>
                <c:pt idx="4">
                  <c:v>Germany</c:v>
                </c:pt>
                <c:pt idx="5">
                  <c:v>France</c:v>
                </c:pt>
                <c:pt idx="6">
                  <c:v>Australia</c:v>
                </c:pt>
                <c:pt idx="7">
                  <c:v>Norway</c:v>
                </c:pt>
              </c:strCache>
            </c:strRef>
          </c:cat>
          <c:val>
            <c:numRef>
              <c:f>Pharma!$C$346:$C$353</c:f>
              <c:numCache>
                <c:formatCode>General</c:formatCode>
                <c:ptCount val="8"/>
                <c:pt idx="0">
                  <c:v>154.80000000000001</c:v>
                </c:pt>
                <c:pt idx="1">
                  <c:v>74.12</c:v>
                </c:pt>
                <c:pt idx="2">
                  <c:v>51.05</c:v>
                </c:pt>
                <c:pt idx="3">
                  <c:v>46.99</c:v>
                </c:pt>
                <c:pt idx="4">
                  <c:v>37.71</c:v>
                </c:pt>
                <c:pt idx="5">
                  <c:v>34.520000000000003</c:v>
                </c:pt>
                <c:pt idx="6">
                  <c:v>29.28</c:v>
                </c:pt>
                <c:pt idx="7">
                  <c:v>24.28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2D-0349-A385-E069E5065A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2555040"/>
        <c:axId val="1232556720"/>
      </c:barChart>
      <c:catAx>
        <c:axId val="123255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2556720"/>
        <c:crosses val="autoZero"/>
        <c:auto val="1"/>
        <c:lblAlgn val="ctr"/>
        <c:lblOffset val="100"/>
        <c:noMultiLvlLbl val="0"/>
      </c:catAx>
      <c:valAx>
        <c:axId val="1232556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Months</a:t>
                </a:r>
                <a:r>
                  <a:rPr lang="en-US" sz="2000" baseline="0"/>
                  <a:t> supply price ($)</a:t>
                </a:r>
                <a:endParaRPr lang="en-US" sz="20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255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Pharma!$C$259</c:f>
              <c:strCache>
                <c:ptCount val="1"/>
                <c:pt idx="0">
                  <c:v>Relative price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Pharma!$B$260:$B$269</c:f>
              <c:strCache>
                <c:ptCount val="10"/>
                <c:pt idx="0">
                  <c:v>New Zealand</c:v>
                </c:pt>
                <c:pt idx="1">
                  <c:v>France</c:v>
                </c:pt>
                <c:pt idx="2">
                  <c:v>Canada</c:v>
                </c:pt>
                <c:pt idx="3">
                  <c:v>Netherlands</c:v>
                </c:pt>
                <c:pt idx="4">
                  <c:v>Australia</c:v>
                </c:pt>
                <c:pt idx="5">
                  <c:v>United Kingdom</c:v>
                </c:pt>
                <c:pt idx="6">
                  <c:v>Switzerland</c:v>
                </c:pt>
                <c:pt idx="7">
                  <c:v>Germany</c:v>
                </c:pt>
                <c:pt idx="8">
                  <c:v>Canada</c:v>
                </c:pt>
                <c:pt idx="9">
                  <c:v>United States</c:v>
                </c:pt>
              </c:strCache>
            </c:strRef>
          </c:cat>
          <c:val>
            <c:numRef>
              <c:f>Pharma!$C$260:$C$269</c:f>
              <c:numCache>
                <c:formatCode>General</c:formatCode>
                <c:ptCount val="10"/>
                <c:pt idx="0">
                  <c:v>0.34</c:v>
                </c:pt>
                <c:pt idx="1">
                  <c:v>0.44</c:v>
                </c:pt>
                <c:pt idx="2">
                  <c:v>0.44</c:v>
                </c:pt>
                <c:pt idx="3">
                  <c:v>0.45</c:v>
                </c:pt>
                <c:pt idx="4">
                  <c:v>0.49</c:v>
                </c:pt>
                <c:pt idx="5">
                  <c:v>0.51</c:v>
                </c:pt>
                <c:pt idx="6">
                  <c:v>0.63</c:v>
                </c:pt>
                <c:pt idx="7">
                  <c:v>0.76</c:v>
                </c:pt>
                <c:pt idx="8">
                  <c:v>0.77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6D-ED43-A169-D74AFF950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232719"/>
        <c:axId val="131219023"/>
      </c:barChart>
      <c:catAx>
        <c:axId val="66232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19023"/>
        <c:crosses val="autoZero"/>
        <c:auto val="1"/>
        <c:lblAlgn val="ctr"/>
        <c:lblOffset val="100"/>
        <c:noMultiLvlLbl val="0"/>
      </c:catAx>
      <c:valAx>
        <c:axId val="13121902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327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Pharma!$B$244:$B$245</c:f>
              <c:strCache>
                <c:ptCount val="2"/>
                <c:pt idx="0">
                  <c:v>Drug firms</c:v>
                </c:pt>
                <c:pt idx="1">
                  <c:v>Other firms</c:v>
                </c:pt>
              </c:strCache>
            </c:strRef>
          </c:cat>
          <c:val>
            <c:numRef>
              <c:f>Pharma!$C$244:$C$245</c:f>
              <c:numCache>
                <c:formatCode>0%</c:formatCode>
                <c:ptCount val="2"/>
                <c:pt idx="0">
                  <c:v>0.23</c:v>
                </c:pt>
                <c:pt idx="1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B3-2D49-A549-7EC4F1F2E6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191535"/>
        <c:axId val="194193231"/>
      </c:barChart>
      <c:catAx>
        <c:axId val="19419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193231"/>
        <c:crosses val="autoZero"/>
        <c:auto val="1"/>
        <c:lblAlgn val="ctr"/>
        <c:lblOffset val="100"/>
        <c:noMultiLvlLbl val="0"/>
      </c:catAx>
      <c:valAx>
        <c:axId val="194193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191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Pharma!$C$279</c:f>
              <c:strCache>
                <c:ptCount val="1"/>
                <c:pt idx="0">
                  <c:v>2017 CEO Compensation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Pharma!$B$280:$B$285</c:f>
              <c:strCache>
                <c:ptCount val="6"/>
                <c:pt idx="0">
                  <c:v>Abbvie</c:v>
                </c:pt>
                <c:pt idx="1">
                  <c:v>Bristol Myers Squibb</c:v>
                </c:pt>
                <c:pt idx="2">
                  <c:v>Gilead</c:v>
                </c:pt>
                <c:pt idx="3">
                  <c:v>Johnson and Johsnon</c:v>
                </c:pt>
                <c:pt idx="4">
                  <c:v>Merck</c:v>
                </c:pt>
                <c:pt idx="5">
                  <c:v>Pfizer</c:v>
                </c:pt>
              </c:strCache>
            </c:strRef>
          </c:cat>
          <c:val>
            <c:numRef>
              <c:f>Pharma!$C$280:$C$285</c:f>
              <c:numCache>
                <c:formatCode>"$"#,##0.00_);[Red]\("$"#,##0.00\)</c:formatCode>
                <c:ptCount val="6"/>
                <c:pt idx="0">
                  <c:v>38.1</c:v>
                </c:pt>
                <c:pt idx="1">
                  <c:v>11.4</c:v>
                </c:pt>
                <c:pt idx="2">
                  <c:v>20.9</c:v>
                </c:pt>
                <c:pt idx="3" formatCode="&quot;$&quot;#,##0_);[Red]\(&quot;$&quot;#,##0\)">
                  <c:v>23</c:v>
                </c:pt>
                <c:pt idx="4" formatCode="&quot;$&quot;#,##0_);[Red]\(&quot;$&quot;#,##0\)">
                  <c:v>15</c:v>
                </c:pt>
                <c:pt idx="5">
                  <c:v>26.5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4A-4E46-A775-92E5914F34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549887"/>
        <c:axId val="195560911"/>
      </c:barChart>
      <c:catAx>
        <c:axId val="195549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560911"/>
        <c:crosses val="autoZero"/>
        <c:auto val="1"/>
        <c:lblAlgn val="ctr"/>
        <c:lblOffset val="100"/>
        <c:noMultiLvlLbl val="0"/>
      </c:catAx>
      <c:valAx>
        <c:axId val="195560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US dollars,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_);[Red]\(&quot;$&quot;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549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Pharma!$B$31:$B$32</c:f>
              <c:strCache>
                <c:ptCount val="2"/>
                <c:pt idx="0">
                  <c:v>Total R&amp;D spending</c:v>
                </c:pt>
                <c:pt idx="1">
                  <c:v>Total revenue</c:v>
                </c:pt>
              </c:strCache>
            </c:strRef>
          </c:cat>
          <c:val>
            <c:numRef>
              <c:f>Pharma!$C$31:$C$32</c:f>
              <c:numCache>
                <c:formatCode>0</c:formatCode>
                <c:ptCount val="2"/>
                <c:pt idx="0">
                  <c:v>7.2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2D-F04C-972F-C0F9C41DE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061871"/>
        <c:axId val="89622351"/>
      </c:barChart>
      <c:catAx>
        <c:axId val="129061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622351"/>
        <c:crosses val="autoZero"/>
        <c:auto val="1"/>
        <c:lblAlgn val="ctr"/>
        <c:lblOffset val="100"/>
        <c:noMultiLvlLbl val="0"/>
      </c:catAx>
      <c:valAx>
        <c:axId val="89622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US $ (billions)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061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'Economics of Single Payer'!$C$24</c:f>
              <c:strCache>
                <c:ptCount val="1"/>
                <c:pt idx="0">
                  <c:v>2020 National Health Expenditures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BB-8641-AE07-38FD5484D7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BB-8641-AE07-38FD5484D71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BB-8641-AE07-38FD5484D71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9BB-8641-AE07-38FD5484D71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9BB-8641-AE07-38FD5484D71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9BB-8641-AE07-38FD5484D7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'Economics of Single Payer'!$D$22:$I$23</c:f>
              <c:strCache>
                <c:ptCount val="6"/>
                <c:pt idx="0">
                  <c:v>Out-of-Pocket Payments</c:v>
                </c:pt>
                <c:pt idx="1">
                  <c:v>Private Health Insurance</c:v>
                </c:pt>
                <c:pt idx="2">
                  <c:v>Medicare</c:v>
                </c:pt>
                <c:pt idx="3">
                  <c:v>Medicaid</c:v>
                </c:pt>
                <c:pt idx="4">
                  <c:v>Other Health Insurance Programs</c:v>
                </c:pt>
                <c:pt idx="5">
                  <c:v>Other Third Party Payers</c:v>
                </c:pt>
              </c:strCache>
            </c:strRef>
          </c:cat>
          <c:val>
            <c:numRef>
              <c:f>'Economics of Single Payer'!$D$24:$I$24</c:f>
              <c:numCache>
                <c:formatCode>_("$"* #,##0.00_);_("$"* \(#,##0.00\);_("$"* "-"??_);_(@_)</c:formatCode>
                <c:ptCount val="6"/>
                <c:pt idx="0">
                  <c:v>415.5</c:v>
                </c:pt>
                <c:pt idx="1">
                  <c:v>1344.2</c:v>
                </c:pt>
                <c:pt idx="2">
                  <c:v>857.7</c:v>
                </c:pt>
                <c:pt idx="3">
                  <c:v>654.6</c:v>
                </c:pt>
                <c:pt idx="4">
                  <c:v>156.5</c:v>
                </c:pt>
                <c:pt idx="5">
                  <c:v>602.6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9BB-8641-AE07-38FD5484D710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455033623691344"/>
          <c:y val="0.17984825135888305"/>
          <c:w val="0.44951032912405181"/>
          <c:h val="0.70332391192678889"/>
        </c:manualLayout>
      </c:layout>
      <c:pieChart>
        <c:varyColors val="1"/>
        <c:ser>
          <c:idx val="0"/>
          <c:order val="0"/>
          <c:explosion val="25"/>
          <c:dPt>
            <c:idx val="5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A404-E94E-A3DE-CA2B89BFEE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Sheet1!$D$6:$E$11</c:f>
              <c:multiLvlStrCache>
                <c:ptCount val="6"/>
                <c:lvl>
                  <c:pt idx="0">
                    <c:v>Medicare</c:v>
                  </c:pt>
                  <c:pt idx="1">
                    <c:v>Medicaid</c:v>
                  </c:pt>
                  <c:pt idx="2">
                    <c:v>Other public programs</c:v>
                  </c:pt>
                  <c:pt idx="3">
                    <c:v>Public employee benefits</c:v>
                  </c:pt>
                  <c:pt idx="4">
                    <c:v>Tax subsidies</c:v>
                  </c:pt>
                </c:lvl>
                <c:lvl>
                  <c:pt idx="5">
                    <c:v>Private</c:v>
                  </c:pt>
                </c:lvl>
              </c:multiLvlStrCache>
            </c:multiLvlStrRef>
          </c:cat>
          <c:val>
            <c:numRef>
              <c:f>Sheet1!$F$6:$F$11</c:f>
              <c:numCache>
                <c:formatCode>General</c:formatCode>
                <c:ptCount val="6"/>
                <c:pt idx="0">
                  <c:v>20.100000000000001</c:v>
                </c:pt>
                <c:pt idx="1">
                  <c:v>15.9</c:v>
                </c:pt>
                <c:pt idx="2">
                  <c:v>11.8</c:v>
                </c:pt>
                <c:pt idx="3">
                  <c:v>6.4</c:v>
                </c:pt>
                <c:pt idx="4">
                  <c:v>10.1</c:v>
                </c:pt>
                <c:pt idx="5">
                  <c:v>35.700000000000003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04-E94E-A3DE-CA2B89BFEE1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RAND HIE: Face-to-Face Visits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Sheet1!$B$5:$B$9</c:f>
              <c:strCache>
                <c:ptCount val="5"/>
                <c:pt idx="0">
                  <c:v>Free</c:v>
                </c:pt>
                <c:pt idx="1">
                  <c:v>25 Percent</c:v>
                </c:pt>
                <c:pt idx="2">
                  <c:v>50 Percent</c:v>
                </c:pt>
                <c:pt idx="3">
                  <c:v>95 Percent</c:v>
                </c:pt>
                <c:pt idx="4">
                  <c:v>Individual Deductible*</c:v>
                </c:pt>
              </c:strCache>
            </c:strRef>
          </c:cat>
          <c:val>
            <c:numRef>
              <c:f>Sheet1!$C$5:$C$9</c:f>
              <c:numCache>
                <c:formatCode>General</c:formatCode>
                <c:ptCount val="5"/>
                <c:pt idx="0">
                  <c:v>4.55</c:v>
                </c:pt>
                <c:pt idx="1">
                  <c:v>3.33</c:v>
                </c:pt>
                <c:pt idx="2">
                  <c:v>3.03</c:v>
                </c:pt>
                <c:pt idx="3">
                  <c:v>2.73</c:v>
                </c:pt>
                <c:pt idx="4">
                  <c:v>3.02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86-704C-9FFF-F8076AA7D2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4843488"/>
        <c:axId val="1714804560"/>
      </c:barChart>
      <c:catAx>
        <c:axId val="171484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4804560"/>
        <c:crosses val="autoZero"/>
        <c:auto val="1"/>
        <c:lblAlgn val="ctr"/>
        <c:lblOffset val="100"/>
        <c:noMultiLvlLbl val="0"/>
      </c:catAx>
      <c:valAx>
        <c:axId val="171480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484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Sheet1!$C$11</c:f>
              <c:strCache>
                <c:ptCount val="1"/>
                <c:pt idx="0">
                  <c:v>RAND: Hospital Admissions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Sheet1!$B$12:$B$16</c:f>
              <c:strCache>
                <c:ptCount val="5"/>
                <c:pt idx="0">
                  <c:v>Free</c:v>
                </c:pt>
                <c:pt idx="1">
                  <c:v>25 Percent</c:v>
                </c:pt>
                <c:pt idx="2">
                  <c:v>50 Percent</c:v>
                </c:pt>
                <c:pt idx="3">
                  <c:v>95 Percent</c:v>
                </c:pt>
                <c:pt idx="4">
                  <c:v>Individual Deductible*</c:v>
                </c:pt>
              </c:strCache>
            </c:strRef>
          </c:cat>
          <c:val>
            <c:numRef>
              <c:f>Sheet1!$C$12:$C$16</c:f>
              <c:numCache>
                <c:formatCode>General</c:formatCode>
                <c:ptCount val="5"/>
                <c:pt idx="0">
                  <c:v>0.128</c:v>
                </c:pt>
                <c:pt idx="1">
                  <c:v>0.105</c:v>
                </c:pt>
                <c:pt idx="2">
                  <c:v>9.1999999999999998E-2</c:v>
                </c:pt>
                <c:pt idx="3">
                  <c:v>9.9000000000000005E-2</c:v>
                </c:pt>
                <c:pt idx="4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A7-0142-B72F-6E5F025F94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5421488"/>
        <c:axId val="1715423184"/>
      </c:barChart>
      <c:catAx>
        <c:axId val="171542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5423184"/>
        <c:crosses val="autoZero"/>
        <c:auto val="1"/>
        <c:lblAlgn val="ctr"/>
        <c:lblOffset val="100"/>
        <c:noMultiLvlLbl val="0"/>
      </c:catAx>
      <c:valAx>
        <c:axId val="171542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542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Utilization!$C$342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Utilization!$B$343:$B$346</c:f>
              <c:strCache>
                <c:ptCount val="4"/>
                <c:pt idx="0">
                  <c:v>Hospital days (#)</c:v>
                </c:pt>
                <c:pt idx="1">
                  <c:v>Procedures (#)</c:v>
                </c:pt>
                <c:pt idx="2">
                  <c:v>Prescription drugs (# now)</c:v>
                </c:pt>
                <c:pt idx="3">
                  <c:v>Visits (# last six months)</c:v>
                </c:pt>
              </c:strCache>
            </c:strRef>
          </c:cat>
          <c:val>
            <c:numRef>
              <c:f>Utilization!$C$343:$C$346</c:f>
              <c:numCache>
                <c:formatCode>0.00</c:formatCode>
                <c:ptCount val="4"/>
                <c:pt idx="0">
                  <c:v>0.498</c:v>
                </c:pt>
                <c:pt idx="1">
                  <c:v>0.155</c:v>
                </c:pt>
                <c:pt idx="2">
                  <c:v>2.3180000000000001</c:v>
                </c:pt>
                <c:pt idx="3">
                  <c:v>1.9139999999999999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F6-9D4F-8920-7D5268A3869C}"/>
            </c:ext>
          </c:extLst>
        </c:ser>
        <c:ser>
          <c:idx val="1"/>
          <c:order val="1"/>
          <c:tx>
            <c:strRef>
              <c:f>Utilization!$D$342</c:f>
              <c:strCache>
                <c:ptCount val="1"/>
                <c:pt idx="0">
                  <c:v>Medicaid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Utilization!$B$343:$B$346</c:f>
              <c:strCache>
                <c:ptCount val="4"/>
                <c:pt idx="0">
                  <c:v>Hospital days (#)</c:v>
                </c:pt>
                <c:pt idx="1">
                  <c:v>Procedures (#)</c:v>
                </c:pt>
                <c:pt idx="2">
                  <c:v>Prescription drugs (# now)</c:v>
                </c:pt>
                <c:pt idx="3">
                  <c:v>Visits (# last six months)</c:v>
                </c:pt>
              </c:strCache>
            </c:strRef>
          </c:cat>
          <c:val>
            <c:numRef>
              <c:f>Utilization!$D$343:$D$346</c:f>
              <c:numCache>
                <c:formatCode>0.00</c:formatCode>
                <c:ptCount val="4"/>
                <c:pt idx="0">
                  <c:v>0.59899999999999998</c:v>
                </c:pt>
                <c:pt idx="1">
                  <c:v>0.22500000000000001</c:v>
                </c:pt>
                <c:pt idx="2">
                  <c:v>2.665</c:v>
                </c:pt>
                <c:pt idx="3">
                  <c:v>2.9969999999999999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F6-9D4F-8920-7D5268A386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73244000"/>
        <c:axId val="1371915344"/>
      </c:barChart>
      <c:catAx>
        <c:axId val="137324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1915344"/>
        <c:crosses val="autoZero"/>
        <c:auto val="1"/>
        <c:lblAlgn val="ctr"/>
        <c:lblOffset val="100"/>
        <c:noMultiLvlLbl val="0"/>
      </c:catAx>
      <c:valAx>
        <c:axId val="137191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324400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Sheet1!$A$63</c:f>
              <c:strCache>
                <c:ptCount val="1"/>
                <c:pt idx="0">
                  <c:v>Bottom tertile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Sheet1!$B$62:$G$62</c:f>
              <c:strCache>
                <c:ptCount val="6"/>
                <c:pt idx="0">
                  <c:v>1963/4</c:v>
                </c:pt>
                <c:pt idx="1">
                  <c:v>1964/5</c:v>
                </c:pt>
                <c:pt idx="2">
                  <c:v>1965/6</c:v>
                </c:pt>
                <c:pt idx="3">
                  <c:v>1966/7</c:v>
                </c:pt>
                <c:pt idx="4">
                  <c:v>1967/8</c:v>
                </c:pt>
                <c:pt idx="5">
                  <c:v>1969</c:v>
                </c:pt>
              </c:strCache>
            </c:strRef>
          </c:cat>
          <c:val>
            <c:numRef>
              <c:f>Sheet1!$B$63:$G$63</c:f>
              <c:numCache>
                <c:formatCode>General</c:formatCode>
                <c:ptCount val="6"/>
                <c:pt idx="0">
                  <c:v>357.99130000000002</c:v>
                </c:pt>
                <c:pt idx="3">
                  <c:v>370.59780000000001</c:v>
                </c:pt>
                <c:pt idx="4">
                  <c:v>380.92340000000002</c:v>
                </c:pt>
                <c:pt idx="5">
                  <c:v>389.03199999999998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E3-C44C-878D-112A66292808}"/>
            </c:ext>
          </c:extLst>
        </c:ser>
        <c:ser>
          <c:idx val="1"/>
          <c:order val="1"/>
          <c:tx>
            <c:strRef>
              <c:f>Sheet1!$A$64</c:f>
              <c:strCache>
                <c:ptCount val="1"/>
                <c:pt idx="0">
                  <c:v>Middle tertile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Sheet1!$B$62:$G$62</c:f>
              <c:strCache>
                <c:ptCount val="6"/>
                <c:pt idx="0">
                  <c:v>1963/4</c:v>
                </c:pt>
                <c:pt idx="1">
                  <c:v>1964/5</c:v>
                </c:pt>
                <c:pt idx="2">
                  <c:v>1965/6</c:v>
                </c:pt>
                <c:pt idx="3">
                  <c:v>1966/7</c:v>
                </c:pt>
                <c:pt idx="4">
                  <c:v>1967/8</c:v>
                </c:pt>
                <c:pt idx="5">
                  <c:v>1969</c:v>
                </c:pt>
              </c:strCache>
            </c:strRef>
          </c:cat>
          <c:val>
            <c:numRef>
              <c:f>Sheet1!$B$64:$G$64</c:f>
              <c:numCache>
                <c:formatCode>General</c:formatCode>
                <c:ptCount val="6"/>
                <c:pt idx="0">
                  <c:v>432.95909999999998</c:v>
                </c:pt>
                <c:pt idx="3">
                  <c:v>433.1069</c:v>
                </c:pt>
                <c:pt idx="4">
                  <c:v>422.69810000000001</c:v>
                </c:pt>
                <c:pt idx="5">
                  <c:v>428.19119999999998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E3-C44C-878D-112A66292808}"/>
            </c:ext>
          </c:extLst>
        </c:ser>
        <c:ser>
          <c:idx val="2"/>
          <c:order val="2"/>
          <c:tx>
            <c:strRef>
              <c:f>Sheet1!$A$65</c:f>
              <c:strCache>
                <c:ptCount val="1"/>
                <c:pt idx="0">
                  <c:v>Top tertile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Sheet1!$B$62:$G$62</c:f>
              <c:strCache>
                <c:ptCount val="6"/>
                <c:pt idx="0">
                  <c:v>1963/4</c:v>
                </c:pt>
                <c:pt idx="1">
                  <c:v>1964/5</c:v>
                </c:pt>
                <c:pt idx="2">
                  <c:v>1965/6</c:v>
                </c:pt>
                <c:pt idx="3">
                  <c:v>1966/7</c:v>
                </c:pt>
                <c:pt idx="4">
                  <c:v>1967/8</c:v>
                </c:pt>
                <c:pt idx="5">
                  <c:v>1969</c:v>
                </c:pt>
              </c:strCache>
            </c:strRef>
          </c:cat>
          <c:val>
            <c:numRef>
              <c:f>Sheet1!$B$65:$G$65</c:f>
              <c:numCache>
                <c:formatCode>General</c:formatCode>
                <c:ptCount val="6"/>
                <c:pt idx="0">
                  <c:v>501.48110000000003</c:v>
                </c:pt>
                <c:pt idx="3">
                  <c:v>499.81389999999999</c:v>
                </c:pt>
                <c:pt idx="4">
                  <c:v>463.00209999999998</c:v>
                </c:pt>
                <c:pt idx="5">
                  <c:v>470.67070000000001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6E3-C44C-878D-112A662928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569728"/>
        <c:axId val="218580096"/>
      </c:lineChart>
      <c:catAx>
        <c:axId val="21856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580096"/>
        <c:crosses val="autoZero"/>
        <c:auto val="1"/>
        <c:lblAlgn val="ctr"/>
        <c:lblOffset val="100"/>
        <c:noMultiLvlLbl val="0"/>
      </c:catAx>
      <c:valAx>
        <c:axId val="218580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Doctor visits / 100 persons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56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Utilization!$F$181</c:f>
              <c:strCache>
                <c:ptCount val="1"/>
                <c:pt idx="0">
                  <c:v>1947-8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Utilization!$E$182:$E$191</c:f>
              <c:strCache>
                <c:ptCount val="10"/>
                <c:pt idx="0">
                  <c:v>Under £3 -Men</c:v>
                </c:pt>
                <c:pt idx="1">
                  <c:v>Under £3 -Women</c:v>
                </c:pt>
                <c:pt idx="2">
                  <c:v>£3 -4 - Men</c:v>
                </c:pt>
                <c:pt idx="3">
                  <c:v>£3 -4 - Women</c:v>
                </c:pt>
                <c:pt idx="4">
                  <c:v>£4 - £5 and 10 s - Men</c:v>
                </c:pt>
                <c:pt idx="5">
                  <c:v>£4 - £5 and 10 s - Women</c:v>
                </c:pt>
                <c:pt idx="6">
                  <c:v>£5 and 10 s to £10 - Men</c:v>
                </c:pt>
                <c:pt idx="7">
                  <c:v>£5 and 10 s to £10 - Women</c:v>
                </c:pt>
                <c:pt idx="8">
                  <c:v>£10 and over - Men</c:v>
                </c:pt>
                <c:pt idx="9">
                  <c:v>£10 and over - Women</c:v>
                </c:pt>
              </c:strCache>
            </c:strRef>
          </c:cat>
          <c:val>
            <c:numRef>
              <c:f>Utilization!$F$182:$F$191</c:f>
              <c:numCache>
                <c:formatCode>General</c:formatCode>
                <c:ptCount val="10"/>
                <c:pt idx="0">
                  <c:v>79</c:v>
                </c:pt>
                <c:pt idx="1">
                  <c:v>52</c:v>
                </c:pt>
                <c:pt idx="2">
                  <c:v>39</c:v>
                </c:pt>
                <c:pt idx="3">
                  <c:v>37</c:v>
                </c:pt>
                <c:pt idx="4">
                  <c:v>37</c:v>
                </c:pt>
                <c:pt idx="5">
                  <c:v>38</c:v>
                </c:pt>
                <c:pt idx="6">
                  <c:v>32</c:v>
                </c:pt>
                <c:pt idx="7">
                  <c:v>40</c:v>
                </c:pt>
                <c:pt idx="8">
                  <c:v>38</c:v>
                </c:pt>
                <c:pt idx="9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5A-B045-9016-ABC0224CEBF7}"/>
            </c:ext>
          </c:extLst>
        </c:ser>
        <c:ser>
          <c:idx val="1"/>
          <c:order val="1"/>
          <c:tx>
            <c:strRef>
              <c:f>Utilization!$G$181</c:f>
              <c:strCache>
                <c:ptCount val="1"/>
                <c:pt idx="0">
                  <c:v>1948-9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Utilization!$E$182:$E$191</c:f>
              <c:strCache>
                <c:ptCount val="10"/>
                <c:pt idx="0">
                  <c:v>Under £3 -Men</c:v>
                </c:pt>
                <c:pt idx="1">
                  <c:v>Under £3 -Women</c:v>
                </c:pt>
                <c:pt idx="2">
                  <c:v>£3 -4 - Men</c:v>
                </c:pt>
                <c:pt idx="3">
                  <c:v>£3 -4 - Women</c:v>
                </c:pt>
                <c:pt idx="4">
                  <c:v>£4 - £5 and 10 s - Men</c:v>
                </c:pt>
                <c:pt idx="5">
                  <c:v>£4 - £5 and 10 s - Women</c:v>
                </c:pt>
                <c:pt idx="6">
                  <c:v>£5 and 10 s to £10 - Men</c:v>
                </c:pt>
                <c:pt idx="7">
                  <c:v>£5 and 10 s to £10 - Women</c:v>
                </c:pt>
                <c:pt idx="8">
                  <c:v>£10 and over - Men</c:v>
                </c:pt>
                <c:pt idx="9">
                  <c:v>£10 and over - Women</c:v>
                </c:pt>
              </c:strCache>
            </c:strRef>
          </c:cat>
          <c:val>
            <c:numRef>
              <c:f>Utilization!$G$182:$G$191</c:f>
              <c:numCache>
                <c:formatCode>General</c:formatCode>
                <c:ptCount val="10"/>
                <c:pt idx="0">
                  <c:v>88</c:v>
                </c:pt>
                <c:pt idx="1">
                  <c:v>63</c:v>
                </c:pt>
                <c:pt idx="2">
                  <c:v>55</c:v>
                </c:pt>
                <c:pt idx="3">
                  <c:v>52</c:v>
                </c:pt>
                <c:pt idx="4">
                  <c:v>40</c:v>
                </c:pt>
                <c:pt idx="5">
                  <c:v>46</c:v>
                </c:pt>
                <c:pt idx="6">
                  <c:v>33</c:v>
                </c:pt>
                <c:pt idx="7">
                  <c:v>46</c:v>
                </c:pt>
                <c:pt idx="8">
                  <c:v>35</c:v>
                </c:pt>
                <c:pt idx="9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5A-B045-9016-ABC0224CE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7553584"/>
        <c:axId val="987682464"/>
      </c:barChart>
      <c:catAx>
        <c:axId val="98755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7682464"/>
        <c:crosses val="autoZero"/>
        <c:auto val="1"/>
        <c:lblAlgn val="ctr"/>
        <c:lblOffset val="100"/>
        <c:noMultiLvlLbl val="0"/>
      </c:catAx>
      <c:valAx>
        <c:axId val="98768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7553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Utilization!$C$6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Utilization!$B$7:$B$12</c:f>
              <c:strCache>
                <c:ptCount val="6"/>
                <c:pt idx="0">
                  <c:v>&lt;$3,000</c:v>
                </c:pt>
                <c:pt idx="1">
                  <c:v>$3,00-4,999</c:v>
                </c:pt>
                <c:pt idx="2">
                  <c:v>$5,000-8,999</c:v>
                </c:pt>
                <c:pt idx="3">
                  <c:v>$9,000-14,999</c:v>
                </c:pt>
                <c:pt idx="4">
                  <c:v>&gt;= $15,000</c:v>
                </c:pt>
                <c:pt idx="5">
                  <c:v>Overall</c:v>
                </c:pt>
              </c:strCache>
            </c:strRef>
          </c:cat>
          <c:val>
            <c:numRef>
              <c:f>Utilization!$C$7:$C$12</c:f>
              <c:numCache>
                <c:formatCode>General</c:formatCode>
                <c:ptCount val="6"/>
                <c:pt idx="0">
                  <c:v>6.6</c:v>
                </c:pt>
                <c:pt idx="1">
                  <c:v>5.5</c:v>
                </c:pt>
                <c:pt idx="2">
                  <c:v>4.7</c:v>
                </c:pt>
                <c:pt idx="3">
                  <c:v>5.0999999999999996</c:v>
                </c:pt>
                <c:pt idx="4">
                  <c:v>5.3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3C-D147-A0C7-FF9A0B988687}"/>
            </c:ext>
          </c:extLst>
        </c:ser>
        <c:ser>
          <c:idx val="1"/>
          <c:order val="1"/>
          <c:tx>
            <c:strRef>
              <c:f>Utilization!$D$6</c:f>
              <c:strCache>
                <c:ptCount val="1"/>
                <c:pt idx="0">
                  <c:v>Post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Utilization!$B$7:$B$12</c:f>
              <c:strCache>
                <c:ptCount val="6"/>
                <c:pt idx="0">
                  <c:v>&lt;$3,000</c:v>
                </c:pt>
                <c:pt idx="1">
                  <c:v>$3,00-4,999</c:v>
                </c:pt>
                <c:pt idx="2">
                  <c:v>$5,000-8,999</c:v>
                </c:pt>
                <c:pt idx="3">
                  <c:v>$9,000-14,999</c:v>
                </c:pt>
                <c:pt idx="4">
                  <c:v>&gt;= $15,000</c:v>
                </c:pt>
                <c:pt idx="5">
                  <c:v>Overall</c:v>
                </c:pt>
              </c:strCache>
            </c:strRef>
          </c:cat>
          <c:val>
            <c:numRef>
              <c:f>Utilization!$D$7:$D$12</c:f>
              <c:numCache>
                <c:formatCode>General</c:formatCode>
                <c:ptCount val="6"/>
                <c:pt idx="0">
                  <c:v>7.8</c:v>
                </c:pt>
                <c:pt idx="1">
                  <c:v>6</c:v>
                </c:pt>
                <c:pt idx="2">
                  <c:v>4.7</c:v>
                </c:pt>
                <c:pt idx="3">
                  <c:v>4.9000000000000004</c:v>
                </c:pt>
                <c:pt idx="4">
                  <c:v>4.8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3C-D147-A0C7-FF9A0B9886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9570896"/>
        <c:axId val="1449471984"/>
      </c:barChart>
      <c:catAx>
        <c:axId val="144957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9471984"/>
        <c:crosses val="autoZero"/>
        <c:auto val="1"/>
        <c:lblAlgn val="ctr"/>
        <c:lblOffset val="100"/>
        <c:noMultiLvlLbl val="0"/>
      </c:catAx>
      <c:valAx>
        <c:axId val="144947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Visits / person/ yr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957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/>
    </cs:fontRef>
    <cs:defRPr sz="100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9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/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/>
    </cs:fontRef>
    <cs:defRPr sz="100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9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/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3470F-3241-6641-BB20-B6641DC65C2A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598EA-254C-DA49-8EF9-4D6F04B58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88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strike="noStrike" dirty="0">
                <a:effectLst/>
              </a:rPr>
              <a:t>* Individual deductible had 95% cost-sharing for outpatient services, none for inpatient services, and a lower OOP maximum</a:t>
            </a:r>
            <a:endParaRPr lang="en-US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3DABF-F4CA-5543-AC3F-58A2C4A45E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7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"/>
            <a:r>
              <a:rPr lang="en-US" sz="1200" u="none" strike="noStrike" dirty="0">
                <a:effectLst/>
              </a:rPr>
              <a:t>* Individual deductible had 95% cost-sharing for outpatient services, none for inpatient services, and a lower OOP maximum</a:t>
            </a:r>
            <a:endParaRPr lang="en-US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3DABF-F4CA-5543-AC3F-58A2C4A45E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09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CA09-485B-FB4D-9BAB-1CFB48F2D3E9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E472-58C7-2147-9295-3A439702C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33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CA09-485B-FB4D-9BAB-1CFB48F2D3E9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E472-58C7-2147-9295-3A439702C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20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CA09-485B-FB4D-9BAB-1CFB48F2D3E9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E472-58C7-2147-9295-3A439702C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48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CA09-485B-FB4D-9BAB-1CFB48F2D3E9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E472-58C7-2147-9295-3A439702C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4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CA09-485B-FB4D-9BAB-1CFB48F2D3E9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E472-58C7-2147-9295-3A439702C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19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CA09-485B-FB4D-9BAB-1CFB48F2D3E9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E472-58C7-2147-9295-3A439702C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8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CA09-485B-FB4D-9BAB-1CFB48F2D3E9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E472-58C7-2147-9295-3A439702C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25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CA09-485B-FB4D-9BAB-1CFB48F2D3E9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E472-58C7-2147-9295-3A439702C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29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CA09-485B-FB4D-9BAB-1CFB48F2D3E9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E472-58C7-2147-9295-3A439702C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96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CA09-485B-FB4D-9BAB-1CFB48F2D3E9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E472-58C7-2147-9295-3A439702C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7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CA09-485B-FB4D-9BAB-1CFB48F2D3E9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DE472-58C7-2147-9295-3A439702C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80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6CA09-485B-FB4D-9BAB-1CFB48F2D3E9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DE472-58C7-2147-9295-3A439702C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5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7326/M18-280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7326/M18-280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7326/M18-280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105/AJPH.2019.30533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105/AJPH.2019.305330" TargetMode="Externa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omberg.com/graphics/2015-drug-prices/" TargetMode="Externa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hp.org/CEOs" TargetMode="Externa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nhp.org/sites/default/files/Pharma_Table7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AAC90-EF5E-E04C-95C5-EBA925751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91016"/>
            <a:ext cx="7772400" cy="2387600"/>
          </a:xfrm>
        </p:spPr>
        <p:txBody>
          <a:bodyPr/>
          <a:lstStyle/>
          <a:p>
            <a:r>
              <a:rPr lang="en-US" dirty="0"/>
              <a:t>The Economics </a:t>
            </a:r>
            <a:br>
              <a:rPr lang="en-US" dirty="0"/>
            </a:br>
            <a:r>
              <a:rPr lang="en-US" dirty="0"/>
              <a:t>of Single-Payer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51477-66D2-9040-9D0E-21CADD693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266494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Jim Kahn, MD MPH</a:t>
            </a:r>
          </a:p>
          <a:p>
            <a:r>
              <a:rPr lang="en-US" dirty="0"/>
              <a:t>Professor, Institute for Health Policy Studies, </a:t>
            </a:r>
          </a:p>
          <a:p>
            <a:r>
              <a:rPr lang="en-US" dirty="0"/>
              <a:t>University of California San Francisco School of Medicine</a:t>
            </a:r>
          </a:p>
          <a:p>
            <a:endParaRPr lang="en-US" dirty="0"/>
          </a:p>
          <a:p>
            <a:r>
              <a:rPr lang="en-US" dirty="0"/>
              <a:t>Adam Gaffney, MD MPH</a:t>
            </a:r>
          </a:p>
          <a:p>
            <a:r>
              <a:rPr lang="en-US" dirty="0"/>
              <a:t>Instructor, Harvard Medical School</a:t>
            </a:r>
          </a:p>
          <a:p>
            <a:r>
              <a:rPr lang="en-US" dirty="0"/>
              <a:t>Pulmonary and Critical Care Medicine, Cambridge Health Alliance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177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72CA0B-0D21-A04F-9F8E-36E7963DF7F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632897"/>
          <a:ext cx="7886700" cy="3818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5413535-686E-B946-8EAE-F8A72FFCF5F4}"/>
              </a:ext>
            </a:extLst>
          </p:cNvPr>
          <p:cNvSpPr/>
          <p:nvPr/>
        </p:nvSpPr>
        <p:spPr>
          <a:xfrm>
            <a:off x="628650" y="5968704"/>
            <a:ext cx="788670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latin typeface="Helvetica" pitchFamily="2" charset="0"/>
              </a:rPr>
              <a:t>Manning WG, Newhouse JP, </a:t>
            </a:r>
            <a:r>
              <a:rPr lang="en-US" sz="1350" dirty="0" err="1">
                <a:latin typeface="Helvetica" pitchFamily="2" charset="0"/>
              </a:rPr>
              <a:t>Duan</a:t>
            </a:r>
            <a:r>
              <a:rPr lang="en-US" sz="1350" dirty="0">
                <a:latin typeface="Helvetica" pitchFamily="2" charset="0"/>
              </a:rPr>
              <a:t> N, Keeler EB, Leibowitz A, Marquis MS. Health insurance and the demand for medical care: evidence from a randomized experiment. The American economic review 1987;77:251-77.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D8FF79D-1E74-F540-9FEB-37B84733D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8725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Rand health insurance experiment: Face-to-face physician visits use</a:t>
            </a:r>
          </a:p>
        </p:txBody>
      </p:sp>
    </p:spTree>
    <p:extLst>
      <p:ext uri="{BB962C8B-B14F-4D97-AF65-F5344CB8AC3E}">
        <p14:creationId xmlns:p14="http://schemas.microsoft.com/office/powerpoint/2010/main" val="4203759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413535-686E-B946-8EAE-F8A72FFCF5F4}"/>
              </a:ext>
            </a:extLst>
          </p:cNvPr>
          <p:cNvSpPr/>
          <p:nvPr/>
        </p:nvSpPr>
        <p:spPr>
          <a:xfrm>
            <a:off x="638310" y="6001197"/>
            <a:ext cx="788670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latin typeface="Helvetica" pitchFamily="2" charset="0"/>
              </a:rPr>
              <a:t>Manning WG, Newhouse JP, </a:t>
            </a:r>
            <a:r>
              <a:rPr lang="en-US" sz="1350" dirty="0" err="1">
                <a:latin typeface="Helvetica" pitchFamily="2" charset="0"/>
              </a:rPr>
              <a:t>Duan</a:t>
            </a:r>
            <a:r>
              <a:rPr lang="en-US" sz="1350" dirty="0">
                <a:latin typeface="Helvetica" pitchFamily="2" charset="0"/>
              </a:rPr>
              <a:t> N, Keeler EB, Leibowitz A, Marquis MS. Health insurance and the demand for medical care: evidence from a randomized experiment. The American economic review 1987;77:251-77.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1B6BDBE-3725-7C4A-88E9-A2E6DAB85E0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38309" y="1454319"/>
          <a:ext cx="7886700" cy="3853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7A8574BE-5439-064B-AF2F-E3CA296EE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87" y="460147"/>
            <a:ext cx="7886700" cy="994172"/>
          </a:xfrm>
        </p:spPr>
        <p:txBody>
          <a:bodyPr/>
          <a:lstStyle/>
          <a:p>
            <a:r>
              <a:rPr lang="en-US" dirty="0"/>
              <a:t>Rand HIE: Hospital Admissions</a:t>
            </a:r>
          </a:p>
        </p:txBody>
      </p:sp>
    </p:spTree>
    <p:extLst>
      <p:ext uri="{BB962C8B-B14F-4D97-AF65-F5344CB8AC3E}">
        <p14:creationId xmlns:p14="http://schemas.microsoft.com/office/powerpoint/2010/main" val="3050339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463D5-19A6-EC40-A003-5B56BE536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14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4000" dirty="0">
                <a:solidFill>
                  <a:prstClr val="black"/>
                </a:solidFill>
              </a:rPr>
              <a:t>Effect of Coverage on Utilization:</a:t>
            </a:r>
            <a:br>
              <a:rPr lang="en-US" sz="4000" dirty="0">
                <a:solidFill>
                  <a:prstClr val="black"/>
                </a:solidFill>
              </a:rPr>
            </a:br>
            <a:r>
              <a:rPr lang="en-US" sz="4000" dirty="0">
                <a:solidFill>
                  <a:prstClr val="black"/>
                </a:solidFill>
              </a:rPr>
              <a:t>Oregon Medicaid Experiment</a:t>
            </a:r>
            <a:endParaRPr lang="en-US" sz="40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D12F50E-677B-2842-8160-5AE00047A9A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0653B77-C602-FF41-B9A5-961AEFEFE308}"/>
              </a:ext>
            </a:extLst>
          </p:cNvPr>
          <p:cNvSpPr/>
          <p:nvPr/>
        </p:nvSpPr>
        <p:spPr>
          <a:xfrm>
            <a:off x="457200" y="6211669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Amy Finkelstein et al., “The Oregon Health Insurance Experiment: Evidence from the First Year,” </a:t>
            </a:r>
            <a:r>
              <a:rPr lang="en-US" i="1" dirty="0"/>
              <a:t>The Quarterly Journal of Economics</a:t>
            </a:r>
            <a:r>
              <a:rPr lang="en-US" dirty="0"/>
              <a:t> 127, no. 3 (August 2012): 1057–1106.</a:t>
            </a:r>
          </a:p>
        </p:txBody>
      </p:sp>
    </p:spTree>
    <p:extLst>
      <p:ext uri="{BB962C8B-B14F-4D97-AF65-F5344CB8AC3E}">
        <p14:creationId xmlns:p14="http://schemas.microsoft.com/office/powerpoint/2010/main" val="3370709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6E8B03-4FE3-3B49-8E35-82B7A2377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2293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CD3EC4-21CC-3E4A-BE57-84AD8F41CB85}"/>
              </a:ext>
            </a:extLst>
          </p:cNvPr>
          <p:cNvSpPr/>
          <p:nvPr/>
        </p:nvSpPr>
        <p:spPr>
          <a:xfrm>
            <a:off x="6620345" y="2644170"/>
            <a:ext cx="2428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Gaffney A, McCormick D, </a:t>
            </a:r>
            <a:r>
              <a:rPr lang="en-US" sz="1200" dirty="0" err="1"/>
              <a:t>Bor</a:t>
            </a:r>
            <a:r>
              <a:rPr lang="en-US" sz="1200" dirty="0"/>
              <a:t> DH, Goldman A, </a:t>
            </a:r>
            <a:r>
              <a:rPr lang="en-US" sz="1200" dirty="0" err="1"/>
              <a:t>Woolhandler</a:t>
            </a:r>
            <a:r>
              <a:rPr lang="en-US" sz="1200" dirty="0"/>
              <a:t> S, Himmelstein DU. The Effects on Hospital Utilization of the 1966 and 2014 Health Insurance Coverage Expansions in the United States. </a:t>
            </a:r>
            <a:r>
              <a:rPr lang="en-US" sz="1200" i="1" dirty="0"/>
              <a:t>Ann Intern Med</a:t>
            </a:r>
            <a:r>
              <a:rPr lang="en-US" sz="1200" dirty="0"/>
              <a:t> 2019;doi:</a:t>
            </a:r>
            <a:r>
              <a:rPr lang="en-US" sz="1200" dirty="0">
                <a:hlinkClick r:id="rId3"/>
              </a:rPr>
              <a:t>10.7326/M18-2806</a:t>
            </a:r>
            <a:r>
              <a:rPr lang="en-US" sz="1200" dirty="0"/>
              <a:t>.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20978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F400E1-772A-654F-93EE-4F4322545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8847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E2F1E6D-594B-B944-A13F-1D5BFF9C608C}"/>
              </a:ext>
            </a:extLst>
          </p:cNvPr>
          <p:cNvSpPr/>
          <p:nvPr/>
        </p:nvSpPr>
        <p:spPr>
          <a:xfrm>
            <a:off x="6620345" y="2644170"/>
            <a:ext cx="2428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Gaffney A, McCormick D, </a:t>
            </a:r>
            <a:r>
              <a:rPr lang="en-US" sz="1200" dirty="0" err="1"/>
              <a:t>Bor</a:t>
            </a:r>
            <a:r>
              <a:rPr lang="en-US" sz="1200" dirty="0"/>
              <a:t> DH, Goldman A, </a:t>
            </a:r>
            <a:r>
              <a:rPr lang="en-US" sz="1200" dirty="0" err="1"/>
              <a:t>Woolhandler</a:t>
            </a:r>
            <a:r>
              <a:rPr lang="en-US" sz="1200" dirty="0"/>
              <a:t> S, Himmelstein DU. The Effects on Hospital Utilization of the 1966 and 2014 Health Insurance Coverage Expansions in the United States. </a:t>
            </a:r>
            <a:r>
              <a:rPr lang="en-US" sz="1200" i="1" dirty="0"/>
              <a:t>Ann Intern Med</a:t>
            </a:r>
            <a:r>
              <a:rPr lang="en-US" sz="1200" dirty="0"/>
              <a:t> 2019;doi:</a:t>
            </a:r>
            <a:r>
              <a:rPr lang="en-US" sz="1200" dirty="0">
                <a:hlinkClick r:id="rId3"/>
              </a:rPr>
              <a:t>10.7326/M18-2806</a:t>
            </a:r>
            <a:r>
              <a:rPr lang="en-US" sz="1200" dirty="0"/>
              <a:t>.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4078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896DE9-61CB-1442-A1A5-56323717B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6585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01BB46-A2B0-8240-B2C8-80B33F3F7307}"/>
              </a:ext>
            </a:extLst>
          </p:cNvPr>
          <p:cNvSpPr/>
          <p:nvPr/>
        </p:nvSpPr>
        <p:spPr>
          <a:xfrm>
            <a:off x="6620345" y="2644170"/>
            <a:ext cx="2428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Gaffney A, McCormick D, </a:t>
            </a:r>
            <a:r>
              <a:rPr lang="en-US" sz="1200" dirty="0" err="1"/>
              <a:t>Bor</a:t>
            </a:r>
            <a:r>
              <a:rPr lang="en-US" sz="1200" dirty="0"/>
              <a:t> DH, Goldman A, </a:t>
            </a:r>
            <a:r>
              <a:rPr lang="en-US" sz="1200" dirty="0" err="1"/>
              <a:t>Woolhandler</a:t>
            </a:r>
            <a:r>
              <a:rPr lang="en-US" sz="1200" dirty="0"/>
              <a:t> S, Himmelstein DU. The Effects on Hospital Utilization of the 1966 and 2014 Health Insurance Coverage Expansions in the United States. </a:t>
            </a:r>
            <a:r>
              <a:rPr lang="en-US" sz="1200" i="1" dirty="0"/>
              <a:t>Ann Intern Med</a:t>
            </a:r>
            <a:r>
              <a:rPr lang="en-US" sz="1200" dirty="0"/>
              <a:t> 2019;doi:</a:t>
            </a:r>
            <a:r>
              <a:rPr lang="en-US" sz="1200" dirty="0">
                <a:hlinkClick r:id="rId3"/>
              </a:rPr>
              <a:t>10.7326/M18-2806</a:t>
            </a:r>
            <a:r>
              <a:rPr lang="en-US" sz="1200" dirty="0"/>
              <a:t>.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4987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167746-15ED-1545-859D-EBBEFB553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53157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575AD8-9B12-D848-828A-36F40166586A}"/>
              </a:ext>
            </a:extLst>
          </p:cNvPr>
          <p:cNvSpPr/>
          <p:nvPr/>
        </p:nvSpPr>
        <p:spPr>
          <a:xfrm>
            <a:off x="6786210" y="2251547"/>
            <a:ext cx="228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Gaffney A, McCormick D, </a:t>
            </a:r>
            <a:r>
              <a:rPr lang="en-US" sz="1200" dirty="0" err="1"/>
              <a:t>Bor</a:t>
            </a:r>
            <a:r>
              <a:rPr lang="en-US" sz="1200" dirty="0"/>
              <a:t> D, </a:t>
            </a:r>
            <a:r>
              <a:rPr lang="en-US" sz="1200" dirty="0" err="1"/>
              <a:t>Woolhandler</a:t>
            </a:r>
            <a:r>
              <a:rPr lang="en-US" sz="1200" dirty="0"/>
              <a:t> S, Himmelstein D. Coverage Expansions and Utilization of Physician Care: Evidence From the 2014 Affordable Care Act and 1966 Medicare/Medicaid Expansions. </a:t>
            </a:r>
            <a:r>
              <a:rPr lang="en-US" sz="1200" i="1" dirty="0"/>
              <a:t>Am J Public Health</a:t>
            </a:r>
            <a:r>
              <a:rPr lang="en-US" sz="1200" dirty="0"/>
              <a:t> 2019;e1–e8.doi:</a:t>
            </a:r>
            <a:r>
              <a:rPr lang="en-US" sz="1200" dirty="0">
                <a:hlinkClick r:id="rId3"/>
              </a:rPr>
              <a:t>10.2105/AJPH.2019.305330</a:t>
            </a:r>
            <a:r>
              <a:rPr lang="en-US" sz="1200" dirty="0"/>
              <a:t>.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35244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ED750-4C1B-F542-9232-BF450F59D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Trends in physician utilization by income per 100 persons, 1963-1969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DBB46B2-F0E0-0543-8F62-4B76746BDD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96948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EA004F0-7AD0-044B-AA7D-1F021A418F06}"/>
              </a:ext>
            </a:extLst>
          </p:cNvPr>
          <p:cNvSpPr/>
          <p:nvPr/>
        </p:nvSpPr>
        <p:spPr>
          <a:xfrm>
            <a:off x="628650" y="6169708"/>
            <a:ext cx="7886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Gaffney A, McCormick D, </a:t>
            </a:r>
            <a:r>
              <a:rPr lang="en-US" sz="1200" dirty="0" err="1"/>
              <a:t>Bor</a:t>
            </a:r>
            <a:r>
              <a:rPr lang="en-US" sz="1200" dirty="0"/>
              <a:t> D, </a:t>
            </a:r>
            <a:r>
              <a:rPr lang="en-US" sz="1200" dirty="0" err="1"/>
              <a:t>Woolhandler</a:t>
            </a:r>
            <a:r>
              <a:rPr lang="en-US" sz="1200" dirty="0"/>
              <a:t> S, Himmelstein D. Coverage Expansions and Utilization of Physician Care: Evidence From the 2014 Affordable Care Act and 1966 Medicare/Medicaid Expansions. </a:t>
            </a:r>
            <a:r>
              <a:rPr lang="en-US" sz="1200" i="1" dirty="0"/>
              <a:t>Am J Public Health</a:t>
            </a:r>
            <a:r>
              <a:rPr lang="en-US" sz="1200" dirty="0"/>
              <a:t> 2019;e1–e8.doi:</a:t>
            </a:r>
            <a:r>
              <a:rPr lang="en-US" sz="1200" dirty="0">
                <a:hlinkClick r:id="rId3"/>
              </a:rPr>
              <a:t>10.2105/AJPH.2019.305330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3238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4AACDBA-B473-794B-B4FB-1D9C45D15F4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51119E65-F6EF-6C4D-B8CB-CE781E046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Physician visits after the NHS : </a:t>
            </a:r>
            <a:br>
              <a:rPr lang="en-US" dirty="0"/>
            </a:br>
            <a:r>
              <a:rPr lang="en-US" dirty="0"/>
              <a:t>Rose for all but high-income earners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70DC0E-1308-0241-9E10-FDF40BAF1E69}"/>
              </a:ext>
            </a:extLst>
          </p:cNvPr>
          <p:cNvSpPr/>
          <p:nvPr/>
        </p:nvSpPr>
        <p:spPr>
          <a:xfrm>
            <a:off x="457200" y="6126163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 of data: Logan WPD. Illness, Incapacity, and Medical Attention Among Adults, 1947-49. The Lancet 1950;255(6608):773-76.</a:t>
            </a:r>
          </a:p>
        </p:txBody>
      </p:sp>
    </p:spTree>
    <p:extLst>
      <p:ext uri="{BB962C8B-B14F-4D97-AF65-F5344CB8AC3E}">
        <p14:creationId xmlns:p14="http://schemas.microsoft.com/office/powerpoint/2010/main" val="3019414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CCF51-9923-0643-93B8-91A586A30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Physician utilization pre/post implementation of Medicare in Quebec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0220875-B116-AF45-8FA8-AFD2E8A823F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E121B93-02B6-874B-BA20-A5E79C4F23A8}"/>
              </a:ext>
            </a:extLst>
          </p:cNvPr>
          <p:cNvSpPr/>
          <p:nvPr/>
        </p:nvSpPr>
        <p:spPr>
          <a:xfrm>
            <a:off x="457200" y="6308725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400" dirty="0"/>
              <a:t>Source of data: </a:t>
            </a:r>
            <a:r>
              <a:rPr lang="en-US" sz="1400" dirty="0" err="1"/>
              <a:t>Enterline</a:t>
            </a:r>
            <a:r>
              <a:rPr lang="en-US" sz="1400" dirty="0"/>
              <a:t> PE, Salter V, McDonald AD, McDonald JC. The distribution of medical services before and after free medical care — the Quebec experience. New England Journal of Medicine 1973; 289: 1174–8.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341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479A18-0080-884E-9897-752D4851D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74" y="0"/>
            <a:ext cx="73848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79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D686A-445F-0A4C-9BF2-2347D04DD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Administrative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1DC35-AB1A-0043-B288-78E42C8D8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76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5DE55-5619-8348-AAD3-733084C63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Drug Prices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A20C3-79DF-334A-9757-A291F208E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54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54FCB-99C0-7646-9CDA-D6CAE5834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2015 Pharmaceutical Spending, per capita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4ACE2FD-B4E2-334E-A8D4-E2ECD077BCF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88C6D97-C7E0-1243-BB9D-76C657E6F521}"/>
              </a:ext>
            </a:extLst>
          </p:cNvPr>
          <p:cNvSpPr/>
          <p:nvPr/>
        </p:nvSpPr>
        <p:spPr>
          <a:xfrm>
            <a:off x="628650" y="6211669"/>
            <a:ext cx="7886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OECD (2018), Pharmaceutical spending (indicator). </a:t>
            </a:r>
            <a:r>
              <a:rPr lang="en-US" sz="1400" dirty="0" err="1"/>
              <a:t>doi</a:t>
            </a:r>
            <a:r>
              <a:rPr lang="en-US" sz="1400" dirty="0"/>
              <a:t>: 10.1787/998febf6-en (Accessed on 12 June 2018)</a:t>
            </a:r>
          </a:p>
        </p:txBody>
      </p:sp>
    </p:spTree>
    <p:extLst>
      <p:ext uri="{BB962C8B-B14F-4D97-AF65-F5344CB8AC3E}">
        <p14:creationId xmlns:p14="http://schemas.microsoft.com/office/powerpoint/2010/main" val="2581539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DFC20-DB04-AE42-A6BD-247DCD030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Comparative Cost of Fluticasone-Salmeterol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D2130B3-F426-7249-9AE1-EAD019D44CA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BC035A1-E956-8146-8207-6C8639FBDAD5}"/>
              </a:ext>
            </a:extLst>
          </p:cNvPr>
          <p:cNvSpPr/>
          <p:nvPr/>
        </p:nvSpPr>
        <p:spPr>
          <a:xfrm>
            <a:off x="628650" y="6311899"/>
            <a:ext cx="7886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 U.S. Pays a Lot More for Top Drugs Than Other Countries. </a:t>
            </a:r>
            <a:r>
              <a:rPr lang="en-US" sz="1400" dirty="0" err="1"/>
              <a:t>Bloomberg.com</a:t>
            </a:r>
            <a:r>
              <a:rPr lang="en-US" sz="1400" dirty="0"/>
              <a:t>. [cited 2018 Sep 10];Available from: </a:t>
            </a:r>
            <a:r>
              <a:rPr lang="en-US" sz="1400" dirty="0">
                <a:hlinkClick r:id="rId3"/>
              </a:rPr>
              <a:t>http://www.bloomberg.com/graphics/2015-drug-prices/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11907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3EE9C-D08D-3B4D-A1F3-DB7488C2D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Relative prices: 30 most commonly prescribed medications, 2006-07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6637999-18AD-9144-94AC-ACCEBCEFA03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538757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AE09970-3657-F948-90E6-A9C523D606B9}"/>
              </a:ext>
            </a:extLst>
          </p:cNvPr>
          <p:cNvSpPr/>
          <p:nvPr/>
        </p:nvSpPr>
        <p:spPr>
          <a:xfrm>
            <a:off x="628650" y="6239470"/>
            <a:ext cx="7886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400" dirty="0"/>
              <a:t>Squires DA. Explaining high health care spending in the United States: an international comparison of supply, utilization, prices, and quality. Commonwealth Fund Issue Brief. 2012;10:1-14.</a:t>
            </a: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399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45862-7907-BF43-A378-BDF67D86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Fortune 500 Profits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E38C847-9C9C-404B-9FAD-F0910A371DC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41414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B30ED60-95CE-BE41-9FA8-A298EE588DA8}"/>
              </a:ext>
            </a:extLst>
          </p:cNvPr>
          <p:cNvSpPr/>
          <p:nvPr/>
        </p:nvSpPr>
        <p:spPr>
          <a:xfrm>
            <a:off x="628650" y="6196606"/>
            <a:ext cx="7886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Ranked within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industries. Fortune 2017;500:f33-40, cited in: Gaffney A,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Lexchin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J. Healing an ailing pharmaceutical system: prescription for reform for United States and Canada.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BMJ.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2018;361:k1039.</a:t>
            </a:r>
          </a:p>
        </p:txBody>
      </p:sp>
    </p:spTree>
    <p:extLst>
      <p:ext uri="{BB962C8B-B14F-4D97-AF65-F5344CB8AC3E}">
        <p14:creationId xmlns:p14="http://schemas.microsoft.com/office/powerpoint/2010/main" val="517407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AC596-1425-2842-9F5C-19FEDEA9B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Pharma CEO Compensation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527776D-6A67-6746-A2DB-FDF8BCABC1F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6CD11B7-77DF-7742-84C9-9BDEA48011C4}"/>
              </a:ext>
            </a:extLst>
          </p:cNvPr>
          <p:cNvSpPr/>
          <p:nvPr/>
        </p:nvSpPr>
        <p:spPr>
          <a:xfrm>
            <a:off x="628650" y="6311899"/>
            <a:ext cx="78867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Physicians for a National Health Program. Health Industry CEOs’ Compensation in 2017 [Internet]. [cited 2018 Sep 11];Available from: </a:t>
            </a:r>
            <a:r>
              <a:rPr lang="en-US" sz="1400" dirty="0">
                <a:hlinkClick r:id="rId3"/>
              </a:rPr>
              <a:t>http://www.pnhp.org/CEOs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551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84377-C580-CA4C-82CC-C241E624A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Total R&amp;D costs vs. revenues:</a:t>
            </a:r>
            <a:br>
              <a:rPr lang="en-US" dirty="0"/>
            </a:br>
            <a:r>
              <a:rPr lang="en-US" dirty="0"/>
              <a:t>10 drugs, median 4 years after approval 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D25F7D-6491-C446-80EC-EDFABCBA777F}"/>
              </a:ext>
            </a:extLst>
          </p:cNvPr>
          <p:cNvSpPr/>
          <p:nvPr/>
        </p:nvSpPr>
        <p:spPr>
          <a:xfrm>
            <a:off x="628650" y="6273225"/>
            <a:ext cx="7886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Helvetica" pitchFamily="2" charset="0"/>
              </a:rPr>
              <a:t>Prasad V, </a:t>
            </a:r>
            <a:r>
              <a:rPr lang="en-US" sz="1400" dirty="0" err="1">
                <a:latin typeface="Helvetica" pitchFamily="2" charset="0"/>
              </a:rPr>
              <a:t>Mailankody</a:t>
            </a:r>
            <a:r>
              <a:rPr lang="en-US" sz="1400" dirty="0">
                <a:latin typeface="Helvetica" pitchFamily="2" charset="0"/>
              </a:rPr>
              <a:t> S. Research and Development Spending to Bring a Single Cancer Drug to Market and Revenues After Approval. </a:t>
            </a:r>
            <a:r>
              <a:rPr lang="en-US" sz="1400" i="1" dirty="0">
                <a:latin typeface="Helvetica" pitchFamily="2" charset="0"/>
              </a:rPr>
              <a:t>JAMA Intern Med. </a:t>
            </a:r>
            <a:r>
              <a:rPr lang="en-US" sz="1400" dirty="0">
                <a:latin typeface="Helvetica" pitchFamily="2" charset="0"/>
              </a:rPr>
              <a:t>2017.</a:t>
            </a:r>
            <a:endParaRPr lang="en-US" sz="1400" dirty="0">
              <a:effectLst/>
              <a:latin typeface="Helvetica" pitchFamily="2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6E28F9A-06E1-8B43-9A7B-4729D943D63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0989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07A547-199E-FA42-80F8-490CEF622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884" y="0"/>
            <a:ext cx="6750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3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6A0091-A35D-3C4B-ACE7-CE233097B8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72364"/>
            <a:ext cx="9145131" cy="44194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E669CE-1FF0-4641-8454-86C6C9EC96C3}"/>
              </a:ext>
            </a:extLst>
          </p:cNvPr>
          <p:cNvSpPr/>
          <p:nvPr/>
        </p:nvSpPr>
        <p:spPr>
          <a:xfrm>
            <a:off x="843595" y="6036689"/>
            <a:ext cx="7457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Helvetica" pitchFamily="2" charset="0"/>
              </a:rPr>
              <a:t>Gaffney A, </a:t>
            </a:r>
            <a:r>
              <a:rPr lang="en-US" sz="1400" dirty="0" err="1">
                <a:latin typeface="Helvetica" pitchFamily="2" charset="0"/>
              </a:rPr>
              <a:t>Lexchin</a:t>
            </a:r>
            <a:r>
              <a:rPr lang="en-US" sz="1400" dirty="0">
                <a:latin typeface="Helvetica" pitchFamily="2" charset="0"/>
              </a:rPr>
              <a:t> J. Healing an ailing pharmaceutical system: prescription for reform for United States and Canada. </a:t>
            </a:r>
            <a:r>
              <a:rPr lang="en-US" sz="1400" i="1" dirty="0">
                <a:latin typeface="Helvetica" pitchFamily="2" charset="0"/>
              </a:rPr>
              <a:t>BMJ. </a:t>
            </a:r>
            <a:r>
              <a:rPr lang="en-US" sz="1400" dirty="0">
                <a:latin typeface="Helvetica" pitchFamily="2" charset="0"/>
              </a:rPr>
              <a:t>2018;361:k1039.</a:t>
            </a:r>
            <a:endParaRPr lang="en-US" sz="14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282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75331-9032-9A48-9767-401B96F0A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1364" y="755108"/>
            <a:ext cx="4601272" cy="115175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The “Cost” of Medicare for All: </a:t>
            </a:r>
          </a:p>
          <a:p>
            <a:pPr marL="0" indent="0">
              <a:buNone/>
            </a:pPr>
            <a:r>
              <a:rPr lang="en-US" dirty="0"/>
              <a:t>Two Separate Questions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7CE49B-C9FA-F244-9DE3-2FCD60CB92F3}"/>
              </a:ext>
            </a:extLst>
          </p:cNvPr>
          <p:cNvSpPr txBox="1">
            <a:spLocks/>
          </p:cNvSpPr>
          <p:nvPr/>
        </p:nvSpPr>
        <p:spPr>
          <a:xfrm>
            <a:off x="650721" y="4375266"/>
            <a:ext cx="3687105" cy="11517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Effect on national health expenditures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(“Size of the pie”)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20B3101-6917-7746-A7E9-9CB0EE58B0D5}"/>
              </a:ext>
            </a:extLst>
          </p:cNvPr>
          <p:cNvSpPr txBox="1">
            <a:spLocks/>
          </p:cNvSpPr>
          <p:nvPr/>
        </p:nvSpPr>
        <p:spPr>
          <a:xfrm>
            <a:off x="5029084" y="4375266"/>
            <a:ext cx="3687105" cy="11517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Transition from private &gt; public financing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(“Size of the slices”)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48ABCD9E-2995-4D4B-A2D2-460DA67A1C88}"/>
              </a:ext>
            </a:extLst>
          </p:cNvPr>
          <p:cNvCxnSpPr>
            <a:stCxn id="3" idx="2"/>
            <a:endCxn id="5" idx="0"/>
          </p:cNvCxnSpPr>
          <p:nvPr/>
        </p:nvCxnSpPr>
        <p:spPr>
          <a:xfrm rot="5400000">
            <a:off x="2298934" y="2102199"/>
            <a:ext cx="2468407" cy="207772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D6CBFA88-24AF-C741-B8D5-BD65E7FCDAB3}"/>
              </a:ext>
            </a:extLst>
          </p:cNvPr>
          <p:cNvCxnSpPr>
            <a:cxnSpLocks/>
            <a:stCxn id="3" idx="2"/>
            <a:endCxn id="6" idx="0"/>
          </p:cNvCxnSpPr>
          <p:nvPr/>
        </p:nvCxnSpPr>
        <p:spPr>
          <a:xfrm rot="16200000" flipH="1">
            <a:off x="4488115" y="1990743"/>
            <a:ext cx="2468407" cy="230063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508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0C6C8-BD31-1542-9C52-F6AB807AE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Savings from drug prices (2017)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BFC2E82-72BF-EA4B-BA80-8FFF74B0DDB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39002532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670390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 (BILLIONS)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830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Estimated current drug spending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$500.1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090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Estimated current drug spending not already discounted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$429.3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90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Estimated current </a:t>
                      </a:r>
                      <a:r>
                        <a:rPr lang="en-US" sz="2000" b="0" dirty="0"/>
                        <a:t>brand-name </a:t>
                      </a:r>
                      <a:r>
                        <a:rPr lang="en-US" sz="2000" dirty="0"/>
                        <a:t>drug spending not already discounted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$309.1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443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Savings from 50% reduction in brand-name drug prices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$154.6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46568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7310433-80F5-5448-8EBA-F311BF566F0B}"/>
              </a:ext>
            </a:extLst>
          </p:cNvPr>
          <p:cNvSpPr/>
          <p:nvPr/>
        </p:nvSpPr>
        <p:spPr>
          <a:xfrm>
            <a:off x="628650" y="5735945"/>
            <a:ext cx="7886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/>
              </a:rPr>
              <a:t>US / Canadian Pharmaceutical Working Group. Table 7: Estimated effects of proposed reforms on US national pharmaceutical expenditures, 2017. Available from: </a:t>
            </a:r>
            <a:r>
              <a:rPr lang="en-US" dirty="0">
                <a:effectLst/>
                <a:hlinkClick r:id="rId2"/>
              </a:rPr>
              <a:t>http://www.pnhp.org/sites/default/files/Pharma_Table7.pdf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93618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8B773-3026-ED4B-B9FE-634EBFFA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2020 Projected National Health Expenditures (billions)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D56DE5-1EDC-B844-BC37-2043E7D3C4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52192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9EAD8F7-02A8-8449-A058-00D81C922AC6}"/>
              </a:ext>
            </a:extLst>
          </p:cNvPr>
          <p:cNvSpPr txBox="1"/>
          <p:nvPr/>
        </p:nvSpPr>
        <p:spPr>
          <a:xfrm>
            <a:off x="6902704" y="3748266"/>
            <a:ext cx="788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Total: $4.0 trillion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25722-3FD5-DB47-8197-59D6DEA301FD}"/>
              </a:ext>
            </a:extLst>
          </p:cNvPr>
          <p:cNvSpPr txBox="1"/>
          <p:nvPr/>
        </p:nvSpPr>
        <p:spPr>
          <a:xfrm>
            <a:off x="628650" y="6071016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Center for Medicare and Medicaid Services, National Health Expenditures Accounts, 2018-2027</a:t>
            </a:r>
          </a:p>
        </p:txBody>
      </p:sp>
    </p:spTree>
    <p:extLst>
      <p:ext uri="{BB962C8B-B14F-4D97-AF65-F5344CB8AC3E}">
        <p14:creationId xmlns:p14="http://schemas.microsoft.com/office/powerpoint/2010/main" val="155693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D4E48FA-54DC-844E-BB34-22E21071C1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84040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47F87BF-A8BD-6746-BF5A-ADBB316DBF20}"/>
              </a:ext>
            </a:extLst>
          </p:cNvPr>
          <p:cNvSpPr txBox="1"/>
          <p:nvPr/>
        </p:nvSpPr>
        <p:spPr>
          <a:xfrm>
            <a:off x="628650" y="6071016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Center for Medicare and Medicaid Services, National Health Expenditures Accounts, 2018-2027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293607-B34A-0548-97BC-0B974897493F}"/>
              </a:ext>
            </a:extLst>
          </p:cNvPr>
          <p:cNvSpPr txBox="1"/>
          <p:nvPr/>
        </p:nvSpPr>
        <p:spPr>
          <a:xfrm>
            <a:off x="6846948" y="3748266"/>
            <a:ext cx="788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Total: $4.0 trillion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F37C470-53D8-684D-AE1F-E30B691D7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2020 Projected National Health Expenditures (billions)</a:t>
            </a:r>
          </a:p>
        </p:txBody>
      </p:sp>
    </p:spTree>
    <p:extLst>
      <p:ext uri="{BB962C8B-B14F-4D97-AF65-F5344CB8AC3E}">
        <p14:creationId xmlns:p14="http://schemas.microsoft.com/office/powerpoint/2010/main" val="2924308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2433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2013 National Health Expenditures: Estimated Public vs. Private Share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86FE540-E92D-F94E-9582-D689BC86EEBC}"/>
              </a:ext>
            </a:extLst>
          </p:cNvPr>
          <p:cNvGraphicFramePr>
            <a:graphicFrameLocks/>
          </p:cNvGraphicFramePr>
          <p:nvPr/>
        </p:nvGraphicFramePr>
        <p:xfrm>
          <a:off x="-156116" y="226575"/>
          <a:ext cx="9143999" cy="584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3FA0CE1-6075-CA43-9319-E58AD34FD4AB}"/>
              </a:ext>
            </a:extLst>
          </p:cNvPr>
          <p:cNvSpPr txBox="1"/>
          <p:nvPr/>
        </p:nvSpPr>
        <p:spPr>
          <a:xfrm>
            <a:off x="6953939" y="2453468"/>
            <a:ext cx="17384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64.3% of health care spending is already public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8D5FA-9D2F-3A43-8C17-EE4749DAFBD5}"/>
              </a:ext>
            </a:extLst>
          </p:cNvPr>
          <p:cNvSpPr/>
          <p:nvPr/>
        </p:nvSpPr>
        <p:spPr>
          <a:xfrm>
            <a:off x="473535" y="5944858"/>
            <a:ext cx="76270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Data source: </a:t>
            </a:r>
            <a:r>
              <a:rPr lang="en-US" dirty="0" err="1"/>
              <a:t>Himmelstein</a:t>
            </a:r>
            <a:r>
              <a:rPr lang="en-US" dirty="0"/>
              <a:t> DU, </a:t>
            </a:r>
            <a:r>
              <a:rPr lang="en-US" dirty="0" err="1"/>
              <a:t>Woolhandler</a:t>
            </a:r>
            <a:r>
              <a:rPr lang="en-US" dirty="0"/>
              <a:t> S. The Current and Projected Taxpayer Shares of US Health Costs. American journal of public health 2016:e1-e4.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AC67E3-F14C-904E-9F04-DAF81FA8E0B3}"/>
              </a:ext>
            </a:extLst>
          </p:cNvPr>
          <p:cNvSpPr/>
          <p:nvPr/>
        </p:nvSpPr>
        <p:spPr>
          <a:xfrm>
            <a:off x="156117" y="1592493"/>
            <a:ext cx="15165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Spending as % of total health expenditures, 2013</a:t>
            </a:r>
          </a:p>
        </p:txBody>
      </p:sp>
    </p:spTree>
    <p:extLst>
      <p:ext uri="{BB962C8B-B14F-4D97-AF65-F5344CB8AC3E}">
        <p14:creationId xmlns:p14="http://schemas.microsoft.com/office/powerpoint/2010/main" val="2674032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66975-4853-3B40-856B-4D7F8C267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84580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/>
              <a:t>The important economic question is the size of the pie.</a:t>
            </a:r>
          </a:p>
        </p:txBody>
      </p:sp>
    </p:spTree>
    <p:extLst>
      <p:ext uri="{BB962C8B-B14F-4D97-AF65-F5344CB8AC3E}">
        <p14:creationId xmlns:p14="http://schemas.microsoft.com/office/powerpoint/2010/main" val="452748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9713-07EA-7D40-8CC8-63C4691F1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effects size of the pie?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ACA2D12-8D64-DE40-AFF0-DF53EEB613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007447"/>
              </p:ext>
            </p:extLst>
          </p:nvPr>
        </p:nvGraphicFramePr>
        <p:xfrm>
          <a:off x="628650" y="1825625"/>
          <a:ext cx="7886700" cy="156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19077678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691521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New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Savings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024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600" dirty="0"/>
                        <a:t>Increased utilization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600" dirty="0"/>
                        <a:t>Administration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600" dirty="0"/>
                        <a:t>          A.  Provider-Side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600" dirty="0"/>
                        <a:t>          B.   Payer-Side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638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  Drug prices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658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407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FCBBB-2193-004A-8567-E516C7966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Utilization</a:t>
            </a:r>
          </a:p>
        </p:txBody>
      </p:sp>
    </p:spTree>
    <p:extLst>
      <p:ext uri="{BB962C8B-B14F-4D97-AF65-F5344CB8AC3E}">
        <p14:creationId xmlns:p14="http://schemas.microsoft.com/office/powerpoint/2010/main" val="1537165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</TotalTime>
  <Words>1161</Words>
  <Application>Microsoft Macintosh PowerPoint</Application>
  <PresentationFormat>On-screen Show (4:3)</PresentationFormat>
  <Paragraphs>86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Helvetica</vt:lpstr>
      <vt:lpstr>Office Theme</vt:lpstr>
      <vt:lpstr>The Economics  of Single-Payer</vt:lpstr>
      <vt:lpstr>PowerPoint Presentation</vt:lpstr>
      <vt:lpstr>PowerPoint Presentation</vt:lpstr>
      <vt:lpstr>2020 Projected National Health Expenditures (billions)</vt:lpstr>
      <vt:lpstr>2020 Projected National Health Expenditures (billions)</vt:lpstr>
      <vt:lpstr>2013 National Health Expenditures: Estimated Public vs. Private Share</vt:lpstr>
      <vt:lpstr>The important economic question is the size of the pie.</vt:lpstr>
      <vt:lpstr>What effects size of the pie?</vt:lpstr>
      <vt:lpstr>1. Utilization</vt:lpstr>
      <vt:lpstr>Rand health insurance experiment: Face-to-face physician visits use</vt:lpstr>
      <vt:lpstr>Rand HIE: Hospital Admissions</vt:lpstr>
      <vt:lpstr>Effect of Coverage on Utilization: Oregon Medicaid Experiment</vt:lpstr>
      <vt:lpstr>PowerPoint Presentation</vt:lpstr>
      <vt:lpstr>PowerPoint Presentation</vt:lpstr>
      <vt:lpstr>PowerPoint Presentation</vt:lpstr>
      <vt:lpstr>PowerPoint Presentation</vt:lpstr>
      <vt:lpstr>Trends in physician utilization by income per 100 persons, 1963-1969</vt:lpstr>
      <vt:lpstr>Physician visits after the NHS :  Rose for all but high-income earners</vt:lpstr>
      <vt:lpstr>Physician utilization pre/post implementation of Medicare in Quebec</vt:lpstr>
      <vt:lpstr>2. Administrative Savings</vt:lpstr>
      <vt:lpstr>3. Drug Prices </vt:lpstr>
      <vt:lpstr>2015 Pharmaceutical Spending, per capita</vt:lpstr>
      <vt:lpstr>The Comparative Cost of Fluticasone-Salmeterol</vt:lpstr>
      <vt:lpstr>Relative prices: 30 most commonly prescribed medications, 2006-07 </vt:lpstr>
      <vt:lpstr>Fortune 500 Profits</vt:lpstr>
      <vt:lpstr>2017 Pharma CEO Compensation</vt:lpstr>
      <vt:lpstr>Total R&amp;D costs vs. revenues: 10 drugs, median 4 years after approval  </vt:lpstr>
      <vt:lpstr>PowerPoint Presentation</vt:lpstr>
      <vt:lpstr>PowerPoint Presentation</vt:lpstr>
      <vt:lpstr>Savings from drug prices (2017)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12</cp:revision>
  <dcterms:created xsi:type="dcterms:W3CDTF">2019-10-31T09:33:14Z</dcterms:created>
  <dcterms:modified xsi:type="dcterms:W3CDTF">2019-11-01T02:27:17Z</dcterms:modified>
</cp:coreProperties>
</file>