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7" r:id="rId2"/>
  </p:sldMasterIdLst>
  <p:notesMasterIdLst>
    <p:notesMasterId r:id="rId20"/>
  </p:notesMasterIdLst>
  <p:sldIdLst>
    <p:sldId id="258" r:id="rId3"/>
    <p:sldId id="276" r:id="rId4"/>
    <p:sldId id="266" r:id="rId5"/>
    <p:sldId id="265" r:id="rId6"/>
    <p:sldId id="267" r:id="rId7"/>
    <p:sldId id="283" r:id="rId8"/>
    <p:sldId id="277" r:id="rId9"/>
    <p:sldId id="278" r:id="rId10"/>
    <p:sldId id="282" r:id="rId11"/>
    <p:sldId id="264" r:id="rId12"/>
    <p:sldId id="273" r:id="rId13"/>
    <p:sldId id="284" r:id="rId14"/>
    <p:sldId id="272" r:id="rId15"/>
    <p:sldId id="274" r:id="rId16"/>
    <p:sldId id="281" r:id="rId17"/>
    <p:sldId id="285" r:id="rId18"/>
    <p:sldId id="28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jwaxman@gmail.com"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66" autoAdjust="0"/>
    <p:restoredTop sz="94231" autoAdjust="0"/>
  </p:normalViewPr>
  <p:slideViewPr>
    <p:cSldViewPr snapToGrid="0" snapToObjects="1">
      <p:cViewPr varScale="1">
        <p:scale>
          <a:sx n="87" d="100"/>
          <a:sy n="87" d="100"/>
        </p:scale>
        <p:origin x="-122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11-09T08:22:28.113" idx="1">
    <p:pos x="10" y="10"/>
    <p:text/>
    <p:extLst>
      <p:ext uri="{C676402C-5697-4E1C-873F-D02D1690AC5C}">
        <p15:threadingInfo xmlns:p15="http://schemas.microsoft.com/office/powerpoint/2012/main" xmlns=""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7B39E-0D6C-3A4E-9C97-300151C0EAD2}" type="datetimeFigureOut">
              <a:rPr lang="en-US" smtClean="0"/>
              <a:t>11/2/19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0F1F4-6656-824E-9274-0C776F26B239}" type="slidenum">
              <a:rPr lang="en-US" smtClean="0"/>
              <a:t>‹#›</a:t>
            </a:fld>
            <a:endParaRPr lang="en-US"/>
          </a:p>
        </p:txBody>
      </p:sp>
    </p:spTree>
    <p:extLst>
      <p:ext uri="{BB962C8B-B14F-4D97-AF65-F5344CB8AC3E}">
        <p14:creationId xmlns:p14="http://schemas.microsoft.com/office/powerpoint/2010/main" val="20081690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Reproductive</a:t>
            </a:r>
            <a:r>
              <a:rPr lang="en-US" baseline="0" dirty="0"/>
              <a:t> rights and women’s rights are likely to be challenged by the upcoming Trump administration</a:t>
            </a:r>
            <a:endParaRPr lang="en-US" dirty="0"/>
          </a:p>
        </p:txBody>
      </p:sp>
      <p:sp>
        <p:nvSpPr>
          <p:cNvPr id="4" name="Slide Number Placeholder 3"/>
          <p:cNvSpPr>
            <a:spLocks noGrp="1"/>
          </p:cNvSpPr>
          <p:nvPr>
            <p:ph type="sldNum" sz="quarter" idx="10"/>
          </p:nvPr>
        </p:nvSpPr>
        <p:spPr/>
        <p:txBody>
          <a:bodyPr/>
          <a:lstStyle/>
          <a:p>
            <a:fld id="{1140F1F4-6656-824E-9274-0C776F26B239}" type="slidenum">
              <a:rPr lang="en-US" smtClean="0"/>
              <a:t>2</a:t>
            </a:fld>
            <a:endParaRPr lang="en-US"/>
          </a:p>
        </p:txBody>
      </p:sp>
    </p:spTree>
    <p:extLst>
      <p:ext uri="{BB962C8B-B14F-4D97-AF65-F5344CB8AC3E}">
        <p14:creationId xmlns:p14="http://schemas.microsoft.com/office/powerpoint/2010/main" val="291750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PNHP’s support</a:t>
            </a:r>
            <a:r>
              <a:rPr lang="en-US" baseline="0" dirty="0"/>
              <a:t> for mental health care includes a strong stance against racial and ethnic disparities</a:t>
            </a:r>
            <a:endParaRPr lang="en-US" dirty="0"/>
          </a:p>
        </p:txBody>
      </p:sp>
      <p:sp>
        <p:nvSpPr>
          <p:cNvPr id="4" name="Slide Number Placeholder 3"/>
          <p:cNvSpPr>
            <a:spLocks noGrp="1"/>
          </p:cNvSpPr>
          <p:nvPr>
            <p:ph type="sldNum" sz="quarter" idx="10"/>
          </p:nvPr>
        </p:nvSpPr>
        <p:spPr/>
        <p:txBody>
          <a:bodyPr/>
          <a:lstStyle/>
          <a:p>
            <a:fld id="{1140F1F4-6656-824E-9274-0C776F26B239}" type="slidenum">
              <a:rPr lang="en-US" smtClean="0"/>
              <a:t>13</a:t>
            </a:fld>
            <a:endParaRPr lang="en-US"/>
          </a:p>
        </p:txBody>
      </p:sp>
    </p:spTree>
    <p:extLst>
      <p:ext uri="{BB962C8B-B14F-4D97-AF65-F5344CB8AC3E}">
        <p14:creationId xmlns:p14="http://schemas.microsoft.com/office/powerpoint/2010/main" val="1415059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probably need to reword this so that it’s clear vasectomy is covered, too.  As well as infertility treatments to help people get pregnant!</a:t>
            </a:r>
          </a:p>
        </p:txBody>
      </p:sp>
      <p:sp>
        <p:nvSpPr>
          <p:cNvPr id="4" name="Slide Number Placeholder 3"/>
          <p:cNvSpPr>
            <a:spLocks noGrp="1"/>
          </p:cNvSpPr>
          <p:nvPr>
            <p:ph type="sldNum" sz="quarter" idx="10"/>
          </p:nvPr>
        </p:nvSpPr>
        <p:spPr/>
        <p:txBody>
          <a:bodyPr/>
          <a:lstStyle/>
          <a:p>
            <a:fld id="{1140F1F4-6656-824E-9274-0C776F26B239}" type="slidenum">
              <a:rPr lang="en-US" smtClean="0"/>
              <a:t>14</a:t>
            </a:fld>
            <a:endParaRPr lang="en-US"/>
          </a:p>
        </p:txBody>
      </p:sp>
    </p:spTree>
    <p:extLst>
      <p:ext uri="{BB962C8B-B14F-4D97-AF65-F5344CB8AC3E}">
        <p14:creationId xmlns:p14="http://schemas.microsoft.com/office/powerpoint/2010/main" val="31426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need to stop abortion stigma, say the word, it is part of health care!</a:t>
            </a:r>
          </a:p>
        </p:txBody>
      </p:sp>
      <p:sp>
        <p:nvSpPr>
          <p:cNvPr id="4" name="Slide Number Placeholder 3"/>
          <p:cNvSpPr>
            <a:spLocks noGrp="1"/>
          </p:cNvSpPr>
          <p:nvPr>
            <p:ph type="sldNum" sz="quarter" idx="10"/>
          </p:nvPr>
        </p:nvSpPr>
        <p:spPr/>
        <p:txBody>
          <a:bodyPr/>
          <a:lstStyle/>
          <a:p>
            <a:fld id="{1140F1F4-6656-824E-9274-0C776F26B239}" type="slidenum">
              <a:rPr lang="en-US" smtClean="0"/>
              <a:t>15</a:t>
            </a:fld>
            <a:endParaRPr lang="en-US"/>
          </a:p>
        </p:txBody>
      </p:sp>
    </p:spTree>
    <p:extLst>
      <p:ext uri="{BB962C8B-B14F-4D97-AF65-F5344CB8AC3E}">
        <p14:creationId xmlns:p14="http://schemas.microsoft.com/office/powerpoint/2010/main" val="3921912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abortion stigma!</a:t>
            </a:r>
          </a:p>
        </p:txBody>
      </p:sp>
      <p:sp>
        <p:nvSpPr>
          <p:cNvPr id="4" name="Slide Number Placeholder 3"/>
          <p:cNvSpPr>
            <a:spLocks noGrp="1"/>
          </p:cNvSpPr>
          <p:nvPr>
            <p:ph type="sldNum" sz="quarter" idx="10"/>
          </p:nvPr>
        </p:nvSpPr>
        <p:spPr/>
        <p:txBody>
          <a:bodyPr/>
          <a:lstStyle/>
          <a:p>
            <a:fld id="{1140F1F4-6656-824E-9274-0C776F26B239}" type="slidenum">
              <a:rPr lang="en-US" smtClean="0"/>
              <a:t>16</a:t>
            </a:fld>
            <a:endParaRPr lang="en-US"/>
          </a:p>
        </p:txBody>
      </p:sp>
    </p:spTree>
    <p:extLst>
      <p:ext uri="{BB962C8B-B14F-4D97-AF65-F5344CB8AC3E}">
        <p14:creationId xmlns:p14="http://schemas.microsoft.com/office/powerpoint/2010/main" val="1054316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an abortion provider because I care about my patients</a:t>
            </a:r>
          </a:p>
          <a:p>
            <a:endParaRPr lang="en-US" dirty="0"/>
          </a:p>
          <a:p>
            <a:r>
              <a:rPr lang="en-US" dirty="0"/>
              <a:t>We will talk about additional issues, like self-managed abortion and how to reach out to the reproductive rights community, in the workshop.</a:t>
            </a:r>
          </a:p>
        </p:txBody>
      </p:sp>
      <p:sp>
        <p:nvSpPr>
          <p:cNvPr id="4" name="Slide Number Placeholder 3"/>
          <p:cNvSpPr>
            <a:spLocks noGrp="1"/>
          </p:cNvSpPr>
          <p:nvPr>
            <p:ph type="sldNum" sz="quarter" idx="5"/>
          </p:nvPr>
        </p:nvSpPr>
        <p:spPr/>
        <p:txBody>
          <a:bodyPr/>
          <a:lstStyle/>
          <a:p>
            <a:fld id="{1140F1F4-6656-824E-9274-0C776F26B239}" type="slidenum">
              <a:rPr lang="en-US" smtClean="0"/>
              <a:t>17</a:t>
            </a:fld>
            <a:endParaRPr lang="en-US"/>
          </a:p>
        </p:txBody>
      </p:sp>
    </p:spTree>
    <p:extLst>
      <p:ext uri="{BB962C8B-B14F-4D97-AF65-F5344CB8AC3E}">
        <p14:creationId xmlns:p14="http://schemas.microsoft.com/office/powerpoint/2010/main" val="379889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B227DE-1B7C-4E41-9A52-A511A2EF1120}" type="slidenum">
              <a:rPr lang="en-US" sz="1200"/>
              <a:pPr/>
              <a:t>4</a:t>
            </a:fld>
            <a:endParaRPr lang="en-US" sz="1200"/>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a:noFill/>
        </p:spPr>
        <p:txBody>
          <a:bodyPr/>
          <a:lstStyle/>
          <a:p>
            <a:pPr eaLnBrk="1" hangingPunct="1"/>
            <a:r>
              <a:rPr lang="en-US"/>
              <a:t>Hyde passed three years after Roe v Wade.</a:t>
            </a:r>
          </a:p>
          <a:p>
            <a:pPr eaLnBrk="1" hangingPunct="1"/>
            <a:r>
              <a:rPr lang="en-US"/>
              <a:t>No federal money can be spent on abortion.  This has been overly interpreted by the Reagan and Bush administrations to mean that not even information about abortion can be given out in a federally funded facility - in the US and abroad.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17 States have</a:t>
            </a:r>
            <a:r>
              <a:rPr lang="en-US" baseline="0" dirty="0"/>
              <a:t> policies or are under court order to pay for all or most abortions for Medicaid enrollees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Rhode Island is no longer hostile, but Iowa is</a:t>
            </a:r>
            <a:r>
              <a:rPr lang="is-IS" dirty="0"/>
              <a:t>…</a:t>
            </a:r>
            <a:endParaRPr lang="en-US" dirty="0"/>
          </a:p>
        </p:txBody>
      </p:sp>
      <p:sp>
        <p:nvSpPr>
          <p:cNvPr id="4" name="Slide Number Placeholder 3"/>
          <p:cNvSpPr>
            <a:spLocks noGrp="1"/>
          </p:cNvSpPr>
          <p:nvPr>
            <p:ph type="sldNum" sz="quarter" idx="10"/>
          </p:nvPr>
        </p:nvSpPr>
        <p:spPr/>
        <p:txBody>
          <a:bodyPr/>
          <a:lstStyle/>
          <a:p>
            <a:fld id="{1140F1F4-6656-824E-9274-0C776F26B239}" type="slidenum">
              <a:rPr lang="en-US" smtClean="0"/>
              <a:t>7</a:t>
            </a:fld>
            <a:endParaRPr lang="en-US"/>
          </a:p>
        </p:txBody>
      </p:sp>
    </p:spTree>
    <p:extLst>
      <p:ext uri="{BB962C8B-B14F-4D97-AF65-F5344CB8AC3E}">
        <p14:creationId xmlns:p14="http://schemas.microsoft.com/office/powerpoint/2010/main" val="3451826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0F1F4-6656-824E-9274-0C776F26B239}" type="slidenum">
              <a:rPr lang="en-US" smtClean="0"/>
              <a:t>8</a:t>
            </a:fld>
            <a:endParaRPr lang="en-US"/>
          </a:p>
        </p:txBody>
      </p:sp>
    </p:spTree>
    <p:extLst>
      <p:ext uri="{BB962C8B-B14F-4D97-AF65-F5344CB8AC3E}">
        <p14:creationId xmlns:p14="http://schemas.microsoft.com/office/powerpoint/2010/main" val="215938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is a map of the estimated distance a person would have to travel to get to an abortion clinic, with the darker areas requiring a larger distance.</a:t>
            </a:r>
          </a:p>
          <a:p>
            <a:endParaRPr lang="en-US" dirty="0"/>
          </a:p>
          <a:p>
            <a:r>
              <a:rPr lang="en-US" dirty="0"/>
              <a:t>And, if we were to overlay these two maps, we would see that many of the same people who would have a hard time accessing publicly funded clinics for contraception would also experience difficulties in accessing a clinic that provides abortion.</a:t>
            </a:r>
          </a:p>
        </p:txBody>
      </p:sp>
      <p:sp>
        <p:nvSpPr>
          <p:cNvPr id="4" name="Slide Number Placeholder 3"/>
          <p:cNvSpPr>
            <a:spLocks noGrp="1"/>
          </p:cNvSpPr>
          <p:nvPr>
            <p:ph type="sldNum" sz="quarter" idx="10"/>
          </p:nvPr>
        </p:nvSpPr>
        <p:spPr/>
        <p:txBody>
          <a:bodyPr/>
          <a:lstStyle/>
          <a:p>
            <a:fld id="{5E35F172-E1BF-F44D-AF3B-0D5B8A2253FE}" type="slidenum">
              <a:rPr lang="en-US" smtClean="0"/>
              <a:pPr/>
              <a:t>9</a:t>
            </a:fld>
            <a:endParaRPr lang="en-US" dirty="0"/>
          </a:p>
        </p:txBody>
      </p:sp>
    </p:spTree>
    <p:extLst>
      <p:ext uri="{BB962C8B-B14F-4D97-AF65-F5344CB8AC3E}">
        <p14:creationId xmlns:p14="http://schemas.microsoft.com/office/powerpoint/2010/main" val="117115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8AC2F4E-ABA5-5445-A335-E70FFB213D45}" type="slidenum">
              <a:rPr lang="en-US" sz="1200"/>
              <a:pPr/>
              <a:t>10</a:t>
            </a:fld>
            <a:endParaRPr lang="en-US" sz="1200"/>
          </a:p>
        </p:txBody>
      </p:sp>
      <p:sp>
        <p:nvSpPr>
          <p:cNvPr id="9625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5539" name="Rectangle 1027"/>
          <p:cNvSpPr>
            <a:spLocks noGrp="1" noChangeArrowheads="1"/>
          </p:cNvSpPr>
          <p:nvPr>
            <p:ph type="body" idx="1"/>
          </p:nvPr>
        </p:nvSpPr>
        <p:spPr>
          <a:noFill/>
        </p:spPr>
        <p:txBody>
          <a:bodyPr/>
          <a:lstStyle/>
          <a:p>
            <a:pPr eaLnBrk="1" hangingPunct="1"/>
            <a:r>
              <a:rPr lang="en-US"/>
              <a:t>We also have access issues that are growing as hospital mergers grow - access to even birth control!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Self-managed</a:t>
            </a:r>
            <a:r>
              <a:rPr lang="en-US" baseline="0" dirty="0"/>
              <a:t> abortions are growing</a:t>
            </a:r>
            <a:endParaRPr lang="en-US" dirty="0"/>
          </a:p>
        </p:txBody>
      </p:sp>
      <p:sp>
        <p:nvSpPr>
          <p:cNvPr id="4" name="Slide Number Placeholder 3"/>
          <p:cNvSpPr>
            <a:spLocks noGrp="1"/>
          </p:cNvSpPr>
          <p:nvPr>
            <p:ph type="sldNum" sz="quarter" idx="10"/>
          </p:nvPr>
        </p:nvSpPr>
        <p:spPr/>
        <p:txBody>
          <a:bodyPr/>
          <a:lstStyle/>
          <a:p>
            <a:fld id="{1140F1F4-6656-824E-9274-0C776F26B239}" type="slidenum">
              <a:rPr lang="en-US" smtClean="0"/>
              <a:t>11</a:t>
            </a:fld>
            <a:endParaRPr lang="en-US"/>
          </a:p>
        </p:txBody>
      </p:sp>
    </p:spTree>
    <p:extLst>
      <p:ext uri="{BB962C8B-B14F-4D97-AF65-F5344CB8AC3E}">
        <p14:creationId xmlns:p14="http://schemas.microsoft.com/office/powerpoint/2010/main" val="253840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0F1F4-6656-824E-9274-0C776F26B239}" type="slidenum">
              <a:rPr lang="en-US" smtClean="0"/>
              <a:t>12</a:t>
            </a:fld>
            <a:endParaRPr lang="en-US"/>
          </a:p>
        </p:txBody>
      </p:sp>
    </p:spTree>
    <p:extLst>
      <p:ext uri="{BB962C8B-B14F-4D97-AF65-F5344CB8AC3E}">
        <p14:creationId xmlns:p14="http://schemas.microsoft.com/office/powerpoint/2010/main" val="3237132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9F09270-897B-DA47-846C-FAC36CA2EC63}" type="datetime1">
              <a:rPr lang="en-US">
                <a:solidFill>
                  <a:srgbClr val="FFFFFF"/>
                </a:solidFill>
              </a:rPr>
              <a:pPr>
                <a:defRPr/>
              </a:pPr>
              <a:t>11/2/19</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BCB867-DCAE-F14A-A9FC-A2E749599B7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291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9F491E5-2782-5145-BACD-6D2BC3CD6261}" type="datetime1">
              <a:rPr lang="en-US">
                <a:solidFill>
                  <a:srgbClr val="FFFFFF"/>
                </a:solidFill>
              </a:rPr>
              <a:pPr>
                <a:defRPr/>
              </a:pPr>
              <a:t>11/2/19</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F483DB-B0AE-B140-8279-5790CF8BCD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1032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0CA6908-0B5C-3142-8A60-5C215CBEB3FE}" type="datetime1">
              <a:rPr lang="en-US">
                <a:solidFill>
                  <a:srgbClr val="FFFFFF"/>
                </a:solidFill>
              </a:rPr>
              <a:pPr>
                <a:defRPr/>
              </a:pPr>
              <a:t>11/2/19</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60623B-951E-104A-8A69-8AAD5D3064E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925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621B978-37EE-8940-BC8F-DAB76EC5624C}" type="datetime1">
              <a:rPr lang="en-US">
                <a:solidFill>
                  <a:srgbClr val="FFFFFF"/>
                </a:solidFill>
              </a:rPr>
              <a:pPr>
                <a:defRPr/>
              </a:pPr>
              <a:t>11/2/19</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66929F-300D-2B4C-B4FE-48C4297DA62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7260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D831263-6943-5948-B48E-69A81F919698}" type="datetime1">
              <a:rPr lang="en-US">
                <a:solidFill>
                  <a:srgbClr val="FFFFFF"/>
                </a:solidFill>
              </a:rPr>
              <a:pPr>
                <a:defRPr/>
              </a:pPr>
              <a:t>11/2/19</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7D154B-B650-9146-A652-783DA0648D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57902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r>
              <a:rPr lang="en-US" noProof="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fld id="{01DA3F11-C886-CA42-BFA6-578052E7ED85}" type="datetime1">
              <a:rPr lang="en-US">
                <a:solidFill>
                  <a:srgbClr val="FFFFFF"/>
                </a:solidFill>
              </a:rPr>
              <a:pPr>
                <a:defRPr/>
              </a:pPr>
              <a:t>11/2/19</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8769E5-FFC9-1949-A8CB-ECE97F237A4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32645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68288DDB-D3B6-5944-8F74-A0C5B191EC29}" type="datetime1">
              <a:rPr lang="en-US">
                <a:solidFill>
                  <a:srgbClr val="FFFFFF"/>
                </a:solidFill>
              </a:rPr>
              <a:pPr>
                <a:defRPr/>
              </a:pPr>
              <a:t>11/2/19</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cs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DB74E1F-F80A-FC4F-BC0C-2616D2DE93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43437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457200" y="1600200"/>
            <a:ext cx="8229600" cy="4525963"/>
          </a:xfrm>
          <a:prstGeom prst="rect">
            <a:avLst/>
          </a:prstGeom>
        </p:spPr>
        <p:txBody>
          <a:bodyPr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9890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CA8595D-60DD-B749-B73F-D833330DF775}" type="datetime1">
              <a:rPr lang="en-US"/>
              <a:pPr>
                <a:defRPr/>
              </a:pPr>
              <a:t>11/2/19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3082528-144E-EB4B-8F31-216D56621269}" type="slidenum">
              <a:rPr lang="en-US"/>
              <a:pPr>
                <a:defRPr/>
              </a:pPr>
              <a:t>‹#›</a:t>
            </a:fld>
            <a:endParaRPr lang="en-US"/>
          </a:p>
        </p:txBody>
      </p:sp>
    </p:spTree>
    <p:extLst>
      <p:ext uri="{BB962C8B-B14F-4D97-AF65-F5344CB8AC3E}">
        <p14:creationId xmlns:p14="http://schemas.microsoft.com/office/powerpoint/2010/main" val="65967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5F7302-74D1-7941-A07D-85E9530EA244}" type="datetime1">
              <a:rPr lang="en-US"/>
              <a:pPr>
                <a:defRPr/>
              </a:pPr>
              <a:t>11/2/19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B2631B0-DCF9-0548-A650-12DDE0678D14}" type="slidenum">
              <a:rPr lang="en-US"/>
              <a:pPr>
                <a:defRPr/>
              </a:pPr>
              <a:t>‹#›</a:t>
            </a:fld>
            <a:endParaRPr lang="en-US"/>
          </a:p>
        </p:txBody>
      </p:sp>
    </p:spTree>
    <p:extLst>
      <p:ext uri="{BB962C8B-B14F-4D97-AF65-F5344CB8AC3E}">
        <p14:creationId xmlns:p14="http://schemas.microsoft.com/office/powerpoint/2010/main" val="1097687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B7F2A97-75CD-CB4D-97D0-91E69D886768}" type="datetime1">
              <a:rPr lang="en-US"/>
              <a:pPr>
                <a:defRPr/>
              </a:pPr>
              <a:t>11/2/19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A2244C5B-7DF2-2541-8606-02952369A757}" type="slidenum">
              <a:rPr lang="en-US"/>
              <a:pPr>
                <a:defRPr/>
              </a:pPr>
              <a:t>‹#›</a:t>
            </a:fld>
            <a:endParaRPr lang="en-US"/>
          </a:p>
        </p:txBody>
      </p:sp>
    </p:spTree>
    <p:extLst>
      <p:ext uri="{BB962C8B-B14F-4D97-AF65-F5344CB8AC3E}">
        <p14:creationId xmlns:p14="http://schemas.microsoft.com/office/powerpoint/2010/main" val="395285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2A05321-0786-0649-80A4-086DE5BC6D32}" type="datetime1">
              <a:rPr lang="en-US">
                <a:solidFill>
                  <a:srgbClr val="FFFFFF"/>
                </a:solidFill>
              </a:rPr>
              <a:pPr>
                <a:defRPr/>
              </a:pPr>
              <a:t>11/2/19</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571F99-4372-0B47-B9BF-FC2403B2392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3741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A47CD1C-B9AC-794D-A2F1-B35EFC90DF36}" type="datetime1">
              <a:rPr lang="en-US"/>
              <a:pPr>
                <a:defRPr/>
              </a:pPr>
              <a:t>11/2/19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5429E807-1F0F-024B-8F02-F49A73C225B2}" type="slidenum">
              <a:rPr lang="en-US"/>
              <a:pPr>
                <a:defRPr/>
              </a:pPr>
              <a:t>‹#›</a:t>
            </a:fld>
            <a:endParaRPr lang="en-US"/>
          </a:p>
        </p:txBody>
      </p:sp>
    </p:spTree>
    <p:extLst>
      <p:ext uri="{BB962C8B-B14F-4D97-AF65-F5344CB8AC3E}">
        <p14:creationId xmlns:p14="http://schemas.microsoft.com/office/powerpoint/2010/main" val="2027837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1E4AE24-C3B6-2340-8B41-88A478207E84}" type="datetime1">
              <a:rPr lang="en-US"/>
              <a:pPr>
                <a:defRPr/>
              </a:pPr>
              <a:t>11/2/19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D1940F24-5751-F048-82A2-1D4BAFB46E21}" type="slidenum">
              <a:rPr lang="en-US"/>
              <a:pPr>
                <a:defRPr/>
              </a:pPr>
              <a:t>‹#›</a:t>
            </a:fld>
            <a:endParaRPr lang="en-US"/>
          </a:p>
        </p:txBody>
      </p:sp>
    </p:spTree>
    <p:extLst>
      <p:ext uri="{BB962C8B-B14F-4D97-AF65-F5344CB8AC3E}">
        <p14:creationId xmlns:p14="http://schemas.microsoft.com/office/powerpoint/2010/main" val="937727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E4C727E-F3BF-9D43-A5F5-6F9931767622}" type="datetime1">
              <a:rPr lang="en-US"/>
              <a:pPr>
                <a:defRPr/>
              </a:pPr>
              <a:t>11/2/19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5AE7394-3566-5545-94AD-7BDB2E95FA86}" type="slidenum">
              <a:rPr lang="en-US"/>
              <a:pPr>
                <a:defRPr/>
              </a:pPr>
              <a:t>‹#›</a:t>
            </a:fld>
            <a:endParaRPr lang="en-US"/>
          </a:p>
        </p:txBody>
      </p:sp>
    </p:spTree>
    <p:extLst>
      <p:ext uri="{BB962C8B-B14F-4D97-AF65-F5344CB8AC3E}">
        <p14:creationId xmlns:p14="http://schemas.microsoft.com/office/powerpoint/2010/main" val="2591137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069578-ED5E-0C47-8348-9C93DD3E5075}" type="datetime1">
              <a:rPr lang="en-US"/>
              <a:pPr>
                <a:defRPr/>
              </a:pPr>
              <a:t>11/2/19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018EB190-E83F-A243-BF82-00B9017AD9C0}" type="slidenum">
              <a:rPr lang="en-US"/>
              <a:pPr>
                <a:defRPr/>
              </a:pPr>
              <a:t>‹#›</a:t>
            </a:fld>
            <a:endParaRPr lang="en-US"/>
          </a:p>
        </p:txBody>
      </p:sp>
    </p:spTree>
    <p:extLst>
      <p:ext uri="{BB962C8B-B14F-4D97-AF65-F5344CB8AC3E}">
        <p14:creationId xmlns:p14="http://schemas.microsoft.com/office/powerpoint/2010/main" val="1712472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7D09DFD-60B3-7541-A6E1-69946025CDD5}" type="datetime1">
              <a:rPr lang="en-US"/>
              <a:pPr>
                <a:defRPr/>
              </a:pPr>
              <a:t>11/2/19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259AE503-7F18-A34F-B382-E15D425B0EA8}" type="slidenum">
              <a:rPr lang="en-US"/>
              <a:pPr>
                <a:defRPr/>
              </a:pPr>
              <a:t>‹#›</a:t>
            </a:fld>
            <a:endParaRPr lang="en-US"/>
          </a:p>
        </p:txBody>
      </p:sp>
    </p:spTree>
    <p:extLst>
      <p:ext uri="{BB962C8B-B14F-4D97-AF65-F5344CB8AC3E}">
        <p14:creationId xmlns:p14="http://schemas.microsoft.com/office/powerpoint/2010/main" val="1099480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76D315-E5A6-3142-A1BF-1884FE0B657B}" type="datetime1">
              <a:rPr lang="en-US"/>
              <a:pPr>
                <a:defRPr/>
              </a:pPr>
              <a:t>11/2/19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8C66CDC5-11AB-3E44-9BA1-BF5FE38EA077}" type="slidenum">
              <a:rPr lang="en-US"/>
              <a:pPr>
                <a:defRPr/>
              </a:pPr>
              <a:t>‹#›</a:t>
            </a:fld>
            <a:endParaRPr lang="en-US"/>
          </a:p>
        </p:txBody>
      </p:sp>
    </p:spTree>
    <p:extLst>
      <p:ext uri="{BB962C8B-B14F-4D97-AF65-F5344CB8AC3E}">
        <p14:creationId xmlns:p14="http://schemas.microsoft.com/office/powerpoint/2010/main" val="1545740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AF26210-36E9-584B-93AA-D64D8B058324}" type="datetime1">
              <a:rPr lang="en-US"/>
              <a:pPr>
                <a:defRPr/>
              </a:pPr>
              <a:t>11/2/19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EA2735C-A5FF-C449-80B5-EC370F55E938}" type="slidenum">
              <a:rPr lang="en-US"/>
              <a:pPr>
                <a:defRPr/>
              </a:pPr>
              <a:t>‹#›</a:t>
            </a:fld>
            <a:endParaRPr lang="en-US"/>
          </a:p>
        </p:txBody>
      </p:sp>
    </p:spTree>
    <p:extLst>
      <p:ext uri="{BB962C8B-B14F-4D97-AF65-F5344CB8AC3E}">
        <p14:creationId xmlns:p14="http://schemas.microsoft.com/office/powerpoint/2010/main" val="2336058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6474EB0-00FB-AA4D-8A39-AD92CFDCEDE3}" type="datetime1">
              <a:rPr lang="en-US"/>
              <a:pPr>
                <a:defRPr/>
              </a:pPr>
              <a:t>11/2/19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24DF4A64-E414-B34E-9E80-2364848A4207}" type="slidenum">
              <a:rPr lang="en-US"/>
              <a:pPr>
                <a:defRPr/>
              </a:pPr>
              <a:t>‹#›</a:t>
            </a:fld>
            <a:endParaRPr lang="en-US"/>
          </a:p>
        </p:txBody>
      </p:sp>
    </p:spTree>
    <p:extLst>
      <p:ext uri="{BB962C8B-B14F-4D97-AF65-F5344CB8AC3E}">
        <p14:creationId xmlns:p14="http://schemas.microsoft.com/office/powerpoint/2010/main" val="309751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0652F0B-7E5D-1944-A835-84357D045DB0}" type="datetime1">
              <a:rPr lang="en-US">
                <a:solidFill>
                  <a:srgbClr val="FFFFFF"/>
                </a:solidFill>
              </a:rPr>
              <a:pPr>
                <a:defRPr/>
              </a:pPr>
              <a:t>11/2/19</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110BBB-E4AB-6848-A289-6271391868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225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F3AF23B-CFBD-4340-BFC6-2C6AF20FC9A8}" type="datetime1">
              <a:rPr lang="en-US">
                <a:solidFill>
                  <a:srgbClr val="FFFFFF"/>
                </a:solidFill>
              </a:rPr>
              <a:pPr>
                <a:defRPr/>
              </a:pPr>
              <a:t>11/2/19</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B253DE-D4B6-7145-9A0B-17E43820980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8451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0E153D4-138D-1148-AF38-A2547A10EA66}" type="datetime1">
              <a:rPr lang="en-US">
                <a:solidFill>
                  <a:srgbClr val="FFFFFF"/>
                </a:solidFill>
              </a:rPr>
              <a:pPr>
                <a:defRPr/>
              </a:pPr>
              <a:t>11/2/19</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cs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2E6E9E-EE57-AE45-AE16-9AEFF3DF5AA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06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B4E2E43-CB6C-7B4D-9A6F-2D655EF5A621}" type="datetime1">
              <a:rPr lang="en-US">
                <a:solidFill>
                  <a:srgbClr val="FFFFFF"/>
                </a:solidFill>
              </a:rPr>
              <a:pPr>
                <a:defRPr/>
              </a:pPr>
              <a:t>11/2/19</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cs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18C9860-BE22-EA4D-802B-8FC612B7EB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4243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C9A8085-4102-8849-B085-07C08182FA34}" type="datetime1">
              <a:rPr lang="en-US">
                <a:solidFill>
                  <a:srgbClr val="FFFFFF"/>
                </a:solidFill>
              </a:rPr>
              <a:pPr>
                <a:defRPr/>
              </a:pPr>
              <a:t>11/2/19</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cs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0CF2CAF-439A-674F-B160-501E152996A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209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078B06A-907C-354B-9389-7F945C22D50A}" type="datetime1">
              <a:rPr lang="en-US">
                <a:solidFill>
                  <a:srgbClr val="FFFFFF"/>
                </a:solidFill>
              </a:rPr>
              <a:pPr>
                <a:defRPr/>
              </a:pPr>
              <a:t>11/2/19</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673AAF-0262-2B43-8AFA-53C2F921EAF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83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774C7C0-B5D5-BC46-A425-D51166954D32}" type="datetime1">
              <a:rPr lang="en-US">
                <a:solidFill>
                  <a:srgbClr val="FFFFFF"/>
                </a:solidFill>
              </a:rPr>
              <a:pPr>
                <a:defRPr/>
              </a:pPr>
              <a:t>11/2/19</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4373A3-610E-914C-8E8A-557A2E89E7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16945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smtClean="0">
                <a:cs typeface="Arial" charset="0"/>
              </a:defRPr>
            </a:lvl1pPr>
          </a:lstStyle>
          <a:p>
            <a:pPr fontAlgn="base">
              <a:spcBef>
                <a:spcPct val="0"/>
              </a:spcBef>
              <a:spcAft>
                <a:spcPct val="0"/>
              </a:spcAft>
              <a:defRPr/>
            </a:pPr>
            <a:fld id="{9B47A930-36F3-3843-AE43-FB4AB761CCEB}" type="datetime1">
              <a:rPr lang="en-US">
                <a:solidFill>
                  <a:srgbClr val="FFFFFF"/>
                </a:solidFill>
                <a:latin typeface="Arial" charset="0"/>
                <a:ea typeface="ＭＳ Ｐゴシック" charset="0"/>
              </a:rPr>
              <a:pPr fontAlgn="base">
                <a:spcBef>
                  <a:spcPct val="0"/>
                </a:spcBef>
                <a:spcAft>
                  <a:spcPct val="0"/>
                </a:spcAft>
                <a:defRPr/>
              </a:pPr>
              <a:t>11/2/19</a:t>
            </a:fld>
            <a:endParaRPr lang="en-US">
              <a:solidFill>
                <a:srgbClr val="FFFFFF"/>
              </a:solidFill>
              <a:latin typeface="Arial" charset="0"/>
              <a:ea typeface="ＭＳ Ｐゴシック" charset="0"/>
            </a:endParaRPr>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MS PGothic" pitchFamily="34" charset="-128"/>
                <a:cs typeface="+mn-cs"/>
              </a:defRPr>
            </a:lvl1pPr>
          </a:lstStyle>
          <a:p>
            <a:pPr fontAlgn="base">
              <a:spcBef>
                <a:spcPct val="0"/>
              </a:spcBef>
              <a:spcAft>
                <a:spcPct val="0"/>
              </a:spcAft>
              <a:defRPr/>
            </a:pPr>
            <a:endParaRPr lang="en-US">
              <a:solidFill>
                <a:srgbClr val="FFFFFF"/>
              </a:solidFill>
              <a:cs typeface="Arial"/>
            </a:endParaRPr>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cs typeface="Arial" charset="0"/>
              </a:defRPr>
            </a:lvl1pPr>
          </a:lstStyle>
          <a:p>
            <a:pPr fontAlgn="base">
              <a:spcBef>
                <a:spcPct val="0"/>
              </a:spcBef>
              <a:spcAft>
                <a:spcPct val="0"/>
              </a:spcAft>
              <a:defRPr/>
            </a:pPr>
            <a:fld id="{B6DEE8C1-2E59-7847-AC24-923EEB30D703}" type="slidenum">
              <a:rPr lang="en-US">
                <a:solidFill>
                  <a:srgbClr val="FFFFFF"/>
                </a:solidFill>
                <a:latin typeface="Arial" charset="0"/>
                <a:ea typeface="ＭＳ Ｐゴシック" charset="0"/>
              </a:rPr>
              <a:pPr fontAlgn="base">
                <a:spcBef>
                  <a:spcPct val="0"/>
                </a:spcBef>
                <a:spcAft>
                  <a:spcPct val="0"/>
                </a:spcAft>
                <a:defRPr/>
              </a:pPr>
              <a:t>‹#›</a:t>
            </a:fld>
            <a:endParaRPr lang="en-US">
              <a:solidFill>
                <a:srgbClr val="FFFFFF"/>
              </a:solidFill>
              <a:latin typeface="Arial" charset="0"/>
              <a:ea typeface="ＭＳ Ｐゴシック" charset="0"/>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64"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64"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64"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6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cs typeface="MS PGothic" charset="0"/>
              </a:defRPr>
            </a:lvl1pPr>
          </a:lstStyle>
          <a:p>
            <a:pPr fontAlgn="base">
              <a:spcBef>
                <a:spcPct val="0"/>
              </a:spcBef>
              <a:spcAft>
                <a:spcPct val="0"/>
              </a:spcAft>
              <a:defRPr/>
            </a:pPr>
            <a:fld id="{1F082615-6D6F-A34C-BED5-CB61BE899A5F}" type="datetime1">
              <a:rPr lang="en-US">
                <a:ea typeface="ＭＳ Ｐゴシック" charset="0"/>
              </a:rPr>
              <a:pPr fontAlgn="base">
                <a:spcBef>
                  <a:spcPct val="0"/>
                </a:spcBef>
                <a:spcAft>
                  <a:spcPct val="0"/>
                </a:spcAft>
                <a:defRPr/>
              </a:pPr>
              <a:t>11/2/19</a:t>
            </a:fld>
            <a:endParaRPr lang="en-US">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cs typeface="MS PGothic" charset="0"/>
              </a:defRPr>
            </a:lvl1pPr>
          </a:lstStyle>
          <a:p>
            <a:pPr fontAlgn="base">
              <a:spcBef>
                <a:spcPct val="0"/>
              </a:spcBef>
              <a:spcAft>
                <a:spcPct val="0"/>
              </a:spcAft>
              <a:defRPr/>
            </a:pPr>
            <a:fld id="{8FEC654D-C953-4249-A57D-FB6EFE7A8DE8}" type="slidenum">
              <a:rPr lang="en-US">
                <a:ea typeface="ＭＳ Ｐゴシック" charset="0"/>
              </a:rPr>
              <a:pPr fontAlgn="base">
                <a:spcBef>
                  <a:spcPct val="0"/>
                </a:spcBef>
                <a:spcAft>
                  <a:spcPct val="0"/>
                </a:spcAft>
                <a:defRPr/>
              </a:pPr>
              <a:t>‹#›</a:t>
            </a:fld>
            <a:endParaRPr lang="en-US">
              <a:ea typeface="ＭＳ Ｐゴシック" charset="0"/>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Calibri" pitchFamily="-106"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106"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106"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106"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pitchFamily="34"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ＭＳ Ｐゴシック" pitchFamily="-8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comments" Target="../comments/comment1.xml"/><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ctrTitle"/>
          </p:nvPr>
        </p:nvSpPr>
        <p:spPr>
          <a:xfrm>
            <a:off x="685800" y="1746250"/>
            <a:ext cx="7772400" cy="2349500"/>
          </a:xfrm>
        </p:spPr>
        <p:txBody>
          <a:bodyPr/>
          <a:lstStyle/>
          <a:p>
            <a:pPr eaLnBrk="1" hangingPunct="1"/>
            <a:r>
              <a:rPr lang="en-US" sz="5400" b="1" dirty="0">
                <a:solidFill>
                  <a:srgbClr val="F2F2F2"/>
                </a:solidFill>
                <a:latin typeface="Calibri" charset="0"/>
              </a:rPr>
              <a:t>ABORTION ACCESS and SINGLE PAYER</a:t>
            </a:r>
          </a:p>
        </p:txBody>
      </p:sp>
      <p:sp>
        <p:nvSpPr>
          <p:cNvPr id="30722" name="Subtitle 2"/>
          <p:cNvSpPr>
            <a:spLocks noGrp="1"/>
          </p:cNvSpPr>
          <p:nvPr>
            <p:ph type="subTitle" idx="1"/>
          </p:nvPr>
        </p:nvSpPr>
        <p:spPr>
          <a:xfrm>
            <a:off x="1371600" y="4794250"/>
            <a:ext cx="6400800" cy="844550"/>
          </a:xfrm>
        </p:spPr>
        <p:txBody>
          <a:bodyPr/>
          <a:lstStyle/>
          <a:p>
            <a:pPr algn="r" eaLnBrk="1" hangingPunct="1"/>
            <a:r>
              <a:rPr lang="en-US" b="1" dirty="0">
                <a:solidFill>
                  <a:srgbClr val="F2C1AA"/>
                </a:solidFill>
                <a:latin typeface="Calibri" charset="0"/>
              </a:rPr>
              <a:t>Linda Prine MD</a:t>
            </a:r>
          </a:p>
          <a:p>
            <a:pPr eaLnBrk="1" hangingPunct="1"/>
            <a:endParaRPr lang="en-US" b="1" dirty="0">
              <a:solidFill>
                <a:srgbClr val="1D1D1D"/>
              </a:solidFill>
              <a:latin typeface="Calibri" charset="0"/>
            </a:endParaRPr>
          </a:p>
        </p:txBody>
      </p:sp>
      <p:sp>
        <p:nvSpPr>
          <p:cNvPr id="30723" name="TextBox 2"/>
          <p:cNvSpPr txBox="1">
            <a:spLocks noChangeArrowheads="1"/>
          </p:cNvSpPr>
          <p:nvPr/>
        </p:nvSpPr>
        <p:spPr bwMode="auto">
          <a:xfrm>
            <a:off x="4381500" y="5981700"/>
            <a:ext cx="18621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a:solidFill>
                  <a:srgbClr val="FFFFFF"/>
                </a:solidFill>
                <a:latin typeface="Calibri" charset="0"/>
                <a:cs typeface="Arial" charset="0"/>
              </a:rPr>
              <a:t>Kelita Fox MD</a:t>
            </a:r>
          </a:p>
          <a:p>
            <a:pPr eaLnBrk="1" fontAlgn="base" hangingPunct="1">
              <a:spcBef>
                <a:spcPct val="0"/>
              </a:spcBef>
              <a:spcAft>
                <a:spcPct val="0"/>
              </a:spcAft>
            </a:pPr>
            <a:r>
              <a:rPr lang="en-US" sz="1800">
                <a:solidFill>
                  <a:srgbClr val="FFFFFF"/>
                </a:solidFill>
                <a:latin typeface="Calibri" charset="0"/>
                <a:cs typeface="Arial" charset="0"/>
              </a:rPr>
              <a:t>Erin Hendriks MD</a:t>
            </a:r>
          </a:p>
          <a:p>
            <a:pPr eaLnBrk="1" fontAlgn="base" hangingPunct="1">
              <a:spcBef>
                <a:spcPct val="0"/>
              </a:spcBef>
              <a:spcAft>
                <a:spcPct val="0"/>
              </a:spcAft>
            </a:pPr>
            <a:r>
              <a:rPr lang="en-US" sz="1800">
                <a:solidFill>
                  <a:srgbClr val="FFFFFF"/>
                </a:solidFill>
                <a:latin typeface="Calibri" charset="0"/>
                <a:cs typeface="Arial" charset="0"/>
              </a:rPr>
              <a:t>Linda Prine MD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381000" y="609600"/>
            <a:ext cx="8534400" cy="608145"/>
          </a:xfrm>
        </p:spPr>
        <p:txBody>
          <a:bodyPr/>
          <a:lstStyle/>
          <a:p>
            <a:pPr eaLnBrk="1" hangingPunct="1"/>
            <a:r>
              <a:rPr lang="en-US" b="1" dirty="0">
                <a:solidFill>
                  <a:schemeClr val="accent6"/>
                </a:solidFill>
                <a:latin typeface="Arial" charset="0"/>
                <a:ea typeface="ＭＳ Ｐゴシック" charset="0"/>
                <a:cs typeface="ＭＳ Ｐゴシック" charset="0"/>
              </a:rPr>
              <a:t>Religiously Affiliated Hospitals</a:t>
            </a:r>
            <a:endParaRPr lang="en-US" dirty="0">
              <a:solidFill>
                <a:schemeClr val="accent6"/>
              </a:solidFill>
              <a:latin typeface="Arial" charset="0"/>
              <a:ea typeface="ＭＳ Ｐゴシック" charset="0"/>
              <a:cs typeface="ＭＳ Ｐゴシック" charset="0"/>
            </a:endParaRPr>
          </a:p>
        </p:txBody>
      </p:sp>
      <p:sp>
        <p:nvSpPr>
          <p:cNvPr id="64514" name="Rectangle 3"/>
          <p:cNvSpPr>
            <a:spLocks noGrp="1" noChangeArrowheads="1"/>
          </p:cNvSpPr>
          <p:nvPr>
            <p:ph type="body" idx="1"/>
          </p:nvPr>
        </p:nvSpPr>
        <p:spPr/>
        <p:txBody>
          <a:bodyPr/>
          <a:lstStyle/>
          <a:p>
            <a:pPr eaLnBrk="1" hangingPunct="1">
              <a:lnSpc>
                <a:spcPct val="90000"/>
              </a:lnSpc>
            </a:pPr>
            <a:r>
              <a:rPr lang="en-US" dirty="0">
                <a:solidFill>
                  <a:schemeClr val="bg1"/>
                </a:solidFill>
                <a:latin typeface="Arial" charset="0"/>
                <a:ea typeface="ＭＳ Ｐゴシック" charset="0"/>
                <a:cs typeface="ＭＳ Ｐゴシック" charset="0"/>
              </a:rPr>
              <a:t>Now account for 20% of all US Hospitals</a:t>
            </a:r>
          </a:p>
          <a:p>
            <a:pPr eaLnBrk="1" hangingPunct="1">
              <a:lnSpc>
                <a:spcPct val="90000"/>
              </a:lnSpc>
            </a:pPr>
            <a:r>
              <a:rPr lang="en-US" dirty="0">
                <a:solidFill>
                  <a:schemeClr val="bg1"/>
                </a:solidFill>
                <a:latin typeface="Arial" charset="0"/>
                <a:ea typeface="ＭＳ Ｐゴシック" charset="0"/>
                <a:cs typeface="ＭＳ Ｐゴシック" charset="0"/>
              </a:rPr>
              <a:t>Prevent physicians from prescribing contraceptives, irrespective of the MD</a:t>
            </a:r>
            <a:r>
              <a:rPr lang="ja-JP" altLang="en-US" dirty="0">
                <a:solidFill>
                  <a:schemeClr val="bg1"/>
                </a:solidFill>
                <a:latin typeface="Arial" charset="0"/>
                <a:ea typeface="ＭＳ Ｐゴシック" charset="0"/>
                <a:cs typeface="ＭＳ Ｐゴシック" charset="0"/>
              </a:rPr>
              <a:t>’</a:t>
            </a:r>
            <a:r>
              <a:rPr lang="en-US" altLang="ja-JP" dirty="0">
                <a:solidFill>
                  <a:schemeClr val="bg1"/>
                </a:solidFill>
                <a:latin typeface="Arial" charset="0"/>
                <a:ea typeface="ＭＳ Ｐゴシック" charset="0"/>
                <a:cs typeface="ＭＳ Ｐゴシック" charset="0"/>
              </a:rPr>
              <a:t>s religion or the patients</a:t>
            </a:r>
            <a:r>
              <a:rPr lang="ja-JP" altLang="en-US" dirty="0">
                <a:solidFill>
                  <a:schemeClr val="bg1"/>
                </a:solidFill>
                <a:latin typeface="Arial" charset="0"/>
                <a:ea typeface="ＭＳ Ｐゴシック" charset="0"/>
                <a:cs typeface="ＭＳ Ｐゴシック" charset="0"/>
              </a:rPr>
              <a:t>’</a:t>
            </a:r>
            <a:r>
              <a:rPr lang="en-US" altLang="ja-JP" dirty="0">
                <a:solidFill>
                  <a:schemeClr val="bg1"/>
                </a:solidFill>
                <a:latin typeface="Arial" charset="0"/>
                <a:ea typeface="ＭＳ Ｐゴシック" charset="0"/>
                <a:cs typeface="ＭＳ Ｐゴシック" charset="0"/>
              </a:rPr>
              <a:t> religion</a:t>
            </a:r>
          </a:p>
          <a:p>
            <a:pPr eaLnBrk="1" hangingPunct="1">
              <a:lnSpc>
                <a:spcPct val="90000"/>
              </a:lnSpc>
            </a:pPr>
            <a:r>
              <a:rPr lang="en-US" dirty="0">
                <a:solidFill>
                  <a:schemeClr val="bg1"/>
                </a:solidFill>
                <a:latin typeface="Arial" charset="0"/>
                <a:ea typeface="ＭＳ Ｐゴシック" charset="0"/>
                <a:cs typeface="ＭＳ Ｐゴシック" charset="0"/>
              </a:rPr>
              <a:t>Affect medical school education and pharmacy school education</a:t>
            </a:r>
          </a:p>
          <a:p>
            <a:pPr eaLnBrk="1" hangingPunct="1">
              <a:lnSpc>
                <a:spcPct val="90000"/>
              </a:lnSpc>
            </a:pPr>
            <a:r>
              <a:rPr lang="en-US" dirty="0">
                <a:solidFill>
                  <a:schemeClr val="bg1"/>
                </a:solidFill>
                <a:latin typeface="Arial" charset="0"/>
                <a:ea typeface="ＭＳ Ｐゴシック" charset="0"/>
                <a:cs typeface="ＭＳ Ｐゴシック" charset="0"/>
              </a:rPr>
              <a:t>Religiously affiliated insurance plans now also can refuse to cover birth control (Hobby Lobby decision)</a:t>
            </a:r>
          </a:p>
          <a:p>
            <a:pPr eaLnBrk="1" hangingPunct="1">
              <a:lnSpc>
                <a:spcPct val="90000"/>
              </a:lnSpc>
            </a:pPr>
            <a:endParaRPr lang="en-US" dirty="0">
              <a:latin typeface="Arial" charset="0"/>
              <a:ea typeface="ＭＳ Ｐゴシック" charset="0"/>
              <a:cs typeface="ＭＳ Ｐゴシック"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Abortion Facts</a:t>
            </a:r>
          </a:p>
        </p:txBody>
      </p:sp>
      <p:sp>
        <p:nvSpPr>
          <p:cNvPr id="3" name="Content Placeholder 2"/>
          <p:cNvSpPr>
            <a:spLocks noGrp="1"/>
          </p:cNvSpPr>
          <p:nvPr>
            <p:ph idx="1"/>
          </p:nvPr>
        </p:nvSpPr>
        <p:spPr>
          <a:xfrm>
            <a:off x="457200" y="1151068"/>
            <a:ext cx="8229600" cy="4975095"/>
          </a:xfrm>
        </p:spPr>
        <p:txBody>
          <a:bodyPr/>
          <a:lstStyle/>
          <a:p>
            <a:r>
              <a:rPr lang="en-US" dirty="0">
                <a:solidFill>
                  <a:schemeClr val="bg1"/>
                </a:solidFill>
              </a:rPr>
              <a:t>One out of 4 (we think – but it is quickly moving underground)</a:t>
            </a:r>
          </a:p>
          <a:p>
            <a:r>
              <a:rPr lang="en-US" dirty="0">
                <a:solidFill>
                  <a:schemeClr val="bg1"/>
                </a:solidFill>
              </a:rPr>
              <a:t>Abortion is the most common medical procedure done on women</a:t>
            </a:r>
          </a:p>
          <a:p>
            <a:r>
              <a:rPr lang="en-US" dirty="0">
                <a:solidFill>
                  <a:schemeClr val="bg1"/>
                </a:solidFill>
              </a:rPr>
              <a:t>Abortion could be a simple primary care service with mifepristone (RU486, the “abortion pill”)</a:t>
            </a:r>
          </a:p>
          <a:p>
            <a:r>
              <a:rPr lang="en-US" dirty="0">
                <a:solidFill>
                  <a:schemeClr val="bg1"/>
                </a:solidFill>
              </a:rPr>
              <a:t>Early abortions are medically much safer</a:t>
            </a:r>
          </a:p>
          <a:p>
            <a:r>
              <a:rPr lang="en-US" dirty="0">
                <a:solidFill>
                  <a:schemeClr val="bg1"/>
                </a:solidFill>
              </a:rPr>
              <a:t>Abortion is 10 times safer than pregnancy</a:t>
            </a:r>
          </a:p>
          <a:p>
            <a:endParaRPr lang="en-US" dirty="0">
              <a:solidFill>
                <a:schemeClr val="bg1"/>
              </a:solidFill>
            </a:endParaRPr>
          </a:p>
        </p:txBody>
      </p:sp>
    </p:spTree>
    <p:extLst>
      <p:ext uri="{BB962C8B-B14F-4D97-AF65-F5344CB8AC3E}">
        <p14:creationId xmlns:p14="http://schemas.microsoft.com/office/powerpoint/2010/main" val="206671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83E54-FC07-4D38-8704-F3018E2DC1A7}"/>
              </a:ext>
            </a:extLst>
          </p:cNvPr>
          <p:cNvSpPr>
            <a:spLocks noGrp="1"/>
          </p:cNvSpPr>
          <p:nvPr>
            <p:ph type="title"/>
          </p:nvPr>
        </p:nvSpPr>
        <p:spPr>
          <a:xfrm>
            <a:off x="457200" y="274638"/>
            <a:ext cx="8229600" cy="1439862"/>
          </a:xfrm>
        </p:spPr>
        <p:txBody>
          <a:bodyPr/>
          <a:lstStyle/>
          <a:p>
            <a:r>
              <a:rPr lang="en-US" sz="4000" dirty="0">
                <a:solidFill>
                  <a:schemeClr val="accent6"/>
                </a:solidFill>
              </a:rPr>
              <a:t>New Rules Restrictions on Title X</a:t>
            </a:r>
          </a:p>
        </p:txBody>
      </p:sp>
      <p:sp>
        <p:nvSpPr>
          <p:cNvPr id="3" name="Text Placeholder 2">
            <a:extLst>
              <a:ext uri="{FF2B5EF4-FFF2-40B4-BE49-F238E27FC236}">
                <a16:creationId xmlns:a16="http://schemas.microsoft.com/office/drawing/2014/main" xmlns="" id="{4B17244C-EBD2-46DC-BAD5-968299CDD493}"/>
              </a:ext>
            </a:extLst>
          </p:cNvPr>
          <p:cNvSpPr>
            <a:spLocks noGrp="1"/>
          </p:cNvSpPr>
          <p:nvPr>
            <p:ph idx="1"/>
          </p:nvPr>
        </p:nvSpPr>
        <p:spPr>
          <a:xfrm>
            <a:off x="457200" y="1854200"/>
            <a:ext cx="8229600" cy="4271963"/>
          </a:xfrm>
        </p:spPr>
        <p:txBody>
          <a:bodyPr>
            <a:normAutofit/>
          </a:bodyPr>
          <a:lstStyle/>
          <a:p>
            <a:pPr marL="0" lvl="1">
              <a:spcBef>
                <a:spcPts val="2000"/>
              </a:spcBef>
            </a:pPr>
            <a:r>
              <a:rPr lang="en-US" sz="2595" dirty="0">
                <a:solidFill>
                  <a:schemeClr val="bg1"/>
                </a:solidFill>
              </a:rPr>
              <a:t>Requires financial </a:t>
            </a:r>
            <a:r>
              <a:rPr lang="en-US" sz="2595" b="1" dirty="0">
                <a:solidFill>
                  <a:schemeClr val="bg1"/>
                </a:solidFill>
              </a:rPr>
              <a:t>and</a:t>
            </a:r>
            <a:r>
              <a:rPr lang="en-US" sz="2595" dirty="0">
                <a:solidFill>
                  <a:schemeClr val="bg1"/>
                </a:solidFill>
              </a:rPr>
              <a:t> physical separation from any organization that provides abortion or referral to abortion</a:t>
            </a:r>
          </a:p>
          <a:p>
            <a:pPr marL="0" lvl="1">
              <a:spcBef>
                <a:spcPts val="2000"/>
              </a:spcBef>
            </a:pPr>
            <a:r>
              <a:rPr lang="en-US" sz="2595" dirty="0">
                <a:solidFill>
                  <a:schemeClr val="bg1"/>
                </a:solidFill>
              </a:rPr>
              <a:t>Prohibits referral for abortion</a:t>
            </a:r>
          </a:p>
          <a:p>
            <a:pPr marL="0" lvl="1">
              <a:spcBef>
                <a:spcPts val="2000"/>
              </a:spcBef>
            </a:pPr>
            <a:r>
              <a:rPr lang="en-US" sz="2595" dirty="0">
                <a:solidFill>
                  <a:schemeClr val="bg1"/>
                </a:solidFill>
              </a:rPr>
              <a:t>Directs funds to faith based and other organizations that promote fertility awareness </a:t>
            </a:r>
          </a:p>
          <a:p>
            <a:pPr marL="0" lvl="1" indent="0">
              <a:spcBef>
                <a:spcPts val="2000"/>
              </a:spcBef>
              <a:buNone/>
            </a:pPr>
            <a:r>
              <a:rPr lang="en-US" sz="2595" dirty="0">
                <a:solidFill>
                  <a:schemeClr val="bg1"/>
                </a:solidFill>
              </a:rPr>
              <a:t>and abstinence as means </a:t>
            </a:r>
          </a:p>
          <a:p>
            <a:pPr marL="0" lvl="1" indent="0">
              <a:spcBef>
                <a:spcPts val="2000"/>
              </a:spcBef>
              <a:buNone/>
            </a:pPr>
            <a:r>
              <a:rPr lang="en-US" sz="2595" dirty="0">
                <a:solidFill>
                  <a:schemeClr val="bg1"/>
                </a:solidFill>
              </a:rPr>
              <a:t>of family planning</a:t>
            </a:r>
          </a:p>
          <a:p>
            <a:pPr marL="0" lvl="1">
              <a:spcBef>
                <a:spcPts val="2000"/>
              </a:spcBef>
            </a:pPr>
            <a:endParaRPr lang="en-US" sz="2400" dirty="0"/>
          </a:p>
          <a:p>
            <a:pPr marL="0" lvl="1" indent="0">
              <a:spcBef>
                <a:spcPts val="2000"/>
              </a:spcBef>
              <a:buNone/>
            </a:pPr>
            <a:endParaRPr lang="en-US" sz="2162" dirty="0"/>
          </a:p>
          <a:p>
            <a:endParaRPr lang="en-US" dirty="0"/>
          </a:p>
        </p:txBody>
      </p:sp>
      <p:pic>
        <p:nvPicPr>
          <p:cNvPr id="6" name="Picture Placeholder 5" descr="Screen Shot 2018-11-08 at 11.49.16 PM.png"/>
          <p:cNvPicPr>
            <a:picLocks noGrp="1" noChangeAspect="1"/>
          </p:cNvPicPr>
          <p:nvPr>
            <p:ph sz="half" idx="4294967295"/>
          </p:nvPr>
        </p:nvPicPr>
        <p:blipFill>
          <a:blip r:embed="rId3"/>
          <a:srcRect t="-31511" b="-31511"/>
          <a:stretch>
            <a:fillRect/>
          </a:stretch>
        </p:blipFill>
        <p:spPr>
          <a:xfrm>
            <a:off x="4953000" y="3144837"/>
            <a:ext cx="4038600" cy="4525963"/>
          </a:xfrm>
        </p:spPr>
      </p:pic>
    </p:spTree>
    <p:extLst>
      <p:ext uri="{BB962C8B-B14F-4D97-AF65-F5344CB8AC3E}">
        <p14:creationId xmlns:p14="http://schemas.microsoft.com/office/powerpoint/2010/main" val="198495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Racial Disparities 2014</a:t>
            </a:r>
          </a:p>
        </p:txBody>
      </p:sp>
      <p:sp>
        <p:nvSpPr>
          <p:cNvPr id="3" name="Content Placeholder 2"/>
          <p:cNvSpPr>
            <a:spLocks noGrp="1"/>
          </p:cNvSpPr>
          <p:nvPr>
            <p:ph idx="1"/>
          </p:nvPr>
        </p:nvSpPr>
        <p:spPr/>
        <p:txBody>
          <a:bodyPr/>
          <a:lstStyle/>
          <a:p>
            <a:r>
              <a:rPr lang="en-US" dirty="0">
                <a:solidFill>
                  <a:schemeClr val="bg1"/>
                </a:solidFill>
              </a:rPr>
              <a:t>Abortion patients 39% white</a:t>
            </a:r>
          </a:p>
          <a:p>
            <a:r>
              <a:rPr lang="en-US" dirty="0">
                <a:solidFill>
                  <a:schemeClr val="bg1"/>
                </a:solidFill>
              </a:rPr>
              <a:t>28% Black</a:t>
            </a:r>
          </a:p>
          <a:p>
            <a:r>
              <a:rPr lang="en-US" dirty="0">
                <a:solidFill>
                  <a:schemeClr val="bg1"/>
                </a:solidFill>
              </a:rPr>
              <a:t>25% Hispanic</a:t>
            </a:r>
          </a:p>
          <a:p>
            <a:r>
              <a:rPr lang="en-US" dirty="0">
                <a:solidFill>
                  <a:schemeClr val="bg1"/>
                </a:solidFill>
              </a:rPr>
              <a:t>6% Asian or Pacific Islander</a:t>
            </a:r>
          </a:p>
          <a:p>
            <a:r>
              <a:rPr lang="en-US" dirty="0">
                <a:solidFill>
                  <a:schemeClr val="bg1"/>
                </a:solidFill>
              </a:rPr>
              <a:t>3% other</a:t>
            </a:r>
          </a:p>
          <a:p>
            <a:r>
              <a:rPr lang="en-US" dirty="0">
                <a:solidFill>
                  <a:schemeClr val="bg1"/>
                </a:solidFill>
              </a:rPr>
              <a:t>Poor women have more abortions due to lack of access to contraception</a:t>
            </a:r>
          </a:p>
        </p:txBody>
      </p:sp>
    </p:spTree>
    <p:extLst>
      <p:ext uri="{BB962C8B-B14F-4D97-AF65-F5344CB8AC3E}">
        <p14:creationId xmlns:p14="http://schemas.microsoft.com/office/powerpoint/2010/main" val="2852060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4" y="180957"/>
            <a:ext cx="8229600" cy="3281362"/>
          </a:xfrm>
        </p:spPr>
        <p:txBody>
          <a:bodyPr/>
          <a:lstStyle/>
          <a:p>
            <a:r>
              <a:rPr lang="en-US" b="1" dirty="0">
                <a:solidFill>
                  <a:schemeClr val="accent6"/>
                </a:solidFill>
              </a:rPr>
              <a:t>2016 PNHP ENDORSED ABORTION COVERAGE AS PART OF SINGLE PAYER</a:t>
            </a:r>
          </a:p>
        </p:txBody>
      </p:sp>
      <p:sp>
        <p:nvSpPr>
          <p:cNvPr id="3" name="Content Placeholder 2"/>
          <p:cNvSpPr>
            <a:spLocks noGrp="1"/>
          </p:cNvSpPr>
          <p:nvPr>
            <p:ph idx="1"/>
          </p:nvPr>
        </p:nvSpPr>
        <p:spPr/>
        <p:txBody>
          <a:bodyPr/>
          <a:lstStyle/>
          <a:p>
            <a:pPr marL="0" indent="0">
              <a:buNone/>
            </a:pPr>
            <a:endParaRPr lang="en-US" dirty="0">
              <a:solidFill>
                <a:schemeClr val="bg1"/>
              </a:solidFill>
            </a:endParaRPr>
          </a:p>
          <a:p>
            <a:pPr marL="0" indent="0">
              <a:buNone/>
            </a:pPr>
            <a:endParaRPr lang="en-US" dirty="0">
              <a:solidFill>
                <a:schemeClr val="bg1"/>
              </a:solidFill>
            </a:endParaRPr>
          </a:p>
        </p:txBody>
      </p:sp>
      <p:sp>
        <p:nvSpPr>
          <p:cNvPr id="6" name="TextBox 5"/>
          <p:cNvSpPr txBox="1"/>
          <p:nvPr/>
        </p:nvSpPr>
        <p:spPr>
          <a:xfrm>
            <a:off x="457200" y="3462319"/>
            <a:ext cx="8229600" cy="3046988"/>
          </a:xfrm>
          <a:prstGeom prst="rect">
            <a:avLst/>
          </a:prstGeom>
          <a:noFill/>
        </p:spPr>
        <p:txBody>
          <a:bodyPr wrap="square" rtlCol="0">
            <a:spAutoFit/>
          </a:bodyPr>
          <a:lstStyle/>
          <a:p>
            <a:r>
              <a:rPr lang="en-US" sz="2400" dirty="0" smtClean="0"/>
              <a:t>Physicians </a:t>
            </a:r>
            <a:r>
              <a:rPr lang="en-US" sz="2400" dirty="0"/>
              <a:t>for a National Health Program supports full coverage of women's health care services in the single payer plan that we advocate. This should include coverage for counseling regarding all family planning options, and free access to contraception, abortion and preventive cancer services for all residents of the United States</a:t>
            </a:r>
            <a:r>
              <a:rPr lang="en-US" sz="2400" dirty="0" smtClean="0"/>
              <a:t>.</a:t>
            </a:r>
          </a:p>
          <a:p>
            <a:endParaRPr lang="en-US" sz="2400" dirty="0">
              <a:solidFill>
                <a:schemeClr val="bg1"/>
              </a:solidFill>
            </a:endParaRPr>
          </a:p>
          <a:p>
            <a:r>
              <a:rPr lang="en-US" sz="2400" dirty="0" err="1" smtClean="0"/>
              <a:t>www.pnhp.org</a:t>
            </a:r>
            <a:r>
              <a:rPr lang="en-US" sz="2400" dirty="0" smtClean="0"/>
              <a:t>/about/</a:t>
            </a:r>
            <a:r>
              <a:rPr lang="en-US" sz="2400" dirty="0" err="1" smtClean="0"/>
              <a:t>pnhp</a:t>
            </a:r>
            <a:r>
              <a:rPr lang="en-US" sz="2400" dirty="0" smtClean="0"/>
              <a:t>-mission-statement</a:t>
            </a:r>
            <a:endParaRPr lang="en-US" sz="2400" dirty="0"/>
          </a:p>
        </p:txBody>
      </p:sp>
    </p:spTree>
    <p:extLst>
      <p:ext uri="{BB962C8B-B14F-4D97-AF65-F5344CB8AC3E}">
        <p14:creationId xmlns:p14="http://schemas.microsoft.com/office/powerpoint/2010/main" val="3094130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MEDICARE FOR ALL ACT: S1129</a:t>
            </a:r>
          </a:p>
        </p:txBody>
      </p:sp>
      <p:sp>
        <p:nvSpPr>
          <p:cNvPr id="3" name="Content Placeholder 2"/>
          <p:cNvSpPr>
            <a:spLocks noGrp="1"/>
          </p:cNvSpPr>
          <p:nvPr>
            <p:ph idx="1"/>
          </p:nvPr>
        </p:nvSpPr>
        <p:spPr/>
        <p:txBody>
          <a:bodyPr/>
          <a:lstStyle/>
          <a:p>
            <a:r>
              <a:rPr lang="en-US" dirty="0">
                <a:solidFill>
                  <a:schemeClr val="bg1"/>
                </a:solidFill>
              </a:rPr>
              <a:t>Ends Hyde </a:t>
            </a:r>
          </a:p>
          <a:p>
            <a:r>
              <a:rPr lang="en-US" dirty="0">
                <a:solidFill>
                  <a:schemeClr val="bg1"/>
                </a:solidFill>
              </a:rPr>
              <a:t>Covers abortion but never says the word abortion</a:t>
            </a:r>
          </a:p>
          <a:p>
            <a:r>
              <a:rPr lang="en-US" dirty="0">
                <a:solidFill>
                  <a:schemeClr val="bg1"/>
                </a:solidFill>
              </a:rPr>
              <a:t>Allows HHS Secretary to determine gestational age via language about services that are “medically necessary and appropriate”.</a:t>
            </a:r>
          </a:p>
        </p:txBody>
      </p:sp>
    </p:spTree>
    <p:extLst>
      <p:ext uri="{BB962C8B-B14F-4D97-AF65-F5344CB8AC3E}">
        <p14:creationId xmlns:p14="http://schemas.microsoft.com/office/powerpoint/2010/main" val="74307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solidFill>
                  <a:schemeClr val="accent6"/>
                </a:solidFill>
              </a:rPr>
              <a:t>Single Payer: Grow your supporters!</a:t>
            </a:r>
          </a:p>
        </p:txBody>
      </p:sp>
      <p:pic>
        <p:nvPicPr>
          <p:cNvPr id="6" name="Content Placeholder 5" descr="Screen Shot 2018-11-08 at 10.46.20 PM.png"/>
          <p:cNvPicPr>
            <a:picLocks noGrp="1" noChangeAspect="1"/>
          </p:cNvPicPr>
          <p:nvPr>
            <p:ph idx="1"/>
          </p:nvPr>
        </p:nvPicPr>
        <p:blipFill>
          <a:blip r:embed="rId3"/>
          <a:srcRect l="-1518" r="-1518"/>
          <a:stretch>
            <a:fillRect/>
          </a:stretch>
        </p:blipFill>
        <p:spPr/>
      </p:pic>
    </p:spTree>
    <p:extLst>
      <p:ext uri="{BB962C8B-B14F-4D97-AF65-F5344CB8AC3E}">
        <p14:creationId xmlns:p14="http://schemas.microsoft.com/office/powerpoint/2010/main" val="2692760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6600" b="1" dirty="0">
                <a:solidFill>
                  <a:schemeClr val="accent6"/>
                </a:solidFill>
              </a:rPr>
              <a:t>Abortion Care is Health Care</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32344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solidFill>
              </a:rPr>
              <a:t>The Current Climate</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1391" y="1417638"/>
            <a:ext cx="7067204" cy="470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01391" y="6498716"/>
            <a:ext cx="7067204" cy="230832"/>
          </a:xfrm>
          <a:prstGeom prst="rect">
            <a:avLst/>
          </a:prstGeom>
        </p:spPr>
        <p:txBody>
          <a:bodyPr wrap="square">
            <a:spAutoFit/>
          </a:bodyPr>
          <a:lstStyle/>
          <a:p>
            <a:r>
              <a:rPr lang="en-US" sz="900" dirty="0">
                <a:solidFill>
                  <a:schemeClr val="bg1"/>
                </a:solidFill>
              </a:rPr>
              <a:t>http://www.nj.com/union/index.ssf/2016/04/women_rally_to_protest_against_donald_trump_in_pla.html</a:t>
            </a:r>
          </a:p>
        </p:txBody>
      </p:sp>
    </p:spTree>
    <p:extLst>
      <p:ext uri="{BB962C8B-B14F-4D97-AF65-F5344CB8AC3E}">
        <p14:creationId xmlns:p14="http://schemas.microsoft.com/office/powerpoint/2010/main" val="3306883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solidFill>
              </a:rPr>
              <a:t>NO Federal Money for Abortion</a:t>
            </a:r>
          </a:p>
        </p:txBody>
      </p:sp>
      <p:sp>
        <p:nvSpPr>
          <p:cNvPr id="3" name="Content Placeholder 2"/>
          <p:cNvSpPr>
            <a:spLocks noGrp="1"/>
          </p:cNvSpPr>
          <p:nvPr>
            <p:ph idx="1"/>
          </p:nvPr>
        </p:nvSpPr>
        <p:spPr/>
        <p:txBody>
          <a:bodyPr/>
          <a:lstStyle/>
          <a:p>
            <a:r>
              <a:rPr lang="en-US" dirty="0">
                <a:solidFill>
                  <a:schemeClr val="bg1"/>
                </a:solidFill>
              </a:rPr>
              <a:t>1976 Hyde Amendment first passed</a:t>
            </a:r>
          </a:p>
          <a:p>
            <a:r>
              <a:rPr lang="en-US" dirty="0">
                <a:solidFill>
                  <a:schemeClr val="bg1"/>
                </a:solidFill>
              </a:rPr>
              <a:t>Hyde Amendment tacked onto yearly appropriations bill for health care funding</a:t>
            </a:r>
          </a:p>
          <a:p>
            <a:r>
              <a:rPr lang="en-US" dirty="0">
                <a:solidFill>
                  <a:schemeClr val="bg1"/>
                </a:solidFill>
              </a:rPr>
              <a:t>ACA did not end Hyde</a:t>
            </a:r>
          </a:p>
        </p:txBody>
      </p:sp>
    </p:spTree>
    <p:extLst>
      <p:ext uri="{BB962C8B-B14F-4D97-AF65-F5344CB8AC3E}">
        <p14:creationId xmlns:p14="http://schemas.microsoft.com/office/powerpoint/2010/main" val="337721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ctrTitle"/>
          </p:nvPr>
        </p:nvSpPr>
        <p:spPr>
          <a:xfrm>
            <a:off x="609600" y="457200"/>
            <a:ext cx="7772400" cy="812921"/>
          </a:xfrm>
        </p:spPr>
        <p:txBody>
          <a:bodyPr/>
          <a:lstStyle/>
          <a:p>
            <a:pPr eaLnBrk="1" hangingPunct="1"/>
            <a:r>
              <a:rPr lang="en-US" b="1" dirty="0">
                <a:solidFill>
                  <a:schemeClr val="accent6"/>
                </a:solidFill>
                <a:latin typeface="Arial" charset="0"/>
                <a:ea typeface="ＭＳ Ｐゴシック" charset="0"/>
                <a:cs typeface="ＭＳ Ｐゴシック" charset="0"/>
              </a:rPr>
              <a:t>Hyde Amendment:</a:t>
            </a:r>
            <a:endParaRPr lang="en-US" dirty="0">
              <a:solidFill>
                <a:schemeClr val="accent6"/>
              </a:solidFill>
              <a:latin typeface="Arial" charset="0"/>
              <a:ea typeface="ＭＳ Ｐゴシック" charset="0"/>
              <a:cs typeface="ＭＳ Ｐゴシック" charset="0"/>
            </a:endParaRPr>
          </a:p>
        </p:txBody>
      </p:sp>
      <p:sp>
        <p:nvSpPr>
          <p:cNvPr id="62466" name="Rectangle 3"/>
          <p:cNvSpPr>
            <a:spLocks noGrp="1" noChangeArrowheads="1"/>
          </p:cNvSpPr>
          <p:nvPr>
            <p:ph type="subTitle" idx="1"/>
          </p:nvPr>
        </p:nvSpPr>
        <p:spPr>
          <a:xfrm>
            <a:off x="890341" y="1600200"/>
            <a:ext cx="7816671" cy="4038600"/>
          </a:xfrm>
        </p:spPr>
        <p:txBody>
          <a:bodyPr/>
          <a:lstStyle/>
          <a:p>
            <a:pPr algn="l" eaLnBrk="1" hangingPunct="1"/>
            <a:r>
              <a:rPr lang="en-US" dirty="0">
                <a:solidFill>
                  <a:schemeClr val="bg1"/>
                </a:solidFill>
                <a:latin typeface="Arial" charset="0"/>
                <a:ea typeface="ＭＳ Ｐゴシック" charset="0"/>
                <a:cs typeface="ＭＳ Ｐゴシック" charset="0"/>
              </a:rPr>
              <a:t>Prohibits any federal funding for abortion, which affects:</a:t>
            </a:r>
          </a:p>
          <a:p>
            <a:pPr algn="l" eaLnBrk="1" hangingPunct="1">
              <a:buFontTx/>
              <a:buChar char="•"/>
            </a:pPr>
            <a:r>
              <a:rPr lang="en-US" dirty="0">
                <a:solidFill>
                  <a:schemeClr val="bg1"/>
                </a:solidFill>
                <a:latin typeface="Arial" charset="0"/>
                <a:ea typeface="ＭＳ Ｐゴシック" charset="0"/>
                <a:cs typeface="ＭＳ Ｐゴシック" charset="0"/>
              </a:rPr>
              <a:t> Women on </a:t>
            </a:r>
            <a:r>
              <a:rPr lang="en-US" dirty="0">
                <a:solidFill>
                  <a:schemeClr val="bg1"/>
                </a:solidFill>
                <a:latin typeface="Arial" charset="0"/>
                <a:cs typeface="ＭＳ Ｐゴシック" charset="0"/>
              </a:rPr>
              <a:t>M</a:t>
            </a:r>
            <a:r>
              <a:rPr lang="en-US" dirty="0">
                <a:solidFill>
                  <a:schemeClr val="bg1"/>
                </a:solidFill>
                <a:latin typeface="Arial" charset="0"/>
                <a:ea typeface="ＭＳ Ｐゴシック" charset="0"/>
                <a:cs typeface="ＭＳ Ｐゴシック" charset="0"/>
              </a:rPr>
              <a:t>edicaid</a:t>
            </a:r>
          </a:p>
          <a:p>
            <a:pPr algn="l" eaLnBrk="1" hangingPunct="1">
              <a:buFontTx/>
              <a:buChar char="•"/>
            </a:pPr>
            <a:r>
              <a:rPr lang="en-US" dirty="0">
                <a:solidFill>
                  <a:schemeClr val="bg1"/>
                </a:solidFill>
                <a:latin typeface="Arial" charset="0"/>
                <a:ea typeface="ＭＳ Ｐゴシック" charset="0"/>
                <a:cs typeface="ＭＳ Ｐゴシック" charset="0"/>
              </a:rPr>
              <a:t> Women in armed services</a:t>
            </a:r>
          </a:p>
          <a:p>
            <a:pPr algn="l" eaLnBrk="1" hangingPunct="1">
              <a:buFontTx/>
              <a:buChar char="•"/>
            </a:pPr>
            <a:r>
              <a:rPr lang="en-US" dirty="0">
                <a:solidFill>
                  <a:schemeClr val="bg1"/>
                </a:solidFill>
                <a:latin typeface="Arial" charset="0"/>
                <a:ea typeface="ＭＳ Ｐゴシック" charset="0"/>
                <a:cs typeface="ＭＳ Ｐゴシック" charset="0"/>
              </a:rPr>
              <a:t> Women on disability</a:t>
            </a:r>
          </a:p>
          <a:p>
            <a:pPr algn="l" eaLnBrk="1" hangingPunct="1">
              <a:buFontTx/>
              <a:buChar char="•"/>
            </a:pPr>
            <a:r>
              <a:rPr lang="en-US" dirty="0">
                <a:solidFill>
                  <a:schemeClr val="bg1"/>
                </a:solidFill>
                <a:latin typeface="Arial" charset="0"/>
                <a:ea typeface="ＭＳ Ｐゴシック" charset="0"/>
                <a:cs typeface="ＭＳ Ｐゴシック" charset="0"/>
              </a:rPr>
              <a:t> Women in the Peace Corps</a:t>
            </a:r>
          </a:p>
          <a:p>
            <a:pPr algn="l" eaLnBrk="1" hangingPunct="1">
              <a:buFontTx/>
              <a:buChar char="•"/>
            </a:pPr>
            <a:r>
              <a:rPr lang="en-US" dirty="0">
                <a:solidFill>
                  <a:schemeClr val="bg1"/>
                </a:solidFill>
                <a:latin typeface="Arial" charset="0"/>
                <a:cs typeface="ＭＳ Ｐゴシック" charset="0"/>
              </a:rPr>
              <a:t> Native Americans on reservations</a:t>
            </a:r>
            <a:endParaRPr lang="en-US" dirty="0">
              <a:solidFill>
                <a:schemeClr val="bg1"/>
              </a:solidFill>
              <a:latin typeface="Arial" charset="0"/>
              <a:ea typeface="ＭＳ Ｐゴシック" charset="0"/>
              <a:cs typeface="ＭＳ Ｐゴシック" charset="0"/>
            </a:endParaRPr>
          </a:p>
          <a:p>
            <a:pPr algn="l" eaLnBrk="1" hangingPunct="1">
              <a:buFontTx/>
              <a:buChar char="•"/>
            </a:pPr>
            <a:r>
              <a:rPr lang="en-US" dirty="0">
                <a:solidFill>
                  <a:schemeClr val="bg1"/>
                </a:solidFill>
                <a:latin typeface="Arial" charset="0"/>
                <a:ea typeface="ＭＳ Ｐゴシック" charset="0"/>
                <a:cs typeface="ＭＳ Ｐゴシック" charset="0"/>
              </a:rPr>
              <a:t> Women getting care in federally funded hospitals</a:t>
            </a:r>
          </a:p>
          <a:p>
            <a:pPr algn="l" eaLnBrk="1" hangingPunct="1">
              <a:buFontTx/>
              <a:buChar char="•"/>
            </a:pPr>
            <a:endParaRPr lang="en-US" dirty="0">
              <a:latin typeface="Arial" charset="0"/>
              <a:ea typeface="ＭＳ Ｐゴシック" charset="0"/>
              <a:cs typeface="ＭＳ Ｐゴシック"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More about Hyde</a:t>
            </a:r>
          </a:p>
        </p:txBody>
      </p:sp>
      <p:sp>
        <p:nvSpPr>
          <p:cNvPr id="3" name="Content Placeholder 2"/>
          <p:cNvSpPr>
            <a:spLocks noGrp="1"/>
          </p:cNvSpPr>
          <p:nvPr>
            <p:ph idx="1"/>
          </p:nvPr>
        </p:nvSpPr>
        <p:spPr/>
        <p:txBody>
          <a:bodyPr/>
          <a:lstStyle/>
          <a:p>
            <a:r>
              <a:rPr lang="en-US" dirty="0">
                <a:solidFill>
                  <a:schemeClr val="bg1"/>
                </a:solidFill>
              </a:rPr>
              <a:t>17 States fund abortion with state Medicaid</a:t>
            </a:r>
          </a:p>
          <a:p>
            <a:r>
              <a:rPr lang="en-US" dirty="0">
                <a:solidFill>
                  <a:schemeClr val="bg1"/>
                </a:solidFill>
              </a:rPr>
              <a:t>Hyde disproportionately affects women of color</a:t>
            </a:r>
          </a:p>
          <a:p>
            <a:r>
              <a:rPr lang="en-US" dirty="0">
                <a:solidFill>
                  <a:schemeClr val="bg1"/>
                </a:solidFill>
              </a:rPr>
              <a:t>2016 is the first year the Democratic Party platform took a stand against Hyde</a:t>
            </a:r>
          </a:p>
        </p:txBody>
      </p:sp>
    </p:spTree>
    <p:extLst>
      <p:ext uri="{BB962C8B-B14F-4D97-AF65-F5344CB8AC3E}">
        <p14:creationId xmlns:p14="http://schemas.microsoft.com/office/powerpoint/2010/main" val="288437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Few States use Own Funds to Cover Abortion</a:t>
            </a:r>
          </a:p>
        </p:txBody>
      </p:sp>
      <p:pic>
        <p:nvPicPr>
          <p:cNvPr id="4" name="Content Placeholder 3" descr="Screen Shot 2018-11-09 at 11.44.34 AM.png"/>
          <p:cNvPicPr>
            <a:picLocks noGrp="1" noChangeAspect="1"/>
          </p:cNvPicPr>
          <p:nvPr>
            <p:ph idx="1"/>
          </p:nvPr>
        </p:nvPicPr>
        <p:blipFill>
          <a:blip r:embed="rId3"/>
          <a:srcRect t="6652" b="6652"/>
          <a:stretch>
            <a:fillRect/>
          </a:stretch>
        </p:blipFill>
        <p:spPr/>
      </p:pic>
    </p:spTree>
    <p:extLst>
      <p:ext uri="{BB962C8B-B14F-4D97-AF65-F5344CB8AC3E}">
        <p14:creationId xmlns:p14="http://schemas.microsoft.com/office/powerpoint/2010/main" val="133115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State Law Abortion Restrictions</a:t>
            </a:r>
          </a:p>
        </p:txBody>
      </p:sp>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2056" y="1495425"/>
            <a:ext cx="4355332" cy="4010355"/>
          </a:xfrm>
        </p:spPr>
      </p:pic>
      <p:pic>
        <p:nvPicPr>
          <p:cNvPr id="14" name="Content Placeholder 13"/>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45025" y="2000250"/>
            <a:ext cx="4325564" cy="4035762"/>
          </a:xfrm>
        </p:spPr>
      </p:pic>
      <p:sp>
        <p:nvSpPr>
          <p:cNvPr id="15" name="TextBox 14"/>
          <p:cNvSpPr txBox="1"/>
          <p:nvPr/>
        </p:nvSpPr>
        <p:spPr>
          <a:xfrm>
            <a:off x="4042482" y="6441132"/>
            <a:ext cx="4943982" cy="230832"/>
          </a:xfrm>
          <a:prstGeom prst="rect">
            <a:avLst/>
          </a:prstGeom>
          <a:noFill/>
        </p:spPr>
        <p:txBody>
          <a:bodyPr wrap="none" rtlCol="0">
            <a:spAutoFit/>
          </a:bodyPr>
          <a:lstStyle/>
          <a:p>
            <a:r>
              <a:rPr lang="en-US" sz="900" dirty="0">
                <a:solidFill>
                  <a:schemeClr val="bg1"/>
                </a:solidFill>
              </a:rPr>
              <a:t>https://www.guttmacher.org/laws-affecting-reproductive-health-and-rights-2013-state-policy-review</a:t>
            </a:r>
          </a:p>
        </p:txBody>
      </p:sp>
    </p:spTree>
    <p:extLst>
      <p:ext uri="{BB962C8B-B14F-4D97-AF65-F5344CB8AC3E}">
        <p14:creationId xmlns:p14="http://schemas.microsoft.com/office/powerpoint/2010/main" val="2986368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State Law Abortion Restrictions</a:t>
            </a:r>
            <a:endParaRPr lang="en-US" dirty="0"/>
          </a:p>
        </p:txBody>
      </p:sp>
      <p:sp>
        <p:nvSpPr>
          <p:cNvPr id="3" name="Text Placeholder 2"/>
          <p:cNvSpPr>
            <a:spLocks noGrp="1"/>
          </p:cNvSpPr>
          <p:nvPr>
            <p:ph type="body" idx="1"/>
          </p:nvPr>
        </p:nvSpPr>
        <p:spPr/>
        <p:txBody>
          <a:bodyPr anchor="t"/>
          <a:lstStyle/>
          <a:p>
            <a:r>
              <a:rPr lang="en-US" sz="3200" dirty="0">
                <a:solidFill>
                  <a:schemeClr val="bg1"/>
                </a:solidFill>
              </a:rPr>
              <a:t>Examples</a:t>
            </a:r>
          </a:p>
        </p:txBody>
      </p:sp>
      <p:sp>
        <p:nvSpPr>
          <p:cNvPr id="4" name="Content Placeholder 3"/>
          <p:cNvSpPr>
            <a:spLocks noGrp="1"/>
          </p:cNvSpPr>
          <p:nvPr>
            <p:ph sz="half" idx="2"/>
          </p:nvPr>
        </p:nvSpPr>
        <p:spPr/>
        <p:txBody>
          <a:bodyPr/>
          <a:lstStyle/>
          <a:p>
            <a:r>
              <a:rPr lang="en-US" dirty="0">
                <a:solidFill>
                  <a:schemeClr val="bg1"/>
                </a:solidFill>
              </a:rPr>
              <a:t>Must be performed in a hospital</a:t>
            </a:r>
          </a:p>
          <a:p>
            <a:r>
              <a:rPr lang="en-US" dirty="0">
                <a:solidFill>
                  <a:schemeClr val="bg1"/>
                </a:solidFill>
              </a:rPr>
              <a:t>Second physician must participate </a:t>
            </a:r>
          </a:p>
          <a:p>
            <a:r>
              <a:rPr lang="en-US" dirty="0">
                <a:solidFill>
                  <a:schemeClr val="bg1"/>
                </a:solidFill>
              </a:rPr>
              <a:t>Provider may refuse to participate</a:t>
            </a:r>
          </a:p>
          <a:p>
            <a:r>
              <a:rPr lang="en-US" dirty="0">
                <a:solidFill>
                  <a:schemeClr val="bg1"/>
                </a:solidFill>
              </a:rPr>
              <a:t>Must be performed by OB/GYN</a:t>
            </a:r>
          </a:p>
        </p:txBody>
      </p:sp>
      <p:sp>
        <p:nvSpPr>
          <p:cNvPr id="6" name="Content Placeholder 5"/>
          <p:cNvSpPr>
            <a:spLocks noGrp="1"/>
          </p:cNvSpPr>
          <p:nvPr>
            <p:ph sz="quarter" idx="4"/>
          </p:nvPr>
        </p:nvSpPr>
        <p:spPr/>
        <p:txBody>
          <a:bodyPr/>
          <a:lstStyle/>
          <a:p>
            <a:r>
              <a:rPr lang="en-US" dirty="0">
                <a:solidFill>
                  <a:schemeClr val="bg1"/>
                </a:solidFill>
              </a:rPr>
              <a:t>“Partial Birth Abortion” Banned </a:t>
            </a:r>
          </a:p>
          <a:p>
            <a:r>
              <a:rPr lang="en-US" dirty="0">
                <a:solidFill>
                  <a:schemeClr val="bg1"/>
                </a:solidFill>
              </a:rPr>
              <a:t>Mandated counseling on</a:t>
            </a:r>
          </a:p>
          <a:p>
            <a:pPr lvl="1"/>
            <a:r>
              <a:rPr lang="en-US" dirty="0">
                <a:solidFill>
                  <a:schemeClr val="bg1"/>
                </a:solidFill>
              </a:rPr>
              <a:t>Breast Cancer links</a:t>
            </a:r>
          </a:p>
          <a:p>
            <a:pPr lvl="1"/>
            <a:r>
              <a:rPr lang="en-US" dirty="0">
                <a:solidFill>
                  <a:schemeClr val="bg1"/>
                </a:solidFill>
              </a:rPr>
              <a:t>Fetal pain</a:t>
            </a:r>
          </a:p>
          <a:p>
            <a:pPr lvl="1"/>
            <a:r>
              <a:rPr lang="en-US" dirty="0">
                <a:solidFill>
                  <a:schemeClr val="bg1"/>
                </a:solidFill>
              </a:rPr>
              <a:t>Negative psychological effects</a:t>
            </a:r>
          </a:p>
          <a:p>
            <a:r>
              <a:rPr lang="en-US" dirty="0">
                <a:solidFill>
                  <a:schemeClr val="bg1"/>
                </a:solidFill>
              </a:rPr>
              <a:t>Funding prohibited except in cases of life or </a:t>
            </a:r>
            <a:r>
              <a:rPr lang="en-US" u="sng" dirty="0">
                <a:solidFill>
                  <a:schemeClr val="bg1"/>
                </a:solidFill>
              </a:rPr>
              <a:t>physical</a:t>
            </a:r>
            <a:r>
              <a:rPr lang="en-US" dirty="0">
                <a:solidFill>
                  <a:schemeClr val="bg1"/>
                </a:solidFill>
              </a:rPr>
              <a:t> health endangerment </a:t>
            </a:r>
          </a:p>
          <a:p>
            <a:endParaRPr lang="en-US" b="1" dirty="0">
              <a:solidFill>
                <a:schemeClr val="bg1"/>
              </a:solidFill>
            </a:endParaRPr>
          </a:p>
        </p:txBody>
      </p:sp>
    </p:spTree>
    <p:extLst>
      <p:ext uri="{BB962C8B-B14F-4D97-AF65-F5344CB8AC3E}">
        <p14:creationId xmlns:p14="http://schemas.microsoft.com/office/powerpoint/2010/main" val="292243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3944" y="382374"/>
            <a:ext cx="7902726" cy="990600"/>
          </a:xfrm>
        </p:spPr>
        <p:txBody>
          <a:bodyPr>
            <a:noAutofit/>
          </a:bodyPr>
          <a:lstStyle/>
          <a:p>
            <a:r>
              <a:rPr lang="en-US" dirty="0">
                <a:solidFill>
                  <a:srgbClr val="D55B18"/>
                </a:solidFill>
              </a:rPr>
              <a:t>Abortion Access</a:t>
            </a:r>
            <a:endParaRPr lang="en-US" dirty="0"/>
          </a:p>
        </p:txBody>
      </p:sp>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13844"/>
          <a:stretch/>
        </p:blipFill>
        <p:spPr>
          <a:xfrm>
            <a:off x="0" y="1372974"/>
            <a:ext cx="9118282" cy="5549459"/>
          </a:xfrm>
          <a:prstGeom prst="rect">
            <a:avLst/>
          </a:prstGeom>
        </p:spPr>
      </p:pic>
    </p:spTree>
    <p:extLst>
      <p:ext uri="{BB962C8B-B14F-4D97-AF65-F5344CB8AC3E}">
        <p14:creationId xmlns:p14="http://schemas.microsoft.com/office/powerpoint/2010/main" val="1447142002"/>
      </p:ext>
    </p:extLst>
  </p:cSld>
  <p:clrMapOvr>
    <a:masterClrMapping/>
  </p:clrMapOvr>
</p:sld>
</file>

<file path=ppt/theme/theme1.xml><?xml version="1.0" encoding="utf-8"?>
<a:theme xmlns:a="http://schemas.openxmlformats.org/drawingml/2006/main" name="RHAPorgange">
  <a:themeElements>
    <a:clrScheme name="Custom 5">
      <a:dk1>
        <a:srgbClr val="FFFFFF"/>
      </a:dk1>
      <a:lt1>
        <a:srgbClr val="FFFFFF"/>
      </a:lt1>
      <a:dk2>
        <a:srgbClr val="FFFFFF"/>
      </a:dk2>
      <a:lt2>
        <a:srgbClr val="3B3B3B"/>
      </a:lt2>
      <a:accent1>
        <a:srgbClr val="3B3B3B"/>
      </a:accent1>
      <a:accent2>
        <a:srgbClr val="3B3B3B"/>
      </a:accent2>
      <a:accent3>
        <a:srgbClr val="F2C1AA"/>
      </a:accent3>
      <a:accent4>
        <a:srgbClr val="F2C1AA"/>
      </a:accent4>
      <a:accent5>
        <a:srgbClr val="F2C1AA"/>
      </a:accent5>
      <a:accent6>
        <a:srgbClr val="F2C1AA"/>
      </a:accent6>
      <a:hlink>
        <a:srgbClr val="F2C1AA"/>
      </a:hlink>
      <a:folHlink>
        <a:srgbClr val="F2C1AA"/>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E3E5C"/>
        </a:dk1>
        <a:lt1>
          <a:srgbClr val="FFFFFF"/>
        </a:lt1>
        <a:dk2>
          <a:srgbClr val="666699"/>
        </a:dk2>
        <a:lt2>
          <a:srgbClr val="FF3300"/>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quickstart_clinical_for_DO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3198</TotalTime>
  <Words>857</Words>
  <Application>Microsoft Macintosh PowerPoint</Application>
  <PresentationFormat>On-screen Show (4:3)</PresentationFormat>
  <Paragraphs>106</Paragraphs>
  <Slides>17</Slides>
  <Notes>14</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RHAPorgange</vt:lpstr>
      <vt:lpstr>quickstart_clinical_for_DOH</vt:lpstr>
      <vt:lpstr>ABORTION ACCESS and SINGLE PAYER</vt:lpstr>
      <vt:lpstr>The Current Climate</vt:lpstr>
      <vt:lpstr>NO Federal Money for Abortion</vt:lpstr>
      <vt:lpstr>Hyde Amendment:</vt:lpstr>
      <vt:lpstr>More about Hyde</vt:lpstr>
      <vt:lpstr>Few States use Own Funds to Cover Abortion</vt:lpstr>
      <vt:lpstr>State Law Abortion Restrictions</vt:lpstr>
      <vt:lpstr>State Law Abortion Restrictions</vt:lpstr>
      <vt:lpstr>Abortion Access</vt:lpstr>
      <vt:lpstr>Religiously Affiliated Hospitals</vt:lpstr>
      <vt:lpstr>Abortion Facts</vt:lpstr>
      <vt:lpstr>New Rules Restrictions on Title X</vt:lpstr>
      <vt:lpstr>Racial Disparities 2014</vt:lpstr>
      <vt:lpstr>2016 PNHP ENDORSED ABORTION COVERAGE AS PART OF SINGLE PAYER</vt:lpstr>
      <vt:lpstr>MEDICARE FOR ALL ACT: S1129</vt:lpstr>
      <vt:lpstr>Single Payer: Grow your supporters!</vt:lpstr>
      <vt:lpstr>Abortion Care is Health Care</vt:lpstr>
    </vt:vector>
  </TitlesOfParts>
  <Company>RHAP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PNHP SUPPORT ABORTION ACCESS?</dc:title>
  <dc:creator>Linda Prine</dc:creator>
  <cp:lastModifiedBy>PNHP User</cp:lastModifiedBy>
  <cp:revision>38</cp:revision>
  <dcterms:created xsi:type="dcterms:W3CDTF">2016-10-08T14:02:21Z</dcterms:created>
  <dcterms:modified xsi:type="dcterms:W3CDTF">2019-11-02T14:12:27Z</dcterms:modified>
</cp:coreProperties>
</file>