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59a737b5a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59a737b5a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59a737b5a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59a737b5a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59a737b5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59a737b5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59a737b5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59a737b5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Trying to compete with the dems, who are now demanding more universal coverage in light of what we all know about the failures of the ACA.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big vision from the republicans, but three main ideas: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High risk pools → these existed before the ACA with mixed levels of “success”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Block grants → get rid of existing Medicaid expansion and premium subsidies; would likely lead to loss of coverage for many over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HSAs → won’t help with inequalities already inherent to the system we have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Overall: Not great.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59a737b5a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59a737b5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There are many proposals out there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It’s not easy to keep track of all of them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We’re going to start by outlining the basics of each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59a737b5a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59a737b5a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Buy-in is available for everyone (even those with private/ESI)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Claims that public option would be able to compete with private coverage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- 8.5% is still A LOT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Get everyone in a non-MA-expansion state onto either Medicaid or premium-free public option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Automatically enroll everyone else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Plans to pay for this by rolling back the Trump tax cuts on the very wealthy → back to 39.6% from 20%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59a737b5a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59a737b5a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Essentially the same as Biden’s plan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 Theoretically, “</a:t>
            </a:r>
            <a:r>
              <a:rPr lang="en" sz="1350">
                <a:solidFill>
                  <a:srgbClr val="1D253C"/>
                </a:solidFill>
                <a:highlight>
                  <a:srgbClr val="FFFFFF"/>
                </a:highlight>
              </a:rPr>
              <a:t>This affordable public plan will incentivize private insurers to compete on price and bring down costs.”</a:t>
            </a:r>
            <a:endParaRPr sz="1350">
              <a:solidFill>
                <a:srgbClr val="1D253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1D253C"/>
                </a:solidFill>
                <a:highlight>
                  <a:srgbClr val="FFFFFF"/>
                </a:highlight>
              </a:rPr>
              <a:t>→ “empowers people to make their own decisions regarding the type of health care that makes sense for them…”</a:t>
            </a:r>
            <a:endParaRPr sz="1350">
              <a:solidFill>
                <a:srgbClr val="1D253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1D253C"/>
                </a:solidFill>
                <a:highlight>
                  <a:srgbClr val="FFFFFF"/>
                </a:highlight>
              </a:rPr>
              <a:t>- Will cost $</a:t>
            </a:r>
            <a:r>
              <a:rPr b="1" lang="en" sz="1350">
                <a:solidFill>
                  <a:srgbClr val="1D253C"/>
                </a:solidFill>
                <a:highlight>
                  <a:srgbClr val="FFFFFF"/>
                </a:highlight>
              </a:rPr>
              <a:t>1.5 trillion </a:t>
            </a:r>
            <a:r>
              <a:rPr lang="en" sz="1350">
                <a:solidFill>
                  <a:srgbClr val="1D253C"/>
                </a:solidFill>
                <a:highlight>
                  <a:srgbClr val="FFFFFF"/>
                </a:highlight>
              </a:rPr>
              <a:t>over 10 years; plans is to pay for it by rolling back Trump corporate tax cuts</a:t>
            </a:r>
            <a:endParaRPr sz="1350">
              <a:solidFill>
                <a:srgbClr val="1D253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rgbClr val="1D253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- 8.5% goes for everyone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Lower-income seniors will get even lower maximums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59a737b5a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59a737b5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O’Rourke &amp; Center for American Progress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Retains private insurance plans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Premiums based on income; capped at 9.7% of monthly income (very high!!)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Out of pocket expenses continue, capped at $3500 and $5000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Medicare Advantage continues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Finance through: 5% surtax on those with adjusted gross income &gt; $500k, increasing medicare payroll tax, and undoing the republican tax bill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No comment on reducing drug prices etc.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No comment on payment systems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59a737b5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59a737b5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Harris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Includes mental health, telehealth…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Longer transition billed as financial advantage; unclear how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Says Medicare itself will regulate, does not say how; “stricter consumer protections”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Taxes Wall Street and foreign tax shelters; no taxes on those earning &lt; $100k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59a737b5a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59a737b5a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0" y="1074475"/>
            <a:ext cx="9144000" cy="1732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0" y="0"/>
            <a:ext cx="9144000" cy="10917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50" y="-1163891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0" y="0"/>
            <a:ext cx="9144000" cy="10917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18287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53659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0" y="0"/>
            <a:ext cx="9144000" cy="10917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18287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0" y="0"/>
            <a:ext cx="9144000" cy="10917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18287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0" y="0"/>
            <a:ext cx="9144000" cy="10917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10917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i="0" sz="4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53659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thenation.com/article/insurance-health-care-medicare/" TargetMode="External"/><Relationship Id="rId4" Type="http://schemas.openxmlformats.org/officeDocument/2006/relationships/hyperlink" Target="https://jacobinmag.com/2019/07/joe-biden-health-care-plan-uninsured" TargetMode="External"/><Relationship Id="rId5" Type="http://schemas.openxmlformats.org/officeDocument/2006/relationships/hyperlink" Target="https://jacobinmag.com/2019/10/donald-trump-medicare-advantage-health-insuranc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0" y="1074475"/>
            <a:ext cx="9144000" cy="19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Faulty &amp; Faux Reform Plans</a:t>
            </a:r>
            <a:endParaRPr b="1"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295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PNHP Annual Meeting 2019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David Himmelstein </a:t>
            </a:r>
            <a:r>
              <a:rPr lang="en" sz="2000">
                <a:solidFill>
                  <a:srgbClr val="000000"/>
                </a:solidFill>
              </a:rPr>
              <a:t>⧫</a:t>
            </a:r>
            <a:r>
              <a:rPr lang="en" sz="2400">
                <a:solidFill>
                  <a:srgbClr val="000000"/>
                </a:solidFill>
              </a:rPr>
              <a:t> Janine Petito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0" y="0"/>
            <a:ext cx="9144000" cy="1091700"/>
          </a:xfrm>
          <a:prstGeom prst="rect">
            <a:avLst/>
          </a:prstGeom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grpSp>
        <p:nvGrpSpPr>
          <p:cNvPr id="147" name="Google Shape;147;p22"/>
          <p:cNvGrpSpPr/>
          <p:nvPr/>
        </p:nvGrpSpPr>
        <p:grpSpPr>
          <a:xfrm>
            <a:off x="388200" y="1894800"/>
            <a:ext cx="2469000" cy="2377500"/>
            <a:chOff x="388200" y="1894800"/>
            <a:chExt cx="2469000" cy="2377500"/>
          </a:xfrm>
        </p:grpSpPr>
        <p:sp>
          <p:nvSpPr>
            <p:cNvPr id="148" name="Google Shape;148;p22"/>
            <p:cNvSpPr/>
            <p:nvPr/>
          </p:nvSpPr>
          <p:spPr>
            <a:xfrm>
              <a:off x="388200" y="1894800"/>
              <a:ext cx="2469000" cy="23775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45700" spcFirstLastPara="1" rIns="4570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en" sz="2400">
                  <a:latin typeface="Calibri"/>
                  <a:ea typeface="Calibri"/>
                  <a:cs typeface="Calibri"/>
                  <a:sym typeface="Calibri"/>
                </a:rPr>
                <a:t>Buy-in</a:t>
              </a:r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9" name="Google Shape;149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4400" y="2514850"/>
              <a:ext cx="1091700" cy="109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32300" y="3028950"/>
              <a:ext cx="1091700" cy="1091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22"/>
          <p:cNvGrpSpPr/>
          <p:nvPr/>
        </p:nvGrpSpPr>
        <p:grpSpPr>
          <a:xfrm>
            <a:off x="3337500" y="1894800"/>
            <a:ext cx="2469000" cy="2377500"/>
            <a:chOff x="3337500" y="1894800"/>
            <a:chExt cx="2469000" cy="2377500"/>
          </a:xfrm>
        </p:grpSpPr>
        <p:sp>
          <p:nvSpPr>
            <p:cNvPr id="152" name="Google Shape;152;p22"/>
            <p:cNvSpPr/>
            <p:nvPr/>
          </p:nvSpPr>
          <p:spPr>
            <a:xfrm>
              <a:off x="3337500" y="1894800"/>
              <a:ext cx="2469000" cy="23775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45700" spcFirstLastPara="1" rIns="4570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" sz="2400">
                  <a:latin typeface="Calibri"/>
                  <a:ea typeface="Calibri"/>
                  <a:cs typeface="Calibri"/>
                  <a:sym typeface="Calibri"/>
                </a:rPr>
                <a:t>. Pay or Play</a:t>
              </a:r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69950" y="2743450"/>
              <a:ext cx="1091700" cy="1091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22"/>
          <p:cNvGrpSpPr/>
          <p:nvPr/>
        </p:nvGrpSpPr>
        <p:grpSpPr>
          <a:xfrm>
            <a:off x="6286800" y="1894800"/>
            <a:ext cx="2469000" cy="2377500"/>
            <a:chOff x="6286800" y="1894800"/>
            <a:chExt cx="2469000" cy="2377500"/>
          </a:xfrm>
        </p:grpSpPr>
        <p:sp>
          <p:nvSpPr>
            <p:cNvPr id="155" name="Google Shape;155;p22"/>
            <p:cNvSpPr/>
            <p:nvPr/>
          </p:nvSpPr>
          <p:spPr>
            <a:xfrm>
              <a:off x="6286800" y="1894800"/>
              <a:ext cx="2469000" cy="23775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45700" spcFirstLastPara="1" rIns="4570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" sz="2400">
                  <a:latin typeface="Calibri"/>
                  <a:ea typeface="Calibri"/>
                  <a:cs typeface="Calibri"/>
                  <a:sym typeface="Calibri"/>
                </a:rPr>
                <a:t>. Medicare Advantage for All</a:t>
              </a:r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975450" y="2743450"/>
              <a:ext cx="1091700" cy="1091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0" y="0"/>
            <a:ext cx="9144000" cy="1091700"/>
          </a:xfrm>
          <a:prstGeom prst="rect">
            <a:avLst/>
          </a:prstGeom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Reading:</a:t>
            </a:r>
            <a:endParaRPr/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264000" y="1253650"/>
            <a:ext cx="8616000" cy="388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Himmelstein &amp; Woolhandler. </a:t>
            </a:r>
            <a:r>
              <a:rPr lang="en" sz="1800"/>
              <a:t>The Public Option on Healthcare is a Poison Pill. </a:t>
            </a:r>
            <a:r>
              <a:rPr i="1" lang="en" sz="1800"/>
              <a:t>The Nation</a:t>
            </a:r>
            <a:r>
              <a:rPr lang="en" sz="1800"/>
              <a:t>. 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3D85C6"/>
                </a:solidFill>
                <a:hlinkClick r:id="rId3"/>
              </a:rPr>
              <a:t>https://www.thenation.com/article/insurance-health-care-medicare/</a:t>
            </a:r>
            <a:endParaRPr sz="1200"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Bruenig. Joe Biden’s New Health Plan Isn’t Just Bad — It’s Deadly. </a:t>
            </a:r>
            <a:r>
              <a:rPr i="1" lang="en" sz="1800"/>
              <a:t>Jacobin</a:t>
            </a:r>
            <a:r>
              <a:rPr lang="en" sz="1800"/>
              <a:t>. 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3D85C6"/>
                </a:solidFill>
                <a:hlinkClick r:id="rId4"/>
              </a:rPr>
              <a:t>https://jacobinmag.com/2019/07/joe-biden-health-care-plan-uninsured</a:t>
            </a:r>
            <a:endParaRPr sz="1200"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Shure. We Don’t Need More “Choice” — We Need Medicare for All. </a:t>
            </a:r>
            <a:r>
              <a:rPr i="1" lang="en" sz="1800"/>
              <a:t>Jacobin</a:t>
            </a:r>
            <a:r>
              <a:rPr lang="en" sz="1800"/>
              <a:t>.</a:t>
            </a:r>
            <a:r>
              <a:rPr lang="en" sz="1200"/>
              <a:t> 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3D85C6"/>
                </a:solidFill>
                <a:hlinkClick r:id="rId5"/>
              </a:rPr>
              <a:t>https://jacobinmag.com/2019/10/donald-trump-medicare-advantage-health-insurance</a:t>
            </a:r>
            <a:endParaRPr sz="1200"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Where 2020 Democrats stand on Medicare-for-all. </a:t>
            </a:r>
            <a:r>
              <a:rPr i="1" lang="en" sz="1800"/>
              <a:t>Washington Post</a:t>
            </a:r>
            <a:r>
              <a:rPr lang="en" sz="1800"/>
              <a:t>. 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3D85C6"/>
                </a:solidFill>
              </a:rPr>
              <a:t>https://www.washingtonpost.com/graphics/politics/policy-2020/medicare-for-all/</a:t>
            </a:r>
            <a:endParaRPr sz="1200" u="sng"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Health Care: See Where The 2020 Democratic Candidates Stand. </a:t>
            </a:r>
            <a:r>
              <a:rPr i="1" lang="en" sz="1800"/>
              <a:t>NPR</a:t>
            </a:r>
            <a:r>
              <a:rPr lang="en" sz="1800"/>
              <a:t>. 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3D85C6"/>
                </a:solidFill>
              </a:rPr>
              <a:t>https://www.npr.org/2019/09/10/758172208/health-care-see-where-the-2020-democratic-candidates-stand</a:t>
            </a:r>
            <a:endParaRPr sz="1200" u="sng"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0" y="0"/>
            <a:ext cx="9144000" cy="1091700"/>
          </a:xfrm>
          <a:prstGeom prst="rect">
            <a:avLst/>
          </a:prstGeom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57200" y="1406059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romanUcPeriod"/>
            </a:pPr>
            <a:r>
              <a:rPr lang="en"/>
              <a:t>Overview of Reform Plans for 2020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GOP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Democratic Presidential Hopefuls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en"/>
              <a:t>Debate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0" y="0"/>
            <a:ext cx="9144000" cy="1091700"/>
          </a:xfrm>
          <a:prstGeom prst="rect">
            <a:avLst/>
          </a:prstGeom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GOP</a:t>
            </a:r>
            <a:endParaRPr/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376825" y="1253650"/>
            <a:ext cx="8310000" cy="388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360"/>
              </a:spcBef>
              <a:spcAft>
                <a:spcPts val="0"/>
              </a:spcAft>
              <a:buSzPts val="3000"/>
              <a:buChar char="•"/>
            </a:pPr>
            <a:r>
              <a:rPr b="1" lang="en" sz="3000"/>
              <a:t>High-risk pools: </a:t>
            </a:r>
            <a:r>
              <a:rPr lang="en" sz="3000"/>
              <a:t>Create f</a:t>
            </a:r>
            <a:r>
              <a:rPr lang="en" sz="3000"/>
              <a:t>ederally-funded, state-run insurance for people with high-cost illnesses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b="1" lang="en" sz="3000"/>
              <a:t>Block grants: </a:t>
            </a:r>
            <a:r>
              <a:rPr lang="en" sz="3000"/>
              <a:t>Let st</a:t>
            </a:r>
            <a:r>
              <a:rPr lang="en" sz="3000"/>
              <a:t>ates decide how to use federal funds for healthcare for low-income residents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b="1" lang="en" sz="3000"/>
              <a:t>Health savings accounts: </a:t>
            </a:r>
            <a:r>
              <a:rPr lang="en" sz="3000"/>
              <a:t>Boost programs to help individuals with income save it, tax-free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0" y="4382100"/>
            <a:ext cx="9144000" cy="607800"/>
          </a:xfrm>
          <a:prstGeom prst="rect">
            <a:avLst/>
          </a:prstGeom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Dems</a:t>
            </a:r>
            <a:endParaRPr sz="2400"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488" y="76200"/>
            <a:ext cx="7743021" cy="42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5024175" y="4647375"/>
            <a:ext cx="41199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Photos courtesy of Washingtonpost.com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0" y="0"/>
            <a:ext cx="9144000" cy="1091700"/>
          </a:xfrm>
          <a:prstGeom prst="rect">
            <a:avLst/>
          </a:prstGeom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“Protect &amp; Build on the ACA”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457200" y="1253659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Give the option of public insurance </a:t>
            </a:r>
            <a:r>
              <a:rPr b="1" lang="en"/>
              <a:t>buy-in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"/>
              <a:t>Increase tax credits</a:t>
            </a:r>
            <a:r>
              <a:rPr lang="en"/>
              <a:t> for low-income families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/>
              <a:t>Reduce the maximum cost of coverage from 9.86% to 8.5% of annual income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/>
              <a:t>Increase the size of tax credits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Cover </a:t>
            </a:r>
            <a:r>
              <a:rPr b="1" lang="en"/>
              <a:t>everyone under 138%</a:t>
            </a:r>
            <a:r>
              <a:rPr lang="en"/>
              <a:t> of FPL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Allow Medicare to negotiate drug prices</a:t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5" y="0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5806025" y="4810050"/>
            <a:ext cx="3338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https://joebiden.com/healthcare/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0" y="0"/>
            <a:ext cx="9144000" cy="1091700"/>
          </a:xfrm>
          <a:prstGeom prst="rect">
            <a:avLst/>
          </a:prstGeom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“Medicare for All Who Want It”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457200" y="1253659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Public option </a:t>
            </a:r>
            <a:r>
              <a:rPr b="1" lang="en"/>
              <a:t>buy-in</a:t>
            </a:r>
            <a:endParaRPr b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Expand premium subsidies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Cap marketplace premium payments at 8.5%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Cap OOP costs for seniors on Medicare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Limit charges for out-of-network care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Allow Medicare to negotiate drug prices</a:t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4950000" y="4810050"/>
            <a:ext cx="4194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peteforamerica.com/policies/health-care/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0" y="0"/>
            <a:ext cx="9144000" cy="1091700"/>
          </a:xfrm>
          <a:prstGeom prst="rect">
            <a:avLst/>
          </a:prstGeom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“Medicare for America”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457200" y="1253659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Combine Medicaid, Medicare, and exchanges to create one </a:t>
            </a:r>
            <a:r>
              <a:rPr b="1" lang="en"/>
              <a:t>public option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/>
              <a:t>Enroll all without employer-sponsored insurance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/>
              <a:t>Allow those with ESI to choose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Cap out of pocket expenses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/>
              <a:t>9.7% on premiums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/>
              <a:t>$3,500 or $5,000 annually on everything else</a:t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1800000" y="4810050"/>
            <a:ext cx="7344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www-m.cnn.com/2019/03/23/politics/beto-orourke-medicare-for-america/index.html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0" y="0"/>
            <a:ext cx="9144000" cy="1091700"/>
          </a:xfrm>
          <a:prstGeom prst="rect">
            <a:avLst/>
          </a:prstGeom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“Medicare Advantage for All”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457200" y="1253659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Expand the Medicare benefit package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Allow private companies to offer plans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/>
              <a:t>Regulate these in order to keep costs down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Phase in over ten years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/>
              <a:t>But immediately enroll newborns and the uninsured, and allow buy-in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Audit drug prices and allow HHS to negotiate</a:t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1800000" y="4810050"/>
            <a:ext cx="7344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kamalaharris.org/healthcare/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725" y="708000"/>
            <a:ext cx="5048555" cy="372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