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5" r:id="rId1"/>
  </p:sldMasterIdLst>
  <p:sldIdLst>
    <p:sldId id="267" r:id="rId2"/>
    <p:sldId id="256" r:id="rId3"/>
    <p:sldId id="268" r:id="rId4"/>
    <p:sldId id="269" r:id="rId5"/>
    <p:sldId id="270" r:id="rId6"/>
    <p:sldId id="273" r:id="rId7"/>
    <p:sldId id="274" r:id="rId8"/>
    <p:sldId id="275" r:id="rId9"/>
    <p:sldId id="276" r:id="rId10"/>
    <p:sldId id="277" r:id="rId11"/>
    <p:sldId id="278" r:id="rId12"/>
    <p:sldId id="279" r:id="rId13"/>
    <p:sldId id="280" r:id="rId14"/>
    <p:sldId id="281" r:id="rId15"/>
    <p:sldId id="282" r:id="rId16"/>
    <p:sldId id="283" r:id="rId17"/>
    <p:sldId id="284" r:id="rId18"/>
    <p:sldId id="285" r:id="rId19"/>
    <p:sldId id="286" r:id="rId20"/>
    <p:sldId id="287" r:id="rId21"/>
    <p:sldId id="288" r:id="rId22"/>
    <p:sldId id="28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FCF8"/>
    <a:srgbClr val="149E94"/>
    <a:srgbClr val="59B2A0"/>
    <a:srgbClr val="216EB2"/>
    <a:srgbClr val="59A1E0"/>
    <a:srgbClr val="1FA7DF"/>
    <a:srgbClr val="12A8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2" autoAdjust="0"/>
    <p:restoredTop sz="94660"/>
  </p:normalViewPr>
  <p:slideViewPr>
    <p:cSldViewPr snapToGrid="0">
      <p:cViewPr varScale="1">
        <p:scale>
          <a:sx n="52" d="100"/>
          <a:sy n="52" d="100"/>
        </p:scale>
        <p:origin x="114" y="17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0C652F6-47A1-4C1E-BA63-A0DC6116629A}" type="datetimeFigureOut">
              <a:rPr lang="en-US" smtClean="0"/>
              <a:t>10/28/2019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5DC08A-CE41-4457-9E64-18270EE83D2D}" type="slidenum">
              <a:rPr lang="en-US" smtClean="0"/>
              <a:t>‹#›</a:t>
            </a:fld>
            <a:endParaRPr lang="en-US"/>
          </a:p>
        </p:txBody>
      </p:sp>
    </p:spTree>
    <p:extLst>
      <p:ext uri="{BB962C8B-B14F-4D97-AF65-F5344CB8AC3E}">
        <p14:creationId xmlns:p14="http://schemas.microsoft.com/office/powerpoint/2010/main" val="344222497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C652F6-47A1-4C1E-BA63-A0DC6116629A}" type="datetimeFigureOut">
              <a:rPr lang="en-US" smtClean="0"/>
              <a:t>10/28/2019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5DC08A-CE41-4457-9E64-18270EE83D2D}" type="slidenum">
              <a:rPr lang="en-US" smtClean="0"/>
              <a:t>‹#›</a:t>
            </a:fld>
            <a:endParaRPr lang="en-US"/>
          </a:p>
        </p:txBody>
      </p:sp>
    </p:spTree>
    <p:extLst>
      <p:ext uri="{BB962C8B-B14F-4D97-AF65-F5344CB8AC3E}">
        <p14:creationId xmlns:p14="http://schemas.microsoft.com/office/powerpoint/2010/main" val="1152171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B0C652F6-47A1-4C1E-BA63-A0DC6116629A}" type="datetimeFigureOut">
              <a:rPr lang="en-US" smtClean="0"/>
              <a:t>10/28/2019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5DC08A-CE41-4457-9E64-18270EE83D2D}" type="slidenum">
              <a:rPr lang="en-US" smtClean="0"/>
              <a:t>‹#›</a:t>
            </a:fld>
            <a:endParaRPr lang="en-US"/>
          </a:p>
        </p:txBody>
      </p:sp>
    </p:spTree>
    <p:extLst>
      <p:ext uri="{BB962C8B-B14F-4D97-AF65-F5344CB8AC3E}">
        <p14:creationId xmlns:p14="http://schemas.microsoft.com/office/powerpoint/2010/main" val="27185681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Click to edit Master text styles</a:t>
            </a:r>
          </a:p>
        </p:txBody>
      </p:sp>
      <p:sp>
        <p:nvSpPr>
          <p:cNvPr id="2" name="Date Placeholder 1"/>
          <p:cNvSpPr>
            <a:spLocks noGrp="1"/>
          </p:cNvSpPr>
          <p:nvPr>
            <p:ph type="dt" sz="half" idx="10"/>
          </p:nvPr>
        </p:nvSpPr>
        <p:spPr/>
        <p:txBody>
          <a:bodyPr/>
          <a:lstStyle/>
          <a:p>
            <a:fld id="{B0C652F6-47A1-4C1E-BA63-A0DC6116629A}" type="datetimeFigureOut">
              <a:rPr lang="en-US" smtClean="0"/>
              <a:t>10/28/2019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5DC08A-CE41-4457-9E64-18270EE83D2D}" type="slidenum">
              <a:rPr lang="en-US" smtClean="0"/>
              <a:t>‹#›</a:t>
            </a:fld>
            <a:endParaRPr lang="en-US"/>
          </a:p>
        </p:txBody>
      </p:sp>
    </p:spTree>
    <p:extLst>
      <p:ext uri="{BB962C8B-B14F-4D97-AF65-F5344CB8AC3E}">
        <p14:creationId xmlns:p14="http://schemas.microsoft.com/office/powerpoint/2010/main" val="8936246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0C652F6-47A1-4C1E-BA63-A0DC6116629A}" type="datetimeFigureOut">
              <a:rPr lang="en-US" smtClean="0"/>
              <a:t>10/28/2019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5DC08A-CE41-4457-9E64-18270EE83D2D}" type="slidenum">
              <a:rPr lang="en-US" smtClean="0"/>
              <a:t>‹#›</a:t>
            </a:fld>
            <a:endParaRPr lang="en-US"/>
          </a:p>
        </p:txBody>
      </p:sp>
    </p:spTree>
    <p:extLst>
      <p:ext uri="{BB962C8B-B14F-4D97-AF65-F5344CB8AC3E}">
        <p14:creationId xmlns:p14="http://schemas.microsoft.com/office/powerpoint/2010/main" val="11677911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0C652F6-47A1-4C1E-BA63-A0DC6116629A}" type="datetimeFigureOut">
              <a:rPr lang="en-US" smtClean="0"/>
              <a:t>10/28/2019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5DC08A-CE41-4457-9E64-18270EE83D2D}" type="slidenum">
              <a:rPr lang="en-US" smtClean="0"/>
              <a:t>‹#›</a:t>
            </a:fld>
            <a:endParaRPr lang="en-US"/>
          </a:p>
        </p:txBody>
      </p:sp>
    </p:spTree>
    <p:extLst>
      <p:ext uri="{BB962C8B-B14F-4D97-AF65-F5344CB8AC3E}">
        <p14:creationId xmlns:p14="http://schemas.microsoft.com/office/powerpoint/2010/main" val="553611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0C652F6-47A1-4C1E-BA63-A0DC6116629A}" type="datetimeFigureOut">
              <a:rPr lang="en-US" smtClean="0"/>
              <a:t>10/28/2019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5DC08A-CE41-4457-9E64-18270EE83D2D}" type="slidenum">
              <a:rPr lang="en-US" smtClean="0"/>
              <a:t>‹#›</a:t>
            </a:fld>
            <a:endParaRPr lang="en-US"/>
          </a:p>
        </p:txBody>
      </p:sp>
    </p:spTree>
    <p:extLst>
      <p:ext uri="{BB962C8B-B14F-4D97-AF65-F5344CB8AC3E}">
        <p14:creationId xmlns:p14="http://schemas.microsoft.com/office/powerpoint/2010/main" val="949704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C652F6-47A1-4C1E-BA63-A0DC6116629A}" type="datetimeFigureOut">
              <a:rPr lang="en-US" smtClean="0"/>
              <a:t>10/28/2019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5DC08A-CE41-4457-9E64-18270EE83D2D}" type="slidenum">
              <a:rPr lang="en-US" smtClean="0"/>
              <a:t>‹#›</a:t>
            </a:fld>
            <a:endParaRPr lang="en-US"/>
          </a:p>
        </p:txBody>
      </p:sp>
    </p:spTree>
    <p:extLst>
      <p:ext uri="{BB962C8B-B14F-4D97-AF65-F5344CB8AC3E}">
        <p14:creationId xmlns:p14="http://schemas.microsoft.com/office/powerpoint/2010/main" val="293540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0C652F6-47A1-4C1E-BA63-A0DC6116629A}" type="datetimeFigureOut">
              <a:rPr lang="en-US" smtClean="0"/>
              <a:t>10/28/2019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5DC08A-CE41-4457-9E64-18270EE83D2D}" type="slidenum">
              <a:rPr lang="en-US" smtClean="0"/>
              <a:t>‹#›</a:t>
            </a:fld>
            <a:endParaRPr lang="en-US"/>
          </a:p>
        </p:txBody>
      </p:sp>
    </p:spTree>
    <p:extLst>
      <p:ext uri="{BB962C8B-B14F-4D97-AF65-F5344CB8AC3E}">
        <p14:creationId xmlns:p14="http://schemas.microsoft.com/office/powerpoint/2010/main" val="1802582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0C652F6-47A1-4C1E-BA63-A0DC6116629A}" type="datetimeFigureOut">
              <a:rPr lang="en-US" smtClean="0"/>
              <a:t>10/28/2019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5DC08A-CE41-4457-9E64-18270EE83D2D}" type="slidenum">
              <a:rPr lang="en-US" smtClean="0"/>
              <a:t>‹#›</a:t>
            </a:fld>
            <a:endParaRPr lang="en-US"/>
          </a:p>
        </p:txBody>
      </p:sp>
    </p:spTree>
    <p:extLst>
      <p:ext uri="{BB962C8B-B14F-4D97-AF65-F5344CB8AC3E}">
        <p14:creationId xmlns:p14="http://schemas.microsoft.com/office/powerpoint/2010/main" val="1536881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0C652F6-47A1-4C1E-BA63-A0DC6116629A}" type="datetimeFigureOut">
              <a:rPr lang="en-US" smtClean="0"/>
              <a:t>10/28/2019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5DC08A-CE41-4457-9E64-18270EE83D2D}" type="slidenum">
              <a:rPr lang="en-US" smtClean="0"/>
              <a:t>‹#›</a:t>
            </a:fld>
            <a:endParaRPr lang="en-US"/>
          </a:p>
        </p:txBody>
      </p:sp>
    </p:spTree>
    <p:extLst>
      <p:ext uri="{BB962C8B-B14F-4D97-AF65-F5344CB8AC3E}">
        <p14:creationId xmlns:p14="http://schemas.microsoft.com/office/powerpoint/2010/main" val="196325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C652F6-47A1-4C1E-BA63-A0DC6116629A}" type="datetimeFigureOut">
              <a:rPr lang="en-US" smtClean="0"/>
              <a:t>10/28/2019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5DC08A-CE41-4457-9E64-18270EE83D2D}" type="slidenum">
              <a:rPr lang="en-US" smtClean="0"/>
              <a:t>‹#›</a:t>
            </a:fld>
            <a:endParaRPr lang="en-US"/>
          </a:p>
        </p:txBody>
      </p:sp>
    </p:spTree>
    <p:extLst>
      <p:ext uri="{BB962C8B-B14F-4D97-AF65-F5344CB8AC3E}">
        <p14:creationId xmlns:p14="http://schemas.microsoft.com/office/powerpoint/2010/main" val="719908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C652F6-47A1-4C1E-BA63-A0DC6116629A}" type="datetimeFigureOut">
              <a:rPr lang="en-US" smtClean="0"/>
              <a:t>10/28/2019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5DC08A-CE41-4457-9E64-18270EE83D2D}" type="slidenum">
              <a:rPr lang="en-US" smtClean="0"/>
              <a:t>‹#›</a:t>
            </a:fld>
            <a:endParaRPr lang="en-US"/>
          </a:p>
        </p:txBody>
      </p:sp>
    </p:spTree>
    <p:extLst>
      <p:ext uri="{BB962C8B-B14F-4D97-AF65-F5344CB8AC3E}">
        <p14:creationId xmlns:p14="http://schemas.microsoft.com/office/powerpoint/2010/main" val="1278309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B0C652F6-47A1-4C1E-BA63-A0DC6116629A}" type="datetimeFigureOut">
              <a:rPr lang="en-US" smtClean="0"/>
              <a:t>10/28/2019</a:t>
            </a:fld>
            <a:endParaRPr lang="en-US"/>
          </a:p>
        </p:txBody>
      </p:sp>
      <p:sp>
        <p:nvSpPr>
          <p:cNvPr id="6" name="Footer Placeholder 5"/>
          <p:cNvSpPr>
            <a:spLocks noGrp="1"/>
          </p:cNvSpPr>
          <p:nvPr>
            <p:ph type="ftr" sz="quarter" idx="11"/>
          </p:nvPr>
        </p:nvSpPr>
        <p:spPr>
          <a:xfrm>
            <a:off x="590396" y="6041362"/>
            <a:ext cx="3295413" cy="365125"/>
          </a:xfrm>
        </p:spPr>
        <p:txBody>
          <a:bodyPr/>
          <a:lstStyle/>
          <a:p>
            <a:endParaRPr lang="en-US"/>
          </a:p>
        </p:txBody>
      </p:sp>
      <p:sp>
        <p:nvSpPr>
          <p:cNvPr id="7" name="Slide Number Placeholder 6"/>
          <p:cNvSpPr>
            <a:spLocks noGrp="1"/>
          </p:cNvSpPr>
          <p:nvPr>
            <p:ph type="sldNum" sz="quarter" idx="12"/>
          </p:nvPr>
        </p:nvSpPr>
        <p:spPr>
          <a:xfrm>
            <a:off x="4862689" y="5915888"/>
            <a:ext cx="1062155" cy="490599"/>
          </a:xfrm>
        </p:spPr>
        <p:txBody>
          <a:bodyPr/>
          <a:lstStyle/>
          <a:p>
            <a:fld id="{115DC08A-CE41-4457-9E64-18270EE83D2D}" type="slidenum">
              <a:rPr lang="en-US" smtClean="0"/>
              <a:t>‹#›</a:t>
            </a:fld>
            <a:endParaRPr lang="en-US"/>
          </a:p>
        </p:txBody>
      </p:sp>
    </p:spTree>
    <p:extLst>
      <p:ext uri="{BB962C8B-B14F-4D97-AF65-F5344CB8AC3E}">
        <p14:creationId xmlns:p14="http://schemas.microsoft.com/office/powerpoint/2010/main" val="2560963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B0C652F6-47A1-4C1E-BA63-A0DC6116629A}" type="datetimeFigureOut">
              <a:rPr lang="en-US" smtClean="0"/>
              <a:t>10/28/2019</a:t>
            </a:fld>
            <a:endParaRPr lang="en-US"/>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115DC08A-CE41-4457-9E64-18270EE83D2D}" type="slidenum">
              <a:rPr lang="en-US" smtClean="0"/>
              <a:t>‹#›</a:t>
            </a:fld>
            <a:endParaRPr lang="en-US"/>
          </a:p>
        </p:txBody>
      </p:sp>
    </p:spTree>
    <p:extLst>
      <p:ext uri="{BB962C8B-B14F-4D97-AF65-F5344CB8AC3E}">
        <p14:creationId xmlns:p14="http://schemas.microsoft.com/office/powerpoint/2010/main" val="3713456487"/>
      </p:ext>
    </p:extLst>
  </p:cSld>
  <p:clrMap bg1="dk1" tx1="lt1" bg2="dk2" tx2="lt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808" r:id="rId13"/>
    <p:sldLayoutId id="2147483809"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youtu.be/q0nqyWt5tLg" TargetMode="Externa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hyperlink" Target="https://youtu.be/AzWnYA3mApU" TargetMode="Externa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hyperlink" Target="https://youtu.be/r7LKPxvjFuo" TargetMode="Externa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hyperlink" Target="https://youtu.be/x0CwXZj0pFg" TargetMode="Externa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www.google.com/docs/about/" TargetMode="Externa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youtu.be/--1oUHEbOdQ" TargetMode="Externa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0001" y="3078867"/>
            <a:ext cx="10572000" cy="1704148"/>
          </a:xfrm>
        </p:spPr>
        <p:txBody>
          <a:bodyPr/>
          <a:lstStyle/>
          <a:p>
            <a:r>
              <a:rPr lang="en-US" b="0" dirty="0" smtClean="0">
                <a:solidFill>
                  <a:srgbClr val="149E94"/>
                </a:solidFill>
                <a:effectLst>
                  <a:outerShdw blurRad="38100" dist="38100" dir="2700000" algn="tl">
                    <a:srgbClr val="000000">
                      <a:alpha val="43137"/>
                    </a:srgbClr>
                  </a:outerShdw>
                </a:effectLst>
              </a:rPr>
              <a:t>Media 102:</a:t>
            </a:r>
            <a:br>
              <a:rPr lang="en-US" b="0" dirty="0" smtClean="0">
                <a:solidFill>
                  <a:srgbClr val="149E94"/>
                </a:solidFill>
                <a:effectLst>
                  <a:outerShdw blurRad="38100" dist="38100" dir="2700000" algn="tl">
                    <a:srgbClr val="000000">
                      <a:alpha val="43137"/>
                    </a:srgbClr>
                  </a:outerShdw>
                </a:effectLst>
              </a:rPr>
            </a:br>
            <a:r>
              <a:rPr lang="en-US" b="0" dirty="0" smtClean="0">
                <a:solidFill>
                  <a:srgbClr val="149E94"/>
                </a:solidFill>
                <a:effectLst>
                  <a:outerShdw blurRad="38100" dist="38100" dir="2700000" algn="tl">
                    <a:srgbClr val="000000">
                      <a:alpha val="43137"/>
                    </a:srgbClr>
                  </a:outerShdw>
                </a:effectLst>
              </a:rPr>
              <a:t>Social media and digital tools</a:t>
            </a:r>
            <a:endParaRPr lang="en-US" b="0" dirty="0">
              <a:solidFill>
                <a:srgbClr val="149E94"/>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810001" y="5280847"/>
            <a:ext cx="7522838" cy="1224124"/>
          </a:xfrm>
        </p:spPr>
        <p:txBody>
          <a:bodyPr>
            <a:normAutofit/>
          </a:bodyPr>
          <a:lstStyle/>
          <a:p>
            <a:r>
              <a:rPr lang="en-US" dirty="0" smtClean="0">
                <a:solidFill>
                  <a:srgbClr val="FDFCF8"/>
                </a:solidFill>
              </a:rPr>
              <a:t>Dixon Galvez-Searle, PNHP</a:t>
            </a:r>
            <a:br>
              <a:rPr lang="en-US" dirty="0" smtClean="0">
                <a:solidFill>
                  <a:srgbClr val="FDFCF8"/>
                </a:solidFill>
              </a:rPr>
            </a:br>
            <a:r>
              <a:rPr lang="en-US" dirty="0" smtClean="0">
                <a:solidFill>
                  <a:srgbClr val="FDFCF8"/>
                </a:solidFill>
              </a:rPr>
              <a:t>Alex Cabrera, University of Nevada, Reno School of Medicine</a:t>
            </a:r>
            <a:br>
              <a:rPr lang="en-US" dirty="0" smtClean="0">
                <a:solidFill>
                  <a:srgbClr val="FDFCF8"/>
                </a:solidFill>
              </a:rPr>
            </a:br>
            <a:r>
              <a:rPr lang="en-US" dirty="0" smtClean="0">
                <a:solidFill>
                  <a:srgbClr val="FDFCF8"/>
                </a:solidFill>
              </a:rPr>
              <a:t>Lisa Tan, Case Western Reserve University School of Medicine</a:t>
            </a:r>
            <a:endParaRPr lang="en-US" dirty="0">
              <a:solidFill>
                <a:srgbClr val="FDFCF8"/>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3374" y="5280847"/>
            <a:ext cx="3168165" cy="1224125"/>
          </a:xfrm>
          <a:prstGeom prst="rect">
            <a:avLst/>
          </a:prstGeom>
        </p:spPr>
      </p:pic>
    </p:spTree>
    <p:extLst>
      <p:ext uri="{BB962C8B-B14F-4D97-AF65-F5344CB8AC3E}">
        <p14:creationId xmlns:p14="http://schemas.microsoft.com/office/powerpoint/2010/main" val="31972423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0001" y="457200"/>
            <a:ext cx="10572000" cy="737419"/>
          </a:xfrm>
        </p:spPr>
        <p:txBody>
          <a:bodyPr/>
          <a:lstStyle/>
          <a:p>
            <a:r>
              <a:rPr lang="en-US" b="0" dirty="0" smtClean="0">
                <a:solidFill>
                  <a:srgbClr val="149E94"/>
                </a:solidFill>
                <a:effectLst>
                  <a:outerShdw blurRad="38100" dist="38100" dir="2700000" algn="tl">
                    <a:srgbClr val="000000">
                      <a:alpha val="43137"/>
                    </a:srgbClr>
                  </a:outerShdw>
                </a:effectLst>
              </a:rPr>
              <a:t>Broadcasting LIVE video</a:t>
            </a:r>
            <a:endParaRPr lang="en-US" b="0" dirty="0">
              <a:solidFill>
                <a:srgbClr val="149E94"/>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810001" y="5280847"/>
            <a:ext cx="7227870" cy="1224124"/>
          </a:xfrm>
        </p:spPr>
        <p:txBody>
          <a:bodyPr/>
          <a:lstStyle/>
          <a:p>
            <a:r>
              <a:rPr lang="en-US" dirty="0" smtClean="0">
                <a:solidFill>
                  <a:srgbClr val="FDFCF8"/>
                </a:solidFill>
              </a:rPr>
              <a:t>Facebook allows users to broadcast video from their mobile app. This is great for events like PNHP annual meeting, town halls, rallies, protests, etc. Be sure to plan ahead of time; lighting and sound are especially important.</a:t>
            </a:r>
            <a:endParaRPr lang="en-US" dirty="0">
              <a:solidFill>
                <a:srgbClr val="FDFCF8"/>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3374" y="5280847"/>
            <a:ext cx="3168165" cy="122412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680" y="1316736"/>
            <a:ext cx="5823707" cy="3273552"/>
          </a:xfrm>
          <a:prstGeom prst="rect">
            <a:avLst/>
          </a:prstGeom>
        </p:spPr>
      </p:pic>
    </p:spTree>
    <p:extLst>
      <p:ext uri="{BB962C8B-B14F-4D97-AF65-F5344CB8AC3E}">
        <p14:creationId xmlns:p14="http://schemas.microsoft.com/office/powerpoint/2010/main" val="24712111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0001" y="457200"/>
            <a:ext cx="10572000" cy="737419"/>
          </a:xfrm>
        </p:spPr>
        <p:txBody>
          <a:bodyPr/>
          <a:lstStyle/>
          <a:p>
            <a:r>
              <a:rPr lang="en-US" b="0" dirty="0" smtClean="0">
                <a:solidFill>
                  <a:srgbClr val="149E94"/>
                </a:solidFill>
                <a:effectLst>
                  <a:outerShdw blurRad="38100" dist="38100" dir="2700000" algn="tl">
                    <a:srgbClr val="000000">
                      <a:alpha val="43137"/>
                    </a:srgbClr>
                  </a:outerShdw>
                </a:effectLst>
              </a:rPr>
              <a:t>Events and advertising</a:t>
            </a:r>
            <a:endParaRPr lang="en-US" b="0" dirty="0">
              <a:solidFill>
                <a:srgbClr val="149E94"/>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810001" y="5280847"/>
            <a:ext cx="7227870" cy="1224124"/>
          </a:xfrm>
        </p:spPr>
        <p:txBody>
          <a:bodyPr/>
          <a:lstStyle/>
          <a:p>
            <a:r>
              <a:rPr lang="en-US" dirty="0" smtClean="0">
                <a:solidFill>
                  <a:srgbClr val="FDFCF8"/>
                </a:solidFill>
              </a:rPr>
              <a:t>Facebook events allow you to get the word out to your members and followers, and provide updates on a dedicated page. You can also target sponsored posts based on location, interests, and other demographics.</a:t>
            </a:r>
            <a:endParaRPr lang="en-US" dirty="0">
              <a:solidFill>
                <a:srgbClr val="FDFCF8"/>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3374" y="5280847"/>
            <a:ext cx="3168165" cy="122412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993" y="1321698"/>
            <a:ext cx="3178206" cy="3273552"/>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2399" y="1321698"/>
            <a:ext cx="3589421" cy="3273552"/>
          </a:xfrm>
          <a:prstGeom prst="rect">
            <a:avLst/>
          </a:prstGeom>
        </p:spPr>
      </p:pic>
    </p:spTree>
    <p:extLst>
      <p:ext uri="{BB962C8B-B14F-4D97-AF65-F5344CB8AC3E}">
        <p14:creationId xmlns:p14="http://schemas.microsoft.com/office/powerpoint/2010/main" val="18987776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0001" y="457200"/>
            <a:ext cx="10572000" cy="737419"/>
          </a:xfrm>
        </p:spPr>
        <p:txBody>
          <a:bodyPr/>
          <a:lstStyle/>
          <a:p>
            <a:r>
              <a:rPr lang="en-US" b="0" dirty="0" smtClean="0">
                <a:solidFill>
                  <a:srgbClr val="149E94"/>
                </a:solidFill>
                <a:effectLst>
                  <a:outerShdw blurRad="38100" dist="38100" dir="2700000" algn="tl">
                    <a:srgbClr val="000000">
                      <a:alpha val="43137"/>
                    </a:srgbClr>
                  </a:outerShdw>
                </a:effectLst>
              </a:rPr>
              <a:t>Twitter</a:t>
            </a:r>
            <a:endParaRPr lang="en-US" b="0" dirty="0">
              <a:solidFill>
                <a:srgbClr val="149E94"/>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810001" y="5280847"/>
            <a:ext cx="7227870" cy="993344"/>
          </a:xfrm>
        </p:spPr>
        <p:txBody>
          <a:bodyPr/>
          <a:lstStyle/>
          <a:p>
            <a:r>
              <a:rPr lang="en-US" dirty="0" smtClean="0">
                <a:solidFill>
                  <a:srgbClr val="FDFCF8"/>
                </a:solidFill>
              </a:rPr>
              <a:t>Description of Alex’s Twitter slides.</a:t>
            </a:r>
            <a:endParaRPr lang="en-US" dirty="0">
              <a:solidFill>
                <a:srgbClr val="FDFCF8"/>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3374" y="5280847"/>
            <a:ext cx="3168165" cy="1224125"/>
          </a:xfrm>
          <a:prstGeom prst="rect">
            <a:avLst/>
          </a:prstGeom>
        </p:spPr>
      </p:pic>
    </p:spTree>
    <p:extLst>
      <p:ext uri="{BB962C8B-B14F-4D97-AF65-F5344CB8AC3E}">
        <p14:creationId xmlns:p14="http://schemas.microsoft.com/office/powerpoint/2010/main" val="37257000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0001" y="457200"/>
            <a:ext cx="10572000" cy="737419"/>
          </a:xfrm>
        </p:spPr>
        <p:txBody>
          <a:bodyPr/>
          <a:lstStyle/>
          <a:p>
            <a:r>
              <a:rPr lang="en-US" b="0" dirty="0" smtClean="0">
                <a:solidFill>
                  <a:srgbClr val="149E94"/>
                </a:solidFill>
                <a:effectLst>
                  <a:outerShdw blurRad="38100" dist="38100" dir="2700000" algn="tl">
                    <a:srgbClr val="000000">
                      <a:alpha val="43137"/>
                    </a:srgbClr>
                  </a:outerShdw>
                </a:effectLst>
              </a:rPr>
              <a:t>Instagram</a:t>
            </a:r>
            <a:endParaRPr lang="en-US" b="0" dirty="0">
              <a:solidFill>
                <a:srgbClr val="149E94"/>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810001" y="5280847"/>
            <a:ext cx="7227870" cy="993344"/>
          </a:xfrm>
        </p:spPr>
        <p:txBody>
          <a:bodyPr/>
          <a:lstStyle/>
          <a:p>
            <a:r>
              <a:rPr lang="en-US" dirty="0" smtClean="0">
                <a:solidFill>
                  <a:srgbClr val="FDFCF8"/>
                </a:solidFill>
              </a:rPr>
              <a:t>Description of Alex’s Instagram slides.</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3374" y="5280847"/>
            <a:ext cx="3168165" cy="1224125"/>
          </a:xfrm>
          <a:prstGeom prst="rect">
            <a:avLst/>
          </a:prstGeom>
        </p:spPr>
      </p:pic>
    </p:spTree>
    <p:extLst>
      <p:ext uri="{BB962C8B-B14F-4D97-AF65-F5344CB8AC3E}">
        <p14:creationId xmlns:p14="http://schemas.microsoft.com/office/powerpoint/2010/main" val="5989541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0001" y="457200"/>
            <a:ext cx="10572000" cy="737419"/>
          </a:xfrm>
        </p:spPr>
        <p:txBody>
          <a:bodyPr/>
          <a:lstStyle/>
          <a:p>
            <a:r>
              <a:rPr lang="en-US" b="0" dirty="0" smtClean="0">
                <a:solidFill>
                  <a:srgbClr val="149E94"/>
                </a:solidFill>
                <a:effectLst>
                  <a:outerShdw blurRad="38100" dist="38100" dir="2700000" algn="tl">
                    <a:srgbClr val="000000">
                      <a:alpha val="43137"/>
                    </a:srgbClr>
                  </a:outerShdw>
                </a:effectLst>
              </a:rPr>
              <a:t>YouTube</a:t>
            </a:r>
            <a:endParaRPr lang="en-US" b="0" dirty="0">
              <a:solidFill>
                <a:srgbClr val="149E94"/>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810001" y="5280847"/>
            <a:ext cx="7227870" cy="993344"/>
          </a:xfrm>
        </p:spPr>
        <p:txBody>
          <a:bodyPr/>
          <a:lstStyle/>
          <a:p>
            <a:r>
              <a:rPr lang="en-US" dirty="0" smtClean="0">
                <a:solidFill>
                  <a:srgbClr val="FDFCF8"/>
                </a:solidFill>
              </a:rPr>
              <a:t>YouTube is one of the largest social media networks in the world. With smartphone cameras improving at a rapid rate, more and more people are uploading their own videos.</a:t>
            </a:r>
            <a:endParaRPr lang="en-US" dirty="0">
              <a:solidFill>
                <a:srgbClr val="FDFCF8"/>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3374" y="5280847"/>
            <a:ext cx="3168165" cy="1224125"/>
          </a:xfrm>
          <a:prstGeom prst="rect">
            <a:avLst/>
          </a:prstGeom>
        </p:spPr>
      </p:pic>
      <p:pic>
        <p:nvPicPr>
          <p:cNvPr id="4" name="Picture 3">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680" y="1316736"/>
            <a:ext cx="4913422" cy="3273552"/>
          </a:xfrm>
          <a:prstGeom prst="rect">
            <a:avLst/>
          </a:prstGeom>
        </p:spPr>
      </p:pic>
    </p:spTree>
    <p:extLst>
      <p:ext uri="{BB962C8B-B14F-4D97-AF65-F5344CB8AC3E}">
        <p14:creationId xmlns:p14="http://schemas.microsoft.com/office/powerpoint/2010/main" val="26490960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0001" y="457200"/>
            <a:ext cx="10572000" cy="737419"/>
          </a:xfrm>
        </p:spPr>
        <p:txBody>
          <a:bodyPr/>
          <a:lstStyle/>
          <a:p>
            <a:r>
              <a:rPr lang="en-US" b="0" dirty="0" smtClean="0">
                <a:solidFill>
                  <a:srgbClr val="149E94"/>
                </a:solidFill>
                <a:effectLst>
                  <a:outerShdw blurRad="38100" dist="38100" dir="2700000" algn="tl">
                    <a:srgbClr val="000000">
                      <a:alpha val="43137"/>
                    </a:srgbClr>
                  </a:outerShdw>
                </a:effectLst>
              </a:rPr>
              <a:t>Video: Dr. </a:t>
            </a:r>
            <a:r>
              <a:rPr lang="en-US" b="0" dirty="0" err="1" smtClean="0">
                <a:solidFill>
                  <a:srgbClr val="149E94"/>
                </a:solidFill>
                <a:effectLst>
                  <a:outerShdw blurRad="38100" dist="38100" dir="2700000" algn="tl">
                    <a:srgbClr val="000000">
                      <a:alpha val="43137"/>
                    </a:srgbClr>
                  </a:outerShdw>
                </a:effectLst>
              </a:rPr>
              <a:t>Yolandra</a:t>
            </a:r>
            <a:r>
              <a:rPr lang="en-US" b="0" dirty="0" smtClean="0">
                <a:solidFill>
                  <a:srgbClr val="149E94"/>
                </a:solidFill>
                <a:effectLst>
                  <a:outerShdw blurRad="38100" dist="38100" dir="2700000" algn="tl">
                    <a:srgbClr val="000000">
                      <a:alpha val="43137"/>
                    </a:srgbClr>
                  </a:outerShdw>
                </a:effectLst>
              </a:rPr>
              <a:t> Hancock</a:t>
            </a:r>
            <a:endParaRPr lang="en-US" b="0" dirty="0">
              <a:solidFill>
                <a:srgbClr val="149E94"/>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810001" y="5280847"/>
            <a:ext cx="7227870" cy="993344"/>
          </a:xfrm>
        </p:spPr>
        <p:txBody>
          <a:bodyPr/>
          <a:lstStyle/>
          <a:p>
            <a:r>
              <a:rPr lang="en-US" dirty="0" smtClean="0">
                <a:solidFill>
                  <a:srgbClr val="FDFCF8"/>
                </a:solidFill>
              </a:rPr>
              <a:t>Produced by the Sanders campaign, an example of the type of video you can produce if money is no object. Multiple cameras, stock footage, music, subtitles, compelling message.</a:t>
            </a:r>
            <a:endParaRPr lang="en-US" dirty="0">
              <a:solidFill>
                <a:srgbClr val="FDFCF8"/>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3374" y="5280847"/>
            <a:ext cx="3168165" cy="1224125"/>
          </a:xfrm>
          <a:prstGeom prst="rect">
            <a:avLst/>
          </a:prstGeom>
        </p:spPr>
      </p:pic>
      <p:pic>
        <p:nvPicPr>
          <p:cNvPr id="4" name="Picture 3">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680" y="1319514"/>
            <a:ext cx="5818095" cy="3275735"/>
          </a:xfrm>
          <a:prstGeom prst="rect">
            <a:avLst/>
          </a:prstGeom>
        </p:spPr>
      </p:pic>
    </p:spTree>
    <p:extLst>
      <p:ext uri="{BB962C8B-B14F-4D97-AF65-F5344CB8AC3E}">
        <p14:creationId xmlns:p14="http://schemas.microsoft.com/office/powerpoint/2010/main" val="16225624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0001" y="457200"/>
            <a:ext cx="10572000" cy="737419"/>
          </a:xfrm>
        </p:spPr>
        <p:txBody>
          <a:bodyPr/>
          <a:lstStyle/>
          <a:p>
            <a:r>
              <a:rPr lang="en-US" b="0" dirty="0" smtClean="0">
                <a:solidFill>
                  <a:srgbClr val="149E94"/>
                </a:solidFill>
                <a:effectLst>
                  <a:outerShdw blurRad="38100" dist="38100" dir="2700000" algn="tl">
                    <a:srgbClr val="000000">
                      <a:alpha val="43137"/>
                    </a:srgbClr>
                  </a:outerShdw>
                </a:effectLst>
              </a:rPr>
              <a:t>Video: Join PNHP</a:t>
            </a:r>
            <a:endParaRPr lang="en-US" b="0" dirty="0">
              <a:solidFill>
                <a:srgbClr val="149E94"/>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810001" y="5280847"/>
            <a:ext cx="7227870" cy="1224124"/>
          </a:xfrm>
        </p:spPr>
        <p:txBody>
          <a:bodyPr/>
          <a:lstStyle/>
          <a:p>
            <a:r>
              <a:rPr lang="en-US" dirty="0" smtClean="0">
                <a:solidFill>
                  <a:srgbClr val="FDFCF8"/>
                </a:solidFill>
              </a:rPr>
              <a:t>Produced by PNHP’s national office. We scripted this and asked Chicago-area members to participate. Everyone wore their white coat! Note that white balancing is important so the background doesn’t change with different skin tones.</a:t>
            </a:r>
            <a:endParaRPr lang="en-US" dirty="0">
              <a:solidFill>
                <a:srgbClr val="FDFCF8"/>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3374" y="5280847"/>
            <a:ext cx="3168165" cy="1224125"/>
          </a:xfrm>
          <a:prstGeom prst="rect">
            <a:avLst/>
          </a:prstGeom>
        </p:spPr>
      </p:pic>
      <p:pic>
        <p:nvPicPr>
          <p:cNvPr id="4" name="Picture 3">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993" y="1316736"/>
            <a:ext cx="5814220" cy="3273552"/>
          </a:xfrm>
          <a:prstGeom prst="rect">
            <a:avLst/>
          </a:prstGeom>
        </p:spPr>
      </p:pic>
    </p:spTree>
    <p:extLst>
      <p:ext uri="{BB962C8B-B14F-4D97-AF65-F5344CB8AC3E}">
        <p14:creationId xmlns:p14="http://schemas.microsoft.com/office/powerpoint/2010/main" val="39520795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0001" y="457200"/>
            <a:ext cx="10572000" cy="737419"/>
          </a:xfrm>
        </p:spPr>
        <p:txBody>
          <a:bodyPr/>
          <a:lstStyle/>
          <a:p>
            <a:r>
              <a:rPr lang="en-US" b="0" dirty="0" smtClean="0">
                <a:solidFill>
                  <a:srgbClr val="149E94"/>
                </a:solidFill>
                <a:effectLst>
                  <a:outerShdw blurRad="38100" dist="38100" dir="2700000" algn="tl">
                    <a:srgbClr val="000000">
                      <a:alpha val="43137"/>
                    </a:srgbClr>
                  </a:outerShdw>
                </a:effectLst>
              </a:rPr>
              <a:t>Video: Dr. Anna </a:t>
            </a:r>
            <a:r>
              <a:rPr lang="en-US" b="0" dirty="0" err="1" smtClean="0">
                <a:solidFill>
                  <a:srgbClr val="149E94"/>
                </a:solidFill>
                <a:effectLst>
                  <a:outerShdw blurRad="38100" dist="38100" dir="2700000" algn="tl">
                    <a:srgbClr val="000000">
                      <a:alpha val="43137"/>
                    </a:srgbClr>
                  </a:outerShdw>
                </a:effectLst>
              </a:rPr>
              <a:t>Stratis</a:t>
            </a:r>
            <a:endParaRPr lang="en-US" b="0" dirty="0">
              <a:solidFill>
                <a:srgbClr val="149E94"/>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810001" y="5280847"/>
            <a:ext cx="7227870" cy="993344"/>
          </a:xfrm>
        </p:spPr>
        <p:txBody>
          <a:bodyPr/>
          <a:lstStyle/>
          <a:p>
            <a:r>
              <a:rPr lang="en-US" dirty="0" smtClean="0">
                <a:solidFill>
                  <a:srgbClr val="FDFCF8"/>
                </a:solidFill>
              </a:rPr>
              <a:t>Produced by Dr. </a:t>
            </a:r>
            <a:r>
              <a:rPr lang="en-US" dirty="0" err="1" smtClean="0">
                <a:solidFill>
                  <a:srgbClr val="FDFCF8"/>
                </a:solidFill>
              </a:rPr>
              <a:t>Stratis</a:t>
            </a:r>
            <a:r>
              <a:rPr lang="en-US" dirty="0" smtClean="0">
                <a:solidFill>
                  <a:srgbClr val="FDFCF8"/>
                </a:solidFill>
              </a:rPr>
              <a:t> as shadow testimony for a Congressional hearing on “pathways to universal coverage.” Short message, scripted beforehand, intentional background.</a:t>
            </a:r>
            <a:endParaRPr lang="en-US" dirty="0">
              <a:solidFill>
                <a:srgbClr val="FDFCF8"/>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3374" y="5280847"/>
            <a:ext cx="3168165" cy="1224125"/>
          </a:xfrm>
          <a:prstGeom prst="rect">
            <a:avLst/>
          </a:prstGeom>
        </p:spPr>
      </p:pic>
      <p:pic>
        <p:nvPicPr>
          <p:cNvPr id="4" name="Picture 3">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680" y="1301987"/>
            <a:ext cx="5814219" cy="3273552"/>
          </a:xfrm>
          <a:prstGeom prst="rect">
            <a:avLst/>
          </a:prstGeom>
        </p:spPr>
      </p:pic>
    </p:spTree>
    <p:extLst>
      <p:ext uri="{BB962C8B-B14F-4D97-AF65-F5344CB8AC3E}">
        <p14:creationId xmlns:p14="http://schemas.microsoft.com/office/powerpoint/2010/main" val="33238892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0001" y="457200"/>
            <a:ext cx="10572000" cy="737419"/>
          </a:xfrm>
        </p:spPr>
        <p:txBody>
          <a:bodyPr/>
          <a:lstStyle/>
          <a:p>
            <a:r>
              <a:rPr lang="en-US" b="0" dirty="0" smtClean="0">
                <a:solidFill>
                  <a:srgbClr val="149E94"/>
                </a:solidFill>
                <a:effectLst>
                  <a:outerShdw blurRad="38100" dist="38100" dir="2700000" algn="tl">
                    <a:srgbClr val="000000">
                      <a:alpha val="43137"/>
                    </a:srgbClr>
                  </a:outerShdw>
                </a:effectLst>
              </a:rPr>
              <a:t>Break time</a:t>
            </a:r>
            <a:endParaRPr lang="en-US" b="0" dirty="0">
              <a:solidFill>
                <a:srgbClr val="149E94"/>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810001" y="5280847"/>
            <a:ext cx="7227870" cy="993344"/>
          </a:xfrm>
        </p:spPr>
        <p:txBody>
          <a:bodyPr/>
          <a:lstStyle/>
          <a:p>
            <a:r>
              <a:rPr lang="en-US" dirty="0" smtClean="0">
                <a:solidFill>
                  <a:srgbClr val="FDFCF8"/>
                </a:solidFill>
              </a:rPr>
              <a:t>Hand in your answers for “Why should seniors support improved Medicare for All.” We’re going to shoot a video after the break! Be sure to bring your white coat.</a:t>
            </a:r>
            <a:endParaRPr lang="en-US" dirty="0">
              <a:solidFill>
                <a:srgbClr val="FDFCF8"/>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3374" y="5280847"/>
            <a:ext cx="3168165" cy="122412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680" y="1316736"/>
            <a:ext cx="4404727" cy="3273552"/>
          </a:xfrm>
          <a:prstGeom prst="rect">
            <a:avLst/>
          </a:prstGeom>
        </p:spPr>
      </p:pic>
    </p:spTree>
    <p:extLst>
      <p:ext uri="{BB962C8B-B14F-4D97-AF65-F5344CB8AC3E}">
        <p14:creationId xmlns:p14="http://schemas.microsoft.com/office/powerpoint/2010/main" val="41954222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0001" y="457200"/>
            <a:ext cx="10572000" cy="737419"/>
          </a:xfrm>
        </p:spPr>
        <p:txBody>
          <a:bodyPr/>
          <a:lstStyle/>
          <a:p>
            <a:r>
              <a:rPr lang="en-US" b="0" dirty="0" smtClean="0">
                <a:solidFill>
                  <a:srgbClr val="149E94"/>
                </a:solidFill>
                <a:effectLst>
                  <a:outerShdw blurRad="38100" dist="38100" dir="2700000" algn="tl">
                    <a:srgbClr val="000000">
                      <a:alpha val="43137"/>
                    </a:srgbClr>
                  </a:outerShdw>
                </a:effectLst>
              </a:rPr>
              <a:t>Writing our video script</a:t>
            </a:r>
            <a:endParaRPr lang="en-US" b="0" dirty="0">
              <a:solidFill>
                <a:srgbClr val="149E94"/>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810001" y="5280847"/>
            <a:ext cx="7227870" cy="993344"/>
          </a:xfrm>
        </p:spPr>
        <p:txBody>
          <a:bodyPr/>
          <a:lstStyle/>
          <a:p>
            <a:r>
              <a:rPr lang="en-US" dirty="0" smtClean="0">
                <a:solidFill>
                  <a:srgbClr val="FDFCF8"/>
                </a:solidFill>
              </a:rPr>
              <a:t>Why should seniors support </a:t>
            </a:r>
            <a:r>
              <a:rPr lang="en-US" i="1" dirty="0" smtClean="0">
                <a:solidFill>
                  <a:srgbClr val="FDFCF8"/>
                </a:solidFill>
              </a:rPr>
              <a:t>improved</a:t>
            </a:r>
            <a:r>
              <a:rPr lang="en-US" dirty="0" smtClean="0">
                <a:solidFill>
                  <a:srgbClr val="FDFCF8"/>
                </a:solidFill>
              </a:rPr>
              <a:t> Medicare for All? Let’s hear what you have to say and organize it into a coherent script. Then we’ll start recording video footage.</a:t>
            </a:r>
            <a:endParaRPr lang="en-US" dirty="0">
              <a:solidFill>
                <a:srgbClr val="FDFCF8"/>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3374" y="5280847"/>
            <a:ext cx="3168165" cy="1224125"/>
          </a:xfrm>
          <a:prstGeom prst="rect">
            <a:avLst/>
          </a:prstGeom>
        </p:spPr>
      </p:pic>
      <p:pic>
        <p:nvPicPr>
          <p:cNvPr id="4" name="Picture 3">
            <a:hlinkClick r:id="rId3"/>
          </p:cNvPr>
          <p:cNvPicPr>
            <a:picLocks noChangeAspect="1"/>
          </p:cNvPicPr>
          <p:nvPr/>
        </p:nvPicPr>
        <p:blipFill rotWithShape="1">
          <a:blip r:embed="rId4">
            <a:extLst>
              <a:ext uri="{28A0092B-C50C-407E-A947-70E740481C1C}">
                <a14:useLocalDpi xmlns:a14="http://schemas.microsoft.com/office/drawing/2010/main" val="0"/>
              </a:ext>
            </a:extLst>
          </a:blip>
          <a:srcRect l="24823" b="28492"/>
          <a:stretch/>
        </p:blipFill>
        <p:spPr>
          <a:xfrm>
            <a:off x="868680" y="1316736"/>
            <a:ext cx="3436207" cy="3273552"/>
          </a:xfrm>
          <a:prstGeom prst="rect">
            <a:avLst/>
          </a:prstGeom>
        </p:spPr>
      </p:pic>
    </p:spTree>
    <p:extLst>
      <p:ext uri="{BB962C8B-B14F-4D97-AF65-F5344CB8AC3E}">
        <p14:creationId xmlns:p14="http://schemas.microsoft.com/office/powerpoint/2010/main" val="9264813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49E9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10001" y="457200"/>
            <a:ext cx="10572000" cy="1548581"/>
          </a:xfrm>
        </p:spPr>
        <p:txBody>
          <a:bodyPr/>
          <a:lstStyle/>
          <a:p>
            <a:r>
              <a:rPr lang="en-US" b="0" dirty="0" smtClean="0">
                <a:solidFill>
                  <a:srgbClr val="149E94"/>
                </a:solidFill>
                <a:effectLst>
                  <a:outerShdw blurRad="38100" dist="38100" dir="2700000" algn="tl">
                    <a:srgbClr val="000000">
                      <a:alpha val="43137"/>
                    </a:srgbClr>
                  </a:outerShdw>
                </a:effectLst>
              </a:rPr>
              <a:t>Why should seniors support </a:t>
            </a:r>
            <a:r>
              <a:rPr lang="en-US" b="0" i="1" dirty="0" smtClean="0">
                <a:solidFill>
                  <a:srgbClr val="149E94"/>
                </a:solidFill>
                <a:effectLst>
                  <a:outerShdw blurRad="38100" dist="38100" dir="2700000" algn="tl">
                    <a:srgbClr val="000000">
                      <a:alpha val="43137"/>
                    </a:srgbClr>
                  </a:outerShdw>
                </a:effectLst>
              </a:rPr>
              <a:t>improved</a:t>
            </a:r>
            <a:r>
              <a:rPr lang="en-US" b="0" dirty="0" smtClean="0">
                <a:solidFill>
                  <a:srgbClr val="149E94"/>
                </a:solidFill>
                <a:effectLst>
                  <a:outerShdw blurRad="38100" dist="38100" dir="2700000" algn="tl">
                    <a:srgbClr val="000000">
                      <a:alpha val="43137"/>
                    </a:srgbClr>
                  </a:outerShdw>
                </a:effectLst>
              </a:rPr>
              <a:t> Medicare for All?</a:t>
            </a:r>
            <a:endParaRPr lang="en-US" b="0" dirty="0">
              <a:solidFill>
                <a:srgbClr val="149E94"/>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810001" y="5280847"/>
            <a:ext cx="7227870" cy="993344"/>
          </a:xfrm>
        </p:spPr>
        <p:txBody>
          <a:bodyPr/>
          <a:lstStyle/>
          <a:p>
            <a:r>
              <a:rPr lang="en-US" dirty="0" smtClean="0">
                <a:solidFill>
                  <a:srgbClr val="FDFCF8"/>
                </a:solidFill>
              </a:rPr>
              <a:t>Answer in one or two sentences. Hold on to your answers – </a:t>
            </a:r>
            <a:br>
              <a:rPr lang="en-US" dirty="0" smtClean="0">
                <a:solidFill>
                  <a:srgbClr val="FDFCF8"/>
                </a:solidFill>
              </a:rPr>
            </a:br>
            <a:r>
              <a:rPr lang="en-US" dirty="0" smtClean="0">
                <a:solidFill>
                  <a:srgbClr val="FDFCF8"/>
                </a:solidFill>
              </a:rPr>
              <a:t>we’ll use them as part of a group activity later in the workshop.</a:t>
            </a:r>
            <a:endParaRPr lang="en-US" dirty="0">
              <a:solidFill>
                <a:srgbClr val="FDFCF8"/>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3374" y="5280847"/>
            <a:ext cx="3168165" cy="1224125"/>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4142" b="17346"/>
          <a:stretch/>
        </p:blipFill>
        <p:spPr>
          <a:xfrm>
            <a:off x="868993" y="2139894"/>
            <a:ext cx="6741175" cy="2455356"/>
          </a:xfrm>
          <a:prstGeom prst="rect">
            <a:avLst/>
          </a:prstGeom>
        </p:spPr>
      </p:pic>
    </p:spTree>
    <p:extLst>
      <p:ext uri="{BB962C8B-B14F-4D97-AF65-F5344CB8AC3E}">
        <p14:creationId xmlns:p14="http://schemas.microsoft.com/office/powerpoint/2010/main" val="33561935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0001" y="457200"/>
            <a:ext cx="10572000" cy="737419"/>
          </a:xfrm>
        </p:spPr>
        <p:txBody>
          <a:bodyPr/>
          <a:lstStyle/>
          <a:p>
            <a:r>
              <a:rPr lang="en-US" b="0" dirty="0" smtClean="0">
                <a:solidFill>
                  <a:srgbClr val="149E94"/>
                </a:solidFill>
                <a:effectLst>
                  <a:outerShdw blurRad="38100" dist="38100" dir="2700000" algn="tl">
                    <a:srgbClr val="000000">
                      <a:alpha val="43137"/>
                    </a:srgbClr>
                  </a:outerShdw>
                </a:effectLst>
              </a:rPr>
              <a:t>Quiet please</a:t>
            </a:r>
            <a:endParaRPr lang="en-US" b="0" dirty="0">
              <a:solidFill>
                <a:srgbClr val="149E94"/>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810001" y="5280847"/>
            <a:ext cx="7227870" cy="993344"/>
          </a:xfrm>
        </p:spPr>
        <p:txBody>
          <a:bodyPr/>
          <a:lstStyle/>
          <a:p>
            <a:r>
              <a:rPr lang="en-US" dirty="0" smtClean="0">
                <a:solidFill>
                  <a:srgbClr val="FDFCF8"/>
                </a:solidFill>
              </a:rPr>
              <a:t>We’re going to record members giving their single-payer pitch one person at a time, and the camera </a:t>
            </a:r>
            <a:r>
              <a:rPr lang="en-US" i="1" dirty="0" smtClean="0">
                <a:solidFill>
                  <a:srgbClr val="FDFCF8"/>
                </a:solidFill>
              </a:rPr>
              <a:t>will</a:t>
            </a:r>
            <a:r>
              <a:rPr lang="en-US" dirty="0" smtClean="0">
                <a:solidFill>
                  <a:srgbClr val="FDFCF8"/>
                </a:solidFill>
              </a:rPr>
              <a:t> pick up extraneous background noise.</a:t>
            </a:r>
            <a:endParaRPr lang="en-US" dirty="0">
              <a:solidFill>
                <a:srgbClr val="FDFCF8"/>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3374" y="5280847"/>
            <a:ext cx="3168165" cy="122412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680" y="1316736"/>
            <a:ext cx="4910329" cy="3273552"/>
          </a:xfrm>
          <a:prstGeom prst="rect">
            <a:avLst/>
          </a:prstGeom>
        </p:spPr>
      </p:pic>
    </p:spTree>
    <p:extLst>
      <p:ext uri="{BB962C8B-B14F-4D97-AF65-F5344CB8AC3E}">
        <p14:creationId xmlns:p14="http://schemas.microsoft.com/office/powerpoint/2010/main" val="38140248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0001" y="457200"/>
            <a:ext cx="10572000" cy="737419"/>
          </a:xfrm>
        </p:spPr>
        <p:txBody>
          <a:bodyPr/>
          <a:lstStyle/>
          <a:p>
            <a:r>
              <a:rPr lang="en-US" b="0" dirty="0" smtClean="0">
                <a:solidFill>
                  <a:srgbClr val="149E94"/>
                </a:solidFill>
                <a:effectLst>
                  <a:outerShdw blurRad="38100" dist="38100" dir="2700000" algn="tl">
                    <a:srgbClr val="000000">
                      <a:alpha val="43137"/>
                    </a:srgbClr>
                  </a:outerShdw>
                </a:effectLst>
              </a:rPr>
              <a:t>One more thing…</a:t>
            </a:r>
            <a:endParaRPr lang="en-US" b="0" dirty="0">
              <a:solidFill>
                <a:srgbClr val="149E94"/>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810001" y="5280847"/>
            <a:ext cx="7227870" cy="1224124"/>
          </a:xfrm>
        </p:spPr>
        <p:txBody>
          <a:bodyPr/>
          <a:lstStyle/>
          <a:p>
            <a:r>
              <a:rPr lang="en-US" dirty="0" smtClean="0">
                <a:solidFill>
                  <a:srgbClr val="FDFCF8"/>
                </a:solidFill>
              </a:rPr>
              <a:t>Now that we’ve created a video as a group, it’s time for everyone to record their own individual videos! Don’t forget to use the hashtag </a:t>
            </a:r>
            <a:r>
              <a:rPr lang="en-US" dirty="0" smtClean="0">
                <a:solidFill>
                  <a:schemeClr val="tx2">
                    <a:lumMod val="75000"/>
                  </a:schemeClr>
                </a:solidFill>
              </a:rPr>
              <a:t>#PNHP2019</a:t>
            </a:r>
            <a:r>
              <a:rPr lang="en-US" dirty="0" smtClean="0">
                <a:solidFill>
                  <a:srgbClr val="FDFCF8"/>
                </a:solidFill>
              </a:rPr>
              <a:t>.</a:t>
            </a:r>
            <a:endParaRPr lang="en-US" dirty="0">
              <a:solidFill>
                <a:srgbClr val="FDFCF8"/>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3374" y="5280847"/>
            <a:ext cx="3168165" cy="1224125"/>
          </a:xfrm>
          <a:prstGeom prst="rect">
            <a:avLst/>
          </a:prstGeom>
        </p:spPr>
      </p:pic>
      <p:pic>
        <p:nvPicPr>
          <p:cNvPr id="4" name="Picture 3">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680" y="1316736"/>
            <a:ext cx="4913422" cy="3273552"/>
          </a:xfrm>
          <a:prstGeom prst="rect">
            <a:avLst/>
          </a:prstGeom>
        </p:spPr>
      </p:pic>
    </p:spTree>
    <p:extLst>
      <p:ext uri="{BB962C8B-B14F-4D97-AF65-F5344CB8AC3E}">
        <p14:creationId xmlns:p14="http://schemas.microsoft.com/office/powerpoint/2010/main" val="36645730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0001" y="457200"/>
            <a:ext cx="10572000" cy="737419"/>
          </a:xfrm>
        </p:spPr>
        <p:txBody>
          <a:bodyPr/>
          <a:lstStyle/>
          <a:p>
            <a:r>
              <a:rPr lang="en-US" b="0" dirty="0" smtClean="0">
                <a:solidFill>
                  <a:srgbClr val="149E94"/>
                </a:solidFill>
                <a:effectLst>
                  <a:outerShdw blurRad="38100" dist="38100" dir="2700000" algn="tl">
                    <a:srgbClr val="000000">
                      <a:alpha val="43137"/>
                    </a:srgbClr>
                  </a:outerShdw>
                </a:effectLst>
              </a:rPr>
              <a:t>Questions?</a:t>
            </a:r>
            <a:endParaRPr lang="en-US" b="0" dirty="0">
              <a:solidFill>
                <a:srgbClr val="149E94"/>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810001" y="5280847"/>
            <a:ext cx="7227870" cy="993344"/>
          </a:xfrm>
        </p:spPr>
        <p:txBody>
          <a:bodyPr/>
          <a:lstStyle/>
          <a:p>
            <a:r>
              <a:rPr lang="en-US" dirty="0" smtClean="0">
                <a:solidFill>
                  <a:srgbClr val="FDFCF8"/>
                </a:solidFill>
              </a:rPr>
              <a:t>Anything else you want to know about social media or video production? Ask now, or email </a:t>
            </a:r>
            <a:r>
              <a:rPr lang="en-US" dirty="0" smtClean="0">
                <a:solidFill>
                  <a:schemeClr val="tx2">
                    <a:lumMod val="75000"/>
                  </a:schemeClr>
                </a:solidFill>
              </a:rPr>
              <a:t>dixon@pnhp.org</a:t>
            </a:r>
            <a:r>
              <a:rPr lang="en-US" dirty="0" smtClean="0">
                <a:solidFill>
                  <a:srgbClr val="FDFCF8"/>
                </a:solidFill>
              </a:rPr>
              <a:t>.</a:t>
            </a:r>
            <a:endParaRPr lang="en-US" dirty="0">
              <a:solidFill>
                <a:srgbClr val="FDFCF8"/>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3374" y="5280847"/>
            <a:ext cx="3168165" cy="122412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680" y="1316736"/>
            <a:ext cx="7168878" cy="3277531"/>
          </a:xfrm>
          <a:prstGeom prst="rect">
            <a:avLst/>
          </a:prstGeom>
        </p:spPr>
      </p:pic>
    </p:spTree>
    <p:extLst>
      <p:ext uri="{BB962C8B-B14F-4D97-AF65-F5344CB8AC3E}">
        <p14:creationId xmlns:p14="http://schemas.microsoft.com/office/powerpoint/2010/main" val="13059331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0001" y="457200"/>
            <a:ext cx="10572000" cy="737419"/>
          </a:xfrm>
        </p:spPr>
        <p:txBody>
          <a:bodyPr/>
          <a:lstStyle/>
          <a:p>
            <a:r>
              <a:rPr lang="en-US" b="0" dirty="0" smtClean="0">
                <a:solidFill>
                  <a:srgbClr val="149E94"/>
                </a:solidFill>
                <a:effectLst>
                  <a:outerShdw blurRad="38100" dist="38100" dir="2700000" algn="tl">
                    <a:srgbClr val="000000">
                      <a:alpha val="43137"/>
                    </a:srgbClr>
                  </a:outerShdw>
                </a:effectLst>
              </a:rPr>
              <a:t>Traditional vs. social media</a:t>
            </a:r>
            <a:endParaRPr lang="en-US" b="0" dirty="0">
              <a:solidFill>
                <a:srgbClr val="149E94"/>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810001" y="5280847"/>
            <a:ext cx="7227870" cy="1224124"/>
          </a:xfrm>
        </p:spPr>
        <p:txBody>
          <a:bodyPr/>
          <a:lstStyle/>
          <a:p>
            <a:r>
              <a:rPr lang="en-US" dirty="0" smtClean="0">
                <a:solidFill>
                  <a:srgbClr val="FDFCF8"/>
                </a:solidFill>
              </a:rPr>
              <a:t>Traditional media is produced (mostly) by professionals producing original news and entertainment. Social media is produced (mostly) by individuals sharing their own text, photos, videos, and links to things others have produced.</a:t>
            </a:r>
            <a:endParaRPr lang="en-US" dirty="0">
              <a:solidFill>
                <a:srgbClr val="FDFCF8"/>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3374" y="5280847"/>
            <a:ext cx="3168165" cy="1224125"/>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992" y="1316736"/>
            <a:ext cx="4744278" cy="327355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8470" y="1316736"/>
            <a:ext cx="5819648" cy="3273552"/>
          </a:xfrm>
          <a:prstGeom prst="rect">
            <a:avLst/>
          </a:prstGeom>
        </p:spPr>
      </p:pic>
    </p:spTree>
    <p:extLst>
      <p:ext uri="{BB962C8B-B14F-4D97-AF65-F5344CB8AC3E}">
        <p14:creationId xmlns:p14="http://schemas.microsoft.com/office/powerpoint/2010/main" val="32713203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0001" y="457200"/>
            <a:ext cx="10572000" cy="737419"/>
          </a:xfrm>
        </p:spPr>
        <p:txBody>
          <a:bodyPr/>
          <a:lstStyle/>
          <a:p>
            <a:r>
              <a:rPr lang="en-US" b="0" dirty="0" smtClean="0">
                <a:solidFill>
                  <a:srgbClr val="149E94"/>
                </a:solidFill>
                <a:effectLst>
                  <a:outerShdw blurRad="38100" dist="38100" dir="2700000" algn="tl">
                    <a:srgbClr val="000000">
                      <a:alpha val="43137"/>
                    </a:srgbClr>
                  </a:outerShdw>
                </a:effectLst>
              </a:rPr>
              <a:t>Sharing with your network</a:t>
            </a:r>
            <a:endParaRPr lang="en-US" b="0" dirty="0">
              <a:solidFill>
                <a:srgbClr val="149E94"/>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810001" y="5280847"/>
            <a:ext cx="7227870" cy="993344"/>
          </a:xfrm>
        </p:spPr>
        <p:txBody>
          <a:bodyPr/>
          <a:lstStyle/>
          <a:p>
            <a:r>
              <a:rPr lang="en-US" dirty="0" smtClean="0">
                <a:solidFill>
                  <a:srgbClr val="FDFCF8"/>
                </a:solidFill>
              </a:rPr>
              <a:t>Individual social media accounts are linked to other accounts; friends, family, colleagues, acquaintances. You see what they post and they see what you post.</a:t>
            </a:r>
            <a:endParaRPr lang="en-US" dirty="0">
              <a:solidFill>
                <a:srgbClr val="FDFCF8"/>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3374" y="5280847"/>
            <a:ext cx="3168165" cy="122412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993" y="1316736"/>
            <a:ext cx="5819649" cy="3273552"/>
          </a:xfrm>
          <a:prstGeom prst="rect">
            <a:avLst/>
          </a:prstGeom>
        </p:spPr>
      </p:pic>
    </p:spTree>
    <p:extLst>
      <p:ext uri="{BB962C8B-B14F-4D97-AF65-F5344CB8AC3E}">
        <p14:creationId xmlns:p14="http://schemas.microsoft.com/office/powerpoint/2010/main" val="2541522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0001" y="457200"/>
            <a:ext cx="10572000" cy="737419"/>
          </a:xfrm>
        </p:spPr>
        <p:txBody>
          <a:bodyPr/>
          <a:lstStyle/>
          <a:p>
            <a:r>
              <a:rPr lang="en-US" b="0" dirty="0" smtClean="0">
                <a:solidFill>
                  <a:srgbClr val="149E94"/>
                </a:solidFill>
                <a:effectLst>
                  <a:outerShdw blurRad="38100" dist="38100" dir="2700000" algn="tl">
                    <a:srgbClr val="000000">
                      <a:alpha val="43137"/>
                    </a:srgbClr>
                  </a:outerShdw>
                </a:effectLst>
              </a:rPr>
              <a:t>Crafting your message</a:t>
            </a:r>
            <a:endParaRPr lang="en-US" b="0" dirty="0">
              <a:solidFill>
                <a:srgbClr val="149E94"/>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810001" y="5280847"/>
            <a:ext cx="7227870" cy="993344"/>
          </a:xfrm>
        </p:spPr>
        <p:txBody>
          <a:bodyPr/>
          <a:lstStyle/>
          <a:p>
            <a:r>
              <a:rPr lang="en-US" dirty="0" smtClean="0">
                <a:solidFill>
                  <a:srgbClr val="FDFCF8"/>
                </a:solidFill>
              </a:rPr>
              <a:t>Certain types of messages resonate on social media: shorter is better, images and video are more engaging, the white coat is a powerful symbol, #</a:t>
            </a:r>
            <a:r>
              <a:rPr lang="en-US" dirty="0" err="1" smtClean="0">
                <a:solidFill>
                  <a:srgbClr val="FDFCF8"/>
                </a:solidFill>
              </a:rPr>
              <a:t>MedicareForAll</a:t>
            </a:r>
            <a:r>
              <a:rPr lang="en-US" dirty="0" smtClean="0">
                <a:solidFill>
                  <a:srgbClr val="FDFCF8"/>
                </a:solidFill>
              </a:rPr>
              <a:t> is a useful hashtag.</a:t>
            </a:r>
            <a:endParaRPr lang="en-US" dirty="0">
              <a:solidFill>
                <a:srgbClr val="FDFCF8"/>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3374" y="5280847"/>
            <a:ext cx="3168165" cy="122412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680" y="1316736"/>
            <a:ext cx="7607694" cy="3273552"/>
          </a:xfrm>
          <a:prstGeom prst="rect">
            <a:avLst/>
          </a:prstGeom>
        </p:spPr>
      </p:pic>
    </p:spTree>
    <p:extLst>
      <p:ext uri="{BB962C8B-B14F-4D97-AF65-F5344CB8AC3E}">
        <p14:creationId xmlns:p14="http://schemas.microsoft.com/office/powerpoint/2010/main" val="26714553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0001" y="457200"/>
            <a:ext cx="10572000" cy="737419"/>
          </a:xfrm>
        </p:spPr>
        <p:txBody>
          <a:bodyPr/>
          <a:lstStyle/>
          <a:p>
            <a:r>
              <a:rPr lang="en-US" b="0" dirty="0" smtClean="0">
                <a:solidFill>
                  <a:srgbClr val="149E94"/>
                </a:solidFill>
                <a:effectLst>
                  <a:outerShdw blurRad="38100" dist="38100" dir="2700000" algn="tl">
                    <a:srgbClr val="000000">
                      <a:alpha val="43137"/>
                    </a:srgbClr>
                  </a:outerShdw>
                </a:effectLst>
              </a:rPr>
              <a:t>Organizing online</a:t>
            </a:r>
            <a:endParaRPr lang="en-US" b="0" dirty="0">
              <a:solidFill>
                <a:srgbClr val="149E94"/>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810001" y="5280847"/>
            <a:ext cx="7227870" cy="1224124"/>
          </a:xfrm>
        </p:spPr>
        <p:txBody>
          <a:bodyPr/>
          <a:lstStyle/>
          <a:p>
            <a:r>
              <a:rPr lang="en-US" dirty="0" smtClean="0">
                <a:solidFill>
                  <a:srgbClr val="FDFCF8"/>
                </a:solidFill>
              </a:rPr>
              <a:t>Social media is good for sharing your thoughts and opinions, but it can also be used to organize by publicizing events, circulating petitions, amplifying important messages, and employing hashtags like #</a:t>
            </a:r>
            <a:r>
              <a:rPr lang="en-US" dirty="0" err="1" smtClean="0">
                <a:solidFill>
                  <a:srgbClr val="FDFCF8"/>
                </a:solidFill>
              </a:rPr>
              <a:t>SinglePayer</a:t>
            </a:r>
            <a:r>
              <a:rPr lang="en-US" dirty="0" smtClean="0">
                <a:solidFill>
                  <a:srgbClr val="FDFCF8"/>
                </a:solidFill>
              </a:rPr>
              <a:t> #</a:t>
            </a:r>
            <a:r>
              <a:rPr lang="en-US" dirty="0" err="1" smtClean="0">
                <a:solidFill>
                  <a:srgbClr val="FDFCF8"/>
                </a:solidFill>
              </a:rPr>
              <a:t>MedicareForAll</a:t>
            </a:r>
            <a:r>
              <a:rPr lang="en-US" dirty="0" smtClean="0">
                <a:solidFill>
                  <a:srgbClr val="FDFCF8"/>
                </a:solidFill>
              </a:rPr>
              <a:t>.</a:t>
            </a:r>
            <a:endParaRPr lang="en-US" dirty="0">
              <a:solidFill>
                <a:srgbClr val="FDFCF8"/>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3374" y="5280847"/>
            <a:ext cx="3168165" cy="1224125"/>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7040" t="25255" r="-7040" b="336"/>
          <a:stretch/>
        </p:blipFill>
        <p:spPr>
          <a:xfrm>
            <a:off x="4035603" y="1318778"/>
            <a:ext cx="5865902" cy="327355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680" y="1316736"/>
            <a:ext cx="2951771" cy="3275594"/>
          </a:xfrm>
          <a:prstGeom prst="rect">
            <a:avLst/>
          </a:prstGeom>
        </p:spPr>
      </p:pic>
    </p:spTree>
    <p:extLst>
      <p:ext uri="{BB962C8B-B14F-4D97-AF65-F5344CB8AC3E}">
        <p14:creationId xmlns:p14="http://schemas.microsoft.com/office/powerpoint/2010/main" val="17568386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0001" y="457200"/>
            <a:ext cx="10572000" cy="737419"/>
          </a:xfrm>
        </p:spPr>
        <p:txBody>
          <a:bodyPr/>
          <a:lstStyle/>
          <a:p>
            <a:r>
              <a:rPr lang="en-US" b="0" dirty="0" smtClean="0">
                <a:solidFill>
                  <a:srgbClr val="149E94"/>
                </a:solidFill>
                <a:effectLst>
                  <a:outerShdw blurRad="38100" dist="38100" dir="2700000" algn="tl">
                    <a:srgbClr val="000000">
                      <a:alpha val="43137"/>
                    </a:srgbClr>
                  </a:outerShdw>
                </a:effectLst>
              </a:rPr>
              <a:t>Advertising on social media</a:t>
            </a:r>
            <a:endParaRPr lang="en-US" b="0" dirty="0">
              <a:solidFill>
                <a:srgbClr val="149E94"/>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810001" y="5280847"/>
            <a:ext cx="7227870" cy="1224124"/>
          </a:xfrm>
        </p:spPr>
        <p:txBody>
          <a:bodyPr/>
          <a:lstStyle/>
          <a:p>
            <a:r>
              <a:rPr lang="en-US" dirty="0" smtClean="0">
                <a:solidFill>
                  <a:srgbClr val="FDFCF8"/>
                </a:solidFill>
              </a:rPr>
              <a:t>Social media networks are for-profit businesses, and are advertising to you constantly. You might see sponsored posts in your news feed, or be encouraged to follow influencers. The rules and regulations are ever-changing and opaque.</a:t>
            </a:r>
            <a:endParaRPr lang="en-US" dirty="0">
              <a:solidFill>
                <a:srgbClr val="FDFCF8"/>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3374" y="5280847"/>
            <a:ext cx="3168165" cy="122412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680" y="1316736"/>
            <a:ext cx="4364736" cy="327355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8568" y="1316736"/>
            <a:ext cx="5550806" cy="3273552"/>
          </a:xfrm>
          <a:prstGeom prst="rect">
            <a:avLst/>
          </a:prstGeom>
        </p:spPr>
      </p:pic>
    </p:spTree>
    <p:extLst>
      <p:ext uri="{BB962C8B-B14F-4D97-AF65-F5344CB8AC3E}">
        <p14:creationId xmlns:p14="http://schemas.microsoft.com/office/powerpoint/2010/main" val="14858760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0001" y="457200"/>
            <a:ext cx="10572000" cy="737419"/>
          </a:xfrm>
        </p:spPr>
        <p:txBody>
          <a:bodyPr/>
          <a:lstStyle/>
          <a:p>
            <a:r>
              <a:rPr lang="en-US" b="0" dirty="0" smtClean="0">
                <a:solidFill>
                  <a:srgbClr val="149E94"/>
                </a:solidFill>
                <a:effectLst>
                  <a:outerShdw blurRad="38100" dist="38100" dir="2700000" algn="tl">
                    <a:srgbClr val="000000">
                      <a:alpha val="43137"/>
                    </a:srgbClr>
                  </a:outerShdw>
                </a:effectLst>
              </a:rPr>
              <a:t>Facebook</a:t>
            </a:r>
            <a:endParaRPr lang="en-US" b="0" dirty="0">
              <a:solidFill>
                <a:srgbClr val="149E94"/>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810001" y="5280847"/>
            <a:ext cx="7227870" cy="993344"/>
          </a:xfrm>
        </p:spPr>
        <p:txBody>
          <a:bodyPr/>
          <a:lstStyle/>
          <a:p>
            <a:r>
              <a:rPr lang="en-US" dirty="0" smtClean="0">
                <a:solidFill>
                  <a:srgbClr val="FDFCF8"/>
                </a:solidFill>
              </a:rPr>
              <a:t>Facebook is a legacy social network, which became widely available in Sept. 2006. It has over one billion active users.</a:t>
            </a:r>
            <a:endParaRPr lang="en-US" dirty="0">
              <a:solidFill>
                <a:srgbClr val="FDFCF8"/>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3374" y="5280847"/>
            <a:ext cx="3168165" cy="122412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993" y="1316736"/>
            <a:ext cx="5619251" cy="3273552"/>
          </a:xfrm>
          <a:prstGeom prst="rect">
            <a:avLst/>
          </a:prstGeom>
        </p:spPr>
      </p:pic>
    </p:spTree>
    <p:extLst>
      <p:ext uri="{BB962C8B-B14F-4D97-AF65-F5344CB8AC3E}">
        <p14:creationId xmlns:p14="http://schemas.microsoft.com/office/powerpoint/2010/main" val="16135198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0001" y="457200"/>
            <a:ext cx="10572000" cy="737419"/>
          </a:xfrm>
        </p:spPr>
        <p:txBody>
          <a:bodyPr/>
          <a:lstStyle/>
          <a:p>
            <a:r>
              <a:rPr lang="en-US" b="0" dirty="0" smtClean="0">
                <a:solidFill>
                  <a:srgbClr val="149E94"/>
                </a:solidFill>
                <a:effectLst>
                  <a:outerShdw blurRad="38100" dist="38100" dir="2700000" algn="tl">
                    <a:srgbClr val="000000">
                      <a:alpha val="43137"/>
                    </a:srgbClr>
                  </a:outerShdw>
                </a:effectLst>
              </a:rPr>
              <a:t>Profiles, groups, and pages</a:t>
            </a:r>
            <a:endParaRPr lang="en-US" b="0" dirty="0">
              <a:solidFill>
                <a:srgbClr val="149E94"/>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810001" y="5280847"/>
            <a:ext cx="7227870" cy="993344"/>
          </a:xfrm>
        </p:spPr>
        <p:txBody>
          <a:bodyPr/>
          <a:lstStyle/>
          <a:p>
            <a:r>
              <a:rPr lang="en-US" dirty="0" smtClean="0">
                <a:solidFill>
                  <a:srgbClr val="FDFCF8"/>
                </a:solidFill>
              </a:rPr>
              <a:t>Profiles are for individuals. Groups are for like-minded people who opt in and want to discuss a particular topic. Pages are for institutions (businesses, organizations, celebrities).</a:t>
            </a:r>
            <a:endParaRPr lang="en-US" dirty="0">
              <a:solidFill>
                <a:srgbClr val="FDFCF8"/>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3374" y="5280847"/>
            <a:ext cx="3168165" cy="1224125"/>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10350" r="8451"/>
          <a:stretch/>
        </p:blipFill>
        <p:spPr>
          <a:xfrm>
            <a:off x="4440717" y="1318651"/>
            <a:ext cx="3541853" cy="3270839"/>
          </a:xfrm>
          <a:prstGeom prst="rect">
            <a:avLst/>
          </a:prstGeom>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17246" r="23544"/>
          <a:stretch/>
        </p:blipFill>
        <p:spPr>
          <a:xfrm>
            <a:off x="8197722" y="1320572"/>
            <a:ext cx="3442020" cy="3266995"/>
          </a:xfrm>
          <a:prstGeom prst="rect">
            <a:avLst/>
          </a:prstGeom>
        </p:spPr>
      </p:pic>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l="12926" t="-190" r="13592" b="46747"/>
          <a:stretch/>
        </p:blipFill>
        <p:spPr>
          <a:xfrm>
            <a:off x="868680" y="1316735"/>
            <a:ext cx="3356885" cy="3255265"/>
          </a:xfrm>
          <a:prstGeom prst="rect">
            <a:avLst/>
          </a:prstGeom>
        </p:spPr>
      </p:pic>
    </p:spTree>
    <p:extLst>
      <p:ext uri="{BB962C8B-B14F-4D97-AF65-F5344CB8AC3E}">
        <p14:creationId xmlns:p14="http://schemas.microsoft.com/office/powerpoint/2010/main" val="341268368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Custom 9">
      <a:dk1>
        <a:srgbClr val="149E94"/>
      </a:dk1>
      <a:lt1>
        <a:srgbClr val="454545"/>
      </a:lt1>
      <a:dk2>
        <a:srgbClr val="149E94"/>
      </a:dk2>
      <a:lt2>
        <a:srgbClr val="FFFDFA"/>
      </a:lt2>
      <a:accent1>
        <a:srgbClr val="FFFDFA"/>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
  <TotalTime>1964</TotalTime>
  <Words>702</Words>
  <Application>Microsoft Office PowerPoint</Application>
  <PresentationFormat>Widescreen</PresentationFormat>
  <Paragraphs>44</Paragraphs>
  <Slides>22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Century Gothic</vt:lpstr>
      <vt:lpstr>Wingdings 2</vt:lpstr>
      <vt:lpstr>Quotable</vt:lpstr>
      <vt:lpstr>Media 102: Social media and digital tools</vt:lpstr>
      <vt:lpstr>Why should seniors support improved Medicare for All?</vt:lpstr>
      <vt:lpstr>Traditional vs. social media</vt:lpstr>
      <vt:lpstr>Sharing with your network</vt:lpstr>
      <vt:lpstr>Crafting your message</vt:lpstr>
      <vt:lpstr>Organizing online</vt:lpstr>
      <vt:lpstr>Advertising on social media</vt:lpstr>
      <vt:lpstr>Facebook</vt:lpstr>
      <vt:lpstr>Profiles, groups, and pages</vt:lpstr>
      <vt:lpstr>Broadcasting LIVE video</vt:lpstr>
      <vt:lpstr>Events and advertising</vt:lpstr>
      <vt:lpstr>Twitter</vt:lpstr>
      <vt:lpstr>Instagram</vt:lpstr>
      <vt:lpstr>YouTube</vt:lpstr>
      <vt:lpstr>Video: Dr. Yolandra Hancock</vt:lpstr>
      <vt:lpstr>Video: Join PNHP</vt:lpstr>
      <vt:lpstr>Video: Dr. Anna Stratis</vt:lpstr>
      <vt:lpstr>Break time</vt:lpstr>
      <vt:lpstr>Writing our video script</vt:lpstr>
      <vt:lpstr>Quiet please</vt:lpstr>
      <vt:lpstr>One more thing…</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dixon@pnhp.org</cp:lastModifiedBy>
  <cp:revision>64</cp:revision>
  <dcterms:created xsi:type="dcterms:W3CDTF">2017-03-08T18:20:40Z</dcterms:created>
  <dcterms:modified xsi:type="dcterms:W3CDTF">2019-10-28T19:16:30Z</dcterms:modified>
</cp:coreProperties>
</file>